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256" r:id="rId2"/>
    <p:sldId id="266" r:id="rId3"/>
    <p:sldId id="257" r:id="rId4"/>
    <p:sldId id="258" r:id="rId5"/>
    <p:sldId id="262" r:id="rId6"/>
    <p:sldId id="263" r:id="rId7"/>
    <p:sldId id="264" r:id="rId8"/>
    <p:sldId id="265" r:id="rId9"/>
    <p:sldId id="267" r:id="rId10"/>
    <p:sldId id="293" r:id="rId11"/>
    <p:sldId id="294" r:id="rId12"/>
    <p:sldId id="292"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8" r:id="rId28"/>
    <p:sldId id="289" r:id="rId29"/>
    <p:sldId id="290" r:id="rId30"/>
    <p:sldId id="291" r:id="rId31"/>
    <p:sldId id="261" r:id="rId32"/>
    <p:sldId id="282" r:id="rId33"/>
    <p:sldId id="283" r:id="rId34"/>
    <p:sldId id="284" r:id="rId35"/>
    <p:sldId id="285" r:id="rId36"/>
    <p:sldId id="286" r:id="rId37"/>
    <p:sldId id="287" r:id="rId38"/>
    <p:sldId id="259" r:id="rId39"/>
    <p:sldId id="295" r:id="rId40"/>
    <p:sldId id="296" r:id="rId41"/>
    <p:sldId id="297" r:id="rId42"/>
    <p:sldId id="300" r:id="rId43"/>
    <p:sldId id="304" r:id="rId44"/>
    <p:sldId id="298" r:id="rId45"/>
    <p:sldId id="299" r:id="rId46"/>
    <p:sldId id="303" r:id="rId47"/>
    <p:sldId id="301" r:id="rId48"/>
    <p:sldId id="302" r:id="rId49"/>
    <p:sldId id="307" r:id="rId50"/>
    <p:sldId id="305" r:id="rId51"/>
    <p:sldId id="306" r:id="rId52"/>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EE3224"/>
    <a:srgbClr val="00CC00"/>
    <a:srgbClr val="003E7E"/>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1" autoAdjust="0"/>
    <p:restoredTop sz="94595" autoAdjust="0"/>
  </p:normalViewPr>
  <p:slideViewPr>
    <p:cSldViewPr>
      <p:cViewPr>
        <p:scale>
          <a:sx n="70" d="100"/>
          <a:sy n="70" d="100"/>
        </p:scale>
        <p:origin x="-2083" y="-365"/>
      </p:cViewPr>
      <p:guideLst>
        <p:guide orient="horz" pos="2160"/>
        <p:guide pos="2880"/>
      </p:guideLst>
    </p:cSldViewPr>
  </p:slideViewPr>
  <p:outlineViewPr>
    <p:cViewPr>
      <p:scale>
        <a:sx n="33" d="100"/>
        <a:sy n="33" d="100"/>
      </p:scale>
      <p:origin x="0" y="1908"/>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60" d="100"/>
          <a:sy n="60" d="100"/>
        </p:scale>
        <p:origin x="-24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DA1B56-A740-4F34-B69C-49AAC44196C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s-MX"/>
        </a:p>
      </dgm:t>
    </dgm:pt>
    <dgm:pt modelId="{BC894205-0E97-4787-B8C1-E0FDE1BCB635}">
      <dgm:prSet phldrT="[Texto]" custT="1"/>
      <dgm:spPr/>
      <dgm:t>
        <a:bodyPr/>
        <a:lstStyle/>
        <a:p>
          <a:pPr algn="just"/>
          <a:r>
            <a:rPr lang="es-MX" sz="600" b="0" i="0"/>
            <a:t>los sistemas no están dados en el mundo. No están definidos pero </a:t>
          </a:r>
          <a:r>
            <a:rPr lang="es-MX" sz="600" b="0" i="1"/>
            <a:t>son definibles</a:t>
          </a:r>
          <a:r>
            <a:rPr lang="es-MX" sz="600" b="0" i="0"/>
            <a:t>. </a:t>
          </a:r>
        </a:p>
        <a:p>
          <a:pPr algn="just"/>
          <a:r>
            <a:rPr lang="es-MX" sz="600" b="0" i="0"/>
            <a:t>Se trata de relaciones que van siendo construidas por el sujeto a lo largo de su vida pero particularmente durante su crecimiento. </a:t>
          </a:r>
        </a:p>
        <a:p>
          <a:pPr algn="just"/>
          <a:r>
            <a:rPr lang="es-MX" sz="600" b="0" i="0"/>
            <a:t>“Conocer significa establecer relaciones en una materia prima que, sin duda, es provista por la experiencia, pero cuya organización depende del sujeto cognoscente. Esto excluye que el conocimiento de la realidad se genere por observaciones y por generalizaciones inductivas a partir de aquéllas” (pág. 43).</a:t>
          </a:r>
          <a:endParaRPr lang="es-MX" sz="600"/>
        </a:p>
      </dgm:t>
    </dgm:pt>
    <dgm:pt modelId="{F441A79A-68D4-46D5-BC93-E8BB885F404E}" type="parTrans" cxnId="{33902439-1EB4-45CA-B43B-77C680FE46FA}">
      <dgm:prSet/>
      <dgm:spPr/>
      <dgm:t>
        <a:bodyPr/>
        <a:lstStyle/>
        <a:p>
          <a:endParaRPr lang="es-MX" sz="2000"/>
        </a:p>
      </dgm:t>
    </dgm:pt>
    <dgm:pt modelId="{112623E2-932A-4B4F-8D5B-A0BB15ED2A7C}" type="sibTrans" cxnId="{33902439-1EB4-45CA-B43B-77C680FE46FA}">
      <dgm:prSet/>
      <dgm:spPr/>
      <dgm:t>
        <a:bodyPr/>
        <a:lstStyle/>
        <a:p>
          <a:endParaRPr lang="es-MX" sz="2000"/>
        </a:p>
      </dgm:t>
    </dgm:pt>
    <dgm:pt modelId="{F61A9074-8C12-4514-AB7A-F4BD8A40303C}">
      <dgm:prSet phldrT="[Texto]" custT="1"/>
      <dgm:spPr/>
      <dgm:t>
        <a:bodyPr/>
        <a:lstStyle/>
        <a:p>
          <a:pPr algn="just"/>
          <a:r>
            <a:rPr lang="es-MX" sz="600" b="1" i="0"/>
            <a:t>Límites (</a:t>
          </a:r>
          <a:r>
            <a:rPr lang="es-MX" sz="600" b="0" i="0"/>
            <a:t>afectarán directamente la forma en que se toman en cuenta las interacciones del sistema con el “medio externo”. Esa parte externa será denominada </a:t>
          </a:r>
          <a:r>
            <a:rPr lang="es-MX" sz="600" b="0" i="1"/>
            <a:t>condiciones de contorno</a:t>
          </a:r>
          <a:r>
            <a:rPr lang="es-MX" sz="600" b="0" i="0"/>
            <a:t> y su interacción con el sistema </a:t>
          </a:r>
          <a:r>
            <a:rPr lang="es-MX" sz="600" b="0" i="1"/>
            <a:t>flujos</a:t>
          </a:r>
          <a:r>
            <a:rPr lang="es-MX" sz="600" b="0" i="0"/>
            <a:t>.)</a:t>
          </a:r>
          <a:endParaRPr lang="es-MX" sz="600"/>
        </a:p>
      </dgm:t>
    </dgm:pt>
    <dgm:pt modelId="{B0849F08-45B4-4BC5-BAE0-BB6385E7316B}" type="parTrans" cxnId="{093724C9-07E0-4A7D-AF90-F185C4E57EE9}">
      <dgm:prSet custT="1"/>
      <dgm:spPr/>
      <dgm:t>
        <a:bodyPr/>
        <a:lstStyle/>
        <a:p>
          <a:endParaRPr lang="es-MX" sz="500"/>
        </a:p>
      </dgm:t>
    </dgm:pt>
    <dgm:pt modelId="{537C5A65-2DD5-4A0A-877B-9D4FEB587057}" type="sibTrans" cxnId="{093724C9-07E0-4A7D-AF90-F185C4E57EE9}">
      <dgm:prSet/>
      <dgm:spPr/>
      <dgm:t>
        <a:bodyPr/>
        <a:lstStyle/>
        <a:p>
          <a:endParaRPr lang="es-MX" sz="2000"/>
        </a:p>
      </dgm:t>
    </dgm:pt>
    <dgm:pt modelId="{8625F1B2-56FA-4D01-9FD5-2275DB90BB9E}">
      <dgm:prSet phldrT="[Texto]" custT="1"/>
      <dgm:spPr/>
      <dgm:t>
        <a:bodyPr/>
        <a:lstStyle/>
        <a:p>
          <a:pPr algn="just"/>
          <a:r>
            <a:rPr lang="es-MX" sz="600" b="0" i="0"/>
            <a:t>La obra se basa en la epistemología genética de Jean Piaget que, desde una posición constructivista, se plantea como una alternativa a las crisis epistemológicas del apriorismo y del empirismo. Lo que plantea es la importancia de la acción en el desarrollo del proceso cognoscitivo, de esta manera la interacción con el mundo permite la construcción de un sistema de lógica natural a lo largo de la niñez y hasta la adolescencia, momento en que se estabiliza la propia lógica como pensamiento formal – abstracto separado de los contenidos empíricos.</a:t>
          </a:r>
        </a:p>
        <a:p>
          <a:pPr algn="just"/>
          <a:r>
            <a:rPr lang="es-MX" sz="600" b="0" i="0"/>
            <a:t>De ahí podemos concluir que todas las nociones básicas son constructos y que no existe experiencia pura libre de contenidos epistémicos previos. </a:t>
          </a:r>
        </a:p>
        <a:p>
          <a:pPr algn="just"/>
          <a:r>
            <a:rPr lang="es-MX" sz="600" b="0" i="0"/>
            <a:t>Existe una proceso dialéctico de “diferenciación” e “integración” en la construcción del conocimiento.</a:t>
          </a:r>
        </a:p>
        <a:p>
          <a:pPr algn="just"/>
          <a:r>
            <a:rPr lang="es-MX" sz="600" b="1" i="0"/>
            <a:t>El componente ontológico</a:t>
          </a:r>
        </a:p>
        <a:p>
          <a:pPr algn="just"/>
          <a:r>
            <a:rPr lang="es-MX" sz="600" b="0" i="0"/>
            <a:t>La “realidad” es concebida en el marco conceptual de la teoría de sistemas complejos como poseedor de las siguientes características: El mundo físico se presenta constituído por niveles de organización semi-autónomos y en cada nivel rigen dinámicas específicas de cada uno de ellos, pero que interactúan entre sí.</a:t>
          </a:r>
        </a:p>
        <a:p>
          <a:pPr algn="just"/>
          <a:r>
            <a:rPr lang="es-MX" sz="600" b="0" i="0"/>
            <a:t>el estudio de los sistemas complejos sólo puede ser hecho interdisciplinariamente. El estudio debe corresponder a la naturaleza del sistema por lo que el trabajo interdisciplinario no consiste en la suma del estudio de las partes integrantes, por el contrario debe ser una metodología que permita estudiar el comportamiento y evolución de una totalidad organizada.</a:t>
          </a:r>
        </a:p>
        <a:p>
          <a:pPr algn="just"/>
          <a:r>
            <a:rPr lang="es-MX" sz="600" b="0" i="0"/>
            <a:t>No toda investigación es interdisciplinaria. Algunas investigaciones requieren especialización o multidisciplinariedad.</a:t>
          </a:r>
        </a:p>
        <a:p>
          <a:pPr algn="just"/>
          <a:r>
            <a:rPr lang="es-MX" sz="600" b="0" i="0"/>
            <a:t>La interdisciplariedad no es la suma de los estudios especializados.</a:t>
          </a:r>
        </a:p>
        <a:p>
          <a:pPr algn="just"/>
          <a:r>
            <a:rPr lang="es-MX" sz="600" b="0" i="0"/>
            <a:t>El marco epistemologico interdisciplinario debe ser compartido por todos los investigadores implicados.</a:t>
          </a:r>
        </a:p>
        <a:p>
          <a:pPr algn="just"/>
          <a:r>
            <a:rPr lang="es-MX" sz="600" b="0" i="0"/>
            <a:t>Los equipos de investigación son multidisciplinarios no interdisciplinarios. La interdisciplina es una metodología.</a:t>
          </a:r>
        </a:p>
        <a:p>
          <a:pPr algn="just"/>
          <a:endParaRPr lang="es-MX" sz="600" b="1" i="0"/>
        </a:p>
      </dgm:t>
    </dgm:pt>
    <dgm:pt modelId="{E77C5502-635D-4868-9D84-8FBB267EF38F}" type="parTrans" cxnId="{CACA4F9C-8780-46BD-93AC-FAA3631B8C42}">
      <dgm:prSet custT="1"/>
      <dgm:spPr/>
      <dgm:t>
        <a:bodyPr/>
        <a:lstStyle/>
        <a:p>
          <a:endParaRPr lang="es-MX" sz="500"/>
        </a:p>
      </dgm:t>
    </dgm:pt>
    <dgm:pt modelId="{F00C45CC-F82E-4A16-AAE7-827BD8A659E1}" type="sibTrans" cxnId="{CACA4F9C-8780-46BD-93AC-FAA3631B8C42}">
      <dgm:prSet/>
      <dgm:spPr/>
      <dgm:t>
        <a:bodyPr/>
        <a:lstStyle/>
        <a:p>
          <a:endParaRPr lang="es-MX" sz="2000"/>
        </a:p>
      </dgm:t>
    </dgm:pt>
    <dgm:pt modelId="{F1EABA16-53D2-4A48-B7D8-27CF10C9E16A}">
      <dgm:prSet phldrT="[Texto]" custT="1"/>
      <dgm:spPr/>
      <dgm:t>
        <a:bodyPr/>
        <a:lstStyle/>
        <a:p>
          <a:pPr algn="just"/>
          <a:r>
            <a:rPr lang="es-MX" sz="600" b="1" i="0"/>
            <a:t>Elementos (</a:t>
          </a:r>
          <a:r>
            <a:rPr lang="es-MX" sz="600" b="0" i="0"/>
            <a:t>constituyen subsistemas) escalas que ayudan a identificar más precisamente los elementos relevantes o subsistemas: </a:t>
          </a:r>
          <a:r>
            <a:rPr lang="es-MX" sz="600" b="1" i="0"/>
            <a:t>Escalas de fenómenos; Escalas de tiempo; Estructuras (</a:t>
          </a:r>
          <a:r>
            <a:rPr lang="es-MX" sz="600" b="0" i="0"/>
            <a:t>conjunto de relaciones dentro de un sistema organziado que se mantiene en condiciones estacionarias (para ciertas escalas de fenómenos y escalas de tiempo), mediante procesos dinámicos de regulación” )</a:t>
          </a:r>
        </a:p>
        <a:p>
          <a:pPr algn="just"/>
          <a:endParaRPr lang="es-MX" sz="600" b="0" i="0"/>
        </a:p>
        <a:p>
          <a:pPr algn="just"/>
          <a:r>
            <a:rPr lang="es-MX" sz="600" b="0" i="0"/>
            <a:t>Los procesos describen los cambios que tienen lugar en el sistema. niveles de procesos.</a:t>
          </a:r>
        </a:p>
        <a:p>
          <a:pPr algn="just"/>
          <a:r>
            <a:rPr lang="es-MX" sz="600" b="0" i="0"/>
            <a:t>Los sistemas podrían dividirse entre </a:t>
          </a:r>
          <a:r>
            <a:rPr lang="es-MX" sz="600" b="1" i="0"/>
            <a:t>estáticos (</a:t>
          </a:r>
          <a:r>
            <a:rPr lang="es-MX" sz="600" b="0" i="0"/>
            <a:t>estructura rígida) y </a:t>
          </a:r>
          <a:r>
            <a:rPr lang="es-MX" sz="600" b="1" i="0"/>
            <a:t>abiertos (</a:t>
          </a:r>
          <a:r>
            <a:rPr lang="es-MX" sz="600" b="0" i="0"/>
            <a:t>carecen de límites definidos y realizan intercambios con el medio externo están sometido a perturbaciones que pueden ser de dos tipos: exógenas, que modifican las condiciones de contorno; y endógenas que se manifiesta como cambios en los parámetros de las relaciones internas). El universo se revela como no-lineal. Fenómenos de diversa índole presentan similitudes en lo que respecta a su evolución temporal.</a:t>
          </a:r>
          <a:endParaRPr lang="es-MX" sz="600"/>
        </a:p>
      </dgm:t>
    </dgm:pt>
    <dgm:pt modelId="{83871EDC-ADE1-4D33-90FD-9BA068789853}" type="parTrans" cxnId="{F1753914-71C0-44A8-8790-9EC31BE2EC09}">
      <dgm:prSet custT="1"/>
      <dgm:spPr/>
      <dgm:t>
        <a:bodyPr/>
        <a:lstStyle/>
        <a:p>
          <a:endParaRPr lang="es-MX" sz="500"/>
        </a:p>
      </dgm:t>
    </dgm:pt>
    <dgm:pt modelId="{98939DDE-1A07-4921-9141-1A447E9EEEA7}" type="sibTrans" cxnId="{F1753914-71C0-44A8-8790-9EC31BE2EC09}">
      <dgm:prSet/>
      <dgm:spPr/>
      <dgm:t>
        <a:bodyPr/>
        <a:lstStyle/>
        <a:p>
          <a:endParaRPr lang="es-MX" sz="2000"/>
        </a:p>
      </dgm:t>
    </dgm:pt>
    <dgm:pt modelId="{E5D2F7CC-D1F9-440D-A74C-8DA98B2E89CD}">
      <dgm:prSet custT="1"/>
      <dgm:spPr/>
      <dgm:t>
        <a:bodyPr/>
        <a:lstStyle/>
        <a:p>
          <a:pPr algn="just"/>
          <a:r>
            <a:rPr lang="es-MX" sz="600" b="1" i="0"/>
            <a:t>Metodologías en el estudio de los sistemas complejos:</a:t>
          </a:r>
        </a:p>
        <a:p>
          <a:pPr algn="just"/>
          <a:r>
            <a:rPr lang="es-MX" sz="600" b="0" i="0"/>
            <a:t>El proceso de investigación tiene las siguientes partes:</a:t>
          </a:r>
        </a:p>
        <a:p>
          <a:pPr algn="just"/>
          <a:r>
            <a:rPr lang="es-MX" sz="600" b="0" i="0"/>
            <a:t>Reconocimiento general de los problemas y formulación de las preguntas de base.</a:t>
          </a:r>
        </a:p>
        <a:p>
          <a:pPr algn="just"/>
          <a:r>
            <a:rPr lang="es-MX" sz="600" b="0" i="0"/>
            <a:t>Análisis de estudios anteriores diacrónicos y sincrónicos.</a:t>
          </a:r>
        </a:p>
        <a:p>
          <a:pPr algn="just"/>
          <a:r>
            <a:rPr lang="es-MX" sz="600" b="0" i="0"/>
            <a:t>Identificación de elementos, relaciones y condiciones de contorno.</a:t>
          </a:r>
        </a:p>
        <a:p>
          <a:pPr algn="just"/>
          <a:r>
            <a:rPr lang="es-MX" sz="600" b="0" i="0"/>
            <a:t>Planteamiento de hipótesis sitémica.</a:t>
          </a:r>
        </a:p>
        <a:p>
          <a:pPr algn="just"/>
          <a:r>
            <a:rPr lang="es-MX" sz="600" b="0" i="0"/>
            <a:t>Planteamiento de problemas a investigar en los subsistemas.</a:t>
          </a:r>
        </a:p>
        <a:p>
          <a:pPr algn="just"/>
          <a:r>
            <a:rPr lang="es-MX" sz="600" b="0" i="0"/>
            <a:t>Investigación disciplinaria de los subsistemas (Diferenciación).</a:t>
          </a:r>
        </a:p>
        <a:p>
          <a:pPr algn="just"/>
          <a:r>
            <a:rPr lang="es-MX" sz="600" b="0" i="0"/>
            <a:t>Integración de resultados y remodelización del sistema (Integración).</a:t>
          </a:r>
        </a:p>
        <a:p>
          <a:pPr algn="just"/>
          <a:r>
            <a:rPr lang="es-MX" sz="600" b="0" i="0"/>
            <a:t>Repetición de los pasos 5,6 y 7 hasta llegar a la modelización y explicación satisfactoria a las preguntas planteadas.</a:t>
          </a:r>
        </a:p>
        <a:p>
          <a:pPr algn="just"/>
          <a:r>
            <a:rPr lang="es-MX" sz="600" b="0" i="0"/>
            <a:t>El estudio de sistemas complejos a través de la interdisciplina tiene por objetivo, sobretodo en ciencias sociales, el poder elaborar una propuesta concreta para dar solución a la problemática que lleva a estudiar el sistema. Pero hay que separar adecuadamente lo que constituye el estudio de diagnóstico del estudio de propuestas alternativas y de la elaboración de propuestas concretas. Los estudios de diagnóstico son descriptivos mientras que el análisis de propuestas es prospectivo y por ello meramente predictivos. Entre ambos hay que tener en cuenta la negación del papel explicativo de la ciencia. Finalmente la elaboración de propuestas debe contemplar la posibilidad efectiva de transformación y no como propuestas hipotéticas e inaplicables. Al igual que el estudio del sistema concreto, el estudio de la propuestas alternativas debe incluir modelizaciones e hipótesis acerca del funcionamiento y funciones del sistema</a:t>
          </a:r>
          <a:endParaRPr lang="es-MX" sz="600"/>
        </a:p>
      </dgm:t>
    </dgm:pt>
    <dgm:pt modelId="{A23B6E39-012A-4513-AF61-7B41B0A9E7C3}" type="parTrans" cxnId="{0523E693-D43D-4A36-AC44-F09FE2F5E9FF}">
      <dgm:prSet custT="1"/>
      <dgm:spPr/>
      <dgm:t>
        <a:bodyPr/>
        <a:lstStyle/>
        <a:p>
          <a:endParaRPr lang="es-MX" sz="500"/>
        </a:p>
      </dgm:t>
    </dgm:pt>
    <dgm:pt modelId="{CB90DDF7-78B5-40BD-B6DE-8A0AA7713E62}" type="sibTrans" cxnId="{0523E693-D43D-4A36-AC44-F09FE2F5E9FF}">
      <dgm:prSet/>
      <dgm:spPr/>
      <dgm:t>
        <a:bodyPr/>
        <a:lstStyle/>
        <a:p>
          <a:endParaRPr lang="es-MX" sz="2000"/>
        </a:p>
      </dgm:t>
    </dgm:pt>
    <dgm:pt modelId="{4C4BF834-1527-4BC4-87A1-E8D3DF31058C}" type="pres">
      <dgm:prSet presAssocID="{F6DA1B56-A740-4F34-B69C-49AAC44196C3}" presName="mainComposite" presStyleCnt="0">
        <dgm:presLayoutVars>
          <dgm:chPref val="1"/>
          <dgm:dir/>
          <dgm:animOne val="branch"/>
          <dgm:animLvl val="lvl"/>
          <dgm:resizeHandles val="exact"/>
        </dgm:presLayoutVars>
      </dgm:prSet>
      <dgm:spPr/>
      <dgm:t>
        <a:bodyPr/>
        <a:lstStyle/>
        <a:p>
          <a:endParaRPr lang="es-MX"/>
        </a:p>
      </dgm:t>
    </dgm:pt>
    <dgm:pt modelId="{F9F2262D-E926-4684-9FC0-4D7B52192A2B}" type="pres">
      <dgm:prSet presAssocID="{F6DA1B56-A740-4F34-B69C-49AAC44196C3}" presName="hierFlow" presStyleCnt="0"/>
      <dgm:spPr/>
    </dgm:pt>
    <dgm:pt modelId="{40CD4C6A-4A2D-4837-A1A9-A98F599E92A0}" type="pres">
      <dgm:prSet presAssocID="{F6DA1B56-A740-4F34-B69C-49AAC44196C3}" presName="hierChild1" presStyleCnt="0">
        <dgm:presLayoutVars>
          <dgm:chPref val="1"/>
          <dgm:animOne val="branch"/>
          <dgm:animLvl val="lvl"/>
        </dgm:presLayoutVars>
      </dgm:prSet>
      <dgm:spPr/>
    </dgm:pt>
    <dgm:pt modelId="{CF8BDA24-F994-4C44-AC98-46CCE404659B}" type="pres">
      <dgm:prSet presAssocID="{BC894205-0E97-4787-B8C1-E0FDE1BCB635}" presName="Name17" presStyleCnt="0"/>
      <dgm:spPr/>
    </dgm:pt>
    <dgm:pt modelId="{91994587-95EF-4454-91CC-5C09FD5EB6EB}" type="pres">
      <dgm:prSet presAssocID="{BC894205-0E97-4787-B8C1-E0FDE1BCB635}" presName="level1Shape" presStyleLbl="node0" presStyleIdx="0" presStyleCnt="1" custScaleX="202105" custScaleY="658845" custLinFactX="-920975" custLinFactY="-200000" custLinFactNeighborX="-1000000" custLinFactNeighborY="-259013">
        <dgm:presLayoutVars>
          <dgm:chPref val="3"/>
        </dgm:presLayoutVars>
      </dgm:prSet>
      <dgm:spPr/>
      <dgm:t>
        <a:bodyPr/>
        <a:lstStyle/>
        <a:p>
          <a:endParaRPr lang="es-MX"/>
        </a:p>
      </dgm:t>
    </dgm:pt>
    <dgm:pt modelId="{349032F8-55A0-41D7-A7DE-EBBFF08898C4}" type="pres">
      <dgm:prSet presAssocID="{BC894205-0E97-4787-B8C1-E0FDE1BCB635}" presName="hierChild2" presStyleCnt="0"/>
      <dgm:spPr/>
    </dgm:pt>
    <dgm:pt modelId="{66C8D7F1-E895-4F8A-8816-00FCC6F7403B}" type="pres">
      <dgm:prSet presAssocID="{B0849F08-45B4-4BC5-BAE0-BB6385E7316B}" presName="Name25" presStyleLbl="parChTrans1D2" presStyleIdx="0" presStyleCnt="2"/>
      <dgm:spPr/>
      <dgm:t>
        <a:bodyPr/>
        <a:lstStyle/>
        <a:p>
          <a:endParaRPr lang="es-MX"/>
        </a:p>
      </dgm:t>
    </dgm:pt>
    <dgm:pt modelId="{16882C0B-828B-4F2E-AA07-444AC84C03F7}" type="pres">
      <dgm:prSet presAssocID="{B0849F08-45B4-4BC5-BAE0-BB6385E7316B}" presName="connTx" presStyleLbl="parChTrans1D2" presStyleIdx="0" presStyleCnt="2"/>
      <dgm:spPr/>
      <dgm:t>
        <a:bodyPr/>
        <a:lstStyle/>
        <a:p>
          <a:endParaRPr lang="es-MX"/>
        </a:p>
      </dgm:t>
    </dgm:pt>
    <dgm:pt modelId="{8F329892-7D51-4046-A4A0-0FE164DBF54E}" type="pres">
      <dgm:prSet presAssocID="{F61A9074-8C12-4514-AB7A-F4BD8A40303C}" presName="Name30" presStyleCnt="0"/>
      <dgm:spPr/>
    </dgm:pt>
    <dgm:pt modelId="{E9371198-823F-4C3C-97F9-50A4D75AF84E}" type="pres">
      <dgm:prSet presAssocID="{F61A9074-8C12-4514-AB7A-F4BD8A40303C}" presName="level2Shape" presStyleLbl="node2" presStyleIdx="0" presStyleCnt="2" custScaleX="154932" custScaleY="492391" custLinFactY="-472145" custLinFactNeighborX="-9955" custLinFactNeighborY="-500000"/>
      <dgm:spPr/>
      <dgm:t>
        <a:bodyPr/>
        <a:lstStyle/>
        <a:p>
          <a:endParaRPr lang="es-MX"/>
        </a:p>
      </dgm:t>
    </dgm:pt>
    <dgm:pt modelId="{68CC986C-F718-442F-BBF6-5B9B883E5182}" type="pres">
      <dgm:prSet presAssocID="{F61A9074-8C12-4514-AB7A-F4BD8A40303C}" presName="hierChild3" presStyleCnt="0"/>
      <dgm:spPr/>
    </dgm:pt>
    <dgm:pt modelId="{0EE90B88-2BFC-480E-B1D9-F759B26587A4}" type="pres">
      <dgm:prSet presAssocID="{E77C5502-635D-4868-9D84-8FBB267EF38F}" presName="Name25" presStyleLbl="parChTrans1D3" presStyleIdx="0" presStyleCnt="1"/>
      <dgm:spPr/>
      <dgm:t>
        <a:bodyPr/>
        <a:lstStyle/>
        <a:p>
          <a:endParaRPr lang="es-MX"/>
        </a:p>
      </dgm:t>
    </dgm:pt>
    <dgm:pt modelId="{4ABA8F88-C5EF-43BD-82F8-EA31F68CDF38}" type="pres">
      <dgm:prSet presAssocID="{E77C5502-635D-4868-9D84-8FBB267EF38F}" presName="connTx" presStyleLbl="parChTrans1D3" presStyleIdx="0" presStyleCnt="1"/>
      <dgm:spPr/>
      <dgm:t>
        <a:bodyPr/>
        <a:lstStyle/>
        <a:p>
          <a:endParaRPr lang="es-MX"/>
        </a:p>
      </dgm:t>
    </dgm:pt>
    <dgm:pt modelId="{BE53CAD1-0B06-44F2-81F4-95CBA1F16112}" type="pres">
      <dgm:prSet presAssocID="{8625F1B2-56FA-4D01-9FD5-2275DB90BB9E}" presName="Name30" presStyleCnt="0"/>
      <dgm:spPr/>
    </dgm:pt>
    <dgm:pt modelId="{ABCEB17A-3A08-4381-9E70-65D3988368B3}" type="pres">
      <dgm:prSet presAssocID="{8625F1B2-56FA-4D01-9FD5-2275DB90BB9E}" presName="level2Shape" presStyleLbl="node3" presStyleIdx="0" presStyleCnt="1" custScaleX="779103" custScaleY="752091" custLinFactNeighborX="77991" custLinFactNeighborY="-17684"/>
      <dgm:spPr/>
      <dgm:t>
        <a:bodyPr/>
        <a:lstStyle/>
        <a:p>
          <a:endParaRPr lang="es-MX"/>
        </a:p>
      </dgm:t>
    </dgm:pt>
    <dgm:pt modelId="{5F371A7D-9B80-4E23-825A-29E5066ADB45}" type="pres">
      <dgm:prSet presAssocID="{8625F1B2-56FA-4D01-9FD5-2275DB90BB9E}" presName="hierChild3" presStyleCnt="0"/>
      <dgm:spPr/>
    </dgm:pt>
    <dgm:pt modelId="{D602FDCB-BC8F-4900-BED1-D878B09D1F75}" type="pres">
      <dgm:prSet presAssocID="{A23B6E39-012A-4513-AF61-7B41B0A9E7C3}" presName="Name25" presStyleLbl="parChTrans1D4" presStyleIdx="0" presStyleCnt="1"/>
      <dgm:spPr/>
      <dgm:t>
        <a:bodyPr/>
        <a:lstStyle/>
        <a:p>
          <a:endParaRPr lang="es-MX"/>
        </a:p>
      </dgm:t>
    </dgm:pt>
    <dgm:pt modelId="{993C56D6-74A5-4D58-B957-4AB4346E30E2}" type="pres">
      <dgm:prSet presAssocID="{A23B6E39-012A-4513-AF61-7B41B0A9E7C3}" presName="connTx" presStyleLbl="parChTrans1D4" presStyleIdx="0" presStyleCnt="1"/>
      <dgm:spPr/>
      <dgm:t>
        <a:bodyPr/>
        <a:lstStyle/>
        <a:p>
          <a:endParaRPr lang="es-MX"/>
        </a:p>
      </dgm:t>
    </dgm:pt>
    <dgm:pt modelId="{EBFD9C03-CA06-48CD-838E-035872B7876B}" type="pres">
      <dgm:prSet presAssocID="{E5D2F7CC-D1F9-440D-A74C-8DA98B2E89CD}" presName="Name30" presStyleCnt="0"/>
      <dgm:spPr/>
    </dgm:pt>
    <dgm:pt modelId="{E497C671-D601-43DA-9552-E5731FFD8623}" type="pres">
      <dgm:prSet presAssocID="{E5D2F7CC-D1F9-440D-A74C-8DA98B2E89CD}" presName="level2Shape" presStyleLbl="node4" presStyleIdx="0" presStyleCnt="1" custScaleX="368720" custScaleY="1414979" custLinFactY="373345" custLinFactNeighborX="7746" custLinFactNeighborY="400000"/>
      <dgm:spPr/>
      <dgm:t>
        <a:bodyPr/>
        <a:lstStyle/>
        <a:p>
          <a:endParaRPr lang="es-MX"/>
        </a:p>
      </dgm:t>
    </dgm:pt>
    <dgm:pt modelId="{98629BE6-CE58-4275-BDDF-6F278035961F}" type="pres">
      <dgm:prSet presAssocID="{E5D2F7CC-D1F9-440D-A74C-8DA98B2E89CD}" presName="hierChild3" presStyleCnt="0"/>
      <dgm:spPr/>
    </dgm:pt>
    <dgm:pt modelId="{A63AD07C-E70C-4DD9-A14C-CD2C08B63AF7}" type="pres">
      <dgm:prSet presAssocID="{83871EDC-ADE1-4D33-90FD-9BA068789853}" presName="Name25" presStyleLbl="parChTrans1D2" presStyleIdx="1" presStyleCnt="2"/>
      <dgm:spPr/>
      <dgm:t>
        <a:bodyPr/>
        <a:lstStyle/>
        <a:p>
          <a:endParaRPr lang="es-MX"/>
        </a:p>
      </dgm:t>
    </dgm:pt>
    <dgm:pt modelId="{BD9D3DF3-3C9C-434C-944D-C00442BEAF37}" type="pres">
      <dgm:prSet presAssocID="{83871EDC-ADE1-4D33-90FD-9BA068789853}" presName="connTx" presStyleLbl="parChTrans1D2" presStyleIdx="1" presStyleCnt="2"/>
      <dgm:spPr/>
      <dgm:t>
        <a:bodyPr/>
        <a:lstStyle/>
        <a:p>
          <a:endParaRPr lang="es-MX"/>
        </a:p>
      </dgm:t>
    </dgm:pt>
    <dgm:pt modelId="{E931340B-752B-4F74-BAF0-9A8E62E75E88}" type="pres">
      <dgm:prSet presAssocID="{F1EABA16-53D2-4A48-B7D8-27CF10C9E16A}" presName="Name30" presStyleCnt="0"/>
      <dgm:spPr/>
    </dgm:pt>
    <dgm:pt modelId="{E5BBC2B3-B877-436C-8886-5AEFBA4AA3F8}" type="pres">
      <dgm:prSet presAssocID="{F1EABA16-53D2-4A48-B7D8-27CF10C9E16A}" presName="level2Shape" presStyleLbl="node2" presStyleIdx="1" presStyleCnt="2" custScaleX="320284" custScaleY="827569" custLinFactNeighborX="-3700" custLinFactNeighborY="-8968"/>
      <dgm:spPr/>
      <dgm:t>
        <a:bodyPr/>
        <a:lstStyle/>
        <a:p>
          <a:endParaRPr lang="es-MX"/>
        </a:p>
      </dgm:t>
    </dgm:pt>
    <dgm:pt modelId="{2DC3ED6F-F72B-472E-BAF8-430B158535C6}" type="pres">
      <dgm:prSet presAssocID="{F1EABA16-53D2-4A48-B7D8-27CF10C9E16A}" presName="hierChild3" presStyleCnt="0"/>
      <dgm:spPr/>
    </dgm:pt>
    <dgm:pt modelId="{1CE12D74-0732-4EA2-8677-DEAA635C5BD3}" type="pres">
      <dgm:prSet presAssocID="{F6DA1B56-A740-4F34-B69C-49AAC44196C3}" presName="bgShapesFlow" presStyleCnt="0"/>
      <dgm:spPr/>
    </dgm:pt>
  </dgm:ptLst>
  <dgm:cxnLst>
    <dgm:cxn modelId="{F65B5533-DA52-41B7-8A49-B76612E6C2FF}" type="presOf" srcId="{A23B6E39-012A-4513-AF61-7B41B0A9E7C3}" destId="{D602FDCB-BC8F-4900-BED1-D878B09D1F75}" srcOrd="0" destOrd="0" presId="urn:microsoft.com/office/officeart/2005/8/layout/hierarchy5"/>
    <dgm:cxn modelId="{4C52C3B0-0458-42C7-A39E-DB1D50211DB8}" type="presOf" srcId="{F6DA1B56-A740-4F34-B69C-49AAC44196C3}" destId="{4C4BF834-1527-4BC4-87A1-E8D3DF31058C}" srcOrd="0" destOrd="0" presId="urn:microsoft.com/office/officeart/2005/8/layout/hierarchy5"/>
    <dgm:cxn modelId="{22247FD1-8074-44F9-8D18-C9A35D5A7E11}" type="presOf" srcId="{A23B6E39-012A-4513-AF61-7B41B0A9E7C3}" destId="{993C56D6-74A5-4D58-B957-4AB4346E30E2}" srcOrd="1" destOrd="0" presId="urn:microsoft.com/office/officeart/2005/8/layout/hierarchy5"/>
    <dgm:cxn modelId="{F3CF63D5-B2A6-449B-8256-74D1874C1862}" type="presOf" srcId="{B0849F08-45B4-4BC5-BAE0-BB6385E7316B}" destId="{66C8D7F1-E895-4F8A-8816-00FCC6F7403B}" srcOrd="0" destOrd="0" presId="urn:microsoft.com/office/officeart/2005/8/layout/hierarchy5"/>
    <dgm:cxn modelId="{39B9B366-1E63-4783-97F3-F1885A297FBC}" type="presOf" srcId="{8625F1B2-56FA-4D01-9FD5-2275DB90BB9E}" destId="{ABCEB17A-3A08-4381-9E70-65D3988368B3}" srcOrd="0" destOrd="0" presId="urn:microsoft.com/office/officeart/2005/8/layout/hierarchy5"/>
    <dgm:cxn modelId="{7419DAF6-2040-4487-B1C7-F547A422386D}" type="presOf" srcId="{E5D2F7CC-D1F9-440D-A74C-8DA98B2E89CD}" destId="{E497C671-D601-43DA-9552-E5731FFD8623}" srcOrd="0" destOrd="0" presId="urn:microsoft.com/office/officeart/2005/8/layout/hierarchy5"/>
    <dgm:cxn modelId="{8C355FE1-D930-4566-B39F-332AEAED5FA9}" type="presOf" srcId="{F1EABA16-53D2-4A48-B7D8-27CF10C9E16A}" destId="{E5BBC2B3-B877-436C-8886-5AEFBA4AA3F8}" srcOrd="0" destOrd="0" presId="urn:microsoft.com/office/officeart/2005/8/layout/hierarchy5"/>
    <dgm:cxn modelId="{093724C9-07E0-4A7D-AF90-F185C4E57EE9}" srcId="{BC894205-0E97-4787-B8C1-E0FDE1BCB635}" destId="{F61A9074-8C12-4514-AB7A-F4BD8A40303C}" srcOrd="0" destOrd="0" parTransId="{B0849F08-45B4-4BC5-BAE0-BB6385E7316B}" sibTransId="{537C5A65-2DD5-4A0A-877B-9D4FEB587057}"/>
    <dgm:cxn modelId="{33902439-1EB4-45CA-B43B-77C680FE46FA}" srcId="{F6DA1B56-A740-4F34-B69C-49AAC44196C3}" destId="{BC894205-0E97-4787-B8C1-E0FDE1BCB635}" srcOrd="0" destOrd="0" parTransId="{F441A79A-68D4-46D5-BC93-E8BB885F404E}" sibTransId="{112623E2-932A-4B4F-8D5B-A0BB15ED2A7C}"/>
    <dgm:cxn modelId="{9A103BE5-A3D6-4929-B605-F5C180BFB1CD}" type="presOf" srcId="{B0849F08-45B4-4BC5-BAE0-BB6385E7316B}" destId="{16882C0B-828B-4F2E-AA07-444AC84C03F7}" srcOrd="1" destOrd="0" presId="urn:microsoft.com/office/officeart/2005/8/layout/hierarchy5"/>
    <dgm:cxn modelId="{F4CFC0E1-E05D-4EFC-A55C-5513A16909E5}" type="presOf" srcId="{E77C5502-635D-4868-9D84-8FBB267EF38F}" destId="{0EE90B88-2BFC-480E-B1D9-F759B26587A4}" srcOrd="0" destOrd="0" presId="urn:microsoft.com/office/officeart/2005/8/layout/hierarchy5"/>
    <dgm:cxn modelId="{C566AAEE-B41B-4796-B613-21EEB4E8CF21}" type="presOf" srcId="{83871EDC-ADE1-4D33-90FD-9BA068789853}" destId="{A63AD07C-E70C-4DD9-A14C-CD2C08B63AF7}" srcOrd="0" destOrd="0" presId="urn:microsoft.com/office/officeart/2005/8/layout/hierarchy5"/>
    <dgm:cxn modelId="{13DE1044-BD28-40A7-9FB2-2CDDE5094881}" type="presOf" srcId="{83871EDC-ADE1-4D33-90FD-9BA068789853}" destId="{BD9D3DF3-3C9C-434C-944D-C00442BEAF37}" srcOrd="1" destOrd="0" presId="urn:microsoft.com/office/officeart/2005/8/layout/hierarchy5"/>
    <dgm:cxn modelId="{CACA4F9C-8780-46BD-93AC-FAA3631B8C42}" srcId="{F61A9074-8C12-4514-AB7A-F4BD8A40303C}" destId="{8625F1B2-56FA-4D01-9FD5-2275DB90BB9E}" srcOrd="0" destOrd="0" parTransId="{E77C5502-635D-4868-9D84-8FBB267EF38F}" sibTransId="{F00C45CC-F82E-4A16-AAE7-827BD8A659E1}"/>
    <dgm:cxn modelId="{F1753914-71C0-44A8-8790-9EC31BE2EC09}" srcId="{BC894205-0E97-4787-B8C1-E0FDE1BCB635}" destId="{F1EABA16-53D2-4A48-B7D8-27CF10C9E16A}" srcOrd="1" destOrd="0" parTransId="{83871EDC-ADE1-4D33-90FD-9BA068789853}" sibTransId="{98939DDE-1A07-4921-9141-1A447E9EEEA7}"/>
    <dgm:cxn modelId="{56AD6F3C-E920-4807-966D-59C0F9B2B8D7}" type="presOf" srcId="{BC894205-0E97-4787-B8C1-E0FDE1BCB635}" destId="{91994587-95EF-4454-91CC-5C09FD5EB6EB}" srcOrd="0" destOrd="0" presId="urn:microsoft.com/office/officeart/2005/8/layout/hierarchy5"/>
    <dgm:cxn modelId="{42A99829-E5A9-46D9-94F9-4AA03837CC8A}" type="presOf" srcId="{E77C5502-635D-4868-9D84-8FBB267EF38F}" destId="{4ABA8F88-C5EF-43BD-82F8-EA31F68CDF38}" srcOrd="1" destOrd="0" presId="urn:microsoft.com/office/officeart/2005/8/layout/hierarchy5"/>
    <dgm:cxn modelId="{82568A20-DFAB-4ADC-8F45-A94614531EF2}" type="presOf" srcId="{F61A9074-8C12-4514-AB7A-F4BD8A40303C}" destId="{E9371198-823F-4C3C-97F9-50A4D75AF84E}" srcOrd="0" destOrd="0" presId="urn:microsoft.com/office/officeart/2005/8/layout/hierarchy5"/>
    <dgm:cxn modelId="{0523E693-D43D-4A36-AC44-F09FE2F5E9FF}" srcId="{8625F1B2-56FA-4D01-9FD5-2275DB90BB9E}" destId="{E5D2F7CC-D1F9-440D-A74C-8DA98B2E89CD}" srcOrd="0" destOrd="0" parTransId="{A23B6E39-012A-4513-AF61-7B41B0A9E7C3}" sibTransId="{CB90DDF7-78B5-40BD-B6DE-8A0AA7713E62}"/>
    <dgm:cxn modelId="{7BB1F87E-8A4E-40DE-8A14-3D129EAC6267}" type="presParOf" srcId="{4C4BF834-1527-4BC4-87A1-E8D3DF31058C}" destId="{F9F2262D-E926-4684-9FC0-4D7B52192A2B}" srcOrd="0" destOrd="0" presId="urn:microsoft.com/office/officeart/2005/8/layout/hierarchy5"/>
    <dgm:cxn modelId="{8139FFC5-60A3-42CB-820D-8E66A0C52383}" type="presParOf" srcId="{F9F2262D-E926-4684-9FC0-4D7B52192A2B}" destId="{40CD4C6A-4A2D-4837-A1A9-A98F599E92A0}" srcOrd="0" destOrd="0" presId="urn:microsoft.com/office/officeart/2005/8/layout/hierarchy5"/>
    <dgm:cxn modelId="{1E82B500-C1A2-46FA-8F27-594B572ACCD4}" type="presParOf" srcId="{40CD4C6A-4A2D-4837-A1A9-A98F599E92A0}" destId="{CF8BDA24-F994-4C44-AC98-46CCE404659B}" srcOrd="0" destOrd="0" presId="urn:microsoft.com/office/officeart/2005/8/layout/hierarchy5"/>
    <dgm:cxn modelId="{DCFC2CB8-C1D7-41F5-975A-7005BE2B335A}" type="presParOf" srcId="{CF8BDA24-F994-4C44-AC98-46CCE404659B}" destId="{91994587-95EF-4454-91CC-5C09FD5EB6EB}" srcOrd="0" destOrd="0" presId="urn:microsoft.com/office/officeart/2005/8/layout/hierarchy5"/>
    <dgm:cxn modelId="{6D00CE91-BEB4-4FE5-BD4F-EAFB2B915BD9}" type="presParOf" srcId="{CF8BDA24-F994-4C44-AC98-46CCE404659B}" destId="{349032F8-55A0-41D7-A7DE-EBBFF08898C4}" srcOrd="1" destOrd="0" presId="urn:microsoft.com/office/officeart/2005/8/layout/hierarchy5"/>
    <dgm:cxn modelId="{F3D3A420-DBC8-490C-9061-6267528C8FEA}" type="presParOf" srcId="{349032F8-55A0-41D7-A7DE-EBBFF08898C4}" destId="{66C8D7F1-E895-4F8A-8816-00FCC6F7403B}" srcOrd="0" destOrd="0" presId="urn:microsoft.com/office/officeart/2005/8/layout/hierarchy5"/>
    <dgm:cxn modelId="{D604E73E-8425-4261-986F-38533478AE2C}" type="presParOf" srcId="{66C8D7F1-E895-4F8A-8816-00FCC6F7403B}" destId="{16882C0B-828B-4F2E-AA07-444AC84C03F7}" srcOrd="0" destOrd="0" presId="urn:microsoft.com/office/officeart/2005/8/layout/hierarchy5"/>
    <dgm:cxn modelId="{3B4D49A6-DC77-4404-88D0-8029AE2DFA44}" type="presParOf" srcId="{349032F8-55A0-41D7-A7DE-EBBFF08898C4}" destId="{8F329892-7D51-4046-A4A0-0FE164DBF54E}" srcOrd="1" destOrd="0" presId="urn:microsoft.com/office/officeart/2005/8/layout/hierarchy5"/>
    <dgm:cxn modelId="{E72EFA39-6E1B-417F-8CDD-97813B94C262}" type="presParOf" srcId="{8F329892-7D51-4046-A4A0-0FE164DBF54E}" destId="{E9371198-823F-4C3C-97F9-50A4D75AF84E}" srcOrd="0" destOrd="0" presId="urn:microsoft.com/office/officeart/2005/8/layout/hierarchy5"/>
    <dgm:cxn modelId="{1A871B06-3684-4A9C-9026-1FBAC4B51EEF}" type="presParOf" srcId="{8F329892-7D51-4046-A4A0-0FE164DBF54E}" destId="{68CC986C-F718-442F-BBF6-5B9B883E5182}" srcOrd="1" destOrd="0" presId="urn:microsoft.com/office/officeart/2005/8/layout/hierarchy5"/>
    <dgm:cxn modelId="{4A039958-6B3C-4C0F-A062-57414336D67C}" type="presParOf" srcId="{68CC986C-F718-442F-BBF6-5B9B883E5182}" destId="{0EE90B88-2BFC-480E-B1D9-F759B26587A4}" srcOrd="0" destOrd="0" presId="urn:microsoft.com/office/officeart/2005/8/layout/hierarchy5"/>
    <dgm:cxn modelId="{23D6A72F-D345-4720-9DCD-54B730E74EBE}" type="presParOf" srcId="{0EE90B88-2BFC-480E-B1D9-F759B26587A4}" destId="{4ABA8F88-C5EF-43BD-82F8-EA31F68CDF38}" srcOrd="0" destOrd="0" presId="urn:microsoft.com/office/officeart/2005/8/layout/hierarchy5"/>
    <dgm:cxn modelId="{70B3147C-AB2A-44CB-B4C8-04BC5B4C5175}" type="presParOf" srcId="{68CC986C-F718-442F-BBF6-5B9B883E5182}" destId="{BE53CAD1-0B06-44F2-81F4-95CBA1F16112}" srcOrd="1" destOrd="0" presId="urn:microsoft.com/office/officeart/2005/8/layout/hierarchy5"/>
    <dgm:cxn modelId="{586508C1-B61F-4B2C-ABD8-52CECCDE3919}" type="presParOf" srcId="{BE53CAD1-0B06-44F2-81F4-95CBA1F16112}" destId="{ABCEB17A-3A08-4381-9E70-65D3988368B3}" srcOrd="0" destOrd="0" presId="urn:microsoft.com/office/officeart/2005/8/layout/hierarchy5"/>
    <dgm:cxn modelId="{1CA0D0B2-77B8-4B2A-B16D-C8DD7EEB2927}" type="presParOf" srcId="{BE53CAD1-0B06-44F2-81F4-95CBA1F16112}" destId="{5F371A7D-9B80-4E23-825A-29E5066ADB45}" srcOrd="1" destOrd="0" presId="urn:microsoft.com/office/officeart/2005/8/layout/hierarchy5"/>
    <dgm:cxn modelId="{E3D12939-66E2-4848-9C4B-D0372B645A5E}" type="presParOf" srcId="{5F371A7D-9B80-4E23-825A-29E5066ADB45}" destId="{D602FDCB-BC8F-4900-BED1-D878B09D1F75}" srcOrd="0" destOrd="0" presId="urn:microsoft.com/office/officeart/2005/8/layout/hierarchy5"/>
    <dgm:cxn modelId="{6AF2C8B7-38C2-4BD0-B293-DABF919DBD18}" type="presParOf" srcId="{D602FDCB-BC8F-4900-BED1-D878B09D1F75}" destId="{993C56D6-74A5-4D58-B957-4AB4346E30E2}" srcOrd="0" destOrd="0" presId="urn:microsoft.com/office/officeart/2005/8/layout/hierarchy5"/>
    <dgm:cxn modelId="{6292C78D-378B-483D-8713-55691BA26CBA}" type="presParOf" srcId="{5F371A7D-9B80-4E23-825A-29E5066ADB45}" destId="{EBFD9C03-CA06-48CD-838E-035872B7876B}" srcOrd="1" destOrd="0" presId="urn:microsoft.com/office/officeart/2005/8/layout/hierarchy5"/>
    <dgm:cxn modelId="{ED6461DA-8005-44E3-8C08-1ADFC408CF6E}" type="presParOf" srcId="{EBFD9C03-CA06-48CD-838E-035872B7876B}" destId="{E497C671-D601-43DA-9552-E5731FFD8623}" srcOrd="0" destOrd="0" presId="urn:microsoft.com/office/officeart/2005/8/layout/hierarchy5"/>
    <dgm:cxn modelId="{AD00B6AB-6C0A-44CC-BF44-F98322518B8A}" type="presParOf" srcId="{EBFD9C03-CA06-48CD-838E-035872B7876B}" destId="{98629BE6-CE58-4275-BDDF-6F278035961F}" srcOrd="1" destOrd="0" presId="urn:microsoft.com/office/officeart/2005/8/layout/hierarchy5"/>
    <dgm:cxn modelId="{165F1B80-32DA-4717-9F5C-A69A859ED1C8}" type="presParOf" srcId="{349032F8-55A0-41D7-A7DE-EBBFF08898C4}" destId="{A63AD07C-E70C-4DD9-A14C-CD2C08B63AF7}" srcOrd="2" destOrd="0" presId="urn:microsoft.com/office/officeart/2005/8/layout/hierarchy5"/>
    <dgm:cxn modelId="{8311611C-9ECF-4B8E-8027-7FCABAE8F723}" type="presParOf" srcId="{A63AD07C-E70C-4DD9-A14C-CD2C08B63AF7}" destId="{BD9D3DF3-3C9C-434C-944D-C00442BEAF37}" srcOrd="0" destOrd="0" presId="urn:microsoft.com/office/officeart/2005/8/layout/hierarchy5"/>
    <dgm:cxn modelId="{5C90E050-A439-458E-90A2-E7A30D3DCD0A}" type="presParOf" srcId="{349032F8-55A0-41D7-A7DE-EBBFF08898C4}" destId="{E931340B-752B-4F74-BAF0-9A8E62E75E88}" srcOrd="3" destOrd="0" presId="urn:microsoft.com/office/officeart/2005/8/layout/hierarchy5"/>
    <dgm:cxn modelId="{6045D500-1927-4ADC-B30A-A87B4B041BC4}" type="presParOf" srcId="{E931340B-752B-4F74-BAF0-9A8E62E75E88}" destId="{E5BBC2B3-B877-436C-8886-5AEFBA4AA3F8}" srcOrd="0" destOrd="0" presId="urn:microsoft.com/office/officeart/2005/8/layout/hierarchy5"/>
    <dgm:cxn modelId="{6108CCFE-0F48-4FA2-8D34-DF5A4406D2AE}" type="presParOf" srcId="{E931340B-752B-4F74-BAF0-9A8E62E75E88}" destId="{2DC3ED6F-F72B-472E-BAF8-430B158535C6}" srcOrd="1" destOrd="0" presId="urn:microsoft.com/office/officeart/2005/8/layout/hierarchy5"/>
    <dgm:cxn modelId="{08C491BD-83ED-4A44-95D3-4FBCE6D73DFE}" type="presParOf" srcId="{4C4BF834-1527-4BC4-87A1-E8D3DF31058C}" destId="{1CE12D74-0732-4EA2-8677-DEAA635C5BD3}"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94587-95EF-4454-91CC-5C09FD5EB6EB}">
      <dsp:nvSpPr>
        <dsp:cNvPr id="0" name=""/>
        <dsp:cNvSpPr/>
      </dsp:nvSpPr>
      <dsp:spPr>
        <a:xfrm>
          <a:off x="0" y="1403214"/>
          <a:ext cx="1096498" cy="178724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just" defTabSz="266700">
            <a:lnSpc>
              <a:spcPct val="90000"/>
            </a:lnSpc>
            <a:spcBef>
              <a:spcPct val="0"/>
            </a:spcBef>
            <a:spcAft>
              <a:spcPct val="35000"/>
            </a:spcAft>
          </a:pPr>
          <a:r>
            <a:rPr lang="es-MX" sz="600" b="0" i="0" kern="1200"/>
            <a:t>los sistemas no están dados en el mundo. No están definidos pero </a:t>
          </a:r>
          <a:r>
            <a:rPr lang="es-MX" sz="600" b="0" i="1" kern="1200"/>
            <a:t>son definibles</a:t>
          </a:r>
          <a:r>
            <a:rPr lang="es-MX" sz="600" b="0" i="0" kern="1200"/>
            <a:t>. </a:t>
          </a:r>
        </a:p>
        <a:p>
          <a:pPr lvl="0" algn="just" defTabSz="266700">
            <a:lnSpc>
              <a:spcPct val="90000"/>
            </a:lnSpc>
            <a:spcBef>
              <a:spcPct val="0"/>
            </a:spcBef>
            <a:spcAft>
              <a:spcPct val="35000"/>
            </a:spcAft>
          </a:pPr>
          <a:r>
            <a:rPr lang="es-MX" sz="600" b="0" i="0" kern="1200"/>
            <a:t>Se trata de relaciones que van siendo construidas por el sujeto a lo largo de su vida pero particularmente durante su crecimiento. </a:t>
          </a:r>
        </a:p>
        <a:p>
          <a:pPr lvl="0" algn="just" defTabSz="266700">
            <a:lnSpc>
              <a:spcPct val="90000"/>
            </a:lnSpc>
            <a:spcBef>
              <a:spcPct val="0"/>
            </a:spcBef>
            <a:spcAft>
              <a:spcPct val="35000"/>
            </a:spcAft>
          </a:pPr>
          <a:r>
            <a:rPr lang="es-MX" sz="600" b="0" i="0" kern="1200"/>
            <a:t>“Conocer significa establecer relaciones en una materia prima que, sin duda, es provista por la experiencia, pero cuya organización depende del sujeto cognoscente. Esto excluye que el conocimiento de la realidad se genere por observaciones y por generalizaciones inductivas a partir de aquéllas” (pág. 43).</a:t>
          </a:r>
          <a:endParaRPr lang="es-MX" sz="600" kern="1200"/>
        </a:p>
      </dsp:txBody>
      <dsp:txXfrm>
        <a:off x="32115" y="1435329"/>
        <a:ext cx="1032268" cy="1723014"/>
      </dsp:txXfrm>
    </dsp:sp>
    <dsp:sp modelId="{66C8D7F1-E895-4F8A-8816-00FCC6F7403B}">
      <dsp:nvSpPr>
        <dsp:cNvPr id="0" name=""/>
        <dsp:cNvSpPr/>
      </dsp:nvSpPr>
      <dsp:spPr>
        <a:xfrm rot="16551037">
          <a:off x="361201" y="1478159"/>
          <a:ext cx="1637513" cy="8371"/>
        </a:xfrm>
        <a:custGeom>
          <a:avLst/>
          <a:gdLst/>
          <a:ahLst/>
          <a:cxnLst/>
          <a:rect l="0" t="0" r="0" b="0"/>
          <a:pathLst>
            <a:path>
              <a:moveTo>
                <a:pt x="0" y="4185"/>
              </a:moveTo>
              <a:lnTo>
                <a:pt x="1637513" y="418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139020" y="1441407"/>
        <a:ext cx="81875" cy="81875"/>
      </dsp:txXfrm>
    </dsp:sp>
    <dsp:sp modelId="{E9371198-823F-4C3C-97F9-50A4D75AF84E}">
      <dsp:nvSpPr>
        <dsp:cNvPr id="0" name=""/>
        <dsp:cNvSpPr/>
      </dsp:nvSpPr>
      <dsp:spPr>
        <a:xfrm>
          <a:off x="1263418" y="0"/>
          <a:ext cx="840566" cy="13357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just" defTabSz="266700">
            <a:lnSpc>
              <a:spcPct val="90000"/>
            </a:lnSpc>
            <a:spcBef>
              <a:spcPct val="0"/>
            </a:spcBef>
            <a:spcAft>
              <a:spcPct val="35000"/>
            </a:spcAft>
          </a:pPr>
          <a:r>
            <a:rPr lang="es-MX" sz="600" b="1" i="0" kern="1200"/>
            <a:t>Límites (</a:t>
          </a:r>
          <a:r>
            <a:rPr lang="es-MX" sz="600" b="0" i="0" kern="1200"/>
            <a:t>afectarán directamente la forma en que se toman en cuenta las interacciones del sistema con el “medio externo”. Esa parte externa será denominada </a:t>
          </a:r>
          <a:r>
            <a:rPr lang="es-MX" sz="600" b="0" i="1" kern="1200"/>
            <a:t>condiciones de contorno</a:t>
          </a:r>
          <a:r>
            <a:rPr lang="es-MX" sz="600" b="0" i="0" kern="1200"/>
            <a:t> y su interacción con el sistema </a:t>
          </a:r>
          <a:r>
            <a:rPr lang="es-MX" sz="600" b="0" i="1" kern="1200"/>
            <a:t>flujos</a:t>
          </a:r>
          <a:r>
            <a:rPr lang="es-MX" sz="600" b="0" i="0" kern="1200"/>
            <a:t>.)</a:t>
          </a:r>
          <a:endParaRPr lang="es-MX" sz="600" kern="1200"/>
        </a:p>
      </dsp:txBody>
      <dsp:txXfrm>
        <a:off x="1288037" y="24619"/>
        <a:ext cx="791328" cy="1286468"/>
      </dsp:txXfrm>
    </dsp:sp>
    <dsp:sp modelId="{0EE90B88-2BFC-480E-B1D9-F759B26587A4}">
      <dsp:nvSpPr>
        <dsp:cNvPr id="0" name=""/>
        <dsp:cNvSpPr/>
      </dsp:nvSpPr>
      <dsp:spPr>
        <a:xfrm rot="3916296">
          <a:off x="1621361" y="1417285"/>
          <a:ext cx="1659402" cy="8371"/>
        </a:xfrm>
        <a:custGeom>
          <a:avLst/>
          <a:gdLst/>
          <a:ahLst/>
          <a:cxnLst/>
          <a:rect l="0" t="0" r="0" b="0"/>
          <a:pathLst>
            <a:path>
              <a:moveTo>
                <a:pt x="0" y="4185"/>
              </a:moveTo>
              <a:lnTo>
                <a:pt x="1659402" y="418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409577" y="1379986"/>
        <a:ext cx="82970" cy="82970"/>
      </dsp:txXfrm>
    </dsp:sp>
    <dsp:sp modelId="{ABCEB17A-3A08-4381-9E70-65D3988368B3}">
      <dsp:nvSpPr>
        <dsp:cNvPr id="0" name=""/>
        <dsp:cNvSpPr/>
      </dsp:nvSpPr>
      <dsp:spPr>
        <a:xfrm>
          <a:off x="2798141" y="1154993"/>
          <a:ext cx="4226935" cy="204019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just" defTabSz="266700">
            <a:lnSpc>
              <a:spcPct val="90000"/>
            </a:lnSpc>
            <a:spcBef>
              <a:spcPct val="0"/>
            </a:spcBef>
            <a:spcAft>
              <a:spcPct val="35000"/>
            </a:spcAft>
          </a:pPr>
          <a:r>
            <a:rPr lang="es-MX" sz="600" b="0" i="0" kern="1200"/>
            <a:t>La obra se basa en la epistemología genética de Jean Piaget que, desde una posición constructivista, se plantea como una alternativa a las crisis epistemológicas del apriorismo y del empirismo. Lo que plantea es la importancia de la acción en el desarrollo del proceso cognoscitivo, de esta manera la interacción con el mundo permite la construcción de un sistema de lógica natural a lo largo de la niñez y hasta la adolescencia, momento en que se estabiliza la propia lógica como pensamiento formal – abstracto separado de los contenidos empíricos.</a:t>
          </a:r>
        </a:p>
        <a:p>
          <a:pPr lvl="0" algn="just" defTabSz="266700">
            <a:lnSpc>
              <a:spcPct val="90000"/>
            </a:lnSpc>
            <a:spcBef>
              <a:spcPct val="0"/>
            </a:spcBef>
            <a:spcAft>
              <a:spcPct val="35000"/>
            </a:spcAft>
          </a:pPr>
          <a:r>
            <a:rPr lang="es-MX" sz="600" b="0" i="0" kern="1200"/>
            <a:t>De ahí podemos concluir que todas las nociones básicas son constructos y que no existe experiencia pura libre de contenidos epistémicos previos. </a:t>
          </a:r>
        </a:p>
        <a:p>
          <a:pPr lvl="0" algn="just" defTabSz="266700">
            <a:lnSpc>
              <a:spcPct val="90000"/>
            </a:lnSpc>
            <a:spcBef>
              <a:spcPct val="0"/>
            </a:spcBef>
            <a:spcAft>
              <a:spcPct val="35000"/>
            </a:spcAft>
          </a:pPr>
          <a:r>
            <a:rPr lang="es-MX" sz="600" b="0" i="0" kern="1200"/>
            <a:t>Existe una proceso dialéctico de “diferenciación” e “integración” en la construcción del conocimiento.</a:t>
          </a:r>
        </a:p>
        <a:p>
          <a:pPr lvl="0" algn="just" defTabSz="266700">
            <a:lnSpc>
              <a:spcPct val="90000"/>
            </a:lnSpc>
            <a:spcBef>
              <a:spcPct val="0"/>
            </a:spcBef>
            <a:spcAft>
              <a:spcPct val="35000"/>
            </a:spcAft>
          </a:pPr>
          <a:r>
            <a:rPr lang="es-MX" sz="600" b="1" i="0" kern="1200"/>
            <a:t>El componente ontológico</a:t>
          </a:r>
        </a:p>
        <a:p>
          <a:pPr lvl="0" algn="just" defTabSz="266700">
            <a:lnSpc>
              <a:spcPct val="90000"/>
            </a:lnSpc>
            <a:spcBef>
              <a:spcPct val="0"/>
            </a:spcBef>
            <a:spcAft>
              <a:spcPct val="35000"/>
            </a:spcAft>
          </a:pPr>
          <a:r>
            <a:rPr lang="es-MX" sz="600" b="0" i="0" kern="1200"/>
            <a:t>La “realidad” es concebida en el marco conceptual de la teoría de sistemas complejos como poseedor de las siguientes características: El mundo físico se presenta constituído por niveles de organización semi-autónomos y en cada nivel rigen dinámicas específicas de cada uno de ellos, pero que interactúan entre sí.</a:t>
          </a:r>
        </a:p>
        <a:p>
          <a:pPr lvl="0" algn="just" defTabSz="266700">
            <a:lnSpc>
              <a:spcPct val="90000"/>
            </a:lnSpc>
            <a:spcBef>
              <a:spcPct val="0"/>
            </a:spcBef>
            <a:spcAft>
              <a:spcPct val="35000"/>
            </a:spcAft>
          </a:pPr>
          <a:r>
            <a:rPr lang="es-MX" sz="600" b="0" i="0" kern="1200"/>
            <a:t>el estudio de los sistemas complejos sólo puede ser hecho interdisciplinariamente. El estudio debe corresponder a la naturaleza del sistema por lo que el trabajo interdisciplinario no consiste en la suma del estudio de las partes integrantes, por el contrario debe ser una metodología que permita estudiar el comportamiento y evolución de una totalidad organizada.</a:t>
          </a:r>
        </a:p>
        <a:p>
          <a:pPr lvl="0" algn="just" defTabSz="266700">
            <a:lnSpc>
              <a:spcPct val="90000"/>
            </a:lnSpc>
            <a:spcBef>
              <a:spcPct val="0"/>
            </a:spcBef>
            <a:spcAft>
              <a:spcPct val="35000"/>
            </a:spcAft>
          </a:pPr>
          <a:r>
            <a:rPr lang="es-MX" sz="600" b="0" i="0" kern="1200"/>
            <a:t>No toda investigación es interdisciplinaria. Algunas investigaciones requieren especialización o multidisciplinariedad.</a:t>
          </a:r>
        </a:p>
        <a:p>
          <a:pPr lvl="0" algn="just" defTabSz="266700">
            <a:lnSpc>
              <a:spcPct val="90000"/>
            </a:lnSpc>
            <a:spcBef>
              <a:spcPct val="0"/>
            </a:spcBef>
            <a:spcAft>
              <a:spcPct val="35000"/>
            </a:spcAft>
          </a:pPr>
          <a:r>
            <a:rPr lang="es-MX" sz="600" b="0" i="0" kern="1200"/>
            <a:t>La interdisciplariedad no es la suma de los estudios especializados.</a:t>
          </a:r>
        </a:p>
        <a:p>
          <a:pPr lvl="0" algn="just" defTabSz="266700">
            <a:lnSpc>
              <a:spcPct val="90000"/>
            </a:lnSpc>
            <a:spcBef>
              <a:spcPct val="0"/>
            </a:spcBef>
            <a:spcAft>
              <a:spcPct val="35000"/>
            </a:spcAft>
          </a:pPr>
          <a:r>
            <a:rPr lang="es-MX" sz="600" b="0" i="0" kern="1200"/>
            <a:t>El marco epistemologico interdisciplinario debe ser compartido por todos los investigadores implicados.</a:t>
          </a:r>
        </a:p>
        <a:p>
          <a:pPr lvl="0" algn="just" defTabSz="266700">
            <a:lnSpc>
              <a:spcPct val="90000"/>
            </a:lnSpc>
            <a:spcBef>
              <a:spcPct val="0"/>
            </a:spcBef>
            <a:spcAft>
              <a:spcPct val="35000"/>
            </a:spcAft>
          </a:pPr>
          <a:r>
            <a:rPr lang="es-MX" sz="600" b="0" i="0" kern="1200"/>
            <a:t>Los equipos de investigación son multidisciplinarios no interdisciplinarios. La interdisciplina es una metodología.</a:t>
          </a:r>
        </a:p>
        <a:p>
          <a:pPr lvl="0" algn="just" defTabSz="266700">
            <a:lnSpc>
              <a:spcPct val="90000"/>
            </a:lnSpc>
            <a:spcBef>
              <a:spcPct val="0"/>
            </a:spcBef>
            <a:spcAft>
              <a:spcPct val="35000"/>
            </a:spcAft>
          </a:pPr>
          <a:endParaRPr lang="es-MX" sz="600" b="1" i="0" kern="1200"/>
        </a:p>
      </dsp:txBody>
      <dsp:txXfrm>
        <a:off x="2857896" y="1214748"/>
        <a:ext cx="4107425" cy="1920682"/>
      </dsp:txXfrm>
    </dsp:sp>
    <dsp:sp modelId="{D602FDCB-BC8F-4900-BED1-D878B09D1F75}">
      <dsp:nvSpPr>
        <dsp:cNvPr id="0" name=""/>
        <dsp:cNvSpPr/>
      </dsp:nvSpPr>
      <dsp:spPr>
        <a:xfrm rot="5798081">
          <a:off x="6048938" y="3040081"/>
          <a:ext cx="1750075" cy="8371"/>
        </a:xfrm>
        <a:custGeom>
          <a:avLst/>
          <a:gdLst/>
          <a:ahLst/>
          <a:cxnLst/>
          <a:rect l="0" t="0" r="0" b="0"/>
          <a:pathLst>
            <a:path>
              <a:moveTo>
                <a:pt x="0" y="4185"/>
              </a:moveTo>
              <a:lnTo>
                <a:pt x="1750075" y="418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6880224" y="3000515"/>
        <a:ext cx="87503" cy="87503"/>
      </dsp:txXfrm>
    </dsp:sp>
    <dsp:sp modelId="{E497C671-D601-43DA-9552-E5731FFD8623}">
      <dsp:nvSpPr>
        <dsp:cNvPr id="0" name=""/>
        <dsp:cNvSpPr/>
      </dsp:nvSpPr>
      <dsp:spPr>
        <a:xfrm>
          <a:off x="6822875" y="1994243"/>
          <a:ext cx="2000449" cy="38384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just" defTabSz="266700">
            <a:lnSpc>
              <a:spcPct val="90000"/>
            </a:lnSpc>
            <a:spcBef>
              <a:spcPct val="0"/>
            </a:spcBef>
            <a:spcAft>
              <a:spcPct val="35000"/>
            </a:spcAft>
          </a:pPr>
          <a:r>
            <a:rPr lang="es-MX" sz="600" b="1" i="0" kern="1200"/>
            <a:t>Metodologías en el estudio de los sistemas complejos:</a:t>
          </a:r>
        </a:p>
        <a:p>
          <a:pPr lvl="0" algn="just" defTabSz="266700">
            <a:lnSpc>
              <a:spcPct val="90000"/>
            </a:lnSpc>
            <a:spcBef>
              <a:spcPct val="0"/>
            </a:spcBef>
            <a:spcAft>
              <a:spcPct val="35000"/>
            </a:spcAft>
          </a:pPr>
          <a:r>
            <a:rPr lang="es-MX" sz="600" b="0" i="0" kern="1200"/>
            <a:t>El proceso de investigación tiene las siguientes partes:</a:t>
          </a:r>
        </a:p>
        <a:p>
          <a:pPr lvl="0" algn="just" defTabSz="266700">
            <a:lnSpc>
              <a:spcPct val="90000"/>
            </a:lnSpc>
            <a:spcBef>
              <a:spcPct val="0"/>
            </a:spcBef>
            <a:spcAft>
              <a:spcPct val="35000"/>
            </a:spcAft>
          </a:pPr>
          <a:r>
            <a:rPr lang="es-MX" sz="600" b="0" i="0" kern="1200"/>
            <a:t>Reconocimiento general de los problemas y formulación de las preguntas de base.</a:t>
          </a:r>
        </a:p>
        <a:p>
          <a:pPr lvl="0" algn="just" defTabSz="266700">
            <a:lnSpc>
              <a:spcPct val="90000"/>
            </a:lnSpc>
            <a:spcBef>
              <a:spcPct val="0"/>
            </a:spcBef>
            <a:spcAft>
              <a:spcPct val="35000"/>
            </a:spcAft>
          </a:pPr>
          <a:r>
            <a:rPr lang="es-MX" sz="600" b="0" i="0" kern="1200"/>
            <a:t>Análisis de estudios anteriores diacrónicos y sincrónicos.</a:t>
          </a:r>
        </a:p>
        <a:p>
          <a:pPr lvl="0" algn="just" defTabSz="266700">
            <a:lnSpc>
              <a:spcPct val="90000"/>
            </a:lnSpc>
            <a:spcBef>
              <a:spcPct val="0"/>
            </a:spcBef>
            <a:spcAft>
              <a:spcPct val="35000"/>
            </a:spcAft>
          </a:pPr>
          <a:r>
            <a:rPr lang="es-MX" sz="600" b="0" i="0" kern="1200"/>
            <a:t>Identificación de elementos, relaciones y condiciones de contorno.</a:t>
          </a:r>
        </a:p>
        <a:p>
          <a:pPr lvl="0" algn="just" defTabSz="266700">
            <a:lnSpc>
              <a:spcPct val="90000"/>
            </a:lnSpc>
            <a:spcBef>
              <a:spcPct val="0"/>
            </a:spcBef>
            <a:spcAft>
              <a:spcPct val="35000"/>
            </a:spcAft>
          </a:pPr>
          <a:r>
            <a:rPr lang="es-MX" sz="600" b="0" i="0" kern="1200"/>
            <a:t>Planteamiento de hipótesis sitémica.</a:t>
          </a:r>
        </a:p>
        <a:p>
          <a:pPr lvl="0" algn="just" defTabSz="266700">
            <a:lnSpc>
              <a:spcPct val="90000"/>
            </a:lnSpc>
            <a:spcBef>
              <a:spcPct val="0"/>
            </a:spcBef>
            <a:spcAft>
              <a:spcPct val="35000"/>
            </a:spcAft>
          </a:pPr>
          <a:r>
            <a:rPr lang="es-MX" sz="600" b="0" i="0" kern="1200"/>
            <a:t>Planteamiento de problemas a investigar en los subsistemas.</a:t>
          </a:r>
        </a:p>
        <a:p>
          <a:pPr lvl="0" algn="just" defTabSz="266700">
            <a:lnSpc>
              <a:spcPct val="90000"/>
            </a:lnSpc>
            <a:spcBef>
              <a:spcPct val="0"/>
            </a:spcBef>
            <a:spcAft>
              <a:spcPct val="35000"/>
            </a:spcAft>
          </a:pPr>
          <a:r>
            <a:rPr lang="es-MX" sz="600" b="0" i="0" kern="1200"/>
            <a:t>Investigación disciplinaria de los subsistemas (Diferenciación).</a:t>
          </a:r>
        </a:p>
        <a:p>
          <a:pPr lvl="0" algn="just" defTabSz="266700">
            <a:lnSpc>
              <a:spcPct val="90000"/>
            </a:lnSpc>
            <a:spcBef>
              <a:spcPct val="0"/>
            </a:spcBef>
            <a:spcAft>
              <a:spcPct val="35000"/>
            </a:spcAft>
          </a:pPr>
          <a:r>
            <a:rPr lang="es-MX" sz="600" b="0" i="0" kern="1200"/>
            <a:t>Integración de resultados y remodelización del sistema (Integración).</a:t>
          </a:r>
        </a:p>
        <a:p>
          <a:pPr lvl="0" algn="just" defTabSz="266700">
            <a:lnSpc>
              <a:spcPct val="90000"/>
            </a:lnSpc>
            <a:spcBef>
              <a:spcPct val="0"/>
            </a:spcBef>
            <a:spcAft>
              <a:spcPct val="35000"/>
            </a:spcAft>
          </a:pPr>
          <a:r>
            <a:rPr lang="es-MX" sz="600" b="0" i="0" kern="1200"/>
            <a:t>Repetición de los pasos 5,6 y 7 hasta llegar a la modelización y explicación satisfactoria a las preguntas planteadas.</a:t>
          </a:r>
        </a:p>
        <a:p>
          <a:pPr lvl="0" algn="just" defTabSz="266700">
            <a:lnSpc>
              <a:spcPct val="90000"/>
            </a:lnSpc>
            <a:spcBef>
              <a:spcPct val="0"/>
            </a:spcBef>
            <a:spcAft>
              <a:spcPct val="35000"/>
            </a:spcAft>
          </a:pPr>
          <a:r>
            <a:rPr lang="es-MX" sz="600" b="0" i="0" kern="1200"/>
            <a:t>El estudio de sistemas complejos a través de la interdisciplina tiene por objetivo, sobretodo en ciencias sociales, el poder elaborar una propuesta concreta para dar solución a la problemática que lleva a estudiar el sistema. Pero hay que separar adecuadamente lo que constituye el estudio de diagnóstico del estudio de propuestas alternativas y de la elaboración de propuestas concretas. Los estudios de diagnóstico son descriptivos mientras que el análisis de propuestas es prospectivo y por ello meramente predictivos. Entre ambos hay que tener en cuenta la negación del papel explicativo de la ciencia. Finalmente la elaboración de propuestas debe contemplar la posibilidad efectiva de transformación y no como propuestas hipotéticas e inaplicables. Al igual que el estudio del sistema concreto, el estudio de la propuestas alternativas debe incluir modelizaciones e hipótesis acerca del funcionamiento y funciones del sistema</a:t>
          </a:r>
          <a:endParaRPr lang="es-MX" sz="600" kern="1200"/>
        </a:p>
      </dsp:txBody>
      <dsp:txXfrm>
        <a:off x="6881466" y="2052834"/>
        <a:ext cx="1883267" cy="3721222"/>
      </dsp:txXfrm>
    </dsp:sp>
    <dsp:sp modelId="{A63AD07C-E70C-4DD9-A14C-CD2C08B63AF7}">
      <dsp:nvSpPr>
        <dsp:cNvPr id="0" name=""/>
        <dsp:cNvSpPr/>
      </dsp:nvSpPr>
      <dsp:spPr>
        <a:xfrm rot="5069872">
          <a:off x="149523" y="3335228"/>
          <a:ext cx="2094805" cy="8371"/>
        </a:xfrm>
        <a:custGeom>
          <a:avLst/>
          <a:gdLst/>
          <a:ahLst/>
          <a:cxnLst/>
          <a:rect l="0" t="0" r="0" b="0"/>
          <a:pathLst>
            <a:path>
              <a:moveTo>
                <a:pt x="0" y="4185"/>
              </a:moveTo>
              <a:lnTo>
                <a:pt x="2094805" y="418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144555" y="3287043"/>
        <a:ext cx="104740" cy="104740"/>
      </dsp:txXfrm>
    </dsp:sp>
    <dsp:sp modelId="{E5BBC2B3-B877-436C-8886-5AEFBA4AA3F8}">
      <dsp:nvSpPr>
        <dsp:cNvPr id="0" name=""/>
        <dsp:cNvSpPr/>
      </dsp:nvSpPr>
      <dsp:spPr>
        <a:xfrm>
          <a:off x="1297354" y="3259520"/>
          <a:ext cx="1737664" cy="22449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just" defTabSz="266700">
            <a:lnSpc>
              <a:spcPct val="90000"/>
            </a:lnSpc>
            <a:spcBef>
              <a:spcPct val="0"/>
            </a:spcBef>
            <a:spcAft>
              <a:spcPct val="35000"/>
            </a:spcAft>
          </a:pPr>
          <a:r>
            <a:rPr lang="es-MX" sz="600" b="1" i="0" kern="1200"/>
            <a:t>Elementos (</a:t>
          </a:r>
          <a:r>
            <a:rPr lang="es-MX" sz="600" b="0" i="0" kern="1200"/>
            <a:t>constituyen subsistemas) escalas que ayudan a identificar más precisamente los elementos relevantes o subsistemas: </a:t>
          </a:r>
          <a:r>
            <a:rPr lang="es-MX" sz="600" b="1" i="0" kern="1200"/>
            <a:t>Escalas de fenómenos; Escalas de tiempo; Estructuras (</a:t>
          </a:r>
          <a:r>
            <a:rPr lang="es-MX" sz="600" b="0" i="0" kern="1200"/>
            <a:t>conjunto de relaciones dentro de un sistema organziado que se mantiene en condiciones estacionarias (para ciertas escalas de fenómenos y escalas de tiempo), mediante procesos dinámicos de regulación” )</a:t>
          </a:r>
        </a:p>
        <a:p>
          <a:pPr lvl="0" algn="just" defTabSz="266700">
            <a:lnSpc>
              <a:spcPct val="90000"/>
            </a:lnSpc>
            <a:spcBef>
              <a:spcPct val="0"/>
            </a:spcBef>
            <a:spcAft>
              <a:spcPct val="35000"/>
            </a:spcAft>
          </a:pPr>
          <a:endParaRPr lang="es-MX" sz="600" b="0" i="0" kern="1200"/>
        </a:p>
        <a:p>
          <a:pPr lvl="0" algn="just" defTabSz="266700">
            <a:lnSpc>
              <a:spcPct val="90000"/>
            </a:lnSpc>
            <a:spcBef>
              <a:spcPct val="0"/>
            </a:spcBef>
            <a:spcAft>
              <a:spcPct val="35000"/>
            </a:spcAft>
          </a:pPr>
          <a:r>
            <a:rPr lang="es-MX" sz="600" b="0" i="0" kern="1200"/>
            <a:t>Los procesos describen los cambios que tienen lugar en el sistema. niveles de procesos.</a:t>
          </a:r>
        </a:p>
        <a:p>
          <a:pPr lvl="0" algn="just" defTabSz="266700">
            <a:lnSpc>
              <a:spcPct val="90000"/>
            </a:lnSpc>
            <a:spcBef>
              <a:spcPct val="0"/>
            </a:spcBef>
            <a:spcAft>
              <a:spcPct val="35000"/>
            </a:spcAft>
          </a:pPr>
          <a:r>
            <a:rPr lang="es-MX" sz="600" b="0" i="0" kern="1200"/>
            <a:t>Los sistemas podrían dividirse entre </a:t>
          </a:r>
          <a:r>
            <a:rPr lang="es-MX" sz="600" b="1" i="0" kern="1200"/>
            <a:t>estáticos (</a:t>
          </a:r>
          <a:r>
            <a:rPr lang="es-MX" sz="600" b="0" i="0" kern="1200"/>
            <a:t>estructura rígida) y </a:t>
          </a:r>
          <a:r>
            <a:rPr lang="es-MX" sz="600" b="1" i="0" kern="1200"/>
            <a:t>abiertos (</a:t>
          </a:r>
          <a:r>
            <a:rPr lang="es-MX" sz="600" b="0" i="0" kern="1200"/>
            <a:t>carecen de límites definidos y realizan intercambios con el medio externo están sometido a perturbaciones que pueden ser de dos tipos: exógenas, que modifican las condiciones de contorno; y endógenas que se manifiesta como cambios en los parámetros de las relaciones internas). El universo se revela como no-lineal. Fenómenos de diversa índole presentan similitudes en lo que respecta a su evolución temporal.</a:t>
          </a:r>
          <a:endParaRPr lang="es-MX" sz="600" kern="1200"/>
        </a:p>
      </dsp:txBody>
      <dsp:txXfrm>
        <a:off x="1348248" y="3310414"/>
        <a:ext cx="1635876" cy="21431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07F0C7D-142B-4153-9F6A-FD9D9BE4B2B8}" type="datetimeFigureOut">
              <a:rPr lang="es-MX"/>
              <a:pPr>
                <a:defRPr/>
              </a:pPr>
              <a:t>18/06/2018</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E50D2FB-DF43-4FDE-8E8C-2D6FE1A8A889}" type="slidenum">
              <a:rPr lang="es-MX"/>
              <a:pPr>
                <a:defRPr/>
              </a:pPr>
              <a:t>‹Nº›</a:t>
            </a:fld>
            <a:endParaRPr lang="es-MX"/>
          </a:p>
        </p:txBody>
      </p:sp>
    </p:spTree>
    <p:extLst>
      <p:ext uri="{BB962C8B-B14F-4D97-AF65-F5344CB8AC3E}">
        <p14:creationId xmlns:p14="http://schemas.microsoft.com/office/powerpoint/2010/main" val="1674095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ABB596C-029B-4F3C-9F92-D6D923FEAF75}" type="datetimeFigureOut">
              <a:rPr lang="es-MX"/>
              <a:pPr>
                <a:defRPr/>
              </a:pPr>
              <a:t>18/06/2018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0791443-B669-4B3F-86D2-A49CD4D3EC13}" type="slidenum">
              <a:rPr lang="es-MX"/>
              <a:pPr>
                <a:defRPr/>
              </a:pPr>
              <a:t>‹Nº›</a:t>
            </a:fld>
            <a:endParaRPr lang="es-MX"/>
          </a:p>
        </p:txBody>
      </p:sp>
    </p:spTree>
    <p:extLst>
      <p:ext uri="{BB962C8B-B14F-4D97-AF65-F5344CB8AC3E}">
        <p14:creationId xmlns:p14="http://schemas.microsoft.com/office/powerpoint/2010/main" val="2892161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27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BB33BA-FBCB-459B-A6A3-109FE72B1A04}" type="slidenum">
              <a:rPr lang="es-MX" smtClean="0"/>
              <a:pPr fontAlgn="base">
                <a:spcBef>
                  <a:spcPct val="0"/>
                </a:spcBef>
                <a:spcAft>
                  <a:spcPct val="0"/>
                </a:spcAft>
                <a:defRPr/>
              </a:pPr>
              <a:t>1</a:t>
            </a:fld>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433051"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fld id="{4FFEE310-CF4F-4729-9187-EE8075122E38}" type="datetimeFigureOut">
              <a:rPr lang="es-MX"/>
              <a:pPr>
                <a:defRPr/>
              </a:pPr>
              <a:t>18/06/2018</a:t>
            </a:fld>
            <a:endParaRPr lang="es-MX"/>
          </a:p>
        </p:txBody>
      </p:sp>
      <p:sp>
        <p:nvSpPr>
          <p:cNvPr id="5" name="18 Marcador de pie de página"/>
          <p:cNvSpPr>
            <a:spLocks noGrp="1"/>
          </p:cNvSpPr>
          <p:nvPr>
            <p:ph type="ftr" sz="quarter" idx="11"/>
          </p:nvPr>
        </p:nvSpPr>
        <p:spPr/>
        <p:txBody>
          <a:bodyPr/>
          <a:lstStyle>
            <a:lvl1pPr>
              <a:defRPr/>
            </a:lvl1pPr>
          </a:lstStyle>
          <a:p>
            <a:pPr>
              <a:defRPr/>
            </a:pPr>
            <a:endParaRPr lang="es-MX"/>
          </a:p>
        </p:txBody>
      </p:sp>
      <p:sp>
        <p:nvSpPr>
          <p:cNvPr id="6" name="26 Marcador de número de diapositiva"/>
          <p:cNvSpPr>
            <a:spLocks noGrp="1"/>
          </p:cNvSpPr>
          <p:nvPr>
            <p:ph type="sldNum" sz="quarter" idx="12"/>
          </p:nvPr>
        </p:nvSpPr>
        <p:spPr/>
        <p:txBody>
          <a:bodyPr/>
          <a:lstStyle>
            <a:lvl1pPr>
              <a:defRPr/>
            </a:lvl1pPr>
          </a:lstStyle>
          <a:p>
            <a:pPr>
              <a:defRPr/>
            </a:pPr>
            <a:fld id="{32702E82-D511-4A6B-85B4-2A452EB82079}" type="slidenum">
              <a:rPr lang="es-MX"/>
              <a:pPr>
                <a:defRPr/>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D57D167F-019B-434D-8AF1-1165356764D4}" type="datetimeFigureOut">
              <a:rPr lang="es-MX"/>
              <a:pPr>
                <a:defRPr/>
              </a:pPr>
              <a:t>18/06/2018</a:t>
            </a:fld>
            <a:endParaRPr lang="es-MX"/>
          </a:p>
        </p:txBody>
      </p:sp>
      <p:sp>
        <p:nvSpPr>
          <p:cNvPr id="5" name="21 Marcador de pie de página"/>
          <p:cNvSpPr>
            <a:spLocks noGrp="1"/>
          </p:cNvSpPr>
          <p:nvPr>
            <p:ph type="ftr" sz="quarter" idx="11"/>
          </p:nvPr>
        </p:nvSpPr>
        <p:spPr/>
        <p:txBody>
          <a:bodyPr/>
          <a:lstStyle>
            <a:lvl1pPr>
              <a:defRPr/>
            </a:lvl1pPr>
          </a:lstStyle>
          <a:p>
            <a:pPr>
              <a:defRPr/>
            </a:pPr>
            <a:endParaRPr lang="es-MX"/>
          </a:p>
        </p:txBody>
      </p:sp>
      <p:sp>
        <p:nvSpPr>
          <p:cNvPr id="6" name="17 Marcador de número de diapositiva"/>
          <p:cNvSpPr>
            <a:spLocks noGrp="1"/>
          </p:cNvSpPr>
          <p:nvPr>
            <p:ph type="sldNum" sz="quarter" idx="12"/>
          </p:nvPr>
        </p:nvSpPr>
        <p:spPr/>
        <p:txBody>
          <a:bodyPr/>
          <a:lstStyle>
            <a:lvl1pPr>
              <a:defRPr/>
            </a:lvl1pPr>
          </a:lstStyle>
          <a:p>
            <a:pPr>
              <a:defRPr/>
            </a:pPr>
            <a:fld id="{6B3B5257-C38B-4249-90CB-84F4AF13AC3D}" type="slidenum">
              <a:rPr lang="es-MX"/>
              <a:pPr>
                <a:defRPr/>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3EC2CF1B-8146-454B-BABC-CAB92D19967C}" type="datetimeFigureOut">
              <a:rPr lang="es-MX"/>
              <a:pPr>
                <a:defRPr/>
              </a:pPr>
              <a:t>18/06/2018</a:t>
            </a:fld>
            <a:endParaRPr lang="es-MX"/>
          </a:p>
        </p:txBody>
      </p:sp>
      <p:sp>
        <p:nvSpPr>
          <p:cNvPr id="5" name="21 Marcador de pie de página"/>
          <p:cNvSpPr>
            <a:spLocks noGrp="1"/>
          </p:cNvSpPr>
          <p:nvPr>
            <p:ph type="ftr" sz="quarter" idx="11"/>
          </p:nvPr>
        </p:nvSpPr>
        <p:spPr/>
        <p:txBody>
          <a:bodyPr/>
          <a:lstStyle>
            <a:lvl1pPr>
              <a:defRPr/>
            </a:lvl1pPr>
          </a:lstStyle>
          <a:p>
            <a:pPr>
              <a:defRPr/>
            </a:pPr>
            <a:endParaRPr lang="es-MX"/>
          </a:p>
        </p:txBody>
      </p:sp>
      <p:sp>
        <p:nvSpPr>
          <p:cNvPr id="6" name="17 Marcador de número de diapositiva"/>
          <p:cNvSpPr>
            <a:spLocks noGrp="1"/>
          </p:cNvSpPr>
          <p:nvPr>
            <p:ph type="sldNum" sz="quarter" idx="12"/>
          </p:nvPr>
        </p:nvSpPr>
        <p:spPr/>
        <p:txBody>
          <a:bodyPr/>
          <a:lstStyle>
            <a:lvl1pPr>
              <a:defRPr/>
            </a:lvl1pPr>
          </a:lstStyle>
          <a:p>
            <a:pPr>
              <a:defRPr/>
            </a:pPr>
            <a:fld id="{2D485067-9CD8-49E4-96C9-E3A6321492B3}" type="slidenum">
              <a:rPr lang="es-MX"/>
              <a:pPr>
                <a:defRPr/>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4CD18627-DD97-48B7-B37B-4892CAC0A587}" type="datetimeFigureOut">
              <a:rPr lang="es-MX"/>
              <a:pPr>
                <a:defRPr/>
              </a:pPr>
              <a:t>18/06/2018</a:t>
            </a:fld>
            <a:endParaRPr lang="es-MX"/>
          </a:p>
        </p:txBody>
      </p:sp>
      <p:sp>
        <p:nvSpPr>
          <p:cNvPr id="5" name="21 Marcador de pie de página"/>
          <p:cNvSpPr>
            <a:spLocks noGrp="1"/>
          </p:cNvSpPr>
          <p:nvPr>
            <p:ph type="ftr" sz="quarter" idx="11"/>
          </p:nvPr>
        </p:nvSpPr>
        <p:spPr/>
        <p:txBody>
          <a:bodyPr/>
          <a:lstStyle>
            <a:lvl1pPr>
              <a:defRPr/>
            </a:lvl1pPr>
          </a:lstStyle>
          <a:p>
            <a:pPr>
              <a:defRPr/>
            </a:pPr>
            <a:endParaRPr lang="es-MX"/>
          </a:p>
        </p:txBody>
      </p:sp>
      <p:sp>
        <p:nvSpPr>
          <p:cNvPr id="6" name="17 Marcador de número de diapositiva"/>
          <p:cNvSpPr>
            <a:spLocks noGrp="1"/>
          </p:cNvSpPr>
          <p:nvPr>
            <p:ph type="sldNum" sz="quarter" idx="12"/>
          </p:nvPr>
        </p:nvSpPr>
        <p:spPr/>
        <p:txBody>
          <a:bodyPr/>
          <a:lstStyle>
            <a:lvl1pPr>
              <a:defRPr/>
            </a:lvl1pPr>
          </a:lstStyle>
          <a:p>
            <a:pPr>
              <a:defRPr/>
            </a:pPr>
            <a:fld id="{3D43FA48-A8B9-4615-B377-D561EE5950EC}" type="slidenum">
              <a:rPr lang="es-MX"/>
              <a:pPr>
                <a:defRPr/>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685800" y="3583838"/>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85800" y="2485801"/>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AA4A10F-F1C9-4063-A222-B2D21AC7A4A0}" type="datetimeFigureOut">
              <a:rPr lang="es-MX"/>
              <a:pPr>
                <a:defRPr/>
              </a:pPr>
              <a:t>18/06/2018</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ADDF6238-71E7-47DA-87CC-19EAEE265087}" type="slidenum">
              <a:rPr lang="es-MX"/>
              <a:pPr>
                <a:defRPr/>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1"/>
            <a:ext cx="3657600" cy="4525963"/>
          </a:xfrm>
        </p:spPr>
        <p:txBody>
          <a:bodyPr/>
          <a:lstStyle>
            <a:lvl1pPr>
              <a:defRPr sz="2600"/>
            </a:lvl1pPr>
            <a:lvl2pPr>
              <a:defRPr sz="22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267200" y="1600201"/>
            <a:ext cx="3657600" cy="4525963"/>
          </a:xfrm>
        </p:spPr>
        <p:txBody>
          <a:bodyPr/>
          <a:lstStyle>
            <a:lvl1pPr>
              <a:defRPr sz="2600"/>
            </a:lvl1pPr>
            <a:lvl2pPr>
              <a:defRPr sz="22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16BBF7C7-4BA0-408B-8EAD-1C5C25A942CE}" type="datetimeFigureOut">
              <a:rPr lang="es-MX"/>
              <a:pPr>
                <a:defRPr/>
              </a:pPr>
              <a:t>18/06/2018</a:t>
            </a:fld>
            <a:endParaRPr lang="es-MX"/>
          </a:p>
        </p:txBody>
      </p:sp>
      <p:sp>
        <p:nvSpPr>
          <p:cNvPr id="6" name="21 Marcador de pie de página"/>
          <p:cNvSpPr>
            <a:spLocks noGrp="1"/>
          </p:cNvSpPr>
          <p:nvPr>
            <p:ph type="ftr" sz="quarter" idx="11"/>
          </p:nvPr>
        </p:nvSpPr>
        <p:spPr/>
        <p:txBody>
          <a:bodyPr/>
          <a:lstStyle>
            <a:lvl1pPr>
              <a:defRPr/>
            </a:lvl1pPr>
          </a:lstStyle>
          <a:p>
            <a:pPr>
              <a:defRPr/>
            </a:pPr>
            <a:endParaRPr lang="es-MX"/>
          </a:p>
        </p:txBody>
      </p:sp>
      <p:sp>
        <p:nvSpPr>
          <p:cNvPr id="7" name="17 Marcador de número de diapositiva"/>
          <p:cNvSpPr>
            <a:spLocks noGrp="1"/>
          </p:cNvSpPr>
          <p:nvPr>
            <p:ph type="sldNum" sz="quarter" idx="12"/>
          </p:nvPr>
        </p:nvSpPr>
        <p:spPr/>
        <p:txBody>
          <a:bodyPr/>
          <a:lstStyle>
            <a:lvl1pPr>
              <a:defRPr/>
            </a:lvl1pPr>
          </a:lstStyle>
          <a:p>
            <a:pPr>
              <a:defRPr/>
            </a:pPr>
            <a:fld id="{BEF91A34-F9E4-42A4-B8E3-33011A3F3171}" type="slidenum">
              <a:rPr lang="es-MX"/>
              <a:pPr>
                <a:defRPr/>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1"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6"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1" y="1516912"/>
            <a:ext cx="4040188"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6" y="1516912"/>
            <a:ext cx="4041775"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CE7242C6-BF3E-4E1A-B778-58D11B016232}" type="datetimeFigureOut">
              <a:rPr lang="es-MX"/>
              <a:pPr>
                <a:defRPr/>
              </a:pPr>
              <a:t>18/06/2018</a:t>
            </a:fld>
            <a:endParaRPr lang="es-MX"/>
          </a:p>
        </p:txBody>
      </p:sp>
      <p:sp>
        <p:nvSpPr>
          <p:cNvPr id="8" name="21 Marcador de pie de página"/>
          <p:cNvSpPr>
            <a:spLocks noGrp="1"/>
          </p:cNvSpPr>
          <p:nvPr>
            <p:ph type="ftr" sz="quarter" idx="11"/>
          </p:nvPr>
        </p:nvSpPr>
        <p:spPr/>
        <p:txBody>
          <a:bodyPr/>
          <a:lstStyle>
            <a:lvl1pPr>
              <a:defRPr/>
            </a:lvl1pPr>
          </a:lstStyle>
          <a:p>
            <a:pPr>
              <a:defRPr/>
            </a:pPr>
            <a:endParaRPr lang="es-MX"/>
          </a:p>
        </p:txBody>
      </p:sp>
      <p:sp>
        <p:nvSpPr>
          <p:cNvPr id="9" name="17 Marcador de número de diapositiva"/>
          <p:cNvSpPr>
            <a:spLocks noGrp="1"/>
          </p:cNvSpPr>
          <p:nvPr>
            <p:ph type="sldNum" sz="quarter" idx="12"/>
          </p:nvPr>
        </p:nvSpPr>
        <p:spPr/>
        <p:txBody>
          <a:bodyPr/>
          <a:lstStyle>
            <a:lvl1pPr>
              <a:defRPr/>
            </a:lvl1pPr>
          </a:lstStyle>
          <a:p>
            <a:pPr>
              <a:defRPr/>
            </a:pPr>
            <a:fld id="{126C371C-B7D7-4308-BE45-8324758154E7}" type="slidenum">
              <a:rPr lang="es-MX"/>
              <a:pPr>
                <a:defRPr/>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lstStyle>
            <a:lvl1pPr algn="l">
              <a:defRPr sz="4600"/>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414DE93F-77AE-47CF-BACA-ED75279CC693}" type="datetimeFigureOut">
              <a:rPr lang="es-MX"/>
              <a:pPr>
                <a:defRPr/>
              </a:pPr>
              <a:t>18/06/2018</a:t>
            </a:fld>
            <a:endParaRPr lang="es-MX"/>
          </a:p>
        </p:txBody>
      </p:sp>
      <p:sp>
        <p:nvSpPr>
          <p:cNvPr id="4" name="21 Marcador de pie de página"/>
          <p:cNvSpPr>
            <a:spLocks noGrp="1"/>
          </p:cNvSpPr>
          <p:nvPr>
            <p:ph type="ftr" sz="quarter" idx="11"/>
          </p:nvPr>
        </p:nvSpPr>
        <p:spPr/>
        <p:txBody>
          <a:bodyPr/>
          <a:lstStyle>
            <a:lvl1pPr>
              <a:defRPr/>
            </a:lvl1pPr>
          </a:lstStyle>
          <a:p>
            <a:pPr>
              <a:defRPr/>
            </a:pPr>
            <a:endParaRPr lang="es-MX"/>
          </a:p>
        </p:txBody>
      </p:sp>
      <p:sp>
        <p:nvSpPr>
          <p:cNvPr id="5" name="17 Marcador de número de diapositiva"/>
          <p:cNvSpPr>
            <a:spLocks noGrp="1"/>
          </p:cNvSpPr>
          <p:nvPr>
            <p:ph type="sldNum" sz="quarter" idx="12"/>
          </p:nvPr>
        </p:nvSpPr>
        <p:spPr/>
        <p:txBody>
          <a:bodyPr/>
          <a:lstStyle>
            <a:lvl1pPr>
              <a:defRPr/>
            </a:lvl1pPr>
          </a:lstStyle>
          <a:p>
            <a:pPr>
              <a:defRPr/>
            </a:pPr>
            <a:fld id="{DD21D820-EC43-43B6-9E6F-2B7AE0698C16}" type="slidenum">
              <a:rPr lang="es-MX"/>
              <a:pPr>
                <a:defRPr/>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9EAED661-5AA3-4A00-944D-88FDA1C12C44}" type="datetimeFigureOut">
              <a:rPr lang="es-MX"/>
              <a:pPr>
                <a:defRPr/>
              </a:pPr>
              <a:t>18/06/2018</a:t>
            </a:fld>
            <a:endParaRPr lang="es-MX"/>
          </a:p>
        </p:txBody>
      </p:sp>
      <p:sp>
        <p:nvSpPr>
          <p:cNvPr id="3" name="21 Marcador de pie de página"/>
          <p:cNvSpPr>
            <a:spLocks noGrp="1"/>
          </p:cNvSpPr>
          <p:nvPr>
            <p:ph type="ftr" sz="quarter" idx="11"/>
          </p:nvPr>
        </p:nvSpPr>
        <p:spPr/>
        <p:txBody>
          <a:bodyPr/>
          <a:lstStyle>
            <a:lvl1pPr>
              <a:defRPr/>
            </a:lvl1pPr>
          </a:lstStyle>
          <a:p>
            <a:pPr>
              <a:defRPr/>
            </a:pPr>
            <a:endParaRPr lang="es-MX"/>
          </a:p>
        </p:txBody>
      </p:sp>
      <p:sp>
        <p:nvSpPr>
          <p:cNvPr id="4" name="17 Marcador de número de diapositiva"/>
          <p:cNvSpPr>
            <a:spLocks noGrp="1"/>
          </p:cNvSpPr>
          <p:nvPr>
            <p:ph type="sldNum" sz="quarter" idx="12"/>
          </p:nvPr>
        </p:nvSpPr>
        <p:spPr/>
        <p:txBody>
          <a:bodyPr/>
          <a:lstStyle>
            <a:lvl1pPr>
              <a:defRPr/>
            </a:lvl1pPr>
          </a:lstStyle>
          <a:p>
            <a:pPr>
              <a:defRPr/>
            </a:pPr>
            <a:fld id="{FD95E99E-8DB1-4499-A624-23D1E23F0D3B}" type="slidenum">
              <a:rPr lang="es-MX"/>
              <a:pPr>
                <a:defRPr/>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9"/>
            <a:ext cx="3200400" cy="730250"/>
          </a:xfrm>
        </p:spPr>
        <p:txBody>
          <a:bodyPr tIns="0" bIns="0" anchor="t"/>
          <a:lstStyle>
            <a:lvl1pPr algn="l">
              <a:buNone/>
              <a:defRPr sz="1800" b="1">
                <a:solidFill>
                  <a:schemeClr val="accent1"/>
                </a:solidFill>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pPr>
              <a:defRPr/>
            </a:pPr>
            <a:fld id="{3B50E4C7-6959-4F96-89FB-A2DD5A16DD9D}" type="datetimeFigureOut">
              <a:rPr lang="es-MX"/>
              <a:pPr>
                <a:defRPr/>
              </a:pPr>
              <a:t>18/06/2018</a:t>
            </a:fld>
            <a:endParaRPr lang="es-MX"/>
          </a:p>
        </p:txBody>
      </p:sp>
      <p:sp>
        <p:nvSpPr>
          <p:cNvPr id="6" name="5 Marcador de pie de página"/>
          <p:cNvSpPr>
            <a:spLocks noGrp="1"/>
          </p:cNvSpPr>
          <p:nvPr>
            <p:ph type="ftr" sz="quarter" idx="11"/>
          </p:nvPr>
        </p:nvSpPr>
        <p:spPr/>
        <p:txBody>
          <a:bodyPr/>
          <a:lstStyle>
            <a:lvl1pPr>
              <a:defRPr/>
            </a:lvl1pPr>
          </a:lstStyle>
          <a:p>
            <a:pPr>
              <a:defRPr/>
            </a:pPr>
            <a:endParaRPr lang="es-MX"/>
          </a:p>
        </p:txBody>
      </p:sp>
      <p:sp>
        <p:nvSpPr>
          <p:cNvPr id="7" name="6 Marcador de número de diapositiva"/>
          <p:cNvSpPr>
            <a:spLocks noGrp="1"/>
          </p:cNvSpPr>
          <p:nvPr>
            <p:ph type="sldNum" sz="quarter" idx="12"/>
          </p:nvPr>
        </p:nvSpPr>
        <p:spPr>
          <a:xfrm>
            <a:off x="8156575" y="6421439"/>
            <a:ext cx="762000" cy="365125"/>
          </a:xfrm>
        </p:spPr>
        <p:txBody>
          <a:bodyPr/>
          <a:lstStyle>
            <a:lvl1pPr>
              <a:defRPr/>
            </a:lvl1pPr>
          </a:lstStyle>
          <a:p>
            <a:pPr>
              <a:defRPr/>
            </a:pPr>
            <a:fld id="{DD12438E-DC58-43C6-8544-2438C8CA2EB8}" type="slidenum">
              <a:rPr lang="es-MX"/>
              <a:pPr>
                <a:defRPr/>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3" y="1705709"/>
            <a:ext cx="3053868" cy="1253808"/>
          </a:xfrm>
        </p:spPr>
        <p:txBody>
          <a:bodyPr anchor="b"/>
          <a:lstStyle>
            <a:lvl1pPr algn="l">
              <a:buNone/>
              <a:defRPr sz="2200" b="1">
                <a:solidFill>
                  <a:schemeClr val="accent1"/>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5556733" y="2998766"/>
            <a:ext cx="3053867"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5" name="9 Marcador de fecha"/>
          <p:cNvSpPr>
            <a:spLocks noGrp="1"/>
          </p:cNvSpPr>
          <p:nvPr>
            <p:ph type="dt" sz="half" idx="10"/>
          </p:nvPr>
        </p:nvSpPr>
        <p:spPr/>
        <p:txBody>
          <a:bodyPr/>
          <a:lstStyle>
            <a:lvl1pPr>
              <a:defRPr/>
            </a:lvl1pPr>
          </a:lstStyle>
          <a:p>
            <a:pPr>
              <a:defRPr/>
            </a:pPr>
            <a:fld id="{ABE995B9-3FE0-4425-93AB-B67E0D41030A}" type="datetimeFigureOut">
              <a:rPr lang="es-MX"/>
              <a:pPr>
                <a:defRPr/>
              </a:pPr>
              <a:t>18/06/2018</a:t>
            </a:fld>
            <a:endParaRPr lang="es-MX"/>
          </a:p>
        </p:txBody>
      </p:sp>
      <p:sp>
        <p:nvSpPr>
          <p:cNvPr id="6" name="21 Marcador de pie de página"/>
          <p:cNvSpPr>
            <a:spLocks noGrp="1"/>
          </p:cNvSpPr>
          <p:nvPr>
            <p:ph type="ftr" sz="quarter" idx="11"/>
          </p:nvPr>
        </p:nvSpPr>
        <p:spPr/>
        <p:txBody>
          <a:bodyPr/>
          <a:lstStyle>
            <a:lvl1pPr>
              <a:defRPr/>
            </a:lvl1pPr>
          </a:lstStyle>
          <a:p>
            <a:pPr>
              <a:defRPr/>
            </a:pPr>
            <a:endParaRPr lang="es-MX"/>
          </a:p>
        </p:txBody>
      </p:sp>
      <p:sp>
        <p:nvSpPr>
          <p:cNvPr id="7" name="17 Marcador de número de diapositiva"/>
          <p:cNvSpPr>
            <a:spLocks noGrp="1"/>
          </p:cNvSpPr>
          <p:nvPr>
            <p:ph type="sldNum" sz="quarter" idx="12"/>
          </p:nvPr>
        </p:nvSpPr>
        <p:spPr/>
        <p:txBody>
          <a:bodyPr/>
          <a:lstStyle>
            <a:lvl1pPr>
              <a:defRPr/>
            </a:lvl1pPr>
          </a:lstStyle>
          <a:p>
            <a:pPr>
              <a:defRPr/>
            </a:pPr>
            <a:fld id="{B5F66115-B656-4C1E-A845-5EAA8041B7EB}" type="slidenum">
              <a:rPr lang="es-MX"/>
              <a:pPr>
                <a:defRPr/>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11 Forma libre"/>
          <p:cNvSpPr>
            <a:spLocks/>
          </p:cNvSpPr>
          <p:nvPr/>
        </p:nvSpPr>
        <p:spPr bwMode="auto">
          <a:xfrm>
            <a:off x="0" y="4751389"/>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003E7E">
              <a:alpha val="44706"/>
            </a:srgb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rgbClr val="EE3224">
              <a:alpha val="40000"/>
            </a:srgb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028" name="8 Marcador de título"/>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600201"/>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421439"/>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DE517A3B-E7B4-4345-8494-7E7B349D7670}" type="datetimeFigureOut">
              <a:rPr lang="es-MX"/>
              <a:pPr>
                <a:defRPr/>
              </a:pPr>
              <a:t>18/06/2018</a:t>
            </a:fld>
            <a:endParaRPr lang="es-MX"/>
          </a:p>
        </p:txBody>
      </p:sp>
      <p:sp>
        <p:nvSpPr>
          <p:cNvPr id="22" name="21 Marcador de pie de página"/>
          <p:cNvSpPr>
            <a:spLocks noGrp="1"/>
          </p:cNvSpPr>
          <p:nvPr>
            <p:ph type="ftr" sz="quarter" idx="3"/>
          </p:nvPr>
        </p:nvSpPr>
        <p:spPr>
          <a:xfrm>
            <a:off x="3124200" y="6421439"/>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s-MX"/>
          </a:p>
        </p:txBody>
      </p:sp>
      <p:sp>
        <p:nvSpPr>
          <p:cNvPr id="18" name="17 Marcador de número de diapositiva"/>
          <p:cNvSpPr>
            <a:spLocks noGrp="1"/>
          </p:cNvSpPr>
          <p:nvPr>
            <p:ph type="sldNum" sz="quarter" idx="4"/>
          </p:nvPr>
        </p:nvSpPr>
        <p:spPr>
          <a:xfrm>
            <a:off x="8153400" y="6421439"/>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83B3E675-A34C-4262-9903-5D27116A7FCB}" type="slidenum">
              <a:rPr lang="es-MX"/>
              <a:pPr>
                <a:defRPr/>
              </a:pPr>
              <a:t>‹Nº›</a:t>
            </a:fld>
            <a:endParaRPr lang="es-MX"/>
          </a:p>
        </p:txBody>
      </p:sp>
      <p:pic>
        <p:nvPicPr>
          <p:cNvPr id="1033" name="8 Imagen" descr="GH_Logo_Vertical-100.png"/>
          <p:cNvPicPr>
            <a:picLocks noChangeAspect="1"/>
          </p:cNvPicPr>
          <p:nvPr userDrawn="1"/>
        </p:nvPicPr>
        <p:blipFill>
          <a:blip r:embed="rId13" cstate="print"/>
          <a:srcRect/>
          <a:stretch>
            <a:fillRect/>
          </a:stretch>
        </p:blipFill>
        <p:spPr bwMode="auto">
          <a:xfrm>
            <a:off x="8027989" y="260350"/>
            <a:ext cx="952500" cy="80010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4313" r:id="rId1"/>
    <p:sldLayoutId id="2147484305" r:id="rId2"/>
    <p:sldLayoutId id="2147484314" r:id="rId3"/>
    <p:sldLayoutId id="2147484306" r:id="rId4"/>
    <p:sldLayoutId id="2147484307" r:id="rId5"/>
    <p:sldLayoutId id="2147484308" r:id="rId6"/>
    <p:sldLayoutId id="2147484309" r:id="rId7"/>
    <p:sldLayoutId id="2147484315" r:id="rId8"/>
    <p:sldLayoutId id="2147484310" r:id="rId9"/>
    <p:sldLayoutId id="2147484311" r:id="rId10"/>
    <p:sldLayoutId id="2147484312"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FF0000"/>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0020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srcRect/>
          <a:stretch>
            <a:fillRect/>
          </a:stretch>
        </p:blipFill>
        <p:spPr bwMode="auto">
          <a:xfrm>
            <a:off x="1857377" y="571501"/>
            <a:ext cx="3929063" cy="3286125"/>
          </a:xfrm>
          <a:prstGeom prst="rect">
            <a:avLst/>
          </a:prstGeom>
          <a:noFill/>
          <a:ln w="9525">
            <a:noFill/>
            <a:miter lim="800000"/>
            <a:headEnd/>
            <a:tailEnd/>
          </a:ln>
        </p:spPr>
      </p:pic>
      <p:sp>
        <p:nvSpPr>
          <p:cNvPr id="5123" name="Rectangle 3"/>
          <p:cNvSpPr txBox="1">
            <a:spLocks noChangeArrowheads="1"/>
          </p:cNvSpPr>
          <p:nvPr/>
        </p:nvSpPr>
        <p:spPr bwMode="auto">
          <a:xfrm>
            <a:off x="714375" y="4143375"/>
            <a:ext cx="6643688" cy="1752600"/>
          </a:xfrm>
          <a:prstGeom prst="rect">
            <a:avLst/>
          </a:prstGeom>
          <a:noFill/>
          <a:ln w="9525">
            <a:noFill/>
            <a:miter lim="800000"/>
            <a:headEnd/>
            <a:tailEnd/>
          </a:ln>
        </p:spPr>
        <p:txBody>
          <a:bodyPr/>
          <a:lstStyle/>
          <a:p>
            <a:pPr marL="419100" indent="-382588" algn="ctr">
              <a:spcBef>
                <a:spcPct val="20000"/>
              </a:spcBef>
              <a:buClr>
                <a:schemeClr val="accent1"/>
              </a:buClr>
              <a:buSzPct val="80000"/>
            </a:pPr>
            <a:r>
              <a:rPr lang="es-ES" sz="3000" dirty="0">
                <a:solidFill>
                  <a:schemeClr val="bg1"/>
                </a:solidFill>
              </a:rPr>
              <a:t>PREPARATORIA </a:t>
            </a:r>
            <a:r>
              <a:rPr lang="es-ES" sz="3000" dirty="0" smtClean="0">
                <a:solidFill>
                  <a:schemeClr val="bg1"/>
                </a:solidFill>
              </a:rPr>
              <a:t>  </a:t>
            </a:r>
            <a:endParaRPr lang="es-ES" sz="3000" dirty="0">
              <a:solidFill>
                <a:schemeClr val="bg1"/>
              </a:solidFill>
            </a:endParaRPr>
          </a:p>
          <a:p>
            <a:pPr marL="419100" indent="-382588" algn="ctr">
              <a:spcBef>
                <a:spcPct val="20000"/>
              </a:spcBef>
              <a:buClr>
                <a:schemeClr val="accent1"/>
              </a:buClr>
              <a:buSzPct val="80000"/>
            </a:pPr>
            <a:r>
              <a:rPr lang="es-ES" sz="3000" dirty="0" smtClean="0">
                <a:solidFill>
                  <a:schemeClr val="bg1"/>
                </a:solidFill>
              </a:rPr>
              <a:t>CLAVE 1197</a:t>
            </a:r>
          </a:p>
          <a:p>
            <a:pPr marL="419100" indent="-382588" algn="ctr">
              <a:spcBef>
                <a:spcPct val="20000"/>
              </a:spcBef>
              <a:buClr>
                <a:schemeClr val="accent1"/>
              </a:buClr>
              <a:buSzPct val="80000"/>
            </a:pPr>
            <a:r>
              <a:rPr lang="es-ES" dirty="0" smtClean="0">
                <a:solidFill>
                  <a:schemeClr val="bg1"/>
                </a:solidFill>
              </a:rPr>
              <a:t>2017-2018</a:t>
            </a:r>
          </a:p>
          <a:p>
            <a:pPr marL="419100" indent="-382588" algn="ctr">
              <a:spcBef>
                <a:spcPct val="20000"/>
              </a:spcBef>
              <a:buClr>
                <a:schemeClr val="accent1"/>
              </a:buClr>
              <a:buSzPct val="80000"/>
            </a:pPr>
            <a:r>
              <a:rPr lang="es-ES" sz="2400" dirty="0" smtClean="0">
                <a:solidFill>
                  <a:schemeClr val="bg1"/>
                </a:solidFill>
              </a:rPr>
              <a:t>EQUIPO 6</a:t>
            </a:r>
          </a:p>
          <a:p>
            <a:pPr marL="419100" indent="-382588" algn="ctr">
              <a:spcBef>
                <a:spcPct val="20000"/>
              </a:spcBef>
              <a:buClr>
                <a:schemeClr val="accent1"/>
              </a:buClr>
              <a:buSzPct val="80000"/>
            </a:pPr>
            <a:endParaRPr lang="es-ES" sz="3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490066"/>
          </a:xfrm>
        </p:spPr>
        <p:txBody>
          <a:bodyPr/>
          <a:lstStyle/>
          <a:p>
            <a:r>
              <a:rPr lang="es-MX" sz="3200" dirty="0">
                <a:solidFill>
                  <a:srgbClr val="FF0000"/>
                </a:solidFill>
              </a:rPr>
              <a:t>Organizador gráfico equipo 6 (producto 4)</a:t>
            </a:r>
            <a:endParaRPr lang="es-MX" sz="3200" dirty="0"/>
          </a:p>
        </p:txBody>
      </p:sp>
      <p:graphicFrame>
        <p:nvGraphicFramePr>
          <p:cNvPr id="4" name="3 Diagrama"/>
          <p:cNvGraphicFramePr/>
          <p:nvPr>
            <p:extLst>
              <p:ext uri="{D42A27DB-BD31-4B8C-83A1-F6EECF244321}">
                <p14:modId xmlns:p14="http://schemas.microsoft.com/office/powerpoint/2010/main" val="3066630881"/>
              </p:ext>
            </p:extLst>
          </p:nvPr>
        </p:nvGraphicFramePr>
        <p:xfrm>
          <a:off x="160338" y="1052737"/>
          <a:ext cx="8823325"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9379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dirty="0">
                <a:solidFill>
                  <a:srgbClr val="FF0000"/>
                </a:solidFill>
              </a:rPr>
              <a:t>Organizador gráfico equipo 6 (producto 4)</a:t>
            </a:r>
            <a:endParaRPr lang="es-MX" sz="32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8" y="1249141"/>
            <a:ext cx="8892480" cy="4486620"/>
          </a:xfrm>
          <a:prstGeom prst="rect">
            <a:avLst/>
          </a:prstGeom>
        </p:spPr>
      </p:pic>
    </p:spTree>
    <p:extLst>
      <p:ext uri="{BB962C8B-B14F-4D97-AF65-F5344CB8AC3E}">
        <p14:creationId xmlns:p14="http://schemas.microsoft.com/office/powerpoint/2010/main" val="3135072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4000" dirty="0" smtClean="0">
                <a:solidFill>
                  <a:srgbClr val="FF0000"/>
                </a:solidFill>
              </a:rPr>
              <a:t>Organizador gráfico (producto 4)</a:t>
            </a:r>
            <a:endParaRPr lang="es-MX" sz="4000" dirty="0">
              <a:solidFill>
                <a:srgbClr val="FF0000"/>
              </a:solidFill>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1551" y="1739628"/>
            <a:ext cx="3167844" cy="2111896"/>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350" y="4122582"/>
            <a:ext cx="3167844" cy="2111896"/>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350" y="1772817"/>
            <a:ext cx="3167844" cy="2111896"/>
          </a:xfrm>
          <a:prstGeom prst="rect">
            <a:avLst/>
          </a:prstGeom>
        </p:spPr>
      </p:pic>
    </p:spTree>
    <p:extLst>
      <p:ext uri="{BB962C8B-B14F-4D97-AF65-F5344CB8AC3E}">
        <p14:creationId xmlns:p14="http://schemas.microsoft.com/office/powerpoint/2010/main" val="917605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384"/>
            <a:ext cx="7467600" cy="1143000"/>
          </a:xfrm>
        </p:spPr>
        <p:txBody>
          <a:bodyPr/>
          <a:lstStyle/>
          <a:p>
            <a:r>
              <a:rPr lang="es-MX" sz="4000" dirty="0">
                <a:solidFill>
                  <a:srgbClr val="FF0000"/>
                </a:solidFill>
              </a:rPr>
              <a:t>Organizador gráfico (producto </a:t>
            </a:r>
            <a:r>
              <a:rPr lang="es-MX" sz="4000" dirty="0" smtClean="0">
                <a:solidFill>
                  <a:srgbClr val="FF0000"/>
                </a:solidFill>
              </a:rPr>
              <a:t>5)</a:t>
            </a:r>
            <a:endParaRPr lang="es-MX" sz="4000"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469" y="995251"/>
            <a:ext cx="2515195" cy="1676796"/>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004" y="2708920"/>
            <a:ext cx="2515195" cy="1676796"/>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379168"/>
            <a:ext cx="2515195" cy="1676796"/>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8" y="4365104"/>
            <a:ext cx="2515195" cy="1676796"/>
          </a:xfrm>
          <a:prstGeom prst="rect">
            <a:avLst/>
          </a:prstGeom>
        </p:spPr>
      </p:pic>
      <p:pic>
        <p:nvPicPr>
          <p:cNvPr id="8" name="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6297" y="980728"/>
            <a:ext cx="2515195" cy="1676796"/>
          </a:xfrm>
          <a:prstGeom prst="rect">
            <a:avLst/>
          </a:prstGeom>
        </p:spPr>
      </p:pic>
    </p:spTree>
    <p:extLst>
      <p:ext uri="{BB962C8B-B14F-4D97-AF65-F5344CB8AC3E}">
        <p14:creationId xmlns:p14="http://schemas.microsoft.com/office/powerpoint/2010/main" val="3692376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4638"/>
            <a:ext cx="8075240" cy="1143000"/>
          </a:xfrm>
        </p:spPr>
        <p:txBody>
          <a:bodyPr/>
          <a:lstStyle/>
          <a:p>
            <a:r>
              <a:rPr lang="es-ES_tradnl" sz="4000" b="1" dirty="0">
                <a:solidFill>
                  <a:srgbClr val="FF0000"/>
                </a:solidFill>
              </a:rPr>
              <a:t>Grupos </a:t>
            </a:r>
            <a:r>
              <a:rPr lang="es-ES_tradnl" sz="4000" b="1" dirty="0" smtClean="0">
                <a:solidFill>
                  <a:srgbClr val="FF0000"/>
                </a:solidFill>
              </a:rPr>
              <a:t>Heterogéneos</a:t>
            </a:r>
            <a:r>
              <a:rPr lang="es-MX" sz="4000" dirty="0">
                <a:solidFill>
                  <a:srgbClr val="FF0000"/>
                </a:solidFill>
              </a:rPr>
              <a:t> </a:t>
            </a:r>
            <a:r>
              <a:rPr lang="es-MX" sz="4000" dirty="0" smtClean="0">
                <a:solidFill>
                  <a:srgbClr val="FF0000"/>
                </a:solidFill>
              </a:rPr>
              <a:t>(producto 6)</a:t>
            </a:r>
            <a:endParaRPr lang="es-MX" sz="4000" dirty="0">
              <a:solidFill>
                <a:srgbClr val="FF0000"/>
              </a:solidFill>
            </a:endParaRPr>
          </a:p>
        </p:txBody>
      </p:sp>
      <p:sp>
        <p:nvSpPr>
          <p:cNvPr id="9" name="8 CuadroTexto"/>
          <p:cNvSpPr txBox="1"/>
          <p:nvPr/>
        </p:nvSpPr>
        <p:spPr>
          <a:xfrm>
            <a:off x="251520" y="1340768"/>
            <a:ext cx="8280920" cy="1384995"/>
          </a:xfrm>
          <a:prstGeom prst="rect">
            <a:avLst/>
          </a:prstGeom>
          <a:noFill/>
        </p:spPr>
        <p:txBody>
          <a:bodyPr wrap="square" rtlCol="0">
            <a:spAutoFit/>
          </a:bodyPr>
          <a:lstStyle/>
          <a:p>
            <a:r>
              <a:rPr lang="es-ES_tradnl" sz="1200" b="1" dirty="0">
                <a:solidFill>
                  <a:srgbClr val="333333"/>
                </a:solidFill>
              </a:rPr>
              <a:t>Trabajo </a:t>
            </a:r>
            <a:r>
              <a:rPr lang="es-ES_tradnl" sz="1200" b="1" u="sng" dirty="0">
                <a:solidFill>
                  <a:srgbClr val="333333"/>
                </a:solidFill>
              </a:rPr>
              <a:t>en grupos heterogéneos</a:t>
            </a:r>
            <a:r>
              <a:rPr lang="es-ES_tradnl" sz="1200" b="1" dirty="0">
                <a:solidFill>
                  <a:srgbClr val="333333"/>
                </a:solidFill>
              </a:rPr>
              <a:t> ya conformados para la construcción de un Proyecto Interdisciplinario:</a:t>
            </a:r>
            <a:endParaRPr lang="es-MX" sz="1200" dirty="0">
              <a:solidFill>
                <a:srgbClr val="333333"/>
              </a:solidFill>
            </a:endParaRPr>
          </a:p>
          <a:p>
            <a:r>
              <a:rPr lang="es-ES_tradnl" sz="1200" b="1" dirty="0">
                <a:solidFill>
                  <a:srgbClr val="333333"/>
                </a:solidFill>
              </a:rPr>
              <a:t> </a:t>
            </a:r>
            <a:endParaRPr lang="es-MX" sz="1200" dirty="0">
              <a:solidFill>
                <a:srgbClr val="333333"/>
              </a:solidFill>
            </a:endParaRPr>
          </a:p>
          <a:p>
            <a:pPr lvl="0"/>
            <a:r>
              <a:rPr lang="es-ES_tradnl" sz="1200" b="1" dirty="0">
                <a:solidFill>
                  <a:srgbClr val="333333"/>
                </a:solidFill>
              </a:rPr>
              <a:t>Durante la revisión de los documentos c.1) A.M.E. Personal., de todos los integrantes del grupo heterogéneo</a:t>
            </a:r>
            <a:endParaRPr lang="es-MX" sz="1200" dirty="0">
              <a:solidFill>
                <a:srgbClr val="333333"/>
              </a:solidFill>
            </a:endParaRPr>
          </a:p>
          <a:p>
            <a:r>
              <a:rPr lang="es-ES_tradnl" sz="1200" b="1" dirty="0">
                <a:solidFill>
                  <a:srgbClr val="333333"/>
                </a:solidFill>
              </a:rPr>
              <a:t> </a:t>
            </a:r>
            <a:endParaRPr lang="es-MX" sz="1200" dirty="0">
              <a:solidFill>
                <a:srgbClr val="333333"/>
              </a:solidFill>
            </a:endParaRPr>
          </a:p>
          <a:p>
            <a:pPr lvl="0"/>
            <a:r>
              <a:rPr lang="es-ES_tradnl" sz="1200" dirty="0">
                <a:solidFill>
                  <a:srgbClr val="333333"/>
                </a:solidFill>
              </a:rPr>
              <a:t>Centrar la atención en las preguntas que a continuación se exponen y</a:t>
            </a:r>
            <a:r>
              <a:rPr lang="es-ES_tradnl" sz="1200" b="1" dirty="0">
                <a:solidFill>
                  <a:srgbClr val="333333"/>
                </a:solidFill>
              </a:rPr>
              <a:t> reflexionar </a:t>
            </a:r>
            <a:r>
              <a:rPr lang="es-ES_tradnl" sz="1200" dirty="0">
                <a:solidFill>
                  <a:srgbClr val="333333"/>
                </a:solidFill>
              </a:rPr>
              <a:t>sobre las mismas.</a:t>
            </a:r>
            <a:endParaRPr lang="es-MX" sz="1200" dirty="0">
              <a:solidFill>
                <a:srgbClr val="333333"/>
              </a:solidFill>
            </a:endParaRPr>
          </a:p>
          <a:p>
            <a:pPr lvl="0"/>
            <a:r>
              <a:rPr lang="es-ES_tradnl" sz="1200" dirty="0">
                <a:solidFill>
                  <a:srgbClr val="333333"/>
                </a:solidFill>
              </a:rPr>
              <a:t>Redactar la respuesta </a:t>
            </a:r>
            <a:r>
              <a:rPr lang="es-ES_tradnl" sz="1200" b="1" dirty="0">
                <a:solidFill>
                  <a:srgbClr val="333333"/>
                </a:solidFill>
              </a:rPr>
              <a:t>(de manera consensuada)</a:t>
            </a:r>
            <a:r>
              <a:rPr lang="es-ES_tradnl" sz="1200" dirty="0">
                <a:solidFill>
                  <a:srgbClr val="333333"/>
                </a:solidFill>
              </a:rPr>
              <a:t> a cada una de dichas preguntas en el presente formato.</a:t>
            </a:r>
            <a:endParaRPr lang="es-MX" sz="1200" dirty="0">
              <a:solidFill>
                <a:srgbClr val="333333"/>
              </a:solidFill>
            </a:endParaRPr>
          </a:p>
          <a:p>
            <a:endParaRPr lang="es-MX" sz="1200" dirty="0"/>
          </a:p>
        </p:txBody>
      </p:sp>
      <p:graphicFrame>
        <p:nvGraphicFramePr>
          <p:cNvPr id="12" name="11 Tabla"/>
          <p:cNvGraphicFramePr>
            <a:graphicFrameLocks noGrp="1"/>
          </p:cNvGraphicFramePr>
          <p:nvPr>
            <p:extLst>
              <p:ext uri="{D42A27DB-BD31-4B8C-83A1-F6EECF244321}">
                <p14:modId xmlns:p14="http://schemas.microsoft.com/office/powerpoint/2010/main" val="3168379716"/>
              </p:ext>
            </p:extLst>
          </p:nvPr>
        </p:nvGraphicFramePr>
        <p:xfrm>
          <a:off x="282979" y="2714886"/>
          <a:ext cx="8105445" cy="4452310"/>
        </p:xfrm>
        <a:graphic>
          <a:graphicData uri="http://schemas.openxmlformats.org/drawingml/2006/table">
            <a:tbl>
              <a:tblPr/>
              <a:tblGrid>
                <a:gridCol w="3968740"/>
                <a:gridCol w="165048"/>
                <a:gridCol w="3971657"/>
              </a:tblGrid>
              <a:tr h="175613">
                <a:tc>
                  <a:txBody>
                    <a:bodyPr/>
                    <a:lstStyle/>
                    <a:p>
                      <a:pPr algn="ctr">
                        <a:lnSpc>
                          <a:spcPct val="115000"/>
                        </a:lnSpc>
                        <a:spcAft>
                          <a:spcPts val="0"/>
                        </a:spcAft>
                      </a:pPr>
                      <a:r>
                        <a:rPr lang="es-ES_tradnl" sz="600" b="1">
                          <a:solidFill>
                            <a:srgbClr val="1C4587"/>
                          </a:solidFill>
                          <a:effectLst/>
                          <a:latin typeface="Century Gothic"/>
                          <a:ea typeface="Century Gothic"/>
                          <a:cs typeface="Century Gothic"/>
                        </a:rPr>
                        <a:t> Planeación de Proyectos Interdisciplinarios</a:t>
                      </a:r>
                      <a:endParaRPr lang="es-MX" sz="600">
                        <a:solidFill>
                          <a:srgbClr val="000000"/>
                        </a:solidFill>
                        <a:effectLst/>
                        <a:latin typeface="Arial"/>
                        <a:ea typeface="Arial"/>
                      </a:endParaRPr>
                    </a:p>
                  </a:txBody>
                  <a:tcPr marL="35228" marR="35228" marT="35228" marB="35228">
                    <a:lnL w="12700" cap="flat" cmpd="sng" algn="ctr">
                      <a:solidFill>
                        <a:srgbClr val="9FC5E8"/>
                      </a:solidFill>
                      <a:prstDash val="solid"/>
                      <a:round/>
                      <a:headEnd type="none" w="med" len="med"/>
                      <a:tailEnd type="none" w="med" len="med"/>
                    </a:lnL>
                    <a:lnR w="12700" cap="flat" cmpd="sng" algn="ctr">
                      <a:solidFill>
                        <a:srgbClr val="6FA8DC"/>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tc>
                  <a:txBody>
                    <a:bodyPr/>
                    <a:lstStyle/>
                    <a:p>
                      <a:pPr algn="ctr">
                        <a:lnSpc>
                          <a:spcPct val="115000"/>
                        </a:lnSpc>
                        <a:spcAft>
                          <a:spcPts val="0"/>
                        </a:spcAft>
                      </a:pPr>
                      <a:r>
                        <a:rPr lang="es-ES_tradnl" sz="600" b="1">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txBody>
                  <a:tcPr marL="35228" marR="35228" marT="35228" marB="35228">
                    <a:lnL w="12700" cap="flat" cmpd="sng" algn="ctr">
                      <a:solidFill>
                        <a:srgbClr val="6FA8DC"/>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es-ES_tradnl" sz="600" b="1">
                          <a:solidFill>
                            <a:srgbClr val="1C4587"/>
                          </a:solidFill>
                          <a:effectLst/>
                          <a:latin typeface="Century Gothic"/>
                          <a:ea typeface="Century Gothic"/>
                          <a:cs typeface="Century Gothic"/>
                        </a:rPr>
                        <a:t>Documentación del proceso y portafolios de evidencias</a:t>
                      </a:r>
                      <a:endParaRPr lang="es-MX" sz="600">
                        <a:solidFill>
                          <a:srgbClr val="000000"/>
                        </a:solidFill>
                        <a:effectLst/>
                        <a:latin typeface="Arial"/>
                        <a:ea typeface="Arial"/>
                      </a:endParaRPr>
                    </a:p>
                  </a:txBody>
                  <a:tcPr marL="35228" marR="35228" marT="35228" marB="35228">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tr>
              <a:tr h="4276697">
                <a:tc>
                  <a:txBody>
                    <a:bodyPr/>
                    <a:lstStyle/>
                    <a:p>
                      <a:pPr>
                        <a:lnSpc>
                          <a:spcPct val="115000"/>
                        </a:lnSpc>
                        <a:spcAft>
                          <a:spcPts val="0"/>
                        </a:spcAft>
                      </a:pPr>
                      <a:r>
                        <a:rPr lang="es-ES_tradnl" sz="600" b="1">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p>
                      <a:pPr algn="just">
                        <a:lnSpc>
                          <a:spcPct val="115000"/>
                        </a:lnSpc>
                        <a:spcAft>
                          <a:spcPts val="0"/>
                        </a:spcAft>
                      </a:pPr>
                      <a:r>
                        <a:rPr lang="es-ES_tradnl" sz="600" b="1">
                          <a:solidFill>
                            <a:srgbClr val="1C4587"/>
                          </a:solidFill>
                          <a:effectLst/>
                          <a:latin typeface="Century Gothic"/>
                          <a:ea typeface="Century Gothic"/>
                          <a:cs typeface="Century Gothic"/>
                        </a:rPr>
                        <a:t>¿A qué responde la necesidad de crear proyectos interdisciplinarios como medio de aprendizaje hoy en día?</a:t>
                      </a:r>
                      <a:endParaRPr lang="es-MX" sz="600">
                        <a:solidFill>
                          <a:srgbClr val="000000"/>
                        </a:solidFill>
                        <a:effectLst/>
                        <a:latin typeface="Arial"/>
                        <a:ea typeface="Arial"/>
                      </a:endParaRPr>
                    </a:p>
                    <a:p>
                      <a:pPr algn="just">
                        <a:lnSpc>
                          <a:spcPct val="115000"/>
                        </a:lnSpc>
                        <a:spcAft>
                          <a:spcPts val="0"/>
                        </a:spcAft>
                      </a:pPr>
                      <a:r>
                        <a:rPr lang="es-ES_tradnl" sz="600">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p>
                      <a:pPr algn="just">
                        <a:lnSpc>
                          <a:spcPct val="115000"/>
                        </a:lnSpc>
                        <a:spcAft>
                          <a:spcPts val="0"/>
                        </a:spcAft>
                      </a:pPr>
                      <a:r>
                        <a:rPr lang="es-ES_tradnl" sz="600">
                          <a:solidFill>
                            <a:srgbClr val="1C4587"/>
                          </a:solidFill>
                          <a:effectLst/>
                          <a:latin typeface="Century Gothic"/>
                          <a:ea typeface="Century Gothic"/>
                          <a:cs typeface="Century Gothic"/>
                        </a:rPr>
                        <a:t>Responde a la búsqueda de una educación hacia el siglo XXI, para tomar rutas diferentes de educación, observar los procesos, involucrar el trabajo autónomo de los alumnos y tener una visión socio-constructivista. Para que el alumno dé respuestas a los problemas actuales.</a:t>
                      </a:r>
                      <a:endParaRPr lang="es-MX" sz="600">
                        <a:solidFill>
                          <a:srgbClr val="000000"/>
                        </a:solidFill>
                        <a:effectLst/>
                        <a:latin typeface="Arial"/>
                        <a:ea typeface="Arial"/>
                      </a:endParaRPr>
                    </a:p>
                    <a:p>
                      <a:pPr algn="just">
                        <a:lnSpc>
                          <a:spcPct val="115000"/>
                        </a:lnSpc>
                        <a:spcAft>
                          <a:spcPts val="0"/>
                        </a:spcAft>
                      </a:pPr>
                      <a:r>
                        <a:rPr lang="es-ES_tradnl" sz="600">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p>
                      <a:pPr algn="just">
                        <a:lnSpc>
                          <a:spcPct val="115000"/>
                        </a:lnSpc>
                        <a:spcAft>
                          <a:spcPts val="0"/>
                        </a:spcAft>
                      </a:pPr>
                      <a:r>
                        <a:rPr lang="es-ES_tradnl" sz="600" b="1">
                          <a:solidFill>
                            <a:srgbClr val="1C4587"/>
                          </a:solidFill>
                          <a:effectLst/>
                          <a:latin typeface="Century Gothic"/>
                          <a:ea typeface="Century Gothic"/>
                          <a:cs typeface="Century Gothic"/>
                        </a:rPr>
                        <a:t>¿Cuáles podrían ser los elementos fundamentales para la estructuración y planeación de los proyectos interdisciplinarios?</a:t>
                      </a:r>
                      <a:endParaRPr lang="es-MX" sz="600">
                        <a:solidFill>
                          <a:srgbClr val="000000"/>
                        </a:solidFill>
                        <a:effectLst/>
                        <a:latin typeface="Arial"/>
                        <a:ea typeface="Arial"/>
                      </a:endParaRPr>
                    </a:p>
                    <a:p>
                      <a:pPr algn="just">
                        <a:lnSpc>
                          <a:spcPct val="115000"/>
                        </a:lnSpc>
                        <a:spcAft>
                          <a:spcPts val="0"/>
                        </a:spcAft>
                      </a:pPr>
                      <a:r>
                        <a:rPr lang="es-ES_tradnl" sz="600" b="1">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p>
                      <a:pPr algn="just">
                        <a:lnSpc>
                          <a:spcPct val="115000"/>
                        </a:lnSpc>
                        <a:spcAft>
                          <a:spcPts val="0"/>
                        </a:spcAft>
                      </a:pPr>
                      <a:r>
                        <a:rPr lang="es-ES_tradnl" sz="600">
                          <a:solidFill>
                            <a:srgbClr val="1C4587"/>
                          </a:solidFill>
                          <a:effectLst/>
                          <a:latin typeface="Century Gothic"/>
                          <a:ea typeface="Century Gothic"/>
                          <a:cs typeface="Century Gothic"/>
                        </a:rPr>
                        <a:t>El compromiso del docente ya que el docente es quien hace conexiones entre los programas, debe prepararse en diferentes ejes, tener un trabajo colaborativo, generar herramientas estructuradas para interconectar más allá de su materia. Es fundamental reconocer las características y los elementos de los contenidos del programa de la materia para encontrar las conexiones y su transferencia a una realidad aplicada.</a:t>
                      </a:r>
                      <a:endParaRPr lang="es-MX" sz="600">
                        <a:solidFill>
                          <a:srgbClr val="000000"/>
                        </a:solidFill>
                        <a:effectLst/>
                        <a:latin typeface="Arial"/>
                        <a:ea typeface="Arial"/>
                      </a:endParaRPr>
                    </a:p>
                    <a:p>
                      <a:pPr algn="just">
                        <a:lnSpc>
                          <a:spcPct val="115000"/>
                        </a:lnSpc>
                        <a:spcAft>
                          <a:spcPts val="0"/>
                        </a:spcAft>
                      </a:pPr>
                      <a:r>
                        <a:rPr lang="es-ES_tradnl" sz="600" b="1">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p>
                      <a:pPr algn="just">
                        <a:lnSpc>
                          <a:spcPct val="115000"/>
                        </a:lnSpc>
                        <a:spcAft>
                          <a:spcPts val="0"/>
                        </a:spcAft>
                      </a:pPr>
                      <a:r>
                        <a:rPr lang="es-ES_tradnl" sz="600" b="1">
                          <a:solidFill>
                            <a:srgbClr val="1C4587"/>
                          </a:solidFill>
                          <a:effectLst/>
                          <a:latin typeface="Century Gothic"/>
                          <a:ea typeface="Century Gothic"/>
                          <a:cs typeface="Century Gothic"/>
                        </a:rPr>
                        <a:t>¿Cuál es “el método” o “los pasos” para acercarme a la Interdisciplinariedad?</a:t>
                      </a:r>
                      <a:endParaRPr lang="es-MX" sz="600">
                        <a:solidFill>
                          <a:srgbClr val="000000"/>
                        </a:solidFill>
                        <a:effectLst/>
                        <a:latin typeface="Arial"/>
                        <a:ea typeface="Arial"/>
                      </a:endParaRPr>
                    </a:p>
                    <a:p>
                      <a:pPr algn="just">
                        <a:lnSpc>
                          <a:spcPct val="115000"/>
                        </a:lnSpc>
                        <a:spcAft>
                          <a:spcPts val="0"/>
                        </a:spcAft>
                      </a:pPr>
                      <a:r>
                        <a:rPr lang="es-ES_tradnl" sz="600" b="1">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p>
                      <a:pPr algn="just">
                        <a:lnSpc>
                          <a:spcPct val="115000"/>
                        </a:lnSpc>
                        <a:spcAft>
                          <a:spcPts val="0"/>
                        </a:spcAft>
                      </a:pPr>
                      <a:r>
                        <a:rPr lang="es-ES_tradnl" sz="600">
                          <a:solidFill>
                            <a:srgbClr val="1C4587"/>
                          </a:solidFill>
                          <a:effectLst/>
                          <a:latin typeface="Century Gothic"/>
                          <a:ea typeface="Century Gothic"/>
                          <a:cs typeface="Century Gothic"/>
                        </a:rPr>
                        <a:t>Conocer perfectamente el programa de la asignatura, jerarquizar la información del programa, seleccionar los temas que son trascendentes y esenciales, buscar una problematización donde entre mi disciplina y buscar elementos de integración con otras asignaturas.</a:t>
                      </a:r>
                      <a:endParaRPr lang="es-MX" sz="600">
                        <a:solidFill>
                          <a:srgbClr val="000000"/>
                        </a:solidFill>
                        <a:effectLst/>
                        <a:latin typeface="Arial"/>
                        <a:ea typeface="Arial"/>
                      </a:endParaRPr>
                    </a:p>
                    <a:p>
                      <a:pPr algn="just">
                        <a:lnSpc>
                          <a:spcPct val="115000"/>
                        </a:lnSpc>
                        <a:spcAft>
                          <a:spcPts val="0"/>
                        </a:spcAft>
                      </a:pPr>
                      <a:r>
                        <a:rPr lang="es-ES_tradnl" sz="600">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p>
                      <a:pPr algn="just">
                        <a:lnSpc>
                          <a:spcPct val="115000"/>
                        </a:lnSpc>
                        <a:spcAft>
                          <a:spcPts val="0"/>
                        </a:spcAft>
                      </a:pPr>
                      <a:r>
                        <a:rPr lang="es-ES_tradnl" sz="600" b="1">
                          <a:solidFill>
                            <a:srgbClr val="1C4587"/>
                          </a:solidFill>
                          <a:effectLst/>
                          <a:latin typeface="Century Gothic"/>
                          <a:ea typeface="Century Gothic"/>
                          <a:cs typeface="Century Gothic"/>
                        </a:rPr>
                        <a:t>¿Qué características debe tener el nombre del proyecto interdisciplinario?</a:t>
                      </a:r>
                      <a:endParaRPr lang="es-MX" sz="600">
                        <a:solidFill>
                          <a:srgbClr val="000000"/>
                        </a:solidFill>
                        <a:effectLst/>
                        <a:latin typeface="Arial"/>
                        <a:ea typeface="Arial"/>
                      </a:endParaRPr>
                    </a:p>
                    <a:p>
                      <a:pPr algn="just">
                        <a:lnSpc>
                          <a:spcPct val="115000"/>
                        </a:lnSpc>
                        <a:spcAft>
                          <a:spcPts val="0"/>
                        </a:spcAft>
                      </a:pPr>
                      <a:r>
                        <a:rPr lang="es-ES_tradnl" sz="600" b="1">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p>
                      <a:pPr algn="just">
                        <a:lnSpc>
                          <a:spcPct val="115000"/>
                        </a:lnSpc>
                        <a:spcAft>
                          <a:spcPts val="0"/>
                        </a:spcAft>
                      </a:pPr>
                      <a:r>
                        <a:rPr lang="es-ES_tradnl" sz="600">
                          <a:solidFill>
                            <a:srgbClr val="1C4587"/>
                          </a:solidFill>
                          <a:effectLst/>
                          <a:latin typeface="Century Gothic"/>
                          <a:ea typeface="Century Gothic"/>
                          <a:cs typeface="Century Gothic"/>
                        </a:rPr>
                        <a:t>Debe reflejar una hipótesis que debe ser estudiada desde la realidad, vinculada con elementos históricos, geográficos, etc. El nombre debe especificar los límites del proyecto y reflejar las materias y ejes van a incluirse en la problematización, por ejemplo: bioética. </a:t>
                      </a:r>
                      <a:endParaRPr lang="es-MX" sz="600">
                        <a:solidFill>
                          <a:srgbClr val="000000"/>
                        </a:solidFill>
                        <a:effectLst/>
                        <a:latin typeface="Arial"/>
                        <a:ea typeface="Arial"/>
                      </a:endParaRPr>
                    </a:p>
                  </a:txBody>
                  <a:tcPr marL="35228" marR="35228" marT="35228" marB="35228">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c>
                  <a:txBody>
                    <a:bodyPr/>
                    <a:lstStyle/>
                    <a:p>
                      <a:pPr>
                        <a:lnSpc>
                          <a:spcPct val="115000"/>
                        </a:lnSpc>
                        <a:spcAft>
                          <a:spcPts val="0"/>
                        </a:spcAft>
                      </a:pPr>
                      <a:r>
                        <a:rPr lang="es-ES_tradnl" sz="600">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txBody>
                  <a:tcPr marL="35228" marR="35228" marT="35228" marB="35228">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15000"/>
                        </a:lnSpc>
                        <a:spcAft>
                          <a:spcPts val="0"/>
                        </a:spcAft>
                      </a:pPr>
                      <a:r>
                        <a:rPr lang="es-ES_tradnl" sz="600" b="1" dirty="0">
                          <a:solidFill>
                            <a:srgbClr val="1C4587"/>
                          </a:solidFill>
                          <a:effectLst/>
                          <a:latin typeface="Century Gothic"/>
                          <a:ea typeface="Century Gothic"/>
                          <a:cs typeface="Century Gothic"/>
                        </a:rPr>
                        <a:t> </a:t>
                      </a:r>
                      <a:endParaRPr lang="es-MX" sz="600" dirty="0">
                        <a:solidFill>
                          <a:srgbClr val="000000"/>
                        </a:solidFill>
                        <a:effectLst/>
                        <a:latin typeface="Arial"/>
                        <a:ea typeface="Arial"/>
                      </a:endParaRPr>
                    </a:p>
                    <a:p>
                      <a:pPr algn="just">
                        <a:lnSpc>
                          <a:spcPct val="115000"/>
                        </a:lnSpc>
                        <a:spcAft>
                          <a:spcPts val="0"/>
                        </a:spcAft>
                      </a:pPr>
                      <a:r>
                        <a:rPr lang="es-ES_tradnl" sz="600" b="1" dirty="0">
                          <a:solidFill>
                            <a:srgbClr val="1C4587"/>
                          </a:solidFill>
                          <a:effectLst/>
                          <a:latin typeface="Century Gothic"/>
                          <a:ea typeface="Century Gothic"/>
                          <a:cs typeface="Century Gothic"/>
                        </a:rPr>
                        <a:t>¿Qué entiendo por “documentación”?</a:t>
                      </a:r>
                      <a:endParaRPr lang="es-MX" sz="600" dirty="0">
                        <a:solidFill>
                          <a:srgbClr val="000000"/>
                        </a:solidFill>
                        <a:effectLst/>
                        <a:latin typeface="Arial"/>
                        <a:ea typeface="Arial"/>
                      </a:endParaRPr>
                    </a:p>
                    <a:p>
                      <a:pPr algn="just">
                        <a:lnSpc>
                          <a:spcPct val="115000"/>
                        </a:lnSpc>
                        <a:spcAft>
                          <a:spcPts val="0"/>
                        </a:spcAft>
                      </a:pPr>
                      <a:r>
                        <a:rPr lang="es-ES_tradnl" sz="600" b="1" dirty="0">
                          <a:solidFill>
                            <a:srgbClr val="1C4587"/>
                          </a:solidFill>
                          <a:effectLst/>
                          <a:latin typeface="Century Gothic"/>
                          <a:ea typeface="Century Gothic"/>
                          <a:cs typeface="Century Gothic"/>
                        </a:rPr>
                        <a:t> </a:t>
                      </a:r>
                      <a:endParaRPr lang="es-MX" sz="600" dirty="0">
                        <a:solidFill>
                          <a:srgbClr val="000000"/>
                        </a:solidFill>
                        <a:effectLst/>
                        <a:latin typeface="Arial"/>
                        <a:ea typeface="Arial"/>
                      </a:endParaRPr>
                    </a:p>
                    <a:p>
                      <a:pPr algn="just">
                        <a:lnSpc>
                          <a:spcPct val="115000"/>
                        </a:lnSpc>
                        <a:spcAft>
                          <a:spcPts val="0"/>
                        </a:spcAft>
                      </a:pPr>
                      <a:r>
                        <a:rPr lang="es-ES_tradnl" sz="600" dirty="0">
                          <a:solidFill>
                            <a:srgbClr val="1C4587"/>
                          </a:solidFill>
                          <a:effectLst/>
                          <a:latin typeface="Century Gothic"/>
                          <a:ea typeface="Century Gothic"/>
                          <a:cs typeface="Century Gothic"/>
                        </a:rPr>
                        <a:t>La documentación no es necesariamente una evaluación, parte de una postura del docente como un observador, los indicios de aprendizaje son dignos de documentación de los cuales hay que tener evidencia y que después serán elementos de evaluación.</a:t>
                      </a:r>
                      <a:endParaRPr lang="es-MX" sz="600" dirty="0">
                        <a:solidFill>
                          <a:srgbClr val="000000"/>
                        </a:solidFill>
                        <a:effectLst/>
                        <a:latin typeface="Arial"/>
                        <a:ea typeface="Arial"/>
                      </a:endParaRPr>
                    </a:p>
                    <a:p>
                      <a:pPr algn="just">
                        <a:lnSpc>
                          <a:spcPct val="115000"/>
                        </a:lnSpc>
                        <a:spcAft>
                          <a:spcPts val="0"/>
                        </a:spcAft>
                      </a:pPr>
                      <a:r>
                        <a:rPr lang="es-ES_tradnl" sz="600" b="1" i="1" dirty="0">
                          <a:solidFill>
                            <a:srgbClr val="1C4587"/>
                          </a:solidFill>
                          <a:effectLst/>
                          <a:latin typeface="Century Gothic"/>
                          <a:ea typeface="Century Gothic"/>
                          <a:cs typeface="Century Gothic"/>
                        </a:rPr>
                        <a:t> </a:t>
                      </a:r>
                      <a:endParaRPr lang="es-MX" sz="600" dirty="0">
                        <a:solidFill>
                          <a:srgbClr val="000000"/>
                        </a:solidFill>
                        <a:effectLst/>
                        <a:latin typeface="Arial"/>
                        <a:ea typeface="Arial"/>
                      </a:endParaRPr>
                    </a:p>
                    <a:p>
                      <a:pPr algn="just">
                        <a:lnSpc>
                          <a:spcPct val="115000"/>
                        </a:lnSpc>
                        <a:spcAft>
                          <a:spcPts val="0"/>
                        </a:spcAft>
                      </a:pPr>
                      <a:r>
                        <a:rPr lang="es-ES_tradnl" sz="600" b="1" dirty="0">
                          <a:solidFill>
                            <a:srgbClr val="1C4587"/>
                          </a:solidFill>
                          <a:effectLst/>
                          <a:latin typeface="Century Gothic"/>
                          <a:ea typeface="Century Gothic"/>
                          <a:cs typeface="Century Gothic"/>
                        </a:rPr>
                        <a:t>¿Qué evidencias concretas de documentación estaría esperando, cuando trabajo de manera interdisciplinaria?</a:t>
                      </a:r>
                      <a:endParaRPr lang="es-MX" sz="600" dirty="0">
                        <a:solidFill>
                          <a:srgbClr val="000000"/>
                        </a:solidFill>
                        <a:effectLst/>
                        <a:latin typeface="Arial"/>
                        <a:ea typeface="Arial"/>
                      </a:endParaRPr>
                    </a:p>
                    <a:p>
                      <a:pPr algn="just">
                        <a:lnSpc>
                          <a:spcPct val="115000"/>
                        </a:lnSpc>
                        <a:spcAft>
                          <a:spcPts val="0"/>
                        </a:spcAft>
                      </a:pPr>
                      <a:r>
                        <a:rPr lang="es-ES_tradnl" sz="600" b="1" dirty="0">
                          <a:solidFill>
                            <a:srgbClr val="1C4587"/>
                          </a:solidFill>
                          <a:effectLst/>
                          <a:latin typeface="Century Gothic"/>
                          <a:ea typeface="Century Gothic"/>
                          <a:cs typeface="Century Gothic"/>
                        </a:rPr>
                        <a:t> </a:t>
                      </a:r>
                      <a:endParaRPr lang="es-MX" sz="600" dirty="0">
                        <a:solidFill>
                          <a:srgbClr val="000000"/>
                        </a:solidFill>
                        <a:effectLst/>
                        <a:latin typeface="Arial"/>
                        <a:ea typeface="Arial"/>
                      </a:endParaRPr>
                    </a:p>
                    <a:p>
                      <a:pPr algn="just">
                        <a:lnSpc>
                          <a:spcPct val="115000"/>
                        </a:lnSpc>
                        <a:spcAft>
                          <a:spcPts val="0"/>
                        </a:spcAft>
                      </a:pPr>
                      <a:r>
                        <a:rPr lang="es-ES_tradnl" sz="600" dirty="0">
                          <a:solidFill>
                            <a:srgbClr val="1C4587"/>
                          </a:solidFill>
                          <a:effectLst/>
                          <a:latin typeface="Century Gothic"/>
                          <a:ea typeface="Century Gothic"/>
                          <a:cs typeface="Century Gothic"/>
                        </a:rPr>
                        <a:t>La palabra, fotografías, video, audio, video-conferencias, recorrido virtual, </a:t>
                      </a:r>
                      <a:r>
                        <a:rPr lang="es-ES_tradnl" sz="600" dirty="0" err="1">
                          <a:solidFill>
                            <a:srgbClr val="1C4587"/>
                          </a:solidFill>
                          <a:effectLst/>
                          <a:latin typeface="Century Gothic"/>
                          <a:ea typeface="Century Gothic"/>
                          <a:cs typeface="Century Gothic"/>
                        </a:rPr>
                        <a:t>podcast</a:t>
                      </a:r>
                      <a:r>
                        <a:rPr lang="es-ES_tradnl" sz="600" dirty="0">
                          <a:solidFill>
                            <a:srgbClr val="1C4587"/>
                          </a:solidFill>
                          <a:effectLst/>
                          <a:latin typeface="Century Gothic"/>
                          <a:ea typeface="Century Gothic"/>
                          <a:cs typeface="Century Gothic"/>
                        </a:rPr>
                        <a:t>, etc.</a:t>
                      </a:r>
                      <a:endParaRPr lang="es-MX" sz="600" dirty="0">
                        <a:solidFill>
                          <a:srgbClr val="000000"/>
                        </a:solidFill>
                        <a:effectLst/>
                        <a:latin typeface="Arial"/>
                        <a:ea typeface="Arial"/>
                      </a:endParaRPr>
                    </a:p>
                    <a:p>
                      <a:pPr algn="just">
                        <a:lnSpc>
                          <a:spcPct val="115000"/>
                        </a:lnSpc>
                        <a:spcAft>
                          <a:spcPts val="0"/>
                        </a:spcAft>
                      </a:pPr>
                      <a:r>
                        <a:rPr lang="es-ES_tradnl" sz="600" b="1" dirty="0">
                          <a:solidFill>
                            <a:srgbClr val="1C4587"/>
                          </a:solidFill>
                          <a:effectLst/>
                          <a:latin typeface="Century Gothic"/>
                          <a:ea typeface="Century Gothic"/>
                          <a:cs typeface="Century Gothic"/>
                        </a:rPr>
                        <a:t> </a:t>
                      </a:r>
                      <a:endParaRPr lang="es-MX" sz="600" dirty="0">
                        <a:solidFill>
                          <a:srgbClr val="000000"/>
                        </a:solidFill>
                        <a:effectLst/>
                        <a:latin typeface="Arial"/>
                        <a:ea typeface="Arial"/>
                      </a:endParaRPr>
                    </a:p>
                    <a:p>
                      <a:pPr algn="just">
                        <a:lnSpc>
                          <a:spcPct val="115000"/>
                        </a:lnSpc>
                        <a:spcAft>
                          <a:spcPts val="0"/>
                        </a:spcAft>
                      </a:pPr>
                      <a:r>
                        <a:rPr lang="es-ES_tradnl" sz="600" b="1" dirty="0">
                          <a:solidFill>
                            <a:srgbClr val="1C4587"/>
                          </a:solidFill>
                          <a:effectLst/>
                          <a:latin typeface="Century Gothic"/>
                          <a:ea typeface="Century Gothic"/>
                          <a:cs typeface="Century Gothic"/>
                        </a:rPr>
                        <a:t>¿Cuál es la intención de documentar en un proyecto y quién lo debe hacer?</a:t>
                      </a:r>
                      <a:endParaRPr lang="es-MX" sz="600" dirty="0">
                        <a:solidFill>
                          <a:srgbClr val="000000"/>
                        </a:solidFill>
                        <a:effectLst/>
                        <a:latin typeface="Arial"/>
                        <a:ea typeface="Arial"/>
                      </a:endParaRPr>
                    </a:p>
                    <a:p>
                      <a:pPr algn="just">
                        <a:lnSpc>
                          <a:spcPct val="115000"/>
                        </a:lnSpc>
                        <a:spcAft>
                          <a:spcPts val="0"/>
                        </a:spcAft>
                      </a:pPr>
                      <a:r>
                        <a:rPr lang="es-ES_tradnl" sz="600" b="1" dirty="0">
                          <a:solidFill>
                            <a:srgbClr val="1C4587"/>
                          </a:solidFill>
                          <a:effectLst/>
                          <a:latin typeface="Century Gothic"/>
                          <a:ea typeface="Century Gothic"/>
                          <a:cs typeface="Century Gothic"/>
                        </a:rPr>
                        <a:t> </a:t>
                      </a:r>
                      <a:endParaRPr lang="es-MX" sz="600" dirty="0">
                        <a:solidFill>
                          <a:srgbClr val="000000"/>
                        </a:solidFill>
                        <a:effectLst/>
                        <a:latin typeface="Arial"/>
                        <a:ea typeface="Arial"/>
                      </a:endParaRPr>
                    </a:p>
                    <a:p>
                      <a:pPr algn="just">
                        <a:lnSpc>
                          <a:spcPct val="115000"/>
                        </a:lnSpc>
                        <a:spcAft>
                          <a:spcPts val="0"/>
                        </a:spcAft>
                      </a:pPr>
                      <a:r>
                        <a:rPr lang="es-ES_tradnl" sz="600" dirty="0">
                          <a:solidFill>
                            <a:srgbClr val="1C4587"/>
                          </a:solidFill>
                          <a:effectLst/>
                          <a:latin typeface="Century Gothic"/>
                          <a:ea typeface="Century Gothic"/>
                          <a:cs typeface="Century Gothic"/>
                        </a:rPr>
                        <a:t>Poder evaluar la significación del proyecto; la documentación no debe ser un proceso de evaluación del nivel de adquisición de conocimiento en un alumno, sino tiene una finalidad de significación cualitativa. Permite conocer cómo cambiaron los esquemas de pensamiento antes y después de un proyecto, y hacerle saber al alumno que toda acción es valiosa, sobre todo en casos de proyectos interdisciplinarios. Parte de la intención es también transmitirle a los alumnos una perspectiva de logro.</a:t>
                      </a:r>
                      <a:endParaRPr lang="es-MX" sz="600" dirty="0">
                        <a:solidFill>
                          <a:srgbClr val="000000"/>
                        </a:solidFill>
                        <a:effectLst/>
                        <a:latin typeface="Arial"/>
                        <a:ea typeface="Arial"/>
                      </a:endParaRPr>
                    </a:p>
                  </a:txBody>
                  <a:tcPr marL="35228" marR="35228" marT="35228" marB="35228">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8710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3600" b="1" dirty="0">
                <a:solidFill>
                  <a:srgbClr val="FF0000"/>
                </a:solidFill>
              </a:rPr>
              <a:t>Grupos Heterogéneos</a:t>
            </a:r>
            <a:r>
              <a:rPr lang="es-MX" sz="3600" dirty="0">
                <a:solidFill>
                  <a:srgbClr val="FF0000"/>
                </a:solidFill>
              </a:rPr>
              <a:t> (producto </a:t>
            </a:r>
            <a:r>
              <a:rPr lang="es-MX" sz="3600" dirty="0" smtClean="0">
                <a:solidFill>
                  <a:srgbClr val="FF0000"/>
                </a:solidFill>
              </a:rPr>
              <a:t>6, continuación)</a:t>
            </a:r>
            <a:endParaRPr lang="es-MX" sz="3600" dirty="0"/>
          </a:p>
        </p:txBody>
      </p:sp>
      <p:graphicFrame>
        <p:nvGraphicFramePr>
          <p:cNvPr id="4" name="3 Tabla"/>
          <p:cNvGraphicFramePr>
            <a:graphicFrameLocks noGrp="1"/>
          </p:cNvGraphicFramePr>
          <p:nvPr>
            <p:extLst>
              <p:ext uri="{D42A27DB-BD31-4B8C-83A1-F6EECF244321}">
                <p14:modId xmlns:p14="http://schemas.microsoft.com/office/powerpoint/2010/main" val="3982888929"/>
              </p:ext>
            </p:extLst>
          </p:nvPr>
        </p:nvGraphicFramePr>
        <p:xfrm>
          <a:off x="539552" y="1556792"/>
          <a:ext cx="7416824" cy="5491702"/>
        </p:xfrm>
        <a:graphic>
          <a:graphicData uri="http://schemas.openxmlformats.org/drawingml/2006/table">
            <a:tbl>
              <a:tblPr/>
              <a:tblGrid>
                <a:gridCol w="3631565"/>
                <a:gridCol w="151027"/>
                <a:gridCol w="3634232"/>
              </a:tblGrid>
              <a:tr h="274685">
                <a:tc>
                  <a:txBody>
                    <a:bodyPr/>
                    <a:lstStyle/>
                    <a:p>
                      <a:pPr algn="ctr">
                        <a:lnSpc>
                          <a:spcPct val="115000"/>
                        </a:lnSpc>
                        <a:spcAft>
                          <a:spcPts val="0"/>
                        </a:spcAft>
                      </a:pPr>
                      <a:r>
                        <a:rPr lang="es-ES_tradnl" sz="600" b="1">
                          <a:solidFill>
                            <a:srgbClr val="1C4587"/>
                          </a:solidFill>
                          <a:effectLst/>
                          <a:latin typeface="Century Gothic"/>
                          <a:ea typeface="Century Gothic"/>
                          <a:cs typeface="Century Gothic"/>
                        </a:rPr>
                        <a:t>Gestión de Proyectos interdisciplinarios</a:t>
                      </a:r>
                      <a:endParaRPr lang="es-MX" sz="600">
                        <a:solidFill>
                          <a:srgbClr val="000000"/>
                        </a:solidFill>
                        <a:effectLst/>
                        <a:latin typeface="Arial"/>
                        <a:ea typeface="Arial"/>
                      </a:endParaRPr>
                    </a:p>
                  </a:txBody>
                  <a:tcPr marL="32187" marR="32187" marT="32186" marB="32186">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tc>
                  <a:txBody>
                    <a:bodyPr/>
                    <a:lstStyle/>
                    <a:p>
                      <a:pPr algn="ctr">
                        <a:lnSpc>
                          <a:spcPct val="115000"/>
                        </a:lnSpc>
                        <a:spcAft>
                          <a:spcPts val="0"/>
                        </a:spcAft>
                      </a:pPr>
                      <a:r>
                        <a:rPr lang="es-ES_tradnl" sz="600" b="1">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txBody>
                  <a:tcPr marL="32187" marR="32187" marT="32186" marB="32186">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15000"/>
                        </a:lnSpc>
                        <a:spcAft>
                          <a:spcPts val="0"/>
                        </a:spcAft>
                      </a:pPr>
                      <a:r>
                        <a:rPr lang="es-ES_tradnl" sz="600" b="1">
                          <a:solidFill>
                            <a:srgbClr val="1C4587"/>
                          </a:solidFill>
                          <a:effectLst/>
                          <a:latin typeface="Century Gothic"/>
                          <a:ea typeface="Century Gothic"/>
                          <a:cs typeface="Century Gothic"/>
                        </a:rPr>
                        <a:t>               El desarrollo profesional y la formación docente</a:t>
                      </a:r>
                      <a:endParaRPr lang="es-MX" sz="600">
                        <a:solidFill>
                          <a:srgbClr val="000000"/>
                        </a:solidFill>
                        <a:effectLst/>
                        <a:latin typeface="Arial"/>
                        <a:ea typeface="Arial"/>
                      </a:endParaRPr>
                    </a:p>
                  </a:txBody>
                  <a:tcPr marL="32187" marR="32187" marT="32186" marB="32186">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6FA8DC"/>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tr>
              <a:tr h="5217017">
                <a:tc>
                  <a:txBody>
                    <a:bodyPr/>
                    <a:lstStyle/>
                    <a:p>
                      <a:pPr>
                        <a:lnSpc>
                          <a:spcPct val="115000"/>
                        </a:lnSpc>
                        <a:spcAft>
                          <a:spcPts val="0"/>
                        </a:spcAft>
                      </a:pPr>
                      <a:r>
                        <a:rPr lang="es-ES_tradnl" sz="600">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p>
                      <a:pPr algn="just">
                        <a:lnSpc>
                          <a:spcPct val="115000"/>
                        </a:lnSpc>
                        <a:spcAft>
                          <a:spcPts val="0"/>
                        </a:spcAft>
                      </a:pPr>
                      <a:r>
                        <a:rPr lang="es-ES_tradnl" sz="600" b="1">
                          <a:solidFill>
                            <a:srgbClr val="1C4587"/>
                          </a:solidFill>
                          <a:effectLst/>
                          <a:latin typeface="Century Gothic"/>
                          <a:ea typeface="Century Gothic"/>
                          <a:cs typeface="Century Gothic"/>
                        </a:rPr>
                        <a:t>¿Qué factores debo tomar en cuenta para hacer un proyecto? ¿Cómo lo debo organizar?</a:t>
                      </a:r>
                      <a:endParaRPr lang="es-MX" sz="600">
                        <a:solidFill>
                          <a:srgbClr val="000000"/>
                        </a:solidFill>
                        <a:effectLst/>
                        <a:latin typeface="Arial"/>
                        <a:ea typeface="Arial"/>
                      </a:endParaRPr>
                    </a:p>
                    <a:p>
                      <a:pPr algn="just">
                        <a:lnSpc>
                          <a:spcPct val="115000"/>
                        </a:lnSpc>
                        <a:spcAft>
                          <a:spcPts val="0"/>
                        </a:spcAft>
                      </a:pPr>
                      <a:r>
                        <a:rPr lang="es-ES_tradnl" sz="600">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p>
                      <a:pPr algn="just">
                        <a:lnSpc>
                          <a:spcPct val="115000"/>
                        </a:lnSpc>
                        <a:spcAft>
                          <a:spcPts val="0"/>
                        </a:spcAft>
                      </a:pPr>
                      <a:r>
                        <a:rPr lang="es-ES_tradnl" sz="600">
                          <a:solidFill>
                            <a:srgbClr val="1C4587"/>
                          </a:solidFill>
                          <a:effectLst/>
                          <a:latin typeface="Century Gothic"/>
                          <a:ea typeface="Century Gothic"/>
                          <a:cs typeface="Century Gothic"/>
                        </a:rPr>
                        <a:t>Elegir el momento del año en dónde se va a llevar a cabo el proyecto. Dividir el proyecto en etapas con los alumnos con productos medibles. Al final tener un producto evidente que concreta el proyecto y que pueda difundirse tanto el producto, como el proceso y las habilidades que se requirieron. Tener en cuanta a las demás asignaturas.</a:t>
                      </a:r>
                      <a:endParaRPr lang="es-MX" sz="600">
                        <a:solidFill>
                          <a:srgbClr val="000000"/>
                        </a:solidFill>
                        <a:effectLst/>
                        <a:latin typeface="Arial"/>
                        <a:ea typeface="Arial"/>
                      </a:endParaRPr>
                    </a:p>
                    <a:p>
                      <a:pPr algn="just">
                        <a:lnSpc>
                          <a:spcPct val="115000"/>
                        </a:lnSpc>
                        <a:spcAft>
                          <a:spcPts val="0"/>
                        </a:spcAft>
                      </a:pPr>
                      <a:r>
                        <a:rPr lang="es-ES_tradnl" sz="600">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p>
                      <a:pPr algn="just">
                        <a:lnSpc>
                          <a:spcPct val="115000"/>
                        </a:lnSpc>
                        <a:spcAft>
                          <a:spcPts val="0"/>
                        </a:spcAft>
                      </a:pPr>
                      <a:r>
                        <a:rPr lang="es-ES_tradnl" sz="600" b="1">
                          <a:solidFill>
                            <a:srgbClr val="1C4587"/>
                          </a:solidFill>
                          <a:effectLst/>
                          <a:latin typeface="Century Gothic"/>
                          <a:ea typeface="Century Gothic"/>
                          <a:cs typeface="Century Gothic"/>
                        </a:rPr>
                        <a:t>¿Cómo puedo identificar los puntos de interacción que permitan una indagación, desde situaciones complejas o la problematización?</a:t>
                      </a:r>
                      <a:endParaRPr lang="es-MX" sz="600">
                        <a:solidFill>
                          <a:srgbClr val="000000"/>
                        </a:solidFill>
                        <a:effectLst/>
                        <a:latin typeface="Arial"/>
                        <a:ea typeface="Arial"/>
                      </a:endParaRPr>
                    </a:p>
                    <a:p>
                      <a:pPr algn="just">
                        <a:lnSpc>
                          <a:spcPct val="115000"/>
                        </a:lnSpc>
                        <a:spcAft>
                          <a:spcPts val="0"/>
                        </a:spcAft>
                      </a:pPr>
                      <a:r>
                        <a:rPr lang="es-ES_tradnl" sz="600">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p>
                      <a:pPr algn="just">
                        <a:lnSpc>
                          <a:spcPct val="115000"/>
                        </a:lnSpc>
                        <a:spcAft>
                          <a:spcPts val="0"/>
                        </a:spcAft>
                      </a:pPr>
                      <a:r>
                        <a:rPr lang="es-ES_tradnl" sz="600">
                          <a:solidFill>
                            <a:srgbClr val="1C4587"/>
                          </a:solidFill>
                          <a:effectLst/>
                          <a:latin typeface="Century Gothic"/>
                          <a:ea typeface="Century Gothic"/>
                          <a:cs typeface="Century Gothic"/>
                        </a:rPr>
                        <a:t>A través de la observación y hacer preguntas esenciales. Conocer los programas, a través de los temas que tenemos en común encontrar un problema que tenga que ver con su realidad, que puedan observar y que sea de fácil acceso.</a:t>
                      </a:r>
                      <a:endParaRPr lang="es-MX" sz="600">
                        <a:solidFill>
                          <a:srgbClr val="000000"/>
                        </a:solidFill>
                        <a:effectLst/>
                        <a:latin typeface="Arial"/>
                        <a:ea typeface="Arial"/>
                      </a:endParaRPr>
                    </a:p>
                    <a:p>
                      <a:pPr algn="just">
                        <a:lnSpc>
                          <a:spcPct val="115000"/>
                        </a:lnSpc>
                        <a:spcAft>
                          <a:spcPts val="0"/>
                        </a:spcAft>
                      </a:pPr>
                      <a:r>
                        <a:rPr lang="es-ES_tradnl" sz="600">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p>
                      <a:pPr algn="just">
                        <a:lnSpc>
                          <a:spcPct val="115000"/>
                        </a:lnSpc>
                        <a:spcAft>
                          <a:spcPts val="0"/>
                        </a:spcAft>
                      </a:pPr>
                      <a:r>
                        <a:rPr lang="es-ES_tradnl" sz="600">
                          <a:solidFill>
                            <a:srgbClr val="1C4587"/>
                          </a:solidFill>
                          <a:effectLst/>
                          <a:latin typeface="Century Gothic"/>
                          <a:ea typeface="Century Gothic"/>
                          <a:cs typeface="Century Gothic"/>
                        </a:rPr>
                        <a:t>Desarrollando el pensamiento crítico de los alumnos, llegar a planteamientos conceptuales fuertes que tenga conexiones con otras áreas.</a:t>
                      </a:r>
                      <a:endParaRPr lang="es-MX" sz="600">
                        <a:solidFill>
                          <a:srgbClr val="000000"/>
                        </a:solidFill>
                        <a:effectLst/>
                        <a:latin typeface="Arial"/>
                        <a:ea typeface="Arial"/>
                      </a:endParaRPr>
                    </a:p>
                    <a:p>
                      <a:pPr algn="just">
                        <a:lnSpc>
                          <a:spcPct val="115000"/>
                        </a:lnSpc>
                        <a:spcAft>
                          <a:spcPts val="0"/>
                        </a:spcAft>
                      </a:pPr>
                      <a:r>
                        <a:rPr lang="es-ES_tradnl" sz="600">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p>
                      <a:pPr algn="just">
                        <a:lnSpc>
                          <a:spcPct val="115000"/>
                        </a:lnSpc>
                        <a:spcAft>
                          <a:spcPts val="0"/>
                        </a:spcAft>
                      </a:pPr>
                      <a:r>
                        <a:rPr lang="es-ES_tradnl" sz="600" b="1">
                          <a:solidFill>
                            <a:srgbClr val="1C4587"/>
                          </a:solidFill>
                          <a:effectLst/>
                          <a:latin typeface="Century Gothic"/>
                          <a:ea typeface="Century Gothic"/>
                          <a:cs typeface="Century Gothic"/>
                        </a:rPr>
                        <a:t>¿En qué debo poner atención, para saber si  es necesario hacer cambios en el  trabajo diario que ya realizo?</a:t>
                      </a:r>
                      <a:endParaRPr lang="es-MX" sz="600">
                        <a:solidFill>
                          <a:srgbClr val="000000"/>
                        </a:solidFill>
                        <a:effectLst/>
                        <a:latin typeface="Arial"/>
                        <a:ea typeface="Arial"/>
                      </a:endParaRPr>
                    </a:p>
                    <a:p>
                      <a:pPr algn="just">
                        <a:lnSpc>
                          <a:spcPct val="115000"/>
                        </a:lnSpc>
                        <a:spcAft>
                          <a:spcPts val="0"/>
                        </a:spcAft>
                      </a:pPr>
                      <a:r>
                        <a:rPr lang="es-ES_tradnl" sz="600" b="1">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_tradnl" sz="600">
                          <a:solidFill>
                            <a:srgbClr val="1C4587"/>
                          </a:solidFill>
                          <a:effectLst/>
                          <a:latin typeface="Century Gothic"/>
                          <a:ea typeface="Century Gothic"/>
                          <a:cs typeface="Century Gothic"/>
                        </a:rPr>
                        <a:t>En los intereses de mis alumnos dentro y fuera de mi materia, si lo que enseño tiene que ver con su realidad, considerar las preguntas que hacen en el aula, conocer cuáles son sus intereses, ubicarlos en un plano socio-económico. En las implicaciones éticas (principios y valores) del trabajo realizado.</a:t>
                      </a:r>
                      <a:endParaRPr lang="es-MX" sz="600">
                        <a:solidFill>
                          <a:srgbClr val="000000"/>
                        </a:solidFill>
                        <a:effectLst/>
                        <a:latin typeface="Arial"/>
                        <a:ea typeface="Arial"/>
                      </a:endParaRPr>
                    </a:p>
                    <a:p>
                      <a:pPr>
                        <a:lnSpc>
                          <a:spcPct val="115000"/>
                        </a:lnSpc>
                        <a:spcAft>
                          <a:spcPts val="0"/>
                        </a:spcAft>
                      </a:pPr>
                      <a:r>
                        <a:rPr lang="es-ES_tradnl" sz="600">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p>
                      <a:pPr algn="just">
                        <a:lnSpc>
                          <a:spcPct val="115000"/>
                        </a:lnSpc>
                        <a:spcAft>
                          <a:spcPts val="0"/>
                        </a:spcAft>
                      </a:pPr>
                      <a:r>
                        <a:rPr lang="es-ES_tradnl" sz="600" b="1">
                          <a:solidFill>
                            <a:srgbClr val="1C4587"/>
                          </a:solidFill>
                          <a:effectLst/>
                          <a:latin typeface="Century Gothic"/>
                          <a:ea typeface="Century Gothic"/>
                          <a:cs typeface="Century Gothic"/>
                        </a:rPr>
                        <a:t>¿Cómo beneficia al aprendizaje el trabajo interdisciplinario? </a:t>
                      </a:r>
                      <a:endParaRPr lang="es-MX" sz="600">
                        <a:solidFill>
                          <a:srgbClr val="000000"/>
                        </a:solidFill>
                        <a:effectLst/>
                        <a:latin typeface="Arial"/>
                        <a:ea typeface="Arial"/>
                      </a:endParaRPr>
                    </a:p>
                    <a:p>
                      <a:pPr>
                        <a:lnSpc>
                          <a:spcPct val="115000"/>
                        </a:lnSpc>
                        <a:spcAft>
                          <a:spcPts val="0"/>
                        </a:spcAft>
                      </a:pPr>
                      <a:r>
                        <a:rPr lang="es-ES_tradnl" sz="600" b="1">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_tradnl" sz="600">
                          <a:solidFill>
                            <a:srgbClr val="1C4587"/>
                          </a:solidFill>
                          <a:effectLst/>
                          <a:latin typeface="Century Gothic"/>
                          <a:ea typeface="Century Gothic"/>
                          <a:cs typeface="Century Gothic"/>
                        </a:rPr>
                        <a:t>El trabajo interdisciplinario permite abordar desde diferentes perspectivas un mismo problema y buscar diferentes soluciones. Para los alumnos el conocimiento se vuelve significativo ya que les permite considerar otras opiniones y comprender que las materias no están aisladas sino que en conjunto pueden ser útiles para resolver problemas. También beneficia porque fomenta un pensamiento crítico y un aprendizaje global.</a:t>
                      </a:r>
                      <a:endParaRPr lang="es-MX" sz="600">
                        <a:solidFill>
                          <a:srgbClr val="000000"/>
                        </a:solidFill>
                        <a:effectLst/>
                        <a:latin typeface="Arial"/>
                        <a:ea typeface="Arial"/>
                      </a:endParaRPr>
                    </a:p>
                  </a:txBody>
                  <a:tcPr marL="32187" marR="32187" marT="32186" marB="32186">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c>
                  <a:txBody>
                    <a:bodyPr/>
                    <a:lstStyle/>
                    <a:p>
                      <a:pPr>
                        <a:lnSpc>
                          <a:spcPct val="115000"/>
                        </a:lnSpc>
                        <a:spcAft>
                          <a:spcPts val="0"/>
                        </a:spcAft>
                      </a:pPr>
                      <a:r>
                        <a:rPr lang="es-ES_tradnl" sz="600">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txBody>
                  <a:tcPr marL="32187" marR="32187" marT="32186" marB="32186">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15000"/>
                        </a:lnSpc>
                        <a:spcAft>
                          <a:spcPts val="0"/>
                        </a:spcAft>
                      </a:pPr>
                      <a:r>
                        <a:rPr lang="es-ES_tradnl" sz="600" dirty="0">
                          <a:solidFill>
                            <a:srgbClr val="1C4587"/>
                          </a:solidFill>
                          <a:effectLst/>
                          <a:latin typeface="Century Gothic"/>
                          <a:ea typeface="Century Gothic"/>
                          <a:cs typeface="Century Gothic"/>
                        </a:rPr>
                        <a:t> </a:t>
                      </a:r>
                      <a:endParaRPr lang="es-MX" sz="600" dirty="0">
                        <a:solidFill>
                          <a:srgbClr val="000000"/>
                        </a:solidFill>
                        <a:effectLst/>
                        <a:latin typeface="Arial"/>
                        <a:ea typeface="Arial"/>
                      </a:endParaRPr>
                    </a:p>
                    <a:p>
                      <a:pPr algn="just">
                        <a:lnSpc>
                          <a:spcPct val="115000"/>
                        </a:lnSpc>
                        <a:spcAft>
                          <a:spcPts val="0"/>
                        </a:spcAft>
                      </a:pPr>
                      <a:r>
                        <a:rPr lang="es-ES_tradnl" sz="600" b="1" dirty="0">
                          <a:solidFill>
                            <a:srgbClr val="1C4587"/>
                          </a:solidFill>
                          <a:effectLst/>
                          <a:latin typeface="Century Gothic"/>
                          <a:ea typeface="Century Gothic"/>
                          <a:cs typeface="Century Gothic"/>
                        </a:rPr>
                        <a:t>¿Qué implicaciones tiene, dentro del esquema de formación docente, el trabajo orientado hacia la interdisciplinariedad? </a:t>
                      </a:r>
                      <a:endParaRPr lang="es-MX" sz="600" dirty="0">
                        <a:solidFill>
                          <a:srgbClr val="000000"/>
                        </a:solidFill>
                        <a:effectLst/>
                        <a:latin typeface="Arial"/>
                        <a:ea typeface="Arial"/>
                      </a:endParaRPr>
                    </a:p>
                    <a:p>
                      <a:pPr algn="just">
                        <a:lnSpc>
                          <a:spcPct val="115000"/>
                        </a:lnSpc>
                        <a:spcAft>
                          <a:spcPts val="0"/>
                        </a:spcAft>
                      </a:pPr>
                      <a:r>
                        <a:rPr lang="es-ES_tradnl" sz="600" b="1" dirty="0">
                          <a:solidFill>
                            <a:srgbClr val="1C4587"/>
                          </a:solidFill>
                          <a:effectLst/>
                          <a:latin typeface="Century Gothic"/>
                          <a:ea typeface="Century Gothic"/>
                          <a:cs typeface="Century Gothic"/>
                        </a:rPr>
                        <a:t> </a:t>
                      </a:r>
                      <a:endParaRPr lang="es-MX" sz="600" dirty="0">
                        <a:solidFill>
                          <a:srgbClr val="000000"/>
                        </a:solidFill>
                        <a:effectLst/>
                        <a:latin typeface="Arial"/>
                        <a:ea typeface="Arial"/>
                      </a:endParaRPr>
                    </a:p>
                    <a:p>
                      <a:pPr algn="just">
                        <a:lnSpc>
                          <a:spcPct val="115000"/>
                        </a:lnSpc>
                        <a:spcAft>
                          <a:spcPts val="0"/>
                        </a:spcAft>
                      </a:pPr>
                      <a:r>
                        <a:rPr lang="es-ES_tradnl" sz="600" dirty="0">
                          <a:solidFill>
                            <a:srgbClr val="1C4587"/>
                          </a:solidFill>
                          <a:effectLst/>
                          <a:latin typeface="Century Gothic"/>
                          <a:ea typeface="Century Gothic"/>
                          <a:cs typeface="Century Gothic"/>
                        </a:rPr>
                        <a:t>Tiene retos porque las generaciones son diferentes, porque hay tomarse un tiempo previo de preparación para establecer los mecanismos de documentación, el tipo de evidencias que se requieren, la forma en que se debe organizar la información, estar atento al desarrollo de los alumnos para no perdernos de elementos importantes. Identificar momentos concretos en donde se tiene que evaluar el conocimiento. Debemos de considerar que no sólo somos maestros de asignatura sino también maestros docentes, modelos, guías, monitores, etc.</a:t>
                      </a:r>
                      <a:endParaRPr lang="es-MX" sz="600" dirty="0">
                        <a:solidFill>
                          <a:srgbClr val="000000"/>
                        </a:solidFill>
                        <a:effectLst/>
                        <a:latin typeface="Arial"/>
                        <a:ea typeface="Arial"/>
                      </a:endParaRPr>
                    </a:p>
                    <a:p>
                      <a:pPr algn="just">
                        <a:lnSpc>
                          <a:spcPct val="115000"/>
                        </a:lnSpc>
                        <a:spcAft>
                          <a:spcPts val="0"/>
                        </a:spcAft>
                      </a:pPr>
                      <a:r>
                        <a:rPr lang="es-ES_tradnl" sz="600" dirty="0">
                          <a:solidFill>
                            <a:srgbClr val="1C4587"/>
                          </a:solidFill>
                          <a:effectLst/>
                          <a:latin typeface="Century Gothic"/>
                          <a:ea typeface="Century Gothic"/>
                          <a:cs typeface="Century Gothic"/>
                        </a:rPr>
                        <a:t> </a:t>
                      </a:r>
                      <a:endParaRPr lang="es-MX" sz="600" dirty="0">
                        <a:solidFill>
                          <a:srgbClr val="000000"/>
                        </a:solidFill>
                        <a:effectLst/>
                        <a:latin typeface="Arial"/>
                        <a:ea typeface="Arial"/>
                      </a:endParaRPr>
                    </a:p>
                    <a:p>
                      <a:pPr algn="just">
                        <a:lnSpc>
                          <a:spcPct val="115000"/>
                        </a:lnSpc>
                        <a:spcAft>
                          <a:spcPts val="0"/>
                        </a:spcAft>
                      </a:pPr>
                      <a:r>
                        <a:rPr lang="es-ES_tradnl" sz="600" b="1" dirty="0">
                          <a:solidFill>
                            <a:srgbClr val="1C4587"/>
                          </a:solidFill>
                          <a:effectLst/>
                          <a:latin typeface="Century Gothic"/>
                          <a:ea typeface="Century Gothic"/>
                          <a:cs typeface="Century Gothic"/>
                        </a:rPr>
                        <a:t>¿Qué dimensiones debo tener en cuenta, para la construcción de proyectos interdisciplinarios?</a:t>
                      </a:r>
                      <a:endParaRPr lang="es-MX" sz="600" dirty="0">
                        <a:solidFill>
                          <a:srgbClr val="000000"/>
                        </a:solidFill>
                        <a:effectLst/>
                        <a:latin typeface="Arial"/>
                        <a:ea typeface="Arial"/>
                      </a:endParaRPr>
                    </a:p>
                    <a:p>
                      <a:pPr algn="just">
                        <a:lnSpc>
                          <a:spcPct val="115000"/>
                        </a:lnSpc>
                        <a:spcAft>
                          <a:spcPts val="0"/>
                        </a:spcAft>
                      </a:pPr>
                      <a:r>
                        <a:rPr lang="es-ES_tradnl" sz="600" dirty="0">
                          <a:solidFill>
                            <a:srgbClr val="1C4587"/>
                          </a:solidFill>
                          <a:effectLst/>
                          <a:latin typeface="Century Gothic"/>
                          <a:ea typeface="Century Gothic"/>
                          <a:cs typeface="Century Gothic"/>
                        </a:rPr>
                        <a:t> </a:t>
                      </a:r>
                      <a:endParaRPr lang="es-MX" sz="600" dirty="0">
                        <a:solidFill>
                          <a:srgbClr val="000000"/>
                        </a:solidFill>
                        <a:effectLst/>
                        <a:latin typeface="Arial"/>
                        <a:ea typeface="Arial"/>
                      </a:endParaRPr>
                    </a:p>
                    <a:p>
                      <a:pPr algn="just">
                        <a:lnSpc>
                          <a:spcPct val="115000"/>
                        </a:lnSpc>
                        <a:spcAft>
                          <a:spcPts val="0"/>
                        </a:spcAft>
                      </a:pPr>
                      <a:r>
                        <a:rPr lang="es-ES_tradnl" sz="600" dirty="0">
                          <a:solidFill>
                            <a:srgbClr val="1C4587"/>
                          </a:solidFill>
                          <a:effectLst/>
                          <a:latin typeface="Century Gothic"/>
                          <a:ea typeface="Century Gothic"/>
                          <a:cs typeface="Century Gothic"/>
                        </a:rPr>
                        <a:t>Que debe haber aprendizaje, el tiempo que se tiene para realizar el proyecto, identificar qué queremos que aprendan los alumnos, dar soluciones al final e involucrarse en procesos de toma de decisiones.</a:t>
                      </a:r>
                      <a:endParaRPr lang="es-MX" sz="600" dirty="0">
                        <a:solidFill>
                          <a:srgbClr val="000000"/>
                        </a:solidFill>
                        <a:effectLst/>
                        <a:latin typeface="Arial"/>
                        <a:ea typeface="Arial"/>
                      </a:endParaRPr>
                    </a:p>
                    <a:p>
                      <a:pPr algn="just">
                        <a:lnSpc>
                          <a:spcPct val="115000"/>
                        </a:lnSpc>
                        <a:spcAft>
                          <a:spcPts val="0"/>
                        </a:spcAft>
                      </a:pPr>
                      <a:r>
                        <a:rPr lang="es-ES_tradnl" sz="600" dirty="0">
                          <a:solidFill>
                            <a:srgbClr val="1C4587"/>
                          </a:solidFill>
                          <a:effectLst/>
                          <a:latin typeface="Century Gothic"/>
                          <a:ea typeface="Century Gothic"/>
                          <a:cs typeface="Century Gothic"/>
                        </a:rPr>
                        <a:t> </a:t>
                      </a:r>
                      <a:endParaRPr lang="es-MX" sz="600" dirty="0">
                        <a:solidFill>
                          <a:srgbClr val="000000"/>
                        </a:solidFill>
                        <a:effectLst/>
                        <a:latin typeface="Arial"/>
                        <a:ea typeface="Arial"/>
                      </a:endParaRPr>
                    </a:p>
                    <a:p>
                      <a:pPr algn="just">
                        <a:lnSpc>
                          <a:spcPct val="115000"/>
                        </a:lnSpc>
                        <a:spcAft>
                          <a:spcPts val="0"/>
                        </a:spcAft>
                      </a:pPr>
                      <a:r>
                        <a:rPr lang="es-ES_tradnl" sz="600" dirty="0">
                          <a:solidFill>
                            <a:srgbClr val="1C4587"/>
                          </a:solidFill>
                          <a:effectLst/>
                          <a:latin typeface="Century Gothic"/>
                          <a:ea typeface="Century Gothic"/>
                          <a:cs typeface="Century Gothic"/>
                        </a:rPr>
                        <a:t>Desde la planeación debo considerar tiempos, elementos de documentación, evidencias, etc. Perseguir modelos de éxito,.</a:t>
                      </a:r>
                      <a:endParaRPr lang="es-MX" sz="600" dirty="0">
                        <a:solidFill>
                          <a:srgbClr val="000000"/>
                        </a:solidFill>
                        <a:effectLst/>
                        <a:latin typeface="Arial"/>
                        <a:ea typeface="Arial"/>
                      </a:endParaRPr>
                    </a:p>
                    <a:p>
                      <a:pPr algn="just">
                        <a:lnSpc>
                          <a:spcPct val="115000"/>
                        </a:lnSpc>
                        <a:spcAft>
                          <a:spcPts val="0"/>
                        </a:spcAft>
                      </a:pPr>
                      <a:r>
                        <a:rPr lang="es-ES_tradnl" sz="600" dirty="0">
                          <a:solidFill>
                            <a:srgbClr val="1C4587"/>
                          </a:solidFill>
                          <a:effectLst/>
                          <a:latin typeface="Century Gothic"/>
                          <a:ea typeface="Century Gothic"/>
                          <a:cs typeface="Century Gothic"/>
                        </a:rPr>
                        <a:t> </a:t>
                      </a:r>
                      <a:endParaRPr lang="es-MX" sz="600" dirty="0">
                        <a:solidFill>
                          <a:srgbClr val="000000"/>
                        </a:solidFill>
                        <a:effectLst/>
                        <a:latin typeface="Arial"/>
                        <a:ea typeface="Arial"/>
                      </a:endParaRPr>
                    </a:p>
                    <a:p>
                      <a:pPr algn="just">
                        <a:lnSpc>
                          <a:spcPct val="115000"/>
                        </a:lnSpc>
                        <a:spcAft>
                          <a:spcPts val="0"/>
                        </a:spcAft>
                      </a:pPr>
                      <a:r>
                        <a:rPr lang="es-ES_tradnl" sz="600" dirty="0">
                          <a:solidFill>
                            <a:srgbClr val="1C4587"/>
                          </a:solidFill>
                          <a:effectLst/>
                          <a:latin typeface="Century Gothic"/>
                          <a:ea typeface="Century Gothic"/>
                          <a:cs typeface="Century Gothic"/>
                        </a:rPr>
                        <a:t>No se debe de forzar el currículum para que responda a un problema que no sea adecuado. </a:t>
                      </a:r>
                      <a:endParaRPr lang="es-MX" sz="600" dirty="0">
                        <a:solidFill>
                          <a:srgbClr val="000000"/>
                        </a:solidFill>
                        <a:effectLst/>
                        <a:latin typeface="Arial"/>
                        <a:ea typeface="Arial"/>
                      </a:endParaRPr>
                    </a:p>
                    <a:p>
                      <a:pPr algn="just">
                        <a:lnSpc>
                          <a:spcPct val="115000"/>
                        </a:lnSpc>
                        <a:spcAft>
                          <a:spcPts val="0"/>
                        </a:spcAft>
                      </a:pPr>
                      <a:r>
                        <a:rPr lang="es-ES_tradnl" sz="600" dirty="0">
                          <a:solidFill>
                            <a:srgbClr val="1C4587"/>
                          </a:solidFill>
                          <a:effectLst/>
                          <a:latin typeface="Century Gothic"/>
                          <a:ea typeface="Century Gothic"/>
                          <a:cs typeface="Century Gothic"/>
                        </a:rPr>
                        <a:t> </a:t>
                      </a:r>
                      <a:endParaRPr lang="es-MX" sz="600" dirty="0">
                        <a:solidFill>
                          <a:srgbClr val="000000"/>
                        </a:solidFill>
                        <a:effectLst/>
                        <a:latin typeface="Arial"/>
                        <a:ea typeface="Arial"/>
                      </a:endParaRPr>
                    </a:p>
                    <a:p>
                      <a:pPr algn="just">
                        <a:lnSpc>
                          <a:spcPct val="115000"/>
                        </a:lnSpc>
                        <a:spcAft>
                          <a:spcPts val="0"/>
                        </a:spcAft>
                      </a:pPr>
                      <a:r>
                        <a:rPr lang="es-ES_tradnl" sz="600" dirty="0">
                          <a:solidFill>
                            <a:srgbClr val="1C4587"/>
                          </a:solidFill>
                          <a:effectLst/>
                          <a:latin typeface="Century Gothic"/>
                          <a:ea typeface="Century Gothic"/>
                          <a:cs typeface="Century Gothic"/>
                        </a:rPr>
                        <a:t>El docente tiene que gestionar y hacer un acompañamiento durante el proyecto.</a:t>
                      </a:r>
                      <a:endParaRPr lang="es-MX" sz="600" dirty="0">
                        <a:solidFill>
                          <a:srgbClr val="000000"/>
                        </a:solidFill>
                        <a:effectLst/>
                        <a:latin typeface="Arial"/>
                        <a:ea typeface="Arial"/>
                      </a:endParaRPr>
                    </a:p>
                  </a:txBody>
                  <a:tcPr marL="32187" marR="32187" marT="32186" marB="32186">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85087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4000" b="1" dirty="0" smtClean="0">
                <a:solidFill>
                  <a:schemeClr val="bg1"/>
                </a:solidFill>
              </a:rPr>
              <a:t>Experiencias exitosas </a:t>
            </a:r>
            <a:r>
              <a:rPr lang="es-MX" sz="4000" dirty="0" smtClean="0">
                <a:solidFill>
                  <a:schemeClr val="bg1"/>
                </a:solidFill>
              </a:rPr>
              <a:t>(producto 7)</a:t>
            </a:r>
            <a:endParaRPr lang="es-MX" sz="4000" dirty="0">
              <a:solidFill>
                <a:schemeClr val="bg1"/>
              </a:solidFill>
            </a:endParaRPr>
          </a:p>
        </p:txBody>
      </p:sp>
      <p:sp>
        <p:nvSpPr>
          <p:cNvPr id="5" name="Rectangle 1"/>
          <p:cNvSpPr>
            <a:spLocks noChangeArrowheads="1"/>
          </p:cNvSpPr>
          <p:nvPr/>
        </p:nvSpPr>
        <p:spPr bwMode="auto">
          <a:xfrm>
            <a:off x="467544" y="1721134"/>
            <a:ext cx="720080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70C0"/>
                </a:solidFill>
                <a:effectLst/>
                <a:latin typeface="Arial" pitchFamily="34" charset="0"/>
                <a:ea typeface="Century Gothic" pitchFamily="34" charset="0"/>
                <a:cs typeface="Century Gothic" pitchFamily="34" charset="0"/>
              </a:rPr>
              <a:t>Estructura Inicial de Planeación</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70C0"/>
                </a:solidFill>
                <a:effectLst/>
                <a:latin typeface="Arial" pitchFamily="34" charset="0"/>
                <a:ea typeface="Century Gothic" pitchFamily="34" charset="0"/>
                <a:cs typeface="Century Gothic" pitchFamily="34" charset="0"/>
              </a:rPr>
              <a:t>E.I.P. Resumen (Señalado. </a:t>
            </a:r>
            <a:r>
              <a:rPr kumimoji="0" lang="es-ES" sz="1200" b="1" i="0" u="none" strike="noStrike" cap="none" normalizeH="0" baseline="0" dirty="0" smtClean="0">
                <a:ln>
                  <a:noFill/>
                </a:ln>
                <a:solidFill>
                  <a:srgbClr val="C00000"/>
                </a:solidFill>
                <a:effectLst/>
                <a:latin typeface="Arial" pitchFamily="34" charset="0"/>
                <a:ea typeface="Century Gothic" pitchFamily="34" charset="0"/>
                <a:cs typeface="Century Gothic" pitchFamily="34" charset="0"/>
              </a:rPr>
              <a:t>Producto7.</a:t>
            </a:r>
            <a:r>
              <a:rPr kumimoji="0" lang="es-ES" sz="1200" b="1" i="0" u="none" strike="noStrike" cap="none" normalizeH="0" baseline="0" dirty="0" smtClean="0">
                <a:ln>
                  <a:noFill/>
                </a:ln>
                <a:solidFill>
                  <a:srgbClr val="0070C0"/>
                </a:solidFill>
                <a:effectLst/>
                <a:latin typeface="Arial" pitchFamily="34" charset="0"/>
                <a:ea typeface="Century Gothic" pitchFamily="34" charset="0"/>
                <a:cs typeface="Century Gothic" pitchFamily="34" charset="0"/>
              </a:rPr>
              <a:t>)</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CC4125"/>
                </a:solidFill>
                <a:effectLst/>
                <a:latin typeface="Arial" pitchFamily="34" charset="0"/>
                <a:ea typeface="Century Gothic" pitchFamily="34" charset="0"/>
                <a:cs typeface="Century Gothic" pitchFamily="34" charset="0"/>
              </a:rPr>
              <a:t>El equipo heterogéneo:</a:t>
            </a:r>
            <a:endParaRPr kumimoji="0" lang="es-MX" sz="800" b="0" i="0" u="none" strike="noStrike" cap="none" normalizeH="0" baseline="0" dirty="0" smtClean="0">
              <a:ln>
                <a:noFill/>
              </a:ln>
              <a:solidFill>
                <a:schemeClr val="accent2">
                  <a:lumMod val="75000"/>
                  <a:lumOff val="2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ES" sz="1200" b="0" i="0" u="none" strike="noStrike" cap="none" normalizeH="0" baseline="0" dirty="0" smtClean="0">
                <a:ln>
                  <a:noFill/>
                </a:ln>
                <a:solidFill>
                  <a:schemeClr val="accent2">
                    <a:lumMod val="75000"/>
                    <a:lumOff val="25000"/>
                  </a:schemeClr>
                </a:solidFill>
                <a:effectLst/>
                <a:latin typeface="Arial" pitchFamily="34" charset="0"/>
                <a:ea typeface="Century Gothic" pitchFamily="34" charset="0"/>
                <a:cs typeface="Century Gothic" pitchFamily="34" charset="0"/>
              </a:rPr>
              <a:t>Revisa  el análisis de cada Experiencia Exitosa elegida. </a:t>
            </a:r>
            <a:endParaRPr kumimoji="0" lang="es-MX" sz="800" b="0" i="0" u="none" strike="noStrike" cap="none" normalizeH="0" baseline="0" dirty="0" smtClean="0">
              <a:ln>
                <a:noFill/>
              </a:ln>
              <a:solidFill>
                <a:schemeClr val="accent2">
                  <a:lumMod val="75000"/>
                  <a:lumOff val="2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ES" sz="1200" b="0" i="0" u="none" strike="noStrike" cap="none" normalizeH="0" baseline="0" dirty="0" smtClean="0">
                <a:ln>
                  <a:noFill/>
                </a:ln>
                <a:solidFill>
                  <a:schemeClr val="accent2">
                    <a:lumMod val="75000"/>
                    <a:lumOff val="25000"/>
                  </a:schemeClr>
                </a:solidFill>
                <a:effectLst/>
                <a:latin typeface="Arial" pitchFamily="34" charset="0"/>
                <a:ea typeface="Century Gothic" pitchFamily="34" charset="0"/>
                <a:cs typeface="Century Gothic" pitchFamily="34" charset="0"/>
              </a:rPr>
              <a:t>Reflexiona, acuerda y lleva a cabo, </a:t>
            </a:r>
            <a:r>
              <a:rPr kumimoji="0" lang="es-ES" sz="1200" b="1" i="0" u="none" strike="noStrike" cap="none" normalizeH="0" baseline="0" dirty="0" smtClean="0">
                <a:ln>
                  <a:noFill/>
                </a:ln>
                <a:solidFill>
                  <a:schemeClr val="accent2">
                    <a:lumMod val="75000"/>
                    <a:lumOff val="25000"/>
                  </a:schemeClr>
                </a:solidFill>
                <a:effectLst/>
                <a:latin typeface="Arial" pitchFamily="34" charset="0"/>
                <a:ea typeface="Century Gothic" pitchFamily="34" charset="0"/>
                <a:cs typeface="Century Gothic" pitchFamily="34" charset="0"/>
              </a:rPr>
              <a:t>a manera de resumen</a:t>
            </a:r>
            <a:r>
              <a:rPr kumimoji="0" lang="es-ES" sz="1200" b="0" i="0" u="none" strike="noStrike" cap="none" normalizeH="0" baseline="0" dirty="0" smtClean="0">
                <a:ln>
                  <a:noFill/>
                </a:ln>
                <a:solidFill>
                  <a:schemeClr val="accent2">
                    <a:lumMod val="75000"/>
                    <a:lumOff val="25000"/>
                  </a:schemeClr>
                </a:solidFill>
                <a:effectLst/>
                <a:latin typeface="Arial" pitchFamily="34" charset="0"/>
                <a:ea typeface="Century Gothic" pitchFamily="34" charset="0"/>
                <a:cs typeface="Century Gothic" pitchFamily="34" charset="0"/>
              </a:rPr>
              <a:t>, el registro de los puntos de todas las Experiencias Exitosas analizadas, que se </a:t>
            </a:r>
            <a:r>
              <a:rPr kumimoji="0" lang="es-ES" sz="1200" b="1" i="0" u="none" strike="noStrike" cap="none" normalizeH="0" baseline="0" dirty="0" smtClean="0">
                <a:ln>
                  <a:noFill/>
                </a:ln>
                <a:solidFill>
                  <a:schemeClr val="accent2">
                    <a:lumMod val="75000"/>
                    <a:lumOff val="25000"/>
                  </a:schemeClr>
                </a:solidFill>
                <a:effectLst/>
                <a:latin typeface="Arial" pitchFamily="34" charset="0"/>
                <a:ea typeface="Century Gothic" pitchFamily="34" charset="0"/>
                <a:cs typeface="Century Gothic" pitchFamily="34" charset="0"/>
              </a:rPr>
              <a:t>podrían tomar en cuenta para el propio proyecto</a:t>
            </a:r>
            <a:r>
              <a:rPr kumimoji="0" lang="es-ES" sz="1200" b="0" i="0" u="none" strike="noStrike" cap="none" normalizeH="0" baseline="0" dirty="0" smtClean="0">
                <a:ln>
                  <a:noFill/>
                </a:ln>
                <a:solidFill>
                  <a:schemeClr val="accent2">
                    <a:lumMod val="75000"/>
                    <a:lumOff val="25000"/>
                  </a:schemeClr>
                </a:solidFill>
                <a:effectLst/>
                <a:latin typeface="Arial" pitchFamily="34" charset="0"/>
                <a:ea typeface="Century Gothic" pitchFamily="34" charset="0"/>
                <a:cs typeface="Century Gothic" pitchFamily="34" charset="0"/>
              </a:rPr>
              <a:t>.</a:t>
            </a:r>
            <a:endParaRPr kumimoji="0" lang="es-MX" sz="800" b="0" i="0" u="none" strike="noStrike" cap="none" normalizeH="0" baseline="0" dirty="0" smtClean="0">
              <a:ln>
                <a:noFill/>
              </a:ln>
              <a:solidFill>
                <a:schemeClr val="accent2">
                  <a:lumMod val="75000"/>
                  <a:lumOff val="2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ES" sz="1200" b="0"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Al terminar el </a:t>
            </a:r>
            <a:r>
              <a:rPr kumimoji="0" lang="es-ES" sz="12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Resumen</a:t>
            </a:r>
            <a:r>
              <a:rPr kumimoji="0" lang="es-ES" sz="1200" b="0"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 revisa y reflexiona sobre lo anotado</a:t>
            </a:r>
            <a:r>
              <a:rPr kumimoji="0" lang="es-ES" sz="1200" b="1" i="0" u="none" strike="noStrike" cap="none" normalizeH="0" baseline="0" dirty="0" smtClean="0">
                <a:ln>
                  <a:noFill/>
                </a:ln>
                <a:solidFill>
                  <a:srgbClr val="0EB1A9"/>
                </a:solidFill>
                <a:effectLst/>
                <a:latin typeface="Arial" pitchFamily="34" charset="0"/>
                <a:ea typeface="Century Gothic" pitchFamily="34" charset="0"/>
                <a:cs typeface="Century Gothic" pitchFamily="34" charset="0"/>
              </a:rPr>
              <a:t>, </a:t>
            </a:r>
            <a:r>
              <a:rPr kumimoji="0" lang="es-ES" sz="1200" b="0"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 acuerda aquello que </a:t>
            </a:r>
            <a:r>
              <a:rPr kumimoji="0" lang="es-ES" sz="12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será tomado en cuenta</a:t>
            </a:r>
            <a:r>
              <a:rPr kumimoji="0" lang="es-ES" sz="1200" b="0"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  en la construcción del propio proyecto y  lo </a:t>
            </a:r>
            <a:r>
              <a:rPr kumimoji="0" lang="es-ES" sz="12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señala</a:t>
            </a:r>
            <a:r>
              <a:rPr kumimoji="0" lang="es-ES" sz="1200" b="0"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 </a:t>
            </a:r>
            <a:r>
              <a:rPr kumimoji="0" lang="es-ES" sz="1200" b="0"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de alguna manera.</a:t>
            </a:r>
            <a:r>
              <a:rPr kumimoji="0" lang="es-MX" sz="800" b="0" i="0" u="none" strike="noStrike" cap="none" normalizeH="0" baseline="0" dirty="0" smtClean="0">
                <a:ln>
                  <a:noFill/>
                </a:ln>
                <a:solidFill>
                  <a:schemeClr val="tx1"/>
                </a:solidFill>
                <a:effectLst/>
                <a:latin typeface="Arial" pitchFamily="34" charset="0"/>
                <a:cs typeface="Arial" pitchFamily="34" charset="0"/>
              </a:rPr>
              <a:t> </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ES" sz="12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Nombre de los  proyectos revisados:</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           </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ES" sz="1200" i="0" u="sng" strike="noStrike" cap="none" normalizeH="0" baseline="0" dirty="0" smtClean="0">
                <a:ln>
                  <a:noFill/>
                </a:ln>
                <a:solidFill>
                  <a:schemeClr val="accent2">
                    <a:lumMod val="75000"/>
                    <a:lumOff val="25000"/>
                  </a:schemeClr>
                </a:solidFill>
                <a:effectLst/>
                <a:latin typeface="Arial" pitchFamily="34" charset="0"/>
                <a:ea typeface="Century Gothic" pitchFamily="34" charset="0"/>
                <a:cs typeface="Century Gothic" pitchFamily="34" charset="0"/>
              </a:rPr>
              <a:t>CÓDICE NUESTRO</a:t>
            </a:r>
            <a:endParaRPr kumimoji="0" lang="es-MX" sz="1200" i="0" u="none" strike="noStrike" cap="none" normalizeH="0" baseline="0" dirty="0" smtClean="0">
              <a:ln>
                <a:noFill/>
              </a:ln>
              <a:solidFill>
                <a:schemeClr val="accent2">
                  <a:lumMod val="75000"/>
                  <a:lumOff val="2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MX" sz="1200" i="0" u="sng" strike="noStrike" cap="none" normalizeH="0" baseline="0" dirty="0" smtClean="0">
                <a:ln>
                  <a:noFill/>
                </a:ln>
                <a:solidFill>
                  <a:schemeClr val="accent2">
                    <a:lumMod val="75000"/>
                    <a:lumOff val="25000"/>
                  </a:schemeClr>
                </a:solidFill>
                <a:effectLst/>
                <a:latin typeface="Century Gothic" pitchFamily="34" charset="0"/>
                <a:ea typeface="Times New Roman" pitchFamily="18" charset="0"/>
                <a:cs typeface="Arial" pitchFamily="34" charset="0"/>
              </a:rPr>
              <a:t>COMBATIENDO ASERTIVAMENTE LA VIOLENCIA INTRAFAMILIAR</a:t>
            </a:r>
            <a:r>
              <a:rPr kumimoji="0" lang="es-MX" sz="1200" i="0" u="sng" strike="noStrike" cap="none" normalizeH="0" baseline="0" dirty="0" smtClean="0">
                <a:ln>
                  <a:noFill/>
                </a:ln>
                <a:solidFill>
                  <a:schemeClr val="accent2">
                    <a:lumMod val="75000"/>
                    <a:lumOff val="25000"/>
                  </a:schemeClr>
                </a:solidFill>
                <a:effectLst/>
                <a:latin typeface="Arial" pitchFamily="34" charset="0"/>
                <a:ea typeface="Century Gothic" pitchFamily="34" charset="0"/>
                <a:cs typeface="Century Gothic" pitchFamily="34" charset="0"/>
              </a:rPr>
              <a:t> </a:t>
            </a:r>
            <a:endParaRPr kumimoji="0" lang="es-MX" sz="1200" i="0" u="none" strike="noStrike" cap="none" normalizeH="0" baseline="0" dirty="0" smtClean="0">
              <a:ln>
                <a:noFill/>
              </a:ln>
              <a:solidFill>
                <a:schemeClr val="accent2">
                  <a:lumMod val="75000"/>
                  <a:lumOff val="2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ES" sz="1200" i="0" u="sng" strike="noStrike" cap="none" normalizeH="0" baseline="0" dirty="0" smtClean="0">
                <a:ln>
                  <a:noFill/>
                </a:ln>
                <a:solidFill>
                  <a:schemeClr val="accent2">
                    <a:lumMod val="75000"/>
                    <a:lumOff val="25000"/>
                  </a:schemeClr>
                </a:solidFill>
                <a:effectLst/>
                <a:latin typeface="Century Gothic" pitchFamily="34" charset="0"/>
                <a:cs typeface="Arial" pitchFamily="34" charset="0"/>
              </a:rPr>
              <a:t>COMENCEMOS A SER EMPRENDEDORAS</a:t>
            </a:r>
            <a:endParaRPr kumimoji="0" lang="es-MX" sz="1200" i="0" u="none" strike="noStrike" cap="none" normalizeH="0" baseline="0" dirty="0" smtClean="0">
              <a:ln>
                <a:noFill/>
              </a:ln>
              <a:solidFill>
                <a:schemeClr val="accent2">
                  <a:lumMod val="75000"/>
                  <a:lumOff val="2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80267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332656"/>
            <a:ext cx="2510624" cy="400110"/>
          </a:xfrm>
          <a:prstGeom prst="rect">
            <a:avLst/>
          </a:prstGeom>
        </p:spPr>
        <p:txBody>
          <a:bodyPr wrap="none">
            <a:spAutoFit/>
          </a:bodyPr>
          <a:lstStyle/>
          <a:p>
            <a:pPr lvl="0" eaLnBrk="0" hangingPunct="0"/>
            <a:r>
              <a:rPr lang="es-ES" sz="2000" u="sng" dirty="0">
                <a:solidFill>
                  <a:schemeClr val="bg2">
                    <a:lumMod val="75000"/>
                    <a:lumOff val="25000"/>
                  </a:schemeClr>
                </a:solidFill>
                <a:latin typeface="Arial" pitchFamily="34" charset="0"/>
                <a:ea typeface="Century Gothic" pitchFamily="34" charset="0"/>
                <a:cs typeface="Century Gothic" pitchFamily="34" charset="0"/>
              </a:rPr>
              <a:t>CÓDICE NUESTRO</a:t>
            </a:r>
            <a:endParaRPr lang="es-MX" sz="2000" dirty="0">
              <a:solidFill>
                <a:schemeClr val="bg2">
                  <a:lumMod val="75000"/>
                  <a:lumOff val="25000"/>
                </a:schemeClr>
              </a:solidFill>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78768202"/>
              </p:ext>
            </p:extLst>
          </p:nvPr>
        </p:nvGraphicFramePr>
        <p:xfrm>
          <a:off x="344760" y="1268761"/>
          <a:ext cx="7467600" cy="1475964"/>
        </p:xfrm>
        <a:graphic>
          <a:graphicData uri="http://schemas.openxmlformats.org/drawingml/2006/table">
            <a:tbl>
              <a:tblPr/>
              <a:tblGrid>
                <a:gridCol w="7467600"/>
              </a:tblGrid>
              <a:tr h="1475964">
                <a:tc>
                  <a:txBody>
                    <a:bodyPr/>
                    <a:lstStyle/>
                    <a:p>
                      <a:pPr>
                        <a:lnSpc>
                          <a:spcPct val="115000"/>
                        </a:lnSpc>
                        <a:spcAft>
                          <a:spcPts val="0"/>
                        </a:spcAft>
                      </a:pPr>
                      <a:r>
                        <a:rPr lang="es-ES" sz="1000" dirty="0">
                          <a:solidFill>
                            <a:srgbClr val="000000"/>
                          </a:solidFill>
                          <a:effectLst/>
                          <a:latin typeface="Arial"/>
                          <a:ea typeface="Times New Roman"/>
                        </a:rPr>
                        <a:t>El proyecto surgió de una tarea escolar de la materia de historia que consistía en crear un producto que mostrara los principales rasgos de la Conquista Española. Esta encomienda proveía las características de necesidad, interés, autonomía y curiosidad que un proyecto de esta índole deben tener en su inicio, sin embargo omitía un aspecto relevante, a saber, la motivación intrínseca, aspecto que tuvo que introducirse de manera adyacente al elegir el diseño de un códice como el tipo de producto que le gustaría crear.</a:t>
                      </a:r>
                      <a:endParaRPr lang="es-MX" sz="900" dirty="0">
                        <a:solidFill>
                          <a:srgbClr val="000000"/>
                        </a:solidFill>
                        <a:effectLst/>
                        <a:latin typeface="Arial"/>
                        <a:ea typeface="Arial"/>
                      </a:endParaRPr>
                    </a:p>
                  </a:txBody>
                  <a:tcPr marL="54468" marR="54468" marT="54468" marB="54468">
                    <a:lnL w="12700" cap="flat" cmpd="sng" algn="ctr">
                      <a:solidFill>
                        <a:srgbClr val="A4C2F4"/>
                      </a:solidFill>
                      <a:prstDash val="solid"/>
                      <a:round/>
                      <a:headEnd type="none" w="med" len="med"/>
                      <a:tailEnd type="none" w="med" len="med"/>
                    </a:lnL>
                    <a:lnR w="12700" cap="flat" cmpd="sng" algn="ctr">
                      <a:solidFill>
                        <a:srgbClr val="A4C2F4"/>
                      </a:solidFill>
                      <a:prstDash val="solid"/>
                      <a:round/>
                      <a:headEnd type="none" w="med" len="med"/>
                      <a:tailEnd type="none" w="med" len="med"/>
                    </a:lnR>
                    <a:lnT w="12700" cap="flat" cmpd="sng" algn="ctr">
                      <a:solidFill>
                        <a:srgbClr val="A4C2F4"/>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180342089"/>
              </p:ext>
            </p:extLst>
          </p:nvPr>
        </p:nvGraphicFramePr>
        <p:xfrm>
          <a:off x="331180" y="2636913"/>
          <a:ext cx="7467604" cy="4857881"/>
        </p:xfrm>
        <a:graphic>
          <a:graphicData uri="http://schemas.openxmlformats.org/drawingml/2006/table">
            <a:tbl>
              <a:tblPr/>
              <a:tblGrid>
                <a:gridCol w="1771023"/>
                <a:gridCol w="1771023"/>
                <a:gridCol w="1771567"/>
                <a:gridCol w="2153991"/>
              </a:tblGrid>
              <a:tr h="1817721">
                <a:tc>
                  <a:txBody>
                    <a:bodyPr/>
                    <a:lstStyle/>
                    <a:p>
                      <a:pPr algn="ctr">
                        <a:lnSpc>
                          <a:spcPct val="115000"/>
                        </a:lnSpc>
                        <a:spcAft>
                          <a:spcPts val="0"/>
                        </a:spcAft>
                      </a:pPr>
                      <a:r>
                        <a:rPr lang="es-ES" sz="1000" b="1" dirty="0">
                          <a:solidFill>
                            <a:srgbClr val="000000"/>
                          </a:solidFill>
                          <a:effectLst/>
                          <a:latin typeface="Century Gothic"/>
                          <a:ea typeface="Century Gothic"/>
                          <a:cs typeface="Century Gothic"/>
                        </a:rPr>
                        <a:t>Dar explicación</a:t>
                      </a:r>
                      <a:endParaRPr lang="es-MX" sz="900" dirty="0">
                        <a:solidFill>
                          <a:srgbClr val="000000"/>
                        </a:solidFill>
                        <a:effectLst/>
                        <a:latin typeface="Arial"/>
                        <a:ea typeface="Arial"/>
                      </a:endParaRPr>
                    </a:p>
                    <a:p>
                      <a:pPr algn="ctr">
                        <a:lnSpc>
                          <a:spcPct val="115000"/>
                        </a:lnSpc>
                        <a:spcAft>
                          <a:spcPts val="0"/>
                        </a:spcAft>
                      </a:pPr>
                      <a:r>
                        <a:rPr lang="es-ES" sz="1000" dirty="0">
                          <a:solidFill>
                            <a:srgbClr val="000000"/>
                          </a:solidFill>
                          <a:effectLst/>
                          <a:latin typeface="Century Gothic"/>
                          <a:ea typeface="Century Gothic"/>
                          <a:cs typeface="Century Gothic"/>
                        </a:rPr>
                        <a:t>¿Por qué algo es cómo es?</a:t>
                      </a:r>
                      <a:endParaRPr lang="es-MX" sz="900" dirty="0">
                        <a:solidFill>
                          <a:srgbClr val="000000"/>
                        </a:solidFill>
                        <a:effectLst/>
                        <a:latin typeface="Arial"/>
                        <a:ea typeface="Arial"/>
                      </a:endParaRPr>
                    </a:p>
                    <a:p>
                      <a:pPr algn="ctr">
                        <a:lnSpc>
                          <a:spcPct val="115000"/>
                        </a:lnSpc>
                        <a:spcAft>
                          <a:spcPts val="0"/>
                        </a:spcAft>
                      </a:pPr>
                      <a:r>
                        <a:rPr lang="es-ES" sz="1000" dirty="0">
                          <a:solidFill>
                            <a:srgbClr val="000000"/>
                          </a:solidFill>
                          <a:effectLst/>
                          <a:latin typeface="Century Gothic"/>
                          <a:ea typeface="Century Gothic"/>
                          <a:cs typeface="Century Gothic"/>
                        </a:rPr>
                        <a:t>Determinar las razones que generan el problema o la situación.</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1000" b="1">
                          <a:solidFill>
                            <a:srgbClr val="000000"/>
                          </a:solidFill>
                          <a:effectLst/>
                          <a:latin typeface="Century Gothic"/>
                          <a:ea typeface="Century Gothic"/>
                          <a:cs typeface="Century Gothic"/>
                        </a:rPr>
                        <a:t>Resolver un problema</a:t>
                      </a:r>
                      <a:endParaRPr lang="es-MX" sz="900">
                        <a:solidFill>
                          <a:srgbClr val="000000"/>
                        </a:solidFill>
                        <a:effectLst/>
                        <a:latin typeface="Arial"/>
                        <a:ea typeface="Arial"/>
                      </a:endParaRPr>
                    </a:p>
                    <a:p>
                      <a:pPr algn="ctr">
                        <a:lnSpc>
                          <a:spcPct val="115000"/>
                        </a:lnSpc>
                        <a:spcAft>
                          <a:spcPts val="0"/>
                        </a:spcAft>
                      </a:pPr>
                      <a:r>
                        <a:rPr lang="es-ES" sz="1000">
                          <a:solidFill>
                            <a:srgbClr val="000000"/>
                          </a:solidFill>
                          <a:effectLst/>
                          <a:latin typeface="Century Gothic"/>
                          <a:ea typeface="Century Gothic"/>
                          <a:cs typeface="Century Gothic"/>
                        </a:rPr>
                        <a:t>Explicar de manera detallada cómo se puede abordar y/o solucionar el problema.</a:t>
                      </a:r>
                      <a:endParaRPr lang="es-MX" sz="900">
                        <a:solidFill>
                          <a:srgbClr val="000000"/>
                        </a:solidFill>
                        <a:effectLst/>
                        <a:latin typeface="Arial"/>
                        <a:ea typeface="Arial"/>
                      </a:endParaRPr>
                    </a:p>
                    <a:p>
                      <a:pPr algn="ctr">
                        <a:lnSpc>
                          <a:spcPct val="115000"/>
                        </a:lnSpc>
                        <a:spcAft>
                          <a:spcPts val="0"/>
                        </a:spcAft>
                      </a:pPr>
                      <a:r>
                        <a:rPr lang="es-ES" sz="1000">
                          <a:solidFill>
                            <a:srgbClr val="000000"/>
                          </a:solidFill>
                          <a:effectLst/>
                          <a:latin typeface="Century Gothic"/>
                          <a:ea typeface="Century Gothic"/>
                          <a:cs typeface="Century Gothic"/>
                        </a:rPr>
                        <a:t> </a:t>
                      </a:r>
                      <a:endParaRPr lang="es-MX" sz="90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1000" b="1" dirty="0">
                          <a:solidFill>
                            <a:srgbClr val="000000"/>
                          </a:solidFill>
                          <a:effectLst/>
                          <a:latin typeface="Century Gothic"/>
                          <a:ea typeface="Century Gothic"/>
                          <a:cs typeface="Century Gothic"/>
                        </a:rPr>
                        <a:t>Hacer más eficiente o mejorar algo</a:t>
                      </a:r>
                      <a:endParaRPr lang="es-MX" sz="900" dirty="0">
                        <a:solidFill>
                          <a:srgbClr val="000000"/>
                        </a:solidFill>
                        <a:effectLst/>
                        <a:latin typeface="Arial"/>
                        <a:ea typeface="Arial"/>
                      </a:endParaRPr>
                    </a:p>
                    <a:p>
                      <a:pPr algn="ctr">
                        <a:lnSpc>
                          <a:spcPct val="115000"/>
                        </a:lnSpc>
                        <a:spcAft>
                          <a:spcPts val="0"/>
                        </a:spcAft>
                      </a:pPr>
                      <a:r>
                        <a:rPr lang="es-ES" sz="1000" dirty="0">
                          <a:solidFill>
                            <a:srgbClr val="000000"/>
                          </a:solidFill>
                          <a:effectLst/>
                          <a:latin typeface="Century Gothic"/>
                          <a:ea typeface="Century Gothic"/>
                          <a:cs typeface="Century Gothic"/>
                        </a:rPr>
                        <a:t>Explicar de qué manera se pueden optimizar los procesos para alcanzar el objetivo.</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1000" b="1" dirty="0">
                          <a:solidFill>
                            <a:srgbClr val="000000"/>
                          </a:solidFill>
                          <a:effectLst/>
                          <a:latin typeface="Century Gothic"/>
                          <a:ea typeface="Century Gothic"/>
                          <a:cs typeface="Century Gothic"/>
                        </a:rPr>
                        <a:t>Inventar, innovar,  diseñar o crear algo nuevo</a:t>
                      </a:r>
                      <a:endParaRPr lang="es-MX" sz="900" dirty="0">
                        <a:solidFill>
                          <a:srgbClr val="000000"/>
                        </a:solidFill>
                        <a:effectLst/>
                        <a:latin typeface="Arial"/>
                        <a:ea typeface="Arial"/>
                      </a:endParaRPr>
                    </a:p>
                    <a:p>
                      <a:pPr algn="ctr">
                        <a:lnSpc>
                          <a:spcPct val="115000"/>
                        </a:lnSpc>
                        <a:spcAft>
                          <a:spcPts val="0"/>
                        </a:spcAft>
                      </a:pPr>
                      <a:r>
                        <a:rPr lang="es-ES" sz="1000" dirty="0">
                          <a:solidFill>
                            <a:srgbClr val="000000"/>
                          </a:solidFill>
                          <a:effectLst/>
                          <a:latin typeface="Century Gothic"/>
                          <a:ea typeface="Century Gothic"/>
                          <a:cs typeface="Century Gothic"/>
                        </a:rPr>
                        <a:t>¿Cómo podría ser diferente?</a:t>
                      </a:r>
                      <a:endParaRPr lang="es-MX" sz="900" dirty="0">
                        <a:solidFill>
                          <a:srgbClr val="000000"/>
                        </a:solidFill>
                        <a:effectLst/>
                        <a:latin typeface="Arial"/>
                        <a:ea typeface="Arial"/>
                      </a:endParaRPr>
                    </a:p>
                    <a:p>
                      <a:pPr algn="ctr">
                        <a:lnSpc>
                          <a:spcPct val="115000"/>
                        </a:lnSpc>
                        <a:spcAft>
                          <a:spcPts val="0"/>
                        </a:spcAft>
                      </a:pPr>
                      <a:r>
                        <a:rPr lang="es-ES" sz="1000" dirty="0">
                          <a:solidFill>
                            <a:srgbClr val="000000"/>
                          </a:solidFill>
                          <a:effectLst/>
                          <a:latin typeface="Century Gothic"/>
                          <a:ea typeface="Century Gothic"/>
                          <a:cs typeface="Century Gothic"/>
                        </a:rPr>
                        <a:t>¿Qué nuevo producto o propuesta puedo hacer?</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3040160">
                <a:tc gridSpan="4">
                  <a:txBody>
                    <a:bodyPr/>
                    <a:lstStyle/>
                    <a:p>
                      <a:pPr>
                        <a:lnSpc>
                          <a:spcPct val="115000"/>
                        </a:lnSpc>
                        <a:spcAft>
                          <a:spcPts val="0"/>
                        </a:spcAft>
                      </a:pPr>
                      <a:r>
                        <a:rPr lang="es-ES" sz="1200" dirty="0">
                          <a:solidFill>
                            <a:srgbClr val="000000"/>
                          </a:solidFill>
                          <a:effectLst/>
                          <a:latin typeface="Arial"/>
                          <a:ea typeface="Century Gothic"/>
                        </a:rPr>
                        <a:t> </a:t>
                      </a:r>
                      <a:endParaRPr lang="es-MX" sz="900" dirty="0">
                        <a:solidFill>
                          <a:srgbClr val="000000"/>
                        </a:solidFill>
                        <a:effectLst/>
                        <a:latin typeface="Arial"/>
                        <a:ea typeface="Arial"/>
                      </a:endParaRPr>
                    </a:p>
                    <a:p>
                      <a:pPr algn="just">
                        <a:lnSpc>
                          <a:spcPct val="115000"/>
                        </a:lnSpc>
                        <a:spcAft>
                          <a:spcPts val="0"/>
                        </a:spcAft>
                      </a:pPr>
                      <a:r>
                        <a:rPr lang="es-ES" sz="1000" dirty="0">
                          <a:solidFill>
                            <a:srgbClr val="000000"/>
                          </a:solidFill>
                          <a:effectLst/>
                          <a:latin typeface="Arial"/>
                          <a:ea typeface="Arial"/>
                        </a:rPr>
                        <a:t>En el caso de estudio seguido para la documentación del proyecto “Códice Nuestro” se tomó a un estudiante de segundo grado de secundaria, inscrito en una escuela que goza de reconocimiento en la zona Centro-Sur de la Ciudad de México. </a:t>
                      </a:r>
                      <a:endParaRPr lang="es-MX" sz="900" dirty="0">
                        <a:solidFill>
                          <a:srgbClr val="000000"/>
                        </a:solidFill>
                        <a:effectLst/>
                        <a:latin typeface="Arial"/>
                        <a:ea typeface="Arial"/>
                      </a:endParaRPr>
                    </a:p>
                    <a:p>
                      <a:pPr algn="just">
                        <a:lnSpc>
                          <a:spcPct val="115000"/>
                        </a:lnSpc>
                        <a:spcAft>
                          <a:spcPts val="0"/>
                        </a:spcAft>
                      </a:pPr>
                      <a:r>
                        <a:rPr lang="es-ES" sz="1000" dirty="0">
                          <a:solidFill>
                            <a:srgbClr val="000000"/>
                          </a:solidFill>
                          <a:effectLst/>
                          <a:latin typeface="Arial"/>
                          <a:ea typeface="Arial"/>
                        </a:rPr>
                        <a:t> </a:t>
                      </a:r>
                      <a:endParaRPr lang="es-MX" sz="900" dirty="0">
                        <a:solidFill>
                          <a:srgbClr val="000000"/>
                        </a:solidFill>
                        <a:effectLst/>
                        <a:latin typeface="Arial"/>
                        <a:ea typeface="Arial"/>
                      </a:endParaRPr>
                    </a:p>
                    <a:p>
                      <a:pPr algn="just">
                        <a:lnSpc>
                          <a:spcPct val="115000"/>
                        </a:lnSpc>
                        <a:spcAft>
                          <a:spcPts val="0"/>
                        </a:spcAft>
                      </a:pPr>
                      <a:r>
                        <a:rPr lang="es-ES" sz="1000" dirty="0">
                          <a:solidFill>
                            <a:srgbClr val="000000"/>
                          </a:solidFill>
                          <a:effectLst/>
                          <a:latin typeface="Arial"/>
                          <a:ea typeface="Arial"/>
                        </a:rPr>
                        <a:t>El menor en cuestión manifiesta un notable interés por elementos gráficos, su desempeño académico es bueno, sin embargo, constantemente necesita apoyo para la comprensión y almacenamiento de grandes bloques de información.</a:t>
                      </a:r>
                      <a:endParaRPr lang="es-MX" sz="900" dirty="0">
                        <a:solidFill>
                          <a:srgbClr val="000000"/>
                        </a:solidFill>
                        <a:effectLst/>
                        <a:latin typeface="Arial"/>
                        <a:ea typeface="Arial"/>
                      </a:endParaRPr>
                    </a:p>
                    <a:p>
                      <a:pPr algn="just">
                        <a:lnSpc>
                          <a:spcPct val="115000"/>
                        </a:lnSpc>
                        <a:spcAft>
                          <a:spcPts val="0"/>
                        </a:spcAft>
                      </a:pPr>
                      <a:r>
                        <a:rPr lang="es-ES" sz="1000" dirty="0">
                          <a:solidFill>
                            <a:srgbClr val="000000"/>
                          </a:solidFill>
                          <a:effectLst/>
                          <a:latin typeface="Arial"/>
                          <a:ea typeface="Arial"/>
                        </a:rPr>
                        <a:t> </a:t>
                      </a:r>
                      <a:endParaRPr lang="es-MX" sz="900" dirty="0">
                        <a:solidFill>
                          <a:srgbClr val="000000"/>
                        </a:solidFill>
                        <a:effectLst/>
                        <a:latin typeface="Arial"/>
                        <a:ea typeface="Arial"/>
                      </a:endParaRPr>
                    </a:p>
                    <a:p>
                      <a:pPr algn="just">
                        <a:lnSpc>
                          <a:spcPct val="115000"/>
                        </a:lnSpc>
                        <a:spcAft>
                          <a:spcPts val="0"/>
                        </a:spcAft>
                      </a:pPr>
                      <a:r>
                        <a:rPr lang="es-ES" sz="1000" dirty="0">
                          <a:solidFill>
                            <a:srgbClr val="000000"/>
                          </a:solidFill>
                          <a:effectLst/>
                          <a:latin typeface="Arial"/>
                          <a:ea typeface="Arial"/>
                        </a:rPr>
                        <a:t>El menor al realizar el códice plasmó cuál era el ambiente que se vivía en la</a:t>
                      </a:r>
                      <a:r>
                        <a:rPr lang="es-ES" sz="1200" dirty="0">
                          <a:solidFill>
                            <a:srgbClr val="000000"/>
                          </a:solidFill>
                          <a:effectLst/>
                          <a:latin typeface="Arial"/>
                          <a:ea typeface="Arial"/>
                        </a:rPr>
                        <a:t> </a:t>
                      </a:r>
                      <a:r>
                        <a:rPr lang="es-ES" sz="1000" dirty="0">
                          <a:solidFill>
                            <a:srgbClr val="000000"/>
                          </a:solidFill>
                          <a:effectLst/>
                          <a:latin typeface="Arial"/>
                          <a:ea typeface="Arial"/>
                        </a:rPr>
                        <a:t>Conquista</a:t>
                      </a:r>
                      <a:r>
                        <a:rPr lang="es-ES" sz="1200" dirty="0">
                          <a:solidFill>
                            <a:srgbClr val="000000"/>
                          </a:solidFill>
                          <a:effectLst/>
                          <a:latin typeface="Arial"/>
                          <a:ea typeface="Arial"/>
                        </a:rPr>
                        <a:t>.</a:t>
                      </a:r>
                      <a:endParaRPr lang="es-MX" sz="900" dirty="0">
                        <a:solidFill>
                          <a:srgbClr val="000000"/>
                        </a:solidFill>
                        <a:effectLst/>
                        <a:latin typeface="Arial"/>
                        <a:ea typeface="Arial"/>
                      </a:endParaRPr>
                    </a:p>
                    <a:p>
                      <a:pPr>
                        <a:lnSpc>
                          <a:spcPct val="115000"/>
                        </a:lnSpc>
                        <a:spcAft>
                          <a:spcPts val="0"/>
                        </a:spcAft>
                      </a:pPr>
                      <a:r>
                        <a:rPr lang="es-ES" sz="1200" dirty="0">
                          <a:solidFill>
                            <a:srgbClr val="000000"/>
                          </a:solidFill>
                          <a:effectLst/>
                          <a:latin typeface="Arial"/>
                          <a:ea typeface="Century Gothic"/>
                        </a:rPr>
                        <a:t> </a:t>
                      </a:r>
                      <a:endParaRPr lang="es-MX" sz="900" dirty="0">
                        <a:solidFill>
                          <a:srgbClr val="000000"/>
                        </a:solidFill>
                        <a:effectLst/>
                        <a:latin typeface="Arial"/>
                        <a:ea typeface="Arial"/>
                      </a:endParaRPr>
                    </a:p>
                    <a:p>
                      <a:pPr>
                        <a:lnSpc>
                          <a:spcPct val="115000"/>
                        </a:lnSpc>
                        <a:spcAft>
                          <a:spcPts val="0"/>
                        </a:spcAft>
                      </a:pPr>
                      <a:r>
                        <a:rPr lang="es-ES" sz="1200" dirty="0">
                          <a:solidFill>
                            <a:srgbClr val="000000"/>
                          </a:solidFill>
                          <a:effectLst/>
                          <a:latin typeface="Arial"/>
                          <a:ea typeface="Century Gothic"/>
                        </a:rPr>
                        <a:t> </a:t>
                      </a:r>
                      <a:endParaRPr lang="es-MX" sz="900" dirty="0">
                        <a:solidFill>
                          <a:srgbClr val="000000"/>
                        </a:solidFill>
                        <a:effectLst/>
                        <a:latin typeface="Arial"/>
                        <a:ea typeface="Arial"/>
                      </a:endParaRPr>
                    </a:p>
                    <a:p>
                      <a:pPr>
                        <a:lnSpc>
                          <a:spcPct val="115000"/>
                        </a:lnSpc>
                        <a:spcAft>
                          <a:spcPts val="0"/>
                        </a:spcAft>
                      </a:pPr>
                      <a:r>
                        <a:rPr lang="es-ES" sz="1200" dirty="0">
                          <a:solidFill>
                            <a:srgbClr val="000000"/>
                          </a:solidFill>
                          <a:effectLst/>
                          <a:latin typeface="Arial"/>
                          <a:ea typeface="Century Gothic"/>
                        </a:rPr>
                        <a:t> </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7" name="Rectangle 1"/>
          <p:cNvSpPr>
            <a:spLocks noChangeArrowheads="1"/>
          </p:cNvSpPr>
          <p:nvPr/>
        </p:nvSpPr>
        <p:spPr bwMode="auto">
          <a:xfrm>
            <a:off x="251522" y="732766"/>
            <a:ext cx="7547259"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S" sz="12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I. Contexto. </a:t>
            </a:r>
            <a:r>
              <a:rPr kumimoji="0" lang="es-ES" sz="1200" b="0"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Justifica las circunstancias o elementos de la realidad en la que se da el problema o propuesta.</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     Introducción y/o justificación del proyecto.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8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8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8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8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II. Intención. </a:t>
            </a:r>
            <a:r>
              <a:rPr kumimoji="0" lang="es-ES" sz="12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Sólo una de las propuestas da nombre al proyecto. </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99325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36013688"/>
              </p:ext>
            </p:extLst>
          </p:nvPr>
        </p:nvGraphicFramePr>
        <p:xfrm>
          <a:off x="179512" y="548680"/>
          <a:ext cx="7056784" cy="3982563"/>
        </p:xfrm>
        <a:graphic>
          <a:graphicData uri="http://schemas.openxmlformats.org/drawingml/2006/table">
            <a:tbl>
              <a:tblPr/>
              <a:tblGrid>
                <a:gridCol w="7056784"/>
              </a:tblGrid>
              <a:tr h="3982563">
                <a:tc>
                  <a:txBody>
                    <a:bodyPr/>
                    <a:lstStyle/>
                    <a:p>
                      <a:pPr marR="114300">
                        <a:lnSpc>
                          <a:spcPct val="115000"/>
                        </a:lnSpc>
                        <a:spcBef>
                          <a:spcPts val="370"/>
                        </a:spcBef>
                        <a:spcAft>
                          <a:spcPts val="0"/>
                        </a:spcAft>
                      </a:pPr>
                      <a:r>
                        <a:rPr lang="es-ES" sz="1000" dirty="0">
                          <a:solidFill>
                            <a:srgbClr val="000000"/>
                          </a:solidFill>
                          <a:effectLst/>
                          <a:latin typeface="Century Gothic"/>
                          <a:ea typeface="Century Gothic"/>
                          <a:cs typeface="Century Gothic"/>
                        </a:rPr>
                        <a:t> </a:t>
                      </a:r>
                      <a:endParaRPr lang="es-MX" sz="900" dirty="0">
                        <a:solidFill>
                          <a:srgbClr val="000000"/>
                        </a:solidFill>
                        <a:effectLst/>
                        <a:latin typeface="Arial"/>
                        <a:ea typeface="Arial"/>
                      </a:endParaRPr>
                    </a:p>
                    <a:p>
                      <a:pPr marR="114300">
                        <a:lnSpc>
                          <a:spcPct val="115000"/>
                        </a:lnSpc>
                        <a:spcBef>
                          <a:spcPts val="370"/>
                        </a:spcBef>
                        <a:spcAft>
                          <a:spcPts val="0"/>
                        </a:spcAft>
                      </a:pPr>
                      <a:r>
                        <a:rPr lang="es-ES" sz="1000" dirty="0">
                          <a:solidFill>
                            <a:srgbClr val="000000"/>
                          </a:solidFill>
                          <a:effectLst/>
                          <a:latin typeface="Arial"/>
                          <a:ea typeface="Century Gothic"/>
                        </a:rPr>
                        <a:t>Crear un producto que mostrara los principales rasgos de la Conquista Española. </a:t>
                      </a:r>
                      <a:r>
                        <a:rPr lang="es-ES" sz="1000" dirty="0">
                          <a:solidFill>
                            <a:srgbClr val="000000"/>
                          </a:solidFill>
                          <a:effectLst/>
                          <a:latin typeface="Arial"/>
                          <a:ea typeface="Times New Roman"/>
                        </a:rPr>
                        <a:t>Así fue como se decidió diseñar un códice que muestre los principales rasgos de la conquista.</a:t>
                      </a:r>
                      <a:endParaRPr lang="es-MX" sz="900" dirty="0">
                        <a:solidFill>
                          <a:srgbClr val="000000"/>
                        </a:solidFill>
                        <a:effectLst/>
                        <a:latin typeface="Arial"/>
                        <a:ea typeface="Arial"/>
                      </a:endParaRPr>
                    </a:p>
                    <a:p>
                      <a:pPr marR="114300">
                        <a:lnSpc>
                          <a:spcPct val="115000"/>
                        </a:lnSpc>
                        <a:spcBef>
                          <a:spcPts val="370"/>
                        </a:spcBef>
                        <a:spcAft>
                          <a:spcPts val="0"/>
                        </a:spcAft>
                      </a:pPr>
                      <a:r>
                        <a:rPr lang="es-ES" sz="1000" dirty="0">
                          <a:solidFill>
                            <a:srgbClr val="000000"/>
                          </a:solidFill>
                          <a:effectLst/>
                          <a:latin typeface="Arial"/>
                          <a:ea typeface="Century Gothic"/>
                        </a:rPr>
                        <a:t> </a:t>
                      </a:r>
                      <a:endParaRPr lang="es-MX" sz="900" dirty="0">
                        <a:solidFill>
                          <a:srgbClr val="000000"/>
                        </a:solidFill>
                        <a:effectLst/>
                        <a:latin typeface="Arial"/>
                        <a:ea typeface="Arial"/>
                      </a:endParaRPr>
                    </a:p>
                    <a:p>
                      <a:pPr>
                        <a:lnSpc>
                          <a:spcPct val="115000"/>
                        </a:lnSpc>
                        <a:spcAft>
                          <a:spcPts val="0"/>
                        </a:spcAft>
                      </a:pPr>
                      <a:r>
                        <a:rPr lang="es-ES" sz="1000" dirty="0">
                          <a:solidFill>
                            <a:srgbClr val="000000"/>
                          </a:solidFill>
                          <a:effectLst/>
                          <a:latin typeface="Arial"/>
                          <a:ea typeface="Times New Roman"/>
                        </a:rPr>
                        <a:t> El producto final debería ser significativo y comunicara los rasgos principales de la Conquista Española. Esta delimitación conceptual se realizó a través de un organizador gráfico, el cual permitió poner de manifiesto las asignaturas y los conceptos implicados, así como las relaciones que existían entre ellos. Posterior a esta organización conceptual, se realizó la indagación pertinente para profundizar en los principales rasgos de la Conquista Española. Esta indagación extendió el mapa inicial al llegar, a través de las dudas del estudiante, a conceptos antes desconocidos como Semiótica, </a:t>
                      </a:r>
                      <a:r>
                        <a:rPr lang="es-ES" sz="1000" dirty="0" err="1">
                          <a:solidFill>
                            <a:srgbClr val="000000"/>
                          </a:solidFill>
                          <a:effectLst/>
                          <a:latin typeface="Arial"/>
                          <a:ea typeface="Times New Roman"/>
                        </a:rPr>
                        <a:t>Macarismo</a:t>
                      </a:r>
                      <a:r>
                        <a:rPr lang="es-ES" sz="1000" dirty="0">
                          <a:solidFill>
                            <a:srgbClr val="000000"/>
                          </a:solidFill>
                          <a:effectLst/>
                          <a:latin typeface="Arial"/>
                          <a:ea typeface="Times New Roman"/>
                        </a:rPr>
                        <a:t>, Sincretismo, Inculturación, Cosmovisión e Iconografía, así como aspectos funcionales de las áreas de la mercadotecnia y el diseño gráfico.</a:t>
                      </a:r>
                      <a:endParaRPr lang="es-MX" sz="900" dirty="0">
                        <a:solidFill>
                          <a:srgbClr val="000000"/>
                        </a:solidFill>
                        <a:effectLst/>
                        <a:latin typeface="Arial"/>
                        <a:ea typeface="Arial"/>
                      </a:endParaRPr>
                    </a:p>
                    <a:p>
                      <a:pPr>
                        <a:lnSpc>
                          <a:spcPct val="115000"/>
                        </a:lnSpc>
                        <a:spcAft>
                          <a:spcPts val="0"/>
                        </a:spcAft>
                      </a:pPr>
                      <a:r>
                        <a:rPr lang="es-ES" sz="1000" dirty="0">
                          <a:solidFill>
                            <a:srgbClr val="000000"/>
                          </a:solidFill>
                          <a:effectLst/>
                          <a:latin typeface="Arial"/>
                          <a:ea typeface="Arial"/>
                        </a:rPr>
                        <a:t>La relación del pueblo español con los pueblos indígenas de Mesoamérica fue orientada por la evangelización</a:t>
                      </a:r>
                      <a:endParaRPr lang="es-MX" sz="900" dirty="0">
                        <a:solidFill>
                          <a:srgbClr val="000000"/>
                        </a:solidFill>
                        <a:effectLst/>
                        <a:latin typeface="Arial"/>
                        <a:ea typeface="Arial"/>
                      </a:endParaRPr>
                    </a:p>
                    <a:p>
                      <a:pPr>
                        <a:lnSpc>
                          <a:spcPct val="115000"/>
                        </a:lnSpc>
                        <a:spcAft>
                          <a:spcPts val="0"/>
                        </a:spcAft>
                      </a:pPr>
                      <a:r>
                        <a:rPr lang="es-ES" sz="1000" dirty="0">
                          <a:solidFill>
                            <a:srgbClr val="000000"/>
                          </a:solidFill>
                          <a:effectLst/>
                          <a:latin typeface="Arial"/>
                          <a:ea typeface="Arial"/>
                        </a:rPr>
                        <a:t>• La inculturación y el sincretismo ayudan a crear puentes entre dos culturas.</a:t>
                      </a:r>
                      <a:endParaRPr lang="es-MX" sz="900" dirty="0">
                        <a:solidFill>
                          <a:srgbClr val="000000"/>
                        </a:solidFill>
                        <a:effectLst/>
                        <a:latin typeface="Arial"/>
                        <a:ea typeface="Arial"/>
                      </a:endParaRPr>
                    </a:p>
                    <a:p>
                      <a:pPr marR="114300">
                        <a:lnSpc>
                          <a:spcPct val="115000"/>
                        </a:lnSpc>
                        <a:spcBef>
                          <a:spcPts val="370"/>
                        </a:spcBef>
                        <a:spcAft>
                          <a:spcPts val="0"/>
                        </a:spcAft>
                      </a:pPr>
                      <a:r>
                        <a:rPr lang="es-ES" sz="1000" dirty="0">
                          <a:solidFill>
                            <a:srgbClr val="000000"/>
                          </a:solidFill>
                          <a:effectLst/>
                          <a:latin typeface="Arial"/>
                          <a:ea typeface="Arial"/>
                        </a:rPr>
                        <a:t>• Una conquista también es ideología</a:t>
                      </a:r>
                      <a:r>
                        <a:rPr lang="es-ES" sz="1000" dirty="0" smtClean="0">
                          <a:solidFill>
                            <a:srgbClr val="000000"/>
                          </a:solidFill>
                          <a:effectLst/>
                          <a:latin typeface="Arial"/>
                          <a:ea typeface="Arial"/>
                        </a:rPr>
                        <a:t>.</a:t>
                      </a:r>
                      <a:r>
                        <a:rPr lang="es-ES" sz="1000" dirty="0">
                          <a:solidFill>
                            <a:srgbClr val="000000"/>
                          </a:solidFill>
                          <a:effectLst/>
                          <a:latin typeface="Century Gothic"/>
                          <a:ea typeface="Century Gothic"/>
                          <a:cs typeface="Century Gothic"/>
                        </a:rPr>
                        <a:t> </a:t>
                      </a:r>
                      <a:endParaRPr lang="es-MX" sz="900" dirty="0">
                        <a:solidFill>
                          <a:srgbClr val="000000"/>
                        </a:solidFill>
                        <a:effectLst/>
                        <a:latin typeface="Arial"/>
                        <a:ea typeface="Arial"/>
                      </a:endParaRPr>
                    </a:p>
                  </a:txBody>
                  <a:tcPr marL="54468" marR="54468" marT="54468" marB="54468">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07504" y="140242"/>
            <a:ext cx="663656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III. Objetivo general del proyecto.</a:t>
            </a:r>
            <a:r>
              <a:rPr kumimoji="0" lang="es-ES" sz="1200" b="1" i="0" u="none" strike="noStrike" cap="none" normalizeH="0" baseline="0" dirty="0" smtClean="0">
                <a:ln>
                  <a:noFill/>
                </a:ln>
                <a:solidFill>
                  <a:srgbClr val="3C78D8"/>
                </a:solidFill>
                <a:effectLst/>
                <a:latin typeface="Arial" pitchFamily="34" charset="0"/>
                <a:ea typeface="Century Gothic" pitchFamily="34" charset="0"/>
                <a:cs typeface="Century Gothic" pitchFamily="34" charset="0"/>
              </a:rPr>
              <a:t> Toma en cuenta a todas las asignaturas  involucradas.</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56522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154906802"/>
              </p:ext>
            </p:extLst>
          </p:nvPr>
        </p:nvGraphicFramePr>
        <p:xfrm>
          <a:off x="179512" y="487212"/>
          <a:ext cx="7272808" cy="10769880"/>
        </p:xfrm>
        <a:graphic>
          <a:graphicData uri="http://schemas.openxmlformats.org/drawingml/2006/table">
            <a:tbl>
              <a:tblPr/>
              <a:tblGrid>
                <a:gridCol w="1647364"/>
                <a:gridCol w="1742863"/>
                <a:gridCol w="1726948"/>
                <a:gridCol w="2155633"/>
              </a:tblGrid>
              <a:tr h="533108">
                <a:tc>
                  <a:txBody>
                    <a:bodyPr/>
                    <a:lstStyle/>
                    <a:p>
                      <a:pPr algn="ctr">
                        <a:lnSpc>
                          <a:spcPct val="115000"/>
                        </a:lnSpc>
                        <a:spcAft>
                          <a:spcPts val="0"/>
                        </a:spcAft>
                      </a:pPr>
                      <a:r>
                        <a:rPr lang="es-ES" sz="900" b="1" dirty="0">
                          <a:solidFill>
                            <a:srgbClr val="000000"/>
                          </a:solidFill>
                          <a:effectLst/>
                          <a:latin typeface="Century Gothic"/>
                          <a:ea typeface="Century Gothic"/>
                          <a:cs typeface="Century Gothic"/>
                        </a:rPr>
                        <a:t>Disciplinas:</a:t>
                      </a:r>
                      <a:endParaRPr lang="es-MX" sz="800" dirty="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solidFill>
                            <a:srgbClr val="000000"/>
                          </a:solidFill>
                          <a:effectLst/>
                          <a:latin typeface="Century Gothic"/>
                          <a:ea typeface="Century Gothic"/>
                          <a:cs typeface="Century Gothic"/>
                        </a:rPr>
                        <a:t>Disciplina 1. ________________________</a:t>
                      </a:r>
                      <a:endParaRPr lang="es-MX" sz="80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900" b="1">
                          <a:solidFill>
                            <a:srgbClr val="000000"/>
                          </a:solidFill>
                          <a:effectLst/>
                          <a:latin typeface="Century Gothic"/>
                          <a:ea typeface="Century Gothic"/>
                          <a:cs typeface="Century Gothic"/>
                        </a:rPr>
                        <a:t>Disciplina 2. _______________________</a:t>
                      </a:r>
                      <a:endParaRPr lang="es-MX" sz="80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900" b="1">
                          <a:solidFill>
                            <a:srgbClr val="000000"/>
                          </a:solidFill>
                          <a:effectLst/>
                          <a:latin typeface="Century Gothic"/>
                          <a:ea typeface="Century Gothic"/>
                          <a:cs typeface="Century Gothic"/>
                        </a:rPr>
                        <a:t>Disciplina 3. _______________________</a:t>
                      </a:r>
                      <a:endParaRPr lang="es-MX" sz="80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1637246">
                <a:tc>
                  <a:txBody>
                    <a:bodyPr/>
                    <a:lstStyle/>
                    <a:p>
                      <a:pPr>
                        <a:lnSpc>
                          <a:spcPct val="115000"/>
                        </a:lnSpc>
                        <a:spcAft>
                          <a:spcPts val="0"/>
                        </a:spcAft>
                      </a:pPr>
                      <a:r>
                        <a:rPr lang="es-ES" sz="900" b="1">
                          <a:solidFill>
                            <a:srgbClr val="000000"/>
                          </a:solidFill>
                          <a:effectLst/>
                          <a:latin typeface="Century Gothic"/>
                          <a:ea typeface="Century Gothic"/>
                          <a:cs typeface="Century Gothic"/>
                        </a:rPr>
                        <a:t>1. Contenidos / Temas</a:t>
                      </a:r>
                      <a:endParaRPr lang="es-MX" sz="800">
                        <a:solidFill>
                          <a:srgbClr val="000000"/>
                        </a:solidFill>
                        <a:effectLst/>
                        <a:latin typeface="Arial"/>
                        <a:ea typeface="Arial"/>
                      </a:endParaRPr>
                    </a:p>
                    <a:p>
                      <a:pPr>
                        <a:lnSpc>
                          <a:spcPct val="115000"/>
                        </a:lnSpc>
                        <a:spcAft>
                          <a:spcPts val="0"/>
                        </a:spcAft>
                      </a:pPr>
                      <a:r>
                        <a:rPr lang="es-ES" sz="900" b="1">
                          <a:solidFill>
                            <a:srgbClr val="000000"/>
                          </a:solidFill>
                          <a:effectLst/>
                          <a:latin typeface="Century Gothic"/>
                          <a:ea typeface="Century Gothic"/>
                          <a:cs typeface="Century Gothic"/>
                        </a:rPr>
                        <a:t>     involucrados.</a:t>
                      </a:r>
                      <a:endParaRPr lang="es-MX" sz="800">
                        <a:solidFill>
                          <a:srgbClr val="000000"/>
                        </a:solidFill>
                        <a:effectLst/>
                        <a:latin typeface="Arial"/>
                        <a:ea typeface="Arial"/>
                      </a:endParaRPr>
                    </a:p>
                    <a:p>
                      <a:pPr marL="204470">
                        <a:lnSpc>
                          <a:spcPct val="115000"/>
                        </a:lnSpc>
                        <a:spcAft>
                          <a:spcPts val="0"/>
                        </a:spcAft>
                      </a:pPr>
                      <a:r>
                        <a:rPr lang="es-ES" sz="900">
                          <a:solidFill>
                            <a:srgbClr val="000000"/>
                          </a:solidFill>
                          <a:effectLst/>
                          <a:latin typeface="Century Gothic"/>
                          <a:ea typeface="Century Gothic"/>
                          <a:cs typeface="Century Gothic"/>
                        </a:rPr>
                        <a:t>Temas y contenidos  del  programa, que se consideran.</a:t>
                      </a:r>
                      <a:endParaRPr lang="es-MX" sz="80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900" dirty="0">
                          <a:solidFill>
                            <a:srgbClr val="000000"/>
                          </a:solidFill>
                          <a:effectLst/>
                          <a:latin typeface="Century Gothic"/>
                          <a:ea typeface="Century Gothic"/>
                          <a:cs typeface="Century Gothic"/>
                        </a:rPr>
                        <a:t> </a:t>
                      </a:r>
                      <a:endParaRPr lang="es-MX" sz="800" dirty="0">
                        <a:solidFill>
                          <a:srgbClr val="000000"/>
                        </a:solidFill>
                        <a:effectLst/>
                        <a:latin typeface="Arial"/>
                        <a:ea typeface="Arial"/>
                      </a:endParaRPr>
                    </a:p>
                    <a:p>
                      <a:pPr>
                        <a:lnSpc>
                          <a:spcPct val="115000"/>
                        </a:lnSpc>
                        <a:spcAft>
                          <a:spcPts val="0"/>
                        </a:spcAft>
                      </a:pPr>
                      <a:r>
                        <a:rPr lang="es-ES" sz="900" dirty="0">
                          <a:solidFill>
                            <a:srgbClr val="000000"/>
                          </a:solidFill>
                          <a:effectLst/>
                          <a:latin typeface="Arial"/>
                          <a:ea typeface="Arial"/>
                        </a:rPr>
                        <a:t> Matemáticas</a:t>
                      </a:r>
                      <a:endParaRPr lang="es-MX" sz="800" dirty="0">
                        <a:solidFill>
                          <a:srgbClr val="000000"/>
                        </a:solidFill>
                        <a:effectLst/>
                        <a:latin typeface="Arial"/>
                        <a:ea typeface="Arial"/>
                      </a:endParaRPr>
                    </a:p>
                    <a:p>
                      <a:pPr>
                        <a:lnSpc>
                          <a:spcPct val="115000"/>
                        </a:lnSpc>
                        <a:spcAft>
                          <a:spcPts val="0"/>
                        </a:spcAft>
                      </a:pPr>
                      <a:r>
                        <a:rPr lang="es-ES" sz="900" dirty="0">
                          <a:solidFill>
                            <a:srgbClr val="000000"/>
                          </a:solidFill>
                          <a:effectLst/>
                          <a:latin typeface="Arial"/>
                          <a:ea typeface="Arial"/>
                        </a:rPr>
                        <a:t> </a:t>
                      </a:r>
                      <a:endParaRPr lang="es-MX" sz="800" dirty="0">
                        <a:solidFill>
                          <a:srgbClr val="000000"/>
                        </a:solidFill>
                        <a:effectLst/>
                        <a:latin typeface="Arial"/>
                        <a:ea typeface="Arial"/>
                      </a:endParaRPr>
                    </a:p>
                    <a:p>
                      <a:pPr>
                        <a:lnSpc>
                          <a:spcPct val="115000"/>
                        </a:lnSpc>
                        <a:spcAft>
                          <a:spcPts val="0"/>
                        </a:spcAft>
                      </a:pPr>
                      <a:r>
                        <a:rPr lang="es-ES" sz="900" dirty="0">
                          <a:solidFill>
                            <a:srgbClr val="000000"/>
                          </a:solidFill>
                          <a:effectLst/>
                          <a:latin typeface="Arial"/>
                          <a:ea typeface="Arial"/>
                        </a:rPr>
                        <a:t>Utilización del espacio y unidades de medida.</a:t>
                      </a:r>
                      <a:endParaRPr lang="es-MX" sz="800" dirty="0">
                        <a:solidFill>
                          <a:srgbClr val="000000"/>
                        </a:solidFill>
                        <a:effectLst/>
                        <a:latin typeface="Arial"/>
                        <a:ea typeface="Arial"/>
                      </a:endParaRPr>
                    </a:p>
                    <a:p>
                      <a:pPr>
                        <a:lnSpc>
                          <a:spcPct val="115000"/>
                        </a:lnSpc>
                        <a:spcAft>
                          <a:spcPts val="0"/>
                        </a:spcAft>
                      </a:pPr>
                      <a:r>
                        <a:rPr lang="es-ES" sz="900" dirty="0">
                          <a:solidFill>
                            <a:srgbClr val="000000"/>
                          </a:solidFill>
                          <a:effectLst/>
                          <a:latin typeface="Century Gothic"/>
                          <a:ea typeface="Century Gothic"/>
                          <a:cs typeface="Century Gothic"/>
                        </a:rPr>
                        <a:t> </a:t>
                      </a:r>
                      <a:endParaRPr lang="es-MX" sz="800" dirty="0">
                        <a:solidFill>
                          <a:srgbClr val="000000"/>
                        </a:solidFill>
                        <a:effectLst/>
                        <a:latin typeface="Arial"/>
                        <a:ea typeface="Arial"/>
                      </a:endParaRPr>
                    </a:p>
                    <a:p>
                      <a:pPr>
                        <a:lnSpc>
                          <a:spcPct val="115000"/>
                        </a:lnSpc>
                        <a:spcAft>
                          <a:spcPts val="0"/>
                        </a:spcAft>
                      </a:pPr>
                      <a:r>
                        <a:rPr lang="es-ES" sz="900" dirty="0">
                          <a:solidFill>
                            <a:srgbClr val="000000"/>
                          </a:solidFill>
                          <a:effectLst/>
                          <a:latin typeface="Century Gothic"/>
                          <a:ea typeface="Century Gothic"/>
                          <a:cs typeface="Century Gothic"/>
                        </a:rPr>
                        <a:t> </a:t>
                      </a:r>
                      <a:endParaRPr lang="es-MX" sz="800" dirty="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effectLst/>
                          <a:latin typeface="Arial"/>
                          <a:ea typeface="Arial"/>
                        </a:rPr>
                        <a:t> </a:t>
                      </a:r>
                      <a:endParaRPr lang="es-MX" sz="800">
                        <a:solidFill>
                          <a:srgbClr val="000000"/>
                        </a:solidFill>
                        <a:effectLst/>
                        <a:latin typeface="Arial"/>
                        <a:ea typeface="Arial"/>
                      </a:endParaRPr>
                    </a:p>
                    <a:p>
                      <a:pPr>
                        <a:lnSpc>
                          <a:spcPct val="115000"/>
                        </a:lnSpc>
                        <a:spcAft>
                          <a:spcPts val="0"/>
                        </a:spcAft>
                      </a:pPr>
                      <a:r>
                        <a:rPr lang="es-ES" sz="900">
                          <a:solidFill>
                            <a:srgbClr val="000000"/>
                          </a:solidFill>
                          <a:effectLst/>
                          <a:latin typeface="Arial"/>
                          <a:ea typeface="Century Gothic"/>
                        </a:rPr>
                        <a:t>Mercadotecnia</a:t>
                      </a:r>
                      <a:endParaRPr lang="es-MX" sz="800">
                        <a:solidFill>
                          <a:srgbClr val="000000"/>
                        </a:solidFill>
                        <a:effectLst/>
                        <a:latin typeface="Arial"/>
                        <a:ea typeface="Arial"/>
                      </a:endParaRPr>
                    </a:p>
                    <a:p>
                      <a:pPr>
                        <a:lnSpc>
                          <a:spcPct val="115000"/>
                        </a:lnSpc>
                        <a:spcAft>
                          <a:spcPts val="0"/>
                        </a:spcAft>
                      </a:pPr>
                      <a:r>
                        <a:rPr lang="es-ES" sz="900">
                          <a:solidFill>
                            <a:srgbClr val="000000"/>
                          </a:solidFill>
                          <a:effectLst/>
                          <a:latin typeface="Arial"/>
                          <a:ea typeface="Century Gothic"/>
                        </a:rPr>
                        <a:t> </a:t>
                      </a:r>
                      <a:endParaRPr lang="es-MX" sz="800">
                        <a:solidFill>
                          <a:srgbClr val="000000"/>
                        </a:solidFill>
                        <a:effectLst/>
                        <a:latin typeface="Arial"/>
                        <a:ea typeface="Arial"/>
                      </a:endParaRPr>
                    </a:p>
                    <a:p>
                      <a:pPr>
                        <a:lnSpc>
                          <a:spcPct val="115000"/>
                        </a:lnSpc>
                        <a:spcAft>
                          <a:spcPts val="0"/>
                        </a:spcAft>
                      </a:pPr>
                      <a:r>
                        <a:rPr lang="es-ES" sz="900">
                          <a:solidFill>
                            <a:srgbClr val="000000"/>
                          </a:solidFill>
                          <a:effectLst/>
                          <a:latin typeface="Arial"/>
                          <a:ea typeface="Century Gothic"/>
                        </a:rPr>
                        <a:t>Unión y destrucción en el fenómeno Conquista</a:t>
                      </a:r>
                      <a:r>
                        <a:rPr lang="es-ES" sz="900">
                          <a:solidFill>
                            <a:srgbClr val="000000"/>
                          </a:solidFill>
                          <a:effectLst/>
                          <a:latin typeface="Century Gothic"/>
                          <a:ea typeface="Century Gothic"/>
                          <a:cs typeface="Century Gothic"/>
                        </a:rPr>
                        <a:t>.</a:t>
                      </a:r>
                      <a:endParaRPr lang="es-MX" sz="80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effectLst/>
                          <a:latin typeface="Arial"/>
                          <a:ea typeface="Arial"/>
                        </a:rPr>
                        <a:t> </a:t>
                      </a:r>
                      <a:endParaRPr lang="es-MX" sz="800">
                        <a:solidFill>
                          <a:srgbClr val="000000"/>
                        </a:solidFill>
                        <a:effectLst/>
                        <a:latin typeface="Arial"/>
                        <a:ea typeface="Arial"/>
                      </a:endParaRPr>
                    </a:p>
                    <a:p>
                      <a:pPr>
                        <a:lnSpc>
                          <a:spcPct val="115000"/>
                        </a:lnSpc>
                        <a:spcAft>
                          <a:spcPts val="0"/>
                        </a:spcAft>
                      </a:pPr>
                      <a:r>
                        <a:rPr lang="es-ES" sz="900">
                          <a:solidFill>
                            <a:srgbClr val="000000"/>
                          </a:solidFill>
                          <a:effectLst/>
                          <a:latin typeface="Arial"/>
                          <a:ea typeface="Century Gothic"/>
                        </a:rPr>
                        <a:t>Diseño Gráfico</a:t>
                      </a:r>
                      <a:endParaRPr lang="es-MX" sz="800">
                        <a:solidFill>
                          <a:srgbClr val="000000"/>
                        </a:solidFill>
                        <a:effectLst/>
                        <a:latin typeface="Arial"/>
                        <a:ea typeface="Arial"/>
                      </a:endParaRPr>
                    </a:p>
                    <a:p>
                      <a:pPr>
                        <a:lnSpc>
                          <a:spcPct val="115000"/>
                        </a:lnSpc>
                        <a:spcAft>
                          <a:spcPts val="0"/>
                        </a:spcAft>
                      </a:pPr>
                      <a:r>
                        <a:rPr lang="es-ES" sz="900">
                          <a:solidFill>
                            <a:srgbClr val="000000"/>
                          </a:solidFill>
                          <a:effectLst/>
                          <a:latin typeface="Arial"/>
                          <a:ea typeface="Century Gothic"/>
                        </a:rPr>
                        <a:t> </a:t>
                      </a:r>
                      <a:endParaRPr lang="es-MX" sz="800">
                        <a:solidFill>
                          <a:srgbClr val="000000"/>
                        </a:solidFill>
                        <a:effectLst/>
                        <a:latin typeface="Arial"/>
                        <a:ea typeface="Arial"/>
                      </a:endParaRPr>
                    </a:p>
                    <a:p>
                      <a:pPr>
                        <a:lnSpc>
                          <a:spcPct val="115000"/>
                        </a:lnSpc>
                        <a:spcAft>
                          <a:spcPts val="0"/>
                        </a:spcAft>
                      </a:pPr>
                      <a:r>
                        <a:rPr lang="es-ES" sz="900">
                          <a:solidFill>
                            <a:srgbClr val="000000"/>
                          </a:solidFill>
                          <a:effectLst/>
                          <a:latin typeface="Arial"/>
                          <a:ea typeface="Century Gothic"/>
                        </a:rPr>
                        <a:t>Construcción de un Códice por parte del menor en donde plasma un aspecto importante como es la evangelización</a:t>
                      </a:r>
                      <a:r>
                        <a:rPr lang="es-ES" sz="900">
                          <a:solidFill>
                            <a:srgbClr val="000000"/>
                          </a:solidFill>
                          <a:effectLst/>
                          <a:latin typeface="Century Gothic"/>
                          <a:ea typeface="Century Gothic"/>
                          <a:cs typeface="Century Gothic"/>
                        </a:rPr>
                        <a:t>.</a:t>
                      </a:r>
                      <a:endParaRPr lang="es-MX" sz="80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2320">
                <a:tc>
                  <a:txBody>
                    <a:bodyPr/>
                    <a:lstStyle/>
                    <a:p>
                      <a:pPr>
                        <a:lnSpc>
                          <a:spcPct val="115000"/>
                        </a:lnSpc>
                        <a:spcAft>
                          <a:spcPts val="0"/>
                        </a:spcAft>
                      </a:pPr>
                      <a:r>
                        <a:rPr lang="es-ES" sz="900" b="1">
                          <a:solidFill>
                            <a:srgbClr val="000000"/>
                          </a:solidFill>
                          <a:effectLst/>
                          <a:latin typeface="Century Gothic"/>
                          <a:ea typeface="Century Gothic"/>
                          <a:cs typeface="Century Gothic"/>
                        </a:rPr>
                        <a:t>2. Conceptos clave,</a:t>
                      </a:r>
                      <a:endParaRPr lang="es-MX" sz="800">
                        <a:solidFill>
                          <a:srgbClr val="000000"/>
                        </a:solidFill>
                        <a:effectLst/>
                        <a:latin typeface="Arial"/>
                        <a:ea typeface="Arial"/>
                      </a:endParaRPr>
                    </a:p>
                    <a:p>
                      <a:pPr>
                        <a:lnSpc>
                          <a:spcPct val="115000"/>
                        </a:lnSpc>
                        <a:spcAft>
                          <a:spcPts val="0"/>
                        </a:spcAft>
                      </a:pPr>
                      <a:r>
                        <a:rPr lang="es-ES" sz="900" b="1">
                          <a:solidFill>
                            <a:srgbClr val="000000"/>
                          </a:solidFill>
                          <a:effectLst/>
                          <a:latin typeface="Century Gothic"/>
                          <a:ea typeface="Century Gothic"/>
                          <a:cs typeface="Century Gothic"/>
                        </a:rPr>
                        <a:t>     trascendentales.</a:t>
                      </a:r>
                      <a:endParaRPr lang="es-MX" sz="800">
                        <a:solidFill>
                          <a:srgbClr val="000000"/>
                        </a:solidFill>
                        <a:effectLst/>
                        <a:latin typeface="Arial"/>
                        <a:ea typeface="Arial"/>
                      </a:endParaRPr>
                    </a:p>
                    <a:p>
                      <a:pPr marL="176530">
                        <a:lnSpc>
                          <a:spcPct val="115000"/>
                        </a:lnSpc>
                        <a:spcAft>
                          <a:spcPts val="0"/>
                        </a:spcAft>
                      </a:pPr>
                      <a:r>
                        <a:rPr lang="es-ES" sz="900">
                          <a:solidFill>
                            <a:srgbClr val="000000"/>
                          </a:solidFill>
                          <a:effectLst/>
                          <a:latin typeface="Century Gothic"/>
                          <a:ea typeface="Century Gothic"/>
                          <a:cs typeface="Century Gothic"/>
                        </a:rPr>
                        <a:t>Conceptos básicos que surgen  del proyecto,  permiten la comprensión del mismo y  pueden ser transferibles a otros ámbitos.</a:t>
                      </a:r>
                      <a:endParaRPr lang="es-MX" sz="800">
                        <a:solidFill>
                          <a:srgbClr val="000000"/>
                        </a:solidFill>
                        <a:effectLst/>
                        <a:latin typeface="Arial"/>
                        <a:ea typeface="Arial"/>
                      </a:endParaRPr>
                    </a:p>
                    <a:p>
                      <a:pPr marL="176530">
                        <a:lnSpc>
                          <a:spcPct val="115000"/>
                        </a:lnSpc>
                        <a:spcAft>
                          <a:spcPts val="0"/>
                        </a:spcAft>
                      </a:pPr>
                      <a:r>
                        <a:rPr lang="es-ES" sz="900">
                          <a:solidFill>
                            <a:srgbClr val="000000"/>
                          </a:solidFill>
                          <a:effectLst/>
                          <a:latin typeface="Century Gothic"/>
                          <a:ea typeface="Century Gothic"/>
                          <a:cs typeface="Century Gothic"/>
                        </a:rPr>
                        <a:t>Se consideran parte de un  Glosario.</a:t>
                      </a:r>
                      <a:endParaRPr lang="es-MX" sz="800">
                        <a:solidFill>
                          <a:srgbClr val="000000"/>
                        </a:solidFill>
                        <a:effectLst/>
                        <a:latin typeface="Arial"/>
                        <a:ea typeface="Arial"/>
                      </a:endParaRPr>
                    </a:p>
                    <a:p>
                      <a:pPr marL="176530">
                        <a:lnSpc>
                          <a:spcPct val="115000"/>
                        </a:lnSpc>
                        <a:spcAft>
                          <a:spcPts val="0"/>
                        </a:spcAft>
                      </a:pPr>
                      <a:r>
                        <a:rPr lang="es-ES" sz="900" b="1">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900">
                          <a:solidFill>
                            <a:srgbClr val="000000"/>
                          </a:solidFill>
                          <a:effectLst/>
                          <a:latin typeface="Arial"/>
                          <a:ea typeface="Times New Roman"/>
                        </a:rPr>
                        <a:t>Esta indagación extendió el mapa inicial al llegar, a través de las dudas del estudiante, a conceptos antes desconocidos como Semiótica, Macarismo, Sincretismo, Inculturación, Cosmovisión e Iconografía</a:t>
                      </a:r>
                      <a:endParaRPr lang="es-MX" sz="80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4044">
                <a:tc>
                  <a:txBody>
                    <a:bodyPr/>
                    <a:lstStyle/>
                    <a:p>
                      <a:pPr marL="204470" indent="-180975">
                        <a:lnSpc>
                          <a:spcPct val="115000"/>
                        </a:lnSpc>
                        <a:spcAft>
                          <a:spcPts val="0"/>
                        </a:spcAft>
                      </a:pPr>
                      <a:r>
                        <a:rPr lang="es-ES" sz="900" b="1">
                          <a:solidFill>
                            <a:srgbClr val="000000"/>
                          </a:solidFill>
                          <a:effectLst/>
                          <a:latin typeface="Century Gothic"/>
                          <a:ea typeface="Century Gothic"/>
                          <a:cs typeface="Century Gothic"/>
                        </a:rPr>
                        <a:t>3. Objetivos o propósitos </a:t>
                      </a:r>
                      <a:r>
                        <a:rPr lang="es-ES" sz="900">
                          <a:solidFill>
                            <a:srgbClr val="000000"/>
                          </a:solidFill>
                          <a:effectLst/>
                          <a:latin typeface="Century Gothic"/>
                          <a:ea typeface="Century Gothic"/>
                          <a:cs typeface="Century Gothic"/>
                        </a:rPr>
                        <a:t>alcanzados. </a:t>
                      </a:r>
                      <a:endParaRPr lang="es-MX" sz="80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900">
                          <a:solidFill>
                            <a:srgbClr val="000000"/>
                          </a:solidFill>
                          <a:effectLst/>
                          <a:latin typeface="Arial"/>
                          <a:ea typeface="Century Gothic"/>
                        </a:rPr>
                        <a:t>El producto fue un códice hecho por un niño de secundaria en el que se plasma el “Padre Nuestro”.</a:t>
                      </a:r>
                      <a:endParaRPr lang="es-MX" sz="800">
                        <a:solidFill>
                          <a:srgbClr val="000000"/>
                        </a:solidFill>
                        <a:effectLst/>
                        <a:latin typeface="Arial"/>
                        <a:ea typeface="Arial"/>
                      </a:endParaRPr>
                    </a:p>
                    <a:p>
                      <a:pPr>
                        <a:lnSpc>
                          <a:spcPct val="115000"/>
                        </a:lnSpc>
                        <a:spcAft>
                          <a:spcPts val="0"/>
                        </a:spcAft>
                      </a:pPr>
                      <a:r>
                        <a:rPr lang="es-ES" sz="900">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effectLst/>
                          <a:latin typeface="Arial"/>
                          <a:ea typeface="Century Gothic"/>
                        </a:rPr>
                        <a:t> </a:t>
                      </a:r>
                      <a:endParaRPr lang="es-MX" sz="80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effectLst/>
                          <a:latin typeface="Arial"/>
                          <a:ea typeface="Century Gothic"/>
                        </a:rPr>
                        <a:t> </a:t>
                      </a:r>
                      <a:endParaRPr lang="es-MX" sz="800">
                        <a:solidFill>
                          <a:srgbClr val="000000"/>
                        </a:solidFill>
                        <a:effectLst/>
                        <a:latin typeface="Arial"/>
                        <a:ea typeface="Arial"/>
                      </a:endParaRPr>
                    </a:p>
                    <a:p>
                      <a:pPr>
                        <a:lnSpc>
                          <a:spcPct val="115000"/>
                        </a:lnSpc>
                        <a:spcAft>
                          <a:spcPts val="0"/>
                        </a:spcAft>
                      </a:pPr>
                      <a:r>
                        <a:rPr lang="es-ES" sz="900">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8182">
                <a:tc>
                  <a:txBody>
                    <a:bodyPr/>
                    <a:lstStyle/>
                    <a:p>
                      <a:pPr>
                        <a:lnSpc>
                          <a:spcPct val="115000"/>
                        </a:lnSpc>
                        <a:spcAft>
                          <a:spcPts val="0"/>
                        </a:spcAft>
                      </a:pPr>
                      <a:r>
                        <a:rPr lang="es-ES" sz="900" b="1">
                          <a:solidFill>
                            <a:srgbClr val="000000"/>
                          </a:solidFill>
                          <a:effectLst/>
                          <a:latin typeface="Century Gothic"/>
                          <a:ea typeface="Century Gothic"/>
                          <a:cs typeface="Century Gothic"/>
                        </a:rPr>
                        <a:t>4. Evaluación.</a:t>
                      </a:r>
                      <a:endParaRPr lang="es-MX" sz="800">
                        <a:solidFill>
                          <a:srgbClr val="000000"/>
                        </a:solidFill>
                        <a:effectLst/>
                        <a:latin typeface="Arial"/>
                        <a:ea typeface="Arial"/>
                      </a:endParaRPr>
                    </a:p>
                    <a:p>
                      <a:pPr>
                        <a:lnSpc>
                          <a:spcPct val="115000"/>
                        </a:lnSpc>
                        <a:spcAft>
                          <a:spcPts val="0"/>
                        </a:spcAft>
                      </a:pPr>
                      <a:r>
                        <a:rPr lang="es-ES" sz="900">
                          <a:solidFill>
                            <a:srgbClr val="000000"/>
                          </a:solidFill>
                          <a:effectLst/>
                          <a:latin typeface="Century Gothic"/>
                          <a:ea typeface="Century Gothic"/>
                          <a:cs typeface="Century Gothic"/>
                        </a:rPr>
                        <a:t>    Productos /evidencias</a:t>
                      </a:r>
                      <a:endParaRPr lang="es-MX" sz="800">
                        <a:solidFill>
                          <a:srgbClr val="000000"/>
                        </a:solidFill>
                        <a:effectLst/>
                        <a:latin typeface="Arial"/>
                        <a:ea typeface="Arial"/>
                      </a:endParaRPr>
                    </a:p>
                    <a:p>
                      <a:pPr>
                        <a:lnSpc>
                          <a:spcPct val="115000"/>
                        </a:lnSpc>
                        <a:spcAft>
                          <a:spcPts val="0"/>
                        </a:spcAft>
                      </a:pPr>
                      <a:r>
                        <a:rPr lang="es-ES" sz="900">
                          <a:solidFill>
                            <a:srgbClr val="000000"/>
                          </a:solidFill>
                          <a:effectLst/>
                          <a:latin typeface="Century Gothic"/>
                          <a:ea typeface="Century Gothic"/>
                          <a:cs typeface="Century Gothic"/>
                        </a:rPr>
                        <a:t>    de aprendizaje, que</a:t>
                      </a:r>
                      <a:endParaRPr lang="es-MX" sz="800">
                        <a:solidFill>
                          <a:srgbClr val="000000"/>
                        </a:solidFill>
                        <a:effectLst/>
                        <a:latin typeface="Arial"/>
                        <a:ea typeface="Arial"/>
                      </a:endParaRPr>
                    </a:p>
                    <a:p>
                      <a:pPr>
                        <a:lnSpc>
                          <a:spcPct val="115000"/>
                        </a:lnSpc>
                        <a:spcAft>
                          <a:spcPts val="0"/>
                        </a:spcAft>
                      </a:pPr>
                      <a:r>
                        <a:rPr lang="es-ES" sz="900">
                          <a:solidFill>
                            <a:srgbClr val="000000"/>
                          </a:solidFill>
                          <a:effectLst/>
                          <a:latin typeface="Century Gothic"/>
                          <a:ea typeface="Century Gothic"/>
                          <a:cs typeface="Century Gothic"/>
                        </a:rPr>
                        <a:t>    demuestran el avance </a:t>
                      </a:r>
                      <a:endParaRPr lang="es-MX" sz="800">
                        <a:solidFill>
                          <a:srgbClr val="000000"/>
                        </a:solidFill>
                        <a:effectLst/>
                        <a:latin typeface="Arial"/>
                        <a:ea typeface="Arial"/>
                      </a:endParaRPr>
                    </a:p>
                    <a:p>
                      <a:pPr>
                        <a:lnSpc>
                          <a:spcPct val="115000"/>
                        </a:lnSpc>
                        <a:spcAft>
                          <a:spcPts val="0"/>
                        </a:spcAft>
                      </a:pPr>
                      <a:r>
                        <a:rPr lang="es-ES" sz="900">
                          <a:solidFill>
                            <a:srgbClr val="000000"/>
                          </a:solidFill>
                          <a:effectLst/>
                          <a:latin typeface="Century Gothic"/>
                          <a:ea typeface="Century Gothic"/>
                          <a:cs typeface="Century Gothic"/>
                        </a:rPr>
                        <a:t>    en el proceso y el logro</a:t>
                      </a:r>
                      <a:endParaRPr lang="es-MX" sz="800">
                        <a:solidFill>
                          <a:srgbClr val="000000"/>
                        </a:solidFill>
                        <a:effectLst/>
                        <a:latin typeface="Arial"/>
                        <a:ea typeface="Arial"/>
                      </a:endParaRPr>
                    </a:p>
                    <a:p>
                      <a:pPr>
                        <a:lnSpc>
                          <a:spcPct val="115000"/>
                        </a:lnSpc>
                        <a:spcAft>
                          <a:spcPts val="0"/>
                        </a:spcAft>
                      </a:pPr>
                      <a:r>
                        <a:rPr lang="es-ES" sz="900">
                          <a:solidFill>
                            <a:srgbClr val="000000"/>
                          </a:solidFill>
                          <a:effectLst/>
                          <a:latin typeface="Century Gothic"/>
                          <a:ea typeface="Century Gothic"/>
                          <a:cs typeface="Century Gothic"/>
                        </a:rPr>
                        <a:t>    del objetivo   propuesto.</a:t>
                      </a:r>
                      <a:endParaRPr lang="es-MX" sz="800">
                        <a:solidFill>
                          <a:srgbClr val="000000"/>
                        </a:solidFill>
                        <a:effectLst/>
                        <a:latin typeface="Arial"/>
                        <a:ea typeface="Arial"/>
                      </a:endParaRPr>
                    </a:p>
                    <a:p>
                      <a:pPr>
                        <a:lnSpc>
                          <a:spcPct val="115000"/>
                        </a:lnSpc>
                        <a:spcAft>
                          <a:spcPts val="0"/>
                        </a:spcAft>
                      </a:pPr>
                      <a:r>
                        <a:rPr lang="es-ES" sz="900">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900">
                          <a:solidFill>
                            <a:srgbClr val="000000"/>
                          </a:solidFill>
                          <a:effectLst/>
                          <a:latin typeface="Arial"/>
                          <a:ea typeface="Arial"/>
                        </a:rPr>
                        <a:t>El menor en cuestión manifiesta un notable interés por elementos gráficos y al hacer el códice logro su objetivo ya que represento gráficamente los rasgos de la Conquista, como es la evangelización.</a:t>
                      </a:r>
                      <a:endParaRPr lang="es-MX" sz="80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4980">
                <a:tc>
                  <a:txBody>
                    <a:bodyPr/>
                    <a:lstStyle/>
                    <a:p>
                      <a:pPr>
                        <a:lnSpc>
                          <a:spcPct val="115000"/>
                        </a:lnSpc>
                        <a:spcAft>
                          <a:spcPts val="0"/>
                        </a:spcAft>
                      </a:pPr>
                      <a:r>
                        <a:rPr lang="es-ES" sz="900" b="1">
                          <a:solidFill>
                            <a:srgbClr val="000000"/>
                          </a:solidFill>
                          <a:effectLst/>
                          <a:latin typeface="Century Gothic"/>
                          <a:ea typeface="Century Gothic"/>
                          <a:cs typeface="Century Gothic"/>
                        </a:rPr>
                        <a:t>5</a:t>
                      </a:r>
                      <a:r>
                        <a:rPr lang="es-ES" sz="900">
                          <a:solidFill>
                            <a:srgbClr val="000000"/>
                          </a:solidFill>
                          <a:effectLst/>
                          <a:latin typeface="Century Gothic"/>
                          <a:ea typeface="Century Gothic"/>
                          <a:cs typeface="Century Gothic"/>
                        </a:rPr>
                        <a:t>. </a:t>
                      </a:r>
                      <a:r>
                        <a:rPr lang="es-ES" sz="900" b="1">
                          <a:solidFill>
                            <a:srgbClr val="000000"/>
                          </a:solidFill>
                          <a:effectLst/>
                          <a:latin typeface="Century Gothic"/>
                          <a:ea typeface="Century Gothic"/>
                          <a:cs typeface="Century Gothic"/>
                        </a:rPr>
                        <a:t>Tipos y herramientas</a:t>
                      </a:r>
                      <a:r>
                        <a:rPr lang="es-ES" sz="900">
                          <a:solidFill>
                            <a:srgbClr val="000000"/>
                          </a:solidFill>
                          <a:effectLst/>
                          <a:latin typeface="Century Gothic"/>
                          <a:ea typeface="Century Gothic"/>
                          <a:cs typeface="Century Gothic"/>
                        </a:rPr>
                        <a:t> de</a:t>
                      </a:r>
                      <a:endParaRPr lang="es-MX" sz="800">
                        <a:solidFill>
                          <a:srgbClr val="000000"/>
                        </a:solidFill>
                        <a:effectLst/>
                        <a:latin typeface="Arial"/>
                        <a:ea typeface="Arial"/>
                      </a:endParaRPr>
                    </a:p>
                    <a:p>
                      <a:pPr>
                        <a:lnSpc>
                          <a:spcPct val="115000"/>
                        </a:lnSpc>
                        <a:spcAft>
                          <a:spcPts val="0"/>
                        </a:spcAft>
                      </a:pPr>
                      <a:r>
                        <a:rPr lang="es-ES" sz="900">
                          <a:solidFill>
                            <a:srgbClr val="000000"/>
                          </a:solidFill>
                          <a:effectLst/>
                          <a:latin typeface="Century Gothic"/>
                          <a:ea typeface="Century Gothic"/>
                          <a:cs typeface="Century Gothic"/>
                        </a:rPr>
                        <a:t>    evaluación.</a:t>
                      </a:r>
                      <a:endParaRPr lang="es-MX" sz="800">
                        <a:solidFill>
                          <a:srgbClr val="000000"/>
                        </a:solidFill>
                        <a:effectLst/>
                        <a:latin typeface="Arial"/>
                        <a:ea typeface="Arial"/>
                      </a:endParaRPr>
                    </a:p>
                    <a:p>
                      <a:pPr>
                        <a:lnSpc>
                          <a:spcPct val="115000"/>
                        </a:lnSpc>
                        <a:spcAft>
                          <a:spcPts val="0"/>
                        </a:spcAft>
                      </a:pPr>
                      <a:r>
                        <a:rPr lang="es-ES" sz="900" b="1">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p>
                      <a:pPr>
                        <a:lnSpc>
                          <a:spcPct val="115000"/>
                        </a:lnSpc>
                        <a:spcAft>
                          <a:spcPts val="0"/>
                        </a:spcAft>
                      </a:pPr>
                      <a:r>
                        <a:rPr lang="es-ES" sz="900" b="1">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900">
                          <a:solidFill>
                            <a:srgbClr val="000000"/>
                          </a:solidFill>
                          <a:effectLst/>
                          <a:latin typeface="Century Gothic"/>
                          <a:ea typeface="Century Gothic"/>
                          <a:cs typeface="Century Gothic"/>
                        </a:rPr>
                        <a:t>Videos  en el que se dan los indicios de cómo se realizaría el producto</a:t>
                      </a:r>
                      <a:endParaRPr lang="es-MX" sz="800">
                        <a:solidFill>
                          <a:srgbClr val="000000"/>
                        </a:solidFill>
                        <a:effectLst/>
                        <a:latin typeface="Arial"/>
                        <a:ea typeface="Arial"/>
                      </a:endParaRPr>
                    </a:p>
                    <a:p>
                      <a:pPr>
                        <a:lnSpc>
                          <a:spcPct val="115000"/>
                        </a:lnSpc>
                        <a:spcAft>
                          <a:spcPts val="0"/>
                        </a:spcAft>
                      </a:pPr>
                      <a:r>
                        <a:rPr lang="es-ES" sz="900">
                          <a:solidFill>
                            <a:srgbClr val="000000"/>
                          </a:solidFill>
                          <a:effectLst/>
                          <a:latin typeface="Century Gothic"/>
                          <a:ea typeface="Century Gothic"/>
                          <a:cs typeface="Century Gothic"/>
                        </a:rPr>
                        <a:t>y exposición del Códice a un público que pudo decifrar el mensaje.</a:t>
                      </a:r>
                      <a:endParaRPr lang="es-MX" sz="80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dirty="0">
                          <a:solidFill>
                            <a:srgbClr val="000000"/>
                          </a:solidFill>
                          <a:effectLst/>
                          <a:latin typeface="Century Gothic"/>
                          <a:ea typeface="Century Gothic"/>
                          <a:cs typeface="Century Gothic"/>
                        </a:rPr>
                        <a:t> </a:t>
                      </a:r>
                      <a:endParaRPr lang="es-MX" sz="800" dirty="0">
                        <a:solidFill>
                          <a:srgbClr val="000000"/>
                        </a:solidFill>
                        <a:effectLst/>
                        <a:latin typeface="Arial"/>
                        <a:ea typeface="Arial"/>
                      </a:endParaRPr>
                    </a:p>
                  </a:txBody>
                  <a:tcPr marL="29953" marR="29953" marT="29953" marB="299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07505" y="68233"/>
            <a:ext cx="453072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IV. Disciplinas involucradas en el  trabajo interdisciplinario.</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65850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3"/>
            <a:ext cx="7931224" cy="5649491"/>
          </a:xfrm>
        </p:spPr>
        <p:txBody>
          <a:bodyPr/>
          <a:lstStyle/>
          <a:p>
            <a:pPr marL="36512" indent="0" algn="ctr">
              <a:buNone/>
            </a:pPr>
            <a:r>
              <a:rPr lang="es-MX" dirty="0" smtClean="0">
                <a:solidFill>
                  <a:schemeClr val="bg2"/>
                </a:solidFill>
              </a:rPr>
              <a:t>ÍNCICE</a:t>
            </a:r>
          </a:p>
          <a:p>
            <a:pPr marL="36512" indent="0" algn="ctr">
              <a:buNone/>
            </a:pPr>
            <a:endParaRPr lang="es-MX" dirty="0" smtClean="0">
              <a:solidFill>
                <a:schemeClr val="bg2"/>
              </a:solidFill>
            </a:endParaRPr>
          </a:p>
          <a:p>
            <a:pPr>
              <a:buFontTx/>
              <a:buChar char="-"/>
            </a:pPr>
            <a:r>
              <a:rPr lang="es-MX" dirty="0" smtClean="0">
                <a:solidFill>
                  <a:schemeClr val="bg2"/>
                </a:solidFill>
              </a:rPr>
              <a:t>Integrantes del equipo.  		3</a:t>
            </a:r>
          </a:p>
          <a:p>
            <a:pPr>
              <a:buFontTx/>
              <a:buChar char="-"/>
            </a:pPr>
            <a:endParaRPr lang="es-MX" dirty="0" smtClean="0">
              <a:solidFill>
                <a:schemeClr val="bg2"/>
              </a:solidFill>
            </a:endParaRPr>
          </a:p>
          <a:p>
            <a:pPr>
              <a:buFontTx/>
              <a:buChar char="-"/>
            </a:pPr>
            <a:r>
              <a:rPr lang="es-MX" dirty="0" smtClean="0">
                <a:solidFill>
                  <a:schemeClr val="bg2"/>
                </a:solidFill>
              </a:rPr>
              <a:t>C. A.I.A.C. General		4- 8 	</a:t>
            </a:r>
          </a:p>
          <a:p>
            <a:pPr>
              <a:buFontTx/>
              <a:buChar char="-"/>
            </a:pPr>
            <a:endParaRPr lang="es-MX" dirty="0" smtClean="0">
              <a:solidFill>
                <a:schemeClr val="bg2"/>
              </a:solidFill>
            </a:endParaRPr>
          </a:p>
          <a:p>
            <a:pPr>
              <a:buFontTx/>
              <a:buChar char="-"/>
            </a:pPr>
            <a:r>
              <a:rPr lang="es-MX" dirty="0" smtClean="0">
                <a:solidFill>
                  <a:schemeClr val="bg2"/>
                </a:solidFill>
              </a:rPr>
              <a:t>Evidencias fotográficas		9 </a:t>
            </a:r>
          </a:p>
          <a:p>
            <a:pPr>
              <a:buFontTx/>
              <a:buChar char="-"/>
            </a:pPr>
            <a:endParaRPr lang="es-MX" dirty="0" smtClean="0">
              <a:solidFill>
                <a:schemeClr val="bg2"/>
              </a:solidFill>
            </a:endParaRPr>
          </a:p>
          <a:p>
            <a:pPr>
              <a:buFontTx/>
              <a:buChar char="-"/>
            </a:pPr>
            <a:r>
              <a:rPr lang="es-MX" dirty="0" smtClean="0">
                <a:solidFill>
                  <a:schemeClr val="bg2"/>
                </a:solidFill>
              </a:rPr>
              <a:t>Organizador Gráfico		10		</a:t>
            </a:r>
          </a:p>
          <a:p>
            <a:pPr>
              <a:buFontTx/>
              <a:buChar char="-"/>
            </a:pPr>
            <a:endParaRPr lang="es-MX" dirty="0" smtClean="0">
              <a:solidFill>
                <a:schemeClr val="bg2"/>
              </a:solidFill>
            </a:endParaRPr>
          </a:p>
          <a:p>
            <a:pPr>
              <a:buFontTx/>
              <a:buChar char="-"/>
            </a:pPr>
            <a:endParaRPr lang="es-MX" dirty="0">
              <a:solidFill>
                <a:schemeClr val="bg2"/>
              </a:solidFill>
            </a:endParaRPr>
          </a:p>
        </p:txBody>
      </p:sp>
    </p:spTree>
    <p:extLst>
      <p:ext uri="{BB962C8B-B14F-4D97-AF65-F5344CB8AC3E}">
        <p14:creationId xmlns:p14="http://schemas.microsoft.com/office/powerpoint/2010/main" val="1544372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7504" y="116633"/>
            <a:ext cx="7272808" cy="646331"/>
          </a:xfrm>
          <a:prstGeom prst="rect">
            <a:avLst/>
          </a:prstGeom>
        </p:spPr>
        <p:txBody>
          <a:bodyPr wrap="square">
            <a:spAutoFit/>
          </a:bodyPr>
          <a:lstStyle/>
          <a:p>
            <a:r>
              <a:rPr lang="es-ES" b="1" dirty="0">
                <a:solidFill>
                  <a:srgbClr val="333333"/>
                </a:solidFill>
                <a:latin typeface="Century Gothic"/>
                <a:ea typeface="Century Gothic"/>
                <a:cs typeface="Century Gothic"/>
              </a:rPr>
              <a:t>V. Esquema del proceso de construcción del proyecto por disciplinas.</a:t>
            </a:r>
            <a:endParaRPr lang="es-MX" dirty="0">
              <a:solidFill>
                <a:srgbClr val="333333"/>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3787732414"/>
              </p:ext>
            </p:extLst>
          </p:nvPr>
        </p:nvGraphicFramePr>
        <p:xfrm>
          <a:off x="172616" y="762963"/>
          <a:ext cx="8496945" cy="7726098"/>
        </p:xfrm>
        <a:graphic>
          <a:graphicData uri="http://schemas.openxmlformats.org/drawingml/2006/table">
            <a:tbl>
              <a:tblPr/>
              <a:tblGrid>
                <a:gridCol w="2845127"/>
                <a:gridCol w="1775876"/>
                <a:gridCol w="1729391"/>
                <a:gridCol w="2146551"/>
              </a:tblGrid>
              <a:tr h="135468">
                <a:tc>
                  <a:txBody>
                    <a:bodyPr/>
                    <a:lstStyle/>
                    <a:p>
                      <a:pPr>
                        <a:lnSpc>
                          <a:spcPct val="115000"/>
                        </a:lnSpc>
                        <a:spcAft>
                          <a:spcPts val="0"/>
                        </a:spcAft>
                      </a:pPr>
                      <a:r>
                        <a:rPr lang="es-ES" sz="600" b="1" dirty="0">
                          <a:solidFill>
                            <a:srgbClr val="000000"/>
                          </a:solidFill>
                          <a:effectLst/>
                          <a:latin typeface="Century Gothic"/>
                          <a:ea typeface="Century Gothic"/>
                          <a:cs typeface="Century Gothic"/>
                        </a:rPr>
                        <a:t> </a:t>
                      </a:r>
                      <a:endParaRPr lang="es-MX" sz="600" dirty="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00" b="1">
                          <a:solidFill>
                            <a:srgbClr val="000000"/>
                          </a:solidFill>
                          <a:effectLst/>
                          <a:latin typeface="Century Gothic"/>
                          <a:ea typeface="Century Gothic"/>
                          <a:cs typeface="Century Gothic"/>
                        </a:rPr>
                        <a:t>Disciplina 1.</a:t>
                      </a:r>
                      <a:endParaRPr lang="es-MX" sz="60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600" b="1">
                          <a:solidFill>
                            <a:srgbClr val="000000"/>
                          </a:solidFill>
                          <a:effectLst/>
                          <a:latin typeface="Century Gothic"/>
                          <a:ea typeface="Century Gothic"/>
                          <a:cs typeface="Century Gothic"/>
                        </a:rPr>
                        <a:t>Disciplina 2.</a:t>
                      </a:r>
                      <a:endParaRPr lang="es-MX" sz="60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600" b="1">
                          <a:solidFill>
                            <a:srgbClr val="000000"/>
                          </a:solidFill>
                          <a:effectLst/>
                          <a:latin typeface="Century Gothic"/>
                          <a:ea typeface="Century Gothic"/>
                          <a:cs typeface="Century Gothic"/>
                        </a:rPr>
                        <a:t>Disciplina 3.</a:t>
                      </a:r>
                      <a:endParaRPr lang="es-MX" sz="60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1151976">
                <a:tc>
                  <a:txBody>
                    <a:bodyPr/>
                    <a:lstStyle/>
                    <a:p>
                      <a:pPr marL="275590" indent="-180340">
                        <a:lnSpc>
                          <a:spcPct val="115000"/>
                        </a:lnSpc>
                        <a:spcAft>
                          <a:spcPts val="0"/>
                        </a:spcAft>
                      </a:pPr>
                      <a:r>
                        <a:rPr lang="es-ES" sz="600" b="1" dirty="0">
                          <a:solidFill>
                            <a:srgbClr val="000000"/>
                          </a:solidFill>
                          <a:effectLst/>
                          <a:latin typeface="Century Gothic"/>
                          <a:ea typeface="Century Gothic"/>
                          <a:cs typeface="Century Gothic"/>
                        </a:rPr>
                        <a:t>1. Preguntar y cuestionar.</a:t>
                      </a:r>
                      <a:endParaRPr lang="es-MX" sz="600" dirty="0">
                        <a:solidFill>
                          <a:srgbClr val="000000"/>
                        </a:solidFill>
                        <a:effectLst/>
                        <a:latin typeface="Arial"/>
                        <a:ea typeface="Arial"/>
                      </a:endParaRPr>
                    </a:p>
                    <a:p>
                      <a:pPr marL="275590" indent="-180340">
                        <a:lnSpc>
                          <a:spcPct val="115000"/>
                        </a:lnSpc>
                        <a:spcAft>
                          <a:spcPts val="0"/>
                        </a:spcAft>
                      </a:pPr>
                      <a:r>
                        <a:rPr lang="es-ES" sz="600" dirty="0">
                          <a:solidFill>
                            <a:srgbClr val="000000"/>
                          </a:solidFill>
                          <a:effectLst/>
                          <a:latin typeface="Century Gothic"/>
                          <a:ea typeface="Century Gothic"/>
                          <a:cs typeface="Century Gothic"/>
                        </a:rPr>
                        <a:t>     Preguntas que dirigen la Investigación Interdisciplinaria.</a:t>
                      </a:r>
                      <a:endParaRPr lang="es-MX" sz="600" dirty="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3">
                  <a:txBody>
                    <a:bodyPr/>
                    <a:lstStyle/>
                    <a:p>
                      <a:pPr>
                        <a:lnSpc>
                          <a:spcPct val="115000"/>
                        </a:lnSpc>
                        <a:spcAft>
                          <a:spcPts val="0"/>
                        </a:spcAft>
                      </a:pPr>
                      <a:r>
                        <a:rPr lang="es-ES" sz="600" dirty="0">
                          <a:solidFill>
                            <a:srgbClr val="000000"/>
                          </a:solidFill>
                          <a:effectLst/>
                          <a:latin typeface="Arial"/>
                          <a:ea typeface="Arial"/>
                        </a:rPr>
                        <a:t>¿Habrá alguien que ya haya estudiado eso?</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 ¿Hoy en día como hacemos las cosas?</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 ¿Quién será el responsable de</a:t>
                      </a:r>
                      <a:r>
                        <a:rPr lang="es-ES" sz="1000" dirty="0">
                          <a:solidFill>
                            <a:srgbClr val="000000"/>
                          </a:solidFill>
                          <a:effectLst/>
                          <a:latin typeface="HelveticaNeue"/>
                          <a:ea typeface="Arial"/>
                          <a:cs typeface="HelveticaNeue"/>
                        </a:rPr>
                        <a:t> </a:t>
                      </a:r>
                      <a:r>
                        <a:rPr lang="es-ES" sz="600" dirty="0">
                          <a:solidFill>
                            <a:srgbClr val="000000"/>
                          </a:solidFill>
                          <a:effectLst/>
                          <a:latin typeface="Arial"/>
                          <a:ea typeface="Arial"/>
                        </a:rPr>
                        <a:t>hacer algo así?</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 ¿Hay cosas que hagan estas manifestaciones</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únicas?</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 ¿Qué elementos tomaron como base?</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 ¿Cómo logras que convivan dos pueblos en</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disputa?</a:t>
                      </a:r>
                      <a:endParaRPr lang="es-MX" sz="600" dirty="0">
                        <a:solidFill>
                          <a:srgbClr val="000000"/>
                        </a:solidFill>
                        <a:effectLst/>
                        <a:latin typeface="Arial"/>
                        <a:ea typeface="Arial"/>
                      </a:endParaRPr>
                    </a:p>
                    <a:p>
                      <a:pPr>
                        <a:lnSpc>
                          <a:spcPct val="115000"/>
                        </a:lnSpc>
                        <a:spcAft>
                          <a:spcPts val="0"/>
                        </a:spcAft>
                      </a:pP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 </a:t>
                      </a:r>
                      <a:endParaRPr lang="es-MX" sz="600" dirty="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766404">
                <a:tc>
                  <a:txBody>
                    <a:bodyPr/>
                    <a:lstStyle/>
                    <a:p>
                      <a:pPr marL="275590" indent="-180340">
                        <a:lnSpc>
                          <a:spcPct val="115000"/>
                        </a:lnSpc>
                        <a:spcAft>
                          <a:spcPts val="0"/>
                        </a:spcAft>
                      </a:pPr>
                      <a:r>
                        <a:rPr lang="es-ES" sz="600" b="1">
                          <a:solidFill>
                            <a:srgbClr val="000000"/>
                          </a:solidFill>
                          <a:effectLst/>
                          <a:latin typeface="Century Gothic"/>
                          <a:ea typeface="Century Gothic"/>
                          <a:cs typeface="Century Gothic"/>
                        </a:rPr>
                        <a:t>2. Despertar el interés (detonar).</a:t>
                      </a:r>
                      <a:endParaRPr lang="es-MX" sz="600">
                        <a:solidFill>
                          <a:srgbClr val="000000"/>
                        </a:solidFill>
                        <a:effectLst/>
                        <a:latin typeface="Arial"/>
                        <a:ea typeface="Arial"/>
                      </a:endParaRPr>
                    </a:p>
                    <a:p>
                      <a:pPr marL="270510" indent="-180340">
                        <a:lnSpc>
                          <a:spcPct val="115000"/>
                        </a:lnSpc>
                        <a:spcAft>
                          <a:spcPts val="0"/>
                        </a:spcAft>
                      </a:pPr>
                      <a:r>
                        <a:rPr lang="es-ES" sz="600">
                          <a:solidFill>
                            <a:srgbClr val="000000"/>
                          </a:solidFill>
                          <a:effectLst/>
                          <a:latin typeface="Century Gothic"/>
                          <a:ea typeface="Century Gothic"/>
                          <a:cs typeface="Century Gothic"/>
                        </a:rPr>
                        <a:t>     Estrategias para involucrar a los estudiantes con la problemática planteada, en el salón de clase.</a:t>
                      </a:r>
                      <a:endParaRPr lang="es-MX" sz="60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3">
                  <a:txBody>
                    <a:bodyPr/>
                    <a:lstStyle/>
                    <a:p>
                      <a:pPr>
                        <a:lnSpc>
                          <a:spcPct val="115000"/>
                        </a:lnSpc>
                        <a:spcAft>
                          <a:spcPts val="0"/>
                        </a:spcAft>
                      </a:pPr>
                      <a:r>
                        <a:rPr lang="es-ES" sz="600" dirty="0">
                          <a:solidFill>
                            <a:srgbClr val="000000"/>
                          </a:solidFill>
                          <a:effectLst/>
                          <a:latin typeface="Arial"/>
                          <a:ea typeface="Arial"/>
                        </a:rPr>
                        <a:t>El detonador como ha sido expuesto fue una tarea escolar.</a:t>
                      </a:r>
                      <a:endParaRPr lang="es-MX" sz="600" dirty="0">
                        <a:solidFill>
                          <a:srgbClr val="000000"/>
                        </a:solidFill>
                        <a:effectLst/>
                        <a:latin typeface="Arial"/>
                        <a:ea typeface="Arial"/>
                      </a:endParaRPr>
                    </a:p>
                    <a:p>
                      <a:pPr>
                        <a:lnSpc>
                          <a:spcPct val="115000"/>
                        </a:lnSpc>
                        <a:spcAft>
                          <a:spcPts val="0"/>
                        </a:spcAft>
                      </a:pPr>
                      <a:r>
                        <a:rPr lang="es-ES" sz="600" b="1" dirty="0">
                          <a:solidFill>
                            <a:srgbClr val="000000"/>
                          </a:solidFill>
                          <a:effectLst/>
                          <a:latin typeface="Arial"/>
                          <a:ea typeface="Arial"/>
                        </a:rPr>
                        <a:t> </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En un primer momento indagamos los conocimientos y las</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conexiones que el menor poseía al momento de afrontar la</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tarea asignada. Este proceso de indagación quedó</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documentado en el video.</a:t>
                      </a:r>
                      <a:endParaRPr lang="es-MX" sz="600" dirty="0">
                        <a:solidFill>
                          <a:srgbClr val="000000"/>
                        </a:solidFill>
                        <a:effectLst/>
                        <a:latin typeface="Arial"/>
                        <a:ea typeface="Arial"/>
                      </a:endParaRPr>
                    </a:p>
                    <a:p>
                      <a:pPr>
                        <a:lnSpc>
                          <a:spcPct val="115000"/>
                        </a:lnSpc>
                        <a:spcAft>
                          <a:spcPts val="0"/>
                        </a:spcAft>
                      </a:pPr>
                      <a:r>
                        <a:rPr lang="es-ES" sz="600" dirty="0" smtClean="0">
                          <a:solidFill>
                            <a:srgbClr val="000000"/>
                          </a:solidFill>
                          <a:effectLst/>
                          <a:latin typeface="Arial"/>
                          <a:ea typeface="Arial"/>
                        </a:rPr>
                        <a:t>.</a:t>
                      </a:r>
                      <a:endParaRPr lang="es-MX" sz="600" dirty="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766404">
                <a:tc>
                  <a:txBody>
                    <a:bodyPr/>
                    <a:lstStyle/>
                    <a:p>
                      <a:pPr marL="275590" indent="-180340">
                        <a:lnSpc>
                          <a:spcPct val="115000"/>
                        </a:lnSpc>
                        <a:spcAft>
                          <a:spcPts val="0"/>
                        </a:spcAft>
                      </a:pPr>
                      <a:r>
                        <a:rPr lang="es-ES" sz="600" b="1">
                          <a:solidFill>
                            <a:srgbClr val="000000"/>
                          </a:solidFill>
                          <a:effectLst/>
                          <a:latin typeface="Century Gothic"/>
                          <a:ea typeface="Century Gothic"/>
                          <a:cs typeface="Century Gothic"/>
                        </a:rPr>
                        <a:t>3. Recopilar información a través de la investigación.</a:t>
                      </a:r>
                      <a:endParaRPr lang="es-MX" sz="600">
                        <a:solidFill>
                          <a:srgbClr val="000000"/>
                        </a:solidFill>
                        <a:effectLst/>
                        <a:latin typeface="Arial"/>
                        <a:ea typeface="Arial"/>
                      </a:endParaRPr>
                    </a:p>
                    <a:p>
                      <a:pPr marL="275590" indent="-180340">
                        <a:lnSpc>
                          <a:spcPct val="115000"/>
                        </a:lnSpc>
                        <a:spcAft>
                          <a:spcPts val="0"/>
                        </a:spcAft>
                      </a:pPr>
                      <a:r>
                        <a:rPr lang="es-ES" sz="600">
                          <a:solidFill>
                            <a:srgbClr val="000000"/>
                          </a:solidFill>
                          <a:effectLst/>
                          <a:latin typeface="Century Gothic"/>
                          <a:ea typeface="Century Gothic"/>
                          <a:cs typeface="Century Gothic"/>
                        </a:rPr>
                        <a:t>    Lo que se investiga.</a:t>
                      </a:r>
                      <a:endParaRPr lang="es-MX" sz="600">
                        <a:solidFill>
                          <a:srgbClr val="000000"/>
                        </a:solidFill>
                        <a:effectLst/>
                        <a:latin typeface="Arial"/>
                        <a:ea typeface="Arial"/>
                      </a:endParaRPr>
                    </a:p>
                    <a:p>
                      <a:pPr marL="275590" indent="-180340">
                        <a:lnSpc>
                          <a:spcPct val="115000"/>
                        </a:lnSpc>
                        <a:spcAft>
                          <a:spcPts val="0"/>
                        </a:spcAft>
                      </a:pPr>
                      <a:r>
                        <a:rPr lang="es-ES" sz="600">
                          <a:solidFill>
                            <a:srgbClr val="000000"/>
                          </a:solidFill>
                          <a:effectLst/>
                          <a:latin typeface="Century Gothic"/>
                          <a:ea typeface="Century Gothic"/>
                          <a:cs typeface="Century Gothic"/>
                        </a:rPr>
                        <a:t>    Fuentes  que se utilizan.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just">
                        <a:lnSpc>
                          <a:spcPct val="115000"/>
                        </a:lnSpc>
                        <a:spcAft>
                          <a:spcPts val="0"/>
                        </a:spcAft>
                      </a:pPr>
                      <a:r>
                        <a:rPr lang="es-ES" sz="600">
                          <a:solidFill>
                            <a:srgbClr val="000000"/>
                          </a:solidFill>
                          <a:effectLst/>
                          <a:latin typeface="Arial"/>
                          <a:ea typeface="Arial"/>
                        </a:rPr>
                        <a:t>La relación del pueblo español con los pueblos indígenas de Mesoamérica fue orientada por la evangelización.</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Arial"/>
                          <a:ea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Arial"/>
                          <a:ea typeface="Century Gothic"/>
                        </a:rPr>
                        <a:t> </a:t>
                      </a:r>
                      <a:endParaRPr lang="es-MX" sz="60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600">
                          <a:solidFill>
                            <a:srgbClr val="000000"/>
                          </a:solidFill>
                          <a:effectLst/>
                          <a:latin typeface="Arial"/>
                          <a:ea typeface="Arial"/>
                        </a:rPr>
                        <a:t>La inculturación y el sincretismo ayudan a crear puentes entre dos culturas.</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Arial"/>
                          <a:ea typeface="Century Gothic"/>
                        </a:rPr>
                        <a:t> </a:t>
                      </a:r>
                      <a:endParaRPr lang="es-MX" sz="60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4300" algn="just">
                        <a:lnSpc>
                          <a:spcPct val="115000"/>
                        </a:lnSpc>
                        <a:spcBef>
                          <a:spcPts val="370"/>
                        </a:spcBef>
                        <a:spcAft>
                          <a:spcPts val="0"/>
                        </a:spcAft>
                      </a:pPr>
                      <a:r>
                        <a:rPr lang="es-ES" sz="600" dirty="0">
                          <a:solidFill>
                            <a:srgbClr val="000000"/>
                          </a:solidFill>
                          <a:effectLst/>
                          <a:latin typeface="Arial"/>
                          <a:ea typeface="Arial"/>
                        </a:rPr>
                        <a:t>Una conquista también es ideología</a:t>
                      </a:r>
                      <a:endParaRPr lang="es-MX" sz="600" dirty="0">
                        <a:solidFill>
                          <a:srgbClr val="000000"/>
                        </a:solidFill>
                        <a:effectLst/>
                        <a:latin typeface="Arial"/>
                        <a:ea typeface="Arial"/>
                      </a:endParaRPr>
                    </a:p>
                    <a:p>
                      <a:pPr marR="114300">
                        <a:lnSpc>
                          <a:spcPct val="115000"/>
                        </a:lnSpc>
                        <a:spcBef>
                          <a:spcPts val="370"/>
                        </a:spcBef>
                        <a:spcAft>
                          <a:spcPts val="0"/>
                        </a:spcAft>
                      </a:pPr>
                      <a:r>
                        <a:rPr lang="es-ES" sz="600" dirty="0">
                          <a:solidFill>
                            <a:srgbClr val="000000"/>
                          </a:solidFill>
                          <a:effectLst/>
                          <a:latin typeface="Arial"/>
                          <a:ea typeface="Century Gothic"/>
                        </a:rPr>
                        <a:t> </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Century Gothic"/>
                        </a:rPr>
                        <a:t>Plasmar en la elaboración de un producto gráfico la investigación sobre aspectos de la Conquista</a:t>
                      </a:r>
                      <a:endParaRPr lang="es-MX" sz="600" dirty="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2496">
                <a:tc>
                  <a:txBody>
                    <a:bodyPr/>
                    <a:lstStyle/>
                    <a:p>
                      <a:pPr marL="275590" indent="-180340">
                        <a:lnSpc>
                          <a:spcPct val="115000"/>
                        </a:lnSpc>
                        <a:spcAft>
                          <a:spcPts val="0"/>
                        </a:spcAft>
                      </a:pPr>
                      <a:r>
                        <a:rPr lang="es-ES" sz="600" b="1">
                          <a:solidFill>
                            <a:srgbClr val="000000"/>
                          </a:solidFill>
                          <a:effectLst/>
                          <a:latin typeface="Century Gothic"/>
                          <a:ea typeface="Century Gothic"/>
                          <a:cs typeface="Century Gothic"/>
                        </a:rPr>
                        <a:t>4. Organizar la información.</a:t>
                      </a:r>
                      <a:endParaRPr lang="es-MX" sz="600">
                        <a:solidFill>
                          <a:srgbClr val="000000"/>
                        </a:solidFill>
                        <a:effectLst/>
                        <a:latin typeface="Arial"/>
                        <a:ea typeface="Arial"/>
                      </a:endParaRPr>
                    </a:p>
                    <a:p>
                      <a:pPr marL="275590" indent="-180340">
                        <a:lnSpc>
                          <a:spcPct val="115000"/>
                        </a:lnSpc>
                        <a:spcAft>
                          <a:spcPts val="0"/>
                        </a:spcAft>
                      </a:pPr>
                      <a:r>
                        <a:rPr lang="es-ES" sz="600" b="1">
                          <a:solidFill>
                            <a:srgbClr val="000000"/>
                          </a:solidFill>
                          <a:effectLst/>
                          <a:latin typeface="Century Gothic"/>
                          <a:ea typeface="Century Gothic"/>
                          <a:cs typeface="Century Gothic"/>
                        </a:rPr>
                        <a:t>    </a:t>
                      </a:r>
                      <a:r>
                        <a:rPr lang="es-ES" sz="600">
                          <a:solidFill>
                            <a:srgbClr val="000000"/>
                          </a:solidFill>
                          <a:effectLst/>
                          <a:latin typeface="Century Gothic"/>
                          <a:ea typeface="Century Gothic"/>
                          <a:cs typeface="Century Gothic"/>
                        </a:rPr>
                        <a:t>Implica:</a:t>
                      </a:r>
                      <a:endParaRPr lang="es-MX" sz="600">
                        <a:solidFill>
                          <a:srgbClr val="000000"/>
                        </a:solidFill>
                        <a:effectLst/>
                        <a:latin typeface="Arial"/>
                        <a:ea typeface="Arial"/>
                      </a:endParaRPr>
                    </a:p>
                    <a:p>
                      <a:pPr marL="275590" indent="-180340">
                        <a:lnSpc>
                          <a:spcPct val="115000"/>
                        </a:lnSpc>
                        <a:spcAft>
                          <a:spcPts val="0"/>
                        </a:spcAft>
                      </a:pPr>
                      <a:r>
                        <a:rPr lang="es-ES" sz="600">
                          <a:solidFill>
                            <a:srgbClr val="000000"/>
                          </a:solidFill>
                          <a:effectLst/>
                          <a:latin typeface="Century Gothic"/>
                          <a:ea typeface="Century Gothic"/>
                          <a:cs typeface="Century Gothic"/>
                        </a:rPr>
                        <a:t>    clasificación de datos obtenidos,</a:t>
                      </a:r>
                      <a:endParaRPr lang="es-MX" sz="600">
                        <a:solidFill>
                          <a:srgbClr val="000000"/>
                        </a:solidFill>
                        <a:effectLst/>
                        <a:latin typeface="Arial"/>
                        <a:ea typeface="Arial"/>
                      </a:endParaRPr>
                    </a:p>
                    <a:p>
                      <a:pPr marL="275590" indent="-180340">
                        <a:lnSpc>
                          <a:spcPct val="115000"/>
                        </a:lnSpc>
                        <a:spcAft>
                          <a:spcPts val="0"/>
                        </a:spcAft>
                      </a:pPr>
                      <a:r>
                        <a:rPr lang="es-ES" sz="600">
                          <a:solidFill>
                            <a:srgbClr val="000000"/>
                          </a:solidFill>
                          <a:effectLst/>
                          <a:latin typeface="Century Gothic"/>
                          <a:ea typeface="Century Gothic"/>
                          <a:cs typeface="Century Gothic"/>
                        </a:rPr>
                        <a:t>    análisis de los datos obtenidos,            registro de la información.</a:t>
                      </a:r>
                      <a:endParaRPr lang="es-MX" sz="600">
                        <a:solidFill>
                          <a:srgbClr val="000000"/>
                        </a:solidFill>
                        <a:effectLst/>
                        <a:latin typeface="Arial"/>
                        <a:ea typeface="Arial"/>
                      </a:endParaRPr>
                    </a:p>
                    <a:p>
                      <a:pPr marL="275590" indent="-180340">
                        <a:lnSpc>
                          <a:spcPct val="115000"/>
                        </a:lnSpc>
                        <a:spcAft>
                          <a:spcPts val="0"/>
                        </a:spcAft>
                      </a:pPr>
                      <a:r>
                        <a:rPr lang="es-ES" sz="600">
                          <a:solidFill>
                            <a:srgbClr val="000000"/>
                          </a:solidFill>
                          <a:effectLst/>
                          <a:latin typeface="Century Gothic"/>
                          <a:ea typeface="Century Gothic"/>
                          <a:cs typeface="Century Gothic"/>
                        </a:rPr>
                        <a:t>    conclusiones por disciplina,</a:t>
                      </a:r>
                      <a:endParaRPr lang="es-MX" sz="600">
                        <a:solidFill>
                          <a:srgbClr val="000000"/>
                        </a:solidFill>
                        <a:effectLst/>
                        <a:latin typeface="Arial"/>
                        <a:ea typeface="Arial"/>
                      </a:endParaRPr>
                    </a:p>
                    <a:p>
                      <a:pPr marL="275590" indent="-180340">
                        <a:lnSpc>
                          <a:spcPct val="115000"/>
                        </a:lnSpc>
                        <a:spcAft>
                          <a:spcPts val="0"/>
                        </a:spcAft>
                      </a:pPr>
                      <a:r>
                        <a:rPr lang="es-ES" sz="600">
                          <a:solidFill>
                            <a:srgbClr val="000000"/>
                          </a:solidFill>
                          <a:effectLst/>
                          <a:latin typeface="Century Gothic"/>
                          <a:ea typeface="Century Gothic"/>
                          <a:cs typeface="Century Gothic"/>
                        </a:rPr>
                        <a:t>    conclusiones conjuntas.</a:t>
                      </a:r>
                      <a:endParaRPr lang="es-MX" sz="600">
                        <a:solidFill>
                          <a:srgbClr val="000000"/>
                        </a:solidFill>
                        <a:effectLst/>
                        <a:latin typeface="Arial"/>
                        <a:ea typeface="Arial"/>
                      </a:endParaRPr>
                    </a:p>
                    <a:p>
                      <a:pPr marL="275590" indent="-180340">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600" dirty="0">
                          <a:solidFill>
                            <a:srgbClr val="000000"/>
                          </a:solidFill>
                          <a:effectLst/>
                          <a:latin typeface="Arial"/>
                          <a:ea typeface="Arial"/>
                        </a:rPr>
                        <a:t>Un aspecto relevante para la indagación</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surgido del diálogo en la actividad de</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delimitación, fue la relación del tema con</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aspectos religiosos.</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 </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Century Gothic"/>
                        </a:rPr>
                        <a:t> </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Century Gothic"/>
                        </a:rPr>
                        <a:t> </a:t>
                      </a:r>
                      <a:endParaRPr lang="es-MX" sz="600" dirty="0">
                        <a:solidFill>
                          <a:srgbClr val="000000"/>
                        </a:solidFill>
                        <a:effectLst/>
                        <a:latin typeface="Arial"/>
                        <a:ea typeface="Arial"/>
                      </a:endParaRPr>
                    </a:p>
                    <a:p>
                      <a:pPr>
                        <a:lnSpc>
                          <a:spcPct val="115000"/>
                        </a:lnSpc>
                        <a:spcAft>
                          <a:spcPts val="0"/>
                        </a:spcAft>
                      </a:pP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Century Gothic"/>
                        </a:rPr>
                        <a:t> </a:t>
                      </a:r>
                      <a:endParaRPr lang="es-MX" sz="600" dirty="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00" dirty="0">
                          <a:solidFill>
                            <a:srgbClr val="000000"/>
                          </a:solidFill>
                          <a:effectLst/>
                          <a:latin typeface="Arial"/>
                          <a:ea typeface="Arial"/>
                        </a:rPr>
                        <a:t>Esta relevancia surge tanto</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de elementos intrínsecos al periodo histórico en</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cuestión, como a aspectos personales del</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estudiante</a:t>
                      </a:r>
                      <a:endParaRPr lang="es-MX" sz="600" dirty="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00" dirty="0">
                          <a:solidFill>
                            <a:srgbClr val="000000"/>
                          </a:solidFill>
                          <a:effectLst/>
                          <a:latin typeface="Arial"/>
                          <a:ea typeface="Arial"/>
                        </a:rPr>
                        <a:t>Esto nos llevó a plantear la</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necesidad de tener un contacto con fuentes</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primarias no documentales para aprovechar</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sus interés y facilidad por lo visual. Por ello se</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planeó una visita con su familia a la Catedral</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Metropolitana.</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Posterior a ello, y a partir de las ideas tomo la decisión de elaborar el producto que nos ocupa.</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Century Gothic"/>
                        </a:rPr>
                        <a:t> </a:t>
                      </a:r>
                      <a:endParaRPr lang="es-MX" sz="600" dirty="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5386">
                <a:tc>
                  <a:txBody>
                    <a:bodyPr/>
                    <a:lstStyle/>
                    <a:p>
                      <a:pPr>
                        <a:lnSpc>
                          <a:spcPct val="115000"/>
                        </a:lnSpc>
                        <a:spcAft>
                          <a:spcPts val="0"/>
                        </a:spcAft>
                      </a:pPr>
                      <a:r>
                        <a:rPr lang="es-ES" sz="600" dirty="0">
                          <a:solidFill>
                            <a:srgbClr val="000000"/>
                          </a:solidFill>
                          <a:effectLst/>
                          <a:latin typeface="Century Gothic"/>
                          <a:ea typeface="Century Gothic"/>
                          <a:cs typeface="Century Gothic"/>
                        </a:rPr>
                        <a:t>  </a:t>
                      </a:r>
                      <a:r>
                        <a:rPr lang="es-ES" sz="600" b="1" dirty="0">
                          <a:solidFill>
                            <a:srgbClr val="000000"/>
                          </a:solidFill>
                          <a:effectLst/>
                          <a:latin typeface="Century Gothic"/>
                          <a:ea typeface="Century Gothic"/>
                          <a:cs typeface="Century Gothic"/>
                        </a:rPr>
                        <a:t>5.</a:t>
                      </a:r>
                      <a:r>
                        <a:rPr lang="es-ES" sz="600" b="1" i="1" dirty="0">
                          <a:solidFill>
                            <a:srgbClr val="000000"/>
                          </a:solidFill>
                          <a:effectLst/>
                          <a:latin typeface="Century Gothic"/>
                          <a:ea typeface="Century Gothic"/>
                          <a:cs typeface="Century Gothic"/>
                        </a:rPr>
                        <a:t> </a:t>
                      </a:r>
                      <a:r>
                        <a:rPr lang="es-ES" sz="600" b="1" dirty="0">
                          <a:solidFill>
                            <a:srgbClr val="000000"/>
                          </a:solidFill>
                          <a:effectLst/>
                          <a:latin typeface="Century Gothic"/>
                          <a:ea typeface="Century Gothic"/>
                          <a:cs typeface="Century Gothic"/>
                        </a:rPr>
                        <a:t>Llegar a</a:t>
                      </a:r>
                      <a:r>
                        <a:rPr lang="es-ES" sz="600" b="1" i="1" dirty="0">
                          <a:solidFill>
                            <a:srgbClr val="000000"/>
                          </a:solidFill>
                          <a:effectLst/>
                          <a:latin typeface="Century Gothic"/>
                          <a:ea typeface="Century Gothic"/>
                          <a:cs typeface="Century Gothic"/>
                        </a:rPr>
                        <a:t> </a:t>
                      </a:r>
                      <a:r>
                        <a:rPr lang="es-ES" sz="600" b="1" dirty="0">
                          <a:solidFill>
                            <a:srgbClr val="000000"/>
                          </a:solidFill>
                          <a:effectLst/>
                          <a:latin typeface="Century Gothic"/>
                          <a:ea typeface="Century Gothic"/>
                          <a:cs typeface="Century Gothic"/>
                        </a:rPr>
                        <a:t>conclusiones parciales</a:t>
                      </a:r>
                      <a:r>
                        <a:rPr lang="es-ES" sz="600" dirty="0">
                          <a:solidFill>
                            <a:srgbClr val="000000"/>
                          </a:solidFill>
                          <a:effectLst/>
                          <a:latin typeface="Century Gothic"/>
                          <a:ea typeface="Century Gothic"/>
                          <a:cs typeface="Century Gothic"/>
                        </a:rPr>
                        <a:t> </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         (por disciplina) útiles para el </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         proyecto, de tal forma que lo </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         aclaran, describen o descifran,  </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         (fruto de la reflexión colaborativa</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         de los estudiantes).</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         ¿Cómo se lograron?</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 </a:t>
                      </a:r>
                      <a:endParaRPr lang="es-MX" sz="600" dirty="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600">
                          <a:solidFill>
                            <a:srgbClr val="000000"/>
                          </a:solidFill>
                          <a:effectLst/>
                          <a:latin typeface="Arial"/>
                          <a:ea typeface="Arial"/>
                        </a:rPr>
                        <a:t>Llegar a este momento requirió que el menor integrara todos los elementos estudiados, pues a partir de ellos debía realizar una síntesis (gráfica en el caso de este proyecto) que pudiera hacer visible su pensamiento para los demás</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Arial"/>
                          <a:ea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Arial"/>
                          <a:ea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Arial"/>
                          <a:ea typeface="Century Gothic"/>
                        </a:rPr>
                        <a:t> </a:t>
                      </a:r>
                      <a:endParaRPr lang="es-MX" sz="60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600" dirty="0">
                          <a:solidFill>
                            <a:srgbClr val="000000"/>
                          </a:solidFill>
                          <a:effectLst/>
                          <a:latin typeface="Arial"/>
                          <a:ea typeface="Arial"/>
                        </a:rPr>
                        <a:t>De acuerdo a los intereses del menor, se buscó</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Arial"/>
                          <a:ea typeface="Arial"/>
                        </a:rPr>
                        <a:t>integrar los elementos del sincretismo religiosos que se dio durante este proceso histórico, ya que de acuerdo a sus indagaciones y reflexiones, es</a:t>
                      </a:r>
                      <a:r>
                        <a:rPr lang="es-ES" sz="900" dirty="0">
                          <a:solidFill>
                            <a:srgbClr val="000000"/>
                          </a:solidFill>
                          <a:effectLst/>
                          <a:latin typeface="HelveticaNeue"/>
                          <a:ea typeface="Arial"/>
                          <a:cs typeface="HelveticaNeue"/>
                        </a:rPr>
                        <a:t> </a:t>
                      </a:r>
                      <a:r>
                        <a:rPr lang="es-ES" sz="600" dirty="0">
                          <a:solidFill>
                            <a:srgbClr val="000000"/>
                          </a:solidFill>
                          <a:effectLst/>
                          <a:latin typeface="Arial"/>
                          <a:ea typeface="Arial"/>
                        </a:rPr>
                        <a:t>este elemento el que permitía comprender cómo fue posible que dos pueblos en disputa pudieran convivir y desarrollar una nueva identidad, en este caso el origen de México</a:t>
                      </a:r>
                      <a:endParaRPr lang="es-MX" sz="600" dirty="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600">
                          <a:solidFill>
                            <a:srgbClr val="000000"/>
                          </a:solidFill>
                          <a:effectLst/>
                          <a:latin typeface="Arial"/>
                          <a:ea typeface="Arial"/>
                        </a:rPr>
                        <a:t>El producto de desempeño seleccionado por este estudiante fue realizar un códice que pusiera de manifiesto los rasgos principales de la conquista.</a:t>
                      </a:r>
                      <a:endParaRPr lang="es-MX" sz="600">
                        <a:solidFill>
                          <a:srgbClr val="000000"/>
                        </a:solidFill>
                        <a:effectLst/>
                        <a:latin typeface="Arial"/>
                        <a:ea typeface="Arial"/>
                      </a:endParaRPr>
                    </a:p>
                    <a:p>
                      <a:pPr algn="just">
                        <a:lnSpc>
                          <a:spcPct val="115000"/>
                        </a:lnSpc>
                        <a:spcAft>
                          <a:spcPts val="0"/>
                        </a:spcAft>
                      </a:pPr>
                      <a:r>
                        <a:rPr lang="es-ES" sz="600">
                          <a:solidFill>
                            <a:srgbClr val="000000"/>
                          </a:solidFill>
                          <a:effectLst/>
                          <a:latin typeface="Arial"/>
                          <a:ea typeface="Arial"/>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Arial"/>
                          <a:ea typeface="Century Gothic"/>
                        </a:rPr>
                        <a:t> </a:t>
                      </a:r>
                      <a:endParaRPr lang="es-MX" sz="60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1560">
                <a:tc>
                  <a:txBody>
                    <a:bodyPr/>
                    <a:lstStyle/>
                    <a:p>
                      <a:pPr>
                        <a:lnSpc>
                          <a:spcPct val="115000"/>
                        </a:lnSpc>
                        <a:spcAft>
                          <a:spcPts val="0"/>
                        </a:spcAft>
                      </a:pPr>
                      <a:r>
                        <a:rPr lang="es-ES" sz="600">
                          <a:solidFill>
                            <a:srgbClr val="000000"/>
                          </a:solidFill>
                          <a:effectLst/>
                          <a:latin typeface="Century Gothic"/>
                          <a:ea typeface="Century Gothic"/>
                          <a:cs typeface="Century Gothic"/>
                        </a:rPr>
                        <a:t>  </a:t>
                      </a:r>
                      <a:r>
                        <a:rPr lang="es-ES" sz="600" b="1">
                          <a:solidFill>
                            <a:srgbClr val="000000"/>
                          </a:solidFill>
                          <a:effectLst/>
                          <a:latin typeface="Century Gothic"/>
                          <a:ea typeface="Century Gothic"/>
                          <a:cs typeface="Century Gothic"/>
                        </a:rPr>
                        <a:t>6.</a:t>
                      </a:r>
                      <a:r>
                        <a:rPr lang="es-ES" sz="600">
                          <a:solidFill>
                            <a:srgbClr val="000000"/>
                          </a:solidFill>
                          <a:effectLst/>
                          <a:latin typeface="Century Gothic"/>
                          <a:ea typeface="Century Gothic"/>
                          <a:cs typeface="Century Gothic"/>
                        </a:rPr>
                        <a:t> </a:t>
                      </a:r>
                      <a:r>
                        <a:rPr lang="es-ES" sz="600" b="1">
                          <a:solidFill>
                            <a:srgbClr val="000000"/>
                          </a:solidFill>
                          <a:effectLst/>
                          <a:latin typeface="Century Gothic"/>
                          <a:ea typeface="Century Gothic"/>
                          <a:cs typeface="Century Gothic"/>
                        </a:rPr>
                        <a:t>Conectar.</a:t>
                      </a:r>
                      <a:endParaRPr lang="es-MX" sz="600">
                        <a:solidFill>
                          <a:srgbClr val="000000"/>
                        </a:solidFill>
                        <a:effectLst/>
                        <a:latin typeface="Arial"/>
                        <a:ea typeface="Arial"/>
                      </a:endParaRPr>
                    </a:p>
                    <a:p>
                      <a:pPr>
                        <a:lnSpc>
                          <a:spcPct val="115000"/>
                        </a:lnSpc>
                        <a:spcAft>
                          <a:spcPts val="0"/>
                        </a:spcAft>
                        <a:tabLst>
                          <a:tab pos="270510" algn="l"/>
                        </a:tabLst>
                      </a:pPr>
                      <a:r>
                        <a:rPr lang="es-ES" sz="600" b="1">
                          <a:solidFill>
                            <a:srgbClr val="000000"/>
                          </a:solidFill>
                          <a:effectLst/>
                          <a:latin typeface="Century Gothic"/>
                          <a:ea typeface="Century Gothic"/>
                          <a:cs typeface="Century Gothic"/>
                        </a:rPr>
                        <a:t>     </a:t>
                      </a:r>
                      <a:r>
                        <a:rPr lang="es-ES" sz="600">
                          <a:solidFill>
                            <a:srgbClr val="000000"/>
                          </a:solidFill>
                          <a:effectLst/>
                          <a:latin typeface="Century Gothic"/>
                          <a:ea typeface="Century Gothic"/>
                          <a:cs typeface="Century Gothic"/>
                        </a:rPr>
                        <a:t>Manera en que las conclusiones</a:t>
                      </a:r>
                      <a:endParaRPr lang="es-MX" sz="600">
                        <a:solidFill>
                          <a:srgbClr val="000000"/>
                        </a:solidFill>
                        <a:effectLst/>
                        <a:latin typeface="Arial"/>
                        <a:ea typeface="Arial"/>
                      </a:endParaRPr>
                    </a:p>
                    <a:p>
                      <a:pPr marL="450215" indent="-450215">
                        <a:lnSpc>
                          <a:spcPct val="115000"/>
                        </a:lnSpc>
                        <a:spcAft>
                          <a:spcPts val="0"/>
                        </a:spcAft>
                        <a:tabLst>
                          <a:tab pos="270510" algn="l"/>
                        </a:tabLst>
                      </a:pPr>
                      <a:r>
                        <a:rPr lang="es-ES" sz="600">
                          <a:solidFill>
                            <a:srgbClr val="000000"/>
                          </a:solidFill>
                          <a:effectLst/>
                          <a:latin typeface="Century Gothic"/>
                          <a:ea typeface="Century Gothic"/>
                          <a:cs typeface="Century Gothic"/>
                        </a:rPr>
                        <a:t>     de cada disciplina dan</a:t>
                      </a:r>
                      <a:endParaRPr lang="es-MX" sz="600">
                        <a:solidFill>
                          <a:srgbClr val="000000"/>
                        </a:solidFill>
                        <a:effectLst/>
                        <a:latin typeface="Arial"/>
                        <a:ea typeface="Arial"/>
                      </a:endParaRPr>
                    </a:p>
                    <a:p>
                      <a:pPr>
                        <a:lnSpc>
                          <a:spcPct val="115000"/>
                        </a:lnSpc>
                        <a:spcAft>
                          <a:spcPts val="0"/>
                        </a:spcAft>
                        <a:tabLst>
                          <a:tab pos="270510" algn="l"/>
                        </a:tabLst>
                      </a:pPr>
                      <a:r>
                        <a:rPr lang="es-ES" sz="600">
                          <a:solidFill>
                            <a:srgbClr val="000000"/>
                          </a:solidFill>
                          <a:effectLst/>
                          <a:latin typeface="Century Gothic"/>
                          <a:ea typeface="Century Gothic"/>
                          <a:cs typeface="Century Gothic"/>
                        </a:rPr>
                        <a:t>     respuesta  o se vinculan con</a:t>
                      </a:r>
                      <a:endParaRPr lang="es-MX" sz="600">
                        <a:solidFill>
                          <a:srgbClr val="000000"/>
                        </a:solidFill>
                        <a:effectLst/>
                        <a:latin typeface="Arial"/>
                        <a:ea typeface="Arial"/>
                      </a:endParaRPr>
                    </a:p>
                    <a:p>
                      <a:pPr>
                        <a:lnSpc>
                          <a:spcPct val="115000"/>
                        </a:lnSpc>
                        <a:spcAft>
                          <a:spcPts val="0"/>
                        </a:spcAft>
                        <a:tabLst>
                          <a:tab pos="270510" algn="l"/>
                        </a:tabLst>
                      </a:pPr>
                      <a:r>
                        <a:rPr lang="es-ES" sz="600">
                          <a:solidFill>
                            <a:srgbClr val="000000"/>
                          </a:solidFill>
                          <a:effectLst/>
                          <a:latin typeface="Century Gothic"/>
                          <a:ea typeface="Century Gothic"/>
                          <a:cs typeface="Century Gothic"/>
                        </a:rPr>
                        <a:t>     la pregunta  disparadora del</a:t>
                      </a:r>
                      <a:endParaRPr lang="es-MX" sz="600">
                        <a:solidFill>
                          <a:srgbClr val="000000"/>
                        </a:solidFill>
                        <a:effectLst/>
                        <a:latin typeface="Arial"/>
                        <a:ea typeface="Arial"/>
                      </a:endParaRPr>
                    </a:p>
                    <a:p>
                      <a:pPr>
                        <a:lnSpc>
                          <a:spcPct val="115000"/>
                        </a:lnSpc>
                        <a:spcAft>
                          <a:spcPts val="0"/>
                        </a:spcAft>
                        <a:tabLst>
                          <a:tab pos="270510" algn="l"/>
                        </a:tabLst>
                      </a:pPr>
                      <a:r>
                        <a:rPr lang="es-ES" sz="600">
                          <a:solidFill>
                            <a:srgbClr val="000000"/>
                          </a:solidFill>
                          <a:effectLst/>
                          <a:latin typeface="Century Gothic"/>
                          <a:ea typeface="Century Gothic"/>
                          <a:cs typeface="Century Gothic"/>
                        </a:rPr>
                        <a:t>     proyecto. </a:t>
                      </a:r>
                      <a:endParaRPr lang="es-MX" sz="600">
                        <a:solidFill>
                          <a:srgbClr val="000000"/>
                        </a:solidFill>
                        <a:effectLst/>
                        <a:latin typeface="Arial"/>
                        <a:ea typeface="Arial"/>
                      </a:endParaRPr>
                    </a:p>
                    <a:p>
                      <a:pPr>
                        <a:lnSpc>
                          <a:spcPct val="115000"/>
                        </a:lnSpc>
                        <a:spcAft>
                          <a:spcPts val="0"/>
                        </a:spcAft>
                        <a:tabLst>
                          <a:tab pos="270510" algn="l"/>
                        </a:tabLst>
                      </a:pPr>
                      <a:r>
                        <a:rPr lang="es-ES" sz="600">
                          <a:solidFill>
                            <a:srgbClr val="000000"/>
                          </a:solidFill>
                          <a:effectLst/>
                          <a:latin typeface="Century Gothic"/>
                          <a:ea typeface="Century Gothic"/>
                          <a:cs typeface="Century Gothic"/>
                        </a:rPr>
                        <a:t>     Estrategia o  actividad para lograr</a:t>
                      </a:r>
                      <a:endParaRPr lang="es-MX" sz="600">
                        <a:solidFill>
                          <a:srgbClr val="000000"/>
                        </a:solidFill>
                        <a:effectLst/>
                        <a:latin typeface="Arial"/>
                        <a:ea typeface="Arial"/>
                      </a:endParaRPr>
                    </a:p>
                    <a:p>
                      <a:pPr marL="204470" indent="-276225">
                        <a:lnSpc>
                          <a:spcPct val="115000"/>
                        </a:lnSpc>
                        <a:spcAft>
                          <a:spcPts val="0"/>
                        </a:spcAft>
                      </a:pPr>
                      <a:r>
                        <a:rPr lang="es-ES" sz="600">
                          <a:solidFill>
                            <a:srgbClr val="000000"/>
                          </a:solidFill>
                          <a:effectLst/>
                          <a:latin typeface="Century Gothic"/>
                          <a:ea typeface="Century Gothic"/>
                          <a:cs typeface="Century Gothic"/>
                        </a:rPr>
                        <a:t>       que haya   conciencia de ello.</a:t>
                      </a:r>
                      <a:endParaRPr lang="es-MX" sz="60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3">
                  <a:txBody>
                    <a:bodyPr/>
                    <a:lstStyle/>
                    <a:p>
                      <a:pPr algn="just">
                        <a:lnSpc>
                          <a:spcPct val="115000"/>
                        </a:lnSpc>
                        <a:spcAft>
                          <a:spcPts val="0"/>
                        </a:spcAft>
                      </a:pPr>
                      <a:r>
                        <a:rPr lang="es-ES" sz="600">
                          <a:solidFill>
                            <a:srgbClr val="000000"/>
                          </a:solidFill>
                          <a:effectLst/>
                          <a:latin typeface="Arial"/>
                          <a:ea typeface="Arial"/>
                        </a:rPr>
                        <a:t> </a:t>
                      </a:r>
                      <a:endParaRPr lang="es-MX" sz="600">
                        <a:solidFill>
                          <a:srgbClr val="000000"/>
                        </a:solidFill>
                        <a:effectLst/>
                        <a:latin typeface="Arial"/>
                        <a:ea typeface="Arial"/>
                      </a:endParaRPr>
                    </a:p>
                    <a:p>
                      <a:pPr algn="just">
                        <a:lnSpc>
                          <a:spcPct val="115000"/>
                        </a:lnSpc>
                        <a:spcAft>
                          <a:spcPts val="0"/>
                        </a:spcAft>
                      </a:pPr>
                      <a:r>
                        <a:rPr lang="es-ES" sz="600">
                          <a:solidFill>
                            <a:srgbClr val="000000"/>
                          </a:solidFill>
                          <a:effectLst/>
                          <a:latin typeface="Arial"/>
                          <a:ea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Arial"/>
                          <a:ea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Arial"/>
                          <a:ea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Arial"/>
                          <a:ea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Arial"/>
                          <a:ea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Arial"/>
                          <a:ea typeface="Century Gothic"/>
                        </a:rPr>
                        <a:t> </a:t>
                      </a:r>
                      <a:endParaRPr lang="es-MX" sz="60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766404">
                <a:tc>
                  <a:txBody>
                    <a:bodyPr/>
                    <a:lstStyle/>
                    <a:p>
                      <a:pPr>
                        <a:lnSpc>
                          <a:spcPct val="115000"/>
                        </a:lnSpc>
                        <a:spcAft>
                          <a:spcPts val="0"/>
                        </a:spcAft>
                      </a:pPr>
                      <a:r>
                        <a:rPr lang="es-ES" sz="600" b="1" dirty="0">
                          <a:solidFill>
                            <a:srgbClr val="000000"/>
                          </a:solidFill>
                          <a:effectLst/>
                          <a:latin typeface="Century Gothic"/>
                          <a:ea typeface="Century Gothic"/>
                          <a:cs typeface="Century Gothic"/>
                        </a:rPr>
                        <a:t>7. </a:t>
                      </a:r>
                      <a:r>
                        <a:rPr lang="es-ES" sz="600" dirty="0">
                          <a:solidFill>
                            <a:srgbClr val="000000"/>
                          </a:solidFill>
                          <a:effectLst/>
                          <a:latin typeface="Century Gothic"/>
                          <a:ea typeface="Century Gothic"/>
                          <a:cs typeface="Century Gothic"/>
                        </a:rPr>
                        <a:t> </a:t>
                      </a:r>
                      <a:r>
                        <a:rPr lang="es-ES" sz="600" b="1" dirty="0">
                          <a:solidFill>
                            <a:srgbClr val="000000"/>
                          </a:solidFill>
                          <a:effectLst/>
                          <a:latin typeface="Century Gothic"/>
                          <a:ea typeface="Century Gothic"/>
                          <a:cs typeface="Century Gothic"/>
                        </a:rPr>
                        <a:t>Evaluar la información generada.</a:t>
                      </a:r>
                      <a:endParaRPr lang="es-MX" sz="600" dirty="0">
                        <a:solidFill>
                          <a:srgbClr val="000000"/>
                        </a:solidFill>
                        <a:effectLst/>
                        <a:latin typeface="Arial"/>
                        <a:ea typeface="Arial"/>
                      </a:endParaRPr>
                    </a:p>
                    <a:p>
                      <a:pPr marL="180340">
                        <a:lnSpc>
                          <a:spcPct val="115000"/>
                        </a:lnSpc>
                        <a:spcAft>
                          <a:spcPts val="0"/>
                        </a:spcAft>
                      </a:pPr>
                      <a:r>
                        <a:rPr lang="es-ES" sz="600" dirty="0">
                          <a:solidFill>
                            <a:srgbClr val="000000"/>
                          </a:solidFill>
                          <a:effectLst/>
                          <a:latin typeface="Century Gothic"/>
                          <a:ea typeface="Century Gothic"/>
                          <a:cs typeface="Century Gothic"/>
                        </a:rPr>
                        <a:t>¿La información obtenida cubre las necesidades para la solución del problema?</a:t>
                      </a:r>
                      <a:endParaRPr lang="es-MX" sz="600" dirty="0">
                        <a:solidFill>
                          <a:srgbClr val="000000"/>
                        </a:solidFill>
                        <a:effectLst/>
                        <a:latin typeface="Arial"/>
                        <a:ea typeface="Arial"/>
                      </a:endParaRPr>
                    </a:p>
                    <a:p>
                      <a:pPr marL="180340">
                        <a:lnSpc>
                          <a:spcPct val="115000"/>
                        </a:lnSpc>
                        <a:spcAft>
                          <a:spcPts val="0"/>
                        </a:spcAft>
                      </a:pPr>
                      <a:r>
                        <a:rPr lang="es-ES" sz="600" dirty="0">
                          <a:solidFill>
                            <a:srgbClr val="000000"/>
                          </a:solidFill>
                          <a:effectLst/>
                          <a:latin typeface="Century Gothic"/>
                          <a:ea typeface="Century Gothic"/>
                          <a:cs typeface="Century Gothic"/>
                        </a:rPr>
                        <a:t>Propuesta de investigaciones para complementar el proyecto.</a:t>
                      </a:r>
                      <a:endParaRPr lang="es-MX" sz="600" dirty="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3">
                  <a:txBody>
                    <a:bodyPr/>
                    <a:lstStyle/>
                    <a:p>
                      <a:pPr algn="just">
                        <a:lnSpc>
                          <a:spcPct val="115000"/>
                        </a:lnSpc>
                        <a:spcAft>
                          <a:spcPts val="0"/>
                        </a:spcAft>
                      </a:pPr>
                      <a:r>
                        <a:rPr lang="es-ES" sz="600" dirty="0">
                          <a:solidFill>
                            <a:srgbClr val="000000"/>
                          </a:solidFill>
                          <a:effectLst/>
                          <a:latin typeface="Arial"/>
                          <a:ea typeface="Arial"/>
                        </a:rPr>
                        <a:t>Para evaluar la información generada en el desarrollo de este proyecto, la exposición se realizó colocando el códice en el tablero del centro y preguntando azarosamente a los asistentes si entendían lo que representaban para validar que los dibujos realizados por el menor transmitieran la carga simbólica</a:t>
                      </a:r>
                      <a:endParaRPr lang="es-MX" sz="600" dirty="0">
                        <a:solidFill>
                          <a:srgbClr val="000000"/>
                        </a:solidFill>
                        <a:effectLst/>
                        <a:latin typeface="Arial"/>
                        <a:ea typeface="Arial"/>
                      </a:endParaRPr>
                    </a:p>
                    <a:p>
                      <a:pPr algn="just">
                        <a:lnSpc>
                          <a:spcPct val="115000"/>
                        </a:lnSpc>
                        <a:spcAft>
                          <a:spcPts val="0"/>
                        </a:spcAft>
                      </a:pPr>
                      <a:r>
                        <a:rPr lang="es-ES" sz="600" dirty="0">
                          <a:solidFill>
                            <a:srgbClr val="000000"/>
                          </a:solidFill>
                          <a:effectLst/>
                          <a:latin typeface="Arial"/>
                          <a:ea typeface="Arial"/>
                        </a:rPr>
                        <a:t>pretendida. </a:t>
                      </a:r>
                      <a:endParaRPr lang="es-MX" sz="600" dirty="0">
                        <a:solidFill>
                          <a:srgbClr val="000000"/>
                        </a:solidFill>
                        <a:effectLst/>
                        <a:latin typeface="Arial"/>
                        <a:ea typeface="Arial"/>
                      </a:endParaRPr>
                    </a:p>
                    <a:p>
                      <a:pPr algn="just">
                        <a:lnSpc>
                          <a:spcPct val="115000"/>
                        </a:lnSpc>
                        <a:spcAft>
                          <a:spcPts val="0"/>
                        </a:spcAft>
                      </a:pPr>
                      <a:r>
                        <a:rPr lang="es-ES" sz="600" dirty="0">
                          <a:solidFill>
                            <a:srgbClr val="000000"/>
                          </a:solidFill>
                          <a:effectLst/>
                          <a:latin typeface="Arial"/>
                          <a:ea typeface="Century Gothic"/>
                        </a:rPr>
                        <a:t> </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 </a:t>
                      </a:r>
                      <a:endParaRPr lang="es-MX" sz="600" dirty="0">
                        <a:solidFill>
                          <a:srgbClr val="000000"/>
                        </a:solidFill>
                        <a:effectLst/>
                        <a:latin typeface="Arial"/>
                        <a:ea typeface="Arial"/>
                      </a:endParaRPr>
                    </a:p>
                  </a:txBody>
                  <a:tcPr marL="15156" marR="15156" marT="15156" marB="15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bl>
          </a:graphicData>
        </a:graphic>
      </p:graphicFrame>
    </p:spTree>
    <p:extLst>
      <p:ext uri="{BB962C8B-B14F-4D97-AF65-F5344CB8AC3E}">
        <p14:creationId xmlns:p14="http://schemas.microsoft.com/office/powerpoint/2010/main" val="2675867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693342878"/>
              </p:ext>
            </p:extLst>
          </p:nvPr>
        </p:nvGraphicFramePr>
        <p:xfrm>
          <a:off x="239819" y="485195"/>
          <a:ext cx="7644549" cy="3688020"/>
        </p:xfrm>
        <a:graphic>
          <a:graphicData uri="http://schemas.openxmlformats.org/drawingml/2006/table">
            <a:tbl>
              <a:tblPr/>
              <a:tblGrid>
                <a:gridCol w="3848473"/>
                <a:gridCol w="3796076"/>
              </a:tblGrid>
              <a:tr h="1528542">
                <a:tc>
                  <a:txBody>
                    <a:bodyPr/>
                    <a:lstStyle/>
                    <a:p>
                      <a:pPr algn="ctr">
                        <a:lnSpc>
                          <a:spcPct val="115000"/>
                        </a:lnSpc>
                        <a:spcAft>
                          <a:spcPts val="0"/>
                        </a:spcAft>
                      </a:pPr>
                      <a:r>
                        <a:rPr lang="es-ES" sz="900" b="1" dirty="0">
                          <a:solidFill>
                            <a:srgbClr val="000000"/>
                          </a:solidFill>
                          <a:effectLst/>
                          <a:latin typeface="Century Gothic"/>
                          <a:ea typeface="Century Gothic"/>
                          <a:cs typeface="Century Gothic"/>
                        </a:rPr>
                        <a:t>Tiempos dedicados al proyecto cada semana.</a:t>
                      </a:r>
                      <a:endParaRPr lang="es-MX" sz="900" dirty="0">
                        <a:solidFill>
                          <a:srgbClr val="000000"/>
                        </a:solidFill>
                        <a:effectLst/>
                        <a:latin typeface="Arial"/>
                        <a:ea typeface="Arial"/>
                      </a:endParaRPr>
                    </a:p>
                    <a:p>
                      <a:pPr algn="ctr">
                        <a:lnSpc>
                          <a:spcPct val="115000"/>
                        </a:lnSpc>
                        <a:spcAft>
                          <a:spcPts val="0"/>
                        </a:spcAft>
                      </a:pPr>
                      <a:r>
                        <a:rPr lang="es-ES" sz="900" dirty="0">
                          <a:solidFill>
                            <a:srgbClr val="000000"/>
                          </a:solidFill>
                          <a:effectLst/>
                          <a:latin typeface="Century Gothic"/>
                          <a:ea typeface="Century Gothic"/>
                          <a:cs typeface="Century Gothic"/>
                        </a:rPr>
                        <a:t>      Momentos  se destinados al Proyecto.</a:t>
                      </a:r>
                      <a:endParaRPr lang="es-MX" sz="900" dirty="0">
                        <a:solidFill>
                          <a:srgbClr val="000000"/>
                        </a:solidFill>
                        <a:effectLst/>
                        <a:latin typeface="Arial"/>
                        <a:ea typeface="Arial"/>
                      </a:endParaRPr>
                    </a:p>
                    <a:p>
                      <a:pPr algn="ctr">
                        <a:lnSpc>
                          <a:spcPct val="115000"/>
                        </a:lnSpc>
                        <a:spcAft>
                          <a:spcPts val="0"/>
                        </a:spcAft>
                      </a:pPr>
                      <a:r>
                        <a:rPr lang="es-ES" sz="900" dirty="0">
                          <a:solidFill>
                            <a:srgbClr val="000000"/>
                          </a:solidFill>
                          <a:effectLst/>
                          <a:latin typeface="Century Gothic"/>
                          <a:ea typeface="Century Gothic"/>
                          <a:cs typeface="Century Gothic"/>
                        </a:rPr>
                        <a:t>     Horas de trabajó dedicadas al trabajo disciplinario. </a:t>
                      </a:r>
                      <a:endParaRPr lang="es-MX" sz="900" dirty="0">
                        <a:solidFill>
                          <a:srgbClr val="000000"/>
                        </a:solidFill>
                        <a:effectLst/>
                        <a:latin typeface="Arial"/>
                        <a:ea typeface="Arial"/>
                      </a:endParaRPr>
                    </a:p>
                    <a:p>
                      <a:pPr algn="ctr">
                        <a:lnSpc>
                          <a:spcPct val="115000"/>
                        </a:lnSpc>
                        <a:spcAft>
                          <a:spcPts val="0"/>
                        </a:spcAft>
                      </a:pPr>
                      <a:r>
                        <a:rPr lang="es-ES" sz="900" dirty="0">
                          <a:solidFill>
                            <a:srgbClr val="000000"/>
                          </a:solidFill>
                          <a:effectLst/>
                          <a:latin typeface="Century Gothic"/>
                          <a:ea typeface="Century Gothic"/>
                          <a:cs typeface="Century Gothic"/>
                        </a:rPr>
                        <a:t>Horas de trabajo dedicadas al trabajo interdisciplinario. </a:t>
                      </a:r>
                      <a:endParaRPr lang="es-MX" sz="900" dirty="0">
                        <a:solidFill>
                          <a:srgbClr val="000000"/>
                        </a:solidFill>
                        <a:effectLst/>
                        <a:latin typeface="Arial"/>
                        <a:ea typeface="Arial"/>
                      </a:endParaRPr>
                    </a:p>
                    <a:p>
                      <a:pPr algn="ctr">
                        <a:lnSpc>
                          <a:spcPct val="115000"/>
                        </a:lnSpc>
                        <a:spcAft>
                          <a:spcPts val="0"/>
                        </a:spcAft>
                      </a:pPr>
                      <a:r>
                        <a:rPr lang="es-ES" sz="900" dirty="0">
                          <a:solidFill>
                            <a:srgbClr val="000000"/>
                          </a:solidFill>
                          <a:effectLst/>
                          <a:latin typeface="Century Gothic"/>
                          <a:ea typeface="Century Gothic"/>
                          <a:cs typeface="Century Gothic"/>
                        </a:rPr>
                        <a:t> </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900" b="1">
                          <a:solidFill>
                            <a:srgbClr val="000000"/>
                          </a:solidFill>
                          <a:effectLst/>
                          <a:latin typeface="Century Gothic"/>
                          <a:ea typeface="Century Gothic"/>
                          <a:cs typeface="Century Gothic"/>
                        </a:rPr>
                        <a:t>Presentación del proyecto (producto).</a:t>
                      </a:r>
                      <a:endParaRPr lang="es-MX" sz="900">
                        <a:solidFill>
                          <a:srgbClr val="000000"/>
                        </a:solidFill>
                        <a:effectLst/>
                        <a:latin typeface="Arial"/>
                        <a:ea typeface="Arial"/>
                      </a:endParaRPr>
                    </a:p>
                    <a:p>
                      <a:pPr algn="ctr">
                        <a:lnSpc>
                          <a:spcPct val="115000"/>
                        </a:lnSpc>
                        <a:spcAft>
                          <a:spcPts val="0"/>
                        </a:spcAft>
                      </a:pPr>
                      <a:r>
                        <a:rPr lang="es-ES" sz="900">
                          <a:solidFill>
                            <a:srgbClr val="000000"/>
                          </a:solidFill>
                          <a:effectLst/>
                          <a:latin typeface="Century Gothic"/>
                          <a:ea typeface="Century Gothic"/>
                          <a:cs typeface="Century Gothic"/>
                        </a:rPr>
                        <a:t>Características de la presentación.</a:t>
                      </a:r>
                      <a:endParaRPr lang="es-MX" sz="900">
                        <a:solidFill>
                          <a:srgbClr val="000000"/>
                        </a:solidFill>
                        <a:effectLst/>
                        <a:latin typeface="Arial"/>
                        <a:ea typeface="Arial"/>
                      </a:endParaRPr>
                    </a:p>
                    <a:p>
                      <a:pPr algn="ctr">
                        <a:lnSpc>
                          <a:spcPct val="115000"/>
                        </a:lnSpc>
                        <a:spcAft>
                          <a:spcPts val="0"/>
                        </a:spcAft>
                      </a:pPr>
                      <a:r>
                        <a:rPr lang="es-ES" sz="900">
                          <a:solidFill>
                            <a:srgbClr val="000000"/>
                          </a:solidFill>
                          <a:effectLst/>
                          <a:latin typeface="Century Gothic"/>
                          <a:ea typeface="Century Gothic"/>
                          <a:cs typeface="Century Gothic"/>
                        </a:rPr>
                        <a:t>¿Qué se presenta? ¿Cuándo? ¿Dónde? ¿Con qué? </a:t>
                      </a:r>
                      <a:endParaRPr lang="es-MX" sz="900">
                        <a:solidFill>
                          <a:srgbClr val="000000"/>
                        </a:solidFill>
                        <a:effectLst/>
                        <a:latin typeface="Arial"/>
                        <a:ea typeface="Arial"/>
                      </a:endParaRPr>
                    </a:p>
                    <a:p>
                      <a:pPr algn="ctr">
                        <a:lnSpc>
                          <a:spcPct val="115000"/>
                        </a:lnSpc>
                        <a:spcAft>
                          <a:spcPts val="0"/>
                        </a:spcAft>
                      </a:pPr>
                      <a:r>
                        <a:rPr lang="es-ES" sz="900">
                          <a:solidFill>
                            <a:srgbClr val="000000"/>
                          </a:solidFill>
                          <a:effectLst/>
                          <a:latin typeface="Century Gothic"/>
                          <a:ea typeface="Century Gothic"/>
                          <a:cs typeface="Century Gothic"/>
                        </a:rPr>
                        <a:t>¿A quién, por qué, para qué?</a:t>
                      </a:r>
                      <a:endParaRPr lang="es-MX" sz="90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2159478">
                <a:tc>
                  <a:txBody>
                    <a:bodyPr/>
                    <a:lstStyle/>
                    <a:p>
                      <a:pPr>
                        <a:lnSpc>
                          <a:spcPct val="115000"/>
                        </a:lnSpc>
                        <a:spcAft>
                          <a:spcPts val="0"/>
                        </a:spcAft>
                      </a:pPr>
                      <a:r>
                        <a:rPr lang="es-ES" sz="1000">
                          <a:solidFill>
                            <a:srgbClr val="5D5C5D"/>
                          </a:solidFill>
                          <a:effectLst/>
                          <a:latin typeface="Arial"/>
                          <a:ea typeface="Arial"/>
                        </a:rPr>
                        <a:t> </a:t>
                      </a:r>
                      <a:endParaRPr lang="es-MX" sz="900">
                        <a:solidFill>
                          <a:srgbClr val="000000"/>
                        </a:solidFill>
                        <a:effectLst/>
                        <a:latin typeface="Arial"/>
                        <a:ea typeface="Arial"/>
                      </a:endParaRPr>
                    </a:p>
                    <a:p>
                      <a:pPr algn="just">
                        <a:lnSpc>
                          <a:spcPct val="115000"/>
                        </a:lnSpc>
                        <a:spcAft>
                          <a:spcPts val="0"/>
                        </a:spcAft>
                      </a:pPr>
                      <a:r>
                        <a:rPr lang="es-ES" sz="1000">
                          <a:solidFill>
                            <a:srgbClr val="5D5C5D"/>
                          </a:solidFill>
                          <a:effectLst/>
                          <a:latin typeface="Arial"/>
                          <a:ea typeface="Arial"/>
                        </a:rPr>
                        <a:t>El proyecto como tal no específica los tiempos destinados al proyecto sin embargo utiliza  un modelo que oriente las acciones a desarrollar a lo largo de un proyecto facilita las acciones pedagógicas ya que la intención que debe</a:t>
                      </a:r>
                      <a:endParaRPr lang="es-MX" sz="900">
                        <a:solidFill>
                          <a:srgbClr val="000000"/>
                        </a:solidFill>
                        <a:effectLst/>
                        <a:latin typeface="Arial"/>
                        <a:ea typeface="Arial"/>
                      </a:endParaRPr>
                    </a:p>
                    <a:p>
                      <a:pPr algn="just">
                        <a:lnSpc>
                          <a:spcPct val="115000"/>
                        </a:lnSpc>
                        <a:spcAft>
                          <a:spcPts val="0"/>
                        </a:spcAft>
                      </a:pPr>
                      <a:r>
                        <a:rPr lang="es-ES" sz="1000">
                          <a:solidFill>
                            <a:srgbClr val="5D5C5D"/>
                          </a:solidFill>
                          <a:effectLst/>
                          <a:latin typeface="Arial"/>
                          <a:ea typeface="Arial"/>
                        </a:rPr>
                        <a:t>atender el docente en cada momento es clara y las evidencias que se espera que el alumno construya puede preveerse con facilidad.</a:t>
                      </a:r>
                      <a:endParaRPr lang="es-MX" sz="90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dirty="0">
                          <a:solidFill>
                            <a:srgbClr val="000000"/>
                          </a:solidFill>
                          <a:effectLst/>
                          <a:latin typeface="Arial"/>
                          <a:ea typeface="Century Gothic"/>
                        </a:rPr>
                        <a:t> </a:t>
                      </a:r>
                      <a:endParaRPr lang="es-MX" sz="900" dirty="0">
                        <a:solidFill>
                          <a:srgbClr val="000000"/>
                        </a:solidFill>
                        <a:effectLst/>
                        <a:latin typeface="Arial"/>
                        <a:ea typeface="Arial"/>
                      </a:endParaRPr>
                    </a:p>
                    <a:p>
                      <a:pPr algn="just">
                        <a:lnSpc>
                          <a:spcPct val="115000"/>
                        </a:lnSpc>
                        <a:spcAft>
                          <a:spcPts val="0"/>
                        </a:spcAft>
                      </a:pPr>
                      <a:r>
                        <a:rPr lang="es-ES" sz="1000" dirty="0">
                          <a:solidFill>
                            <a:srgbClr val="000000"/>
                          </a:solidFill>
                          <a:effectLst/>
                          <a:latin typeface="Arial"/>
                          <a:ea typeface="Century Gothic"/>
                        </a:rPr>
                        <a:t>Al hacer la presentación</a:t>
                      </a:r>
                      <a:r>
                        <a:rPr lang="es-ES" sz="1000" dirty="0">
                          <a:solidFill>
                            <a:srgbClr val="000000"/>
                          </a:solidFill>
                          <a:effectLst/>
                          <a:latin typeface="Arial"/>
                          <a:ea typeface="Arial"/>
                        </a:rPr>
                        <a:t> la mayoría de los</a:t>
                      </a:r>
                      <a:r>
                        <a:rPr lang="es-ES" sz="2600" dirty="0">
                          <a:solidFill>
                            <a:srgbClr val="000000"/>
                          </a:solidFill>
                          <a:effectLst/>
                          <a:latin typeface="HelveticaNeue"/>
                          <a:ea typeface="Arial"/>
                          <a:cs typeface="HelveticaNeue"/>
                        </a:rPr>
                        <a:t> </a:t>
                      </a:r>
                      <a:r>
                        <a:rPr lang="es-ES" sz="1000" dirty="0">
                          <a:solidFill>
                            <a:srgbClr val="000000"/>
                          </a:solidFill>
                          <a:effectLst/>
                          <a:latin typeface="Arial"/>
                          <a:ea typeface="Arial"/>
                        </a:rPr>
                        <a:t>participantes en este ejercicio de validación comprendieron el mensaje expresado en el códice.</a:t>
                      </a:r>
                      <a:endParaRPr lang="es-MX" sz="900" dirty="0">
                        <a:solidFill>
                          <a:srgbClr val="000000"/>
                        </a:solidFill>
                        <a:effectLst/>
                        <a:latin typeface="Arial"/>
                        <a:ea typeface="Arial"/>
                      </a:endParaRPr>
                    </a:p>
                    <a:p>
                      <a:pPr>
                        <a:lnSpc>
                          <a:spcPct val="115000"/>
                        </a:lnSpc>
                        <a:spcAft>
                          <a:spcPts val="0"/>
                        </a:spcAft>
                        <a:tabLst>
                          <a:tab pos="1562100" algn="l"/>
                        </a:tabLst>
                      </a:pPr>
                      <a:r>
                        <a:rPr lang="es-ES" sz="900" dirty="0">
                          <a:solidFill>
                            <a:srgbClr val="000000"/>
                          </a:solidFill>
                          <a:effectLst/>
                          <a:latin typeface="Century Gothic"/>
                          <a:ea typeface="Century Gothic"/>
                          <a:cs typeface="Century Gothic"/>
                        </a:rPr>
                        <a:t>	</a:t>
                      </a:r>
                      <a:endParaRPr lang="es-MX" sz="900" dirty="0">
                        <a:solidFill>
                          <a:srgbClr val="000000"/>
                        </a:solidFill>
                        <a:effectLst/>
                        <a:latin typeface="Arial"/>
                        <a:ea typeface="Arial"/>
                      </a:endParaRPr>
                    </a:p>
                    <a:p>
                      <a:pPr>
                        <a:lnSpc>
                          <a:spcPct val="115000"/>
                        </a:lnSpc>
                        <a:spcAft>
                          <a:spcPts val="0"/>
                        </a:spcAft>
                      </a:pPr>
                      <a:r>
                        <a:rPr lang="es-ES" sz="900" dirty="0">
                          <a:solidFill>
                            <a:srgbClr val="000000"/>
                          </a:solidFill>
                          <a:effectLst/>
                          <a:latin typeface="Century Gothic"/>
                          <a:ea typeface="Century Gothic"/>
                          <a:cs typeface="Century Gothic"/>
                        </a:rPr>
                        <a:t> </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51520" y="147936"/>
            <a:ext cx="5666936"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62100" algn="l"/>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VI. División del tiempo.                                                                        VII. Presentación.</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62100" algn="l"/>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941967277"/>
              </p:ext>
            </p:extLst>
          </p:nvPr>
        </p:nvGraphicFramePr>
        <p:xfrm>
          <a:off x="220850" y="3356992"/>
          <a:ext cx="8709593" cy="5475672"/>
        </p:xfrm>
        <a:graphic>
          <a:graphicData uri="http://schemas.openxmlformats.org/drawingml/2006/table">
            <a:tbl>
              <a:tblPr/>
              <a:tblGrid>
                <a:gridCol w="2945556"/>
                <a:gridCol w="2972240"/>
                <a:gridCol w="2791797"/>
              </a:tblGrid>
              <a:tr h="582138">
                <a:tc>
                  <a:txBody>
                    <a:bodyPr/>
                    <a:lstStyle/>
                    <a:p>
                      <a:pPr algn="ctr">
                        <a:lnSpc>
                          <a:spcPct val="115000"/>
                        </a:lnSpc>
                        <a:spcAft>
                          <a:spcPts val="0"/>
                        </a:spcAft>
                      </a:pPr>
                      <a:r>
                        <a:rPr lang="es-ES" sz="900" b="1" dirty="0">
                          <a:solidFill>
                            <a:srgbClr val="000000"/>
                          </a:solidFill>
                          <a:effectLst/>
                          <a:latin typeface="Century Gothic"/>
                          <a:ea typeface="Century Gothic"/>
                          <a:cs typeface="Century Gothic"/>
                        </a:rPr>
                        <a:t>1. Aspectos  que se evalúan?</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900" b="1">
                          <a:solidFill>
                            <a:srgbClr val="000000"/>
                          </a:solidFill>
                          <a:effectLst/>
                          <a:latin typeface="Century Gothic"/>
                          <a:ea typeface="Century Gothic"/>
                          <a:cs typeface="Century Gothic"/>
                        </a:rPr>
                        <a:t>2. Criterios que se utilizan, para evaluar cada aspecto</a:t>
                      </a:r>
                      <a:endParaRPr lang="es-MX" sz="90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900" b="1">
                          <a:solidFill>
                            <a:srgbClr val="000000"/>
                          </a:solidFill>
                          <a:effectLst/>
                          <a:latin typeface="Century Gothic"/>
                          <a:ea typeface="Century Gothic"/>
                          <a:cs typeface="Century Gothic"/>
                        </a:rPr>
                        <a:t>3. Herramientas e instrumentos de evaluación que se utilizan.</a:t>
                      </a:r>
                      <a:endParaRPr lang="es-MX" sz="90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4893534">
                <a:tc>
                  <a:txBody>
                    <a:bodyPr/>
                    <a:lstStyle/>
                    <a:p>
                      <a:pPr>
                        <a:lnSpc>
                          <a:spcPct val="115000"/>
                        </a:lnSpc>
                        <a:spcAft>
                          <a:spcPts val="0"/>
                        </a:spcAft>
                      </a:pPr>
                      <a:r>
                        <a:rPr lang="es-ES" sz="1000" dirty="0">
                          <a:solidFill>
                            <a:srgbClr val="000000"/>
                          </a:solidFill>
                          <a:effectLst/>
                          <a:latin typeface="Arial"/>
                          <a:ea typeface="Century Gothic"/>
                        </a:rPr>
                        <a:t>El proyecto tuvo como disparador una tarea de historia, tomando en cuenta que el estudiante tenía habilidades para los gráficos  se decidió hacer un códice en el que plasmara la situación de la Conquista.</a:t>
                      </a:r>
                      <a:endParaRPr lang="es-MX" sz="900" dirty="0">
                        <a:solidFill>
                          <a:srgbClr val="000000"/>
                        </a:solidFill>
                        <a:effectLst/>
                        <a:latin typeface="Arial"/>
                        <a:ea typeface="Arial"/>
                      </a:endParaRPr>
                    </a:p>
                    <a:p>
                      <a:pPr>
                        <a:lnSpc>
                          <a:spcPct val="115000"/>
                        </a:lnSpc>
                        <a:spcAft>
                          <a:spcPts val="0"/>
                        </a:spcAft>
                      </a:pPr>
                      <a:r>
                        <a:rPr lang="es-ES" sz="1000" dirty="0">
                          <a:solidFill>
                            <a:srgbClr val="000000"/>
                          </a:solidFill>
                          <a:effectLst/>
                          <a:latin typeface="Arial"/>
                          <a:ea typeface="Century Gothic"/>
                        </a:rPr>
                        <a:t>Los aspectos a evaluar es si el menor pudo plasmar la oración más importante del Catolicismo “El Padre Nuestro”.</a:t>
                      </a:r>
                      <a:endParaRPr lang="es-MX" sz="900" dirty="0">
                        <a:solidFill>
                          <a:srgbClr val="000000"/>
                        </a:solidFill>
                        <a:effectLst/>
                        <a:latin typeface="Arial"/>
                        <a:ea typeface="Arial"/>
                      </a:endParaRPr>
                    </a:p>
                    <a:p>
                      <a:pPr>
                        <a:lnSpc>
                          <a:spcPct val="115000"/>
                        </a:lnSpc>
                        <a:spcAft>
                          <a:spcPts val="0"/>
                        </a:spcAft>
                      </a:pPr>
                      <a:r>
                        <a:rPr lang="es-ES" sz="1000" dirty="0">
                          <a:solidFill>
                            <a:srgbClr val="000000"/>
                          </a:solidFill>
                          <a:effectLst/>
                          <a:latin typeface="Arial"/>
                          <a:ea typeface="Century Gothic"/>
                        </a:rPr>
                        <a:t> </a:t>
                      </a:r>
                      <a:endParaRPr lang="es-MX" sz="900" dirty="0">
                        <a:solidFill>
                          <a:srgbClr val="000000"/>
                        </a:solidFill>
                        <a:effectLst/>
                        <a:latin typeface="Arial"/>
                        <a:ea typeface="Arial"/>
                      </a:endParaRPr>
                    </a:p>
                    <a:p>
                      <a:pPr>
                        <a:lnSpc>
                          <a:spcPct val="115000"/>
                        </a:lnSpc>
                        <a:spcAft>
                          <a:spcPts val="0"/>
                        </a:spcAft>
                      </a:pPr>
                      <a:r>
                        <a:rPr lang="es-ES" sz="1000" dirty="0">
                          <a:solidFill>
                            <a:srgbClr val="000000"/>
                          </a:solidFill>
                          <a:effectLst/>
                          <a:latin typeface="Arial"/>
                          <a:ea typeface="Century Gothic"/>
                        </a:rPr>
                        <a:t> </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000" dirty="0">
                          <a:solidFill>
                            <a:srgbClr val="000000"/>
                          </a:solidFill>
                          <a:effectLst/>
                          <a:latin typeface="Arial"/>
                          <a:ea typeface="Arial"/>
                        </a:rPr>
                        <a:t>El integrar proyectos con una perspectiva interdisciplinariedad en el ámbito educativo tiene algunas implicaciones de</a:t>
                      </a:r>
                      <a:endParaRPr lang="es-MX" sz="900" dirty="0">
                        <a:solidFill>
                          <a:srgbClr val="000000"/>
                        </a:solidFill>
                        <a:effectLst/>
                        <a:latin typeface="Arial"/>
                        <a:ea typeface="Arial"/>
                      </a:endParaRPr>
                    </a:p>
                    <a:p>
                      <a:pPr algn="just">
                        <a:lnSpc>
                          <a:spcPct val="115000"/>
                        </a:lnSpc>
                        <a:spcAft>
                          <a:spcPts val="0"/>
                        </a:spcAft>
                      </a:pPr>
                      <a:r>
                        <a:rPr lang="es-ES" sz="1000" dirty="0">
                          <a:solidFill>
                            <a:srgbClr val="000000"/>
                          </a:solidFill>
                          <a:effectLst/>
                          <a:latin typeface="Arial"/>
                          <a:ea typeface="Arial"/>
                        </a:rPr>
                        <a:t>gestión que innegablemente beneficiarían y facilitarían el cumplimiento de las metas de los proyectos planteados. Estas</a:t>
                      </a:r>
                      <a:endParaRPr lang="es-MX" sz="900" dirty="0">
                        <a:solidFill>
                          <a:srgbClr val="000000"/>
                        </a:solidFill>
                        <a:effectLst/>
                        <a:latin typeface="Arial"/>
                        <a:ea typeface="Arial"/>
                      </a:endParaRPr>
                    </a:p>
                    <a:p>
                      <a:pPr algn="just">
                        <a:lnSpc>
                          <a:spcPct val="115000"/>
                        </a:lnSpc>
                        <a:spcAft>
                          <a:spcPts val="0"/>
                        </a:spcAft>
                      </a:pPr>
                      <a:r>
                        <a:rPr lang="es-ES" sz="1000" dirty="0">
                          <a:solidFill>
                            <a:srgbClr val="000000"/>
                          </a:solidFill>
                          <a:effectLst/>
                          <a:latin typeface="Arial"/>
                          <a:ea typeface="Arial"/>
                        </a:rPr>
                        <a:t>implicaciones son: situar el proyecto desde acciones colaborativas entre miembros del grupo de estudiantes, relacionar contenidos curriculares de distintas asignaturas, incorporar asignaturas de apoyo que imparten en la producción de las tareas de desempeño asignadas, contar con espacios y tiempos de planeación, realización y reflexión tanto para los alumnos como para los docentes. </a:t>
                      </a:r>
                      <a:endParaRPr lang="es-MX" sz="900" dirty="0">
                        <a:solidFill>
                          <a:srgbClr val="000000"/>
                        </a:solidFill>
                        <a:effectLst/>
                        <a:latin typeface="Arial"/>
                        <a:ea typeface="Arial"/>
                      </a:endParaRPr>
                    </a:p>
                    <a:p>
                      <a:pPr>
                        <a:lnSpc>
                          <a:spcPct val="115000"/>
                        </a:lnSpc>
                        <a:spcAft>
                          <a:spcPts val="0"/>
                        </a:spcAft>
                      </a:pPr>
                      <a:r>
                        <a:rPr lang="es-ES" sz="1000" dirty="0">
                          <a:solidFill>
                            <a:srgbClr val="000000"/>
                          </a:solidFill>
                          <a:effectLst/>
                          <a:latin typeface="Arial"/>
                          <a:ea typeface="Century Gothic"/>
                        </a:rPr>
                        <a:t> </a:t>
                      </a:r>
                      <a:endParaRPr lang="es-MX" sz="900" dirty="0">
                        <a:solidFill>
                          <a:srgbClr val="000000"/>
                        </a:solidFill>
                        <a:effectLst/>
                        <a:latin typeface="Arial"/>
                        <a:ea typeface="Arial"/>
                      </a:endParaRPr>
                    </a:p>
                    <a:p>
                      <a:pPr>
                        <a:lnSpc>
                          <a:spcPct val="115000"/>
                        </a:lnSpc>
                        <a:spcAft>
                          <a:spcPts val="0"/>
                        </a:spcAft>
                      </a:pPr>
                      <a:r>
                        <a:rPr lang="es-ES" sz="1000" dirty="0">
                          <a:solidFill>
                            <a:srgbClr val="000000"/>
                          </a:solidFill>
                          <a:effectLst/>
                          <a:latin typeface="Arial"/>
                          <a:ea typeface="Century Gothic"/>
                        </a:rPr>
                        <a:t> </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dirty="0">
                          <a:solidFill>
                            <a:srgbClr val="000000"/>
                          </a:solidFill>
                          <a:effectLst/>
                          <a:latin typeface="Arial"/>
                          <a:ea typeface="Century Gothic"/>
                        </a:rPr>
                        <a:t>Una exposición dirigida a una audiencia que logro reconocer con los trazos el mensaje del “Padre Nuestro”.</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1"/>
          <p:cNvSpPr>
            <a:spLocks noChangeArrowheads="1"/>
          </p:cNvSpPr>
          <p:nvPr/>
        </p:nvSpPr>
        <p:spPr bwMode="auto">
          <a:xfrm>
            <a:off x="179514" y="3068960"/>
            <a:ext cx="209384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62100" algn="l"/>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VIII.</a:t>
            </a:r>
            <a:r>
              <a:rPr kumimoji="0" lang="es-ES" sz="1100" b="1" i="0" u="none" strike="noStrike" cap="none" normalizeH="0" dirty="0" smtClean="0">
                <a:ln>
                  <a:noFill/>
                </a:ln>
                <a:solidFill>
                  <a:srgbClr val="000000"/>
                </a:solidFill>
                <a:effectLst/>
                <a:latin typeface="Arial" pitchFamily="34" charset="0"/>
                <a:ea typeface="Century Gothic" pitchFamily="34" charset="0"/>
                <a:cs typeface="Century Gothic" pitchFamily="34" charset="0"/>
              </a:rPr>
              <a:t> Evaluación del proyecto</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8470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88640"/>
            <a:ext cx="7632848" cy="646331"/>
          </a:xfrm>
          <a:prstGeom prst="rect">
            <a:avLst/>
          </a:prstGeom>
        </p:spPr>
        <p:txBody>
          <a:bodyPr wrap="square">
            <a:spAutoFit/>
          </a:bodyPr>
          <a:lstStyle/>
          <a:p>
            <a:pPr marR="114300" lvl="0">
              <a:lnSpc>
                <a:spcPct val="200000"/>
              </a:lnSpc>
              <a:spcBef>
                <a:spcPts val="370"/>
              </a:spcBef>
              <a:buClr>
                <a:srgbClr val="349484"/>
              </a:buClr>
            </a:pPr>
            <a:r>
              <a:rPr lang="es-MX" b="1" u="sng" dirty="0">
                <a:solidFill>
                  <a:schemeClr val="bg2">
                    <a:lumMod val="75000"/>
                    <a:lumOff val="25000"/>
                  </a:schemeClr>
                </a:solidFill>
                <a:latin typeface="Century Gothic"/>
                <a:ea typeface="Times New Roman"/>
              </a:rPr>
              <a:t>COMBATIENDO ASERTIVAMENTE LA VIOLENCIA INTRAFAMILIAR</a:t>
            </a:r>
            <a:r>
              <a:rPr lang="es-MX" sz="1200" b="1" u="sng" dirty="0">
                <a:solidFill>
                  <a:schemeClr val="bg2">
                    <a:lumMod val="75000"/>
                    <a:lumOff val="25000"/>
                  </a:schemeClr>
                </a:solidFill>
                <a:latin typeface="Century Gothic"/>
                <a:ea typeface="Century Gothic"/>
                <a:cs typeface="Century Gothic"/>
              </a:rPr>
              <a:t> </a:t>
            </a:r>
            <a:endParaRPr lang="es-MX" u="none" strike="noStrike" dirty="0">
              <a:solidFill>
                <a:schemeClr val="bg2">
                  <a:lumMod val="75000"/>
                  <a:lumOff val="25000"/>
                </a:schemeClr>
              </a:solidFill>
              <a:effectLst/>
            </a:endParaRPr>
          </a:p>
        </p:txBody>
      </p:sp>
      <p:graphicFrame>
        <p:nvGraphicFramePr>
          <p:cNvPr id="5" name="4 Tabla"/>
          <p:cNvGraphicFramePr>
            <a:graphicFrameLocks noGrp="1"/>
          </p:cNvGraphicFramePr>
          <p:nvPr>
            <p:extLst>
              <p:ext uri="{D42A27DB-BD31-4B8C-83A1-F6EECF244321}">
                <p14:modId xmlns:p14="http://schemas.microsoft.com/office/powerpoint/2010/main" val="1205624635"/>
              </p:ext>
            </p:extLst>
          </p:nvPr>
        </p:nvGraphicFramePr>
        <p:xfrm>
          <a:off x="323528" y="1268760"/>
          <a:ext cx="7776864" cy="621572"/>
        </p:xfrm>
        <a:graphic>
          <a:graphicData uri="http://schemas.openxmlformats.org/drawingml/2006/table">
            <a:tbl>
              <a:tblPr/>
              <a:tblGrid>
                <a:gridCol w="7776864"/>
              </a:tblGrid>
              <a:tr h="621572">
                <a:tc>
                  <a:txBody>
                    <a:bodyPr/>
                    <a:lstStyle/>
                    <a:p>
                      <a:pPr algn="just">
                        <a:lnSpc>
                          <a:spcPct val="115000"/>
                        </a:lnSpc>
                        <a:spcAft>
                          <a:spcPts val="0"/>
                        </a:spcAft>
                      </a:pPr>
                      <a:r>
                        <a:rPr lang="es-MX" sz="1000" dirty="0">
                          <a:solidFill>
                            <a:srgbClr val="000000"/>
                          </a:solidFill>
                          <a:effectLst/>
                          <a:latin typeface="Arial"/>
                          <a:ea typeface="Times New Roman"/>
                        </a:rPr>
                        <a:t>En Huixquilucan se detecto el grave problema de violencia intrafamiliar que existe en las familias de esta zona, sin que haya alguna iniciativa directa por parte del gobierno en su resolución. </a:t>
                      </a:r>
                      <a:endParaRPr lang="es-MX" sz="900" dirty="0">
                        <a:solidFill>
                          <a:srgbClr val="000000"/>
                        </a:solidFill>
                        <a:effectLst/>
                        <a:latin typeface="Arial"/>
                        <a:ea typeface="Arial"/>
                      </a:endParaRPr>
                    </a:p>
                  </a:txBody>
                  <a:tcPr marL="54468" marR="54468" marT="54468" marB="54468">
                    <a:lnL w="12700" cap="flat" cmpd="sng" algn="ctr">
                      <a:solidFill>
                        <a:srgbClr val="A4C2F4"/>
                      </a:solidFill>
                      <a:prstDash val="solid"/>
                      <a:round/>
                      <a:headEnd type="none" w="med" len="med"/>
                      <a:tailEnd type="none" w="med" len="med"/>
                    </a:lnL>
                    <a:lnR w="12700" cap="flat" cmpd="sng" algn="ctr">
                      <a:solidFill>
                        <a:srgbClr val="A4C2F4"/>
                      </a:solidFill>
                      <a:prstDash val="solid"/>
                      <a:round/>
                      <a:headEnd type="none" w="med" len="med"/>
                      <a:tailEnd type="none" w="med" len="med"/>
                    </a:lnR>
                    <a:lnT w="12700" cap="flat" cmpd="sng" algn="ctr">
                      <a:solidFill>
                        <a:srgbClr val="A4C2F4"/>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839081660"/>
              </p:ext>
            </p:extLst>
          </p:nvPr>
        </p:nvGraphicFramePr>
        <p:xfrm>
          <a:off x="308059" y="2204793"/>
          <a:ext cx="8008357" cy="2673228"/>
        </p:xfrm>
        <a:graphic>
          <a:graphicData uri="http://schemas.openxmlformats.org/drawingml/2006/table">
            <a:tbl>
              <a:tblPr/>
              <a:tblGrid>
                <a:gridCol w="1899268"/>
                <a:gridCol w="1899268"/>
                <a:gridCol w="1899853"/>
                <a:gridCol w="2309968"/>
              </a:tblGrid>
              <a:tr h="1686276">
                <a:tc>
                  <a:txBody>
                    <a:bodyPr/>
                    <a:lstStyle/>
                    <a:p>
                      <a:pPr algn="ctr">
                        <a:lnSpc>
                          <a:spcPct val="115000"/>
                        </a:lnSpc>
                        <a:spcAft>
                          <a:spcPts val="0"/>
                        </a:spcAft>
                      </a:pPr>
                      <a:r>
                        <a:rPr lang="es-ES" sz="900" b="1" dirty="0">
                          <a:solidFill>
                            <a:srgbClr val="000000"/>
                          </a:solidFill>
                          <a:effectLst/>
                          <a:latin typeface="Century Gothic"/>
                          <a:ea typeface="Century Gothic"/>
                          <a:cs typeface="Century Gothic"/>
                        </a:rPr>
                        <a:t>Dar explicación</a:t>
                      </a:r>
                      <a:endParaRPr lang="es-MX" sz="900" dirty="0">
                        <a:solidFill>
                          <a:srgbClr val="000000"/>
                        </a:solidFill>
                        <a:effectLst/>
                        <a:latin typeface="Arial"/>
                        <a:ea typeface="Arial"/>
                      </a:endParaRPr>
                    </a:p>
                    <a:p>
                      <a:pPr algn="ctr">
                        <a:lnSpc>
                          <a:spcPct val="115000"/>
                        </a:lnSpc>
                        <a:spcAft>
                          <a:spcPts val="0"/>
                        </a:spcAft>
                      </a:pPr>
                      <a:r>
                        <a:rPr lang="es-ES" sz="900" dirty="0">
                          <a:solidFill>
                            <a:srgbClr val="000000"/>
                          </a:solidFill>
                          <a:effectLst/>
                          <a:latin typeface="Century Gothic"/>
                          <a:ea typeface="Century Gothic"/>
                          <a:cs typeface="Century Gothic"/>
                        </a:rPr>
                        <a:t>¿Por qué algo es cómo es?</a:t>
                      </a:r>
                      <a:endParaRPr lang="es-MX" sz="900" dirty="0">
                        <a:solidFill>
                          <a:srgbClr val="000000"/>
                        </a:solidFill>
                        <a:effectLst/>
                        <a:latin typeface="Arial"/>
                        <a:ea typeface="Arial"/>
                      </a:endParaRPr>
                    </a:p>
                    <a:p>
                      <a:pPr algn="ctr">
                        <a:lnSpc>
                          <a:spcPct val="115000"/>
                        </a:lnSpc>
                        <a:spcAft>
                          <a:spcPts val="0"/>
                        </a:spcAft>
                      </a:pPr>
                      <a:r>
                        <a:rPr lang="es-ES" sz="900" dirty="0">
                          <a:solidFill>
                            <a:srgbClr val="000000"/>
                          </a:solidFill>
                          <a:effectLst/>
                          <a:latin typeface="Century Gothic"/>
                          <a:ea typeface="Century Gothic"/>
                          <a:cs typeface="Century Gothic"/>
                        </a:rPr>
                        <a:t>Determinar las razones que generan el problema o la situación.</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900" b="1">
                          <a:solidFill>
                            <a:srgbClr val="000000"/>
                          </a:solidFill>
                          <a:effectLst/>
                          <a:latin typeface="Century Gothic"/>
                          <a:ea typeface="Century Gothic"/>
                          <a:cs typeface="Century Gothic"/>
                        </a:rPr>
                        <a:t>Resolver un problema</a:t>
                      </a:r>
                      <a:endParaRPr lang="es-MX" sz="900">
                        <a:solidFill>
                          <a:srgbClr val="000000"/>
                        </a:solidFill>
                        <a:effectLst/>
                        <a:latin typeface="Arial"/>
                        <a:ea typeface="Arial"/>
                      </a:endParaRPr>
                    </a:p>
                    <a:p>
                      <a:pPr algn="ctr">
                        <a:lnSpc>
                          <a:spcPct val="115000"/>
                        </a:lnSpc>
                        <a:spcAft>
                          <a:spcPts val="0"/>
                        </a:spcAft>
                      </a:pPr>
                      <a:r>
                        <a:rPr lang="es-ES" sz="900">
                          <a:solidFill>
                            <a:srgbClr val="000000"/>
                          </a:solidFill>
                          <a:effectLst/>
                          <a:latin typeface="Century Gothic"/>
                          <a:ea typeface="Century Gothic"/>
                          <a:cs typeface="Century Gothic"/>
                        </a:rPr>
                        <a:t>Explicar de manera detallada cómo se puede abordar y/o solucionar el problema.</a:t>
                      </a:r>
                      <a:endParaRPr lang="es-MX" sz="900">
                        <a:solidFill>
                          <a:srgbClr val="000000"/>
                        </a:solidFill>
                        <a:effectLst/>
                        <a:latin typeface="Arial"/>
                        <a:ea typeface="Arial"/>
                      </a:endParaRPr>
                    </a:p>
                    <a:p>
                      <a:pPr algn="ctr">
                        <a:lnSpc>
                          <a:spcPct val="115000"/>
                        </a:lnSpc>
                        <a:spcAft>
                          <a:spcPts val="0"/>
                        </a:spcAft>
                      </a:pPr>
                      <a:r>
                        <a:rPr lang="es-ES" sz="900">
                          <a:solidFill>
                            <a:srgbClr val="000000"/>
                          </a:solidFill>
                          <a:effectLst/>
                          <a:latin typeface="Century Gothic"/>
                          <a:ea typeface="Century Gothic"/>
                          <a:cs typeface="Century Gothic"/>
                        </a:rPr>
                        <a:t> </a:t>
                      </a:r>
                      <a:endParaRPr lang="es-MX" sz="90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900" b="1" dirty="0">
                          <a:solidFill>
                            <a:srgbClr val="000000"/>
                          </a:solidFill>
                          <a:effectLst/>
                          <a:latin typeface="Century Gothic"/>
                          <a:ea typeface="Century Gothic"/>
                          <a:cs typeface="Century Gothic"/>
                        </a:rPr>
                        <a:t>Hacer más eficiente o mejorar algo</a:t>
                      </a:r>
                      <a:endParaRPr lang="es-MX" sz="900" dirty="0">
                        <a:solidFill>
                          <a:srgbClr val="000000"/>
                        </a:solidFill>
                        <a:effectLst/>
                        <a:latin typeface="Arial"/>
                        <a:ea typeface="Arial"/>
                      </a:endParaRPr>
                    </a:p>
                    <a:p>
                      <a:pPr algn="ctr">
                        <a:lnSpc>
                          <a:spcPct val="115000"/>
                        </a:lnSpc>
                        <a:spcAft>
                          <a:spcPts val="0"/>
                        </a:spcAft>
                      </a:pPr>
                      <a:r>
                        <a:rPr lang="es-ES" sz="900" dirty="0">
                          <a:solidFill>
                            <a:srgbClr val="000000"/>
                          </a:solidFill>
                          <a:effectLst/>
                          <a:latin typeface="Century Gothic"/>
                          <a:ea typeface="Century Gothic"/>
                          <a:cs typeface="Century Gothic"/>
                        </a:rPr>
                        <a:t>Explicar de qué manera se pueden optimizar los procesos para alcanzar el objetivo.</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900" b="1">
                          <a:solidFill>
                            <a:srgbClr val="000000"/>
                          </a:solidFill>
                          <a:effectLst/>
                          <a:latin typeface="Century Gothic"/>
                          <a:ea typeface="Century Gothic"/>
                          <a:cs typeface="Century Gothic"/>
                        </a:rPr>
                        <a:t>Inventar, innovar,  diseñar o crear algo nuevo</a:t>
                      </a:r>
                      <a:endParaRPr lang="es-MX" sz="900">
                        <a:solidFill>
                          <a:srgbClr val="000000"/>
                        </a:solidFill>
                        <a:effectLst/>
                        <a:latin typeface="Arial"/>
                        <a:ea typeface="Arial"/>
                      </a:endParaRPr>
                    </a:p>
                    <a:p>
                      <a:pPr algn="ctr">
                        <a:lnSpc>
                          <a:spcPct val="115000"/>
                        </a:lnSpc>
                        <a:spcAft>
                          <a:spcPts val="0"/>
                        </a:spcAft>
                      </a:pPr>
                      <a:r>
                        <a:rPr lang="es-ES" sz="900">
                          <a:solidFill>
                            <a:srgbClr val="000000"/>
                          </a:solidFill>
                          <a:effectLst/>
                          <a:latin typeface="Century Gothic"/>
                          <a:ea typeface="Century Gothic"/>
                          <a:cs typeface="Century Gothic"/>
                        </a:rPr>
                        <a:t>¿Cómo podría ser diferente?</a:t>
                      </a:r>
                      <a:endParaRPr lang="es-MX" sz="900">
                        <a:solidFill>
                          <a:srgbClr val="000000"/>
                        </a:solidFill>
                        <a:effectLst/>
                        <a:latin typeface="Arial"/>
                        <a:ea typeface="Arial"/>
                      </a:endParaRPr>
                    </a:p>
                    <a:p>
                      <a:pPr algn="ctr">
                        <a:lnSpc>
                          <a:spcPct val="115000"/>
                        </a:lnSpc>
                        <a:spcAft>
                          <a:spcPts val="0"/>
                        </a:spcAft>
                      </a:pPr>
                      <a:r>
                        <a:rPr lang="es-ES" sz="900">
                          <a:solidFill>
                            <a:srgbClr val="000000"/>
                          </a:solidFill>
                          <a:effectLst/>
                          <a:latin typeface="Century Gothic"/>
                          <a:ea typeface="Century Gothic"/>
                          <a:cs typeface="Century Gothic"/>
                        </a:rPr>
                        <a:t>¿Qué nuevo producto o propuesta puedo hacer?</a:t>
                      </a:r>
                      <a:endParaRPr lang="es-MX" sz="90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986952">
                <a:tc gridSpan="4">
                  <a:txBody>
                    <a:bodyPr/>
                    <a:lstStyle/>
                    <a:p>
                      <a:pPr>
                        <a:lnSpc>
                          <a:spcPct val="115000"/>
                        </a:lnSpc>
                        <a:spcAft>
                          <a:spcPts val="0"/>
                        </a:spcAft>
                      </a:pPr>
                      <a:r>
                        <a:rPr lang="es-ES" sz="900" dirty="0">
                          <a:solidFill>
                            <a:srgbClr val="000000"/>
                          </a:solidFill>
                          <a:effectLst/>
                          <a:latin typeface="Century Gothic"/>
                          <a:ea typeface="Century Gothic"/>
                          <a:cs typeface="Century Gothic"/>
                        </a:rPr>
                        <a:t> </a:t>
                      </a:r>
                      <a:endParaRPr lang="es-MX" sz="900" dirty="0">
                        <a:solidFill>
                          <a:srgbClr val="000000"/>
                        </a:solidFill>
                        <a:effectLst/>
                        <a:latin typeface="Arial"/>
                        <a:ea typeface="Arial"/>
                      </a:endParaRPr>
                    </a:p>
                    <a:p>
                      <a:pPr algn="just">
                        <a:lnSpc>
                          <a:spcPct val="115000"/>
                        </a:lnSpc>
                        <a:spcAft>
                          <a:spcPts val="0"/>
                        </a:spcAft>
                      </a:pPr>
                      <a:r>
                        <a:rPr lang="es-MX" sz="1000" dirty="0">
                          <a:solidFill>
                            <a:srgbClr val="000000"/>
                          </a:solidFill>
                          <a:effectLst/>
                          <a:latin typeface="Arial"/>
                          <a:ea typeface="Times New Roman"/>
                        </a:rPr>
                        <a:t>Los maestros y alumnos involucrados decidieron hacer una campaña publicitaria en televisión que atacara este problema porque consideraron que es un medio en el que les llegaría la información a la población a la que es necesario </a:t>
                      </a:r>
                      <a:r>
                        <a:rPr lang="es-MX" sz="1000" dirty="0" smtClean="0">
                          <a:solidFill>
                            <a:srgbClr val="000000"/>
                          </a:solidFill>
                          <a:effectLst/>
                          <a:latin typeface="Arial"/>
                          <a:ea typeface="Times New Roman"/>
                        </a:rPr>
                        <a:t>llegar.</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7" name="Rectangle 1"/>
          <p:cNvSpPr>
            <a:spLocks noChangeArrowheads="1"/>
          </p:cNvSpPr>
          <p:nvPr/>
        </p:nvSpPr>
        <p:spPr bwMode="auto">
          <a:xfrm>
            <a:off x="323528" y="840776"/>
            <a:ext cx="6904454"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S" sz="1100" b="1" i="0" u="none" strike="noStrike" cap="none" normalizeH="0" baseline="0" dirty="0" err="1" smtClean="0">
                <a:ln>
                  <a:noFill/>
                </a:ln>
                <a:solidFill>
                  <a:srgbClr val="000000"/>
                </a:solidFill>
                <a:effectLst/>
                <a:latin typeface="Arial" pitchFamily="34" charset="0"/>
                <a:ea typeface="Century Gothic" pitchFamily="34" charset="0"/>
                <a:cs typeface="Century Gothic" pitchFamily="34" charset="0"/>
              </a:rPr>
              <a:t>I.Contexto</a:t>
            </a: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 </a:t>
            </a:r>
            <a:r>
              <a:rPr kumimoji="0" lang="es-ES" sz="1100" b="0"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Justifica las circunstancias o elementos de la realidad en la que se da el problema o propuesta.</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     Introducción y/o justificación del proyecto. </a:t>
            </a:r>
          </a:p>
          <a:p>
            <a:pPr marL="0" marR="0" lvl="0" indent="0" algn="l" defTabSz="914400" rtl="0" eaLnBrk="0" fontAlgn="base" latinLnBrk="0" hangingPunct="0">
              <a:lnSpc>
                <a:spcPct val="100000"/>
              </a:lnSpc>
              <a:spcBef>
                <a:spcPct val="0"/>
              </a:spcBef>
              <a:spcAft>
                <a:spcPct val="0"/>
              </a:spcAft>
              <a:buClrTx/>
              <a:buSzTx/>
              <a:buFontTx/>
              <a:buNone/>
              <a:tabLst/>
            </a:pPr>
            <a:endParaRPr lang="es-ES" sz="1100" b="1" dirty="0">
              <a:solidFill>
                <a:srgbClr val="1155CC"/>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rgbClr val="1155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 sz="1100" b="1" dirty="0">
              <a:solidFill>
                <a:srgbClr val="1155CC"/>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II. Intención. </a:t>
            </a:r>
            <a:r>
              <a:rPr kumimoji="0" lang="es-ES" sz="11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Sólo una de las propuestas da nombre al proyecto. </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3610090004"/>
              </p:ext>
            </p:extLst>
          </p:nvPr>
        </p:nvGraphicFramePr>
        <p:xfrm>
          <a:off x="323528" y="4437112"/>
          <a:ext cx="7467600" cy="1590264"/>
        </p:xfrm>
        <a:graphic>
          <a:graphicData uri="http://schemas.openxmlformats.org/drawingml/2006/table">
            <a:tbl>
              <a:tblPr/>
              <a:tblGrid>
                <a:gridCol w="7467600"/>
              </a:tblGrid>
              <a:tr h="1590264">
                <a:tc>
                  <a:txBody>
                    <a:bodyPr/>
                    <a:lstStyle/>
                    <a:p>
                      <a:pPr>
                        <a:lnSpc>
                          <a:spcPct val="115000"/>
                        </a:lnSpc>
                        <a:spcAft>
                          <a:spcPts val="0"/>
                        </a:spcAft>
                      </a:pPr>
                      <a:r>
                        <a:rPr lang="es-MX" sz="1000" dirty="0">
                          <a:solidFill>
                            <a:srgbClr val="000000"/>
                          </a:solidFill>
                          <a:effectLst/>
                          <a:latin typeface="Arial"/>
                          <a:ea typeface="Times New Roman"/>
                        </a:rPr>
                        <a:t>Estimular el refinamiento, extensión y transferencia del aprendizaje académico en un proyecto interdisciplinario de impacto y trascendencia para la comunidad. Se tomo en cuenta las siguientes asignaturas: </a:t>
                      </a:r>
                      <a:endParaRPr lang="es-MX" sz="900" dirty="0">
                        <a:solidFill>
                          <a:srgbClr val="000000"/>
                        </a:solidFill>
                        <a:effectLst/>
                        <a:latin typeface="Arial"/>
                        <a:ea typeface="Arial"/>
                      </a:endParaRPr>
                    </a:p>
                    <a:p>
                      <a:pPr>
                        <a:lnSpc>
                          <a:spcPct val="115000"/>
                        </a:lnSpc>
                        <a:spcAft>
                          <a:spcPts val="0"/>
                        </a:spcAft>
                      </a:pPr>
                      <a:r>
                        <a:rPr lang="es-MX" sz="1000" dirty="0">
                          <a:solidFill>
                            <a:srgbClr val="000000"/>
                          </a:solidFill>
                          <a:effectLst/>
                          <a:latin typeface="Arial"/>
                          <a:ea typeface="Times New Roman"/>
                        </a:rPr>
                        <a:t>Derecho para conocer la legislación sobre el tema. </a:t>
                      </a:r>
                      <a:endParaRPr lang="es-MX" sz="900" dirty="0">
                        <a:solidFill>
                          <a:srgbClr val="000000"/>
                        </a:solidFill>
                        <a:effectLst/>
                        <a:latin typeface="Arial"/>
                        <a:ea typeface="Arial"/>
                      </a:endParaRPr>
                    </a:p>
                    <a:p>
                      <a:pPr marR="114300">
                        <a:lnSpc>
                          <a:spcPct val="115000"/>
                        </a:lnSpc>
                        <a:spcBef>
                          <a:spcPts val="370"/>
                        </a:spcBef>
                        <a:spcAft>
                          <a:spcPts val="0"/>
                        </a:spcAft>
                      </a:pPr>
                      <a:r>
                        <a:rPr lang="es-ES" sz="1000" dirty="0">
                          <a:solidFill>
                            <a:srgbClr val="000000"/>
                          </a:solidFill>
                          <a:effectLst/>
                          <a:latin typeface="Arial"/>
                          <a:ea typeface="Century Gothic"/>
                        </a:rPr>
                        <a:t>Administración para buscar el financiamiento para hacer la campaña de publicidad.</a:t>
                      </a:r>
                      <a:endParaRPr lang="es-MX" sz="900" dirty="0">
                        <a:solidFill>
                          <a:srgbClr val="000000"/>
                        </a:solidFill>
                        <a:effectLst/>
                        <a:latin typeface="Arial"/>
                        <a:ea typeface="Arial"/>
                      </a:endParaRPr>
                    </a:p>
                    <a:p>
                      <a:pPr marR="114300">
                        <a:lnSpc>
                          <a:spcPct val="115000"/>
                        </a:lnSpc>
                        <a:spcBef>
                          <a:spcPts val="370"/>
                        </a:spcBef>
                        <a:spcAft>
                          <a:spcPts val="0"/>
                        </a:spcAft>
                      </a:pPr>
                      <a:r>
                        <a:rPr lang="es-ES" sz="1000" dirty="0">
                          <a:solidFill>
                            <a:srgbClr val="000000"/>
                          </a:solidFill>
                          <a:effectLst/>
                          <a:latin typeface="Arial"/>
                          <a:ea typeface="Century Gothic"/>
                        </a:rPr>
                        <a:t>Psicología para conocer los orígenes de la violencia</a:t>
                      </a:r>
                      <a:endParaRPr lang="es-MX" sz="900" dirty="0">
                        <a:solidFill>
                          <a:srgbClr val="000000"/>
                        </a:solidFill>
                        <a:effectLst/>
                        <a:latin typeface="Arial"/>
                        <a:ea typeface="Arial"/>
                      </a:endParaRPr>
                    </a:p>
                    <a:p>
                      <a:pPr marR="114300">
                        <a:lnSpc>
                          <a:spcPct val="115000"/>
                        </a:lnSpc>
                        <a:spcBef>
                          <a:spcPts val="370"/>
                        </a:spcBef>
                        <a:spcAft>
                          <a:spcPts val="0"/>
                        </a:spcAft>
                      </a:pPr>
                      <a:r>
                        <a:rPr lang="es-ES" sz="1000" dirty="0">
                          <a:solidFill>
                            <a:srgbClr val="000000"/>
                          </a:solidFill>
                          <a:effectLst/>
                          <a:latin typeface="Arial"/>
                          <a:ea typeface="Century Gothic"/>
                        </a:rPr>
                        <a:t>Sociología para conocer la población en que impacta esta problemática.</a:t>
                      </a:r>
                      <a:endParaRPr lang="es-MX" sz="900" dirty="0">
                        <a:solidFill>
                          <a:srgbClr val="000000"/>
                        </a:solidFill>
                        <a:effectLst/>
                        <a:latin typeface="Arial"/>
                        <a:ea typeface="Arial"/>
                      </a:endParaRPr>
                    </a:p>
                  </a:txBody>
                  <a:tcPr marL="54468" marR="54468" marT="54468" marB="54468">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tr>
            </a:tbl>
          </a:graphicData>
        </a:graphic>
      </p:graphicFrame>
      <p:sp>
        <p:nvSpPr>
          <p:cNvPr id="9" name="Rectangle 2"/>
          <p:cNvSpPr>
            <a:spLocks noChangeArrowheads="1"/>
          </p:cNvSpPr>
          <p:nvPr/>
        </p:nvSpPr>
        <p:spPr bwMode="auto">
          <a:xfrm>
            <a:off x="323529" y="4108376"/>
            <a:ext cx="6090129"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III. Objetivo general del proyecto.</a:t>
            </a:r>
            <a:r>
              <a:rPr kumimoji="0" lang="es-ES" sz="1100" b="1" i="0" u="none" strike="noStrike" cap="none" normalizeH="0" baseline="0" dirty="0" smtClean="0">
                <a:ln>
                  <a:noFill/>
                </a:ln>
                <a:solidFill>
                  <a:srgbClr val="3C78D8"/>
                </a:solidFill>
                <a:effectLst/>
                <a:latin typeface="Arial" pitchFamily="34" charset="0"/>
                <a:ea typeface="Century Gothic" pitchFamily="34" charset="0"/>
                <a:cs typeface="Century Gothic" pitchFamily="34" charset="0"/>
              </a:rPr>
              <a:t> Toma en cuenta a todas las asignaturas  involucradas.</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37316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737948445"/>
              </p:ext>
            </p:extLst>
          </p:nvPr>
        </p:nvGraphicFramePr>
        <p:xfrm>
          <a:off x="323530" y="620688"/>
          <a:ext cx="7632847" cy="8517134"/>
        </p:xfrm>
        <a:graphic>
          <a:graphicData uri="http://schemas.openxmlformats.org/drawingml/2006/table">
            <a:tbl>
              <a:tblPr/>
              <a:tblGrid>
                <a:gridCol w="1728917"/>
                <a:gridCol w="1829143"/>
                <a:gridCol w="1812439"/>
                <a:gridCol w="2262348"/>
              </a:tblGrid>
              <a:tr h="249662">
                <a:tc>
                  <a:txBody>
                    <a:bodyPr/>
                    <a:lstStyle/>
                    <a:p>
                      <a:pPr algn="ctr">
                        <a:lnSpc>
                          <a:spcPct val="115000"/>
                        </a:lnSpc>
                        <a:spcAft>
                          <a:spcPts val="0"/>
                        </a:spcAft>
                      </a:pPr>
                      <a:r>
                        <a:rPr lang="es-ES" sz="600" b="1" dirty="0">
                          <a:solidFill>
                            <a:srgbClr val="000000"/>
                          </a:solidFill>
                          <a:effectLst/>
                          <a:latin typeface="Century Gothic"/>
                          <a:ea typeface="Century Gothic"/>
                          <a:cs typeface="Century Gothic"/>
                        </a:rPr>
                        <a:t>Disciplinas:</a:t>
                      </a:r>
                      <a:endParaRPr lang="es-MX" sz="600" dirty="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00" b="1">
                          <a:solidFill>
                            <a:srgbClr val="000000"/>
                          </a:solidFill>
                          <a:effectLst/>
                          <a:latin typeface="Century Gothic"/>
                          <a:ea typeface="Century Gothic"/>
                          <a:cs typeface="Century Gothic"/>
                        </a:rPr>
                        <a:t>Disciplina 1. ________________________</a:t>
                      </a:r>
                      <a:endParaRPr lang="es-MX" sz="60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600" b="1">
                          <a:solidFill>
                            <a:srgbClr val="000000"/>
                          </a:solidFill>
                          <a:effectLst/>
                          <a:latin typeface="Century Gothic"/>
                          <a:ea typeface="Century Gothic"/>
                          <a:cs typeface="Century Gothic"/>
                        </a:rPr>
                        <a:t>Disciplina 2. _______________________</a:t>
                      </a:r>
                      <a:endParaRPr lang="es-MX" sz="60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600" b="1">
                          <a:solidFill>
                            <a:srgbClr val="000000"/>
                          </a:solidFill>
                          <a:effectLst/>
                          <a:latin typeface="Century Gothic"/>
                          <a:ea typeface="Century Gothic"/>
                          <a:cs typeface="Century Gothic"/>
                        </a:rPr>
                        <a:t>Disciplina 3. _______________________</a:t>
                      </a:r>
                      <a:endParaRPr lang="es-MX" sz="60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880598">
                <a:tc>
                  <a:txBody>
                    <a:bodyPr/>
                    <a:lstStyle/>
                    <a:p>
                      <a:pPr>
                        <a:lnSpc>
                          <a:spcPct val="115000"/>
                        </a:lnSpc>
                        <a:spcAft>
                          <a:spcPts val="0"/>
                        </a:spcAft>
                      </a:pPr>
                      <a:r>
                        <a:rPr lang="es-ES" sz="600" b="1" dirty="0">
                          <a:solidFill>
                            <a:srgbClr val="000000"/>
                          </a:solidFill>
                          <a:effectLst/>
                          <a:latin typeface="Century Gothic"/>
                          <a:ea typeface="Century Gothic"/>
                          <a:cs typeface="Century Gothic"/>
                        </a:rPr>
                        <a:t>1. Contenidos / Temas</a:t>
                      </a:r>
                      <a:endParaRPr lang="es-MX" sz="600" dirty="0">
                        <a:solidFill>
                          <a:srgbClr val="000000"/>
                        </a:solidFill>
                        <a:effectLst/>
                        <a:latin typeface="Arial"/>
                        <a:ea typeface="Arial"/>
                      </a:endParaRPr>
                    </a:p>
                    <a:p>
                      <a:pPr>
                        <a:lnSpc>
                          <a:spcPct val="115000"/>
                        </a:lnSpc>
                        <a:spcAft>
                          <a:spcPts val="0"/>
                        </a:spcAft>
                      </a:pPr>
                      <a:r>
                        <a:rPr lang="es-ES" sz="600" b="1" dirty="0">
                          <a:solidFill>
                            <a:srgbClr val="000000"/>
                          </a:solidFill>
                          <a:effectLst/>
                          <a:latin typeface="Century Gothic"/>
                          <a:ea typeface="Century Gothic"/>
                          <a:cs typeface="Century Gothic"/>
                        </a:rPr>
                        <a:t>     involucrados.</a:t>
                      </a:r>
                      <a:endParaRPr lang="es-MX" sz="600" dirty="0">
                        <a:solidFill>
                          <a:srgbClr val="000000"/>
                        </a:solidFill>
                        <a:effectLst/>
                        <a:latin typeface="Arial"/>
                        <a:ea typeface="Arial"/>
                      </a:endParaRPr>
                    </a:p>
                    <a:p>
                      <a:pPr marL="204470">
                        <a:lnSpc>
                          <a:spcPct val="115000"/>
                        </a:lnSpc>
                        <a:spcAft>
                          <a:spcPts val="0"/>
                        </a:spcAft>
                      </a:pPr>
                      <a:r>
                        <a:rPr lang="es-ES" sz="600" dirty="0">
                          <a:solidFill>
                            <a:srgbClr val="000000"/>
                          </a:solidFill>
                          <a:effectLst/>
                          <a:latin typeface="Century Gothic"/>
                          <a:ea typeface="Century Gothic"/>
                          <a:cs typeface="Century Gothic"/>
                        </a:rPr>
                        <a:t>Temas y contenidos  del  programa, que se consideran.</a:t>
                      </a:r>
                      <a:endParaRPr lang="es-MX" sz="600" dirty="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Arial"/>
                          <a:ea typeface="Arial"/>
                        </a:rPr>
                        <a:t> Derecho: ¿Cuál es la legislación actual en términos de violencia intrafamiliar en México y cómo cambia dentro de la federación.?</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00">
                          <a:solidFill>
                            <a:srgbClr val="000000"/>
                          </a:solidFill>
                          <a:effectLst/>
                          <a:latin typeface="Arial"/>
                          <a:ea typeface="Arial"/>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Arial"/>
                          <a:ea typeface="Arial"/>
                        </a:rPr>
                        <a:t>Psicología: ¿Qué es la violencia y cuáles podrían ser los detonadores de la misma en una persona’</a:t>
                      </a:r>
                      <a:endParaRPr lang="es-MX" sz="60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00">
                          <a:solidFill>
                            <a:srgbClr val="000000"/>
                          </a:solidFill>
                          <a:effectLst/>
                          <a:latin typeface="Arial"/>
                          <a:ea typeface="Arial"/>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Arial"/>
                          <a:ea typeface="Arial"/>
                        </a:rPr>
                        <a:t>Sociología: ¿Cuáles son las características de una sociedad violenta y las relaciones de conflicto que pueden establecerse?</a:t>
                      </a:r>
                      <a:endParaRPr lang="es-MX" sz="60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1222">
                <a:tc>
                  <a:txBody>
                    <a:bodyPr/>
                    <a:lstStyle/>
                    <a:p>
                      <a:pPr>
                        <a:lnSpc>
                          <a:spcPct val="115000"/>
                        </a:lnSpc>
                        <a:spcAft>
                          <a:spcPts val="0"/>
                        </a:spcAft>
                      </a:pPr>
                      <a:r>
                        <a:rPr lang="es-ES" sz="600" b="1">
                          <a:solidFill>
                            <a:srgbClr val="000000"/>
                          </a:solidFill>
                          <a:effectLst/>
                          <a:latin typeface="Century Gothic"/>
                          <a:ea typeface="Century Gothic"/>
                          <a:cs typeface="Century Gothic"/>
                        </a:rPr>
                        <a:t>2. Conceptos clave,</a:t>
                      </a:r>
                      <a:endParaRPr lang="es-MX" sz="600">
                        <a:solidFill>
                          <a:srgbClr val="000000"/>
                        </a:solidFill>
                        <a:effectLst/>
                        <a:latin typeface="Arial"/>
                        <a:ea typeface="Arial"/>
                      </a:endParaRPr>
                    </a:p>
                    <a:p>
                      <a:pPr>
                        <a:lnSpc>
                          <a:spcPct val="115000"/>
                        </a:lnSpc>
                        <a:spcAft>
                          <a:spcPts val="0"/>
                        </a:spcAft>
                      </a:pPr>
                      <a:r>
                        <a:rPr lang="es-ES" sz="600" b="1">
                          <a:solidFill>
                            <a:srgbClr val="000000"/>
                          </a:solidFill>
                          <a:effectLst/>
                          <a:latin typeface="Century Gothic"/>
                          <a:ea typeface="Century Gothic"/>
                          <a:cs typeface="Century Gothic"/>
                        </a:rPr>
                        <a:t>     trascendentales.</a:t>
                      </a:r>
                      <a:endParaRPr lang="es-MX" sz="600">
                        <a:solidFill>
                          <a:srgbClr val="000000"/>
                        </a:solidFill>
                        <a:effectLst/>
                        <a:latin typeface="Arial"/>
                        <a:ea typeface="Arial"/>
                      </a:endParaRPr>
                    </a:p>
                    <a:p>
                      <a:pPr marL="176530">
                        <a:lnSpc>
                          <a:spcPct val="115000"/>
                        </a:lnSpc>
                        <a:spcAft>
                          <a:spcPts val="0"/>
                        </a:spcAft>
                      </a:pPr>
                      <a:r>
                        <a:rPr lang="es-ES" sz="600">
                          <a:solidFill>
                            <a:srgbClr val="000000"/>
                          </a:solidFill>
                          <a:effectLst/>
                          <a:latin typeface="Century Gothic"/>
                          <a:ea typeface="Century Gothic"/>
                          <a:cs typeface="Century Gothic"/>
                        </a:rPr>
                        <a:t>Conceptos básicos que surgen  del proyecto,  permiten la comprensión del mismo y  pueden ser transferibles a otros ámbitos.</a:t>
                      </a:r>
                      <a:endParaRPr lang="es-MX" sz="600">
                        <a:solidFill>
                          <a:srgbClr val="000000"/>
                        </a:solidFill>
                        <a:effectLst/>
                        <a:latin typeface="Arial"/>
                        <a:ea typeface="Arial"/>
                      </a:endParaRPr>
                    </a:p>
                    <a:p>
                      <a:pPr marL="176530">
                        <a:lnSpc>
                          <a:spcPct val="115000"/>
                        </a:lnSpc>
                        <a:spcAft>
                          <a:spcPts val="0"/>
                        </a:spcAft>
                      </a:pPr>
                      <a:r>
                        <a:rPr lang="es-ES" sz="600">
                          <a:solidFill>
                            <a:srgbClr val="000000"/>
                          </a:solidFill>
                          <a:effectLst/>
                          <a:latin typeface="Century Gothic"/>
                          <a:ea typeface="Century Gothic"/>
                          <a:cs typeface="Century Gothic"/>
                        </a:rPr>
                        <a:t>Se consideran parte de un  Glosario.</a:t>
                      </a:r>
                      <a:endParaRPr lang="es-MX" sz="600">
                        <a:solidFill>
                          <a:srgbClr val="000000"/>
                        </a:solidFill>
                        <a:effectLst/>
                        <a:latin typeface="Arial"/>
                        <a:ea typeface="Arial"/>
                      </a:endParaRPr>
                    </a:p>
                    <a:p>
                      <a:pPr marL="176530">
                        <a:lnSpc>
                          <a:spcPct val="115000"/>
                        </a:lnSpc>
                        <a:spcAft>
                          <a:spcPts val="0"/>
                        </a:spcAft>
                      </a:pPr>
                      <a:r>
                        <a:rPr lang="es-ES" sz="600" b="1">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600">
                          <a:solidFill>
                            <a:srgbClr val="000000"/>
                          </a:solidFill>
                          <a:effectLst/>
                          <a:latin typeface="Century Gothic"/>
                          <a:ea typeface="Century Gothic"/>
                          <a:cs typeface="Century Gothic"/>
                        </a:rPr>
                        <a:t>Legislación aplicable</a:t>
                      </a:r>
                      <a:endParaRPr lang="es-MX" sz="60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00">
                          <a:solidFill>
                            <a:srgbClr val="000000"/>
                          </a:solidFill>
                          <a:effectLst/>
                          <a:latin typeface="Century Gothic"/>
                          <a:ea typeface="Century Gothic"/>
                          <a:cs typeface="Century Gothic"/>
                        </a:rPr>
                        <a:t>Violencia Intrafamiliar</a:t>
                      </a:r>
                      <a:endParaRPr lang="es-MX" sz="60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00">
                          <a:solidFill>
                            <a:srgbClr val="000000"/>
                          </a:solidFill>
                          <a:effectLst/>
                          <a:latin typeface="Century Gothic"/>
                          <a:ea typeface="Century Gothic"/>
                          <a:cs typeface="Century Gothic"/>
                        </a:rPr>
                        <a:t>Sociedad Violenta</a:t>
                      </a:r>
                      <a:endParaRPr lang="es-MX" sz="60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1821">
                <a:tc>
                  <a:txBody>
                    <a:bodyPr/>
                    <a:lstStyle/>
                    <a:p>
                      <a:pPr marL="204470" indent="-180975">
                        <a:lnSpc>
                          <a:spcPct val="115000"/>
                        </a:lnSpc>
                        <a:spcAft>
                          <a:spcPts val="0"/>
                        </a:spcAft>
                      </a:pPr>
                      <a:r>
                        <a:rPr lang="es-ES" sz="600" b="1">
                          <a:solidFill>
                            <a:srgbClr val="000000"/>
                          </a:solidFill>
                          <a:effectLst/>
                          <a:latin typeface="Century Gothic"/>
                          <a:ea typeface="Century Gothic"/>
                          <a:cs typeface="Century Gothic"/>
                        </a:rPr>
                        <a:t>3. Objetivos o propósitos </a:t>
                      </a:r>
                      <a:r>
                        <a:rPr lang="es-ES" sz="600">
                          <a:solidFill>
                            <a:srgbClr val="000000"/>
                          </a:solidFill>
                          <a:effectLst/>
                          <a:latin typeface="Century Gothic"/>
                          <a:ea typeface="Century Gothic"/>
                          <a:cs typeface="Century Gothic"/>
                        </a:rPr>
                        <a:t>alcanzados. </a:t>
                      </a:r>
                      <a:endParaRPr lang="es-MX" sz="60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just">
                        <a:lnSpc>
                          <a:spcPct val="115000"/>
                        </a:lnSpc>
                        <a:spcAft>
                          <a:spcPts val="0"/>
                        </a:spcAft>
                      </a:pPr>
                      <a:r>
                        <a:rPr lang="es-ES" sz="700">
                          <a:solidFill>
                            <a:srgbClr val="000000"/>
                          </a:solidFill>
                          <a:effectLst/>
                          <a:latin typeface="Arial"/>
                          <a:ea typeface="Century Gothic"/>
                        </a:rPr>
                        <a:t>Los alumnos comprobaron que ante la existencia de una realidad social, existe la</a:t>
                      </a:r>
                      <a:endParaRPr lang="es-MX" sz="600">
                        <a:solidFill>
                          <a:srgbClr val="000000"/>
                        </a:solidFill>
                        <a:effectLst/>
                        <a:latin typeface="Arial"/>
                        <a:ea typeface="Arial"/>
                      </a:endParaRPr>
                    </a:p>
                    <a:p>
                      <a:pPr algn="just">
                        <a:lnSpc>
                          <a:spcPct val="115000"/>
                        </a:lnSpc>
                        <a:spcAft>
                          <a:spcPts val="0"/>
                        </a:spcAft>
                      </a:pPr>
                      <a:r>
                        <a:rPr lang="es-ES" sz="700">
                          <a:solidFill>
                            <a:srgbClr val="000000"/>
                          </a:solidFill>
                          <a:effectLst/>
                          <a:latin typeface="Arial"/>
                          <a:ea typeface="Century Gothic"/>
                        </a:rPr>
                        <a:t>posibilidad de impulsar cambios que surjan desde el saber académico disciplinario y sobre</a:t>
                      </a:r>
                      <a:endParaRPr lang="es-MX" sz="600">
                        <a:solidFill>
                          <a:srgbClr val="000000"/>
                        </a:solidFill>
                        <a:effectLst/>
                        <a:latin typeface="Arial"/>
                        <a:ea typeface="Arial"/>
                      </a:endParaRPr>
                    </a:p>
                    <a:p>
                      <a:pPr algn="just">
                        <a:lnSpc>
                          <a:spcPct val="115000"/>
                        </a:lnSpc>
                        <a:spcAft>
                          <a:spcPts val="0"/>
                        </a:spcAft>
                      </a:pPr>
                      <a:r>
                        <a:rPr lang="es-ES" sz="700">
                          <a:solidFill>
                            <a:srgbClr val="000000"/>
                          </a:solidFill>
                          <a:effectLst/>
                          <a:latin typeface="Arial"/>
                          <a:ea typeface="Century Gothic"/>
                        </a:rPr>
                        <a:t>todo, de su capacidad interdisciplinaria.</a:t>
                      </a:r>
                      <a:endParaRPr lang="es-MX" sz="600">
                        <a:solidFill>
                          <a:srgbClr val="000000"/>
                        </a:solidFill>
                        <a:effectLst/>
                        <a:latin typeface="Arial"/>
                        <a:ea typeface="Arial"/>
                      </a:endParaRPr>
                    </a:p>
                    <a:p>
                      <a:pPr>
                        <a:lnSpc>
                          <a:spcPct val="115000"/>
                        </a:lnSpc>
                        <a:spcAft>
                          <a:spcPts val="0"/>
                        </a:spcAft>
                      </a:pPr>
                      <a:r>
                        <a:rPr lang="es-ES" sz="700">
                          <a:solidFill>
                            <a:srgbClr val="000000"/>
                          </a:solidFill>
                          <a:effectLst/>
                          <a:latin typeface="Arial"/>
                          <a:ea typeface="Century Gothic"/>
                        </a:rPr>
                        <a:t>● Identificaron el gran reto cultural y económico que implica el generar campañas de mercado efectivas para que puedan ser educativas y de concientización social.</a:t>
                      </a:r>
                      <a:endParaRPr lang="es-MX" sz="600">
                        <a:solidFill>
                          <a:srgbClr val="000000"/>
                        </a:solidFill>
                        <a:effectLst/>
                        <a:latin typeface="Arial"/>
                        <a:ea typeface="Arial"/>
                      </a:endParaRPr>
                    </a:p>
                    <a:p>
                      <a:pPr>
                        <a:lnSpc>
                          <a:spcPct val="115000"/>
                        </a:lnSpc>
                        <a:spcAft>
                          <a:spcPts val="0"/>
                        </a:spcAft>
                      </a:pPr>
                      <a:r>
                        <a:rPr lang="es-ES" sz="700">
                          <a:solidFill>
                            <a:srgbClr val="000000"/>
                          </a:solidFill>
                          <a:effectLst/>
                          <a:latin typeface="Arial"/>
                          <a:ea typeface="Century Gothic"/>
                        </a:rPr>
                        <a:t>● Identificaron que la realidad social de nuestro país sobrepasa lo que es dado a conocer</a:t>
                      </a:r>
                      <a:endParaRPr lang="es-MX" sz="600">
                        <a:solidFill>
                          <a:srgbClr val="000000"/>
                        </a:solidFill>
                        <a:effectLst/>
                        <a:latin typeface="Arial"/>
                        <a:ea typeface="Arial"/>
                      </a:endParaRPr>
                    </a:p>
                    <a:p>
                      <a:pPr>
                        <a:lnSpc>
                          <a:spcPct val="115000"/>
                        </a:lnSpc>
                        <a:spcAft>
                          <a:spcPts val="0"/>
                        </a:spcAft>
                      </a:pPr>
                      <a:r>
                        <a:rPr lang="es-ES" sz="700">
                          <a:solidFill>
                            <a:srgbClr val="000000"/>
                          </a:solidFill>
                          <a:effectLst/>
                          <a:latin typeface="Arial"/>
                          <a:ea typeface="Century Gothic"/>
                        </a:rPr>
                        <a:t>por los medios de comunicación.</a:t>
                      </a:r>
                      <a:endParaRPr lang="es-MX" sz="600">
                        <a:solidFill>
                          <a:srgbClr val="000000"/>
                        </a:solidFill>
                        <a:effectLst/>
                        <a:latin typeface="Arial"/>
                        <a:ea typeface="Arial"/>
                      </a:endParaRPr>
                    </a:p>
                    <a:p>
                      <a:pPr>
                        <a:lnSpc>
                          <a:spcPct val="115000"/>
                        </a:lnSpc>
                        <a:spcAft>
                          <a:spcPts val="0"/>
                        </a:spcAft>
                      </a:pPr>
                      <a:r>
                        <a:rPr lang="es-ES" sz="700">
                          <a:solidFill>
                            <a:srgbClr val="000000"/>
                          </a:solidFill>
                          <a:effectLst/>
                          <a:latin typeface="Arial"/>
                          <a:ea typeface="Century Gothic"/>
                        </a:rPr>
                        <a:t>● Apreciaron algunos esfuerzos que han hecho los gobiernos federales y locales para</a:t>
                      </a:r>
                      <a:endParaRPr lang="es-MX" sz="600">
                        <a:solidFill>
                          <a:srgbClr val="000000"/>
                        </a:solidFill>
                        <a:effectLst/>
                        <a:latin typeface="Arial"/>
                        <a:ea typeface="Arial"/>
                      </a:endParaRPr>
                    </a:p>
                    <a:p>
                      <a:pPr>
                        <a:lnSpc>
                          <a:spcPct val="115000"/>
                        </a:lnSpc>
                        <a:spcAft>
                          <a:spcPts val="0"/>
                        </a:spcAft>
                      </a:pPr>
                      <a:r>
                        <a:rPr lang="es-ES" sz="700">
                          <a:solidFill>
                            <a:srgbClr val="000000"/>
                          </a:solidFill>
                          <a:effectLst/>
                          <a:latin typeface="Arial"/>
                          <a:ea typeface="Century Gothic"/>
                        </a:rPr>
                        <a:t>erradicar problemáticas sociales, en particular, sobre violencia intrafamiliar.</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700">
                          <a:solidFill>
                            <a:srgbClr val="000000"/>
                          </a:solidFill>
                          <a:effectLst/>
                          <a:latin typeface="Arial"/>
                          <a:ea typeface="Century Gothic"/>
                        </a:rPr>
                        <a:t>● Reflexionaron sobre su rol individual, como individuos en relación, para actuar con base</a:t>
                      </a:r>
                      <a:endParaRPr lang="es-MX" sz="600">
                        <a:solidFill>
                          <a:srgbClr val="000000"/>
                        </a:solidFill>
                        <a:effectLst/>
                        <a:latin typeface="Arial"/>
                        <a:ea typeface="Arial"/>
                      </a:endParaRPr>
                    </a:p>
                    <a:p>
                      <a:pPr>
                        <a:lnSpc>
                          <a:spcPct val="115000"/>
                        </a:lnSpc>
                        <a:spcAft>
                          <a:spcPts val="0"/>
                        </a:spcAft>
                      </a:pPr>
                      <a:r>
                        <a:rPr lang="es-ES" sz="700">
                          <a:solidFill>
                            <a:srgbClr val="000000"/>
                          </a:solidFill>
                          <a:effectLst/>
                          <a:latin typeface="Arial"/>
                          <a:ea typeface="Century Gothic"/>
                        </a:rPr>
                        <a:t>en la comprensión mutua, la tolerancia y la inclusión.</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700">
                          <a:solidFill>
                            <a:srgbClr val="000000"/>
                          </a:solidFill>
                          <a:effectLst/>
                          <a:latin typeface="Arial"/>
                          <a:ea typeface="Century Gothic"/>
                        </a:rPr>
                        <a:t> Descubrieron la exigencia de una posición activa ante la realidad de nuestro país, dejando de un lado la indiferencia.</a:t>
                      </a:r>
                      <a:endParaRPr lang="es-MX" sz="600">
                        <a:solidFill>
                          <a:srgbClr val="000000"/>
                        </a:solidFill>
                        <a:effectLst/>
                        <a:latin typeface="Arial"/>
                        <a:ea typeface="Arial"/>
                      </a:endParaRPr>
                    </a:p>
                    <a:p>
                      <a:pPr>
                        <a:lnSpc>
                          <a:spcPct val="115000"/>
                        </a:lnSpc>
                        <a:spcAft>
                          <a:spcPts val="0"/>
                        </a:spcAft>
                      </a:pPr>
                      <a:r>
                        <a:rPr lang="es-ES" sz="700">
                          <a:solidFill>
                            <a:srgbClr val="000000"/>
                          </a:solidFill>
                          <a:effectLst/>
                          <a:latin typeface="Arial"/>
                          <a:ea typeface="Century Gothic"/>
                        </a:rPr>
                        <a:t> </a:t>
                      </a:r>
                      <a:endParaRPr lang="es-MX" sz="600">
                        <a:solidFill>
                          <a:srgbClr val="000000"/>
                        </a:solidFill>
                        <a:effectLst/>
                        <a:latin typeface="Arial"/>
                        <a:ea typeface="Arial"/>
                      </a:endParaRPr>
                    </a:p>
                    <a:p>
                      <a:pPr>
                        <a:lnSpc>
                          <a:spcPct val="115000"/>
                        </a:lnSpc>
                        <a:spcAft>
                          <a:spcPts val="0"/>
                        </a:spcAft>
                      </a:pPr>
                      <a:r>
                        <a:rPr lang="es-ES" sz="700">
                          <a:solidFill>
                            <a:srgbClr val="000000"/>
                          </a:solidFill>
                          <a:effectLst/>
                          <a:latin typeface="Arial"/>
                          <a:ea typeface="Century Gothic"/>
                        </a:rPr>
                        <a:t> Reconocieron el impacto que tienen los medios de comunicación para transformar las</a:t>
                      </a:r>
                      <a:endParaRPr lang="es-MX" sz="600">
                        <a:solidFill>
                          <a:srgbClr val="000000"/>
                        </a:solidFill>
                        <a:effectLst/>
                        <a:latin typeface="Arial"/>
                        <a:ea typeface="Arial"/>
                      </a:endParaRPr>
                    </a:p>
                    <a:p>
                      <a:pPr>
                        <a:lnSpc>
                          <a:spcPct val="115000"/>
                        </a:lnSpc>
                        <a:spcAft>
                          <a:spcPts val="0"/>
                        </a:spcAft>
                      </a:pPr>
                      <a:r>
                        <a:rPr lang="es-ES" sz="700">
                          <a:solidFill>
                            <a:srgbClr val="000000"/>
                          </a:solidFill>
                          <a:effectLst/>
                          <a:latin typeface="Arial"/>
                          <a:ea typeface="Century Gothic"/>
                        </a:rPr>
                        <a:t>dinámicas de una sociedad.</a:t>
                      </a:r>
                      <a:endParaRPr lang="es-MX" sz="60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557">
                <a:tc>
                  <a:txBody>
                    <a:bodyPr/>
                    <a:lstStyle/>
                    <a:p>
                      <a:pPr>
                        <a:lnSpc>
                          <a:spcPct val="115000"/>
                        </a:lnSpc>
                        <a:spcAft>
                          <a:spcPts val="0"/>
                        </a:spcAft>
                      </a:pPr>
                      <a:r>
                        <a:rPr lang="es-ES" sz="600" b="1">
                          <a:solidFill>
                            <a:srgbClr val="000000"/>
                          </a:solidFill>
                          <a:effectLst/>
                          <a:latin typeface="Century Gothic"/>
                          <a:ea typeface="Century Gothic"/>
                          <a:cs typeface="Century Gothic"/>
                        </a:rPr>
                        <a:t>4. Evaluación.</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Productos /evidencias</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de aprendizaje, que</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demuestran el avance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en el proceso y el logro</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del objetivo   propuesto.</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MX" sz="700">
                          <a:solidFill>
                            <a:srgbClr val="000000"/>
                          </a:solidFill>
                          <a:effectLst/>
                          <a:latin typeface="Arial"/>
                          <a:ea typeface="Times New Roman"/>
                        </a:rPr>
                        <a:t>Cada profesor evaluó conforme a su programa la existencia de elementos concretos de cada asignatura que deben dominarse. </a:t>
                      </a:r>
                      <a:endParaRPr lang="es-MX" sz="600">
                        <a:solidFill>
                          <a:srgbClr val="000000"/>
                        </a:solidFill>
                        <a:effectLst/>
                        <a:latin typeface="Arial"/>
                        <a:ea typeface="Arial"/>
                      </a:endParaRPr>
                    </a:p>
                    <a:p>
                      <a:pPr>
                        <a:lnSpc>
                          <a:spcPct val="115000"/>
                        </a:lnSpc>
                        <a:spcAft>
                          <a:spcPts val="0"/>
                        </a:spcAft>
                      </a:pPr>
                      <a:r>
                        <a:rPr lang="es-MX" sz="700">
                          <a:solidFill>
                            <a:srgbClr val="000000"/>
                          </a:solidFill>
                          <a:effectLst/>
                          <a:latin typeface="Arial"/>
                          <a:ea typeface="Times New Roman"/>
                        </a:rPr>
                        <a:t>En lo relativo a la presentación de la campaña, se establecieron los criterios de: duración, impacto, asertividad, pertinencia, efectividad, claridad en la información y veracidad.</a:t>
                      </a:r>
                      <a:endParaRPr lang="es-MX" sz="60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700">
                          <a:solidFill>
                            <a:srgbClr val="000000"/>
                          </a:solidFill>
                          <a:effectLst/>
                          <a:latin typeface="Arial"/>
                          <a:ea typeface="Century Gothic"/>
                        </a:rPr>
                        <a:t>Los alumnos y profesores tomaron rúbricas de la WEB y diseñaron las rúbricas con las que serían evaluadas cada campaña publicitaria tanto por sus pares, por sus compañeros y alumnos de otros grados, padres de familia, maestros e invitados.</a:t>
                      </a:r>
                      <a:endParaRPr lang="es-MX" sz="60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00">
                          <a:solidFill>
                            <a:srgbClr val="000000"/>
                          </a:solidFill>
                          <a:effectLst/>
                          <a:latin typeface="Arial"/>
                          <a:ea typeface="Century Gothic"/>
                        </a:rPr>
                        <a:t>Se le pidió al presidente de la colonia en Hixquilucan que emitiera su opinión sobre el trabajo presentado mismo, que realizó de forma verbal ante los alumnos.</a:t>
                      </a:r>
                      <a:endParaRPr lang="es-MX" sz="60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274">
                <a:tc>
                  <a:txBody>
                    <a:bodyPr/>
                    <a:lstStyle/>
                    <a:p>
                      <a:pPr>
                        <a:lnSpc>
                          <a:spcPct val="115000"/>
                        </a:lnSpc>
                        <a:spcAft>
                          <a:spcPts val="0"/>
                        </a:spcAft>
                      </a:pPr>
                      <a:r>
                        <a:rPr lang="es-ES" sz="600" b="1">
                          <a:solidFill>
                            <a:srgbClr val="000000"/>
                          </a:solidFill>
                          <a:effectLst/>
                          <a:latin typeface="Century Gothic"/>
                          <a:ea typeface="Century Gothic"/>
                          <a:cs typeface="Century Gothic"/>
                        </a:rPr>
                        <a:t>5</a:t>
                      </a:r>
                      <a:r>
                        <a:rPr lang="es-ES" sz="600">
                          <a:solidFill>
                            <a:srgbClr val="000000"/>
                          </a:solidFill>
                          <a:effectLst/>
                          <a:latin typeface="Century Gothic"/>
                          <a:ea typeface="Century Gothic"/>
                          <a:cs typeface="Century Gothic"/>
                        </a:rPr>
                        <a:t>. </a:t>
                      </a:r>
                      <a:r>
                        <a:rPr lang="es-ES" sz="600" b="1">
                          <a:solidFill>
                            <a:srgbClr val="000000"/>
                          </a:solidFill>
                          <a:effectLst/>
                          <a:latin typeface="Century Gothic"/>
                          <a:ea typeface="Century Gothic"/>
                          <a:cs typeface="Century Gothic"/>
                        </a:rPr>
                        <a:t>Tipos </a:t>
                      </a:r>
                      <a:r>
                        <a:rPr lang="es-ES" sz="700" b="1">
                          <a:solidFill>
                            <a:srgbClr val="000000"/>
                          </a:solidFill>
                          <a:effectLst/>
                          <a:latin typeface="Century Gothic"/>
                          <a:ea typeface="Century Gothic"/>
                          <a:cs typeface="Century Gothic"/>
                        </a:rPr>
                        <a:t>y</a:t>
                      </a:r>
                      <a:r>
                        <a:rPr lang="es-ES" sz="600" b="1">
                          <a:solidFill>
                            <a:srgbClr val="000000"/>
                          </a:solidFill>
                          <a:effectLst/>
                          <a:latin typeface="Century Gothic"/>
                          <a:ea typeface="Century Gothic"/>
                          <a:cs typeface="Century Gothic"/>
                        </a:rPr>
                        <a:t> herramientas</a:t>
                      </a:r>
                      <a:r>
                        <a:rPr lang="es-ES" sz="600">
                          <a:solidFill>
                            <a:srgbClr val="000000"/>
                          </a:solidFill>
                          <a:effectLst/>
                          <a:latin typeface="Century Gothic"/>
                          <a:ea typeface="Century Gothic"/>
                          <a:cs typeface="Century Gothic"/>
                        </a:rPr>
                        <a:t> de</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evaluación.</a:t>
                      </a:r>
                      <a:endParaRPr lang="es-MX" sz="600">
                        <a:solidFill>
                          <a:srgbClr val="000000"/>
                        </a:solidFill>
                        <a:effectLst/>
                        <a:latin typeface="Arial"/>
                        <a:ea typeface="Arial"/>
                      </a:endParaRPr>
                    </a:p>
                    <a:p>
                      <a:pPr>
                        <a:lnSpc>
                          <a:spcPct val="115000"/>
                        </a:lnSpc>
                        <a:spcAft>
                          <a:spcPts val="0"/>
                        </a:spcAft>
                      </a:pPr>
                      <a:r>
                        <a:rPr lang="es-ES" sz="600" b="1">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b="1">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00" dirty="0">
                          <a:solidFill>
                            <a:srgbClr val="000000"/>
                          </a:solidFill>
                          <a:effectLst/>
                          <a:latin typeface="Century Gothic"/>
                          <a:ea typeface="Century Gothic"/>
                          <a:cs typeface="Century Gothic"/>
                        </a:rPr>
                        <a:t> </a:t>
                      </a:r>
                      <a:endParaRPr lang="es-MX" sz="600" dirty="0">
                        <a:solidFill>
                          <a:srgbClr val="000000"/>
                        </a:solidFill>
                        <a:effectLst/>
                        <a:latin typeface="Arial"/>
                        <a:ea typeface="Arial"/>
                      </a:endParaRPr>
                    </a:p>
                  </a:txBody>
                  <a:tcPr marL="19675" marR="19675" marT="19675" marB="19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251521" y="219944"/>
            <a:ext cx="4163319"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IV. Disciplinas involucradas en el  trabajo interdisciplinario.</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73053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324680555"/>
              </p:ext>
            </p:extLst>
          </p:nvPr>
        </p:nvGraphicFramePr>
        <p:xfrm>
          <a:off x="204393" y="548681"/>
          <a:ext cx="7535960" cy="6879084"/>
        </p:xfrm>
        <a:graphic>
          <a:graphicData uri="http://schemas.openxmlformats.org/drawingml/2006/table">
            <a:tbl>
              <a:tblPr/>
              <a:tblGrid>
                <a:gridCol w="2523349"/>
                <a:gridCol w="1575031"/>
                <a:gridCol w="1533799"/>
                <a:gridCol w="1903781"/>
              </a:tblGrid>
              <a:tr h="150919">
                <a:tc>
                  <a:txBody>
                    <a:bodyPr/>
                    <a:lstStyle/>
                    <a:p>
                      <a:pPr>
                        <a:lnSpc>
                          <a:spcPct val="115000"/>
                        </a:lnSpc>
                        <a:spcAft>
                          <a:spcPts val="0"/>
                        </a:spcAft>
                      </a:pPr>
                      <a:r>
                        <a:rPr lang="es-ES" sz="600" b="1">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00" b="1">
                          <a:solidFill>
                            <a:srgbClr val="000000"/>
                          </a:solidFill>
                          <a:effectLst/>
                          <a:latin typeface="Century Gothic"/>
                          <a:ea typeface="Century Gothic"/>
                          <a:cs typeface="Century Gothic"/>
                        </a:rPr>
                        <a:t>Disciplina 1.</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600" b="1">
                          <a:solidFill>
                            <a:srgbClr val="000000"/>
                          </a:solidFill>
                          <a:effectLst/>
                          <a:latin typeface="Century Gothic"/>
                          <a:ea typeface="Century Gothic"/>
                          <a:cs typeface="Century Gothic"/>
                        </a:rPr>
                        <a:t>Disciplina 2.</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600" b="1">
                          <a:solidFill>
                            <a:srgbClr val="000000"/>
                          </a:solidFill>
                          <a:effectLst/>
                          <a:latin typeface="Century Gothic"/>
                          <a:ea typeface="Century Gothic"/>
                          <a:cs typeface="Century Gothic"/>
                        </a:rPr>
                        <a:t>Disciplina 3.</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675743">
                <a:tc>
                  <a:txBody>
                    <a:bodyPr/>
                    <a:lstStyle/>
                    <a:p>
                      <a:pPr marL="275590" indent="-180340">
                        <a:lnSpc>
                          <a:spcPct val="115000"/>
                        </a:lnSpc>
                        <a:spcAft>
                          <a:spcPts val="0"/>
                        </a:spcAft>
                      </a:pPr>
                      <a:r>
                        <a:rPr lang="es-ES" sz="600" b="1">
                          <a:solidFill>
                            <a:srgbClr val="000000"/>
                          </a:solidFill>
                          <a:effectLst/>
                          <a:latin typeface="Century Gothic"/>
                          <a:ea typeface="Century Gothic"/>
                          <a:cs typeface="Century Gothic"/>
                        </a:rPr>
                        <a:t>1. Preguntar y cuestionar.</a:t>
                      </a:r>
                      <a:endParaRPr lang="es-MX" sz="600">
                        <a:solidFill>
                          <a:srgbClr val="000000"/>
                        </a:solidFill>
                        <a:effectLst/>
                        <a:latin typeface="Arial"/>
                        <a:ea typeface="Arial"/>
                      </a:endParaRPr>
                    </a:p>
                    <a:p>
                      <a:pPr marL="275590" indent="-180340">
                        <a:lnSpc>
                          <a:spcPct val="115000"/>
                        </a:lnSpc>
                        <a:spcAft>
                          <a:spcPts val="0"/>
                        </a:spcAft>
                      </a:pPr>
                      <a:r>
                        <a:rPr lang="es-ES" sz="600">
                          <a:solidFill>
                            <a:srgbClr val="000000"/>
                          </a:solidFill>
                          <a:effectLst/>
                          <a:latin typeface="Century Gothic"/>
                          <a:ea typeface="Century Gothic"/>
                          <a:cs typeface="Century Gothic"/>
                        </a:rPr>
                        <a:t>     Preguntas que dirigen la Investigación Interdisciplinaria.</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3">
                  <a:txBody>
                    <a:bodyPr/>
                    <a:lstStyle/>
                    <a:p>
                      <a:pPr>
                        <a:lnSpc>
                          <a:spcPct val="115000"/>
                        </a:lnSpc>
                        <a:spcAft>
                          <a:spcPts val="0"/>
                        </a:spcAft>
                      </a:pPr>
                      <a:r>
                        <a:rPr lang="es-ES" sz="600">
                          <a:solidFill>
                            <a:srgbClr val="000000"/>
                          </a:solidFill>
                          <a:effectLst/>
                          <a:latin typeface="Century Gothic"/>
                          <a:ea typeface="Century Gothic"/>
                          <a:cs typeface="Century Gothic"/>
                        </a:rPr>
                        <a:t>Derecho: ¿Cuál es la legislación actual en términos de violencia intrafamiliar en México y cómo cambia dentro de la federación.?</a:t>
                      </a:r>
                      <a:r>
                        <a:rPr lang="es-ES" sz="600">
                          <a:solidFill>
                            <a:srgbClr val="000000"/>
                          </a:solidFill>
                          <a:effectLst/>
                          <a:latin typeface="Arial"/>
                          <a:ea typeface="Arial"/>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Psicología: ¿Qué es la violencia y cuáles podrían ser los detonadores de la misma en una persona?</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Sociología: ¿Cuáles son las características de una sociedad violenta y las relaciones de conflicto que pueden establecerse?</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886055">
                <a:tc>
                  <a:txBody>
                    <a:bodyPr/>
                    <a:lstStyle/>
                    <a:p>
                      <a:pPr marL="275590" indent="-180340">
                        <a:lnSpc>
                          <a:spcPct val="115000"/>
                        </a:lnSpc>
                        <a:spcAft>
                          <a:spcPts val="0"/>
                        </a:spcAft>
                      </a:pPr>
                      <a:r>
                        <a:rPr lang="es-ES" sz="600" b="1">
                          <a:solidFill>
                            <a:srgbClr val="000000"/>
                          </a:solidFill>
                          <a:effectLst/>
                          <a:latin typeface="Century Gothic"/>
                          <a:ea typeface="Century Gothic"/>
                          <a:cs typeface="Century Gothic"/>
                        </a:rPr>
                        <a:t>2. Despertar el interés (detonar).</a:t>
                      </a:r>
                      <a:endParaRPr lang="es-MX" sz="600">
                        <a:solidFill>
                          <a:srgbClr val="000000"/>
                        </a:solidFill>
                        <a:effectLst/>
                        <a:latin typeface="Arial"/>
                        <a:ea typeface="Arial"/>
                      </a:endParaRPr>
                    </a:p>
                    <a:p>
                      <a:pPr marL="270510" indent="-180340">
                        <a:lnSpc>
                          <a:spcPct val="115000"/>
                        </a:lnSpc>
                        <a:spcAft>
                          <a:spcPts val="0"/>
                        </a:spcAft>
                      </a:pPr>
                      <a:r>
                        <a:rPr lang="es-ES" sz="600">
                          <a:solidFill>
                            <a:srgbClr val="000000"/>
                          </a:solidFill>
                          <a:effectLst/>
                          <a:latin typeface="Century Gothic"/>
                          <a:ea typeface="Century Gothic"/>
                          <a:cs typeface="Century Gothic"/>
                        </a:rPr>
                        <a:t>     Estrategias para involucrar a los estudiantes con la problemática planteada, en el salón de clase.</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3">
                  <a:txBody>
                    <a:bodyPr/>
                    <a:lstStyle/>
                    <a:p>
                      <a:pPr>
                        <a:lnSpc>
                          <a:spcPct val="115000"/>
                        </a:lnSpc>
                        <a:spcAft>
                          <a:spcPts val="0"/>
                        </a:spcAft>
                      </a:pPr>
                      <a:r>
                        <a:rPr lang="es-ES" sz="600">
                          <a:solidFill>
                            <a:srgbClr val="000000"/>
                          </a:solidFill>
                          <a:effectLst/>
                          <a:latin typeface="Century Gothic"/>
                          <a:ea typeface="Century Gothic"/>
                          <a:cs typeface="Century Gothic"/>
                        </a:rPr>
                        <a:t> Los alumnos presentaron y discutieron sobre la realidad de nuestro país en este aspecto y</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se les indicó que dieran algunas ideas sobre lo que se podría hacer para erradicar esta</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realidad. Los alumnos se sensibilizaron a tal grado que de inmediato empezaron a idear la</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campaña.</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Proceso</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1306679">
                <a:tc>
                  <a:txBody>
                    <a:bodyPr/>
                    <a:lstStyle/>
                    <a:p>
                      <a:pPr marL="275590" indent="-180340">
                        <a:lnSpc>
                          <a:spcPct val="115000"/>
                        </a:lnSpc>
                        <a:spcAft>
                          <a:spcPts val="0"/>
                        </a:spcAft>
                      </a:pPr>
                      <a:r>
                        <a:rPr lang="es-ES" sz="600" b="1">
                          <a:solidFill>
                            <a:srgbClr val="000000"/>
                          </a:solidFill>
                          <a:effectLst/>
                          <a:latin typeface="Century Gothic"/>
                          <a:ea typeface="Century Gothic"/>
                          <a:cs typeface="Century Gothic"/>
                        </a:rPr>
                        <a:t>3. Recopilar información a través de la investigación.</a:t>
                      </a:r>
                      <a:endParaRPr lang="es-MX" sz="600">
                        <a:solidFill>
                          <a:srgbClr val="000000"/>
                        </a:solidFill>
                        <a:effectLst/>
                        <a:latin typeface="Arial"/>
                        <a:ea typeface="Arial"/>
                      </a:endParaRPr>
                    </a:p>
                    <a:p>
                      <a:pPr marL="275590" indent="-180340">
                        <a:lnSpc>
                          <a:spcPct val="115000"/>
                        </a:lnSpc>
                        <a:spcAft>
                          <a:spcPts val="0"/>
                        </a:spcAft>
                      </a:pPr>
                      <a:r>
                        <a:rPr lang="es-ES" sz="600">
                          <a:solidFill>
                            <a:srgbClr val="000000"/>
                          </a:solidFill>
                          <a:effectLst/>
                          <a:latin typeface="Century Gothic"/>
                          <a:ea typeface="Century Gothic"/>
                          <a:cs typeface="Century Gothic"/>
                        </a:rPr>
                        <a:t>    Lo que se investiga.</a:t>
                      </a:r>
                      <a:endParaRPr lang="es-MX" sz="600">
                        <a:solidFill>
                          <a:srgbClr val="000000"/>
                        </a:solidFill>
                        <a:effectLst/>
                        <a:latin typeface="Arial"/>
                        <a:ea typeface="Arial"/>
                      </a:endParaRPr>
                    </a:p>
                    <a:p>
                      <a:pPr marL="275590" indent="-180340">
                        <a:lnSpc>
                          <a:spcPct val="115000"/>
                        </a:lnSpc>
                        <a:spcAft>
                          <a:spcPts val="0"/>
                        </a:spcAft>
                      </a:pPr>
                      <a:r>
                        <a:rPr lang="es-ES" sz="600">
                          <a:solidFill>
                            <a:srgbClr val="000000"/>
                          </a:solidFill>
                          <a:effectLst/>
                          <a:latin typeface="Century Gothic"/>
                          <a:ea typeface="Century Gothic"/>
                          <a:cs typeface="Century Gothic"/>
                        </a:rPr>
                        <a:t>    Fuentes  que se utilizan.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600">
                          <a:solidFill>
                            <a:srgbClr val="000000"/>
                          </a:solidFill>
                          <a:effectLst/>
                          <a:latin typeface="Century Gothic"/>
                          <a:ea typeface="Century Gothic"/>
                          <a:cs typeface="Century Gothic"/>
                        </a:rPr>
                        <a:t>Se les pidió a los estudiantes que trajeran información sobre la violencia intrafamiliar en</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México, apoyándose de diversas fuentes:</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1. Noticias</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2. Definición</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3. Impacto</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4. Modalidades</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5. Estadísticas</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00">
                          <a:solidFill>
                            <a:srgbClr val="000000"/>
                          </a:solidFill>
                          <a:effectLst/>
                          <a:latin typeface="Century Gothic"/>
                          <a:ea typeface="Century Gothic"/>
                          <a:cs typeface="Century Gothic"/>
                        </a:rPr>
                        <a:t>Información en: libros, páginas válidas, estadísticas, videos, campañas, etc.</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00">
                          <a:solidFill>
                            <a:srgbClr val="000000"/>
                          </a:solidFill>
                          <a:effectLst/>
                          <a:latin typeface="Century Gothic"/>
                          <a:ea typeface="Century Gothic"/>
                          <a:cs typeface="Century Gothic"/>
                        </a:rPr>
                        <a:t>A su vez, se tuvo un testimonio real de una persona que presentó su caso en una conferencia</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para los alumnos.</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0899">
                <a:tc>
                  <a:txBody>
                    <a:bodyPr/>
                    <a:lstStyle/>
                    <a:p>
                      <a:pPr marL="275590" indent="-180340">
                        <a:lnSpc>
                          <a:spcPct val="115000"/>
                        </a:lnSpc>
                        <a:spcAft>
                          <a:spcPts val="0"/>
                        </a:spcAft>
                      </a:pPr>
                      <a:r>
                        <a:rPr lang="es-ES" sz="600" b="1">
                          <a:solidFill>
                            <a:srgbClr val="000000"/>
                          </a:solidFill>
                          <a:effectLst/>
                          <a:latin typeface="Century Gothic"/>
                          <a:ea typeface="Century Gothic"/>
                          <a:cs typeface="Century Gothic"/>
                        </a:rPr>
                        <a:t>4. Organizar la información.</a:t>
                      </a:r>
                      <a:endParaRPr lang="es-MX" sz="600">
                        <a:solidFill>
                          <a:srgbClr val="000000"/>
                        </a:solidFill>
                        <a:effectLst/>
                        <a:latin typeface="Arial"/>
                        <a:ea typeface="Arial"/>
                      </a:endParaRPr>
                    </a:p>
                    <a:p>
                      <a:pPr marL="275590" indent="-180340">
                        <a:lnSpc>
                          <a:spcPct val="115000"/>
                        </a:lnSpc>
                        <a:spcAft>
                          <a:spcPts val="0"/>
                        </a:spcAft>
                      </a:pPr>
                      <a:r>
                        <a:rPr lang="es-ES" sz="600" b="1">
                          <a:solidFill>
                            <a:srgbClr val="000000"/>
                          </a:solidFill>
                          <a:effectLst/>
                          <a:latin typeface="Century Gothic"/>
                          <a:ea typeface="Century Gothic"/>
                          <a:cs typeface="Century Gothic"/>
                        </a:rPr>
                        <a:t>    </a:t>
                      </a:r>
                      <a:r>
                        <a:rPr lang="es-ES" sz="600">
                          <a:solidFill>
                            <a:srgbClr val="000000"/>
                          </a:solidFill>
                          <a:effectLst/>
                          <a:latin typeface="Century Gothic"/>
                          <a:ea typeface="Century Gothic"/>
                          <a:cs typeface="Century Gothic"/>
                        </a:rPr>
                        <a:t>Implica:</a:t>
                      </a:r>
                      <a:endParaRPr lang="es-MX" sz="600">
                        <a:solidFill>
                          <a:srgbClr val="000000"/>
                        </a:solidFill>
                        <a:effectLst/>
                        <a:latin typeface="Arial"/>
                        <a:ea typeface="Arial"/>
                      </a:endParaRPr>
                    </a:p>
                    <a:p>
                      <a:pPr marL="275590" indent="-180340">
                        <a:lnSpc>
                          <a:spcPct val="115000"/>
                        </a:lnSpc>
                        <a:spcAft>
                          <a:spcPts val="0"/>
                        </a:spcAft>
                      </a:pPr>
                      <a:r>
                        <a:rPr lang="es-ES" sz="600">
                          <a:solidFill>
                            <a:srgbClr val="000000"/>
                          </a:solidFill>
                          <a:effectLst/>
                          <a:latin typeface="Century Gothic"/>
                          <a:ea typeface="Century Gothic"/>
                          <a:cs typeface="Century Gothic"/>
                        </a:rPr>
                        <a:t>    clasificación de datos obtenidos,</a:t>
                      </a:r>
                      <a:endParaRPr lang="es-MX" sz="600">
                        <a:solidFill>
                          <a:srgbClr val="000000"/>
                        </a:solidFill>
                        <a:effectLst/>
                        <a:latin typeface="Arial"/>
                        <a:ea typeface="Arial"/>
                      </a:endParaRPr>
                    </a:p>
                    <a:p>
                      <a:pPr marL="275590" indent="-180340">
                        <a:lnSpc>
                          <a:spcPct val="115000"/>
                        </a:lnSpc>
                        <a:spcAft>
                          <a:spcPts val="0"/>
                        </a:spcAft>
                      </a:pPr>
                      <a:r>
                        <a:rPr lang="es-ES" sz="600">
                          <a:solidFill>
                            <a:srgbClr val="000000"/>
                          </a:solidFill>
                          <a:effectLst/>
                          <a:latin typeface="Century Gothic"/>
                          <a:ea typeface="Century Gothic"/>
                          <a:cs typeface="Century Gothic"/>
                        </a:rPr>
                        <a:t>    análisis de los datos obtenidos,            registro de la información.</a:t>
                      </a:r>
                      <a:endParaRPr lang="es-MX" sz="600">
                        <a:solidFill>
                          <a:srgbClr val="000000"/>
                        </a:solidFill>
                        <a:effectLst/>
                        <a:latin typeface="Arial"/>
                        <a:ea typeface="Arial"/>
                      </a:endParaRPr>
                    </a:p>
                    <a:p>
                      <a:pPr marL="275590" indent="-180340">
                        <a:lnSpc>
                          <a:spcPct val="115000"/>
                        </a:lnSpc>
                        <a:spcAft>
                          <a:spcPts val="0"/>
                        </a:spcAft>
                      </a:pPr>
                      <a:r>
                        <a:rPr lang="es-ES" sz="600">
                          <a:solidFill>
                            <a:srgbClr val="000000"/>
                          </a:solidFill>
                          <a:effectLst/>
                          <a:latin typeface="Century Gothic"/>
                          <a:ea typeface="Century Gothic"/>
                          <a:cs typeface="Century Gothic"/>
                        </a:rPr>
                        <a:t>    conclusiones por disciplina,</a:t>
                      </a:r>
                      <a:endParaRPr lang="es-MX" sz="600">
                        <a:solidFill>
                          <a:srgbClr val="000000"/>
                        </a:solidFill>
                        <a:effectLst/>
                        <a:latin typeface="Arial"/>
                        <a:ea typeface="Arial"/>
                      </a:endParaRPr>
                    </a:p>
                    <a:p>
                      <a:pPr marL="275590" indent="-180340">
                        <a:lnSpc>
                          <a:spcPct val="115000"/>
                        </a:lnSpc>
                        <a:spcAft>
                          <a:spcPts val="0"/>
                        </a:spcAft>
                      </a:pPr>
                      <a:r>
                        <a:rPr lang="es-ES" sz="600">
                          <a:solidFill>
                            <a:srgbClr val="000000"/>
                          </a:solidFill>
                          <a:effectLst/>
                          <a:latin typeface="Century Gothic"/>
                          <a:ea typeface="Century Gothic"/>
                          <a:cs typeface="Century Gothic"/>
                        </a:rPr>
                        <a:t>    conclusiones conjuntas.</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055">
                <a:tc>
                  <a:txBody>
                    <a:bodyPr/>
                    <a:lstStyle/>
                    <a:p>
                      <a:pPr>
                        <a:lnSpc>
                          <a:spcPct val="115000"/>
                        </a:lnSpc>
                        <a:spcAft>
                          <a:spcPts val="0"/>
                        </a:spcAft>
                      </a:pPr>
                      <a:r>
                        <a:rPr lang="es-ES" sz="600">
                          <a:solidFill>
                            <a:srgbClr val="000000"/>
                          </a:solidFill>
                          <a:effectLst/>
                          <a:latin typeface="Century Gothic"/>
                          <a:ea typeface="Century Gothic"/>
                          <a:cs typeface="Century Gothic"/>
                        </a:rPr>
                        <a:t>  </a:t>
                      </a:r>
                      <a:r>
                        <a:rPr lang="es-ES" sz="600" b="1">
                          <a:solidFill>
                            <a:srgbClr val="000000"/>
                          </a:solidFill>
                          <a:effectLst/>
                          <a:latin typeface="Century Gothic"/>
                          <a:ea typeface="Century Gothic"/>
                          <a:cs typeface="Century Gothic"/>
                        </a:rPr>
                        <a:t>5.</a:t>
                      </a:r>
                      <a:r>
                        <a:rPr lang="es-ES" sz="600" b="1" i="1">
                          <a:solidFill>
                            <a:srgbClr val="000000"/>
                          </a:solidFill>
                          <a:effectLst/>
                          <a:latin typeface="Century Gothic"/>
                          <a:ea typeface="Century Gothic"/>
                          <a:cs typeface="Century Gothic"/>
                        </a:rPr>
                        <a:t> </a:t>
                      </a:r>
                      <a:r>
                        <a:rPr lang="es-ES" sz="600" b="1">
                          <a:solidFill>
                            <a:srgbClr val="000000"/>
                          </a:solidFill>
                          <a:effectLst/>
                          <a:latin typeface="Century Gothic"/>
                          <a:ea typeface="Century Gothic"/>
                          <a:cs typeface="Century Gothic"/>
                        </a:rPr>
                        <a:t>Llegar a</a:t>
                      </a:r>
                      <a:r>
                        <a:rPr lang="es-ES" sz="600" b="1" i="1">
                          <a:solidFill>
                            <a:srgbClr val="000000"/>
                          </a:solidFill>
                          <a:effectLst/>
                          <a:latin typeface="Century Gothic"/>
                          <a:ea typeface="Century Gothic"/>
                          <a:cs typeface="Century Gothic"/>
                        </a:rPr>
                        <a:t> </a:t>
                      </a:r>
                      <a:r>
                        <a:rPr lang="es-ES" sz="600" b="1">
                          <a:solidFill>
                            <a:srgbClr val="000000"/>
                          </a:solidFill>
                          <a:effectLst/>
                          <a:latin typeface="Century Gothic"/>
                          <a:ea typeface="Century Gothic"/>
                          <a:cs typeface="Century Gothic"/>
                        </a:rPr>
                        <a:t>conclusiones parciales</a:t>
                      </a: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(por disciplina) útiles para el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proyecto, de tal forma que lo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aclaran, describen o descifran,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(fruto de la reflexión colaborativa</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de los estudiantes).</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¿Cómo se lograron?</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1211">
                <a:tc>
                  <a:txBody>
                    <a:bodyPr/>
                    <a:lstStyle/>
                    <a:p>
                      <a:pPr>
                        <a:lnSpc>
                          <a:spcPct val="115000"/>
                        </a:lnSpc>
                        <a:spcAft>
                          <a:spcPts val="0"/>
                        </a:spcAft>
                      </a:pPr>
                      <a:r>
                        <a:rPr lang="es-ES" sz="600">
                          <a:solidFill>
                            <a:srgbClr val="000000"/>
                          </a:solidFill>
                          <a:effectLst/>
                          <a:latin typeface="Century Gothic"/>
                          <a:ea typeface="Century Gothic"/>
                          <a:cs typeface="Century Gothic"/>
                        </a:rPr>
                        <a:t>  </a:t>
                      </a:r>
                      <a:r>
                        <a:rPr lang="es-ES" sz="600" b="1">
                          <a:solidFill>
                            <a:srgbClr val="000000"/>
                          </a:solidFill>
                          <a:effectLst/>
                          <a:latin typeface="Century Gothic"/>
                          <a:ea typeface="Century Gothic"/>
                          <a:cs typeface="Century Gothic"/>
                        </a:rPr>
                        <a:t>6.</a:t>
                      </a:r>
                      <a:r>
                        <a:rPr lang="es-ES" sz="600">
                          <a:solidFill>
                            <a:srgbClr val="000000"/>
                          </a:solidFill>
                          <a:effectLst/>
                          <a:latin typeface="Century Gothic"/>
                          <a:ea typeface="Century Gothic"/>
                          <a:cs typeface="Century Gothic"/>
                        </a:rPr>
                        <a:t> </a:t>
                      </a:r>
                      <a:r>
                        <a:rPr lang="es-ES" sz="600" b="1">
                          <a:solidFill>
                            <a:srgbClr val="000000"/>
                          </a:solidFill>
                          <a:effectLst/>
                          <a:latin typeface="Century Gothic"/>
                          <a:ea typeface="Century Gothic"/>
                          <a:cs typeface="Century Gothic"/>
                        </a:rPr>
                        <a:t>Conectar.</a:t>
                      </a:r>
                      <a:endParaRPr lang="es-MX" sz="600">
                        <a:solidFill>
                          <a:srgbClr val="000000"/>
                        </a:solidFill>
                        <a:effectLst/>
                        <a:latin typeface="Arial"/>
                        <a:ea typeface="Arial"/>
                      </a:endParaRPr>
                    </a:p>
                    <a:p>
                      <a:pPr>
                        <a:lnSpc>
                          <a:spcPct val="115000"/>
                        </a:lnSpc>
                        <a:spcAft>
                          <a:spcPts val="0"/>
                        </a:spcAft>
                        <a:tabLst>
                          <a:tab pos="270510" algn="l"/>
                        </a:tabLst>
                      </a:pPr>
                      <a:r>
                        <a:rPr lang="es-ES" sz="600" b="1">
                          <a:solidFill>
                            <a:srgbClr val="000000"/>
                          </a:solidFill>
                          <a:effectLst/>
                          <a:latin typeface="Century Gothic"/>
                          <a:ea typeface="Century Gothic"/>
                          <a:cs typeface="Century Gothic"/>
                        </a:rPr>
                        <a:t>     </a:t>
                      </a:r>
                      <a:r>
                        <a:rPr lang="es-ES" sz="600">
                          <a:solidFill>
                            <a:srgbClr val="000000"/>
                          </a:solidFill>
                          <a:effectLst/>
                          <a:latin typeface="Century Gothic"/>
                          <a:ea typeface="Century Gothic"/>
                          <a:cs typeface="Century Gothic"/>
                        </a:rPr>
                        <a:t>Manera en que las conclusiones</a:t>
                      </a:r>
                      <a:endParaRPr lang="es-MX" sz="600">
                        <a:solidFill>
                          <a:srgbClr val="000000"/>
                        </a:solidFill>
                        <a:effectLst/>
                        <a:latin typeface="Arial"/>
                        <a:ea typeface="Arial"/>
                      </a:endParaRPr>
                    </a:p>
                    <a:p>
                      <a:pPr marL="450215" indent="-450215">
                        <a:lnSpc>
                          <a:spcPct val="115000"/>
                        </a:lnSpc>
                        <a:spcAft>
                          <a:spcPts val="0"/>
                        </a:spcAft>
                        <a:tabLst>
                          <a:tab pos="270510" algn="l"/>
                        </a:tabLst>
                      </a:pPr>
                      <a:r>
                        <a:rPr lang="es-ES" sz="600">
                          <a:solidFill>
                            <a:srgbClr val="000000"/>
                          </a:solidFill>
                          <a:effectLst/>
                          <a:latin typeface="Century Gothic"/>
                          <a:ea typeface="Century Gothic"/>
                          <a:cs typeface="Century Gothic"/>
                        </a:rPr>
                        <a:t>     de cada disciplina dan</a:t>
                      </a:r>
                      <a:endParaRPr lang="es-MX" sz="600">
                        <a:solidFill>
                          <a:srgbClr val="000000"/>
                        </a:solidFill>
                        <a:effectLst/>
                        <a:latin typeface="Arial"/>
                        <a:ea typeface="Arial"/>
                      </a:endParaRPr>
                    </a:p>
                    <a:p>
                      <a:pPr>
                        <a:lnSpc>
                          <a:spcPct val="115000"/>
                        </a:lnSpc>
                        <a:spcAft>
                          <a:spcPts val="0"/>
                        </a:spcAft>
                        <a:tabLst>
                          <a:tab pos="270510" algn="l"/>
                        </a:tabLst>
                      </a:pPr>
                      <a:r>
                        <a:rPr lang="es-ES" sz="600">
                          <a:solidFill>
                            <a:srgbClr val="000000"/>
                          </a:solidFill>
                          <a:effectLst/>
                          <a:latin typeface="Century Gothic"/>
                          <a:ea typeface="Century Gothic"/>
                          <a:cs typeface="Century Gothic"/>
                        </a:rPr>
                        <a:t>     respuesta  o se vinculan con</a:t>
                      </a:r>
                      <a:endParaRPr lang="es-MX" sz="600">
                        <a:solidFill>
                          <a:srgbClr val="000000"/>
                        </a:solidFill>
                        <a:effectLst/>
                        <a:latin typeface="Arial"/>
                        <a:ea typeface="Arial"/>
                      </a:endParaRPr>
                    </a:p>
                    <a:p>
                      <a:pPr>
                        <a:lnSpc>
                          <a:spcPct val="115000"/>
                        </a:lnSpc>
                        <a:spcAft>
                          <a:spcPts val="0"/>
                        </a:spcAft>
                        <a:tabLst>
                          <a:tab pos="270510" algn="l"/>
                        </a:tabLst>
                      </a:pPr>
                      <a:r>
                        <a:rPr lang="es-ES" sz="600">
                          <a:solidFill>
                            <a:srgbClr val="000000"/>
                          </a:solidFill>
                          <a:effectLst/>
                          <a:latin typeface="Century Gothic"/>
                          <a:ea typeface="Century Gothic"/>
                          <a:cs typeface="Century Gothic"/>
                        </a:rPr>
                        <a:t>     la pregunta  disparadora del</a:t>
                      </a:r>
                      <a:endParaRPr lang="es-MX" sz="600">
                        <a:solidFill>
                          <a:srgbClr val="000000"/>
                        </a:solidFill>
                        <a:effectLst/>
                        <a:latin typeface="Arial"/>
                        <a:ea typeface="Arial"/>
                      </a:endParaRPr>
                    </a:p>
                    <a:p>
                      <a:pPr>
                        <a:lnSpc>
                          <a:spcPct val="115000"/>
                        </a:lnSpc>
                        <a:spcAft>
                          <a:spcPts val="0"/>
                        </a:spcAft>
                        <a:tabLst>
                          <a:tab pos="270510" algn="l"/>
                        </a:tabLst>
                      </a:pPr>
                      <a:r>
                        <a:rPr lang="es-ES" sz="600">
                          <a:solidFill>
                            <a:srgbClr val="000000"/>
                          </a:solidFill>
                          <a:effectLst/>
                          <a:latin typeface="Century Gothic"/>
                          <a:ea typeface="Century Gothic"/>
                          <a:cs typeface="Century Gothic"/>
                        </a:rPr>
                        <a:t>     proyecto. </a:t>
                      </a:r>
                      <a:endParaRPr lang="es-MX" sz="600">
                        <a:solidFill>
                          <a:srgbClr val="000000"/>
                        </a:solidFill>
                        <a:effectLst/>
                        <a:latin typeface="Arial"/>
                        <a:ea typeface="Arial"/>
                      </a:endParaRPr>
                    </a:p>
                    <a:p>
                      <a:pPr>
                        <a:lnSpc>
                          <a:spcPct val="115000"/>
                        </a:lnSpc>
                        <a:spcAft>
                          <a:spcPts val="0"/>
                        </a:spcAft>
                        <a:tabLst>
                          <a:tab pos="270510" algn="l"/>
                        </a:tabLst>
                      </a:pPr>
                      <a:r>
                        <a:rPr lang="es-ES" sz="600">
                          <a:solidFill>
                            <a:srgbClr val="000000"/>
                          </a:solidFill>
                          <a:effectLst/>
                          <a:latin typeface="Century Gothic"/>
                          <a:ea typeface="Century Gothic"/>
                          <a:cs typeface="Century Gothic"/>
                        </a:rPr>
                        <a:t>     Estrategia o  actividad para lograr</a:t>
                      </a:r>
                      <a:endParaRPr lang="es-MX" sz="600">
                        <a:solidFill>
                          <a:srgbClr val="000000"/>
                        </a:solidFill>
                        <a:effectLst/>
                        <a:latin typeface="Arial"/>
                        <a:ea typeface="Arial"/>
                      </a:endParaRPr>
                    </a:p>
                    <a:p>
                      <a:pPr marL="204470" indent="-276225">
                        <a:lnSpc>
                          <a:spcPct val="115000"/>
                        </a:lnSpc>
                        <a:spcAft>
                          <a:spcPts val="0"/>
                        </a:spcAft>
                      </a:pPr>
                      <a:r>
                        <a:rPr lang="es-ES" sz="600">
                          <a:solidFill>
                            <a:srgbClr val="000000"/>
                          </a:solidFill>
                          <a:effectLst/>
                          <a:latin typeface="Century Gothic"/>
                          <a:ea typeface="Century Gothic"/>
                          <a:cs typeface="Century Gothic"/>
                        </a:rPr>
                        <a:t>       que haya   conciencia de ello.</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3">
                  <a:txBody>
                    <a:bodyPr/>
                    <a:lstStyle/>
                    <a:p>
                      <a:pPr>
                        <a:lnSpc>
                          <a:spcPct val="115000"/>
                        </a:lnSpc>
                        <a:spcAft>
                          <a:spcPts val="0"/>
                        </a:spcAft>
                      </a:pPr>
                      <a:r>
                        <a:rPr lang="es-MX" sz="600">
                          <a:solidFill>
                            <a:srgbClr val="000000"/>
                          </a:solidFill>
                          <a:effectLst/>
                          <a:latin typeface="Arial"/>
                          <a:ea typeface="Times New Roman"/>
                        </a:rPr>
                        <a:t>El proyecto, permitió que los alumnos establecieran una clara interconexión conceptual y práctica de 4 asignaturas propias del programa de estudios de preparatoria UNAM.</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1201523">
                <a:tc>
                  <a:txBody>
                    <a:bodyPr/>
                    <a:lstStyle/>
                    <a:p>
                      <a:pPr>
                        <a:lnSpc>
                          <a:spcPct val="115000"/>
                        </a:lnSpc>
                        <a:spcAft>
                          <a:spcPts val="0"/>
                        </a:spcAft>
                      </a:pPr>
                      <a:r>
                        <a:rPr lang="es-ES" sz="600" b="1">
                          <a:solidFill>
                            <a:srgbClr val="000000"/>
                          </a:solidFill>
                          <a:effectLst/>
                          <a:latin typeface="Century Gothic"/>
                          <a:ea typeface="Century Gothic"/>
                          <a:cs typeface="Century Gothic"/>
                        </a:rPr>
                        <a:t>7. </a:t>
                      </a:r>
                      <a:r>
                        <a:rPr lang="es-ES" sz="600">
                          <a:solidFill>
                            <a:srgbClr val="000000"/>
                          </a:solidFill>
                          <a:effectLst/>
                          <a:latin typeface="Century Gothic"/>
                          <a:ea typeface="Century Gothic"/>
                          <a:cs typeface="Century Gothic"/>
                        </a:rPr>
                        <a:t> </a:t>
                      </a:r>
                      <a:r>
                        <a:rPr lang="es-ES" sz="600" b="1">
                          <a:solidFill>
                            <a:srgbClr val="000000"/>
                          </a:solidFill>
                          <a:effectLst/>
                          <a:latin typeface="Century Gothic"/>
                          <a:ea typeface="Century Gothic"/>
                          <a:cs typeface="Century Gothic"/>
                        </a:rPr>
                        <a:t>Evaluar la información generada.</a:t>
                      </a:r>
                      <a:endParaRPr lang="es-MX" sz="600">
                        <a:solidFill>
                          <a:srgbClr val="000000"/>
                        </a:solidFill>
                        <a:effectLst/>
                        <a:latin typeface="Arial"/>
                        <a:ea typeface="Arial"/>
                      </a:endParaRPr>
                    </a:p>
                    <a:p>
                      <a:pPr marL="180340">
                        <a:lnSpc>
                          <a:spcPct val="115000"/>
                        </a:lnSpc>
                        <a:spcAft>
                          <a:spcPts val="0"/>
                        </a:spcAft>
                      </a:pPr>
                      <a:r>
                        <a:rPr lang="es-ES" sz="600">
                          <a:solidFill>
                            <a:srgbClr val="000000"/>
                          </a:solidFill>
                          <a:effectLst/>
                          <a:latin typeface="Century Gothic"/>
                          <a:ea typeface="Century Gothic"/>
                          <a:cs typeface="Century Gothic"/>
                        </a:rPr>
                        <a:t>¿La información obtenida cubre las necesidades para la solución del problema?</a:t>
                      </a:r>
                      <a:endParaRPr lang="es-MX" sz="600">
                        <a:solidFill>
                          <a:srgbClr val="000000"/>
                        </a:solidFill>
                        <a:effectLst/>
                        <a:latin typeface="Arial"/>
                        <a:ea typeface="Arial"/>
                      </a:endParaRPr>
                    </a:p>
                    <a:p>
                      <a:pPr marL="180340">
                        <a:lnSpc>
                          <a:spcPct val="115000"/>
                        </a:lnSpc>
                        <a:spcAft>
                          <a:spcPts val="0"/>
                        </a:spcAft>
                      </a:pPr>
                      <a:r>
                        <a:rPr lang="es-ES" sz="600">
                          <a:solidFill>
                            <a:srgbClr val="000000"/>
                          </a:solidFill>
                          <a:effectLst/>
                          <a:latin typeface="Century Gothic"/>
                          <a:ea typeface="Century Gothic"/>
                          <a:cs typeface="Century Gothic"/>
                        </a:rPr>
                        <a:t>Propuesta de investigaciones para complementar el proyecto.</a:t>
                      </a:r>
                      <a:endParaRPr lang="es-MX" sz="60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3">
                  <a:txBody>
                    <a:bodyPr/>
                    <a:lstStyle/>
                    <a:p>
                      <a:pPr>
                        <a:lnSpc>
                          <a:spcPct val="115000"/>
                        </a:lnSpc>
                        <a:spcAft>
                          <a:spcPts val="0"/>
                        </a:spcAft>
                      </a:pPr>
                      <a:r>
                        <a:rPr lang="es-MX" sz="600" dirty="0">
                          <a:solidFill>
                            <a:srgbClr val="000000"/>
                          </a:solidFill>
                          <a:effectLst/>
                          <a:latin typeface="Arial"/>
                          <a:ea typeface="Times New Roman"/>
                        </a:rPr>
                        <a:t>● A su vez, el proyecto permitió integrar los elementos informáticos estudiados dentro del programa de estudios de esta materia, haciendo patente su eficacia y eficiencia en la cultura digital actual. ● Se reconoció los elementos esenciales de la comunicación asertiva, que están involucrados en la comunicación visual, y que son parte fundamental de la perspectiva funcional del lenguaje. ● Se dio evidencia de la comprensión conceptual de los siguientes conceptos, al ser utilizados de manera pertinente dentro de análisis y productos de los alumnos: Ley, Obligaciones, Mercadotecnia, financiamiento, bienestar, desigualdad, violencia, conducta, conflicto social, educación. ● Se reconoció la relación fundamental y necesaria que existe entre áreas como la psicología y el derecho, reconociendo que no es del todo una realidad en la legislación Mexicana</a:t>
                      </a:r>
                      <a:endParaRPr lang="es-MX" sz="600" dirty="0">
                        <a:solidFill>
                          <a:srgbClr val="000000"/>
                        </a:solidFill>
                        <a:effectLst/>
                        <a:latin typeface="Arial"/>
                        <a:ea typeface="Arial"/>
                      </a:endParaRPr>
                    </a:p>
                  </a:txBody>
                  <a:tcPr marL="22403" marR="22403" marT="22403" marB="224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bl>
          </a:graphicData>
        </a:graphic>
      </p:graphicFrame>
      <p:sp>
        <p:nvSpPr>
          <p:cNvPr id="5" name="Rectangle 1"/>
          <p:cNvSpPr>
            <a:spLocks noChangeArrowheads="1"/>
          </p:cNvSpPr>
          <p:nvPr/>
        </p:nvSpPr>
        <p:spPr bwMode="auto">
          <a:xfrm>
            <a:off x="107505" y="147936"/>
            <a:ext cx="4891083"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9875" algn="l"/>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V. Esquema del proceso de construcción del proyecto por disciplinas.</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28216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501099511"/>
              </p:ext>
            </p:extLst>
          </p:nvPr>
        </p:nvGraphicFramePr>
        <p:xfrm>
          <a:off x="251522" y="620688"/>
          <a:ext cx="7467599" cy="6211764"/>
        </p:xfrm>
        <a:graphic>
          <a:graphicData uri="http://schemas.openxmlformats.org/drawingml/2006/table">
            <a:tbl>
              <a:tblPr/>
              <a:tblGrid>
                <a:gridCol w="3759392"/>
                <a:gridCol w="3708207"/>
              </a:tblGrid>
              <a:tr h="1528542">
                <a:tc>
                  <a:txBody>
                    <a:bodyPr/>
                    <a:lstStyle/>
                    <a:p>
                      <a:pPr algn="ctr">
                        <a:lnSpc>
                          <a:spcPct val="115000"/>
                        </a:lnSpc>
                        <a:spcAft>
                          <a:spcPts val="0"/>
                        </a:spcAft>
                      </a:pPr>
                      <a:r>
                        <a:rPr lang="es-ES" sz="900" b="1">
                          <a:solidFill>
                            <a:srgbClr val="000000"/>
                          </a:solidFill>
                          <a:effectLst/>
                          <a:latin typeface="Century Gothic"/>
                          <a:ea typeface="Century Gothic"/>
                          <a:cs typeface="Century Gothic"/>
                        </a:rPr>
                        <a:t>Tiempos dedicados al proyecto cada semana.</a:t>
                      </a:r>
                      <a:endParaRPr lang="es-MX" sz="900">
                        <a:solidFill>
                          <a:srgbClr val="000000"/>
                        </a:solidFill>
                        <a:effectLst/>
                        <a:latin typeface="Arial"/>
                        <a:ea typeface="Arial"/>
                      </a:endParaRPr>
                    </a:p>
                    <a:p>
                      <a:pPr algn="ctr">
                        <a:lnSpc>
                          <a:spcPct val="115000"/>
                        </a:lnSpc>
                        <a:spcAft>
                          <a:spcPts val="0"/>
                        </a:spcAft>
                      </a:pPr>
                      <a:r>
                        <a:rPr lang="es-ES" sz="900">
                          <a:solidFill>
                            <a:srgbClr val="000000"/>
                          </a:solidFill>
                          <a:effectLst/>
                          <a:latin typeface="Century Gothic"/>
                          <a:ea typeface="Century Gothic"/>
                          <a:cs typeface="Century Gothic"/>
                        </a:rPr>
                        <a:t>      Momentos  se destinados al Proyecto.</a:t>
                      </a:r>
                      <a:endParaRPr lang="es-MX" sz="900">
                        <a:solidFill>
                          <a:srgbClr val="000000"/>
                        </a:solidFill>
                        <a:effectLst/>
                        <a:latin typeface="Arial"/>
                        <a:ea typeface="Arial"/>
                      </a:endParaRPr>
                    </a:p>
                    <a:p>
                      <a:pPr algn="ctr">
                        <a:lnSpc>
                          <a:spcPct val="115000"/>
                        </a:lnSpc>
                        <a:spcAft>
                          <a:spcPts val="0"/>
                        </a:spcAft>
                      </a:pPr>
                      <a:r>
                        <a:rPr lang="es-ES" sz="900">
                          <a:solidFill>
                            <a:srgbClr val="000000"/>
                          </a:solidFill>
                          <a:effectLst/>
                          <a:latin typeface="Century Gothic"/>
                          <a:ea typeface="Century Gothic"/>
                          <a:cs typeface="Century Gothic"/>
                        </a:rPr>
                        <a:t>     Horas de trabajó dedicadas al trabajo disciplinario. </a:t>
                      </a:r>
                      <a:endParaRPr lang="es-MX" sz="900">
                        <a:solidFill>
                          <a:srgbClr val="000000"/>
                        </a:solidFill>
                        <a:effectLst/>
                        <a:latin typeface="Arial"/>
                        <a:ea typeface="Arial"/>
                      </a:endParaRPr>
                    </a:p>
                    <a:p>
                      <a:pPr algn="ctr">
                        <a:lnSpc>
                          <a:spcPct val="115000"/>
                        </a:lnSpc>
                        <a:spcAft>
                          <a:spcPts val="0"/>
                        </a:spcAft>
                      </a:pPr>
                      <a:r>
                        <a:rPr lang="es-ES" sz="900">
                          <a:solidFill>
                            <a:srgbClr val="000000"/>
                          </a:solidFill>
                          <a:effectLst/>
                          <a:latin typeface="Century Gothic"/>
                          <a:ea typeface="Century Gothic"/>
                          <a:cs typeface="Century Gothic"/>
                        </a:rPr>
                        <a:t>Horas de trabajo dedicadas al trabajo interdisciplinario. </a:t>
                      </a:r>
                      <a:endParaRPr lang="es-MX" sz="900">
                        <a:solidFill>
                          <a:srgbClr val="000000"/>
                        </a:solidFill>
                        <a:effectLst/>
                        <a:latin typeface="Arial"/>
                        <a:ea typeface="Arial"/>
                      </a:endParaRPr>
                    </a:p>
                    <a:p>
                      <a:pPr algn="ctr">
                        <a:lnSpc>
                          <a:spcPct val="115000"/>
                        </a:lnSpc>
                        <a:spcAft>
                          <a:spcPts val="0"/>
                        </a:spcAft>
                      </a:pPr>
                      <a:r>
                        <a:rPr lang="es-ES" sz="900">
                          <a:solidFill>
                            <a:srgbClr val="000000"/>
                          </a:solidFill>
                          <a:effectLst/>
                          <a:latin typeface="Century Gothic"/>
                          <a:ea typeface="Century Gothic"/>
                          <a:cs typeface="Century Gothic"/>
                        </a:rPr>
                        <a:t> </a:t>
                      </a:r>
                      <a:endParaRPr lang="es-MX" sz="90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900" b="1">
                          <a:solidFill>
                            <a:srgbClr val="000000"/>
                          </a:solidFill>
                          <a:effectLst/>
                          <a:latin typeface="Century Gothic"/>
                          <a:ea typeface="Century Gothic"/>
                          <a:cs typeface="Century Gothic"/>
                        </a:rPr>
                        <a:t>Presentación del proyecto (producto).</a:t>
                      </a:r>
                      <a:endParaRPr lang="es-MX" sz="900">
                        <a:solidFill>
                          <a:srgbClr val="000000"/>
                        </a:solidFill>
                        <a:effectLst/>
                        <a:latin typeface="Arial"/>
                        <a:ea typeface="Arial"/>
                      </a:endParaRPr>
                    </a:p>
                    <a:p>
                      <a:pPr algn="ctr">
                        <a:lnSpc>
                          <a:spcPct val="115000"/>
                        </a:lnSpc>
                        <a:spcAft>
                          <a:spcPts val="0"/>
                        </a:spcAft>
                      </a:pPr>
                      <a:r>
                        <a:rPr lang="es-ES" sz="900">
                          <a:solidFill>
                            <a:srgbClr val="000000"/>
                          </a:solidFill>
                          <a:effectLst/>
                          <a:latin typeface="Century Gothic"/>
                          <a:ea typeface="Century Gothic"/>
                          <a:cs typeface="Century Gothic"/>
                        </a:rPr>
                        <a:t>Características de la presentación.</a:t>
                      </a:r>
                      <a:endParaRPr lang="es-MX" sz="900">
                        <a:solidFill>
                          <a:srgbClr val="000000"/>
                        </a:solidFill>
                        <a:effectLst/>
                        <a:latin typeface="Arial"/>
                        <a:ea typeface="Arial"/>
                      </a:endParaRPr>
                    </a:p>
                    <a:p>
                      <a:pPr algn="ctr">
                        <a:lnSpc>
                          <a:spcPct val="115000"/>
                        </a:lnSpc>
                        <a:spcAft>
                          <a:spcPts val="0"/>
                        </a:spcAft>
                      </a:pPr>
                      <a:r>
                        <a:rPr lang="es-ES" sz="900">
                          <a:solidFill>
                            <a:srgbClr val="000000"/>
                          </a:solidFill>
                          <a:effectLst/>
                          <a:latin typeface="Century Gothic"/>
                          <a:ea typeface="Century Gothic"/>
                          <a:cs typeface="Century Gothic"/>
                        </a:rPr>
                        <a:t>¿Qué se presenta? ¿Cuándo? ¿Dónde? ¿Con qué? </a:t>
                      </a:r>
                      <a:endParaRPr lang="es-MX" sz="900">
                        <a:solidFill>
                          <a:srgbClr val="000000"/>
                        </a:solidFill>
                        <a:effectLst/>
                        <a:latin typeface="Arial"/>
                        <a:ea typeface="Arial"/>
                      </a:endParaRPr>
                    </a:p>
                    <a:p>
                      <a:pPr algn="ctr">
                        <a:lnSpc>
                          <a:spcPct val="115000"/>
                        </a:lnSpc>
                        <a:spcAft>
                          <a:spcPts val="0"/>
                        </a:spcAft>
                      </a:pPr>
                      <a:r>
                        <a:rPr lang="es-ES" sz="900">
                          <a:solidFill>
                            <a:srgbClr val="000000"/>
                          </a:solidFill>
                          <a:effectLst/>
                          <a:latin typeface="Century Gothic"/>
                          <a:ea typeface="Century Gothic"/>
                          <a:cs typeface="Century Gothic"/>
                        </a:rPr>
                        <a:t>¿A quién, por qué, para qué?</a:t>
                      </a:r>
                      <a:endParaRPr lang="es-MX" sz="90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4683222">
                <a:tc>
                  <a:txBody>
                    <a:bodyPr/>
                    <a:lstStyle/>
                    <a:p>
                      <a:pPr>
                        <a:lnSpc>
                          <a:spcPct val="115000"/>
                        </a:lnSpc>
                        <a:spcAft>
                          <a:spcPts val="0"/>
                        </a:spcAft>
                      </a:pPr>
                      <a:r>
                        <a:rPr lang="es-ES" sz="900">
                          <a:solidFill>
                            <a:srgbClr val="000000"/>
                          </a:solidFill>
                          <a:effectLst/>
                          <a:latin typeface="Century Gothic"/>
                          <a:ea typeface="Century Gothic"/>
                          <a:cs typeface="Century Gothic"/>
                        </a:rPr>
                        <a:t>El tiempo total del trabajo del proyecto fue de un bimestre (8 semanas)</a:t>
                      </a:r>
                      <a:endParaRPr lang="es-MX" sz="900">
                        <a:solidFill>
                          <a:srgbClr val="000000"/>
                        </a:solidFill>
                        <a:effectLst/>
                        <a:latin typeface="Arial"/>
                        <a:ea typeface="Arial"/>
                      </a:endParaRPr>
                    </a:p>
                    <a:p>
                      <a:pPr>
                        <a:lnSpc>
                          <a:spcPct val="115000"/>
                        </a:lnSpc>
                        <a:spcAft>
                          <a:spcPts val="0"/>
                        </a:spcAft>
                      </a:pPr>
                      <a:r>
                        <a:rPr lang="es-ES" sz="900">
                          <a:solidFill>
                            <a:srgbClr val="000000"/>
                          </a:solidFill>
                          <a:effectLst/>
                          <a:latin typeface="Times New Roman"/>
                          <a:ea typeface="Century Gothic"/>
                        </a:rPr>
                        <a:t>●</a:t>
                      </a:r>
                      <a:r>
                        <a:rPr lang="es-ES" sz="900">
                          <a:solidFill>
                            <a:srgbClr val="000000"/>
                          </a:solidFill>
                          <a:effectLst/>
                          <a:latin typeface="Century Gothic"/>
                          <a:ea typeface="Century Gothic"/>
                          <a:cs typeface="Century Gothic"/>
                        </a:rPr>
                        <a:t> Los maestros de asignatura dedicaron tiempo completo de sus horas de clase, por separado, las primeras 3 semanas del proyecto con las investigaciones correspondientes a su asignatura y quepertenecen a su programa de estudios.</a:t>
                      </a:r>
                      <a:endParaRPr lang="es-MX" sz="900">
                        <a:solidFill>
                          <a:srgbClr val="000000"/>
                        </a:solidFill>
                        <a:effectLst/>
                        <a:latin typeface="Arial"/>
                        <a:ea typeface="Arial"/>
                      </a:endParaRPr>
                    </a:p>
                    <a:p>
                      <a:pPr>
                        <a:lnSpc>
                          <a:spcPct val="115000"/>
                        </a:lnSpc>
                        <a:spcAft>
                          <a:spcPts val="0"/>
                        </a:spcAft>
                      </a:pPr>
                      <a:r>
                        <a:rPr lang="es-ES" sz="900">
                          <a:solidFill>
                            <a:srgbClr val="000000"/>
                          </a:solidFill>
                          <a:effectLst/>
                          <a:latin typeface="Times New Roman"/>
                          <a:ea typeface="Century Gothic"/>
                        </a:rPr>
                        <a:t>●</a:t>
                      </a:r>
                      <a:r>
                        <a:rPr lang="es-ES" sz="900">
                          <a:solidFill>
                            <a:srgbClr val="000000"/>
                          </a:solidFill>
                          <a:effectLst/>
                          <a:latin typeface="Century Gothic"/>
                          <a:ea typeface="Century Gothic"/>
                          <a:cs typeface="Century Gothic"/>
                        </a:rPr>
                        <a:t> Posteriormente hubo una semana de discusiones abiertas en 3 momentos de una hora dirigidospor el coordinador y los alumnos para verificar el rumbo de los descubrimientos de los alumnos y motivar a la acción. En esa reunión se define que se quiere hacer una campaña por TV.</a:t>
                      </a:r>
                      <a:endParaRPr lang="es-MX" sz="900">
                        <a:solidFill>
                          <a:srgbClr val="000000"/>
                        </a:solidFill>
                        <a:effectLst/>
                        <a:latin typeface="Arial"/>
                        <a:ea typeface="Arial"/>
                      </a:endParaRPr>
                    </a:p>
                    <a:p>
                      <a:pPr>
                        <a:lnSpc>
                          <a:spcPct val="115000"/>
                        </a:lnSpc>
                        <a:spcAft>
                          <a:spcPts val="0"/>
                        </a:spcAft>
                      </a:pPr>
                      <a:r>
                        <a:rPr lang="es-ES" sz="900">
                          <a:solidFill>
                            <a:srgbClr val="000000"/>
                          </a:solidFill>
                          <a:effectLst/>
                          <a:latin typeface="Times New Roman"/>
                          <a:ea typeface="Century Gothic"/>
                        </a:rPr>
                        <a:t>●</a:t>
                      </a:r>
                      <a:r>
                        <a:rPr lang="es-ES" sz="900">
                          <a:solidFill>
                            <a:srgbClr val="000000"/>
                          </a:solidFill>
                          <a:effectLst/>
                          <a:latin typeface="Century Gothic"/>
                          <a:ea typeface="Century Gothic"/>
                          <a:cs typeface="Century Gothic"/>
                        </a:rPr>
                        <a:t> Se eligieron los criterios sobre los que se evaluaría una campaña publicitaria apoyados de los</a:t>
                      </a:r>
                      <a:endParaRPr lang="es-MX" sz="900">
                        <a:solidFill>
                          <a:srgbClr val="000000"/>
                        </a:solidFill>
                        <a:effectLst/>
                        <a:latin typeface="Arial"/>
                        <a:ea typeface="Arial"/>
                      </a:endParaRPr>
                    </a:p>
                    <a:p>
                      <a:pPr>
                        <a:lnSpc>
                          <a:spcPct val="115000"/>
                        </a:lnSpc>
                        <a:spcAft>
                          <a:spcPts val="0"/>
                        </a:spcAft>
                      </a:pPr>
                      <a:r>
                        <a:rPr lang="es-ES" sz="900">
                          <a:solidFill>
                            <a:srgbClr val="000000"/>
                          </a:solidFill>
                          <a:effectLst/>
                          <a:latin typeface="Century Gothic"/>
                          <a:ea typeface="Century Gothic"/>
                          <a:cs typeface="Century Gothic"/>
                        </a:rPr>
                        <a:t>maestros de Español. (Nivel de información, relación con la comunidad, comunicación efectiva,</a:t>
                      </a:r>
                      <a:endParaRPr lang="es-MX" sz="900">
                        <a:solidFill>
                          <a:srgbClr val="000000"/>
                        </a:solidFill>
                        <a:effectLst/>
                        <a:latin typeface="Arial"/>
                        <a:ea typeface="Arial"/>
                      </a:endParaRPr>
                    </a:p>
                    <a:p>
                      <a:pPr>
                        <a:lnSpc>
                          <a:spcPct val="115000"/>
                        </a:lnSpc>
                        <a:spcAft>
                          <a:spcPts val="0"/>
                        </a:spcAft>
                      </a:pPr>
                      <a:r>
                        <a:rPr lang="es-ES" sz="900">
                          <a:solidFill>
                            <a:srgbClr val="000000"/>
                          </a:solidFill>
                          <a:effectLst/>
                          <a:latin typeface="Century Gothic"/>
                          <a:ea typeface="Century Gothic"/>
                          <a:cs typeface="Century Gothic"/>
                        </a:rPr>
                        <a:t>etc.)</a:t>
                      </a:r>
                      <a:endParaRPr lang="es-MX" sz="900">
                        <a:solidFill>
                          <a:srgbClr val="000000"/>
                        </a:solidFill>
                        <a:effectLst/>
                        <a:latin typeface="Arial"/>
                        <a:ea typeface="Arial"/>
                      </a:endParaRPr>
                    </a:p>
                    <a:p>
                      <a:pPr>
                        <a:lnSpc>
                          <a:spcPct val="115000"/>
                        </a:lnSpc>
                        <a:spcAft>
                          <a:spcPts val="0"/>
                        </a:spcAft>
                      </a:pPr>
                      <a:r>
                        <a:rPr lang="es-ES" sz="900">
                          <a:solidFill>
                            <a:srgbClr val="000000"/>
                          </a:solidFill>
                          <a:effectLst/>
                          <a:latin typeface="Century Gothic"/>
                          <a:ea typeface="Century Gothic"/>
                          <a:cs typeface="Century Gothic"/>
                        </a:rPr>
                        <a:t> </a:t>
                      </a:r>
                      <a:endParaRPr lang="es-MX" sz="90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dirty="0">
                          <a:solidFill>
                            <a:srgbClr val="000000"/>
                          </a:solidFill>
                          <a:effectLst/>
                          <a:latin typeface="Times New Roman"/>
                          <a:ea typeface="Century Gothic"/>
                        </a:rPr>
                        <a:t>●</a:t>
                      </a:r>
                      <a:r>
                        <a:rPr lang="es-ES" sz="900" dirty="0">
                          <a:solidFill>
                            <a:srgbClr val="000000"/>
                          </a:solidFill>
                          <a:effectLst/>
                          <a:latin typeface="Century Gothic"/>
                          <a:ea typeface="Century Gothic"/>
                          <a:cs typeface="Century Gothic"/>
                        </a:rPr>
                        <a:t> Las siguientes 4 semanas, se tuvieron 3 </a:t>
                      </a:r>
                      <a:r>
                        <a:rPr lang="es-ES" sz="900" dirty="0" err="1">
                          <a:solidFill>
                            <a:srgbClr val="000000"/>
                          </a:solidFill>
                          <a:effectLst/>
                          <a:latin typeface="Century Gothic"/>
                          <a:ea typeface="Century Gothic"/>
                          <a:cs typeface="Century Gothic"/>
                        </a:rPr>
                        <a:t>hrs</a:t>
                      </a:r>
                      <a:r>
                        <a:rPr lang="es-ES" sz="900" dirty="0">
                          <a:solidFill>
                            <a:srgbClr val="000000"/>
                          </a:solidFill>
                          <a:effectLst/>
                          <a:latin typeface="Century Gothic"/>
                          <a:ea typeface="Century Gothic"/>
                          <a:cs typeface="Century Gothic"/>
                        </a:rPr>
                        <a:t> semanales con la presencia de los 4 maestros en cada hora, para apoyar en el diseño y uso adecuado de la información de su asignatura en la campaña publicitaria, que se concretó en un spot de 3 minutos de duración máxima.</a:t>
                      </a:r>
                      <a:endParaRPr lang="es-MX" sz="900" dirty="0">
                        <a:solidFill>
                          <a:srgbClr val="000000"/>
                        </a:solidFill>
                        <a:effectLst/>
                        <a:latin typeface="Arial"/>
                        <a:ea typeface="Arial"/>
                      </a:endParaRPr>
                    </a:p>
                    <a:p>
                      <a:pPr>
                        <a:lnSpc>
                          <a:spcPct val="115000"/>
                        </a:lnSpc>
                        <a:spcAft>
                          <a:spcPts val="0"/>
                        </a:spcAft>
                      </a:pPr>
                      <a:r>
                        <a:rPr lang="es-ES" sz="900" dirty="0">
                          <a:solidFill>
                            <a:srgbClr val="000000"/>
                          </a:solidFill>
                          <a:effectLst/>
                          <a:latin typeface="Times New Roman"/>
                          <a:ea typeface="Century Gothic"/>
                        </a:rPr>
                        <a:t>●</a:t>
                      </a:r>
                      <a:r>
                        <a:rPr lang="es-ES" sz="900" dirty="0">
                          <a:solidFill>
                            <a:srgbClr val="000000"/>
                          </a:solidFill>
                          <a:effectLst/>
                          <a:latin typeface="Century Gothic"/>
                          <a:ea typeface="Century Gothic"/>
                          <a:cs typeface="Century Gothic"/>
                        </a:rPr>
                        <a:t> Dicho Spot, sería presentado a personal del municipio para que pudieran elegir el apropiado.</a:t>
                      </a:r>
                      <a:endParaRPr lang="es-MX" sz="900" dirty="0">
                        <a:solidFill>
                          <a:srgbClr val="000000"/>
                        </a:solidFill>
                        <a:effectLst/>
                        <a:latin typeface="Arial"/>
                        <a:ea typeface="Arial"/>
                      </a:endParaRPr>
                    </a:p>
                    <a:p>
                      <a:pPr>
                        <a:lnSpc>
                          <a:spcPct val="115000"/>
                        </a:lnSpc>
                        <a:spcAft>
                          <a:spcPts val="0"/>
                        </a:spcAft>
                      </a:pPr>
                      <a:r>
                        <a:rPr lang="es-ES" sz="900" dirty="0">
                          <a:solidFill>
                            <a:srgbClr val="000000"/>
                          </a:solidFill>
                          <a:effectLst/>
                          <a:latin typeface="Times New Roman"/>
                          <a:ea typeface="Century Gothic"/>
                        </a:rPr>
                        <a:t>●</a:t>
                      </a:r>
                      <a:r>
                        <a:rPr lang="es-ES" sz="900" dirty="0">
                          <a:solidFill>
                            <a:srgbClr val="000000"/>
                          </a:solidFill>
                          <a:effectLst/>
                          <a:latin typeface="Century Gothic"/>
                          <a:ea typeface="Century Gothic"/>
                          <a:cs typeface="Century Gothic"/>
                        </a:rPr>
                        <a:t> Al no poder difundirse en TV abierta, se utilizó un DVD para que pudiera reproducirse en cada</a:t>
                      </a:r>
                      <a:endParaRPr lang="es-MX" sz="900" dirty="0">
                        <a:solidFill>
                          <a:srgbClr val="000000"/>
                        </a:solidFill>
                        <a:effectLst/>
                        <a:latin typeface="Arial"/>
                        <a:ea typeface="Arial"/>
                      </a:endParaRPr>
                    </a:p>
                    <a:p>
                      <a:pPr>
                        <a:lnSpc>
                          <a:spcPct val="115000"/>
                        </a:lnSpc>
                        <a:spcAft>
                          <a:spcPts val="0"/>
                        </a:spcAft>
                        <a:tabLst>
                          <a:tab pos="1562100" algn="l"/>
                        </a:tabLst>
                      </a:pPr>
                      <a:r>
                        <a:rPr lang="es-ES" sz="900" dirty="0">
                          <a:solidFill>
                            <a:srgbClr val="000000"/>
                          </a:solidFill>
                          <a:effectLst/>
                          <a:latin typeface="Century Gothic"/>
                          <a:ea typeface="Century Gothic"/>
                          <a:cs typeface="Century Gothic"/>
                        </a:rPr>
                        <a:t>casa.	</a:t>
                      </a:r>
                      <a:endParaRPr lang="es-MX" sz="900" dirty="0">
                        <a:solidFill>
                          <a:srgbClr val="000000"/>
                        </a:solidFill>
                        <a:effectLst/>
                        <a:latin typeface="Arial"/>
                        <a:ea typeface="Arial"/>
                      </a:endParaRPr>
                    </a:p>
                    <a:p>
                      <a:pPr>
                        <a:lnSpc>
                          <a:spcPct val="115000"/>
                        </a:lnSpc>
                        <a:spcAft>
                          <a:spcPts val="0"/>
                        </a:spcAft>
                      </a:pPr>
                      <a:r>
                        <a:rPr lang="es-ES" sz="900" dirty="0">
                          <a:solidFill>
                            <a:srgbClr val="000000"/>
                          </a:solidFill>
                          <a:effectLst/>
                          <a:latin typeface="Century Gothic"/>
                          <a:ea typeface="Century Gothic"/>
                          <a:cs typeface="Century Gothic"/>
                        </a:rPr>
                        <a:t> </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324544" y="194792"/>
            <a:ext cx="5666936"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62100" algn="l"/>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VI. División del tiempo.                                                                        VII. Presentación.</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62100" algn="l"/>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6321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79512" y="260649"/>
            <a:ext cx="7344816" cy="646331"/>
          </a:xfrm>
          <a:prstGeom prst="rect">
            <a:avLst/>
          </a:prstGeom>
        </p:spPr>
        <p:txBody>
          <a:bodyPr wrap="square">
            <a:spAutoFit/>
          </a:bodyPr>
          <a:lstStyle/>
          <a:p>
            <a:pPr marL="342900" marR="114300" lvl="0" indent="-342900">
              <a:lnSpc>
                <a:spcPct val="200000"/>
              </a:lnSpc>
              <a:spcBef>
                <a:spcPts val="370"/>
              </a:spcBef>
              <a:buClr>
                <a:srgbClr val="349484"/>
              </a:buClr>
              <a:buFont typeface="+mj-lt"/>
              <a:buAutoNum type="alphaLcPeriod"/>
            </a:pPr>
            <a:r>
              <a:rPr lang="es-ES" b="1" u="sng" dirty="0">
                <a:solidFill>
                  <a:srgbClr val="4F81BD"/>
                </a:solidFill>
                <a:latin typeface="Century Gothic"/>
              </a:rPr>
              <a:t>COMENCEMOS A SER EMPRENDEDORAS</a:t>
            </a:r>
            <a:endParaRPr lang="es-MX" u="none" strike="noStrike" dirty="0">
              <a:solidFill>
                <a:srgbClr val="4F81BD"/>
              </a:solidFill>
              <a:effectLst/>
            </a:endParaRPr>
          </a:p>
        </p:txBody>
      </p:sp>
      <p:graphicFrame>
        <p:nvGraphicFramePr>
          <p:cNvPr id="6" name="5 Tabla"/>
          <p:cNvGraphicFramePr>
            <a:graphicFrameLocks noGrp="1"/>
          </p:cNvGraphicFramePr>
          <p:nvPr>
            <p:extLst>
              <p:ext uri="{D42A27DB-BD31-4B8C-83A1-F6EECF244321}">
                <p14:modId xmlns:p14="http://schemas.microsoft.com/office/powerpoint/2010/main" val="1501277548"/>
              </p:ext>
            </p:extLst>
          </p:nvPr>
        </p:nvGraphicFramePr>
        <p:xfrm>
          <a:off x="323528" y="1556792"/>
          <a:ext cx="7467600" cy="897606"/>
        </p:xfrm>
        <a:graphic>
          <a:graphicData uri="http://schemas.openxmlformats.org/drawingml/2006/table">
            <a:tbl>
              <a:tblPr/>
              <a:tblGrid>
                <a:gridCol w="7467600"/>
              </a:tblGrid>
              <a:tr h="897606">
                <a:tc>
                  <a:txBody>
                    <a:bodyPr/>
                    <a:lstStyle/>
                    <a:p>
                      <a:pPr marR="114300">
                        <a:lnSpc>
                          <a:spcPct val="115000"/>
                        </a:lnSpc>
                        <a:spcBef>
                          <a:spcPts val="370"/>
                        </a:spcBef>
                        <a:spcAft>
                          <a:spcPts val="0"/>
                        </a:spcAft>
                      </a:pPr>
                      <a:r>
                        <a:rPr lang="es-ES" sz="900" dirty="0">
                          <a:solidFill>
                            <a:srgbClr val="000000"/>
                          </a:solidFill>
                          <a:effectLst/>
                          <a:latin typeface="Arial"/>
                          <a:ea typeface="Arial"/>
                        </a:rPr>
                        <a:t>Tener una experiencia que permitiera mostrar una actitud de emprendedores en la que pudieran aplicar sus conocimientos en la creación de un proyecto, en el que los maestros de contabilidad y administración, derecho y psicología trabajarían de manera interdisciplinaria para realizar diferentes tipos de negocios a manera de empresa.</a:t>
                      </a:r>
                      <a:endParaRPr lang="es-MX" sz="900" dirty="0">
                        <a:solidFill>
                          <a:srgbClr val="000000"/>
                        </a:solidFill>
                        <a:effectLst/>
                        <a:latin typeface="Arial"/>
                        <a:ea typeface="Arial"/>
                      </a:endParaRPr>
                    </a:p>
                  </a:txBody>
                  <a:tcPr marL="54468" marR="54468" marT="54468" marB="54468">
                    <a:lnL w="12700" cap="flat" cmpd="sng" algn="ctr">
                      <a:solidFill>
                        <a:srgbClr val="A4C2F4"/>
                      </a:solidFill>
                      <a:prstDash val="solid"/>
                      <a:round/>
                      <a:headEnd type="none" w="med" len="med"/>
                      <a:tailEnd type="none" w="med" len="med"/>
                    </a:lnL>
                    <a:lnR w="12700" cap="flat" cmpd="sng" algn="ctr">
                      <a:solidFill>
                        <a:srgbClr val="A4C2F4"/>
                      </a:solidFill>
                      <a:prstDash val="solid"/>
                      <a:round/>
                      <a:headEnd type="none" w="med" len="med"/>
                      <a:tailEnd type="none" w="med" len="med"/>
                    </a:lnR>
                    <a:lnT w="12700" cap="flat" cmpd="sng" algn="ctr">
                      <a:solidFill>
                        <a:srgbClr val="A4C2F4"/>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403610047"/>
              </p:ext>
            </p:extLst>
          </p:nvPr>
        </p:nvGraphicFramePr>
        <p:xfrm>
          <a:off x="323529" y="3066491"/>
          <a:ext cx="7467604" cy="3252918"/>
        </p:xfrm>
        <a:graphic>
          <a:graphicData uri="http://schemas.openxmlformats.org/drawingml/2006/table">
            <a:tbl>
              <a:tblPr/>
              <a:tblGrid>
                <a:gridCol w="1771023"/>
                <a:gridCol w="1771023"/>
                <a:gridCol w="1771567"/>
                <a:gridCol w="2153991"/>
              </a:tblGrid>
              <a:tr h="1686276">
                <a:tc>
                  <a:txBody>
                    <a:bodyPr/>
                    <a:lstStyle/>
                    <a:p>
                      <a:pPr algn="ctr">
                        <a:lnSpc>
                          <a:spcPct val="115000"/>
                        </a:lnSpc>
                        <a:spcAft>
                          <a:spcPts val="0"/>
                        </a:spcAft>
                      </a:pPr>
                      <a:r>
                        <a:rPr lang="es-ES" sz="900" b="1" dirty="0">
                          <a:solidFill>
                            <a:srgbClr val="000000"/>
                          </a:solidFill>
                          <a:effectLst/>
                          <a:latin typeface="Century Gothic"/>
                          <a:ea typeface="Century Gothic"/>
                          <a:cs typeface="Century Gothic"/>
                        </a:rPr>
                        <a:t>Dar explicación</a:t>
                      </a:r>
                      <a:endParaRPr lang="es-MX" sz="900" dirty="0">
                        <a:solidFill>
                          <a:srgbClr val="000000"/>
                        </a:solidFill>
                        <a:effectLst/>
                        <a:latin typeface="Arial"/>
                        <a:ea typeface="Arial"/>
                      </a:endParaRPr>
                    </a:p>
                    <a:p>
                      <a:pPr algn="ctr">
                        <a:lnSpc>
                          <a:spcPct val="115000"/>
                        </a:lnSpc>
                        <a:spcAft>
                          <a:spcPts val="0"/>
                        </a:spcAft>
                      </a:pPr>
                      <a:r>
                        <a:rPr lang="es-ES" sz="900" dirty="0">
                          <a:solidFill>
                            <a:srgbClr val="000000"/>
                          </a:solidFill>
                          <a:effectLst/>
                          <a:latin typeface="Century Gothic"/>
                          <a:ea typeface="Century Gothic"/>
                          <a:cs typeface="Century Gothic"/>
                        </a:rPr>
                        <a:t>¿Por qué algo es cómo es?</a:t>
                      </a:r>
                      <a:endParaRPr lang="es-MX" sz="900" dirty="0">
                        <a:solidFill>
                          <a:srgbClr val="000000"/>
                        </a:solidFill>
                        <a:effectLst/>
                        <a:latin typeface="Arial"/>
                        <a:ea typeface="Arial"/>
                      </a:endParaRPr>
                    </a:p>
                    <a:p>
                      <a:pPr algn="ctr">
                        <a:lnSpc>
                          <a:spcPct val="115000"/>
                        </a:lnSpc>
                        <a:spcAft>
                          <a:spcPts val="0"/>
                        </a:spcAft>
                      </a:pPr>
                      <a:r>
                        <a:rPr lang="es-ES" sz="900" dirty="0">
                          <a:solidFill>
                            <a:srgbClr val="000000"/>
                          </a:solidFill>
                          <a:effectLst/>
                          <a:latin typeface="Century Gothic"/>
                          <a:ea typeface="Century Gothic"/>
                          <a:cs typeface="Century Gothic"/>
                        </a:rPr>
                        <a:t>Determinar las razones que generan el problema o la situación.</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900" b="1">
                          <a:solidFill>
                            <a:srgbClr val="000000"/>
                          </a:solidFill>
                          <a:effectLst/>
                          <a:latin typeface="Century Gothic"/>
                          <a:ea typeface="Century Gothic"/>
                          <a:cs typeface="Century Gothic"/>
                        </a:rPr>
                        <a:t>Resolver un problema</a:t>
                      </a:r>
                      <a:endParaRPr lang="es-MX" sz="900">
                        <a:solidFill>
                          <a:srgbClr val="000000"/>
                        </a:solidFill>
                        <a:effectLst/>
                        <a:latin typeface="Arial"/>
                        <a:ea typeface="Arial"/>
                      </a:endParaRPr>
                    </a:p>
                    <a:p>
                      <a:pPr algn="ctr">
                        <a:lnSpc>
                          <a:spcPct val="115000"/>
                        </a:lnSpc>
                        <a:spcAft>
                          <a:spcPts val="0"/>
                        </a:spcAft>
                      </a:pPr>
                      <a:r>
                        <a:rPr lang="es-ES" sz="900">
                          <a:solidFill>
                            <a:srgbClr val="000000"/>
                          </a:solidFill>
                          <a:effectLst/>
                          <a:latin typeface="Century Gothic"/>
                          <a:ea typeface="Century Gothic"/>
                          <a:cs typeface="Century Gothic"/>
                        </a:rPr>
                        <a:t>Explicar de manera detallada cómo se puede abordar y/o solucionar el problema.</a:t>
                      </a:r>
                      <a:endParaRPr lang="es-MX" sz="900">
                        <a:solidFill>
                          <a:srgbClr val="000000"/>
                        </a:solidFill>
                        <a:effectLst/>
                        <a:latin typeface="Arial"/>
                        <a:ea typeface="Arial"/>
                      </a:endParaRPr>
                    </a:p>
                    <a:p>
                      <a:pPr algn="ctr">
                        <a:lnSpc>
                          <a:spcPct val="115000"/>
                        </a:lnSpc>
                        <a:spcAft>
                          <a:spcPts val="0"/>
                        </a:spcAft>
                      </a:pPr>
                      <a:r>
                        <a:rPr lang="es-ES" sz="900">
                          <a:solidFill>
                            <a:srgbClr val="000000"/>
                          </a:solidFill>
                          <a:effectLst/>
                          <a:latin typeface="Century Gothic"/>
                          <a:ea typeface="Century Gothic"/>
                          <a:cs typeface="Century Gothic"/>
                        </a:rPr>
                        <a:t> </a:t>
                      </a:r>
                      <a:endParaRPr lang="es-MX" sz="90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900" b="1">
                          <a:solidFill>
                            <a:srgbClr val="000000"/>
                          </a:solidFill>
                          <a:effectLst/>
                          <a:latin typeface="Century Gothic"/>
                          <a:ea typeface="Century Gothic"/>
                          <a:cs typeface="Century Gothic"/>
                        </a:rPr>
                        <a:t>Hacer más eficiente o mejorar algo</a:t>
                      </a:r>
                      <a:endParaRPr lang="es-MX" sz="900">
                        <a:solidFill>
                          <a:srgbClr val="000000"/>
                        </a:solidFill>
                        <a:effectLst/>
                        <a:latin typeface="Arial"/>
                        <a:ea typeface="Arial"/>
                      </a:endParaRPr>
                    </a:p>
                    <a:p>
                      <a:pPr algn="ctr">
                        <a:lnSpc>
                          <a:spcPct val="115000"/>
                        </a:lnSpc>
                        <a:spcAft>
                          <a:spcPts val="0"/>
                        </a:spcAft>
                      </a:pPr>
                      <a:r>
                        <a:rPr lang="es-ES" sz="900">
                          <a:solidFill>
                            <a:srgbClr val="000000"/>
                          </a:solidFill>
                          <a:effectLst/>
                          <a:latin typeface="Century Gothic"/>
                          <a:ea typeface="Century Gothic"/>
                          <a:cs typeface="Century Gothic"/>
                        </a:rPr>
                        <a:t>Explicar de qué manera se pueden optimizar los procesos para alcanzar el objetivo.</a:t>
                      </a:r>
                      <a:endParaRPr lang="es-MX" sz="90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900" b="1" dirty="0">
                          <a:solidFill>
                            <a:srgbClr val="000000"/>
                          </a:solidFill>
                          <a:effectLst/>
                          <a:latin typeface="Century Gothic"/>
                          <a:ea typeface="Century Gothic"/>
                          <a:cs typeface="Century Gothic"/>
                        </a:rPr>
                        <a:t>Inventar, innovar,  diseñar o crear algo nuevo</a:t>
                      </a:r>
                      <a:endParaRPr lang="es-MX" sz="900" dirty="0">
                        <a:solidFill>
                          <a:srgbClr val="000000"/>
                        </a:solidFill>
                        <a:effectLst/>
                        <a:latin typeface="Arial"/>
                        <a:ea typeface="Arial"/>
                      </a:endParaRPr>
                    </a:p>
                    <a:p>
                      <a:pPr algn="ctr">
                        <a:lnSpc>
                          <a:spcPct val="115000"/>
                        </a:lnSpc>
                        <a:spcAft>
                          <a:spcPts val="0"/>
                        </a:spcAft>
                      </a:pPr>
                      <a:r>
                        <a:rPr lang="es-ES" sz="900" dirty="0">
                          <a:solidFill>
                            <a:srgbClr val="000000"/>
                          </a:solidFill>
                          <a:effectLst/>
                          <a:latin typeface="Century Gothic"/>
                          <a:ea typeface="Century Gothic"/>
                          <a:cs typeface="Century Gothic"/>
                        </a:rPr>
                        <a:t>¿Cómo podría ser diferente?</a:t>
                      </a:r>
                      <a:endParaRPr lang="es-MX" sz="900" dirty="0">
                        <a:solidFill>
                          <a:srgbClr val="000000"/>
                        </a:solidFill>
                        <a:effectLst/>
                        <a:latin typeface="Arial"/>
                        <a:ea typeface="Arial"/>
                      </a:endParaRPr>
                    </a:p>
                    <a:p>
                      <a:pPr algn="ctr">
                        <a:lnSpc>
                          <a:spcPct val="115000"/>
                        </a:lnSpc>
                        <a:spcAft>
                          <a:spcPts val="0"/>
                        </a:spcAft>
                      </a:pPr>
                      <a:r>
                        <a:rPr lang="es-ES" sz="900" dirty="0">
                          <a:solidFill>
                            <a:srgbClr val="000000"/>
                          </a:solidFill>
                          <a:effectLst/>
                          <a:latin typeface="Century Gothic"/>
                          <a:ea typeface="Century Gothic"/>
                          <a:cs typeface="Century Gothic"/>
                        </a:rPr>
                        <a:t>¿Qué nuevo producto o propuesta puedo hacer?</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1566642">
                <a:tc gridSpan="4">
                  <a:txBody>
                    <a:bodyPr/>
                    <a:lstStyle/>
                    <a:p>
                      <a:pPr>
                        <a:lnSpc>
                          <a:spcPct val="115000"/>
                        </a:lnSpc>
                        <a:spcAft>
                          <a:spcPts val="0"/>
                        </a:spcAft>
                      </a:pPr>
                      <a:r>
                        <a:rPr lang="es-ES" sz="900" dirty="0">
                          <a:solidFill>
                            <a:srgbClr val="000000"/>
                          </a:solidFill>
                          <a:effectLst/>
                          <a:latin typeface="Arial"/>
                          <a:ea typeface="Arial"/>
                        </a:rPr>
                        <a:t>Preguntas generadoras que sirvieron como detonantes para la decisión del tipo de trabajo fueron: ¿Qué necesidades detectas en su contexto? ¿Cómo podrían satisfacerlas? ¿Qué quieren hacer? ¿Por qué lo quieren hacer? ¿Qué necesitarían para poder hacerlo? ¿Cómo se constituye una empresa? ¿En cuánto tiempo lo podrían hacer? ¿Cómo se tendrían que organizar para poder llevar a cabo el proyecto?</a:t>
                      </a:r>
                      <a:endParaRPr lang="es-MX" sz="900" dirty="0">
                        <a:solidFill>
                          <a:srgbClr val="000000"/>
                        </a:solidFill>
                        <a:effectLst/>
                        <a:latin typeface="Arial"/>
                        <a:ea typeface="Arial"/>
                      </a:endParaRPr>
                    </a:p>
                    <a:p>
                      <a:pPr marR="114300">
                        <a:lnSpc>
                          <a:spcPct val="115000"/>
                        </a:lnSpc>
                        <a:spcBef>
                          <a:spcPts val="370"/>
                        </a:spcBef>
                        <a:spcAft>
                          <a:spcPts val="0"/>
                        </a:spcAft>
                      </a:pPr>
                      <a:r>
                        <a:rPr lang="es-ES" sz="900" dirty="0">
                          <a:solidFill>
                            <a:srgbClr val="000000"/>
                          </a:solidFill>
                          <a:effectLst/>
                          <a:latin typeface="Arial"/>
                          <a:ea typeface="Arial"/>
                        </a:rPr>
                        <a:t>Se revisaron los temarios de las materias de contabilidad y gestión administrativa, derecho y psicología para ver las posibles aportaciones y se estableció la siguiente relación.</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8" name="Rectangle 1"/>
          <p:cNvSpPr>
            <a:spLocks noChangeArrowheads="1"/>
          </p:cNvSpPr>
          <p:nvPr/>
        </p:nvSpPr>
        <p:spPr bwMode="auto">
          <a:xfrm>
            <a:off x="179512" y="904642"/>
            <a:ext cx="6942926"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I. Contexto. </a:t>
            </a:r>
            <a:r>
              <a:rPr kumimoji="0" lang="es-ES" sz="1100" b="0"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Justifica las circunstancias o elementos de la realidad en la que se da el problema o propuesta.</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     Introducción y/o justificación del proyecto. </a:t>
            </a:r>
          </a:p>
          <a:p>
            <a:pPr marL="0" marR="0" lvl="0" indent="0" algn="l" defTabSz="914400" rtl="0" eaLnBrk="0" fontAlgn="base" latinLnBrk="0" hangingPunct="0">
              <a:lnSpc>
                <a:spcPct val="100000"/>
              </a:lnSpc>
              <a:spcBef>
                <a:spcPct val="0"/>
              </a:spcBef>
              <a:spcAft>
                <a:spcPct val="0"/>
              </a:spcAft>
              <a:buClrTx/>
              <a:buSzTx/>
              <a:buFontTx/>
              <a:buNone/>
              <a:tabLst/>
            </a:pPr>
            <a:endParaRPr lang="es-ES" sz="1100" b="1" dirty="0">
              <a:solidFill>
                <a:srgbClr val="1155CC"/>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rgbClr val="1155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 sz="1100" b="1" dirty="0">
              <a:solidFill>
                <a:srgbClr val="1155CC"/>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rgbClr val="1155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 sz="1100" b="1" dirty="0">
              <a:solidFill>
                <a:srgbClr val="1155CC"/>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rgbClr val="1155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 sz="1100" b="1" dirty="0">
              <a:solidFill>
                <a:srgbClr val="1155CC"/>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II. Intención. </a:t>
            </a:r>
            <a:r>
              <a:rPr kumimoji="0" lang="es-ES" sz="11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Sólo una de las propuestas da nombre al proyecto. </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78818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19029774"/>
              </p:ext>
            </p:extLst>
          </p:nvPr>
        </p:nvGraphicFramePr>
        <p:xfrm>
          <a:off x="395537" y="548680"/>
          <a:ext cx="6840761" cy="897606"/>
        </p:xfrm>
        <a:graphic>
          <a:graphicData uri="http://schemas.openxmlformats.org/drawingml/2006/table">
            <a:tbl>
              <a:tblPr/>
              <a:tblGrid>
                <a:gridCol w="6840761"/>
              </a:tblGrid>
              <a:tr h="897606">
                <a:tc>
                  <a:txBody>
                    <a:bodyPr/>
                    <a:lstStyle/>
                    <a:p>
                      <a:pPr marR="114300">
                        <a:lnSpc>
                          <a:spcPct val="115000"/>
                        </a:lnSpc>
                        <a:spcBef>
                          <a:spcPts val="370"/>
                        </a:spcBef>
                        <a:spcAft>
                          <a:spcPts val="0"/>
                        </a:spcAft>
                      </a:pPr>
                      <a:r>
                        <a:rPr lang="es-ES" sz="900" dirty="0">
                          <a:solidFill>
                            <a:srgbClr val="000000"/>
                          </a:solidFill>
                          <a:effectLst/>
                          <a:latin typeface="Arial"/>
                          <a:ea typeface="Arial"/>
                        </a:rPr>
                        <a:t>Realizar un proyecto que muestre una formación emprendedora. Integrar los conocimientos de las materias de contabilidad y administración, derecho y psicología a través de la planeación y organización de una empresa. Desarrollar un concepto de negocio productivo, rentable y sustentable.</a:t>
                      </a:r>
                      <a:endParaRPr lang="es-MX" sz="900" dirty="0">
                        <a:solidFill>
                          <a:srgbClr val="000000"/>
                        </a:solidFill>
                        <a:effectLst/>
                        <a:latin typeface="Arial"/>
                        <a:ea typeface="Arial"/>
                      </a:endParaRPr>
                    </a:p>
                  </a:txBody>
                  <a:tcPr marL="54468" marR="54468" marT="54468" marB="54468">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93021008"/>
              </p:ext>
            </p:extLst>
          </p:nvPr>
        </p:nvGraphicFramePr>
        <p:xfrm>
          <a:off x="323528" y="1484785"/>
          <a:ext cx="7704857" cy="6962662"/>
        </p:xfrm>
        <a:graphic>
          <a:graphicData uri="http://schemas.openxmlformats.org/drawingml/2006/table">
            <a:tbl>
              <a:tblPr/>
              <a:tblGrid>
                <a:gridCol w="1745227"/>
                <a:gridCol w="1846400"/>
                <a:gridCol w="1829539"/>
                <a:gridCol w="2283691"/>
              </a:tblGrid>
              <a:tr h="411207">
                <a:tc>
                  <a:txBody>
                    <a:bodyPr/>
                    <a:lstStyle/>
                    <a:p>
                      <a:pPr algn="ctr">
                        <a:lnSpc>
                          <a:spcPct val="115000"/>
                        </a:lnSpc>
                        <a:spcAft>
                          <a:spcPts val="0"/>
                        </a:spcAft>
                      </a:pPr>
                      <a:r>
                        <a:rPr lang="es-ES" sz="700" b="1" dirty="0">
                          <a:solidFill>
                            <a:srgbClr val="000000"/>
                          </a:solidFill>
                          <a:effectLst/>
                          <a:latin typeface="Century Gothic"/>
                          <a:ea typeface="Century Gothic"/>
                          <a:cs typeface="Century Gothic"/>
                        </a:rPr>
                        <a:t>Disciplinas:</a:t>
                      </a:r>
                      <a:endParaRPr lang="es-MX" sz="700" dirty="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b="1">
                          <a:solidFill>
                            <a:srgbClr val="000000"/>
                          </a:solidFill>
                          <a:effectLst/>
                          <a:latin typeface="Century Gothic"/>
                          <a:ea typeface="Century Gothic"/>
                          <a:cs typeface="Century Gothic"/>
                        </a:rPr>
                        <a:t>Disciplina 1. ________________________</a:t>
                      </a:r>
                      <a:endParaRPr lang="es-MX" sz="70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700" b="1">
                          <a:solidFill>
                            <a:srgbClr val="000000"/>
                          </a:solidFill>
                          <a:effectLst/>
                          <a:latin typeface="Century Gothic"/>
                          <a:ea typeface="Century Gothic"/>
                          <a:cs typeface="Century Gothic"/>
                        </a:rPr>
                        <a:t>Disciplina 2. _______________________</a:t>
                      </a:r>
                      <a:endParaRPr lang="es-MX" sz="70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700" b="1">
                          <a:solidFill>
                            <a:srgbClr val="000000"/>
                          </a:solidFill>
                          <a:effectLst/>
                          <a:latin typeface="Century Gothic"/>
                          <a:ea typeface="Century Gothic"/>
                          <a:cs typeface="Century Gothic"/>
                        </a:rPr>
                        <a:t>Disciplina 3. </a:t>
                      </a:r>
                      <a:endParaRPr lang="es-MX" sz="700">
                        <a:solidFill>
                          <a:srgbClr val="000000"/>
                        </a:solidFill>
                        <a:effectLst/>
                        <a:latin typeface="Arial"/>
                        <a:ea typeface="Arial"/>
                      </a:endParaRPr>
                    </a:p>
                    <a:p>
                      <a:pPr algn="ctr">
                        <a:lnSpc>
                          <a:spcPct val="115000"/>
                        </a:lnSpc>
                        <a:spcAft>
                          <a:spcPts val="0"/>
                        </a:spcAft>
                      </a:pPr>
                      <a:r>
                        <a:rPr lang="es-ES" sz="700" b="1">
                          <a:solidFill>
                            <a:srgbClr val="000000"/>
                          </a:solidFill>
                          <a:effectLst/>
                          <a:latin typeface="Century Gothic"/>
                          <a:ea typeface="Century Gothic"/>
                          <a:cs typeface="Century Gothic"/>
                        </a:rPr>
                        <a:t>_______________________</a:t>
                      </a:r>
                      <a:endParaRPr lang="es-MX" sz="70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1357611">
                <a:tc>
                  <a:txBody>
                    <a:bodyPr/>
                    <a:lstStyle/>
                    <a:p>
                      <a:pPr>
                        <a:lnSpc>
                          <a:spcPct val="115000"/>
                        </a:lnSpc>
                        <a:spcAft>
                          <a:spcPts val="0"/>
                        </a:spcAft>
                      </a:pPr>
                      <a:r>
                        <a:rPr lang="es-ES" sz="700" b="1">
                          <a:solidFill>
                            <a:srgbClr val="000000"/>
                          </a:solidFill>
                          <a:effectLst/>
                          <a:latin typeface="Century Gothic"/>
                          <a:ea typeface="Century Gothic"/>
                          <a:cs typeface="Century Gothic"/>
                        </a:rPr>
                        <a:t>1. Contenidos / Temas</a:t>
                      </a:r>
                      <a:endParaRPr lang="es-MX" sz="700">
                        <a:solidFill>
                          <a:srgbClr val="000000"/>
                        </a:solidFill>
                        <a:effectLst/>
                        <a:latin typeface="Arial"/>
                        <a:ea typeface="Arial"/>
                      </a:endParaRPr>
                    </a:p>
                    <a:p>
                      <a:pPr>
                        <a:lnSpc>
                          <a:spcPct val="115000"/>
                        </a:lnSpc>
                        <a:spcAft>
                          <a:spcPts val="0"/>
                        </a:spcAft>
                      </a:pPr>
                      <a:r>
                        <a:rPr lang="es-ES" sz="700" b="1">
                          <a:solidFill>
                            <a:srgbClr val="000000"/>
                          </a:solidFill>
                          <a:effectLst/>
                          <a:latin typeface="Century Gothic"/>
                          <a:ea typeface="Century Gothic"/>
                          <a:cs typeface="Century Gothic"/>
                        </a:rPr>
                        <a:t>     involucrados.</a:t>
                      </a:r>
                      <a:endParaRPr lang="es-MX" sz="700">
                        <a:solidFill>
                          <a:srgbClr val="000000"/>
                        </a:solidFill>
                        <a:effectLst/>
                        <a:latin typeface="Arial"/>
                        <a:ea typeface="Arial"/>
                      </a:endParaRPr>
                    </a:p>
                    <a:p>
                      <a:pPr marL="204470">
                        <a:lnSpc>
                          <a:spcPct val="115000"/>
                        </a:lnSpc>
                        <a:spcAft>
                          <a:spcPts val="0"/>
                        </a:spcAft>
                      </a:pPr>
                      <a:r>
                        <a:rPr lang="es-ES" sz="700">
                          <a:solidFill>
                            <a:srgbClr val="000000"/>
                          </a:solidFill>
                          <a:effectLst/>
                          <a:latin typeface="Century Gothic"/>
                          <a:ea typeface="Century Gothic"/>
                          <a:cs typeface="Century Gothic"/>
                        </a:rPr>
                        <a:t>Temas y contenidos  del  programa, que se consideran.</a:t>
                      </a:r>
                      <a:endParaRPr lang="es-MX" sz="70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700" dirty="0">
                          <a:solidFill>
                            <a:srgbClr val="000000"/>
                          </a:solidFill>
                          <a:effectLst/>
                          <a:latin typeface="Century Gothic"/>
                          <a:ea typeface="Century Gothic"/>
                          <a:cs typeface="Century Gothic"/>
                        </a:rPr>
                        <a:t> </a:t>
                      </a:r>
                      <a:endParaRPr lang="es-MX" sz="700" dirty="0">
                        <a:solidFill>
                          <a:srgbClr val="000000"/>
                        </a:solidFill>
                        <a:effectLst/>
                        <a:latin typeface="Arial"/>
                        <a:ea typeface="Arial"/>
                      </a:endParaRPr>
                    </a:p>
                    <a:p>
                      <a:pPr>
                        <a:lnSpc>
                          <a:spcPct val="115000"/>
                        </a:lnSpc>
                        <a:spcAft>
                          <a:spcPts val="0"/>
                        </a:spcAft>
                      </a:pPr>
                      <a:r>
                        <a:rPr lang="es-ES" sz="700" dirty="0" smtClean="0">
                          <a:solidFill>
                            <a:srgbClr val="000000"/>
                          </a:solidFill>
                          <a:effectLst/>
                          <a:latin typeface="Arial"/>
                          <a:ea typeface="Arial"/>
                        </a:rPr>
                        <a:t>Contabilidad</a:t>
                      </a:r>
                      <a:r>
                        <a:rPr lang="es-ES" sz="700" dirty="0">
                          <a:solidFill>
                            <a:srgbClr val="000000"/>
                          </a:solidFill>
                          <a:effectLst/>
                          <a:latin typeface="Arial"/>
                          <a:ea typeface="Arial"/>
                        </a:rPr>
                        <a:t>, información financiera, estados financieros, registro de operaciones, administración, áreas funcionales, organigramas, proceso administrativo.</a:t>
                      </a:r>
                      <a:endParaRPr lang="es-MX" sz="700" dirty="0">
                        <a:solidFill>
                          <a:srgbClr val="000000"/>
                        </a:solidFill>
                        <a:effectLst/>
                        <a:latin typeface="Arial"/>
                        <a:ea typeface="Arial"/>
                      </a:endParaRPr>
                    </a:p>
                    <a:p>
                      <a:pPr>
                        <a:lnSpc>
                          <a:spcPct val="115000"/>
                        </a:lnSpc>
                        <a:spcAft>
                          <a:spcPts val="0"/>
                        </a:spcAft>
                      </a:pPr>
                      <a:r>
                        <a:rPr lang="es-ES" sz="700" dirty="0">
                          <a:solidFill>
                            <a:srgbClr val="000000"/>
                          </a:solidFill>
                          <a:effectLst/>
                          <a:latin typeface="Century Gothic"/>
                          <a:ea typeface="Century Gothic"/>
                          <a:cs typeface="Century Gothic"/>
                        </a:rPr>
                        <a:t> </a:t>
                      </a:r>
                      <a:endParaRPr lang="es-MX" sz="700" dirty="0">
                        <a:solidFill>
                          <a:srgbClr val="000000"/>
                        </a:solidFill>
                        <a:effectLst/>
                        <a:latin typeface="Arial"/>
                        <a:ea typeface="Arial"/>
                      </a:endParaRPr>
                    </a:p>
                    <a:p>
                      <a:pPr>
                        <a:lnSpc>
                          <a:spcPct val="115000"/>
                        </a:lnSpc>
                        <a:spcAft>
                          <a:spcPts val="0"/>
                        </a:spcAft>
                      </a:pPr>
                      <a:r>
                        <a:rPr lang="es-ES" sz="700" dirty="0">
                          <a:solidFill>
                            <a:srgbClr val="000000"/>
                          </a:solidFill>
                          <a:effectLst/>
                          <a:latin typeface="Century Gothic"/>
                          <a:ea typeface="Century Gothic"/>
                          <a:cs typeface="Century Gothic"/>
                        </a:rPr>
                        <a:t> </a:t>
                      </a:r>
                      <a:endParaRPr lang="es-MX" sz="700" dirty="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700">
                          <a:solidFill>
                            <a:srgbClr val="000000"/>
                          </a:solidFill>
                          <a:effectLst/>
                          <a:latin typeface="Arial"/>
                          <a:ea typeface="Arial"/>
                        </a:rPr>
                        <a:t> </a:t>
                      </a:r>
                      <a:endParaRPr lang="es-MX" sz="700">
                        <a:solidFill>
                          <a:srgbClr val="000000"/>
                        </a:solidFill>
                        <a:effectLst/>
                        <a:latin typeface="Arial"/>
                        <a:ea typeface="Arial"/>
                      </a:endParaRPr>
                    </a:p>
                    <a:p>
                      <a:pPr>
                        <a:lnSpc>
                          <a:spcPct val="115000"/>
                        </a:lnSpc>
                        <a:spcAft>
                          <a:spcPts val="0"/>
                        </a:spcAft>
                      </a:pPr>
                      <a:r>
                        <a:rPr lang="es-ES" sz="700">
                          <a:solidFill>
                            <a:srgbClr val="000000"/>
                          </a:solidFill>
                          <a:effectLst/>
                          <a:latin typeface="Arial"/>
                          <a:ea typeface="Arial"/>
                        </a:rPr>
                        <a:t>Derecho: derecho mercantil, derecho fiscal, derecho administrativo, derecho laboral, derecho ecológico.</a:t>
                      </a:r>
                      <a:endParaRPr lang="es-MX" sz="70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700" dirty="0">
                          <a:solidFill>
                            <a:srgbClr val="000000"/>
                          </a:solidFill>
                          <a:effectLst/>
                          <a:latin typeface="Arial"/>
                          <a:ea typeface="Arial"/>
                        </a:rPr>
                        <a:t> </a:t>
                      </a:r>
                      <a:endParaRPr lang="es-MX" sz="700" dirty="0">
                        <a:solidFill>
                          <a:srgbClr val="000000"/>
                        </a:solidFill>
                        <a:effectLst/>
                        <a:latin typeface="Arial"/>
                        <a:ea typeface="Arial"/>
                      </a:endParaRPr>
                    </a:p>
                    <a:p>
                      <a:pPr>
                        <a:lnSpc>
                          <a:spcPct val="115000"/>
                        </a:lnSpc>
                        <a:spcAft>
                          <a:spcPts val="0"/>
                        </a:spcAft>
                      </a:pPr>
                      <a:r>
                        <a:rPr lang="es-ES" sz="700" dirty="0">
                          <a:solidFill>
                            <a:srgbClr val="000000"/>
                          </a:solidFill>
                          <a:effectLst/>
                          <a:latin typeface="Arial"/>
                          <a:ea typeface="Arial"/>
                        </a:rPr>
                        <a:t>Psicología: percepción, leyes de la Gestalt, percepción de color, percepción de la forma, psicología del color.</a:t>
                      </a:r>
                      <a:endParaRPr lang="es-MX" sz="700" dirty="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513">
                <a:tc>
                  <a:txBody>
                    <a:bodyPr/>
                    <a:lstStyle/>
                    <a:p>
                      <a:pPr>
                        <a:lnSpc>
                          <a:spcPct val="115000"/>
                        </a:lnSpc>
                        <a:spcAft>
                          <a:spcPts val="0"/>
                        </a:spcAft>
                      </a:pPr>
                      <a:r>
                        <a:rPr lang="es-ES" sz="700" b="1">
                          <a:solidFill>
                            <a:srgbClr val="000000"/>
                          </a:solidFill>
                          <a:effectLst/>
                          <a:latin typeface="Century Gothic"/>
                          <a:ea typeface="Century Gothic"/>
                          <a:cs typeface="Century Gothic"/>
                        </a:rPr>
                        <a:t>2. Conceptos clave,</a:t>
                      </a:r>
                      <a:endParaRPr lang="es-MX" sz="700">
                        <a:solidFill>
                          <a:srgbClr val="000000"/>
                        </a:solidFill>
                        <a:effectLst/>
                        <a:latin typeface="Arial"/>
                        <a:ea typeface="Arial"/>
                      </a:endParaRPr>
                    </a:p>
                    <a:p>
                      <a:pPr>
                        <a:lnSpc>
                          <a:spcPct val="115000"/>
                        </a:lnSpc>
                        <a:spcAft>
                          <a:spcPts val="0"/>
                        </a:spcAft>
                      </a:pPr>
                      <a:r>
                        <a:rPr lang="es-ES" sz="700" b="1">
                          <a:solidFill>
                            <a:srgbClr val="000000"/>
                          </a:solidFill>
                          <a:effectLst/>
                          <a:latin typeface="Century Gothic"/>
                          <a:ea typeface="Century Gothic"/>
                          <a:cs typeface="Century Gothic"/>
                        </a:rPr>
                        <a:t>     trascendentales.</a:t>
                      </a:r>
                      <a:endParaRPr lang="es-MX" sz="700">
                        <a:solidFill>
                          <a:srgbClr val="000000"/>
                        </a:solidFill>
                        <a:effectLst/>
                        <a:latin typeface="Arial"/>
                        <a:ea typeface="Arial"/>
                      </a:endParaRPr>
                    </a:p>
                    <a:p>
                      <a:pPr marL="176530">
                        <a:lnSpc>
                          <a:spcPct val="115000"/>
                        </a:lnSpc>
                        <a:spcAft>
                          <a:spcPts val="0"/>
                        </a:spcAft>
                      </a:pPr>
                      <a:r>
                        <a:rPr lang="es-ES" sz="700">
                          <a:solidFill>
                            <a:srgbClr val="000000"/>
                          </a:solidFill>
                          <a:effectLst/>
                          <a:latin typeface="Century Gothic"/>
                          <a:ea typeface="Century Gothic"/>
                          <a:cs typeface="Century Gothic"/>
                        </a:rPr>
                        <a:t>Conceptos básicos que surgen  del proyecto,  permiten la comprensión del mismo y  pueden ser transferibles a otros ámbitos.</a:t>
                      </a:r>
                      <a:endParaRPr lang="es-MX" sz="700">
                        <a:solidFill>
                          <a:srgbClr val="000000"/>
                        </a:solidFill>
                        <a:effectLst/>
                        <a:latin typeface="Arial"/>
                        <a:ea typeface="Arial"/>
                      </a:endParaRPr>
                    </a:p>
                    <a:p>
                      <a:pPr marL="176530">
                        <a:lnSpc>
                          <a:spcPct val="115000"/>
                        </a:lnSpc>
                        <a:spcAft>
                          <a:spcPts val="0"/>
                        </a:spcAft>
                      </a:pPr>
                      <a:r>
                        <a:rPr lang="es-ES" sz="700">
                          <a:solidFill>
                            <a:srgbClr val="000000"/>
                          </a:solidFill>
                          <a:effectLst/>
                          <a:latin typeface="Century Gothic"/>
                          <a:ea typeface="Century Gothic"/>
                          <a:cs typeface="Century Gothic"/>
                        </a:rPr>
                        <a:t>Se consideran parte de un  Glosario.</a:t>
                      </a:r>
                      <a:endParaRPr lang="es-MX" sz="700">
                        <a:solidFill>
                          <a:srgbClr val="000000"/>
                        </a:solidFill>
                        <a:effectLst/>
                        <a:latin typeface="Arial"/>
                        <a:ea typeface="Arial"/>
                      </a:endParaRPr>
                    </a:p>
                    <a:p>
                      <a:pPr marL="176530">
                        <a:lnSpc>
                          <a:spcPct val="115000"/>
                        </a:lnSpc>
                        <a:spcAft>
                          <a:spcPts val="0"/>
                        </a:spcAft>
                      </a:pPr>
                      <a:r>
                        <a:rPr lang="es-ES" sz="700" b="1">
                          <a:solidFill>
                            <a:srgbClr val="000000"/>
                          </a:solidFill>
                          <a:effectLst/>
                          <a:latin typeface="Century Gothic"/>
                          <a:ea typeface="Century Gothic"/>
                          <a:cs typeface="Century Gothic"/>
                        </a:rPr>
                        <a:t> </a:t>
                      </a:r>
                      <a:endParaRPr lang="es-MX" sz="70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700" dirty="0" smtClean="0">
                          <a:solidFill>
                            <a:srgbClr val="000000"/>
                          </a:solidFill>
                          <a:effectLst/>
                          <a:latin typeface="Arial"/>
                          <a:ea typeface="Arial"/>
                        </a:rPr>
                        <a:t>Habilidades </a:t>
                      </a:r>
                      <a:r>
                        <a:rPr lang="es-ES" sz="700" dirty="0">
                          <a:solidFill>
                            <a:srgbClr val="000000"/>
                          </a:solidFill>
                          <a:effectLst/>
                          <a:latin typeface="Arial"/>
                          <a:ea typeface="Arial"/>
                        </a:rPr>
                        <a:t>para establecer objetivos, metas, reglas, políticas y estrategias que permitan la creación de una organización, con una estructura y orden.</a:t>
                      </a:r>
                      <a:endParaRPr lang="es-MX" sz="700" dirty="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700" dirty="0" smtClean="0">
                          <a:solidFill>
                            <a:srgbClr val="000000"/>
                          </a:solidFill>
                          <a:effectLst/>
                          <a:latin typeface="Arial"/>
                          <a:ea typeface="Arial"/>
                        </a:rPr>
                        <a:t>Trámites </a:t>
                      </a:r>
                      <a:r>
                        <a:rPr lang="es-ES" sz="700" dirty="0">
                          <a:solidFill>
                            <a:srgbClr val="000000"/>
                          </a:solidFill>
                          <a:effectLst/>
                          <a:latin typeface="Arial"/>
                          <a:ea typeface="Arial"/>
                        </a:rPr>
                        <a:t>y procedimientos legales que deberán realizarse ante la Secretaria de Hacienda y Crédito Público, Instituto Mexicano del Seguro Social, Protección Civil, delegaciones correspondientes, Notario Público, entre otros,</a:t>
                      </a:r>
                      <a:endParaRPr lang="es-MX" sz="700" dirty="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700" dirty="0" err="1" smtClean="0">
                          <a:solidFill>
                            <a:srgbClr val="000000"/>
                          </a:solidFill>
                          <a:effectLst/>
                          <a:latin typeface="Arial"/>
                          <a:ea typeface="Arial"/>
                        </a:rPr>
                        <a:t>Brief</a:t>
                      </a:r>
                      <a:r>
                        <a:rPr lang="es-ES" sz="700" dirty="0" smtClean="0">
                          <a:solidFill>
                            <a:srgbClr val="000000"/>
                          </a:solidFill>
                          <a:effectLst/>
                          <a:latin typeface="Arial"/>
                          <a:ea typeface="Arial"/>
                        </a:rPr>
                        <a:t> </a:t>
                      </a:r>
                      <a:r>
                        <a:rPr lang="es-ES" sz="700" dirty="0">
                          <a:solidFill>
                            <a:srgbClr val="000000"/>
                          </a:solidFill>
                          <a:effectLst/>
                          <a:latin typeface="Arial"/>
                          <a:ea typeface="Arial"/>
                        </a:rPr>
                        <a:t>de mercadotecnia, el cual deberá incluir misión, visión, valores, segmentación, personalidad, atributos y concepto de su marca</a:t>
                      </a:r>
                      <a:endParaRPr lang="es-MX" sz="700" dirty="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010">
                <a:tc>
                  <a:txBody>
                    <a:bodyPr/>
                    <a:lstStyle/>
                    <a:p>
                      <a:pPr marL="204470" indent="-180975">
                        <a:lnSpc>
                          <a:spcPct val="115000"/>
                        </a:lnSpc>
                        <a:spcAft>
                          <a:spcPts val="0"/>
                        </a:spcAft>
                      </a:pPr>
                      <a:r>
                        <a:rPr lang="es-ES" sz="700" b="1">
                          <a:solidFill>
                            <a:srgbClr val="000000"/>
                          </a:solidFill>
                          <a:effectLst/>
                          <a:latin typeface="Century Gothic"/>
                          <a:ea typeface="Century Gothic"/>
                          <a:cs typeface="Century Gothic"/>
                        </a:rPr>
                        <a:t>3. Objetivos o propósitos </a:t>
                      </a:r>
                      <a:r>
                        <a:rPr lang="es-ES" sz="700">
                          <a:solidFill>
                            <a:srgbClr val="000000"/>
                          </a:solidFill>
                          <a:effectLst/>
                          <a:latin typeface="Century Gothic"/>
                          <a:ea typeface="Century Gothic"/>
                          <a:cs typeface="Century Gothic"/>
                        </a:rPr>
                        <a:t>alcanzados. </a:t>
                      </a:r>
                      <a:endParaRPr lang="es-MX" sz="70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700">
                          <a:solidFill>
                            <a:srgbClr val="000000"/>
                          </a:solidFill>
                          <a:effectLst/>
                          <a:latin typeface="Arial"/>
                          <a:ea typeface="Arial"/>
                        </a:rPr>
                        <a:t>Realizar un trabajo interdisciplinario que permita integrar los conocimientos de las materias de contabilidad y gestión administrativa, derecho y psicología, pertenecientes al plan de estudios </a:t>
                      </a:r>
                      <a:endParaRPr lang="es-MX" sz="70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700">
                          <a:solidFill>
                            <a:srgbClr val="000000"/>
                          </a:solidFill>
                          <a:effectLst/>
                          <a:latin typeface="Arial"/>
                          <a:ea typeface="Arial"/>
                        </a:rPr>
                        <a:t>Formar a las alumnas en la importancia de realizar trabajos interdisciplinarios que integren conocimientos que ayuden a resolver problemas de la realidad.</a:t>
                      </a:r>
                      <a:endParaRPr lang="es-MX" sz="70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700">
                          <a:solidFill>
                            <a:srgbClr val="000000"/>
                          </a:solidFill>
                          <a:effectLst/>
                          <a:latin typeface="Arial"/>
                          <a:ea typeface="Arial"/>
                        </a:rPr>
                        <a:t>Que las alumnas construyan un modelo mental que sea aplicable a una situación problemática. A partir de la necesidad detectada como faltante en el mercado, se establece el proyecto que van a realizar para la creación de una empresa.</a:t>
                      </a:r>
                      <a:endParaRPr lang="es-MX" sz="700">
                        <a:solidFill>
                          <a:srgbClr val="000000"/>
                        </a:solidFill>
                        <a:effectLst/>
                        <a:latin typeface="Arial"/>
                        <a:ea typeface="Arial"/>
                      </a:endParaRPr>
                    </a:p>
                    <a:p>
                      <a:pPr>
                        <a:lnSpc>
                          <a:spcPct val="115000"/>
                        </a:lnSpc>
                        <a:spcAft>
                          <a:spcPts val="0"/>
                        </a:spcAft>
                      </a:pPr>
                      <a:r>
                        <a:rPr lang="es-ES" sz="700">
                          <a:solidFill>
                            <a:srgbClr val="000000"/>
                          </a:solidFill>
                          <a:effectLst/>
                          <a:latin typeface="Century Gothic"/>
                          <a:ea typeface="Century Gothic"/>
                          <a:cs typeface="Century Gothic"/>
                        </a:rPr>
                        <a:t> </a:t>
                      </a:r>
                      <a:endParaRPr lang="es-MX" sz="70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513">
                <a:tc>
                  <a:txBody>
                    <a:bodyPr/>
                    <a:lstStyle/>
                    <a:p>
                      <a:pPr>
                        <a:lnSpc>
                          <a:spcPct val="115000"/>
                        </a:lnSpc>
                        <a:spcAft>
                          <a:spcPts val="0"/>
                        </a:spcAft>
                      </a:pPr>
                      <a:r>
                        <a:rPr lang="es-ES" sz="700" b="1">
                          <a:solidFill>
                            <a:srgbClr val="000000"/>
                          </a:solidFill>
                          <a:effectLst/>
                          <a:latin typeface="Century Gothic"/>
                          <a:ea typeface="Century Gothic"/>
                          <a:cs typeface="Century Gothic"/>
                        </a:rPr>
                        <a:t>4. Evaluación.</a:t>
                      </a:r>
                      <a:endParaRPr lang="es-MX" sz="700">
                        <a:solidFill>
                          <a:srgbClr val="000000"/>
                        </a:solidFill>
                        <a:effectLst/>
                        <a:latin typeface="Arial"/>
                        <a:ea typeface="Arial"/>
                      </a:endParaRPr>
                    </a:p>
                    <a:p>
                      <a:pPr>
                        <a:lnSpc>
                          <a:spcPct val="115000"/>
                        </a:lnSpc>
                        <a:spcAft>
                          <a:spcPts val="0"/>
                        </a:spcAft>
                      </a:pPr>
                      <a:r>
                        <a:rPr lang="es-ES" sz="700">
                          <a:solidFill>
                            <a:srgbClr val="000000"/>
                          </a:solidFill>
                          <a:effectLst/>
                          <a:latin typeface="Century Gothic"/>
                          <a:ea typeface="Century Gothic"/>
                          <a:cs typeface="Century Gothic"/>
                        </a:rPr>
                        <a:t>    Productos /evidencias</a:t>
                      </a:r>
                      <a:endParaRPr lang="es-MX" sz="700">
                        <a:solidFill>
                          <a:srgbClr val="000000"/>
                        </a:solidFill>
                        <a:effectLst/>
                        <a:latin typeface="Arial"/>
                        <a:ea typeface="Arial"/>
                      </a:endParaRPr>
                    </a:p>
                    <a:p>
                      <a:pPr>
                        <a:lnSpc>
                          <a:spcPct val="115000"/>
                        </a:lnSpc>
                        <a:spcAft>
                          <a:spcPts val="0"/>
                        </a:spcAft>
                      </a:pPr>
                      <a:r>
                        <a:rPr lang="es-ES" sz="700">
                          <a:solidFill>
                            <a:srgbClr val="000000"/>
                          </a:solidFill>
                          <a:effectLst/>
                          <a:latin typeface="Century Gothic"/>
                          <a:ea typeface="Century Gothic"/>
                          <a:cs typeface="Century Gothic"/>
                        </a:rPr>
                        <a:t>    de aprendizaje, que</a:t>
                      </a:r>
                      <a:endParaRPr lang="es-MX" sz="700">
                        <a:solidFill>
                          <a:srgbClr val="000000"/>
                        </a:solidFill>
                        <a:effectLst/>
                        <a:latin typeface="Arial"/>
                        <a:ea typeface="Arial"/>
                      </a:endParaRPr>
                    </a:p>
                    <a:p>
                      <a:pPr>
                        <a:lnSpc>
                          <a:spcPct val="115000"/>
                        </a:lnSpc>
                        <a:spcAft>
                          <a:spcPts val="0"/>
                        </a:spcAft>
                      </a:pPr>
                      <a:r>
                        <a:rPr lang="es-ES" sz="700">
                          <a:solidFill>
                            <a:srgbClr val="000000"/>
                          </a:solidFill>
                          <a:effectLst/>
                          <a:latin typeface="Century Gothic"/>
                          <a:ea typeface="Century Gothic"/>
                          <a:cs typeface="Century Gothic"/>
                        </a:rPr>
                        <a:t>    demuestran el avance </a:t>
                      </a:r>
                      <a:endParaRPr lang="es-MX" sz="700">
                        <a:solidFill>
                          <a:srgbClr val="000000"/>
                        </a:solidFill>
                        <a:effectLst/>
                        <a:latin typeface="Arial"/>
                        <a:ea typeface="Arial"/>
                      </a:endParaRPr>
                    </a:p>
                    <a:p>
                      <a:pPr>
                        <a:lnSpc>
                          <a:spcPct val="115000"/>
                        </a:lnSpc>
                        <a:spcAft>
                          <a:spcPts val="0"/>
                        </a:spcAft>
                      </a:pPr>
                      <a:r>
                        <a:rPr lang="es-ES" sz="700">
                          <a:solidFill>
                            <a:srgbClr val="000000"/>
                          </a:solidFill>
                          <a:effectLst/>
                          <a:latin typeface="Century Gothic"/>
                          <a:ea typeface="Century Gothic"/>
                          <a:cs typeface="Century Gothic"/>
                        </a:rPr>
                        <a:t>    en el proceso y el logro</a:t>
                      </a:r>
                      <a:endParaRPr lang="es-MX" sz="700">
                        <a:solidFill>
                          <a:srgbClr val="000000"/>
                        </a:solidFill>
                        <a:effectLst/>
                        <a:latin typeface="Arial"/>
                        <a:ea typeface="Arial"/>
                      </a:endParaRPr>
                    </a:p>
                    <a:p>
                      <a:pPr>
                        <a:lnSpc>
                          <a:spcPct val="115000"/>
                        </a:lnSpc>
                        <a:spcAft>
                          <a:spcPts val="0"/>
                        </a:spcAft>
                      </a:pPr>
                      <a:r>
                        <a:rPr lang="es-ES" sz="700">
                          <a:solidFill>
                            <a:srgbClr val="000000"/>
                          </a:solidFill>
                          <a:effectLst/>
                          <a:latin typeface="Century Gothic"/>
                          <a:ea typeface="Century Gothic"/>
                          <a:cs typeface="Century Gothic"/>
                        </a:rPr>
                        <a:t>    del objetivo   propuesto.</a:t>
                      </a:r>
                      <a:endParaRPr lang="es-MX" sz="700">
                        <a:solidFill>
                          <a:srgbClr val="000000"/>
                        </a:solidFill>
                        <a:effectLst/>
                        <a:latin typeface="Arial"/>
                        <a:ea typeface="Arial"/>
                      </a:endParaRPr>
                    </a:p>
                    <a:p>
                      <a:pPr>
                        <a:lnSpc>
                          <a:spcPct val="115000"/>
                        </a:lnSpc>
                        <a:spcAft>
                          <a:spcPts val="0"/>
                        </a:spcAft>
                      </a:pPr>
                      <a:r>
                        <a:rPr lang="es-ES" sz="700">
                          <a:solidFill>
                            <a:srgbClr val="000000"/>
                          </a:solidFill>
                          <a:effectLst/>
                          <a:latin typeface="Century Gothic"/>
                          <a:ea typeface="Century Gothic"/>
                          <a:cs typeface="Century Gothic"/>
                        </a:rPr>
                        <a:t> </a:t>
                      </a:r>
                      <a:endParaRPr lang="es-MX" sz="70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700">
                          <a:solidFill>
                            <a:srgbClr val="000000"/>
                          </a:solidFill>
                          <a:effectLst/>
                          <a:latin typeface="Arial"/>
                          <a:ea typeface="Arial"/>
                        </a:rPr>
                        <a:t>En la parte de conclusiones del trabajo, analizaron las posibilidades de éxito del negocio, los beneficios económicos y sociales para la comunidad donde se abriría el negocio, los beneficios y utilidades que espera recibir, así como su contribución a la economía nacional y la preservación del medio ambiente.</a:t>
                      </a:r>
                      <a:endParaRPr lang="es-MX" sz="70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700">
                          <a:solidFill>
                            <a:srgbClr val="000000"/>
                          </a:solidFill>
                          <a:effectLst/>
                          <a:latin typeface="Arial"/>
                          <a:ea typeface="Arial"/>
                        </a:rPr>
                        <a:t>La reflexión central se hizo con relación a la importancia de la integración de las disciplinas en la solución del problema, en este caso, la creación de una empresa.</a:t>
                      </a:r>
                      <a:endParaRPr lang="es-MX" sz="70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700">
                          <a:solidFill>
                            <a:srgbClr val="000000"/>
                          </a:solidFill>
                          <a:effectLst/>
                          <a:latin typeface="Arial"/>
                          <a:ea typeface="Arial"/>
                        </a:rPr>
                        <a:t>cada integrante del equipo determinó en cuales aspectos del trabajo se encontró mayor dificultad, como resolvieron dichas dificultades, así como cuales fueron sus experiencias personales y profesionales que se cubrieron con la realización de dicho trabajo.</a:t>
                      </a:r>
                      <a:endParaRPr lang="es-MX" sz="70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808">
                <a:tc>
                  <a:txBody>
                    <a:bodyPr/>
                    <a:lstStyle/>
                    <a:p>
                      <a:pPr>
                        <a:lnSpc>
                          <a:spcPct val="115000"/>
                        </a:lnSpc>
                        <a:spcAft>
                          <a:spcPts val="0"/>
                        </a:spcAft>
                      </a:pPr>
                      <a:r>
                        <a:rPr lang="es-ES" sz="700" b="1">
                          <a:solidFill>
                            <a:srgbClr val="000000"/>
                          </a:solidFill>
                          <a:effectLst/>
                          <a:latin typeface="Century Gothic"/>
                          <a:ea typeface="Century Gothic"/>
                          <a:cs typeface="Century Gothic"/>
                        </a:rPr>
                        <a:t>5</a:t>
                      </a:r>
                      <a:r>
                        <a:rPr lang="es-ES" sz="700">
                          <a:solidFill>
                            <a:srgbClr val="000000"/>
                          </a:solidFill>
                          <a:effectLst/>
                          <a:latin typeface="Century Gothic"/>
                          <a:ea typeface="Century Gothic"/>
                          <a:cs typeface="Century Gothic"/>
                        </a:rPr>
                        <a:t>. </a:t>
                      </a:r>
                      <a:r>
                        <a:rPr lang="es-ES" sz="700" b="1">
                          <a:solidFill>
                            <a:srgbClr val="000000"/>
                          </a:solidFill>
                          <a:effectLst/>
                          <a:latin typeface="Century Gothic"/>
                          <a:ea typeface="Century Gothic"/>
                          <a:cs typeface="Century Gothic"/>
                        </a:rPr>
                        <a:t>Tipos y herramientas</a:t>
                      </a:r>
                      <a:r>
                        <a:rPr lang="es-ES" sz="700">
                          <a:solidFill>
                            <a:srgbClr val="000000"/>
                          </a:solidFill>
                          <a:effectLst/>
                          <a:latin typeface="Century Gothic"/>
                          <a:ea typeface="Century Gothic"/>
                          <a:cs typeface="Century Gothic"/>
                        </a:rPr>
                        <a:t> de</a:t>
                      </a:r>
                      <a:endParaRPr lang="es-MX" sz="700">
                        <a:solidFill>
                          <a:srgbClr val="000000"/>
                        </a:solidFill>
                        <a:effectLst/>
                        <a:latin typeface="Arial"/>
                        <a:ea typeface="Arial"/>
                      </a:endParaRPr>
                    </a:p>
                    <a:p>
                      <a:pPr>
                        <a:lnSpc>
                          <a:spcPct val="115000"/>
                        </a:lnSpc>
                        <a:spcAft>
                          <a:spcPts val="0"/>
                        </a:spcAft>
                      </a:pPr>
                      <a:r>
                        <a:rPr lang="es-ES" sz="700">
                          <a:solidFill>
                            <a:srgbClr val="000000"/>
                          </a:solidFill>
                          <a:effectLst/>
                          <a:latin typeface="Century Gothic"/>
                          <a:ea typeface="Century Gothic"/>
                          <a:cs typeface="Century Gothic"/>
                        </a:rPr>
                        <a:t>    evaluación.</a:t>
                      </a:r>
                      <a:endParaRPr lang="es-MX" sz="700">
                        <a:solidFill>
                          <a:srgbClr val="000000"/>
                        </a:solidFill>
                        <a:effectLst/>
                        <a:latin typeface="Arial"/>
                        <a:ea typeface="Arial"/>
                      </a:endParaRPr>
                    </a:p>
                    <a:p>
                      <a:pPr>
                        <a:lnSpc>
                          <a:spcPct val="115000"/>
                        </a:lnSpc>
                        <a:spcAft>
                          <a:spcPts val="0"/>
                        </a:spcAft>
                      </a:pPr>
                      <a:r>
                        <a:rPr lang="es-ES" sz="700" b="1">
                          <a:solidFill>
                            <a:srgbClr val="000000"/>
                          </a:solidFill>
                          <a:effectLst/>
                          <a:latin typeface="Century Gothic"/>
                          <a:ea typeface="Century Gothic"/>
                          <a:cs typeface="Century Gothic"/>
                        </a:rPr>
                        <a:t> </a:t>
                      </a:r>
                      <a:endParaRPr lang="es-MX" sz="700">
                        <a:solidFill>
                          <a:srgbClr val="000000"/>
                        </a:solidFill>
                        <a:effectLst/>
                        <a:latin typeface="Arial"/>
                        <a:ea typeface="Arial"/>
                      </a:endParaRPr>
                    </a:p>
                    <a:p>
                      <a:pPr>
                        <a:lnSpc>
                          <a:spcPct val="115000"/>
                        </a:lnSpc>
                        <a:spcAft>
                          <a:spcPts val="0"/>
                        </a:spcAft>
                      </a:pPr>
                      <a:r>
                        <a:rPr lang="es-ES" sz="700" b="1">
                          <a:solidFill>
                            <a:srgbClr val="000000"/>
                          </a:solidFill>
                          <a:effectLst/>
                          <a:latin typeface="Century Gothic"/>
                          <a:ea typeface="Century Gothic"/>
                          <a:cs typeface="Century Gothic"/>
                        </a:rPr>
                        <a:t> </a:t>
                      </a:r>
                      <a:endParaRPr lang="es-MX" sz="70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3">
                  <a:txBody>
                    <a:bodyPr/>
                    <a:lstStyle/>
                    <a:p>
                      <a:pPr>
                        <a:lnSpc>
                          <a:spcPct val="115000"/>
                        </a:lnSpc>
                        <a:spcAft>
                          <a:spcPts val="0"/>
                        </a:spcAft>
                      </a:pPr>
                      <a:r>
                        <a:rPr lang="es-ES" sz="700" dirty="0">
                          <a:solidFill>
                            <a:srgbClr val="000000"/>
                          </a:solidFill>
                          <a:effectLst/>
                          <a:latin typeface="Arial"/>
                          <a:ea typeface="Arial"/>
                        </a:rPr>
                        <a:t>Los instrumentos de evaluación utilizados fueron: registro en bitácora de los avances de los equipos, rúbrica de presentación y proyecto final.</a:t>
                      </a:r>
                      <a:endParaRPr lang="es-MX" sz="700" dirty="0">
                        <a:solidFill>
                          <a:srgbClr val="000000"/>
                        </a:solidFill>
                        <a:effectLst/>
                        <a:latin typeface="Arial"/>
                        <a:ea typeface="Arial"/>
                      </a:endParaRPr>
                    </a:p>
                    <a:p>
                      <a:pPr>
                        <a:lnSpc>
                          <a:spcPct val="115000"/>
                        </a:lnSpc>
                        <a:spcAft>
                          <a:spcPts val="0"/>
                        </a:spcAft>
                      </a:pPr>
                      <a:r>
                        <a:rPr lang="es-ES" sz="700" dirty="0">
                          <a:solidFill>
                            <a:srgbClr val="000000"/>
                          </a:solidFill>
                          <a:effectLst/>
                          <a:latin typeface="Century Gothic"/>
                          <a:ea typeface="Century Gothic"/>
                          <a:cs typeface="Century Gothic"/>
                        </a:rPr>
                        <a:t> </a:t>
                      </a:r>
                      <a:endParaRPr lang="es-MX" sz="700" dirty="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s-MX" sz="700" dirty="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s-MX" sz="700" dirty="0">
                        <a:solidFill>
                          <a:srgbClr val="000000"/>
                        </a:solidFill>
                        <a:effectLst/>
                        <a:latin typeface="Arial"/>
                        <a:ea typeface="Arial"/>
                      </a:endParaRPr>
                    </a:p>
                  </a:txBody>
                  <a:tcPr marL="28153" marR="28153" marT="28153" marB="281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251521" y="176011"/>
            <a:ext cx="6090129"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III. Objetivo general del proyecto.</a:t>
            </a:r>
            <a:r>
              <a:rPr kumimoji="0" lang="es-ES" sz="1100" b="1" i="0" u="none" strike="noStrike" cap="none" normalizeH="0" baseline="0" dirty="0" smtClean="0">
                <a:ln>
                  <a:noFill/>
                </a:ln>
                <a:solidFill>
                  <a:srgbClr val="3C78D8"/>
                </a:solidFill>
                <a:effectLst/>
                <a:latin typeface="Arial" pitchFamily="34" charset="0"/>
                <a:ea typeface="Century Gothic" pitchFamily="34" charset="0"/>
                <a:cs typeface="Century Gothic" pitchFamily="34" charset="0"/>
              </a:rPr>
              <a:t> Toma en cuenta a todas las asignaturas  involucradas.</a:t>
            </a:r>
          </a:p>
          <a:p>
            <a:pPr marL="0" marR="0" lvl="0" indent="0" algn="l" defTabSz="914400" rtl="0" eaLnBrk="1" fontAlgn="base" latinLnBrk="0" hangingPunct="1">
              <a:lnSpc>
                <a:spcPct val="100000"/>
              </a:lnSpc>
              <a:spcBef>
                <a:spcPct val="0"/>
              </a:spcBef>
              <a:spcAft>
                <a:spcPct val="0"/>
              </a:spcAft>
              <a:buClrTx/>
              <a:buSzTx/>
              <a:buFontTx/>
              <a:buNone/>
              <a:tabLst/>
            </a:pPr>
            <a:endParaRPr lang="es-ES" sz="1100" b="1" dirty="0">
              <a:solidFill>
                <a:srgbClr val="3C78D8"/>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rgbClr val="3C78D8"/>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rgbClr val="3C78D8"/>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rgbClr val="3C78D8"/>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IV. Disciplinas involucradas en el  trabajo interdisciplinario.</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362883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070179596"/>
              </p:ext>
            </p:extLst>
          </p:nvPr>
        </p:nvGraphicFramePr>
        <p:xfrm>
          <a:off x="179513" y="351731"/>
          <a:ext cx="7632849" cy="9130131"/>
        </p:xfrm>
        <a:graphic>
          <a:graphicData uri="http://schemas.openxmlformats.org/drawingml/2006/table">
            <a:tbl>
              <a:tblPr/>
              <a:tblGrid>
                <a:gridCol w="2555791"/>
                <a:gridCol w="1595280"/>
                <a:gridCol w="1553519"/>
                <a:gridCol w="1928259"/>
              </a:tblGrid>
              <a:tr h="152367">
                <a:tc>
                  <a:txBody>
                    <a:bodyPr/>
                    <a:lstStyle/>
                    <a:p>
                      <a:pPr>
                        <a:lnSpc>
                          <a:spcPct val="115000"/>
                        </a:lnSpc>
                        <a:spcAft>
                          <a:spcPts val="0"/>
                        </a:spcAft>
                      </a:pPr>
                      <a:r>
                        <a:rPr lang="es-ES" sz="600" b="1" dirty="0">
                          <a:solidFill>
                            <a:srgbClr val="000000"/>
                          </a:solidFill>
                          <a:effectLst/>
                          <a:latin typeface="+mn-lt"/>
                          <a:ea typeface="Century Gothic"/>
                          <a:cs typeface="Century Gothic"/>
                        </a:rPr>
                        <a:t> </a:t>
                      </a:r>
                      <a:endParaRPr lang="es-MX" sz="600" dirty="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00" b="1">
                          <a:solidFill>
                            <a:srgbClr val="000000"/>
                          </a:solidFill>
                          <a:effectLst/>
                          <a:latin typeface="+mn-lt"/>
                          <a:ea typeface="Century Gothic"/>
                          <a:cs typeface="Century Gothic"/>
                        </a:rPr>
                        <a:t>Disciplina 1.</a:t>
                      </a:r>
                      <a:endParaRPr lang="es-MX" sz="60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600" b="1">
                          <a:solidFill>
                            <a:srgbClr val="000000"/>
                          </a:solidFill>
                          <a:effectLst/>
                          <a:latin typeface="+mn-lt"/>
                          <a:ea typeface="Century Gothic"/>
                          <a:cs typeface="Century Gothic"/>
                        </a:rPr>
                        <a:t>Disciplina 2.</a:t>
                      </a:r>
                      <a:endParaRPr lang="es-MX" sz="60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600" b="1">
                          <a:solidFill>
                            <a:srgbClr val="000000"/>
                          </a:solidFill>
                          <a:effectLst/>
                          <a:latin typeface="+mn-lt"/>
                          <a:ea typeface="Century Gothic"/>
                          <a:cs typeface="Century Gothic"/>
                        </a:rPr>
                        <a:t>Disciplina 3.</a:t>
                      </a:r>
                      <a:endParaRPr lang="es-MX" sz="60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771780">
                <a:tc>
                  <a:txBody>
                    <a:bodyPr/>
                    <a:lstStyle/>
                    <a:p>
                      <a:pPr marL="275590" indent="-180340">
                        <a:lnSpc>
                          <a:spcPct val="115000"/>
                        </a:lnSpc>
                        <a:spcAft>
                          <a:spcPts val="0"/>
                        </a:spcAft>
                      </a:pPr>
                      <a:r>
                        <a:rPr lang="es-ES" sz="600" b="1">
                          <a:solidFill>
                            <a:srgbClr val="000000"/>
                          </a:solidFill>
                          <a:effectLst/>
                          <a:latin typeface="+mn-lt"/>
                          <a:ea typeface="Century Gothic"/>
                          <a:cs typeface="Century Gothic"/>
                        </a:rPr>
                        <a:t>1. Preguntar y cuestionar.</a:t>
                      </a:r>
                      <a:endParaRPr lang="es-MX" sz="600">
                        <a:solidFill>
                          <a:srgbClr val="000000"/>
                        </a:solidFill>
                        <a:effectLst/>
                        <a:latin typeface="+mn-lt"/>
                        <a:ea typeface="Arial"/>
                      </a:endParaRPr>
                    </a:p>
                    <a:p>
                      <a:pPr marL="275590" indent="-180340">
                        <a:lnSpc>
                          <a:spcPct val="115000"/>
                        </a:lnSpc>
                        <a:spcAft>
                          <a:spcPts val="0"/>
                        </a:spcAft>
                      </a:pPr>
                      <a:r>
                        <a:rPr lang="es-ES" sz="600">
                          <a:solidFill>
                            <a:srgbClr val="000000"/>
                          </a:solidFill>
                          <a:effectLst/>
                          <a:latin typeface="+mn-lt"/>
                          <a:ea typeface="Century Gothic"/>
                          <a:cs typeface="Century Gothic"/>
                        </a:rPr>
                        <a:t>     Preguntas que dirigen la Investigación Interdisciplinaria.</a:t>
                      </a:r>
                      <a:endParaRPr lang="es-MX" sz="60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3">
                  <a:txBody>
                    <a:bodyPr/>
                    <a:lstStyle/>
                    <a:p>
                      <a:pPr>
                        <a:lnSpc>
                          <a:spcPct val="115000"/>
                        </a:lnSpc>
                        <a:spcAft>
                          <a:spcPts val="0"/>
                        </a:spcAft>
                      </a:pPr>
                      <a:r>
                        <a:rPr lang="es-ES" sz="600">
                          <a:solidFill>
                            <a:srgbClr val="000000"/>
                          </a:solidFill>
                          <a:effectLst/>
                          <a:latin typeface="+mn-lt"/>
                          <a:ea typeface="Arial"/>
                        </a:rPr>
                        <a:t>¿Qué necesidades detectas en su contexto? ¿Cómo podrían satisfacerlas? ¿Qué quieren hacer? ¿Por qué lo quieren hacer? ¿Qué necesitarían para poder hacerlo? ¿Cómo se constituye una empresa? ¿En cuánto tiempo lo podrían hacer? ¿Cómo se tendrían que organizar para poder llevar a cabo el proyecto?</a:t>
                      </a:r>
                      <a:endParaRPr lang="es-MX" sz="600">
                        <a:solidFill>
                          <a:srgbClr val="000000"/>
                        </a:solidFill>
                        <a:effectLst/>
                        <a:latin typeface="+mn-lt"/>
                        <a:ea typeface="Arial"/>
                      </a:endParaRPr>
                    </a:p>
                    <a:p>
                      <a:pPr>
                        <a:lnSpc>
                          <a:spcPct val="115000"/>
                        </a:lnSpc>
                        <a:spcAft>
                          <a:spcPts val="0"/>
                        </a:spcAft>
                      </a:pPr>
                      <a:r>
                        <a:rPr lang="es-ES" sz="600">
                          <a:solidFill>
                            <a:srgbClr val="000000"/>
                          </a:solidFill>
                          <a:effectLst/>
                          <a:latin typeface="+mn-lt"/>
                          <a:ea typeface="Arial"/>
                        </a:rPr>
                        <a:t>Se revisaron los temarios de las materias de contabilidad y gestión administrativa, derecho y psicología para ver las posibles aportaciones y se estableció la siguiente relación.</a:t>
                      </a:r>
                      <a:endParaRPr lang="es-MX" sz="60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982092">
                <a:tc>
                  <a:txBody>
                    <a:bodyPr/>
                    <a:lstStyle/>
                    <a:p>
                      <a:pPr marL="275590" indent="-180340">
                        <a:lnSpc>
                          <a:spcPct val="115000"/>
                        </a:lnSpc>
                        <a:spcAft>
                          <a:spcPts val="0"/>
                        </a:spcAft>
                      </a:pPr>
                      <a:r>
                        <a:rPr lang="es-ES" sz="600" b="1">
                          <a:solidFill>
                            <a:srgbClr val="000000"/>
                          </a:solidFill>
                          <a:effectLst/>
                          <a:latin typeface="+mn-lt"/>
                          <a:ea typeface="Century Gothic"/>
                          <a:cs typeface="Century Gothic"/>
                        </a:rPr>
                        <a:t>2. Despertar el interés (detonar).</a:t>
                      </a:r>
                      <a:endParaRPr lang="es-MX" sz="600">
                        <a:solidFill>
                          <a:srgbClr val="000000"/>
                        </a:solidFill>
                        <a:effectLst/>
                        <a:latin typeface="+mn-lt"/>
                        <a:ea typeface="Arial"/>
                      </a:endParaRPr>
                    </a:p>
                    <a:p>
                      <a:pPr marL="270510" indent="-180340">
                        <a:lnSpc>
                          <a:spcPct val="115000"/>
                        </a:lnSpc>
                        <a:spcAft>
                          <a:spcPts val="0"/>
                        </a:spcAft>
                      </a:pPr>
                      <a:r>
                        <a:rPr lang="es-ES" sz="600">
                          <a:solidFill>
                            <a:srgbClr val="000000"/>
                          </a:solidFill>
                          <a:effectLst/>
                          <a:latin typeface="+mn-lt"/>
                          <a:ea typeface="Century Gothic"/>
                          <a:cs typeface="Century Gothic"/>
                        </a:rPr>
                        <a:t>     Estrategias para involucrar a los estudiantes con la problemática planteada, en el salón de clase.</a:t>
                      </a:r>
                      <a:endParaRPr lang="es-MX" sz="60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3">
                  <a:txBody>
                    <a:bodyPr/>
                    <a:lstStyle/>
                    <a:p>
                      <a:pPr>
                        <a:lnSpc>
                          <a:spcPct val="115000"/>
                        </a:lnSpc>
                        <a:spcAft>
                          <a:spcPts val="0"/>
                        </a:spcAft>
                      </a:pPr>
                      <a:r>
                        <a:rPr lang="es-ES" sz="600">
                          <a:solidFill>
                            <a:srgbClr val="000000"/>
                          </a:solidFill>
                          <a:effectLst/>
                          <a:latin typeface="+mn-lt"/>
                          <a:ea typeface="Arial"/>
                        </a:rPr>
                        <a:t>Las alumnas de sexto de preparatoria de área III, después de haber visto los temas de comercio, administración, contabilidad y operaciones económicas, a inicios del segundo semestre del año escolar, se preguntaron cómo podrían aplicarlos para tener una experiencia que permitiera mostrar una actitud de emprendedores, por lo que propusieron a los maestros poder realizar un trabajo y aplicar sus conocimientos en la creación de un proyecto, por ello los maestros de contabilidad y administración, derecho y psicología se reunieron con el grupo y recuperando sus ideas e inquietudes apoyaron la propuesta y decidieron realizar un proyecto interdisciplinario.</a:t>
                      </a:r>
                      <a:endParaRPr lang="es-MX" sz="60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771780">
                <a:tc>
                  <a:txBody>
                    <a:bodyPr/>
                    <a:lstStyle/>
                    <a:p>
                      <a:pPr marL="275590" indent="-180340">
                        <a:lnSpc>
                          <a:spcPct val="115000"/>
                        </a:lnSpc>
                        <a:spcAft>
                          <a:spcPts val="0"/>
                        </a:spcAft>
                      </a:pPr>
                      <a:r>
                        <a:rPr lang="es-ES" sz="600" b="1" dirty="0">
                          <a:solidFill>
                            <a:srgbClr val="000000"/>
                          </a:solidFill>
                          <a:effectLst/>
                          <a:latin typeface="+mn-lt"/>
                          <a:ea typeface="Century Gothic"/>
                          <a:cs typeface="Century Gothic"/>
                        </a:rPr>
                        <a:t>3. Recopilar información a través de la investigación.</a:t>
                      </a:r>
                      <a:endParaRPr lang="es-MX" sz="600" dirty="0">
                        <a:solidFill>
                          <a:srgbClr val="000000"/>
                        </a:solidFill>
                        <a:effectLst/>
                        <a:latin typeface="+mn-lt"/>
                        <a:ea typeface="Arial"/>
                      </a:endParaRPr>
                    </a:p>
                    <a:p>
                      <a:pPr marL="275590" indent="-180340">
                        <a:lnSpc>
                          <a:spcPct val="115000"/>
                        </a:lnSpc>
                        <a:spcAft>
                          <a:spcPts val="0"/>
                        </a:spcAft>
                      </a:pPr>
                      <a:r>
                        <a:rPr lang="es-ES" sz="600" dirty="0">
                          <a:solidFill>
                            <a:srgbClr val="000000"/>
                          </a:solidFill>
                          <a:effectLst/>
                          <a:latin typeface="+mn-lt"/>
                          <a:ea typeface="Century Gothic"/>
                          <a:cs typeface="Century Gothic"/>
                        </a:rPr>
                        <a:t>    Lo que se investiga.</a:t>
                      </a:r>
                      <a:endParaRPr lang="es-MX" sz="600" dirty="0">
                        <a:solidFill>
                          <a:srgbClr val="000000"/>
                        </a:solidFill>
                        <a:effectLst/>
                        <a:latin typeface="+mn-lt"/>
                        <a:ea typeface="Arial"/>
                      </a:endParaRPr>
                    </a:p>
                    <a:p>
                      <a:pPr marL="275590" indent="-180340">
                        <a:lnSpc>
                          <a:spcPct val="115000"/>
                        </a:lnSpc>
                        <a:spcAft>
                          <a:spcPts val="0"/>
                        </a:spcAft>
                      </a:pPr>
                      <a:r>
                        <a:rPr lang="es-ES" sz="600" dirty="0">
                          <a:solidFill>
                            <a:srgbClr val="000000"/>
                          </a:solidFill>
                          <a:effectLst/>
                          <a:latin typeface="+mn-lt"/>
                          <a:ea typeface="Century Gothic"/>
                          <a:cs typeface="Century Gothic"/>
                        </a:rPr>
                        <a:t>    Fuentes  que se utilizan. </a:t>
                      </a:r>
                      <a:endParaRPr lang="es-MX" sz="600" dirty="0">
                        <a:solidFill>
                          <a:srgbClr val="000000"/>
                        </a:solidFill>
                        <a:effectLst/>
                        <a:latin typeface="+mn-lt"/>
                        <a:ea typeface="Arial"/>
                      </a:endParaRPr>
                    </a:p>
                    <a:p>
                      <a:pPr>
                        <a:lnSpc>
                          <a:spcPct val="115000"/>
                        </a:lnSpc>
                        <a:spcAft>
                          <a:spcPts val="0"/>
                        </a:spcAft>
                      </a:pPr>
                      <a:r>
                        <a:rPr lang="es-ES" sz="600" dirty="0">
                          <a:solidFill>
                            <a:srgbClr val="000000"/>
                          </a:solidFill>
                          <a:effectLst/>
                          <a:latin typeface="+mn-lt"/>
                          <a:ea typeface="Century Gothic"/>
                          <a:cs typeface="Century Gothic"/>
                        </a:rPr>
                        <a:t> </a:t>
                      </a:r>
                      <a:endParaRPr lang="es-MX" sz="600" dirty="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600">
                          <a:solidFill>
                            <a:srgbClr val="000000"/>
                          </a:solidFill>
                          <a:effectLst/>
                          <a:latin typeface="+mn-lt"/>
                          <a:ea typeface="Arial"/>
                        </a:rPr>
                        <a:t>Información financiera, Estados financieros, Registro de operaciones, Administración, Áreas funcionales, organigramas, proceso administrativo.</a:t>
                      </a:r>
                      <a:endParaRPr lang="es-MX" sz="60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00">
                          <a:solidFill>
                            <a:srgbClr val="000000"/>
                          </a:solidFill>
                          <a:effectLst/>
                          <a:latin typeface="+mn-lt"/>
                          <a:ea typeface="Arial"/>
                        </a:rPr>
                        <a:t>Derecho mercantil Derecho fiscal, Derecho administrativo, Derecho laboral, Derecho ecológico. </a:t>
                      </a:r>
                      <a:endParaRPr lang="es-MX" sz="60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00">
                          <a:solidFill>
                            <a:srgbClr val="000000"/>
                          </a:solidFill>
                          <a:effectLst/>
                          <a:latin typeface="+mn-lt"/>
                          <a:ea typeface="Arial"/>
                        </a:rPr>
                        <a:t>Percepción, Leyes de la Gestalt, Percepción de color, Percepción de la forma. Psicología del color.</a:t>
                      </a:r>
                      <a:endParaRPr lang="es-MX" sz="60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092">
                <a:tc>
                  <a:txBody>
                    <a:bodyPr/>
                    <a:lstStyle/>
                    <a:p>
                      <a:pPr marL="275590" indent="-180340">
                        <a:lnSpc>
                          <a:spcPct val="115000"/>
                        </a:lnSpc>
                        <a:spcAft>
                          <a:spcPts val="0"/>
                        </a:spcAft>
                      </a:pPr>
                      <a:r>
                        <a:rPr lang="es-ES" sz="600" b="1">
                          <a:solidFill>
                            <a:srgbClr val="000000"/>
                          </a:solidFill>
                          <a:effectLst/>
                          <a:latin typeface="+mn-lt"/>
                          <a:ea typeface="Century Gothic"/>
                          <a:cs typeface="Century Gothic"/>
                        </a:rPr>
                        <a:t>4. Organizar la información.</a:t>
                      </a:r>
                      <a:endParaRPr lang="es-MX" sz="600">
                        <a:solidFill>
                          <a:srgbClr val="000000"/>
                        </a:solidFill>
                        <a:effectLst/>
                        <a:latin typeface="+mn-lt"/>
                        <a:ea typeface="Arial"/>
                      </a:endParaRPr>
                    </a:p>
                    <a:p>
                      <a:pPr marL="275590" indent="-180340">
                        <a:lnSpc>
                          <a:spcPct val="115000"/>
                        </a:lnSpc>
                        <a:spcAft>
                          <a:spcPts val="0"/>
                        </a:spcAft>
                      </a:pPr>
                      <a:r>
                        <a:rPr lang="es-ES" sz="600" b="1">
                          <a:solidFill>
                            <a:srgbClr val="000000"/>
                          </a:solidFill>
                          <a:effectLst/>
                          <a:latin typeface="+mn-lt"/>
                          <a:ea typeface="Century Gothic"/>
                          <a:cs typeface="Century Gothic"/>
                        </a:rPr>
                        <a:t>    </a:t>
                      </a:r>
                      <a:r>
                        <a:rPr lang="es-ES" sz="600">
                          <a:solidFill>
                            <a:srgbClr val="000000"/>
                          </a:solidFill>
                          <a:effectLst/>
                          <a:latin typeface="+mn-lt"/>
                          <a:ea typeface="Century Gothic"/>
                          <a:cs typeface="Century Gothic"/>
                        </a:rPr>
                        <a:t>Implica:</a:t>
                      </a:r>
                      <a:endParaRPr lang="es-MX" sz="600">
                        <a:solidFill>
                          <a:srgbClr val="000000"/>
                        </a:solidFill>
                        <a:effectLst/>
                        <a:latin typeface="+mn-lt"/>
                        <a:ea typeface="Arial"/>
                      </a:endParaRPr>
                    </a:p>
                    <a:p>
                      <a:pPr marL="275590" indent="-180340">
                        <a:lnSpc>
                          <a:spcPct val="115000"/>
                        </a:lnSpc>
                        <a:spcAft>
                          <a:spcPts val="0"/>
                        </a:spcAft>
                      </a:pPr>
                      <a:r>
                        <a:rPr lang="es-ES" sz="600">
                          <a:solidFill>
                            <a:srgbClr val="000000"/>
                          </a:solidFill>
                          <a:effectLst/>
                          <a:latin typeface="+mn-lt"/>
                          <a:ea typeface="Century Gothic"/>
                          <a:cs typeface="Century Gothic"/>
                        </a:rPr>
                        <a:t>    clasificación de datos obtenidos,</a:t>
                      </a:r>
                      <a:endParaRPr lang="es-MX" sz="600">
                        <a:solidFill>
                          <a:srgbClr val="000000"/>
                        </a:solidFill>
                        <a:effectLst/>
                        <a:latin typeface="+mn-lt"/>
                        <a:ea typeface="Arial"/>
                      </a:endParaRPr>
                    </a:p>
                    <a:p>
                      <a:pPr marL="275590" indent="-180340">
                        <a:lnSpc>
                          <a:spcPct val="115000"/>
                        </a:lnSpc>
                        <a:spcAft>
                          <a:spcPts val="0"/>
                        </a:spcAft>
                      </a:pPr>
                      <a:r>
                        <a:rPr lang="es-ES" sz="600">
                          <a:solidFill>
                            <a:srgbClr val="000000"/>
                          </a:solidFill>
                          <a:effectLst/>
                          <a:latin typeface="+mn-lt"/>
                          <a:ea typeface="Century Gothic"/>
                          <a:cs typeface="Century Gothic"/>
                        </a:rPr>
                        <a:t>    análisis de los datos obtenidos,            registro de la información.</a:t>
                      </a:r>
                      <a:endParaRPr lang="es-MX" sz="600">
                        <a:solidFill>
                          <a:srgbClr val="000000"/>
                        </a:solidFill>
                        <a:effectLst/>
                        <a:latin typeface="+mn-lt"/>
                        <a:ea typeface="Arial"/>
                      </a:endParaRPr>
                    </a:p>
                    <a:p>
                      <a:pPr marL="275590" indent="-180340">
                        <a:lnSpc>
                          <a:spcPct val="115000"/>
                        </a:lnSpc>
                        <a:spcAft>
                          <a:spcPts val="0"/>
                        </a:spcAft>
                      </a:pPr>
                      <a:r>
                        <a:rPr lang="es-ES" sz="600">
                          <a:solidFill>
                            <a:srgbClr val="000000"/>
                          </a:solidFill>
                          <a:effectLst/>
                          <a:latin typeface="+mn-lt"/>
                          <a:ea typeface="Century Gothic"/>
                          <a:cs typeface="Century Gothic"/>
                        </a:rPr>
                        <a:t>    conclusiones por disciplina,</a:t>
                      </a:r>
                      <a:endParaRPr lang="es-MX" sz="600">
                        <a:solidFill>
                          <a:srgbClr val="000000"/>
                        </a:solidFill>
                        <a:effectLst/>
                        <a:latin typeface="+mn-lt"/>
                        <a:ea typeface="Arial"/>
                      </a:endParaRPr>
                    </a:p>
                    <a:p>
                      <a:pPr marL="275590" indent="-180340">
                        <a:lnSpc>
                          <a:spcPct val="115000"/>
                        </a:lnSpc>
                        <a:spcAft>
                          <a:spcPts val="0"/>
                        </a:spcAft>
                      </a:pPr>
                      <a:r>
                        <a:rPr lang="es-ES" sz="600">
                          <a:solidFill>
                            <a:srgbClr val="000000"/>
                          </a:solidFill>
                          <a:effectLst/>
                          <a:latin typeface="+mn-lt"/>
                          <a:ea typeface="Century Gothic"/>
                          <a:cs typeface="Century Gothic"/>
                        </a:rPr>
                        <a:t>    conclusiones conjuntas.</a:t>
                      </a:r>
                      <a:endParaRPr lang="es-MX" sz="60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600">
                          <a:solidFill>
                            <a:srgbClr val="000000"/>
                          </a:solidFill>
                          <a:effectLst/>
                          <a:latin typeface="+mn-lt"/>
                          <a:ea typeface="Arial"/>
                        </a:rPr>
                        <a:t>Búsqueda y selección de información en distintos medios. Organización y presentación de la información. </a:t>
                      </a:r>
                      <a:endParaRPr lang="es-MX" sz="600">
                        <a:solidFill>
                          <a:srgbClr val="000000"/>
                        </a:solidFill>
                        <a:effectLst/>
                        <a:latin typeface="+mn-lt"/>
                        <a:ea typeface="Arial"/>
                      </a:endParaRPr>
                    </a:p>
                    <a:p>
                      <a:pPr>
                        <a:lnSpc>
                          <a:spcPct val="115000"/>
                        </a:lnSpc>
                        <a:spcAft>
                          <a:spcPts val="0"/>
                        </a:spcAft>
                      </a:pPr>
                      <a:r>
                        <a:rPr lang="es-ES" sz="600">
                          <a:solidFill>
                            <a:srgbClr val="000000"/>
                          </a:solidFill>
                          <a:effectLst/>
                          <a:latin typeface="+mn-lt"/>
                          <a:ea typeface="Century Gothic"/>
                          <a:cs typeface="Century Gothic"/>
                        </a:rPr>
                        <a:t> </a:t>
                      </a:r>
                      <a:endParaRPr lang="es-MX" sz="600">
                        <a:solidFill>
                          <a:srgbClr val="000000"/>
                        </a:solidFill>
                        <a:effectLst/>
                        <a:latin typeface="+mn-lt"/>
                        <a:ea typeface="Arial"/>
                      </a:endParaRPr>
                    </a:p>
                    <a:p>
                      <a:pPr>
                        <a:lnSpc>
                          <a:spcPct val="115000"/>
                        </a:lnSpc>
                        <a:spcAft>
                          <a:spcPts val="0"/>
                        </a:spcAft>
                      </a:pPr>
                      <a:r>
                        <a:rPr lang="es-ES" sz="600">
                          <a:solidFill>
                            <a:srgbClr val="000000"/>
                          </a:solidFill>
                          <a:effectLst/>
                          <a:latin typeface="+mn-lt"/>
                          <a:ea typeface="Century Gothic"/>
                          <a:cs typeface="Century Gothic"/>
                        </a:rPr>
                        <a:t> </a:t>
                      </a:r>
                      <a:endParaRPr lang="es-MX" sz="600">
                        <a:solidFill>
                          <a:srgbClr val="000000"/>
                        </a:solidFill>
                        <a:effectLst/>
                        <a:latin typeface="+mn-lt"/>
                        <a:ea typeface="Arial"/>
                      </a:endParaRPr>
                    </a:p>
                    <a:p>
                      <a:pPr>
                        <a:lnSpc>
                          <a:spcPct val="115000"/>
                        </a:lnSpc>
                        <a:spcAft>
                          <a:spcPts val="0"/>
                        </a:spcAft>
                      </a:pPr>
                      <a:r>
                        <a:rPr lang="es-ES" sz="600">
                          <a:solidFill>
                            <a:srgbClr val="000000"/>
                          </a:solidFill>
                          <a:effectLst/>
                          <a:latin typeface="+mn-lt"/>
                          <a:ea typeface="Century Gothic"/>
                          <a:cs typeface="Century Gothic"/>
                        </a:rPr>
                        <a:t> </a:t>
                      </a:r>
                      <a:endParaRPr lang="es-MX" sz="600">
                        <a:solidFill>
                          <a:srgbClr val="000000"/>
                        </a:solidFill>
                        <a:effectLst/>
                        <a:latin typeface="+mn-lt"/>
                        <a:ea typeface="Arial"/>
                      </a:endParaRPr>
                    </a:p>
                    <a:p>
                      <a:pPr>
                        <a:lnSpc>
                          <a:spcPct val="115000"/>
                        </a:lnSpc>
                        <a:spcAft>
                          <a:spcPts val="0"/>
                        </a:spcAft>
                      </a:pPr>
                      <a:r>
                        <a:rPr lang="es-ES" sz="600">
                          <a:solidFill>
                            <a:srgbClr val="000000"/>
                          </a:solidFill>
                          <a:effectLst/>
                          <a:latin typeface="+mn-lt"/>
                          <a:ea typeface="Century Gothic"/>
                          <a:cs typeface="Century Gothic"/>
                        </a:rPr>
                        <a:t> </a:t>
                      </a:r>
                      <a:endParaRPr lang="es-MX" sz="60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00">
                          <a:solidFill>
                            <a:srgbClr val="000000"/>
                          </a:solidFill>
                          <a:effectLst/>
                          <a:latin typeface="+mn-lt"/>
                          <a:ea typeface="Arial"/>
                        </a:rPr>
                        <a:t>Resumen y síntesis de información. Correlacionar información de distinta índole.</a:t>
                      </a:r>
                      <a:endParaRPr lang="es-MX" sz="60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00">
                          <a:solidFill>
                            <a:srgbClr val="000000"/>
                          </a:solidFill>
                          <a:effectLst/>
                          <a:latin typeface="+mn-lt"/>
                          <a:ea typeface="Arial"/>
                        </a:rPr>
                        <a:t>Desarrollo de actitudes colaborativas.</a:t>
                      </a:r>
                      <a:endParaRPr lang="es-MX" sz="60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9744">
                <a:tc>
                  <a:txBody>
                    <a:bodyPr/>
                    <a:lstStyle/>
                    <a:p>
                      <a:pPr>
                        <a:lnSpc>
                          <a:spcPct val="115000"/>
                        </a:lnSpc>
                        <a:spcAft>
                          <a:spcPts val="0"/>
                        </a:spcAft>
                      </a:pPr>
                      <a:r>
                        <a:rPr lang="es-ES" sz="600">
                          <a:solidFill>
                            <a:srgbClr val="000000"/>
                          </a:solidFill>
                          <a:effectLst/>
                          <a:latin typeface="+mn-lt"/>
                          <a:ea typeface="Century Gothic"/>
                          <a:cs typeface="Century Gothic"/>
                        </a:rPr>
                        <a:t>  </a:t>
                      </a:r>
                      <a:r>
                        <a:rPr lang="es-ES" sz="600" b="1">
                          <a:solidFill>
                            <a:srgbClr val="000000"/>
                          </a:solidFill>
                          <a:effectLst/>
                          <a:latin typeface="+mn-lt"/>
                          <a:ea typeface="Century Gothic"/>
                          <a:cs typeface="Century Gothic"/>
                        </a:rPr>
                        <a:t>5.</a:t>
                      </a:r>
                      <a:r>
                        <a:rPr lang="es-ES" sz="600" b="1" i="1">
                          <a:solidFill>
                            <a:srgbClr val="000000"/>
                          </a:solidFill>
                          <a:effectLst/>
                          <a:latin typeface="+mn-lt"/>
                          <a:ea typeface="Century Gothic"/>
                          <a:cs typeface="Century Gothic"/>
                        </a:rPr>
                        <a:t> </a:t>
                      </a:r>
                      <a:r>
                        <a:rPr lang="es-ES" sz="600" b="1">
                          <a:solidFill>
                            <a:srgbClr val="000000"/>
                          </a:solidFill>
                          <a:effectLst/>
                          <a:latin typeface="+mn-lt"/>
                          <a:ea typeface="Century Gothic"/>
                          <a:cs typeface="Century Gothic"/>
                        </a:rPr>
                        <a:t>Llegar a</a:t>
                      </a:r>
                      <a:r>
                        <a:rPr lang="es-ES" sz="600" b="1" i="1">
                          <a:solidFill>
                            <a:srgbClr val="000000"/>
                          </a:solidFill>
                          <a:effectLst/>
                          <a:latin typeface="+mn-lt"/>
                          <a:ea typeface="Century Gothic"/>
                          <a:cs typeface="Century Gothic"/>
                        </a:rPr>
                        <a:t> </a:t>
                      </a:r>
                      <a:r>
                        <a:rPr lang="es-ES" sz="600" b="1">
                          <a:solidFill>
                            <a:srgbClr val="000000"/>
                          </a:solidFill>
                          <a:effectLst/>
                          <a:latin typeface="+mn-lt"/>
                          <a:ea typeface="Century Gothic"/>
                          <a:cs typeface="Century Gothic"/>
                        </a:rPr>
                        <a:t>conclusiones parciales</a:t>
                      </a:r>
                      <a:r>
                        <a:rPr lang="es-ES" sz="600">
                          <a:solidFill>
                            <a:srgbClr val="000000"/>
                          </a:solidFill>
                          <a:effectLst/>
                          <a:latin typeface="+mn-lt"/>
                          <a:ea typeface="Century Gothic"/>
                          <a:cs typeface="Century Gothic"/>
                        </a:rPr>
                        <a:t> </a:t>
                      </a:r>
                      <a:endParaRPr lang="es-MX" sz="600">
                        <a:solidFill>
                          <a:srgbClr val="000000"/>
                        </a:solidFill>
                        <a:effectLst/>
                        <a:latin typeface="+mn-lt"/>
                        <a:ea typeface="Arial"/>
                      </a:endParaRPr>
                    </a:p>
                    <a:p>
                      <a:pPr>
                        <a:lnSpc>
                          <a:spcPct val="115000"/>
                        </a:lnSpc>
                        <a:spcAft>
                          <a:spcPts val="0"/>
                        </a:spcAft>
                      </a:pPr>
                      <a:r>
                        <a:rPr lang="es-ES" sz="600">
                          <a:solidFill>
                            <a:srgbClr val="000000"/>
                          </a:solidFill>
                          <a:effectLst/>
                          <a:latin typeface="+mn-lt"/>
                          <a:ea typeface="Century Gothic"/>
                          <a:cs typeface="Century Gothic"/>
                        </a:rPr>
                        <a:t>         (por disciplina) útiles para el </a:t>
                      </a:r>
                      <a:endParaRPr lang="es-MX" sz="600">
                        <a:solidFill>
                          <a:srgbClr val="000000"/>
                        </a:solidFill>
                        <a:effectLst/>
                        <a:latin typeface="+mn-lt"/>
                        <a:ea typeface="Arial"/>
                      </a:endParaRPr>
                    </a:p>
                    <a:p>
                      <a:pPr>
                        <a:lnSpc>
                          <a:spcPct val="115000"/>
                        </a:lnSpc>
                        <a:spcAft>
                          <a:spcPts val="0"/>
                        </a:spcAft>
                      </a:pPr>
                      <a:r>
                        <a:rPr lang="es-ES" sz="600">
                          <a:solidFill>
                            <a:srgbClr val="000000"/>
                          </a:solidFill>
                          <a:effectLst/>
                          <a:latin typeface="+mn-lt"/>
                          <a:ea typeface="Century Gothic"/>
                          <a:cs typeface="Century Gothic"/>
                        </a:rPr>
                        <a:t>         proyecto, de tal forma que lo </a:t>
                      </a:r>
                      <a:endParaRPr lang="es-MX" sz="600">
                        <a:solidFill>
                          <a:srgbClr val="000000"/>
                        </a:solidFill>
                        <a:effectLst/>
                        <a:latin typeface="+mn-lt"/>
                        <a:ea typeface="Arial"/>
                      </a:endParaRPr>
                    </a:p>
                    <a:p>
                      <a:pPr>
                        <a:lnSpc>
                          <a:spcPct val="115000"/>
                        </a:lnSpc>
                        <a:spcAft>
                          <a:spcPts val="0"/>
                        </a:spcAft>
                      </a:pPr>
                      <a:r>
                        <a:rPr lang="es-ES" sz="600">
                          <a:solidFill>
                            <a:srgbClr val="000000"/>
                          </a:solidFill>
                          <a:effectLst/>
                          <a:latin typeface="+mn-lt"/>
                          <a:ea typeface="Century Gothic"/>
                          <a:cs typeface="Century Gothic"/>
                        </a:rPr>
                        <a:t>         aclaran, describen o descifran,  </a:t>
                      </a:r>
                      <a:endParaRPr lang="es-MX" sz="600">
                        <a:solidFill>
                          <a:srgbClr val="000000"/>
                        </a:solidFill>
                        <a:effectLst/>
                        <a:latin typeface="+mn-lt"/>
                        <a:ea typeface="Arial"/>
                      </a:endParaRPr>
                    </a:p>
                    <a:p>
                      <a:pPr>
                        <a:lnSpc>
                          <a:spcPct val="115000"/>
                        </a:lnSpc>
                        <a:spcAft>
                          <a:spcPts val="0"/>
                        </a:spcAft>
                      </a:pPr>
                      <a:r>
                        <a:rPr lang="es-ES" sz="600">
                          <a:solidFill>
                            <a:srgbClr val="000000"/>
                          </a:solidFill>
                          <a:effectLst/>
                          <a:latin typeface="+mn-lt"/>
                          <a:ea typeface="Century Gothic"/>
                          <a:cs typeface="Century Gothic"/>
                        </a:rPr>
                        <a:t>         (fruto de la reflexión colaborativa</a:t>
                      </a:r>
                      <a:endParaRPr lang="es-MX" sz="600">
                        <a:solidFill>
                          <a:srgbClr val="000000"/>
                        </a:solidFill>
                        <a:effectLst/>
                        <a:latin typeface="+mn-lt"/>
                        <a:ea typeface="Arial"/>
                      </a:endParaRPr>
                    </a:p>
                    <a:p>
                      <a:pPr>
                        <a:lnSpc>
                          <a:spcPct val="115000"/>
                        </a:lnSpc>
                        <a:spcAft>
                          <a:spcPts val="0"/>
                        </a:spcAft>
                      </a:pPr>
                      <a:r>
                        <a:rPr lang="es-ES" sz="600">
                          <a:solidFill>
                            <a:srgbClr val="000000"/>
                          </a:solidFill>
                          <a:effectLst/>
                          <a:latin typeface="+mn-lt"/>
                          <a:ea typeface="Century Gothic"/>
                          <a:cs typeface="Century Gothic"/>
                        </a:rPr>
                        <a:t>         de los estudiantes).</a:t>
                      </a:r>
                      <a:endParaRPr lang="es-MX" sz="600">
                        <a:solidFill>
                          <a:srgbClr val="000000"/>
                        </a:solidFill>
                        <a:effectLst/>
                        <a:latin typeface="+mn-lt"/>
                        <a:ea typeface="Arial"/>
                      </a:endParaRPr>
                    </a:p>
                    <a:p>
                      <a:pPr>
                        <a:lnSpc>
                          <a:spcPct val="115000"/>
                        </a:lnSpc>
                        <a:spcAft>
                          <a:spcPts val="0"/>
                        </a:spcAft>
                      </a:pPr>
                      <a:r>
                        <a:rPr lang="es-ES" sz="600">
                          <a:solidFill>
                            <a:srgbClr val="000000"/>
                          </a:solidFill>
                          <a:effectLst/>
                          <a:latin typeface="+mn-lt"/>
                          <a:ea typeface="Century Gothic"/>
                          <a:cs typeface="Century Gothic"/>
                        </a:rPr>
                        <a:t>         ¿Cómo se lograron?</a:t>
                      </a:r>
                      <a:endParaRPr lang="es-MX" sz="60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ES" sz="600">
                          <a:solidFill>
                            <a:srgbClr val="000000"/>
                          </a:solidFill>
                          <a:effectLst/>
                          <a:latin typeface="+mn-lt"/>
                          <a:ea typeface="Century Gothic"/>
                          <a:cs typeface="Century Gothic"/>
                        </a:rPr>
                        <a:t> </a:t>
                      </a:r>
                      <a:endParaRPr lang="es-MX" sz="600">
                        <a:solidFill>
                          <a:srgbClr val="000000"/>
                        </a:solidFill>
                        <a:effectLst/>
                        <a:latin typeface="+mn-lt"/>
                        <a:ea typeface="Arial"/>
                      </a:endParaRPr>
                    </a:p>
                    <a:p>
                      <a:pPr>
                        <a:lnSpc>
                          <a:spcPct val="115000"/>
                        </a:lnSpc>
                        <a:spcAft>
                          <a:spcPts val="0"/>
                        </a:spcAft>
                      </a:pPr>
                      <a:r>
                        <a:rPr lang="es-ES" sz="600">
                          <a:solidFill>
                            <a:srgbClr val="000000"/>
                          </a:solidFill>
                          <a:effectLst/>
                          <a:latin typeface="+mn-lt"/>
                          <a:ea typeface="Century Gothic"/>
                          <a:cs typeface="Century Gothic"/>
                        </a:rPr>
                        <a:t> </a:t>
                      </a:r>
                      <a:endParaRPr lang="es-MX" sz="600">
                        <a:solidFill>
                          <a:srgbClr val="000000"/>
                        </a:solidFill>
                        <a:effectLst/>
                        <a:latin typeface="+mn-lt"/>
                        <a:ea typeface="Arial"/>
                      </a:endParaRPr>
                    </a:p>
                    <a:p>
                      <a:pPr>
                        <a:lnSpc>
                          <a:spcPct val="115000"/>
                        </a:lnSpc>
                        <a:spcAft>
                          <a:spcPts val="0"/>
                        </a:spcAft>
                      </a:pPr>
                      <a:r>
                        <a:rPr lang="es-ES" sz="600">
                          <a:solidFill>
                            <a:srgbClr val="000000"/>
                          </a:solidFill>
                          <a:effectLst/>
                          <a:latin typeface="+mn-lt"/>
                          <a:ea typeface="Century Gothic"/>
                          <a:cs typeface="Century Gothic"/>
                        </a:rPr>
                        <a:t> </a:t>
                      </a:r>
                      <a:endParaRPr lang="es-MX" sz="600">
                        <a:solidFill>
                          <a:srgbClr val="000000"/>
                        </a:solidFill>
                        <a:effectLst/>
                        <a:latin typeface="+mn-lt"/>
                        <a:ea typeface="Arial"/>
                      </a:endParaRPr>
                    </a:p>
                    <a:p>
                      <a:pPr>
                        <a:lnSpc>
                          <a:spcPct val="115000"/>
                        </a:lnSpc>
                        <a:spcAft>
                          <a:spcPts val="0"/>
                        </a:spcAft>
                      </a:pPr>
                      <a:r>
                        <a:rPr lang="es-ES" sz="600">
                          <a:solidFill>
                            <a:srgbClr val="000000"/>
                          </a:solidFill>
                          <a:effectLst/>
                          <a:latin typeface="+mn-lt"/>
                          <a:ea typeface="Arial"/>
                        </a:rPr>
                        <a:t>Como empresa nos se requiere de una investigación de mercado para ver si las ideas eran factibles o no. Al realizar la encuesta se dieron cuenta de las necesidades de la sociedad mexicana y logramos hacer un vínculo de éstas con nuestras propuestas. Económicamente, fundamentamos cada uno de nuestros datos para que cuadraran todos los números y buscamos tener precios accesibles y adecuados para nuestro público.</a:t>
                      </a:r>
                      <a:endParaRPr lang="es-MX" sz="600">
                        <a:solidFill>
                          <a:srgbClr val="000000"/>
                        </a:solidFill>
                        <a:effectLst/>
                        <a:latin typeface="+mn-lt"/>
                        <a:ea typeface="Arial"/>
                      </a:endParaRPr>
                    </a:p>
                    <a:p>
                      <a:pPr>
                        <a:lnSpc>
                          <a:spcPct val="115000"/>
                        </a:lnSpc>
                        <a:spcAft>
                          <a:spcPts val="0"/>
                        </a:spcAft>
                      </a:pPr>
                      <a:r>
                        <a:rPr lang="es-ES" sz="600">
                          <a:solidFill>
                            <a:srgbClr val="000000"/>
                          </a:solidFill>
                          <a:effectLst/>
                          <a:latin typeface="+mn-lt"/>
                          <a:ea typeface="Century Gothic"/>
                          <a:cs typeface="Century Gothic"/>
                        </a:rPr>
                        <a:t> </a:t>
                      </a:r>
                      <a:endParaRPr lang="es-MX" sz="600">
                        <a:solidFill>
                          <a:srgbClr val="000000"/>
                        </a:solidFill>
                        <a:effectLst/>
                        <a:latin typeface="+mn-lt"/>
                        <a:ea typeface="Arial"/>
                      </a:endParaRPr>
                    </a:p>
                    <a:p>
                      <a:pPr>
                        <a:lnSpc>
                          <a:spcPct val="115000"/>
                        </a:lnSpc>
                        <a:spcAft>
                          <a:spcPts val="0"/>
                        </a:spcAft>
                      </a:pPr>
                      <a:r>
                        <a:rPr lang="es-ES" sz="600">
                          <a:solidFill>
                            <a:srgbClr val="000000"/>
                          </a:solidFill>
                          <a:effectLst/>
                          <a:latin typeface="+mn-lt"/>
                          <a:ea typeface="Century Gothic"/>
                          <a:cs typeface="Century Gothic"/>
                        </a:rPr>
                        <a:t> </a:t>
                      </a:r>
                      <a:endParaRPr lang="es-MX" sz="600">
                        <a:solidFill>
                          <a:srgbClr val="000000"/>
                        </a:solidFill>
                        <a:effectLst/>
                        <a:latin typeface="+mn-lt"/>
                        <a:ea typeface="Arial"/>
                      </a:endParaRPr>
                    </a:p>
                    <a:p>
                      <a:pPr>
                        <a:lnSpc>
                          <a:spcPct val="115000"/>
                        </a:lnSpc>
                        <a:spcAft>
                          <a:spcPts val="0"/>
                        </a:spcAft>
                      </a:pPr>
                      <a:r>
                        <a:rPr lang="es-ES" sz="600">
                          <a:solidFill>
                            <a:srgbClr val="000000"/>
                          </a:solidFill>
                          <a:effectLst/>
                          <a:latin typeface="+mn-lt"/>
                          <a:ea typeface="Century Gothic"/>
                          <a:cs typeface="Century Gothic"/>
                        </a:rPr>
                        <a:t> </a:t>
                      </a:r>
                      <a:endParaRPr lang="es-MX" sz="60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00">
                          <a:solidFill>
                            <a:srgbClr val="000000"/>
                          </a:solidFill>
                          <a:effectLst/>
                          <a:latin typeface="+mn-lt"/>
                          <a:ea typeface="Century Gothic"/>
                          <a:cs typeface="Century Gothic"/>
                        </a:rPr>
                        <a:t>Es importante conocer la ley en materia empresarial y laboral.</a:t>
                      </a:r>
                      <a:endParaRPr lang="es-MX" sz="60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600">
                          <a:solidFill>
                            <a:srgbClr val="000000"/>
                          </a:solidFill>
                          <a:effectLst/>
                          <a:latin typeface="+mn-lt"/>
                          <a:ea typeface="Arial"/>
                        </a:rPr>
                        <a:t>La publicidad es algo muy importante en la "era de tecnología" es importante hacer uso de la mayoría mediante redes sociales y de esta forma no tener que gastar papel.</a:t>
                      </a:r>
                      <a:endParaRPr lang="es-MX" sz="60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092">
                <a:tc>
                  <a:txBody>
                    <a:bodyPr/>
                    <a:lstStyle/>
                    <a:p>
                      <a:pPr>
                        <a:lnSpc>
                          <a:spcPct val="115000"/>
                        </a:lnSpc>
                        <a:spcAft>
                          <a:spcPts val="0"/>
                        </a:spcAft>
                      </a:pPr>
                      <a:r>
                        <a:rPr lang="es-ES" sz="600">
                          <a:solidFill>
                            <a:srgbClr val="000000"/>
                          </a:solidFill>
                          <a:effectLst/>
                          <a:latin typeface="+mn-lt"/>
                          <a:ea typeface="Century Gothic"/>
                          <a:cs typeface="Century Gothic"/>
                        </a:rPr>
                        <a:t>  </a:t>
                      </a:r>
                      <a:r>
                        <a:rPr lang="es-ES" sz="600" b="1">
                          <a:solidFill>
                            <a:srgbClr val="000000"/>
                          </a:solidFill>
                          <a:effectLst/>
                          <a:latin typeface="+mn-lt"/>
                          <a:ea typeface="Century Gothic"/>
                          <a:cs typeface="Century Gothic"/>
                        </a:rPr>
                        <a:t>6.</a:t>
                      </a:r>
                      <a:r>
                        <a:rPr lang="es-ES" sz="600">
                          <a:solidFill>
                            <a:srgbClr val="000000"/>
                          </a:solidFill>
                          <a:effectLst/>
                          <a:latin typeface="+mn-lt"/>
                          <a:ea typeface="Century Gothic"/>
                          <a:cs typeface="Century Gothic"/>
                        </a:rPr>
                        <a:t> </a:t>
                      </a:r>
                      <a:r>
                        <a:rPr lang="es-ES" sz="600" b="1">
                          <a:solidFill>
                            <a:srgbClr val="000000"/>
                          </a:solidFill>
                          <a:effectLst/>
                          <a:latin typeface="+mn-lt"/>
                          <a:ea typeface="Century Gothic"/>
                          <a:cs typeface="Century Gothic"/>
                        </a:rPr>
                        <a:t>Conectar.</a:t>
                      </a:r>
                      <a:endParaRPr lang="es-MX" sz="600">
                        <a:solidFill>
                          <a:srgbClr val="000000"/>
                        </a:solidFill>
                        <a:effectLst/>
                        <a:latin typeface="+mn-lt"/>
                        <a:ea typeface="Arial"/>
                      </a:endParaRPr>
                    </a:p>
                    <a:p>
                      <a:pPr>
                        <a:lnSpc>
                          <a:spcPct val="115000"/>
                        </a:lnSpc>
                        <a:spcAft>
                          <a:spcPts val="0"/>
                        </a:spcAft>
                        <a:tabLst>
                          <a:tab pos="270510" algn="l"/>
                        </a:tabLst>
                      </a:pPr>
                      <a:r>
                        <a:rPr lang="es-ES" sz="600" b="1">
                          <a:solidFill>
                            <a:srgbClr val="000000"/>
                          </a:solidFill>
                          <a:effectLst/>
                          <a:latin typeface="+mn-lt"/>
                          <a:ea typeface="Century Gothic"/>
                          <a:cs typeface="Century Gothic"/>
                        </a:rPr>
                        <a:t>     </a:t>
                      </a:r>
                      <a:r>
                        <a:rPr lang="es-ES" sz="600">
                          <a:solidFill>
                            <a:srgbClr val="000000"/>
                          </a:solidFill>
                          <a:effectLst/>
                          <a:latin typeface="+mn-lt"/>
                          <a:ea typeface="Century Gothic"/>
                          <a:cs typeface="Century Gothic"/>
                        </a:rPr>
                        <a:t>Manera en que las conclusiones</a:t>
                      </a:r>
                      <a:endParaRPr lang="es-MX" sz="600">
                        <a:solidFill>
                          <a:srgbClr val="000000"/>
                        </a:solidFill>
                        <a:effectLst/>
                        <a:latin typeface="+mn-lt"/>
                        <a:ea typeface="Arial"/>
                      </a:endParaRPr>
                    </a:p>
                    <a:p>
                      <a:pPr marL="450215" indent="-450215">
                        <a:lnSpc>
                          <a:spcPct val="115000"/>
                        </a:lnSpc>
                        <a:spcAft>
                          <a:spcPts val="0"/>
                        </a:spcAft>
                        <a:tabLst>
                          <a:tab pos="270510" algn="l"/>
                        </a:tabLst>
                      </a:pPr>
                      <a:r>
                        <a:rPr lang="es-ES" sz="600">
                          <a:solidFill>
                            <a:srgbClr val="000000"/>
                          </a:solidFill>
                          <a:effectLst/>
                          <a:latin typeface="+mn-lt"/>
                          <a:ea typeface="Century Gothic"/>
                          <a:cs typeface="Century Gothic"/>
                        </a:rPr>
                        <a:t>     de cada disciplina dan</a:t>
                      </a:r>
                      <a:endParaRPr lang="es-MX" sz="600">
                        <a:solidFill>
                          <a:srgbClr val="000000"/>
                        </a:solidFill>
                        <a:effectLst/>
                        <a:latin typeface="+mn-lt"/>
                        <a:ea typeface="Arial"/>
                      </a:endParaRPr>
                    </a:p>
                    <a:p>
                      <a:pPr>
                        <a:lnSpc>
                          <a:spcPct val="115000"/>
                        </a:lnSpc>
                        <a:spcAft>
                          <a:spcPts val="0"/>
                        </a:spcAft>
                        <a:tabLst>
                          <a:tab pos="270510" algn="l"/>
                        </a:tabLst>
                      </a:pPr>
                      <a:r>
                        <a:rPr lang="es-ES" sz="600">
                          <a:solidFill>
                            <a:srgbClr val="000000"/>
                          </a:solidFill>
                          <a:effectLst/>
                          <a:latin typeface="+mn-lt"/>
                          <a:ea typeface="Century Gothic"/>
                          <a:cs typeface="Century Gothic"/>
                        </a:rPr>
                        <a:t>     respuesta  o se vinculan con</a:t>
                      </a:r>
                      <a:endParaRPr lang="es-MX" sz="600">
                        <a:solidFill>
                          <a:srgbClr val="000000"/>
                        </a:solidFill>
                        <a:effectLst/>
                        <a:latin typeface="+mn-lt"/>
                        <a:ea typeface="Arial"/>
                      </a:endParaRPr>
                    </a:p>
                    <a:p>
                      <a:pPr>
                        <a:lnSpc>
                          <a:spcPct val="115000"/>
                        </a:lnSpc>
                        <a:spcAft>
                          <a:spcPts val="0"/>
                        </a:spcAft>
                        <a:tabLst>
                          <a:tab pos="270510" algn="l"/>
                        </a:tabLst>
                      </a:pPr>
                      <a:r>
                        <a:rPr lang="es-ES" sz="600">
                          <a:solidFill>
                            <a:srgbClr val="000000"/>
                          </a:solidFill>
                          <a:effectLst/>
                          <a:latin typeface="+mn-lt"/>
                          <a:ea typeface="Century Gothic"/>
                          <a:cs typeface="Century Gothic"/>
                        </a:rPr>
                        <a:t>     la pregunta  disparadora del</a:t>
                      </a:r>
                      <a:endParaRPr lang="es-MX" sz="600">
                        <a:solidFill>
                          <a:srgbClr val="000000"/>
                        </a:solidFill>
                        <a:effectLst/>
                        <a:latin typeface="+mn-lt"/>
                        <a:ea typeface="Arial"/>
                      </a:endParaRPr>
                    </a:p>
                    <a:p>
                      <a:pPr>
                        <a:lnSpc>
                          <a:spcPct val="115000"/>
                        </a:lnSpc>
                        <a:spcAft>
                          <a:spcPts val="0"/>
                        </a:spcAft>
                        <a:tabLst>
                          <a:tab pos="270510" algn="l"/>
                        </a:tabLst>
                      </a:pPr>
                      <a:r>
                        <a:rPr lang="es-ES" sz="600">
                          <a:solidFill>
                            <a:srgbClr val="000000"/>
                          </a:solidFill>
                          <a:effectLst/>
                          <a:latin typeface="+mn-lt"/>
                          <a:ea typeface="Century Gothic"/>
                          <a:cs typeface="Century Gothic"/>
                        </a:rPr>
                        <a:t>     proyecto. </a:t>
                      </a:r>
                      <a:endParaRPr lang="es-MX" sz="600">
                        <a:solidFill>
                          <a:srgbClr val="000000"/>
                        </a:solidFill>
                        <a:effectLst/>
                        <a:latin typeface="+mn-lt"/>
                        <a:ea typeface="Arial"/>
                      </a:endParaRPr>
                    </a:p>
                    <a:p>
                      <a:pPr>
                        <a:lnSpc>
                          <a:spcPct val="115000"/>
                        </a:lnSpc>
                        <a:spcAft>
                          <a:spcPts val="0"/>
                        </a:spcAft>
                        <a:tabLst>
                          <a:tab pos="270510" algn="l"/>
                        </a:tabLst>
                      </a:pPr>
                      <a:r>
                        <a:rPr lang="es-ES" sz="600">
                          <a:solidFill>
                            <a:srgbClr val="000000"/>
                          </a:solidFill>
                          <a:effectLst/>
                          <a:latin typeface="+mn-lt"/>
                          <a:ea typeface="Century Gothic"/>
                          <a:cs typeface="Century Gothic"/>
                        </a:rPr>
                        <a:t>     Estrategia o  actividad para lograr</a:t>
                      </a:r>
                      <a:endParaRPr lang="es-MX" sz="600">
                        <a:solidFill>
                          <a:srgbClr val="000000"/>
                        </a:solidFill>
                        <a:effectLst/>
                        <a:latin typeface="+mn-lt"/>
                        <a:ea typeface="Arial"/>
                      </a:endParaRPr>
                    </a:p>
                    <a:p>
                      <a:pPr marL="204470" indent="-276225">
                        <a:lnSpc>
                          <a:spcPct val="115000"/>
                        </a:lnSpc>
                        <a:spcAft>
                          <a:spcPts val="0"/>
                        </a:spcAft>
                      </a:pPr>
                      <a:r>
                        <a:rPr lang="es-ES" sz="600">
                          <a:solidFill>
                            <a:srgbClr val="000000"/>
                          </a:solidFill>
                          <a:effectLst/>
                          <a:latin typeface="+mn-lt"/>
                          <a:ea typeface="Century Gothic"/>
                          <a:cs typeface="Century Gothic"/>
                        </a:rPr>
                        <a:t>       que haya   conciencia de ello.</a:t>
                      </a:r>
                      <a:endParaRPr lang="es-MX" sz="60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3">
                  <a:txBody>
                    <a:bodyPr/>
                    <a:lstStyle/>
                    <a:p>
                      <a:pPr>
                        <a:lnSpc>
                          <a:spcPct val="115000"/>
                        </a:lnSpc>
                        <a:spcAft>
                          <a:spcPts val="0"/>
                        </a:spcAft>
                      </a:pPr>
                      <a:r>
                        <a:rPr lang="es-MX" sz="600" dirty="0">
                          <a:solidFill>
                            <a:srgbClr val="000000"/>
                          </a:solidFill>
                          <a:effectLst/>
                          <a:latin typeface="+mn-lt"/>
                          <a:ea typeface="Times New Roman"/>
                        </a:rPr>
                        <a:t>El proyecto, permitió que los alumnos establecieran una clara interconexión conceptual y práctica de 3 asignaturas propias del programa de estudios de preparatoria UNAM.</a:t>
                      </a:r>
                      <a:endParaRPr lang="es-MX" sz="600" dirty="0">
                        <a:solidFill>
                          <a:srgbClr val="000000"/>
                        </a:solidFill>
                        <a:effectLst/>
                        <a:latin typeface="+mn-lt"/>
                        <a:ea typeface="Arial"/>
                      </a:endParaRPr>
                    </a:p>
                    <a:p>
                      <a:pPr>
                        <a:lnSpc>
                          <a:spcPct val="115000"/>
                        </a:lnSpc>
                        <a:spcAft>
                          <a:spcPts val="0"/>
                        </a:spcAft>
                      </a:pPr>
                      <a:r>
                        <a:rPr lang="es-ES" sz="600" dirty="0">
                          <a:solidFill>
                            <a:srgbClr val="000000"/>
                          </a:solidFill>
                          <a:effectLst/>
                          <a:latin typeface="+mn-lt"/>
                          <a:ea typeface="Century Gothic"/>
                          <a:cs typeface="Century Gothic"/>
                        </a:rPr>
                        <a:t> </a:t>
                      </a:r>
                      <a:endParaRPr lang="es-MX" sz="600" dirty="0">
                        <a:solidFill>
                          <a:srgbClr val="000000"/>
                        </a:solidFill>
                        <a:effectLst/>
                        <a:latin typeface="+mn-lt"/>
                        <a:ea typeface="Arial"/>
                      </a:endParaRPr>
                    </a:p>
                    <a:p>
                      <a:pPr>
                        <a:lnSpc>
                          <a:spcPct val="115000"/>
                        </a:lnSpc>
                        <a:spcAft>
                          <a:spcPts val="0"/>
                        </a:spcAft>
                      </a:pPr>
                      <a:r>
                        <a:rPr lang="es-ES" sz="600" dirty="0">
                          <a:solidFill>
                            <a:srgbClr val="000000"/>
                          </a:solidFill>
                          <a:effectLst/>
                          <a:latin typeface="+mn-lt"/>
                          <a:ea typeface="Century Gothic"/>
                          <a:cs typeface="Century Gothic"/>
                        </a:rPr>
                        <a:t> </a:t>
                      </a:r>
                      <a:endParaRPr lang="es-MX" sz="600" dirty="0">
                        <a:solidFill>
                          <a:srgbClr val="000000"/>
                        </a:solidFill>
                        <a:effectLst/>
                        <a:latin typeface="+mn-lt"/>
                        <a:ea typeface="Arial"/>
                      </a:endParaRPr>
                    </a:p>
                    <a:p>
                      <a:pPr>
                        <a:lnSpc>
                          <a:spcPct val="115000"/>
                        </a:lnSpc>
                        <a:spcAft>
                          <a:spcPts val="0"/>
                        </a:spcAft>
                      </a:pPr>
                      <a:r>
                        <a:rPr lang="es-ES" sz="600" dirty="0">
                          <a:solidFill>
                            <a:srgbClr val="000000"/>
                          </a:solidFill>
                          <a:effectLst/>
                          <a:latin typeface="+mn-lt"/>
                          <a:ea typeface="Century Gothic"/>
                          <a:cs typeface="Century Gothic"/>
                        </a:rPr>
                        <a:t> </a:t>
                      </a:r>
                      <a:endParaRPr lang="es-MX" sz="600" dirty="0">
                        <a:solidFill>
                          <a:srgbClr val="000000"/>
                        </a:solidFill>
                        <a:effectLst/>
                        <a:latin typeface="+mn-lt"/>
                        <a:ea typeface="Arial"/>
                      </a:endParaRPr>
                    </a:p>
                    <a:p>
                      <a:pPr>
                        <a:lnSpc>
                          <a:spcPct val="115000"/>
                        </a:lnSpc>
                        <a:spcAft>
                          <a:spcPts val="0"/>
                        </a:spcAft>
                      </a:pPr>
                      <a:r>
                        <a:rPr lang="es-ES" sz="600" dirty="0">
                          <a:solidFill>
                            <a:srgbClr val="000000"/>
                          </a:solidFill>
                          <a:effectLst/>
                          <a:latin typeface="+mn-lt"/>
                          <a:ea typeface="Century Gothic"/>
                          <a:cs typeface="Century Gothic"/>
                        </a:rPr>
                        <a:t> </a:t>
                      </a:r>
                      <a:endParaRPr lang="es-MX" sz="600" dirty="0">
                        <a:solidFill>
                          <a:srgbClr val="000000"/>
                        </a:solidFill>
                        <a:effectLst/>
                        <a:latin typeface="+mn-lt"/>
                        <a:ea typeface="Arial"/>
                      </a:endParaRPr>
                    </a:p>
                    <a:p>
                      <a:pPr>
                        <a:lnSpc>
                          <a:spcPct val="115000"/>
                        </a:lnSpc>
                        <a:spcAft>
                          <a:spcPts val="0"/>
                        </a:spcAft>
                      </a:pPr>
                      <a:r>
                        <a:rPr lang="es-ES" sz="600" dirty="0">
                          <a:solidFill>
                            <a:srgbClr val="000000"/>
                          </a:solidFill>
                          <a:effectLst/>
                          <a:latin typeface="+mn-lt"/>
                          <a:ea typeface="Century Gothic"/>
                          <a:cs typeface="Century Gothic"/>
                        </a:rPr>
                        <a:t> </a:t>
                      </a:r>
                      <a:endParaRPr lang="es-MX" sz="600" dirty="0">
                        <a:solidFill>
                          <a:srgbClr val="000000"/>
                        </a:solidFill>
                        <a:effectLst/>
                        <a:latin typeface="+mn-lt"/>
                        <a:ea typeface="Arial"/>
                      </a:endParaRPr>
                    </a:p>
                    <a:p>
                      <a:pPr>
                        <a:lnSpc>
                          <a:spcPct val="115000"/>
                        </a:lnSpc>
                        <a:spcAft>
                          <a:spcPts val="0"/>
                        </a:spcAft>
                      </a:pPr>
                      <a:r>
                        <a:rPr lang="es-ES" sz="600" dirty="0">
                          <a:solidFill>
                            <a:srgbClr val="000000"/>
                          </a:solidFill>
                          <a:effectLst/>
                          <a:latin typeface="+mn-lt"/>
                          <a:ea typeface="Century Gothic"/>
                          <a:cs typeface="Century Gothic"/>
                        </a:rPr>
                        <a:t> </a:t>
                      </a:r>
                      <a:endParaRPr lang="es-MX" sz="600" dirty="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1718184">
                <a:tc>
                  <a:txBody>
                    <a:bodyPr/>
                    <a:lstStyle/>
                    <a:p>
                      <a:pPr>
                        <a:lnSpc>
                          <a:spcPct val="115000"/>
                        </a:lnSpc>
                        <a:spcAft>
                          <a:spcPts val="0"/>
                        </a:spcAft>
                      </a:pPr>
                      <a:r>
                        <a:rPr lang="es-ES" sz="600" b="1">
                          <a:solidFill>
                            <a:srgbClr val="000000"/>
                          </a:solidFill>
                          <a:effectLst/>
                          <a:latin typeface="+mn-lt"/>
                          <a:ea typeface="Century Gothic"/>
                          <a:cs typeface="Century Gothic"/>
                        </a:rPr>
                        <a:t>7. </a:t>
                      </a:r>
                      <a:r>
                        <a:rPr lang="es-ES" sz="600">
                          <a:solidFill>
                            <a:srgbClr val="000000"/>
                          </a:solidFill>
                          <a:effectLst/>
                          <a:latin typeface="+mn-lt"/>
                          <a:ea typeface="Century Gothic"/>
                          <a:cs typeface="Century Gothic"/>
                        </a:rPr>
                        <a:t> </a:t>
                      </a:r>
                      <a:r>
                        <a:rPr lang="es-ES" sz="600" b="1">
                          <a:solidFill>
                            <a:srgbClr val="000000"/>
                          </a:solidFill>
                          <a:effectLst/>
                          <a:latin typeface="+mn-lt"/>
                          <a:ea typeface="Century Gothic"/>
                          <a:cs typeface="Century Gothic"/>
                        </a:rPr>
                        <a:t>Evaluar la información generada.</a:t>
                      </a:r>
                      <a:endParaRPr lang="es-MX" sz="600">
                        <a:solidFill>
                          <a:srgbClr val="000000"/>
                        </a:solidFill>
                        <a:effectLst/>
                        <a:latin typeface="+mn-lt"/>
                        <a:ea typeface="Arial"/>
                      </a:endParaRPr>
                    </a:p>
                    <a:p>
                      <a:pPr marL="180340">
                        <a:lnSpc>
                          <a:spcPct val="115000"/>
                        </a:lnSpc>
                        <a:spcAft>
                          <a:spcPts val="0"/>
                        </a:spcAft>
                      </a:pPr>
                      <a:r>
                        <a:rPr lang="es-ES" sz="600">
                          <a:solidFill>
                            <a:srgbClr val="000000"/>
                          </a:solidFill>
                          <a:effectLst/>
                          <a:latin typeface="+mn-lt"/>
                          <a:ea typeface="Century Gothic"/>
                          <a:cs typeface="Century Gothic"/>
                        </a:rPr>
                        <a:t>¿La información obtenida cubre las necesidades para la solución del problema?</a:t>
                      </a:r>
                      <a:endParaRPr lang="es-MX" sz="600">
                        <a:solidFill>
                          <a:srgbClr val="000000"/>
                        </a:solidFill>
                        <a:effectLst/>
                        <a:latin typeface="+mn-lt"/>
                        <a:ea typeface="Arial"/>
                      </a:endParaRPr>
                    </a:p>
                    <a:p>
                      <a:pPr marL="180340">
                        <a:lnSpc>
                          <a:spcPct val="115000"/>
                        </a:lnSpc>
                        <a:spcAft>
                          <a:spcPts val="0"/>
                        </a:spcAft>
                      </a:pPr>
                      <a:r>
                        <a:rPr lang="es-ES" sz="600">
                          <a:solidFill>
                            <a:srgbClr val="000000"/>
                          </a:solidFill>
                          <a:effectLst/>
                          <a:latin typeface="+mn-lt"/>
                          <a:ea typeface="Century Gothic"/>
                          <a:cs typeface="Century Gothic"/>
                        </a:rPr>
                        <a:t>Propuesta de investigaciones para complementar el proyecto.</a:t>
                      </a:r>
                      <a:endParaRPr lang="es-MX" sz="60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gridSpan="3">
                  <a:txBody>
                    <a:bodyPr/>
                    <a:lstStyle/>
                    <a:p>
                      <a:pPr>
                        <a:lnSpc>
                          <a:spcPct val="115000"/>
                        </a:lnSpc>
                        <a:spcAft>
                          <a:spcPts val="0"/>
                        </a:spcAft>
                      </a:pPr>
                      <a:r>
                        <a:rPr lang="es-ES" sz="600" dirty="0">
                          <a:solidFill>
                            <a:srgbClr val="000000"/>
                          </a:solidFill>
                          <a:effectLst/>
                          <a:latin typeface="+mn-lt"/>
                          <a:ea typeface="Arial"/>
                        </a:rPr>
                        <a:t>Integrar los conocimientos adquiridos en las materias de Contabilidad y Administración, estableciendo las relaciones entre dichos conocimientos y la puesta en práctica de los mismos; desarrollar habilidades para establecer objetivos, metas, reglas, políticas y estrategias que permitan la creación de una organización, con una estructura y orden; realizar el Costeo de los recursos necesarios para crear una empresa.</a:t>
                      </a:r>
                      <a:endParaRPr lang="es-MX" sz="600" dirty="0">
                        <a:solidFill>
                          <a:srgbClr val="000000"/>
                        </a:solidFill>
                        <a:effectLst/>
                        <a:latin typeface="+mn-lt"/>
                        <a:ea typeface="Arial"/>
                      </a:endParaRPr>
                    </a:p>
                    <a:p>
                      <a:pPr>
                        <a:lnSpc>
                          <a:spcPct val="115000"/>
                        </a:lnSpc>
                        <a:spcAft>
                          <a:spcPts val="0"/>
                        </a:spcAft>
                      </a:pPr>
                      <a:r>
                        <a:rPr lang="es-ES" sz="600" dirty="0">
                          <a:solidFill>
                            <a:srgbClr val="000000"/>
                          </a:solidFill>
                          <a:effectLst/>
                          <a:latin typeface="+mn-lt"/>
                          <a:ea typeface="Arial"/>
                        </a:rPr>
                        <a:t>Desarrollar las habilidades y valores pertinentes para la creación de la empresa, así como conocer la problemática de los trámites a seguir; identificar a las autoridades, los procedimientos y plazos que se deben realizar antes de la apertura de cualquier establecimiento mercantil; determinar cuáles son las autorizaciones necesarias para los diferentes giros mercantiles.</a:t>
                      </a:r>
                      <a:endParaRPr lang="es-MX" sz="600" dirty="0">
                        <a:solidFill>
                          <a:srgbClr val="000000"/>
                        </a:solidFill>
                        <a:effectLst/>
                        <a:latin typeface="+mn-lt"/>
                        <a:ea typeface="Arial"/>
                      </a:endParaRPr>
                    </a:p>
                    <a:p>
                      <a:pPr>
                        <a:lnSpc>
                          <a:spcPct val="115000"/>
                        </a:lnSpc>
                        <a:spcAft>
                          <a:spcPts val="0"/>
                        </a:spcAft>
                      </a:pPr>
                      <a:r>
                        <a:rPr lang="es-ES" sz="600" dirty="0">
                          <a:solidFill>
                            <a:srgbClr val="000000"/>
                          </a:solidFill>
                          <a:effectLst/>
                          <a:latin typeface="+mn-lt"/>
                          <a:ea typeface="Arial"/>
                        </a:rPr>
                        <a:t>Desarrollar un </a:t>
                      </a:r>
                      <a:r>
                        <a:rPr lang="es-ES" sz="600" dirty="0" err="1">
                          <a:solidFill>
                            <a:srgbClr val="000000"/>
                          </a:solidFill>
                          <a:effectLst/>
                          <a:latin typeface="+mn-lt"/>
                          <a:ea typeface="Arial"/>
                        </a:rPr>
                        <a:t>brief</a:t>
                      </a:r>
                      <a:r>
                        <a:rPr lang="es-ES" sz="600" dirty="0">
                          <a:solidFill>
                            <a:srgbClr val="000000"/>
                          </a:solidFill>
                          <a:effectLst/>
                          <a:latin typeface="+mn-lt"/>
                          <a:ea typeface="Arial"/>
                        </a:rPr>
                        <a:t> de mercadotecnia, el cual deberá incluir misión, visión, valores, segmentación, personalidad, atributos y concepto de su marca, características que tendrán que estar adecuadamente definidas  e integrar el material elaborado previamente y con los conocimientos relacionados con percepción, psicología del color y leyes de la Gestalt.</a:t>
                      </a:r>
                      <a:endParaRPr lang="es-MX" sz="600" dirty="0">
                        <a:solidFill>
                          <a:srgbClr val="000000"/>
                        </a:solidFill>
                        <a:effectLst/>
                        <a:latin typeface="+mn-lt"/>
                        <a:ea typeface="Arial"/>
                      </a:endParaRPr>
                    </a:p>
                  </a:txBody>
                  <a:tcPr marL="17844" marR="17844" marT="17844" marB="17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bl>
          </a:graphicData>
        </a:graphic>
      </p:graphicFrame>
      <p:sp>
        <p:nvSpPr>
          <p:cNvPr id="5" name="Rectangle 1"/>
          <p:cNvSpPr>
            <a:spLocks noChangeArrowheads="1"/>
          </p:cNvSpPr>
          <p:nvPr/>
        </p:nvSpPr>
        <p:spPr bwMode="auto">
          <a:xfrm>
            <a:off x="107505" y="75927"/>
            <a:ext cx="4891083"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9875" algn="l"/>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V. Esquema del proceso de construcción del proyecto por disciplinas.</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49450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679733601"/>
              </p:ext>
            </p:extLst>
          </p:nvPr>
        </p:nvGraphicFramePr>
        <p:xfrm>
          <a:off x="158901" y="620689"/>
          <a:ext cx="7467599" cy="7000434"/>
        </p:xfrm>
        <a:graphic>
          <a:graphicData uri="http://schemas.openxmlformats.org/drawingml/2006/table">
            <a:tbl>
              <a:tblPr/>
              <a:tblGrid>
                <a:gridCol w="3759392"/>
                <a:gridCol w="3708207"/>
              </a:tblGrid>
              <a:tr h="1528542">
                <a:tc>
                  <a:txBody>
                    <a:bodyPr/>
                    <a:lstStyle/>
                    <a:p>
                      <a:pPr algn="ctr">
                        <a:lnSpc>
                          <a:spcPct val="115000"/>
                        </a:lnSpc>
                        <a:spcAft>
                          <a:spcPts val="0"/>
                        </a:spcAft>
                      </a:pPr>
                      <a:r>
                        <a:rPr lang="es-ES" sz="900" b="1" dirty="0">
                          <a:solidFill>
                            <a:srgbClr val="000000"/>
                          </a:solidFill>
                          <a:effectLst/>
                          <a:latin typeface="Century Gothic"/>
                          <a:ea typeface="Century Gothic"/>
                          <a:cs typeface="Century Gothic"/>
                        </a:rPr>
                        <a:t>Tiempos dedicados al proyecto cada semana.</a:t>
                      </a:r>
                      <a:endParaRPr lang="es-MX" sz="900" dirty="0">
                        <a:solidFill>
                          <a:srgbClr val="000000"/>
                        </a:solidFill>
                        <a:effectLst/>
                        <a:latin typeface="Arial"/>
                        <a:ea typeface="Arial"/>
                      </a:endParaRPr>
                    </a:p>
                    <a:p>
                      <a:pPr algn="ctr">
                        <a:lnSpc>
                          <a:spcPct val="115000"/>
                        </a:lnSpc>
                        <a:spcAft>
                          <a:spcPts val="0"/>
                        </a:spcAft>
                      </a:pPr>
                      <a:r>
                        <a:rPr lang="es-ES" sz="900" dirty="0">
                          <a:solidFill>
                            <a:srgbClr val="000000"/>
                          </a:solidFill>
                          <a:effectLst/>
                          <a:latin typeface="Century Gothic"/>
                          <a:ea typeface="Century Gothic"/>
                          <a:cs typeface="Century Gothic"/>
                        </a:rPr>
                        <a:t>      Momentos  se destinados al Proyecto.</a:t>
                      </a:r>
                      <a:endParaRPr lang="es-MX" sz="900" dirty="0">
                        <a:solidFill>
                          <a:srgbClr val="000000"/>
                        </a:solidFill>
                        <a:effectLst/>
                        <a:latin typeface="Arial"/>
                        <a:ea typeface="Arial"/>
                      </a:endParaRPr>
                    </a:p>
                    <a:p>
                      <a:pPr algn="ctr">
                        <a:lnSpc>
                          <a:spcPct val="115000"/>
                        </a:lnSpc>
                        <a:spcAft>
                          <a:spcPts val="0"/>
                        </a:spcAft>
                      </a:pPr>
                      <a:r>
                        <a:rPr lang="es-ES" sz="900" dirty="0">
                          <a:solidFill>
                            <a:srgbClr val="000000"/>
                          </a:solidFill>
                          <a:effectLst/>
                          <a:latin typeface="Century Gothic"/>
                          <a:ea typeface="Century Gothic"/>
                          <a:cs typeface="Century Gothic"/>
                        </a:rPr>
                        <a:t>     Horas de trabajó dedicadas al trabajo disciplinario. </a:t>
                      </a:r>
                      <a:endParaRPr lang="es-MX" sz="900" dirty="0">
                        <a:solidFill>
                          <a:srgbClr val="000000"/>
                        </a:solidFill>
                        <a:effectLst/>
                        <a:latin typeface="Arial"/>
                        <a:ea typeface="Arial"/>
                      </a:endParaRPr>
                    </a:p>
                    <a:p>
                      <a:pPr algn="ctr">
                        <a:lnSpc>
                          <a:spcPct val="115000"/>
                        </a:lnSpc>
                        <a:spcAft>
                          <a:spcPts val="0"/>
                        </a:spcAft>
                      </a:pPr>
                      <a:r>
                        <a:rPr lang="es-ES" sz="900" dirty="0">
                          <a:solidFill>
                            <a:srgbClr val="000000"/>
                          </a:solidFill>
                          <a:effectLst/>
                          <a:latin typeface="Century Gothic"/>
                          <a:ea typeface="Century Gothic"/>
                          <a:cs typeface="Century Gothic"/>
                        </a:rPr>
                        <a:t>Horas de trabajo dedicadas al trabajo interdisciplinario. </a:t>
                      </a:r>
                      <a:endParaRPr lang="es-MX" sz="900" dirty="0">
                        <a:solidFill>
                          <a:srgbClr val="000000"/>
                        </a:solidFill>
                        <a:effectLst/>
                        <a:latin typeface="Arial"/>
                        <a:ea typeface="Arial"/>
                      </a:endParaRPr>
                    </a:p>
                    <a:p>
                      <a:pPr algn="ctr">
                        <a:lnSpc>
                          <a:spcPct val="115000"/>
                        </a:lnSpc>
                        <a:spcAft>
                          <a:spcPts val="0"/>
                        </a:spcAft>
                      </a:pPr>
                      <a:r>
                        <a:rPr lang="es-ES" sz="900" dirty="0">
                          <a:solidFill>
                            <a:srgbClr val="000000"/>
                          </a:solidFill>
                          <a:effectLst/>
                          <a:latin typeface="Century Gothic"/>
                          <a:ea typeface="Century Gothic"/>
                          <a:cs typeface="Century Gothic"/>
                        </a:rPr>
                        <a:t> </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900" b="1" dirty="0">
                          <a:solidFill>
                            <a:srgbClr val="000000"/>
                          </a:solidFill>
                          <a:effectLst/>
                          <a:latin typeface="Century Gothic"/>
                          <a:ea typeface="Century Gothic"/>
                          <a:cs typeface="Century Gothic"/>
                        </a:rPr>
                        <a:t>Presentación del proyecto (producto).</a:t>
                      </a:r>
                      <a:endParaRPr lang="es-MX" sz="900" dirty="0">
                        <a:solidFill>
                          <a:srgbClr val="000000"/>
                        </a:solidFill>
                        <a:effectLst/>
                        <a:latin typeface="Arial"/>
                        <a:ea typeface="Arial"/>
                      </a:endParaRPr>
                    </a:p>
                    <a:p>
                      <a:pPr algn="ctr">
                        <a:lnSpc>
                          <a:spcPct val="115000"/>
                        </a:lnSpc>
                        <a:spcAft>
                          <a:spcPts val="0"/>
                        </a:spcAft>
                      </a:pPr>
                      <a:r>
                        <a:rPr lang="es-ES" sz="900" dirty="0">
                          <a:solidFill>
                            <a:srgbClr val="000000"/>
                          </a:solidFill>
                          <a:effectLst/>
                          <a:latin typeface="Century Gothic"/>
                          <a:ea typeface="Century Gothic"/>
                          <a:cs typeface="Century Gothic"/>
                        </a:rPr>
                        <a:t>Características de la presentación.</a:t>
                      </a:r>
                      <a:endParaRPr lang="es-MX" sz="900" dirty="0">
                        <a:solidFill>
                          <a:srgbClr val="000000"/>
                        </a:solidFill>
                        <a:effectLst/>
                        <a:latin typeface="Arial"/>
                        <a:ea typeface="Arial"/>
                      </a:endParaRPr>
                    </a:p>
                    <a:p>
                      <a:pPr algn="ctr">
                        <a:lnSpc>
                          <a:spcPct val="115000"/>
                        </a:lnSpc>
                        <a:spcAft>
                          <a:spcPts val="0"/>
                        </a:spcAft>
                      </a:pPr>
                      <a:r>
                        <a:rPr lang="es-ES" sz="900" dirty="0">
                          <a:solidFill>
                            <a:srgbClr val="000000"/>
                          </a:solidFill>
                          <a:effectLst/>
                          <a:latin typeface="Century Gothic"/>
                          <a:ea typeface="Century Gothic"/>
                          <a:cs typeface="Century Gothic"/>
                        </a:rPr>
                        <a:t>¿Qué se presenta? ¿Cuándo? ¿Dónde? ¿Con qué? </a:t>
                      </a:r>
                      <a:endParaRPr lang="es-MX" sz="900" dirty="0">
                        <a:solidFill>
                          <a:srgbClr val="000000"/>
                        </a:solidFill>
                        <a:effectLst/>
                        <a:latin typeface="Arial"/>
                        <a:ea typeface="Arial"/>
                      </a:endParaRPr>
                    </a:p>
                    <a:p>
                      <a:pPr algn="ctr">
                        <a:lnSpc>
                          <a:spcPct val="115000"/>
                        </a:lnSpc>
                        <a:spcAft>
                          <a:spcPts val="0"/>
                        </a:spcAft>
                      </a:pPr>
                      <a:r>
                        <a:rPr lang="es-ES" sz="900" dirty="0">
                          <a:solidFill>
                            <a:srgbClr val="000000"/>
                          </a:solidFill>
                          <a:effectLst/>
                          <a:latin typeface="Century Gothic"/>
                          <a:ea typeface="Century Gothic"/>
                          <a:cs typeface="Century Gothic"/>
                        </a:rPr>
                        <a:t>¿A quién, por qué, para qué?</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5471892">
                <a:tc>
                  <a:txBody>
                    <a:bodyPr/>
                    <a:lstStyle/>
                    <a:p>
                      <a:pPr>
                        <a:lnSpc>
                          <a:spcPct val="115000"/>
                        </a:lnSpc>
                        <a:spcAft>
                          <a:spcPts val="0"/>
                        </a:spcAft>
                      </a:pPr>
                      <a:r>
                        <a:rPr lang="es-ES" sz="900">
                          <a:solidFill>
                            <a:srgbClr val="000000"/>
                          </a:solidFill>
                          <a:effectLst/>
                          <a:latin typeface="Arial"/>
                          <a:ea typeface="Arial"/>
                        </a:rPr>
                        <a:t>1 hora de clase a la semana por asignatura con las alumnas, más tres reuniones interdisciplinarias para ver necesidades. Los profesores en sesiones de trabajo de academia.</a:t>
                      </a:r>
                      <a:endParaRPr lang="es-MX" sz="900">
                        <a:solidFill>
                          <a:srgbClr val="000000"/>
                        </a:solidFill>
                        <a:effectLst/>
                        <a:latin typeface="Arial"/>
                        <a:ea typeface="Arial"/>
                      </a:endParaRPr>
                    </a:p>
                    <a:p>
                      <a:pPr>
                        <a:lnSpc>
                          <a:spcPct val="115000"/>
                        </a:lnSpc>
                        <a:spcAft>
                          <a:spcPts val="0"/>
                        </a:spcAft>
                      </a:pPr>
                      <a:r>
                        <a:rPr lang="es-ES" sz="900">
                          <a:solidFill>
                            <a:srgbClr val="000000"/>
                          </a:solidFill>
                          <a:effectLst/>
                          <a:latin typeface="Arial"/>
                          <a:ea typeface="Arial"/>
                        </a:rPr>
                        <a:t> </a:t>
                      </a:r>
                      <a:endParaRPr lang="es-MX" sz="900">
                        <a:solidFill>
                          <a:srgbClr val="000000"/>
                        </a:solidFill>
                        <a:effectLst/>
                        <a:latin typeface="Arial"/>
                        <a:ea typeface="Arial"/>
                      </a:endParaRPr>
                    </a:p>
                    <a:p>
                      <a:pPr>
                        <a:lnSpc>
                          <a:spcPct val="115000"/>
                        </a:lnSpc>
                        <a:spcAft>
                          <a:spcPts val="0"/>
                        </a:spcAft>
                      </a:pPr>
                      <a:r>
                        <a:rPr lang="es-ES" sz="900">
                          <a:solidFill>
                            <a:srgbClr val="000000"/>
                          </a:solidFill>
                          <a:effectLst/>
                          <a:latin typeface="Arial"/>
                          <a:ea typeface="Arial"/>
                        </a:rPr>
                        <a:t>Los equipos después de entregar el trabajo escrito hicieron una presentación oral frente a los profesores involucrados e invitados, en donde se retroalimentó la consistencia de los elementos teóricos y procedimentales utilizados en la creación de la empresa. La reflexión central se hizo con relación a la importancia de la integración de las disciplinas en la solución del problema, en este caso, la creación de una empresa. En la parte de conclusiones del trabajo, analizaron las posibilidades de éxito del negocio, los beneficios económicos y sociales para la comunidad donde se abriría el negocio, los beneficios y utilidades que espera recibir, así como su contribución a la economía nacional y la preservación del medio ambiente. Valor 10 puntos. Asimismo, dentro de esta sección, cada integrante del equipo determinó en cuales aspectos del trabajo se encontró mayor dificultad, como resolvieron dichas dificultades, así como cuales fueron sus experiencias personales y profesionales que se cubrieron con la realización de dicho trabajo</a:t>
                      </a:r>
                      <a:endParaRPr lang="es-MX" sz="90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562100" algn="l"/>
                        </a:tabLst>
                      </a:pPr>
                      <a:r>
                        <a:rPr lang="es-ES" sz="900" dirty="0">
                          <a:solidFill>
                            <a:srgbClr val="000000"/>
                          </a:solidFill>
                          <a:effectLst/>
                          <a:latin typeface="Arial"/>
                          <a:ea typeface="Arial"/>
                        </a:rPr>
                        <a:t>Los proyectos se presentaron con las alumnas y maestros participantes para complementar la evaluación y retroalimentación.</a:t>
                      </a:r>
                      <a:r>
                        <a:rPr lang="es-ES" sz="900" dirty="0">
                          <a:solidFill>
                            <a:srgbClr val="000000"/>
                          </a:solidFill>
                          <a:effectLst/>
                          <a:latin typeface="Century Gothic"/>
                          <a:ea typeface="Century Gothic"/>
                          <a:cs typeface="Century Gothic"/>
                        </a:rPr>
                        <a:t>	</a:t>
                      </a:r>
                      <a:endParaRPr lang="es-MX" sz="900" dirty="0">
                        <a:solidFill>
                          <a:srgbClr val="000000"/>
                        </a:solidFill>
                        <a:effectLst/>
                        <a:latin typeface="Arial"/>
                        <a:ea typeface="Arial"/>
                      </a:endParaRPr>
                    </a:p>
                    <a:p>
                      <a:pPr>
                        <a:lnSpc>
                          <a:spcPct val="115000"/>
                        </a:lnSpc>
                        <a:spcAft>
                          <a:spcPts val="0"/>
                        </a:spcAft>
                      </a:pPr>
                      <a:r>
                        <a:rPr lang="es-ES" sz="900" dirty="0">
                          <a:solidFill>
                            <a:srgbClr val="000000"/>
                          </a:solidFill>
                          <a:effectLst/>
                          <a:latin typeface="Century Gothic"/>
                          <a:ea typeface="Century Gothic"/>
                          <a:cs typeface="Century Gothic"/>
                        </a:rPr>
                        <a:t> </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179512" y="332657"/>
            <a:ext cx="5666936" cy="167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62100" algn="l"/>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VI. División del tiempo.                                                                        VII. Presentación.</a:t>
            </a:r>
          </a:p>
          <a:p>
            <a:pPr marL="0" marR="0" lvl="0" indent="0" algn="l" defTabSz="914400" rtl="0" eaLnBrk="1" fontAlgn="base" latinLnBrk="0" hangingPunct="1">
              <a:lnSpc>
                <a:spcPct val="100000"/>
              </a:lnSpc>
              <a:spcBef>
                <a:spcPct val="0"/>
              </a:spcBef>
              <a:spcAft>
                <a:spcPct val="0"/>
              </a:spcAft>
              <a:buClrTx/>
              <a:buSzTx/>
              <a:buFontTx/>
              <a:buNone/>
              <a:tabLst>
                <a:tab pos="1562100" algn="l"/>
              </a:tabLst>
            </a:pPr>
            <a:endParaRPr lang="es-ES" sz="1100" b="1"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562100" algn="l"/>
              </a:tabLst>
            </a:pPr>
            <a:endParaRPr kumimoji="0" lang="es-ES" sz="11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562100" algn="l"/>
              </a:tabLst>
            </a:pPr>
            <a:endParaRPr lang="es-ES" sz="1100" b="1"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562100" algn="l"/>
              </a:tabLst>
            </a:pPr>
            <a:endParaRPr kumimoji="0" lang="es-ES" sz="11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562100" algn="l"/>
              </a:tabLst>
            </a:pPr>
            <a:endParaRPr lang="es-ES" sz="1100" b="1"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562100" algn="l"/>
              </a:tabLst>
            </a:pP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62100" algn="l"/>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62100" algn="l"/>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83118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7"/>
            <a:ext cx="8219256" cy="5433467"/>
          </a:xfrm>
        </p:spPr>
        <p:txBody>
          <a:bodyPr/>
          <a:lstStyle/>
          <a:p>
            <a:pPr algn="ctr">
              <a:buNone/>
            </a:pPr>
            <a:r>
              <a:rPr lang="es-MX" sz="2000" dirty="0" smtClean="0">
                <a:solidFill>
                  <a:schemeClr val="accent4"/>
                </a:solidFill>
              </a:rPr>
              <a:t>Equipo 6</a:t>
            </a:r>
          </a:p>
          <a:p>
            <a:pPr algn="ctr">
              <a:buNone/>
            </a:pPr>
            <a:endParaRPr lang="es-MX" dirty="0" smtClean="0">
              <a:solidFill>
                <a:schemeClr val="accent4"/>
              </a:solidFill>
            </a:endParaRPr>
          </a:p>
          <a:p>
            <a:pPr algn="ctr">
              <a:buNone/>
            </a:pPr>
            <a:endParaRPr lang="es-MX" dirty="0" smtClean="0">
              <a:solidFill>
                <a:schemeClr val="accent4"/>
              </a:solidFill>
            </a:endParaRPr>
          </a:p>
          <a:p>
            <a:pPr>
              <a:buNone/>
            </a:pPr>
            <a:r>
              <a:rPr lang="es-MX" sz="2000" dirty="0" err="1" smtClean="0">
                <a:solidFill>
                  <a:schemeClr val="accent4"/>
                </a:solidFill>
              </a:rPr>
              <a:t>Ollinca</a:t>
            </a:r>
            <a:r>
              <a:rPr lang="es-MX" sz="2000" dirty="0" smtClean="0">
                <a:solidFill>
                  <a:schemeClr val="accent4"/>
                </a:solidFill>
              </a:rPr>
              <a:t> Moncayo Martínez                            Comunicación Visual</a:t>
            </a:r>
          </a:p>
          <a:p>
            <a:pPr>
              <a:buNone/>
            </a:pPr>
            <a:endParaRPr lang="es-MX" sz="2000" dirty="0" smtClean="0">
              <a:solidFill>
                <a:schemeClr val="accent4"/>
              </a:solidFill>
            </a:endParaRPr>
          </a:p>
          <a:p>
            <a:pPr>
              <a:buNone/>
            </a:pPr>
            <a:endParaRPr lang="es-MX" sz="2000" dirty="0">
              <a:solidFill>
                <a:schemeClr val="accent4"/>
              </a:solidFill>
            </a:endParaRPr>
          </a:p>
          <a:p>
            <a:pPr>
              <a:buNone/>
            </a:pPr>
            <a:r>
              <a:rPr lang="es-MX" sz="2000" dirty="0" smtClean="0">
                <a:solidFill>
                  <a:schemeClr val="accent4"/>
                </a:solidFill>
              </a:rPr>
              <a:t>Gabriela Maldonado Sotomayor                    Derecho</a:t>
            </a:r>
          </a:p>
          <a:p>
            <a:pPr>
              <a:buNone/>
            </a:pPr>
            <a:endParaRPr lang="es-MX" sz="2000" dirty="0" smtClean="0">
              <a:solidFill>
                <a:schemeClr val="accent4"/>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882154770"/>
              </p:ext>
            </p:extLst>
          </p:nvPr>
        </p:nvGraphicFramePr>
        <p:xfrm>
          <a:off x="323529" y="764704"/>
          <a:ext cx="6912770" cy="3845754"/>
        </p:xfrm>
        <a:graphic>
          <a:graphicData uri="http://schemas.openxmlformats.org/drawingml/2006/table">
            <a:tbl>
              <a:tblPr/>
              <a:tblGrid>
                <a:gridCol w="2337876"/>
                <a:gridCol w="2359055"/>
                <a:gridCol w="2215839"/>
              </a:tblGrid>
              <a:tr h="739872">
                <a:tc>
                  <a:txBody>
                    <a:bodyPr/>
                    <a:lstStyle/>
                    <a:p>
                      <a:pPr algn="ctr">
                        <a:lnSpc>
                          <a:spcPct val="115000"/>
                        </a:lnSpc>
                        <a:spcAft>
                          <a:spcPts val="0"/>
                        </a:spcAft>
                      </a:pPr>
                      <a:r>
                        <a:rPr lang="es-ES" sz="900" b="1" dirty="0">
                          <a:solidFill>
                            <a:srgbClr val="000000"/>
                          </a:solidFill>
                          <a:effectLst/>
                          <a:latin typeface="Century Gothic"/>
                          <a:ea typeface="Century Gothic"/>
                          <a:cs typeface="Century Gothic"/>
                        </a:rPr>
                        <a:t>1. Aspectos  que se evalúan?</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900" b="1" dirty="0">
                          <a:solidFill>
                            <a:srgbClr val="000000"/>
                          </a:solidFill>
                          <a:effectLst/>
                          <a:latin typeface="Century Gothic"/>
                          <a:ea typeface="Century Gothic"/>
                          <a:cs typeface="Century Gothic"/>
                        </a:rPr>
                        <a:t>2. Criterios que se utilizan, para evaluar cada aspecto</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ES" sz="900" b="1" dirty="0">
                          <a:solidFill>
                            <a:srgbClr val="000000"/>
                          </a:solidFill>
                          <a:effectLst/>
                          <a:latin typeface="Century Gothic"/>
                          <a:ea typeface="Century Gothic"/>
                          <a:cs typeface="Century Gothic"/>
                        </a:rPr>
                        <a:t>3. Herramientas e instrumentos de evaluación que se utilizan.</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3105882">
                <a:tc>
                  <a:txBody>
                    <a:bodyPr/>
                    <a:lstStyle/>
                    <a:p>
                      <a:pPr>
                        <a:lnSpc>
                          <a:spcPct val="115000"/>
                        </a:lnSpc>
                        <a:spcAft>
                          <a:spcPts val="0"/>
                        </a:spcAft>
                      </a:pPr>
                      <a:r>
                        <a:rPr lang="es-ES" sz="900">
                          <a:solidFill>
                            <a:srgbClr val="000000"/>
                          </a:solidFill>
                          <a:effectLst/>
                          <a:latin typeface="Century Gothic"/>
                          <a:ea typeface="Century Gothic"/>
                          <a:cs typeface="Century Gothic"/>
                        </a:rPr>
                        <a:t> </a:t>
                      </a:r>
                      <a:endParaRPr lang="es-MX" sz="900">
                        <a:solidFill>
                          <a:srgbClr val="000000"/>
                        </a:solidFill>
                        <a:effectLst/>
                        <a:latin typeface="Arial"/>
                        <a:ea typeface="Arial"/>
                      </a:endParaRPr>
                    </a:p>
                    <a:p>
                      <a:pPr>
                        <a:lnSpc>
                          <a:spcPct val="115000"/>
                        </a:lnSpc>
                        <a:spcAft>
                          <a:spcPts val="0"/>
                        </a:spcAft>
                      </a:pPr>
                      <a:r>
                        <a:rPr lang="es-ES" sz="900">
                          <a:solidFill>
                            <a:srgbClr val="000000"/>
                          </a:solidFill>
                          <a:effectLst/>
                          <a:latin typeface="Arial"/>
                          <a:ea typeface="Arial"/>
                        </a:rPr>
                        <a:t>Realizar un trabajo interdisciplinario que permita integrar los conocimientos de las materias de contabilidad y gestión administrativa, derecho y psicología, pertenecientes al plan de estudios. Formar a las alumnas en la importancia de realizar trabajos interdisciplinarios que integren conocimientos que ayuden a resolver problemas de la realidad.</a:t>
                      </a:r>
                      <a:endParaRPr lang="es-MX" sz="900">
                        <a:solidFill>
                          <a:srgbClr val="000000"/>
                        </a:solidFill>
                        <a:effectLst/>
                        <a:latin typeface="Arial"/>
                        <a:ea typeface="Arial"/>
                      </a:endParaRPr>
                    </a:p>
                    <a:p>
                      <a:pPr>
                        <a:lnSpc>
                          <a:spcPct val="115000"/>
                        </a:lnSpc>
                        <a:spcAft>
                          <a:spcPts val="0"/>
                        </a:spcAft>
                      </a:pPr>
                      <a:r>
                        <a:rPr lang="es-ES" sz="900">
                          <a:solidFill>
                            <a:srgbClr val="000000"/>
                          </a:solidFill>
                          <a:effectLst/>
                          <a:latin typeface="Century Gothic"/>
                          <a:ea typeface="Century Gothic"/>
                          <a:cs typeface="Century Gothic"/>
                        </a:rPr>
                        <a:t> </a:t>
                      </a:r>
                      <a:endParaRPr lang="es-MX" sz="90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effectLst/>
                          <a:latin typeface="Century Gothic"/>
                          <a:ea typeface="Century Gothic"/>
                          <a:cs typeface="Century Gothic"/>
                        </a:rPr>
                        <a:t> </a:t>
                      </a:r>
                      <a:endParaRPr lang="es-MX" sz="900">
                        <a:solidFill>
                          <a:srgbClr val="000000"/>
                        </a:solidFill>
                        <a:effectLst/>
                        <a:latin typeface="Arial"/>
                        <a:ea typeface="Arial"/>
                      </a:endParaRPr>
                    </a:p>
                    <a:p>
                      <a:pPr>
                        <a:lnSpc>
                          <a:spcPct val="115000"/>
                        </a:lnSpc>
                        <a:spcAft>
                          <a:spcPts val="0"/>
                        </a:spcAft>
                      </a:pPr>
                      <a:r>
                        <a:rPr lang="es-ES" sz="900">
                          <a:solidFill>
                            <a:srgbClr val="000000"/>
                          </a:solidFill>
                          <a:effectLst/>
                          <a:latin typeface="Century Gothic"/>
                          <a:ea typeface="Century Gothic"/>
                          <a:cs typeface="Century Gothic"/>
                        </a:rPr>
                        <a:t> </a:t>
                      </a:r>
                      <a:endParaRPr lang="es-MX" sz="900">
                        <a:solidFill>
                          <a:srgbClr val="000000"/>
                        </a:solidFill>
                        <a:effectLst/>
                        <a:latin typeface="Arial"/>
                        <a:ea typeface="Arial"/>
                      </a:endParaRPr>
                    </a:p>
                    <a:p>
                      <a:pPr>
                        <a:lnSpc>
                          <a:spcPct val="115000"/>
                        </a:lnSpc>
                        <a:spcAft>
                          <a:spcPts val="0"/>
                        </a:spcAft>
                      </a:pPr>
                      <a:r>
                        <a:rPr lang="es-ES" sz="900">
                          <a:solidFill>
                            <a:srgbClr val="000000"/>
                          </a:solidFill>
                          <a:effectLst/>
                          <a:latin typeface="Arial"/>
                          <a:ea typeface="Arial"/>
                        </a:rPr>
                        <a:t>Que las alumnas construyan un modelo mental que sea aplicable a una situación problemática. A partir de la necesidad detectada como faltante en el mercado, se establece el proyecto que van a realizar para la creación de una empresa.</a:t>
                      </a:r>
                      <a:endParaRPr lang="es-MX" sz="90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dirty="0">
                          <a:solidFill>
                            <a:srgbClr val="000000"/>
                          </a:solidFill>
                          <a:effectLst/>
                          <a:latin typeface="Arial"/>
                          <a:ea typeface="Arial"/>
                        </a:rPr>
                        <a:t>Los instrumentos de evaluación utilizados fueron: registro en bitácora de los avances de los equipos, rúbrica de presentación y proyecto final.</a:t>
                      </a:r>
                      <a:endParaRPr lang="es-MX" sz="900" dirty="0">
                        <a:solidFill>
                          <a:srgbClr val="000000"/>
                        </a:solidFill>
                        <a:effectLst/>
                        <a:latin typeface="Arial"/>
                        <a:ea typeface="Arial"/>
                      </a:endParaRPr>
                    </a:p>
                  </a:txBody>
                  <a:tcPr marL="54468" marR="54468" marT="54468" marB="544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p:cNvSpPr/>
          <p:nvPr/>
        </p:nvSpPr>
        <p:spPr>
          <a:xfrm>
            <a:off x="323530" y="179348"/>
            <a:ext cx="3385863" cy="369332"/>
          </a:xfrm>
          <a:prstGeom prst="rect">
            <a:avLst/>
          </a:prstGeom>
        </p:spPr>
        <p:txBody>
          <a:bodyPr wrap="none">
            <a:spAutoFit/>
          </a:bodyPr>
          <a:lstStyle/>
          <a:p>
            <a:r>
              <a:rPr lang="es-ES" b="1" dirty="0">
                <a:solidFill>
                  <a:srgbClr val="333333"/>
                </a:solidFill>
                <a:latin typeface="Century Gothic"/>
                <a:ea typeface="Century Gothic"/>
                <a:cs typeface="Century Gothic"/>
              </a:rPr>
              <a:t>VIII. Evaluación del Proyecto</a:t>
            </a:r>
            <a:endParaRPr lang="es-MX" dirty="0">
              <a:solidFill>
                <a:srgbClr val="333333"/>
              </a:solidFill>
            </a:endParaRPr>
          </a:p>
        </p:txBody>
      </p:sp>
    </p:spTree>
    <p:extLst>
      <p:ext uri="{BB962C8B-B14F-4D97-AF65-F5344CB8AC3E}">
        <p14:creationId xmlns:p14="http://schemas.microsoft.com/office/powerpoint/2010/main" val="142962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467600" cy="1143000"/>
          </a:xfrm>
        </p:spPr>
        <p:txBody>
          <a:bodyPr/>
          <a:lstStyle/>
          <a:p>
            <a:pPr algn="ctr"/>
            <a:r>
              <a:rPr lang="es-MX" sz="2800" b="1" dirty="0" smtClean="0">
                <a:solidFill>
                  <a:schemeClr val="bg2"/>
                </a:solidFill>
                <a:latin typeface="+mn-lt"/>
              </a:rPr>
              <a:t>La Constitución al alcance de todos (garantías individuales)</a:t>
            </a:r>
            <a:endParaRPr lang="es-MX" sz="2800" b="1" dirty="0">
              <a:solidFill>
                <a:schemeClr val="bg2"/>
              </a:solidFill>
              <a:latin typeface="+mn-lt"/>
            </a:endParaRPr>
          </a:p>
        </p:txBody>
      </p:sp>
      <p:sp>
        <p:nvSpPr>
          <p:cNvPr id="3" name="2 Marcador de contenido"/>
          <p:cNvSpPr>
            <a:spLocks noGrp="1"/>
          </p:cNvSpPr>
          <p:nvPr>
            <p:ph idx="1"/>
          </p:nvPr>
        </p:nvSpPr>
        <p:spPr/>
        <p:txBody>
          <a:bodyPr/>
          <a:lstStyle/>
          <a:p>
            <a:pPr algn="ctr">
              <a:buNone/>
            </a:pPr>
            <a:endParaRPr lang="es-MX" dirty="0" smtClean="0">
              <a:solidFill>
                <a:schemeClr val="bg2"/>
              </a:solidFill>
            </a:endParaRPr>
          </a:p>
          <a:p>
            <a:pPr>
              <a:buNone/>
            </a:pPr>
            <a:endParaRPr lang="es-MX" dirty="0">
              <a:solidFill>
                <a:schemeClr val="bg2"/>
              </a:solidFill>
            </a:endParaRPr>
          </a:p>
        </p:txBody>
      </p:sp>
      <p:sp>
        <p:nvSpPr>
          <p:cNvPr id="8" name="7 Rectángulo"/>
          <p:cNvSpPr/>
          <p:nvPr/>
        </p:nvSpPr>
        <p:spPr>
          <a:xfrm>
            <a:off x="1907704" y="1268760"/>
            <a:ext cx="4896544" cy="648072"/>
          </a:xfrm>
          <a:prstGeom prst="rect">
            <a:avLst/>
          </a:prstGeom>
          <a:solidFill>
            <a:schemeClr val="tx1"/>
          </a:solidFill>
          <a:ln>
            <a:solidFill>
              <a:schemeClr val="accent3">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s-ES" sz="1800" b="1" dirty="0" smtClean="0">
                <a:ln w="50800"/>
                <a:solidFill>
                  <a:schemeClr val="bg2"/>
                </a:solidFill>
              </a:rPr>
              <a:t>Materiales gráficos representando las garantías individuales</a:t>
            </a:r>
            <a:endParaRPr lang="es-ES" sz="1800" b="1" dirty="0">
              <a:ln w="50800"/>
              <a:solidFill>
                <a:schemeClr val="bg2"/>
              </a:solidFill>
            </a:endParaRPr>
          </a:p>
        </p:txBody>
      </p:sp>
      <p:sp>
        <p:nvSpPr>
          <p:cNvPr id="9" name="8 Rectángulo"/>
          <p:cNvSpPr/>
          <p:nvPr/>
        </p:nvSpPr>
        <p:spPr>
          <a:xfrm>
            <a:off x="251520" y="2420889"/>
            <a:ext cx="2016224" cy="504056"/>
          </a:xfrm>
          <a:prstGeom prst="rect">
            <a:avLst/>
          </a:prstGeom>
          <a:solidFill>
            <a:schemeClr val="tx1"/>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s-ES" b="1" dirty="0" smtClean="0">
                <a:ln w="50800"/>
                <a:solidFill>
                  <a:schemeClr val="bg2"/>
                </a:solidFill>
              </a:rPr>
              <a:t>COMUNICACIÓN VISUAL</a:t>
            </a:r>
            <a:endParaRPr lang="es-ES" sz="1800" b="1" dirty="0">
              <a:ln w="50800"/>
              <a:solidFill>
                <a:schemeClr val="bg2"/>
              </a:solidFill>
            </a:endParaRPr>
          </a:p>
        </p:txBody>
      </p:sp>
      <p:sp>
        <p:nvSpPr>
          <p:cNvPr id="12" name="11 Rectángulo"/>
          <p:cNvSpPr/>
          <p:nvPr/>
        </p:nvSpPr>
        <p:spPr>
          <a:xfrm>
            <a:off x="5724128" y="2386231"/>
            <a:ext cx="1728192" cy="504056"/>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s-ES" b="1" dirty="0" smtClean="0">
                <a:ln w="50800"/>
                <a:solidFill>
                  <a:schemeClr val="bg2"/>
                </a:solidFill>
              </a:rPr>
              <a:t>DERECHO</a:t>
            </a:r>
          </a:p>
        </p:txBody>
      </p:sp>
      <p:sp>
        <p:nvSpPr>
          <p:cNvPr id="13" name="12 Rectángulo"/>
          <p:cNvSpPr/>
          <p:nvPr/>
        </p:nvSpPr>
        <p:spPr>
          <a:xfrm>
            <a:off x="107504" y="3444231"/>
            <a:ext cx="4248472" cy="1224136"/>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s-ES" b="1" dirty="0" smtClean="0">
                <a:ln w="50800"/>
                <a:solidFill>
                  <a:schemeClr val="bg2"/>
                </a:solidFill>
              </a:rPr>
              <a:t>Unidad II </a:t>
            </a:r>
          </a:p>
          <a:p>
            <a:pPr algn="ctr"/>
            <a:r>
              <a:rPr lang="es-ES" b="1" dirty="0" smtClean="0">
                <a:ln w="50800"/>
                <a:solidFill>
                  <a:schemeClr val="bg2"/>
                </a:solidFill>
              </a:rPr>
              <a:t>  Cartel</a:t>
            </a:r>
            <a:endParaRPr lang="es-ES" b="1" dirty="0">
              <a:ln w="50800"/>
              <a:solidFill>
                <a:schemeClr val="bg2"/>
              </a:solidFill>
            </a:endParaRPr>
          </a:p>
          <a:p>
            <a:pPr algn="ctr"/>
            <a:r>
              <a:rPr lang="es-ES" b="1" dirty="0" smtClean="0">
                <a:ln w="50800"/>
                <a:solidFill>
                  <a:schemeClr val="bg2"/>
                </a:solidFill>
              </a:rPr>
              <a:t>Unidad III</a:t>
            </a:r>
          </a:p>
          <a:p>
            <a:pPr algn="ctr"/>
            <a:r>
              <a:rPr lang="es-ES" b="1" dirty="0" smtClean="0">
                <a:ln w="50800"/>
                <a:solidFill>
                  <a:schemeClr val="bg2"/>
                </a:solidFill>
              </a:rPr>
              <a:t>Diseño gráfico – Diseño editorial y señalética </a:t>
            </a:r>
            <a:endParaRPr lang="es-ES" sz="1800" b="1" dirty="0">
              <a:ln w="50800"/>
              <a:solidFill>
                <a:schemeClr val="bg2"/>
              </a:solidFill>
            </a:endParaRPr>
          </a:p>
        </p:txBody>
      </p:sp>
      <p:sp>
        <p:nvSpPr>
          <p:cNvPr id="17" name="16 Rectángulo"/>
          <p:cNvSpPr/>
          <p:nvPr/>
        </p:nvSpPr>
        <p:spPr>
          <a:xfrm>
            <a:off x="4824637" y="3307099"/>
            <a:ext cx="3634972" cy="1728192"/>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s-ES" b="1" dirty="0" smtClean="0">
                <a:ln w="50800"/>
                <a:solidFill>
                  <a:schemeClr val="bg2"/>
                </a:solidFill>
              </a:rPr>
              <a:t>Unidad II</a:t>
            </a:r>
            <a:endParaRPr lang="es-ES" b="1" dirty="0">
              <a:ln w="50800"/>
              <a:solidFill>
                <a:schemeClr val="bg2"/>
              </a:solidFill>
            </a:endParaRPr>
          </a:p>
          <a:p>
            <a:pPr algn="ctr"/>
            <a:r>
              <a:rPr lang="es-ES" b="1" dirty="0" smtClean="0">
                <a:ln w="50800"/>
                <a:solidFill>
                  <a:schemeClr val="bg2"/>
                </a:solidFill>
              </a:rPr>
              <a:t>Derecho Público – Derecho Constitucional</a:t>
            </a:r>
          </a:p>
        </p:txBody>
      </p:sp>
      <p:sp>
        <p:nvSpPr>
          <p:cNvPr id="22" name="21 Flecha abajo"/>
          <p:cNvSpPr/>
          <p:nvPr/>
        </p:nvSpPr>
        <p:spPr>
          <a:xfrm>
            <a:off x="1115616" y="2996952"/>
            <a:ext cx="288032" cy="360000"/>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4" name="23 Conector recto"/>
          <p:cNvCxnSpPr/>
          <p:nvPr/>
        </p:nvCxnSpPr>
        <p:spPr>
          <a:xfrm>
            <a:off x="1043608" y="2132856"/>
            <a:ext cx="554461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4355976" y="1916832"/>
            <a:ext cx="0" cy="21602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1043608" y="2132856"/>
            <a:ext cx="0" cy="216024"/>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6588224" y="2132856"/>
            <a:ext cx="0" cy="216024"/>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7" name="36 Flecha abajo"/>
          <p:cNvSpPr/>
          <p:nvPr/>
        </p:nvSpPr>
        <p:spPr>
          <a:xfrm>
            <a:off x="6516216" y="2947099"/>
            <a:ext cx="288032" cy="360000"/>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63005023"/>
              </p:ext>
            </p:extLst>
          </p:nvPr>
        </p:nvGraphicFramePr>
        <p:xfrm>
          <a:off x="539552" y="3104620"/>
          <a:ext cx="7467600" cy="3410682"/>
        </p:xfrm>
        <a:graphic>
          <a:graphicData uri="http://schemas.openxmlformats.org/drawingml/2006/table">
            <a:tbl>
              <a:tblPr/>
              <a:tblGrid>
                <a:gridCol w="7467600"/>
              </a:tblGrid>
              <a:tr h="3410682">
                <a:tc>
                  <a:txBody>
                    <a:bodyPr/>
                    <a:lstStyle/>
                    <a:p>
                      <a:pPr marR="114300">
                        <a:lnSpc>
                          <a:spcPct val="115000"/>
                        </a:lnSpc>
                        <a:spcBef>
                          <a:spcPts val="370"/>
                        </a:spcBef>
                        <a:spcAft>
                          <a:spcPts val="0"/>
                        </a:spcAft>
                      </a:pPr>
                      <a:r>
                        <a:rPr lang="es-ES" sz="900" dirty="0">
                          <a:solidFill>
                            <a:srgbClr val="6FA8DC"/>
                          </a:solidFill>
                          <a:effectLst/>
                          <a:latin typeface="Century Gothic"/>
                          <a:ea typeface="Century Gothic"/>
                          <a:cs typeface="Century Gothic"/>
                        </a:rPr>
                        <a:t>INTRODUCCIÓN O JUSTIFICACIÓN</a:t>
                      </a:r>
                      <a:endParaRPr lang="es-MX" sz="900" dirty="0">
                        <a:solidFill>
                          <a:srgbClr val="000000"/>
                        </a:solidFill>
                        <a:effectLst/>
                        <a:latin typeface="Arial"/>
                        <a:ea typeface="Arial"/>
                      </a:endParaRPr>
                    </a:p>
                    <a:p>
                      <a:pPr marR="114300">
                        <a:lnSpc>
                          <a:spcPct val="115000"/>
                        </a:lnSpc>
                        <a:spcBef>
                          <a:spcPts val="370"/>
                        </a:spcBef>
                        <a:spcAft>
                          <a:spcPts val="0"/>
                        </a:spcAft>
                      </a:pPr>
                      <a:r>
                        <a:rPr lang="es-ES" sz="900" dirty="0">
                          <a:solidFill>
                            <a:srgbClr val="6FA8DC"/>
                          </a:solidFill>
                          <a:effectLst/>
                          <a:latin typeface="Century Gothic"/>
                          <a:ea typeface="Century Gothic"/>
                          <a:cs typeface="Century Gothic"/>
                        </a:rPr>
                        <a:t> </a:t>
                      </a:r>
                      <a:endParaRPr lang="es-MX" sz="900" dirty="0">
                        <a:solidFill>
                          <a:srgbClr val="000000"/>
                        </a:solidFill>
                        <a:effectLst/>
                        <a:latin typeface="Arial"/>
                        <a:ea typeface="Arial"/>
                      </a:endParaRPr>
                    </a:p>
                    <a:p>
                      <a:pPr marR="114300">
                        <a:lnSpc>
                          <a:spcPct val="115000"/>
                        </a:lnSpc>
                        <a:spcBef>
                          <a:spcPts val="370"/>
                        </a:spcBef>
                        <a:spcAft>
                          <a:spcPts val="0"/>
                        </a:spcAft>
                      </a:pPr>
                      <a:r>
                        <a:rPr lang="es-ES" sz="900" dirty="0">
                          <a:solidFill>
                            <a:srgbClr val="6FA8DC"/>
                          </a:solidFill>
                          <a:effectLst/>
                          <a:latin typeface="Century Gothic"/>
                          <a:ea typeface="Century Gothic"/>
                          <a:cs typeface="Century Gothic"/>
                        </a:rPr>
                        <a:t>Los maestros de este proyecto consideraron que uno de los grandes problemas de nuestro país es el desconocimiento del marco legal que nos rige. Un pueblo que no conoce sus leyes no las puede hacer valer y queda en un total estado de indefensión.</a:t>
                      </a:r>
                      <a:endParaRPr lang="es-MX" sz="900" dirty="0">
                        <a:solidFill>
                          <a:srgbClr val="000000"/>
                        </a:solidFill>
                        <a:effectLst/>
                        <a:latin typeface="Arial"/>
                        <a:ea typeface="Arial"/>
                      </a:endParaRPr>
                    </a:p>
                    <a:p>
                      <a:pPr marR="114300">
                        <a:lnSpc>
                          <a:spcPct val="115000"/>
                        </a:lnSpc>
                        <a:spcBef>
                          <a:spcPts val="370"/>
                        </a:spcBef>
                        <a:spcAft>
                          <a:spcPts val="0"/>
                        </a:spcAft>
                      </a:pPr>
                      <a:r>
                        <a:rPr lang="es-ES" sz="900" dirty="0">
                          <a:solidFill>
                            <a:srgbClr val="6FA8DC"/>
                          </a:solidFill>
                          <a:effectLst/>
                          <a:latin typeface="Century Gothic"/>
                          <a:ea typeface="Century Gothic"/>
                          <a:cs typeface="Century Gothic"/>
                        </a:rPr>
                        <a:t> </a:t>
                      </a:r>
                      <a:endParaRPr lang="es-MX" sz="900" dirty="0">
                        <a:solidFill>
                          <a:srgbClr val="000000"/>
                        </a:solidFill>
                        <a:effectLst/>
                        <a:latin typeface="Arial"/>
                        <a:ea typeface="Arial"/>
                      </a:endParaRPr>
                    </a:p>
                    <a:p>
                      <a:pPr marR="114300">
                        <a:lnSpc>
                          <a:spcPct val="115000"/>
                        </a:lnSpc>
                        <a:spcBef>
                          <a:spcPts val="370"/>
                        </a:spcBef>
                        <a:spcAft>
                          <a:spcPts val="0"/>
                        </a:spcAft>
                      </a:pPr>
                      <a:r>
                        <a:rPr lang="es-ES" sz="900" dirty="0">
                          <a:solidFill>
                            <a:srgbClr val="6FA8DC"/>
                          </a:solidFill>
                          <a:effectLst/>
                          <a:latin typeface="Century Gothic"/>
                          <a:ea typeface="Century Gothic"/>
                          <a:cs typeface="Century Gothic"/>
                        </a:rPr>
                        <a:t>Es importante hacer  notar que el desconocimiento de las leyes no excusa su incumplimiento así que a pesar de la ignorancia que tengamos en ese sentido las leyes  son de cumplimiento obligatorio.</a:t>
                      </a:r>
                      <a:endParaRPr lang="es-MX" sz="900" dirty="0">
                        <a:solidFill>
                          <a:srgbClr val="000000"/>
                        </a:solidFill>
                        <a:effectLst/>
                        <a:latin typeface="Arial"/>
                        <a:ea typeface="Arial"/>
                      </a:endParaRPr>
                    </a:p>
                    <a:p>
                      <a:pPr marR="114300">
                        <a:lnSpc>
                          <a:spcPct val="115000"/>
                        </a:lnSpc>
                        <a:spcBef>
                          <a:spcPts val="370"/>
                        </a:spcBef>
                        <a:spcAft>
                          <a:spcPts val="0"/>
                        </a:spcAft>
                      </a:pPr>
                      <a:r>
                        <a:rPr lang="es-ES" sz="900" dirty="0">
                          <a:solidFill>
                            <a:srgbClr val="6FA8DC"/>
                          </a:solidFill>
                          <a:effectLst/>
                          <a:latin typeface="Century Gothic"/>
                          <a:ea typeface="Century Gothic"/>
                          <a:cs typeface="Century Gothic"/>
                        </a:rPr>
                        <a:t> </a:t>
                      </a:r>
                      <a:endParaRPr lang="es-MX" sz="900" dirty="0">
                        <a:solidFill>
                          <a:srgbClr val="000000"/>
                        </a:solidFill>
                        <a:effectLst/>
                        <a:latin typeface="Arial"/>
                        <a:ea typeface="Arial"/>
                      </a:endParaRPr>
                    </a:p>
                    <a:p>
                      <a:pPr marR="114300">
                        <a:lnSpc>
                          <a:spcPct val="115000"/>
                        </a:lnSpc>
                        <a:spcBef>
                          <a:spcPts val="370"/>
                        </a:spcBef>
                        <a:spcAft>
                          <a:spcPts val="0"/>
                        </a:spcAft>
                      </a:pPr>
                      <a:r>
                        <a:rPr lang="es-ES" sz="900" dirty="0">
                          <a:solidFill>
                            <a:srgbClr val="6FA8DC"/>
                          </a:solidFill>
                          <a:effectLst/>
                          <a:latin typeface="Century Gothic"/>
                          <a:ea typeface="Century Gothic"/>
                          <a:cs typeface="Century Gothic"/>
                        </a:rPr>
                        <a:t>Se han hecho intentos de parte del gobierno haciendo grandes tirajes de la Constitución Política de los Estados Unidos Mexicanos que se la han regalado a las personas sin ningún resultado ya que desgraciadamente todavía tenemos un problema de analfabetismo y porque aun habiendo personas que saben leer  les es difícil la comprensión de la misma.</a:t>
                      </a:r>
                      <a:endParaRPr lang="es-MX" sz="900" dirty="0">
                        <a:solidFill>
                          <a:srgbClr val="000000"/>
                        </a:solidFill>
                        <a:effectLst/>
                        <a:latin typeface="Arial"/>
                        <a:ea typeface="Arial"/>
                      </a:endParaRPr>
                    </a:p>
                    <a:p>
                      <a:pPr marR="114300">
                        <a:lnSpc>
                          <a:spcPct val="115000"/>
                        </a:lnSpc>
                        <a:spcBef>
                          <a:spcPts val="370"/>
                        </a:spcBef>
                        <a:spcAft>
                          <a:spcPts val="0"/>
                        </a:spcAft>
                      </a:pPr>
                      <a:r>
                        <a:rPr lang="es-ES" sz="900" dirty="0">
                          <a:solidFill>
                            <a:srgbClr val="6FA8DC"/>
                          </a:solidFill>
                          <a:effectLst/>
                          <a:latin typeface="Century Gothic"/>
                          <a:ea typeface="Century Gothic"/>
                          <a:cs typeface="Century Gothic"/>
                        </a:rPr>
                        <a:t> </a:t>
                      </a:r>
                      <a:endParaRPr lang="es-MX" sz="900" dirty="0">
                        <a:solidFill>
                          <a:srgbClr val="000000"/>
                        </a:solidFill>
                        <a:effectLst/>
                        <a:latin typeface="Arial"/>
                        <a:ea typeface="Arial"/>
                      </a:endParaRPr>
                    </a:p>
                    <a:p>
                      <a:pPr marR="114300">
                        <a:lnSpc>
                          <a:spcPct val="115000"/>
                        </a:lnSpc>
                        <a:spcBef>
                          <a:spcPts val="370"/>
                        </a:spcBef>
                        <a:spcAft>
                          <a:spcPts val="0"/>
                        </a:spcAft>
                      </a:pPr>
                      <a:r>
                        <a:rPr lang="es-ES" sz="900" dirty="0">
                          <a:solidFill>
                            <a:srgbClr val="6FA8DC"/>
                          </a:solidFill>
                          <a:effectLst/>
                          <a:latin typeface="Century Gothic"/>
                          <a:ea typeface="Century Gothic"/>
                          <a:cs typeface="Century Gothic"/>
                        </a:rPr>
                        <a:t> </a:t>
                      </a:r>
                      <a:endParaRPr lang="es-MX" sz="900" dirty="0">
                        <a:solidFill>
                          <a:srgbClr val="000000"/>
                        </a:solidFill>
                        <a:effectLst/>
                        <a:latin typeface="Arial"/>
                        <a:ea typeface="Arial"/>
                      </a:endParaRPr>
                    </a:p>
                  </a:txBody>
                  <a:tcPr marL="54468" marR="54468" marT="54468" marB="5446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395537" y="128540"/>
            <a:ext cx="6912768"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200" b="1" i="0" u="none" strike="noStrike" cap="none" normalizeH="0" baseline="0" dirty="0" smtClean="0">
                <a:ln>
                  <a:noFill/>
                </a:ln>
                <a:solidFill>
                  <a:srgbClr val="CC4125"/>
                </a:solidFill>
                <a:effectLst/>
                <a:latin typeface="Arial" pitchFamily="34" charset="0"/>
                <a:ea typeface="Century Gothic" pitchFamily="34" charset="0"/>
                <a:cs typeface="Century Gothic" pitchFamily="34" charset="0"/>
              </a:rPr>
              <a:t>Estructura Inicial de Planeación</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32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Elaboración del Proyecto </a:t>
            </a:r>
            <a:r>
              <a:rPr kumimoji="0" lang="es-ES" sz="2800" b="1" i="0" u="none" strike="noStrike" cap="none" normalizeH="0" baseline="0" dirty="0" smtClean="0">
                <a:ln>
                  <a:noFill/>
                </a:ln>
                <a:solidFill>
                  <a:srgbClr val="FF0000"/>
                </a:solidFill>
                <a:effectLst/>
                <a:latin typeface="Arial" pitchFamily="34" charset="0"/>
                <a:ea typeface="Century Gothic" pitchFamily="34" charset="0"/>
                <a:cs typeface="Century Gothic" pitchFamily="34" charset="0"/>
              </a:rPr>
              <a:t> (Producto 8)</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Nombre del </a:t>
            </a:r>
            <a:r>
              <a:rPr kumimoji="0" lang="es-ES" sz="1100" b="1" i="0" u="none" strike="noStrike" cap="none" normalizeH="0" baseline="0" dirty="0" err="1" smtClean="0">
                <a:ln>
                  <a:noFill/>
                </a:ln>
                <a:solidFill>
                  <a:srgbClr val="1C4587"/>
                </a:solidFill>
                <a:effectLst/>
                <a:latin typeface="Arial" pitchFamily="34" charset="0"/>
                <a:ea typeface="Century Gothic" pitchFamily="34" charset="0"/>
                <a:cs typeface="Century Gothic" pitchFamily="34" charset="0"/>
              </a:rPr>
              <a:t>proyecto._</a:t>
            </a:r>
            <a:r>
              <a:rPr kumimoji="0" lang="es-ES" sz="1100" b="0" i="0" u="sng" strike="noStrike" cap="none" normalizeH="0" baseline="0" dirty="0" err="1" smtClean="0">
                <a:ln>
                  <a:noFill/>
                </a:ln>
                <a:solidFill>
                  <a:srgbClr val="000000"/>
                </a:solidFill>
                <a:effectLst/>
                <a:latin typeface="Arial" pitchFamily="34" charset="0"/>
                <a:ea typeface="Arial" pitchFamily="34" charset="0"/>
                <a:cs typeface="Arial" pitchFamily="34" charset="0"/>
              </a:rPr>
              <a:t>La</a:t>
            </a:r>
            <a:r>
              <a:rPr kumimoji="0" lang="es-ES" sz="1100" b="0" i="0" u="sng" strike="noStrike" cap="none" normalizeH="0" baseline="0" dirty="0" smtClean="0">
                <a:ln>
                  <a:noFill/>
                </a:ln>
                <a:solidFill>
                  <a:srgbClr val="000000"/>
                </a:solidFill>
                <a:effectLst/>
                <a:latin typeface="Arial" pitchFamily="34" charset="0"/>
                <a:ea typeface="Arial" pitchFamily="34" charset="0"/>
                <a:cs typeface="Arial" pitchFamily="34" charset="0"/>
              </a:rPr>
              <a:t> Constitución al alcance de todos</a:t>
            </a:r>
            <a:r>
              <a:rPr kumimoji="0" lang="es-ES" sz="1100" b="1" i="0" u="sng"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___________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100" b="1" i="0" u="sng" strike="noStrike" cap="none" normalizeH="0" baseline="0" dirty="0" smtClean="0">
              <a:ln>
                <a:noFill/>
              </a:ln>
              <a:solidFill>
                <a:srgbClr val="1C4587"/>
              </a:solidFill>
              <a:effectLst/>
              <a:latin typeface="Arial" pitchFamily="34" charset="0"/>
              <a:ea typeface="Century Gothic" pitchFamily="34" charset="0"/>
              <a:cs typeface="Century Gothic"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Nombre de los profesores participantes y asignaturas</a:t>
            </a:r>
            <a:r>
              <a:rPr kumimoji="0" lang="es-ES" sz="1100" b="1" i="0" u="none" strike="noStrike" cap="none" normalizeH="0" baseline="0" dirty="0" smtClean="0">
                <a:ln>
                  <a:noFill/>
                </a:ln>
                <a:solidFill>
                  <a:srgbClr val="1F497D"/>
                </a:solidFill>
                <a:effectLst/>
                <a:latin typeface="Arial" pitchFamily="34" charset="0"/>
                <a:ea typeface="Century Gothic" pitchFamily="34" charset="0"/>
                <a:cs typeface="Century Gothic" pitchFamily="34" charset="0"/>
              </a:rPr>
              <a:t>. </a:t>
            </a:r>
            <a:r>
              <a:rPr kumimoji="0" lang="es-ES" sz="1100" b="1" i="0" u="sng" strike="noStrike" cap="none" normalizeH="0" baseline="0" dirty="0" smtClean="0">
                <a:ln>
                  <a:noFill/>
                </a:ln>
                <a:solidFill>
                  <a:srgbClr val="333333"/>
                </a:solidFill>
                <a:effectLst/>
                <a:latin typeface="Arial" pitchFamily="34" charset="0"/>
                <a:ea typeface="Century Gothic" pitchFamily="34" charset="0"/>
                <a:cs typeface="Century Gothic" pitchFamily="34" charset="0"/>
              </a:rPr>
              <a:t>Ollinca Moncayo Martínez Comunicación Visual y Gabriela Maldonado Sotomayor  Derecho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100" b="1" i="0" u="sng" strike="noStrike" cap="none" normalizeH="0" baseline="0" dirty="0" smtClean="0">
              <a:ln>
                <a:noFill/>
              </a:ln>
              <a:solidFill>
                <a:srgbClr val="333333"/>
              </a:solidFill>
              <a:effectLst/>
              <a:latin typeface="Arial" pitchFamily="34" charset="0"/>
              <a:ea typeface="Century Gothic" pitchFamily="34" charset="0"/>
              <a:cs typeface="Century Gothic"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Contexto. </a:t>
            </a:r>
            <a:r>
              <a:rPr kumimoji="0" lang="es-ES" sz="1100" b="0"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Justifica las circunstancias o elementos de la realidad en los que se da el problema</a:t>
            </a:r>
            <a:r>
              <a:rPr kumimoji="0" lang="es-ES" sz="1100" b="0"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a:t>
            </a:r>
            <a:r>
              <a:rPr kumimoji="0" lang="es-ES" sz="1100" b="1" i="0" u="none" strike="noStrike" cap="none" normalizeH="0" baseline="0" dirty="0" smtClean="0">
                <a:ln>
                  <a:noFill/>
                </a:ln>
                <a:solidFill>
                  <a:srgbClr val="FF0000"/>
                </a:solidFill>
                <a:effectLst/>
                <a:latin typeface="Arial" pitchFamily="34" charset="0"/>
                <a:ea typeface="Century Gothic" pitchFamily="34" charset="0"/>
                <a:cs typeface="Century Gothic" pitchFamily="34" charset="0"/>
              </a:rPr>
              <a:t> </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Introducción y/o justificación del proyecto.</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901343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612223302"/>
              </p:ext>
            </p:extLst>
          </p:nvPr>
        </p:nvGraphicFramePr>
        <p:xfrm>
          <a:off x="323529" y="1036317"/>
          <a:ext cx="7467604" cy="5265360"/>
        </p:xfrm>
        <a:graphic>
          <a:graphicData uri="http://schemas.openxmlformats.org/drawingml/2006/table">
            <a:tbl>
              <a:tblPr/>
              <a:tblGrid>
                <a:gridCol w="1771023"/>
                <a:gridCol w="1771023"/>
                <a:gridCol w="1771567"/>
                <a:gridCol w="2153991"/>
              </a:tblGrid>
              <a:tr h="1844010">
                <a:tc>
                  <a:txBody>
                    <a:bodyPr/>
                    <a:lstStyle/>
                    <a:p>
                      <a:pPr algn="ctr">
                        <a:lnSpc>
                          <a:spcPct val="115000"/>
                        </a:lnSpc>
                        <a:spcAft>
                          <a:spcPts val="0"/>
                        </a:spcAft>
                      </a:pPr>
                      <a:r>
                        <a:rPr lang="es-ES" sz="900" b="1" dirty="0">
                          <a:solidFill>
                            <a:srgbClr val="1C4587"/>
                          </a:solidFill>
                          <a:effectLst/>
                          <a:latin typeface="Century Gothic"/>
                          <a:ea typeface="Century Gothic"/>
                          <a:cs typeface="Century Gothic"/>
                        </a:rPr>
                        <a:t>Dar explicación</a:t>
                      </a:r>
                      <a:endParaRPr lang="es-MX" sz="900" dirty="0">
                        <a:solidFill>
                          <a:srgbClr val="000000"/>
                        </a:solidFill>
                        <a:effectLst/>
                        <a:latin typeface="Arial"/>
                        <a:ea typeface="Arial"/>
                      </a:endParaRPr>
                    </a:p>
                    <a:p>
                      <a:pPr algn="ctr">
                        <a:lnSpc>
                          <a:spcPct val="115000"/>
                        </a:lnSpc>
                        <a:spcAft>
                          <a:spcPts val="0"/>
                        </a:spcAft>
                      </a:pPr>
                      <a:r>
                        <a:rPr lang="es-ES" sz="900" dirty="0">
                          <a:solidFill>
                            <a:srgbClr val="1C4587"/>
                          </a:solidFill>
                          <a:effectLst/>
                          <a:latin typeface="Century Gothic"/>
                          <a:ea typeface="Century Gothic"/>
                          <a:cs typeface="Century Gothic"/>
                        </a:rPr>
                        <a:t>¿Por qué algo es cómo es?</a:t>
                      </a:r>
                      <a:endParaRPr lang="es-MX" sz="900" dirty="0">
                        <a:solidFill>
                          <a:srgbClr val="000000"/>
                        </a:solidFill>
                        <a:effectLst/>
                        <a:latin typeface="Arial"/>
                        <a:ea typeface="Arial"/>
                      </a:endParaRPr>
                    </a:p>
                    <a:p>
                      <a:pPr algn="ctr">
                        <a:lnSpc>
                          <a:spcPct val="115000"/>
                        </a:lnSpc>
                        <a:spcAft>
                          <a:spcPts val="0"/>
                        </a:spcAft>
                      </a:pPr>
                      <a:r>
                        <a:rPr lang="es-ES" sz="900" dirty="0">
                          <a:solidFill>
                            <a:srgbClr val="1C4587"/>
                          </a:solidFill>
                          <a:effectLst/>
                          <a:latin typeface="Century Gothic"/>
                          <a:ea typeface="Century Gothic"/>
                          <a:cs typeface="Century Gothic"/>
                        </a:rPr>
                        <a:t>Determinar las razones que generan el problema o la situación.</a:t>
                      </a:r>
                      <a:endParaRPr lang="es-MX" sz="900" dirty="0">
                        <a:solidFill>
                          <a:srgbClr val="000000"/>
                        </a:solidFill>
                        <a:effectLst/>
                        <a:latin typeface="Arial"/>
                        <a:ea typeface="Arial"/>
                      </a:endParaRPr>
                    </a:p>
                  </a:txBody>
                  <a:tcPr marL="54468" marR="54468" marT="54468" marB="5446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900" b="1">
                          <a:solidFill>
                            <a:srgbClr val="1C4587"/>
                          </a:solidFill>
                          <a:effectLst/>
                          <a:latin typeface="Century Gothic"/>
                          <a:ea typeface="Century Gothic"/>
                          <a:cs typeface="Century Gothic"/>
                        </a:rPr>
                        <a:t>Resolver un problema</a:t>
                      </a:r>
                      <a:endParaRPr lang="es-MX" sz="900">
                        <a:solidFill>
                          <a:srgbClr val="000000"/>
                        </a:solidFill>
                        <a:effectLst/>
                        <a:latin typeface="Arial"/>
                        <a:ea typeface="Arial"/>
                      </a:endParaRPr>
                    </a:p>
                    <a:p>
                      <a:pPr algn="ctr">
                        <a:lnSpc>
                          <a:spcPct val="115000"/>
                        </a:lnSpc>
                        <a:spcAft>
                          <a:spcPts val="0"/>
                        </a:spcAft>
                      </a:pPr>
                      <a:r>
                        <a:rPr lang="es-ES" sz="900">
                          <a:solidFill>
                            <a:srgbClr val="1C4587"/>
                          </a:solidFill>
                          <a:effectLst/>
                          <a:latin typeface="Century Gothic"/>
                          <a:ea typeface="Century Gothic"/>
                          <a:cs typeface="Century Gothic"/>
                        </a:rPr>
                        <a:t>Explicar de manera detallada cómo se puede abordar y/o solucionar el problema.</a:t>
                      </a:r>
                      <a:endParaRPr lang="es-MX" sz="900">
                        <a:solidFill>
                          <a:srgbClr val="000000"/>
                        </a:solidFill>
                        <a:effectLst/>
                        <a:latin typeface="Arial"/>
                        <a:ea typeface="Arial"/>
                      </a:endParaRPr>
                    </a:p>
                    <a:p>
                      <a:pPr algn="ctr">
                        <a:lnSpc>
                          <a:spcPct val="115000"/>
                        </a:lnSpc>
                        <a:spcAft>
                          <a:spcPts val="0"/>
                        </a:spcAft>
                      </a:pPr>
                      <a:r>
                        <a:rPr lang="es-ES" sz="900">
                          <a:solidFill>
                            <a:srgbClr val="1C4587"/>
                          </a:solidFill>
                          <a:effectLst/>
                          <a:latin typeface="Century Gothic"/>
                          <a:ea typeface="Century Gothic"/>
                          <a:cs typeface="Century Gothic"/>
                        </a:rPr>
                        <a:t> </a:t>
                      </a:r>
                      <a:endParaRPr lang="es-MX" sz="900">
                        <a:solidFill>
                          <a:srgbClr val="000000"/>
                        </a:solidFill>
                        <a:effectLst/>
                        <a:latin typeface="Arial"/>
                        <a:ea typeface="Arial"/>
                      </a:endParaRPr>
                    </a:p>
                  </a:txBody>
                  <a:tcPr marL="54468" marR="54468" marT="54468" marB="5446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900" b="1" dirty="0">
                          <a:solidFill>
                            <a:srgbClr val="1C4587"/>
                          </a:solidFill>
                          <a:effectLst/>
                          <a:latin typeface="Century Gothic"/>
                          <a:ea typeface="Century Gothic"/>
                          <a:cs typeface="Century Gothic"/>
                        </a:rPr>
                        <a:t>Hacer más eficiente o mejorar algo</a:t>
                      </a:r>
                      <a:endParaRPr lang="es-MX" sz="900" dirty="0">
                        <a:solidFill>
                          <a:srgbClr val="000000"/>
                        </a:solidFill>
                        <a:effectLst/>
                        <a:latin typeface="Arial"/>
                        <a:ea typeface="Arial"/>
                      </a:endParaRPr>
                    </a:p>
                    <a:p>
                      <a:pPr algn="ctr">
                        <a:lnSpc>
                          <a:spcPct val="115000"/>
                        </a:lnSpc>
                        <a:spcAft>
                          <a:spcPts val="0"/>
                        </a:spcAft>
                      </a:pPr>
                      <a:r>
                        <a:rPr lang="es-ES" sz="900" dirty="0">
                          <a:solidFill>
                            <a:srgbClr val="1C4587"/>
                          </a:solidFill>
                          <a:effectLst/>
                          <a:latin typeface="Century Gothic"/>
                          <a:ea typeface="Century Gothic"/>
                          <a:cs typeface="Century Gothic"/>
                        </a:rPr>
                        <a:t>¿De qué manera se pueden optimizar los procesos para alcanzar el objetivo propuesto?</a:t>
                      </a:r>
                      <a:endParaRPr lang="es-MX" sz="900" dirty="0">
                        <a:solidFill>
                          <a:srgbClr val="000000"/>
                        </a:solidFill>
                        <a:effectLst/>
                        <a:latin typeface="Arial"/>
                        <a:ea typeface="Arial"/>
                      </a:endParaRPr>
                    </a:p>
                  </a:txBody>
                  <a:tcPr marL="54468" marR="54468" marT="54468" marB="5446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900" b="1">
                          <a:solidFill>
                            <a:srgbClr val="1C4587"/>
                          </a:solidFill>
                          <a:effectLst/>
                          <a:latin typeface="Century Gothic"/>
                          <a:ea typeface="Century Gothic"/>
                          <a:cs typeface="Century Gothic"/>
                        </a:rPr>
                        <a:t>Inventar, innovar, diseñar o crear algo nuevo</a:t>
                      </a:r>
                      <a:endParaRPr lang="es-MX" sz="900">
                        <a:solidFill>
                          <a:srgbClr val="000000"/>
                        </a:solidFill>
                        <a:effectLst/>
                        <a:latin typeface="Arial"/>
                        <a:ea typeface="Arial"/>
                      </a:endParaRPr>
                    </a:p>
                    <a:p>
                      <a:pPr algn="ctr">
                        <a:lnSpc>
                          <a:spcPct val="115000"/>
                        </a:lnSpc>
                        <a:spcAft>
                          <a:spcPts val="0"/>
                        </a:spcAft>
                      </a:pPr>
                      <a:r>
                        <a:rPr lang="es-ES" sz="900">
                          <a:solidFill>
                            <a:srgbClr val="1C4587"/>
                          </a:solidFill>
                          <a:effectLst/>
                          <a:latin typeface="Century Gothic"/>
                          <a:ea typeface="Century Gothic"/>
                          <a:cs typeface="Century Gothic"/>
                        </a:rPr>
                        <a:t>¿Cómo podría ser diferente?</a:t>
                      </a:r>
                      <a:endParaRPr lang="es-MX" sz="900">
                        <a:solidFill>
                          <a:srgbClr val="000000"/>
                        </a:solidFill>
                        <a:effectLst/>
                        <a:latin typeface="Arial"/>
                        <a:ea typeface="Arial"/>
                      </a:endParaRPr>
                    </a:p>
                    <a:p>
                      <a:pPr algn="ctr">
                        <a:lnSpc>
                          <a:spcPct val="115000"/>
                        </a:lnSpc>
                        <a:spcAft>
                          <a:spcPts val="0"/>
                        </a:spcAft>
                      </a:pPr>
                      <a:r>
                        <a:rPr lang="es-ES" sz="900">
                          <a:solidFill>
                            <a:srgbClr val="1C4587"/>
                          </a:solidFill>
                          <a:effectLst/>
                          <a:latin typeface="Century Gothic"/>
                          <a:ea typeface="Century Gothic"/>
                          <a:cs typeface="Century Gothic"/>
                        </a:rPr>
                        <a:t>¿Qué nuevo producto o propuesta puedo hacer?</a:t>
                      </a:r>
                      <a:endParaRPr lang="es-MX" sz="900">
                        <a:solidFill>
                          <a:srgbClr val="000000"/>
                        </a:solidFill>
                        <a:effectLst/>
                        <a:latin typeface="Arial"/>
                        <a:ea typeface="Arial"/>
                      </a:endParaRPr>
                    </a:p>
                  </a:txBody>
                  <a:tcPr marL="54468" marR="54468" marT="54468" marB="5446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3421350">
                <a:tc>
                  <a:txBody>
                    <a:bodyPr/>
                    <a:lstStyle/>
                    <a:p>
                      <a:pPr>
                        <a:lnSpc>
                          <a:spcPct val="115000"/>
                        </a:lnSpc>
                        <a:spcAft>
                          <a:spcPts val="0"/>
                        </a:spcAft>
                      </a:pPr>
                      <a:r>
                        <a:rPr lang="es-ES" sz="900">
                          <a:solidFill>
                            <a:srgbClr val="000000"/>
                          </a:solidFill>
                          <a:effectLst/>
                          <a:latin typeface="Century Gothic"/>
                          <a:ea typeface="Century Gothic"/>
                          <a:cs typeface="Century Gothic"/>
                        </a:rPr>
                        <a:t>Muchos mexicanos no conocen la constitución por muchas razones entre otras todavía tenemos un problema de analfabetismo importante  y porque aun habiendo personas que saben leer  les es difícil la comprensión de los artículos.</a:t>
                      </a:r>
                      <a:endParaRPr lang="es-MX" sz="900">
                        <a:solidFill>
                          <a:srgbClr val="000000"/>
                        </a:solidFill>
                        <a:effectLst/>
                        <a:latin typeface="Arial"/>
                        <a:ea typeface="Arial"/>
                      </a:endParaRPr>
                    </a:p>
                    <a:p>
                      <a:pPr>
                        <a:lnSpc>
                          <a:spcPct val="115000"/>
                        </a:lnSpc>
                        <a:spcAft>
                          <a:spcPts val="0"/>
                        </a:spcAft>
                      </a:pPr>
                      <a:r>
                        <a:rPr lang="es-ES" sz="900">
                          <a:solidFill>
                            <a:srgbClr val="000000"/>
                          </a:solidFill>
                          <a:effectLst/>
                          <a:latin typeface="Century Gothic"/>
                          <a:ea typeface="Century Gothic"/>
                          <a:cs typeface="Century Gothic"/>
                        </a:rPr>
                        <a:t> </a:t>
                      </a:r>
                      <a:endParaRPr lang="es-MX" sz="900">
                        <a:solidFill>
                          <a:srgbClr val="000000"/>
                        </a:solidFill>
                        <a:effectLst/>
                        <a:latin typeface="Arial"/>
                        <a:ea typeface="Arial"/>
                      </a:endParaRPr>
                    </a:p>
                    <a:p>
                      <a:pPr>
                        <a:lnSpc>
                          <a:spcPct val="115000"/>
                        </a:lnSpc>
                        <a:spcAft>
                          <a:spcPts val="0"/>
                        </a:spcAft>
                      </a:pPr>
                      <a:r>
                        <a:rPr lang="es-ES" sz="900">
                          <a:solidFill>
                            <a:srgbClr val="000000"/>
                          </a:solidFill>
                          <a:effectLst/>
                          <a:latin typeface="Century Gothic"/>
                          <a:ea typeface="Century Gothic"/>
                          <a:cs typeface="Century Gothic"/>
                        </a:rPr>
                        <a:t> </a:t>
                      </a:r>
                      <a:endParaRPr lang="es-MX" sz="900">
                        <a:solidFill>
                          <a:srgbClr val="000000"/>
                        </a:solidFill>
                        <a:effectLst/>
                        <a:latin typeface="Arial"/>
                        <a:ea typeface="Arial"/>
                      </a:endParaRPr>
                    </a:p>
                    <a:p>
                      <a:pPr>
                        <a:lnSpc>
                          <a:spcPct val="115000"/>
                        </a:lnSpc>
                        <a:spcAft>
                          <a:spcPts val="0"/>
                        </a:spcAft>
                      </a:pPr>
                      <a:r>
                        <a:rPr lang="es-ES" sz="900">
                          <a:solidFill>
                            <a:srgbClr val="000000"/>
                          </a:solidFill>
                          <a:effectLst/>
                          <a:latin typeface="Century Gothic"/>
                          <a:ea typeface="Century Gothic"/>
                          <a:cs typeface="Century Gothic"/>
                        </a:rPr>
                        <a:t> </a:t>
                      </a:r>
                      <a:endParaRPr lang="es-MX" sz="900">
                        <a:solidFill>
                          <a:srgbClr val="000000"/>
                        </a:solidFill>
                        <a:effectLst/>
                        <a:latin typeface="Arial"/>
                        <a:ea typeface="Arial"/>
                      </a:endParaRPr>
                    </a:p>
                  </a:txBody>
                  <a:tcPr marL="54468" marR="54468" marT="54468" marB="5446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effectLst/>
                          <a:latin typeface="Century Gothic"/>
                          <a:ea typeface="Century Gothic"/>
                          <a:cs typeface="Century Gothic"/>
                        </a:rPr>
                        <a:t>Por estas razones la maestra de Comunicación Visual y la de Derecho concluyeron que era necesario hacer una representación visual de la idea esencial de los artículos para darle a todo el pueblo mexicano el acceso a sus propias leyes..</a:t>
                      </a:r>
                      <a:endParaRPr lang="es-MX" sz="900">
                        <a:solidFill>
                          <a:srgbClr val="000000"/>
                        </a:solidFill>
                        <a:effectLst/>
                        <a:latin typeface="Arial"/>
                        <a:ea typeface="Arial"/>
                      </a:endParaRPr>
                    </a:p>
                  </a:txBody>
                  <a:tcPr marL="54468" marR="54468" marT="54468" marB="5446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effectLst/>
                          <a:latin typeface="Century Gothic"/>
                          <a:ea typeface="Century Gothic"/>
                          <a:cs typeface="Century Gothic"/>
                        </a:rPr>
                        <a:t>Podremos mejorar la comprensión de nuestros derechos contenidos en la constitución a través de imágenes, debido a que la lectura de los mensajes a través de imágenes es más universal, clara y objetiva.</a:t>
                      </a:r>
                      <a:endParaRPr lang="es-MX" sz="900">
                        <a:solidFill>
                          <a:srgbClr val="000000"/>
                        </a:solidFill>
                        <a:effectLst/>
                        <a:latin typeface="Arial"/>
                        <a:ea typeface="Arial"/>
                      </a:endParaRPr>
                    </a:p>
                  </a:txBody>
                  <a:tcPr marL="54468" marR="54468" marT="54468" marB="5446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900" dirty="0">
                          <a:solidFill>
                            <a:srgbClr val="000000"/>
                          </a:solidFill>
                          <a:effectLst/>
                          <a:latin typeface="Century Gothic"/>
                          <a:ea typeface="Century Gothic"/>
                          <a:cs typeface="Century Gothic"/>
                        </a:rPr>
                        <a:t>En la primera fase sólo abarcaremos garantías individuales y si nuestro proyecto es exitoso lo haremos con los demás artículos de la constitución</a:t>
                      </a:r>
                      <a:endParaRPr lang="es-MX" sz="900" dirty="0">
                        <a:solidFill>
                          <a:srgbClr val="000000"/>
                        </a:solidFill>
                        <a:effectLst/>
                        <a:latin typeface="Arial"/>
                        <a:ea typeface="Arial"/>
                      </a:endParaRPr>
                    </a:p>
                    <a:p>
                      <a:pPr>
                        <a:lnSpc>
                          <a:spcPct val="115000"/>
                        </a:lnSpc>
                        <a:spcAft>
                          <a:spcPts val="0"/>
                        </a:spcAft>
                      </a:pPr>
                      <a:r>
                        <a:rPr lang="es-ES" sz="900" dirty="0">
                          <a:solidFill>
                            <a:srgbClr val="000000"/>
                          </a:solidFill>
                          <a:effectLst/>
                          <a:latin typeface="Century Gothic"/>
                          <a:ea typeface="Century Gothic"/>
                          <a:cs typeface="Century Gothic"/>
                        </a:rPr>
                        <a:t> </a:t>
                      </a:r>
                      <a:endParaRPr lang="es-MX" sz="900" dirty="0">
                        <a:solidFill>
                          <a:srgbClr val="000000"/>
                        </a:solidFill>
                        <a:effectLst/>
                        <a:latin typeface="Arial"/>
                        <a:ea typeface="Arial"/>
                      </a:endParaRPr>
                    </a:p>
                    <a:p>
                      <a:pPr>
                        <a:lnSpc>
                          <a:spcPct val="115000"/>
                        </a:lnSpc>
                        <a:spcAft>
                          <a:spcPts val="0"/>
                        </a:spcAft>
                      </a:pPr>
                      <a:r>
                        <a:rPr lang="es-ES" sz="900" dirty="0">
                          <a:solidFill>
                            <a:srgbClr val="000000"/>
                          </a:solidFill>
                          <a:effectLst/>
                          <a:latin typeface="Century Gothic"/>
                          <a:ea typeface="Century Gothic"/>
                          <a:cs typeface="Century Gothic"/>
                        </a:rPr>
                        <a:t> </a:t>
                      </a:r>
                      <a:endParaRPr lang="es-MX" sz="900" dirty="0">
                        <a:solidFill>
                          <a:srgbClr val="000000"/>
                        </a:solidFill>
                        <a:effectLst/>
                        <a:latin typeface="Arial"/>
                        <a:ea typeface="Arial"/>
                      </a:endParaRPr>
                    </a:p>
                  </a:txBody>
                  <a:tcPr marL="54468" marR="54468" marT="54468" marB="5446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179512" y="260649"/>
            <a:ext cx="691276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II. Intención. </a:t>
            </a:r>
            <a:r>
              <a:rPr kumimoji="0" lang="es-ES" sz="1100" b="0"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 </a:t>
            </a:r>
            <a:r>
              <a:rPr kumimoji="0" lang="es-ES" sz="1100" b="1" i="0" u="none" strike="noStrike" cap="none" normalizeH="0" baseline="0" dirty="0" smtClean="0">
                <a:ln>
                  <a:noFill/>
                </a:ln>
                <a:solidFill>
                  <a:srgbClr val="009999"/>
                </a:solidFill>
                <a:effectLst/>
                <a:latin typeface="Arial" pitchFamily="34" charset="0"/>
                <a:ea typeface="Century Gothic" pitchFamily="34" charset="0"/>
                <a:cs typeface="Century Gothic" pitchFamily="34" charset="0"/>
              </a:rPr>
              <a:t>Sólo una de las propuestas da nombre al proyecto. </a:t>
            </a:r>
            <a:r>
              <a:rPr kumimoji="0" lang="es-ES" sz="1100" b="0"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Redactar como pregunta o premisa </a:t>
            </a:r>
            <a:r>
              <a:rPr kumimoji="0" lang="es-ES" sz="1100" b="0" i="0" u="none" strike="noStrike" cap="none" normalizeH="0" baseline="0" dirty="0" err="1" smtClean="0">
                <a:ln>
                  <a:noFill/>
                </a:ln>
                <a:solidFill>
                  <a:srgbClr val="1C4587"/>
                </a:solidFill>
                <a:effectLst/>
                <a:latin typeface="Arial" pitchFamily="34" charset="0"/>
                <a:ea typeface="Century Gothic" pitchFamily="34" charset="0"/>
                <a:cs typeface="Century Gothic" pitchFamily="34" charset="0"/>
              </a:rPr>
              <a:t>problematizadora</a:t>
            </a:r>
            <a:r>
              <a:rPr kumimoji="0" lang="es-ES" sz="1100" b="0"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 </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53570166"/>
              </p:ext>
            </p:extLst>
          </p:nvPr>
        </p:nvGraphicFramePr>
        <p:xfrm>
          <a:off x="342355" y="5110336"/>
          <a:ext cx="7467600" cy="935706"/>
        </p:xfrm>
        <a:graphic>
          <a:graphicData uri="http://schemas.openxmlformats.org/drawingml/2006/table">
            <a:tbl>
              <a:tblPr/>
              <a:tblGrid>
                <a:gridCol w="7467600"/>
              </a:tblGrid>
              <a:tr h="935706">
                <a:tc>
                  <a:txBody>
                    <a:bodyPr/>
                    <a:lstStyle/>
                    <a:p>
                      <a:pPr marR="114300">
                        <a:lnSpc>
                          <a:spcPct val="115000"/>
                        </a:lnSpc>
                        <a:spcBef>
                          <a:spcPts val="370"/>
                        </a:spcBef>
                        <a:spcAft>
                          <a:spcPts val="0"/>
                        </a:spcAft>
                      </a:pPr>
                      <a:r>
                        <a:rPr lang="es-ES" sz="900" dirty="0">
                          <a:solidFill>
                            <a:srgbClr val="6FA8DC"/>
                          </a:solidFill>
                          <a:effectLst/>
                          <a:latin typeface="Century Gothic"/>
                          <a:ea typeface="Century Gothic"/>
                          <a:cs typeface="Century Gothic"/>
                        </a:rPr>
                        <a:t>Los alumnos de sexto de Preparatoria  diseñaran  con apoyo de sus maestras de Comunicación Visual y Derecho una serie de materiales gráficos y audiovisuales (cártel, folleto, video).</a:t>
                      </a:r>
                      <a:endParaRPr lang="es-MX" sz="900" dirty="0">
                        <a:solidFill>
                          <a:srgbClr val="000000"/>
                        </a:solidFill>
                        <a:effectLst/>
                        <a:latin typeface="Arial"/>
                        <a:ea typeface="Arial"/>
                      </a:endParaRPr>
                    </a:p>
                    <a:p>
                      <a:pPr marR="114300">
                        <a:lnSpc>
                          <a:spcPct val="115000"/>
                        </a:lnSpc>
                        <a:spcBef>
                          <a:spcPts val="370"/>
                        </a:spcBef>
                        <a:spcAft>
                          <a:spcPts val="0"/>
                        </a:spcAft>
                      </a:pPr>
                      <a:r>
                        <a:rPr lang="es-ES" sz="900" dirty="0">
                          <a:solidFill>
                            <a:srgbClr val="6FA8DC"/>
                          </a:solidFill>
                          <a:effectLst/>
                          <a:latin typeface="Century Gothic"/>
                          <a:ea typeface="Century Gothic"/>
                          <a:cs typeface="Century Gothic"/>
                        </a:rPr>
                        <a:t>Para que las personas conozcan y comprendan  las garantías individuales</a:t>
                      </a:r>
                      <a:endParaRPr lang="es-MX" sz="900" dirty="0">
                        <a:solidFill>
                          <a:srgbClr val="000000"/>
                        </a:solidFill>
                        <a:effectLst/>
                        <a:latin typeface="Arial"/>
                        <a:ea typeface="Arial"/>
                      </a:endParaRPr>
                    </a:p>
                  </a:txBody>
                  <a:tcPr marL="54468" marR="54468" marT="54468" marB="5446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11" name="Rectangle 4"/>
          <p:cNvSpPr>
            <a:spLocks noChangeArrowheads="1"/>
          </p:cNvSpPr>
          <p:nvPr/>
        </p:nvSpPr>
        <p:spPr bwMode="auto">
          <a:xfrm>
            <a:off x="324544" y="4612431"/>
            <a:ext cx="577754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rgbClr val="1C4587"/>
                </a:solidFill>
                <a:effectLst/>
                <a:latin typeface="Arial" pitchFamily="34" charset="0"/>
                <a:ea typeface="Century Gothic" pitchFamily="34" charset="0"/>
                <a:cs typeface="Century Gothic" pitchFamily="34" charset="0"/>
              </a:rPr>
              <a:t>III. Objetivo general del proyecto. </a:t>
            </a:r>
            <a:r>
              <a:rPr kumimoji="0" lang="es-ES" sz="1100" b="0" i="0" u="none" strike="noStrike" cap="none" normalizeH="0" baseline="0" smtClean="0">
                <a:ln>
                  <a:noFill/>
                </a:ln>
                <a:solidFill>
                  <a:srgbClr val="1C4587"/>
                </a:solidFill>
                <a:effectLst/>
                <a:latin typeface="Arial" pitchFamily="34" charset="0"/>
                <a:ea typeface="Century Gothic" pitchFamily="34" charset="0"/>
                <a:cs typeface="Century Gothic" pitchFamily="34" charset="0"/>
              </a:rPr>
              <a:t>Tomar en cuenta todas las asignaturas  involucradas.</a:t>
            </a: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33355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89500869"/>
              </p:ext>
            </p:extLst>
          </p:nvPr>
        </p:nvGraphicFramePr>
        <p:xfrm>
          <a:off x="284925" y="692696"/>
          <a:ext cx="7527435" cy="8670358"/>
        </p:xfrm>
        <a:graphic>
          <a:graphicData uri="http://schemas.openxmlformats.org/drawingml/2006/table">
            <a:tbl>
              <a:tblPr/>
              <a:tblGrid>
                <a:gridCol w="1705040"/>
                <a:gridCol w="1803883"/>
                <a:gridCol w="1787409"/>
                <a:gridCol w="2231103"/>
              </a:tblGrid>
              <a:tr h="503037">
                <a:tc>
                  <a:txBody>
                    <a:bodyPr/>
                    <a:lstStyle/>
                    <a:p>
                      <a:pPr algn="ctr">
                        <a:lnSpc>
                          <a:spcPct val="115000"/>
                        </a:lnSpc>
                        <a:spcAft>
                          <a:spcPts val="0"/>
                        </a:spcAft>
                      </a:pPr>
                      <a:r>
                        <a:rPr lang="es-ES" sz="800" b="1" dirty="0">
                          <a:solidFill>
                            <a:srgbClr val="1C4587"/>
                          </a:solidFill>
                          <a:effectLst/>
                          <a:latin typeface="Century Gothic"/>
                          <a:ea typeface="Century Gothic"/>
                          <a:cs typeface="Century Gothic"/>
                        </a:rPr>
                        <a:t>Disciplinas:</a:t>
                      </a:r>
                      <a:endParaRPr lang="es-MX" sz="800" dirty="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800" b="1">
                          <a:solidFill>
                            <a:srgbClr val="1C4587"/>
                          </a:solidFill>
                          <a:effectLst/>
                          <a:latin typeface="Century Gothic"/>
                          <a:ea typeface="Century Gothic"/>
                          <a:cs typeface="Century Gothic"/>
                        </a:rPr>
                        <a:t>Disciplina 1.</a:t>
                      </a:r>
                      <a:endParaRPr lang="es-MX" sz="800">
                        <a:solidFill>
                          <a:srgbClr val="000000"/>
                        </a:solidFill>
                        <a:effectLst/>
                        <a:latin typeface="Arial"/>
                        <a:ea typeface="Arial"/>
                      </a:endParaRPr>
                    </a:p>
                    <a:p>
                      <a:pPr algn="ctr">
                        <a:lnSpc>
                          <a:spcPct val="115000"/>
                        </a:lnSpc>
                        <a:spcAft>
                          <a:spcPts val="0"/>
                        </a:spcAft>
                      </a:pPr>
                      <a:r>
                        <a:rPr lang="es-ES" sz="800" b="1">
                          <a:solidFill>
                            <a:srgbClr val="1C4587"/>
                          </a:solidFill>
                          <a:effectLst/>
                          <a:latin typeface="Century Gothic"/>
                          <a:ea typeface="Century Gothic"/>
                          <a:cs typeface="Century Gothic"/>
                        </a:rPr>
                        <a:t> Comunicación Visual</a:t>
                      </a:r>
                      <a:endParaRPr lang="es-MX" sz="80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800" b="1" dirty="0">
                          <a:solidFill>
                            <a:srgbClr val="1C4587"/>
                          </a:solidFill>
                          <a:effectLst/>
                          <a:latin typeface="Century Gothic"/>
                          <a:ea typeface="Century Gothic"/>
                          <a:cs typeface="Century Gothic"/>
                        </a:rPr>
                        <a:t>Disciplina 2.</a:t>
                      </a:r>
                      <a:endParaRPr lang="es-MX" sz="800" dirty="0">
                        <a:solidFill>
                          <a:srgbClr val="000000"/>
                        </a:solidFill>
                        <a:effectLst/>
                        <a:latin typeface="Arial"/>
                        <a:ea typeface="Arial"/>
                      </a:endParaRPr>
                    </a:p>
                    <a:p>
                      <a:pPr algn="ctr">
                        <a:lnSpc>
                          <a:spcPct val="115000"/>
                        </a:lnSpc>
                        <a:spcAft>
                          <a:spcPts val="0"/>
                        </a:spcAft>
                      </a:pPr>
                      <a:r>
                        <a:rPr lang="es-ES" sz="800" b="1" dirty="0">
                          <a:solidFill>
                            <a:srgbClr val="1C4587"/>
                          </a:solidFill>
                          <a:effectLst/>
                          <a:latin typeface="Century Gothic"/>
                          <a:ea typeface="Century Gothic"/>
                          <a:cs typeface="Century Gothic"/>
                        </a:rPr>
                        <a:t>Derecho</a:t>
                      </a:r>
                      <a:endParaRPr lang="es-MX" sz="800" dirty="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800" b="1">
                          <a:solidFill>
                            <a:srgbClr val="1C4587"/>
                          </a:solidFill>
                          <a:effectLst/>
                          <a:latin typeface="Century Gothic"/>
                          <a:ea typeface="Century Gothic"/>
                          <a:cs typeface="Century Gothic"/>
                        </a:rPr>
                        <a:t>Disciplina 3.</a:t>
                      </a:r>
                      <a:endParaRPr lang="es-MX" sz="800">
                        <a:solidFill>
                          <a:srgbClr val="000000"/>
                        </a:solidFill>
                        <a:effectLst/>
                        <a:latin typeface="Arial"/>
                        <a:ea typeface="Arial"/>
                      </a:endParaRPr>
                    </a:p>
                    <a:p>
                      <a:pPr algn="ctr">
                        <a:lnSpc>
                          <a:spcPct val="115000"/>
                        </a:lnSpc>
                        <a:spcAft>
                          <a:spcPts val="0"/>
                        </a:spcAft>
                      </a:pPr>
                      <a:r>
                        <a:rPr lang="es-ES" sz="800" b="1">
                          <a:solidFill>
                            <a:srgbClr val="1C4587"/>
                          </a:solidFill>
                          <a:effectLst/>
                          <a:latin typeface="Century Gothic"/>
                          <a:ea typeface="Century Gothic"/>
                          <a:cs typeface="Century Gothic"/>
                        </a:rPr>
                        <a:t> _______________________</a:t>
                      </a:r>
                      <a:endParaRPr lang="es-MX" sz="80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1370574">
                <a:tc>
                  <a:txBody>
                    <a:bodyPr/>
                    <a:lstStyle/>
                    <a:p>
                      <a:pPr algn="just">
                        <a:lnSpc>
                          <a:spcPct val="115000"/>
                        </a:lnSpc>
                        <a:spcAft>
                          <a:spcPts val="0"/>
                        </a:spcAft>
                      </a:pPr>
                      <a:r>
                        <a:rPr lang="es-ES" sz="800" b="1">
                          <a:solidFill>
                            <a:srgbClr val="1C4587"/>
                          </a:solidFill>
                          <a:effectLst/>
                          <a:latin typeface="Century Gothic"/>
                          <a:ea typeface="Century Gothic"/>
                          <a:cs typeface="Century Gothic"/>
                        </a:rPr>
                        <a:t>1. Contenidos/Temas</a:t>
                      </a:r>
                      <a:endParaRPr lang="es-MX" sz="800">
                        <a:solidFill>
                          <a:srgbClr val="000000"/>
                        </a:solidFill>
                        <a:effectLst/>
                        <a:latin typeface="Arial"/>
                        <a:ea typeface="Arial"/>
                      </a:endParaRPr>
                    </a:p>
                    <a:p>
                      <a:pPr algn="just">
                        <a:lnSpc>
                          <a:spcPct val="115000"/>
                        </a:lnSpc>
                        <a:spcAft>
                          <a:spcPts val="0"/>
                        </a:spcAft>
                      </a:pPr>
                      <a:r>
                        <a:rPr lang="es-ES" sz="800" b="1">
                          <a:solidFill>
                            <a:srgbClr val="1C4587"/>
                          </a:solidFill>
                          <a:effectLst/>
                          <a:latin typeface="Century Gothic"/>
                          <a:ea typeface="Century Gothic"/>
                          <a:cs typeface="Century Gothic"/>
                        </a:rPr>
                        <a:t>    Involucrados</a:t>
                      </a:r>
                      <a:endParaRPr lang="es-MX" sz="800">
                        <a:solidFill>
                          <a:srgbClr val="000000"/>
                        </a:solidFill>
                        <a:effectLst/>
                        <a:latin typeface="Arial"/>
                        <a:ea typeface="Arial"/>
                      </a:endParaRPr>
                    </a:p>
                    <a:p>
                      <a:pPr marL="180340" algn="just">
                        <a:lnSpc>
                          <a:spcPct val="115000"/>
                        </a:lnSpc>
                        <a:spcAft>
                          <a:spcPts val="0"/>
                        </a:spcAft>
                      </a:pPr>
                      <a:r>
                        <a:rPr lang="es-ES" sz="800">
                          <a:solidFill>
                            <a:srgbClr val="1F497D"/>
                          </a:solidFill>
                          <a:effectLst/>
                          <a:latin typeface="Century Gothic"/>
                          <a:ea typeface="Century Gothic"/>
                          <a:cs typeface="Century Gothic"/>
                        </a:rPr>
                        <a:t>Del  programa, que se consideran.</a:t>
                      </a:r>
                      <a:endParaRPr lang="es-MX" sz="800">
                        <a:solidFill>
                          <a:srgbClr val="000000"/>
                        </a:solidFill>
                        <a:effectLst/>
                        <a:latin typeface="Arial"/>
                        <a:ea typeface="Arial"/>
                      </a:endParaRPr>
                    </a:p>
                    <a:p>
                      <a:pPr marL="180340" algn="just">
                        <a:lnSpc>
                          <a:spcPct val="115000"/>
                        </a:lnSpc>
                        <a:spcAft>
                          <a:spcPts val="0"/>
                        </a:spcAft>
                      </a:pPr>
                      <a:r>
                        <a:rPr lang="es-ES" sz="800">
                          <a:solidFill>
                            <a:srgbClr val="1F497D"/>
                          </a:solidFill>
                          <a:effectLst/>
                          <a:latin typeface="Century Gothic"/>
                          <a:ea typeface="Century Gothic"/>
                          <a:cs typeface="Century Gothic"/>
                        </a:rPr>
                        <a:t> </a:t>
                      </a:r>
                      <a:endParaRPr lang="es-MX" sz="800">
                        <a:solidFill>
                          <a:srgbClr val="000000"/>
                        </a:solidFill>
                        <a:effectLst/>
                        <a:latin typeface="Arial"/>
                        <a:ea typeface="Arial"/>
                      </a:endParaRPr>
                    </a:p>
                    <a:p>
                      <a:pPr marL="180340" algn="just">
                        <a:lnSpc>
                          <a:spcPct val="115000"/>
                        </a:lnSpc>
                        <a:spcAft>
                          <a:spcPts val="0"/>
                        </a:spcAft>
                      </a:pPr>
                      <a:r>
                        <a:rPr lang="es-ES" sz="800">
                          <a:solidFill>
                            <a:srgbClr val="1C4587"/>
                          </a:solidFill>
                          <a:effectLst/>
                          <a:latin typeface="Century Gothic"/>
                          <a:ea typeface="Century Gothic"/>
                          <a:cs typeface="Century Gothic"/>
                        </a:rPr>
                        <a:t> </a:t>
                      </a:r>
                      <a:endParaRPr lang="es-MX" sz="80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p>
                      <a:pPr>
                        <a:lnSpc>
                          <a:spcPct val="115000"/>
                        </a:lnSpc>
                        <a:spcAft>
                          <a:spcPts val="0"/>
                        </a:spcAft>
                      </a:pPr>
                      <a:r>
                        <a:rPr lang="es-ES" sz="800">
                          <a:solidFill>
                            <a:srgbClr val="000000"/>
                          </a:solidFill>
                          <a:effectLst/>
                          <a:latin typeface="Century Gothic"/>
                          <a:ea typeface="Century Gothic"/>
                          <a:cs typeface="Century Gothic"/>
                        </a:rPr>
                        <a:t>Unidad  II  Desarrollo de Cártel </a:t>
                      </a:r>
                      <a:endParaRPr lang="es-MX" sz="800">
                        <a:solidFill>
                          <a:srgbClr val="000000"/>
                        </a:solidFill>
                        <a:effectLst/>
                        <a:latin typeface="Arial"/>
                        <a:ea typeface="Arial"/>
                      </a:endParaRPr>
                    </a:p>
                    <a:p>
                      <a:pPr>
                        <a:lnSpc>
                          <a:spcPct val="115000"/>
                        </a:lnSpc>
                        <a:spcAft>
                          <a:spcPts val="0"/>
                        </a:spcAft>
                      </a:pPr>
                      <a:r>
                        <a:rPr lang="es-ES" sz="800">
                          <a:solidFill>
                            <a:srgbClr val="000000"/>
                          </a:solidFill>
                          <a:effectLst/>
                          <a:latin typeface="Century Gothic"/>
                          <a:ea typeface="Century Gothic"/>
                          <a:cs typeface="Century Gothic"/>
                        </a:rPr>
                        <a:t>Unidad III Diseño Gráfico</a:t>
                      </a:r>
                      <a:endParaRPr lang="es-MX" sz="800">
                        <a:solidFill>
                          <a:srgbClr val="000000"/>
                        </a:solidFill>
                        <a:effectLst/>
                        <a:latin typeface="Arial"/>
                        <a:ea typeface="Arial"/>
                      </a:endParaRPr>
                    </a:p>
                    <a:p>
                      <a:pPr>
                        <a:lnSpc>
                          <a:spcPct val="115000"/>
                        </a:lnSpc>
                        <a:spcAft>
                          <a:spcPts val="0"/>
                        </a:spcAft>
                      </a:pPr>
                      <a:r>
                        <a:rPr lang="es-ES" sz="800">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p>
                      <a:pPr>
                        <a:lnSpc>
                          <a:spcPct val="115000"/>
                        </a:lnSpc>
                        <a:spcAft>
                          <a:spcPts val="0"/>
                        </a:spcAft>
                      </a:pPr>
                      <a:r>
                        <a:rPr lang="es-ES" sz="800">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effectLst/>
                          <a:latin typeface="Century Gothic"/>
                          <a:ea typeface="Century Gothic"/>
                          <a:cs typeface="Century Gothic"/>
                        </a:rPr>
                        <a:t>Unidad II.- Derecho Público</a:t>
                      </a:r>
                      <a:endParaRPr lang="es-MX" sz="800">
                        <a:solidFill>
                          <a:srgbClr val="000000"/>
                        </a:solidFill>
                        <a:effectLst/>
                        <a:latin typeface="Arial"/>
                        <a:ea typeface="Arial"/>
                      </a:endParaRPr>
                    </a:p>
                    <a:p>
                      <a:pPr>
                        <a:lnSpc>
                          <a:spcPct val="115000"/>
                        </a:lnSpc>
                        <a:spcAft>
                          <a:spcPts val="0"/>
                        </a:spcAft>
                      </a:pPr>
                      <a:r>
                        <a:rPr lang="es-ES" sz="800">
                          <a:solidFill>
                            <a:srgbClr val="000000"/>
                          </a:solidFill>
                          <a:effectLst/>
                          <a:latin typeface="Century Gothic"/>
                          <a:ea typeface="Century Gothic"/>
                          <a:cs typeface="Century Gothic"/>
                        </a:rPr>
                        <a:t>Derecho  Constitucional</a:t>
                      </a:r>
                      <a:endParaRPr lang="es-MX" sz="80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2671880">
                <a:tc>
                  <a:txBody>
                    <a:bodyPr/>
                    <a:lstStyle/>
                    <a:p>
                      <a:pPr>
                        <a:lnSpc>
                          <a:spcPct val="115000"/>
                        </a:lnSpc>
                        <a:spcAft>
                          <a:spcPts val="0"/>
                        </a:spcAft>
                      </a:pPr>
                      <a:r>
                        <a:rPr lang="es-ES" sz="800" b="1">
                          <a:solidFill>
                            <a:srgbClr val="1F497D"/>
                          </a:solidFill>
                          <a:effectLst/>
                          <a:latin typeface="Century Gothic"/>
                          <a:ea typeface="Century Gothic"/>
                          <a:cs typeface="Century Gothic"/>
                        </a:rPr>
                        <a:t>2. Conceptos clave,</a:t>
                      </a:r>
                      <a:endParaRPr lang="es-MX" sz="800">
                        <a:solidFill>
                          <a:srgbClr val="000000"/>
                        </a:solidFill>
                        <a:effectLst/>
                        <a:latin typeface="Arial"/>
                        <a:ea typeface="Arial"/>
                      </a:endParaRPr>
                    </a:p>
                    <a:p>
                      <a:pPr>
                        <a:lnSpc>
                          <a:spcPct val="115000"/>
                        </a:lnSpc>
                        <a:spcAft>
                          <a:spcPts val="0"/>
                        </a:spcAft>
                      </a:pPr>
                      <a:r>
                        <a:rPr lang="es-ES" sz="800" b="1">
                          <a:solidFill>
                            <a:srgbClr val="1F497D"/>
                          </a:solidFill>
                          <a:effectLst/>
                          <a:latin typeface="Century Gothic"/>
                          <a:ea typeface="Century Gothic"/>
                          <a:cs typeface="Century Gothic"/>
                        </a:rPr>
                        <a:t>     Trascendentales.</a:t>
                      </a:r>
                      <a:endParaRPr lang="es-MX" sz="800">
                        <a:solidFill>
                          <a:srgbClr val="000000"/>
                        </a:solidFill>
                        <a:effectLst/>
                        <a:latin typeface="Arial"/>
                        <a:ea typeface="Arial"/>
                      </a:endParaRPr>
                    </a:p>
                    <a:p>
                      <a:pPr marL="176530">
                        <a:lnSpc>
                          <a:spcPct val="115000"/>
                        </a:lnSpc>
                        <a:spcAft>
                          <a:spcPts val="0"/>
                        </a:spcAft>
                      </a:pPr>
                      <a:r>
                        <a:rPr lang="es-ES" sz="800">
                          <a:solidFill>
                            <a:srgbClr val="1F497D"/>
                          </a:solidFill>
                          <a:effectLst/>
                          <a:latin typeface="Century Gothic"/>
                          <a:ea typeface="Century Gothic"/>
                          <a:cs typeface="Century Gothic"/>
                        </a:rPr>
                        <a:t>Conceptos básicos que surgen  del proyecto,  permiten la comprensión del mismo y  pueden ser transferibles a otros ámbitos.</a:t>
                      </a:r>
                      <a:endParaRPr lang="es-MX" sz="800">
                        <a:solidFill>
                          <a:srgbClr val="000000"/>
                        </a:solidFill>
                        <a:effectLst/>
                        <a:latin typeface="Arial"/>
                        <a:ea typeface="Arial"/>
                      </a:endParaRPr>
                    </a:p>
                    <a:p>
                      <a:pPr marL="176530">
                        <a:lnSpc>
                          <a:spcPct val="115000"/>
                        </a:lnSpc>
                        <a:spcAft>
                          <a:spcPts val="0"/>
                        </a:spcAft>
                      </a:pPr>
                      <a:r>
                        <a:rPr lang="es-ES" sz="800">
                          <a:solidFill>
                            <a:srgbClr val="1F497D"/>
                          </a:solidFill>
                          <a:effectLst/>
                          <a:latin typeface="Century Gothic"/>
                          <a:ea typeface="Century Gothic"/>
                          <a:cs typeface="Century Gothic"/>
                        </a:rPr>
                        <a:t>Se consideran parte de un  Glosario.</a:t>
                      </a:r>
                      <a:endParaRPr lang="es-MX" sz="800">
                        <a:solidFill>
                          <a:srgbClr val="000000"/>
                        </a:solidFill>
                        <a:effectLst/>
                        <a:latin typeface="Arial"/>
                        <a:ea typeface="Arial"/>
                      </a:endParaRPr>
                    </a:p>
                    <a:p>
                      <a:pPr algn="just">
                        <a:lnSpc>
                          <a:spcPct val="115000"/>
                        </a:lnSpc>
                        <a:spcAft>
                          <a:spcPts val="0"/>
                        </a:spcAft>
                      </a:pPr>
                      <a:r>
                        <a:rPr lang="es-ES" sz="800" b="1">
                          <a:solidFill>
                            <a:srgbClr val="1C4587"/>
                          </a:solidFill>
                          <a:effectLst/>
                          <a:latin typeface="Century Gothic"/>
                          <a:ea typeface="Century Gothic"/>
                          <a:cs typeface="Century Gothic"/>
                        </a:rPr>
                        <a:t> </a:t>
                      </a:r>
                      <a:endParaRPr lang="es-MX" sz="80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effectLst/>
                          <a:latin typeface="Century Gothic"/>
                          <a:ea typeface="Century Gothic"/>
                          <a:cs typeface="Century Gothic"/>
                        </a:rPr>
                        <a:t>Cártel</a:t>
                      </a:r>
                      <a:endParaRPr lang="es-MX" sz="800">
                        <a:solidFill>
                          <a:srgbClr val="000000"/>
                        </a:solidFill>
                        <a:effectLst/>
                        <a:latin typeface="Arial"/>
                        <a:ea typeface="Arial"/>
                      </a:endParaRPr>
                    </a:p>
                    <a:p>
                      <a:pPr>
                        <a:lnSpc>
                          <a:spcPct val="115000"/>
                        </a:lnSpc>
                        <a:spcAft>
                          <a:spcPts val="0"/>
                        </a:spcAft>
                      </a:pPr>
                      <a:r>
                        <a:rPr lang="es-ES" sz="800">
                          <a:solidFill>
                            <a:srgbClr val="000000"/>
                          </a:solidFill>
                          <a:effectLst/>
                          <a:latin typeface="Century Gothic"/>
                          <a:ea typeface="Century Gothic"/>
                          <a:cs typeface="Century Gothic"/>
                        </a:rPr>
                        <a:t>Folleto</a:t>
                      </a:r>
                      <a:endParaRPr lang="es-MX" sz="800">
                        <a:solidFill>
                          <a:srgbClr val="000000"/>
                        </a:solidFill>
                        <a:effectLst/>
                        <a:latin typeface="Arial"/>
                        <a:ea typeface="Arial"/>
                      </a:endParaRPr>
                    </a:p>
                    <a:p>
                      <a:pPr>
                        <a:lnSpc>
                          <a:spcPct val="115000"/>
                        </a:lnSpc>
                        <a:spcAft>
                          <a:spcPts val="0"/>
                        </a:spcAft>
                      </a:pPr>
                      <a:r>
                        <a:rPr lang="es-ES" sz="800">
                          <a:solidFill>
                            <a:srgbClr val="000000"/>
                          </a:solidFill>
                          <a:effectLst/>
                          <a:latin typeface="Century Gothic"/>
                          <a:ea typeface="Century Gothic"/>
                          <a:cs typeface="Century Gothic"/>
                        </a:rPr>
                        <a:t>Imágenes</a:t>
                      </a:r>
                      <a:endParaRPr lang="es-MX" sz="800">
                        <a:solidFill>
                          <a:srgbClr val="000000"/>
                        </a:solidFill>
                        <a:effectLst/>
                        <a:latin typeface="Arial"/>
                        <a:ea typeface="Arial"/>
                      </a:endParaRPr>
                    </a:p>
                    <a:p>
                      <a:pPr>
                        <a:lnSpc>
                          <a:spcPct val="115000"/>
                        </a:lnSpc>
                        <a:spcAft>
                          <a:spcPts val="0"/>
                        </a:spcAft>
                      </a:pPr>
                      <a:r>
                        <a:rPr lang="es-ES" sz="800">
                          <a:solidFill>
                            <a:srgbClr val="000000"/>
                          </a:solidFill>
                          <a:effectLst/>
                          <a:latin typeface="Century Gothic"/>
                          <a:ea typeface="Century Gothic"/>
                          <a:cs typeface="Century Gothic"/>
                        </a:rPr>
                        <a:t>Representaciones Gráficas</a:t>
                      </a:r>
                      <a:endParaRPr lang="es-MX" sz="80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effectLst/>
                          <a:latin typeface="Century Gothic"/>
                          <a:ea typeface="Century Gothic"/>
                          <a:cs typeface="Century Gothic"/>
                        </a:rPr>
                        <a:t>Constitución</a:t>
                      </a:r>
                      <a:endParaRPr lang="es-MX" sz="800">
                        <a:solidFill>
                          <a:srgbClr val="000000"/>
                        </a:solidFill>
                        <a:effectLst/>
                        <a:latin typeface="Arial"/>
                        <a:ea typeface="Arial"/>
                      </a:endParaRPr>
                    </a:p>
                    <a:p>
                      <a:pPr>
                        <a:lnSpc>
                          <a:spcPct val="115000"/>
                        </a:lnSpc>
                        <a:spcAft>
                          <a:spcPts val="0"/>
                        </a:spcAft>
                      </a:pPr>
                      <a:r>
                        <a:rPr lang="es-ES" sz="800">
                          <a:solidFill>
                            <a:srgbClr val="000000"/>
                          </a:solidFill>
                          <a:effectLst/>
                          <a:latin typeface="Century Gothic"/>
                          <a:ea typeface="Century Gothic"/>
                          <a:cs typeface="Century Gothic"/>
                        </a:rPr>
                        <a:t>Garantías individuales</a:t>
                      </a:r>
                      <a:endParaRPr lang="es-MX" sz="800">
                        <a:solidFill>
                          <a:srgbClr val="000000"/>
                        </a:solidFill>
                        <a:effectLst/>
                        <a:latin typeface="Arial"/>
                        <a:ea typeface="Arial"/>
                      </a:endParaRPr>
                    </a:p>
                    <a:p>
                      <a:pPr>
                        <a:lnSpc>
                          <a:spcPct val="115000"/>
                        </a:lnSpc>
                        <a:spcAft>
                          <a:spcPts val="0"/>
                        </a:spcAft>
                      </a:pPr>
                      <a:r>
                        <a:rPr lang="es-ES" sz="800">
                          <a:solidFill>
                            <a:srgbClr val="000000"/>
                          </a:solidFill>
                          <a:effectLst/>
                          <a:latin typeface="Century Gothic"/>
                          <a:ea typeface="Century Gothic"/>
                          <a:cs typeface="Century Gothic"/>
                        </a:rPr>
                        <a:t>Parte Dogmática de la Constitución.</a:t>
                      </a:r>
                      <a:endParaRPr lang="es-MX" sz="800">
                        <a:solidFill>
                          <a:srgbClr val="000000"/>
                        </a:solidFill>
                        <a:effectLst/>
                        <a:latin typeface="Arial"/>
                        <a:ea typeface="Arial"/>
                      </a:endParaRPr>
                    </a:p>
                    <a:p>
                      <a:pPr>
                        <a:lnSpc>
                          <a:spcPct val="115000"/>
                        </a:lnSpc>
                        <a:spcAft>
                          <a:spcPts val="0"/>
                        </a:spcAft>
                      </a:pPr>
                      <a:r>
                        <a:rPr lang="es-ES" sz="800">
                          <a:solidFill>
                            <a:srgbClr val="000000"/>
                          </a:solidFill>
                          <a:effectLst/>
                          <a:latin typeface="Century Gothic"/>
                          <a:ea typeface="Century Gothic"/>
                          <a:cs typeface="Century Gothic"/>
                        </a:rPr>
                        <a:t>Diferencia entre Derecho y Garantía.</a:t>
                      </a:r>
                      <a:endParaRPr lang="es-MX" sz="80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1081395">
                <a:tc>
                  <a:txBody>
                    <a:bodyPr/>
                    <a:lstStyle/>
                    <a:p>
                      <a:pPr marL="342900" lvl="0" indent="-342900">
                        <a:lnSpc>
                          <a:spcPct val="115000"/>
                        </a:lnSpc>
                        <a:spcAft>
                          <a:spcPts val="0"/>
                        </a:spcAft>
                        <a:buFont typeface="+mj-lt"/>
                        <a:buAutoNum type="arabicPeriod" startAt="3"/>
                      </a:pPr>
                      <a:r>
                        <a:rPr lang="es-ES" sz="800" b="1">
                          <a:solidFill>
                            <a:srgbClr val="1F497D"/>
                          </a:solidFill>
                          <a:effectLst/>
                          <a:latin typeface="Century Gothic"/>
                          <a:ea typeface="Century Gothic"/>
                          <a:cs typeface="Century Gothic"/>
                        </a:rPr>
                        <a:t>Objetivos o propósitos</a:t>
                      </a:r>
                      <a:endParaRPr lang="es-MX" sz="800">
                        <a:solidFill>
                          <a:srgbClr val="000000"/>
                        </a:solidFill>
                        <a:effectLst/>
                        <a:latin typeface="Arial"/>
                        <a:ea typeface="Arial"/>
                      </a:endParaRPr>
                    </a:p>
                    <a:p>
                      <a:pPr marL="180340">
                        <a:lnSpc>
                          <a:spcPct val="115000"/>
                        </a:lnSpc>
                        <a:spcAft>
                          <a:spcPts val="0"/>
                        </a:spcAft>
                      </a:pPr>
                      <a:r>
                        <a:rPr lang="es-ES" sz="800">
                          <a:solidFill>
                            <a:srgbClr val="1F497D"/>
                          </a:solidFill>
                          <a:effectLst/>
                          <a:latin typeface="Century Gothic"/>
                          <a:ea typeface="Century Gothic"/>
                          <a:cs typeface="Century Gothic"/>
                        </a:rPr>
                        <a:t>a alcanzar. </a:t>
                      </a:r>
                      <a:endParaRPr lang="es-MX" sz="800">
                        <a:solidFill>
                          <a:srgbClr val="000000"/>
                        </a:solidFill>
                        <a:effectLst/>
                        <a:latin typeface="Arial"/>
                        <a:ea typeface="Arial"/>
                      </a:endParaRPr>
                    </a:p>
                    <a:p>
                      <a:pPr algn="just">
                        <a:lnSpc>
                          <a:spcPct val="115000"/>
                        </a:lnSpc>
                        <a:spcAft>
                          <a:spcPts val="0"/>
                        </a:spcAft>
                      </a:pPr>
                      <a:r>
                        <a:rPr lang="es-ES" sz="800">
                          <a:solidFill>
                            <a:srgbClr val="1C4587"/>
                          </a:solidFill>
                          <a:effectLst/>
                          <a:latin typeface="Century Gothic"/>
                          <a:ea typeface="Century Gothic"/>
                          <a:cs typeface="Century Gothic"/>
                        </a:rPr>
                        <a:t>   </a:t>
                      </a:r>
                      <a:endParaRPr lang="es-MX" sz="800">
                        <a:solidFill>
                          <a:srgbClr val="000000"/>
                        </a:solidFill>
                        <a:effectLst/>
                        <a:latin typeface="Arial"/>
                        <a:ea typeface="Arial"/>
                      </a:endParaRPr>
                    </a:p>
                    <a:p>
                      <a:pPr algn="just">
                        <a:lnSpc>
                          <a:spcPct val="115000"/>
                        </a:lnSpc>
                        <a:spcAft>
                          <a:spcPts val="0"/>
                        </a:spcAft>
                      </a:pPr>
                      <a:r>
                        <a:rPr lang="es-ES" sz="800">
                          <a:solidFill>
                            <a:srgbClr val="1C4587"/>
                          </a:solidFill>
                          <a:effectLst/>
                          <a:latin typeface="Century Gothic"/>
                          <a:ea typeface="Century Gothic"/>
                          <a:cs typeface="Century Gothic"/>
                        </a:rPr>
                        <a:t> </a:t>
                      </a:r>
                      <a:endParaRPr lang="es-MX" sz="800">
                        <a:solidFill>
                          <a:srgbClr val="000000"/>
                        </a:solidFill>
                        <a:effectLst/>
                        <a:latin typeface="Arial"/>
                        <a:ea typeface="Arial"/>
                      </a:endParaRPr>
                    </a:p>
                    <a:p>
                      <a:pPr algn="just">
                        <a:lnSpc>
                          <a:spcPct val="115000"/>
                        </a:lnSpc>
                        <a:spcAft>
                          <a:spcPts val="0"/>
                        </a:spcAft>
                      </a:pPr>
                      <a:r>
                        <a:rPr lang="es-ES" sz="800">
                          <a:solidFill>
                            <a:srgbClr val="1C4587"/>
                          </a:solidFill>
                          <a:effectLst/>
                          <a:latin typeface="Century Gothic"/>
                          <a:ea typeface="Century Gothic"/>
                          <a:cs typeface="Century Gothic"/>
                        </a:rPr>
                        <a:t> </a:t>
                      </a:r>
                      <a:endParaRPr lang="es-MX" sz="80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effectLst/>
                          <a:latin typeface="Century Gothic"/>
                          <a:ea typeface="Century Gothic"/>
                          <a:cs typeface="Century Gothic"/>
                        </a:rPr>
                        <a:t>Imágenes que muestren mensajes jurídicos</a:t>
                      </a:r>
                      <a:endParaRPr lang="es-MX" sz="800">
                        <a:solidFill>
                          <a:srgbClr val="000000"/>
                        </a:solidFill>
                        <a:effectLst/>
                        <a:latin typeface="Arial"/>
                        <a:ea typeface="Arial"/>
                      </a:endParaRPr>
                    </a:p>
                    <a:p>
                      <a:pPr>
                        <a:lnSpc>
                          <a:spcPct val="115000"/>
                        </a:lnSpc>
                        <a:spcAft>
                          <a:spcPts val="0"/>
                        </a:spcAft>
                      </a:pPr>
                      <a:r>
                        <a:rPr lang="es-ES" sz="800">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p>
                      <a:pPr>
                        <a:lnSpc>
                          <a:spcPct val="115000"/>
                        </a:lnSpc>
                        <a:spcAft>
                          <a:spcPts val="0"/>
                        </a:spcAft>
                      </a:pPr>
                      <a:r>
                        <a:rPr lang="es-ES" sz="800">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p>
                      <a:pPr>
                        <a:lnSpc>
                          <a:spcPct val="115000"/>
                        </a:lnSpc>
                        <a:spcAft>
                          <a:spcPts val="0"/>
                        </a:spcAft>
                      </a:pPr>
                      <a:r>
                        <a:rPr lang="es-ES" sz="800">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p>
                      <a:pPr>
                        <a:lnSpc>
                          <a:spcPct val="115000"/>
                        </a:lnSpc>
                        <a:spcAft>
                          <a:spcPts val="0"/>
                        </a:spcAft>
                      </a:pPr>
                      <a:r>
                        <a:rPr lang="es-ES" sz="800">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effectLst/>
                          <a:latin typeface="Century Gothic"/>
                          <a:ea typeface="Century Gothic"/>
                          <a:cs typeface="Century Gothic"/>
                        </a:rPr>
                        <a:t>Mensajes jurídicos que se comprendan a través de representaciones gráficas</a:t>
                      </a:r>
                      <a:endParaRPr lang="es-MX" sz="80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2093522">
                <a:tc>
                  <a:txBody>
                    <a:bodyPr/>
                    <a:lstStyle/>
                    <a:p>
                      <a:pPr>
                        <a:lnSpc>
                          <a:spcPct val="115000"/>
                        </a:lnSpc>
                        <a:spcAft>
                          <a:spcPts val="0"/>
                        </a:spcAft>
                      </a:pPr>
                      <a:r>
                        <a:rPr lang="es-ES" sz="800" b="1">
                          <a:solidFill>
                            <a:srgbClr val="1F497D"/>
                          </a:solidFill>
                          <a:effectLst/>
                          <a:latin typeface="Century Gothic"/>
                          <a:ea typeface="Century Gothic"/>
                          <a:cs typeface="Century Gothic"/>
                        </a:rPr>
                        <a:t>4. Evaluación.</a:t>
                      </a:r>
                      <a:endParaRPr lang="es-MX" sz="800">
                        <a:solidFill>
                          <a:srgbClr val="000000"/>
                        </a:solidFill>
                        <a:effectLst/>
                        <a:latin typeface="Arial"/>
                        <a:ea typeface="Arial"/>
                      </a:endParaRPr>
                    </a:p>
                    <a:p>
                      <a:pPr>
                        <a:lnSpc>
                          <a:spcPct val="115000"/>
                        </a:lnSpc>
                        <a:spcAft>
                          <a:spcPts val="0"/>
                        </a:spcAft>
                      </a:pPr>
                      <a:r>
                        <a:rPr lang="es-ES" sz="800">
                          <a:solidFill>
                            <a:srgbClr val="1F497D"/>
                          </a:solidFill>
                          <a:effectLst/>
                          <a:latin typeface="Century Gothic"/>
                          <a:ea typeface="Century Gothic"/>
                          <a:cs typeface="Century Gothic"/>
                        </a:rPr>
                        <a:t>    Productos /evidencias</a:t>
                      </a:r>
                      <a:endParaRPr lang="es-MX" sz="800">
                        <a:solidFill>
                          <a:srgbClr val="000000"/>
                        </a:solidFill>
                        <a:effectLst/>
                        <a:latin typeface="Arial"/>
                        <a:ea typeface="Arial"/>
                      </a:endParaRPr>
                    </a:p>
                    <a:p>
                      <a:pPr>
                        <a:lnSpc>
                          <a:spcPct val="115000"/>
                        </a:lnSpc>
                        <a:spcAft>
                          <a:spcPts val="0"/>
                        </a:spcAft>
                      </a:pPr>
                      <a:r>
                        <a:rPr lang="es-ES" sz="800">
                          <a:solidFill>
                            <a:srgbClr val="1F497D"/>
                          </a:solidFill>
                          <a:effectLst/>
                          <a:latin typeface="Century Gothic"/>
                          <a:ea typeface="Century Gothic"/>
                          <a:cs typeface="Century Gothic"/>
                        </a:rPr>
                        <a:t>    de aprendizaje para </a:t>
                      </a:r>
                      <a:endParaRPr lang="es-MX" sz="800">
                        <a:solidFill>
                          <a:srgbClr val="000000"/>
                        </a:solidFill>
                        <a:effectLst/>
                        <a:latin typeface="Arial"/>
                        <a:ea typeface="Arial"/>
                      </a:endParaRPr>
                    </a:p>
                    <a:p>
                      <a:pPr>
                        <a:lnSpc>
                          <a:spcPct val="115000"/>
                        </a:lnSpc>
                        <a:spcAft>
                          <a:spcPts val="0"/>
                        </a:spcAft>
                      </a:pPr>
                      <a:r>
                        <a:rPr lang="es-ES" sz="800">
                          <a:solidFill>
                            <a:srgbClr val="1F497D"/>
                          </a:solidFill>
                          <a:effectLst/>
                          <a:latin typeface="Century Gothic"/>
                          <a:ea typeface="Century Gothic"/>
                          <a:cs typeface="Century Gothic"/>
                        </a:rPr>
                        <a:t>    demostrar el</a:t>
                      </a:r>
                      <a:endParaRPr lang="es-MX" sz="800">
                        <a:solidFill>
                          <a:srgbClr val="000000"/>
                        </a:solidFill>
                        <a:effectLst/>
                        <a:latin typeface="Arial"/>
                        <a:ea typeface="Arial"/>
                      </a:endParaRPr>
                    </a:p>
                    <a:p>
                      <a:pPr>
                        <a:lnSpc>
                          <a:spcPct val="115000"/>
                        </a:lnSpc>
                        <a:spcAft>
                          <a:spcPts val="0"/>
                        </a:spcAft>
                      </a:pPr>
                      <a:r>
                        <a:rPr lang="es-ES" sz="800">
                          <a:solidFill>
                            <a:srgbClr val="1F497D"/>
                          </a:solidFill>
                          <a:effectLst/>
                          <a:latin typeface="Century Gothic"/>
                          <a:ea typeface="Century Gothic"/>
                          <a:cs typeface="Century Gothic"/>
                        </a:rPr>
                        <a:t>    avance del </a:t>
                      </a:r>
                      <a:r>
                        <a:rPr lang="es-ES" sz="800">
                          <a:solidFill>
                            <a:srgbClr val="17365D"/>
                          </a:solidFill>
                          <a:effectLst/>
                          <a:latin typeface="Century Gothic"/>
                          <a:ea typeface="Century Gothic"/>
                          <a:cs typeface="Century Gothic"/>
                        </a:rPr>
                        <a:t> proceso  y </a:t>
                      </a:r>
                      <a:endParaRPr lang="es-MX" sz="800">
                        <a:solidFill>
                          <a:srgbClr val="000000"/>
                        </a:solidFill>
                        <a:effectLst/>
                        <a:latin typeface="Arial"/>
                        <a:ea typeface="Arial"/>
                      </a:endParaRPr>
                    </a:p>
                    <a:p>
                      <a:pPr>
                        <a:lnSpc>
                          <a:spcPct val="115000"/>
                        </a:lnSpc>
                        <a:spcAft>
                          <a:spcPts val="0"/>
                        </a:spcAft>
                      </a:pPr>
                      <a:r>
                        <a:rPr lang="es-ES" sz="800">
                          <a:solidFill>
                            <a:srgbClr val="17365D"/>
                          </a:solidFill>
                          <a:effectLst/>
                          <a:latin typeface="Century Gothic"/>
                          <a:ea typeface="Century Gothic"/>
                          <a:cs typeface="Century Gothic"/>
                        </a:rPr>
                        <a:t>    el logro del  objetivo</a:t>
                      </a:r>
                      <a:endParaRPr lang="es-MX" sz="800">
                        <a:solidFill>
                          <a:srgbClr val="000000"/>
                        </a:solidFill>
                        <a:effectLst/>
                        <a:latin typeface="Arial"/>
                        <a:ea typeface="Arial"/>
                      </a:endParaRPr>
                    </a:p>
                    <a:p>
                      <a:pPr>
                        <a:lnSpc>
                          <a:spcPct val="115000"/>
                        </a:lnSpc>
                        <a:spcAft>
                          <a:spcPts val="0"/>
                        </a:spcAft>
                      </a:pPr>
                      <a:r>
                        <a:rPr lang="es-ES" sz="800">
                          <a:solidFill>
                            <a:srgbClr val="17365D"/>
                          </a:solidFill>
                          <a:effectLst/>
                          <a:latin typeface="Century Gothic"/>
                          <a:ea typeface="Century Gothic"/>
                          <a:cs typeface="Century Gothic"/>
                        </a:rPr>
                        <a:t>    propuesto.</a:t>
                      </a:r>
                      <a:endParaRPr lang="es-MX" sz="800">
                        <a:solidFill>
                          <a:srgbClr val="000000"/>
                        </a:solidFill>
                        <a:effectLst/>
                        <a:latin typeface="Arial"/>
                        <a:ea typeface="Arial"/>
                      </a:endParaRPr>
                    </a:p>
                    <a:p>
                      <a:pPr>
                        <a:lnSpc>
                          <a:spcPct val="115000"/>
                        </a:lnSpc>
                        <a:spcAft>
                          <a:spcPts val="0"/>
                        </a:spcAft>
                        <a:tabLst>
                          <a:tab pos="1844675" algn="r"/>
                        </a:tabLst>
                      </a:pPr>
                      <a:r>
                        <a:rPr lang="es-ES" sz="800">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effectLst/>
                          <a:latin typeface="Century Gothic"/>
                          <a:ea typeface="Century Gothic"/>
                          <a:cs typeface="Century Gothic"/>
                        </a:rPr>
                        <a:t>Cárteles alusivos al artículo 4 Constitucional</a:t>
                      </a:r>
                      <a:endParaRPr lang="es-MX" sz="80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effectLst/>
                          <a:latin typeface="Century Gothic"/>
                          <a:ea typeface="Century Gothic"/>
                          <a:cs typeface="Century Gothic"/>
                        </a:rPr>
                        <a:t>Artículo 4.</a:t>
                      </a:r>
                      <a:endParaRPr lang="es-MX" sz="800">
                        <a:solidFill>
                          <a:srgbClr val="000000"/>
                        </a:solidFill>
                        <a:effectLst/>
                        <a:latin typeface="Arial"/>
                        <a:ea typeface="Arial"/>
                      </a:endParaRPr>
                    </a:p>
                    <a:p>
                      <a:pPr>
                        <a:lnSpc>
                          <a:spcPct val="115000"/>
                        </a:lnSpc>
                        <a:spcAft>
                          <a:spcPts val="0"/>
                        </a:spcAft>
                      </a:pPr>
                      <a:r>
                        <a:rPr lang="es-ES" sz="800">
                          <a:solidFill>
                            <a:srgbClr val="000000"/>
                          </a:solidFill>
                          <a:effectLst/>
                          <a:latin typeface="Century Gothic"/>
                          <a:ea typeface="Century Gothic"/>
                          <a:cs typeface="Century Gothic"/>
                        </a:rPr>
                        <a:t>Igualdad Hombre y Mujer</a:t>
                      </a:r>
                      <a:endParaRPr lang="es-MX" sz="800">
                        <a:solidFill>
                          <a:srgbClr val="000000"/>
                        </a:solidFill>
                        <a:effectLst/>
                        <a:latin typeface="Arial"/>
                        <a:ea typeface="Arial"/>
                      </a:endParaRPr>
                    </a:p>
                    <a:p>
                      <a:pPr>
                        <a:lnSpc>
                          <a:spcPct val="115000"/>
                        </a:lnSpc>
                        <a:spcAft>
                          <a:spcPts val="0"/>
                        </a:spcAft>
                      </a:pPr>
                      <a:r>
                        <a:rPr lang="es-ES" sz="800">
                          <a:solidFill>
                            <a:srgbClr val="000000"/>
                          </a:solidFill>
                          <a:effectLst/>
                          <a:latin typeface="Century Gothic"/>
                          <a:ea typeface="Century Gothic"/>
                          <a:cs typeface="Century Gothic"/>
                        </a:rPr>
                        <a:t>Paternidad Responsable</a:t>
                      </a:r>
                      <a:endParaRPr lang="es-MX" sz="800">
                        <a:solidFill>
                          <a:srgbClr val="000000"/>
                        </a:solidFill>
                        <a:effectLst/>
                        <a:latin typeface="Arial"/>
                        <a:ea typeface="Arial"/>
                      </a:endParaRPr>
                    </a:p>
                    <a:p>
                      <a:pPr>
                        <a:lnSpc>
                          <a:spcPct val="115000"/>
                        </a:lnSpc>
                        <a:spcAft>
                          <a:spcPts val="0"/>
                        </a:spcAft>
                      </a:pPr>
                      <a:r>
                        <a:rPr lang="es-ES" sz="800">
                          <a:solidFill>
                            <a:srgbClr val="000000"/>
                          </a:solidFill>
                          <a:effectLst/>
                          <a:latin typeface="Century Gothic"/>
                          <a:ea typeface="Century Gothic"/>
                          <a:cs typeface="Century Gothic"/>
                        </a:rPr>
                        <a:t>Derecho a la Salud</a:t>
                      </a:r>
                      <a:endParaRPr lang="es-MX" sz="800">
                        <a:solidFill>
                          <a:srgbClr val="000000"/>
                        </a:solidFill>
                        <a:effectLst/>
                        <a:latin typeface="Arial"/>
                        <a:ea typeface="Arial"/>
                      </a:endParaRPr>
                    </a:p>
                    <a:p>
                      <a:pPr>
                        <a:lnSpc>
                          <a:spcPct val="115000"/>
                        </a:lnSpc>
                        <a:spcAft>
                          <a:spcPts val="0"/>
                        </a:spcAft>
                      </a:pPr>
                      <a:r>
                        <a:rPr lang="es-ES" sz="800">
                          <a:solidFill>
                            <a:srgbClr val="000000"/>
                          </a:solidFill>
                          <a:effectLst/>
                          <a:latin typeface="Century Gothic"/>
                          <a:ea typeface="Century Gothic"/>
                          <a:cs typeface="Century Gothic"/>
                        </a:rPr>
                        <a:t>Derecho a medio ambiente adecuado.</a:t>
                      </a:r>
                      <a:endParaRPr lang="es-MX" sz="800">
                        <a:solidFill>
                          <a:srgbClr val="000000"/>
                        </a:solidFill>
                        <a:effectLst/>
                        <a:latin typeface="Arial"/>
                        <a:ea typeface="Arial"/>
                      </a:endParaRPr>
                    </a:p>
                    <a:p>
                      <a:pPr>
                        <a:lnSpc>
                          <a:spcPct val="115000"/>
                        </a:lnSpc>
                        <a:spcAft>
                          <a:spcPts val="0"/>
                        </a:spcAft>
                      </a:pPr>
                      <a:r>
                        <a:rPr lang="es-ES" sz="800">
                          <a:solidFill>
                            <a:srgbClr val="000000"/>
                          </a:solidFill>
                          <a:effectLst/>
                          <a:latin typeface="Century Gothic"/>
                          <a:ea typeface="Century Gothic"/>
                          <a:cs typeface="Century Gothic"/>
                        </a:rPr>
                        <a:t>Derecho a la vivienda</a:t>
                      </a:r>
                      <a:endParaRPr lang="es-MX" sz="800">
                        <a:solidFill>
                          <a:srgbClr val="000000"/>
                        </a:solidFill>
                        <a:effectLst/>
                        <a:latin typeface="Arial"/>
                        <a:ea typeface="Arial"/>
                      </a:endParaRPr>
                    </a:p>
                    <a:p>
                      <a:pPr>
                        <a:lnSpc>
                          <a:spcPct val="115000"/>
                        </a:lnSpc>
                        <a:spcAft>
                          <a:spcPts val="0"/>
                        </a:spcAft>
                      </a:pPr>
                      <a:r>
                        <a:rPr lang="es-ES" sz="800">
                          <a:solidFill>
                            <a:srgbClr val="000000"/>
                          </a:solidFill>
                          <a:effectLst/>
                          <a:latin typeface="Century Gothic"/>
                          <a:ea typeface="Century Gothic"/>
                          <a:cs typeface="Century Gothic"/>
                        </a:rPr>
                        <a:t>Derecho a la Alimentación</a:t>
                      </a:r>
                      <a:endParaRPr lang="es-MX" sz="80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effectLst/>
                          <a:latin typeface="Century Gothic"/>
                          <a:ea typeface="Century Gothic"/>
                          <a:cs typeface="Century Gothic"/>
                        </a:rPr>
                        <a:t> </a:t>
                      </a:r>
                      <a:endParaRPr lang="es-MX" sz="80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949950">
                <a:tc>
                  <a:txBody>
                    <a:bodyPr/>
                    <a:lstStyle/>
                    <a:p>
                      <a:pPr>
                        <a:lnSpc>
                          <a:spcPct val="115000"/>
                        </a:lnSpc>
                        <a:spcAft>
                          <a:spcPts val="0"/>
                        </a:spcAft>
                      </a:pPr>
                      <a:r>
                        <a:rPr lang="es-ES" sz="800" b="1">
                          <a:solidFill>
                            <a:srgbClr val="1F497D"/>
                          </a:solidFill>
                          <a:effectLst/>
                          <a:latin typeface="Century Gothic"/>
                          <a:ea typeface="Century Gothic"/>
                          <a:cs typeface="Century Gothic"/>
                        </a:rPr>
                        <a:t>5. Tipos </a:t>
                      </a:r>
                      <a:r>
                        <a:rPr lang="es-ES" sz="900" b="1">
                          <a:solidFill>
                            <a:srgbClr val="1F497D"/>
                          </a:solidFill>
                          <a:effectLst/>
                          <a:latin typeface="Century Gothic"/>
                          <a:ea typeface="Century Gothic"/>
                          <a:cs typeface="Century Gothic"/>
                        </a:rPr>
                        <a:t>y</a:t>
                      </a:r>
                      <a:r>
                        <a:rPr lang="es-ES" sz="800" b="1">
                          <a:solidFill>
                            <a:srgbClr val="1F497D"/>
                          </a:solidFill>
                          <a:effectLst/>
                          <a:latin typeface="Century Gothic"/>
                          <a:ea typeface="Century Gothic"/>
                          <a:cs typeface="Century Gothic"/>
                        </a:rPr>
                        <a:t> herramientas</a:t>
                      </a:r>
                      <a:r>
                        <a:rPr lang="es-ES" sz="800">
                          <a:solidFill>
                            <a:srgbClr val="1F497D"/>
                          </a:solidFill>
                          <a:effectLst/>
                          <a:latin typeface="Century Gothic"/>
                          <a:ea typeface="Century Gothic"/>
                          <a:cs typeface="Century Gothic"/>
                        </a:rPr>
                        <a:t> de </a:t>
                      </a:r>
                      <a:endParaRPr lang="es-MX" sz="800">
                        <a:solidFill>
                          <a:srgbClr val="000000"/>
                        </a:solidFill>
                        <a:effectLst/>
                        <a:latin typeface="Arial"/>
                        <a:ea typeface="Arial"/>
                      </a:endParaRPr>
                    </a:p>
                    <a:p>
                      <a:pPr>
                        <a:lnSpc>
                          <a:spcPct val="115000"/>
                        </a:lnSpc>
                        <a:spcAft>
                          <a:spcPts val="0"/>
                        </a:spcAft>
                      </a:pPr>
                      <a:r>
                        <a:rPr lang="es-ES" sz="800">
                          <a:solidFill>
                            <a:srgbClr val="1F497D"/>
                          </a:solidFill>
                          <a:effectLst/>
                          <a:latin typeface="Century Gothic"/>
                          <a:ea typeface="Century Gothic"/>
                          <a:cs typeface="Century Gothic"/>
                        </a:rPr>
                        <a:t>    evaluación.</a:t>
                      </a:r>
                      <a:endParaRPr lang="es-MX" sz="800">
                        <a:solidFill>
                          <a:srgbClr val="000000"/>
                        </a:solidFill>
                        <a:effectLst/>
                        <a:latin typeface="Arial"/>
                        <a:ea typeface="Arial"/>
                      </a:endParaRPr>
                    </a:p>
                    <a:p>
                      <a:pPr>
                        <a:lnSpc>
                          <a:spcPct val="115000"/>
                        </a:lnSpc>
                        <a:spcAft>
                          <a:spcPts val="0"/>
                        </a:spcAft>
                      </a:pPr>
                      <a:r>
                        <a:rPr lang="es-ES" sz="800" b="1">
                          <a:solidFill>
                            <a:srgbClr val="1F497D"/>
                          </a:solidFill>
                          <a:effectLst/>
                          <a:latin typeface="Century Gothic"/>
                          <a:ea typeface="Century Gothic"/>
                          <a:cs typeface="Century Gothic"/>
                        </a:rPr>
                        <a:t> </a:t>
                      </a:r>
                      <a:endParaRPr lang="es-MX" sz="800">
                        <a:solidFill>
                          <a:srgbClr val="000000"/>
                        </a:solidFill>
                        <a:effectLst/>
                        <a:latin typeface="Arial"/>
                        <a:ea typeface="Arial"/>
                      </a:endParaRPr>
                    </a:p>
                    <a:p>
                      <a:pPr>
                        <a:lnSpc>
                          <a:spcPct val="115000"/>
                        </a:lnSpc>
                        <a:spcAft>
                          <a:spcPts val="0"/>
                        </a:spcAft>
                      </a:pPr>
                      <a:r>
                        <a:rPr lang="es-ES" sz="800" b="1">
                          <a:solidFill>
                            <a:srgbClr val="1F497D"/>
                          </a:solidFill>
                          <a:effectLst/>
                          <a:latin typeface="Century Gothic"/>
                          <a:ea typeface="Century Gothic"/>
                          <a:cs typeface="Century Gothic"/>
                        </a:rPr>
                        <a:t> </a:t>
                      </a:r>
                      <a:endParaRPr lang="es-MX" sz="800">
                        <a:solidFill>
                          <a:srgbClr val="000000"/>
                        </a:solidFill>
                        <a:effectLst/>
                        <a:latin typeface="Arial"/>
                        <a:ea typeface="Arial"/>
                      </a:endParaRPr>
                    </a:p>
                    <a:p>
                      <a:pPr>
                        <a:lnSpc>
                          <a:spcPct val="115000"/>
                        </a:lnSpc>
                        <a:spcAft>
                          <a:spcPts val="0"/>
                        </a:spcAft>
                      </a:pPr>
                      <a:r>
                        <a:rPr lang="es-ES" sz="800" b="1">
                          <a:solidFill>
                            <a:srgbClr val="1F497D"/>
                          </a:solidFill>
                          <a:effectLst/>
                          <a:latin typeface="Century Gothic"/>
                          <a:ea typeface="Century Gothic"/>
                          <a:cs typeface="Century Gothic"/>
                        </a:rPr>
                        <a:t> </a:t>
                      </a:r>
                      <a:endParaRPr lang="es-MX" sz="80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effectLst/>
                          <a:latin typeface="Century Gothic"/>
                          <a:ea typeface="Century Gothic"/>
                          <a:cs typeface="Century Gothic"/>
                        </a:rPr>
                        <a:t>Se someterá a otros salones los cárteles para conocer la interpretación que se le dan</a:t>
                      </a:r>
                      <a:endParaRPr lang="es-MX" sz="80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effectLst/>
                          <a:latin typeface="Century Gothic"/>
                          <a:ea typeface="Century Gothic"/>
                          <a:cs typeface="Century Gothic"/>
                        </a:rPr>
                        <a:t>Se revisará por la maestra de Derecho si se da el mensaje que se necesita.</a:t>
                      </a:r>
                      <a:endParaRPr lang="es-MX" sz="80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dirty="0">
                          <a:solidFill>
                            <a:srgbClr val="000000"/>
                          </a:solidFill>
                          <a:effectLst/>
                          <a:latin typeface="Century Gothic"/>
                          <a:ea typeface="Century Gothic"/>
                          <a:cs typeface="Century Gothic"/>
                        </a:rPr>
                        <a:t> </a:t>
                      </a:r>
                      <a:endParaRPr lang="es-MX" sz="800" dirty="0">
                        <a:solidFill>
                          <a:srgbClr val="000000"/>
                        </a:solidFill>
                        <a:effectLst/>
                        <a:latin typeface="Arial"/>
                        <a:ea typeface="Arial"/>
                      </a:endParaRPr>
                    </a:p>
                  </a:txBody>
                  <a:tcPr marL="34635" marR="34635" marT="34634" marB="3463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251521" y="291951"/>
            <a:ext cx="4163319"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44675" algn="r"/>
              </a:tabLst>
            </a:pPr>
            <a:r>
              <a:rPr kumimoji="0" lang="es-ES" sz="11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IV. Disciplinas involucradas en el  trabajo interdisciplinario.</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44675" algn="r"/>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437556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595977914"/>
              </p:ext>
            </p:extLst>
          </p:nvPr>
        </p:nvGraphicFramePr>
        <p:xfrm>
          <a:off x="179512" y="668367"/>
          <a:ext cx="8424937" cy="7162648"/>
        </p:xfrm>
        <a:graphic>
          <a:graphicData uri="http://schemas.openxmlformats.org/drawingml/2006/table">
            <a:tbl>
              <a:tblPr/>
              <a:tblGrid>
                <a:gridCol w="2821013"/>
                <a:gridCol w="1760831"/>
                <a:gridCol w="1106789"/>
                <a:gridCol w="607944"/>
                <a:gridCol w="1120248"/>
                <a:gridCol w="1008112"/>
              </a:tblGrid>
              <a:tr h="132950">
                <a:tc>
                  <a:txBody>
                    <a:bodyPr/>
                    <a:lstStyle/>
                    <a:p>
                      <a:pPr>
                        <a:lnSpc>
                          <a:spcPct val="115000"/>
                        </a:lnSpc>
                        <a:spcAft>
                          <a:spcPts val="0"/>
                        </a:spcAft>
                      </a:pPr>
                      <a:r>
                        <a:rPr lang="es-ES" sz="600" b="1">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600" b="1">
                          <a:solidFill>
                            <a:srgbClr val="1C4587"/>
                          </a:solidFill>
                          <a:effectLst/>
                          <a:latin typeface="Century Gothic"/>
                          <a:ea typeface="Century Gothic"/>
                          <a:cs typeface="Century Gothic"/>
                        </a:rPr>
                        <a:t>Disciplina 1.</a:t>
                      </a:r>
                      <a:endParaRPr lang="es-MX" sz="60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2">
                  <a:txBody>
                    <a:bodyPr/>
                    <a:lstStyle/>
                    <a:p>
                      <a:pPr algn="ctr">
                        <a:lnSpc>
                          <a:spcPct val="115000"/>
                        </a:lnSpc>
                        <a:spcAft>
                          <a:spcPts val="0"/>
                        </a:spcAft>
                      </a:pPr>
                      <a:r>
                        <a:rPr lang="es-ES" sz="600" b="1">
                          <a:solidFill>
                            <a:srgbClr val="1C4587"/>
                          </a:solidFill>
                          <a:effectLst/>
                          <a:latin typeface="Century Gothic"/>
                          <a:ea typeface="Century Gothic"/>
                          <a:cs typeface="Century Gothic"/>
                        </a:rPr>
                        <a:t>Disciplina 2.</a:t>
                      </a:r>
                      <a:endParaRPr lang="es-MX" sz="60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s-MX"/>
                    </a:p>
                  </a:txBody>
                  <a:tcPr/>
                </a:tc>
                <a:tc gridSpan="2">
                  <a:txBody>
                    <a:bodyPr/>
                    <a:lstStyle/>
                    <a:p>
                      <a:pPr algn="ctr">
                        <a:lnSpc>
                          <a:spcPct val="115000"/>
                        </a:lnSpc>
                        <a:spcAft>
                          <a:spcPts val="0"/>
                        </a:spcAft>
                      </a:pPr>
                      <a:r>
                        <a:rPr lang="es-ES" sz="600" b="1">
                          <a:solidFill>
                            <a:srgbClr val="1C4587"/>
                          </a:solidFill>
                          <a:effectLst/>
                          <a:latin typeface="Century Gothic"/>
                          <a:ea typeface="Century Gothic"/>
                          <a:cs typeface="Century Gothic"/>
                        </a:rPr>
                        <a:t>Disciplina 3.</a:t>
                      </a:r>
                      <a:endParaRPr lang="es-MX" sz="60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s-MX"/>
                    </a:p>
                  </a:txBody>
                  <a:tcPr/>
                </a:tc>
              </a:tr>
              <a:tr h="448418">
                <a:tc>
                  <a:txBody>
                    <a:bodyPr/>
                    <a:lstStyle/>
                    <a:p>
                      <a:pPr marL="275590" indent="-180340">
                        <a:lnSpc>
                          <a:spcPct val="115000"/>
                        </a:lnSpc>
                        <a:spcAft>
                          <a:spcPts val="0"/>
                        </a:spcAft>
                      </a:pPr>
                      <a:r>
                        <a:rPr lang="es-ES" sz="600" b="1">
                          <a:solidFill>
                            <a:srgbClr val="1C4587"/>
                          </a:solidFill>
                          <a:effectLst/>
                          <a:latin typeface="Century Gothic"/>
                          <a:ea typeface="Century Gothic"/>
                          <a:cs typeface="Century Gothic"/>
                        </a:rPr>
                        <a:t>1.  </a:t>
                      </a:r>
                      <a:r>
                        <a:rPr lang="es-ES" sz="600" b="1">
                          <a:solidFill>
                            <a:srgbClr val="1F497D"/>
                          </a:solidFill>
                          <a:effectLst/>
                          <a:latin typeface="Century Gothic"/>
                          <a:ea typeface="Century Gothic"/>
                          <a:cs typeface="Century Gothic"/>
                        </a:rPr>
                        <a:t>Preguntar y cuestionar.</a:t>
                      </a:r>
                      <a:endParaRPr lang="es-MX" sz="600">
                        <a:solidFill>
                          <a:srgbClr val="000000"/>
                        </a:solidFill>
                        <a:effectLst/>
                        <a:latin typeface="Arial"/>
                        <a:ea typeface="Arial"/>
                      </a:endParaRPr>
                    </a:p>
                    <a:p>
                      <a:pPr marL="275590" indent="-180340">
                        <a:lnSpc>
                          <a:spcPct val="115000"/>
                        </a:lnSpc>
                        <a:spcAft>
                          <a:spcPts val="0"/>
                        </a:spcAft>
                      </a:pPr>
                      <a:r>
                        <a:rPr lang="es-ES" sz="600">
                          <a:solidFill>
                            <a:srgbClr val="1F497D"/>
                          </a:solidFill>
                          <a:effectLst/>
                          <a:latin typeface="Century Gothic"/>
                          <a:ea typeface="Century Gothic"/>
                          <a:cs typeface="Century Gothic"/>
                        </a:rPr>
                        <a:t>     Preguntas para dirigir  la Investigación Interdisciplinaria.</a:t>
                      </a:r>
                      <a:endParaRPr lang="es-MX" sz="60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5">
                  <a:txBody>
                    <a:bodyPr/>
                    <a:lstStyle/>
                    <a:p>
                      <a:pPr>
                        <a:lnSpc>
                          <a:spcPct val="115000"/>
                        </a:lnSpc>
                        <a:spcAft>
                          <a:spcPts val="0"/>
                        </a:spcAft>
                      </a:pPr>
                      <a:r>
                        <a:rPr lang="es-ES" sz="600" dirty="0">
                          <a:solidFill>
                            <a:srgbClr val="000000"/>
                          </a:solidFill>
                          <a:effectLst/>
                          <a:latin typeface="Century Gothic"/>
                          <a:ea typeface="Century Gothic"/>
                          <a:cs typeface="Century Gothic"/>
                        </a:rPr>
                        <a:t>¿De qué manera podemos  de una manera sencilla y agradable lograr que las personas conozcan sus garantías individuales?</a:t>
                      </a:r>
                      <a:endParaRPr lang="es-MX" sz="600" dirty="0">
                        <a:solidFill>
                          <a:srgbClr val="000000"/>
                        </a:solidFill>
                        <a:effectLst/>
                        <a:latin typeface="Arial"/>
                        <a:ea typeface="Arial"/>
                      </a:endParaRPr>
                    </a:p>
                    <a:p>
                      <a:pPr>
                        <a:lnSpc>
                          <a:spcPct val="115000"/>
                        </a:lnSpc>
                        <a:spcAft>
                          <a:spcPts val="0"/>
                        </a:spcAft>
                      </a:pP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 </a:t>
                      </a:r>
                      <a:endParaRPr lang="es-MX" sz="600" dirty="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58730">
                <a:tc>
                  <a:txBody>
                    <a:bodyPr/>
                    <a:lstStyle/>
                    <a:p>
                      <a:pPr marL="275590" indent="-180340">
                        <a:lnSpc>
                          <a:spcPct val="115000"/>
                        </a:lnSpc>
                        <a:spcAft>
                          <a:spcPts val="0"/>
                        </a:spcAft>
                      </a:pPr>
                      <a:r>
                        <a:rPr lang="es-ES" sz="600" b="1">
                          <a:solidFill>
                            <a:srgbClr val="1C4587"/>
                          </a:solidFill>
                          <a:effectLst/>
                          <a:latin typeface="Century Gothic"/>
                          <a:ea typeface="Century Gothic"/>
                          <a:cs typeface="Century Gothic"/>
                        </a:rPr>
                        <a:t>2. Despertar el interés </a:t>
                      </a:r>
                      <a:r>
                        <a:rPr lang="es-ES" sz="600" b="1">
                          <a:solidFill>
                            <a:srgbClr val="1F497D"/>
                          </a:solidFill>
                          <a:effectLst/>
                          <a:latin typeface="Century Gothic"/>
                          <a:ea typeface="Century Gothic"/>
                          <a:cs typeface="Century Gothic"/>
                        </a:rPr>
                        <a:t>(detonar).</a:t>
                      </a:r>
                      <a:endParaRPr lang="es-MX" sz="600">
                        <a:solidFill>
                          <a:srgbClr val="000000"/>
                        </a:solidFill>
                        <a:effectLst/>
                        <a:latin typeface="Arial"/>
                        <a:ea typeface="Arial"/>
                      </a:endParaRPr>
                    </a:p>
                    <a:p>
                      <a:pPr marL="270510" indent="-180340">
                        <a:lnSpc>
                          <a:spcPct val="115000"/>
                        </a:lnSpc>
                        <a:spcAft>
                          <a:spcPts val="0"/>
                        </a:spcAft>
                      </a:pPr>
                      <a:r>
                        <a:rPr lang="es-ES" sz="600">
                          <a:solidFill>
                            <a:srgbClr val="000000"/>
                          </a:solidFill>
                          <a:effectLst/>
                          <a:latin typeface="Century Gothic"/>
                          <a:ea typeface="Century Gothic"/>
                          <a:cs typeface="Century Gothic"/>
                        </a:rPr>
                        <a:t>    </a:t>
                      </a:r>
                      <a:r>
                        <a:rPr lang="es-ES" sz="600">
                          <a:solidFill>
                            <a:srgbClr val="1F497D"/>
                          </a:solidFill>
                          <a:effectLst/>
                          <a:latin typeface="Century Gothic"/>
                          <a:ea typeface="Century Gothic"/>
                          <a:cs typeface="Century Gothic"/>
                        </a:rPr>
                        <a:t>Estrategias para involucrar a los estudiantes con la problemática planteada, en el salón de clase</a:t>
                      </a:r>
                      <a:endParaRPr lang="es-MX" sz="600">
                        <a:solidFill>
                          <a:srgbClr val="000000"/>
                        </a:solidFill>
                        <a:effectLst/>
                        <a:latin typeface="Arial"/>
                        <a:ea typeface="Arial"/>
                      </a:endParaRPr>
                    </a:p>
                    <a:p>
                      <a:pPr marL="275590" indent="-180340">
                        <a:lnSpc>
                          <a:spcPct val="115000"/>
                        </a:lnSpc>
                        <a:spcAft>
                          <a:spcPts val="0"/>
                        </a:spcAft>
                      </a:pPr>
                      <a:r>
                        <a:rPr lang="es-ES" sz="600">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p>
                      <a:pPr marL="275590" indent="-180340">
                        <a:lnSpc>
                          <a:spcPct val="115000"/>
                        </a:lnSpc>
                        <a:spcAft>
                          <a:spcPts val="0"/>
                        </a:spcAft>
                      </a:pPr>
                      <a:r>
                        <a:rPr lang="es-ES" sz="600">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5">
                  <a:txBody>
                    <a:bodyPr/>
                    <a:lstStyle/>
                    <a:p>
                      <a:pPr>
                        <a:lnSpc>
                          <a:spcPct val="115000"/>
                        </a:lnSpc>
                        <a:spcAft>
                          <a:spcPts val="0"/>
                        </a:spcAft>
                      </a:pPr>
                      <a:r>
                        <a:rPr lang="es-ES" sz="600" dirty="0">
                          <a:solidFill>
                            <a:srgbClr val="000000"/>
                          </a:solidFill>
                          <a:effectLst/>
                          <a:latin typeface="Century Gothic"/>
                          <a:ea typeface="Century Gothic"/>
                          <a:cs typeface="Century Gothic"/>
                        </a:rPr>
                        <a:t>Los alumnos se sorprendieron del poco conocimiento que los mexicanos en general tienen de las leyes después de analizar algunas noticias periodísticas y esto fue usado por la maestra de Derecho como detonador del proyecto.</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 </a:t>
                      </a:r>
                      <a:endParaRPr lang="es-MX" sz="600" dirty="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53574">
                <a:tc>
                  <a:txBody>
                    <a:bodyPr/>
                    <a:lstStyle/>
                    <a:p>
                      <a:pPr marL="275590" indent="-180340">
                        <a:lnSpc>
                          <a:spcPct val="115000"/>
                        </a:lnSpc>
                        <a:spcAft>
                          <a:spcPts val="0"/>
                        </a:spcAft>
                      </a:pPr>
                      <a:r>
                        <a:rPr lang="es-ES" sz="600" b="1">
                          <a:solidFill>
                            <a:srgbClr val="1C4587"/>
                          </a:solidFill>
                          <a:effectLst/>
                          <a:latin typeface="Century Gothic"/>
                          <a:ea typeface="Century Gothic"/>
                          <a:cs typeface="Century Gothic"/>
                        </a:rPr>
                        <a:t>3. Recopilar información a través de la investigación.</a:t>
                      </a:r>
                      <a:endParaRPr lang="es-MX" sz="600">
                        <a:solidFill>
                          <a:srgbClr val="000000"/>
                        </a:solidFill>
                        <a:effectLst/>
                        <a:latin typeface="Arial"/>
                        <a:ea typeface="Arial"/>
                      </a:endParaRPr>
                    </a:p>
                    <a:p>
                      <a:pPr marL="270510" indent="-175260">
                        <a:lnSpc>
                          <a:spcPct val="115000"/>
                        </a:lnSpc>
                        <a:spcAft>
                          <a:spcPts val="0"/>
                        </a:spcAft>
                      </a:pPr>
                      <a:r>
                        <a:rPr lang="es-ES" sz="600">
                          <a:solidFill>
                            <a:srgbClr val="1C4587"/>
                          </a:solidFill>
                          <a:effectLst/>
                          <a:latin typeface="Century Gothic"/>
                          <a:ea typeface="Century Gothic"/>
                          <a:cs typeface="Century Gothic"/>
                        </a:rPr>
                        <a:t>    Propuestas a investigar y sus fuentes. </a:t>
                      </a:r>
                      <a:endParaRPr lang="es-MX" sz="60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2">
                  <a:txBody>
                    <a:bodyPr/>
                    <a:lstStyle/>
                    <a:p>
                      <a:pPr>
                        <a:lnSpc>
                          <a:spcPct val="115000"/>
                        </a:lnSpc>
                        <a:spcAft>
                          <a:spcPts val="0"/>
                        </a:spcAft>
                      </a:pPr>
                      <a:r>
                        <a:rPr lang="es-ES" sz="600" dirty="0">
                          <a:solidFill>
                            <a:srgbClr val="000000"/>
                          </a:solidFill>
                          <a:effectLst/>
                          <a:latin typeface="Century Gothic"/>
                          <a:ea typeface="Century Gothic"/>
                          <a:cs typeface="Century Gothic"/>
                        </a:rPr>
                        <a:t>Comunicación visual</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Investigación acerca de porque es más significativa la imagen que las palabras escritas.</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 </a:t>
                      </a:r>
                      <a:endParaRPr lang="es-MX" sz="600" dirty="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pPr>
                        <a:lnSpc>
                          <a:spcPct val="115000"/>
                        </a:lnSpc>
                        <a:spcAft>
                          <a:spcPts val="0"/>
                        </a:spcAft>
                      </a:pPr>
                      <a:endParaRPr lang="es-MX" sz="55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2">
                  <a:txBody>
                    <a:bodyPr/>
                    <a:lstStyle/>
                    <a:p>
                      <a:pPr>
                        <a:lnSpc>
                          <a:spcPct val="115000"/>
                        </a:lnSpc>
                        <a:spcAft>
                          <a:spcPts val="0"/>
                        </a:spcAft>
                      </a:pPr>
                      <a:r>
                        <a:rPr lang="es-ES" sz="600" dirty="0">
                          <a:solidFill>
                            <a:srgbClr val="000000"/>
                          </a:solidFill>
                          <a:effectLst/>
                          <a:latin typeface="Century Gothic"/>
                          <a:ea typeface="Century Gothic"/>
                          <a:cs typeface="Century Gothic"/>
                        </a:rPr>
                        <a:t>Derecho</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Cómo lograr que las personas comprendan los artículos constitucionales.</a:t>
                      </a:r>
                      <a:endParaRPr lang="es-MX" sz="600" dirty="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s-MX" dirty="0"/>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endParaRPr lang="es-MX" sz="600" dirty="0" smtClean="0"/>
                    </a:p>
                    <a:p>
                      <a:endParaRPr lang="es-MX" sz="600" dirty="0"/>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2446382">
                <a:tc>
                  <a:txBody>
                    <a:bodyPr/>
                    <a:lstStyle/>
                    <a:p>
                      <a:pPr marL="275590" indent="-180340">
                        <a:lnSpc>
                          <a:spcPct val="115000"/>
                        </a:lnSpc>
                        <a:spcAft>
                          <a:spcPts val="0"/>
                        </a:spcAft>
                      </a:pPr>
                      <a:r>
                        <a:rPr lang="es-ES" sz="600" b="1">
                          <a:solidFill>
                            <a:srgbClr val="1C4587"/>
                          </a:solidFill>
                          <a:effectLst/>
                          <a:latin typeface="Century Gothic"/>
                          <a:ea typeface="Century Gothic"/>
                          <a:cs typeface="Century Gothic"/>
                        </a:rPr>
                        <a:t>4. Organizar la información.</a:t>
                      </a:r>
                      <a:endParaRPr lang="es-MX" sz="600">
                        <a:solidFill>
                          <a:srgbClr val="000000"/>
                        </a:solidFill>
                        <a:effectLst/>
                        <a:latin typeface="Arial"/>
                        <a:ea typeface="Arial"/>
                      </a:endParaRPr>
                    </a:p>
                    <a:p>
                      <a:pPr marL="275590" indent="-180340">
                        <a:lnSpc>
                          <a:spcPct val="115000"/>
                        </a:lnSpc>
                        <a:spcAft>
                          <a:spcPts val="0"/>
                        </a:spcAft>
                      </a:pPr>
                      <a:r>
                        <a:rPr lang="es-ES" sz="600" b="1">
                          <a:solidFill>
                            <a:srgbClr val="1C4587"/>
                          </a:solidFill>
                          <a:effectLst/>
                          <a:latin typeface="Century Gothic"/>
                          <a:ea typeface="Century Gothic"/>
                          <a:cs typeface="Century Gothic"/>
                        </a:rPr>
                        <a:t>    </a:t>
                      </a:r>
                      <a:r>
                        <a:rPr lang="es-ES" sz="600">
                          <a:solidFill>
                            <a:srgbClr val="1C4587"/>
                          </a:solidFill>
                          <a:effectLst/>
                          <a:latin typeface="Century Gothic"/>
                          <a:ea typeface="Century Gothic"/>
                          <a:cs typeface="Century Gothic"/>
                        </a:rPr>
                        <a:t>Implica:</a:t>
                      </a:r>
                      <a:endParaRPr lang="es-MX" sz="600">
                        <a:solidFill>
                          <a:srgbClr val="000000"/>
                        </a:solidFill>
                        <a:effectLst/>
                        <a:latin typeface="Arial"/>
                        <a:ea typeface="Arial"/>
                      </a:endParaRPr>
                    </a:p>
                    <a:p>
                      <a:pPr marL="275590" indent="-180340">
                        <a:lnSpc>
                          <a:spcPct val="115000"/>
                        </a:lnSpc>
                        <a:spcAft>
                          <a:spcPts val="0"/>
                        </a:spcAft>
                      </a:pPr>
                      <a:r>
                        <a:rPr lang="es-ES" sz="600">
                          <a:solidFill>
                            <a:srgbClr val="1C4587"/>
                          </a:solidFill>
                          <a:effectLst/>
                          <a:latin typeface="Century Gothic"/>
                          <a:ea typeface="Century Gothic"/>
                          <a:cs typeface="Century Gothic"/>
                        </a:rPr>
                        <a:t>    clasificación de datos obtenidos,</a:t>
                      </a:r>
                      <a:endParaRPr lang="es-MX" sz="600">
                        <a:solidFill>
                          <a:srgbClr val="000000"/>
                        </a:solidFill>
                        <a:effectLst/>
                        <a:latin typeface="Arial"/>
                        <a:ea typeface="Arial"/>
                      </a:endParaRPr>
                    </a:p>
                    <a:p>
                      <a:pPr marL="275590" indent="-180340">
                        <a:lnSpc>
                          <a:spcPct val="115000"/>
                        </a:lnSpc>
                        <a:spcAft>
                          <a:spcPts val="0"/>
                        </a:spcAft>
                      </a:pPr>
                      <a:r>
                        <a:rPr lang="es-ES" sz="600">
                          <a:solidFill>
                            <a:srgbClr val="1C4587"/>
                          </a:solidFill>
                          <a:effectLst/>
                          <a:latin typeface="Century Gothic"/>
                          <a:ea typeface="Century Gothic"/>
                          <a:cs typeface="Century Gothic"/>
                        </a:rPr>
                        <a:t>    análisis de los datos obtenidos,            registro de la información.</a:t>
                      </a:r>
                      <a:endParaRPr lang="es-MX" sz="600">
                        <a:solidFill>
                          <a:srgbClr val="000000"/>
                        </a:solidFill>
                        <a:effectLst/>
                        <a:latin typeface="Arial"/>
                        <a:ea typeface="Arial"/>
                      </a:endParaRPr>
                    </a:p>
                    <a:p>
                      <a:pPr marL="275590" indent="-180340">
                        <a:lnSpc>
                          <a:spcPct val="115000"/>
                        </a:lnSpc>
                        <a:spcAft>
                          <a:spcPts val="0"/>
                        </a:spcAft>
                      </a:pPr>
                      <a:r>
                        <a:rPr lang="es-ES" sz="600">
                          <a:solidFill>
                            <a:srgbClr val="1C4587"/>
                          </a:solidFill>
                          <a:effectLst/>
                          <a:latin typeface="Century Gothic"/>
                          <a:ea typeface="Century Gothic"/>
                          <a:cs typeface="Century Gothic"/>
                        </a:rPr>
                        <a:t>    conclusiones por disciplina,</a:t>
                      </a:r>
                      <a:endParaRPr lang="es-MX" sz="600">
                        <a:solidFill>
                          <a:srgbClr val="000000"/>
                        </a:solidFill>
                        <a:effectLst/>
                        <a:latin typeface="Arial"/>
                        <a:ea typeface="Arial"/>
                      </a:endParaRPr>
                    </a:p>
                    <a:p>
                      <a:pPr marL="275590" indent="-180340">
                        <a:lnSpc>
                          <a:spcPct val="115000"/>
                        </a:lnSpc>
                        <a:spcAft>
                          <a:spcPts val="0"/>
                        </a:spcAft>
                      </a:pPr>
                      <a:r>
                        <a:rPr lang="es-ES" sz="600">
                          <a:solidFill>
                            <a:srgbClr val="1C4587"/>
                          </a:solidFill>
                          <a:effectLst/>
                          <a:latin typeface="Century Gothic"/>
                          <a:ea typeface="Century Gothic"/>
                          <a:cs typeface="Century Gothic"/>
                        </a:rPr>
                        <a:t>    conclusiones conjuntas.</a:t>
                      </a:r>
                      <a:endParaRPr lang="es-MX" sz="600">
                        <a:solidFill>
                          <a:srgbClr val="000000"/>
                        </a:solidFill>
                        <a:effectLst/>
                        <a:latin typeface="Arial"/>
                        <a:ea typeface="Arial"/>
                      </a:endParaRPr>
                    </a:p>
                    <a:p>
                      <a:pPr marL="275590" indent="-180340">
                        <a:lnSpc>
                          <a:spcPct val="115000"/>
                        </a:lnSpc>
                        <a:spcAft>
                          <a:spcPts val="0"/>
                        </a:spcAft>
                      </a:pPr>
                      <a:r>
                        <a:rPr lang="es-ES" sz="600">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2">
                  <a:txBody>
                    <a:bodyPr/>
                    <a:lstStyle/>
                    <a:p>
                      <a:pPr>
                        <a:lnSpc>
                          <a:spcPct val="115000"/>
                        </a:lnSpc>
                        <a:spcAft>
                          <a:spcPts val="0"/>
                        </a:spcAft>
                      </a:pPr>
                      <a:r>
                        <a:rPr lang="es-ES" sz="600" dirty="0">
                          <a:solidFill>
                            <a:srgbClr val="000000"/>
                          </a:solidFill>
                          <a:effectLst/>
                          <a:latin typeface="Century Gothic"/>
                          <a:ea typeface="Century Gothic"/>
                          <a:cs typeface="Century Gothic"/>
                        </a:rPr>
                        <a:t>La ubicación del colegio en donde los maestros imparten sus materias se encuentra en la Delegación Magdalena Contreras en la que se mezclan una zona residencial para clase media, clase media alta y zonas muy pobres como el Cerro del judío.</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 </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Aprovechando la localización del colegio consideramos que los alumnos de sexto de Preparatoria asesorados por sus maestras de Derecho y Comunicación Visual podrían elaborar encuestas para  saber cuántas personas conocen la Constitución y encontrar cuáles son las causas por las que existe ese desconocimiento.</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 </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A reserva de los resultados de las encuestas consideramos que las personas necesitan tener una forma amigable de conocer sus derechos.</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 </a:t>
                      </a:r>
                      <a:endParaRPr lang="es-MX" sz="600" dirty="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pPr>
                        <a:lnSpc>
                          <a:spcPct val="115000"/>
                        </a:lnSpc>
                        <a:spcAft>
                          <a:spcPts val="0"/>
                        </a:spcAft>
                      </a:pPr>
                      <a:endParaRPr lang="es-MX" sz="55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2">
                  <a:txBody>
                    <a:bodyPr/>
                    <a:lstStyle/>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s-MX" dirty="0"/>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endParaRPr lang="es-MX" sz="600"/>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974198">
                <a:tc>
                  <a:txBody>
                    <a:bodyPr/>
                    <a:lstStyle/>
                    <a:p>
                      <a:pPr marL="90170">
                        <a:lnSpc>
                          <a:spcPct val="115000"/>
                        </a:lnSpc>
                        <a:spcAft>
                          <a:spcPts val="0"/>
                        </a:spcAft>
                        <a:tabLst>
                          <a:tab pos="270510" algn="l"/>
                        </a:tabLst>
                      </a:pPr>
                      <a:r>
                        <a:rPr lang="es-ES" sz="600" b="1">
                          <a:solidFill>
                            <a:srgbClr val="1C4587"/>
                          </a:solidFill>
                          <a:effectLst/>
                          <a:latin typeface="Century Gothic"/>
                          <a:ea typeface="Century Gothic"/>
                          <a:cs typeface="Century Gothic"/>
                        </a:rPr>
                        <a:t>5.  Llegar a</a:t>
                      </a:r>
                      <a:r>
                        <a:rPr lang="es-ES" sz="600" b="1" i="1">
                          <a:solidFill>
                            <a:srgbClr val="1C4587"/>
                          </a:solidFill>
                          <a:effectLst/>
                          <a:latin typeface="Century Gothic"/>
                          <a:ea typeface="Century Gothic"/>
                          <a:cs typeface="Century Gothic"/>
                        </a:rPr>
                        <a:t> </a:t>
                      </a:r>
                      <a:r>
                        <a:rPr lang="es-ES" sz="600" b="1">
                          <a:solidFill>
                            <a:srgbClr val="1C4587"/>
                          </a:solidFill>
                          <a:effectLst/>
                          <a:latin typeface="Century Gothic"/>
                          <a:ea typeface="Century Gothic"/>
                          <a:cs typeface="Century Gothic"/>
                        </a:rPr>
                        <a:t>conclusiones parciales</a:t>
                      </a:r>
                      <a:endParaRPr lang="es-MX" sz="600">
                        <a:solidFill>
                          <a:srgbClr val="000000"/>
                        </a:solidFill>
                        <a:effectLst/>
                        <a:latin typeface="Arial"/>
                        <a:ea typeface="Arial"/>
                      </a:endParaRPr>
                    </a:p>
                    <a:p>
                      <a:pPr marL="90170">
                        <a:lnSpc>
                          <a:spcPct val="115000"/>
                        </a:lnSpc>
                        <a:spcAft>
                          <a:spcPts val="0"/>
                        </a:spcAft>
                      </a:pPr>
                      <a:r>
                        <a:rPr lang="es-ES" sz="600">
                          <a:solidFill>
                            <a:srgbClr val="1C4587"/>
                          </a:solidFill>
                          <a:effectLst/>
                          <a:latin typeface="Century Gothic"/>
                          <a:ea typeface="Century Gothic"/>
                          <a:cs typeface="Century Gothic"/>
                        </a:rPr>
                        <a:t>     (por disciplina).</a:t>
                      </a:r>
                      <a:endParaRPr lang="es-MX" sz="600">
                        <a:solidFill>
                          <a:srgbClr val="000000"/>
                        </a:solidFill>
                        <a:effectLst/>
                        <a:latin typeface="Arial"/>
                        <a:ea typeface="Arial"/>
                      </a:endParaRPr>
                    </a:p>
                    <a:p>
                      <a:pPr marL="90170">
                        <a:lnSpc>
                          <a:spcPct val="115000"/>
                        </a:lnSpc>
                        <a:spcAft>
                          <a:spcPts val="0"/>
                        </a:spcAft>
                      </a:pPr>
                      <a:r>
                        <a:rPr lang="es-ES" sz="600">
                          <a:solidFill>
                            <a:srgbClr val="1C4587"/>
                          </a:solidFill>
                          <a:effectLst/>
                          <a:latin typeface="Century Gothic"/>
                          <a:ea typeface="Century Gothic"/>
                          <a:cs typeface="Century Gothic"/>
                        </a:rPr>
                        <a:t>     Preguntas útiles para el </a:t>
                      </a:r>
                      <a:endParaRPr lang="es-MX" sz="600">
                        <a:solidFill>
                          <a:srgbClr val="000000"/>
                        </a:solidFill>
                        <a:effectLst/>
                        <a:latin typeface="Arial"/>
                        <a:ea typeface="Arial"/>
                      </a:endParaRPr>
                    </a:p>
                    <a:p>
                      <a:pPr marL="90170">
                        <a:lnSpc>
                          <a:spcPct val="115000"/>
                        </a:lnSpc>
                        <a:spcAft>
                          <a:spcPts val="0"/>
                        </a:spcAft>
                      </a:pPr>
                      <a:r>
                        <a:rPr lang="es-ES" sz="600">
                          <a:solidFill>
                            <a:srgbClr val="1C4587"/>
                          </a:solidFill>
                          <a:effectLst/>
                          <a:latin typeface="Century Gothic"/>
                          <a:ea typeface="Century Gothic"/>
                          <a:cs typeface="Century Gothic"/>
                        </a:rPr>
                        <a:t>     proyecto, de tal forma que lo </a:t>
                      </a:r>
                      <a:endParaRPr lang="es-MX" sz="600">
                        <a:solidFill>
                          <a:srgbClr val="000000"/>
                        </a:solidFill>
                        <a:effectLst/>
                        <a:latin typeface="Arial"/>
                        <a:ea typeface="Arial"/>
                      </a:endParaRPr>
                    </a:p>
                    <a:p>
                      <a:pPr marL="90170">
                        <a:lnSpc>
                          <a:spcPct val="115000"/>
                        </a:lnSpc>
                        <a:spcAft>
                          <a:spcPts val="0"/>
                        </a:spcAft>
                      </a:pPr>
                      <a:r>
                        <a:rPr lang="es-ES" sz="600">
                          <a:solidFill>
                            <a:srgbClr val="1C4587"/>
                          </a:solidFill>
                          <a:effectLst/>
                          <a:latin typeface="Century Gothic"/>
                          <a:ea typeface="Century Gothic"/>
                          <a:cs typeface="Century Gothic"/>
                        </a:rPr>
                        <a:t>     aclaren, describan o descifren  </a:t>
                      </a:r>
                      <a:endParaRPr lang="es-MX" sz="600">
                        <a:solidFill>
                          <a:srgbClr val="000000"/>
                        </a:solidFill>
                        <a:effectLst/>
                        <a:latin typeface="Arial"/>
                        <a:ea typeface="Arial"/>
                      </a:endParaRPr>
                    </a:p>
                    <a:p>
                      <a:pPr marL="90170">
                        <a:lnSpc>
                          <a:spcPct val="115000"/>
                        </a:lnSpc>
                        <a:spcAft>
                          <a:spcPts val="0"/>
                        </a:spcAft>
                      </a:pPr>
                      <a:r>
                        <a:rPr lang="es-ES" sz="600">
                          <a:solidFill>
                            <a:srgbClr val="1C4587"/>
                          </a:solidFill>
                          <a:effectLst/>
                          <a:latin typeface="Century Gothic"/>
                          <a:ea typeface="Century Gothic"/>
                          <a:cs typeface="Century Gothic"/>
                        </a:rPr>
                        <a:t>    (para la  reflexión colaborativa</a:t>
                      </a:r>
                      <a:endParaRPr lang="es-MX" sz="600">
                        <a:solidFill>
                          <a:srgbClr val="000000"/>
                        </a:solidFill>
                        <a:effectLst/>
                        <a:latin typeface="Arial"/>
                        <a:ea typeface="Arial"/>
                      </a:endParaRPr>
                    </a:p>
                    <a:p>
                      <a:pPr marL="90170">
                        <a:lnSpc>
                          <a:spcPct val="115000"/>
                        </a:lnSpc>
                        <a:spcAft>
                          <a:spcPts val="0"/>
                        </a:spcAft>
                      </a:pPr>
                      <a:r>
                        <a:rPr lang="es-ES" sz="600">
                          <a:solidFill>
                            <a:srgbClr val="1C4587"/>
                          </a:solidFill>
                          <a:effectLst/>
                          <a:latin typeface="Century Gothic"/>
                          <a:ea typeface="Century Gothic"/>
                          <a:cs typeface="Century Gothic"/>
                        </a:rPr>
                        <a:t>     de los estudiantes).</a:t>
                      </a:r>
                      <a:endParaRPr lang="es-MX" sz="600">
                        <a:solidFill>
                          <a:srgbClr val="000000"/>
                        </a:solidFill>
                        <a:effectLst/>
                        <a:latin typeface="Arial"/>
                        <a:ea typeface="Arial"/>
                      </a:endParaRPr>
                    </a:p>
                    <a:p>
                      <a:pPr marL="90170">
                        <a:lnSpc>
                          <a:spcPct val="115000"/>
                        </a:lnSpc>
                        <a:spcAft>
                          <a:spcPts val="0"/>
                        </a:spcAft>
                      </a:pPr>
                      <a:r>
                        <a:rPr lang="es-ES" sz="600">
                          <a:solidFill>
                            <a:srgbClr val="1C4587"/>
                          </a:solidFill>
                          <a:effectLst/>
                          <a:latin typeface="Century Gothic"/>
                          <a:ea typeface="Century Gothic"/>
                          <a:cs typeface="Century Gothic"/>
                        </a:rPr>
                        <a:t>     ¿Cómo se lograrán?</a:t>
                      </a:r>
                      <a:endParaRPr lang="es-MX" sz="600">
                        <a:solidFill>
                          <a:srgbClr val="000000"/>
                        </a:solidFill>
                        <a:effectLst/>
                        <a:latin typeface="Arial"/>
                        <a:ea typeface="Arial"/>
                      </a:endParaRPr>
                    </a:p>
                    <a:p>
                      <a:pPr>
                        <a:lnSpc>
                          <a:spcPct val="115000"/>
                        </a:lnSpc>
                        <a:spcAft>
                          <a:spcPts val="0"/>
                        </a:spcAft>
                      </a:pPr>
                      <a:r>
                        <a:rPr lang="es-ES" sz="600">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2">
                  <a:txBody>
                    <a:bodyPr/>
                    <a:lstStyle/>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pPr>
                        <a:lnSpc>
                          <a:spcPct val="115000"/>
                        </a:lnSpc>
                        <a:spcAft>
                          <a:spcPts val="0"/>
                        </a:spcAft>
                      </a:pPr>
                      <a:endParaRPr lang="es-MX" sz="55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2">
                  <a:txBody>
                    <a:bodyPr/>
                    <a:lstStyle/>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pPr>
                        <a:lnSpc>
                          <a:spcPct val="115000"/>
                        </a:lnSpc>
                        <a:spcAft>
                          <a:spcPts val="0"/>
                        </a:spcAft>
                      </a:pPr>
                      <a:endParaRPr lang="es-MX" sz="55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600">
                          <a:solidFill>
                            <a:srgbClr val="000000"/>
                          </a:solidFill>
                          <a:effectLst/>
                          <a:latin typeface="Century Gothic"/>
                          <a:ea typeface="Century Gothic"/>
                          <a:cs typeface="Century Gothic"/>
                        </a:rPr>
                        <a:t> </a:t>
                      </a:r>
                      <a:endParaRPr lang="es-MX" sz="60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1184510">
                <a:tc>
                  <a:txBody>
                    <a:bodyPr/>
                    <a:lstStyle/>
                    <a:p>
                      <a:pPr indent="-269875">
                        <a:lnSpc>
                          <a:spcPct val="115000"/>
                        </a:lnSpc>
                        <a:spcAft>
                          <a:spcPts val="0"/>
                        </a:spcAft>
                      </a:pPr>
                      <a:r>
                        <a:rPr lang="es-ES" sz="600" b="1">
                          <a:solidFill>
                            <a:srgbClr val="1C4587"/>
                          </a:solidFill>
                          <a:effectLst/>
                          <a:latin typeface="Century Gothic"/>
                          <a:ea typeface="Century Gothic"/>
                          <a:cs typeface="Century Gothic"/>
                        </a:rPr>
                        <a:t>6.</a:t>
                      </a:r>
                      <a:r>
                        <a:rPr lang="es-ES" sz="600">
                          <a:solidFill>
                            <a:srgbClr val="1C4587"/>
                          </a:solidFill>
                          <a:effectLst/>
                          <a:latin typeface="Century Gothic"/>
                          <a:ea typeface="Century Gothic"/>
                          <a:cs typeface="Century Gothic"/>
                        </a:rPr>
                        <a:t> </a:t>
                      </a:r>
                      <a:r>
                        <a:rPr lang="es-ES" sz="600" b="1">
                          <a:solidFill>
                            <a:srgbClr val="1C4587"/>
                          </a:solidFill>
                          <a:effectLst/>
                          <a:latin typeface="Century Gothic"/>
                          <a:ea typeface="Century Gothic"/>
                          <a:cs typeface="Century Gothic"/>
                        </a:rPr>
                        <a:t>Conectar.</a:t>
                      </a:r>
                      <a:endParaRPr lang="es-MX" sz="600">
                        <a:solidFill>
                          <a:srgbClr val="000000"/>
                        </a:solidFill>
                        <a:effectLst/>
                        <a:latin typeface="Arial"/>
                        <a:ea typeface="Arial"/>
                      </a:endParaRPr>
                    </a:p>
                    <a:p>
                      <a:pPr indent="-269875">
                        <a:lnSpc>
                          <a:spcPct val="115000"/>
                        </a:lnSpc>
                        <a:spcAft>
                          <a:spcPts val="0"/>
                        </a:spcAft>
                        <a:tabLst>
                          <a:tab pos="270510" algn="l"/>
                        </a:tabLst>
                      </a:pPr>
                      <a:r>
                        <a:rPr lang="es-ES" sz="600" b="1">
                          <a:solidFill>
                            <a:srgbClr val="1C4587"/>
                          </a:solidFill>
                          <a:effectLst/>
                          <a:latin typeface="Century Gothic"/>
                          <a:ea typeface="Century Gothic"/>
                          <a:cs typeface="Century Gothic"/>
                        </a:rPr>
                        <a:t>    </a:t>
                      </a:r>
                      <a:r>
                        <a:rPr lang="es-ES" sz="600">
                          <a:solidFill>
                            <a:srgbClr val="1C4587"/>
                          </a:solidFill>
                          <a:effectLst/>
                          <a:latin typeface="Century Gothic"/>
                          <a:ea typeface="Century Gothic"/>
                          <a:cs typeface="Century Gothic"/>
                        </a:rPr>
                        <a:t>¿De qué manera  las </a:t>
                      </a:r>
                      <a:endParaRPr lang="es-MX" sz="600">
                        <a:solidFill>
                          <a:srgbClr val="000000"/>
                        </a:solidFill>
                        <a:effectLst/>
                        <a:latin typeface="Arial"/>
                        <a:ea typeface="Arial"/>
                      </a:endParaRPr>
                    </a:p>
                    <a:p>
                      <a:pPr indent="-269875">
                        <a:lnSpc>
                          <a:spcPct val="115000"/>
                        </a:lnSpc>
                        <a:spcAft>
                          <a:spcPts val="0"/>
                        </a:spcAft>
                        <a:tabLst>
                          <a:tab pos="270510" algn="l"/>
                        </a:tabLst>
                      </a:pPr>
                      <a:r>
                        <a:rPr lang="es-ES" sz="600">
                          <a:solidFill>
                            <a:srgbClr val="1C4587"/>
                          </a:solidFill>
                          <a:effectLst/>
                          <a:latin typeface="Century Gothic"/>
                          <a:ea typeface="Century Gothic"/>
                          <a:cs typeface="Century Gothic"/>
                        </a:rPr>
                        <a:t>     conclusiones de cada disciplina</a:t>
                      </a:r>
                      <a:endParaRPr lang="es-MX" sz="600">
                        <a:solidFill>
                          <a:srgbClr val="000000"/>
                        </a:solidFill>
                        <a:effectLst/>
                        <a:latin typeface="Arial"/>
                        <a:ea typeface="Arial"/>
                      </a:endParaRPr>
                    </a:p>
                    <a:p>
                      <a:pPr indent="-269875">
                        <a:lnSpc>
                          <a:spcPct val="115000"/>
                        </a:lnSpc>
                        <a:spcAft>
                          <a:spcPts val="0"/>
                        </a:spcAft>
                        <a:tabLst>
                          <a:tab pos="270510" algn="l"/>
                        </a:tabLst>
                      </a:pPr>
                      <a:r>
                        <a:rPr lang="es-ES" sz="600">
                          <a:solidFill>
                            <a:srgbClr val="1C4587"/>
                          </a:solidFill>
                          <a:effectLst/>
                          <a:latin typeface="Century Gothic"/>
                          <a:ea typeface="Century Gothic"/>
                          <a:cs typeface="Century Gothic"/>
                        </a:rPr>
                        <a:t>     se vincularán, para dar respuesta</a:t>
                      </a:r>
                      <a:endParaRPr lang="es-MX" sz="600">
                        <a:solidFill>
                          <a:srgbClr val="000000"/>
                        </a:solidFill>
                        <a:effectLst/>
                        <a:latin typeface="Arial"/>
                        <a:ea typeface="Arial"/>
                      </a:endParaRPr>
                    </a:p>
                    <a:p>
                      <a:pPr indent="-269875">
                        <a:lnSpc>
                          <a:spcPct val="115000"/>
                        </a:lnSpc>
                        <a:spcAft>
                          <a:spcPts val="0"/>
                        </a:spcAft>
                        <a:tabLst>
                          <a:tab pos="270510" algn="l"/>
                        </a:tabLst>
                      </a:pPr>
                      <a:r>
                        <a:rPr lang="es-ES" sz="600">
                          <a:solidFill>
                            <a:srgbClr val="1C4587"/>
                          </a:solidFill>
                          <a:effectLst/>
                          <a:latin typeface="Century Gothic"/>
                          <a:ea typeface="Century Gothic"/>
                          <a:cs typeface="Century Gothic"/>
                        </a:rPr>
                        <a:t>     a  la pregunta disparadora del</a:t>
                      </a:r>
                      <a:endParaRPr lang="es-MX" sz="600">
                        <a:solidFill>
                          <a:srgbClr val="000000"/>
                        </a:solidFill>
                        <a:effectLst/>
                        <a:latin typeface="Arial"/>
                        <a:ea typeface="Arial"/>
                      </a:endParaRPr>
                    </a:p>
                    <a:p>
                      <a:pPr indent="-269875">
                        <a:lnSpc>
                          <a:spcPct val="115000"/>
                        </a:lnSpc>
                        <a:spcAft>
                          <a:spcPts val="0"/>
                        </a:spcAft>
                        <a:tabLst>
                          <a:tab pos="270510" algn="l"/>
                        </a:tabLst>
                      </a:pPr>
                      <a:r>
                        <a:rPr lang="es-ES" sz="600">
                          <a:solidFill>
                            <a:srgbClr val="1C4587"/>
                          </a:solidFill>
                          <a:effectLst/>
                          <a:latin typeface="Century Gothic"/>
                          <a:ea typeface="Century Gothic"/>
                          <a:cs typeface="Century Gothic"/>
                        </a:rPr>
                        <a:t>     proyecto? </a:t>
                      </a:r>
                      <a:endParaRPr lang="es-MX" sz="600">
                        <a:solidFill>
                          <a:srgbClr val="000000"/>
                        </a:solidFill>
                        <a:effectLst/>
                        <a:latin typeface="Arial"/>
                        <a:ea typeface="Arial"/>
                      </a:endParaRPr>
                    </a:p>
                    <a:p>
                      <a:pPr indent="-269875">
                        <a:lnSpc>
                          <a:spcPct val="115000"/>
                        </a:lnSpc>
                        <a:spcAft>
                          <a:spcPts val="0"/>
                        </a:spcAft>
                        <a:tabLst>
                          <a:tab pos="270510" algn="l"/>
                        </a:tabLst>
                      </a:pPr>
                      <a:r>
                        <a:rPr lang="es-ES" sz="600">
                          <a:solidFill>
                            <a:srgbClr val="1C4587"/>
                          </a:solidFill>
                          <a:effectLst/>
                          <a:latin typeface="Century Gothic"/>
                          <a:ea typeface="Century Gothic"/>
                          <a:cs typeface="Century Gothic"/>
                        </a:rPr>
                        <a:t>     ¿Cuál será la   estrategia o</a:t>
                      </a:r>
                      <a:endParaRPr lang="es-MX" sz="600">
                        <a:solidFill>
                          <a:srgbClr val="000000"/>
                        </a:solidFill>
                        <a:effectLst/>
                        <a:latin typeface="Arial"/>
                        <a:ea typeface="Arial"/>
                      </a:endParaRPr>
                    </a:p>
                    <a:p>
                      <a:pPr indent="-269875">
                        <a:lnSpc>
                          <a:spcPct val="115000"/>
                        </a:lnSpc>
                        <a:spcAft>
                          <a:spcPts val="0"/>
                        </a:spcAft>
                        <a:tabLst>
                          <a:tab pos="270510" algn="l"/>
                        </a:tabLst>
                      </a:pPr>
                      <a:r>
                        <a:rPr lang="es-ES" sz="600">
                          <a:solidFill>
                            <a:srgbClr val="1C4587"/>
                          </a:solidFill>
                          <a:effectLst/>
                          <a:latin typeface="Century Gothic"/>
                          <a:ea typeface="Century Gothic"/>
                          <a:cs typeface="Century Gothic"/>
                        </a:rPr>
                        <a:t>     actividad  que se utilizará para </a:t>
                      </a:r>
                      <a:endParaRPr lang="es-MX" sz="600">
                        <a:solidFill>
                          <a:srgbClr val="000000"/>
                        </a:solidFill>
                        <a:effectLst/>
                        <a:latin typeface="Arial"/>
                        <a:ea typeface="Arial"/>
                      </a:endParaRPr>
                    </a:p>
                    <a:p>
                      <a:pPr indent="-269875">
                        <a:lnSpc>
                          <a:spcPct val="115000"/>
                        </a:lnSpc>
                        <a:spcAft>
                          <a:spcPts val="0"/>
                        </a:spcAft>
                        <a:tabLst>
                          <a:tab pos="270510" algn="l"/>
                        </a:tabLst>
                      </a:pPr>
                      <a:r>
                        <a:rPr lang="es-ES" sz="600">
                          <a:solidFill>
                            <a:srgbClr val="1C4587"/>
                          </a:solidFill>
                          <a:effectLst/>
                          <a:latin typeface="Century Gothic"/>
                          <a:ea typeface="Century Gothic"/>
                          <a:cs typeface="Century Gothic"/>
                        </a:rPr>
                        <a:t>     lograr que haya conciencia de </a:t>
                      </a:r>
                      <a:endParaRPr lang="es-MX" sz="600">
                        <a:solidFill>
                          <a:srgbClr val="000000"/>
                        </a:solidFill>
                        <a:effectLst/>
                        <a:latin typeface="Arial"/>
                        <a:ea typeface="Arial"/>
                      </a:endParaRPr>
                    </a:p>
                    <a:p>
                      <a:pPr marL="270510" indent="-180340">
                        <a:lnSpc>
                          <a:spcPct val="115000"/>
                        </a:lnSpc>
                        <a:spcAft>
                          <a:spcPts val="0"/>
                        </a:spcAft>
                        <a:tabLst>
                          <a:tab pos="270510" algn="l"/>
                        </a:tabLst>
                      </a:pPr>
                      <a:r>
                        <a:rPr lang="es-ES" sz="600">
                          <a:solidFill>
                            <a:srgbClr val="1C4587"/>
                          </a:solidFill>
                          <a:effectLst/>
                          <a:latin typeface="Century Gothic"/>
                          <a:ea typeface="Century Gothic"/>
                          <a:cs typeface="Century Gothic"/>
                        </a:rPr>
                        <a:t>     ello?</a:t>
                      </a:r>
                      <a:endParaRPr lang="es-MX" sz="600">
                        <a:solidFill>
                          <a:srgbClr val="000000"/>
                        </a:solidFill>
                        <a:effectLst/>
                        <a:latin typeface="Arial"/>
                        <a:ea typeface="Arial"/>
                      </a:endParaRPr>
                    </a:p>
                    <a:p>
                      <a:pPr>
                        <a:lnSpc>
                          <a:spcPct val="115000"/>
                        </a:lnSpc>
                        <a:spcAft>
                          <a:spcPts val="0"/>
                        </a:spcAft>
                      </a:pPr>
                      <a:r>
                        <a:rPr lang="es-ES" sz="600">
                          <a:solidFill>
                            <a:srgbClr val="1C4587"/>
                          </a:solidFill>
                          <a:effectLst/>
                          <a:latin typeface="Century Gothic"/>
                          <a:ea typeface="Century Gothic"/>
                          <a:cs typeface="Century Gothic"/>
                        </a:rPr>
                        <a:t> </a:t>
                      </a:r>
                      <a:endParaRPr lang="es-MX" sz="60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5">
                  <a:txBody>
                    <a:bodyPr/>
                    <a:lstStyle/>
                    <a:p>
                      <a:pPr>
                        <a:lnSpc>
                          <a:spcPct val="115000"/>
                        </a:lnSpc>
                        <a:spcAft>
                          <a:spcPts val="0"/>
                        </a:spcAft>
                      </a:pPr>
                      <a:r>
                        <a:rPr lang="es-ES" sz="600" dirty="0">
                          <a:solidFill>
                            <a:srgbClr val="000000"/>
                          </a:solidFill>
                          <a:effectLst/>
                          <a:latin typeface="Century Gothic"/>
                          <a:ea typeface="Century Gothic"/>
                          <a:cs typeface="Century Gothic"/>
                        </a:rPr>
                        <a:t> </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CONTENIDO, TEMAS Y PRODUCTOS.</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 </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1.-Se decidió hacer un folleto en el que de manera sencilla se expongan gráficamente esos derechos .</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 </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2.- Se elaboraran cárteles alusivos a esos derechos.</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 </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3.- Se hará un audiovisual.</a:t>
                      </a:r>
                      <a:endParaRPr lang="es-MX" sz="600" dirty="0">
                        <a:solidFill>
                          <a:srgbClr val="000000"/>
                        </a:solidFill>
                        <a:effectLst/>
                        <a:latin typeface="Arial"/>
                        <a:ea typeface="Arial"/>
                      </a:endParaRPr>
                    </a:p>
                    <a:p>
                      <a:pPr>
                        <a:lnSpc>
                          <a:spcPct val="115000"/>
                        </a:lnSpc>
                        <a:spcAft>
                          <a:spcPts val="0"/>
                        </a:spcAft>
                      </a:pPr>
                      <a:endParaRPr lang="es-MX" sz="600" dirty="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63886">
                <a:tc>
                  <a:txBody>
                    <a:bodyPr/>
                    <a:lstStyle/>
                    <a:p>
                      <a:pPr>
                        <a:lnSpc>
                          <a:spcPct val="115000"/>
                        </a:lnSpc>
                        <a:spcAft>
                          <a:spcPts val="0"/>
                        </a:spcAft>
                      </a:pPr>
                      <a:r>
                        <a:rPr lang="es-ES" sz="600" b="1">
                          <a:solidFill>
                            <a:srgbClr val="000000"/>
                          </a:solidFill>
                          <a:effectLst/>
                          <a:latin typeface="Century Gothic"/>
                          <a:ea typeface="Century Gothic"/>
                          <a:cs typeface="Century Gothic"/>
                        </a:rPr>
                        <a:t>  </a:t>
                      </a:r>
                      <a:r>
                        <a:rPr lang="es-ES" sz="600" b="1">
                          <a:solidFill>
                            <a:srgbClr val="1F497D"/>
                          </a:solidFill>
                          <a:effectLst/>
                          <a:latin typeface="Century Gothic"/>
                          <a:ea typeface="Century Gothic"/>
                          <a:cs typeface="Century Gothic"/>
                        </a:rPr>
                        <a:t>7.</a:t>
                      </a:r>
                      <a:r>
                        <a:rPr lang="es-ES" sz="600">
                          <a:solidFill>
                            <a:srgbClr val="1F497D"/>
                          </a:solidFill>
                          <a:effectLst/>
                          <a:latin typeface="Century Gothic"/>
                          <a:ea typeface="Century Gothic"/>
                          <a:cs typeface="Century Gothic"/>
                        </a:rPr>
                        <a:t> </a:t>
                      </a:r>
                      <a:r>
                        <a:rPr lang="es-ES" sz="600" b="1">
                          <a:solidFill>
                            <a:srgbClr val="1F497D"/>
                          </a:solidFill>
                          <a:effectLst/>
                          <a:latin typeface="Century Gothic"/>
                          <a:ea typeface="Century Gothic"/>
                          <a:cs typeface="Century Gothic"/>
                        </a:rPr>
                        <a:t>Evaluar la información generada.</a:t>
                      </a:r>
                      <a:endParaRPr lang="es-MX" sz="600">
                        <a:solidFill>
                          <a:srgbClr val="000000"/>
                        </a:solidFill>
                        <a:effectLst/>
                        <a:latin typeface="Arial"/>
                        <a:ea typeface="Arial"/>
                      </a:endParaRPr>
                    </a:p>
                    <a:p>
                      <a:pPr marL="270510">
                        <a:lnSpc>
                          <a:spcPct val="115000"/>
                        </a:lnSpc>
                        <a:spcAft>
                          <a:spcPts val="0"/>
                        </a:spcAft>
                      </a:pPr>
                      <a:r>
                        <a:rPr lang="es-ES" sz="600">
                          <a:solidFill>
                            <a:srgbClr val="1F497D"/>
                          </a:solidFill>
                          <a:effectLst/>
                          <a:latin typeface="Century Gothic"/>
                          <a:ea typeface="Century Gothic"/>
                          <a:cs typeface="Century Gothic"/>
                        </a:rPr>
                        <a:t>¿Qué otras investigaciones o asignaturas se pueden  proponer para complementar el proyecto?</a:t>
                      </a:r>
                      <a:endParaRPr lang="es-MX" sz="600">
                        <a:solidFill>
                          <a:srgbClr val="000000"/>
                        </a:solidFill>
                        <a:effectLst/>
                        <a:latin typeface="Arial"/>
                        <a:ea typeface="Arial"/>
                      </a:endParaRPr>
                    </a:p>
                    <a:p>
                      <a:pPr marL="270510">
                        <a:lnSpc>
                          <a:spcPct val="115000"/>
                        </a:lnSpc>
                        <a:spcAft>
                          <a:spcPts val="0"/>
                        </a:spcAft>
                      </a:pPr>
                      <a:r>
                        <a:rPr lang="es-ES" sz="600" b="1">
                          <a:solidFill>
                            <a:srgbClr val="1F497D"/>
                          </a:solidFill>
                          <a:effectLst/>
                          <a:latin typeface="Century Gothic"/>
                          <a:ea typeface="Century Gothic"/>
                          <a:cs typeface="Century Gothic"/>
                        </a:rPr>
                        <a:t> </a:t>
                      </a:r>
                      <a:endParaRPr lang="es-MX" sz="60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5">
                  <a:txBody>
                    <a:bodyPr/>
                    <a:lstStyle/>
                    <a:p>
                      <a:pPr>
                        <a:lnSpc>
                          <a:spcPct val="115000"/>
                        </a:lnSpc>
                        <a:spcAft>
                          <a:spcPts val="0"/>
                        </a:spcAft>
                      </a:pPr>
                      <a:r>
                        <a:rPr lang="es-ES" sz="600" dirty="0">
                          <a:solidFill>
                            <a:srgbClr val="000000"/>
                          </a:solidFill>
                          <a:effectLst/>
                          <a:latin typeface="Century Gothic"/>
                          <a:ea typeface="Century Gothic"/>
                          <a:cs typeface="Century Gothic"/>
                        </a:rPr>
                        <a:t>Con el dominio de los jóvenes en la tecnología digital encontraran cuál es la manera más adecuadas de llegarle al sector de la población a la que nos estamos dirigiendo.</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 </a:t>
                      </a:r>
                      <a:endParaRPr lang="es-MX" sz="600" dirty="0">
                        <a:solidFill>
                          <a:srgbClr val="000000"/>
                        </a:solidFill>
                        <a:effectLst/>
                        <a:latin typeface="Arial"/>
                        <a:ea typeface="Arial"/>
                      </a:endParaRPr>
                    </a:p>
                    <a:p>
                      <a:pPr>
                        <a:lnSpc>
                          <a:spcPct val="115000"/>
                        </a:lnSpc>
                        <a:spcAft>
                          <a:spcPts val="0"/>
                        </a:spcAft>
                      </a:pPr>
                      <a:r>
                        <a:rPr lang="es-ES" sz="600" dirty="0">
                          <a:solidFill>
                            <a:srgbClr val="000000"/>
                          </a:solidFill>
                          <a:effectLst/>
                          <a:latin typeface="Century Gothic"/>
                          <a:ea typeface="Century Gothic"/>
                          <a:cs typeface="Century Gothic"/>
                        </a:rPr>
                        <a:t>Los maestros y alumnos  seguramente nos vamos a ver en la necesidad de invitar a otros maestros para que enriquezcan con sus conocimientos y trabajo nuestro proyecto.</a:t>
                      </a:r>
                      <a:endParaRPr lang="es-MX" sz="600" dirty="0">
                        <a:solidFill>
                          <a:srgbClr val="000000"/>
                        </a:solidFill>
                        <a:effectLst/>
                        <a:latin typeface="Arial"/>
                        <a:ea typeface="Arial"/>
                      </a:endParaRPr>
                    </a:p>
                  </a:txBody>
                  <a:tcPr marL="13897" marR="13897" marT="13897" marB="13897">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5" name="Rectangle 1"/>
          <p:cNvSpPr>
            <a:spLocks noChangeArrowheads="1"/>
          </p:cNvSpPr>
          <p:nvPr/>
        </p:nvSpPr>
        <p:spPr bwMode="auto">
          <a:xfrm>
            <a:off x="251521" y="147936"/>
            <a:ext cx="4891083"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9875" algn="l"/>
              </a:tabLst>
            </a:pPr>
            <a:r>
              <a:rPr kumimoji="0" lang="es-ES" sz="11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V. Esquema del proceso de construcción del proyecto por disciplinas.</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055983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694445052"/>
              </p:ext>
            </p:extLst>
          </p:nvPr>
        </p:nvGraphicFramePr>
        <p:xfrm>
          <a:off x="245577" y="476672"/>
          <a:ext cx="7467600" cy="2426148"/>
        </p:xfrm>
        <a:graphic>
          <a:graphicData uri="http://schemas.openxmlformats.org/drawingml/2006/table">
            <a:tbl>
              <a:tblPr/>
              <a:tblGrid>
                <a:gridCol w="3668973"/>
                <a:gridCol w="3798627"/>
              </a:tblGrid>
              <a:tr h="582138">
                <a:tc>
                  <a:txBody>
                    <a:bodyPr/>
                    <a:lstStyle/>
                    <a:p>
                      <a:pPr marL="342900" lvl="0" indent="-342900" algn="ctr">
                        <a:lnSpc>
                          <a:spcPct val="115000"/>
                        </a:lnSpc>
                        <a:spcAft>
                          <a:spcPts val="0"/>
                        </a:spcAft>
                        <a:buFont typeface="+mj-lt"/>
                        <a:buAutoNum type="arabicPeriod"/>
                      </a:pPr>
                      <a:r>
                        <a:rPr lang="es-ES" sz="900" dirty="0">
                          <a:solidFill>
                            <a:srgbClr val="1C4587"/>
                          </a:solidFill>
                          <a:effectLst/>
                          <a:latin typeface="Century Gothic"/>
                          <a:ea typeface="Century Gothic"/>
                          <a:cs typeface="Century Gothic"/>
                        </a:rPr>
                        <a:t>¿Cuántas horas se trabajarán de manera  </a:t>
                      </a:r>
                      <a:endParaRPr lang="es-MX" sz="900" dirty="0">
                        <a:solidFill>
                          <a:srgbClr val="000000"/>
                        </a:solidFill>
                        <a:effectLst/>
                        <a:latin typeface="Arial"/>
                        <a:ea typeface="Arial"/>
                      </a:endParaRPr>
                    </a:p>
                    <a:p>
                      <a:pPr marL="457200" algn="ctr">
                        <a:lnSpc>
                          <a:spcPct val="115000"/>
                        </a:lnSpc>
                        <a:spcAft>
                          <a:spcPts val="0"/>
                        </a:spcAft>
                      </a:pPr>
                      <a:r>
                        <a:rPr lang="es-ES" sz="900" dirty="0">
                          <a:solidFill>
                            <a:srgbClr val="1C4587"/>
                          </a:solidFill>
                          <a:effectLst/>
                          <a:latin typeface="Century Gothic"/>
                          <a:ea typeface="Century Gothic"/>
                          <a:cs typeface="Century Gothic"/>
                        </a:rPr>
                        <a:t>disciplinaria ?</a:t>
                      </a:r>
                      <a:endParaRPr lang="es-MX" sz="900" dirty="0">
                        <a:solidFill>
                          <a:srgbClr val="000000"/>
                        </a:solidFill>
                        <a:effectLst/>
                        <a:latin typeface="Arial"/>
                        <a:ea typeface="Arial"/>
                      </a:endParaRPr>
                    </a:p>
                  </a:txBody>
                  <a:tcPr marL="54468" marR="54468" marT="54468" marB="5446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900" b="1" dirty="0">
                          <a:solidFill>
                            <a:srgbClr val="1C4587"/>
                          </a:solidFill>
                          <a:effectLst/>
                          <a:latin typeface="Century Gothic"/>
                          <a:ea typeface="Century Gothic"/>
                          <a:cs typeface="Century Gothic"/>
                        </a:rPr>
                        <a:t>2</a:t>
                      </a:r>
                      <a:r>
                        <a:rPr lang="es-ES" sz="900" dirty="0">
                          <a:solidFill>
                            <a:srgbClr val="1C4587"/>
                          </a:solidFill>
                          <a:effectLst/>
                          <a:latin typeface="Century Gothic"/>
                          <a:ea typeface="Century Gothic"/>
                          <a:cs typeface="Century Gothic"/>
                        </a:rPr>
                        <a:t>.  ¿Cuántas horas se trabajarán de manera interdisciplinaria?</a:t>
                      </a:r>
                      <a:endParaRPr lang="es-MX" sz="900" dirty="0">
                        <a:solidFill>
                          <a:srgbClr val="000000"/>
                        </a:solidFill>
                        <a:effectLst/>
                        <a:latin typeface="Arial"/>
                        <a:ea typeface="Arial"/>
                      </a:endParaRPr>
                    </a:p>
                    <a:p>
                      <a:pPr algn="ctr">
                        <a:lnSpc>
                          <a:spcPct val="115000"/>
                        </a:lnSpc>
                        <a:spcAft>
                          <a:spcPts val="0"/>
                        </a:spcAft>
                      </a:pPr>
                      <a:r>
                        <a:rPr lang="es-ES" sz="900" dirty="0">
                          <a:solidFill>
                            <a:srgbClr val="1C4587"/>
                          </a:solidFill>
                          <a:effectLst/>
                          <a:latin typeface="Century Gothic"/>
                          <a:ea typeface="Century Gothic"/>
                          <a:cs typeface="Century Gothic"/>
                        </a:rPr>
                        <a:t> </a:t>
                      </a:r>
                      <a:endParaRPr lang="es-MX" sz="900" dirty="0">
                        <a:solidFill>
                          <a:srgbClr val="000000"/>
                        </a:solidFill>
                        <a:effectLst/>
                        <a:latin typeface="Arial"/>
                        <a:ea typeface="Arial"/>
                      </a:endParaRPr>
                    </a:p>
                  </a:txBody>
                  <a:tcPr marL="54468" marR="54468" marT="54468" marB="5446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1844010">
                <a:tc>
                  <a:txBody>
                    <a:bodyPr/>
                    <a:lstStyle/>
                    <a:p>
                      <a:pPr>
                        <a:lnSpc>
                          <a:spcPct val="115000"/>
                        </a:lnSpc>
                        <a:spcAft>
                          <a:spcPts val="0"/>
                        </a:spcAft>
                      </a:pPr>
                      <a:r>
                        <a:rPr lang="es-ES" sz="900">
                          <a:solidFill>
                            <a:srgbClr val="1C4587"/>
                          </a:solidFill>
                          <a:effectLst/>
                          <a:latin typeface="Century Gothic"/>
                          <a:ea typeface="Century Gothic"/>
                          <a:cs typeface="Century Gothic"/>
                        </a:rPr>
                        <a:t>En Derecho las garantías se analizan en 4 clases (15 días).</a:t>
                      </a:r>
                      <a:endParaRPr lang="es-MX" sz="900">
                        <a:solidFill>
                          <a:srgbClr val="000000"/>
                        </a:solidFill>
                        <a:effectLst/>
                        <a:latin typeface="Arial"/>
                        <a:ea typeface="Arial"/>
                      </a:endParaRPr>
                    </a:p>
                    <a:p>
                      <a:pPr>
                        <a:lnSpc>
                          <a:spcPct val="115000"/>
                        </a:lnSpc>
                        <a:spcAft>
                          <a:spcPts val="0"/>
                        </a:spcAft>
                      </a:pPr>
                      <a:r>
                        <a:rPr lang="es-ES" sz="900">
                          <a:solidFill>
                            <a:srgbClr val="1C4587"/>
                          </a:solidFill>
                          <a:effectLst/>
                          <a:latin typeface="Century Gothic"/>
                          <a:ea typeface="Century Gothic"/>
                          <a:cs typeface="Century Gothic"/>
                        </a:rPr>
                        <a:t>En Comunicación Visual la repercusión de los mensajes a través de imágenes se analizara en 5 clases.</a:t>
                      </a:r>
                      <a:endParaRPr lang="es-MX" sz="900">
                        <a:solidFill>
                          <a:srgbClr val="000000"/>
                        </a:solidFill>
                        <a:effectLst/>
                        <a:latin typeface="Arial"/>
                        <a:ea typeface="Arial"/>
                      </a:endParaRPr>
                    </a:p>
                    <a:p>
                      <a:pPr>
                        <a:lnSpc>
                          <a:spcPct val="115000"/>
                        </a:lnSpc>
                        <a:spcAft>
                          <a:spcPts val="0"/>
                        </a:spcAft>
                      </a:pPr>
                      <a:r>
                        <a:rPr lang="es-ES" sz="900">
                          <a:solidFill>
                            <a:srgbClr val="1C4587"/>
                          </a:solidFill>
                          <a:effectLst/>
                          <a:latin typeface="Century Gothic"/>
                          <a:ea typeface="Century Gothic"/>
                          <a:cs typeface="Century Gothic"/>
                        </a:rPr>
                        <a:t> </a:t>
                      </a:r>
                      <a:endParaRPr lang="es-MX" sz="900">
                        <a:solidFill>
                          <a:srgbClr val="000000"/>
                        </a:solidFill>
                        <a:effectLst/>
                        <a:latin typeface="Arial"/>
                        <a:ea typeface="Arial"/>
                      </a:endParaRPr>
                    </a:p>
                    <a:p>
                      <a:pPr>
                        <a:lnSpc>
                          <a:spcPct val="115000"/>
                        </a:lnSpc>
                        <a:spcAft>
                          <a:spcPts val="0"/>
                        </a:spcAft>
                      </a:pPr>
                      <a:r>
                        <a:rPr lang="es-ES" sz="900">
                          <a:solidFill>
                            <a:srgbClr val="1C4587"/>
                          </a:solidFill>
                          <a:effectLst/>
                          <a:latin typeface="Century Gothic"/>
                          <a:ea typeface="Century Gothic"/>
                          <a:cs typeface="Century Gothic"/>
                        </a:rPr>
                        <a:t> </a:t>
                      </a:r>
                      <a:endParaRPr lang="es-MX" sz="900">
                        <a:solidFill>
                          <a:srgbClr val="000000"/>
                        </a:solidFill>
                        <a:effectLst/>
                        <a:latin typeface="Arial"/>
                        <a:ea typeface="Arial"/>
                      </a:endParaRPr>
                    </a:p>
                    <a:p>
                      <a:pPr>
                        <a:lnSpc>
                          <a:spcPct val="115000"/>
                        </a:lnSpc>
                        <a:spcAft>
                          <a:spcPts val="0"/>
                        </a:spcAft>
                      </a:pPr>
                      <a:r>
                        <a:rPr lang="es-ES" sz="900">
                          <a:solidFill>
                            <a:srgbClr val="1C4587"/>
                          </a:solidFill>
                          <a:effectLst/>
                          <a:latin typeface="Century Gothic"/>
                          <a:ea typeface="Century Gothic"/>
                          <a:cs typeface="Century Gothic"/>
                        </a:rPr>
                        <a:t> </a:t>
                      </a:r>
                      <a:endParaRPr lang="es-MX" sz="900">
                        <a:solidFill>
                          <a:srgbClr val="000000"/>
                        </a:solidFill>
                        <a:effectLst/>
                        <a:latin typeface="Arial"/>
                        <a:ea typeface="Arial"/>
                      </a:endParaRPr>
                    </a:p>
                    <a:p>
                      <a:pPr>
                        <a:lnSpc>
                          <a:spcPct val="115000"/>
                        </a:lnSpc>
                        <a:spcAft>
                          <a:spcPts val="0"/>
                        </a:spcAft>
                      </a:pPr>
                      <a:r>
                        <a:rPr lang="es-ES" sz="900">
                          <a:solidFill>
                            <a:srgbClr val="1C4587"/>
                          </a:solidFill>
                          <a:effectLst/>
                          <a:latin typeface="Century Gothic"/>
                          <a:ea typeface="Century Gothic"/>
                          <a:cs typeface="Century Gothic"/>
                        </a:rPr>
                        <a:t> </a:t>
                      </a:r>
                      <a:endParaRPr lang="es-MX" sz="900">
                        <a:solidFill>
                          <a:srgbClr val="000000"/>
                        </a:solidFill>
                        <a:effectLst/>
                        <a:latin typeface="Arial"/>
                        <a:ea typeface="Arial"/>
                      </a:endParaRPr>
                    </a:p>
                    <a:p>
                      <a:pPr>
                        <a:lnSpc>
                          <a:spcPct val="115000"/>
                        </a:lnSpc>
                        <a:spcAft>
                          <a:spcPts val="0"/>
                        </a:spcAft>
                      </a:pPr>
                      <a:r>
                        <a:rPr lang="es-ES" sz="900">
                          <a:solidFill>
                            <a:srgbClr val="1C4587"/>
                          </a:solidFill>
                          <a:effectLst/>
                          <a:latin typeface="Century Gothic"/>
                          <a:ea typeface="Century Gothic"/>
                          <a:cs typeface="Century Gothic"/>
                        </a:rPr>
                        <a:t> </a:t>
                      </a:r>
                      <a:endParaRPr lang="es-MX" sz="900">
                        <a:solidFill>
                          <a:srgbClr val="000000"/>
                        </a:solidFill>
                        <a:effectLst/>
                        <a:latin typeface="Arial"/>
                        <a:ea typeface="Arial"/>
                      </a:endParaRPr>
                    </a:p>
                  </a:txBody>
                  <a:tcPr marL="54468" marR="54468" marT="54468" marB="5446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900" dirty="0">
                          <a:solidFill>
                            <a:srgbClr val="1C4587"/>
                          </a:solidFill>
                          <a:effectLst/>
                          <a:latin typeface="Century Gothic"/>
                          <a:ea typeface="Century Gothic"/>
                          <a:cs typeface="Century Gothic"/>
                        </a:rPr>
                        <a:t>Calculamos que la realización del proyecto se llevara a cabo  en todo un trimestre en el que la maestra de Derecho les daría el mensaje jurídico y la de comunicación visual les enseñaría lo necesario para que ese mensaje llegara a la población</a:t>
                      </a:r>
                      <a:endParaRPr lang="es-MX" sz="900" dirty="0">
                        <a:solidFill>
                          <a:srgbClr val="000000"/>
                        </a:solidFill>
                        <a:effectLst/>
                        <a:latin typeface="Arial"/>
                        <a:ea typeface="Arial"/>
                      </a:endParaRPr>
                    </a:p>
                    <a:p>
                      <a:pPr>
                        <a:lnSpc>
                          <a:spcPct val="115000"/>
                        </a:lnSpc>
                        <a:spcAft>
                          <a:spcPts val="0"/>
                        </a:spcAft>
                      </a:pPr>
                      <a:r>
                        <a:rPr lang="es-ES" sz="900" dirty="0">
                          <a:solidFill>
                            <a:srgbClr val="1C4587"/>
                          </a:solidFill>
                          <a:effectLst/>
                          <a:latin typeface="Century Gothic"/>
                          <a:ea typeface="Century Gothic"/>
                          <a:cs typeface="Century Gothic"/>
                        </a:rPr>
                        <a:t> </a:t>
                      </a:r>
                      <a:endParaRPr lang="es-MX" sz="900" dirty="0">
                        <a:solidFill>
                          <a:srgbClr val="000000"/>
                        </a:solidFill>
                        <a:effectLst/>
                        <a:latin typeface="Arial"/>
                        <a:ea typeface="Arial"/>
                      </a:endParaRPr>
                    </a:p>
                  </a:txBody>
                  <a:tcPr marL="54468" marR="54468" marT="54468" marB="5446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745605415"/>
              </p:ext>
            </p:extLst>
          </p:nvPr>
        </p:nvGraphicFramePr>
        <p:xfrm>
          <a:off x="239985" y="2898842"/>
          <a:ext cx="7467600" cy="4003488"/>
        </p:xfrm>
        <a:graphic>
          <a:graphicData uri="http://schemas.openxmlformats.org/drawingml/2006/table">
            <a:tbl>
              <a:tblPr/>
              <a:tblGrid>
                <a:gridCol w="7467600"/>
              </a:tblGrid>
              <a:tr h="582138">
                <a:tc>
                  <a:txBody>
                    <a:bodyPr/>
                    <a:lstStyle/>
                    <a:p>
                      <a:pPr marL="342900" lvl="0" indent="-342900" algn="ctr">
                        <a:lnSpc>
                          <a:spcPct val="115000"/>
                        </a:lnSpc>
                        <a:buFont typeface="+mj-lt"/>
                        <a:buAutoNum type="arabicPeriod"/>
                      </a:pPr>
                      <a:r>
                        <a:rPr lang="es-ES" sz="900" u="none" strike="noStrike" dirty="0">
                          <a:solidFill>
                            <a:srgbClr val="1C4587"/>
                          </a:solidFill>
                          <a:effectLst/>
                          <a:latin typeface="Century Gothic"/>
                          <a:ea typeface="Century Gothic"/>
                          <a:cs typeface="Century Gothic"/>
                        </a:rPr>
                        <a:t>¿Qué se presentará?   </a:t>
                      </a:r>
                      <a:r>
                        <a:rPr lang="es-ES" sz="900" b="1" u="none" strike="noStrike" dirty="0">
                          <a:solidFill>
                            <a:srgbClr val="1C4587"/>
                          </a:solidFill>
                          <a:effectLst/>
                          <a:latin typeface="Century Gothic"/>
                          <a:ea typeface="Century Gothic"/>
                          <a:cs typeface="Century Gothic"/>
                        </a:rPr>
                        <a:t>2</a:t>
                      </a:r>
                      <a:r>
                        <a:rPr lang="es-ES" sz="900" u="none" strike="noStrike" dirty="0">
                          <a:solidFill>
                            <a:srgbClr val="1C4587"/>
                          </a:solidFill>
                          <a:effectLst/>
                          <a:latin typeface="Century Gothic"/>
                          <a:ea typeface="Century Gothic"/>
                          <a:cs typeface="Century Gothic"/>
                        </a:rPr>
                        <a:t>. ¿Cuándo?   </a:t>
                      </a:r>
                      <a:r>
                        <a:rPr lang="es-ES" sz="900" b="1" u="none" strike="noStrike" dirty="0">
                          <a:solidFill>
                            <a:srgbClr val="1C4587"/>
                          </a:solidFill>
                          <a:effectLst/>
                          <a:latin typeface="Century Gothic"/>
                          <a:ea typeface="Century Gothic"/>
                          <a:cs typeface="Century Gothic"/>
                        </a:rPr>
                        <a:t>3.</a:t>
                      </a:r>
                      <a:r>
                        <a:rPr lang="es-ES" sz="900" u="none" strike="noStrike" dirty="0">
                          <a:solidFill>
                            <a:srgbClr val="1C4587"/>
                          </a:solidFill>
                          <a:effectLst/>
                          <a:latin typeface="Century Gothic"/>
                          <a:ea typeface="Century Gothic"/>
                          <a:cs typeface="Century Gothic"/>
                        </a:rPr>
                        <a:t> ¿Cómo?  4. ¿Dónde?   </a:t>
                      </a:r>
                      <a:r>
                        <a:rPr lang="es-ES" sz="900" b="1" u="none" strike="noStrike" dirty="0">
                          <a:solidFill>
                            <a:srgbClr val="1C4587"/>
                          </a:solidFill>
                          <a:effectLst/>
                          <a:latin typeface="Century Gothic"/>
                          <a:ea typeface="Century Gothic"/>
                          <a:cs typeface="Century Gothic"/>
                        </a:rPr>
                        <a:t>4</a:t>
                      </a:r>
                      <a:r>
                        <a:rPr lang="es-ES" sz="900" u="none" strike="noStrike" dirty="0">
                          <a:solidFill>
                            <a:srgbClr val="1C4587"/>
                          </a:solidFill>
                          <a:effectLst/>
                          <a:latin typeface="Century Gothic"/>
                          <a:ea typeface="Century Gothic"/>
                          <a:cs typeface="Century Gothic"/>
                        </a:rPr>
                        <a:t>. ¿Con qué?</a:t>
                      </a:r>
                      <a:endParaRPr lang="es-MX" sz="900" u="none" strike="noStrike" dirty="0">
                        <a:solidFill>
                          <a:srgbClr val="1C4587"/>
                        </a:solidFill>
                        <a:effectLst/>
                        <a:latin typeface="Arial"/>
                        <a:ea typeface="Arial"/>
                        <a:cs typeface="Arial"/>
                      </a:endParaRPr>
                    </a:p>
                    <a:p>
                      <a:pPr marL="457200" algn="ctr">
                        <a:lnSpc>
                          <a:spcPct val="115000"/>
                        </a:lnSpc>
                      </a:pPr>
                      <a:r>
                        <a:rPr lang="es-ES" sz="900" b="1" dirty="0">
                          <a:solidFill>
                            <a:srgbClr val="1C4587"/>
                          </a:solidFill>
                          <a:effectLst/>
                          <a:latin typeface="Century Gothic"/>
                          <a:ea typeface="Century Gothic"/>
                          <a:cs typeface="Century Gothic"/>
                        </a:rPr>
                        <a:t>5</a:t>
                      </a:r>
                      <a:r>
                        <a:rPr lang="es-ES" sz="900" dirty="0">
                          <a:solidFill>
                            <a:srgbClr val="1C4587"/>
                          </a:solidFill>
                          <a:effectLst/>
                          <a:latin typeface="Century Gothic"/>
                          <a:ea typeface="Century Gothic"/>
                          <a:cs typeface="Century Gothic"/>
                        </a:rPr>
                        <a:t>. ¿A quién, por qué y para qué?  </a:t>
                      </a:r>
                      <a:endParaRPr lang="es-MX" sz="900" dirty="0">
                        <a:solidFill>
                          <a:srgbClr val="000000"/>
                        </a:solidFill>
                        <a:effectLst/>
                        <a:latin typeface="Arial"/>
                      </a:endParaRPr>
                    </a:p>
                  </a:txBody>
                  <a:tcPr marL="54468" marR="54468" marT="54468" marB="5446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3421350">
                <a:tc>
                  <a:txBody>
                    <a:bodyPr/>
                    <a:lstStyle/>
                    <a:p>
                      <a:pPr>
                        <a:lnSpc>
                          <a:spcPct val="115000"/>
                        </a:lnSpc>
                        <a:spcAft>
                          <a:spcPts val="0"/>
                        </a:spcAft>
                      </a:pPr>
                      <a:r>
                        <a:rPr lang="es-ES" sz="900" dirty="0">
                          <a:solidFill>
                            <a:srgbClr val="1C4587"/>
                          </a:solidFill>
                          <a:effectLst/>
                          <a:latin typeface="Century Gothic"/>
                          <a:ea typeface="Century Gothic"/>
                          <a:cs typeface="Century Gothic"/>
                        </a:rPr>
                        <a:t>IV.-PRESENTACIONES </a:t>
                      </a:r>
                      <a:endParaRPr lang="es-MX" sz="900" dirty="0">
                        <a:solidFill>
                          <a:srgbClr val="000000"/>
                        </a:solidFill>
                        <a:effectLst/>
                        <a:latin typeface="Arial"/>
                        <a:ea typeface="Arial"/>
                      </a:endParaRPr>
                    </a:p>
                    <a:p>
                      <a:pPr>
                        <a:lnSpc>
                          <a:spcPct val="115000"/>
                        </a:lnSpc>
                        <a:spcAft>
                          <a:spcPts val="0"/>
                        </a:spcAft>
                      </a:pPr>
                      <a:r>
                        <a:rPr lang="es-ES" sz="900" dirty="0">
                          <a:solidFill>
                            <a:srgbClr val="1C4587"/>
                          </a:solidFill>
                          <a:effectLst/>
                          <a:latin typeface="Century Gothic"/>
                          <a:ea typeface="Century Gothic"/>
                          <a:cs typeface="Century Gothic"/>
                        </a:rPr>
                        <a:t> </a:t>
                      </a:r>
                      <a:endParaRPr lang="es-MX" sz="900" dirty="0">
                        <a:solidFill>
                          <a:srgbClr val="000000"/>
                        </a:solidFill>
                        <a:effectLst/>
                        <a:latin typeface="Arial"/>
                        <a:ea typeface="Arial"/>
                      </a:endParaRPr>
                    </a:p>
                    <a:p>
                      <a:pPr>
                        <a:lnSpc>
                          <a:spcPct val="115000"/>
                        </a:lnSpc>
                        <a:spcAft>
                          <a:spcPts val="0"/>
                        </a:spcAft>
                      </a:pPr>
                      <a:r>
                        <a:rPr lang="es-ES" sz="900" dirty="0">
                          <a:solidFill>
                            <a:srgbClr val="1C4587"/>
                          </a:solidFill>
                          <a:effectLst/>
                          <a:latin typeface="Century Gothic"/>
                          <a:ea typeface="Century Gothic"/>
                          <a:cs typeface="Century Gothic"/>
                        </a:rPr>
                        <a:t>A)	Una vez terminado el trabajo se hará un exposición a los directivos y alumnos de toda la preparatoria para obtener retroalimentación sobre el mismo y afinar detalles antes de exponerlo en la Casa Popular.</a:t>
                      </a:r>
                      <a:endParaRPr lang="es-MX" sz="900" dirty="0">
                        <a:solidFill>
                          <a:srgbClr val="000000"/>
                        </a:solidFill>
                        <a:effectLst/>
                        <a:latin typeface="Arial"/>
                        <a:ea typeface="Arial"/>
                      </a:endParaRPr>
                    </a:p>
                    <a:p>
                      <a:pPr>
                        <a:lnSpc>
                          <a:spcPct val="115000"/>
                        </a:lnSpc>
                        <a:spcAft>
                          <a:spcPts val="0"/>
                        </a:spcAft>
                      </a:pPr>
                      <a:r>
                        <a:rPr lang="es-ES" sz="900" dirty="0">
                          <a:solidFill>
                            <a:srgbClr val="1C4587"/>
                          </a:solidFill>
                          <a:effectLst/>
                          <a:latin typeface="Century Gothic"/>
                          <a:ea typeface="Century Gothic"/>
                          <a:cs typeface="Century Gothic"/>
                        </a:rPr>
                        <a:t> </a:t>
                      </a:r>
                      <a:endParaRPr lang="es-MX" sz="900" dirty="0">
                        <a:solidFill>
                          <a:srgbClr val="000000"/>
                        </a:solidFill>
                        <a:effectLst/>
                        <a:latin typeface="Arial"/>
                        <a:ea typeface="Arial"/>
                      </a:endParaRPr>
                    </a:p>
                    <a:p>
                      <a:pPr>
                        <a:lnSpc>
                          <a:spcPct val="115000"/>
                        </a:lnSpc>
                        <a:spcAft>
                          <a:spcPts val="0"/>
                        </a:spcAft>
                      </a:pPr>
                      <a:r>
                        <a:rPr lang="es-ES" sz="900" dirty="0">
                          <a:solidFill>
                            <a:srgbClr val="1C4587"/>
                          </a:solidFill>
                          <a:effectLst/>
                          <a:latin typeface="Century Gothic"/>
                          <a:ea typeface="Century Gothic"/>
                          <a:cs typeface="Century Gothic"/>
                        </a:rPr>
                        <a:t>B)	Exposición en la Casa Popular de los cárteles, videos y exposición por parte de los alumnos.</a:t>
                      </a:r>
                      <a:endParaRPr lang="es-MX" sz="900" dirty="0">
                        <a:solidFill>
                          <a:srgbClr val="000000"/>
                        </a:solidFill>
                        <a:effectLst/>
                        <a:latin typeface="Arial"/>
                        <a:ea typeface="Arial"/>
                      </a:endParaRPr>
                    </a:p>
                    <a:p>
                      <a:pPr>
                        <a:lnSpc>
                          <a:spcPct val="115000"/>
                        </a:lnSpc>
                        <a:spcAft>
                          <a:spcPts val="0"/>
                        </a:spcAft>
                      </a:pPr>
                      <a:r>
                        <a:rPr lang="es-ES" sz="900" dirty="0">
                          <a:solidFill>
                            <a:srgbClr val="1C4587"/>
                          </a:solidFill>
                          <a:effectLst/>
                          <a:latin typeface="Century Gothic"/>
                          <a:ea typeface="Century Gothic"/>
                          <a:cs typeface="Century Gothic"/>
                        </a:rPr>
                        <a:t> </a:t>
                      </a:r>
                      <a:endParaRPr lang="es-MX" sz="900" dirty="0">
                        <a:solidFill>
                          <a:srgbClr val="000000"/>
                        </a:solidFill>
                        <a:effectLst/>
                        <a:latin typeface="Arial"/>
                        <a:ea typeface="Arial"/>
                      </a:endParaRPr>
                    </a:p>
                    <a:p>
                      <a:pPr>
                        <a:lnSpc>
                          <a:spcPct val="115000"/>
                        </a:lnSpc>
                        <a:spcAft>
                          <a:spcPts val="0"/>
                        </a:spcAft>
                      </a:pPr>
                      <a:r>
                        <a:rPr lang="es-ES" sz="900" dirty="0">
                          <a:solidFill>
                            <a:srgbClr val="1C4587"/>
                          </a:solidFill>
                          <a:effectLst/>
                          <a:latin typeface="Century Gothic"/>
                          <a:ea typeface="Century Gothic"/>
                          <a:cs typeface="Century Gothic"/>
                        </a:rPr>
                        <a:t>C)	Adicionalmente se exhibirán los cárteles en puntos estratégicos de la Delegación</a:t>
                      </a:r>
                      <a:endParaRPr lang="es-MX" sz="900" dirty="0">
                        <a:solidFill>
                          <a:srgbClr val="000000"/>
                        </a:solidFill>
                        <a:effectLst/>
                        <a:latin typeface="Arial"/>
                        <a:ea typeface="Arial"/>
                      </a:endParaRPr>
                    </a:p>
                    <a:p>
                      <a:pPr>
                        <a:lnSpc>
                          <a:spcPct val="115000"/>
                        </a:lnSpc>
                        <a:spcAft>
                          <a:spcPts val="0"/>
                        </a:spcAft>
                      </a:pPr>
                      <a:r>
                        <a:rPr lang="es-ES" sz="900" dirty="0">
                          <a:solidFill>
                            <a:srgbClr val="1C4587"/>
                          </a:solidFill>
                          <a:effectLst/>
                          <a:latin typeface="Century Gothic"/>
                          <a:ea typeface="Century Gothic"/>
                          <a:cs typeface="Century Gothic"/>
                        </a:rPr>
                        <a:t> </a:t>
                      </a:r>
                      <a:endParaRPr lang="es-MX" sz="900" dirty="0">
                        <a:solidFill>
                          <a:srgbClr val="000000"/>
                        </a:solidFill>
                        <a:effectLst/>
                        <a:latin typeface="Arial"/>
                        <a:ea typeface="Arial"/>
                      </a:endParaRPr>
                    </a:p>
                    <a:p>
                      <a:pPr>
                        <a:lnSpc>
                          <a:spcPct val="115000"/>
                        </a:lnSpc>
                        <a:spcAft>
                          <a:spcPts val="0"/>
                        </a:spcAft>
                      </a:pPr>
                      <a:r>
                        <a:rPr lang="es-ES" sz="900" dirty="0">
                          <a:solidFill>
                            <a:srgbClr val="1C4587"/>
                          </a:solidFill>
                          <a:effectLst/>
                          <a:latin typeface="Century Gothic"/>
                          <a:ea typeface="Century Gothic"/>
                          <a:cs typeface="Century Gothic"/>
                        </a:rPr>
                        <a:t>D)	Se harán folletos y se repartirán de manera gratuita en la Delegación.</a:t>
                      </a:r>
                      <a:endParaRPr lang="es-MX" sz="900" dirty="0">
                        <a:solidFill>
                          <a:srgbClr val="000000"/>
                        </a:solidFill>
                        <a:effectLst/>
                        <a:latin typeface="Arial"/>
                        <a:ea typeface="Arial"/>
                      </a:endParaRPr>
                    </a:p>
                    <a:p>
                      <a:pPr>
                        <a:lnSpc>
                          <a:spcPct val="115000"/>
                        </a:lnSpc>
                        <a:spcAft>
                          <a:spcPts val="0"/>
                        </a:spcAft>
                      </a:pPr>
                      <a:r>
                        <a:rPr lang="es-ES" sz="900" dirty="0">
                          <a:solidFill>
                            <a:srgbClr val="1C4587"/>
                          </a:solidFill>
                          <a:effectLst/>
                          <a:latin typeface="Century Gothic"/>
                          <a:ea typeface="Century Gothic"/>
                          <a:cs typeface="Century Gothic"/>
                        </a:rPr>
                        <a:t> </a:t>
                      </a:r>
                      <a:endParaRPr lang="es-MX" sz="900" dirty="0">
                        <a:solidFill>
                          <a:srgbClr val="000000"/>
                        </a:solidFill>
                        <a:effectLst/>
                        <a:latin typeface="Arial"/>
                        <a:ea typeface="Arial"/>
                      </a:endParaRPr>
                    </a:p>
                    <a:p>
                      <a:pPr>
                        <a:lnSpc>
                          <a:spcPct val="115000"/>
                        </a:lnSpc>
                        <a:spcAft>
                          <a:spcPts val="0"/>
                        </a:spcAft>
                      </a:pPr>
                      <a:r>
                        <a:rPr lang="es-ES" sz="900" dirty="0">
                          <a:solidFill>
                            <a:srgbClr val="1C4587"/>
                          </a:solidFill>
                          <a:effectLst/>
                          <a:latin typeface="Century Gothic"/>
                          <a:ea typeface="Century Gothic"/>
                          <a:cs typeface="Century Gothic"/>
                        </a:rPr>
                        <a:t> </a:t>
                      </a:r>
                      <a:endParaRPr lang="es-MX" sz="900" dirty="0">
                        <a:solidFill>
                          <a:srgbClr val="000000"/>
                        </a:solidFill>
                        <a:effectLst/>
                        <a:latin typeface="Arial"/>
                        <a:ea typeface="Arial"/>
                      </a:endParaRPr>
                    </a:p>
                    <a:p>
                      <a:pPr>
                        <a:lnSpc>
                          <a:spcPct val="115000"/>
                        </a:lnSpc>
                        <a:spcAft>
                          <a:spcPts val="0"/>
                        </a:spcAft>
                      </a:pPr>
                      <a:r>
                        <a:rPr lang="es-ES" sz="900" dirty="0">
                          <a:solidFill>
                            <a:srgbClr val="1C4587"/>
                          </a:solidFill>
                          <a:effectLst/>
                          <a:latin typeface="Century Gothic"/>
                          <a:ea typeface="Century Gothic"/>
                          <a:cs typeface="Century Gothic"/>
                        </a:rPr>
                        <a:t> </a:t>
                      </a:r>
                      <a:endParaRPr lang="es-MX" sz="900" dirty="0">
                        <a:solidFill>
                          <a:srgbClr val="000000"/>
                        </a:solidFill>
                        <a:effectLst/>
                        <a:latin typeface="Arial"/>
                        <a:ea typeface="Arial"/>
                      </a:endParaRPr>
                    </a:p>
                    <a:p>
                      <a:pPr>
                        <a:lnSpc>
                          <a:spcPct val="115000"/>
                        </a:lnSpc>
                        <a:spcAft>
                          <a:spcPts val="0"/>
                        </a:spcAft>
                      </a:pPr>
                      <a:r>
                        <a:rPr lang="es-ES" sz="900" dirty="0">
                          <a:solidFill>
                            <a:srgbClr val="1C4587"/>
                          </a:solidFill>
                          <a:effectLst/>
                          <a:latin typeface="Century Gothic"/>
                          <a:ea typeface="Century Gothic"/>
                          <a:cs typeface="Century Gothic"/>
                        </a:rPr>
                        <a:t> </a:t>
                      </a:r>
                      <a:endParaRPr lang="es-MX" sz="900" dirty="0">
                        <a:solidFill>
                          <a:srgbClr val="000000"/>
                        </a:solidFill>
                        <a:effectLst/>
                        <a:latin typeface="Arial"/>
                        <a:ea typeface="Arial"/>
                      </a:endParaRPr>
                    </a:p>
                    <a:p>
                      <a:pPr>
                        <a:lnSpc>
                          <a:spcPct val="115000"/>
                        </a:lnSpc>
                        <a:spcAft>
                          <a:spcPts val="0"/>
                        </a:spcAft>
                      </a:pPr>
                      <a:r>
                        <a:rPr lang="es-ES" sz="900" dirty="0">
                          <a:solidFill>
                            <a:srgbClr val="1C4587"/>
                          </a:solidFill>
                          <a:effectLst/>
                          <a:latin typeface="Century Gothic"/>
                          <a:ea typeface="Century Gothic"/>
                          <a:cs typeface="Century Gothic"/>
                        </a:rPr>
                        <a:t> </a:t>
                      </a:r>
                      <a:endParaRPr lang="es-MX" sz="900" dirty="0">
                        <a:solidFill>
                          <a:srgbClr val="000000"/>
                        </a:solidFill>
                        <a:effectLst/>
                        <a:latin typeface="Arial"/>
                        <a:ea typeface="Arial"/>
                      </a:endParaRPr>
                    </a:p>
                    <a:p>
                      <a:pPr>
                        <a:lnSpc>
                          <a:spcPct val="115000"/>
                        </a:lnSpc>
                        <a:spcAft>
                          <a:spcPts val="0"/>
                        </a:spcAft>
                      </a:pPr>
                      <a:r>
                        <a:rPr lang="es-ES" sz="900" dirty="0">
                          <a:solidFill>
                            <a:srgbClr val="1C4587"/>
                          </a:solidFill>
                          <a:effectLst/>
                          <a:latin typeface="Century Gothic"/>
                          <a:ea typeface="Century Gothic"/>
                          <a:cs typeface="Century Gothic"/>
                        </a:rPr>
                        <a:t> </a:t>
                      </a:r>
                      <a:endParaRPr lang="es-MX" sz="900" dirty="0">
                        <a:solidFill>
                          <a:srgbClr val="000000"/>
                        </a:solidFill>
                        <a:effectLst/>
                        <a:latin typeface="Arial"/>
                        <a:ea typeface="Arial"/>
                      </a:endParaRPr>
                    </a:p>
                  </a:txBody>
                  <a:tcPr marL="54468" marR="54468" marT="54468" marB="5446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211655" y="116632"/>
            <a:ext cx="391966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VI. Tiempos que se dedicarán al proyecto cada semana.</a:t>
            </a:r>
          </a:p>
          <a:p>
            <a:pPr marL="0" marR="0" lvl="0" indent="0" algn="l" defTabSz="914400" rtl="0" eaLnBrk="1" fontAlgn="base" latinLnBrk="0" hangingPunct="1">
              <a:lnSpc>
                <a:spcPct val="100000"/>
              </a:lnSpc>
              <a:spcBef>
                <a:spcPct val="0"/>
              </a:spcBef>
              <a:spcAft>
                <a:spcPct val="0"/>
              </a:spcAft>
              <a:buClrTx/>
              <a:buSzTx/>
              <a:buFontTx/>
              <a:buNone/>
              <a:tabLst/>
            </a:pPr>
            <a:endParaRPr lang="es-ES" sz="1100" b="1" dirty="0">
              <a:solidFill>
                <a:srgbClr val="1C4587"/>
              </a:solidFill>
              <a:latin typeface="Arial" pitchFamily="34" charset="0"/>
              <a:ea typeface="Century Gothic" pitchFamily="34" charset="0"/>
              <a:cs typeface="Century Gothic"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1100" b="1" dirty="0">
              <a:solidFill>
                <a:srgbClr val="1C4587"/>
              </a:solidFill>
              <a:latin typeface="Arial" pitchFamily="34" charset="0"/>
              <a:ea typeface="Century Gothic" pitchFamily="34" charset="0"/>
              <a:cs typeface="Century Gothic"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1100" b="1" dirty="0">
              <a:solidFill>
                <a:srgbClr val="1C4587"/>
              </a:solidFill>
              <a:latin typeface="Arial" pitchFamily="34" charset="0"/>
              <a:ea typeface="Century Gothic" pitchFamily="34" charset="0"/>
              <a:cs typeface="Century Gothic"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1100" b="1" dirty="0">
              <a:solidFill>
                <a:srgbClr val="1C4587"/>
              </a:solidFill>
              <a:latin typeface="Arial" pitchFamily="34" charset="0"/>
              <a:ea typeface="Century Gothic" pitchFamily="34" charset="0"/>
              <a:cs typeface="Century Gothic"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1100" b="1" dirty="0">
              <a:solidFill>
                <a:srgbClr val="1C4587"/>
              </a:solidFill>
              <a:latin typeface="Arial" pitchFamily="34" charset="0"/>
              <a:ea typeface="Century Gothic" pitchFamily="34" charset="0"/>
              <a:cs typeface="Century Gothic"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1100" b="1" dirty="0">
              <a:solidFill>
                <a:srgbClr val="1C4587"/>
              </a:solidFill>
              <a:latin typeface="Arial" pitchFamily="34" charset="0"/>
              <a:ea typeface="Century Gothic" pitchFamily="34" charset="0"/>
              <a:cs typeface="Century Gothic"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VII. Presentación del proyecto</a:t>
            </a: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 </a:t>
            </a:r>
            <a:r>
              <a:rPr kumimoji="0" lang="es-ES" sz="1100" b="1" i="0" u="none" strike="noStrike" cap="none" normalizeH="0" baseline="0" dirty="0" smtClean="0">
                <a:ln>
                  <a:noFill/>
                </a:ln>
                <a:solidFill>
                  <a:srgbClr val="0EB1A9"/>
                </a:solidFill>
                <a:effectLst/>
                <a:latin typeface="Arial" pitchFamily="34" charset="0"/>
                <a:ea typeface="Century Gothic" pitchFamily="34" charset="0"/>
                <a:cs typeface="Century Gothic" pitchFamily="34" charset="0"/>
              </a:rPr>
              <a:t>(producto).</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232304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639597265"/>
              </p:ext>
            </p:extLst>
          </p:nvPr>
        </p:nvGraphicFramePr>
        <p:xfrm>
          <a:off x="201093" y="908720"/>
          <a:ext cx="7467599" cy="2899350"/>
        </p:xfrm>
        <a:graphic>
          <a:graphicData uri="http://schemas.openxmlformats.org/drawingml/2006/table">
            <a:tbl>
              <a:tblPr/>
              <a:tblGrid>
                <a:gridCol w="2353372"/>
                <a:gridCol w="2353372"/>
                <a:gridCol w="2760855"/>
              </a:tblGrid>
              <a:tr h="739872">
                <a:tc>
                  <a:txBody>
                    <a:bodyPr/>
                    <a:lstStyle/>
                    <a:p>
                      <a:pPr algn="ctr">
                        <a:lnSpc>
                          <a:spcPct val="115000"/>
                        </a:lnSpc>
                        <a:spcAft>
                          <a:spcPts val="0"/>
                        </a:spcAft>
                      </a:pPr>
                      <a:r>
                        <a:rPr lang="es-ES" sz="900" dirty="0">
                          <a:solidFill>
                            <a:srgbClr val="1C4587"/>
                          </a:solidFill>
                          <a:effectLst/>
                          <a:latin typeface="Century Gothic"/>
                          <a:ea typeface="Century Gothic"/>
                          <a:cs typeface="Century Gothic"/>
                        </a:rPr>
                        <a:t>1. ¿Qué aspectos se evaluarán?</a:t>
                      </a:r>
                      <a:endParaRPr lang="es-MX" sz="900" dirty="0">
                        <a:solidFill>
                          <a:srgbClr val="000000"/>
                        </a:solidFill>
                        <a:effectLst/>
                        <a:latin typeface="Arial"/>
                        <a:ea typeface="Arial"/>
                      </a:endParaRPr>
                    </a:p>
                  </a:txBody>
                  <a:tcPr marL="54468" marR="54468" marT="54468" marB="5446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900" dirty="0">
                          <a:solidFill>
                            <a:srgbClr val="1C4587"/>
                          </a:solidFill>
                          <a:effectLst/>
                          <a:latin typeface="Century Gothic"/>
                          <a:ea typeface="Century Gothic"/>
                          <a:cs typeface="Century Gothic"/>
                        </a:rPr>
                        <a:t>2. ¿Cuáles son los criterios que se utilizarán para evaluar cada aspecto?</a:t>
                      </a:r>
                      <a:endParaRPr lang="es-MX" sz="900" dirty="0">
                        <a:solidFill>
                          <a:srgbClr val="000000"/>
                        </a:solidFill>
                        <a:effectLst/>
                        <a:latin typeface="Arial"/>
                        <a:ea typeface="Arial"/>
                      </a:endParaRPr>
                    </a:p>
                  </a:txBody>
                  <a:tcPr marL="54468" marR="54468" marT="54468" marB="5446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900">
                          <a:solidFill>
                            <a:srgbClr val="1C4587"/>
                          </a:solidFill>
                          <a:effectLst/>
                          <a:latin typeface="Century Gothic"/>
                          <a:ea typeface="Century Gothic"/>
                          <a:cs typeface="Century Gothic"/>
                        </a:rPr>
                        <a:t>3. Herramientas e instrumentos de evaluación que se utilizarán.</a:t>
                      </a:r>
                      <a:endParaRPr lang="es-MX" sz="900">
                        <a:solidFill>
                          <a:srgbClr val="000000"/>
                        </a:solidFill>
                        <a:effectLst/>
                        <a:latin typeface="Arial"/>
                        <a:ea typeface="Arial"/>
                      </a:endParaRPr>
                    </a:p>
                  </a:txBody>
                  <a:tcPr marL="54468" marR="54468" marT="54468" marB="5446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2159478">
                <a:tc>
                  <a:txBody>
                    <a:bodyPr/>
                    <a:lstStyle/>
                    <a:p>
                      <a:pPr>
                        <a:lnSpc>
                          <a:spcPct val="115000"/>
                        </a:lnSpc>
                        <a:spcAft>
                          <a:spcPts val="0"/>
                        </a:spcAft>
                      </a:pPr>
                      <a:r>
                        <a:rPr lang="es-ES" sz="900">
                          <a:solidFill>
                            <a:srgbClr val="1C4587"/>
                          </a:solidFill>
                          <a:effectLst/>
                          <a:latin typeface="Century Gothic"/>
                          <a:ea typeface="Century Gothic"/>
                          <a:cs typeface="Century Gothic"/>
                        </a:rPr>
                        <a:t>-Realización y calidad de los cárteles</a:t>
                      </a:r>
                      <a:endParaRPr lang="es-MX" sz="900">
                        <a:solidFill>
                          <a:srgbClr val="000000"/>
                        </a:solidFill>
                        <a:effectLst/>
                        <a:latin typeface="Arial"/>
                        <a:ea typeface="Arial"/>
                      </a:endParaRPr>
                    </a:p>
                    <a:p>
                      <a:pPr>
                        <a:lnSpc>
                          <a:spcPct val="115000"/>
                        </a:lnSpc>
                        <a:spcAft>
                          <a:spcPts val="0"/>
                        </a:spcAft>
                      </a:pPr>
                      <a:r>
                        <a:rPr lang="es-ES" sz="900">
                          <a:solidFill>
                            <a:srgbClr val="1C4587"/>
                          </a:solidFill>
                          <a:effectLst/>
                          <a:latin typeface="Century Gothic"/>
                          <a:ea typeface="Century Gothic"/>
                          <a:cs typeface="Century Gothic"/>
                        </a:rPr>
                        <a:t>Folleto y Audiovisuales</a:t>
                      </a:r>
                      <a:endParaRPr lang="es-MX" sz="900">
                        <a:solidFill>
                          <a:srgbClr val="000000"/>
                        </a:solidFill>
                        <a:effectLst/>
                        <a:latin typeface="Arial"/>
                        <a:ea typeface="Arial"/>
                      </a:endParaRPr>
                    </a:p>
                    <a:p>
                      <a:pPr>
                        <a:lnSpc>
                          <a:spcPct val="115000"/>
                        </a:lnSpc>
                        <a:spcAft>
                          <a:spcPts val="0"/>
                        </a:spcAft>
                      </a:pPr>
                      <a:r>
                        <a:rPr lang="es-ES" sz="900">
                          <a:solidFill>
                            <a:srgbClr val="1C4587"/>
                          </a:solidFill>
                          <a:effectLst/>
                          <a:latin typeface="Century Gothic"/>
                          <a:ea typeface="Century Gothic"/>
                          <a:cs typeface="Century Gothic"/>
                        </a:rPr>
                        <a:t>¿Cuál fue el impacto que crearon en la población?</a:t>
                      </a:r>
                      <a:endParaRPr lang="es-MX" sz="900">
                        <a:solidFill>
                          <a:srgbClr val="000000"/>
                        </a:solidFill>
                        <a:effectLst/>
                        <a:latin typeface="Arial"/>
                        <a:ea typeface="Arial"/>
                      </a:endParaRPr>
                    </a:p>
                    <a:p>
                      <a:pPr>
                        <a:lnSpc>
                          <a:spcPct val="115000"/>
                        </a:lnSpc>
                        <a:spcAft>
                          <a:spcPts val="0"/>
                        </a:spcAft>
                      </a:pPr>
                      <a:r>
                        <a:rPr lang="es-ES" sz="900">
                          <a:solidFill>
                            <a:srgbClr val="1C4587"/>
                          </a:solidFill>
                          <a:effectLst/>
                          <a:latin typeface="Century Gothic"/>
                          <a:ea typeface="Century Gothic"/>
                          <a:cs typeface="Century Gothic"/>
                        </a:rPr>
                        <a:t> </a:t>
                      </a:r>
                      <a:endParaRPr lang="es-MX" sz="900">
                        <a:solidFill>
                          <a:srgbClr val="000000"/>
                        </a:solidFill>
                        <a:effectLst/>
                        <a:latin typeface="Arial"/>
                        <a:ea typeface="Arial"/>
                      </a:endParaRPr>
                    </a:p>
                    <a:p>
                      <a:pPr>
                        <a:lnSpc>
                          <a:spcPct val="115000"/>
                        </a:lnSpc>
                        <a:spcAft>
                          <a:spcPts val="0"/>
                        </a:spcAft>
                      </a:pPr>
                      <a:r>
                        <a:rPr lang="es-ES" sz="900">
                          <a:solidFill>
                            <a:srgbClr val="1C4587"/>
                          </a:solidFill>
                          <a:effectLst/>
                          <a:latin typeface="Century Gothic"/>
                          <a:ea typeface="Century Gothic"/>
                          <a:cs typeface="Century Gothic"/>
                        </a:rPr>
                        <a:t> </a:t>
                      </a:r>
                      <a:endParaRPr lang="es-MX" sz="900">
                        <a:solidFill>
                          <a:srgbClr val="000000"/>
                        </a:solidFill>
                        <a:effectLst/>
                        <a:latin typeface="Arial"/>
                        <a:ea typeface="Arial"/>
                      </a:endParaRPr>
                    </a:p>
                    <a:p>
                      <a:pPr>
                        <a:lnSpc>
                          <a:spcPct val="115000"/>
                        </a:lnSpc>
                        <a:spcAft>
                          <a:spcPts val="0"/>
                        </a:spcAft>
                      </a:pPr>
                      <a:r>
                        <a:rPr lang="es-ES" sz="900">
                          <a:solidFill>
                            <a:srgbClr val="1C4587"/>
                          </a:solidFill>
                          <a:effectLst/>
                          <a:latin typeface="Century Gothic"/>
                          <a:ea typeface="Century Gothic"/>
                          <a:cs typeface="Century Gothic"/>
                        </a:rPr>
                        <a:t> </a:t>
                      </a:r>
                      <a:endParaRPr lang="es-MX" sz="900">
                        <a:solidFill>
                          <a:srgbClr val="000000"/>
                        </a:solidFill>
                        <a:effectLst/>
                        <a:latin typeface="Arial"/>
                        <a:ea typeface="Arial"/>
                      </a:endParaRPr>
                    </a:p>
                    <a:p>
                      <a:pPr>
                        <a:lnSpc>
                          <a:spcPct val="115000"/>
                        </a:lnSpc>
                        <a:spcAft>
                          <a:spcPts val="0"/>
                        </a:spcAft>
                      </a:pPr>
                      <a:r>
                        <a:rPr lang="es-ES" sz="900">
                          <a:solidFill>
                            <a:srgbClr val="1C4587"/>
                          </a:solidFill>
                          <a:effectLst/>
                          <a:latin typeface="Century Gothic"/>
                          <a:ea typeface="Century Gothic"/>
                          <a:cs typeface="Century Gothic"/>
                        </a:rPr>
                        <a:t> </a:t>
                      </a:r>
                      <a:endParaRPr lang="es-MX" sz="900">
                        <a:solidFill>
                          <a:srgbClr val="000000"/>
                        </a:solidFill>
                        <a:effectLst/>
                        <a:latin typeface="Arial"/>
                        <a:ea typeface="Arial"/>
                      </a:endParaRPr>
                    </a:p>
                    <a:p>
                      <a:pPr>
                        <a:lnSpc>
                          <a:spcPct val="115000"/>
                        </a:lnSpc>
                        <a:spcAft>
                          <a:spcPts val="0"/>
                        </a:spcAft>
                      </a:pPr>
                      <a:r>
                        <a:rPr lang="es-ES" sz="900">
                          <a:solidFill>
                            <a:srgbClr val="1C4587"/>
                          </a:solidFill>
                          <a:effectLst/>
                          <a:latin typeface="Century Gothic"/>
                          <a:ea typeface="Century Gothic"/>
                          <a:cs typeface="Century Gothic"/>
                        </a:rPr>
                        <a:t> </a:t>
                      </a:r>
                      <a:endParaRPr lang="es-MX" sz="900">
                        <a:solidFill>
                          <a:srgbClr val="000000"/>
                        </a:solidFill>
                        <a:effectLst/>
                        <a:latin typeface="Arial"/>
                        <a:ea typeface="Arial"/>
                      </a:endParaRPr>
                    </a:p>
                    <a:p>
                      <a:pPr>
                        <a:lnSpc>
                          <a:spcPct val="115000"/>
                        </a:lnSpc>
                        <a:spcAft>
                          <a:spcPts val="0"/>
                        </a:spcAft>
                      </a:pPr>
                      <a:r>
                        <a:rPr lang="es-ES" sz="900">
                          <a:solidFill>
                            <a:srgbClr val="1C4587"/>
                          </a:solidFill>
                          <a:effectLst/>
                          <a:latin typeface="Century Gothic"/>
                          <a:ea typeface="Century Gothic"/>
                          <a:cs typeface="Century Gothic"/>
                        </a:rPr>
                        <a:t> </a:t>
                      </a:r>
                      <a:endParaRPr lang="es-MX" sz="900">
                        <a:solidFill>
                          <a:srgbClr val="000000"/>
                        </a:solidFill>
                        <a:effectLst/>
                        <a:latin typeface="Arial"/>
                        <a:ea typeface="Arial"/>
                      </a:endParaRPr>
                    </a:p>
                    <a:p>
                      <a:pPr>
                        <a:lnSpc>
                          <a:spcPct val="115000"/>
                        </a:lnSpc>
                        <a:spcAft>
                          <a:spcPts val="0"/>
                        </a:spcAft>
                      </a:pPr>
                      <a:r>
                        <a:rPr lang="es-ES" sz="900">
                          <a:solidFill>
                            <a:srgbClr val="1C4587"/>
                          </a:solidFill>
                          <a:effectLst/>
                          <a:latin typeface="Century Gothic"/>
                          <a:ea typeface="Century Gothic"/>
                          <a:cs typeface="Century Gothic"/>
                        </a:rPr>
                        <a:t> </a:t>
                      </a:r>
                      <a:endParaRPr lang="es-MX" sz="900">
                        <a:solidFill>
                          <a:srgbClr val="000000"/>
                        </a:solidFill>
                        <a:effectLst/>
                        <a:latin typeface="Arial"/>
                        <a:ea typeface="Arial"/>
                      </a:endParaRPr>
                    </a:p>
                  </a:txBody>
                  <a:tcPr marL="54468" marR="54468" marT="54468" marB="5446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solidFill>
                            <a:srgbClr val="1C4587"/>
                          </a:solidFill>
                          <a:effectLst/>
                          <a:latin typeface="Century Gothic"/>
                          <a:ea typeface="Century Gothic"/>
                          <a:cs typeface="Century Gothic"/>
                        </a:rPr>
                        <a:t>Comprensión de lo que representan las imágenes visuales.</a:t>
                      </a:r>
                      <a:endParaRPr lang="es-MX" sz="900">
                        <a:solidFill>
                          <a:srgbClr val="000000"/>
                        </a:solidFill>
                        <a:effectLst/>
                        <a:latin typeface="Arial"/>
                        <a:ea typeface="Arial"/>
                      </a:endParaRPr>
                    </a:p>
                    <a:p>
                      <a:pPr>
                        <a:lnSpc>
                          <a:spcPct val="115000"/>
                        </a:lnSpc>
                        <a:spcAft>
                          <a:spcPts val="0"/>
                        </a:spcAft>
                      </a:pPr>
                      <a:r>
                        <a:rPr lang="es-ES" sz="900">
                          <a:solidFill>
                            <a:srgbClr val="1C4587"/>
                          </a:solidFill>
                          <a:effectLst/>
                          <a:latin typeface="Century Gothic"/>
                          <a:ea typeface="Century Gothic"/>
                          <a:cs typeface="Century Gothic"/>
                        </a:rPr>
                        <a:t> </a:t>
                      </a:r>
                      <a:endParaRPr lang="es-MX" sz="900">
                        <a:solidFill>
                          <a:srgbClr val="000000"/>
                        </a:solidFill>
                        <a:effectLst/>
                        <a:latin typeface="Arial"/>
                        <a:ea typeface="Arial"/>
                      </a:endParaRPr>
                    </a:p>
                    <a:p>
                      <a:pPr>
                        <a:lnSpc>
                          <a:spcPct val="115000"/>
                        </a:lnSpc>
                        <a:spcAft>
                          <a:spcPts val="0"/>
                        </a:spcAft>
                      </a:pPr>
                      <a:r>
                        <a:rPr lang="es-ES" sz="900">
                          <a:solidFill>
                            <a:srgbClr val="1C4587"/>
                          </a:solidFill>
                          <a:effectLst/>
                          <a:latin typeface="Century Gothic"/>
                          <a:ea typeface="Century Gothic"/>
                          <a:cs typeface="Century Gothic"/>
                        </a:rPr>
                        <a:t> </a:t>
                      </a:r>
                      <a:endParaRPr lang="es-MX" sz="900">
                        <a:solidFill>
                          <a:srgbClr val="000000"/>
                        </a:solidFill>
                        <a:effectLst/>
                        <a:latin typeface="Arial"/>
                        <a:ea typeface="Arial"/>
                      </a:endParaRPr>
                    </a:p>
                  </a:txBody>
                  <a:tcPr marL="54468" marR="54468" marT="54468" marB="5446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dirty="0">
                          <a:solidFill>
                            <a:srgbClr val="1C4587"/>
                          </a:solidFill>
                          <a:effectLst/>
                          <a:latin typeface="Century Gothic"/>
                          <a:ea typeface="Century Gothic"/>
                          <a:cs typeface="Century Gothic"/>
                        </a:rPr>
                        <a:t>Exponer la información a distintos grupos de personas.</a:t>
                      </a:r>
                      <a:endParaRPr lang="es-MX" sz="900" dirty="0">
                        <a:solidFill>
                          <a:srgbClr val="000000"/>
                        </a:solidFill>
                        <a:effectLst/>
                        <a:latin typeface="Arial"/>
                        <a:ea typeface="Arial"/>
                      </a:endParaRPr>
                    </a:p>
                  </a:txBody>
                  <a:tcPr marL="54468" marR="54468" marT="54468" marB="54468">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79512" y="291951"/>
            <a:ext cx="214033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rgbClr val="1C4587"/>
                </a:solidFill>
                <a:effectLst/>
                <a:latin typeface="Arial" pitchFamily="34" charset="0"/>
                <a:ea typeface="Century Gothic" pitchFamily="34" charset="0"/>
                <a:cs typeface="Century Gothic" pitchFamily="34" charset="0"/>
              </a:rPr>
              <a:t>VIII. Evaluación del Proyecto.</a:t>
            </a: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178170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L:\FOTOS\IMG_2893.JPG"/>
          <p:cNvPicPr>
            <a:picLocks noGrp="1" noChangeAspect="1" noChangeArrowheads="1"/>
          </p:cNvPicPr>
          <p:nvPr>
            <p:ph idx="1"/>
          </p:nvPr>
        </p:nvPicPr>
        <p:blipFill>
          <a:blip r:embed="rId2" cstate="print"/>
          <a:srcRect/>
          <a:stretch>
            <a:fillRect/>
          </a:stretch>
        </p:blipFill>
        <p:spPr bwMode="auto">
          <a:xfrm>
            <a:off x="323529" y="260648"/>
            <a:ext cx="4488660" cy="2992440"/>
          </a:xfrm>
          <a:prstGeom prst="rect">
            <a:avLst/>
          </a:prstGeom>
          <a:noFill/>
        </p:spPr>
      </p:pic>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9" y="3539935"/>
            <a:ext cx="4386151" cy="2924100"/>
          </a:xfrm>
          <a:prstGeom prst="rect">
            <a:avLst/>
          </a:prstGeom>
        </p:spPr>
      </p:pic>
      <p:pic>
        <p:nvPicPr>
          <p:cNvPr id="4"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7" y="3573017"/>
            <a:ext cx="3167844" cy="2111896"/>
          </a:xfrm>
          <a:prstGeom prst="rect">
            <a:avLst/>
          </a:prstGeom>
        </p:spPr>
      </p:pic>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7" y="1124745"/>
            <a:ext cx="3167844" cy="211189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16632"/>
            <a:ext cx="7467600" cy="1143000"/>
          </a:xfrm>
        </p:spPr>
        <p:txBody>
          <a:bodyPr/>
          <a:lstStyle/>
          <a:p>
            <a:r>
              <a:rPr lang="es-MX" sz="4000" b="1" dirty="0" smtClean="0">
                <a:solidFill>
                  <a:srgbClr val="FF0000"/>
                </a:solidFill>
              </a:rPr>
              <a:t>Reflexión Grupo Interdisciplinario</a:t>
            </a:r>
            <a:endParaRPr lang="es-MX" sz="4000" b="1" dirty="0">
              <a:solidFill>
                <a:srgbClr val="FF0000"/>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29" y="1070960"/>
            <a:ext cx="7983065" cy="5382377"/>
          </a:xfrm>
          <a:prstGeom prst="rect">
            <a:avLst/>
          </a:prstGeom>
        </p:spPr>
      </p:pic>
    </p:spTree>
    <p:extLst>
      <p:ext uri="{BB962C8B-B14F-4D97-AF65-F5344CB8AC3E}">
        <p14:creationId xmlns:p14="http://schemas.microsoft.com/office/powerpoint/2010/main" val="438433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332657"/>
            <a:ext cx="8712968" cy="5793507"/>
          </a:xfrm>
        </p:spPr>
        <p:txBody>
          <a:bodyPr/>
          <a:lstStyle/>
          <a:p>
            <a:pPr>
              <a:buNone/>
            </a:pPr>
            <a:endParaRPr lang="es-MX" sz="1200" smtClean="0"/>
          </a:p>
          <a:p>
            <a:pPr>
              <a:buNone/>
            </a:pPr>
            <a:r>
              <a:rPr lang="es-MX" sz="1200" b="1" smtClean="0"/>
              <a:t>La Interdisciplinariedad</a:t>
            </a:r>
            <a:endParaRPr lang="es-MX" sz="1200" dirty="0"/>
          </a:p>
        </p:txBody>
      </p:sp>
      <p:sp>
        <p:nvSpPr>
          <p:cNvPr id="5121" name="Rectangle 1"/>
          <p:cNvSpPr>
            <a:spLocks noChangeArrowheads="1"/>
          </p:cNvSpPr>
          <p:nvPr/>
        </p:nvSpPr>
        <p:spPr bwMode="auto">
          <a:xfrm>
            <a:off x="0" y="-69702"/>
            <a:ext cx="8532440"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000" b="1" i="0" u="none" strike="noStrike" cap="none" normalizeH="0" baseline="0" dirty="0" smtClean="0">
              <a:ln>
                <a:noFill/>
              </a:ln>
              <a:solidFill>
                <a:srgbClr val="0B85B9"/>
              </a:solidFill>
              <a:effectLst/>
              <a:latin typeface="Arial" pitchFamily="34" charset="0"/>
              <a:ea typeface="Century Gothic" pitchFamily="34" charset="0"/>
              <a:cs typeface="Century Gothic"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MX" sz="1000" b="1" dirty="0" smtClean="0">
              <a:solidFill>
                <a:srgbClr val="0B85B9"/>
              </a:solidFill>
              <a:latin typeface="Arial" pitchFamily="34" charset="0"/>
              <a:ea typeface="Century Gothic" pitchFamily="34" charset="0"/>
              <a:cs typeface="Century Gothic"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000" b="1" i="0" u="none" strike="noStrike" cap="none" normalizeH="0" baseline="0" dirty="0" smtClean="0">
              <a:ln>
                <a:noFill/>
              </a:ln>
              <a:solidFill>
                <a:srgbClr val="0B85B9"/>
              </a:solidFill>
              <a:effectLst/>
              <a:latin typeface="Arial" pitchFamily="34" charset="0"/>
              <a:ea typeface="Century Gothic" pitchFamily="34" charset="0"/>
              <a:cs typeface="Century Gothic"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MX" sz="1000" b="1" dirty="0" smtClean="0">
              <a:solidFill>
                <a:srgbClr val="0B85B9"/>
              </a:solidFill>
              <a:latin typeface="Arial" pitchFamily="34" charset="0"/>
              <a:ea typeface="Century Gothic" pitchFamily="34" charset="0"/>
              <a:cs typeface="Century Gothic"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000" b="1" i="0" u="none" strike="noStrike" cap="none" normalizeH="0" baseline="0" dirty="0" smtClean="0">
              <a:ln>
                <a:noFill/>
              </a:ln>
              <a:solidFill>
                <a:srgbClr val="0B85B9"/>
              </a:solidFill>
              <a:effectLst/>
              <a:latin typeface="Arial" pitchFamily="34" charset="0"/>
              <a:ea typeface="Century Gothic" pitchFamily="34" charset="0"/>
              <a:cs typeface="Century Gothic"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rgbClr val="0B85B9"/>
                </a:solidFill>
                <a:effectLst/>
                <a:latin typeface="Arial" pitchFamily="34" charset="0"/>
                <a:ea typeface="Century Gothic" pitchFamily="34" charset="0"/>
                <a:cs typeface="Century Gothic" pitchFamily="34" charset="0"/>
              </a:rPr>
              <a:t>CUADRO DE ANÁLISIS DE LA INTERDISCIPLINARIEDAD </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rgbClr val="0B85B9"/>
                </a:solidFill>
                <a:effectLst/>
                <a:latin typeface="Arial" pitchFamily="34" charset="0"/>
                <a:ea typeface="Century Gothic" pitchFamily="34" charset="0"/>
                <a:cs typeface="Century Gothic" pitchFamily="34" charset="0"/>
              </a:rPr>
              <a:t>y   EL APRENDIZAJE COOPERATIVO</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rgbClr val="0B85B9"/>
                </a:solidFill>
                <a:effectLst/>
                <a:latin typeface="Arial" pitchFamily="34" charset="0"/>
                <a:ea typeface="Century Gothic" pitchFamily="34" charset="0"/>
                <a:cs typeface="Century Gothic" pitchFamily="34" charset="0"/>
              </a:rPr>
              <a:t>CONCLUSIONES GENERALES</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rgbClr val="0B85B9"/>
                </a:solidFill>
                <a:effectLst/>
                <a:latin typeface="Arial" pitchFamily="34" charset="0"/>
                <a:ea typeface="Century Gothic" pitchFamily="34" charset="0"/>
                <a:cs typeface="Century Gothic" pitchFamily="34" charset="0"/>
              </a:rPr>
              <a:t>GREEN HILLS SCHOOL 1197</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Una vez que se haya trabajado todos los puntos indicados en el documento </a:t>
            </a:r>
            <a:r>
              <a:rPr kumimoji="0" lang="es-MX" sz="14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C.A.I.A.C. Personal,</a:t>
            </a:r>
            <a:r>
              <a:rPr kumimoji="0" lang="es-MX" sz="1400" b="0"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 reflexionar en sesión plenaria,  asentar las conclusiones en la presente tabla y enviar a todos los grupos heterogéneos. </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Tabla"/>
          <p:cNvGraphicFramePr>
            <a:graphicFrameLocks noGrp="1"/>
          </p:cNvGraphicFramePr>
          <p:nvPr/>
        </p:nvGraphicFramePr>
        <p:xfrm>
          <a:off x="539552" y="2276872"/>
          <a:ext cx="7704856" cy="401600"/>
        </p:xfrm>
        <a:graphic>
          <a:graphicData uri="http://schemas.openxmlformats.org/drawingml/2006/table">
            <a:tbl>
              <a:tblPr/>
              <a:tblGrid>
                <a:gridCol w="7704856"/>
              </a:tblGrid>
              <a:tr h="401600">
                <a:tc>
                  <a:txBody>
                    <a:bodyPr/>
                    <a:lstStyle/>
                    <a:p>
                      <a:pPr algn="ctr">
                        <a:lnSpc>
                          <a:spcPct val="115000"/>
                        </a:lnSpc>
                        <a:spcAft>
                          <a:spcPts val="0"/>
                        </a:spcAft>
                      </a:pPr>
                      <a:r>
                        <a:rPr lang="es-MX" sz="1600" b="1" dirty="0">
                          <a:solidFill>
                            <a:srgbClr val="000000"/>
                          </a:solidFill>
                          <a:latin typeface="Arial" pitchFamily="34" charset="0"/>
                          <a:ea typeface="Century Gothic"/>
                          <a:cs typeface="Arial" pitchFamily="34" charset="0"/>
                        </a:rPr>
                        <a:t>La Interdisciplinariedad</a:t>
                      </a:r>
                      <a:endParaRPr lang="es-MX" sz="1600" dirty="0">
                        <a:solidFill>
                          <a:srgbClr val="000000"/>
                        </a:solidFill>
                        <a:latin typeface="Arial" pitchFamily="34" charset="0"/>
                        <a:ea typeface="Arial"/>
                        <a:cs typeface="Arial" pitchFamily="34" charset="0"/>
                      </a:endParaRPr>
                    </a:p>
                  </a:txBody>
                  <a:tcPr marL="42115" marR="42115" marT="42114" marB="4211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539554" y="2636912"/>
          <a:ext cx="7704856" cy="4795320"/>
        </p:xfrm>
        <a:graphic>
          <a:graphicData uri="http://schemas.openxmlformats.org/drawingml/2006/table">
            <a:tbl>
              <a:tblPr/>
              <a:tblGrid>
                <a:gridCol w="1037469"/>
                <a:gridCol w="6667387"/>
              </a:tblGrid>
              <a:tr h="2397660">
                <a:tc>
                  <a:txBody>
                    <a:bodyPr/>
                    <a:lstStyle/>
                    <a:p>
                      <a:pPr>
                        <a:lnSpc>
                          <a:spcPct val="115000"/>
                        </a:lnSpc>
                        <a:spcAft>
                          <a:spcPts val="0"/>
                        </a:spcAft>
                      </a:pPr>
                      <a:r>
                        <a:rPr lang="es-MX" sz="1200" b="1" dirty="0">
                          <a:solidFill>
                            <a:srgbClr val="000000"/>
                          </a:solidFill>
                          <a:latin typeface="Arial" pitchFamily="34" charset="0"/>
                          <a:ea typeface="Century Gothic"/>
                          <a:cs typeface="Arial" pitchFamily="34" charset="0"/>
                        </a:rPr>
                        <a:t>1.</a:t>
                      </a:r>
                      <a:r>
                        <a:rPr lang="es-MX" sz="1200" dirty="0">
                          <a:solidFill>
                            <a:srgbClr val="000000"/>
                          </a:solidFill>
                          <a:latin typeface="Arial" pitchFamily="34" charset="0"/>
                          <a:ea typeface="Century Gothic"/>
                          <a:cs typeface="Arial" pitchFamily="34" charset="0"/>
                        </a:rPr>
                        <a:t> ¿Qué es?</a:t>
                      </a:r>
                      <a:endParaRPr lang="es-MX" sz="1200" dirty="0">
                        <a:solidFill>
                          <a:srgbClr val="000000"/>
                        </a:solidFill>
                        <a:latin typeface="Arial" pitchFamily="34" charset="0"/>
                        <a:ea typeface="Arial"/>
                        <a:cs typeface="Arial" pitchFamily="34" charset="0"/>
                      </a:endParaRPr>
                    </a:p>
                  </a:txBody>
                  <a:tcPr marL="42115" marR="42115" marT="42114" marB="4211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latin typeface="Arial" pitchFamily="34" charset="0"/>
                          <a:ea typeface="Century Gothic"/>
                          <a:cs typeface="Arial" pitchFamily="34" charset="0"/>
                        </a:rPr>
                        <a:t>- Es un método que requiere un enfoque sistémico para la solución de un problema social a partir de un objetivo común en donde se vinculan varias disciplinas fomentando un beneficio de amplio espectro. </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Es un modelo educativo basado en el constructivismo que pretende organizar el trabajo escolar de tal manera que los alumnos puedan entender mejor el mundo en que viven al formar nuevos vínculos entre las disciplinas.</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Es un medio para promover la integración del conocimiento que ha sido atomizado.</a:t>
                      </a:r>
                      <a:endParaRPr lang="es-MX" sz="1200" dirty="0">
                        <a:solidFill>
                          <a:srgbClr val="000000"/>
                        </a:solidFill>
                        <a:latin typeface="Arial" pitchFamily="34" charset="0"/>
                        <a:ea typeface="Arial"/>
                        <a:cs typeface="Arial" pitchFamily="34" charset="0"/>
                      </a:endParaRPr>
                    </a:p>
                  </a:txBody>
                  <a:tcPr marL="42115" marR="42115" marT="42114" marB="4211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2397660">
                <a:tc>
                  <a:txBody>
                    <a:bodyPr/>
                    <a:lstStyle/>
                    <a:p>
                      <a:pPr algn="ctr">
                        <a:lnSpc>
                          <a:spcPct val="115000"/>
                        </a:lnSpc>
                        <a:spcAft>
                          <a:spcPts val="0"/>
                        </a:spcAft>
                      </a:pPr>
                      <a:r>
                        <a:rPr lang="es-MX" sz="1200" b="1" dirty="0">
                          <a:solidFill>
                            <a:srgbClr val="000000"/>
                          </a:solidFill>
                          <a:latin typeface="+mn-lt"/>
                          <a:ea typeface="Century Gothic"/>
                          <a:cs typeface="Century Gothic"/>
                        </a:rPr>
                        <a:t>2.</a:t>
                      </a:r>
                      <a:r>
                        <a:rPr lang="es-MX" sz="1200" dirty="0">
                          <a:solidFill>
                            <a:srgbClr val="000000"/>
                          </a:solidFill>
                          <a:latin typeface="+mn-lt"/>
                          <a:ea typeface="Century Gothic"/>
                          <a:cs typeface="Century Gothic"/>
                        </a:rPr>
                        <a:t> </a:t>
                      </a:r>
                      <a:r>
                        <a:rPr lang="es-MX" sz="1100" dirty="0">
                          <a:solidFill>
                            <a:srgbClr val="000000"/>
                          </a:solidFill>
                          <a:latin typeface="+mn-lt"/>
                          <a:ea typeface="Century Gothic"/>
                          <a:cs typeface="Century Gothic"/>
                        </a:rPr>
                        <a:t>¿Qué</a:t>
                      </a:r>
                      <a:endParaRPr lang="es-MX" sz="1100" dirty="0">
                        <a:solidFill>
                          <a:srgbClr val="000000"/>
                        </a:solidFill>
                        <a:latin typeface="+mn-lt"/>
                        <a:ea typeface="Arial"/>
                        <a:cs typeface="Times New Roman"/>
                      </a:endParaRPr>
                    </a:p>
                    <a:p>
                      <a:pPr algn="ctr">
                        <a:lnSpc>
                          <a:spcPct val="115000"/>
                        </a:lnSpc>
                        <a:spcAft>
                          <a:spcPts val="0"/>
                        </a:spcAft>
                      </a:pPr>
                      <a:r>
                        <a:rPr lang="es-MX" sz="1100" dirty="0">
                          <a:solidFill>
                            <a:srgbClr val="000000"/>
                          </a:solidFill>
                          <a:latin typeface="+mn-lt"/>
                          <a:ea typeface="Century Gothic"/>
                          <a:cs typeface="Century Gothic"/>
                        </a:rPr>
                        <a:t> </a:t>
                      </a:r>
                      <a:r>
                        <a:rPr lang="es-MX" sz="1100" dirty="0" smtClean="0">
                          <a:solidFill>
                            <a:srgbClr val="000000"/>
                          </a:solidFill>
                          <a:latin typeface="+mn-lt"/>
                          <a:ea typeface="Century Gothic"/>
                          <a:cs typeface="Century Gothic"/>
                        </a:rPr>
                        <a:t>características </a:t>
                      </a:r>
                      <a:endParaRPr lang="es-MX" sz="1100" dirty="0">
                        <a:solidFill>
                          <a:srgbClr val="000000"/>
                        </a:solidFill>
                        <a:latin typeface="+mn-lt"/>
                        <a:ea typeface="Arial"/>
                        <a:cs typeface="Times New Roman"/>
                      </a:endParaRPr>
                    </a:p>
                    <a:p>
                      <a:pPr algn="ctr">
                        <a:lnSpc>
                          <a:spcPct val="115000"/>
                        </a:lnSpc>
                        <a:spcAft>
                          <a:spcPts val="0"/>
                        </a:spcAft>
                      </a:pPr>
                      <a:r>
                        <a:rPr lang="es-MX" sz="1100" dirty="0">
                          <a:solidFill>
                            <a:srgbClr val="000000"/>
                          </a:solidFill>
                          <a:latin typeface="+mn-lt"/>
                          <a:ea typeface="Century Gothic"/>
                          <a:cs typeface="Century Gothic"/>
                        </a:rPr>
                        <a:t>    tiene ?</a:t>
                      </a:r>
                      <a:endParaRPr lang="es-MX" sz="1100" dirty="0">
                        <a:solidFill>
                          <a:srgbClr val="000000"/>
                        </a:solidFill>
                        <a:latin typeface="+mn-lt"/>
                        <a:ea typeface="Arial"/>
                        <a:cs typeface="Times New Roman"/>
                      </a:endParaRPr>
                    </a:p>
                  </a:txBody>
                  <a:tcPr marL="42115" marR="42115" marT="42114" marB="4211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latin typeface="Arial" pitchFamily="34" charset="0"/>
                          <a:ea typeface="Century Gothic"/>
                          <a:cs typeface="Arial" pitchFamily="34" charset="0"/>
                        </a:rPr>
                        <a:t>- Propicia el diálogo.</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Objetivo común. </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Dialógica.</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Cooperativa.</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Confianza entre disciplinas.</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Crear nuevos conocimientos.</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Es más flexible. </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Fomenta la </a:t>
                      </a:r>
                      <a:r>
                        <a:rPr lang="es-MX" sz="1200" dirty="0" err="1">
                          <a:solidFill>
                            <a:srgbClr val="000000"/>
                          </a:solidFill>
                          <a:latin typeface="Arial" pitchFamily="34" charset="0"/>
                          <a:ea typeface="Century Gothic"/>
                          <a:cs typeface="Arial" pitchFamily="34" charset="0"/>
                        </a:rPr>
                        <a:t>resiliencia</a:t>
                      </a:r>
                      <a:r>
                        <a:rPr lang="es-MX" sz="1200" dirty="0">
                          <a:solidFill>
                            <a:srgbClr val="000000"/>
                          </a:solidFill>
                          <a:latin typeface="Arial" pitchFamily="34" charset="0"/>
                          <a:ea typeface="Century Gothic"/>
                          <a:cs typeface="Arial" pitchFamily="34" charset="0"/>
                        </a:rPr>
                        <a:t> y tenacidad.</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Ayuda a canalizar la rebeldía.</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Es integral y sistemática.</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Elimina las jerarquías entre disciplinas.</a:t>
                      </a:r>
                      <a:endParaRPr lang="es-MX" sz="1200" dirty="0">
                        <a:solidFill>
                          <a:srgbClr val="000000"/>
                        </a:solidFill>
                        <a:latin typeface="Arial" pitchFamily="34" charset="0"/>
                        <a:ea typeface="Arial"/>
                        <a:cs typeface="Arial" pitchFamily="34" charset="0"/>
                      </a:endParaRPr>
                    </a:p>
                  </a:txBody>
                  <a:tcPr marL="42115" marR="42115" marT="42114" marB="4211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6632"/>
            <a:ext cx="7673280" cy="1143000"/>
          </a:xfrm>
        </p:spPr>
        <p:txBody>
          <a:bodyPr/>
          <a:lstStyle/>
          <a:p>
            <a:r>
              <a:rPr lang="es-MX" sz="4000" b="1" dirty="0">
                <a:solidFill>
                  <a:srgbClr val="FF0000"/>
                </a:solidFill>
              </a:rPr>
              <a:t>Reflexión Grupo Interdisciplinario</a:t>
            </a:r>
            <a:endParaRPr lang="es-MX" sz="40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201709"/>
            <a:ext cx="7560840" cy="5323636"/>
          </a:xfrm>
          <a:prstGeom prst="rect">
            <a:avLst/>
          </a:prstGeom>
        </p:spPr>
      </p:pic>
    </p:spTree>
    <p:extLst>
      <p:ext uri="{BB962C8B-B14F-4D97-AF65-F5344CB8AC3E}">
        <p14:creationId xmlns:p14="http://schemas.microsoft.com/office/powerpoint/2010/main" val="535182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4000" b="1" dirty="0">
                <a:solidFill>
                  <a:srgbClr val="FF0000"/>
                </a:solidFill>
              </a:rPr>
              <a:t>Reflexión Grupo Interdisciplinario</a:t>
            </a:r>
            <a:endParaRPr lang="es-MX" sz="40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801978"/>
            <a:ext cx="8068803" cy="1047896"/>
          </a:xfrm>
          <a:prstGeom prst="rect">
            <a:avLst/>
          </a:prstGeom>
        </p:spPr>
      </p:pic>
    </p:spTree>
    <p:extLst>
      <p:ext uri="{BB962C8B-B14F-4D97-AF65-F5344CB8AC3E}">
        <p14:creationId xmlns:p14="http://schemas.microsoft.com/office/powerpoint/2010/main" val="3865593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44624"/>
            <a:ext cx="7467600" cy="1143000"/>
          </a:xfrm>
        </p:spPr>
        <p:txBody>
          <a:bodyPr/>
          <a:lstStyle/>
          <a:p>
            <a:r>
              <a:rPr lang="es-MX" sz="4000" dirty="0" smtClean="0">
                <a:solidFill>
                  <a:srgbClr val="FF0000"/>
                </a:solidFill>
              </a:rPr>
              <a:t>Organizador Gráfico de Evaluación</a:t>
            </a:r>
            <a:endParaRPr lang="es-MX" sz="4000" dirty="0">
              <a:solidFill>
                <a:srgbClr val="FF0000"/>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233807"/>
            <a:ext cx="7920880" cy="5147521"/>
          </a:xfrm>
          <a:prstGeom prst="rect">
            <a:avLst/>
          </a:prstGeom>
        </p:spPr>
      </p:pic>
    </p:spTree>
    <p:extLst>
      <p:ext uri="{BB962C8B-B14F-4D97-AF65-F5344CB8AC3E}">
        <p14:creationId xmlns:p14="http://schemas.microsoft.com/office/powerpoint/2010/main" val="3025697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496" y="44624"/>
            <a:ext cx="7467600" cy="1143000"/>
          </a:xfrm>
        </p:spPr>
        <p:txBody>
          <a:bodyPr/>
          <a:lstStyle/>
          <a:p>
            <a:r>
              <a:rPr lang="es-MX" sz="4000" dirty="0" smtClean="0">
                <a:solidFill>
                  <a:srgbClr val="FF0000"/>
                </a:solidFill>
              </a:rPr>
              <a:t>Organizador Gráfico de Evaluación</a:t>
            </a:r>
            <a:endParaRPr lang="es-MX" sz="4000" dirty="0">
              <a:solidFill>
                <a:srgbClr val="FF0000"/>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943439"/>
            <a:ext cx="5184576" cy="5797929"/>
          </a:xfrm>
          <a:prstGeom prst="rect">
            <a:avLst/>
          </a:prstGeom>
        </p:spPr>
      </p:pic>
    </p:spTree>
    <p:extLst>
      <p:ext uri="{BB962C8B-B14F-4D97-AF65-F5344CB8AC3E}">
        <p14:creationId xmlns:p14="http://schemas.microsoft.com/office/powerpoint/2010/main" val="2361867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Resultado de imagen para rubrica para calificar un organizador grafico"/>
          <p:cNvPicPr/>
          <p:nvPr/>
        </p:nvPicPr>
        <p:blipFill rotWithShape="1">
          <a:blip r:embed="rId2">
            <a:extLst>
              <a:ext uri="{28A0092B-C50C-407E-A947-70E740481C1C}">
                <a14:useLocalDpi xmlns:a14="http://schemas.microsoft.com/office/drawing/2010/main" val="0"/>
              </a:ext>
            </a:extLst>
          </a:blip>
          <a:srcRect t="6607" b="61908"/>
          <a:stretch/>
        </p:blipFill>
        <p:spPr bwMode="auto">
          <a:xfrm>
            <a:off x="11877" y="1628800"/>
            <a:ext cx="8089760" cy="3672408"/>
          </a:xfrm>
          <a:prstGeom prst="rect">
            <a:avLst/>
          </a:prstGeom>
          <a:noFill/>
          <a:ln>
            <a:noFill/>
          </a:ln>
          <a:extLst>
            <a:ext uri="{53640926-AAD7-44D8-BBD7-CCE9431645EC}">
              <a14:shadowObscured xmlns:a14="http://schemas.microsoft.com/office/drawing/2010/main"/>
            </a:ext>
          </a:extLst>
        </p:spPr>
      </p:pic>
      <p:sp>
        <p:nvSpPr>
          <p:cNvPr id="7" name="1 Título"/>
          <p:cNvSpPr>
            <a:spLocks noGrp="1"/>
          </p:cNvSpPr>
          <p:nvPr>
            <p:ph type="title"/>
          </p:nvPr>
        </p:nvSpPr>
        <p:spPr>
          <a:xfrm>
            <a:off x="457200" y="274638"/>
            <a:ext cx="7467600" cy="1143000"/>
          </a:xfrm>
        </p:spPr>
        <p:txBody>
          <a:bodyPr/>
          <a:lstStyle/>
          <a:p>
            <a:r>
              <a:rPr lang="es-MX" sz="2800" b="1" dirty="0" smtClean="0">
                <a:solidFill>
                  <a:srgbClr val="FF0000"/>
                </a:solidFill>
              </a:rPr>
              <a:t>Rubrica para evaluar el Organizador Gráfico</a:t>
            </a:r>
            <a:endParaRPr lang="es-MX" sz="2800" dirty="0"/>
          </a:p>
        </p:txBody>
      </p:sp>
    </p:spTree>
    <p:extLst>
      <p:ext uri="{BB962C8B-B14F-4D97-AF65-F5344CB8AC3E}">
        <p14:creationId xmlns:p14="http://schemas.microsoft.com/office/powerpoint/2010/main" val="753831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67600" cy="1143000"/>
          </a:xfrm>
        </p:spPr>
        <p:txBody>
          <a:bodyPr/>
          <a:lstStyle/>
          <a:p>
            <a:r>
              <a:rPr lang="es-MX" sz="2800" b="1" dirty="0" smtClean="0">
                <a:solidFill>
                  <a:srgbClr val="FF0000"/>
                </a:solidFill>
              </a:rPr>
              <a:t>Rubrica para evaluar el Organizador Gráfico</a:t>
            </a:r>
            <a:endParaRPr lang="es-MX" sz="2800" dirty="0"/>
          </a:p>
        </p:txBody>
      </p:sp>
      <p:pic>
        <p:nvPicPr>
          <p:cNvPr id="5" name="4 Imagen" descr="Resultado de imagen para rubrica para calificar un organizador grafico"/>
          <p:cNvPicPr/>
          <p:nvPr/>
        </p:nvPicPr>
        <p:blipFill rotWithShape="1">
          <a:blip r:embed="rId2">
            <a:extLst>
              <a:ext uri="{28A0092B-C50C-407E-A947-70E740481C1C}">
                <a14:useLocalDpi xmlns:a14="http://schemas.microsoft.com/office/drawing/2010/main" val="0"/>
              </a:ext>
            </a:extLst>
          </a:blip>
          <a:srcRect t="38173" b="5628"/>
          <a:stretch/>
        </p:blipFill>
        <p:spPr bwMode="auto">
          <a:xfrm>
            <a:off x="179512" y="1197317"/>
            <a:ext cx="6727825" cy="50399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2724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FF0000"/>
                </a:solidFill>
              </a:rPr>
              <a:t>Planeación Sesión por Sesión</a:t>
            </a:r>
            <a:endParaRPr lang="es-MX" dirty="0">
              <a:solidFill>
                <a:srgbClr val="FF0000"/>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990528514"/>
              </p:ext>
            </p:extLst>
          </p:nvPr>
        </p:nvGraphicFramePr>
        <p:xfrm>
          <a:off x="539552" y="1567016"/>
          <a:ext cx="7488830" cy="4800600"/>
        </p:xfrm>
        <a:graphic>
          <a:graphicData uri="http://schemas.openxmlformats.org/drawingml/2006/table">
            <a:tbl>
              <a:tblPr firstRow="1" firstCol="1" bandRow="1">
                <a:tableStyleId>{8A107856-5554-42FB-B03E-39F5DBC370BA}</a:tableStyleId>
              </a:tblPr>
              <a:tblGrid>
                <a:gridCol w="1195084"/>
                <a:gridCol w="1019973"/>
                <a:gridCol w="1019973"/>
                <a:gridCol w="1019973"/>
                <a:gridCol w="1019973"/>
                <a:gridCol w="1193881"/>
                <a:gridCol w="1019973"/>
              </a:tblGrid>
              <a:tr h="274301">
                <a:tc>
                  <a:txBody>
                    <a:bodyPr/>
                    <a:lstStyle/>
                    <a:p>
                      <a:pPr>
                        <a:spcAft>
                          <a:spcPts val="0"/>
                        </a:spcAft>
                      </a:pPr>
                      <a:r>
                        <a:rPr lang="es-ES_tradnl" sz="900">
                          <a:effectLst/>
                        </a:rPr>
                        <a:t> </a:t>
                      </a:r>
                      <a:endParaRPr lang="es-MX" sz="900">
                        <a:effectLst/>
                        <a:latin typeface="Cambria"/>
                        <a:ea typeface="MS Mincho"/>
                        <a:cs typeface="Times New Roman"/>
                      </a:endParaRPr>
                    </a:p>
                  </a:txBody>
                  <a:tcPr marL="51431" marR="51431" marT="0" marB="0"/>
                </a:tc>
                <a:tc>
                  <a:txBody>
                    <a:bodyPr/>
                    <a:lstStyle/>
                    <a:p>
                      <a:pPr>
                        <a:spcAft>
                          <a:spcPts val="0"/>
                        </a:spcAft>
                      </a:pPr>
                      <a:r>
                        <a:rPr lang="es-ES_tradnl" sz="900">
                          <a:effectLst/>
                        </a:rPr>
                        <a:t>CONTENIDOS </a:t>
                      </a:r>
                      <a:endParaRPr lang="es-MX" sz="900">
                        <a:effectLst/>
                        <a:latin typeface="Cambria"/>
                        <a:ea typeface="MS Mincho"/>
                        <a:cs typeface="Times New Roman"/>
                      </a:endParaRPr>
                    </a:p>
                  </a:txBody>
                  <a:tcPr marL="51431" marR="51431" marT="0" marB="0"/>
                </a:tc>
                <a:tc>
                  <a:txBody>
                    <a:bodyPr/>
                    <a:lstStyle/>
                    <a:p>
                      <a:pPr>
                        <a:spcAft>
                          <a:spcPts val="0"/>
                        </a:spcAft>
                      </a:pPr>
                      <a:r>
                        <a:rPr lang="es-ES_tradnl" sz="900">
                          <a:effectLst/>
                        </a:rPr>
                        <a:t>ACTIVIDADES</a:t>
                      </a:r>
                      <a:endParaRPr lang="es-MX" sz="900">
                        <a:effectLst/>
                        <a:latin typeface="Cambria"/>
                        <a:ea typeface="MS Mincho"/>
                        <a:cs typeface="Times New Roman"/>
                      </a:endParaRPr>
                    </a:p>
                  </a:txBody>
                  <a:tcPr marL="51431" marR="51431" marT="0" marB="0"/>
                </a:tc>
                <a:tc>
                  <a:txBody>
                    <a:bodyPr/>
                    <a:lstStyle/>
                    <a:p>
                      <a:pPr>
                        <a:spcAft>
                          <a:spcPts val="0"/>
                        </a:spcAft>
                      </a:pPr>
                      <a:r>
                        <a:rPr lang="es-ES_tradnl" sz="900">
                          <a:effectLst/>
                        </a:rPr>
                        <a:t>MATERIALES</a:t>
                      </a:r>
                      <a:endParaRPr lang="es-MX" sz="900">
                        <a:effectLst/>
                        <a:latin typeface="Cambria"/>
                        <a:ea typeface="MS Mincho"/>
                        <a:cs typeface="Times New Roman"/>
                      </a:endParaRPr>
                    </a:p>
                  </a:txBody>
                  <a:tcPr marL="51431" marR="51431" marT="0" marB="0"/>
                </a:tc>
                <a:tc>
                  <a:txBody>
                    <a:bodyPr/>
                    <a:lstStyle/>
                    <a:p>
                      <a:pPr>
                        <a:spcAft>
                          <a:spcPts val="0"/>
                        </a:spcAft>
                      </a:pPr>
                      <a:r>
                        <a:rPr lang="es-ES_tradnl" sz="900">
                          <a:effectLst/>
                        </a:rPr>
                        <a:t>EVALUACIÓN</a:t>
                      </a:r>
                      <a:endParaRPr lang="es-MX" sz="900">
                        <a:effectLst/>
                        <a:latin typeface="Cambria"/>
                        <a:ea typeface="MS Mincho"/>
                        <a:cs typeface="Times New Roman"/>
                      </a:endParaRPr>
                    </a:p>
                  </a:txBody>
                  <a:tcPr marL="51431" marR="51431" marT="0" marB="0"/>
                </a:tc>
                <a:tc>
                  <a:txBody>
                    <a:bodyPr/>
                    <a:lstStyle/>
                    <a:p>
                      <a:pPr>
                        <a:spcAft>
                          <a:spcPts val="0"/>
                        </a:spcAft>
                      </a:pPr>
                      <a:r>
                        <a:rPr lang="es-ES_tradnl" sz="900">
                          <a:effectLst/>
                        </a:rPr>
                        <a:t>PRODUCTOS</a:t>
                      </a:r>
                      <a:endParaRPr lang="es-MX" sz="900">
                        <a:effectLst/>
                        <a:latin typeface="Cambria"/>
                        <a:ea typeface="MS Mincho"/>
                        <a:cs typeface="Times New Roman"/>
                      </a:endParaRPr>
                    </a:p>
                  </a:txBody>
                  <a:tcPr marL="51431" marR="51431" marT="0" marB="0"/>
                </a:tc>
                <a:tc>
                  <a:txBody>
                    <a:bodyPr/>
                    <a:lstStyle/>
                    <a:p>
                      <a:pPr>
                        <a:spcAft>
                          <a:spcPts val="0"/>
                        </a:spcAft>
                      </a:pPr>
                      <a:r>
                        <a:rPr lang="es-ES_tradnl" sz="900">
                          <a:effectLst/>
                        </a:rPr>
                        <a:t>FECHAS DE REALIZACIÓN</a:t>
                      </a:r>
                      <a:endParaRPr lang="es-MX" sz="900">
                        <a:effectLst/>
                        <a:latin typeface="Cambria"/>
                        <a:ea typeface="MS Mincho"/>
                        <a:cs typeface="Times New Roman"/>
                      </a:endParaRPr>
                    </a:p>
                  </a:txBody>
                  <a:tcPr marL="51431" marR="51431" marT="0" marB="0"/>
                </a:tc>
              </a:tr>
              <a:tr h="1371504">
                <a:tc>
                  <a:txBody>
                    <a:bodyPr/>
                    <a:lstStyle/>
                    <a:p>
                      <a:pPr>
                        <a:spcAft>
                          <a:spcPts val="0"/>
                        </a:spcAft>
                      </a:pPr>
                      <a:r>
                        <a:rPr lang="es-ES_tradnl" sz="900" dirty="0">
                          <a:effectLst/>
                        </a:rPr>
                        <a:t>INTRODUCCIÓN</a:t>
                      </a:r>
                      <a:endParaRPr lang="es-MX" sz="900" dirty="0">
                        <a:effectLst/>
                      </a:endParaRPr>
                    </a:p>
                    <a:p>
                      <a:pPr>
                        <a:spcAft>
                          <a:spcPts val="0"/>
                        </a:spcAft>
                      </a:pPr>
                      <a:r>
                        <a:rPr lang="es-ES_tradnl" sz="900" dirty="0">
                          <a:effectLst/>
                        </a:rPr>
                        <a:t>Y EXPLICACIÓN DEL PROYECTO</a:t>
                      </a:r>
                      <a:endParaRPr lang="es-MX" sz="900" dirty="0">
                        <a:effectLst/>
                      </a:endParaRPr>
                    </a:p>
                    <a:p>
                      <a:pPr>
                        <a:spcAft>
                          <a:spcPts val="0"/>
                        </a:spcAft>
                      </a:pPr>
                      <a:r>
                        <a:rPr lang="es-ES_tradnl" sz="900" dirty="0">
                          <a:effectLst/>
                        </a:rPr>
                        <a:t> </a:t>
                      </a:r>
                      <a:endParaRPr lang="es-MX" sz="900" dirty="0">
                        <a:effectLst/>
                      </a:endParaRPr>
                    </a:p>
                    <a:p>
                      <a:pPr>
                        <a:spcAft>
                          <a:spcPts val="0"/>
                        </a:spcAft>
                      </a:pPr>
                      <a:r>
                        <a:rPr lang="es-ES_tradnl" sz="900" dirty="0">
                          <a:effectLst/>
                        </a:rPr>
                        <a:t> </a:t>
                      </a:r>
                      <a:endParaRPr lang="es-MX" sz="900" dirty="0">
                        <a:effectLst/>
                      </a:endParaRPr>
                    </a:p>
                    <a:p>
                      <a:pPr>
                        <a:spcAft>
                          <a:spcPts val="0"/>
                        </a:spcAft>
                      </a:pPr>
                      <a:r>
                        <a:rPr lang="es-ES_tradnl" sz="900" dirty="0">
                          <a:effectLst/>
                        </a:rPr>
                        <a:t> </a:t>
                      </a:r>
                      <a:endParaRPr lang="es-MX" sz="900" dirty="0">
                        <a:effectLst/>
                      </a:endParaRPr>
                    </a:p>
                    <a:p>
                      <a:pPr>
                        <a:spcAft>
                          <a:spcPts val="0"/>
                        </a:spcAft>
                      </a:pPr>
                      <a:r>
                        <a:rPr lang="es-ES_tradnl" sz="900" dirty="0">
                          <a:effectLst/>
                        </a:rPr>
                        <a:t> </a:t>
                      </a:r>
                      <a:endParaRPr lang="es-MX" sz="900" dirty="0">
                        <a:effectLst/>
                      </a:endParaRPr>
                    </a:p>
                    <a:p>
                      <a:pPr>
                        <a:spcAft>
                          <a:spcPts val="0"/>
                        </a:spcAft>
                      </a:pPr>
                      <a:r>
                        <a:rPr lang="es-ES_tradnl" sz="900" dirty="0">
                          <a:effectLst/>
                        </a:rPr>
                        <a:t> </a:t>
                      </a:r>
                      <a:endParaRPr lang="es-MX" sz="900" dirty="0">
                        <a:effectLst/>
                      </a:endParaRPr>
                    </a:p>
                    <a:p>
                      <a:pPr>
                        <a:spcAft>
                          <a:spcPts val="0"/>
                        </a:spcAft>
                      </a:pPr>
                      <a:r>
                        <a:rPr lang="es-ES_tradnl" sz="900" dirty="0">
                          <a:effectLst/>
                        </a:rPr>
                        <a:t> </a:t>
                      </a:r>
                      <a:endParaRPr lang="es-MX" sz="900" dirty="0">
                        <a:effectLst/>
                      </a:endParaRPr>
                    </a:p>
                    <a:p>
                      <a:pPr>
                        <a:spcAft>
                          <a:spcPts val="0"/>
                        </a:spcAft>
                      </a:pPr>
                      <a:r>
                        <a:rPr lang="es-ES_tradnl" sz="900" dirty="0">
                          <a:effectLst/>
                        </a:rPr>
                        <a:t> </a:t>
                      </a:r>
                      <a:endParaRPr lang="es-MX" sz="900" dirty="0">
                        <a:effectLst/>
                        <a:latin typeface="Cambria"/>
                        <a:ea typeface="MS Mincho"/>
                        <a:cs typeface="Times New Roman"/>
                      </a:endParaRPr>
                    </a:p>
                  </a:txBody>
                  <a:tcPr marL="51431" marR="51431" marT="0" marB="0" anchor="ctr"/>
                </a:tc>
                <a:tc>
                  <a:txBody>
                    <a:bodyPr/>
                    <a:lstStyle/>
                    <a:p>
                      <a:pPr>
                        <a:spcAft>
                          <a:spcPts val="0"/>
                        </a:spcAft>
                      </a:pPr>
                      <a:r>
                        <a:rPr lang="es-ES_tradnl" sz="900">
                          <a:effectLst/>
                        </a:rPr>
                        <a:t> </a:t>
                      </a:r>
                      <a:endParaRPr lang="es-MX" sz="900">
                        <a:effectLst/>
                        <a:latin typeface="Cambria"/>
                        <a:ea typeface="MS Mincho"/>
                        <a:cs typeface="Times New Roman"/>
                      </a:endParaRPr>
                    </a:p>
                  </a:txBody>
                  <a:tcPr marL="51431" marR="51431" marT="0" marB="0"/>
                </a:tc>
                <a:tc>
                  <a:txBody>
                    <a:bodyPr/>
                    <a:lstStyle/>
                    <a:p>
                      <a:pPr>
                        <a:spcAft>
                          <a:spcPts val="0"/>
                        </a:spcAft>
                      </a:pPr>
                      <a:r>
                        <a:rPr lang="es-ES_tradnl" sz="900">
                          <a:effectLst/>
                        </a:rPr>
                        <a:t> </a:t>
                      </a:r>
                      <a:endParaRPr lang="es-MX" sz="900">
                        <a:effectLst/>
                        <a:latin typeface="Cambria"/>
                        <a:ea typeface="MS Mincho"/>
                        <a:cs typeface="Times New Roman"/>
                      </a:endParaRPr>
                    </a:p>
                  </a:txBody>
                  <a:tcPr marL="51431" marR="51431" marT="0" marB="0"/>
                </a:tc>
                <a:tc>
                  <a:txBody>
                    <a:bodyPr/>
                    <a:lstStyle/>
                    <a:p>
                      <a:pPr>
                        <a:spcAft>
                          <a:spcPts val="0"/>
                        </a:spcAft>
                      </a:pPr>
                      <a:r>
                        <a:rPr lang="es-ES_tradnl" sz="900">
                          <a:effectLst/>
                        </a:rPr>
                        <a:t> </a:t>
                      </a:r>
                      <a:endParaRPr lang="es-MX" sz="900">
                        <a:effectLst/>
                        <a:latin typeface="Cambria"/>
                        <a:ea typeface="MS Mincho"/>
                        <a:cs typeface="Times New Roman"/>
                      </a:endParaRPr>
                    </a:p>
                  </a:txBody>
                  <a:tcPr marL="51431" marR="51431" marT="0" marB="0"/>
                </a:tc>
                <a:tc>
                  <a:txBody>
                    <a:bodyPr/>
                    <a:lstStyle/>
                    <a:p>
                      <a:pPr>
                        <a:spcAft>
                          <a:spcPts val="0"/>
                        </a:spcAft>
                      </a:pPr>
                      <a:r>
                        <a:rPr lang="es-ES_tradnl" sz="900">
                          <a:effectLst/>
                        </a:rPr>
                        <a:t> </a:t>
                      </a:r>
                      <a:endParaRPr lang="es-MX" sz="900">
                        <a:effectLst/>
                      </a:endParaRPr>
                    </a:p>
                    <a:p>
                      <a:pPr>
                        <a:spcAft>
                          <a:spcPts val="0"/>
                        </a:spcAft>
                      </a:pPr>
                      <a:r>
                        <a:rPr lang="es-ES_tradnl" sz="900">
                          <a:effectLst/>
                        </a:rPr>
                        <a:t> </a:t>
                      </a:r>
                      <a:endParaRPr lang="es-MX" sz="900">
                        <a:effectLst/>
                        <a:latin typeface="Cambria"/>
                        <a:ea typeface="MS Mincho"/>
                        <a:cs typeface="Times New Roman"/>
                      </a:endParaRPr>
                    </a:p>
                  </a:txBody>
                  <a:tcPr marL="51431" marR="51431" marT="0" marB="0"/>
                </a:tc>
                <a:tc>
                  <a:txBody>
                    <a:bodyPr/>
                    <a:lstStyle/>
                    <a:p>
                      <a:pPr>
                        <a:spcAft>
                          <a:spcPts val="0"/>
                        </a:spcAft>
                      </a:pPr>
                      <a:r>
                        <a:rPr lang="es-ES_tradnl" sz="900">
                          <a:effectLst/>
                        </a:rPr>
                        <a:t> </a:t>
                      </a:r>
                      <a:endParaRPr lang="es-MX" sz="900">
                        <a:effectLst/>
                        <a:latin typeface="Cambria"/>
                        <a:ea typeface="MS Mincho"/>
                        <a:cs typeface="Times New Roman"/>
                      </a:endParaRPr>
                    </a:p>
                  </a:txBody>
                  <a:tcPr marL="51431" marR="51431" marT="0" marB="0"/>
                </a:tc>
                <a:tc>
                  <a:txBody>
                    <a:bodyPr/>
                    <a:lstStyle/>
                    <a:p>
                      <a:pPr>
                        <a:spcAft>
                          <a:spcPts val="0"/>
                        </a:spcAft>
                      </a:pPr>
                      <a:r>
                        <a:rPr lang="es-ES_tradnl" sz="900">
                          <a:effectLst/>
                        </a:rPr>
                        <a:t> </a:t>
                      </a:r>
                      <a:endParaRPr lang="es-MX" sz="900">
                        <a:effectLst/>
                        <a:latin typeface="Cambria"/>
                        <a:ea typeface="MS Mincho"/>
                        <a:cs typeface="Times New Roman"/>
                      </a:endParaRPr>
                    </a:p>
                  </a:txBody>
                  <a:tcPr marL="51431" marR="51431" marT="0" marB="0"/>
                </a:tc>
              </a:tr>
              <a:tr h="1782955">
                <a:tc>
                  <a:txBody>
                    <a:bodyPr/>
                    <a:lstStyle/>
                    <a:p>
                      <a:pPr>
                        <a:spcAft>
                          <a:spcPts val="0"/>
                        </a:spcAft>
                      </a:pPr>
                      <a:r>
                        <a:rPr lang="es-ES_tradnl" sz="900" dirty="0">
                          <a:effectLst/>
                        </a:rPr>
                        <a:t> </a:t>
                      </a:r>
                      <a:endParaRPr lang="es-MX" sz="900" dirty="0">
                        <a:effectLst/>
                      </a:endParaRPr>
                    </a:p>
                    <a:p>
                      <a:pPr>
                        <a:spcAft>
                          <a:spcPts val="0"/>
                        </a:spcAft>
                      </a:pPr>
                      <a:r>
                        <a:rPr lang="es-ES_tradnl" sz="900" dirty="0">
                          <a:effectLst/>
                        </a:rPr>
                        <a:t> </a:t>
                      </a:r>
                      <a:endParaRPr lang="es-MX" sz="900" dirty="0">
                        <a:effectLst/>
                      </a:endParaRPr>
                    </a:p>
                    <a:p>
                      <a:pPr>
                        <a:spcAft>
                          <a:spcPts val="0"/>
                        </a:spcAft>
                      </a:pPr>
                      <a:r>
                        <a:rPr lang="es-ES_tradnl" sz="900" dirty="0">
                          <a:effectLst/>
                        </a:rPr>
                        <a:t> </a:t>
                      </a:r>
                      <a:endParaRPr lang="es-MX" sz="900" dirty="0">
                        <a:effectLst/>
                      </a:endParaRPr>
                    </a:p>
                    <a:p>
                      <a:pPr>
                        <a:spcAft>
                          <a:spcPts val="0"/>
                        </a:spcAft>
                      </a:pPr>
                      <a:r>
                        <a:rPr lang="es-ES_tradnl" sz="900" dirty="0">
                          <a:effectLst/>
                        </a:rPr>
                        <a:t>DESARROLLO</a:t>
                      </a:r>
                      <a:endParaRPr lang="es-MX" sz="900" dirty="0">
                        <a:effectLst/>
                      </a:endParaRPr>
                    </a:p>
                    <a:p>
                      <a:pPr>
                        <a:spcAft>
                          <a:spcPts val="0"/>
                        </a:spcAft>
                      </a:pPr>
                      <a:r>
                        <a:rPr lang="es-ES_tradnl" sz="900" dirty="0">
                          <a:effectLst/>
                        </a:rPr>
                        <a:t> </a:t>
                      </a:r>
                      <a:endParaRPr lang="es-MX" sz="900" dirty="0">
                        <a:effectLst/>
                      </a:endParaRPr>
                    </a:p>
                    <a:p>
                      <a:pPr>
                        <a:spcAft>
                          <a:spcPts val="0"/>
                        </a:spcAft>
                      </a:pPr>
                      <a:r>
                        <a:rPr lang="es-ES_tradnl" sz="900" dirty="0">
                          <a:effectLst/>
                        </a:rPr>
                        <a:t> </a:t>
                      </a:r>
                      <a:endParaRPr lang="es-MX" sz="900" dirty="0">
                        <a:effectLst/>
                      </a:endParaRPr>
                    </a:p>
                    <a:p>
                      <a:pPr>
                        <a:spcAft>
                          <a:spcPts val="0"/>
                        </a:spcAft>
                      </a:pPr>
                      <a:r>
                        <a:rPr lang="es-ES_tradnl" sz="900" dirty="0">
                          <a:effectLst/>
                        </a:rPr>
                        <a:t> </a:t>
                      </a:r>
                      <a:endParaRPr lang="es-MX" sz="900" dirty="0">
                        <a:effectLst/>
                      </a:endParaRPr>
                    </a:p>
                    <a:p>
                      <a:pPr>
                        <a:spcAft>
                          <a:spcPts val="0"/>
                        </a:spcAft>
                      </a:pPr>
                      <a:r>
                        <a:rPr lang="es-ES_tradnl" sz="900" dirty="0">
                          <a:effectLst/>
                        </a:rPr>
                        <a:t> </a:t>
                      </a:r>
                      <a:endParaRPr lang="es-MX" sz="900" dirty="0">
                        <a:effectLst/>
                      </a:endParaRPr>
                    </a:p>
                    <a:p>
                      <a:pPr>
                        <a:spcAft>
                          <a:spcPts val="0"/>
                        </a:spcAft>
                      </a:pPr>
                      <a:r>
                        <a:rPr lang="es-ES_tradnl" sz="900" dirty="0">
                          <a:effectLst/>
                        </a:rPr>
                        <a:t> </a:t>
                      </a:r>
                      <a:endParaRPr lang="es-MX" sz="900" dirty="0">
                        <a:effectLst/>
                        <a:latin typeface="Cambria"/>
                        <a:ea typeface="MS Mincho"/>
                        <a:cs typeface="Times New Roman"/>
                      </a:endParaRPr>
                    </a:p>
                  </a:txBody>
                  <a:tcPr marL="51431" marR="51431" marT="0" marB="0" anchor="ctr"/>
                </a:tc>
                <a:tc>
                  <a:txBody>
                    <a:bodyPr/>
                    <a:lstStyle/>
                    <a:p>
                      <a:pPr>
                        <a:spcAft>
                          <a:spcPts val="0"/>
                        </a:spcAft>
                      </a:pPr>
                      <a:r>
                        <a:rPr lang="es-ES_tradnl" sz="900" dirty="0">
                          <a:effectLst/>
                        </a:rPr>
                        <a:t> </a:t>
                      </a:r>
                      <a:endParaRPr lang="es-MX" sz="900" dirty="0">
                        <a:effectLst/>
                      </a:endParaRPr>
                    </a:p>
                    <a:p>
                      <a:pPr>
                        <a:spcAft>
                          <a:spcPts val="0"/>
                        </a:spcAft>
                      </a:pPr>
                      <a:r>
                        <a:rPr lang="es-ES_tradnl" sz="900" dirty="0">
                          <a:effectLst/>
                        </a:rPr>
                        <a:t> </a:t>
                      </a:r>
                      <a:endParaRPr lang="es-MX" sz="900" dirty="0">
                        <a:effectLst/>
                      </a:endParaRPr>
                    </a:p>
                    <a:p>
                      <a:pPr>
                        <a:spcAft>
                          <a:spcPts val="0"/>
                        </a:spcAft>
                      </a:pPr>
                      <a:r>
                        <a:rPr lang="es-ES_tradnl" sz="900" dirty="0">
                          <a:effectLst/>
                        </a:rPr>
                        <a:t> </a:t>
                      </a:r>
                      <a:endParaRPr lang="es-MX" sz="900" dirty="0">
                        <a:effectLst/>
                      </a:endParaRPr>
                    </a:p>
                    <a:p>
                      <a:pPr>
                        <a:spcAft>
                          <a:spcPts val="0"/>
                        </a:spcAft>
                      </a:pPr>
                      <a:r>
                        <a:rPr lang="es-ES_tradnl" sz="900" dirty="0">
                          <a:effectLst/>
                        </a:rPr>
                        <a:t> </a:t>
                      </a:r>
                      <a:endParaRPr lang="es-MX" sz="900" dirty="0">
                        <a:effectLst/>
                      </a:endParaRPr>
                    </a:p>
                    <a:p>
                      <a:pPr>
                        <a:spcAft>
                          <a:spcPts val="0"/>
                        </a:spcAft>
                      </a:pPr>
                      <a:r>
                        <a:rPr lang="es-ES_tradnl" sz="900" dirty="0">
                          <a:effectLst/>
                        </a:rPr>
                        <a:t> </a:t>
                      </a:r>
                      <a:endParaRPr lang="es-MX" sz="900" dirty="0">
                        <a:effectLst/>
                        <a:latin typeface="Cambria"/>
                        <a:ea typeface="MS Mincho"/>
                        <a:cs typeface="Times New Roman"/>
                      </a:endParaRPr>
                    </a:p>
                  </a:txBody>
                  <a:tcPr marL="51431" marR="51431" marT="0" marB="0"/>
                </a:tc>
                <a:tc>
                  <a:txBody>
                    <a:bodyPr/>
                    <a:lstStyle/>
                    <a:p>
                      <a:pPr>
                        <a:spcAft>
                          <a:spcPts val="0"/>
                        </a:spcAft>
                      </a:pPr>
                      <a:r>
                        <a:rPr lang="es-ES_tradnl" sz="900">
                          <a:effectLst/>
                        </a:rPr>
                        <a:t> </a:t>
                      </a:r>
                      <a:endParaRPr lang="es-MX" sz="900">
                        <a:effectLst/>
                        <a:latin typeface="Cambria"/>
                        <a:ea typeface="MS Mincho"/>
                        <a:cs typeface="Times New Roman"/>
                      </a:endParaRPr>
                    </a:p>
                  </a:txBody>
                  <a:tcPr marL="51431" marR="51431" marT="0" marB="0"/>
                </a:tc>
                <a:tc>
                  <a:txBody>
                    <a:bodyPr/>
                    <a:lstStyle/>
                    <a:p>
                      <a:pPr>
                        <a:spcAft>
                          <a:spcPts val="0"/>
                        </a:spcAft>
                      </a:pPr>
                      <a:r>
                        <a:rPr lang="es-ES_tradnl" sz="900">
                          <a:effectLst/>
                        </a:rPr>
                        <a:t> </a:t>
                      </a:r>
                      <a:endParaRPr lang="es-MX" sz="900">
                        <a:effectLst/>
                        <a:latin typeface="Cambria"/>
                        <a:ea typeface="MS Mincho"/>
                        <a:cs typeface="Times New Roman"/>
                      </a:endParaRPr>
                    </a:p>
                  </a:txBody>
                  <a:tcPr marL="51431" marR="51431" marT="0" marB="0"/>
                </a:tc>
                <a:tc>
                  <a:txBody>
                    <a:bodyPr/>
                    <a:lstStyle/>
                    <a:p>
                      <a:pPr>
                        <a:spcAft>
                          <a:spcPts val="0"/>
                        </a:spcAft>
                      </a:pPr>
                      <a:r>
                        <a:rPr lang="es-ES_tradnl" sz="900">
                          <a:effectLst/>
                        </a:rPr>
                        <a:t> </a:t>
                      </a:r>
                      <a:endParaRPr lang="es-MX" sz="900">
                        <a:effectLst/>
                        <a:latin typeface="Cambria"/>
                        <a:ea typeface="MS Mincho"/>
                        <a:cs typeface="Times New Roman"/>
                      </a:endParaRPr>
                    </a:p>
                  </a:txBody>
                  <a:tcPr marL="51431" marR="51431" marT="0" marB="0"/>
                </a:tc>
                <a:tc>
                  <a:txBody>
                    <a:bodyPr/>
                    <a:lstStyle/>
                    <a:p>
                      <a:pPr>
                        <a:spcAft>
                          <a:spcPts val="0"/>
                        </a:spcAft>
                      </a:pPr>
                      <a:r>
                        <a:rPr lang="es-ES_tradnl" sz="900">
                          <a:effectLst/>
                        </a:rPr>
                        <a:t> </a:t>
                      </a:r>
                      <a:endParaRPr lang="es-MX" sz="900">
                        <a:effectLst/>
                        <a:latin typeface="Cambria"/>
                        <a:ea typeface="MS Mincho"/>
                        <a:cs typeface="Times New Roman"/>
                      </a:endParaRPr>
                    </a:p>
                  </a:txBody>
                  <a:tcPr marL="51431" marR="51431" marT="0" marB="0"/>
                </a:tc>
                <a:tc>
                  <a:txBody>
                    <a:bodyPr/>
                    <a:lstStyle/>
                    <a:p>
                      <a:pPr>
                        <a:spcAft>
                          <a:spcPts val="0"/>
                        </a:spcAft>
                      </a:pPr>
                      <a:r>
                        <a:rPr lang="es-ES_tradnl" sz="900">
                          <a:effectLst/>
                        </a:rPr>
                        <a:t> </a:t>
                      </a:r>
                      <a:endParaRPr lang="es-MX" sz="900">
                        <a:effectLst/>
                      </a:endParaRPr>
                    </a:p>
                    <a:p>
                      <a:pPr>
                        <a:spcAft>
                          <a:spcPts val="0"/>
                        </a:spcAft>
                      </a:pPr>
                      <a:r>
                        <a:rPr lang="es-ES_tradnl" sz="900">
                          <a:effectLst/>
                        </a:rPr>
                        <a:t> </a:t>
                      </a:r>
                      <a:endParaRPr lang="es-MX" sz="900">
                        <a:effectLst/>
                      </a:endParaRPr>
                    </a:p>
                    <a:p>
                      <a:pPr>
                        <a:spcAft>
                          <a:spcPts val="0"/>
                        </a:spcAft>
                      </a:pPr>
                      <a:r>
                        <a:rPr lang="es-ES_tradnl" sz="900">
                          <a:effectLst/>
                        </a:rPr>
                        <a:t> </a:t>
                      </a:r>
                      <a:endParaRPr lang="es-MX" sz="900">
                        <a:effectLst/>
                      </a:endParaRPr>
                    </a:p>
                    <a:p>
                      <a:pPr>
                        <a:spcAft>
                          <a:spcPts val="0"/>
                        </a:spcAft>
                      </a:pPr>
                      <a:r>
                        <a:rPr lang="es-ES_tradnl" sz="900">
                          <a:effectLst/>
                        </a:rPr>
                        <a:t> </a:t>
                      </a:r>
                      <a:endParaRPr lang="es-MX" sz="900">
                        <a:effectLst/>
                      </a:endParaRPr>
                    </a:p>
                    <a:p>
                      <a:pPr>
                        <a:spcAft>
                          <a:spcPts val="0"/>
                        </a:spcAft>
                      </a:pPr>
                      <a:r>
                        <a:rPr lang="es-ES_tradnl" sz="900">
                          <a:effectLst/>
                        </a:rPr>
                        <a:t> </a:t>
                      </a:r>
                      <a:endParaRPr lang="es-MX" sz="900">
                        <a:effectLst/>
                      </a:endParaRPr>
                    </a:p>
                    <a:p>
                      <a:pPr>
                        <a:spcAft>
                          <a:spcPts val="0"/>
                        </a:spcAft>
                      </a:pPr>
                      <a:r>
                        <a:rPr lang="es-ES_tradnl" sz="900">
                          <a:effectLst/>
                        </a:rPr>
                        <a:t> </a:t>
                      </a:r>
                      <a:endParaRPr lang="es-MX" sz="900">
                        <a:effectLst/>
                      </a:endParaRPr>
                    </a:p>
                    <a:p>
                      <a:pPr>
                        <a:spcAft>
                          <a:spcPts val="0"/>
                        </a:spcAft>
                      </a:pPr>
                      <a:r>
                        <a:rPr lang="es-ES_tradnl" sz="900">
                          <a:effectLst/>
                        </a:rPr>
                        <a:t> </a:t>
                      </a:r>
                      <a:endParaRPr lang="es-MX" sz="900">
                        <a:effectLst/>
                      </a:endParaRPr>
                    </a:p>
                    <a:p>
                      <a:pPr>
                        <a:spcAft>
                          <a:spcPts val="0"/>
                        </a:spcAft>
                      </a:pPr>
                      <a:r>
                        <a:rPr lang="es-ES_tradnl" sz="900">
                          <a:effectLst/>
                        </a:rPr>
                        <a:t> </a:t>
                      </a:r>
                      <a:endParaRPr lang="es-MX" sz="900">
                        <a:effectLst/>
                      </a:endParaRPr>
                    </a:p>
                    <a:p>
                      <a:pPr>
                        <a:spcAft>
                          <a:spcPts val="0"/>
                        </a:spcAft>
                      </a:pPr>
                      <a:r>
                        <a:rPr lang="es-ES_tradnl" sz="900">
                          <a:effectLst/>
                        </a:rPr>
                        <a:t> </a:t>
                      </a:r>
                      <a:endParaRPr lang="es-MX" sz="900">
                        <a:effectLst/>
                      </a:endParaRPr>
                    </a:p>
                    <a:p>
                      <a:pPr>
                        <a:spcAft>
                          <a:spcPts val="0"/>
                        </a:spcAft>
                      </a:pPr>
                      <a:r>
                        <a:rPr lang="es-ES_tradnl" sz="900">
                          <a:effectLst/>
                        </a:rPr>
                        <a:t> </a:t>
                      </a:r>
                      <a:endParaRPr lang="es-MX" sz="900">
                        <a:effectLst/>
                      </a:endParaRPr>
                    </a:p>
                    <a:p>
                      <a:pPr>
                        <a:spcAft>
                          <a:spcPts val="0"/>
                        </a:spcAft>
                      </a:pPr>
                      <a:r>
                        <a:rPr lang="es-ES_tradnl" sz="900">
                          <a:effectLst/>
                        </a:rPr>
                        <a:t> </a:t>
                      </a:r>
                      <a:endParaRPr lang="es-MX" sz="900">
                        <a:effectLst/>
                      </a:endParaRPr>
                    </a:p>
                    <a:p>
                      <a:pPr>
                        <a:spcAft>
                          <a:spcPts val="0"/>
                        </a:spcAft>
                      </a:pPr>
                      <a:r>
                        <a:rPr lang="es-ES_tradnl" sz="900">
                          <a:effectLst/>
                        </a:rPr>
                        <a:t> </a:t>
                      </a:r>
                      <a:endParaRPr lang="es-MX" sz="900">
                        <a:effectLst/>
                      </a:endParaRPr>
                    </a:p>
                    <a:p>
                      <a:pPr>
                        <a:spcAft>
                          <a:spcPts val="0"/>
                        </a:spcAft>
                      </a:pPr>
                      <a:r>
                        <a:rPr lang="es-ES_tradnl" sz="900">
                          <a:effectLst/>
                        </a:rPr>
                        <a:t> </a:t>
                      </a:r>
                      <a:endParaRPr lang="es-MX" sz="900">
                        <a:effectLst/>
                        <a:latin typeface="Cambria"/>
                        <a:ea typeface="MS Mincho"/>
                        <a:cs typeface="Times New Roman"/>
                      </a:endParaRPr>
                    </a:p>
                  </a:txBody>
                  <a:tcPr marL="51431" marR="51431" marT="0" marB="0"/>
                </a:tc>
              </a:tr>
              <a:tr h="1097203">
                <a:tc>
                  <a:txBody>
                    <a:bodyPr/>
                    <a:lstStyle/>
                    <a:p>
                      <a:pPr>
                        <a:spcAft>
                          <a:spcPts val="0"/>
                        </a:spcAft>
                      </a:pPr>
                      <a:endParaRPr lang="es-ES_tradnl" sz="900" dirty="0" smtClean="0">
                        <a:effectLst/>
                      </a:endParaRPr>
                    </a:p>
                    <a:p>
                      <a:pPr>
                        <a:spcAft>
                          <a:spcPts val="0"/>
                        </a:spcAft>
                      </a:pPr>
                      <a:endParaRPr lang="es-ES_tradnl" sz="900" dirty="0" smtClean="0">
                        <a:effectLst/>
                      </a:endParaRPr>
                    </a:p>
                    <a:p>
                      <a:pPr>
                        <a:spcAft>
                          <a:spcPts val="0"/>
                        </a:spcAft>
                      </a:pPr>
                      <a:r>
                        <a:rPr lang="es-ES_tradnl" sz="900" dirty="0" smtClean="0">
                          <a:effectLst/>
                        </a:rPr>
                        <a:t>CIERRE</a:t>
                      </a:r>
                      <a:endParaRPr lang="es-MX" sz="900" dirty="0">
                        <a:effectLst/>
                      </a:endParaRPr>
                    </a:p>
                    <a:p>
                      <a:pPr>
                        <a:spcAft>
                          <a:spcPts val="0"/>
                        </a:spcAft>
                      </a:pPr>
                      <a:r>
                        <a:rPr lang="es-ES_tradnl" sz="900" dirty="0">
                          <a:effectLst/>
                        </a:rPr>
                        <a:t> </a:t>
                      </a:r>
                      <a:endParaRPr lang="es-MX" sz="900" dirty="0">
                        <a:effectLst/>
                      </a:endParaRPr>
                    </a:p>
                    <a:p>
                      <a:pPr>
                        <a:spcAft>
                          <a:spcPts val="0"/>
                        </a:spcAft>
                      </a:pPr>
                      <a:r>
                        <a:rPr lang="es-ES_tradnl" sz="900" dirty="0">
                          <a:effectLst/>
                        </a:rPr>
                        <a:t> </a:t>
                      </a:r>
                      <a:endParaRPr lang="es-MX" sz="900" dirty="0">
                        <a:effectLst/>
                      </a:endParaRPr>
                    </a:p>
                    <a:p>
                      <a:pPr>
                        <a:spcAft>
                          <a:spcPts val="0"/>
                        </a:spcAft>
                      </a:pPr>
                      <a:r>
                        <a:rPr lang="es-ES_tradnl" sz="900" dirty="0">
                          <a:effectLst/>
                        </a:rPr>
                        <a:t> </a:t>
                      </a:r>
                      <a:endParaRPr lang="es-MX" sz="900" dirty="0">
                        <a:effectLst/>
                      </a:endParaRPr>
                    </a:p>
                    <a:p>
                      <a:pPr>
                        <a:spcAft>
                          <a:spcPts val="0"/>
                        </a:spcAft>
                      </a:pPr>
                      <a:r>
                        <a:rPr lang="es-ES_tradnl" sz="900" dirty="0">
                          <a:effectLst/>
                        </a:rPr>
                        <a:t> </a:t>
                      </a:r>
                      <a:endParaRPr lang="es-MX" sz="900" dirty="0">
                        <a:effectLst/>
                      </a:endParaRPr>
                    </a:p>
                    <a:p>
                      <a:pPr>
                        <a:spcAft>
                          <a:spcPts val="0"/>
                        </a:spcAft>
                      </a:pPr>
                      <a:r>
                        <a:rPr lang="es-ES_tradnl" sz="900" dirty="0">
                          <a:effectLst/>
                        </a:rPr>
                        <a:t> </a:t>
                      </a:r>
                      <a:endParaRPr lang="es-MX" sz="900" dirty="0">
                        <a:effectLst/>
                      </a:endParaRPr>
                    </a:p>
                    <a:p>
                      <a:pPr>
                        <a:spcAft>
                          <a:spcPts val="0"/>
                        </a:spcAft>
                      </a:pPr>
                      <a:r>
                        <a:rPr lang="es-ES_tradnl" sz="900" dirty="0">
                          <a:effectLst/>
                        </a:rPr>
                        <a:t> </a:t>
                      </a:r>
                      <a:endParaRPr lang="es-MX" sz="900" dirty="0">
                        <a:effectLst/>
                      </a:endParaRPr>
                    </a:p>
                    <a:p>
                      <a:pPr>
                        <a:spcAft>
                          <a:spcPts val="0"/>
                        </a:spcAft>
                      </a:pPr>
                      <a:r>
                        <a:rPr lang="es-ES_tradnl" sz="900" dirty="0">
                          <a:effectLst/>
                        </a:rPr>
                        <a:t> </a:t>
                      </a:r>
                      <a:endParaRPr lang="es-MX" sz="900" dirty="0">
                        <a:effectLst/>
                        <a:latin typeface="Cambria"/>
                        <a:ea typeface="MS Mincho"/>
                        <a:cs typeface="Times New Roman"/>
                      </a:endParaRPr>
                    </a:p>
                  </a:txBody>
                  <a:tcPr marL="51431" marR="51431" marT="0" marB="0" anchor="ctr"/>
                </a:tc>
                <a:tc>
                  <a:txBody>
                    <a:bodyPr/>
                    <a:lstStyle/>
                    <a:p>
                      <a:pPr>
                        <a:spcAft>
                          <a:spcPts val="0"/>
                        </a:spcAft>
                      </a:pPr>
                      <a:r>
                        <a:rPr lang="es-ES_tradnl" sz="900">
                          <a:effectLst/>
                        </a:rPr>
                        <a:t> </a:t>
                      </a:r>
                      <a:endParaRPr lang="es-MX" sz="900">
                        <a:effectLst/>
                        <a:latin typeface="Cambria"/>
                        <a:ea typeface="MS Mincho"/>
                        <a:cs typeface="Times New Roman"/>
                      </a:endParaRPr>
                    </a:p>
                  </a:txBody>
                  <a:tcPr marL="51431" marR="51431" marT="0" marB="0"/>
                </a:tc>
                <a:tc>
                  <a:txBody>
                    <a:bodyPr/>
                    <a:lstStyle/>
                    <a:p>
                      <a:pPr>
                        <a:spcAft>
                          <a:spcPts val="0"/>
                        </a:spcAft>
                      </a:pPr>
                      <a:r>
                        <a:rPr lang="es-ES_tradnl" sz="900">
                          <a:effectLst/>
                        </a:rPr>
                        <a:t> </a:t>
                      </a:r>
                      <a:endParaRPr lang="es-MX" sz="900">
                        <a:effectLst/>
                        <a:latin typeface="Cambria"/>
                        <a:ea typeface="MS Mincho"/>
                        <a:cs typeface="Times New Roman"/>
                      </a:endParaRPr>
                    </a:p>
                  </a:txBody>
                  <a:tcPr marL="51431" marR="51431" marT="0" marB="0"/>
                </a:tc>
                <a:tc>
                  <a:txBody>
                    <a:bodyPr/>
                    <a:lstStyle/>
                    <a:p>
                      <a:pPr>
                        <a:spcAft>
                          <a:spcPts val="0"/>
                        </a:spcAft>
                      </a:pPr>
                      <a:r>
                        <a:rPr lang="es-ES_tradnl" sz="900">
                          <a:effectLst/>
                        </a:rPr>
                        <a:t> </a:t>
                      </a:r>
                      <a:endParaRPr lang="es-MX" sz="900">
                        <a:effectLst/>
                        <a:latin typeface="Cambria"/>
                        <a:ea typeface="MS Mincho"/>
                        <a:cs typeface="Times New Roman"/>
                      </a:endParaRPr>
                    </a:p>
                  </a:txBody>
                  <a:tcPr marL="51431" marR="51431" marT="0" marB="0"/>
                </a:tc>
                <a:tc>
                  <a:txBody>
                    <a:bodyPr/>
                    <a:lstStyle/>
                    <a:p>
                      <a:pPr>
                        <a:spcAft>
                          <a:spcPts val="0"/>
                        </a:spcAft>
                      </a:pPr>
                      <a:r>
                        <a:rPr lang="es-ES_tradnl" sz="900">
                          <a:effectLst/>
                        </a:rPr>
                        <a:t> </a:t>
                      </a:r>
                      <a:endParaRPr lang="es-MX" sz="900">
                        <a:effectLst/>
                        <a:latin typeface="Cambria"/>
                        <a:ea typeface="MS Mincho"/>
                        <a:cs typeface="Times New Roman"/>
                      </a:endParaRPr>
                    </a:p>
                  </a:txBody>
                  <a:tcPr marL="51431" marR="51431" marT="0" marB="0"/>
                </a:tc>
                <a:tc>
                  <a:txBody>
                    <a:bodyPr/>
                    <a:lstStyle/>
                    <a:p>
                      <a:pPr>
                        <a:spcAft>
                          <a:spcPts val="0"/>
                        </a:spcAft>
                      </a:pPr>
                      <a:r>
                        <a:rPr lang="es-ES_tradnl" sz="900">
                          <a:effectLst/>
                        </a:rPr>
                        <a:t> </a:t>
                      </a:r>
                      <a:endParaRPr lang="es-MX" sz="900">
                        <a:effectLst/>
                        <a:latin typeface="Cambria"/>
                        <a:ea typeface="MS Mincho"/>
                        <a:cs typeface="Times New Roman"/>
                      </a:endParaRPr>
                    </a:p>
                  </a:txBody>
                  <a:tcPr marL="51431" marR="51431" marT="0" marB="0"/>
                </a:tc>
                <a:tc>
                  <a:txBody>
                    <a:bodyPr/>
                    <a:lstStyle/>
                    <a:p>
                      <a:pPr>
                        <a:spcAft>
                          <a:spcPts val="0"/>
                        </a:spcAft>
                      </a:pPr>
                      <a:r>
                        <a:rPr lang="es-ES_tradnl" sz="900" dirty="0">
                          <a:effectLst/>
                        </a:rPr>
                        <a:t> </a:t>
                      </a:r>
                      <a:endParaRPr lang="es-MX" sz="900" dirty="0">
                        <a:effectLst/>
                        <a:latin typeface="Cambria"/>
                        <a:ea typeface="MS Mincho"/>
                        <a:cs typeface="Times New Roman"/>
                      </a:endParaRPr>
                    </a:p>
                  </a:txBody>
                  <a:tcPr marL="51431" marR="51431" marT="0" marB="0"/>
                </a:tc>
              </a:tr>
            </a:tbl>
          </a:graphicData>
        </a:graphic>
      </p:graphicFrame>
    </p:spTree>
    <p:extLst>
      <p:ext uri="{BB962C8B-B14F-4D97-AF65-F5344CB8AC3E}">
        <p14:creationId xmlns:p14="http://schemas.microsoft.com/office/powerpoint/2010/main" val="33941725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b="1" dirty="0" smtClean="0">
                <a:solidFill>
                  <a:srgbClr val="FF0000"/>
                </a:solidFill>
              </a:rPr>
              <a:t>Planeación del Proyecto Interdisciplinario</a:t>
            </a:r>
            <a:endParaRPr lang="es-MX"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681" y="1531202"/>
            <a:ext cx="7819727" cy="485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42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b="1" dirty="0">
                <a:solidFill>
                  <a:srgbClr val="FF0000"/>
                </a:solidFill>
              </a:rPr>
              <a:t>Planeación del Proyecto Interdisciplinario</a:t>
            </a:r>
            <a:endParaRPr lang="es-MX" sz="32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628800"/>
            <a:ext cx="8136904" cy="249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4016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FF0000"/>
                </a:solidFill>
              </a:rPr>
              <a:t>Producto 13: Infografía</a:t>
            </a:r>
            <a:endParaRPr lang="es-MX" dirty="0">
              <a:solidFill>
                <a:srgbClr val="FF0000"/>
              </a:solidFill>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1673714755"/>
              </p:ext>
            </p:extLst>
          </p:nvPr>
        </p:nvGraphicFramePr>
        <p:xfrm>
          <a:off x="2771800" y="1193250"/>
          <a:ext cx="3240360" cy="4859590"/>
        </p:xfrm>
        <a:graphic>
          <a:graphicData uri="http://schemas.openxmlformats.org/presentationml/2006/ole">
            <mc:AlternateContent xmlns:mc="http://schemas.openxmlformats.org/markup-compatibility/2006">
              <mc:Choice xmlns:v="urn:schemas-microsoft-com:vml" Requires="v">
                <p:oleObj spid="_x0000_s1030" name="Acrobat Document" r:id="rId3" imgW="16201851" imgH="24298071" progId="Acrobat.Document.11">
                  <p:embed/>
                </p:oleObj>
              </mc:Choice>
              <mc:Fallback>
                <p:oleObj name="Acrobat Document" r:id="rId3" imgW="16201851" imgH="24298071" progId="Acrobat.Document.11">
                  <p:embed/>
                  <p:pic>
                    <p:nvPicPr>
                      <p:cNvPr id="0" name=""/>
                      <p:cNvPicPr/>
                      <p:nvPr/>
                    </p:nvPicPr>
                    <p:blipFill>
                      <a:blip r:embed="rId4"/>
                      <a:stretch>
                        <a:fillRect/>
                      </a:stretch>
                    </p:blipFill>
                    <p:spPr>
                      <a:xfrm>
                        <a:off x="2771800" y="1193250"/>
                        <a:ext cx="3240360" cy="4859590"/>
                      </a:xfrm>
                      <a:prstGeom prst="rect">
                        <a:avLst/>
                      </a:prstGeom>
                    </p:spPr>
                  </p:pic>
                </p:oleObj>
              </mc:Fallback>
            </mc:AlternateContent>
          </a:graphicData>
        </a:graphic>
      </p:graphicFrame>
    </p:spTree>
    <p:extLst>
      <p:ext uri="{BB962C8B-B14F-4D97-AF65-F5344CB8AC3E}">
        <p14:creationId xmlns:p14="http://schemas.microsoft.com/office/powerpoint/2010/main" val="2862720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323528" y="1268761"/>
          <a:ext cx="7992888" cy="7108752"/>
        </p:xfrm>
        <a:graphic>
          <a:graphicData uri="http://schemas.openxmlformats.org/drawingml/2006/table">
            <a:tbl>
              <a:tblPr/>
              <a:tblGrid>
                <a:gridCol w="1440160"/>
                <a:gridCol w="6552728"/>
              </a:tblGrid>
              <a:tr h="3869844">
                <a:tc>
                  <a:txBody>
                    <a:bodyPr/>
                    <a:lstStyle/>
                    <a:p>
                      <a:pPr>
                        <a:lnSpc>
                          <a:spcPct val="115000"/>
                        </a:lnSpc>
                        <a:spcAft>
                          <a:spcPts val="0"/>
                        </a:spcAft>
                      </a:pPr>
                      <a:r>
                        <a:rPr lang="es-MX" sz="1200" b="1" dirty="0">
                          <a:solidFill>
                            <a:srgbClr val="000000"/>
                          </a:solidFill>
                          <a:latin typeface="+mn-lt"/>
                          <a:ea typeface="Century Gothic"/>
                          <a:cs typeface="Times New Roman"/>
                        </a:rPr>
                        <a:t>3.</a:t>
                      </a:r>
                      <a:r>
                        <a:rPr lang="es-MX" sz="1200" dirty="0">
                          <a:solidFill>
                            <a:srgbClr val="000000"/>
                          </a:solidFill>
                          <a:latin typeface="+mn-lt"/>
                          <a:ea typeface="Century Gothic"/>
                          <a:cs typeface="Times New Roman"/>
                        </a:rPr>
                        <a:t> ¿Por qué es </a:t>
                      </a:r>
                      <a:endParaRPr lang="es-MX" sz="1200" dirty="0">
                        <a:solidFill>
                          <a:srgbClr val="000000"/>
                        </a:solidFill>
                        <a:latin typeface="+mn-lt"/>
                        <a:ea typeface="Arial"/>
                        <a:cs typeface="Times New Roman"/>
                      </a:endParaRPr>
                    </a:p>
                    <a:p>
                      <a:pPr>
                        <a:lnSpc>
                          <a:spcPct val="115000"/>
                        </a:lnSpc>
                        <a:spcAft>
                          <a:spcPts val="0"/>
                        </a:spcAft>
                      </a:pPr>
                      <a:r>
                        <a:rPr lang="es-MX" sz="1200" dirty="0">
                          <a:solidFill>
                            <a:srgbClr val="000000"/>
                          </a:solidFill>
                          <a:latin typeface="+mn-lt"/>
                          <a:ea typeface="Century Gothic"/>
                          <a:cs typeface="Times New Roman"/>
                        </a:rPr>
                        <a:t>    importante en la </a:t>
                      </a:r>
                      <a:endParaRPr lang="es-MX" sz="1200" dirty="0">
                        <a:solidFill>
                          <a:srgbClr val="000000"/>
                        </a:solidFill>
                        <a:latin typeface="+mn-lt"/>
                        <a:ea typeface="Arial"/>
                        <a:cs typeface="Times New Roman"/>
                      </a:endParaRPr>
                    </a:p>
                    <a:p>
                      <a:pPr>
                        <a:lnSpc>
                          <a:spcPct val="115000"/>
                        </a:lnSpc>
                        <a:spcAft>
                          <a:spcPts val="0"/>
                        </a:spcAft>
                      </a:pPr>
                      <a:r>
                        <a:rPr lang="es-MX" sz="1200" dirty="0">
                          <a:solidFill>
                            <a:srgbClr val="000000"/>
                          </a:solidFill>
                          <a:latin typeface="+mn-lt"/>
                          <a:ea typeface="Century Gothic"/>
                          <a:cs typeface="Times New Roman"/>
                        </a:rPr>
                        <a:t>    educación?</a:t>
                      </a:r>
                      <a:endParaRPr lang="es-MX" sz="1200" dirty="0">
                        <a:solidFill>
                          <a:srgbClr val="000000"/>
                        </a:solidFill>
                        <a:latin typeface="+mn-lt"/>
                        <a:ea typeface="Arial"/>
                        <a:cs typeface="Times New Roman"/>
                      </a:endParaRPr>
                    </a:p>
                  </a:txBody>
                  <a:tcPr marL="42115" marR="42115" marT="42114" marB="4211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latin typeface="+mn-lt"/>
                          <a:ea typeface="Century Gothic"/>
                          <a:cs typeface="Times New Roman"/>
                        </a:rPr>
                        <a:t>- Permite producir y apoyar el desarrollo de procesos integradores y la apropiación de saberes como productos cognitivos en los alumnos.</a:t>
                      </a:r>
                      <a:endParaRPr lang="es-MX" sz="1200" dirty="0">
                        <a:solidFill>
                          <a:srgbClr val="000000"/>
                        </a:solidFill>
                        <a:latin typeface="+mn-lt"/>
                        <a:ea typeface="Arial"/>
                        <a:cs typeface="Times New Roman"/>
                      </a:endParaRPr>
                    </a:p>
                    <a:p>
                      <a:pPr>
                        <a:lnSpc>
                          <a:spcPct val="115000"/>
                        </a:lnSpc>
                        <a:spcAft>
                          <a:spcPts val="0"/>
                        </a:spcAft>
                      </a:pPr>
                      <a:r>
                        <a:rPr lang="es-MX" sz="1200" dirty="0">
                          <a:solidFill>
                            <a:srgbClr val="000000"/>
                          </a:solidFill>
                          <a:latin typeface="+mn-lt"/>
                          <a:ea typeface="Century Gothic"/>
                          <a:cs typeface="Times New Roman"/>
                        </a:rPr>
                        <a:t>- Porque aporta nuevas perspectivas.</a:t>
                      </a:r>
                      <a:endParaRPr lang="es-MX" sz="1200" dirty="0">
                        <a:solidFill>
                          <a:srgbClr val="000000"/>
                        </a:solidFill>
                        <a:latin typeface="+mn-lt"/>
                        <a:ea typeface="Arial"/>
                        <a:cs typeface="Times New Roman"/>
                      </a:endParaRPr>
                    </a:p>
                    <a:p>
                      <a:pPr>
                        <a:lnSpc>
                          <a:spcPct val="115000"/>
                        </a:lnSpc>
                        <a:spcAft>
                          <a:spcPts val="0"/>
                        </a:spcAft>
                      </a:pPr>
                      <a:r>
                        <a:rPr lang="es-MX" sz="1200" dirty="0">
                          <a:solidFill>
                            <a:srgbClr val="000000"/>
                          </a:solidFill>
                          <a:latin typeface="+mn-lt"/>
                          <a:ea typeface="Century Gothic"/>
                          <a:cs typeface="Times New Roman"/>
                        </a:rPr>
                        <a:t>- Porque permite resolver problemas sociales y actuales.</a:t>
                      </a:r>
                      <a:endParaRPr lang="es-MX" sz="1200" dirty="0">
                        <a:solidFill>
                          <a:srgbClr val="000000"/>
                        </a:solidFill>
                        <a:latin typeface="+mn-lt"/>
                        <a:ea typeface="Arial"/>
                        <a:cs typeface="Times New Roman"/>
                      </a:endParaRPr>
                    </a:p>
                    <a:p>
                      <a:pPr>
                        <a:lnSpc>
                          <a:spcPct val="115000"/>
                        </a:lnSpc>
                        <a:spcAft>
                          <a:spcPts val="0"/>
                        </a:spcAft>
                      </a:pPr>
                      <a:r>
                        <a:rPr lang="es-MX" sz="1200" dirty="0">
                          <a:solidFill>
                            <a:srgbClr val="000000"/>
                          </a:solidFill>
                          <a:latin typeface="+mn-lt"/>
                          <a:ea typeface="Century Gothic"/>
                          <a:cs typeface="Times New Roman"/>
                        </a:rPr>
                        <a:t>- Porque recupera el carácter integral.</a:t>
                      </a:r>
                      <a:endParaRPr lang="es-MX" sz="1200" dirty="0">
                        <a:solidFill>
                          <a:srgbClr val="000000"/>
                        </a:solidFill>
                        <a:latin typeface="+mn-lt"/>
                        <a:ea typeface="Arial"/>
                        <a:cs typeface="Times New Roman"/>
                      </a:endParaRPr>
                    </a:p>
                    <a:p>
                      <a:pPr>
                        <a:lnSpc>
                          <a:spcPct val="115000"/>
                        </a:lnSpc>
                        <a:spcAft>
                          <a:spcPts val="0"/>
                        </a:spcAft>
                      </a:pPr>
                      <a:r>
                        <a:rPr lang="es-MX" sz="1200" dirty="0">
                          <a:solidFill>
                            <a:srgbClr val="000000"/>
                          </a:solidFill>
                          <a:latin typeface="+mn-lt"/>
                          <a:ea typeface="Century Gothic"/>
                          <a:cs typeface="Times New Roman"/>
                        </a:rPr>
                        <a:t>- Da una visión del mundo más completa porque integra tanto lo científico como lo humanístico.</a:t>
                      </a:r>
                      <a:endParaRPr lang="es-MX" sz="1200" dirty="0">
                        <a:solidFill>
                          <a:srgbClr val="000000"/>
                        </a:solidFill>
                        <a:latin typeface="+mn-lt"/>
                        <a:ea typeface="Arial"/>
                        <a:cs typeface="Times New Roman"/>
                      </a:endParaRPr>
                    </a:p>
                    <a:p>
                      <a:pPr>
                        <a:lnSpc>
                          <a:spcPct val="115000"/>
                        </a:lnSpc>
                        <a:spcAft>
                          <a:spcPts val="0"/>
                        </a:spcAft>
                      </a:pPr>
                      <a:r>
                        <a:rPr lang="es-MX" sz="1200" dirty="0">
                          <a:solidFill>
                            <a:srgbClr val="000000"/>
                          </a:solidFill>
                          <a:latin typeface="+mn-lt"/>
                          <a:ea typeface="Century Gothic"/>
                          <a:cs typeface="Times New Roman"/>
                        </a:rPr>
                        <a:t>- Porque crea en los alumnos aprendizajes significativos a través de la solución de un problema que forme parte de su realidad.</a:t>
                      </a:r>
                      <a:endParaRPr lang="es-MX" sz="1200" dirty="0">
                        <a:solidFill>
                          <a:srgbClr val="000000"/>
                        </a:solidFill>
                        <a:latin typeface="+mn-lt"/>
                        <a:ea typeface="Arial"/>
                        <a:cs typeface="Times New Roman"/>
                      </a:endParaRPr>
                    </a:p>
                    <a:p>
                      <a:pPr>
                        <a:lnSpc>
                          <a:spcPct val="115000"/>
                        </a:lnSpc>
                        <a:spcAft>
                          <a:spcPts val="0"/>
                        </a:spcAft>
                      </a:pPr>
                      <a:r>
                        <a:rPr lang="es-MX" sz="1200" dirty="0">
                          <a:solidFill>
                            <a:srgbClr val="000000"/>
                          </a:solidFill>
                          <a:latin typeface="+mn-lt"/>
                          <a:ea typeface="Century Gothic"/>
                          <a:cs typeface="Times New Roman"/>
                        </a:rPr>
                        <a:t>- Porque en la actualidad la globalización exige un acervo de conocimientos e interacciones para la mejor toma de decisiones. </a:t>
                      </a:r>
                      <a:endParaRPr lang="es-MX" sz="1200" dirty="0">
                        <a:solidFill>
                          <a:srgbClr val="000000"/>
                        </a:solidFill>
                        <a:latin typeface="+mn-lt"/>
                        <a:ea typeface="Arial"/>
                        <a:cs typeface="Times New Roman"/>
                      </a:endParaRPr>
                    </a:p>
                    <a:p>
                      <a:pPr>
                        <a:lnSpc>
                          <a:spcPct val="115000"/>
                        </a:lnSpc>
                        <a:spcAft>
                          <a:spcPts val="0"/>
                        </a:spcAft>
                      </a:pPr>
                      <a:r>
                        <a:rPr lang="es-MX" sz="1200" dirty="0">
                          <a:solidFill>
                            <a:srgbClr val="000000"/>
                          </a:solidFill>
                          <a:latin typeface="+mn-lt"/>
                          <a:ea typeface="Century Gothic"/>
                          <a:cs typeface="Times New Roman"/>
                        </a:rPr>
                        <a:t>- Obliga al maestro a estar actualizado.</a:t>
                      </a:r>
                      <a:endParaRPr lang="es-MX" sz="1200" dirty="0">
                        <a:solidFill>
                          <a:srgbClr val="000000"/>
                        </a:solidFill>
                        <a:latin typeface="+mn-lt"/>
                        <a:ea typeface="Arial"/>
                        <a:cs typeface="Times New Roman"/>
                      </a:endParaRPr>
                    </a:p>
                    <a:p>
                      <a:pPr>
                        <a:lnSpc>
                          <a:spcPct val="115000"/>
                        </a:lnSpc>
                        <a:spcAft>
                          <a:spcPts val="0"/>
                        </a:spcAft>
                      </a:pPr>
                      <a:r>
                        <a:rPr lang="es-MX" sz="1200" dirty="0">
                          <a:solidFill>
                            <a:srgbClr val="000000"/>
                          </a:solidFill>
                          <a:latin typeface="+mn-lt"/>
                          <a:ea typeface="Century Gothic"/>
                          <a:cs typeface="Times New Roman"/>
                        </a:rPr>
                        <a:t>- Conduce a vínculos de complementariedad entre las disciplinas escolares.</a:t>
                      </a:r>
                      <a:endParaRPr lang="es-MX" sz="1200" dirty="0">
                        <a:solidFill>
                          <a:srgbClr val="000000"/>
                        </a:solidFill>
                        <a:latin typeface="+mn-lt"/>
                        <a:ea typeface="Arial"/>
                        <a:cs typeface="Times New Roman"/>
                      </a:endParaRPr>
                    </a:p>
                  </a:txBody>
                  <a:tcPr marL="42115" marR="42115" marT="42114" marB="4211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3238908">
                <a:tc>
                  <a:txBody>
                    <a:bodyPr/>
                    <a:lstStyle/>
                    <a:p>
                      <a:pPr>
                        <a:lnSpc>
                          <a:spcPct val="115000"/>
                        </a:lnSpc>
                        <a:spcAft>
                          <a:spcPts val="0"/>
                        </a:spcAft>
                      </a:pPr>
                      <a:r>
                        <a:rPr lang="es-MX" sz="1200" b="1">
                          <a:solidFill>
                            <a:srgbClr val="000000"/>
                          </a:solidFill>
                          <a:latin typeface="+mn-lt"/>
                          <a:ea typeface="Century Gothic"/>
                          <a:cs typeface="Century Gothic"/>
                        </a:rPr>
                        <a:t>4.</a:t>
                      </a:r>
                      <a:r>
                        <a:rPr lang="es-MX" sz="1200">
                          <a:solidFill>
                            <a:srgbClr val="000000"/>
                          </a:solidFill>
                          <a:latin typeface="+mn-lt"/>
                          <a:ea typeface="Century Gothic"/>
                          <a:cs typeface="Century Gothic"/>
                        </a:rPr>
                        <a:t> ¿Cómo motivar </a:t>
                      </a:r>
                      <a:endParaRPr lang="es-MX" sz="1200">
                        <a:solidFill>
                          <a:srgbClr val="000000"/>
                        </a:solidFill>
                        <a:latin typeface="+mn-lt"/>
                        <a:ea typeface="Arial"/>
                        <a:cs typeface="Times New Roman"/>
                      </a:endParaRPr>
                    </a:p>
                    <a:p>
                      <a:pPr>
                        <a:lnSpc>
                          <a:spcPct val="115000"/>
                        </a:lnSpc>
                        <a:spcAft>
                          <a:spcPts val="0"/>
                        </a:spcAft>
                      </a:pPr>
                      <a:r>
                        <a:rPr lang="es-MX" sz="1200">
                          <a:solidFill>
                            <a:srgbClr val="000000"/>
                          </a:solidFill>
                          <a:latin typeface="+mn-lt"/>
                          <a:ea typeface="Century Gothic"/>
                          <a:cs typeface="Century Gothic"/>
                        </a:rPr>
                        <a:t>    a los alumnos</a:t>
                      </a:r>
                      <a:endParaRPr lang="es-MX" sz="1200">
                        <a:solidFill>
                          <a:srgbClr val="000000"/>
                        </a:solidFill>
                        <a:latin typeface="+mn-lt"/>
                        <a:ea typeface="Arial"/>
                        <a:cs typeface="Times New Roman"/>
                      </a:endParaRPr>
                    </a:p>
                    <a:p>
                      <a:pPr>
                        <a:lnSpc>
                          <a:spcPct val="115000"/>
                        </a:lnSpc>
                        <a:spcAft>
                          <a:spcPts val="0"/>
                        </a:spcAft>
                      </a:pPr>
                      <a:r>
                        <a:rPr lang="es-MX" sz="1200">
                          <a:solidFill>
                            <a:srgbClr val="000000"/>
                          </a:solidFill>
                          <a:latin typeface="+mn-lt"/>
                          <a:ea typeface="Century Gothic"/>
                          <a:cs typeface="Century Gothic"/>
                        </a:rPr>
                        <a:t>    para el trabajo </a:t>
                      </a:r>
                      <a:endParaRPr lang="es-MX" sz="1200">
                        <a:solidFill>
                          <a:srgbClr val="000000"/>
                        </a:solidFill>
                        <a:latin typeface="+mn-lt"/>
                        <a:ea typeface="Arial"/>
                        <a:cs typeface="Times New Roman"/>
                      </a:endParaRPr>
                    </a:p>
                    <a:p>
                      <a:pPr>
                        <a:lnSpc>
                          <a:spcPct val="115000"/>
                        </a:lnSpc>
                        <a:spcAft>
                          <a:spcPts val="0"/>
                        </a:spcAft>
                      </a:pPr>
                      <a:r>
                        <a:rPr lang="es-MX" sz="1200">
                          <a:solidFill>
                            <a:srgbClr val="000000"/>
                          </a:solidFill>
                          <a:latin typeface="+mn-lt"/>
                          <a:ea typeface="Century Gothic"/>
                          <a:cs typeface="Century Gothic"/>
                        </a:rPr>
                        <a:t>interdisciplinario?</a:t>
                      </a:r>
                      <a:endParaRPr lang="es-MX" sz="1200">
                        <a:solidFill>
                          <a:srgbClr val="000000"/>
                        </a:solidFill>
                        <a:latin typeface="+mn-lt"/>
                        <a:ea typeface="Arial"/>
                        <a:cs typeface="Times New Roman"/>
                      </a:endParaRPr>
                    </a:p>
                  </a:txBody>
                  <a:tcPr marL="42115" marR="42115" marT="42114" marB="4211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latin typeface="+mn-lt"/>
                          <a:ea typeface="Century Gothic"/>
                          <a:cs typeface="Century Gothic"/>
                        </a:rPr>
                        <a:t>- La realidad es mucho más compleja de lo que se había considerado, por eso al crear un ambiente de interdisciplinariedad se puede comprender mejor el mundo en el que vivimos.  Ello necesariamente motiva a los estudiantes porque ven el vínculo que existe entre todas las materias que cursan.</a:t>
                      </a:r>
                      <a:endParaRPr lang="es-MX" sz="1200" dirty="0">
                        <a:solidFill>
                          <a:srgbClr val="000000"/>
                        </a:solidFill>
                        <a:latin typeface="+mn-lt"/>
                        <a:ea typeface="Arial"/>
                        <a:cs typeface="Times New Roman"/>
                      </a:endParaRPr>
                    </a:p>
                    <a:p>
                      <a:pPr>
                        <a:lnSpc>
                          <a:spcPct val="115000"/>
                        </a:lnSpc>
                        <a:spcAft>
                          <a:spcPts val="0"/>
                        </a:spcAft>
                      </a:pPr>
                      <a:r>
                        <a:rPr lang="es-MX" sz="1200" dirty="0">
                          <a:solidFill>
                            <a:srgbClr val="000000"/>
                          </a:solidFill>
                          <a:latin typeface="+mn-lt"/>
                          <a:ea typeface="Century Gothic"/>
                          <a:cs typeface="Century Gothic"/>
                        </a:rPr>
                        <a:t>- Crear espacios de discusión para localizar las problemáticas de su interés y abordarlos a partir de la </a:t>
                      </a:r>
                      <a:r>
                        <a:rPr lang="es-MX" sz="1200" dirty="0" err="1">
                          <a:solidFill>
                            <a:srgbClr val="000000"/>
                          </a:solidFill>
                          <a:latin typeface="+mn-lt"/>
                          <a:ea typeface="Century Gothic"/>
                          <a:cs typeface="Century Gothic"/>
                        </a:rPr>
                        <a:t>indisciplinariedad</a:t>
                      </a:r>
                      <a:r>
                        <a:rPr lang="es-MX" sz="1200" dirty="0">
                          <a:solidFill>
                            <a:srgbClr val="000000"/>
                          </a:solidFill>
                          <a:latin typeface="+mn-lt"/>
                          <a:ea typeface="Century Gothic"/>
                          <a:cs typeface="Century Gothic"/>
                        </a:rPr>
                        <a:t>.</a:t>
                      </a:r>
                      <a:endParaRPr lang="es-MX" sz="1200" dirty="0">
                        <a:solidFill>
                          <a:srgbClr val="000000"/>
                        </a:solidFill>
                        <a:latin typeface="+mn-lt"/>
                        <a:ea typeface="Arial"/>
                        <a:cs typeface="Times New Roman"/>
                      </a:endParaRPr>
                    </a:p>
                    <a:p>
                      <a:pPr>
                        <a:lnSpc>
                          <a:spcPct val="115000"/>
                        </a:lnSpc>
                        <a:spcAft>
                          <a:spcPts val="0"/>
                        </a:spcAft>
                      </a:pPr>
                      <a:r>
                        <a:rPr lang="es-MX" sz="1200" dirty="0">
                          <a:solidFill>
                            <a:srgbClr val="000000"/>
                          </a:solidFill>
                          <a:latin typeface="+mn-lt"/>
                          <a:ea typeface="Century Gothic"/>
                          <a:cs typeface="Century Gothic"/>
                        </a:rPr>
                        <a:t>- Buscar en conjunto la convergencia de aspectos disciplinares en torno a una problemática o tema. Establecer convergencias en lugar de diferencias.</a:t>
                      </a:r>
                      <a:endParaRPr lang="es-MX" sz="1200" dirty="0">
                        <a:solidFill>
                          <a:srgbClr val="000000"/>
                        </a:solidFill>
                        <a:latin typeface="+mn-lt"/>
                        <a:ea typeface="Arial"/>
                        <a:cs typeface="Times New Roman"/>
                      </a:endParaRPr>
                    </a:p>
                    <a:p>
                      <a:pPr>
                        <a:lnSpc>
                          <a:spcPct val="115000"/>
                        </a:lnSpc>
                        <a:spcAft>
                          <a:spcPts val="0"/>
                        </a:spcAft>
                      </a:pPr>
                      <a:r>
                        <a:rPr lang="es-MX" sz="1200" dirty="0">
                          <a:solidFill>
                            <a:srgbClr val="000000"/>
                          </a:solidFill>
                          <a:latin typeface="+mn-lt"/>
                          <a:ea typeface="Century Gothic"/>
                          <a:cs typeface="Century Gothic"/>
                        </a:rPr>
                        <a:t>- Si es un problema que los alumnos se apropian, se van a identificar con él y obliga al maestro a buscar espacios de construcción. </a:t>
                      </a:r>
                      <a:endParaRPr lang="es-MX" sz="1200" dirty="0">
                        <a:solidFill>
                          <a:srgbClr val="000000"/>
                        </a:solidFill>
                        <a:latin typeface="+mn-lt"/>
                        <a:ea typeface="Arial"/>
                        <a:cs typeface="Times New Roman"/>
                      </a:endParaRPr>
                    </a:p>
                  </a:txBody>
                  <a:tcPr marL="42115" marR="42115" marT="42114" marB="4211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nvGraphicFramePr>
        <p:xfrm>
          <a:off x="323528" y="764704"/>
          <a:ext cx="7992888" cy="432048"/>
        </p:xfrm>
        <a:graphic>
          <a:graphicData uri="http://schemas.openxmlformats.org/drawingml/2006/table">
            <a:tbl>
              <a:tblPr/>
              <a:tblGrid>
                <a:gridCol w="7992888"/>
              </a:tblGrid>
              <a:tr h="432048">
                <a:tc>
                  <a:txBody>
                    <a:bodyPr/>
                    <a:lstStyle/>
                    <a:p>
                      <a:pPr algn="ctr">
                        <a:lnSpc>
                          <a:spcPct val="115000"/>
                        </a:lnSpc>
                        <a:spcAft>
                          <a:spcPts val="0"/>
                        </a:spcAft>
                      </a:pPr>
                      <a:r>
                        <a:rPr lang="es-MX" sz="1400" b="1" dirty="0">
                          <a:solidFill>
                            <a:srgbClr val="000000"/>
                          </a:solidFill>
                          <a:latin typeface="Arial" pitchFamily="34" charset="0"/>
                          <a:ea typeface="Century Gothic"/>
                          <a:cs typeface="Arial" pitchFamily="34" charset="0"/>
                        </a:rPr>
                        <a:t>La Interdisciplinariedad</a:t>
                      </a:r>
                      <a:endParaRPr lang="es-MX" sz="1400" dirty="0">
                        <a:solidFill>
                          <a:srgbClr val="000000"/>
                        </a:solidFill>
                        <a:latin typeface="Arial" pitchFamily="34" charset="0"/>
                        <a:ea typeface="Arial"/>
                        <a:cs typeface="Arial" pitchFamily="34" charset="0"/>
                      </a:endParaRPr>
                    </a:p>
                  </a:txBody>
                  <a:tcPr marL="42115" marR="42115" marT="42114" marB="4211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57808"/>
            <a:ext cx="7467600" cy="1143000"/>
          </a:xfrm>
        </p:spPr>
        <p:txBody>
          <a:bodyPr/>
          <a:lstStyle/>
          <a:p>
            <a:r>
              <a:rPr lang="es-MX" sz="4400" dirty="0">
                <a:solidFill>
                  <a:srgbClr val="FF0000"/>
                </a:solidFill>
              </a:rPr>
              <a:t>Producto </a:t>
            </a:r>
            <a:r>
              <a:rPr lang="es-MX" sz="4400" dirty="0" smtClean="0">
                <a:solidFill>
                  <a:srgbClr val="FF0000"/>
                </a:solidFill>
              </a:rPr>
              <a:t>14: </a:t>
            </a:r>
            <a:r>
              <a:rPr lang="es-MX" sz="4400" dirty="0">
                <a:solidFill>
                  <a:srgbClr val="FF0000"/>
                </a:solidFill>
              </a:rPr>
              <a:t>Pasos para hacer una Infografía</a:t>
            </a:r>
            <a:br>
              <a:rPr lang="es-MX" sz="4400" dirty="0">
                <a:solidFill>
                  <a:srgbClr val="FF0000"/>
                </a:solidFill>
              </a:rPr>
            </a:br>
            <a:r>
              <a:rPr lang="es-MX" sz="4400" dirty="0" smtClean="0">
                <a:solidFill>
                  <a:srgbClr val="FF0000"/>
                </a:solidFill>
              </a:rPr>
              <a:t> </a:t>
            </a:r>
            <a:endParaRPr lang="es-MX" sz="4400" dirty="0"/>
          </a:p>
        </p:txBody>
      </p:sp>
      <p:sp>
        <p:nvSpPr>
          <p:cNvPr id="3" name="2 Marcador de contenido"/>
          <p:cNvSpPr>
            <a:spLocks noGrp="1"/>
          </p:cNvSpPr>
          <p:nvPr>
            <p:ph idx="1"/>
          </p:nvPr>
        </p:nvSpPr>
        <p:spPr/>
        <p:txBody>
          <a:bodyPr/>
          <a:lstStyle/>
          <a:p>
            <a:pPr lvl="0"/>
            <a:r>
              <a:rPr lang="es-MX" sz="1800" dirty="0" smtClean="0">
                <a:solidFill>
                  <a:schemeClr val="bg2"/>
                </a:solidFill>
              </a:rPr>
              <a:t>Escoger </a:t>
            </a:r>
            <a:r>
              <a:rPr lang="es-MX" sz="1800" dirty="0">
                <a:solidFill>
                  <a:schemeClr val="bg2"/>
                </a:solidFill>
              </a:rPr>
              <a:t>el tema</a:t>
            </a:r>
          </a:p>
          <a:p>
            <a:pPr lvl="0"/>
            <a:r>
              <a:rPr lang="es-MX" sz="1800" dirty="0">
                <a:solidFill>
                  <a:schemeClr val="bg2"/>
                </a:solidFill>
              </a:rPr>
              <a:t>Investigar sobre el tema.</a:t>
            </a:r>
          </a:p>
          <a:p>
            <a:pPr lvl="0"/>
            <a:r>
              <a:rPr lang="es-MX" sz="1800" dirty="0">
                <a:solidFill>
                  <a:schemeClr val="bg2"/>
                </a:solidFill>
              </a:rPr>
              <a:t>Resumir la información.</a:t>
            </a:r>
          </a:p>
          <a:p>
            <a:pPr lvl="0"/>
            <a:r>
              <a:rPr lang="es-MX" sz="1800" dirty="0">
                <a:solidFill>
                  <a:schemeClr val="bg2"/>
                </a:solidFill>
              </a:rPr>
              <a:t>Jerarquizar la información.</a:t>
            </a:r>
          </a:p>
          <a:p>
            <a:pPr lvl="0"/>
            <a:r>
              <a:rPr lang="es-MX" sz="1800" dirty="0">
                <a:solidFill>
                  <a:schemeClr val="bg2"/>
                </a:solidFill>
              </a:rPr>
              <a:t>Establecer conexiones entre la información.</a:t>
            </a:r>
          </a:p>
          <a:p>
            <a:pPr lvl="0"/>
            <a:r>
              <a:rPr lang="es-MX" sz="1800" dirty="0">
                <a:solidFill>
                  <a:schemeClr val="bg2"/>
                </a:solidFill>
              </a:rPr>
              <a:t>Diseñar la infografía, esta debe ser:  	</a:t>
            </a:r>
            <a:endParaRPr lang="es-MX" sz="1800" dirty="0" smtClean="0">
              <a:solidFill>
                <a:schemeClr val="bg2"/>
              </a:solidFill>
            </a:endParaRPr>
          </a:p>
          <a:p>
            <a:pPr marL="265112" lvl="0" indent="-228600">
              <a:buAutoNum type="alphaLcParenR"/>
            </a:pPr>
            <a:r>
              <a:rPr lang="es-MX" sz="1800" dirty="0" smtClean="0">
                <a:solidFill>
                  <a:schemeClr val="bg2"/>
                </a:solidFill>
              </a:rPr>
              <a:t>Estético </a:t>
            </a:r>
            <a:r>
              <a:rPr lang="es-MX" sz="1800" dirty="0">
                <a:solidFill>
                  <a:schemeClr val="bg2"/>
                </a:solidFill>
              </a:rPr>
              <a:t>(elementos sencillos y ordenados).  </a:t>
            </a:r>
          </a:p>
          <a:p>
            <a:pPr marL="36512" lvl="0" indent="0">
              <a:buNone/>
            </a:pPr>
            <a:r>
              <a:rPr lang="es-MX" sz="1800" dirty="0" smtClean="0">
                <a:solidFill>
                  <a:schemeClr val="bg2"/>
                </a:solidFill>
              </a:rPr>
              <a:t>Los </a:t>
            </a:r>
            <a:r>
              <a:rPr lang="es-MX" sz="1800" dirty="0">
                <a:solidFill>
                  <a:schemeClr val="bg2"/>
                </a:solidFill>
              </a:rPr>
              <a:t>colores deben ser relacionados al tema. </a:t>
            </a:r>
            <a:endParaRPr lang="es-MX" sz="1800" dirty="0" smtClean="0">
              <a:solidFill>
                <a:schemeClr val="bg2"/>
              </a:solidFill>
            </a:endParaRPr>
          </a:p>
          <a:p>
            <a:pPr marL="36512" lvl="0" indent="0">
              <a:buNone/>
            </a:pPr>
            <a:r>
              <a:rPr lang="es-MX" sz="1800" dirty="0" smtClean="0">
                <a:solidFill>
                  <a:schemeClr val="bg2"/>
                </a:solidFill>
              </a:rPr>
              <a:t>La </a:t>
            </a:r>
            <a:r>
              <a:rPr lang="es-MX" sz="1800" dirty="0">
                <a:solidFill>
                  <a:schemeClr val="bg2"/>
                </a:solidFill>
              </a:rPr>
              <a:t>tipografía debe ser acorde a la connotación </a:t>
            </a:r>
            <a:r>
              <a:rPr lang="es-MX" sz="1800" dirty="0" smtClean="0">
                <a:solidFill>
                  <a:schemeClr val="bg2"/>
                </a:solidFill>
              </a:rPr>
              <a:t> </a:t>
            </a:r>
            <a:r>
              <a:rPr lang="es-MX" sz="1800" dirty="0">
                <a:solidFill>
                  <a:schemeClr val="bg2"/>
                </a:solidFill>
              </a:rPr>
              <a:t>de lo que queremos transmitir.</a:t>
            </a:r>
          </a:p>
          <a:p>
            <a:pPr marL="36512" indent="0">
              <a:buNone/>
            </a:pPr>
            <a:r>
              <a:rPr lang="es-MX" sz="1800" dirty="0" smtClean="0">
                <a:solidFill>
                  <a:schemeClr val="bg2"/>
                </a:solidFill>
              </a:rPr>
              <a:t>Puede </a:t>
            </a:r>
            <a:r>
              <a:rPr lang="es-MX" sz="1800" dirty="0">
                <a:solidFill>
                  <a:schemeClr val="bg2"/>
                </a:solidFill>
              </a:rPr>
              <a:t>llevar gráficas, tablas, diagramas y mapas.</a:t>
            </a:r>
          </a:p>
          <a:p>
            <a:pPr marL="265112" indent="-228600">
              <a:buAutoNum type="alphaLcParenR" startAt="2"/>
            </a:pPr>
            <a:r>
              <a:rPr lang="es-MX" sz="1800" dirty="0" smtClean="0">
                <a:solidFill>
                  <a:schemeClr val="bg2"/>
                </a:solidFill>
              </a:rPr>
              <a:t>Informativo </a:t>
            </a:r>
            <a:r>
              <a:rPr lang="es-MX" sz="1800" dirty="0">
                <a:solidFill>
                  <a:schemeClr val="bg2"/>
                </a:solidFill>
              </a:rPr>
              <a:t>(actual y </a:t>
            </a:r>
            <a:r>
              <a:rPr lang="es-MX" sz="1800" dirty="0" smtClean="0">
                <a:solidFill>
                  <a:schemeClr val="bg2"/>
                </a:solidFill>
              </a:rPr>
              <a:t>completo)</a:t>
            </a:r>
          </a:p>
          <a:p>
            <a:pPr marL="265112" indent="-228600">
              <a:buAutoNum type="alphaLcParenR" startAt="2"/>
            </a:pPr>
            <a:r>
              <a:rPr lang="es-MX" sz="1800" dirty="0" smtClean="0">
                <a:solidFill>
                  <a:schemeClr val="bg2"/>
                </a:solidFill>
              </a:rPr>
              <a:t>Resumido</a:t>
            </a:r>
            <a:r>
              <a:rPr lang="es-MX" sz="1800" dirty="0">
                <a:solidFill>
                  <a:schemeClr val="bg2"/>
                </a:solidFill>
              </a:rPr>
              <a:t>. SIEMPRE RESALTAR FRASES RELEVANTES. </a:t>
            </a:r>
          </a:p>
        </p:txBody>
      </p:sp>
    </p:spTree>
    <p:extLst>
      <p:ext uri="{BB962C8B-B14F-4D97-AF65-F5344CB8AC3E}">
        <p14:creationId xmlns:p14="http://schemas.microsoft.com/office/powerpoint/2010/main" val="16701002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4800" dirty="0">
                <a:solidFill>
                  <a:srgbClr val="FF0000"/>
                </a:solidFill>
              </a:rPr>
              <a:t>Producto </a:t>
            </a:r>
            <a:r>
              <a:rPr lang="es-MX" sz="4800" dirty="0" smtClean="0">
                <a:solidFill>
                  <a:srgbClr val="FF0000"/>
                </a:solidFill>
              </a:rPr>
              <a:t>15: Problemas</a:t>
            </a:r>
            <a:endParaRPr lang="es-MX" dirty="0"/>
          </a:p>
        </p:txBody>
      </p:sp>
      <p:sp>
        <p:nvSpPr>
          <p:cNvPr id="3" name="2 Marcador de contenido"/>
          <p:cNvSpPr>
            <a:spLocks noGrp="1"/>
          </p:cNvSpPr>
          <p:nvPr>
            <p:ph idx="1"/>
          </p:nvPr>
        </p:nvSpPr>
        <p:spPr>
          <a:xfrm>
            <a:off x="457200" y="1700808"/>
            <a:ext cx="7467600" cy="4165923"/>
          </a:xfrm>
        </p:spPr>
        <p:txBody>
          <a:bodyPr/>
          <a:lstStyle/>
          <a:p>
            <a:pPr algn="just"/>
            <a:r>
              <a:rPr lang="es-MX" sz="1600" dirty="0">
                <a:solidFill>
                  <a:schemeClr val="bg2"/>
                </a:solidFill>
              </a:rPr>
              <a:t>H</a:t>
            </a:r>
            <a:r>
              <a:rPr lang="es-MX" sz="1600" dirty="0" smtClean="0">
                <a:solidFill>
                  <a:schemeClr val="bg2"/>
                </a:solidFill>
              </a:rPr>
              <a:t>orarios </a:t>
            </a:r>
            <a:r>
              <a:rPr lang="es-MX" sz="1600" dirty="0">
                <a:solidFill>
                  <a:schemeClr val="bg2"/>
                </a:solidFill>
              </a:rPr>
              <a:t>de los </a:t>
            </a:r>
            <a:r>
              <a:rPr lang="es-MX" sz="1600" dirty="0" smtClean="0">
                <a:solidFill>
                  <a:schemeClr val="bg2"/>
                </a:solidFill>
              </a:rPr>
              <a:t>maestros </a:t>
            </a:r>
            <a:r>
              <a:rPr lang="es-MX" sz="1600" dirty="0">
                <a:solidFill>
                  <a:schemeClr val="bg2"/>
                </a:solidFill>
              </a:rPr>
              <a:t>ya que no nos podíamos reunir </a:t>
            </a:r>
            <a:r>
              <a:rPr lang="es-MX" sz="1600" dirty="0" smtClean="0">
                <a:solidFill>
                  <a:schemeClr val="bg2"/>
                </a:solidFill>
              </a:rPr>
              <a:t>todos, debido a nuestras clases, en ocasiones tuvimos que quedarnos por la tarde, cuestión que no fue muy práctica pues algunos también trabajamos por la tarde.</a:t>
            </a:r>
          </a:p>
          <a:p>
            <a:pPr algn="just"/>
            <a:r>
              <a:rPr lang="es-MX" sz="1600" dirty="0" smtClean="0">
                <a:solidFill>
                  <a:schemeClr val="bg2"/>
                </a:solidFill>
              </a:rPr>
              <a:t>Comprensión de lo que se tenía que hacer, puesto que las instrucciones no fueron claras y no existía una persona o algún lugar salvo el portal que pudiera orientarnos al respecto, lo resolvimos juntándonos con personas de otros equipos para llegar a un consenso de lo que todos teníamos que entregar. </a:t>
            </a:r>
          </a:p>
          <a:p>
            <a:pPr algn="just"/>
            <a:r>
              <a:rPr lang="es-MX" sz="1600" dirty="0" smtClean="0">
                <a:solidFill>
                  <a:schemeClr val="bg2"/>
                </a:solidFill>
              </a:rPr>
              <a:t>Las </a:t>
            </a:r>
            <a:r>
              <a:rPr lang="es-MX" sz="1600" dirty="0">
                <a:solidFill>
                  <a:schemeClr val="bg2"/>
                </a:solidFill>
              </a:rPr>
              <a:t>actividades de todas las sesiones de trabajo en tiempo y forma.</a:t>
            </a:r>
          </a:p>
          <a:p>
            <a:pPr algn="just"/>
            <a:r>
              <a:rPr lang="es-MX" sz="1600" dirty="0">
                <a:solidFill>
                  <a:schemeClr val="bg2"/>
                </a:solidFill>
              </a:rPr>
              <a:t>A</a:t>
            </a:r>
            <a:r>
              <a:rPr lang="es-MX" sz="1600" dirty="0" smtClean="0">
                <a:solidFill>
                  <a:schemeClr val="bg2"/>
                </a:solidFill>
              </a:rPr>
              <a:t>l </a:t>
            </a:r>
            <a:r>
              <a:rPr lang="es-MX" sz="1600" dirty="0">
                <a:solidFill>
                  <a:schemeClr val="bg2"/>
                </a:solidFill>
              </a:rPr>
              <a:t>trabajar con </a:t>
            </a:r>
            <a:r>
              <a:rPr lang="es-MX" sz="1600" dirty="0" smtClean="0">
                <a:solidFill>
                  <a:schemeClr val="bg2"/>
                </a:solidFill>
              </a:rPr>
              <a:t>diferentes maestros </a:t>
            </a:r>
            <a:r>
              <a:rPr lang="es-MX" sz="1600" dirty="0">
                <a:solidFill>
                  <a:schemeClr val="bg2"/>
                </a:solidFill>
              </a:rPr>
              <a:t>se aprenden </a:t>
            </a:r>
            <a:r>
              <a:rPr lang="es-MX" sz="1600" dirty="0" smtClean="0">
                <a:solidFill>
                  <a:schemeClr val="bg2"/>
                </a:solidFill>
              </a:rPr>
              <a:t>nuevas cosas que enriquecen nuestra perspectiva e incluso la práctica docente, es importante tomar en cuenta que siempre debe de favorecerse el trabajo multidisciplinario.</a:t>
            </a:r>
            <a:endParaRPr lang="es-MX" sz="1600" dirty="0">
              <a:solidFill>
                <a:schemeClr val="bg2"/>
              </a:solidFill>
            </a:endParaRPr>
          </a:p>
          <a:p>
            <a:pPr algn="just"/>
            <a:endParaRPr lang="es-MX" sz="4400" dirty="0">
              <a:solidFill>
                <a:schemeClr val="bg2"/>
              </a:solidFill>
            </a:endParaRPr>
          </a:p>
        </p:txBody>
      </p:sp>
    </p:spTree>
    <p:extLst>
      <p:ext uri="{BB962C8B-B14F-4D97-AF65-F5344CB8AC3E}">
        <p14:creationId xmlns:p14="http://schemas.microsoft.com/office/powerpoint/2010/main" val="4055960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67543" y="1052736"/>
          <a:ext cx="7632848" cy="4099109"/>
        </p:xfrm>
        <a:graphic>
          <a:graphicData uri="http://schemas.openxmlformats.org/drawingml/2006/table">
            <a:tbl>
              <a:tblPr/>
              <a:tblGrid>
                <a:gridCol w="1296145"/>
                <a:gridCol w="6336703"/>
              </a:tblGrid>
              <a:tr h="4099109">
                <a:tc>
                  <a:txBody>
                    <a:bodyPr/>
                    <a:lstStyle/>
                    <a:p>
                      <a:pPr algn="ctr">
                        <a:lnSpc>
                          <a:spcPct val="115000"/>
                        </a:lnSpc>
                        <a:spcAft>
                          <a:spcPts val="0"/>
                        </a:spcAft>
                      </a:pPr>
                      <a:r>
                        <a:rPr lang="es-MX" sz="1200" b="1" dirty="0">
                          <a:solidFill>
                            <a:srgbClr val="000000"/>
                          </a:solidFill>
                          <a:latin typeface="Arial" pitchFamily="34" charset="0"/>
                          <a:ea typeface="Century Gothic"/>
                          <a:cs typeface="Arial" pitchFamily="34" charset="0"/>
                        </a:rPr>
                        <a:t>5.</a:t>
                      </a:r>
                      <a:r>
                        <a:rPr lang="es-MX" sz="1200" dirty="0">
                          <a:solidFill>
                            <a:srgbClr val="000000"/>
                          </a:solidFill>
                          <a:latin typeface="Arial" pitchFamily="34" charset="0"/>
                          <a:ea typeface="Century Gothic"/>
                          <a:cs typeface="Arial" pitchFamily="34" charset="0"/>
                        </a:rPr>
                        <a:t> ¿Cuáles son </a:t>
                      </a:r>
                      <a:r>
                        <a:rPr lang="es-MX" sz="1200" dirty="0" smtClean="0">
                          <a:solidFill>
                            <a:srgbClr val="000000"/>
                          </a:solidFill>
                          <a:latin typeface="Arial" pitchFamily="34" charset="0"/>
                          <a:ea typeface="Century Gothic"/>
                          <a:cs typeface="Arial" pitchFamily="34" charset="0"/>
                        </a:rPr>
                        <a:t>los</a:t>
                      </a:r>
                      <a:r>
                        <a:rPr lang="es-MX" sz="1200" baseline="0" dirty="0" smtClean="0">
                          <a:solidFill>
                            <a:srgbClr val="000000"/>
                          </a:solidFill>
                          <a:latin typeface="Arial" pitchFamily="34" charset="0"/>
                          <a:ea typeface="Century Gothic"/>
                          <a:cs typeface="Arial" pitchFamily="34" charset="0"/>
                        </a:rPr>
                        <a:t> </a:t>
                      </a:r>
                      <a:r>
                        <a:rPr lang="es-MX" sz="1200" dirty="0" smtClean="0">
                          <a:solidFill>
                            <a:srgbClr val="000000"/>
                          </a:solidFill>
                          <a:latin typeface="Arial" pitchFamily="34" charset="0"/>
                          <a:ea typeface="Century Gothic"/>
                          <a:cs typeface="Arial" pitchFamily="34" charset="0"/>
                        </a:rPr>
                        <a:t>prerrequisitos  </a:t>
                      </a:r>
                      <a:r>
                        <a:rPr lang="es-MX" sz="1200" dirty="0">
                          <a:solidFill>
                            <a:srgbClr val="000000"/>
                          </a:solidFill>
                          <a:latin typeface="Arial" pitchFamily="34" charset="0"/>
                          <a:ea typeface="Century Gothic"/>
                          <a:cs typeface="Arial" pitchFamily="34" charset="0"/>
                        </a:rPr>
                        <a:t>materiales,</a:t>
                      </a:r>
                      <a:endParaRPr lang="es-MX" sz="1200" dirty="0">
                        <a:solidFill>
                          <a:srgbClr val="000000"/>
                        </a:solidFill>
                        <a:latin typeface="Arial" pitchFamily="34" charset="0"/>
                        <a:ea typeface="Arial"/>
                        <a:cs typeface="Arial" pitchFamily="34" charset="0"/>
                      </a:endParaRPr>
                    </a:p>
                    <a:p>
                      <a:pPr algn="ctr">
                        <a:lnSpc>
                          <a:spcPct val="115000"/>
                        </a:lnSpc>
                        <a:spcAft>
                          <a:spcPts val="0"/>
                        </a:spcAft>
                      </a:pPr>
                      <a:r>
                        <a:rPr lang="es-MX" sz="1200" dirty="0">
                          <a:solidFill>
                            <a:srgbClr val="000000"/>
                          </a:solidFill>
                          <a:latin typeface="Arial" pitchFamily="34" charset="0"/>
                          <a:ea typeface="Century Gothic"/>
                          <a:cs typeface="Arial" pitchFamily="34" charset="0"/>
                        </a:rPr>
                        <a:t> </a:t>
                      </a:r>
                      <a:r>
                        <a:rPr lang="es-MX" sz="1200" dirty="0" smtClean="0">
                          <a:solidFill>
                            <a:srgbClr val="000000"/>
                          </a:solidFill>
                          <a:latin typeface="Arial" pitchFamily="34" charset="0"/>
                          <a:ea typeface="Century Gothic"/>
                          <a:cs typeface="Arial" pitchFamily="34" charset="0"/>
                        </a:rPr>
                        <a:t>organizacionales </a:t>
                      </a:r>
                      <a:endParaRPr lang="es-MX" sz="1200" dirty="0">
                        <a:solidFill>
                          <a:srgbClr val="000000"/>
                        </a:solidFill>
                        <a:latin typeface="Arial" pitchFamily="34" charset="0"/>
                        <a:ea typeface="Arial"/>
                        <a:cs typeface="Arial" pitchFamily="34" charset="0"/>
                      </a:endParaRPr>
                    </a:p>
                    <a:p>
                      <a:pPr algn="ctr">
                        <a:lnSpc>
                          <a:spcPct val="115000"/>
                        </a:lnSpc>
                        <a:spcAft>
                          <a:spcPts val="0"/>
                        </a:spcAft>
                      </a:pPr>
                      <a:r>
                        <a:rPr lang="es-MX" sz="1200" dirty="0" smtClean="0">
                          <a:solidFill>
                            <a:srgbClr val="000000"/>
                          </a:solidFill>
                          <a:latin typeface="Arial" pitchFamily="34" charset="0"/>
                          <a:ea typeface="Century Gothic"/>
                          <a:cs typeface="Arial" pitchFamily="34" charset="0"/>
                        </a:rPr>
                        <a:t>y </a:t>
                      </a:r>
                      <a:r>
                        <a:rPr lang="es-MX" sz="1200" dirty="0">
                          <a:solidFill>
                            <a:srgbClr val="000000"/>
                          </a:solidFill>
                          <a:latin typeface="Arial" pitchFamily="34" charset="0"/>
                          <a:ea typeface="Century Gothic"/>
                          <a:cs typeface="Arial" pitchFamily="34" charset="0"/>
                        </a:rPr>
                        <a:t>personales </a:t>
                      </a:r>
                      <a:endParaRPr lang="es-MX" sz="1200" dirty="0">
                        <a:solidFill>
                          <a:srgbClr val="000000"/>
                        </a:solidFill>
                        <a:latin typeface="Arial" pitchFamily="34" charset="0"/>
                        <a:ea typeface="Arial"/>
                        <a:cs typeface="Arial" pitchFamily="34" charset="0"/>
                      </a:endParaRPr>
                    </a:p>
                    <a:p>
                      <a:pPr algn="ctr">
                        <a:lnSpc>
                          <a:spcPct val="115000"/>
                        </a:lnSpc>
                        <a:spcAft>
                          <a:spcPts val="0"/>
                        </a:spcAft>
                      </a:pPr>
                      <a:r>
                        <a:rPr lang="es-MX" sz="1200" dirty="0" smtClean="0">
                          <a:solidFill>
                            <a:srgbClr val="000000"/>
                          </a:solidFill>
                          <a:latin typeface="Arial" pitchFamily="34" charset="0"/>
                          <a:ea typeface="Century Gothic"/>
                          <a:cs typeface="Arial" pitchFamily="34" charset="0"/>
                        </a:rPr>
                        <a:t>para la</a:t>
                      </a:r>
                      <a:r>
                        <a:rPr lang="es-MX" sz="1200" baseline="0" dirty="0" smtClean="0">
                          <a:solidFill>
                            <a:srgbClr val="000000"/>
                          </a:solidFill>
                          <a:latin typeface="Arial" pitchFamily="34" charset="0"/>
                          <a:ea typeface="Century Gothic"/>
                          <a:cs typeface="Arial" pitchFamily="34" charset="0"/>
                        </a:rPr>
                        <a:t> </a:t>
                      </a:r>
                      <a:r>
                        <a:rPr lang="es-MX" sz="1200" dirty="0" smtClean="0">
                          <a:solidFill>
                            <a:srgbClr val="000000"/>
                          </a:solidFill>
                          <a:latin typeface="Arial" pitchFamily="34" charset="0"/>
                          <a:ea typeface="Century Gothic"/>
                          <a:cs typeface="Arial" pitchFamily="34" charset="0"/>
                        </a:rPr>
                        <a:t>planeación </a:t>
                      </a:r>
                      <a:r>
                        <a:rPr lang="es-MX" sz="1200" dirty="0">
                          <a:solidFill>
                            <a:srgbClr val="000000"/>
                          </a:solidFill>
                          <a:latin typeface="Arial" pitchFamily="34" charset="0"/>
                          <a:ea typeface="Century Gothic"/>
                          <a:cs typeface="Arial" pitchFamily="34" charset="0"/>
                        </a:rPr>
                        <a:t>del </a:t>
                      </a:r>
                      <a:endParaRPr lang="es-MX" sz="1200" dirty="0">
                        <a:solidFill>
                          <a:srgbClr val="000000"/>
                        </a:solidFill>
                        <a:latin typeface="Arial" pitchFamily="34" charset="0"/>
                        <a:ea typeface="Arial"/>
                        <a:cs typeface="Arial" pitchFamily="34" charset="0"/>
                      </a:endParaRPr>
                    </a:p>
                    <a:p>
                      <a:pPr algn="ctr">
                        <a:lnSpc>
                          <a:spcPct val="115000"/>
                        </a:lnSpc>
                        <a:spcAft>
                          <a:spcPts val="0"/>
                        </a:spcAft>
                      </a:pPr>
                      <a:r>
                        <a:rPr lang="es-MX" sz="1200" dirty="0" smtClean="0">
                          <a:solidFill>
                            <a:srgbClr val="000000"/>
                          </a:solidFill>
                          <a:latin typeface="Arial" pitchFamily="34" charset="0"/>
                          <a:ea typeface="Century Gothic"/>
                          <a:cs typeface="Arial" pitchFamily="34" charset="0"/>
                        </a:rPr>
                        <a:t>trabajo           </a:t>
                      </a:r>
                      <a:r>
                        <a:rPr lang="es-MX" sz="1200" dirty="0">
                          <a:solidFill>
                            <a:srgbClr val="000000"/>
                          </a:solidFill>
                          <a:latin typeface="Arial" pitchFamily="34" charset="0"/>
                          <a:ea typeface="Century Gothic"/>
                          <a:cs typeface="Arial" pitchFamily="34" charset="0"/>
                        </a:rPr>
                        <a:t>interdisciplinario?</a:t>
                      </a:r>
                      <a:endParaRPr lang="es-MX" sz="1200" dirty="0">
                        <a:solidFill>
                          <a:srgbClr val="000000"/>
                        </a:solidFill>
                        <a:latin typeface="Arial" pitchFamily="34" charset="0"/>
                        <a:ea typeface="Arial"/>
                        <a:cs typeface="Arial" pitchFamily="34" charset="0"/>
                      </a:endParaRPr>
                    </a:p>
                  </a:txBody>
                  <a:tcPr marL="51591" marR="51591" marT="51590" marB="51590"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latin typeface="Arial" pitchFamily="34" charset="0"/>
                          <a:ea typeface="Century Gothic"/>
                          <a:cs typeface="Arial" pitchFamily="34" charset="0"/>
                        </a:rPr>
                        <a:t>- Apoyo institucional con espacios, incentivos económicos y académicos. </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Actualización docente.</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Conocimiento de la metodología. </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Biblioteca digital.</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Un ajuste de los saberes escolares a nivel curricular, didáctico y pedagógico. </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Creación de espacios de reflexión entre maestros y entre alumnos.</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Conocimiento del grupo y sus habilidades para planear estratégicamente.</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Equipos con número de alumnos restringidos. </a:t>
                      </a:r>
                      <a:endParaRPr lang="es-MX" sz="1200" dirty="0">
                        <a:solidFill>
                          <a:srgbClr val="000000"/>
                        </a:solidFill>
                        <a:latin typeface="Arial" pitchFamily="34" charset="0"/>
                        <a:ea typeface="Arial"/>
                        <a:cs typeface="Arial" pitchFamily="34" charset="0"/>
                      </a:endParaRPr>
                    </a:p>
                  </a:txBody>
                  <a:tcPr marL="51591" marR="51591" marT="51590" marB="5159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nvGraphicFramePr>
        <p:xfrm>
          <a:off x="467545" y="620688"/>
          <a:ext cx="7560841" cy="364644"/>
        </p:xfrm>
        <a:graphic>
          <a:graphicData uri="http://schemas.openxmlformats.org/drawingml/2006/table">
            <a:tbl>
              <a:tblPr/>
              <a:tblGrid>
                <a:gridCol w="7560841"/>
              </a:tblGrid>
              <a:tr h="364644">
                <a:tc>
                  <a:txBody>
                    <a:bodyPr/>
                    <a:lstStyle/>
                    <a:p>
                      <a:pPr algn="ctr">
                        <a:lnSpc>
                          <a:spcPct val="115000"/>
                        </a:lnSpc>
                        <a:spcAft>
                          <a:spcPts val="0"/>
                        </a:spcAft>
                      </a:pPr>
                      <a:r>
                        <a:rPr lang="es-MX" sz="1600" b="1" dirty="0">
                          <a:solidFill>
                            <a:srgbClr val="000000"/>
                          </a:solidFill>
                          <a:latin typeface="Arial" pitchFamily="34" charset="0"/>
                          <a:ea typeface="Century Gothic"/>
                          <a:cs typeface="Arial" pitchFamily="34" charset="0"/>
                        </a:rPr>
                        <a:t>La Interdisciplinariedad</a:t>
                      </a:r>
                      <a:endParaRPr lang="es-MX" sz="1600" dirty="0">
                        <a:solidFill>
                          <a:srgbClr val="000000"/>
                        </a:solidFill>
                        <a:latin typeface="Arial" pitchFamily="34" charset="0"/>
                        <a:ea typeface="Arial"/>
                        <a:cs typeface="Arial" pitchFamily="34" charset="0"/>
                      </a:endParaRPr>
                    </a:p>
                  </a:txBody>
                  <a:tcPr marL="42115" marR="42115" marT="42114" marB="4211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467544" y="3212975"/>
          <a:ext cx="7632848" cy="3449220"/>
        </p:xfrm>
        <a:graphic>
          <a:graphicData uri="http://schemas.openxmlformats.org/drawingml/2006/table">
            <a:tbl>
              <a:tblPr/>
              <a:tblGrid>
                <a:gridCol w="1224136"/>
                <a:gridCol w="6408712"/>
              </a:tblGrid>
              <a:tr h="3449220">
                <a:tc>
                  <a:txBody>
                    <a:bodyPr/>
                    <a:lstStyle/>
                    <a:p>
                      <a:pPr algn="ctr">
                        <a:lnSpc>
                          <a:spcPct val="115000"/>
                        </a:lnSpc>
                        <a:spcAft>
                          <a:spcPts val="0"/>
                        </a:spcAft>
                      </a:pPr>
                      <a:r>
                        <a:rPr lang="es-MX" sz="1200" b="1" dirty="0">
                          <a:solidFill>
                            <a:srgbClr val="000000"/>
                          </a:solidFill>
                          <a:latin typeface="Arial" pitchFamily="34" charset="0"/>
                          <a:ea typeface="Century Gothic"/>
                          <a:cs typeface="Arial" pitchFamily="34" charset="0"/>
                        </a:rPr>
                        <a:t>6.</a:t>
                      </a:r>
                      <a:r>
                        <a:rPr lang="es-MX" sz="1200" dirty="0">
                          <a:solidFill>
                            <a:srgbClr val="000000"/>
                          </a:solidFill>
                          <a:latin typeface="Arial" pitchFamily="34" charset="0"/>
                          <a:ea typeface="Century Gothic"/>
                          <a:cs typeface="Arial" pitchFamily="34" charset="0"/>
                        </a:rPr>
                        <a:t> ¿Qué papel </a:t>
                      </a:r>
                      <a:endParaRPr lang="es-MX" sz="1200" dirty="0">
                        <a:solidFill>
                          <a:srgbClr val="000000"/>
                        </a:solidFill>
                        <a:latin typeface="Arial" pitchFamily="34" charset="0"/>
                        <a:ea typeface="Arial"/>
                        <a:cs typeface="Arial" pitchFamily="34" charset="0"/>
                      </a:endParaRPr>
                    </a:p>
                    <a:p>
                      <a:pPr algn="ctr">
                        <a:lnSpc>
                          <a:spcPct val="115000"/>
                        </a:lnSpc>
                        <a:spcAft>
                          <a:spcPts val="0"/>
                        </a:spcAft>
                      </a:pPr>
                      <a:r>
                        <a:rPr lang="es-MX" sz="1200" dirty="0" smtClean="0">
                          <a:solidFill>
                            <a:srgbClr val="000000"/>
                          </a:solidFill>
                          <a:latin typeface="Arial" pitchFamily="34" charset="0"/>
                          <a:ea typeface="Century Gothic"/>
                          <a:cs typeface="Arial" pitchFamily="34" charset="0"/>
                        </a:rPr>
                        <a:t> </a:t>
                      </a:r>
                      <a:r>
                        <a:rPr lang="es-MX" sz="1200" dirty="0">
                          <a:solidFill>
                            <a:srgbClr val="000000"/>
                          </a:solidFill>
                          <a:latin typeface="Arial" pitchFamily="34" charset="0"/>
                          <a:ea typeface="Century Gothic"/>
                          <a:cs typeface="Arial" pitchFamily="34" charset="0"/>
                        </a:rPr>
                        <a:t>juega la </a:t>
                      </a:r>
                      <a:endParaRPr lang="es-MX" sz="1200" dirty="0">
                        <a:solidFill>
                          <a:srgbClr val="000000"/>
                        </a:solidFill>
                        <a:latin typeface="Arial" pitchFamily="34" charset="0"/>
                        <a:ea typeface="Arial"/>
                        <a:cs typeface="Arial" pitchFamily="34" charset="0"/>
                      </a:endParaRPr>
                    </a:p>
                    <a:p>
                      <a:pPr algn="ctr">
                        <a:lnSpc>
                          <a:spcPct val="115000"/>
                        </a:lnSpc>
                        <a:spcAft>
                          <a:spcPts val="0"/>
                        </a:spcAft>
                      </a:pPr>
                      <a:r>
                        <a:rPr lang="es-MX" sz="1200" dirty="0" smtClean="0">
                          <a:solidFill>
                            <a:srgbClr val="000000"/>
                          </a:solidFill>
                          <a:latin typeface="Arial" pitchFamily="34" charset="0"/>
                          <a:ea typeface="Century Gothic"/>
                          <a:cs typeface="Arial" pitchFamily="34" charset="0"/>
                        </a:rPr>
                        <a:t> </a:t>
                      </a:r>
                      <a:r>
                        <a:rPr lang="es-MX" sz="1200" dirty="0">
                          <a:solidFill>
                            <a:srgbClr val="000000"/>
                          </a:solidFill>
                          <a:latin typeface="Arial" pitchFamily="34" charset="0"/>
                          <a:ea typeface="Century Gothic"/>
                          <a:cs typeface="Arial" pitchFamily="34" charset="0"/>
                        </a:rPr>
                        <a:t>planeación en</a:t>
                      </a:r>
                      <a:endParaRPr lang="es-MX" sz="1200" dirty="0">
                        <a:solidFill>
                          <a:srgbClr val="000000"/>
                        </a:solidFill>
                        <a:latin typeface="Arial" pitchFamily="34" charset="0"/>
                        <a:ea typeface="Arial"/>
                        <a:cs typeface="Arial" pitchFamily="34" charset="0"/>
                      </a:endParaRPr>
                    </a:p>
                    <a:p>
                      <a:pPr algn="ctr">
                        <a:lnSpc>
                          <a:spcPct val="115000"/>
                        </a:lnSpc>
                        <a:spcAft>
                          <a:spcPts val="0"/>
                        </a:spcAft>
                      </a:pPr>
                      <a:r>
                        <a:rPr lang="es-MX" sz="1200" dirty="0" smtClean="0">
                          <a:solidFill>
                            <a:srgbClr val="000000"/>
                          </a:solidFill>
                          <a:latin typeface="Arial" pitchFamily="34" charset="0"/>
                          <a:ea typeface="Century Gothic"/>
                          <a:cs typeface="Arial" pitchFamily="34" charset="0"/>
                        </a:rPr>
                        <a:t> </a:t>
                      </a:r>
                      <a:r>
                        <a:rPr lang="es-MX" sz="1200" dirty="0">
                          <a:solidFill>
                            <a:srgbClr val="000000"/>
                          </a:solidFill>
                          <a:latin typeface="Arial" pitchFamily="34" charset="0"/>
                          <a:ea typeface="Century Gothic"/>
                          <a:cs typeface="Arial" pitchFamily="34" charset="0"/>
                        </a:rPr>
                        <a:t>el trabajo</a:t>
                      </a:r>
                      <a:endParaRPr lang="es-MX" sz="1200" dirty="0">
                        <a:solidFill>
                          <a:srgbClr val="000000"/>
                        </a:solidFill>
                        <a:latin typeface="Arial" pitchFamily="34" charset="0"/>
                        <a:ea typeface="Arial"/>
                        <a:cs typeface="Arial" pitchFamily="34" charset="0"/>
                      </a:endParaRPr>
                    </a:p>
                    <a:p>
                      <a:pPr algn="ctr">
                        <a:lnSpc>
                          <a:spcPct val="115000"/>
                        </a:lnSpc>
                        <a:spcAft>
                          <a:spcPts val="0"/>
                        </a:spcAft>
                      </a:pPr>
                      <a:r>
                        <a:rPr lang="es-MX" sz="1200" dirty="0" smtClean="0">
                          <a:solidFill>
                            <a:srgbClr val="000000"/>
                          </a:solidFill>
                          <a:latin typeface="Arial" pitchFamily="34" charset="0"/>
                          <a:ea typeface="Century Gothic"/>
                          <a:cs typeface="Arial" pitchFamily="34" charset="0"/>
                        </a:rPr>
                        <a:t>interdisciplinario</a:t>
                      </a:r>
                      <a:endParaRPr lang="es-MX" sz="1200" dirty="0">
                        <a:solidFill>
                          <a:srgbClr val="000000"/>
                        </a:solidFill>
                        <a:latin typeface="Arial" pitchFamily="34" charset="0"/>
                        <a:ea typeface="Arial"/>
                        <a:cs typeface="Arial" pitchFamily="34" charset="0"/>
                      </a:endParaRPr>
                    </a:p>
                    <a:p>
                      <a:pPr algn="ctr">
                        <a:lnSpc>
                          <a:spcPct val="115000"/>
                        </a:lnSpc>
                        <a:spcAft>
                          <a:spcPts val="0"/>
                        </a:spcAft>
                      </a:pPr>
                      <a:r>
                        <a:rPr lang="es-MX" sz="1200" dirty="0" smtClean="0">
                          <a:solidFill>
                            <a:srgbClr val="000000"/>
                          </a:solidFill>
                          <a:latin typeface="Arial" pitchFamily="34" charset="0"/>
                          <a:ea typeface="Century Gothic"/>
                          <a:cs typeface="Arial" pitchFamily="34" charset="0"/>
                        </a:rPr>
                        <a:t>y </a:t>
                      </a:r>
                      <a:r>
                        <a:rPr lang="es-MX" sz="1200" dirty="0">
                          <a:solidFill>
                            <a:srgbClr val="000000"/>
                          </a:solidFill>
                          <a:latin typeface="Arial" pitchFamily="34" charset="0"/>
                          <a:ea typeface="Century Gothic"/>
                          <a:cs typeface="Arial" pitchFamily="34" charset="0"/>
                        </a:rPr>
                        <a:t>qué </a:t>
                      </a:r>
                      <a:endParaRPr lang="es-MX" sz="1200" dirty="0">
                        <a:solidFill>
                          <a:srgbClr val="000000"/>
                        </a:solidFill>
                        <a:latin typeface="Arial" pitchFamily="34" charset="0"/>
                        <a:ea typeface="Arial"/>
                        <a:cs typeface="Arial" pitchFamily="34" charset="0"/>
                      </a:endParaRPr>
                    </a:p>
                    <a:p>
                      <a:pPr algn="ctr">
                        <a:lnSpc>
                          <a:spcPct val="115000"/>
                        </a:lnSpc>
                        <a:spcAft>
                          <a:spcPts val="0"/>
                        </a:spcAft>
                      </a:pPr>
                      <a:r>
                        <a:rPr lang="es-MX" sz="1200" dirty="0">
                          <a:solidFill>
                            <a:srgbClr val="000000"/>
                          </a:solidFill>
                          <a:latin typeface="Arial" pitchFamily="34" charset="0"/>
                          <a:ea typeface="Century Gothic"/>
                          <a:cs typeface="Arial" pitchFamily="34" charset="0"/>
                        </a:rPr>
                        <a:t> </a:t>
                      </a:r>
                      <a:r>
                        <a:rPr lang="es-MX" sz="1200" dirty="0" smtClean="0">
                          <a:solidFill>
                            <a:srgbClr val="000000"/>
                          </a:solidFill>
                          <a:latin typeface="Arial" pitchFamily="34" charset="0"/>
                          <a:ea typeface="Century Gothic"/>
                          <a:cs typeface="Arial" pitchFamily="34" charset="0"/>
                        </a:rPr>
                        <a:t>características</a:t>
                      </a:r>
                      <a:endParaRPr lang="es-MX" sz="1200" dirty="0">
                        <a:solidFill>
                          <a:srgbClr val="000000"/>
                        </a:solidFill>
                        <a:latin typeface="Arial" pitchFamily="34" charset="0"/>
                        <a:ea typeface="Arial"/>
                        <a:cs typeface="Arial" pitchFamily="34" charset="0"/>
                      </a:endParaRPr>
                    </a:p>
                    <a:p>
                      <a:pPr algn="ctr">
                        <a:lnSpc>
                          <a:spcPct val="115000"/>
                        </a:lnSpc>
                        <a:spcAft>
                          <a:spcPts val="0"/>
                        </a:spcAft>
                      </a:pPr>
                      <a:r>
                        <a:rPr lang="es-MX" sz="1200" dirty="0">
                          <a:solidFill>
                            <a:srgbClr val="000000"/>
                          </a:solidFill>
                          <a:latin typeface="Arial" pitchFamily="34" charset="0"/>
                          <a:ea typeface="Century Gothic"/>
                          <a:cs typeface="Arial" pitchFamily="34" charset="0"/>
                        </a:rPr>
                        <a:t> </a:t>
                      </a:r>
                      <a:r>
                        <a:rPr lang="es-MX" sz="1200" dirty="0" smtClean="0">
                          <a:solidFill>
                            <a:srgbClr val="000000"/>
                          </a:solidFill>
                          <a:latin typeface="Arial" pitchFamily="34" charset="0"/>
                          <a:ea typeface="Century Gothic"/>
                          <a:cs typeface="Arial" pitchFamily="34" charset="0"/>
                        </a:rPr>
                        <a:t>debe </a:t>
                      </a:r>
                      <a:r>
                        <a:rPr lang="es-MX" sz="1200" dirty="0">
                          <a:solidFill>
                            <a:srgbClr val="000000"/>
                          </a:solidFill>
                          <a:latin typeface="Arial" pitchFamily="34" charset="0"/>
                          <a:ea typeface="Century Gothic"/>
                          <a:cs typeface="Arial" pitchFamily="34" charset="0"/>
                        </a:rPr>
                        <a:t>tener? </a:t>
                      </a:r>
                      <a:endParaRPr lang="es-MX" sz="1200" dirty="0">
                        <a:solidFill>
                          <a:srgbClr val="000000"/>
                        </a:solidFill>
                        <a:latin typeface="Arial" pitchFamily="34" charset="0"/>
                        <a:ea typeface="Arial"/>
                        <a:cs typeface="Arial" pitchFamily="34" charset="0"/>
                      </a:endParaRPr>
                    </a:p>
                  </a:txBody>
                  <a:tcPr marL="42115" marR="42115" marT="42114" marB="4211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endParaRPr lang="es-MX" sz="1200" dirty="0">
                        <a:solidFill>
                          <a:srgbClr val="000000"/>
                        </a:solidFill>
                        <a:latin typeface="Arial" pitchFamily="34" charset="0"/>
                        <a:ea typeface="Century Gothic"/>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La planeación es fundamental porque proporciona el andamiaje que soporta la elaboración del proyecto, así como el trabajo en equipo tanto con las autoridades escolares como con el claustro de profesores.  </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El ambiente debe ser de respeto y cooperación.</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Los aspectos organizacionales tienen un impacto directo en la enseñanza y en la investigación teniendo que considerar múltiples puntos de vista, como el institucional, los interpersonales, estructurales, cognitivos, etc. lo indispensable es enunciar de manera explícita y desde el principio las finalidades. </a:t>
                      </a:r>
                      <a:endParaRPr lang="es-MX" sz="1200" dirty="0">
                        <a:solidFill>
                          <a:srgbClr val="000000"/>
                        </a:solidFill>
                        <a:latin typeface="Arial" pitchFamily="34" charset="0"/>
                        <a:ea typeface="Arial"/>
                        <a:cs typeface="Arial" pitchFamily="34" charset="0"/>
                      </a:endParaRPr>
                    </a:p>
                  </a:txBody>
                  <a:tcPr marL="42115" marR="42115" marT="42114" marB="4211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764706"/>
          <a:ext cx="7467600" cy="541330"/>
        </p:xfrm>
        <a:graphic>
          <a:graphicData uri="http://schemas.openxmlformats.org/drawingml/2006/table">
            <a:tbl>
              <a:tblPr/>
              <a:tblGrid>
                <a:gridCol w="7467600"/>
              </a:tblGrid>
              <a:tr h="541330">
                <a:tc>
                  <a:txBody>
                    <a:bodyPr/>
                    <a:lstStyle/>
                    <a:p>
                      <a:pPr>
                        <a:lnSpc>
                          <a:spcPct val="115000"/>
                        </a:lnSpc>
                        <a:spcAft>
                          <a:spcPts val="0"/>
                        </a:spcAft>
                      </a:pPr>
                      <a:endParaRPr lang="es-MX" sz="900" dirty="0">
                        <a:solidFill>
                          <a:srgbClr val="000000"/>
                        </a:solidFill>
                        <a:latin typeface="Arial"/>
                        <a:ea typeface="Arial"/>
                        <a:cs typeface="Times New Roman"/>
                      </a:endParaRPr>
                    </a:p>
                    <a:p>
                      <a:pPr algn="ctr">
                        <a:lnSpc>
                          <a:spcPct val="115000"/>
                        </a:lnSpc>
                        <a:spcAft>
                          <a:spcPts val="0"/>
                        </a:spcAft>
                      </a:pPr>
                      <a:r>
                        <a:rPr lang="es-MX" sz="1600" b="1" dirty="0">
                          <a:solidFill>
                            <a:srgbClr val="000000"/>
                          </a:solidFill>
                          <a:latin typeface="Arial" pitchFamily="34" charset="0"/>
                          <a:ea typeface="Century Gothic"/>
                          <a:cs typeface="Arial" pitchFamily="34" charset="0"/>
                        </a:rPr>
                        <a:t>El Aprendizaje Cooperativo</a:t>
                      </a:r>
                      <a:endParaRPr lang="es-MX" sz="1600" dirty="0">
                        <a:solidFill>
                          <a:srgbClr val="000000"/>
                        </a:solidFill>
                        <a:latin typeface="Arial" pitchFamily="34" charset="0"/>
                        <a:ea typeface="Arial"/>
                        <a:cs typeface="Arial" pitchFamily="34" charset="0"/>
                      </a:endParaRPr>
                    </a:p>
                  </a:txBody>
                  <a:tcPr marL="51591" marR="51591" marT="51590" marB="5159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467544" y="1412777"/>
          <a:ext cx="7488832" cy="5636568"/>
        </p:xfrm>
        <a:graphic>
          <a:graphicData uri="http://schemas.openxmlformats.org/drawingml/2006/table">
            <a:tbl>
              <a:tblPr/>
              <a:tblGrid>
                <a:gridCol w="1152128"/>
                <a:gridCol w="6336704"/>
              </a:tblGrid>
              <a:tr h="2818284">
                <a:tc>
                  <a:txBody>
                    <a:bodyPr/>
                    <a:lstStyle/>
                    <a:p>
                      <a:pPr>
                        <a:lnSpc>
                          <a:spcPct val="115000"/>
                        </a:lnSpc>
                        <a:spcAft>
                          <a:spcPts val="0"/>
                        </a:spcAft>
                      </a:pPr>
                      <a:r>
                        <a:rPr lang="es-MX" sz="1200" b="1" dirty="0">
                          <a:solidFill>
                            <a:srgbClr val="000000"/>
                          </a:solidFill>
                          <a:latin typeface="Arial" pitchFamily="34" charset="0"/>
                          <a:ea typeface="Century Gothic"/>
                          <a:cs typeface="Arial" pitchFamily="34" charset="0"/>
                        </a:rPr>
                        <a:t>1.</a:t>
                      </a:r>
                      <a:r>
                        <a:rPr lang="es-MX" sz="1200" dirty="0">
                          <a:solidFill>
                            <a:srgbClr val="000000"/>
                          </a:solidFill>
                          <a:latin typeface="Arial" pitchFamily="34" charset="0"/>
                          <a:ea typeface="Century Gothic"/>
                          <a:cs typeface="Arial" pitchFamily="34" charset="0"/>
                        </a:rPr>
                        <a:t> ¿Qué es?</a:t>
                      </a:r>
                      <a:endParaRPr lang="es-MX" sz="1200" dirty="0">
                        <a:solidFill>
                          <a:srgbClr val="000000"/>
                        </a:solidFill>
                        <a:latin typeface="Arial" pitchFamily="34" charset="0"/>
                        <a:ea typeface="Arial"/>
                        <a:cs typeface="Arial" pitchFamily="34" charset="0"/>
                      </a:endParaRPr>
                    </a:p>
                  </a:txBody>
                  <a:tcPr marL="42115" marR="42115" marT="42114" marB="4211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latin typeface="Arial" pitchFamily="34" charset="0"/>
                          <a:ea typeface="Century Gothic"/>
                          <a:cs typeface="Arial" pitchFamily="34" charset="0"/>
                        </a:rPr>
                        <a:t>- Trabajo en equipo en donde los alumnos trabajan de manera colectiva en busca de lograr objetivos comunes, mismos que han sido formulados también de manera grupal. </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Es una forma de trabajo, en el que las habilidades individuales de los miembros del equipo, enriquecen el resultado final para todos en el grupo.  </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Es un método educativo en el cual se fortalece el trabajo en conjunto y se pretende evitar la competencia y la individualidad.</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Grupo reducido de estudiantes que interactúa para la cooperación en la construcción del conocimiento. </a:t>
                      </a:r>
                      <a:endParaRPr lang="es-MX" sz="1200" dirty="0">
                        <a:solidFill>
                          <a:srgbClr val="000000"/>
                        </a:solidFill>
                        <a:latin typeface="Arial" pitchFamily="34" charset="0"/>
                        <a:ea typeface="Arial"/>
                        <a:cs typeface="Arial" pitchFamily="34" charset="0"/>
                      </a:endParaRPr>
                    </a:p>
                  </a:txBody>
                  <a:tcPr marL="42115" marR="42115" marT="42114" marB="4211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2818284">
                <a:tc>
                  <a:txBody>
                    <a:bodyPr/>
                    <a:lstStyle/>
                    <a:p>
                      <a:pPr algn="ctr">
                        <a:lnSpc>
                          <a:spcPct val="115000"/>
                        </a:lnSpc>
                        <a:spcAft>
                          <a:spcPts val="0"/>
                        </a:spcAft>
                      </a:pPr>
                      <a:r>
                        <a:rPr lang="es-MX" sz="1200" b="1" dirty="0">
                          <a:solidFill>
                            <a:srgbClr val="000000"/>
                          </a:solidFill>
                          <a:latin typeface="Arial" pitchFamily="34" charset="0"/>
                          <a:ea typeface="Century Gothic"/>
                          <a:cs typeface="Arial" pitchFamily="34" charset="0"/>
                        </a:rPr>
                        <a:t>2.</a:t>
                      </a:r>
                      <a:r>
                        <a:rPr lang="es-MX" sz="1200" dirty="0">
                          <a:solidFill>
                            <a:srgbClr val="000000"/>
                          </a:solidFill>
                          <a:latin typeface="Arial" pitchFamily="34" charset="0"/>
                          <a:ea typeface="Century Gothic"/>
                          <a:cs typeface="Arial" pitchFamily="34" charset="0"/>
                        </a:rPr>
                        <a:t> ¿Cuáles </a:t>
                      </a:r>
                      <a:r>
                        <a:rPr lang="es-MX" sz="1200" dirty="0" smtClean="0">
                          <a:solidFill>
                            <a:srgbClr val="000000"/>
                          </a:solidFill>
                          <a:latin typeface="Arial" pitchFamily="34" charset="0"/>
                          <a:ea typeface="Century Gothic"/>
                          <a:cs typeface="Arial" pitchFamily="34" charset="0"/>
                        </a:rPr>
                        <a:t>son</a:t>
                      </a:r>
                      <a:r>
                        <a:rPr lang="es-MX" sz="1200" baseline="0" dirty="0" smtClean="0">
                          <a:solidFill>
                            <a:srgbClr val="000000"/>
                          </a:solidFill>
                          <a:latin typeface="Arial" pitchFamily="34" charset="0"/>
                          <a:ea typeface="Century Gothic"/>
                          <a:cs typeface="Arial" pitchFamily="34" charset="0"/>
                        </a:rPr>
                        <a:t> </a:t>
                      </a:r>
                      <a:r>
                        <a:rPr lang="es-MX" sz="1200" dirty="0" smtClean="0">
                          <a:solidFill>
                            <a:srgbClr val="000000"/>
                          </a:solidFill>
                          <a:latin typeface="Arial" pitchFamily="34" charset="0"/>
                          <a:ea typeface="Century Gothic"/>
                          <a:cs typeface="Arial" pitchFamily="34" charset="0"/>
                        </a:rPr>
                        <a:t>sus características</a:t>
                      </a:r>
                      <a:r>
                        <a:rPr lang="es-MX" sz="1200" dirty="0">
                          <a:solidFill>
                            <a:srgbClr val="000000"/>
                          </a:solidFill>
                          <a:latin typeface="Arial" pitchFamily="34" charset="0"/>
                          <a:ea typeface="Century Gothic"/>
                          <a:cs typeface="Arial" pitchFamily="34" charset="0"/>
                        </a:rPr>
                        <a:t>?</a:t>
                      </a:r>
                      <a:endParaRPr lang="es-MX" sz="1200" dirty="0">
                        <a:solidFill>
                          <a:srgbClr val="000000"/>
                        </a:solidFill>
                        <a:latin typeface="Arial" pitchFamily="34" charset="0"/>
                        <a:ea typeface="Arial"/>
                        <a:cs typeface="Arial" pitchFamily="34" charset="0"/>
                      </a:endParaRPr>
                    </a:p>
                  </a:txBody>
                  <a:tcPr marL="42115" marR="42115" marT="42114" marB="4211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latin typeface="Arial" pitchFamily="34" charset="0"/>
                          <a:ea typeface="Century Gothic"/>
                          <a:cs typeface="Arial" pitchFamily="34" charset="0"/>
                        </a:rPr>
                        <a:t>- Se da más peso a los valores, actitudes y habilidades sociales de los alumnos.</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Se fortalece la actitud democrática y multicultural entre iguales.</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Buscar la interdependencia positiva reconociendo las habilidades individuales y grupales.</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El aprendizaje se construye de manera colectiva, no solo entre los pequeños equipos sino entre todo el grupo y con la integración del docente que también aprende.</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Fomenta la solidaridad.</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El maestro es un mediador.</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El conocimiento es horizontal.</a:t>
                      </a:r>
                      <a:endParaRPr lang="es-MX" sz="1200" dirty="0">
                        <a:solidFill>
                          <a:srgbClr val="000000"/>
                        </a:solidFill>
                        <a:latin typeface="Arial" pitchFamily="34" charset="0"/>
                        <a:ea typeface="Arial"/>
                        <a:cs typeface="Arial" pitchFamily="34" charset="0"/>
                      </a:endParaRPr>
                    </a:p>
                  </a:txBody>
                  <a:tcPr marL="42115" marR="42115" marT="42114" marB="4211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260649"/>
          <a:ext cx="7859216" cy="576064"/>
        </p:xfrm>
        <a:graphic>
          <a:graphicData uri="http://schemas.openxmlformats.org/drawingml/2006/table">
            <a:tbl>
              <a:tblPr/>
              <a:tblGrid>
                <a:gridCol w="7859216"/>
              </a:tblGrid>
              <a:tr h="576064">
                <a:tc>
                  <a:txBody>
                    <a:bodyPr/>
                    <a:lstStyle/>
                    <a:p>
                      <a:pPr>
                        <a:lnSpc>
                          <a:spcPct val="115000"/>
                        </a:lnSpc>
                        <a:spcAft>
                          <a:spcPts val="0"/>
                        </a:spcAft>
                      </a:pPr>
                      <a:endParaRPr lang="es-MX" sz="900" dirty="0">
                        <a:solidFill>
                          <a:srgbClr val="000000"/>
                        </a:solidFill>
                        <a:latin typeface="Arial"/>
                        <a:ea typeface="Arial"/>
                        <a:cs typeface="Times New Roman"/>
                      </a:endParaRPr>
                    </a:p>
                    <a:p>
                      <a:pPr algn="ctr">
                        <a:lnSpc>
                          <a:spcPct val="115000"/>
                        </a:lnSpc>
                        <a:spcAft>
                          <a:spcPts val="0"/>
                        </a:spcAft>
                      </a:pPr>
                      <a:r>
                        <a:rPr lang="es-MX" sz="1600" b="1" dirty="0">
                          <a:solidFill>
                            <a:srgbClr val="000000"/>
                          </a:solidFill>
                          <a:latin typeface="Arial" pitchFamily="34" charset="0"/>
                          <a:ea typeface="Century Gothic"/>
                          <a:cs typeface="Arial" pitchFamily="34" charset="0"/>
                        </a:rPr>
                        <a:t>El Aprendizaje Cooperativo</a:t>
                      </a:r>
                      <a:endParaRPr lang="es-MX" sz="1600" dirty="0">
                        <a:solidFill>
                          <a:srgbClr val="000000"/>
                        </a:solidFill>
                        <a:latin typeface="Arial" pitchFamily="34" charset="0"/>
                        <a:ea typeface="Arial"/>
                        <a:cs typeface="Arial" pitchFamily="34" charset="0"/>
                      </a:endParaRPr>
                    </a:p>
                  </a:txBody>
                  <a:tcPr marL="51591" marR="51591" marT="51590" marB="5159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929527892"/>
              </p:ext>
            </p:extLst>
          </p:nvPr>
        </p:nvGraphicFramePr>
        <p:xfrm>
          <a:off x="467544" y="980730"/>
          <a:ext cx="7848874" cy="9296100"/>
        </p:xfrm>
        <a:graphic>
          <a:graphicData uri="http://schemas.openxmlformats.org/drawingml/2006/table">
            <a:tbl>
              <a:tblPr/>
              <a:tblGrid>
                <a:gridCol w="1308147"/>
                <a:gridCol w="6540727"/>
              </a:tblGrid>
              <a:tr h="1977036">
                <a:tc>
                  <a:txBody>
                    <a:bodyPr/>
                    <a:lstStyle/>
                    <a:p>
                      <a:pPr algn="ctr">
                        <a:lnSpc>
                          <a:spcPct val="115000"/>
                        </a:lnSpc>
                        <a:spcAft>
                          <a:spcPts val="0"/>
                        </a:spcAft>
                      </a:pPr>
                      <a:r>
                        <a:rPr lang="es-MX" sz="1200" b="1" dirty="0">
                          <a:solidFill>
                            <a:srgbClr val="000000"/>
                          </a:solidFill>
                          <a:latin typeface="Arial" pitchFamily="34" charset="0"/>
                          <a:ea typeface="Century Gothic"/>
                          <a:cs typeface="Arial" pitchFamily="34" charset="0"/>
                        </a:rPr>
                        <a:t>3.</a:t>
                      </a:r>
                      <a:r>
                        <a:rPr lang="es-MX" sz="1200" dirty="0">
                          <a:solidFill>
                            <a:srgbClr val="000000"/>
                          </a:solidFill>
                          <a:latin typeface="Arial" pitchFamily="34" charset="0"/>
                          <a:ea typeface="Century Gothic"/>
                          <a:cs typeface="Arial" pitchFamily="34" charset="0"/>
                        </a:rPr>
                        <a:t> ¿ Cuáles son sus</a:t>
                      </a:r>
                      <a:endParaRPr lang="es-MX" sz="1200" dirty="0">
                        <a:solidFill>
                          <a:srgbClr val="000000"/>
                        </a:solidFill>
                        <a:latin typeface="Arial" pitchFamily="34" charset="0"/>
                        <a:ea typeface="Arial"/>
                        <a:cs typeface="Arial" pitchFamily="34" charset="0"/>
                      </a:endParaRPr>
                    </a:p>
                    <a:p>
                      <a:pPr algn="ctr">
                        <a:lnSpc>
                          <a:spcPct val="115000"/>
                        </a:lnSpc>
                        <a:spcAft>
                          <a:spcPts val="0"/>
                        </a:spcAft>
                      </a:pPr>
                      <a:r>
                        <a:rPr lang="es-MX" sz="1200" dirty="0">
                          <a:solidFill>
                            <a:srgbClr val="000000"/>
                          </a:solidFill>
                          <a:latin typeface="Arial" pitchFamily="34" charset="0"/>
                          <a:ea typeface="Century Gothic"/>
                          <a:cs typeface="Arial" pitchFamily="34" charset="0"/>
                        </a:rPr>
                        <a:t>    objetivos? </a:t>
                      </a:r>
                      <a:endParaRPr lang="es-MX" sz="1200" dirty="0">
                        <a:solidFill>
                          <a:srgbClr val="000000"/>
                        </a:solidFill>
                        <a:latin typeface="Arial" pitchFamily="34" charset="0"/>
                        <a:ea typeface="Arial"/>
                        <a:cs typeface="Arial" pitchFamily="34" charset="0"/>
                      </a:endParaRPr>
                    </a:p>
                  </a:txBody>
                  <a:tcPr marL="42115" marR="42115" marT="42114" marB="4211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latin typeface="Arial" pitchFamily="34" charset="0"/>
                          <a:ea typeface="Century Gothic"/>
                          <a:cs typeface="Arial" pitchFamily="34" charset="0"/>
                        </a:rPr>
                        <a:t>- Generar una sociedad más participativa en la que prevalezca el respeto, la tolerancia, la democracia, el trabajo colaborativo y  la solidaridad. </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Que se logre un aprendizaje entre pares a partir del trabajo cooperativo.</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Que los alumnos se apoyen recíprocamente.</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Que se comparta tanto la autoridad como el conocimiento, incluso con el maestro.</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Conocer al alumnado. </a:t>
                      </a:r>
                      <a:endParaRPr lang="es-MX" sz="1200" dirty="0">
                        <a:solidFill>
                          <a:srgbClr val="000000"/>
                        </a:solidFill>
                        <a:latin typeface="Arial" pitchFamily="34" charset="0"/>
                        <a:ea typeface="Arial"/>
                        <a:cs typeface="Arial" pitchFamily="34" charset="0"/>
                      </a:endParaRPr>
                    </a:p>
                  </a:txBody>
                  <a:tcPr marL="42115" marR="42115" marT="42114" marB="4211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3659532">
                <a:tc>
                  <a:txBody>
                    <a:bodyPr/>
                    <a:lstStyle/>
                    <a:p>
                      <a:pPr algn="ctr">
                        <a:lnSpc>
                          <a:spcPct val="115000"/>
                        </a:lnSpc>
                        <a:spcAft>
                          <a:spcPts val="0"/>
                        </a:spcAft>
                      </a:pPr>
                      <a:r>
                        <a:rPr lang="es-MX" sz="1200" dirty="0">
                          <a:solidFill>
                            <a:srgbClr val="000000"/>
                          </a:solidFill>
                          <a:latin typeface="Arial" pitchFamily="34" charset="0"/>
                          <a:ea typeface="Century Gothic"/>
                          <a:cs typeface="Arial" pitchFamily="34" charset="0"/>
                        </a:rPr>
                        <a:t>4. ¿Cuáles son </a:t>
                      </a:r>
                      <a:r>
                        <a:rPr lang="es-MX" sz="1200" dirty="0" smtClean="0">
                          <a:solidFill>
                            <a:srgbClr val="000000"/>
                          </a:solidFill>
                          <a:latin typeface="Arial" pitchFamily="34" charset="0"/>
                          <a:ea typeface="Century Gothic"/>
                          <a:cs typeface="Arial" pitchFamily="34" charset="0"/>
                        </a:rPr>
                        <a:t>las</a:t>
                      </a:r>
                      <a:r>
                        <a:rPr lang="es-MX" sz="1200" baseline="0" dirty="0" smtClean="0">
                          <a:solidFill>
                            <a:srgbClr val="000000"/>
                          </a:solidFill>
                          <a:latin typeface="Arial" pitchFamily="34" charset="0"/>
                          <a:ea typeface="Century Gothic"/>
                          <a:cs typeface="Arial" pitchFamily="34" charset="0"/>
                        </a:rPr>
                        <a:t> </a:t>
                      </a:r>
                      <a:r>
                        <a:rPr lang="es-MX" sz="1200" dirty="0" smtClean="0">
                          <a:solidFill>
                            <a:srgbClr val="000000"/>
                          </a:solidFill>
                          <a:latin typeface="Arial" pitchFamily="34" charset="0"/>
                          <a:ea typeface="Century Gothic"/>
                          <a:cs typeface="Arial" pitchFamily="34" charset="0"/>
                        </a:rPr>
                        <a:t>acciones </a:t>
                      </a:r>
                      <a:r>
                        <a:rPr lang="es-MX" sz="1200" dirty="0">
                          <a:solidFill>
                            <a:srgbClr val="000000"/>
                          </a:solidFill>
                          <a:latin typeface="Arial" pitchFamily="34" charset="0"/>
                          <a:ea typeface="Century Gothic"/>
                          <a:cs typeface="Arial" pitchFamily="34" charset="0"/>
                        </a:rPr>
                        <a:t>de </a:t>
                      </a:r>
                      <a:r>
                        <a:rPr lang="es-MX" sz="1200" dirty="0" smtClean="0">
                          <a:solidFill>
                            <a:srgbClr val="000000"/>
                          </a:solidFill>
                          <a:latin typeface="Arial" pitchFamily="34" charset="0"/>
                          <a:ea typeface="Century Gothic"/>
                          <a:cs typeface="Arial" pitchFamily="34" charset="0"/>
                        </a:rPr>
                        <a:t> </a:t>
                      </a:r>
                      <a:r>
                        <a:rPr lang="es-MX" sz="1200" dirty="0">
                          <a:solidFill>
                            <a:srgbClr val="000000"/>
                          </a:solidFill>
                          <a:latin typeface="Arial" pitchFamily="34" charset="0"/>
                          <a:ea typeface="Century Gothic"/>
                          <a:cs typeface="Arial" pitchFamily="34" charset="0"/>
                        </a:rPr>
                        <a:t>planeación y   acompañamiento </a:t>
                      </a:r>
                      <a:endParaRPr lang="es-MX" sz="1200" dirty="0">
                        <a:solidFill>
                          <a:srgbClr val="000000"/>
                        </a:solidFill>
                        <a:latin typeface="Arial" pitchFamily="34" charset="0"/>
                        <a:ea typeface="Arial"/>
                        <a:cs typeface="Arial" pitchFamily="34" charset="0"/>
                      </a:endParaRPr>
                    </a:p>
                    <a:p>
                      <a:pPr algn="ctr">
                        <a:lnSpc>
                          <a:spcPct val="115000"/>
                        </a:lnSpc>
                        <a:spcAft>
                          <a:spcPts val="0"/>
                        </a:spcAft>
                      </a:pPr>
                      <a:r>
                        <a:rPr lang="es-MX" sz="1200" dirty="0">
                          <a:solidFill>
                            <a:srgbClr val="000000"/>
                          </a:solidFill>
                          <a:latin typeface="Arial" pitchFamily="34" charset="0"/>
                          <a:ea typeface="Century Gothic"/>
                          <a:cs typeface="Arial" pitchFamily="34" charset="0"/>
                        </a:rPr>
                        <a:t> </a:t>
                      </a:r>
                      <a:r>
                        <a:rPr lang="es-MX" sz="1200" dirty="0" smtClean="0">
                          <a:solidFill>
                            <a:srgbClr val="000000"/>
                          </a:solidFill>
                          <a:latin typeface="Arial" pitchFamily="34" charset="0"/>
                          <a:ea typeface="Century Gothic"/>
                          <a:cs typeface="Arial" pitchFamily="34" charset="0"/>
                        </a:rPr>
                        <a:t>más importantes </a:t>
                      </a:r>
                      <a:endParaRPr lang="es-MX" sz="1200" dirty="0">
                        <a:solidFill>
                          <a:srgbClr val="000000"/>
                        </a:solidFill>
                        <a:latin typeface="Arial" pitchFamily="34" charset="0"/>
                        <a:ea typeface="Arial"/>
                        <a:cs typeface="Arial" pitchFamily="34" charset="0"/>
                      </a:endParaRPr>
                    </a:p>
                    <a:p>
                      <a:pPr algn="ctr">
                        <a:lnSpc>
                          <a:spcPct val="115000"/>
                        </a:lnSpc>
                        <a:spcAft>
                          <a:spcPts val="0"/>
                        </a:spcAft>
                      </a:pPr>
                      <a:r>
                        <a:rPr lang="es-MX" sz="1200" dirty="0" smtClean="0">
                          <a:solidFill>
                            <a:srgbClr val="000000"/>
                          </a:solidFill>
                          <a:latin typeface="Arial" pitchFamily="34" charset="0"/>
                          <a:ea typeface="Century Gothic"/>
                          <a:cs typeface="Arial" pitchFamily="34" charset="0"/>
                        </a:rPr>
                        <a:t>del  </a:t>
                      </a:r>
                      <a:r>
                        <a:rPr lang="es-MX" sz="1200" dirty="0">
                          <a:solidFill>
                            <a:srgbClr val="000000"/>
                          </a:solidFill>
                          <a:latin typeface="Arial" pitchFamily="34" charset="0"/>
                          <a:ea typeface="Century Gothic"/>
                          <a:cs typeface="Arial" pitchFamily="34" charset="0"/>
                        </a:rPr>
                        <a:t>profesor, </a:t>
                      </a:r>
                      <a:r>
                        <a:rPr lang="es-MX" sz="1200" dirty="0" smtClean="0">
                          <a:solidFill>
                            <a:srgbClr val="000000"/>
                          </a:solidFill>
                          <a:latin typeface="Arial" pitchFamily="34" charset="0"/>
                          <a:ea typeface="Century Gothic"/>
                          <a:cs typeface="Arial" pitchFamily="34" charset="0"/>
                        </a:rPr>
                        <a:t>en</a:t>
                      </a:r>
                      <a:r>
                        <a:rPr lang="es-MX" sz="1200" baseline="0" dirty="0" smtClean="0">
                          <a:solidFill>
                            <a:srgbClr val="000000"/>
                          </a:solidFill>
                          <a:latin typeface="Arial" pitchFamily="34" charset="0"/>
                          <a:ea typeface="Century Gothic"/>
                          <a:cs typeface="Arial" pitchFamily="34" charset="0"/>
                        </a:rPr>
                        <a:t> </a:t>
                      </a:r>
                      <a:r>
                        <a:rPr lang="es-MX" sz="1200" dirty="0" smtClean="0">
                          <a:solidFill>
                            <a:srgbClr val="000000"/>
                          </a:solidFill>
                          <a:latin typeface="Arial" pitchFamily="34" charset="0"/>
                          <a:ea typeface="Century Gothic"/>
                          <a:cs typeface="Arial" pitchFamily="34" charset="0"/>
                        </a:rPr>
                        <a:t>este </a:t>
                      </a:r>
                      <a:r>
                        <a:rPr lang="es-MX" sz="1200" dirty="0">
                          <a:solidFill>
                            <a:srgbClr val="000000"/>
                          </a:solidFill>
                          <a:latin typeface="Arial" pitchFamily="34" charset="0"/>
                          <a:ea typeface="Century Gothic"/>
                          <a:cs typeface="Arial" pitchFamily="34" charset="0"/>
                        </a:rPr>
                        <a:t>tipo </a:t>
                      </a:r>
                      <a:r>
                        <a:rPr lang="es-MX" sz="1200" dirty="0" smtClean="0">
                          <a:solidFill>
                            <a:srgbClr val="000000"/>
                          </a:solidFill>
                          <a:latin typeface="Arial" pitchFamily="34" charset="0"/>
                          <a:ea typeface="Century Gothic"/>
                          <a:cs typeface="Arial" pitchFamily="34" charset="0"/>
                        </a:rPr>
                        <a:t>de </a:t>
                      </a:r>
                      <a:r>
                        <a:rPr lang="es-MX" sz="1200" dirty="0">
                          <a:solidFill>
                            <a:srgbClr val="000000"/>
                          </a:solidFill>
                          <a:latin typeface="Arial" pitchFamily="34" charset="0"/>
                          <a:ea typeface="Century Gothic"/>
                          <a:cs typeface="Arial" pitchFamily="34" charset="0"/>
                        </a:rPr>
                        <a:t>trabajo?</a:t>
                      </a:r>
                      <a:endParaRPr lang="es-MX" sz="1200" dirty="0">
                        <a:solidFill>
                          <a:srgbClr val="000000"/>
                        </a:solidFill>
                        <a:latin typeface="Arial" pitchFamily="34" charset="0"/>
                        <a:ea typeface="Arial"/>
                        <a:cs typeface="Arial" pitchFamily="34" charset="0"/>
                      </a:endParaRPr>
                    </a:p>
                  </a:txBody>
                  <a:tcPr marL="42115" marR="42115" marT="42114" marB="4211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latin typeface="Arial" pitchFamily="34" charset="0"/>
                          <a:ea typeface="Century Gothic"/>
                          <a:cs typeface="Arial" pitchFamily="34" charset="0"/>
                        </a:rPr>
                        <a:t>- Generar preguntas poderosas que inspiren e inciten a los alumnos a investigar, donde el maestros será únicamente el guía mediador. </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Adaptación y capacitación de los profesores y alumnos.</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Propiciar un ambiente de confianza y respeto.</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Conformación de equipos donde haya roles bien definidos, para lograr un proyecto integrado.</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Delegar responsabilidades.</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Ser un observador activo de la realización del trabajo y que se divida en etapas para una evaluación progresiva. </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Buscar espacios físicos que permitan el trabajo en equipos.</a:t>
                      </a:r>
                      <a:endParaRPr lang="es-MX" sz="1200" dirty="0">
                        <a:solidFill>
                          <a:srgbClr val="000000"/>
                        </a:solidFill>
                        <a:latin typeface="Arial" pitchFamily="34" charset="0"/>
                        <a:ea typeface="Arial"/>
                        <a:cs typeface="Arial" pitchFamily="34" charset="0"/>
                      </a:endParaRPr>
                    </a:p>
                  </a:txBody>
                  <a:tcPr marL="42115" marR="42115" marT="42114" marB="4211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3659532">
                <a:tc>
                  <a:txBody>
                    <a:bodyPr/>
                    <a:lstStyle/>
                    <a:p>
                      <a:pPr algn="ctr">
                        <a:lnSpc>
                          <a:spcPct val="115000"/>
                        </a:lnSpc>
                        <a:spcAft>
                          <a:spcPts val="0"/>
                        </a:spcAft>
                      </a:pPr>
                      <a:r>
                        <a:rPr lang="es-MX" sz="1200" dirty="0">
                          <a:solidFill>
                            <a:srgbClr val="000000"/>
                          </a:solidFill>
                          <a:latin typeface="Arial" pitchFamily="34" charset="0"/>
                          <a:ea typeface="Century Gothic"/>
                          <a:cs typeface="Arial" pitchFamily="34" charset="0"/>
                        </a:rPr>
                        <a:t>5. ¿De qué</a:t>
                      </a:r>
                      <a:endParaRPr lang="es-MX" sz="1200" dirty="0">
                        <a:solidFill>
                          <a:srgbClr val="000000"/>
                        </a:solidFill>
                        <a:latin typeface="Arial" pitchFamily="34" charset="0"/>
                        <a:ea typeface="Arial"/>
                        <a:cs typeface="Arial" pitchFamily="34" charset="0"/>
                      </a:endParaRPr>
                    </a:p>
                    <a:p>
                      <a:pPr algn="ctr">
                        <a:lnSpc>
                          <a:spcPct val="115000"/>
                        </a:lnSpc>
                        <a:spcAft>
                          <a:spcPts val="0"/>
                        </a:spcAft>
                      </a:pPr>
                      <a:r>
                        <a:rPr lang="es-MX" sz="1200" dirty="0" smtClean="0">
                          <a:solidFill>
                            <a:srgbClr val="000000"/>
                          </a:solidFill>
                          <a:latin typeface="Arial" pitchFamily="34" charset="0"/>
                          <a:ea typeface="Century Gothic"/>
                          <a:cs typeface="Arial" pitchFamily="34" charset="0"/>
                        </a:rPr>
                        <a:t>Manera</a:t>
                      </a:r>
                      <a:r>
                        <a:rPr lang="es-MX" sz="1200" baseline="0" dirty="0" smtClean="0">
                          <a:solidFill>
                            <a:srgbClr val="000000"/>
                          </a:solidFill>
                          <a:latin typeface="Arial" pitchFamily="34" charset="0"/>
                          <a:ea typeface="Century Gothic"/>
                          <a:cs typeface="Arial" pitchFamily="34" charset="0"/>
                        </a:rPr>
                        <a:t> </a:t>
                      </a:r>
                      <a:r>
                        <a:rPr lang="es-MX" sz="1200" dirty="0" smtClean="0">
                          <a:solidFill>
                            <a:srgbClr val="000000"/>
                          </a:solidFill>
                          <a:latin typeface="Arial" pitchFamily="34" charset="0"/>
                          <a:ea typeface="Century Gothic"/>
                          <a:cs typeface="Arial" pitchFamily="34" charset="0"/>
                        </a:rPr>
                        <a:t>se  </a:t>
                      </a:r>
                      <a:r>
                        <a:rPr lang="es-MX" sz="1200" dirty="0">
                          <a:solidFill>
                            <a:srgbClr val="000000"/>
                          </a:solidFill>
                          <a:latin typeface="Arial" pitchFamily="34" charset="0"/>
                          <a:ea typeface="Century Gothic"/>
                          <a:cs typeface="Arial" pitchFamily="34" charset="0"/>
                        </a:rPr>
                        <a:t>vinculan  el</a:t>
                      </a:r>
                      <a:endParaRPr lang="es-MX" sz="1200" dirty="0">
                        <a:solidFill>
                          <a:srgbClr val="000000"/>
                        </a:solidFill>
                        <a:latin typeface="Arial" pitchFamily="34" charset="0"/>
                        <a:ea typeface="Arial"/>
                        <a:cs typeface="Arial" pitchFamily="34" charset="0"/>
                      </a:endParaRPr>
                    </a:p>
                    <a:p>
                      <a:pPr algn="ctr">
                        <a:lnSpc>
                          <a:spcPct val="115000"/>
                        </a:lnSpc>
                        <a:spcAft>
                          <a:spcPts val="0"/>
                        </a:spcAft>
                      </a:pPr>
                      <a:r>
                        <a:rPr lang="es-MX" sz="1200" dirty="0" smtClean="0">
                          <a:solidFill>
                            <a:srgbClr val="000000"/>
                          </a:solidFill>
                          <a:latin typeface="Arial" pitchFamily="34" charset="0"/>
                          <a:ea typeface="Century Gothic"/>
                          <a:cs typeface="Arial" pitchFamily="34" charset="0"/>
                        </a:rPr>
                        <a:t>trabajo</a:t>
                      </a:r>
                      <a:endParaRPr lang="es-MX" sz="1200" dirty="0">
                        <a:solidFill>
                          <a:srgbClr val="000000"/>
                        </a:solidFill>
                        <a:latin typeface="Arial" pitchFamily="34" charset="0"/>
                        <a:ea typeface="Arial"/>
                        <a:cs typeface="Arial" pitchFamily="34" charset="0"/>
                      </a:endParaRPr>
                    </a:p>
                    <a:p>
                      <a:pPr algn="ctr">
                        <a:lnSpc>
                          <a:spcPct val="115000"/>
                        </a:lnSpc>
                        <a:spcAft>
                          <a:spcPts val="0"/>
                        </a:spcAft>
                      </a:pPr>
                      <a:r>
                        <a:rPr lang="es-MX" sz="1200" dirty="0" smtClean="0">
                          <a:solidFill>
                            <a:srgbClr val="000000"/>
                          </a:solidFill>
                          <a:latin typeface="Arial" pitchFamily="34" charset="0"/>
                          <a:ea typeface="Century Gothic"/>
                          <a:cs typeface="Arial" pitchFamily="34" charset="0"/>
                        </a:rPr>
                        <a:t>interdisciplinario</a:t>
                      </a:r>
                      <a:r>
                        <a:rPr lang="es-MX" sz="1200" dirty="0">
                          <a:solidFill>
                            <a:srgbClr val="000000"/>
                          </a:solidFill>
                          <a:latin typeface="Arial" pitchFamily="34" charset="0"/>
                          <a:ea typeface="Century Gothic"/>
                          <a:cs typeface="Arial" pitchFamily="34" charset="0"/>
                        </a:rPr>
                        <a:t>, </a:t>
                      </a:r>
                      <a:r>
                        <a:rPr lang="es-MX" sz="1200" dirty="0" smtClean="0">
                          <a:solidFill>
                            <a:srgbClr val="000000"/>
                          </a:solidFill>
                          <a:latin typeface="Arial" pitchFamily="34" charset="0"/>
                          <a:ea typeface="Century Gothic"/>
                          <a:cs typeface="Arial" pitchFamily="34" charset="0"/>
                        </a:rPr>
                        <a:t> </a:t>
                      </a:r>
                      <a:r>
                        <a:rPr lang="es-MX" sz="1200" dirty="0">
                          <a:solidFill>
                            <a:srgbClr val="000000"/>
                          </a:solidFill>
                          <a:latin typeface="Arial" pitchFamily="34" charset="0"/>
                          <a:ea typeface="Century Gothic"/>
                          <a:cs typeface="Arial" pitchFamily="34" charset="0"/>
                        </a:rPr>
                        <a:t>y el aprendizaje</a:t>
                      </a:r>
                      <a:endParaRPr lang="es-MX" sz="1200" dirty="0">
                        <a:solidFill>
                          <a:srgbClr val="000000"/>
                        </a:solidFill>
                        <a:latin typeface="Arial" pitchFamily="34" charset="0"/>
                        <a:ea typeface="Arial"/>
                        <a:cs typeface="Arial" pitchFamily="34" charset="0"/>
                      </a:endParaRPr>
                    </a:p>
                    <a:p>
                      <a:pPr algn="ctr">
                        <a:lnSpc>
                          <a:spcPct val="115000"/>
                        </a:lnSpc>
                        <a:spcAft>
                          <a:spcPts val="0"/>
                        </a:spcAft>
                      </a:pPr>
                      <a:r>
                        <a:rPr lang="es-MX" sz="1200" dirty="0" smtClean="0">
                          <a:solidFill>
                            <a:srgbClr val="000000"/>
                          </a:solidFill>
                          <a:latin typeface="Arial" pitchFamily="34" charset="0"/>
                          <a:ea typeface="Century Gothic"/>
                          <a:cs typeface="Arial" pitchFamily="34" charset="0"/>
                        </a:rPr>
                        <a:t>cooperativo</a:t>
                      </a:r>
                      <a:r>
                        <a:rPr lang="es-MX" sz="1200" dirty="0">
                          <a:solidFill>
                            <a:srgbClr val="000000"/>
                          </a:solidFill>
                          <a:latin typeface="Arial" pitchFamily="34" charset="0"/>
                          <a:ea typeface="Century Gothic"/>
                          <a:cs typeface="Arial" pitchFamily="34" charset="0"/>
                        </a:rPr>
                        <a:t>?</a:t>
                      </a:r>
                      <a:endParaRPr lang="es-MX" sz="1200" dirty="0">
                        <a:solidFill>
                          <a:srgbClr val="000000"/>
                        </a:solidFill>
                        <a:latin typeface="Arial" pitchFamily="34" charset="0"/>
                        <a:ea typeface="Arial"/>
                        <a:cs typeface="Arial" pitchFamily="34" charset="0"/>
                      </a:endParaRPr>
                    </a:p>
                  </a:txBody>
                  <a:tcPr marL="42115" marR="42115" marT="42114" marB="42114"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MX" sz="1200" dirty="0">
                          <a:solidFill>
                            <a:srgbClr val="000000"/>
                          </a:solidFill>
                          <a:latin typeface="Arial" pitchFamily="34" charset="0"/>
                          <a:ea typeface="Century Gothic"/>
                          <a:cs typeface="Arial" pitchFamily="34" charset="0"/>
                        </a:rPr>
                        <a:t>- Se interrelacionan porque el trabajo interdisciplinario no yuxtapone, sino que genera un ambiente de aprendizaje y solidaridad entre los diferentes actores del proceso de aprendizaje, y la manera de llevar a cabo este proyecto es mediante el aprendizaje cooperativo.</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Al ser una forma de trabajo grupal, facilita mucho el trabajo interdisciplinario en la medida en que poseen características similares. </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Buscar las habilidades individuales de los alumnos para definir grupos cooperativos, a través de los cuales establecer el problema que se solucione de manera interdisciplinaria.</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Conociendo las habilidades de los integrantes de los equipos. </a:t>
                      </a:r>
                      <a:endParaRPr lang="es-MX" sz="1200" dirty="0">
                        <a:solidFill>
                          <a:srgbClr val="000000"/>
                        </a:solidFill>
                        <a:latin typeface="Arial" pitchFamily="34" charset="0"/>
                        <a:ea typeface="Arial"/>
                        <a:cs typeface="Arial" pitchFamily="34" charset="0"/>
                      </a:endParaRPr>
                    </a:p>
                    <a:p>
                      <a:pPr>
                        <a:lnSpc>
                          <a:spcPct val="115000"/>
                        </a:lnSpc>
                        <a:spcAft>
                          <a:spcPts val="0"/>
                        </a:spcAft>
                      </a:pPr>
                      <a:r>
                        <a:rPr lang="es-MX" sz="1200" dirty="0">
                          <a:solidFill>
                            <a:srgbClr val="000000"/>
                          </a:solidFill>
                          <a:latin typeface="Arial" pitchFamily="34" charset="0"/>
                          <a:ea typeface="Century Gothic"/>
                          <a:cs typeface="Arial" pitchFamily="34" charset="0"/>
                        </a:rPr>
                        <a:t>- La </a:t>
                      </a:r>
                      <a:r>
                        <a:rPr lang="es-MX" sz="1200" dirty="0" smtClean="0">
                          <a:solidFill>
                            <a:srgbClr val="000000"/>
                          </a:solidFill>
                          <a:latin typeface="Arial" pitchFamily="34" charset="0"/>
                          <a:ea typeface="Century Gothic"/>
                          <a:cs typeface="Arial" pitchFamily="34" charset="0"/>
                        </a:rPr>
                        <a:t>interdisciplinariedad </a:t>
                      </a:r>
                      <a:r>
                        <a:rPr lang="es-MX" sz="1200" dirty="0">
                          <a:solidFill>
                            <a:srgbClr val="000000"/>
                          </a:solidFill>
                          <a:latin typeface="Arial" pitchFamily="34" charset="0"/>
                          <a:ea typeface="Century Gothic"/>
                          <a:cs typeface="Arial" pitchFamily="34" charset="0"/>
                        </a:rPr>
                        <a:t>genera aprendizaje cooperativo formando un círculo virtuoso. </a:t>
                      </a:r>
                      <a:endParaRPr lang="es-MX" sz="1200" dirty="0">
                        <a:solidFill>
                          <a:srgbClr val="000000"/>
                        </a:solidFill>
                        <a:latin typeface="Arial" pitchFamily="34" charset="0"/>
                        <a:ea typeface="Arial"/>
                        <a:cs typeface="Arial" pitchFamily="34" charset="0"/>
                      </a:endParaRPr>
                    </a:p>
                  </a:txBody>
                  <a:tcPr marL="42115" marR="42115" marT="42114" marB="42114">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1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033128"/>
            <a:ext cx="6973275" cy="4791744"/>
          </a:xfrm>
          <a:prstGeom prst="rect">
            <a:avLst/>
          </a:prstGeom>
        </p:spPr>
      </p:pic>
      <p:sp>
        <p:nvSpPr>
          <p:cNvPr id="112" name="1 Título"/>
          <p:cNvSpPr>
            <a:spLocks noGrp="1"/>
          </p:cNvSpPr>
          <p:nvPr>
            <p:ph type="title"/>
          </p:nvPr>
        </p:nvSpPr>
        <p:spPr>
          <a:xfrm>
            <a:off x="220381" y="141890"/>
            <a:ext cx="7467600" cy="1143000"/>
          </a:xfrm>
        </p:spPr>
        <p:txBody>
          <a:bodyPr/>
          <a:lstStyle/>
          <a:p>
            <a:r>
              <a:rPr lang="es-MX" sz="4000" dirty="0" smtClean="0">
                <a:solidFill>
                  <a:srgbClr val="FF0000"/>
                </a:solidFill>
              </a:rPr>
              <a:t>Organizador gráfico equipo 6 (producto 4)</a:t>
            </a:r>
            <a:endParaRPr lang="es-MX" sz="4000" dirty="0">
              <a:solidFill>
                <a:srgbClr val="FF0000"/>
              </a:solidFill>
            </a:endParaRPr>
          </a:p>
        </p:txBody>
      </p:sp>
    </p:spTree>
    <p:extLst>
      <p:ext uri="{BB962C8B-B14F-4D97-AF65-F5344CB8AC3E}">
        <p14:creationId xmlns:p14="http://schemas.microsoft.com/office/powerpoint/2010/main" val="1053711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Personalizado 15">
      <a:dk1>
        <a:srgbClr val="FF0000"/>
      </a:dk1>
      <a:lt1>
        <a:srgbClr val="FFFFFF"/>
      </a:lt1>
      <a:dk2>
        <a:srgbClr val="002060"/>
      </a:dk2>
      <a:lt2>
        <a:srgbClr val="FFFFFF"/>
      </a:lt2>
      <a:accent1>
        <a:srgbClr val="FF0000"/>
      </a:accent1>
      <a:accent2>
        <a:srgbClr val="002060"/>
      </a:accent2>
      <a:accent3>
        <a:srgbClr val="FF0000"/>
      </a:accent3>
      <a:accent4>
        <a:srgbClr val="002060"/>
      </a:accent4>
      <a:accent5>
        <a:srgbClr val="002060"/>
      </a:accent5>
      <a:accent6>
        <a:srgbClr val="002060"/>
      </a:accent6>
      <a:hlink>
        <a:srgbClr val="FF0000"/>
      </a:hlink>
      <a:folHlink>
        <a:srgbClr val="00206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4972</TotalTime>
  <Words>8105</Words>
  <Application>Microsoft Office PowerPoint</Application>
  <PresentationFormat>Presentación en pantalla (4:3)</PresentationFormat>
  <Paragraphs>1238</Paragraphs>
  <Slides>51</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51</vt:i4>
      </vt:variant>
    </vt:vector>
  </HeadingPairs>
  <TitlesOfParts>
    <vt:vector size="53" baseType="lpstr">
      <vt:lpstr>Técnico</vt:lpstr>
      <vt:lpstr>Acrobat 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Organizador gráfico equipo 6 (producto 4)</vt:lpstr>
      <vt:lpstr>Organizador gráfico equipo 6 (producto 4)</vt:lpstr>
      <vt:lpstr>Organizador gráfico equipo 6 (producto 4)</vt:lpstr>
      <vt:lpstr>Organizador gráfico (producto 4)</vt:lpstr>
      <vt:lpstr>Organizador gráfico (producto 5)</vt:lpstr>
      <vt:lpstr>Grupos Heterogéneos (producto 6)</vt:lpstr>
      <vt:lpstr>Grupos Heterogéneos (producto 6, continuación)</vt:lpstr>
      <vt:lpstr>Experiencias exitosas (producto 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Constitución al alcance de todos (garantías individuales)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Reflexión Grupo Interdisciplinario</vt:lpstr>
      <vt:lpstr>Reflexión Grupo Interdisciplinario</vt:lpstr>
      <vt:lpstr>Reflexión Grupo Interdisciplinario</vt:lpstr>
      <vt:lpstr>Organizador Gráfico de Evaluación</vt:lpstr>
      <vt:lpstr>Organizador Gráfico de Evaluación</vt:lpstr>
      <vt:lpstr>Rubrica para evaluar el Organizador Gráfico</vt:lpstr>
      <vt:lpstr>Rubrica para evaluar el Organizador Gráfico</vt:lpstr>
      <vt:lpstr>Planeación Sesión por Sesión</vt:lpstr>
      <vt:lpstr>Planeación del Proyecto Interdisciplinario</vt:lpstr>
      <vt:lpstr>Planeación del Proyecto Interdisciplinario</vt:lpstr>
      <vt:lpstr>Producto 13: Infografía</vt:lpstr>
      <vt:lpstr>Producto 14: Pasos para hacer una Infografía  </vt:lpstr>
      <vt:lpstr>Producto 15: Problemas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TuSoft.org</cp:lastModifiedBy>
  <cp:revision>427</cp:revision>
  <dcterms:created xsi:type="dcterms:W3CDTF">2010-07-09T17:00:51Z</dcterms:created>
  <dcterms:modified xsi:type="dcterms:W3CDTF">2018-06-18T17:19:14Z</dcterms:modified>
</cp:coreProperties>
</file>