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6706ACB-0E5D-4095-858E-7F642D6B38AD}">
  <a:tblStyle styleId="{16706ACB-0E5D-4095-858E-7F642D6B38A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expoknews.com/sabes-cuanta-agua-consumes-diariamente/" TargetMode="External"/><Relationship Id="rId4" Type="http://schemas.openxmlformats.org/officeDocument/2006/relationships/hyperlink" Target="https://www.expoknews.com/sabes-cuanta-agua-consumes-diariamente/" TargetMode="External"/><Relationship Id="rId5" Type="http://schemas.openxmlformats.org/officeDocument/2006/relationships/hyperlink" Target="https://www.tucsonaz.gov/files/water/docs/HET_SF_Toilet_Rebate_brochure_Spanish.pdf" TargetMode="External"/><Relationship Id="rId6" Type="http://schemas.openxmlformats.org/officeDocument/2006/relationships/hyperlink" Target="https://www.tucsonaz.gov/files/water/docs/HET_SF_Toilet_Rebate_brochure_Spanish.pdf" TargetMode="External"/><Relationship Id="rId7" Type="http://schemas.openxmlformats.org/officeDocument/2006/relationships/hyperlink" Target="https://datos.cdmx.gob.mx/explore/dataset/consumo-agua/table/" TargetMode="External"/><Relationship Id="rId8" Type="http://schemas.openxmlformats.org/officeDocument/2006/relationships/hyperlink" Target="https://www.emmaus-international.org/es/actuar-y-denunciar/derecho-al-agua.html?gclid=CjwKCAjwkPX0BRBKEiwA7THxiItwdOFDfdGrRJoX1NQ574cB2x2Aw0KgfmFU_Fr421uBRTb0LqpmnRoCSQUQAvD_Bw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3093864" y="466573"/>
            <a:ext cx="6500191" cy="179531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s-MX" sz="4400"/>
              <a:t>COLEGIO WILLIAMS</a:t>
            </a:r>
            <a:br>
              <a:rPr lang="es-MX" sz="4400"/>
            </a:br>
            <a:r>
              <a:rPr lang="es-MX" sz="4400"/>
              <a:t>ENP 4º Grado</a:t>
            </a:r>
            <a:br>
              <a:rPr lang="es-MX" sz="4400"/>
            </a:br>
            <a:r>
              <a:rPr lang="es-MX" sz="4400"/>
              <a:t>Clave 1165</a:t>
            </a:r>
            <a:endParaRPr sz="4400"/>
          </a:p>
        </p:txBody>
      </p:sp>
      <p:sp>
        <p:nvSpPr>
          <p:cNvPr id="85" name="Google Shape;85;p13"/>
          <p:cNvSpPr txBox="1"/>
          <p:nvPr>
            <p:ph idx="1" type="subTitle"/>
          </p:nvPr>
        </p:nvSpPr>
        <p:spPr>
          <a:xfrm>
            <a:off x="2256181" y="1709902"/>
            <a:ext cx="82296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s-MX"/>
              <a:t>GOTA A GOTA EL AGUA NO SE AGOTA</a:t>
            </a:r>
            <a:endParaRPr/>
          </a:p>
          <a:p>
            <a:pPr indent="0" lvl="0" marL="0" rtl="0" algn="ctr">
              <a:lnSpc>
                <a:spcPct val="90000"/>
              </a:lnSpc>
              <a:spcBef>
                <a:spcPts val="1000"/>
              </a:spcBef>
              <a:spcAft>
                <a:spcPts val="0"/>
              </a:spcAft>
              <a:buClr>
                <a:schemeClr val="dk1"/>
              </a:buClr>
              <a:buSzPts val="2400"/>
              <a:buNone/>
            </a:pPr>
            <a:r>
              <a:rPr lang="es-MX"/>
              <a:t>Aprovechamiento del agua para los sistemas sanitarios del Colegio Williams</a:t>
            </a:r>
            <a:endParaRPr/>
          </a:p>
        </p:txBody>
      </p:sp>
      <p:pic>
        <p:nvPicPr>
          <p:cNvPr id="86" name="Google Shape;86;p13"/>
          <p:cNvPicPr preferRelativeResize="0"/>
          <p:nvPr/>
        </p:nvPicPr>
        <p:blipFill rotWithShape="1">
          <a:blip r:embed="rId3">
            <a:alphaModFix/>
          </a:blip>
          <a:srcRect b="0" l="0" r="0" t="0"/>
          <a:stretch/>
        </p:blipFill>
        <p:spPr>
          <a:xfrm>
            <a:off x="0" y="-4775"/>
            <a:ext cx="2405270" cy="154649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grpSp>
        <p:nvGrpSpPr>
          <p:cNvPr id="87" name="Google Shape;87;p13"/>
          <p:cNvGrpSpPr/>
          <p:nvPr/>
        </p:nvGrpSpPr>
        <p:grpSpPr>
          <a:xfrm>
            <a:off x="4667454" y="3612987"/>
            <a:ext cx="4118736" cy="2906690"/>
            <a:chOff x="66675" y="66675"/>
            <a:chExt cx="4048125" cy="2274817"/>
          </a:xfrm>
        </p:grpSpPr>
        <p:pic>
          <p:nvPicPr>
            <p:cNvPr id="88" name="Google Shape;88;p13"/>
            <p:cNvPicPr preferRelativeResize="0"/>
            <p:nvPr/>
          </p:nvPicPr>
          <p:blipFill rotWithShape="1">
            <a:blip r:embed="rId4">
              <a:alphaModFix/>
            </a:blip>
            <a:srcRect b="0" l="66823" r="0" t="0"/>
            <a:stretch/>
          </p:blipFill>
          <p:spPr>
            <a:xfrm>
              <a:off x="66675" y="66675"/>
              <a:ext cx="4048125" cy="1831843"/>
            </a:xfrm>
            <a:prstGeom prst="rect">
              <a:avLst/>
            </a:prstGeom>
            <a:noFill/>
            <a:ln>
              <a:noFill/>
            </a:ln>
          </p:spPr>
        </p:pic>
        <p:pic>
          <p:nvPicPr>
            <p:cNvPr id="89" name="Google Shape;89;p13"/>
            <p:cNvPicPr preferRelativeResize="0"/>
            <p:nvPr/>
          </p:nvPicPr>
          <p:blipFill rotWithShape="1">
            <a:blip r:embed="rId5">
              <a:alphaModFix/>
            </a:blip>
            <a:srcRect b="0" l="0" r="0" t="0"/>
            <a:stretch/>
          </p:blipFill>
          <p:spPr>
            <a:xfrm>
              <a:off x="866484" y="1455543"/>
              <a:ext cx="2086266" cy="885949"/>
            </a:xfrm>
            <a:prstGeom prst="rect">
              <a:avLst/>
            </a:prstGeom>
            <a:noFill/>
            <a:ln>
              <a:noFill/>
            </a:ln>
          </p:spPr>
        </p:pic>
      </p:grpSp>
      <p:pic>
        <p:nvPicPr>
          <p:cNvPr id="90" name="Google Shape;90;p13"/>
          <p:cNvPicPr preferRelativeResize="0"/>
          <p:nvPr/>
        </p:nvPicPr>
        <p:blipFill rotWithShape="1">
          <a:blip r:embed="rId6">
            <a:alphaModFix/>
          </a:blip>
          <a:srcRect b="0" l="0" r="0" t="0"/>
          <a:stretch/>
        </p:blipFill>
        <p:spPr>
          <a:xfrm>
            <a:off x="10893286" y="-1"/>
            <a:ext cx="1298713" cy="1442349"/>
          </a:xfrm>
          <a:prstGeom prst="rect">
            <a:avLst/>
          </a:prstGeom>
          <a:noFill/>
          <a:ln>
            <a:noFill/>
          </a:ln>
        </p:spPr>
      </p:pic>
      <p:sp>
        <p:nvSpPr>
          <p:cNvPr id="91" name="Google Shape;91;p13"/>
          <p:cNvSpPr txBox="1"/>
          <p:nvPr/>
        </p:nvSpPr>
        <p:spPr>
          <a:xfrm>
            <a:off x="178903" y="6288844"/>
            <a:ext cx="2570923"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1</a:t>
            </a:r>
            <a:endParaRPr/>
          </a:p>
        </p:txBody>
      </p:sp>
      <p:sp>
        <p:nvSpPr>
          <p:cNvPr id="92" name="Google Shape;92;p13"/>
          <p:cNvSpPr txBox="1"/>
          <p:nvPr/>
        </p:nvSpPr>
        <p:spPr>
          <a:xfrm>
            <a:off x="11310730" y="6519677"/>
            <a:ext cx="881269" cy="338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13"/>
          <p:cNvSpPr txBox="1"/>
          <p:nvPr/>
        </p:nvSpPr>
        <p:spPr>
          <a:xfrm>
            <a:off x="11726301" y="6396335"/>
            <a:ext cx="46569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graphicFrame>
        <p:nvGraphicFramePr>
          <p:cNvPr id="156" name="Google Shape;156;p22"/>
          <p:cNvGraphicFramePr/>
          <p:nvPr/>
        </p:nvGraphicFramePr>
        <p:xfrm>
          <a:off x="0" y="0"/>
          <a:ext cx="3000000" cy="3000000"/>
        </p:xfrm>
        <a:graphic>
          <a:graphicData uri="http://schemas.openxmlformats.org/drawingml/2006/table">
            <a:tbl>
              <a:tblPr>
                <a:noFill/>
                <a:tableStyleId>{16706ACB-0E5D-4095-858E-7F642D6B38AD}</a:tableStyleId>
              </a:tblPr>
              <a:tblGrid>
                <a:gridCol w="1909050"/>
                <a:gridCol w="10282950"/>
              </a:tblGrid>
              <a:tr h="489700">
                <a:tc gridSpan="2">
                  <a:txBody>
                    <a:bodyPr/>
                    <a:lstStyle/>
                    <a:p>
                      <a:pPr indent="0" lvl="0" marL="0" marR="0" rtl="0" algn="ctr">
                        <a:lnSpc>
                          <a:spcPct val="115000"/>
                        </a:lnSpc>
                        <a:spcBef>
                          <a:spcPts val="0"/>
                        </a:spcBef>
                        <a:spcAft>
                          <a:spcPts val="0"/>
                        </a:spcAft>
                        <a:buClr>
                          <a:srgbClr val="000000"/>
                        </a:buClr>
                        <a:buSzPts val="1800"/>
                        <a:buFont typeface="Arial"/>
                        <a:buNone/>
                      </a:pPr>
                      <a:r>
                        <a:rPr b="1" lang="es-MX" sz="1800" u="none" cap="none" strike="noStrike">
                          <a:latin typeface="Arial"/>
                          <a:ea typeface="Arial"/>
                          <a:cs typeface="Arial"/>
                          <a:sym typeface="Arial"/>
                        </a:rPr>
                        <a:t>El aprendizaje cooperativo</a:t>
                      </a:r>
                      <a:endParaRPr/>
                    </a:p>
                  </a:txBody>
                  <a:tcPr marT="42450" marB="42450" marR="42450" marL="42450"/>
                </a:tc>
                <a:tc hMerge="1"/>
              </a:tr>
              <a:tr h="3949325">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4. ¿Cuáles son las acciones de planeación y   acompañamiento más importantes del  profesor, en éste tipo de trabajo?</a:t>
                      </a:r>
                      <a:endParaRPr sz="1800" u="none" cap="none" strike="noStrike">
                        <a:latin typeface="Arial"/>
                        <a:ea typeface="Arial"/>
                        <a:cs typeface="Arial"/>
                        <a:sym typeface="Arial"/>
                      </a:endParaRPr>
                    </a:p>
                    <a:p>
                      <a:pPr indent="0" lvl="0" marL="0" marR="0" rtl="0" algn="l">
                        <a:lnSpc>
                          <a:spcPct val="115000"/>
                        </a:lnSpc>
                        <a:spcBef>
                          <a:spcPts val="2400"/>
                        </a:spcBef>
                        <a:spcAft>
                          <a:spcPts val="0"/>
                        </a:spcAft>
                        <a:buClr>
                          <a:srgbClr val="000000"/>
                        </a:buClr>
                        <a:buSzPts val="1800"/>
                        <a:buFont typeface="Arial"/>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42450" marB="42450" marR="42450" marL="4245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Elaboración de los objetivos, búsqueda de los medios y fuentes de información y asesoramiento continuo mediante cronogramas para que el alumno no sienta que está trabajando en solitario. Orientar a los alumnos acerca del camino que deben tomar o las ideas que pueden enriquecer su trabajo.</a:t>
                      </a:r>
                      <a:endParaRPr sz="1800" u="none" cap="none" strike="noStrike">
                        <a:latin typeface="Arial"/>
                        <a:ea typeface="Arial"/>
                        <a:cs typeface="Arial"/>
                        <a:sym typeface="Arial"/>
                      </a:endParaRPr>
                    </a:p>
                  </a:txBody>
                  <a:tcPr marT="42450" marB="42450" marR="42450" marL="42450"/>
                </a:tc>
              </a:tr>
              <a:tr h="2418975">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5. ¿De qué manera se  vinculan  el trabajo interdisciplinario, y el aprendizaje cooperativo?</a:t>
                      </a:r>
                      <a:endParaRPr sz="1800" u="none" cap="none" strike="noStrike">
                        <a:latin typeface="Arial"/>
                        <a:ea typeface="Arial"/>
                        <a:cs typeface="Arial"/>
                        <a:sym typeface="Arial"/>
                      </a:endParaRPr>
                    </a:p>
                  </a:txBody>
                  <a:tcPr marT="42450" marB="42450" marR="42450" marL="4245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En la planeación y la búsqueda de soluciones comunes a distintas materias y enfoque. Orientar a los alumnos acerca del camino que deben tomar o las ideas que pueden enriquecer su trabajo.</a:t>
                      </a:r>
                      <a:endParaRPr sz="1800" u="none" cap="none" strike="noStrike">
                        <a:latin typeface="Arial"/>
                        <a:ea typeface="Arial"/>
                        <a:cs typeface="Arial"/>
                        <a:sym typeface="Arial"/>
                      </a:endParaRPr>
                    </a:p>
                  </a:txBody>
                  <a:tcPr marT="42450" marB="42450" marR="42450" marL="42450"/>
                </a:tc>
              </a:tr>
            </a:tbl>
          </a:graphicData>
        </a:graphic>
      </p:graphicFrame>
      <p:sp>
        <p:nvSpPr>
          <p:cNvPr id="157" name="Google Shape;157;p22"/>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nvSpPr>
        <p:spPr>
          <a:xfrm>
            <a:off x="2261937" y="1467853"/>
            <a:ext cx="8253663" cy="233910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MX" sz="6600" u="none" cap="none" strike="noStrike">
                <a:solidFill>
                  <a:srgbClr val="000000"/>
                </a:solidFill>
                <a:latin typeface="Arial"/>
                <a:ea typeface="Arial"/>
                <a:cs typeface="Arial"/>
                <a:sym typeface="Arial"/>
              </a:rPr>
              <a:t>Fotografías del proceso y sesión</a:t>
            </a:r>
            <a:endParaRPr b="0" i="0" sz="6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23"/>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12</a:t>
            </a:r>
            <a:endParaRPr/>
          </a:p>
        </p:txBody>
      </p:sp>
      <p:sp>
        <p:nvSpPr>
          <p:cNvPr id="164" name="Google Shape;164;p23"/>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b</a:t>
            </a:r>
            <a:endParaRPr b="1" i="0" sz="2400" u="none" cap="none" strike="noStrike">
              <a:solidFill>
                <a:srgbClr val="000000"/>
              </a:solidFill>
              <a:latin typeface="Arial"/>
              <a:ea typeface="Arial"/>
              <a:cs typeface="Arial"/>
              <a:sym typeface="Arial"/>
            </a:endParaRPr>
          </a:p>
        </p:txBody>
      </p:sp>
      <p:sp>
        <p:nvSpPr>
          <p:cNvPr id="165" name="Google Shape;165;p23"/>
          <p:cNvSpPr/>
          <p:nvPr/>
        </p:nvSpPr>
        <p:spPr>
          <a:xfrm>
            <a:off x="65912" y="0"/>
            <a:ext cx="1361270" cy="31899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s-MX" sz="1400" u="none" cap="none" strike="noStrike">
                <a:solidFill>
                  <a:srgbClr val="000000"/>
                </a:solidFill>
                <a:latin typeface="Arial"/>
                <a:ea typeface="Arial"/>
                <a:cs typeface="Arial"/>
                <a:sym typeface="Arial"/>
              </a:rPr>
              <a:t>PRODUCTO 3</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4"/>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13</a:t>
            </a:r>
            <a:endParaRPr/>
          </a:p>
        </p:txBody>
      </p:sp>
      <p:pic>
        <p:nvPicPr>
          <p:cNvPr id="171" name="Google Shape;171;p24"/>
          <p:cNvPicPr preferRelativeResize="0"/>
          <p:nvPr/>
        </p:nvPicPr>
        <p:blipFill rotWithShape="1">
          <a:blip r:embed="rId3">
            <a:alphaModFix/>
          </a:blip>
          <a:srcRect b="0" l="0" r="0" t="0"/>
          <a:stretch/>
        </p:blipFill>
        <p:spPr>
          <a:xfrm>
            <a:off x="3899159" y="0"/>
            <a:ext cx="3660272" cy="2745204"/>
          </a:xfrm>
          <a:prstGeom prst="rect">
            <a:avLst/>
          </a:prstGeom>
          <a:noFill/>
          <a:ln>
            <a:noFill/>
          </a:ln>
        </p:spPr>
      </p:pic>
      <p:pic>
        <p:nvPicPr>
          <p:cNvPr id="172" name="Google Shape;172;p24"/>
          <p:cNvPicPr preferRelativeResize="0"/>
          <p:nvPr/>
        </p:nvPicPr>
        <p:blipFill rotWithShape="1">
          <a:blip r:embed="rId4">
            <a:alphaModFix/>
          </a:blip>
          <a:srcRect b="0" l="0" r="0" t="0"/>
          <a:stretch/>
        </p:blipFill>
        <p:spPr>
          <a:xfrm>
            <a:off x="6183319" y="2663950"/>
            <a:ext cx="4705739" cy="3529304"/>
          </a:xfrm>
          <a:prstGeom prst="rect">
            <a:avLst/>
          </a:prstGeom>
          <a:noFill/>
          <a:ln>
            <a:noFill/>
          </a:ln>
        </p:spPr>
      </p:pic>
      <p:pic>
        <p:nvPicPr>
          <p:cNvPr id="173" name="Google Shape;173;p24"/>
          <p:cNvPicPr preferRelativeResize="0"/>
          <p:nvPr/>
        </p:nvPicPr>
        <p:blipFill rotWithShape="1">
          <a:blip r:embed="rId5">
            <a:alphaModFix/>
          </a:blip>
          <a:srcRect b="0" l="0" r="0" t="0"/>
          <a:stretch/>
        </p:blipFill>
        <p:spPr>
          <a:xfrm>
            <a:off x="0" y="2745204"/>
            <a:ext cx="4010527" cy="3007895"/>
          </a:xfrm>
          <a:prstGeom prst="rect">
            <a:avLst/>
          </a:prstGeom>
          <a:noFill/>
          <a:ln>
            <a:noFill/>
          </a:ln>
        </p:spPr>
      </p:pic>
      <p:sp>
        <p:nvSpPr>
          <p:cNvPr id="174" name="Google Shape;174;p24"/>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a</a:t>
            </a:r>
            <a:endParaRPr/>
          </a:p>
        </p:txBody>
      </p:sp>
      <p:sp>
        <p:nvSpPr>
          <p:cNvPr id="175" name="Google Shape;175;p24"/>
          <p:cNvSpPr/>
          <p:nvPr/>
        </p:nvSpPr>
        <p:spPr>
          <a:xfrm>
            <a:off x="65912" y="153804"/>
            <a:ext cx="1361270" cy="34009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s-MX" sz="1400" u="none" cap="none" strike="noStrike">
                <a:solidFill>
                  <a:srgbClr val="000000"/>
                </a:solidFill>
                <a:latin typeface="Arial"/>
                <a:ea typeface="Arial"/>
                <a:cs typeface="Arial"/>
                <a:sym typeface="Arial"/>
              </a:rPr>
              <a:t>PRODUCTO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nvSpPr>
        <p:spPr>
          <a:xfrm>
            <a:off x="2478505" y="2117558"/>
            <a:ext cx="7916779" cy="212365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6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s-MX" sz="6600" u="none" cap="none" strike="noStrike">
                <a:solidFill>
                  <a:srgbClr val="000000"/>
                </a:solidFill>
                <a:latin typeface="Arial"/>
                <a:ea typeface="Arial"/>
                <a:cs typeface="Arial"/>
                <a:sym typeface="Arial"/>
              </a:rPr>
              <a:t>Organizador Gráfico</a:t>
            </a:r>
            <a:endParaRPr b="0" i="0" sz="6600" u="none" cap="none" strike="noStrike">
              <a:solidFill>
                <a:srgbClr val="000000"/>
              </a:solidFill>
              <a:latin typeface="Arial"/>
              <a:ea typeface="Arial"/>
              <a:cs typeface="Arial"/>
              <a:sym typeface="Arial"/>
            </a:endParaRPr>
          </a:p>
        </p:txBody>
      </p:sp>
      <p:sp>
        <p:nvSpPr>
          <p:cNvPr id="181" name="Google Shape;181;p25"/>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10</a:t>
            </a:r>
            <a:endParaRPr/>
          </a:p>
        </p:txBody>
      </p:sp>
      <p:sp>
        <p:nvSpPr>
          <p:cNvPr id="182" name="Google Shape;182;p25"/>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b</a:t>
            </a:r>
            <a:endParaRPr b="1" i="0" sz="2400" u="none" cap="none" strike="noStrike">
              <a:solidFill>
                <a:srgbClr val="000000"/>
              </a:solidFill>
              <a:latin typeface="Arial"/>
              <a:ea typeface="Arial"/>
              <a:cs typeface="Arial"/>
              <a:sym typeface="Arial"/>
            </a:endParaRPr>
          </a:p>
        </p:txBody>
      </p:sp>
      <p:sp>
        <p:nvSpPr>
          <p:cNvPr id="183" name="Google Shape;183;p25"/>
          <p:cNvSpPr/>
          <p:nvPr/>
        </p:nvSpPr>
        <p:spPr>
          <a:xfrm>
            <a:off x="65912" y="0"/>
            <a:ext cx="1361270" cy="31899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s-MX" sz="1400" u="none" cap="none" strike="noStrike">
                <a:solidFill>
                  <a:srgbClr val="000000"/>
                </a:solidFill>
                <a:latin typeface="Arial"/>
                <a:ea typeface="Arial"/>
                <a:cs typeface="Arial"/>
                <a:sym typeface="Arial"/>
              </a:rPr>
              <a:t>PRODUCTO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6"/>
          <p:cNvSpPr/>
          <p:nvPr/>
        </p:nvSpPr>
        <p:spPr>
          <a:xfrm rot="-8100000">
            <a:off x="7515863" y="3076001"/>
            <a:ext cx="1004657" cy="705975"/>
          </a:xfrm>
          <a:prstGeom prst="rightArrow">
            <a:avLst>
              <a:gd fmla="val 50000" name="adj1"/>
              <a:gd fmla="val 50000" name="adj2"/>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5400000">
            <a:off x="6027838" y="3578400"/>
            <a:ext cx="1004700" cy="7059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nvSpPr>
        <p:spPr>
          <a:xfrm>
            <a:off x="8872559" y="3747203"/>
            <a:ext cx="2563731" cy="2246769"/>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Desigualdad social</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Participación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Innovación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Uso del agua</a:t>
            </a:r>
            <a:endParaRPr b="0" i="0" sz="2800" u="none" cap="none" strike="noStrike">
              <a:solidFill>
                <a:srgbClr val="000000"/>
              </a:solidFill>
              <a:latin typeface="Arial"/>
              <a:ea typeface="Arial"/>
              <a:cs typeface="Arial"/>
              <a:sym typeface="Arial"/>
            </a:endParaRPr>
          </a:p>
        </p:txBody>
      </p:sp>
      <p:sp>
        <p:nvSpPr>
          <p:cNvPr id="191" name="Google Shape;191;p26"/>
          <p:cNvSpPr txBox="1"/>
          <p:nvPr/>
        </p:nvSpPr>
        <p:spPr>
          <a:xfrm>
            <a:off x="23301" y="18725"/>
            <a:ext cx="2660700" cy="584700"/>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3200" u="none" cap="none" strike="noStrike">
                <a:solidFill>
                  <a:srgbClr val="000000"/>
                </a:solidFill>
                <a:latin typeface="Arial"/>
                <a:ea typeface="Arial"/>
                <a:cs typeface="Arial"/>
                <a:sym typeface="Arial"/>
              </a:rPr>
              <a:t>GEOGRAFÍA </a:t>
            </a:r>
            <a:endParaRPr b="0" i="0" sz="3200" u="none" cap="none" strike="noStrike">
              <a:solidFill>
                <a:srgbClr val="000000"/>
              </a:solidFill>
              <a:latin typeface="Arial"/>
              <a:ea typeface="Arial"/>
              <a:cs typeface="Arial"/>
              <a:sym typeface="Arial"/>
            </a:endParaRPr>
          </a:p>
        </p:txBody>
      </p:sp>
      <p:sp>
        <p:nvSpPr>
          <p:cNvPr id="192" name="Google Shape;192;p26"/>
          <p:cNvSpPr txBox="1"/>
          <p:nvPr/>
        </p:nvSpPr>
        <p:spPr>
          <a:xfrm>
            <a:off x="8908651" y="3212000"/>
            <a:ext cx="2191200" cy="58470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3200" u="none" cap="none" strike="noStrike">
                <a:solidFill>
                  <a:srgbClr val="000000"/>
                </a:solidFill>
                <a:latin typeface="Arial"/>
                <a:ea typeface="Arial"/>
                <a:cs typeface="Arial"/>
                <a:sym typeface="Arial"/>
              </a:rPr>
              <a:t>HISTORIA </a:t>
            </a:r>
            <a:endParaRPr b="0" i="0" sz="3200" u="none" cap="none" strike="noStrike">
              <a:solidFill>
                <a:srgbClr val="000000"/>
              </a:solidFill>
              <a:latin typeface="Arial"/>
              <a:ea typeface="Arial"/>
              <a:cs typeface="Arial"/>
              <a:sym typeface="Arial"/>
            </a:endParaRPr>
          </a:p>
        </p:txBody>
      </p:sp>
      <p:sp>
        <p:nvSpPr>
          <p:cNvPr id="193" name="Google Shape;193;p26"/>
          <p:cNvSpPr txBox="1"/>
          <p:nvPr/>
        </p:nvSpPr>
        <p:spPr>
          <a:xfrm>
            <a:off x="9043076" y="0"/>
            <a:ext cx="1578900" cy="584700"/>
          </a:xfrm>
          <a:prstGeom prst="rect">
            <a:avLst/>
          </a:prstGeom>
          <a:solidFill>
            <a:srgbClr val="FCE5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3200" u="none" cap="none" strike="noStrike">
                <a:solidFill>
                  <a:srgbClr val="000000"/>
                </a:solidFill>
                <a:latin typeface="Arial"/>
                <a:ea typeface="Arial"/>
                <a:cs typeface="Arial"/>
                <a:sym typeface="Arial"/>
              </a:rPr>
              <a:t>FÍSICA </a:t>
            </a:r>
            <a:endParaRPr b="0" i="0" sz="3200" u="none" cap="none" strike="noStrike">
              <a:solidFill>
                <a:srgbClr val="000000"/>
              </a:solidFill>
              <a:latin typeface="Arial"/>
              <a:ea typeface="Arial"/>
              <a:cs typeface="Arial"/>
              <a:sym typeface="Arial"/>
            </a:endParaRPr>
          </a:p>
        </p:txBody>
      </p:sp>
      <p:sp>
        <p:nvSpPr>
          <p:cNvPr id="194" name="Google Shape;194;p26"/>
          <p:cNvSpPr txBox="1"/>
          <p:nvPr/>
        </p:nvSpPr>
        <p:spPr>
          <a:xfrm>
            <a:off x="23295" y="3725025"/>
            <a:ext cx="2191200" cy="584700"/>
          </a:xfrm>
          <a:prstGeom prst="rect">
            <a:avLst/>
          </a:prstGeom>
          <a:solidFill>
            <a:srgbClr val="A64D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3200" u="none" cap="none" strike="noStrike">
                <a:solidFill>
                  <a:srgbClr val="000000"/>
                </a:solidFill>
                <a:latin typeface="Arial"/>
                <a:ea typeface="Arial"/>
                <a:cs typeface="Arial"/>
                <a:sym typeface="Arial"/>
              </a:rPr>
              <a:t>FRANCÉS </a:t>
            </a:r>
            <a:endParaRPr b="0" i="0" sz="3200" u="none" cap="none" strike="noStrike">
              <a:solidFill>
                <a:srgbClr val="000000"/>
              </a:solidFill>
              <a:latin typeface="Arial"/>
              <a:ea typeface="Arial"/>
              <a:cs typeface="Arial"/>
              <a:sym typeface="Arial"/>
            </a:endParaRPr>
          </a:p>
        </p:txBody>
      </p:sp>
      <p:sp>
        <p:nvSpPr>
          <p:cNvPr id="195" name="Google Shape;195;p26"/>
          <p:cNvSpPr txBox="1"/>
          <p:nvPr/>
        </p:nvSpPr>
        <p:spPr>
          <a:xfrm>
            <a:off x="4688675" y="3697425"/>
            <a:ext cx="1407300" cy="584700"/>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3200" u="none" cap="none" strike="noStrike">
                <a:solidFill>
                  <a:srgbClr val="000000"/>
                </a:solidFill>
                <a:latin typeface="Arial"/>
                <a:ea typeface="Arial"/>
                <a:cs typeface="Arial"/>
                <a:sym typeface="Arial"/>
              </a:rPr>
              <a:t>FOTOl</a:t>
            </a:r>
            <a:endParaRPr b="0" i="0" sz="3200" u="none" cap="none" strike="noStrike">
              <a:solidFill>
                <a:srgbClr val="000000"/>
              </a:solidFill>
              <a:latin typeface="Arial"/>
              <a:ea typeface="Arial"/>
              <a:cs typeface="Arial"/>
              <a:sym typeface="Arial"/>
            </a:endParaRPr>
          </a:p>
        </p:txBody>
      </p:sp>
      <p:sp>
        <p:nvSpPr>
          <p:cNvPr id="196" name="Google Shape;196;p26"/>
          <p:cNvSpPr txBox="1"/>
          <p:nvPr/>
        </p:nvSpPr>
        <p:spPr>
          <a:xfrm>
            <a:off x="434519" y="825406"/>
            <a:ext cx="2389283" cy="2677656"/>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Hidrosfera</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Climas</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Regiones naturales</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Innovación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Uso del agua</a:t>
            </a:r>
            <a:endParaRPr b="0" i="0" sz="2800" u="none" cap="none" strike="noStrike">
              <a:solidFill>
                <a:srgbClr val="000000"/>
              </a:solidFill>
              <a:latin typeface="Arial"/>
              <a:ea typeface="Arial"/>
              <a:cs typeface="Arial"/>
              <a:sym typeface="Arial"/>
            </a:endParaRPr>
          </a:p>
        </p:txBody>
      </p:sp>
      <p:sp>
        <p:nvSpPr>
          <p:cNvPr id="197" name="Google Shape;197;p26"/>
          <p:cNvSpPr txBox="1"/>
          <p:nvPr/>
        </p:nvSpPr>
        <p:spPr>
          <a:xfrm>
            <a:off x="63306" y="4432189"/>
            <a:ext cx="3131700" cy="1815900"/>
          </a:xfrm>
          <a:prstGeom prst="rect">
            <a:avLst/>
          </a:prstGeom>
          <a:solidFill>
            <a:srgbClr val="A64D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Comunicación </a:t>
            </a:r>
            <a:endParaRPr b="0" i="0" sz="2800" u="none" cap="none" strike="noStrike">
              <a:solidFill>
                <a:srgbClr val="000000"/>
              </a:solidFill>
              <a:highlight>
                <a:srgbClr val="9900FF"/>
              </a:highlight>
              <a:latin typeface="Arial"/>
              <a:ea typeface="Arial"/>
              <a:cs typeface="Arial"/>
              <a:sym typeface="Arial"/>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Internacionalismo </a:t>
            </a:r>
            <a:endParaRPr>
              <a:highlight>
                <a:srgbClr val="9900FF"/>
              </a:highlight>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Innovación </a:t>
            </a:r>
            <a:endParaRPr>
              <a:highlight>
                <a:srgbClr val="9900FF"/>
              </a:highlight>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Uso del agua </a:t>
            </a:r>
            <a:endParaRPr b="0" i="0" sz="2800" u="none" cap="none" strike="noStrike">
              <a:solidFill>
                <a:srgbClr val="000000"/>
              </a:solidFill>
              <a:highlight>
                <a:srgbClr val="9900FF"/>
              </a:highlight>
              <a:latin typeface="Arial"/>
              <a:ea typeface="Arial"/>
              <a:cs typeface="Arial"/>
              <a:sym typeface="Arial"/>
            </a:endParaRPr>
          </a:p>
        </p:txBody>
      </p:sp>
      <p:sp>
        <p:nvSpPr>
          <p:cNvPr id="198" name="Google Shape;198;p26"/>
          <p:cNvSpPr txBox="1"/>
          <p:nvPr/>
        </p:nvSpPr>
        <p:spPr>
          <a:xfrm>
            <a:off x="4393164" y="4390288"/>
            <a:ext cx="3020229" cy="1815882"/>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Representación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Comunicación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Innovación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Uso del agua</a:t>
            </a:r>
            <a:endParaRPr b="0" i="0" sz="2800" u="none" cap="none" strike="noStrike">
              <a:solidFill>
                <a:srgbClr val="000000"/>
              </a:solidFill>
              <a:latin typeface="Arial"/>
              <a:ea typeface="Arial"/>
              <a:cs typeface="Arial"/>
              <a:sym typeface="Arial"/>
            </a:endParaRPr>
          </a:p>
        </p:txBody>
      </p:sp>
      <p:sp>
        <p:nvSpPr>
          <p:cNvPr id="199" name="Google Shape;199;p26"/>
          <p:cNvSpPr txBox="1"/>
          <p:nvPr/>
        </p:nvSpPr>
        <p:spPr>
          <a:xfrm>
            <a:off x="8953086" y="584013"/>
            <a:ext cx="2500977" cy="1815882"/>
          </a:xfrm>
          <a:prstGeom prst="rect">
            <a:avLst/>
          </a:prstGeom>
          <a:solidFill>
            <a:srgbClr val="FCE5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Hidraúlica</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Energía</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Innovación</a:t>
            </a:r>
            <a:endParaRPr/>
          </a:p>
          <a:p>
            <a:pPr indent="0" lvl="0" marL="0" marR="0" rtl="0" algn="l">
              <a:lnSpc>
                <a:spcPct val="100000"/>
              </a:lnSpc>
              <a:spcBef>
                <a:spcPts val="0"/>
              </a:spcBef>
              <a:spcAft>
                <a:spcPts val="0"/>
              </a:spcAft>
              <a:buNone/>
            </a:pPr>
            <a:r>
              <a:rPr b="0" i="0" lang="es-MX" sz="2800" u="none" cap="none" strike="noStrike">
                <a:solidFill>
                  <a:srgbClr val="000000"/>
                </a:solidFill>
                <a:latin typeface="Arial"/>
                <a:ea typeface="Arial"/>
                <a:cs typeface="Arial"/>
                <a:sym typeface="Arial"/>
              </a:rPr>
              <a:t>Uso del agua</a:t>
            </a:r>
            <a:endParaRPr b="0" i="0" sz="2800" u="none" cap="none" strike="noStrike">
              <a:solidFill>
                <a:srgbClr val="000000"/>
              </a:solidFill>
              <a:latin typeface="Arial"/>
              <a:ea typeface="Arial"/>
              <a:cs typeface="Arial"/>
              <a:sym typeface="Arial"/>
            </a:endParaRPr>
          </a:p>
        </p:txBody>
      </p:sp>
      <p:cxnSp>
        <p:nvCxnSpPr>
          <p:cNvPr id="200" name="Google Shape;200;p26"/>
          <p:cNvCxnSpPr>
            <a:stCxn id="197" idx="3"/>
            <a:endCxn id="190" idx="1"/>
          </p:cNvCxnSpPr>
          <p:nvPr/>
        </p:nvCxnSpPr>
        <p:spPr>
          <a:xfrm flipH="1" rot="10800000">
            <a:off x="3195006" y="4870639"/>
            <a:ext cx="5677500" cy="469500"/>
          </a:xfrm>
          <a:prstGeom prst="straightConnector1">
            <a:avLst/>
          </a:prstGeom>
          <a:noFill/>
          <a:ln cap="flat" cmpd="sng" w="9525">
            <a:solidFill>
              <a:schemeClr val="dk2"/>
            </a:solidFill>
            <a:prstDash val="solid"/>
            <a:round/>
            <a:headEnd len="med" w="med" type="none"/>
            <a:tailEnd len="med" w="med" type="triangle"/>
          </a:ln>
        </p:spPr>
      </p:cxnSp>
      <p:cxnSp>
        <p:nvCxnSpPr>
          <p:cNvPr id="201" name="Google Shape;201;p26"/>
          <p:cNvCxnSpPr/>
          <p:nvPr/>
        </p:nvCxnSpPr>
        <p:spPr>
          <a:xfrm flipH="1" rot="10800000">
            <a:off x="2615825" y="2937475"/>
            <a:ext cx="6349200" cy="3297000"/>
          </a:xfrm>
          <a:prstGeom prst="straightConnector1">
            <a:avLst/>
          </a:prstGeom>
          <a:noFill/>
          <a:ln cap="flat" cmpd="sng" w="9525">
            <a:solidFill>
              <a:schemeClr val="dk2"/>
            </a:solidFill>
            <a:prstDash val="solid"/>
            <a:round/>
            <a:headEnd len="med" w="med" type="none"/>
            <a:tailEnd len="med" w="med" type="triangle"/>
          </a:ln>
        </p:spPr>
      </p:cxnSp>
      <p:cxnSp>
        <p:nvCxnSpPr>
          <p:cNvPr id="202" name="Google Shape;202;p26"/>
          <p:cNvCxnSpPr/>
          <p:nvPr/>
        </p:nvCxnSpPr>
        <p:spPr>
          <a:xfrm rot="10800000">
            <a:off x="2298575" y="1073900"/>
            <a:ext cx="753600" cy="4860900"/>
          </a:xfrm>
          <a:prstGeom prst="straightConnector1">
            <a:avLst/>
          </a:prstGeom>
          <a:noFill/>
          <a:ln cap="flat" cmpd="sng" w="9525">
            <a:solidFill>
              <a:schemeClr val="dk2"/>
            </a:solidFill>
            <a:prstDash val="solid"/>
            <a:round/>
            <a:headEnd len="med" w="med" type="none"/>
            <a:tailEnd len="med" w="med" type="triangle"/>
          </a:ln>
        </p:spPr>
      </p:cxnSp>
      <p:cxnSp>
        <p:nvCxnSpPr>
          <p:cNvPr id="203" name="Google Shape;203;p26"/>
          <p:cNvCxnSpPr/>
          <p:nvPr/>
        </p:nvCxnSpPr>
        <p:spPr>
          <a:xfrm>
            <a:off x="3108700" y="4653650"/>
            <a:ext cx="1262400" cy="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26"/>
          <p:cNvCxnSpPr/>
          <p:nvPr/>
        </p:nvCxnSpPr>
        <p:spPr>
          <a:xfrm flipH="1" rot="10800000">
            <a:off x="1730525" y="897150"/>
            <a:ext cx="7349400" cy="641100"/>
          </a:xfrm>
          <a:prstGeom prst="straightConnector1">
            <a:avLst/>
          </a:prstGeom>
          <a:noFill/>
          <a:ln cap="flat" cmpd="sng" w="28575">
            <a:solidFill>
              <a:srgbClr val="A61C00"/>
            </a:solidFill>
            <a:prstDash val="solid"/>
            <a:round/>
            <a:headEnd len="med" w="med" type="none"/>
            <a:tailEnd len="med" w="med" type="none"/>
          </a:ln>
        </p:spPr>
      </p:cxnSp>
      <p:cxnSp>
        <p:nvCxnSpPr>
          <p:cNvPr id="205" name="Google Shape;205;p26"/>
          <p:cNvCxnSpPr/>
          <p:nvPr/>
        </p:nvCxnSpPr>
        <p:spPr>
          <a:xfrm>
            <a:off x="1698575" y="2784000"/>
            <a:ext cx="7413300" cy="2008200"/>
          </a:xfrm>
          <a:prstGeom prst="straightConnector1">
            <a:avLst/>
          </a:prstGeom>
          <a:noFill/>
          <a:ln cap="flat" cmpd="sng" w="28575">
            <a:solidFill>
              <a:srgbClr val="CC4125"/>
            </a:solidFill>
            <a:prstDash val="solid"/>
            <a:round/>
            <a:headEnd len="med" w="med" type="none"/>
            <a:tailEnd len="med" w="med" type="none"/>
          </a:ln>
        </p:spPr>
      </p:cxnSp>
      <p:cxnSp>
        <p:nvCxnSpPr>
          <p:cNvPr id="206" name="Google Shape;206;p26"/>
          <p:cNvCxnSpPr>
            <a:endCxn id="199" idx="1"/>
          </p:cNvCxnSpPr>
          <p:nvPr/>
        </p:nvCxnSpPr>
        <p:spPr>
          <a:xfrm>
            <a:off x="1751286" y="1228554"/>
            <a:ext cx="7201800" cy="263400"/>
          </a:xfrm>
          <a:prstGeom prst="straightConnector1">
            <a:avLst/>
          </a:prstGeom>
          <a:noFill/>
          <a:ln cap="flat" cmpd="sng" w="28575">
            <a:solidFill>
              <a:srgbClr val="CC4125"/>
            </a:solidFill>
            <a:prstDash val="solid"/>
            <a:round/>
            <a:headEnd len="med" w="med" type="none"/>
            <a:tailEnd len="med" w="med" type="none"/>
          </a:ln>
        </p:spPr>
      </p:cxnSp>
      <p:cxnSp>
        <p:nvCxnSpPr>
          <p:cNvPr id="207" name="Google Shape;207;p26"/>
          <p:cNvCxnSpPr/>
          <p:nvPr/>
        </p:nvCxnSpPr>
        <p:spPr>
          <a:xfrm flipH="1">
            <a:off x="1704500" y="972100"/>
            <a:ext cx="7337400" cy="705900"/>
          </a:xfrm>
          <a:prstGeom prst="straightConnector1">
            <a:avLst/>
          </a:prstGeom>
          <a:noFill/>
          <a:ln cap="flat" cmpd="sng" w="28575">
            <a:solidFill>
              <a:srgbClr val="FF00FF"/>
            </a:solidFill>
            <a:prstDash val="solid"/>
            <a:round/>
            <a:headEnd len="med" w="med" type="none"/>
            <a:tailEnd len="med" w="med" type="none"/>
          </a:ln>
        </p:spPr>
      </p:cxnSp>
      <p:cxnSp>
        <p:nvCxnSpPr>
          <p:cNvPr id="208" name="Google Shape;208;p26"/>
          <p:cNvCxnSpPr/>
          <p:nvPr/>
        </p:nvCxnSpPr>
        <p:spPr>
          <a:xfrm flipH="1">
            <a:off x="3369286" y="2224954"/>
            <a:ext cx="5637300" cy="3475200"/>
          </a:xfrm>
          <a:prstGeom prst="straightConnector1">
            <a:avLst/>
          </a:prstGeom>
          <a:noFill/>
          <a:ln cap="flat" cmpd="sng" w="28575">
            <a:solidFill>
              <a:srgbClr val="FF00FF"/>
            </a:solidFill>
            <a:prstDash val="solid"/>
            <a:round/>
            <a:headEnd len="med" w="med" type="none"/>
            <a:tailEnd len="med" w="med" type="none"/>
          </a:ln>
        </p:spPr>
      </p:cxnSp>
      <p:cxnSp>
        <p:nvCxnSpPr>
          <p:cNvPr id="209" name="Google Shape;209;p26"/>
          <p:cNvCxnSpPr/>
          <p:nvPr/>
        </p:nvCxnSpPr>
        <p:spPr>
          <a:xfrm flipH="1">
            <a:off x="6964400" y="1012050"/>
            <a:ext cx="2077500" cy="3568800"/>
          </a:xfrm>
          <a:prstGeom prst="straightConnector1">
            <a:avLst/>
          </a:prstGeom>
          <a:noFill/>
          <a:ln cap="flat" cmpd="sng" w="28575">
            <a:solidFill>
              <a:srgbClr val="FF00FF"/>
            </a:solidFill>
            <a:prstDash val="solid"/>
            <a:round/>
            <a:headEnd len="med" w="med" type="none"/>
            <a:tailEnd len="med" w="med" type="none"/>
          </a:ln>
        </p:spPr>
      </p:cxnSp>
      <p:cxnSp>
        <p:nvCxnSpPr>
          <p:cNvPr id="210" name="Google Shape;210;p26"/>
          <p:cNvCxnSpPr/>
          <p:nvPr/>
        </p:nvCxnSpPr>
        <p:spPr>
          <a:xfrm flipH="1">
            <a:off x="8908625" y="972100"/>
            <a:ext cx="226500" cy="3022800"/>
          </a:xfrm>
          <a:prstGeom prst="straightConnector1">
            <a:avLst/>
          </a:prstGeom>
          <a:noFill/>
          <a:ln cap="flat" cmpd="sng" w="28575">
            <a:solidFill>
              <a:srgbClr val="FF00FF"/>
            </a:solidFill>
            <a:prstDash val="solid"/>
            <a:round/>
            <a:headEnd len="med" w="med" type="none"/>
            <a:tailEnd len="med" w="med" type="none"/>
          </a:ln>
        </p:spPr>
      </p:cxnSp>
      <p:cxnSp>
        <p:nvCxnSpPr>
          <p:cNvPr id="211" name="Google Shape;211;p26"/>
          <p:cNvCxnSpPr/>
          <p:nvPr/>
        </p:nvCxnSpPr>
        <p:spPr>
          <a:xfrm flipH="1">
            <a:off x="2117286" y="1491954"/>
            <a:ext cx="6835800" cy="811800"/>
          </a:xfrm>
          <a:prstGeom prst="straightConnector1">
            <a:avLst/>
          </a:prstGeom>
          <a:noFill/>
          <a:ln cap="flat" cmpd="sng" w="28575">
            <a:solidFill>
              <a:srgbClr val="FF00FF"/>
            </a:solidFill>
            <a:prstDash val="solid"/>
            <a:round/>
            <a:headEnd len="med" w="med" type="none"/>
            <a:tailEnd len="med" w="med" type="none"/>
          </a:ln>
        </p:spPr>
      </p:cxnSp>
      <p:cxnSp>
        <p:nvCxnSpPr>
          <p:cNvPr id="212" name="Google Shape;212;p26"/>
          <p:cNvCxnSpPr>
            <a:stCxn id="199" idx="1"/>
          </p:cNvCxnSpPr>
          <p:nvPr/>
        </p:nvCxnSpPr>
        <p:spPr>
          <a:xfrm flipH="1">
            <a:off x="6831486" y="1491954"/>
            <a:ext cx="2121600" cy="3541800"/>
          </a:xfrm>
          <a:prstGeom prst="straightConnector1">
            <a:avLst/>
          </a:prstGeom>
          <a:noFill/>
          <a:ln cap="flat" cmpd="sng" w="28575">
            <a:solidFill>
              <a:srgbClr val="FF00FF"/>
            </a:solidFill>
            <a:prstDash val="solid"/>
            <a:round/>
            <a:headEnd len="med" w="med" type="none"/>
            <a:tailEnd len="med" w="med" type="none"/>
          </a:ln>
        </p:spPr>
      </p:cxnSp>
      <p:cxnSp>
        <p:nvCxnSpPr>
          <p:cNvPr id="213" name="Google Shape;213;p26"/>
          <p:cNvCxnSpPr/>
          <p:nvPr/>
        </p:nvCxnSpPr>
        <p:spPr>
          <a:xfrm flipH="1">
            <a:off x="3049650" y="1745050"/>
            <a:ext cx="5992500" cy="3555600"/>
          </a:xfrm>
          <a:prstGeom prst="straightConnector1">
            <a:avLst/>
          </a:prstGeom>
          <a:noFill/>
          <a:ln cap="flat" cmpd="sng" w="28575">
            <a:solidFill>
              <a:srgbClr val="FF00FF"/>
            </a:solidFill>
            <a:prstDash val="solid"/>
            <a:round/>
            <a:headEnd len="med" w="med" type="none"/>
            <a:tailEnd len="med" w="med" type="none"/>
          </a:ln>
        </p:spPr>
      </p:cxnSp>
      <p:sp>
        <p:nvSpPr>
          <p:cNvPr id="214" name="Google Shape;214;p26"/>
          <p:cNvSpPr/>
          <p:nvPr/>
        </p:nvSpPr>
        <p:spPr>
          <a:xfrm>
            <a:off x="2918650" y="2204475"/>
            <a:ext cx="1004700" cy="7059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5" name="Google Shape;215;p26"/>
          <p:cNvCxnSpPr>
            <a:stCxn id="199" idx="1"/>
          </p:cNvCxnSpPr>
          <p:nvPr/>
        </p:nvCxnSpPr>
        <p:spPr>
          <a:xfrm>
            <a:off x="8953086" y="1491954"/>
            <a:ext cx="1860000" cy="3288600"/>
          </a:xfrm>
          <a:prstGeom prst="straightConnector1">
            <a:avLst/>
          </a:prstGeom>
          <a:noFill/>
          <a:ln cap="flat" cmpd="sng" w="28575">
            <a:solidFill>
              <a:srgbClr val="FF00FF"/>
            </a:solidFill>
            <a:prstDash val="solid"/>
            <a:round/>
            <a:headEnd len="med" w="med" type="none"/>
            <a:tailEnd len="med" w="med" type="none"/>
          </a:ln>
        </p:spPr>
      </p:cxnSp>
      <p:sp>
        <p:nvSpPr>
          <p:cNvPr id="216" name="Google Shape;216;p26"/>
          <p:cNvSpPr txBox="1"/>
          <p:nvPr/>
        </p:nvSpPr>
        <p:spPr>
          <a:xfrm>
            <a:off x="3856975" y="507350"/>
            <a:ext cx="4018500" cy="302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MX">
                <a:solidFill>
                  <a:schemeClr val="dk1"/>
                </a:solidFill>
              </a:rPr>
              <a:t>Los alumnos presentarán un proyecto que permita el abasto y uso adecuado del agua, para los sanitarios en el Colegio Williams que se pueda llevar a cabo considerando la estructura arquitectónica del inmueble, que sea amigable con el medio ambiente y que promueva la conservación de los recursos naturales de manera sustentable, a partir de los conocimientos de las materias de Física en cuanto a mecánica de fluidos; de Geografía cuanto a relieve y desarrollo urbano y de Historia Universal a partir de los derechos humanos en cuanto al acceso al agua</a:t>
            </a:r>
            <a:endParaRPr b="0" i="0" u="none" cap="none" strike="noStrike">
              <a:solidFill>
                <a:srgbClr val="000000"/>
              </a:solidFill>
              <a:latin typeface="Arial"/>
              <a:ea typeface="Arial"/>
              <a:cs typeface="Arial"/>
              <a:sym typeface="Arial"/>
            </a:endParaRPr>
          </a:p>
        </p:txBody>
      </p:sp>
      <p:sp>
        <p:nvSpPr>
          <p:cNvPr id="217" name="Google Shape;217;p26"/>
          <p:cNvSpPr/>
          <p:nvPr/>
        </p:nvSpPr>
        <p:spPr>
          <a:xfrm rot="-1908354">
            <a:off x="3160228" y="3318429"/>
            <a:ext cx="1004661" cy="705708"/>
          </a:xfrm>
          <a:prstGeom prst="rightArrow">
            <a:avLst>
              <a:gd fmla="val 50000" name="adj1"/>
              <a:gd fmla="val 50000" name="adj2"/>
            </a:avLst>
          </a:prstGeom>
          <a:solidFill>
            <a:srgbClr val="A64D79"/>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rot="8100000">
            <a:off x="7977935" y="270546"/>
            <a:ext cx="1004657" cy="705975"/>
          </a:xfrm>
          <a:prstGeom prst="rightArrow">
            <a:avLst>
              <a:gd fmla="val 50000" name="adj1"/>
              <a:gd fmla="val 50000" name="adj2"/>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7"/>
          <p:cNvSpPr txBox="1"/>
          <p:nvPr/>
        </p:nvSpPr>
        <p:spPr>
          <a:xfrm>
            <a:off x="-1" y="818147"/>
            <a:ext cx="12192000" cy="44627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MX" sz="1800" u="none" cap="none" strike="noStrike">
                <a:solidFill>
                  <a:srgbClr val="000000"/>
                </a:solidFill>
                <a:latin typeface="Arial"/>
                <a:ea typeface="Arial"/>
                <a:cs typeface="Arial"/>
                <a:sym typeface="Arial"/>
              </a:rPr>
              <a:t>I.- Contexto. </a:t>
            </a:r>
            <a:r>
              <a:rPr b="0" i="0" lang="es-MX" sz="1800" u="none" cap="none" strike="noStrike">
                <a:solidFill>
                  <a:srgbClr val="000000"/>
                </a:solidFill>
                <a:latin typeface="Arial"/>
                <a:ea typeface="Arial"/>
                <a:cs typeface="Arial"/>
                <a:sym typeface="Arial"/>
              </a:rPr>
              <a:t>Justifica las circunstancias o elementos de la realidad en los que se da el problema.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MX"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MX" sz="1800" u="none" cap="none" strike="noStrike">
                <a:solidFill>
                  <a:srgbClr val="000000"/>
                </a:solidFill>
                <a:latin typeface="Arial"/>
                <a:ea typeface="Arial"/>
                <a:cs typeface="Arial"/>
                <a:sym typeface="Arial"/>
              </a:rPr>
              <a:t>Introducción y/o justificación del proyecto.</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MX"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1800" u="none" cap="none" strike="noStrike">
                <a:solidFill>
                  <a:srgbClr val="000000"/>
                </a:solidFill>
                <a:latin typeface="Arial"/>
                <a:ea typeface="Arial"/>
                <a:cs typeface="Arial"/>
                <a:sym typeface="Arial"/>
              </a:rPr>
              <a:t>El crecimiento poblacional de la Cd de México requiere un abasto constante de recursos. En algunas zonas, el consumo de agua por persona es de más de 300 litros diarios, mientras que en otras es de tan solo 30 litros. De cada 10 litros que se consumen en la ciudad, dos, provienen del sistema Lerma Santiago Cutzamala  (Edo. Mex.) y los otros 8 de los mantos freáticos, que no son  recuperados y que generan el hundimiento estructural de la ciudad. Por otro lado, el abasto y distribución del vital líquido implica esfuerzos importantes que se deben afrontar de manera creativa y responsable.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1800" u="none" cap="none" strike="noStrike">
                <a:solidFill>
                  <a:srgbClr val="000000"/>
                </a:solidFill>
                <a:latin typeface="Arial"/>
                <a:ea typeface="Arial"/>
                <a:cs typeface="Arial"/>
                <a:sym typeface="Arial"/>
              </a:rPr>
              <a:t>Frente al insuficiente abasto de agua que se tiene en la zona de Mixcoac, los alumnos deberán diseñar un proyecto que permita la distribución, aprovechamiento y uso racional del agua para contribuir a mejorar las condiciones de vida de nuestra comunidad.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27"/>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14</a:t>
            </a:r>
            <a:endParaRPr/>
          </a:p>
        </p:txBody>
      </p:sp>
      <p:sp>
        <p:nvSpPr>
          <p:cNvPr id="225" name="Google Shape;225;p27"/>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nvSpPr>
        <p:spPr>
          <a:xfrm>
            <a:off x="-1" y="0"/>
            <a:ext cx="12192000"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MX" sz="2000" u="none" cap="none" strike="noStrike">
                <a:solidFill>
                  <a:srgbClr val="000000"/>
                </a:solidFill>
                <a:latin typeface="Arial"/>
                <a:ea typeface="Arial"/>
                <a:cs typeface="Arial"/>
                <a:sym typeface="Arial"/>
              </a:rPr>
              <a:t>II. Intención. Sólo una de las propuestas da nombre al proyecto. Redactar como pregunta o premisa problematizadora.</a:t>
            </a:r>
            <a:endParaRPr b="1" i="0" sz="2000" u="none" cap="none" strike="noStrike">
              <a:solidFill>
                <a:srgbClr val="000000"/>
              </a:solidFill>
              <a:latin typeface="Arial"/>
              <a:ea typeface="Arial"/>
              <a:cs typeface="Arial"/>
              <a:sym typeface="Arial"/>
            </a:endParaRPr>
          </a:p>
        </p:txBody>
      </p:sp>
      <p:graphicFrame>
        <p:nvGraphicFramePr>
          <p:cNvPr id="231" name="Google Shape;231;p28"/>
          <p:cNvGraphicFramePr/>
          <p:nvPr/>
        </p:nvGraphicFramePr>
        <p:xfrm>
          <a:off x="216566" y="1015662"/>
          <a:ext cx="3000000" cy="3000000"/>
        </p:xfrm>
        <a:graphic>
          <a:graphicData uri="http://schemas.openxmlformats.org/drawingml/2006/table">
            <a:tbl>
              <a:tblPr bandRow="1">
                <a:noFill/>
                <a:tableStyleId>{16706ACB-0E5D-4095-858E-7F642D6B38AD}</a:tableStyleId>
              </a:tblPr>
              <a:tblGrid>
                <a:gridCol w="2993425"/>
                <a:gridCol w="2993425"/>
                <a:gridCol w="2994300"/>
                <a:gridCol w="2994300"/>
              </a:tblGrid>
              <a:tr h="1460575">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Dar explicación</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Resolver un problema</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Hacer más eficiente o</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mejorar algo</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Inventar, innovar, diseñar o crear algo nuevo</a:t>
                      </a:r>
                      <a:endParaRPr sz="2000" u="none" cap="none" strike="noStrike">
                        <a:latin typeface="Arial"/>
                        <a:ea typeface="Arial"/>
                        <a:cs typeface="Arial"/>
                        <a:sym typeface="Arial"/>
                      </a:endParaRPr>
                    </a:p>
                  </a:txBody>
                  <a:tcPr marT="0" marB="0" marR="68575" marL="68575"/>
                </a:tc>
              </a:tr>
              <a:tr h="1947450">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¿Por qué algo es cómo es? Determinar las razones que generan el problema o la situación</a:t>
                      </a:r>
                      <a:endParaRPr sz="2000" u="none" cap="none" strike="noStrike">
                        <a:latin typeface="Arial"/>
                        <a:ea typeface="Arial"/>
                        <a:cs typeface="Arial"/>
                        <a:sym typeface="Arial"/>
                      </a:endParaRPr>
                    </a:p>
                  </a:txBody>
                  <a:tcPr marT="0" marB="0" marR="68575" marL="68575" anchor="b"/>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Explicar de manera detallada cómo se puede abordar y/o solucionar el problema</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De qué manera se pueden optimizar los procesos para alcanzar el objetivo propuesto</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¿Cómo podría ser diferente? ¿Qué nuevo producto o propuesta puedo hacer?</a:t>
                      </a:r>
                      <a:endParaRPr sz="2000" u="none" cap="none" strike="noStrike">
                        <a:latin typeface="Arial"/>
                        <a:ea typeface="Arial"/>
                        <a:cs typeface="Arial"/>
                        <a:sym typeface="Arial"/>
                      </a:endParaRPr>
                    </a:p>
                  </a:txBody>
                  <a:tcPr marT="0" marB="0" marR="68575" marL="68575"/>
                </a:tc>
              </a:tr>
              <a:tr h="2434300">
                <a:tc>
                  <a:txBody>
                    <a:bodyPr/>
                    <a:lstStyle/>
                    <a:p>
                      <a:pPr indent="0" lvl="0" marL="0" marR="0" rtl="0" algn="ctr">
                        <a:lnSpc>
                          <a:spcPct val="100000"/>
                        </a:lnSpc>
                        <a:spcBef>
                          <a:spcPts val="0"/>
                        </a:spcBef>
                        <a:spcAft>
                          <a:spcPts val="0"/>
                        </a:spcAft>
                        <a:buNone/>
                      </a:pPr>
                      <a:r>
                        <a:rPr lang="es-MX"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nchor="b"/>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¿Cómo mejorar el sistema de consumo de agua en las instalaciones del Colegio Williams, Campus Mixcoac?</a:t>
                      </a:r>
                      <a:endParaRPr sz="20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68575" marL="68575"/>
                </a:tc>
              </a:tr>
            </a:tbl>
          </a:graphicData>
        </a:graphic>
      </p:graphicFrame>
      <p:sp>
        <p:nvSpPr>
          <p:cNvPr id="232" name="Google Shape;232;p28"/>
          <p:cNvSpPr/>
          <p:nvPr/>
        </p:nvSpPr>
        <p:spPr>
          <a:xfrm>
            <a:off x="1747838" y="3316288"/>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28"/>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9"/>
          <p:cNvSpPr/>
          <p:nvPr/>
        </p:nvSpPr>
        <p:spPr>
          <a:xfrm>
            <a:off x="1747838" y="3316288"/>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a:off x="625641" y="0"/>
            <a:ext cx="12718421" cy="984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2000" u="none" cap="none" strike="noStrike">
                <a:solidFill>
                  <a:srgbClr val="1C4587"/>
                </a:solidFill>
                <a:latin typeface="Arial"/>
                <a:ea typeface="Arial"/>
                <a:cs typeface="Arial"/>
                <a:sym typeface="Arial"/>
              </a:rPr>
              <a:t>III.- Objetivo general del proyecto. </a:t>
            </a:r>
            <a:r>
              <a:rPr b="0" i="0" lang="es-MX" sz="2000" u="none" cap="none" strike="noStrike">
                <a:solidFill>
                  <a:srgbClr val="1C4587"/>
                </a:solidFill>
                <a:latin typeface="Arial"/>
                <a:ea typeface="Arial"/>
                <a:cs typeface="Arial"/>
                <a:sym typeface="Arial"/>
              </a:rPr>
              <a:t>Tomar en cuenta todas las asignaturas involucradas </a:t>
            </a:r>
            <a:endParaRPr/>
          </a:p>
          <a:p>
            <a:pPr indent="0" lvl="0" marL="0" marR="0" rtl="0" algn="l">
              <a:lnSpc>
                <a:spcPct val="100000"/>
              </a:lnSpc>
              <a:spcBef>
                <a:spcPts val="0"/>
              </a:spcBef>
              <a:spcAft>
                <a:spcPts val="0"/>
              </a:spcAft>
              <a:buNone/>
            </a:pPr>
            <a:r>
              <a:rPr b="0" i="0" lang="es-MX" sz="2000" u="none" cap="none" strike="noStrike">
                <a:solidFill>
                  <a:srgbClr val="1C4587"/>
                </a:solidFill>
                <a:latin typeface="Arial"/>
                <a:ea typeface="Arial"/>
                <a:cs typeface="Arial"/>
                <a:sym typeface="Arial"/>
              </a:rPr>
              <a:t>(revisar la lista de cotejo EE.III</a:t>
            </a:r>
            <a:r>
              <a:rPr b="0" i="0" lang="es-MX" sz="1000" u="none" cap="none" strike="noStrike">
                <a:solidFill>
                  <a:srgbClr val="1C4587"/>
                </a:solidFill>
                <a:latin typeface="Arial"/>
                <a:ea typeface="Arial"/>
                <a:cs typeface="Arial"/>
                <a:sym typeface="Arial"/>
              </a:rPr>
              <a:t>).</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0" name="Google Shape;240;p29"/>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16</a:t>
            </a:r>
            <a:endParaRPr/>
          </a:p>
        </p:txBody>
      </p:sp>
      <p:sp>
        <p:nvSpPr>
          <p:cNvPr id="241" name="Google Shape;241;p29"/>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d</a:t>
            </a:r>
            <a:endParaRPr/>
          </a:p>
        </p:txBody>
      </p:sp>
      <p:graphicFrame>
        <p:nvGraphicFramePr>
          <p:cNvPr id="242" name="Google Shape;242;p29"/>
          <p:cNvGraphicFramePr/>
          <p:nvPr/>
        </p:nvGraphicFramePr>
        <p:xfrm>
          <a:off x="0" y="984885"/>
          <a:ext cx="3000000" cy="3000000"/>
        </p:xfrm>
        <a:graphic>
          <a:graphicData uri="http://schemas.openxmlformats.org/drawingml/2006/table">
            <a:tbl>
              <a:tblPr bandRow="1">
                <a:noFill/>
                <a:tableStyleId>{16706ACB-0E5D-4095-858E-7F642D6B38AD}</a:tableStyleId>
              </a:tblPr>
              <a:tblGrid>
                <a:gridCol w="12192000"/>
              </a:tblGrid>
              <a:tr h="1525200">
                <a:tc>
                  <a:txBody>
                    <a:bodyPr/>
                    <a:lstStyle/>
                    <a:p>
                      <a:pPr indent="0" lvl="0" marL="0" rtl="0" algn="l">
                        <a:spcBef>
                          <a:spcPts val="0"/>
                        </a:spcBef>
                        <a:spcAft>
                          <a:spcPts val="0"/>
                        </a:spcAft>
                        <a:buNone/>
                      </a:pPr>
                      <a:r>
                        <a:t/>
                      </a:r>
                      <a:endParaRPr sz="2000">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Los alumnos presentarán un proyecto que permita el abasto y uso adecuado del agua, para los sanitarios en el Colegio Williams que se pueda llevar a cabo considerando la estructura arquitectónica del inmueble, que sea amigable con el medio ambiente y que promueva la conservación de los recursos naturales de manera sustentable, a partir de los conocimientos de las materias de Física en cuanto a mecánica de fluidos; de Geografía cuanto a relieve y desarrollo urbano y de Historia Universal a partir de los derechos humanos en cuanto al acceso al agua</a:t>
                      </a:r>
                      <a:endParaRPr sz="20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graphicFrame>
        <p:nvGraphicFramePr>
          <p:cNvPr id="247" name="Google Shape;247;p30"/>
          <p:cNvGraphicFramePr/>
          <p:nvPr/>
        </p:nvGraphicFramePr>
        <p:xfrm>
          <a:off x="0" y="646530"/>
          <a:ext cx="3000000" cy="3000000"/>
        </p:xfrm>
        <a:graphic>
          <a:graphicData uri="http://schemas.openxmlformats.org/drawingml/2006/table">
            <a:tbl>
              <a:tblPr bandRow="1">
                <a:noFill/>
                <a:tableStyleId>{16706ACB-0E5D-4095-858E-7F642D6B38AD}</a:tableStyleId>
              </a:tblPr>
              <a:tblGrid>
                <a:gridCol w="2278750"/>
                <a:gridCol w="2027850"/>
                <a:gridCol w="2017525"/>
                <a:gridCol w="2017525"/>
                <a:gridCol w="2037300"/>
                <a:gridCol w="1813025"/>
              </a:tblGrid>
              <a:tr h="8873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1 Geografía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2 Física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3 Historia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4 Fotografía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4 Francés</a:t>
                      </a:r>
                      <a:endParaRPr sz="2000" u="none" cap="none" strike="noStrike">
                        <a:latin typeface="Arial"/>
                        <a:ea typeface="Arial"/>
                        <a:cs typeface="Arial"/>
                        <a:sym typeface="Arial"/>
                      </a:endParaRPr>
                    </a:p>
                  </a:txBody>
                  <a:tcPr marT="0" marB="0" marR="44450" marL="44450"/>
                </a:tc>
              </a:tr>
              <a:tr h="532412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1</a:t>
                      </a:r>
                      <a:r>
                        <a:rPr lang="es-MX" sz="2000" u="none" cap="none" strike="noStrike">
                          <a:latin typeface="Arial"/>
                          <a:ea typeface="Arial"/>
                          <a:cs typeface="Arial"/>
                          <a:sym typeface="Arial"/>
                        </a:rPr>
                        <a:t>. Contenidos/Temas </a:t>
                      </a:r>
                      <a:endParaRPr sz="2000" u="none" cap="none" strike="noStrike">
                        <a:latin typeface="Arial"/>
                        <a:ea typeface="Arial"/>
                        <a:cs typeface="Arial"/>
                        <a:sym typeface="Arial"/>
                      </a:endParaRPr>
                    </a:p>
                    <a:p>
                      <a:pPr indent="0" lvl="0" marL="0" marR="0" rtl="0" algn="l">
                        <a:lnSpc>
                          <a:spcPct val="100000"/>
                        </a:lnSpc>
                        <a:spcBef>
                          <a:spcPts val="175"/>
                        </a:spcBef>
                        <a:spcAft>
                          <a:spcPts val="0"/>
                        </a:spcAft>
                        <a:buNone/>
                      </a:pPr>
                      <a:r>
                        <a:rPr lang="es-MX" sz="2000" u="none" cap="none" strike="noStrike">
                          <a:latin typeface="Arial"/>
                          <a:ea typeface="Arial"/>
                          <a:cs typeface="Arial"/>
                          <a:sym typeface="Arial"/>
                        </a:rPr>
                        <a:t>  Involucrados del  programa, que se consideran</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Unidad 3</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Interacción atmósfera-hidrosfera. Dinámica de la hidrosfera y su disponibilidad como recurso. Climas y regiones naturales, sus componentes.</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Unidad 2</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Generación de energía eléctrica</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Hidráulica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Unidad 2</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La desigualdad social, los movimientos por la equidad y por el respeto a la diversidad</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Unidad 2</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-Formas de representación en fotografía: Directa, construída y abstracta</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-Aplicación de principios y recursos compositivos</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-Unidad 4</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Conocer los distintos países en cuanto a las diferentes soluciones sobre el agua.</a:t>
                      </a:r>
                      <a:endParaRPr sz="2000" u="none" cap="none" strike="noStrike">
                        <a:latin typeface="Arial"/>
                        <a:ea typeface="Arial"/>
                        <a:cs typeface="Arial"/>
                        <a:sym typeface="Arial"/>
                      </a:endParaRPr>
                    </a:p>
                  </a:txBody>
                  <a:tcPr marT="0" marB="0" marR="44450" marL="44450"/>
                </a:tc>
              </a:tr>
            </a:tbl>
          </a:graphicData>
        </a:graphic>
      </p:graphicFrame>
      <p:sp>
        <p:nvSpPr>
          <p:cNvPr id="248" name="Google Shape;248;p30"/>
          <p:cNvSpPr/>
          <p:nvPr/>
        </p:nvSpPr>
        <p:spPr>
          <a:xfrm>
            <a:off x="577767" y="233265"/>
            <a:ext cx="6647974" cy="3693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C4587"/>
              </a:buClr>
              <a:buSzPts val="1800"/>
              <a:buFont typeface="Arial"/>
              <a:buNone/>
            </a:pPr>
            <a:r>
              <a:rPr b="1" i="0" lang="es-MX" sz="1800" u="none" cap="none" strike="noStrike">
                <a:solidFill>
                  <a:srgbClr val="1C4587"/>
                </a:solidFill>
                <a:latin typeface="Arial"/>
                <a:ea typeface="Arial"/>
                <a:cs typeface="Arial"/>
                <a:sym typeface="Arial"/>
              </a:rPr>
              <a:t>IV. Disciplinas involucradas en el trabajo interdisciplinario.</a:t>
            </a:r>
            <a:endParaRPr b="0" i="0" sz="4000" u="none" cap="none" strike="noStrike">
              <a:solidFill>
                <a:schemeClr val="dk1"/>
              </a:solidFill>
              <a:latin typeface="Arial"/>
              <a:ea typeface="Arial"/>
              <a:cs typeface="Arial"/>
              <a:sym typeface="Arial"/>
            </a:endParaRPr>
          </a:p>
        </p:txBody>
      </p:sp>
      <p:sp>
        <p:nvSpPr>
          <p:cNvPr id="249" name="Google Shape;249;p30"/>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graphicFrame>
        <p:nvGraphicFramePr>
          <p:cNvPr id="254" name="Google Shape;254;p31"/>
          <p:cNvGraphicFramePr/>
          <p:nvPr/>
        </p:nvGraphicFramePr>
        <p:xfrm>
          <a:off x="0" y="646530"/>
          <a:ext cx="3000000" cy="3000000"/>
        </p:xfrm>
        <a:graphic>
          <a:graphicData uri="http://schemas.openxmlformats.org/drawingml/2006/table">
            <a:tbl>
              <a:tblPr bandRow="1">
                <a:noFill/>
                <a:tableStyleId>{16706ACB-0E5D-4095-858E-7F642D6B38AD}</a:tableStyleId>
              </a:tblPr>
              <a:tblGrid>
                <a:gridCol w="2278750"/>
                <a:gridCol w="2027850"/>
                <a:gridCol w="2017525"/>
                <a:gridCol w="2017525"/>
                <a:gridCol w="2037300"/>
                <a:gridCol w="1813025"/>
              </a:tblGrid>
              <a:tr h="8271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1 Geografía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2 Física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3 Historia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4 Fotografía</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Disciplina 4 Francés</a:t>
                      </a:r>
                      <a:endParaRPr sz="2000" u="none" cap="none" strike="noStrike">
                        <a:latin typeface="Arial"/>
                        <a:ea typeface="Arial"/>
                        <a:cs typeface="Arial"/>
                        <a:sym typeface="Arial"/>
                      </a:endParaRPr>
                    </a:p>
                  </a:txBody>
                  <a:tcPr marT="0" marB="0" marR="44450" marL="44450"/>
                </a:tc>
              </a:tr>
              <a:tr h="5384300">
                <a:tc>
                  <a:txBody>
                    <a:bodyPr/>
                    <a:lstStyle/>
                    <a:p>
                      <a:pPr indent="0" lvl="0" marL="0" marR="51435" rtl="0" algn="l">
                        <a:lnSpc>
                          <a:spcPct val="122000"/>
                        </a:lnSpc>
                        <a:spcBef>
                          <a:spcPts val="0"/>
                        </a:spcBef>
                        <a:spcAft>
                          <a:spcPts val="0"/>
                        </a:spcAft>
                        <a:buNone/>
                      </a:pPr>
                      <a:r>
                        <a:rPr lang="es-MX" sz="1800" u="none" cap="none" strike="noStrike">
                          <a:latin typeface="Arial"/>
                          <a:ea typeface="Arial"/>
                          <a:cs typeface="Arial"/>
                          <a:sym typeface="Arial"/>
                        </a:rPr>
                        <a:t>2. Conceptos clave,      Trascendentales. Conceptos básicos que surgen  del proyecto,  permiten la comprensión del mismo y  pueden ser transferibles a otros ámbitos. Se consideran parte de un  Glosario</a:t>
                      </a:r>
                      <a:endParaRPr sz="1800" u="none" cap="none" strike="noStrike">
                        <a:latin typeface="Arial"/>
                        <a:ea typeface="Arial"/>
                        <a:cs typeface="Arial"/>
                        <a:sym typeface="Arial"/>
                      </a:endParaRPr>
                    </a:p>
                    <a:p>
                      <a:pPr indent="0" lvl="0" marL="0" marR="0" rtl="0" algn="l">
                        <a:lnSpc>
                          <a:spcPct val="100000"/>
                        </a:lnSpc>
                        <a:spcBef>
                          <a:spcPts val="14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Elementos y factores del clima.</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Precipitación</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Recursos naturales</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Cambio</a:t>
                      </a:r>
                      <a:endParaRPr sz="2000" u="none" cap="none" strike="noStrike">
                        <a:latin typeface="Arial"/>
                        <a:ea typeface="Arial"/>
                        <a:cs typeface="Arial"/>
                        <a:sym typeface="Arial"/>
                      </a:endParaRPr>
                    </a:p>
                    <a:p>
                      <a:pPr indent="0" lvl="0" marL="0" marR="0" rtl="0" algn="l">
                        <a:lnSpc>
                          <a:spcPct val="100000"/>
                        </a:lnSpc>
                        <a:spcBef>
                          <a:spcPts val="2400"/>
                        </a:spcBef>
                        <a:spcAft>
                          <a:spcPts val="0"/>
                        </a:spcAft>
                        <a:buNone/>
                      </a:pPr>
                      <a:r>
                        <a:rPr lang="es-MX" sz="2000" u="none" cap="none" strike="noStrike">
                          <a:latin typeface="Arial"/>
                          <a:ea typeface="Arial"/>
                          <a:cs typeface="Arial"/>
                          <a:sym typeface="Arial"/>
                        </a:rPr>
                        <a:t>Innovación</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Cambio</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Participación social</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Permanencia</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Cambio</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Comunicación</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Cultura visual</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 </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 </a:t>
                      </a:r>
                      <a:endParaRPr sz="2000" u="none" cap="none" strike="noStrike">
                        <a:latin typeface="Arial"/>
                        <a:ea typeface="Arial"/>
                        <a:cs typeface="Arial"/>
                        <a:sym typeface="Arial"/>
                      </a:endParaRPr>
                    </a:p>
                  </a:txBody>
                  <a:tcPr marT="0" marB="0" marR="44450" marL="44450"/>
                </a:tc>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Identificar</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Las situaciones y soluciones dadas a los diferentes problemas en forma global y particular.</a:t>
                      </a:r>
                      <a:endParaRPr sz="2000" u="none" cap="none" strike="noStrike">
                        <a:latin typeface="Arial"/>
                        <a:ea typeface="Arial"/>
                        <a:cs typeface="Arial"/>
                        <a:sym typeface="Arial"/>
                      </a:endParaRPr>
                    </a:p>
                  </a:txBody>
                  <a:tcPr marT="0" marB="0" marR="44450" marL="44450"/>
                </a:tc>
              </a:tr>
            </a:tbl>
          </a:graphicData>
        </a:graphic>
      </p:graphicFrame>
      <p:sp>
        <p:nvSpPr>
          <p:cNvPr id="255" name="Google Shape;255;p31"/>
          <p:cNvSpPr/>
          <p:nvPr/>
        </p:nvSpPr>
        <p:spPr>
          <a:xfrm>
            <a:off x="577767" y="233265"/>
            <a:ext cx="6647974" cy="3693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C4587"/>
              </a:buClr>
              <a:buSzPts val="1800"/>
              <a:buFont typeface="Arial"/>
              <a:buNone/>
            </a:pPr>
            <a:r>
              <a:rPr b="1" i="0" lang="es-MX" sz="1800" u="none" cap="none" strike="noStrike">
                <a:solidFill>
                  <a:srgbClr val="1C4587"/>
                </a:solidFill>
                <a:latin typeface="Arial"/>
                <a:ea typeface="Arial"/>
                <a:cs typeface="Arial"/>
                <a:sym typeface="Arial"/>
              </a:rPr>
              <a:t>IV. Disciplinas involucradas en el trabajo interdisciplinario.</a:t>
            </a:r>
            <a:endParaRPr b="0" i="0" sz="4000" u="none" cap="none" strike="noStrike">
              <a:solidFill>
                <a:schemeClr val="dk1"/>
              </a:solidFill>
              <a:latin typeface="Arial"/>
              <a:ea typeface="Arial"/>
              <a:cs typeface="Arial"/>
              <a:sym typeface="Arial"/>
            </a:endParaRPr>
          </a:p>
        </p:txBody>
      </p:sp>
      <p:sp>
        <p:nvSpPr>
          <p:cNvPr id="256" name="Google Shape;256;p31"/>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nvSpPr>
        <p:spPr>
          <a:xfrm>
            <a:off x="975950" y="581924"/>
            <a:ext cx="10932900" cy="535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Calibri"/>
                <a:ea typeface="Calibri"/>
                <a:cs typeface="Calibri"/>
                <a:sym typeface="Calibri"/>
              </a:rPr>
              <a:t>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Calibri"/>
                <a:ea typeface="Calibri"/>
                <a:cs typeface="Calibri"/>
                <a:sym typeface="Calibri"/>
              </a:rPr>
              <a:t>ENP 4º GRADO</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Nombre de los profesores participantes y asignaturas.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Asignaturas líder.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Camacho Munguía  Carmen Citlali 		 GEOGRAFÍA			        Clave 1405</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Hernández Gómez Ángeles Ma. de Lourdes   FÍSICA III			Clave 1401</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Flamenco Ramírez Alfonso 		 HISTORIA UNIVERSAL III		Clave 1403</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Asignaturas de apoyo.</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Castañeda Arredondo Tania 		EDUCACIÓN ESTÉTICA Y A</a:t>
            </a:r>
            <a:r>
              <a:rPr b="1" lang="es-MX" sz="2000">
                <a:solidFill>
                  <a:schemeClr val="dk1"/>
                </a:solidFill>
                <a:latin typeface="Calibri"/>
                <a:ea typeface="Calibri"/>
                <a:cs typeface="Calibri"/>
                <a:sym typeface="Calibri"/>
              </a:rPr>
              <a:t>rtística Clave 1409</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Hernández Cortina Ana Lilia		EDUCACIÓN ESTÉTICA Y ARTÍSTICA Clave 1409</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alibri"/>
                <a:ea typeface="Calibri"/>
                <a:cs typeface="Calibri"/>
                <a:sym typeface="Calibri"/>
              </a:rPr>
              <a:t>Rebolledo Pacheco Vania 			FRANCÉS IV			                Clave 1408</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4"/>
          <p:cNvSpPr txBox="1"/>
          <p:nvPr/>
        </p:nvSpPr>
        <p:spPr>
          <a:xfrm>
            <a:off x="-139149" y="6396335"/>
            <a:ext cx="217335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 Apartado 2</a:t>
            </a:r>
            <a:endParaRPr/>
          </a:p>
        </p:txBody>
      </p:sp>
      <p:sp>
        <p:nvSpPr>
          <p:cNvPr id="100" name="Google Shape;100;p14"/>
          <p:cNvSpPr txBox="1"/>
          <p:nvPr/>
        </p:nvSpPr>
        <p:spPr>
          <a:xfrm>
            <a:off x="11726302" y="6396335"/>
            <a:ext cx="46569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graphicFrame>
        <p:nvGraphicFramePr>
          <p:cNvPr id="261" name="Google Shape;261;p32"/>
          <p:cNvGraphicFramePr/>
          <p:nvPr/>
        </p:nvGraphicFramePr>
        <p:xfrm>
          <a:off x="0" y="2"/>
          <a:ext cx="3000000" cy="3000000"/>
        </p:xfrm>
        <a:graphic>
          <a:graphicData uri="http://schemas.openxmlformats.org/drawingml/2006/table">
            <a:tbl>
              <a:tblPr bandRow="1">
                <a:noFill/>
                <a:tableStyleId>{16706ACB-0E5D-4095-858E-7F642D6B38AD}</a:tableStyleId>
              </a:tblPr>
              <a:tblGrid>
                <a:gridCol w="2278750"/>
                <a:gridCol w="2027850"/>
                <a:gridCol w="2017525"/>
                <a:gridCol w="2017525"/>
                <a:gridCol w="2037300"/>
                <a:gridCol w="1813025"/>
              </a:tblGrid>
              <a:tr h="3600450">
                <a:tc>
                  <a:txBody>
                    <a:bodyPr/>
                    <a:lstStyle/>
                    <a:p>
                      <a:pPr indent="0" lvl="0" marL="0" marR="51435" rtl="0" algn="l">
                        <a:lnSpc>
                          <a:spcPct val="122000"/>
                        </a:lnSpc>
                        <a:spcBef>
                          <a:spcPts val="0"/>
                        </a:spcBef>
                        <a:spcAft>
                          <a:spcPts val="0"/>
                        </a:spcAft>
                        <a:buNone/>
                      </a:pPr>
                      <a:r>
                        <a:rPr lang="es-MX" sz="1800" u="none" cap="none" strike="noStrike">
                          <a:latin typeface="Arial"/>
                          <a:ea typeface="Arial"/>
                          <a:cs typeface="Arial"/>
                          <a:sym typeface="Arial"/>
                        </a:rPr>
                        <a:t>3. Objetivos o propósitos a alcanzar</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●El alumno identificará el medio físico como fuente de recursos naturales y los utilizará de manera racional para plantear un sistema de aprovechamiento de agua que resuelva un problema dentro de nuestra comunidad.</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a:t>
                      </a:r>
                      <a:r>
                        <a:rPr lang="es-MX" sz="1800">
                          <a:latin typeface="Arial"/>
                          <a:ea typeface="Arial"/>
                          <a:cs typeface="Arial"/>
                          <a:sym typeface="Arial"/>
                        </a:rPr>
                        <a:t>El alumno r</a:t>
                      </a:r>
                      <a:r>
                        <a:rPr lang="es-MX" sz="1800" u="none" cap="none" strike="noStrike">
                          <a:latin typeface="Arial"/>
                          <a:ea typeface="Arial"/>
                          <a:cs typeface="Arial"/>
                          <a:sym typeface="Arial"/>
                        </a:rPr>
                        <a:t>econocerá la utilidad de la Física en los desarrollos tecnológicos para establecer un puente entre los conceptos abstractos y sus aplicaciones, aterrizado a una problemática específica de nuestra comunidad.</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Sintetizará las tensiones y transformaciones derivadas de los movimientos sociales del mundo contemporáneo, atendiendo los contextos históricos en los que han surgido, así como sus características y demandas, para valorar el papel de los sujetos en la búsqueda de la equidad social y asumir una posición crítica ante las luchas sociales de la actualidad</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15000"/>
                        </a:lnSpc>
                        <a:spcBef>
                          <a:spcPts val="0"/>
                        </a:spcBef>
                        <a:spcAft>
                          <a:spcPts val="0"/>
                        </a:spcAft>
                        <a:buNone/>
                      </a:pPr>
                      <a:r>
                        <a:rPr lang="es-MX" sz="1800" u="none" cap="none" strike="noStrike">
                          <a:latin typeface="Arial"/>
                          <a:ea typeface="Arial"/>
                          <a:cs typeface="Arial"/>
                          <a:sym typeface="Arial"/>
                        </a:rPr>
                        <a:t>Los alumnos aplicarán el lenguaje fotográfico para documentar el planteamiento del problema y el desarrollo de las propuestas.</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Retomaran la clasificación del género fotográfico documental para crear un ensayo fotográfico, que se publicará en soportes impresos y/o digitales</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15000"/>
                        </a:lnSpc>
                        <a:spcBef>
                          <a:spcPts val="0"/>
                        </a:spcBef>
                        <a:spcAft>
                          <a:spcPts val="0"/>
                        </a:spcAft>
                        <a:buNone/>
                      </a:pPr>
                      <a:r>
                        <a:rPr lang="es-MX" sz="1800">
                          <a:latin typeface="Arial"/>
                          <a:ea typeface="Arial"/>
                          <a:cs typeface="Arial"/>
                          <a:sym typeface="Arial"/>
                        </a:rPr>
                        <a:t>El alumno observará</a:t>
                      </a:r>
                      <a:r>
                        <a:rPr lang="es-MX" sz="1800" u="none" cap="none" strike="noStrike">
                          <a:latin typeface="Arial"/>
                          <a:ea typeface="Arial"/>
                          <a:cs typeface="Arial"/>
                          <a:sym typeface="Arial"/>
                        </a:rPr>
                        <a:t> la situación de un punto de vista globalizado, a partir de la problemática planteada.</a:t>
                      </a:r>
                      <a:endParaRPr sz="18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s-MX" sz="1800" u="none" cap="none" strike="noStrike">
                          <a:latin typeface="Arial"/>
                          <a:ea typeface="Arial"/>
                          <a:cs typeface="Arial"/>
                          <a:sym typeface="Arial"/>
                        </a:rPr>
                        <a:t>●</a:t>
                      </a:r>
                      <a:r>
                        <a:rPr lang="es-MX" sz="1800">
                          <a:latin typeface="Arial"/>
                          <a:ea typeface="Arial"/>
                          <a:cs typeface="Arial"/>
                          <a:sym typeface="Arial"/>
                        </a:rPr>
                        <a:t>El alumno analisará</a:t>
                      </a:r>
                      <a:r>
                        <a:rPr lang="es-MX" sz="1800" u="none" cap="none" strike="noStrike">
                          <a:latin typeface="Arial"/>
                          <a:ea typeface="Arial"/>
                          <a:cs typeface="Arial"/>
                          <a:sym typeface="Arial"/>
                        </a:rPr>
                        <a:t>  las diferentes problemáticas, en cuanto a los países francófonos.</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Comparar y aprender de las soluciones hechas en los países francófonos</a:t>
                      </a:r>
                      <a:endParaRPr sz="1800" u="none" cap="none" strike="noStrike">
                        <a:latin typeface="Arial"/>
                        <a:ea typeface="Arial"/>
                        <a:cs typeface="Arial"/>
                        <a:sym typeface="Arial"/>
                      </a:endParaRPr>
                    </a:p>
                  </a:txBody>
                  <a:tcPr marT="0" marB="0" marR="48950" marL="48950"/>
                </a:tc>
              </a:tr>
            </a:tbl>
          </a:graphicData>
        </a:graphic>
      </p:graphicFrame>
      <p:sp>
        <p:nvSpPr>
          <p:cNvPr id="262" name="Google Shape;262;p32"/>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19</a:t>
            </a:r>
            <a:endParaRPr/>
          </a:p>
        </p:txBody>
      </p:sp>
      <p:sp>
        <p:nvSpPr>
          <p:cNvPr id="263" name="Google Shape;263;p32"/>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graphicFrame>
        <p:nvGraphicFramePr>
          <p:cNvPr id="268" name="Google Shape;268;p33"/>
          <p:cNvGraphicFramePr/>
          <p:nvPr/>
        </p:nvGraphicFramePr>
        <p:xfrm>
          <a:off x="0" y="2"/>
          <a:ext cx="3000000" cy="3000000"/>
        </p:xfrm>
        <a:graphic>
          <a:graphicData uri="http://schemas.openxmlformats.org/drawingml/2006/table">
            <a:tbl>
              <a:tblPr bandRow="1">
                <a:noFill/>
                <a:tableStyleId>{16706ACB-0E5D-4095-858E-7F642D6B38AD}</a:tableStyleId>
              </a:tblPr>
              <a:tblGrid>
                <a:gridCol w="2278750"/>
                <a:gridCol w="2027850"/>
                <a:gridCol w="2017525"/>
                <a:gridCol w="2017525"/>
                <a:gridCol w="2037300"/>
                <a:gridCol w="1813025"/>
              </a:tblGrid>
              <a:tr h="436417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4. Evaluación. </a:t>
                      </a:r>
                      <a:endParaRPr sz="1800" u="none" cap="none" strike="noStrike">
                        <a:latin typeface="Arial"/>
                        <a:ea typeface="Arial"/>
                        <a:cs typeface="Arial"/>
                        <a:sym typeface="Arial"/>
                      </a:endParaRPr>
                    </a:p>
                    <a:p>
                      <a:pPr indent="0" lvl="0" marL="0" marR="51435" rtl="0" algn="l">
                        <a:lnSpc>
                          <a:spcPct val="122000"/>
                        </a:lnSpc>
                        <a:spcBef>
                          <a:spcPts val="150"/>
                        </a:spcBef>
                        <a:spcAft>
                          <a:spcPts val="0"/>
                        </a:spcAft>
                        <a:buNone/>
                      </a:pPr>
                      <a:r>
                        <a:rPr lang="es-MX" sz="1800" u="none" cap="none" strike="noStrike">
                          <a:latin typeface="Arial"/>
                          <a:ea typeface="Arial"/>
                          <a:cs typeface="Arial"/>
                          <a:sym typeface="Arial"/>
                        </a:rPr>
                        <a:t>  Productos /evidencias de aprendizaje para    demostrar el  avance del  proceso  y el logro del  objetivo     propuesto</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Mapa mental acerca del proceso natural de la precipitación en las áreas urbanas y el aprovechamiento de la lluvia.</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Presentación con propuesta</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La viabilidad de la tecnología, como escenario de opciones con una presentación que identifique la importancia del flujo pluvial. </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Presentación electrónica</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Propuesta de mejora</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Presupuestos</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Exposición</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Ensayo fotográfico con un perfil narrativo que documente el proceso, completamente vinculado al proyecto.</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El compendio fotográfico, debe ser suficiente para ser utilizado en distintos soportes de comunicación.</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Exposición y presentación de las diferentes soluciones llevadas a cabo por esta red global internacional.</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48950" marL="48950"/>
                </a:tc>
              </a:tr>
              <a:tr h="2493825">
                <a:tc>
                  <a:txBody>
                    <a:bodyPr/>
                    <a:lstStyle/>
                    <a:p>
                      <a:pPr indent="0" lvl="0" marL="0" marR="34290" rtl="0" algn="l">
                        <a:lnSpc>
                          <a:spcPct val="100000"/>
                        </a:lnSpc>
                        <a:spcBef>
                          <a:spcPts val="0"/>
                        </a:spcBef>
                        <a:spcAft>
                          <a:spcPts val="0"/>
                        </a:spcAft>
                        <a:buNone/>
                      </a:pPr>
                      <a:r>
                        <a:rPr lang="es-MX" sz="1800" u="none" cap="none" strike="noStrike">
                          <a:latin typeface="Arial"/>
                          <a:ea typeface="Arial"/>
                          <a:cs typeface="Arial"/>
                          <a:sym typeface="Arial"/>
                        </a:rPr>
                        <a:t>5. Tipos y herramientas de evaluación.  Evidencias de   aprendizaje. </a:t>
                      </a:r>
                      <a:endParaRPr sz="1800" u="none" cap="none" strike="noStrike">
                        <a:latin typeface="Arial"/>
                        <a:ea typeface="Arial"/>
                        <a:cs typeface="Arial"/>
                        <a:sym typeface="Arial"/>
                      </a:endParaRPr>
                    </a:p>
                  </a:txBody>
                  <a:tcPr marT="0" marB="0" marR="48950" marL="48950" anchor="ctr"/>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Rúbrica</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Rúbrica</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Tabla de cotejo</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Rúbrica del trabajo y presentación</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Lista de cotejo con rúbrica de evaluación.</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Evidencia proceso, planeación y resultado, las imágenes fotográficas.</a:t>
                      </a:r>
                      <a:endParaRPr sz="1800" u="none" cap="none" strike="noStrike">
                        <a:latin typeface="Arial"/>
                        <a:ea typeface="Arial"/>
                        <a:cs typeface="Arial"/>
                        <a:sym typeface="Arial"/>
                      </a:endParaRPr>
                    </a:p>
                  </a:txBody>
                  <a:tcPr marT="0" marB="0" marR="48950" marL="4895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Exposición y Presentación del trabajo en forma electrónica.</a:t>
                      </a:r>
                      <a:endParaRPr sz="1800" u="none" cap="none" strike="noStrike">
                        <a:latin typeface="Arial"/>
                        <a:ea typeface="Arial"/>
                        <a:cs typeface="Arial"/>
                        <a:sym typeface="Arial"/>
                      </a:endParaRPr>
                    </a:p>
                  </a:txBody>
                  <a:tcPr marT="0" marB="0" marR="48950" marL="48950"/>
                </a:tc>
              </a:tr>
            </a:tbl>
          </a:graphicData>
        </a:graphic>
      </p:graphicFrame>
      <p:sp>
        <p:nvSpPr>
          <p:cNvPr id="269" name="Google Shape;269;p33"/>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graphicFrame>
        <p:nvGraphicFramePr>
          <p:cNvPr id="274" name="Google Shape;274;p34"/>
          <p:cNvGraphicFramePr/>
          <p:nvPr/>
        </p:nvGraphicFramePr>
        <p:xfrm>
          <a:off x="0" y="413267"/>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90532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5539425">
                <a:tc>
                  <a:txBody>
                    <a:bodyPr/>
                    <a:lstStyle/>
                    <a:p>
                      <a:pPr indent="-342900" lvl="0" marL="342900" marR="0" rtl="0" algn="l">
                        <a:lnSpc>
                          <a:spcPct val="100000"/>
                        </a:lnSpc>
                        <a:spcBef>
                          <a:spcPts val="0"/>
                        </a:spcBef>
                        <a:spcAft>
                          <a:spcPts val="0"/>
                        </a:spcAft>
                        <a:buClr>
                          <a:srgbClr val="1F497D"/>
                        </a:buClr>
                        <a:buSzPts val="1050"/>
                        <a:buFont typeface="Arial"/>
                        <a:buAutoNum type="arabicPeriod"/>
                      </a:pPr>
                      <a:r>
                        <a:rPr lang="es-MX" sz="1600" u="none" cap="none" strike="noStrike">
                          <a:latin typeface="Arial"/>
                          <a:ea typeface="Arial"/>
                          <a:cs typeface="Arial"/>
                          <a:sym typeface="Arial"/>
                        </a:rPr>
                        <a:t>Preguntar y cuestionar. Preguntas para dirigir la Investigación Interdisciplinaria</a:t>
                      </a:r>
                      <a:endParaRPr sz="16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¿Cuál es la medida de la precipitación en mm en la zona, región, localidad donde se ubica el Colegio Williams?, ¿En qué meses cae la mayor cantidad de precipitación en este lugar?</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¿En el colegio, el nivel de agua y la cantidad de descargas para es eficiente?</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¿Cómo garantizar un abasto constante de agua sin desperdiciar?</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¿Cúal es la importancia de la fotografía en un sentido documental?</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¿Qué problemas surgen en los diferentes países con respecto a la problemática de la escasez de agua?</a:t>
                      </a:r>
                      <a:endParaRPr sz="1800" u="none" cap="none" strike="noStrike">
                        <a:latin typeface="Arial"/>
                        <a:ea typeface="Arial"/>
                        <a:cs typeface="Arial"/>
                        <a:sym typeface="Arial"/>
                      </a:endParaRPr>
                    </a:p>
                  </a:txBody>
                  <a:tcPr marT="0" marB="0" marR="23500" marL="23500"/>
                </a:tc>
              </a:tr>
            </a:tbl>
          </a:graphicData>
        </a:graphic>
      </p:graphicFrame>
      <p:sp>
        <p:nvSpPr>
          <p:cNvPr id="275" name="Google Shape;275;p34"/>
          <p:cNvSpPr/>
          <p:nvPr/>
        </p:nvSpPr>
        <p:spPr>
          <a:xfrm>
            <a:off x="1376615" y="43935"/>
            <a:ext cx="9417963" cy="3693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1800" u="none" cap="none" strike="noStrike">
                <a:solidFill>
                  <a:srgbClr val="1A4487"/>
                </a:solidFill>
                <a:latin typeface="Arial"/>
                <a:ea typeface="Arial"/>
                <a:cs typeface="Arial"/>
                <a:sym typeface="Arial"/>
              </a:rPr>
              <a:t>V.- Esquema del proceso de construcción del proyecto.  Falta el organizador gráfico</a:t>
            </a:r>
            <a:endParaRPr b="0" i="0" sz="4000" u="none" cap="none" strike="noStrike">
              <a:solidFill>
                <a:schemeClr val="dk1"/>
              </a:solidFill>
              <a:latin typeface="Arial"/>
              <a:ea typeface="Arial"/>
              <a:cs typeface="Arial"/>
              <a:sym typeface="Arial"/>
            </a:endParaRPr>
          </a:p>
        </p:txBody>
      </p:sp>
      <p:sp>
        <p:nvSpPr>
          <p:cNvPr id="276" name="Google Shape;276;p34"/>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21</a:t>
            </a:r>
            <a:endParaRPr/>
          </a:p>
        </p:txBody>
      </p:sp>
      <p:sp>
        <p:nvSpPr>
          <p:cNvPr id="277" name="Google Shape;277;p34"/>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graphicFrame>
        <p:nvGraphicFramePr>
          <p:cNvPr id="282" name="Google Shape;282;p35"/>
          <p:cNvGraphicFramePr/>
          <p:nvPr/>
        </p:nvGraphicFramePr>
        <p:xfrm>
          <a:off x="0" y="0"/>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1246900">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5611100">
                <a:tc>
                  <a:txBody>
                    <a:bodyPr/>
                    <a:lstStyle/>
                    <a:p>
                      <a:pPr indent="-342900" lvl="0" marL="342900" marR="0" rtl="0" algn="l">
                        <a:lnSpc>
                          <a:spcPct val="100000"/>
                        </a:lnSpc>
                        <a:spcBef>
                          <a:spcPts val="0"/>
                        </a:spcBef>
                        <a:spcAft>
                          <a:spcPts val="0"/>
                        </a:spcAft>
                        <a:buClr>
                          <a:srgbClr val="000000"/>
                        </a:buClr>
                        <a:buSzPts val="1050"/>
                        <a:buFont typeface="Arial"/>
                        <a:buAutoNum type="arabicPeriod" startAt="2"/>
                      </a:pPr>
                      <a:r>
                        <a:rPr lang="es-MX" sz="1800" u="none" cap="none" strike="noStrike">
                          <a:latin typeface="Arial"/>
                          <a:ea typeface="Arial"/>
                          <a:cs typeface="Arial"/>
                          <a:sym typeface="Arial"/>
                        </a:rPr>
                        <a:t>Despertar el interés (detonar).</a:t>
                      </a:r>
                      <a:endParaRPr sz="1800" u="none" cap="none" strike="noStrike">
                        <a:latin typeface="Arial"/>
                        <a:ea typeface="Arial"/>
                        <a:cs typeface="Arial"/>
                        <a:sym typeface="Arial"/>
                      </a:endParaRPr>
                    </a:p>
                    <a:p>
                      <a:pPr indent="0" lvl="0" marL="0" marR="0" rtl="0" algn="l">
                        <a:lnSpc>
                          <a:spcPct val="105000"/>
                        </a:lnSpc>
                        <a:spcBef>
                          <a:spcPts val="0"/>
                        </a:spcBef>
                        <a:spcAft>
                          <a:spcPts val="0"/>
                        </a:spcAft>
                        <a:buNone/>
                      </a:pPr>
                      <a:r>
                        <a:rPr lang="es-MX" sz="1800" u="none" cap="none" strike="noStrike">
                          <a:latin typeface="Arial"/>
                          <a:ea typeface="Arial"/>
                          <a:cs typeface="Arial"/>
                          <a:sym typeface="Arial"/>
                        </a:rPr>
                        <a:t>Estrategias para involucrar a los estudiantes con la problemática planteada, en el salón de clase</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¿Cómo podemos utilizar el agua de lluvia a nuestro favor?</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¿Podrías pasar el tiempo del colegio sin servicios sanitarios?</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¿Te incomoda un sanitario cerrado por falta de agua?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¿La fotografía crea conciencia respecto a la problemática de la falta de agua en tu entorno?</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¿Qué diferencia hay entre países con respecto al manejo adecuado del agua?</a:t>
                      </a:r>
                      <a:endParaRPr sz="1800" u="none" cap="none" strike="noStrike">
                        <a:latin typeface="Arial"/>
                        <a:ea typeface="Arial"/>
                        <a:cs typeface="Arial"/>
                        <a:sym typeface="Arial"/>
                      </a:endParaRPr>
                    </a:p>
                  </a:txBody>
                  <a:tcPr marT="0" marB="0" marR="23500" marL="23500"/>
                </a:tc>
              </a:tr>
            </a:tbl>
          </a:graphicData>
        </a:graphic>
      </p:graphicFrame>
      <p:sp>
        <p:nvSpPr>
          <p:cNvPr id="283" name="Google Shape;283;p35"/>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22</a:t>
            </a:r>
            <a:endParaRPr/>
          </a:p>
        </p:txBody>
      </p:sp>
      <p:sp>
        <p:nvSpPr>
          <p:cNvPr id="284" name="Google Shape;284;p35"/>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6"/>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23</a:t>
            </a:r>
            <a:endParaRPr/>
          </a:p>
        </p:txBody>
      </p:sp>
      <p:graphicFrame>
        <p:nvGraphicFramePr>
          <p:cNvPr id="290" name="Google Shape;290;p36"/>
          <p:cNvGraphicFramePr/>
          <p:nvPr/>
        </p:nvGraphicFramePr>
        <p:xfrm>
          <a:off x="1" y="0"/>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508700">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6349300">
                <a:tc>
                  <a:txBody>
                    <a:bodyPr/>
                    <a:lstStyle/>
                    <a:p>
                      <a:pPr indent="0" lvl="0" marL="0" marR="0" rtl="0" algn="l">
                        <a:lnSpc>
                          <a:spcPct val="110000"/>
                        </a:lnSpc>
                        <a:spcBef>
                          <a:spcPts val="0"/>
                        </a:spcBef>
                        <a:spcAft>
                          <a:spcPts val="0"/>
                        </a:spcAft>
                        <a:buClr>
                          <a:srgbClr val="000000"/>
                        </a:buClr>
                        <a:buSzPts val="1050"/>
                        <a:buFont typeface="Arial"/>
                        <a:buNone/>
                      </a:pPr>
                      <a:r>
                        <a:rPr lang="es-MX" sz="1800" u="none" cap="none" strike="noStrike">
                          <a:latin typeface="Arial"/>
                          <a:ea typeface="Arial"/>
                          <a:cs typeface="Arial"/>
                          <a:sym typeface="Arial"/>
                        </a:rPr>
                        <a:t>3. Recopilar información a través de la investigación.</a:t>
                      </a:r>
                      <a:endParaRPr sz="1800" u="none" cap="none" strike="noStrike">
                        <a:latin typeface="Arial"/>
                        <a:ea typeface="Arial"/>
                        <a:cs typeface="Arial"/>
                        <a:sym typeface="Arial"/>
                      </a:endParaRPr>
                    </a:p>
                    <a:p>
                      <a:pPr indent="0" lvl="0" marL="0" marR="0" rtl="0" algn="l">
                        <a:lnSpc>
                          <a:spcPct val="111000"/>
                        </a:lnSpc>
                        <a:spcBef>
                          <a:spcPts val="0"/>
                        </a:spcBef>
                        <a:spcAft>
                          <a:spcPts val="0"/>
                        </a:spcAft>
                        <a:buNone/>
                      </a:pPr>
                      <a:r>
                        <a:rPr lang="es-MX" sz="1800" u="none" cap="none" strike="noStrike">
                          <a:latin typeface="Arial"/>
                          <a:ea typeface="Arial"/>
                          <a:cs typeface="Arial"/>
                          <a:sym typeface="Arial"/>
                        </a:rPr>
                        <a:t>Propuestas a investigar y sus fuentes. En formato APA.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Investigar los datos de precipitaci</a:t>
                      </a:r>
                      <a:r>
                        <a:rPr lang="es-MX" sz="1800">
                          <a:latin typeface="Arial"/>
                          <a:ea typeface="Arial"/>
                          <a:cs typeface="Arial"/>
                          <a:sym typeface="Arial"/>
                        </a:rPr>
                        <a:t>ón pluvial en mm de acuerdo a información del Servicio Meteorológico Nacional así como otra información derivada de esto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Investigar la manera de </a:t>
                      </a:r>
                      <a:r>
                        <a:rPr lang="es-MX" sz="1600">
                          <a:latin typeface="Arial"/>
                          <a:ea typeface="Arial"/>
                          <a:cs typeface="Arial"/>
                          <a:sym typeface="Arial"/>
                        </a:rPr>
                        <a:t>aprovechar el agua usada de los lavabos de los baños para su uso en los retretes y letrinas para un mejor uso del agua.</a:t>
                      </a:r>
                      <a:endParaRPr sz="16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es-MX" sz="1600">
                          <a:latin typeface="Arial"/>
                          <a:ea typeface="Arial"/>
                          <a:cs typeface="Arial"/>
                          <a:sym typeface="Arial"/>
                        </a:rPr>
                        <a:t>En un baño con </a:t>
                      </a:r>
                      <a:r>
                        <a:rPr lang="es-MX" sz="1600">
                          <a:latin typeface="Arial"/>
                          <a:ea typeface="Arial"/>
                          <a:cs typeface="Arial"/>
                          <a:sym typeface="Arial"/>
                        </a:rPr>
                        <a:t>sanitarios</a:t>
                      </a:r>
                      <a:r>
                        <a:rPr lang="es-MX" sz="1600">
                          <a:latin typeface="Arial"/>
                          <a:ea typeface="Arial"/>
                          <a:cs typeface="Arial"/>
                          <a:sym typeface="Arial"/>
                        </a:rPr>
                        <a:t> y lavabos se emplea cerca del 62% solo en agua para sanitarios.</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200"/>
                        <a:t>Garcidueñas, P. P. (2014, abril 16). ¿Sabes cuánta agua consumes diariamente? Recuperado de</a:t>
                      </a:r>
                      <a:r>
                        <a:rPr lang="es-MX" sz="1200">
                          <a:uFill>
                            <a:noFill/>
                          </a:uFill>
                          <a:hlinkClick r:id="rId3"/>
                        </a:rPr>
                        <a:t> </a:t>
                      </a:r>
                      <a:r>
                        <a:rPr lang="es-MX" sz="1200" u="sng">
                          <a:solidFill>
                            <a:schemeClr val="hlink"/>
                          </a:solidFill>
                          <a:hlinkClick r:id="rId4"/>
                        </a:rPr>
                        <a:t>https://www.expoknews.com/sabes-cuanta-agua-consumes-diariamente/</a:t>
                      </a:r>
                      <a:endParaRPr sz="12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s-MX" sz="1200"/>
                        <a:t>TUCSONWATER. (2016, diciembre 9). ¿Cuanta agua usa un baño? Recuperado de</a:t>
                      </a:r>
                      <a:r>
                        <a:rPr lang="es-MX" sz="1200">
                          <a:uFill>
                            <a:noFill/>
                          </a:uFill>
                          <a:hlinkClick r:id="rId5"/>
                        </a:rPr>
                        <a:t> </a:t>
                      </a:r>
                      <a:r>
                        <a:rPr lang="es-MX" sz="1200" u="sng">
                          <a:solidFill>
                            <a:schemeClr val="hlink"/>
                          </a:solidFill>
                          <a:hlinkClick r:id="rId6"/>
                        </a:rPr>
                        <a:t>https://www.tucsonaz.gov/files/water/docs/HET_SF_Toilet_Rebate_brochure_Spanish.pdf</a:t>
                      </a:r>
                      <a:endParaRPr sz="1200" u="sng">
                        <a:solidFill>
                          <a:schemeClr val="hlink"/>
                        </a:solidFil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u="none" cap="none" strike="noStrike">
                          <a:latin typeface="Arial"/>
                          <a:ea typeface="Arial"/>
                          <a:cs typeface="Arial"/>
                          <a:sym typeface="Arial"/>
                        </a:rPr>
                        <a:t> Investigar la legislación internacional </a:t>
                      </a:r>
                      <a:r>
                        <a:rPr lang="es-MX">
                          <a:latin typeface="Arial"/>
                          <a:ea typeface="Arial"/>
                          <a:cs typeface="Arial"/>
                          <a:sym typeface="Arial"/>
                        </a:rPr>
                        <a:t>y nacional sobre el derecho al agua</a:t>
                      </a:r>
                      <a:endParaRPr>
                        <a:latin typeface="Arial"/>
                        <a:ea typeface="Arial"/>
                        <a:cs typeface="Arial"/>
                        <a:sym typeface="Arial"/>
                      </a:endParaRPr>
                    </a:p>
                    <a:p>
                      <a:pPr indent="0" lvl="0" marL="0" marR="0" rtl="0" algn="l">
                        <a:lnSpc>
                          <a:spcPct val="100000"/>
                        </a:lnSpc>
                        <a:spcBef>
                          <a:spcPts val="0"/>
                        </a:spcBef>
                        <a:spcAft>
                          <a:spcPts val="0"/>
                        </a:spcAft>
                        <a:buNone/>
                      </a:pPr>
                      <a:r>
                        <a:rPr lang="es-MX">
                          <a:latin typeface="Arial"/>
                          <a:ea typeface="Arial"/>
                          <a:cs typeface="Arial"/>
                          <a:sym typeface="Arial"/>
                        </a:rPr>
                        <a:t>Investigar la distribución del agua en la ciudad de México por alcaldías</a:t>
                      </a:r>
                      <a:endParaRPr>
                        <a:latin typeface="Arial"/>
                        <a:ea typeface="Arial"/>
                        <a:cs typeface="Arial"/>
                        <a:sym typeface="Arial"/>
                      </a:endParaRPr>
                    </a:p>
                    <a:p>
                      <a:pPr indent="0" lvl="0" marL="0" marR="0" rtl="0" algn="l">
                        <a:lnSpc>
                          <a:spcPct val="100000"/>
                        </a:lnSpc>
                        <a:spcBef>
                          <a:spcPts val="0"/>
                        </a:spcBef>
                        <a:spcAft>
                          <a:spcPts val="0"/>
                        </a:spcAft>
                        <a:buNone/>
                      </a:pPr>
                      <a:r>
                        <a:rPr lang="es-MX" sz="1100" u="sng">
                          <a:solidFill>
                            <a:schemeClr val="hlink"/>
                          </a:solidFill>
                          <a:latin typeface="Arial"/>
                          <a:ea typeface="Arial"/>
                          <a:cs typeface="Arial"/>
                          <a:sym typeface="Arial"/>
                          <a:hlinkClick r:id="rId7"/>
                        </a:rPr>
                        <a:t>https://datos.cdmx.gob.mx/explore/dataset/consumo-agua/table/</a:t>
                      </a:r>
                      <a:endParaRPr>
                        <a:latin typeface="Arial"/>
                        <a:ea typeface="Arial"/>
                        <a:cs typeface="Arial"/>
                        <a:sym typeface="Arial"/>
                      </a:endParaRPr>
                    </a:p>
                    <a:p>
                      <a:pPr indent="0" lvl="0" marL="0" marR="0" rtl="0" algn="l">
                        <a:lnSpc>
                          <a:spcPct val="100000"/>
                        </a:lnSpc>
                        <a:spcBef>
                          <a:spcPts val="0"/>
                        </a:spcBef>
                        <a:spcAft>
                          <a:spcPts val="0"/>
                        </a:spcAft>
                        <a:buNone/>
                      </a:pPr>
                      <a:r>
                        <a:rPr lang="es-MX" sz="1100" u="sng">
                          <a:solidFill>
                            <a:schemeClr val="hlink"/>
                          </a:solidFill>
                          <a:latin typeface="Arial"/>
                          <a:ea typeface="Arial"/>
                          <a:cs typeface="Arial"/>
                          <a:sym typeface="Arial"/>
                          <a:hlinkClick r:id="rId8"/>
                        </a:rPr>
                        <a:t>https://www.emmaus-international.org/es/actuar-y-denunciar/derecho-al-agua.html?gclid=CjwKCAjwkPX0BRBKEiwA7THxiItwdOFDfdGrRJoX1NQ574cB2x2Aw0KgfmFU_Fr421uBRTb0LqpmnRoCSQUQAvD_BwE</a:t>
                      </a:r>
                      <a:endParaRPr>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Se propone como actividad de investigación en la parte de fotografía, dos actividades, la primera un cuadro comparativo en donde le permita al alumno distinguir las características de cada tipo de representación, así como sus funciones, enfocándose principalmente en la función de la representación directa. Una vez ubicada dicha representación enfocar la investigación en el sentido del ensayo fotográfico, el cual le permitirá relacionar el objetivo del proyecto a la finalidad de documentar el proceso.</a:t>
                      </a:r>
                      <a:endParaRPr sz="14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a:latin typeface="Arial"/>
                          <a:ea typeface="Arial"/>
                          <a:cs typeface="Arial"/>
                          <a:sym typeface="Arial"/>
                        </a:rPr>
                        <a:t>Los alumnos van a conocer y analizar las diferentes soluciones propuestas por los diferentes países de habla francesa, a la problemática del agua.Con ello podrán ver si eso sería factible en México. Respondiendo a una serie de preguntas.</a:t>
                      </a:r>
                      <a:endParaRPr sz="1800" u="none" cap="none" strike="noStrike">
                        <a:latin typeface="Arial"/>
                        <a:ea typeface="Arial"/>
                        <a:cs typeface="Arial"/>
                        <a:sym typeface="Arial"/>
                      </a:endParaRPr>
                    </a:p>
                  </a:txBody>
                  <a:tcPr marT="0" marB="0" marR="23500" marL="2350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graphicFrame>
        <p:nvGraphicFramePr>
          <p:cNvPr id="295" name="Google Shape;295;p37"/>
          <p:cNvGraphicFramePr/>
          <p:nvPr/>
        </p:nvGraphicFramePr>
        <p:xfrm>
          <a:off x="0" y="0"/>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158387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5274125">
                <a:tc>
                  <a:txBody>
                    <a:bodyPr/>
                    <a:lstStyle/>
                    <a:p>
                      <a:pPr indent="0" lvl="0" marL="0" marR="0" rtl="0" algn="l">
                        <a:lnSpc>
                          <a:spcPct val="111000"/>
                        </a:lnSpc>
                        <a:spcBef>
                          <a:spcPts val="0"/>
                        </a:spcBef>
                        <a:spcAft>
                          <a:spcPts val="0"/>
                        </a:spcAft>
                        <a:buClr>
                          <a:srgbClr val="000000"/>
                        </a:buClr>
                        <a:buSzPts val="1050"/>
                        <a:buFont typeface="Arial"/>
                        <a:buNone/>
                      </a:pPr>
                      <a:r>
                        <a:rPr lang="es-MX" sz="1800" u="none" cap="none" strike="noStrike">
                          <a:latin typeface="Arial"/>
                          <a:ea typeface="Arial"/>
                          <a:cs typeface="Arial"/>
                          <a:sym typeface="Arial"/>
                        </a:rPr>
                        <a:t>4 Organizar la información. Implica: clasificación de datos obtenidos, análisis de los datos obtenidos</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r>
                        <a:rPr lang="es-MX" sz="1800">
                          <a:latin typeface="Arial"/>
                          <a:ea typeface="Arial"/>
                          <a:cs typeface="Arial"/>
                          <a:sym typeface="Arial"/>
                        </a:rPr>
                        <a:t>Analizar la información obtenida a partir de los registros que ofrece el Servicio Meteorológico Nacional. Identificar los momentos de mayor precipitación en la Ciudad de México para poder planificar los elementos propios de su  proyecto</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a:latin typeface="Arial"/>
                          <a:ea typeface="Arial"/>
                          <a:cs typeface="Arial"/>
                          <a:sym typeface="Arial"/>
                        </a:rPr>
                        <a:t>Reconocer :</a:t>
                      </a: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600">
                          <a:latin typeface="Arial"/>
                          <a:ea typeface="Arial"/>
                          <a:cs typeface="Arial"/>
                          <a:sym typeface="Arial"/>
                        </a:rPr>
                        <a:t>•Más de la mitad del agua empleada se usa para vaciar los sanitarios.</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600">
                          <a:latin typeface="Arial"/>
                          <a:ea typeface="Arial"/>
                          <a:cs typeface="Arial"/>
                          <a:sym typeface="Arial"/>
                        </a:rPr>
                        <a:t>•El agua de los lavabos, después de usarse, </a:t>
                      </a:r>
                      <a:r>
                        <a:rPr lang="es-MX" sz="1600">
                          <a:latin typeface="Arial"/>
                          <a:ea typeface="Arial"/>
                          <a:cs typeface="Arial"/>
                          <a:sym typeface="Arial"/>
                        </a:rPr>
                        <a:t>sólo</a:t>
                      </a:r>
                      <a:r>
                        <a:rPr lang="es-MX" sz="1600">
                          <a:latin typeface="Arial"/>
                          <a:ea typeface="Arial"/>
                          <a:cs typeface="Arial"/>
                          <a:sym typeface="Arial"/>
                        </a:rPr>
                        <a:t> contiene partículas de jabón y suciedad diluida.</a:t>
                      </a:r>
                      <a:endParaRPr sz="1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600">
                          <a:latin typeface="Arial"/>
                          <a:ea typeface="Arial"/>
                          <a:cs typeface="Arial"/>
                          <a:sym typeface="Arial"/>
                        </a:rPr>
                        <a:t>•Los sanitarios permiten el paso de pequeñas partículas para generar las descargas.</a:t>
                      </a:r>
                      <a:endParaRPr sz="1600">
                        <a:latin typeface="Arial"/>
                        <a:ea typeface="Arial"/>
                        <a:cs typeface="Arial"/>
                        <a:sym typeface="Aria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Clasificar los datos mediante fichas de trabajo para su uso en el reporte.</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Identificar los aspectos sociales y su relación con los derechos ciudadanos</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342900" lvl="0" marL="457200" marR="0" rtl="0" algn="l">
                        <a:lnSpc>
                          <a:spcPct val="100000"/>
                        </a:lnSpc>
                        <a:spcBef>
                          <a:spcPts val="0"/>
                        </a:spcBef>
                        <a:spcAft>
                          <a:spcPts val="0"/>
                        </a:spcAft>
                        <a:buSzPts val="1800"/>
                        <a:buFont typeface="Arial"/>
                        <a:buChar char="-"/>
                      </a:pPr>
                      <a:r>
                        <a:rPr lang="es-MX" sz="1800">
                          <a:latin typeface="Arial"/>
                          <a:ea typeface="Arial"/>
                          <a:cs typeface="Arial"/>
                          <a:sym typeface="Arial"/>
                        </a:rPr>
                        <a:t>Recopilar información para poder llegar a una conclusión y solución concreta.</a:t>
                      </a:r>
                      <a:endParaRPr sz="1800">
                        <a:latin typeface="Arial"/>
                        <a:ea typeface="Arial"/>
                        <a:cs typeface="Arial"/>
                        <a:sym typeface="Arial"/>
                      </a:endParaRPr>
                    </a:p>
                  </a:txBody>
                  <a:tcPr marT="0" marB="0" marR="23500" marL="23500"/>
                </a:tc>
              </a:tr>
            </a:tbl>
          </a:graphicData>
        </a:graphic>
      </p:graphicFrame>
      <p:sp>
        <p:nvSpPr>
          <p:cNvPr id="296" name="Google Shape;296;p37"/>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graphicFrame>
        <p:nvGraphicFramePr>
          <p:cNvPr id="301" name="Google Shape;301;p38"/>
          <p:cNvGraphicFramePr/>
          <p:nvPr/>
        </p:nvGraphicFramePr>
        <p:xfrm>
          <a:off x="0" y="1"/>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83212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6025875">
                <a:tc>
                  <a:txBody>
                    <a:bodyPr/>
                    <a:lstStyle/>
                    <a:p>
                      <a:pPr indent="0" lvl="0" marL="0" marR="0" rtl="0" algn="l">
                        <a:lnSpc>
                          <a:spcPct val="120000"/>
                        </a:lnSpc>
                        <a:spcBef>
                          <a:spcPts val="0"/>
                        </a:spcBef>
                        <a:spcAft>
                          <a:spcPts val="0"/>
                        </a:spcAft>
                        <a:buNone/>
                      </a:pPr>
                      <a:r>
                        <a:rPr lang="es-MX" sz="1800" u="none" cap="none" strike="noStrike">
                          <a:latin typeface="Arial"/>
                          <a:ea typeface="Arial"/>
                          <a:cs typeface="Arial"/>
                          <a:sym typeface="Arial"/>
                        </a:rPr>
                        <a:t>5.  Llegar a conclusiones parciales (por disciplina). </a:t>
                      </a:r>
                      <a:endParaRPr sz="1800" u="none" cap="none" strike="noStrike">
                        <a:latin typeface="Arial"/>
                        <a:ea typeface="Arial"/>
                        <a:cs typeface="Arial"/>
                        <a:sym typeface="Arial"/>
                      </a:endParaRPr>
                    </a:p>
                    <a:p>
                      <a:pPr indent="0" lvl="0" marL="0" marR="0" rtl="0" algn="l">
                        <a:lnSpc>
                          <a:spcPct val="121000"/>
                        </a:lnSpc>
                        <a:spcBef>
                          <a:spcPts val="165"/>
                        </a:spcBef>
                        <a:spcAft>
                          <a:spcPts val="0"/>
                        </a:spcAft>
                        <a:buNone/>
                      </a:pPr>
                      <a:r>
                        <a:rPr lang="es-MX" sz="1800" u="none" cap="none" strike="noStrike">
                          <a:latin typeface="Arial"/>
                          <a:ea typeface="Arial"/>
                          <a:cs typeface="Arial"/>
                          <a:sym typeface="Arial"/>
                        </a:rPr>
                        <a:t>Preguntas útiles para el proyecto, de tal forma que lo aclaren, describan o descifren (para la  reflexión colaborativa de los estudiantes). </a:t>
                      </a:r>
                      <a:endParaRPr sz="1800" u="none" cap="none" strike="noStrike">
                        <a:latin typeface="Arial"/>
                        <a:ea typeface="Arial"/>
                        <a:cs typeface="Arial"/>
                        <a:sym typeface="Arial"/>
                      </a:endParaRPr>
                    </a:p>
                    <a:p>
                      <a:pPr indent="0" lvl="0" marL="0" marR="0" rtl="0" algn="l">
                        <a:lnSpc>
                          <a:spcPct val="111000"/>
                        </a:lnSpc>
                        <a:spcBef>
                          <a:spcPts val="165"/>
                        </a:spcBef>
                        <a:spcAft>
                          <a:spcPts val="0"/>
                        </a:spcAft>
                        <a:buNone/>
                      </a:pPr>
                      <a:r>
                        <a:rPr lang="es-MX" sz="1800" u="none" cap="none" strike="noStrike">
                          <a:latin typeface="Arial"/>
                          <a:ea typeface="Arial"/>
                          <a:cs typeface="Arial"/>
                          <a:sym typeface="Arial"/>
                        </a:rPr>
                        <a:t>¿Cómo se lograrán</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Los alum</a:t>
                      </a:r>
                      <a:r>
                        <a:rPr lang="es-MX" sz="1800">
                          <a:latin typeface="Arial"/>
                          <a:ea typeface="Arial"/>
                          <a:cs typeface="Arial"/>
                          <a:sym typeface="Arial"/>
                        </a:rPr>
                        <a:t>nos identificarán los meses de mayor precipitación pluvial y las condiciones atmosféricas en el Valle de México, interpretando las imágenes de satélite que ofrece la plataforma del SMN.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Lo</a:t>
                      </a:r>
                      <a:r>
                        <a:rPr lang="es-MX" sz="1800">
                          <a:latin typeface="Arial"/>
                          <a:ea typeface="Arial"/>
                          <a:cs typeface="Arial"/>
                          <a:sym typeface="Arial"/>
                        </a:rPr>
                        <a:t>s</a:t>
                      </a:r>
                      <a:r>
                        <a:rPr lang="es-MX" sz="1800" u="none" cap="none" strike="noStrike">
                          <a:latin typeface="Arial"/>
                          <a:ea typeface="Arial"/>
                          <a:cs typeface="Arial"/>
                          <a:sym typeface="Arial"/>
                        </a:rPr>
                        <a:t> alumnos identificarán</a:t>
                      </a:r>
                      <a:r>
                        <a:rPr lang="es-MX" sz="1800">
                          <a:latin typeface="Arial"/>
                          <a:ea typeface="Arial"/>
                          <a:cs typeface="Arial"/>
                          <a:sym typeface="Arial"/>
                        </a:rPr>
                        <a:t>:</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800">
                          <a:latin typeface="Arial"/>
                          <a:ea typeface="Arial"/>
                          <a:cs typeface="Arial"/>
                          <a:sym typeface="Arial"/>
                        </a:rPr>
                        <a:t>¿Cuánto ahorro permitirá esto en función de la cantidad de agua que ya no se ocuparía </a:t>
                      </a:r>
                      <a:r>
                        <a:rPr lang="es-MX" sz="1800">
                          <a:latin typeface="Arial"/>
                          <a:ea typeface="Arial"/>
                          <a:cs typeface="Arial"/>
                          <a:sym typeface="Arial"/>
                        </a:rPr>
                        <a:t>sólo</a:t>
                      </a:r>
                      <a:r>
                        <a:rPr lang="es-MX" sz="1800">
                          <a:latin typeface="Arial"/>
                          <a:ea typeface="Arial"/>
                          <a:cs typeface="Arial"/>
                          <a:sym typeface="Arial"/>
                        </a:rPr>
                        <a:t> para la descarga?</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¿Cómo es el consumo del agua en la cdmx?</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¿Se cumplen los derechos ciudadanos?</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¿Existen políticas adecuadas sobre el uso, distribución y consumo del agua?</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Los alumnos luego de la recopilación de la información podrán llegar a una conclusión y varias soluciones posibles.</a:t>
                      </a:r>
                      <a:endParaRPr sz="1800">
                        <a:latin typeface="Arial"/>
                        <a:ea typeface="Arial"/>
                        <a:cs typeface="Arial"/>
                        <a:sym typeface="Arial"/>
                      </a:endParaRPr>
                    </a:p>
                  </a:txBody>
                  <a:tcPr marT="0" marB="0" marR="23500" marL="23500"/>
                </a:tc>
              </a:tr>
            </a:tbl>
          </a:graphicData>
        </a:graphic>
      </p:graphicFrame>
      <p:sp>
        <p:nvSpPr>
          <p:cNvPr id="302" name="Google Shape;302;p38"/>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graphicFrame>
        <p:nvGraphicFramePr>
          <p:cNvPr id="307" name="Google Shape;307;p39"/>
          <p:cNvGraphicFramePr/>
          <p:nvPr/>
        </p:nvGraphicFramePr>
        <p:xfrm>
          <a:off x="0" y="1"/>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723900">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6134100">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6. Conectar. </a:t>
                      </a:r>
                      <a:endParaRPr sz="1800" u="none" cap="none" strike="noStrike">
                        <a:latin typeface="Arial"/>
                        <a:ea typeface="Arial"/>
                        <a:cs typeface="Arial"/>
                        <a:sym typeface="Arial"/>
                      </a:endParaRPr>
                    </a:p>
                    <a:p>
                      <a:pPr indent="0" lvl="0" marL="0" marR="0" rtl="0" algn="l">
                        <a:lnSpc>
                          <a:spcPct val="121000"/>
                        </a:lnSpc>
                        <a:spcBef>
                          <a:spcPts val="175"/>
                        </a:spcBef>
                        <a:spcAft>
                          <a:spcPts val="0"/>
                        </a:spcAft>
                        <a:buNone/>
                      </a:pPr>
                      <a:r>
                        <a:rPr lang="es-MX" sz="1800" u="none" cap="none" strike="noStrike">
                          <a:latin typeface="Arial"/>
                          <a:ea typeface="Arial"/>
                          <a:cs typeface="Arial"/>
                          <a:sym typeface="Arial"/>
                        </a:rPr>
                        <a:t> ¿De qué manera  las conclusiones de cada disciplina se vincularán, para dar respuesta a la pregunta disparadora del proyecto?  </a:t>
                      </a:r>
                      <a:endParaRPr sz="1800" u="none" cap="none" strike="noStrike">
                        <a:latin typeface="Arial"/>
                        <a:ea typeface="Arial"/>
                        <a:cs typeface="Arial"/>
                        <a:sym typeface="Arial"/>
                      </a:endParaRPr>
                    </a:p>
                    <a:p>
                      <a:pPr indent="0" lvl="0" marL="0" marR="0" rtl="0" algn="l">
                        <a:lnSpc>
                          <a:spcPct val="121000"/>
                        </a:lnSpc>
                        <a:spcBef>
                          <a:spcPts val="165"/>
                        </a:spcBef>
                        <a:spcAft>
                          <a:spcPts val="0"/>
                        </a:spcAft>
                        <a:buNone/>
                      </a:pPr>
                      <a:r>
                        <a:rPr lang="es-MX" sz="1800" u="none" cap="none" strike="noStrike">
                          <a:latin typeface="Arial"/>
                          <a:ea typeface="Arial"/>
                          <a:cs typeface="Arial"/>
                          <a:sym typeface="Arial"/>
                        </a:rPr>
                        <a:t>¿Cuál será la estrategia o actividad  que se utilizará para lograr que haya conciencia de ello? </a:t>
                      </a:r>
                      <a:endParaRPr sz="1800" u="none" cap="none" strike="noStrike">
                        <a:latin typeface="Arial"/>
                        <a:ea typeface="Arial"/>
                        <a:cs typeface="Arial"/>
                        <a:sym typeface="Arial"/>
                      </a:endParaRPr>
                    </a:p>
                    <a:p>
                      <a:pPr indent="0" lvl="0" marL="0" marR="0" rtl="0" algn="l">
                        <a:lnSpc>
                          <a:spcPct val="120000"/>
                        </a:lnSpc>
                        <a:spcBef>
                          <a:spcPts val="14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Los alumnos identificar</a:t>
                      </a:r>
                      <a:r>
                        <a:rPr lang="es-MX" sz="1800">
                          <a:latin typeface="Arial"/>
                          <a:ea typeface="Arial"/>
                          <a:cs typeface="Arial"/>
                          <a:sym typeface="Arial"/>
                        </a:rPr>
                        <a:t>án la cantidad de precipitación pluvial en la Ciudad de México y la fecha en que inicia, en </a:t>
                      </a:r>
                      <a:r>
                        <a:rPr lang="es-MX" sz="1800">
                          <a:latin typeface="Arial"/>
                          <a:ea typeface="Arial"/>
                          <a:cs typeface="Arial"/>
                          <a:sym typeface="Arial"/>
                        </a:rPr>
                        <a:t>qué</a:t>
                      </a:r>
                      <a:r>
                        <a:rPr lang="es-MX" sz="1800">
                          <a:latin typeface="Arial"/>
                          <a:ea typeface="Arial"/>
                          <a:cs typeface="Arial"/>
                          <a:sym typeface="Arial"/>
                        </a:rPr>
                        <a:t> es abundante y en la fecha en que termina la temporada de lluvia. Podrán concluir algunos de los fenómenos sociales  que se generan cuando la precipitación representa un problema y cuando una solución.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Los alumnos  </a:t>
                      </a:r>
                      <a:r>
                        <a:rPr lang="es-MX" sz="1800">
                          <a:latin typeface="Arial"/>
                          <a:ea typeface="Arial"/>
                          <a:cs typeface="Arial"/>
                          <a:sym typeface="Arial"/>
                        </a:rPr>
                        <a:t>correlacionarán</a:t>
                      </a:r>
                      <a:r>
                        <a:rPr lang="es-MX" sz="1800" u="none" cap="none" strike="noStrike">
                          <a:latin typeface="Arial"/>
                          <a:ea typeface="Arial"/>
                          <a:cs typeface="Arial"/>
                          <a:sym typeface="Arial"/>
                        </a:rPr>
                        <a:t> las </a:t>
                      </a:r>
                      <a:r>
                        <a:rPr lang="es-MX" sz="1800">
                          <a:latin typeface="Arial"/>
                          <a:ea typeface="Arial"/>
                          <a:cs typeface="Arial"/>
                          <a:sym typeface="Arial"/>
                        </a:rPr>
                        <a:t>siguientes</a:t>
                      </a:r>
                      <a:r>
                        <a:rPr lang="es-MX" sz="1800" u="none" cap="none" strike="noStrike">
                          <a:latin typeface="Arial"/>
                          <a:ea typeface="Arial"/>
                          <a:cs typeface="Arial"/>
                          <a:sym typeface="Arial"/>
                        </a:rPr>
                        <a:t> preguntas con las demás materias.</a:t>
                      </a:r>
                      <a:endParaRPr sz="1800" u="none" cap="none" strike="noStrike">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800">
                          <a:latin typeface="Arial"/>
                          <a:ea typeface="Arial"/>
                          <a:cs typeface="Arial"/>
                          <a:sym typeface="Arial"/>
                        </a:rPr>
                        <a:t>¿Existe en otros países métodos para aprovechar el agua?</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800">
                          <a:latin typeface="Arial"/>
                          <a:ea typeface="Arial"/>
                          <a:cs typeface="Arial"/>
                          <a:sym typeface="Arial"/>
                        </a:rPr>
                        <a:t> ¿Hay un precedente o una conexión ya empleada en otros lugares?</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MX" sz="1800">
                          <a:latin typeface="Arial"/>
                          <a:ea typeface="Arial"/>
                          <a:cs typeface="Arial"/>
                          <a:sym typeface="Arial"/>
                        </a:rPr>
                        <a:t> ¿Qué otros métodos se tienen para disminuir el uso de agua empleada en las descargas con agua de otras fuentes (como la pluvial)?</a:t>
                      </a:r>
                      <a:endParaRPr sz="1800">
                        <a:latin typeface="Arial"/>
                        <a:ea typeface="Arial"/>
                        <a:cs typeface="Arial"/>
                        <a:sym typeface="Arial"/>
                      </a:endParaRPr>
                    </a:p>
                    <a:p>
                      <a:pPr indent="0" lvl="0" marL="0" marR="0" rtl="0" algn="l">
                        <a:lnSpc>
                          <a:spcPct val="100000"/>
                        </a:lnSpc>
                        <a:spcBef>
                          <a:spcPts val="0"/>
                        </a:spcBef>
                        <a:spcAft>
                          <a:spcPts val="0"/>
                        </a:spcAft>
                        <a:buNone/>
                      </a:pPr>
                      <a:r>
                        <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Se trata de establecer una conciencia sobre el uso racional del agua y de hacer una propuesta práctica para mejorar el aprovechamiento del vital l</a:t>
                      </a:r>
                      <a:r>
                        <a:rPr lang="es-MX" sz="1800">
                          <a:latin typeface="Arial"/>
                          <a:ea typeface="Arial"/>
                          <a:cs typeface="Arial"/>
                          <a:sym typeface="Arial"/>
                        </a:rPr>
                        <a:t>í</a:t>
                      </a:r>
                      <a:r>
                        <a:rPr lang="es-MX" sz="1800" u="none" cap="none" strike="noStrike">
                          <a:latin typeface="Arial"/>
                          <a:ea typeface="Arial"/>
                          <a:cs typeface="Arial"/>
                          <a:sym typeface="Arial"/>
                        </a:rPr>
                        <a:t>quido</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342900" lvl="0" marL="457200" marR="0" rtl="0" algn="l">
                        <a:lnSpc>
                          <a:spcPct val="100000"/>
                        </a:lnSpc>
                        <a:spcBef>
                          <a:spcPts val="0"/>
                        </a:spcBef>
                        <a:spcAft>
                          <a:spcPts val="0"/>
                        </a:spcAft>
                        <a:buSzPts val="1800"/>
                        <a:buFont typeface="Arial"/>
                        <a:buChar char="-"/>
                      </a:pPr>
                      <a:r>
                        <a:rPr lang="es-MX" sz="1800">
                          <a:latin typeface="Arial"/>
                          <a:ea typeface="Arial"/>
                          <a:cs typeface="Arial"/>
                          <a:sym typeface="Arial"/>
                        </a:rPr>
                        <a:t>Los alumnos conectarán con las otras materias, dado las situaciones y soluciones propuestas en las distintas formas en las que se ha llevado en los países francofónos.</a:t>
                      </a:r>
                      <a:endParaRPr sz="1800">
                        <a:latin typeface="Arial"/>
                        <a:ea typeface="Arial"/>
                        <a:cs typeface="Arial"/>
                        <a:sym typeface="Arial"/>
                      </a:endParaRPr>
                    </a:p>
                  </a:txBody>
                  <a:tcPr marT="0" marB="0" marR="23500" marL="23500"/>
                </a:tc>
              </a:tr>
            </a:tbl>
          </a:graphicData>
        </a:graphic>
      </p:graphicFrame>
      <p:sp>
        <p:nvSpPr>
          <p:cNvPr id="308" name="Google Shape;308;p39"/>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26</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graphicFrame>
        <p:nvGraphicFramePr>
          <p:cNvPr id="313" name="Google Shape;313;p40"/>
          <p:cNvGraphicFramePr/>
          <p:nvPr/>
        </p:nvGraphicFramePr>
        <p:xfrm>
          <a:off x="0" y="0"/>
          <a:ext cx="3000000" cy="3000000"/>
        </p:xfrm>
        <a:graphic>
          <a:graphicData uri="http://schemas.openxmlformats.org/drawingml/2006/table">
            <a:tbl>
              <a:tblPr bandRow="1">
                <a:noFill/>
                <a:tableStyleId>{16706ACB-0E5D-4095-858E-7F642D6B38AD}</a:tableStyleId>
              </a:tblPr>
              <a:tblGrid>
                <a:gridCol w="2429125"/>
                <a:gridCol w="1877475"/>
                <a:gridCol w="2017550"/>
                <a:gridCol w="2017550"/>
                <a:gridCol w="2037300"/>
                <a:gridCol w="1813025"/>
              </a:tblGrid>
              <a:tr h="1371600">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1 Geografía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2 Física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3 Historia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Fotografía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Disciplina 4 Francés</a:t>
                      </a:r>
                      <a:endParaRPr sz="1800" u="none" cap="none" strike="noStrike">
                        <a:latin typeface="Arial"/>
                        <a:ea typeface="Arial"/>
                        <a:cs typeface="Arial"/>
                        <a:sym typeface="Arial"/>
                      </a:endParaRPr>
                    </a:p>
                  </a:txBody>
                  <a:tcPr marT="0" marB="0" marR="23500" marL="23500"/>
                </a:tc>
              </a:tr>
              <a:tr h="5486400">
                <a:tc>
                  <a:txBody>
                    <a:bodyPr/>
                    <a:lstStyle/>
                    <a:p>
                      <a:pPr indent="0" lvl="0" marL="90170" marR="0" rtl="0" algn="l">
                        <a:lnSpc>
                          <a:spcPct val="100000"/>
                        </a:lnSpc>
                        <a:spcBef>
                          <a:spcPts val="0"/>
                        </a:spcBef>
                        <a:spcAft>
                          <a:spcPts val="0"/>
                        </a:spcAft>
                        <a:buNone/>
                      </a:pPr>
                      <a:r>
                        <a:rPr lang="es-MX" sz="1800" u="none" cap="none" strike="noStrike">
                          <a:latin typeface="Arial"/>
                          <a:ea typeface="Arial"/>
                          <a:cs typeface="Arial"/>
                          <a:sym typeface="Arial"/>
                        </a:rPr>
                        <a:t>7. Evaluar la información generada. ¿Qué otras investigaciones o asignaturas se pueden  proponer para complementar el proyecto?</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Se puede complementar la informaci</a:t>
                      </a:r>
                      <a:r>
                        <a:rPr lang="es-MX" sz="1800">
                          <a:latin typeface="Arial"/>
                          <a:ea typeface="Arial"/>
                          <a:cs typeface="Arial"/>
                          <a:sym typeface="Arial"/>
                        </a:rPr>
                        <a:t>ón con matemáticas en el sentido de analizar los datos de precipitación pluvial y su frecuencia</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r>
                        <a:rPr lang="es-MX" sz="1800">
                          <a:latin typeface="Arial"/>
                          <a:ea typeface="Arial"/>
                          <a:cs typeface="Arial"/>
                          <a:sym typeface="Arial"/>
                        </a:rPr>
                        <a:t>Se complementará mejor la información calculando el gasto volumétrico con el apoyo de la materia de matemáticas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r>
                        <a:rPr lang="es-MX" sz="1800">
                          <a:latin typeface="Arial"/>
                          <a:ea typeface="Arial"/>
                          <a:cs typeface="Arial"/>
                          <a:sym typeface="Arial"/>
                        </a:rPr>
                        <a:t>Se pueden incluir modelos matemáticos en cuanto al aumento poblacional y el consumo de agua en proyecciones futuras.</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Se puede incluir química en cuanto a los niveles de contaminación o acidez del agua.</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Español para hacer campañas que puedan apoyar a la concientización del uso del agua.</a:t>
                      </a:r>
                      <a:endParaRPr sz="1800">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23500" marL="23500"/>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Se puede complementar con dibujo, para llevar a cabo ideas de cómo se podría solucionar el problema del agua.</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 </a:t>
                      </a:r>
                      <a:endParaRPr sz="1800">
                        <a:latin typeface="Arial"/>
                        <a:ea typeface="Arial"/>
                        <a:cs typeface="Arial"/>
                        <a:sym typeface="Arial"/>
                      </a:endParaRPr>
                    </a:p>
                  </a:txBody>
                  <a:tcPr marT="0" marB="0" marR="23500" marL="23500"/>
                </a:tc>
              </a:tr>
            </a:tbl>
          </a:graphicData>
        </a:graphic>
      </p:graphicFrame>
      <p:sp>
        <p:nvSpPr>
          <p:cNvPr id="314" name="Google Shape;314;p40"/>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graphicFrame>
        <p:nvGraphicFramePr>
          <p:cNvPr id="319" name="Google Shape;319;p41"/>
          <p:cNvGraphicFramePr/>
          <p:nvPr/>
        </p:nvGraphicFramePr>
        <p:xfrm>
          <a:off x="0" y="646330"/>
          <a:ext cx="3000000" cy="3000000"/>
        </p:xfrm>
        <a:graphic>
          <a:graphicData uri="http://schemas.openxmlformats.org/drawingml/2006/table">
            <a:tbl>
              <a:tblPr bandRow="1">
                <a:noFill/>
                <a:tableStyleId>{16706ACB-0E5D-4095-858E-7F642D6B38AD}</a:tableStyleId>
              </a:tblPr>
              <a:tblGrid>
                <a:gridCol w="6328600"/>
                <a:gridCol w="5863400"/>
              </a:tblGrid>
              <a:tr h="1927750">
                <a:tc>
                  <a:txBody>
                    <a:bodyPr/>
                    <a:lstStyle/>
                    <a:p>
                      <a:pPr indent="-342900" lvl="0" marL="342900" marR="0" rtl="0" algn="just">
                        <a:lnSpc>
                          <a:spcPct val="100000"/>
                        </a:lnSpc>
                        <a:spcBef>
                          <a:spcPts val="0"/>
                        </a:spcBef>
                        <a:spcAft>
                          <a:spcPts val="0"/>
                        </a:spcAft>
                        <a:buClr>
                          <a:srgbClr val="000000"/>
                        </a:buClr>
                        <a:buSzPts val="1800"/>
                        <a:buFont typeface="Arial"/>
                        <a:buAutoNum type="arabicPeriod"/>
                      </a:pPr>
                      <a:r>
                        <a:rPr lang="es-MX" sz="1800" u="none" cap="none" strike="noStrike">
                          <a:latin typeface="Arial"/>
                          <a:ea typeface="Arial"/>
                          <a:cs typeface="Arial"/>
                          <a:sym typeface="Arial"/>
                        </a:rPr>
                        <a:t>¿Cuántas horas se trabajarán de manera  disciplinaria ?</a:t>
                      </a:r>
                      <a:endParaRPr/>
                    </a:p>
                    <a:p>
                      <a:pPr indent="0" lvl="0" marL="0" marR="0" rtl="0" algn="just">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Geografía:       6 hrs</a:t>
                      </a:r>
                      <a:endParaRPr/>
                    </a:p>
                    <a:p>
                      <a:pPr indent="0" lvl="0" marL="0" marR="0" rtl="0" algn="just">
                        <a:lnSpc>
                          <a:spcPct val="100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Física:             6 hrs</a:t>
                      </a:r>
                      <a:endParaRPr/>
                    </a:p>
                    <a:p>
                      <a:pPr indent="0" lvl="0" marL="0" marR="0" rtl="0" algn="just">
                        <a:lnSpc>
                          <a:spcPct val="100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Historia:           6 hrs</a:t>
                      </a:r>
                      <a:endParaRPr/>
                    </a:p>
                    <a:p>
                      <a:pPr indent="0" lvl="0" marL="0" marR="0" rtl="0" algn="just">
                        <a:lnSpc>
                          <a:spcPct val="100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Foto:                3 hrs</a:t>
                      </a:r>
                      <a:endParaRPr/>
                    </a:p>
                    <a:p>
                      <a:pPr indent="0" lvl="0" marL="0" marR="0" rtl="0" algn="just">
                        <a:lnSpc>
                          <a:spcPct val="100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Francés:          3 hrs</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2. ¿Cuántas horas se trabajarán de manera interdisciplinaria?</a:t>
                      </a:r>
                      <a:endParaRPr/>
                    </a:p>
                    <a:p>
                      <a:pPr indent="0" lvl="0" marL="0" marR="0" rtl="0" algn="l">
                        <a:lnSpc>
                          <a:spcPct val="100000"/>
                        </a:lnSpc>
                        <a:spcBef>
                          <a:spcPts val="0"/>
                        </a:spcBef>
                        <a:spcAft>
                          <a:spcPts val="0"/>
                        </a:spcAft>
                        <a:buNone/>
                      </a:pPr>
                      <a:r>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3 hrs</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3 hrs</a:t>
                      </a:r>
                      <a:endParaRPr sz="1800" u="none" cap="none" strike="noStrike">
                        <a:latin typeface="Arial"/>
                        <a:ea typeface="Arial"/>
                        <a:cs typeface="Arial"/>
                        <a:sym typeface="Arial"/>
                      </a:endParaRPr>
                    </a:p>
                  </a:txBody>
                  <a:tcPr marT="0" marB="0" marR="68575" marL="68575"/>
                </a:tc>
              </a:tr>
              <a:tr h="4283900">
                <a:tc>
                  <a:txBody>
                    <a:bodyPr/>
                    <a:lstStyle/>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p>
                    <a:p>
                      <a:pPr indent="0" lvl="0" marL="0" marR="0" rtl="0" algn="l">
                        <a:lnSpc>
                          <a:spcPct val="100000"/>
                        </a:lnSpc>
                        <a:spcBef>
                          <a:spcPts val="0"/>
                        </a:spcBef>
                        <a:spcAft>
                          <a:spcPts val="0"/>
                        </a:spcAft>
                        <a:buNone/>
                      </a:pPr>
                      <a:r>
                        <a:rPr lang="es-MX" sz="1000" u="none" cap="none" strike="noStrike"/>
                        <a:t> </a:t>
                      </a:r>
                      <a:endParaRPr sz="10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None/>
                      </a:pPr>
                      <a:r>
                        <a:rPr lang="es-MX" sz="1000" u="none" cap="none" strike="noStrike"/>
                        <a:t> </a:t>
                      </a:r>
                      <a:endParaRPr sz="1000" u="none" cap="none" strike="noStrike">
                        <a:latin typeface="Calibri"/>
                        <a:ea typeface="Calibri"/>
                        <a:cs typeface="Calibri"/>
                        <a:sym typeface="Calibri"/>
                      </a:endParaRPr>
                    </a:p>
                  </a:txBody>
                  <a:tcPr marT="0" marB="0" marR="68575" marL="68575"/>
                </a:tc>
              </a:tr>
            </a:tbl>
          </a:graphicData>
        </a:graphic>
      </p:graphicFrame>
      <p:sp>
        <p:nvSpPr>
          <p:cNvPr id="320" name="Google Shape;320;p41"/>
          <p:cNvSpPr/>
          <p:nvPr/>
        </p:nvSpPr>
        <p:spPr>
          <a:xfrm>
            <a:off x="1074070" y="0"/>
            <a:ext cx="9918100" cy="64633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1800" u="none" cap="none" strike="noStrike">
                <a:solidFill>
                  <a:srgbClr val="1C4587"/>
                </a:solidFill>
                <a:latin typeface="Arial"/>
                <a:ea typeface="Arial"/>
                <a:cs typeface="Arial"/>
                <a:sym typeface="Arial"/>
              </a:rPr>
              <a:t>VI.- Tiempos que se dedicarán al proyecto cada semana. Entre 4 a 6 semanas por materia</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41"/>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nvSpPr>
        <p:spPr>
          <a:xfrm>
            <a:off x="735495" y="609600"/>
            <a:ext cx="10933043" cy="5355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s-MX" sz="4400" u="none" cap="none" strike="noStrike">
                <a:solidFill>
                  <a:schemeClr val="dk1"/>
                </a:solidFill>
                <a:latin typeface="Calibri"/>
                <a:ea typeface="Calibri"/>
                <a:cs typeface="Calibri"/>
                <a:sym typeface="Calibri"/>
              </a:rPr>
              <a:t> EQUIPO 3</a:t>
            </a:r>
            <a:r>
              <a:rPr b="1" i="0" lang="es-MX" sz="1800" u="none" cap="none" strike="noStrike">
                <a:solidFill>
                  <a:schemeClr val="dk1"/>
                </a:solidFill>
                <a:latin typeface="Calibri"/>
                <a:ea typeface="Calibri"/>
                <a:cs typeface="Calibri"/>
                <a:sym typeface="Calibri"/>
              </a:rPr>
              <a:t>		</a:t>
            </a:r>
            <a:r>
              <a:rPr b="1" i="0" lang="es-MX" sz="3200" u="none" cap="none" strike="noStrike">
                <a:solidFill>
                  <a:schemeClr val="dk1"/>
                </a:solidFill>
                <a:latin typeface="Calibri"/>
                <a:ea typeface="Calibri"/>
                <a:cs typeface="Calibri"/>
                <a:sym typeface="Calibri"/>
              </a:rPr>
              <a:t>CICLO ESCOLAR 2020-2021</a:t>
            </a:r>
            <a:endParaRPr/>
          </a:p>
          <a:p>
            <a:pPr indent="0" lvl="0" marL="0" marR="0" rtl="0" algn="l">
              <a:lnSpc>
                <a:spcPct val="100000"/>
              </a:lnSpc>
              <a:spcBef>
                <a:spcPts val="0"/>
              </a:spcBef>
              <a:spcAft>
                <a:spcPts val="0"/>
              </a:spcAft>
              <a:buClr>
                <a:srgbClr val="000000"/>
              </a:buClr>
              <a:buSzPts val="3200"/>
              <a:buFont typeface="Arial"/>
              <a:buNone/>
            </a:pPr>
            <a:r>
              <a:rPr b="1" i="0" lang="es-MX" sz="3200" u="none" cap="none" strike="noStrike">
                <a:solidFill>
                  <a:schemeClr val="dk1"/>
                </a:solidFill>
                <a:latin typeface="Calibri"/>
                <a:ea typeface="Calibri"/>
                <a:cs typeface="Calibri"/>
                <a:sym typeface="Calibri"/>
              </a:rPr>
              <a:t>Del 18 de enero al de 5 de marzo de 2021</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 </a:t>
            </a:r>
            <a:r>
              <a:rPr b="1" i="0" lang="es-MX" sz="4400" u="none" cap="none" strike="noStrike">
                <a:solidFill>
                  <a:schemeClr val="dk1"/>
                </a:solidFill>
                <a:latin typeface="Calibri"/>
                <a:ea typeface="Calibri"/>
                <a:cs typeface="Calibri"/>
                <a:sym typeface="Calibri"/>
              </a:rPr>
              <a:t>GOTA A GOTA, EL AGUA NO SE AGOTA. Aprovechamiento del agua para los sistemas sanitarios del Colegio Williams</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1" i="0" lang="es-MX" sz="4400" u="none" cap="none" strike="noStrike">
                <a:solidFill>
                  <a:schemeClr val="dk1"/>
                </a:solidFill>
                <a:latin typeface="Calibri"/>
                <a:ea typeface="Calibri"/>
                <a:cs typeface="Calibri"/>
                <a:sym typeface="Calibri"/>
              </a:rPr>
              <a:t> </a:t>
            </a:r>
            <a:endParaRPr b="0" i="0" sz="4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15"/>
          <p:cNvSpPr txBox="1"/>
          <p:nvPr/>
        </p:nvSpPr>
        <p:spPr>
          <a:xfrm>
            <a:off x="0" y="6396335"/>
            <a:ext cx="249140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Apartados 3 y 4</a:t>
            </a:r>
            <a:endParaRPr/>
          </a:p>
        </p:txBody>
      </p:sp>
      <p:sp>
        <p:nvSpPr>
          <p:cNvPr id="107" name="Google Shape;107;p15"/>
          <p:cNvSpPr txBox="1"/>
          <p:nvPr/>
        </p:nvSpPr>
        <p:spPr>
          <a:xfrm>
            <a:off x="11726302" y="6396335"/>
            <a:ext cx="46569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3</a:t>
            </a:r>
            <a:endParaRPr b="1" i="0" sz="2400" u="none" cap="none" strike="noStrike">
              <a:solidFill>
                <a:srgbClr val="000000"/>
              </a:solidFill>
              <a:latin typeface="Arial"/>
              <a:ea typeface="Arial"/>
              <a:cs typeface="Arial"/>
              <a:sym typeface="Arial"/>
            </a:endParaRPr>
          </a:p>
        </p:txBody>
      </p:sp>
      <p:sp>
        <p:nvSpPr>
          <p:cNvPr id="108" name="Google Shape;108;p15"/>
          <p:cNvSpPr txBox="1"/>
          <p:nvPr/>
        </p:nvSpPr>
        <p:spPr>
          <a:xfrm>
            <a:off x="5517660" y="6367963"/>
            <a:ext cx="46569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graphicFrame>
        <p:nvGraphicFramePr>
          <p:cNvPr id="326" name="Google Shape;326;p42"/>
          <p:cNvGraphicFramePr/>
          <p:nvPr/>
        </p:nvGraphicFramePr>
        <p:xfrm>
          <a:off x="0" y="0"/>
          <a:ext cx="3000000" cy="3000000"/>
        </p:xfrm>
        <a:graphic>
          <a:graphicData uri="http://schemas.openxmlformats.org/drawingml/2006/table">
            <a:tbl>
              <a:tblPr bandRow="1">
                <a:noFill/>
                <a:tableStyleId>{16706ACB-0E5D-4095-858E-7F642D6B38AD}</a:tableStyleId>
              </a:tblPr>
              <a:tblGrid>
                <a:gridCol w="12192000"/>
              </a:tblGrid>
              <a:tr h="1109325">
                <a:tc>
                  <a:txBody>
                    <a:bodyPr/>
                    <a:lstStyle/>
                    <a:p>
                      <a:pPr indent="0" lvl="0" marL="0" marR="0" rtl="0" algn="l">
                        <a:lnSpc>
                          <a:spcPct val="100000"/>
                        </a:lnSpc>
                        <a:spcBef>
                          <a:spcPts val="0"/>
                        </a:spcBef>
                        <a:spcAft>
                          <a:spcPts val="0"/>
                        </a:spcAft>
                        <a:buNone/>
                      </a:pPr>
                      <a:r>
                        <a:rPr lang="es-MX" sz="2000" u="none" cap="none" strike="noStrike">
                          <a:latin typeface="Arial"/>
                          <a:ea typeface="Arial"/>
                          <a:cs typeface="Arial"/>
                          <a:sym typeface="Arial"/>
                        </a:rPr>
                        <a:t> VII.- Presentación del proyecto</a:t>
                      </a:r>
                      <a:endParaRPr sz="2000" u="none" cap="none" strike="noStrike">
                        <a:latin typeface="Arial"/>
                        <a:ea typeface="Arial"/>
                        <a:cs typeface="Arial"/>
                        <a:sym typeface="Arial"/>
                      </a:endParaRPr>
                    </a:p>
                    <a:p>
                      <a:pPr indent="-273050" lvl="0" marL="342900" marR="0" rtl="0" algn="l">
                        <a:lnSpc>
                          <a:spcPct val="100000"/>
                        </a:lnSpc>
                        <a:spcBef>
                          <a:spcPts val="0"/>
                        </a:spcBef>
                        <a:spcAft>
                          <a:spcPts val="0"/>
                        </a:spcAft>
                        <a:buClr>
                          <a:srgbClr val="000000"/>
                        </a:buClr>
                        <a:buSzPts val="1100"/>
                        <a:buFont typeface="Arial"/>
                        <a:buNone/>
                      </a:pPr>
                      <a:r>
                        <a:t/>
                      </a:r>
                      <a:endParaRPr sz="2000" u="none" cap="none" strike="noStrike">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100"/>
                        <a:buFont typeface="Arial"/>
                        <a:buAutoNum type="arabicPeriod"/>
                      </a:pPr>
                      <a:r>
                        <a:rPr lang="es-MX" sz="2000" u="none" cap="none" strike="noStrike">
                          <a:latin typeface="Arial"/>
                          <a:ea typeface="Arial"/>
                          <a:cs typeface="Arial"/>
                          <a:sym typeface="Arial"/>
                        </a:rPr>
                        <a:t>¿Qué se presentará?  2. ¿Cuándo?  3. ¿Cómo? 4. ¿Dónde?  4. ¿Con qué? 5. ¿A quién, por qué y para qué?</a:t>
                      </a:r>
                      <a:endParaRPr sz="2000" u="none" cap="none" strike="noStrike">
                        <a:latin typeface="Arial"/>
                        <a:ea typeface="Arial"/>
                        <a:cs typeface="Arial"/>
                        <a:sym typeface="Arial"/>
                      </a:endParaRPr>
                    </a:p>
                  </a:txBody>
                  <a:tcPr marT="0" marB="0" marR="68575" marL="68575"/>
                </a:tc>
              </a:tr>
              <a:tr h="574867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1.- Una propuesta para el ahorro de agua que garantice el abasto permanente</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2.- En el curso 2020-2021</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3.- En una conferencia y exposición</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4.- En el Auditorio del Colegio</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5.- Con una presentación electrónica y los modelos o prototipos</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6.- A las autoridades del colegio, padres de familia y a la comunidad</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0" marB="0" marR="68575" marL="68575"/>
                </a:tc>
              </a:tr>
            </a:tbl>
          </a:graphicData>
        </a:graphic>
      </p:graphicFrame>
      <p:sp>
        <p:nvSpPr>
          <p:cNvPr id="327" name="Google Shape;327;p42"/>
          <p:cNvSpPr/>
          <p:nvPr/>
        </p:nvSpPr>
        <p:spPr>
          <a:xfrm>
            <a:off x="1747838" y="2764524"/>
            <a:ext cx="4432624" cy="646331"/>
          </a:xfrm>
          <a:prstGeom prst="rect">
            <a:avLst/>
          </a:prstGeom>
          <a:noFill/>
          <a:ln>
            <a:noFill/>
          </a:ln>
        </p:spPr>
        <p:txBody>
          <a:bodyPr anchorCtr="0" anchor="ctr" bIns="45700" lIns="91425" spcFirstLastPara="1" rIns="91425" wrap="square" tIns="45700">
            <a:noAutofit/>
          </a:bodyPr>
          <a:lstStyle/>
          <a:p>
            <a:pPr indent="-114300" lvl="0" marL="0" marR="0" rtl="0" algn="l">
              <a:lnSpc>
                <a:spcPct val="100000"/>
              </a:lnSpc>
              <a:spcBef>
                <a:spcPts val="0"/>
              </a:spcBef>
              <a:spcAft>
                <a:spcPts val="0"/>
              </a:spcAft>
              <a:buClr>
                <a:srgbClr val="1C4587"/>
              </a:buClr>
              <a:buSzPts val="1800"/>
              <a:buFont typeface="Arial"/>
              <a:buChar char="•"/>
            </a:pPr>
            <a:r>
              <a:rPr b="1" i="0" lang="es-MX" sz="1800" u="none" cap="none" strike="noStrike">
                <a:solidFill>
                  <a:srgbClr val="1C4587"/>
                </a:solidFill>
                <a:latin typeface="Arial"/>
                <a:ea typeface="Arial"/>
                <a:cs typeface="Arial"/>
                <a:sym typeface="Arial"/>
              </a:rPr>
              <a:t>Presentación del proyecto </a:t>
            </a:r>
            <a:r>
              <a:rPr b="1" i="0" lang="es-MX" sz="1800" u="none" cap="none" strike="noStrike">
                <a:solidFill>
                  <a:srgbClr val="0EB1A9"/>
                </a:solidFill>
                <a:latin typeface="Arial"/>
                <a:ea typeface="Arial"/>
                <a:cs typeface="Arial"/>
                <a:sym typeface="Arial"/>
              </a:rPr>
              <a:t>(producto).</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8" name="Google Shape;328;p42"/>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29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graphicFrame>
        <p:nvGraphicFramePr>
          <p:cNvPr id="333" name="Google Shape;333;p43"/>
          <p:cNvGraphicFramePr/>
          <p:nvPr/>
        </p:nvGraphicFramePr>
        <p:xfrm>
          <a:off x="0" y="696540"/>
          <a:ext cx="3000000" cy="3000000"/>
        </p:xfrm>
        <a:graphic>
          <a:graphicData uri="http://schemas.openxmlformats.org/drawingml/2006/table">
            <a:tbl>
              <a:tblPr bandRow="1">
                <a:noFill/>
                <a:tableStyleId>{16706ACB-0E5D-4095-858E-7F642D6B38AD}</a:tableStyleId>
              </a:tblPr>
              <a:tblGrid>
                <a:gridCol w="4063700"/>
                <a:gridCol w="4063700"/>
                <a:gridCol w="4064600"/>
              </a:tblGrid>
              <a:tr h="5155425">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1. Aspectos que se evalúan.</a:t>
                      </a:r>
                      <a:endParaRPr sz="1800" u="none" cap="none" strike="noStrike">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Criterios que se utilizan, para evaluar cada aspecto.</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Propuesta del proyecto final</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Disposición para el trabajo individual y en equipo.</a:t>
                      </a:r>
                      <a:endParaRPr sz="1800">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Avances del proyecto en cuanto a consultas, recopilación del material, clasificación de la información y presentación del proyecto</a:t>
                      </a:r>
                      <a:endParaRPr sz="1800">
                        <a:latin typeface="Arial"/>
                        <a:ea typeface="Arial"/>
                        <a:cs typeface="Arial"/>
                        <a:sym typeface="Arial"/>
                      </a:endParaRPr>
                    </a:p>
                  </a:txBody>
                  <a:tcPr marT="0" marB="0" marR="68575" marL="68575"/>
                </a:tc>
                <a:tc>
                  <a:txBody>
                    <a:bodyPr/>
                    <a:lstStyle/>
                    <a:p>
                      <a:pPr indent="0" lvl="0" marL="0" marR="0" rtl="0" algn="l">
                        <a:lnSpc>
                          <a:spcPct val="100000"/>
                        </a:lnSpc>
                        <a:spcBef>
                          <a:spcPts val="0"/>
                        </a:spcBef>
                        <a:spcAft>
                          <a:spcPts val="0"/>
                        </a:spcAft>
                        <a:buNone/>
                      </a:pPr>
                      <a:r>
                        <a:rPr lang="es-MX" sz="1800" u="none" cap="none" strike="noStrike">
                          <a:latin typeface="Arial"/>
                          <a:ea typeface="Arial"/>
                          <a:cs typeface="Arial"/>
                          <a:sym typeface="Arial"/>
                        </a:rPr>
                        <a:t>3. Herramientas e instrumentos de evaluación que se utilizarán.</a:t>
                      </a:r>
                      <a:endParaRPr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s-MX" sz="1800">
                          <a:latin typeface="Arial"/>
                          <a:ea typeface="Arial"/>
                          <a:cs typeface="Arial"/>
                          <a:sym typeface="Arial"/>
                        </a:rPr>
                        <a:t>Rúbricas, listas de cotejo y guía de observación</a:t>
                      </a:r>
                      <a:endParaRPr sz="1800">
                        <a:latin typeface="Arial"/>
                        <a:ea typeface="Arial"/>
                        <a:cs typeface="Arial"/>
                        <a:sym typeface="Arial"/>
                      </a:endParaRPr>
                    </a:p>
                  </a:txBody>
                  <a:tcPr marT="0" marB="0" marR="68575" marL="68575"/>
                </a:tc>
              </a:tr>
              <a:tr h="1006025">
                <a:tc>
                  <a:txBody>
                    <a:bodyPr/>
                    <a:lstStyle/>
                    <a:p>
                      <a:pPr indent="0" lvl="0" marL="0" marR="0" rtl="0" algn="l">
                        <a:lnSpc>
                          <a:spcPct val="158000"/>
                        </a:lnSpc>
                        <a:spcBef>
                          <a:spcPts val="0"/>
                        </a:spcBef>
                        <a:spcAft>
                          <a:spcPts val="0"/>
                        </a:spcAft>
                        <a:buNone/>
                      </a:pPr>
                      <a:r>
                        <a:rPr lang="es-MX" sz="1000" u="none" cap="none" strike="noStrike"/>
                        <a:t> </a:t>
                      </a:r>
                      <a:endParaRPr sz="1000" u="none" cap="none" strike="noStrike">
                        <a:latin typeface="Calibri"/>
                        <a:ea typeface="Calibri"/>
                        <a:cs typeface="Calibri"/>
                        <a:sym typeface="Calibri"/>
                      </a:endParaRPr>
                    </a:p>
                  </a:txBody>
                  <a:tcPr marT="0" marB="0" marR="68575" marL="68575"/>
                </a:tc>
                <a:tc>
                  <a:txBody>
                    <a:bodyPr/>
                    <a:lstStyle/>
                    <a:p>
                      <a:pPr indent="0" lvl="0" marL="0" marR="0" rtl="0" algn="l">
                        <a:lnSpc>
                          <a:spcPct val="158000"/>
                        </a:lnSpc>
                        <a:spcBef>
                          <a:spcPts val="0"/>
                        </a:spcBef>
                        <a:spcAft>
                          <a:spcPts val="0"/>
                        </a:spcAft>
                        <a:buNone/>
                      </a:pPr>
                      <a:r>
                        <a:rPr lang="es-MX" sz="1000" u="none" cap="none" strike="noStrike"/>
                        <a:t> </a:t>
                      </a:r>
                      <a:endParaRPr sz="1000" u="none" cap="none" strike="noStrike">
                        <a:latin typeface="Calibri"/>
                        <a:ea typeface="Calibri"/>
                        <a:cs typeface="Calibri"/>
                        <a:sym typeface="Calibri"/>
                      </a:endParaRPr>
                    </a:p>
                  </a:txBody>
                  <a:tcPr marT="0" marB="0" marR="68575" marL="68575"/>
                </a:tc>
                <a:tc>
                  <a:txBody>
                    <a:bodyPr/>
                    <a:lstStyle/>
                    <a:p>
                      <a:pPr indent="0" lvl="0" marL="0" marR="0" rtl="0" algn="l">
                        <a:lnSpc>
                          <a:spcPct val="158000"/>
                        </a:lnSpc>
                        <a:spcBef>
                          <a:spcPts val="0"/>
                        </a:spcBef>
                        <a:spcAft>
                          <a:spcPts val="0"/>
                        </a:spcAft>
                        <a:buNone/>
                      </a:pPr>
                      <a:r>
                        <a:rPr lang="es-MX" sz="1000" u="none" cap="none" strike="noStrike"/>
                        <a:t> </a:t>
                      </a:r>
                      <a:endParaRPr sz="1000" u="none" cap="none" strike="noStrike">
                        <a:latin typeface="Calibri"/>
                        <a:ea typeface="Calibri"/>
                        <a:cs typeface="Calibri"/>
                        <a:sym typeface="Calibri"/>
                      </a:endParaRPr>
                    </a:p>
                  </a:txBody>
                  <a:tcPr marT="0" marB="0" marR="68575" marL="68575"/>
                </a:tc>
              </a:tr>
            </a:tbl>
          </a:graphicData>
        </a:graphic>
      </p:graphicFrame>
      <p:sp>
        <p:nvSpPr>
          <p:cNvPr id="334" name="Google Shape;334;p43"/>
          <p:cNvSpPr/>
          <p:nvPr/>
        </p:nvSpPr>
        <p:spPr>
          <a:xfrm>
            <a:off x="1338764" y="0"/>
            <a:ext cx="3390672" cy="64633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C4587"/>
              </a:buClr>
              <a:buSzPts val="1800"/>
              <a:buFont typeface="Arial"/>
              <a:buNone/>
            </a:pPr>
            <a:r>
              <a:rPr b="1" i="0" lang="es-MX" sz="1800" u="none" cap="none" strike="noStrike">
                <a:solidFill>
                  <a:srgbClr val="1C4587"/>
                </a:solidFill>
                <a:latin typeface="Arial"/>
                <a:ea typeface="Arial"/>
                <a:cs typeface="Arial"/>
                <a:sym typeface="Arial"/>
              </a:rPr>
              <a:t>VIII. Evaluación del Proyecto.</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5" name="Google Shape;335;p43"/>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30</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id="340" name="Google Shape;340;p44"/>
          <p:cNvPicPr preferRelativeResize="0"/>
          <p:nvPr/>
        </p:nvPicPr>
        <p:blipFill rotWithShape="1">
          <a:blip r:embed="rId3">
            <a:alphaModFix/>
          </a:blip>
          <a:srcRect b="0" l="0" r="0" t="0"/>
          <a:stretch/>
        </p:blipFill>
        <p:spPr>
          <a:xfrm>
            <a:off x="0" y="-1"/>
            <a:ext cx="12192000" cy="6778391"/>
          </a:xfrm>
          <a:prstGeom prst="rect">
            <a:avLst/>
          </a:prstGeom>
          <a:noFill/>
          <a:ln>
            <a:noFill/>
          </a:ln>
        </p:spPr>
      </p:pic>
      <p:sp>
        <p:nvSpPr>
          <p:cNvPr id="341" name="Google Shape;341;p44"/>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11</a:t>
            </a:r>
            <a:endParaRPr/>
          </a:p>
        </p:txBody>
      </p:sp>
      <p:sp>
        <p:nvSpPr>
          <p:cNvPr id="342" name="Google Shape;342;p44"/>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b</a:t>
            </a:r>
            <a:endParaRPr b="1" i="0" sz="2400" u="none" cap="none" strike="noStrike">
              <a:solidFill>
                <a:srgbClr val="000000"/>
              </a:solidFill>
              <a:latin typeface="Arial"/>
              <a:ea typeface="Arial"/>
              <a:cs typeface="Arial"/>
              <a:sym typeface="Arial"/>
            </a:endParaRPr>
          </a:p>
        </p:txBody>
      </p:sp>
      <p:sp>
        <p:nvSpPr>
          <p:cNvPr id="343" name="Google Shape;343;p44"/>
          <p:cNvSpPr/>
          <p:nvPr/>
        </p:nvSpPr>
        <p:spPr>
          <a:xfrm>
            <a:off x="65912" y="0"/>
            <a:ext cx="1361270" cy="31899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s-MX" sz="1400" u="none" cap="none" strike="noStrike">
                <a:solidFill>
                  <a:srgbClr val="000000"/>
                </a:solidFill>
                <a:latin typeface="Arial"/>
                <a:ea typeface="Arial"/>
                <a:cs typeface="Arial"/>
                <a:sym typeface="Arial"/>
              </a:rPr>
              <a:t>PRODUCTO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6"/>
          <p:cNvSpPr txBox="1"/>
          <p:nvPr/>
        </p:nvSpPr>
        <p:spPr>
          <a:xfrm>
            <a:off x="2574758" y="240631"/>
            <a:ext cx="820553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400" u="none" cap="none" strike="noStrike">
                <a:solidFill>
                  <a:srgbClr val="000000"/>
                </a:solidFill>
                <a:latin typeface="Arial"/>
                <a:ea typeface="Arial"/>
                <a:cs typeface="Arial"/>
                <a:sym typeface="Arial"/>
              </a:rPr>
              <a:t>INDICE</a:t>
            </a:r>
            <a:endParaRPr b="0" i="0" sz="2400" u="none" cap="none" strike="noStrike">
              <a:solidFill>
                <a:srgbClr val="000000"/>
              </a:solidFill>
              <a:latin typeface="Arial"/>
              <a:ea typeface="Arial"/>
              <a:cs typeface="Arial"/>
              <a:sym typeface="Arial"/>
            </a:endParaRPr>
          </a:p>
        </p:txBody>
      </p:sp>
      <p:sp>
        <p:nvSpPr>
          <p:cNvPr id="114" name="Google Shape;114;p16"/>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a:t>
            </a:r>
            <a:endParaRPr/>
          </a:p>
        </p:txBody>
      </p:sp>
      <p:sp>
        <p:nvSpPr>
          <p:cNvPr id="115" name="Google Shape;115;p16"/>
          <p:cNvSpPr txBox="1"/>
          <p:nvPr/>
        </p:nvSpPr>
        <p:spPr>
          <a:xfrm>
            <a:off x="1574569" y="988682"/>
            <a:ext cx="8037095" cy="50167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Previo al proyecto</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Cuadro de análisis…………………………………………….…5</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Fotografías del trabajo del equipo   …………………………..11</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Organizador gráfico                      ……………………….........13</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El proyecto</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I.- Contexto y justificación………………………………....…...14</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II.- </a:t>
            </a:r>
            <a:r>
              <a:rPr lang="es-MX" sz="2000"/>
              <a:t>Intencion</a:t>
            </a:r>
            <a:r>
              <a:rPr b="0" i="0" lang="es-MX" sz="2000" u="none" cap="none" strike="noStrike">
                <a:solidFill>
                  <a:srgbClr val="000000"/>
                </a:solidFill>
                <a:latin typeface="Arial"/>
                <a:ea typeface="Arial"/>
                <a:cs typeface="Arial"/>
                <a:sym typeface="Arial"/>
              </a:rPr>
              <a:t>…………………………………………………...…15</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III.- Objetivo………………………………………………..…….16</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IV.-Disciplinas involucradas…………………………………....17</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V.- Esquema del proceso……………………………………....21</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VI.- Tiempos……………………………………………….…….28</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VII.- Presentación del proyecto………………………………..29</a:t>
            </a:r>
            <a:endParaRPr/>
          </a:p>
          <a:p>
            <a:pPr indent="0" lvl="0" marL="0" marR="0" rtl="0" algn="l">
              <a:lnSpc>
                <a:spcPct val="100000"/>
              </a:lnSpc>
              <a:spcBef>
                <a:spcPts val="0"/>
              </a:spcBef>
              <a:spcAft>
                <a:spcPts val="0"/>
              </a:spcAft>
              <a:buNone/>
            </a:pPr>
            <a:r>
              <a:rPr b="0" i="0" lang="es-MX" sz="2000" u="none" cap="none" strike="noStrike">
                <a:solidFill>
                  <a:srgbClr val="000000"/>
                </a:solidFill>
                <a:latin typeface="Arial"/>
                <a:ea typeface="Arial"/>
                <a:cs typeface="Arial"/>
                <a:sym typeface="Arial"/>
              </a:rPr>
              <a:t>VIII.- Evaluación…………………………………………………30</a:t>
            </a:r>
            <a:endParaRPr b="0" i="0" sz="2000" u="none" cap="none" strike="noStrike">
              <a:solidFill>
                <a:srgbClr val="000000"/>
              </a:solidFill>
              <a:latin typeface="Arial"/>
              <a:ea typeface="Arial"/>
              <a:cs typeface="Arial"/>
              <a:sym typeface="Arial"/>
            </a:endParaRPr>
          </a:p>
        </p:txBody>
      </p:sp>
      <p:sp>
        <p:nvSpPr>
          <p:cNvPr id="116" name="Google Shape;116;p16"/>
          <p:cNvSpPr txBox="1"/>
          <p:nvPr/>
        </p:nvSpPr>
        <p:spPr>
          <a:xfrm>
            <a:off x="11726302" y="6396334"/>
            <a:ext cx="46569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4</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txBox="1"/>
          <p:nvPr/>
        </p:nvSpPr>
        <p:spPr>
          <a:xfrm>
            <a:off x="409074" y="1443789"/>
            <a:ext cx="11381873"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6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MX" sz="6600" u="none" cap="none" strike="noStrike">
                <a:solidFill>
                  <a:srgbClr val="000000"/>
                </a:solidFill>
                <a:latin typeface="Arial"/>
                <a:ea typeface="Arial"/>
                <a:cs typeface="Arial"/>
                <a:sym typeface="Arial"/>
              </a:rPr>
              <a:t>Cuadro de análisis de la interdisciplinariedad</a:t>
            </a:r>
            <a:endParaRPr b="0" i="0" sz="6600" u="none" cap="none" strike="noStrike">
              <a:solidFill>
                <a:srgbClr val="000000"/>
              </a:solidFill>
              <a:latin typeface="Arial"/>
              <a:ea typeface="Arial"/>
              <a:cs typeface="Arial"/>
              <a:sym typeface="Arial"/>
            </a:endParaRPr>
          </a:p>
        </p:txBody>
      </p:sp>
      <p:sp>
        <p:nvSpPr>
          <p:cNvPr id="122" name="Google Shape;122;p17"/>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4</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graphicFrame>
        <p:nvGraphicFramePr>
          <p:cNvPr id="127" name="Google Shape;127;p18"/>
          <p:cNvGraphicFramePr/>
          <p:nvPr/>
        </p:nvGraphicFramePr>
        <p:xfrm>
          <a:off x="0" y="0"/>
          <a:ext cx="3000000" cy="3000000"/>
        </p:xfrm>
        <a:graphic>
          <a:graphicData uri="http://schemas.openxmlformats.org/drawingml/2006/table">
            <a:tbl>
              <a:tblPr>
                <a:noFill/>
                <a:tableStyleId>{16706ACB-0E5D-4095-858E-7F642D6B38AD}</a:tableStyleId>
              </a:tblPr>
              <a:tblGrid>
                <a:gridCol w="12192000"/>
              </a:tblGrid>
              <a:tr h="6858000">
                <a:tc>
                  <a:txBody>
                    <a:bodyPr/>
                    <a:lstStyle/>
                    <a:p>
                      <a:pPr indent="0" lvl="0" marL="0" marR="0" rtl="0" algn="ctr">
                        <a:lnSpc>
                          <a:spcPct val="115000"/>
                        </a:lnSpc>
                        <a:spcBef>
                          <a:spcPts val="0"/>
                        </a:spcBef>
                        <a:spcAft>
                          <a:spcPts val="0"/>
                        </a:spcAft>
                        <a:buClr>
                          <a:srgbClr val="000000"/>
                        </a:buClr>
                        <a:buSzPts val="2400"/>
                        <a:buFont typeface="Arial"/>
                        <a:buNone/>
                      </a:pPr>
                      <a:r>
                        <a:rPr lang="es-MX" sz="2400" u="none" cap="none" strike="noStrike">
                          <a:latin typeface="Arial"/>
                          <a:ea typeface="Arial"/>
                          <a:cs typeface="Arial"/>
                          <a:sym typeface="Arial"/>
                        </a:rPr>
                        <a:t>Etapa. I</a:t>
                      </a:r>
                      <a:endParaRPr sz="1800" u="none" cap="none" strike="noStrike">
                        <a:latin typeface="Arial"/>
                        <a:ea typeface="Arial"/>
                        <a:cs typeface="Arial"/>
                        <a:sym typeface="Arial"/>
                      </a:endParaRPr>
                    </a:p>
                    <a:p>
                      <a:pPr indent="0" lvl="0" marL="0" marR="0" rtl="0" algn="ctr">
                        <a:lnSpc>
                          <a:spcPct val="115000"/>
                        </a:lnSpc>
                        <a:spcBef>
                          <a:spcPts val="2400"/>
                        </a:spcBef>
                        <a:spcAft>
                          <a:spcPts val="0"/>
                        </a:spcAft>
                        <a:buClr>
                          <a:srgbClr val="000000"/>
                        </a:buClr>
                        <a:buSzPts val="2400"/>
                        <a:buFont typeface="Arial"/>
                        <a:buNone/>
                      </a:pPr>
                      <a:r>
                        <a:rPr lang="es-MX" sz="2400" u="none" cap="none" strike="noStrike">
                          <a:latin typeface="Arial"/>
                          <a:ea typeface="Arial"/>
                          <a:cs typeface="Arial"/>
                          <a:sym typeface="Arial"/>
                        </a:rPr>
                        <a:t>CUADRO DE ANÁLISIS DE LA INTERDISCIPLINARIEDAD y   EL APRENDIZAJE COOPERATIVO </a:t>
                      </a:r>
                      <a:endParaRPr sz="1800" u="none" cap="none" strike="noStrike">
                        <a:latin typeface="Arial"/>
                        <a:ea typeface="Arial"/>
                        <a:cs typeface="Arial"/>
                        <a:sym typeface="Arial"/>
                      </a:endParaRPr>
                    </a:p>
                    <a:p>
                      <a:pPr indent="0" lvl="0" marL="0" marR="0" rtl="0" algn="ctr">
                        <a:lnSpc>
                          <a:spcPct val="115000"/>
                        </a:lnSpc>
                        <a:spcBef>
                          <a:spcPts val="2400"/>
                        </a:spcBef>
                        <a:spcAft>
                          <a:spcPts val="0"/>
                        </a:spcAft>
                        <a:buClr>
                          <a:srgbClr val="000000"/>
                        </a:buClr>
                        <a:buSzPts val="2400"/>
                        <a:buFont typeface="Arial"/>
                        <a:buNone/>
                      </a:pPr>
                      <a:r>
                        <a:rPr lang="es-MX" sz="2400" u="none" cap="none" strike="noStrike">
                          <a:latin typeface="Arial"/>
                          <a:ea typeface="Arial"/>
                          <a:cs typeface="Arial"/>
                          <a:sym typeface="Arial"/>
                        </a:rPr>
                        <a:t>CONCLUSIONES GENERALES</a:t>
                      </a:r>
                      <a:endParaRPr sz="1800" u="none" cap="none" strike="noStrike">
                        <a:latin typeface="Arial"/>
                        <a:ea typeface="Arial"/>
                        <a:cs typeface="Arial"/>
                        <a:sym typeface="Arial"/>
                      </a:endParaRPr>
                    </a:p>
                    <a:p>
                      <a:pPr indent="0" lvl="0" marL="0" marR="0" rtl="0" algn="ctr">
                        <a:lnSpc>
                          <a:spcPct val="115000"/>
                        </a:lnSpc>
                        <a:spcBef>
                          <a:spcPts val="2400"/>
                        </a:spcBef>
                        <a:spcAft>
                          <a:spcPts val="0"/>
                        </a:spcAft>
                        <a:buClr>
                          <a:srgbClr val="000000"/>
                        </a:buClr>
                        <a:buSzPts val="2400"/>
                        <a:buFont typeface="Arial"/>
                        <a:buNone/>
                      </a:pPr>
                      <a:r>
                        <a:rPr lang="es-MX" sz="2400" u="none" cap="none" strike="noStrike">
                          <a:latin typeface="Arial"/>
                          <a:ea typeface="Arial"/>
                          <a:cs typeface="Arial"/>
                          <a:sym typeface="Arial"/>
                        </a:rPr>
                        <a:t>Una vez que se haya trabajado todos los puntos indicados en el documento C.A.I.A.C. Personal, reflexionar en sesión plenaria,  asentar las conclusiones en la presente tabla y enviar a todos los grupos heterogéneos.</a:t>
                      </a:r>
                      <a:endParaRPr sz="1800" u="none" cap="none" strike="noStrike">
                        <a:latin typeface="Arial"/>
                        <a:ea typeface="Arial"/>
                        <a:cs typeface="Arial"/>
                        <a:sym typeface="Arial"/>
                      </a:endParaRPr>
                    </a:p>
                    <a:p>
                      <a:pPr indent="0" lvl="0" marL="0" marR="0" rtl="0" algn="ctr">
                        <a:lnSpc>
                          <a:spcPct val="115000"/>
                        </a:lnSpc>
                        <a:spcBef>
                          <a:spcPts val="2400"/>
                        </a:spcBef>
                        <a:spcAft>
                          <a:spcPts val="0"/>
                        </a:spcAft>
                        <a:buClr>
                          <a:srgbClr val="000000"/>
                        </a:buClr>
                        <a:buSzPts val="2400"/>
                        <a:buFont typeface="Arial"/>
                        <a:buNone/>
                      </a:pPr>
                      <a:r>
                        <a:t/>
                      </a:r>
                      <a:endParaRPr sz="2400" u="none" cap="none" strike="noStrike">
                        <a:latin typeface="Arial"/>
                        <a:ea typeface="Arial"/>
                        <a:cs typeface="Arial"/>
                        <a:sym typeface="Arial"/>
                      </a:endParaRPr>
                    </a:p>
                  </a:txBody>
                  <a:tcPr marT="63500" marB="63500" marR="63500" marL="63500"/>
                </a:tc>
              </a:tr>
            </a:tbl>
          </a:graphicData>
        </a:graphic>
      </p:graphicFrame>
      <p:sp>
        <p:nvSpPr>
          <p:cNvPr id="128" name="Google Shape;128;p18"/>
          <p:cNvSpPr/>
          <p:nvPr/>
        </p:nvSpPr>
        <p:spPr>
          <a:xfrm>
            <a:off x="273912" y="417621"/>
            <a:ext cx="8430730" cy="37600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18"/>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5</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graphicFrame>
        <p:nvGraphicFramePr>
          <p:cNvPr id="134" name="Google Shape;134;p19"/>
          <p:cNvGraphicFramePr/>
          <p:nvPr/>
        </p:nvGraphicFramePr>
        <p:xfrm>
          <a:off x="0" y="0"/>
          <a:ext cx="3000000" cy="3000000"/>
        </p:xfrm>
        <a:graphic>
          <a:graphicData uri="http://schemas.openxmlformats.org/drawingml/2006/table">
            <a:tbl>
              <a:tblPr>
                <a:noFill/>
                <a:tableStyleId>{16706ACB-0E5D-4095-858E-7F642D6B38AD}</a:tableStyleId>
              </a:tblPr>
              <a:tblGrid>
                <a:gridCol w="2390900"/>
                <a:gridCol w="9801100"/>
              </a:tblGrid>
              <a:tr h="1255125">
                <a:tc gridSpan="2">
                  <a:txBody>
                    <a:bodyPr/>
                    <a:lstStyle/>
                    <a:p>
                      <a:pPr indent="0" lvl="0" marL="0" marR="0" rtl="0" algn="l">
                        <a:lnSpc>
                          <a:spcPct val="115000"/>
                        </a:lnSpc>
                        <a:spcBef>
                          <a:spcPts val="0"/>
                        </a:spcBef>
                        <a:spcAft>
                          <a:spcPts val="0"/>
                        </a:spcAft>
                        <a:buClr>
                          <a:srgbClr val="000000"/>
                        </a:buClr>
                        <a:buSzPts val="1800"/>
                        <a:buFont typeface="Arial"/>
                        <a:buNone/>
                      </a:pPr>
                      <a:r>
                        <a:rPr b="1" lang="es-MX" sz="1800" u="none" cap="none" strike="noStrike">
                          <a:latin typeface="Arial"/>
                          <a:ea typeface="Arial"/>
                          <a:cs typeface="Arial"/>
                          <a:sym typeface="Arial"/>
                        </a:rPr>
                        <a:t>PRODUCTO 1</a:t>
                      </a:r>
                      <a:endParaRPr b="1" sz="1800" u="none" cap="none" strike="noStrike">
                        <a:latin typeface="Arial"/>
                        <a:ea typeface="Arial"/>
                        <a:cs typeface="Arial"/>
                        <a:sym typeface="Arial"/>
                      </a:endParaRPr>
                    </a:p>
                    <a:p>
                      <a:pPr indent="0" lvl="0" marL="0" marR="0" rtl="0" algn="ctr">
                        <a:lnSpc>
                          <a:spcPct val="115000"/>
                        </a:lnSpc>
                        <a:spcBef>
                          <a:spcPts val="2400"/>
                        </a:spcBef>
                        <a:spcAft>
                          <a:spcPts val="0"/>
                        </a:spcAft>
                        <a:buClr>
                          <a:srgbClr val="000000"/>
                        </a:buClr>
                        <a:buSzPts val="1800"/>
                        <a:buFont typeface="Arial"/>
                        <a:buNone/>
                      </a:pPr>
                      <a:r>
                        <a:rPr lang="es-MX" sz="1800" u="none" cap="none" strike="noStrike">
                          <a:latin typeface="Arial"/>
                          <a:ea typeface="Arial"/>
                          <a:cs typeface="Arial"/>
                          <a:sym typeface="Arial"/>
                        </a:rPr>
                        <a:t>La Interdisciplinariedad</a:t>
                      </a:r>
                      <a:endParaRPr sz="1400" u="none" cap="none" strike="noStrike">
                        <a:latin typeface="Arial"/>
                        <a:ea typeface="Arial"/>
                        <a:cs typeface="Arial"/>
                        <a:sym typeface="Arial"/>
                      </a:endParaRPr>
                    </a:p>
                  </a:txBody>
                  <a:tcPr marT="63500" marB="63500" marR="63500" marL="63500"/>
                </a:tc>
                <a:tc hMerge="1"/>
              </a:tr>
              <a:tr h="480500">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1. ¿Qué es?</a:t>
                      </a:r>
                      <a:endParaRPr sz="1800" u="none" cap="none" strike="noStrike">
                        <a:latin typeface="Arial"/>
                        <a:ea typeface="Arial"/>
                        <a:cs typeface="Arial"/>
                        <a:sym typeface="Arial"/>
                      </a:endParaRPr>
                    </a:p>
                  </a:txBody>
                  <a:tcPr marT="63500" marB="63500" marR="63500" marL="6350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Interacción entre dos o más disciplinas del conocimiento</a:t>
                      </a:r>
                      <a:endParaRPr sz="1800" u="none" cap="none" strike="noStrike">
                        <a:latin typeface="Arial"/>
                        <a:ea typeface="Arial"/>
                        <a:cs typeface="Arial"/>
                        <a:sym typeface="Arial"/>
                      </a:endParaRPr>
                    </a:p>
                  </a:txBody>
                  <a:tcPr marT="63500" marB="63500" marR="63500" marL="63500"/>
                </a:tc>
              </a:tr>
              <a:tr h="1195625">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2. ¿Qué características  tiene?</a:t>
                      </a:r>
                      <a:endParaRPr sz="1800" u="none" cap="none" strike="noStrike">
                        <a:latin typeface="Arial"/>
                        <a:ea typeface="Arial"/>
                        <a:cs typeface="Arial"/>
                        <a:sym typeface="Arial"/>
                      </a:endParaRPr>
                    </a:p>
                  </a:txBody>
                  <a:tcPr marT="63500" marB="63500" marR="63500" marL="6350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Aporta nuevos conocimientos a partir de conocimientos iniciales y crea nuevas técnicas y enfoques de estudio</a:t>
                      </a:r>
                      <a:endParaRPr sz="1800" u="none" cap="none" strike="noStrike">
                        <a:latin typeface="Arial"/>
                        <a:ea typeface="Arial"/>
                        <a:cs typeface="Arial"/>
                        <a:sym typeface="Arial"/>
                      </a:endParaRPr>
                    </a:p>
                  </a:txBody>
                  <a:tcPr marT="63500" marB="63500" marR="63500" marL="63500"/>
                </a:tc>
              </a:tr>
              <a:tr h="1553200">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3. ¿Por qué es importante en la educación?</a:t>
                      </a:r>
                      <a:endParaRPr sz="1800" u="none" cap="none" strike="noStrike">
                        <a:latin typeface="Arial"/>
                        <a:ea typeface="Arial"/>
                        <a:cs typeface="Arial"/>
                        <a:sym typeface="Arial"/>
                      </a:endParaRPr>
                    </a:p>
                  </a:txBody>
                  <a:tcPr marT="63500" marB="63500" marR="63500" marL="6350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Permite diferentes enfoques, plantear nuevos problemas y soluciones innovadoras. Integra contenidos en distintas áreas del conocimiento y permite que el estudiante enfrente problemas cotidianos. Los alumnos desarrollan nuevas perspectivas acerca de la forma en que se presenta el conocimiento en su vida diaria.</a:t>
                      </a:r>
                      <a:endParaRPr sz="1800" u="none" cap="none" strike="noStrike">
                        <a:latin typeface="Arial"/>
                        <a:ea typeface="Arial"/>
                        <a:cs typeface="Arial"/>
                        <a:sym typeface="Arial"/>
                      </a:endParaRPr>
                    </a:p>
                  </a:txBody>
                  <a:tcPr marT="63500" marB="63500" marR="63500" marL="63500"/>
                </a:tc>
              </a:tr>
              <a:tr h="2256250">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4. ¿Cómo motivar a los alumnos para el trabajo interdisciplinario?</a:t>
                      </a:r>
                      <a:endParaRPr sz="1800" u="none" cap="none" strike="noStrike">
                        <a:latin typeface="Arial"/>
                        <a:ea typeface="Arial"/>
                        <a:cs typeface="Arial"/>
                        <a:sym typeface="Arial"/>
                      </a:endParaRPr>
                    </a:p>
                    <a:p>
                      <a:pPr indent="0" lvl="0" marL="0" marR="0" rtl="0" algn="l">
                        <a:lnSpc>
                          <a:spcPct val="115000"/>
                        </a:lnSpc>
                        <a:spcBef>
                          <a:spcPts val="2400"/>
                        </a:spcBef>
                        <a:spcAft>
                          <a:spcPts val="0"/>
                        </a:spcAft>
                        <a:buClr>
                          <a:srgbClr val="000000"/>
                        </a:buClr>
                        <a:buSzPts val="1800"/>
                        <a:buFont typeface="Arial"/>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63500" marB="63500" marR="63500" marL="6350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Involucrarlos en problemas prácticos de acuerdo a su entorno y vida cotidiana. Mediante trabajos colaborativos que permitan la evaluación en distintas materias. Hacer que los proyectos personales se conviertan en colaborativos. Generar y despertar las inquietudes del estudiante. La idea de aportar soluciones a problemas reales. </a:t>
                      </a:r>
                      <a:endParaRPr sz="1800" u="none" cap="none" strike="noStrike">
                        <a:latin typeface="Arial"/>
                        <a:ea typeface="Arial"/>
                        <a:cs typeface="Arial"/>
                        <a:sym typeface="Arial"/>
                      </a:endParaRPr>
                    </a:p>
                  </a:txBody>
                  <a:tcPr marT="63500" marB="63500" marR="63500" marL="63500"/>
                </a:tc>
              </a:tr>
            </a:tbl>
          </a:graphicData>
        </a:graphic>
      </p:graphicFrame>
      <p:sp>
        <p:nvSpPr>
          <p:cNvPr id="135" name="Google Shape;135;p19"/>
          <p:cNvSpPr/>
          <p:nvPr/>
        </p:nvSpPr>
        <p:spPr>
          <a:xfrm>
            <a:off x="273912" y="417621"/>
            <a:ext cx="8430730" cy="37600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19"/>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6</a:t>
            </a:r>
            <a:endParaRPr/>
          </a:p>
        </p:txBody>
      </p:sp>
      <p:sp>
        <p:nvSpPr>
          <p:cNvPr id="137" name="Google Shape;137;p19"/>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graphicFrame>
        <p:nvGraphicFramePr>
          <p:cNvPr id="142" name="Google Shape;142;p20"/>
          <p:cNvGraphicFramePr/>
          <p:nvPr/>
        </p:nvGraphicFramePr>
        <p:xfrm>
          <a:off x="0" y="0"/>
          <a:ext cx="3000000" cy="3000000"/>
        </p:xfrm>
        <a:graphic>
          <a:graphicData uri="http://schemas.openxmlformats.org/drawingml/2006/table">
            <a:tbl>
              <a:tblPr>
                <a:noFill/>
                <a:tableStyleId>{16706ACB-0E5D-4095-858E-7F642D6B38AD}</a:tableStyleId>
              </a:tblPr>
              <a:tblGrid>
                <a:gridCol w="1909025"/>
                <a:gridCol w="10282975"/>
              </a:tblGrid>
              <a:tr h="3534100">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5. ¿Cuáles son los prerrequisitos materiales, organizacionales y personales para la planeación del trabajo interdisciplinario?</a:t>
                      </a:r>
                      <a:endParaRPr sz="1800" u="none" cap="none" strike="noStrike">
                        <a:latin typeface="Arial"/>
                        <a:ea typeface="Arial"/>
                        <a:cs typeface="Arial"/>
                        <a:sym typeface="Arial"/>
                      </a:endParaRPr>
                    </a:p>
                  </a:txBody>
                  <a:tcPr marT="55575" marB="55575" marR="55575" marL="55575"/>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Programas de estudio, materiales en bibliotecas y en la red, reunir a los docentes en espacios y tiempos adecuados. Un sistema de red y de comunicación virtual fluida entre los docentes y los alumnos</a:t>
                      </a:r>
                      <a:endParaRPr sz="1800" u="none" cap="none" strike="noStrike">
                        <a:latin typeface="Arial"/>
                        <a:ea typeface="Arial"/>
                        <a:cs typeface="Arial"/>
                        <a:sym typeface="Arial"/>
                      </a:endParaRPr>
                    </a:p>
                  </a:txBody>
                  <a:tcPr marT="55575" marB="55575" marR="55575" marL="55575"/>
                </a:tc>
              </a:tr>
              <a:tr h="3323900">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6. ¿Qué papel juega la planeación en el trabajo interdisciplinario y qué características debe tener?</a:t>
                      </a:r>
                      <a:endParaRPr sz="1800" u="none" cap="none" strike="noStrike">
                        <a:latin typeface="Arial"/>
                        <a:ea typeface="Arial"/>
                        <a:cs typeface="Arial"/>
                        <a:sym typeface="Arial"/>
                      </a:endParaRPr>
                    </a:p>
                  </a:txBody>
                  <a:tcPr marT="55575" marB="55575" marR="55575" marL="55575"/>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Fundamental para establecer las metas y los medios necesarios para llegar a las metas que se tracen en cada uno de los proyectos, así como para demostrar a los alumnos que el mundo no es un ente fragmentado, sino un todo que puede ser estudiado desde diferentes ángulos.</a:t>
                      </a:r>
                      <a:endParaRPr sz="1800" u="none" cap="none" strike="noStrike">
                        <a:latin typeface="Arial"/>
                        <a:ea typeface="Arial"/>
                        <a:cs typeface="Arial"/>
                        <a:sym typeface="Arial"/>
                      </a:endParaRPr>
                    </a:p>
                  </a:txBody>
                  <a:tcPr marT="55575" marB="55575" marR="55575" marL="55575"/>
                </a:tc>
              </a:tr>
            </a:tbl>
          </a:graphicData>
        </a:graphic>
      </p:graphicFrame>
      <p:sp>
        <p:nvSpPr>
          <p:cNvPr id="143" name="Google Shape;143;p20"/>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7</a:t>
            </a:r>
            <a:endParaRPr/>
          </a:p>
        </p:txBody>
      </p:sp>
      <p:sp>
        <p:nvSpPr>
          <p:cNvPr id="144" name="Google Shape;144;p20"/>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graphicFrame>
        <p:nvGraphicFramePr>
          <p:cNvPr id="149" name="Google Shape;149;p21"/>
          <p:cNvGraphicFramePr/>
          <p:nvPr/>
        </p:nvGraphicFramePr>
        <p:xfrm>
          <a:off x="0" y="0"/>
          <a:ext cx="3000000" cy="3000000"/>
        </p:xfrm>
        <a:graphic>
          <a:graphicData uri="http://schemas.openxmlformats.org/drawingml/2006/table">
            <a:tbl>
              <a:tblPr>
                <a:noFill/>
                <a:tableStyleId>{16706ACB-0E5D-4095-858E-7F642D6B38AD}</a:tableStyleId>
              </a:tblPr>
              <a:tblGrid>
                <a:gridCol w="1909050"/>
                <a:gridCol w="10282950"/>
              </a:tblGrid>
              <a:tr h="856450">
                <a:tc gridSpan="2">
                  <a:txBody>
                    <a:bodyPr/>
                    <a:lstStyle/>
                    <a:p>
                      <a:pPr indent="0" lvl="0" marL="0" marR="0" rtl="0" algn="ctr">
                        <a:lnSpc>
                          <a:spcPct val="115000"/>
                        </a:lnSpc>
                        <a:spcBef>
                          <a:spcPts val="0"/>
                        </a:spcBef>
                        <a:spcAft>
                          <a:spcPts val="0"/>
                        </a:spcAft>
                        <a:buClr>
                          <a:srgbClr val="000000"/>
                        </a:buClr>
                        <a:buSzPts val="1800"/>
                        <a:buFont typeface="Arial"/>
                        <a:buNone/>
                      </a:pPr>
                      <a:r>
                        <a:rPr b="1" lang="es-MX" sz="1800" u="none" cap="none" strike="noStrike">
                          <a:latin typeface="Arial"/>
                          <a:ea typeface="Arial"/>
                          <a:cs typeface="Arial"/>
                          <a:sym typeface="Arial"/>
                        </a:rPr>
                        <a:t>El aprendizaje cooperativo</a:t>
                      </a:r>
                      <a:endParaRPr/>
                    </a:p>
                  </a:txBody>
                  <a:tcPr marT="42450" marB="42450" marR="42450" marL="42450"/>
                </a:tc>
                <a:tc hMerge="1"/>
              </a:tr>
              <a:tr h="1531275">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1. ¿Qué es?</a:t>
                      </a:r>
                      <a:endParaRPr/>
                    </a:p>
                  </a:txBody>
                  <a:tcPr marT="42450" marB="42450" marR="42450" marL="4245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El que se desarrolla entre varias personas respetando ideas, conceptos y actitudes de cada uno de los miembros que participan</a:t>
                      </a:r>
                      <a:endParaRPr sz="1800" u="none" cap="none" strike="noStrike">
                        <a:latin typeface="Arial"/>
                        <a:ea typeface="Arial"/>
                        <a:cs typeface="Arial"/>
                        <a:sym typeface="Arial"/>
                      </a:endParaRPr>
                    </a:p>
                  </a:txBody>
                  <a:tcPr marT="42450" marB="42450" marR="42450" marL="42450"/>
                </a:tc>
              </a:tr>
              <a:tr h="1612150">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2. ¿Cuáles son sus características?</a:t>
                      </a:r>
                      <a:endParaRPr sz="1800" u="none" cap="none" strike="noStrike">
                        <a:latin typeface="Arial"/>
                        <a:ea typeface="Arial"/>
                        <a:cs typeface="Arial"/>
                        <a:sym typeface="Arial"/>
                      </a:endParaRPr>
                    </a:p>
                  </a:txBody>
                  <a:tcPr marT="42450" marB="42450" marR="42450" marL="4245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Trabajo conjunto, comunicación fluida, respeto a las ideas, presentación de argumentos y fuentes</a:t>
                      </a:r>
                      <a:endParaRPr sz="1800" u="none" cap="none" strike="noStrike">
                        <a:latin typeface="Arial"/>
                        <a:ea typeface="Arial"/>
                        <a:cs typeface="Arial"/>
                        <a:sym typeface="Arial"/>
                      </a:endParaRPr>
                    </a:p>
                  </a:txBody>
                  <a:tcPr marT="42450" marB="42450" marR="42450" marL="42450"/>
                </a:tc>
              </a:tr>
              <a:tr h="2858125">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3. ¿ Cuáles son sus objetivos?</a:t>
                      </a:r>
                      <a:endParaRPr sz="1800" u="none" cap="none" strike="noStrike">
                        <a:latin typeface="Arial"/>
                        <a:ea typeface="Arial"/>
                        <a:cs typeface="Arial"/>
                        <a:sym typeface="Arial"/>
                      </a:endParaRPr>
                    </a:p>
                    <a:p>
                      <a:pPr indent="0" lvl="0" marL="0" marR="0" rtl="0" algn="l">
                        <a:lnSpc>
                          <a:spcPct val="115000"/>
                        </a:lnSpc>
                        <a:spcBef>
                          <a:spcPts val="2400"/>
                        </a:spcBef>
                        <a:spcAft>
                          <a:spcPts val="0"/>
                        </a:spcAft>
                        <a:buClr>
                          <a:srgbClr val="000000"/>
                        </a:buClr>
                        <a:buSzPts val="1800"/>
                        <a:buFont typeface="Arial"/>
                        <a:buNone/>
                      </a:pPr>
                      <a:r>
                        <a:rPr lang="es-MX"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42450" marB="42450" marR="42450" marL="42450"/>
                </a:tc>
                <a:tc>
                  <a:txBody>
                    <a:bodyPr/>
                    <a:lstStyle/>
                    <a:p>
                      <a:pPr indent="0" lvl="0" marL="0" marR="0" rtl="0" algn="l">
                        <a:lnSpc>
                          <a:spcPct val="115000"/>
                        </a:lnSpc>
                        <a:spcBef>
                          <a:spcPts val="0"/>
                        </a:spcBef>
                        <a:spcAft>
                          <a:spcPts val="0"/>
                        </a:spcAft>
                        <a:buClr>
                          <a:srgbClr val="000000"/>
                        </a:buClr>
                        <a:buSzPts val="1800"/>
                        <a:buFont typeface="Arial"/>
                        <a:buNone/>
                      </a:pPr>
                      <a:r>
                        <a:rPr lang="es-MX" sz="1800" u="none" cap="none" strike="noStrike">
                          <a:latin typeface="Arial"/>
                          <a:ea typeface="Arial"/>
                          <a:cs typeface="Arial"/>
                          <a:sym typeface="Arial"/>
                        </a:rPr>
                        <a:t> Solucionar problemas, permitir el desarrollo de habilidades de trabajo como la investigación, la discusión, búsqueda de fuentes e intercambio de ideas. Generar la idea de un trabajo colaborativo </a:t>
                      </a:r>
                      <a:endParaRPr sz="1800" u="none" cap="none" strike="noStrike">
                        <a:latin typeface="Arial"/>
                        <a:ea typeface="Arial"/>
                        <a:cs typeface="Arial"/>
                        <a:sym typeface="Arial"/>
                      </a:endParaRPr>
                    </a:p>
                  </a:txBody>
                  <a:tcPr marT="42450" marB="42450" marR="42450" marL="42450"/>
                </a:tc>
              </a:tr>
            </a:tbl>
          </a:graphicData>
        </a:graphic>
      </p:graphicFrame>
      <p:sp>
        <p:nvSpPr>
          <p:cNvPr id="150" name="Google Shape;150;p21"/>
          <p:cNvSpPr txBox="1"/>
          <p:nvPr/>
        </p:nvSpPr>
        <p:spPr>
          <a:xfrm>
            <a:off x="11639341" y="6396335"/>
            <a:ext cx="552659"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8</a:t>
            </a:r>
            <a:endParaRPr/>
          </a:p>
        </p:txBody>
      </p:sp>
      <p:sp>
        <p:nvSpPr>
          <p:cNvPr id="151" name="Google Shape;151;p21"/>
          <p:cNvSpPr txBox="1"/>
          <p:nvPr/>
        </p:nvSpPr>
        <p:spPr>
          <a:xfrm>
            <a:off x="65912" y="6396335"/>
            <a:ext cx="217335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MX" sz="2400" u="none" cap="none" strike="noStrike">
                <a:solidFill>
                  <a:srgbClr val="000000"/>
                </a:solidFill>
                <a:latin typeface="Arial"/>
                <a:ea typeface="Arial"/>
                <a:cs typeface="Arial"/>
                <a:sym typeface="Arial"/>
              </a:rPr>
              <a:t>Apartado 5 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