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notesMasterIdLst>
    <p:notesMasterId r:id="rId40"/>
  </p:notesMasterIdLst>
  <p:sldIdLst>
    <p:sldId id="256" r:id="rId2"/>
    <p:sldId id="260" r:id="rId3"/>
    <p:sldId id="261" r:id="rId4"/>
    <p:sldId id="262" r:id="rId5"/>
    <p:sldId id="271" r:id="rId6"/>
    <p:sldId id="272" r:id="rId7"/>
    <p:sldId id="273" r:id="rId8"/>
    <p:sldId id="263" r:id="rId9"/>
    <p:sldId id="274" r:id="rId10"/>
    <p:sldId id="264" r:id="rId11"/>
    <p:sldId id="265" r:id="rId12"/>
    <p:sldId id="266" r:id="rId13"/>
    <p:sldId id="293" r:id="rId14"/>
    <p:sldId id="267" r:id="rId15"/>
    <p:sldId id="268" r:id="rId16"/>
    <p:sldId id="269" r:id="rId17"/>
    <p:sldId id="295" r:id="rId18"/>
    <p:sldId id="296" r:id="rId19"/>
    <p:sldId id="297" r:id="rId20"/>
    <p:sldId id="298" r:id="rId21"/>
    <p:sldId id="299" r:id="rId22"/>
    <p:sldId id="300" r:id="rId23"/>
    <p:sldId id="301" r:id="rId24"/>
    <p:sldId id="302" r:id="rId25"/>
    <p:sldId id="270" r:id="rId26"/>
    <p:sldId id="278" r:id="rId27"/>
    <p:sldId id="285" r:id="rId28"/>
    <p:sldId id="280" r:id="rId29"/>
    <p:sldId id="281" r:id="rId30"/>
    <p:sldId id="282" r:id="rId31"/>
    <p:sldId id="286" r:id="rId32"/>
    <p:sldId id="287" r:id="rId33"/>
    <p:sldId id="288" r:id="rId34"/>
    <p:sldId id="289" r:id="rId35"/>
    <p:sldId id="290" r:id="rId36"/>
    <p:sldId id="291" r:id="rId37"/>
    <p:sldId id="292" r:id="rId38"/>
    <p:sldId id="294"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TJZE" initials="I" lastIdx="1" clrIdx="0">
    <p:extLst>
      <p:ext uri="{19B8F6BF-5375-455C-9EA6-DF929625EA0E}">
        <p15:presenceInfo xmlns:p15="http://schemas.microsoft.com/office/powerpoint/2012/main" userId="ITJZ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32" autoAdjust="0"/>
    <p:restoredTop sz="94660"/>
  </p:normalViewPr>
  <p:slideViewPr>
    <p:cSldViewPr snapToGrid="0">
      <p:cViewPr varScale="1">
        <p:scale>
          <a:sx n="75" d="100"/>
          <a:sy n="75" d="100"/>
        </p:scale>
        <p:origin x="8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2F564C-35E9-46A3-B9BD-67F4A6F6A55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275D8F2F-5BA0-465F-AA6D-E011637C67CD}">
      <dgm:prSet phldrT="[Texto]" custT="1"/>
      <dgm:spPr/>
      <dgm:t>
        <a:bodyPr/>
        <a:lstStyle/>
        <a:p>
          <a:r>
            <a:rPr lang="es-ES" sz="2000" dirty="0" smtClean="0"/>
            <a:t>INFORMÁTICA</a:t>
          </a:r>
          <a:endParaRPr lang="es-ES" sz="2000" dirty="0"/>
        </a:p>
      </dgm:t>
    </dgm:pt>
    <dgm:pt modelId="{BD5BB82C-C33E-4B76-AF78-60B4F539A976}" type="parTrans" cxnId="{E4105116-9356-428F-A8BE-48A2013EDD58}">
      <dgm:prSet/>
      <dgm:spPr/>
      <dgm:t>
        <a:bodyPr/>
        <a:lstStyle/>
        <a:p>
          <a:endParaRPr lang="es-ES" sz="1600"/>
        </a:p>
      </dgm:t>
    </dgm:pt>
    <dgm:pt modelId="{5C39015C-4726-4DEF-8C35-EDF812B0F11C}" type="sibTrans" cxnId="{E4105116-9356-428F-A8BE-48A2013EDD58}">
      <dgm:prSet/>
      <dgm:spPr/>
      <dgm:t>
        <a:bodyPr/>
        <a:lstStyle/>
        <a:p>
          <a:endParaRPr lang="es-ES" sz="1600"/>
        </a:p>
      </dgm:t>
    </dgm:pt>
    <dgm:pt modelId="{02BDE8A7-D2BB-4D12-A0F8-1F10BF00B6EC}">
      <dgm:prSet phldrT="[Texto]" custT="1"/>
      <dgm:spPr/>
      <dgm:t>
        <a:bodyPr/>
        <a:lstStyle/>
        <a:p>
          <a:endParaRPr lang="es-ES" sz="3600" dirty="0"/>
        </a:p>
      </dgm:t>
    </dgm:pt>
    <dgm:pt modelId="{40302CF8-6842-46C5-8FB2-75FC874BC723}" type="parTrans" cxnId="{D43C0868-B140-4AE4-827D-FE228E30F272}">
      <dgm:prSet/>
      <dgm:spPr/>
      <dgm:t>
        <a:bodyPr/>
        <a:lstStyle/>
        <a:p>
          <a:endParaRPr lang="es-ES" sz="1600"/>
        </a:p>
      </dgm:t>
    </dgm:pt>
    <dgm:pt modelId="{5E13B698-4E92-4919-8B62-941271327715}" type="sibTrans" cxnId="{D43C0868-B140-4AE4-827D-FE228E30F272}">
      <dgm:prSet/>
      <dgm:spPr/>
      <dgm:t>
        <a:bodyPr/>
        <a:lstStyle/>
        <a:p>
          <a:endParaRPr lang="es-ES" sz="1600"/>
        </a:p>
      </dgm:t>
    </dgm:pt>
    <dgm:pt modelId="{D86289A0-4F51-40CA-BF25-722C7ADB76A5}">
      <dgm:prSet phldrT="[Texto]" custT="1"/>
      <dgm:spPr/>
      <dgm:t>
        <a:bodyPr/>
        <a:lstStyle/>
        <a:p>
          <a:r>
            <a:rPr lang="es-ES" sz="2000" dirty="0" smtClean="0"/>
            <a:t>LENGUA ESPAÑOLA</a:t>
          </a:r>
          <a:endParaRPr lang="es-ES" sz="2000" dirty="0"/>
        </a:p>
      </dgm:t>
    </dgm:pt>
    <dgm:pt modelId="{FC49663B-57BB-4316-AD05-2D4977444849}" type="parTrans" cxnId="{9BC78A77-6BDB-4998-9343-4501BF74B32D}">
      <dgm:prSet/>
      <dgm:spPr/>
      <dgm:t>
        <a:bodyPr/>
        <a:lstStyle/>
        <a:p>
          <a:endParaRPr lang="es-ES" sz="1600"/>
        </a:p>
      </dgm:t>
    </dgm:pt>
    <dgm:pt modelId="{D91BFE7A-2C15-4F7F-92E8-9A2B38D8103D}" type="sibTrans" cxnId="{9BC78A77-6BDB-4998-9343-4501BF74B32D}">
      <dgm:prSet/>
      <dgm:spPr/>
      <dgm:t>
        <a:bodyPr/>
        <a:lstStyle/>
        <a:p>
          <a:endParaRPr lang="es-ES" sz="1600"/>
        </a:p>
      </dgm:t>
    </dgm:pt>
    <dgm:pt modelId="{B1BA354C-9759-4A6A-A52D-26796B00C18F}">
      <dgm:prSet phldrT="[Texto]" custT="1"/>
      <dgm:spPr/>
      <dgm:t>
        <a:bodyPr/>
        <a:lstStyle/>
        <a:p>
          <a:pPr rtl="0"/>
          <a:r>
            <a:rPr lang="es-ES" sz="1100" b="0" i="0" u="none" dirty="0" smtClean="0"/>
            <a:t>Uso de diferentes fuentes de información: impresas y digitales</a:t>
          </a:r>
          <a:endParaRPr lang="es-ES" sz="1100" dirty="0"/>
        </a:p>
      </dgm:t>
    </dgm:pt>
    <dgm:pt modelId="{74721A7C-DF03-4534-9CA0-F48CEE315676}" type="parTrans" cxnId="{8E9BA21F-ECF0-440F-9F21-39A6BBA3927F}">
      <dgm:prSet/>
      <dgm:spPr/>
      <dgm:t>
        <a:bodyPr/>
        <a:lstStyle/>
        <a:p>
          <a:endParaRPr lang="es-ES" sz="1600"/>
        </a:p>
      </dgm:t>
    </dgm:pt>
    <dgm:pt modelId="{1BEC30F9-D1B0-40BB-9DC4-064F2C89F3D1}" type="sibTrans" cxnId="{8E9BA21F-ECF0-440F-9F21-39A6BBA3927F}">
      <dgm:prSet/>
      <dgm:spPr/>
      <dgm:t>
        <a:bodyPr/>
        <a:lstStyle/>
        <a:p>
          <a:endParaRPr lang="es-ES" sz="1600"/>
        </a:p>
      </dgm:t>
    </dgm:pt>
    <dgm:pt modelId="{E633801C-943B-4E50-93C8-18233B0DC9A2}">
      <dgm:prSet phldrT="[Texto]" custT="1"/>
      <dgm:spPr/>
      <dgm:t>
        <a:bodyPr/>
        <a:lstStyle/>
        <a:p>
          <a:r>
            <a:rPr lang="es-ES" sz="2000" dirty="0" smtClean="0"/>
            <a:t>GEOGRAFÍA</a:t>
          </a:r>
          <a:endParaRPr lang="es-ES" sz="2000" dirty="0"/>
        </a:p>
      </dgm:t>
    </dgm:pt>
    <dgm:pt modelId="{092114FF-72E5-4EF3-A7CF-64536A498BC1}" type="parTrans" cxnId="{6F1F4D9A-BC1D-44A0-A87E-C5279BA66FE5}">
      <dgm:prSet/>
      <dgm:spPr/>
      <dgm:t>
        <a:bodyPr/>
        <a:lstStyle/>
        <a:p>
          <a:endParaRPr lang="es-ES" sz="1600"/>
        </a:p>
      </dgm:t>
    </dgm:pt>
    <dgm:pt modelId="{DCF695AF-7E9E-433E-9E9E-459862A124C5}" type="sibTrans" cxnId="{6F1F4D9A-BC1D-44A0-A87E-C5279BA66FE5}">
      <dgm:prSet/>
      <dgm:spPr/>
      <dgm:t>
        <a:bodyPr/>
        <a:lstStyle/>
        <a:p>
          <a:endParaRPr lang="es-ES" sz="1600"/>
        </a:p>
      </dgm:t>
    </dgm:pt>
    <dgm:pt modelId="{B5A77178-56F7-481A-A469-5D73BBE363C6}">
      <dgm:prSet phldrT="[Texto]" custT="1"/>
      <dgm:spPr/>
      <dgm:t>
        <a:bodyPr/>
        <a:lstStyle/>
        <a:p>
          <a:endParaRPr lang="es-ES" sz="1200" dirty="0"/>
        </a:p>
      </dgm:t>
    </dgm:pt>
    <dgm:pt modelId="{2FC52503-FDC9-4D87-BECF-71215DA8510A}" type="parTrans" cxnId="{DAFC9E2C-6CA3-45A3-9750-C2D59052B008}">
      <dgm:prSet/>
      <dgm:spPr/>
      <dgm:t>
        <a:bodyPr/>
        <a:lstStyle/>
        <a:p>
          <a:endParaRPr lang="es-ES" sz="1600"/>
        </a:p>
      </dgm:t>
    </dgm:pt>
    <dgm:pt modelId="{C8F7C2FD-24FA-4BDD-B090-C5466322FC20}" type="sibTrans" cxnId="{DAFC9E2C-6CA3-45A3-9750-C2D59052B008}">
      <dgm:prSet/>
      <dgm:spPr/>
      <dgm:t>
        <a:bodyPr/>
        <a:lstStyle/>
        <a:p>
          <a:endParaRPr lang="es-ES" sz="1600"/>
        </a:p>
      </dgm:t>
    </dgm:pt>
    <dgm:pt modelId="{A737C330-4445-4F9B-BE96-17AE557CEAAF}">
      <dgm:prSet custT="1"/>
      <dgm:spPr/>
      <dgm:t>
        <a:bodyPr/>
        <a:lstStyle/>
        <a:p>
          <a:pPr rtl="0"/>
          <a:r>
            <a:rPr lang="es-ES" sz="1100" b="0" i="0" u="none" smtClean="0"/>
            <a:t>Fases de la investigación documental</a:t>
          </a:r>
          <a:endParaRPr lang="es-ES" sz="1100" b="0"/>
        </a:p>
      </dgm:t>
    </dgm:pt>
    <dgm:pt modelId="{26A7C362-AA45-49C2-8786-ED755E257ACA}" type="parTrans" cxnId="{0433A53B-193F-4B35-AB60-71D6A86F2AF9}">
      <dgm:prSet/>
      <dgm:spPr/>
      <dgm:t>
        <a:bodyPr/>
        <a:lstStyle/>
        <a:p>
          <a:endParaRPr lang="es-ES" sz="1600"/>
        </a:p>
      </dgm:t>
    </dgm:pt>
    <dgm:pt modelId="{49AF37ED-681E-4A99-B8A7-A5595F217E47}" type="sibTrans" cxnId="{0433A53B-193F-4B35-AB60-71D6A86F2AF9}">
      <dgm:prSet/>
      <dgm:spPr/>
      <dgm:t>
        <a:bodyPr/>
        <a:lstStyle/>
        <a:p>
          <a:endParaRPr lang="es-ES" sz="1600"/>
        </a:p>
      </dgm:t>
    </dgm:pt>
    <dgm:pt modelId="{48638594-AED1-45E2-857C-574C01A0D368}">
      <dgm:prSet custT="1"/>
      <dgm:spPr/>
      <dgm:t>
        <a:bodyPr/>
        <a:lstStyle/>
        <a:p>
          <a:pPr rtl="0"/>
          <a:r>
            <a:rPr lang="es-ES" sz="1100" b="0" i="0" u="none" smtClean="0"/>
            <a:t>Registro de bibliografía, hemerografía y referencias electrónicas en formato APA</a:t>
          </a:r>
          <a:endParaRPr lang="es-ES" sz="1100" b="0"/>
        </a:p>
      </dgm:t>
    </dgm:pt>
    <dgm:pt modelId="{981C5043-34D6-47CA-B6A9-8208CE85B545}" type="parTrans" cxnId="{6DB87287-6E39-47B7-937D-C757B9E59815}">
      <dgm:prSet/>
      <dgm:spPr/>
      <dgm:t>
        <a:bodyPr/>
        <a:lstStyle/>
        <a:p>
          <a:endParaRPr lang="es-ES" sz="1600"/>
        </a:p>
      </dgm:t>
    </dgm:pt>
    <dgm:pt modelId="{50583408-BB7C-4C3D-B6F5-B5530F6286A1}" type="sibTrans" cxnId="{6DB87287-6E39-47B7-937D-C757B9E59815}">
      <dgm:prSet/>
      <dgm:spPr/>
      <dgm:t>
        <a:bodyPr/>
        <a:lstStyle/>
        <a:p>
          <a:endParaRPr lang="es-ES" sz="1600"/>
        </a:p>
      </dgm:t>
    </dgm:pt>
    <dgm:pt modelId="{B2BFD120-1790-4788-A043-10A130897152}">
      <dgm:prSet custT="1"/>
      <dgm:spPr/>
      <dgm:t>
        <a:bodyPr/>
        <a:lstStyle/>
        <a:p>
          <a:pPr rtl="0"/>
          <a:r>
            <a:rPr lang="es-ES" sz="1100" b="0" i="0" u="none" smtClean="0"/>
            <a:t>Citas textuales y de comentario</a:t>
          </a:r>
          <a:endParaRPr lang="es-ES" sz="1100" b="0"/>
        </a:p>
      </dgm:t>
    </dgm:pt>
    <dgm:pt modelId="{963FF4CA-2D00-48FB-95BD-3CC70CDC5710}" type="parTrans" cxnId="{1A0B4A16-9B39-40A1-8A7C-D24E6AE687A2}">
      <dgm:prSet/>
      <dgm:spPr/>
      <dgm:t>
        <a:bodyPr/>
        <a:lstStyle/>
        <a:p>
          <a:endParaRPr lang="es-ES" sz="1600"/>
        </a:p>
      </dgm:t>
    </dgm:pt>
    <dgm:pt modelId="{9194FF39-A29B-45C5-BC72-9751EF299888}" type="sibTrans" cxnId="{1A0B4A16-9B39-40A1-8A7C-D24E6AE687A2}">
      <dgm:prSet/>
      <dgm:spPr/>
      <dgm:t>
        <a:bodyPr/>
        <a:lstStyle/>
        <a:p>
          <a:endParaRPr lang="es-ES" sz="1600"/>
        </a:p>
      </dgm:t>
    </dgm:pt>
    <dgm:pt modelId="{D9E4D52B-3582-4EEF-82F3-F8BA75E91E95}">
      <dgm:prSet custT="1"/>
      <dgm:spPr/>
      <dgm:t>
        <a:bodyPr/>
        <a:lstStyle/>
        <a:p>
          <a:pPr rtl="0"/>
          <a:r>
            <a:rPr lang="es-ES" sz="1100" b="0" i="0" u="none" smtClean="0"/>
            <a:t>Monografía: finalidad, objetivo, características y estructura.</a:t>
          </a:r>
          <a:endParaRPr lang="es-ES" sz="1100" b="0"/>
        </a:p>
      </dgm:t>
    </dgm:pt>
    <dgm:pt modelId="{935F2B60-7AA7-40DC-9D81-276D9EA3EBE5}" type="parTrans" cxnId="{09C7565E-7E5B-449F-BFEE-713939805955}">
      <dgm:prSet/>
      <dgm:spPr/>
      <dgm:t>
        <a:bodyPr/>
        <a:lstStyle/>
        <a:p>
          <a:endParaRPr lang="es-ES" sz="1600"/>
        </a:p>
      </dgm:t>
    </dgm:pt>
    <dgm:pt modelId="{6D47E690-43BF-4A02-BB4E-62442FF897CE}" type="sibTrans" cxnId="{09C7565E-7E5B-449F-BFEE-713939805955}">
      <dgm:prSet/>
      <dgm:spPr/>
      <dgm:t>
        <a:bodyPr/>
        <a:lstStyle/>
        <a:p>
          <a:endParaRPr lang="es-ES" sz="1600"/>
        </a:p>
      </dgm:t>
    </dgm:pt>
    <dgm:pt modelId="{50D9D65F-6294-4BB0-AAD7-490C667BAB49}">
      <dgm:prSet custT="1"/>
      <dgm:spPr/>
      <dgm:t>
        <a:bodyPr/>
        <a:lstStyle/>
        <a:p>
          <a:endParaRPr lang="en-US" sz="1100" dirty="0"/>
        </a:p>
      </dgm:t>
    </dgm:pt>
    <dgm:pt modelId="{7F447D25-6D03-4474-9293-36EAC9889DF6}" type="parTrans" cxnId="{1C05C753-ED76-48E9-AE3D-6A343DC01BC2}">
      <dgm:prSet/>
      <dgm:spPr/>
      <dgm:t>
        <a:bodyPr/>
        <a:lstStyle/>
        <a:p>
          <a:endParaRPr lang="es-ES" sz="1600"/>
        </a:p>
      </dgm:t>
    </dgm:pt>
    <dgm:pt modelId="{BFB976EB-8FCD-4097-8008-6B04B63E159D}" type="sibTrans" cxnId="{1C05C753-ED76-48E9-AE3D-6A343DC01BC2}">
      <dgm:prSet/>
      <dgm:spPr/>
      <dgm:t>
        <a:bodyPr/>
        <a:lstStyle/>
        <a:p>
          <a:endParaRPr lang="es-ES" sz="1600"/>
        </a:p>
      </dgm:t>
    </dgm:pt>
    <dgm:pt modelId="{36DD4709-717A-4717-8C25-0E197E5F2FB2}">
      <dgm:prSet custT="1"/>
      <dgm:spPr/>
      <dgm:t>
        <a:bodyPr/>
        <a:lstStyle/>
        <a:p>
          <a:pPr rtl="0"/>
          <a:r>
            <a:rPr lang="en-US" sz="1000" b="0" i="0" u="none" smtClean="0"/>
            <a:t>Geolocalización</a:t>
          </a:r>
          <a:endParaRPr lang="en-US" sz="1000" b="0"/>
        </a:p>
      </dgm:t>
    </dgm:pt>
    <dgm:pt modelId="{F80561FB-6BBB-4748-B07A-085F4211A3AC}" type="parTrans" cxnId="{3E27B830-9A4E-4195-B675-119BBD2E4911}">
      <dgm:prSet/>
      <dgm:spPr/>
      <dgm:t>
        <a:bodyPr/>
        <a:lstStyle/>
        <a:p>
          <a:endParaRPr lang="es-ES" sz="1600"/>
        </a:p>
      </dgm:t>
    </dgm:pt>
    <dgm:pt modelId="{F5515608-0D57-4AAC-8375-620890E4C421}" type="sibTrans" cxnId="{3E27B830-9A4E-4195-B675-119BBD2E4911}">
      <dgm:prSet/>
      <dgm:spPr/>
      <dgm:t>
        <a:bodyPr/>
        <a:lstStyle/>
        <a:p>
          <a:endParaRPr lang="es-ES" sz="1600"/>
        </a:p>
      </dgm:t>
    </dgm:pt>
    <dgm:pt modelId="{11237451-5CD0-4678-B7C4-2584E6A3A8AF}">
      <dgm:prSet custT="1"/>
      <dgm:spPr/>
      <dgm:t>
        <a:bodyPr/>
        <a:lstStyle/>
        <a:p>
          <a:pPr rtl="0"/>
          <a:r>
            <a:rPr lang="en-US" sz="1000" b="0" i="0" u="none" smtClean="0"/>
            <a:t>Sistemas geográficos digitales</a:t>
          </a:r>
          <a:endParaRPr lang="en-US" sz="1000" b="0"/>
        </a:p>
      </dgm:t>
    </dgm:pt>
    <dgm:pt modelId="{36B863C3-9ACF-46A9-85A0-DAD6F1A10271}" type="parTrans" cxnId="{42412359-B5C4-48ED-B487-A61097C09EAF}">
      <dgm:prSet/>
      <dgm:spPr/>
      <dgm:t>
        <a:bodyPr/>
        <a:lstStyle/>
        <a:p>
          <a:endParaRPr lang="es-ES" sz="1600"/>
        </a:p>
      </dgm:t>
    </dgm:pt>
    <dgm:pt modelId="{1DFE118B-BE3B-4FAF-B5E7-DD3881E25011}" type="sibTrans" cxnId="{42412359-B5C4-48ED-B487-A61097C09EAF}">
      <dgm:prSet/>
      <dgm:spPr/>
      <dgm:t>
        <a:bodyPr/>
        <a:lstStyle/>
        <a:p>
          <a:endParaRPr lang="es-ES" sz="1600"/>
        </a:p>
      </dgm:t>
    </dgm:pt>
    <dgm:pt modelId="{DBC01074-AA65-4CBC-A9F2-06CEBB4923A9}">
      <dgm:prSet custT="1"/>
      <dgm:spPr/>
      <dgm:t>
        <a:bodyPr/>
        <a:lstStyle/>
        <a:p>
          <a:pPr rtl="0"/>
          <a:r>
            <a:rPr lang="en-US" sz="1000" b="0" i="0" u="none" smtClean="0"/>
            <a:t>Mapas electrónicos</a:t>
          </a:r>
          <a:endParaRPr lang="en-US" sz="1000" b="0"/>
        </a:p>
      </dgm:t>
    </dgm:pt>
    <dgm:pt modelId="{EA8CCCB7-B413-480F-BFE9-63F0ED8C0A0F}" type="parTrans" cxnId="{B3AE3FAA-16C5-4059-B33B-40EADA4E8831}">
      <dgm:prSet/>
      <dgm:spPr/>
      <dgm:t>
        <a:bodyPr/>
        <a:lstStyle/>
        <a:p>
          <a:endParaRPr lang="es-ES" sz="1600"/>
        </a:p>
      </dgm:t>
    </dgm:pt>
    <dgm:pt modelId="{CB1BCABD-9810-4C79-B982-92F24C6C828F}" type="sibTrans" cxnId="{B3AE3FAA-16C5-4059-B33B-40EADA4E8831}">
      <dgm:prSet/>
      <dgm:spPr/>
      <dgm:t>
        <a:bodyPr/>
        <a:lstStyle/>
        <a:p>
          <a:endParaRPr lang="es-ES" sz="1600"/>
        </a:p>
      </dgm:t>
    </dgm:pt>
    <dgm:pt modelId="{47F3D23A-E29B-457E-8B21-5B0818485A8B}">
      <dgm:prSet custT="1"/>
      <dgm:spPr/>
      <dgm:t>
        <a:bodyPr/>
        <a:lstStyle/>
        <a:p>
          <a:pPr rtl="0"/>
          <a:r>
            <a:rPr lang="en-US" sz="1000" b="0" i="0" u="none" smtClean="0"/>
            <a:t>investigación documental</a:t>
          </a:r>
          <a:endParaRPr lang="en-US" sz="1000" b="0"/>
        </a:p>
      </dgm:t>
    </dgm:pt>
    <dgm:pt modelId="{928832D4-0EE1-42F0-807F-AB90C05AE036}" type="parTrans" cxnId="{497A47E7-D8D5-43AA-8ED0-B5A88B4B53CA}">
      <dgm:prSet/>
      <dgm:spPr/>
      <dgm:t>
        <a:bodyPr/>
        <a:lstStyle/>
        <a:p>
          <a:endParaRPr lang="es-ES" sz="1600"/>
        </a:p>
      </dgm:t>
    </dgm:pt>
    <dgm:pt modelId="{190E34EE-E2B4-48FF-880B-72F8397A8B6B}" type="sibTrans" cxnId="{497A47E7-D8D5-43AA-8ED0-B5A88B4B53CA}">
      <dgm:prSet/>
      <dgm:spPr/>
      <dgm:t>
        <a:bodyPr/>
        <a:lstStyle/>
        <a:p>
          <a:endParaRPr lang="es-ES" sz="1600"/>
        </a:p>
      </dgm:t>
    </dgm:pt>
    <dgm:pt modelId="{06BA60EC-8BAC-4E4E-A933-3F2553370718}">
      <dgm:prSet custT="1"/>
      <dgm:spPr/>
      <dgm:t>
        <a:bodyPr/>
        <a:lstStyle/>
        <a:p>
          <a:endParaRPr lang="en-US" sz="1000"/>
        </a:p>
      </dgm:t>
    </dgm:pt>
    <dgm:pt modelId="{21D9D29C-8F1B-4BC9-A39B-433CB0D0A850}" type="parTrans" cxnId="{28035B06-B6B7-4B31-A286-685A31EED7E5}">
      <dgm:prSet/>
      <dgm:spPr/>
      <dgm:t>
        <a:bodyPr/>
        <a:lstStyle/>
        <a:p>
          <a:endParaRPr lang="es-ES" sz="1600"/>
        </a:p>
      </dgm:t>
    </dgm:pt>
    <dgm:pt modelId="{5290FFC4-33FA-488D-A106-4841271A6A7D}" type="sibTrans" cxnId="{28035B06-B6B7-4B31-A286-685A31EED7E5}">
      <dgm:prSet/>
      <dgm:spPr/>
      <dgm:t>
        <a:bodyPr/>
        <a:lstStyle/>
        <a:p>
          <a:endParaRPr lang="es-ES" sz="1600"/>
        </a:p>
      </dgm:t>
    </dgm:pt>
    <dgm:pt modelId="{3D8BBEE7-2166-4490-8AAD-D0142F49C9FF}">
      <dgm:prSet custT="1"/>
      <dgm:spPr/>
      <dgm:t>
        <a:bodyPr/>
        <a:lstStyle/>
        <a:p>
          <a:pPr rtl="0"/>
          <a:r>
            <a:rPr lang="es-ES" sz="1200" b="0" i="0" u="none" smtClean="0"/>
            <a:t>El espacio geográfico en la Geografía moderna y contemporánea.</a:t>
          </a:r>
          <a:endParaRPr lang="es-ES" sz="1200" b="0"/>
        </a:p>
      </dgm:t>
    </dgm:pt>
    <dgm:pt modelId="{0CE86EDE-657A-4830-A626-369126BDFCD8}" type="parTrans" cxnId="{E4F3389F-8B6D-4C09-A277-E63EB857D513}">
      <dgm:prSet/>
      <dgm:spPr/>
      <dgm:t>
        <a:bodyPr/>
        <a:lstStyle/>
        <a:p>
          <a:endParaRPr lang="es-ES" sz="1600"/>
        </a:p>
      </dgm:t>
    </dgm:pt>
    <dgm:pt modelId="{915A70F9-0D30-48B2-B2CC-34767F59A418}" type="sibTrans" cxnId="{E4F3389F-8B6D-4C09-A277-E63EB857D513}">
      <dgm:prSet/>
      <dgm:spPr/>
      <dgm:t>
        <a:bodyPr/>
        <a:lstStyle/>
        <a:p>
          <a:endParaRPr lang="es-ES" sz="1600"/>
        </a:p>
      </dgm:t>
    </dgm:pt>
    <dgm:pt modelId="{801304DA-6478-4A17-B7FC-1B16EC2A6A4C}">
      <dgm:prSet custT="1"/>
      <dgm:spPr/>
      <dgm:t>
        <a:bodyPr/>
        <a:lstStyle/>
        <a:p>
          <a:pPr rtl="0"/>
          <a:r>
            <a:rPr lang="es-ES" sz="1200" b="0" i="0" u="none" smtClean="0"/>
            <a:t>Los elementos fundamentales de las representaciones cartográficas.</a:t>
          </a:r>
          <a:endParaRPr lang="es-ES" sz="1200" b="0"/>
        </a:p>
      </dgm:t>
    </dgm:pt>
    <dgm:pt modelId="{73A1ED7B-B525-443D-83B8-5100A7744838}" type="parTrans" cxnId="{AF45CEFC-05EE-4FB8-96F1-95189A9282A3}">
      <dgm:prSet/>
      <dgm:spPr/>
      <dgm:t>
        <a:bodyPr/>
        <a:lstStyle/>
        <a:p>
          <a:endParaRPr lang="es-ES" sz="1600"/>
        </a:p>
      </dgm:t>
    </dgm:pt>
    <dgm:pt modelId="{6479ECFC-D9FA-455D-A785-BCC986EE4FBA}" type="sibTrans" cxnId="{AF45CEFC-05EE-4FB8-96F1-95189A9282A3}">
      <dgm:prSet/>
      <dgm:spPr/>
      <dgm:t>
        <a:bodyPr/>
        <a:lstStyle/>
        <a:p>
          <a:endParaRPr lang="es-ES" sz="1600"/>
        </a:p>
      </dgm:t>
    </dgm:pt>
    <dgm:pt modelId="{E73878E3-26E9-4B1F-B3AF-C4FFA73BBD7C}">
      <dgm:prSet custT="1"/>
      <dgm:spPr/>
      <dgm:t>
        <a:bodyPr/>
        <a:lstStyle/>
        <a:p>
          <a:pPr rtl="0"/>
          <a:r>
            <a:rPr lang="es-ES" sz="1200" b="0" i="0" u="none" smtClean="0"/>
            <a:t>Explicación y ejemplificación de las categorías y escalas espaciales</a:t>
          </a:r>
          <a:endParaRPr lang="es-ES" sz="1200" b="0"/>
        </a:p>
      </dgm:t>
    </dgm:pt>
    <dgm:pt modelId="{FC3083BB-BEA1-4D89-9B42-D3254CB794FD}" type="parTrans" cxnId="{F6FF5DC8-4269-45C2-83B0-FF0555ED3B0C}">
      <dgm:prSet/>
      <dgm:spPr/>
      <dgm:t>
        <a:bodyPr/>
        <a:lstStyle/>
        <a:p>
          <a:endParaRPr lang="es-ES" sz="1600"/>
        </a:p>
      </dgm:t>
    </dgm:pt>
    <dgm:pt modelId="{07EBA03D-E944-49D6-93E6-D12D9FE0C730}" type="sibTrans" cxnId="{F6FF5DC8-4269-45C2-83B0-FF0555ED3B0C}">
      <dgm:prSet/>
      <dgm:spPr/>
      <dgm:t>
        <a:bodyPr/>
        <a:lstStyle/>
        <a:p>
          <a:endParaRPr lang="es-ES" sz="1600"/>
        </a:p>
      </dgm:t>
    </dgm:pt>
    <dgm:pt modelId="{64138494-3B1A-4DD7-B235-54C2068416F5}">
      <dgm:prSet custT="1"/>
      <dgm:spPr/>
      <dgm:t>
        <a:bodyPr/>
        <a:lstStyle/>
        <a:p>
          <a:pPr rtl="0"/>
          <a:r>
            <a:rPr lang="es-ES" sz="1200" b="0" i="0" u="none" smtClean="0"/>
            <a:t>el análisis espacial y aplicaciones geográficas de las TIC</a:t>
          </a:r>
          <a:endParaRPr lang="es-ES" sz="1200" b="0"/>
        </a:p>
      </dgm:t>
    </dgm:pt>
    <dgm:pt modelId="{3979A383-FCA5-4671-90E9-F3264A70D115}" type="parTrans" cxnId="{55F91C98-AD07-48A9-978C-BC67FA1CF600}">
      <dgm:prSet/>
      <dgm:spPr/>
      <dgm:t>
        <a:bodyPr/>
        <a:lstStyle/>
        <a:p>
          <a:endParaRPr lang="es-ES" sz="1600"/>
        </a:p>
      </dgm:t>
    </dgm:pt>
    <dgm:pt modelId="{DC62C142-6301-4C9E-B62E-DC3505C34580}" type="sibTrans" cxnId="{55F91C98-AD07-48A9-978C-BC67FA1CF600}">
      <dgm:prSet/>
      <dgm:spPr/>
      <dgm:t>
        <a:bodyPr/>
        <a:lstStyle/>
        <a:p>
          <a:endParaRPr lang="es-ES" sz="1600"/>
        </a:p>
      </dgm:t>
    </dgm:pt>
    <dgm:pt modelId="{9413AAE1-CD3F-4CB5-A94C-436AD0F743BF}">
      <dgm:prSet custT="1"/>
      <dgm:spPr/>
      <dgm:t>
        <a:bodyPr/>
        <a:lstStyle/>
        <a:p>
          <a:endParaRPr lang="en-US" sz="1200"/>
        </a:p>
      </dgm:t>
    </dgm:pt>
    <dgm:pt modelId="{925F04BE-C544-46AE-8623-F301A7FBAEE1}" type="parTrans" cxnId="{BF10E6C2-ECA1-4543-88AE-AF09A51971DB}">
      <dgm:prSet/>
      <dgm:spPr/>
      <dgm:t>
        <a:bodyPr/>
        <a:lstStyle/>
        <a:p>
          <a:endParaRPr lang="es-ES" sz="1600"/>
        </a:p>
      </dgm:t>
    </dgm:pt>
    <dgm:pt modelId="{AF236C64-B776-433D-B9E2-436924D6D1D0}" type="sibTrans" cxnId="{BF10E6C2-ECA1-4543-88AE-AF09A51971DB}">
      <dgm:prSet/>
      <dgm:spPr/>
      <dgm:t>
        <a:bodyPr/>
        <a:lstStyle/>
        <a:p>
          <a:endParaRPr lang="es-ES" sz="1600"/>
        </a:p>
      </dgm:t>
    </dgm:pt>
    <dgm:pt modelId="{0D8433CD-17AD-4814-9039-6EB374939A61}" type="pres">
      <dgm:prSet presAssocID="{DB2F564C-35E9-46A3-B9BD-67F4A6F6A559}" presName="Name0" presStyleCnt="0">
        <dgm:presLayoutVars>
          <dgm:dir/>
          <dgm:animLvl val="lvl"/>
          <dgm:resizeHandles val="exact"/>
        </dgm:presLayoutVars>
      </dgm:prSet>
      <dgm:spPr/>
      <dgm:t>
        <a:bodyPr/>
        <a:lstStyle/>
        <a:p>
          <a:endParaRPr lang="es-ES"/>
        </a:p>
      </dgm:t>
    </dgm:pt>
    <dgm:pt modelId="{1D0DEFD7-E6D3-4D5B-BE6D-DFEAA3122A17}" type="pres">
      <dgm:prSet presAssocID="{275D8F2F-5BA0-465F-AA6D-E011637C67CD}" presName="composite" presStyleCnt="0"/>
      <dgm:spPr/>
    </dgm:pt>
    <dgm:pt modelId="{D2EAB71F-5178-4643-915F-0C53C4C778E1}" type="pres">
      <dgm:prSet presAssocID="{275D8F2F-5BA0-465F-AA6D-E011637C67CD}" presName="parTx" presStyleLbl="alignNode1" presStyleIdx="0" presStyleCnt="3">
        <dgm:presLayoutVars>
          <dgm:chMax val="0"/>
          <dgm:chPref val="0"/>
          <dgm:bulletEnabled val="1"/>
        </dgm:presLayoutVars>
      </dgm:prSet>
      <dgm:spPr/>
      <dgm:t>
        <a:bodyPr/>
        <a:lstStyle/>
        <a:p>
          <a:endParaRPr lang="es-ES"/>
        </a:p>
      </dgm:t>
    </dgm:pt>
    <dgm:pt modelId="{764ECD46-1877-4BAB-AD3D-756BA787603E}" type="pres">
      <dgm:prSet presAssocID="{275D8F2F-5BA0-465F-AA6D-E011637C67CD}" presName="desTx" presStyleLbl="alignAccFollowNode1" presStyleIdx="0" presStyleCnt="3">
        <dgm:presLayoutVars>
          <dgm:bulletEnabled val="1"/>
        </dgm:presLayoutVars>
      </dgm:prSet>
      <dgm:spPr/>
      <dgm:t>
        <a:bodyPr/>
        <a:lstStyle/>
        <a:p>
          <a:endParaRPr lang="es-ES"/>
        </a:p>
      </dgm:t>
    </dgm:pt>
    <dgm:pt modelId="{928940F3-FFA5-4A30-9447-5A6748EE73AC}" type="pres">
      <dgm:prSet presAssocID="{5C39015C-4726-4DEF-8C35-EDF812B0F11C}" presName="space" presStyleCnt="0"/>
      <dgm:spPr/>
    </dgm:pt>
    <dgm:pt modelId="{4763F666-727D-4B24-9C54-3462782E26A8}" type="pres">
      <dgm:prSet presAssocID="{D86289A0-4F51-40CA-BF25-722C7ADB76A5}" presName="composite" presStyleCnt="0"/>
      <dgm:spPr/>
    </dgm:pt>
    <dgm:pt modelId="{614759FF-1C22-439B-88BE-E0859FE441E8}" type="pres">
      <dgm:prSet presAssocID="{D86289A0-4F51-40CA-BF25-722C7ADB76A5}" presName="parTx" presStyleLbl="alignNode1" presStyleIdx="1" presStyleCnt="3">
        <dgm:presLayoutVars>
          <dgm:chMax val="0"/>
          <dgm:chPref val="0"/>
          <dgm:bulletEnabled val="1"/>
        </dgm:presLayoutVars>
      </dgm:prSet>
      <dgm:spPr/>
      <dgm:t>
        <a:bodyPr/>
        <a:lstStyle/>
        <a:p>
          <a:endParaRPr lang="es-ES"/>
        </a:p>
      </dgm:t>
    </dgm:pt>
    <dgm:pt modelId="{DA4467A4-4780-4ABC-9691-A27FBCD61518}" type="pres">
      <dgm:prSet presAssocID="{D86289A0-4F51-40CA-BF25-722C7ADB76A5}" presName="desTx" presStyleLbl="alignAccFollowNode1" presStyleIdx="1" presStyleCnt="3">
        <dgm:presLayoutVars>
          <dgm:bulletEnabled val="1"/>
        </dgm:presLayoutVars>
      </dgm:prSet>
      <dgm:spPr/>
      <dgm:t>
        <a:bodyPr/>
        <a:lstStyle/>
        <a:p>
          <a:endParaRPr lang="es-ES"/>
        </a:p>
      </dgm:t>
    </dgm:pt>
    <dgm:pt modelId="{26D15814-F413-432D-9C42-EEA2FEB96658}" type="pres">
      <dgm:prSet presAssocID="{D91BFE7A-2C15-4F7F-92E8-9A2B38D8103D}" presName="space" presStyleCnt="0"/>
      <dgm:spPr/>
    </dgm:pt>
    <dgm:pt modelId="{2BE3B1F9-8C8C-4BDD-8E8A-C0E7C2D20B78}" type="pres">
      <dgm:prSet presAssocID="{E633801C-943B-4E50-93C8-18233B0DC9A2}" presName="composite" presStyleCnt="0"/>
      <dgm:spPr/>
    </dgm:pt>
    <dgm:pt modelId="{876D3281-1322-4CC5-976F-BE56738D9F81}" type="pres">
      <dgm:prSet presAssocID="{E633801C-943B-4E50-93C8-18233B0DC9A2}" presName="parTx" presStyleLbl="alignNode1" presStyleIdx="2" presStyleCnt="3">
        <dgm:presLayoutVars>
          <dgm:chMax val="0"/>
          <dgm:chPref val="0"/>
          <dgm:bulletEnabled val="1"/>
        </dgm:presLayoutVars>
      </dgm:prSet>
      <dgm:spPr/>
      <dgm:t>
        <a:bodyPr/>
        <a:lstStyle/>
        <a:p>
          <a:endParaRPr lang="es-ES"/>
        </a:p>
      </dgm:t>
    </dgm:pt>
    <dgm:pt modelId="{A2D44CF0-C910-4F3E-B0DF-F744EEC99567}" type="pres">
      <dgm:prSet presAssocID="{E633801C-943B-4E50-93C8-18233B0DC9A2}" presName="desTx" presStyleLbl="alignAccFollowNode1" presStyleIdx="2" presStyleCnt="3">
        <dgm:presLayoutVars>
          <dgm:bulletEnabled val="1"/>
        </dgm:presLayoutVars>
      </dgm:prSet>
      <dgm:spPr/>
      <dgm:t>
        <a:bodyPr/>
        <a:lstStyle/>
        <a:p>
          <a:endParaRPr lang="es-ES"/>
        </a:p>
      </dgm:t>
    </dgm:pt>
  </dgm:ptLst>
  <dgm:cxnLst>
    <dgm:cxn modelId="{28035B06-B6B7-4B31-A286-685A31EED7E5}" srcId="{275D8F2F-5BA0-465F-AA6D-E011637C67CD}" destId="{06BA60EC-8BAC-4E4E-A933-3F2553370718}" srcOrd="5" destOrd="0" parTransId="{21D9D29C-8F1B-4BC9-A39B-433CB0D0A850}" sibTransId="{5290FFC4-33FA-488D-A106-4841271A6A7D}"/>
    <dgm:cxn modelId="{D43C0868-B140-4AE4-827D-FE228E30F272}" srcId="{275D8F2F-5BA0-465F-AA6D-E011637C67CD}" destId="{02BDE8A7-D2BB-4D12-A0F8-1F10BF00B6EC}" srcOrd="0" destOrd="0" parTransId="{40302CF8-6842-46C5-8FB2-75FC874BC723}" sibTransId="{5E13B698-4E92-4919-8B62-941271327715}"/>
    <dgm:cxn modelId="{DAFC9E2C-6CA3-45A3-9750-C2D59052B008}" srcId="{E633801C-943B-4E50-93C8-18233B0DC9A2}" destId="{B5A77178-56F7-481A-A469-5D73BBE363C6}" srcOrd="0" destOrd="0" parTransId="{2FC52503-FDC9-4D87-BECF-71215DA8510A}" sibTransId="{C8F7C2FD-24FA-4BDD-B090-C5466322FC20}"/>
    <dgm:cxn modelId="{497A47E7-D8D5-43AA-8ED0-B5A88B4B53CA}" srcId="{275D8F2F-5BA0-465F-AA6D-E011637C67CD}" destId="{47F3D23A-E29B-457E-8B21-5B0818485A8B}" srcOrd="4" destOrd="0" parTransId="{928832D4-0EE1-42F0-807F-AB90C05AE036}" sibTransId="{190E34EE-E2B4-48FF-880B-72F8397A8B6B}"/>
    <dgm:cxn modelId="{55F91C98-AD07-48A9-978C-BC67FA1CF600}" srcId="{E633801C-943B-4E50-93C8-18233B0DC9A2}" destId="{64138494-3B1A-4DD7-B235-54C2068416F5}" srcOrd="4" destOrd="0" parTransId="{3979A383-FCA5-4671-90E9-F3264A70D115}" sibTransId="{DC62C142-6301-4C9E-B62E-DC3505C34580}"/>
    <dgm:cxn modelId="{8E9BA21F-ECF0-440F-9F21-39A6BBA3927F}" srcId="{D86289A0-4F51-40CA-BF25-722C7ADB76A5}" destId="{B1BA354C-9759-4A6A-A52D-26796B00C18F}" srcOrd="0" destOrd="0" parTransId="{74721A7C-DF03-4534-9CA0-F48CEE315676}" sibTransId="{1BEC30F9-D1B0-40BB-9DC4-064F2C89F3D1}"/>
    <dgm:cxn modelId="{42412359-B5C4-48ED-B487-A61097C09EAF}" srcId="{275D8F2F-5BA0-465F-AA6D-E011637C67CD}" destId="{11237451-5CD0-4678-B7C4-2584E6A3A8AF}" srcOrd="2" destOrd="0" parTransId="{36B863C3-9ACF-46A9-85A0-DAD6F1A10271}" sibTransId="{1DFE118B-BE3B-4FAF-B5E7-DD3881E25011}"/>
    <dgm:cxn modelId="{F9ECFBC1-A9A3-4C03-996C-2B9A8B369105}" type="presOf" srcId="{A737C330-4445-4F9B-BE96-17AE557CEAAF}" destId="{DA4467A4-4780-4ABC-9691-A27FBCD61518}" srcOrd="0" destOrd="1" presId="urn:microsoft.com/office/officeart/2005/8/layout/hList1"/>
    <dgm:cxn modelId="{9E259BBA-00E4-4FC3-9731-2DF4391F846E}" type="presOf" srcId="{DBC01074-AA65-4CBC-A9F2-06CEBB4923A9}" destId="{764ECD46-1877-4BAB-AD3D-756BA787603E}" srcOrd="0" destOrd="3" presId="urn:microsoft.com/office/officeart/2005/8/layout/hList1"/>
    <dgm:cxn modelId="{B3AE3FAA-16C5-4059-B33B-40EADA4E8831}" srcId="{275D8F2F-5BA0-465F-AA6D-E011637C67CD}" destId="{DBC01074-AA65-4CBC-A9F2-06CEBB4923A9}" srcOrd="3" destOrd="0" parTransId="{EA8CCCB7-B413-480F-BFE9-63F0ED8C0A0F}" sibTransId="{CB1BCABD-9810-4C79-B982-92F24C6C828F}"/>
    <dgm:cxn modelId="{EA607783-B3CA-4490-8F1B-1054DCFF3B82}" type="presOf" srcId="{3D8BBEE7-2166-4490-8AAD-D0142F49C9FF}" destId="{A2D44CF0-C910-4F3E-B0DF-F744EEC99567}" srcOrd="0" destOrd="1" presId="urn:microsoft.com/office/officeart/2005/8/layout/hList1"/>
    <dgm:cxn modelId="{7803AEFF-4BA5-4319-BF5D-A0186CBBBE86}" type="presOf" srcId="{B2BFD120-1790-4788-A043-10A130897152}" destId="{DA4467A4-4780-4ABC-9691-A27FBCD61518}" srcOrd="0" destOrd="3" presId="urn:microsoft.com/office/officeart/2005/8/layout/hList1"/>
    <dgm:cxn modelId="{09C7565E-7E5B-449F-BFEE-713939805955}" srcId="{D86289A0-4F51-40CA-BF25-722C7ADB76A5}" destId="{D9E4D52B-3582-4EEF-82F3-F8BA75E91E95}" srcOrd="4" destOrd="0" parTransId="{935F2B60-7AA7-40DC-9D81-276D9EA3EBE5}" sibTransId="{6D47E690-43BF-4A02-BB4E-62442FF897CE}"/>
    <dgm:cxn modelId="{AF45CEFC-05EE-4FB8-96F1-95189A9282A3}" srcId="{E633801C-943B-4E50-93C8-18233B0DC9A2}" destId="{801304DA-6478-4A17-B7FC-1B16EC2A6A4C}" srcOrd="2" destOrd="0" parTransId="{73A1ED7B-B525-443D-83B8-5100A7744838}" sibTransId="{6479ECFC-D9FA-455D-A785-BCC986EE4FBA}"/>
    <dgm:cxn modelId="{BE0A4652-6C6A-472B-A9FC-DB3C89E80EEC}" type="presOf" srcId="{801304DA-6478-4A17-B7FC-1B16EC2A6A4C}" destId="{A2D44CF0-C910-4F3E-B0DF-F744EEC99567}" srcOrd="0" destOrd="2" presId="urn:microsoft.com/office/officeart/2005/8/layout/hList1"/>
    <dgm:cxn modelId="{0433A53B-193F-4B35-AB60-71D6A86F2AF9}" srcId="{D86289A0-4F51-40CA-BF25-722C7ADB76A5}" destId="{A737C330-4445-4F9B-BE96-17AE557CEAAF}" srcOrd="1" destOrd="0" parTransId="{26A7C362-AA45-49C2-8786-ED755E257ACA}" sibTransId="{49AF37ED-681E-4A99-B8A7-A5595F217E47}"/>
    <dgm:cxn modelId="{A0DE25C1-DC67-4F53-AA0F-B25CC184FF85}" type="presOf" srcId="{B1BA354C-9759-4A6A-A52D-26796B00C18F}" destId="{DA4467A4-4780-4ABC-9691-A27FBCD61518}" srcOrd="0" destOrd="0" presId="urn:microsoft.com/office/officeart/2005/8/layout/hList1"/>
    <dgm:cxn modelId="{B20CC167-BBE7-48AA-A90B-4643A550F784}" type="presOf" srcId="{64138494-3B1A-4DD7-B235-54C2068416F5}" destId="{A2D44CF0-C910-4F3E-B0DF-F744EEC99567}" srcOrd="0" destOrd="4" presId="urn:microsoft.com/office/officeart/2005/8/layout/hList1"/>
    <dgm:cxn modelId="{9107363A-0D63-4266-BF54-53DEA96C02AB}" type="presOf" srcId="{D9E4D52B-3582-4EEF-82F3-F8BA75E91E95}" destId="{DA4467A4-4780-4ABC-9691-A27FBCD61518}" srcOrd="0" destOrd="4" presId="urn:microsoft.com/office/officeart/2005/8/layout/hList1"/>
    <dgm:cxn modelId="{9BC78A77-6BDB-4998-9343-4501BF74B32D}" srcId="{DB2F564C-35E9-46A3-B9BD-67F4A6F6A559}" destId="{D86289A0-4F51-40CA-BF25-722C7ADB76A5}" srcOrd="1" destOrd="0" parTransId="{FC49663B-57BB-4316-AD05-2D4977444849}" sibTransId="{D91BFE7A-2C15-4F7F-92E8-9A2B38D8103D}"/>
    <dgm:cxn modelId="{E4105116-9356-428F-A8BE-48A2013EDD58}" srcId="{DB2F564C-35E9-46A3-B9BD-67F4A6F6A559}" destId="{275D8F2F-5BA0-465F-AA6D-E011637C67CD}" srcOrd="0" destOrd="0" parTransId="{BD5BB82C-C33E-4B76-AF78-60B4F539A976}" sibTransId="{5C39015C-4726-4DEF-8C35-EDF812B0F11C}"/>
    <dgm:cxn modelId="{C995EF4D-7594-4A9B-AFEF-11FD93D1FFFF}" type="presOf" srcId="{48638594-AED1-45E2-857C-574C01A0D368}" destId="{DA4467A4-4780-4ABC-9691-A27FBCD61518}" srcOrd="0" destOrd="2" presId="urn:microsoft.com/office/officeart/2005/8/layout/hList1"/>
    <dgm:cxn modelId="{76556EC5-2BE4-4C17-BEC3-2FFF35ACAEA0}" type="presOf" srcId="{11237451-5CD0-4678-B7C4-2584E6A3A8AF}" destId="{764ECD46-1877-4BAB-AD3D-756BA787603E}" srcOrd="0" destOrd="2" presId="urn:microsoft.com/office/officeart/2005/8/layout/hList1"/>
    <dgm:cxn modelId="{3E27B830-9A4E-4195-B675-119BBD2E4911}" srcId="{275D8F2F-5BA0-465F-AA6D-E011637C67CD}" destId="{36DD4709-717A-4717-8C25-0E197E5F2FB2}" srcOrd="1" destOrd="0" parTransId="{F80561FB-6BBB-4748-B07A-085F4211A3AC}" sibTransId="{F5515608-0D57-4AAC-8375-620890E4C421}"/>
    <dgm:cxn modelId="{77166C87-B6A9-473B-ABB0-D0F1A6A88F85}" type="presOf" srcId="{E633801C-943B-4E50-93C8-18233B0DC9A2}" destId="{876D3281-1322-4CC5-976F-BE56738D9F81}" srcOrd="0" destOrd="0" presId="urn:microsoft.com/office/officeart/2005/8/layout/hList1"/>
    <dgm:cxn modelId="{E8DBA4EF-5570-4293-9B0B-B3E8C8B4ED11}" type="presOf" srcId="{D86289A0-4F51-40CA-BF25-722C7ADB76A5}" destId="{614759FF-1C22-439B-88BE-E0859FE441E8}" srcOrd="0" destOrd="0" presId="urn:microsoft.com/office/officeart/2005/8/layout/hList1"/>
    <dgm:cxn modelId="{39B3C596-74D2-4F65-B072-488E6A023895}" type="presOf" srcId="{B5A77178-56F7-481A-A469-5D73BBE363C6}" destId="{A2D44CF0-C910-4F3E-B0DF-F744EEC99567}" srcOrd="0" destOrd="0" presId="urn:microsoft.com/office/officeart/2005/8/layout/hList1"/>
    <dgm:cxn modelId="{824B9809-9F33-4AB4-95BF-6C9533DC2089}" type="presOf" srcId="{E73878E3-26E9-4B1F-B3AF-C4FFA73BBD7C}" destId="{A2D44CF0-C910-4F3E-B0DF-F744EEC99567}" srcOrd="0" destOrd="3" presId="urn:microsoft.com/office/officeart/2005/8/layout/hList1"/>
    <dgm:cxn modelId="{C870AE93-4EFD-47F9-BF01-F88B56C3DFF9}" type="presOf" srcId="{06BA60EC-8BAC-4E4E-A933-3F2553370718}" destId="{764ECD46-1877-4BAB-AD3D-756BA787603E}" srcOrd="0" destOrd="5" presId="urn:microsoft.com/office/officeart/2005/8/layout/hList1"/>
    <dgm:cxn modelId="{E4F3389F-8B6D-4C09-A277-E63EB857D513}" srcId="{E633801C-943B-4E50-93C8-18233B0DC9A2}" destId="{3D8BBEE7-2166-4490-8AAD-D0142F49C9FF}" srcOrd="1" destOrd="0" parTransId="{0CE86EDE-657A-4830-A626-369126BDFCD8}" sibTransId="{915A70F9-0D30-48B2-B2CC-34767F59A418}"/>
    <dgm:cxn modelId="{96D761A5-C922-437C-AD6C-B27EFD012616}" type="presOf" srcId="{36DD4709-717A-4717-8C25-0E197E5F2FB2}" destId="{764ECD46-1877-4BAB-AD3D-756BA787603E}" srcOrd="0" destOrd="1" presId="urn:microsoft.com/office/officeart/2005/8/layout/hList1"/>
    <dgm:cxn modelId="{11E81CDB-9D68-4AE4-8EF2-4815A9A9AF47}" type="presOf" srcId="{50D9D65F-6294-4BB0-AAD7-490C667BAB49}" destId="{DA4467A4-4780-4ABC-9691-A27FBCD61518}" srcOrd="0" destOrd="5" presId="urn:microsoft.com/office/officeart/2005/8/layout/hList1"/>
    <dgm:cxn modelId="{BF10E6C2-ECA1-4543-88AE-AF09A51971DB}" srcId="{E633801C-943B-4E50-93C8-18233B0DC9A2}" destId="{9413AAE1-CD3F-4CB5-A94C-436AD0F743BF}" srcOrd="5" destOrd="0" parTransId="{925F04BE-C544-46AE-8623-F301A7FBAEE1}" sibTransId="{AF236C64-B776-433D-B9E2-436924D6D1D0}"/>
    <dgm:cxn modelId="{64093AFC-19C8-4914-899C-DE2A1B6D4EF7}" type="presOf" srcId="{47F3D23A-E29B-457E-8B21-5B0818485A8B}" destId="{764ECD46-1877-4BAB-AD3D-756BA787603E}" srcOrd="0" destOrd="4" presId="urn:microsoft.com/office/officeart/2005/8/layout/hList1"/>
    <dgm:cxn modelId="{6DB87287-6E39-47B7-937D-C757B9E59815}" srcId="{D86289A0-4F51-40CA-BF25-722C7ADB76A5}" destId="{48638594-AED1-45E2-857C-574C01A0D368}" srcOrd="2" destOrd="0" parTransId="{981C5043-34D6-47CA-B6A9-8208CE85B545}" sibTransId="{50583408-BB7C-4C3D-B6F5-B5530F6286A1}"/>
    <dgm:cxn modelId="{1C05C753-ED76-48E9-AE3D-6A343DC01BC2}" srcId="{D86289A0-4F51-40CA-BF25-722C7ADB76A5}" destId="{50D9D65F-6294-4BB0-AAD7-490C667BAB49}" srcOrd="5" destOrd="0" parTransId="{7F447D25-6D03-4474-9293-36EAC9889DF6}" sibTransId="{BFB976EB-8FCD-4097-8008-6B04B63E159D}"/>
    <dgm:cxn modelId="{6F1F4D9A-BC1D-44A0-A87E-C5279BA66FE5}" srcId="{DB2F564C-35E9-46A3-B9BD-67F4A6F6A559}" destId="{E633801C-943B-4E50-93C8-18233B0DC9A2}" srcOrd="2" destOrd="0" parTransId="{092114FF-72E5-4EF3-A7CF-64536A498BC1}" sibTransId="{DCF695AF-7E9E-433E-9E9E-459862A124C5}"/>
    <dgm:cxn modelId="{1A0B4A16-9B39-40A1-8A7C-D24E6AE687A2}" srcId="{D86289A0-4F51-40CA-BF25-722C7ADB76A5}" destId="{B2BFD120-1790-4788-A043-10A130897152}" srcOrd="3" destOrd="0" parTransId="{963FF4CA-2D00-48FB-95BD-3CC70CDC5710}" sibTransId="{9194FF39-A29B-45C5-BC72-9751EF299888}"/>
    <dgm:cxn modelId="{C70A4F8E-C051-420E-BA11-44C13C0BBE04}" type="presOf" srcId="{DB2F564C-35E9-46A3-B9BD-67F4A6F6A559}" destId="{0D8433CD-17AD-4814-9039-6EB374939A61}" srcOrd="0" destOrd="0" presId="urn:microsoft.com/office/officeart/2005/8/layout/hList1"/>
    <dgm:cxn modelId="{F6FF5DC8-4269-45C2-83B0-FF0555ED3B0C}" srcId="{E633801C-943B-4E50-93C8-18233B0DC9A2}" destId="{E73878E3-26E9-4B1F-B3AF-C4FFA73BBD7C}" srcOrd="3" destOrd="0" parTransId="{FC3083BB-BEA1-4D89-9B42-D3254CB794FD}" sibTransId="{07EBA03D-E944-49D6-93E6-D12D9FE0C730}"/>
    <dgm:cxn modelId="{07016FCD-03E2-476C-8295-2009E90D5FFE}" type="presOf" srcId="{9413AAE1-CD3F-4CB5-A94C-436AD0F743BF}" destId="{A2D44CF0-C910-4F3E-B0DF-F744EEC99567}" srcOrd="0" destOrd="5" presId="urn:microsoft.com/office/officeart/2005/8/layout/hList1"/>
    <dgm:cxn modelId="{9A9D1A7D-FE40-4720-BA25-70B4C9B5F9FE}" type="presOf" srcId="{275D8F2F-5BA0-465F-AA6D-E011637C67CD}" destId="{D2EAB71F-5178-4643-915F-0C53C4C778E1}" srcOrd="0" destOrd="0" presId="urn:microsoft.com/office/officeart/2005/8/layout/hList1"/>
    <dgm:cxn modelId="{3EA7673F-9143-4284-B881-F8EDB9818E5F}" type="presOf" srcId="{02BDE8A7-D2BB-4D12-A0F8-1F10BF00B6EC}" destId="{764ECD46-1877-4BAB-AD3D-756BA787603E}" srcOrd="0" destOrd="0" presId="urn:microsoft.com/office/officeart/2005/8/layout/hList1"/>
    <dgm:cxn modelId="{9F60E165-2E2C-4673-AA0C-FA2A325B170B}" type="presParOf" srcId="{0D8433CD-17AD-4814-9039-6EB374939A61}" destId="{1D0DEFD7-E6D3-4D5B-BE6D-DFEAA3122A17}" srcOrd="0" destOrd="0" presId="urn:microsoft.com/office/officeart/2005/8/layout/hList1"/>
    <dgm:cxn modelId="{69495A73-04CE-4620-8A65-4EAD4761DECE}" type="presParOf" srcId="{1D0DEFD7-E6D3-4D5B-BE6D-DFEAA3122A17}" destId="{D2EAB71F-5178-4643-915F-0C53C4C778E1}" srcOrd="0" destOrd="0" presId="urn:microsoft.com/office/officeart/2005/8/layout/hList1"/>
    <dgm:cxn modelId="{BF96DDFD-14E7-41D9-834D-D852A4B9C166}" type="presParOf" srcId="{1D0DEFD7-E6D3-4D5B-BE6D-DFEAA3122A17}" destId="{764ECD46-1877-4BAB-AD3D-756BA787603E}" srcOrd="1" destOrd="0" presId="urn:microsoft.com/office/officeart/2005/8/layout/hList1"/>
    <dgm:cxn modelId="{B682C055-B533-4781-8195-31686C0B9736}" type="presParOf" srcId="{0D8433CD-17AD-4814-9039-6EB374939A61}" destId="{928940F3-FFA5-4A30-9447-5A6748EE73AC}" srcOrd="1" destOrd="0" presId="urn:microsoft.com/office/officeart/2005/8/layout/hList1"/>
    <dgm:cxn modelId="{9B6BECDB-FBFB-42AA-A529-02DA6E7FEFCF}" type="presParOf" srcId="{0D8433CD-17AD-4814-9039-6EB374939A61}" destId="{4763F666-727D-4B24-9C54-3462782E26A8}" srcOrd="2" destOrd="0" presId="urn:microsoft.com/office/officeart/2005/8/layout/hList1"/>
    <dgm:cxn modelId="{A330BD25-3A33-4DD8-94CD-C30CB9B34CC7}" type="presParOf" srcId="{4763F666-727D-4B24-9C54-3462782E26A8}" destId="{614759FF-1C22-439B-88BE-E0859FE441E8}" srcOrd="0" destOrd="0" presId="urn:microsoft.com/office/officeart/2005/8/layout/hList1"/>
    <dgm:cxn modelId="{1DB55DE8-8AB1-4C32-AB88-826F93FAED37}" type="presParOf" srcId="{4763F666-727D-4B24-9C54-3462782E26A8}" destId="{DA4467A4-4780-4ABC-9691-A27FBCD61518}" srcOrd="1" destOrd="0" presId="urn:microsoft.com/office/officeart/2005/8/layout/hList1"/>
    <dgm:cxn modelId="{B73D7451-B9F5-4056-A9C6-D7AE83743863}" type="presParOf" srcId="{0D8433CD-17AD-4814-9039-6EB374939A61}" destId="{26D15814-F413-432D-9C42-EEA2FEB96658}" srcOrd="3" destOrd="0" presId="urn:microsoft.com/office/officeart/2005/8/layout/hList1"/>
    <dgm:cxn modelId="{5BBA0126-BC42-45E7-8D9B-42FD2F693897}" type="presParOf" srcId="{0D8433CD-17AD-4814-9039-6EB374939A61}" destId="{2BE3B1F9-8C8C-4BDD-8E8A-C0E7C2D20B78}" srcOrd="4" destOrd="0" presId="urn:microsoft.com/office/officeart/2005/8/layout/hList1"/>
    <dgm:cxn modelId="{3D4FB2BD-16BB-43D5-ABF2-201D5A0F293D}" type="presParOf" srcId="{2BE3B1F9-8C8C-4BDD-8E8A-C0E7C2D20B78}" destId="{876D3281-1322-4CC5-976F-BE56738D9F81}" srcOrd="0" destOrd="0" presId="urn:microsoft.com/office/officeart/2005/8/layout/hList1"/>
    <dgm:cxn modelId="{4F38FF0B-D53C-4629-B442-1AF3401F998C}" type="presParOf" srcId="{2BE3B1F9-8C8C-4BDD-8E8A-C0E7C2D20B78}" destId="{A2D44CF0-C910-4F3E-B0DF-F744EEC9956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AB71F-5178-4643-915F-0C53C4C778E1}">
      <dsp:nvSpPr>
        <dsp:cNvPr id="0" name=""/>
        <dsp:cNvSpPr/>
      </dsp:nvSpPr>
      <dsp:spPr>
        <a:xfrm>
          <a:off x="2686" y="11441"/>
          <a:ext cx="2619188" cy="1047675"/>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kern="1200" dirty="0" smtClean="0"/>
            <a:t>INFORMÁTICA</a:t>
          </a:r>
          <a:endParaRPr lang="es-ES" sz="2000" kern="1200" dirty="0"/>
        </a:p>
      </dsp:txBody>
      <dsp:txXfrm>
        <a:off x="2686" y="11441"/>
        <a:ext cx="2619188" cy="1047675"/>
      </dsp:txXfrm>
    </dsp:sp>
    <dsp:sp modelId="{764ECD46-1877-4BAB-AD3D-756BA787603E}">
      <dsp:nvSpPr>
        <dsp:cNvPr id="0" name=""/>
        <dsp:cNvSpPr/>
      </dsp:nvSpPr>
      <dsp:spPr>
        <a:xfrm>
          <a:off x="2686" y="1059116"/>
          <a:ext cx="2619188" cy="281088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Char char="••"/>
          </a:pPr>
          <a:endParaRPr lang="es-ES" sz="3600" kern="1200" dirty="0"/>
        </a:p>
        <a:p>
          <a:pPr marL="57150" lvl="1" indent="-57150" algn="l" defTabSz="444500" rtl="0">
            <a:lnSpc>
              <a:spcPct val="90000"/>
            </a:lnSpc>
            <a:spcBef>
              <a:spcPct val="0"/>
            </a:spcBef>
            <a:spcAft>
              <a:spcPct val="15000"/>
            </a:spcAft>
            <a:buChar char="••"/>
          </a:pPr>
          <a:r>
            <a:rPr lang="en-US" sz="1000" b="0" i="0" u="none" kern="1200" smtClean="0"/>
            <a:t>Geolocalización</a:t>
          </a:r>
          <a:endParaRPr lang="en-US" sz="1000" b="0" kern="1200"/>
        </a:p>
        <a:p>
          <a:pPr marL="57150" lvl="1" indent="-57150" algn="l" defTabSz="444500" rtl="0">
            <a:lnSpc>
              <a:spcPct val="90000"/>
            </a:lnSpc>
            <a:spcBef>
              <a:spcPct val="0"/>
            </a:spcBef>
            <a:spcAft>
              <a:spcPct val="15000"/>
            </a:spcAft>
            <a:buChar char="••"/>
          </a:pPr>
          <a:r>
            <a:rPr lang="en-US" sz="1000" b="0" i="0" u="none" kern="1200" smtClean="0"/>
            <a:t>Sistemas geográficos digitales</a:t>
          </a:r>
          <a:endParaRPr lang="en-US" sz="1000" b="0" kern="1200"/>
        </a:p>
        <a:p>
          <a:pPr marL="57150" lvl="1" indent="-57150" algn="l" defTabSz="444500" rtl="0">
            <a:lnSpc>
              <a:spcPct val="90000"/>
            </a:lnSpc>
            <a:spcBef>
              <a:spcPct val="0"/>
            </a:spcBef>
            <a:spcAft>
              <a:spcPct val="15000"/>
            </a:spcAft>
            <a:buChar char="••"/>
          </a:pPr>
          <a:r>
            <a:rPr lang="en-US" sz="1000" b="0" i="0" u="none" kern="1200" smtClean="0"/>
            <a:t>Mapas electrónicos</a:t>
          </a:r>
          <a:endParaRPr lang="en-US" sz="1000" b="0" kern="1200"/>
        </a:p>
        <a:p>
          <a:pPr marL="57150" lvl="1" indent="-57150" algn="l" defTabSz="444500" rtl="0">
            <a:lnSpc>
              <a:spcPct val="90000"/>
            </a:lnSpc>
            <a:spcBef>
              <a:spcPct val="0"/>
            </a:spcBef>
            <a:spcAft>
              <a:spcPct val="15000"/>
            </a:spcAft>
            <a:buChar char="••"/>
          </a:pPr>
          <a:r>
            <a:rPr lang="en-US" sz="1000" b="0" i="0" u="none" kern="1200" smtClean="0"/>
            <a:t>investigación documental</a:t>
          </a:r>
          <a:endParaRPr lang="en-US" sz="1000" b="0" kern="1200"/>
        </a:p>
        <a:p>
          <a:pPr marL="57150" lvl="1" indent="-57150" algn="l" defTabSz="444500">
            <a:lnSpc>
              <a:spcPct val="90000"/>
            </a:lnSpc>
            <a:spcBef>
              <a:spcPct val="0"/>
            </a:spcBef>
            <a:spcAft>
              <a:spcPct val="15000"/>
            </a:spcAft>
            <a:buChar char="••"/>
          </a:pPr>
          <a:endParaRPr lang="en-US" sz="1000" kern="1200"/>
        </a:p>
      </dsp:txBody>
      <dsp:txXfrm>
        <a:off x="2686" y="1059116"/>
        <a:ext cx="2619188" cy="2810880"/>
      </dsp:txXfrm>
    </dsp:sp>
    <dsp:sp modelId="{614759FF-1C22-439B-88BE-E0859FE441E8}">
      <dsp:nvSpPr>
        <dsp:cNvPr id="0" name=""/>
        <dsp:cNvSpPr/>
      </dsp:nvSpPr>
      <dsp:spPr>
        <a:xfrm>
          <a:off x="2988561" y="11441"/>
          <a:ext cx="2619188" cy="1047675"/>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kern="1200" dirty="0" smtClean="0"/>
            <a:t>LENGUA ESPAÑOLA</a:t>
          </a:r>
          <a:endParaRPr lang="es-ES" sz="2000" kern="1200" dirty="0"/>
        </a:p>
      </dsp:txBody>
      <dsp:txXfrm>
        <a:off x="2988561" y="11441"/>
        <a:ext cx="2619188" cy="1047675"/>
      </dsp:txXfrm>
    </dsp:sp>
    <dsp:sp modelId="{DA4467A4-4780-4ABC-9691-A27FBCD61518}">
      <dsp:nvSpPr>
        <dsp:cNvPr id="0" name=""/>
        <dsp:cNvSpPr/>
      </dsp:nvSpPr>
      <dsp:spPr>
        <a:xfrm>
          <a:off x="2988561" y="1059116"/>
          <a:ext cx="2619188" cy="281088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rtl="0">
            <a:lnSpc>
              <a:spcPct val="90000"/>
            </a:lnSpc>
            <a:spcBef>
              <a:spcPct val="0"/>
            </a:spcBef>
            <a:spcAft>
              <a:spcPct val="15000"/>
            </a:spcAft>
            <a:buChar char="••"/>
          </a:pPr>
          <a:r>
            <a:rPr lang="es-ES" sz="1100" b="0" i="0" u="none" kern="1200" dirty="0" smtClean="0"/>
            <a:t>Uso de diferentes fuentes de información: impresas y digitales</a:t>
          </a:r>
          <a:endParaRPr lang="es-ES" sz="1100" kern="1200" dirty="0"/>
        </a:p>
        <a:p>
          <a:pPr marL="57150" lvl="1" indent="-57150" algn="l" defTabSz="488950" rtl="0">
            <a:lnSpc>
              <a:spcPct val="90000"/>
            </a:lnSpc>
            <a:spcBef>
              <a:spcPct val="0"/>
            </a:spcBef>
            <a:spcAft>
              <a:spcPct val="15000"/>
            </a:spcAft>
            <a:buChar char="••"/>
          </a:pPr>
          <a:r>
            <a:rPr lang="es-ES" sz="1100" b="0" i="0" u="none" kern="1200" smtClean="0"/>
            <a:t>Fases de la investigación documental</a:t>
          </a:r>
          <a:endParaRPr lang="es-ES" sz="1100" b="0" kern="1200"/>
        </a:p>
        <a:p>
          <a:pPr marL="57150" lvl="1" indent="-57150" algn="l" defTabSz="488950" rtl="0">
            <a:lnSpc>
              <a:spcPct val="90000"/>
            </a:lnSpc>
            <a:spcBef>
              <a:spcPct val="0"/>
            </a:spcBef>
            <a:spcAft>
              <a:spcPct val="15000"/>
            </a:spcAft>
            <a:buChar char="••"/>
          </a:pPr>
          <a:r>
            <a:rPr lang="es-ES" sz="1100" b="0" i="0" u="none" kern="1200" smtClean="0"/>
            <a:t>Registro de bibliografía, hemerografía y referencias electrónicas en formato APA</a:t>
          </a:r>
          <a:endParaRPr lang="es-ES" sz="1100" b="0" kern="1200"/>
        </a:p>
        <a:p>
          <a:pPr marL="57150" lvl="1" indent="-57150" algn="l" defTabSz="488950" rtl="0">
            <a:lnSpc>
              <a:spcPct val="90000"/>
            </a:lnSpc>
            <a:spcBef>
              <a:spcPct val="0"/>
            </a:spcBef>
            <a:spcAft>
              <a:spcPct val="15000"/>
            </a:spcAft>
            <a:buChar char="••"/>
          </a:pPr>
          <a:r>
            <a:rPr lang="es-ES" sz="1100" b="0" i="0" u="none" kern="1200" smtClean="0"/>
            <a:t>Citas textuales y de comentario</a:t>
          </a:r>
          <a:endParaRPr lang="es-ES" sz="1100" b="0" kern="1200"/>
        </a:p>
        <a:p>
          <a:pPr marL="57150" lvl="1" indent="-57150" algn="l" defTabSz="488950" rtl="0">
            <a:lnSpc>
              <a:spcPct val="90000"/>
            </a:lnSpc>
            <a:spcBef>
              <a:spcPct val="0"/>
            </a:spcBef>
            <a:spcAft>
              <a:spcPct val="15000"/>
            </a:spcAft>
            <a:buChar char="••"/>
          </a:pPr>
          <a:r>
            <a:rPr lang="es-ES" sz="1100" b="0" i="0" u="none" kern="1200" smtClean="0"/>
            <a:t>Monografía: finalidad, objetivo, características y estructura.</a:t>
          </a:r>
          <a:endParaRPr lang="es-ES" sz="1100" b="0" kern="1200"/>
        </a:p>
        <a:p>
          <a:pPr marL="57150" lvl="1" indent="-57150" algn="l" defTabSz="488950">
            <a:lnSpc>
              <a:spcPct val="90000"/>
            </a:lnSpc>
            <a:spcBef>
              <a:spcPct val="0"/>
            </a:spcBef>
            <a:spcAft>
              <a:spcPct val="15000"/>
            </a:spcAft>
            <a:buChar char="••"/>
          </a:pPr>
          <a:endParaRPr lang="en-US" sz="1100" kern="1200" dirty="0"/>
        </a:p>
      </dsp:txBody>
      <dsp:txXfrm>
        <a:off x="2988561" y="1059116"/>
        <a:ext cx="2619188" cy="2810880"/>
      </dsp:txXfrm>
    </dsp:sp>
    <dsp:sp modelId="{876D3281-1322-4CC5-976F-BE56738D9F81}">
      <dsp:nvSpPr>
        <dsp:cNvPr id="0" name=""/>
        <dsp:cNvSpPr/>
      </dsp:nvSpPr>
      <dsp:spPr>
        <a:xfrm>
          <a:off x="5974436" y="11441"/>
          <a:ext cx="2619188" cy="1047675"/>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kern="1200" dirty="0" smtClean="0"/>
            <a:t>GEOGRAFÍA</a:t>
          </a:r>
          <a:endParaRPr lang="es-ES" sz="2000" kern="1200" dirty="0"/>
        </a:p>
      </dsp:txBody>
      <dsp:txXfrm>
        <a:off x="5974436" y="11441"/>
        <a:ext cx="2619188" cy="1047675"/>
      </dsp:txXfrm>
    </dsp:sp>
    <dsp:sp modelId="{A2D44CF0-C910-4F3E-B0DF-F744EEC99567}">
      <dsp:nvSpPr>
        <dsp:cNvPr id="0" name=""/>
        <dsp:cNvSpPr/>
      </dsp:nvSpPr>
      <dsp:spPr>
        <a:xfrm>
          <a:off x="5974436" y="1059116"/>
          <a:ext cx="2619188" cy="281088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endParaRPr lang="es-ES" sz="1200" kern="1200" dirty="0"/>
        </a:p>
        <a:p>
          <a:pPr marL="114300" lvl="1" indent="-114300" algn="l" defTabSz="533400" rtl="0">
            <a:lnSpc>
              <a:spcPct val="90000"/>
            </a:lnSpc>
            <a:spcBef>
              <a:spcPct val="0"/>
            </a:spcBef>
            <a:spcAft>
              <a:spcPct val="15000"/>
            </a:spcAft>
            <a:buChar char="••"/>
          </a:pPr>
          <a:r>
            <a:rPr lang="es-ES" sz="1200" b="0" i="0" u="none" kern="1200" smtClean="0"/>
            <a:t>El espacio geográfico en la Geografía moderna y contemporánea.</a:t>
          </a:r>
          <a:endParaRPr lang="es-ES" sz="1200" b="0" kern="1200"/>
        </a:p>
        <a:p>
          <a:pPr marL="114300" lvl="1" indent="-114300" algn="l" defTabSz="533400" rtl="0">
            <a:lnSpc>
              <a:spcPct val="90000"/>
            </a:lnSpc>
            <a:spcBef>
              <a:spcPct val="0"/>
            </a:spcBef>
            <a:spcAft>
              <a:spcPct val="15000"/>
            </a:spcAft>
            <a:buChar char="••"/>
          </a:pPr>
          <a:r>
            <a:rPr lang="es-ES" sz="1200" b="0" i="0" u="none" kern="1200" smtClean="0"/>
            <a:t>Los elementos fundamentales de las representaciones cartográficas.</a:t>
          </a:r>
          <a:endParaRPr lang="es-ES" sz="1200" b="0" kern="1200"/>
        </a:p>
        <a:p>
          <a:pPr marL="114300" lvl="1" indent="-114300" algn="l" defTabSz="533400" rtl="0">
            <a:lnSpc>
              <a:spcPct val="90000"/>
            </a:lnSpc>
            <a:spcBef>
              <a:spcPct val="0"/>
            </a:spcBef>
            <a:spcAft>
              <a:spcPct val="15000"/>
            </a:spcAft>
            <a:buChar char="••"/>
          </a:pPr>
          <a:r>
            <a:rPr lang="es-ES" sz="1200" b="0" i="0" u="none" kern="1200" smtClean="0"/>
            <a:t>Explicación y ejemplificación de las categorías y escalas espaciales</a:t>
          </a:r>
          <a:endParaRPr lang="es-ES" sz="1200" b="0" kern="1200"/>
        </a:p>
        <a:p>
          <a:pPr marL="114300" lvl="1" indent="-114300" algn="l" defTabSz="533400" rtl="0">
            <a:lnSpc>
              <a:spcPct val="90000"/>
            </a:lnSpc>
            <a:spcBef>
              <a:spcPct val="0"/>
            </a:spcBef>
            <a:spcAft>
              <a:spcPct val="15000"/>
            </a:spcAft>
            <a:buChar char="••"/>
          </a:pPr>
          <a:r>
            <a:rPr lang="es-ES" sz="1200" b="0" i="0" u="none" kern="1200" smtClean="0"/>
            <a:t>el análisis espacial y aplicaciones geográficas de las TIC</a:t>
          </a:r>
          <a:endParaRPr lang="es-ES" sz="1200" b="0" kern="1200"/>
        </a:p>
        <a:p>
          <a:pPr marL="114300" lvl="1" indent="-114300" algn="l" defTabSz="533400">
            <a:lnSpc>
              <a:spcPct val="90000"/>
            </a:lnSpc>
            <a:spcBef>
              <a:spcPct val="0"/>
            </a:spcBef>
            <a:spcAft>
              <a:spcPct val="15000"/>
            </a:spcAft>
            <a:buChar char="••"/>
          </a:pPr>
          <a:endParaRPr lang="en-US" sz="1200" kern="1200"/>
        </a:p>
      </dsp:txBody>
      <dsp:txXfrm>
        <a:off x="5974436" y="1059116"/>
        <a:ext cx="2619188" cy="28108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764046-C36A-48EF-990D-65CDE541B8DB}" type="datetimeFigureOut">
              <a:rPr lang="en-US" smtClean="0"/>
              <a:t>6/22/2018</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4BF29-175B-4B4A-8607-7020BCFC210E}" type="slidenum">
              <a:rPr lang="en-US" smtClean="0"/>
              <a:t>‹Nº›</a:t>
            </a:fld>
            <a:endParaRPr lang="en-US"/>
          </a:p>
        </p:txBody>
      </p:sp>
    </p:spTree>
    <p:extLst>
      <p:ext uri="{BB962C8B-B14F-4D97-AF65-F5344CB8AC3E}">
        <p14:creationId xmlns:p14="http://schemas.microsoft.com/office/powerpoint/2010/main" val="2981082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8" name="Shape 3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53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844025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686045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88478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13583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16050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968845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25784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015084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150405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32647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6/22/2018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655303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6/22/2018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15911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6/22/2018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205953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6/22/2018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936482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6/22/2018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818156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6/22/2018</a:t>
            </a:fld>
            <a:endParaRPr lang="en-US" dirty="0"/>
          </a:p>
        </p:txBody>
      </p:sp>
    </p:spTree>
    <p:extLst>
      <p:ext uri="{BB962C8B-B14F-4D97-AF65-F5344CB8AC3E}">
        <p14:creationId xmlns:p14="http://schemas.microsoft.com/office/powerpoint/2010/main" val="1060429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6/22/2018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25314950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5.emf"/></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32.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1.emf"/><Relationship Id="rId5" Type="http://schemas.openxmlformats.org/officeDocument/2006/relationships/oleObject" Target="../embeddings/oleObject6.bin"/><Relationship Id="rId4" Type="http://schemas.openxmlformats.org/officeDocument/2006/relationships/image" Target="../media/image20.emf"/></Relationships>
</file>

<file path=ppt/slides/_rels/slide33.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4.emf"/><Relationship Id="rId5" Type="http://schemas.openxmlformats.org/officeDocument/2006/relationships/oleObject" Target="../embeddings/oleObject9.bin"/><Relationship Id="rId4" Type="http://schemas.openxmlformats.org/officeDocument/2006/relationships/image" Target="../media/image23.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7.emf"/><Relationship Id="rId5" Type="http://schemas.openxmlformats.org/officeDocument/2006/relationships/oleObject" Target="../embeddings/oleObject12.bin"/><Relationship Id="rId4" Type="http://schemas.openxmlformats.org/officeDocument/2006/relationships/image" Target="../media/image26.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8.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9197" y="3372498"/>
            <a:ext cx="7766936" cy="1646302"/>
          </a:xfrm>
        </p:spPr>
        <p:txBody>
          <a:bodyPr/>
          <a:lstStyle/>
          <a:p>
            <a:r>
              <a:rPr lang="es-MX" dirty="0" smtClean="0"/>
              <a:t>HIGH SCHOOL</a:t>
            </a:r>
            <a:br>
              <a:rPr lang="es-MX" dirty="0" smtClean="0"/>
            </a:br>
            <a:r>
              <a:rPr lang="es-MX" dirty="0" smtClean="0"/>
              <a:t> THOMAS JEFFERSON </a:t>
            </a:r>
            <a:br>
              <a:rPr lang="es-MX" dirty="0" smtClean="0"/>
            </a:br>
            <a:r>
              <a:rPr lang="es-MX" dirty="0" smtClean="0"/>
              <a:t>ciclo escolar 2018-2019</a:t>
            </a:r>
            <a:endParaRPr lang="es-MX" dirty="0"/>
          </a:p>
        </p:txBody>
      </p:sp>
      <p:sp>
        <p:nvSpPr>
          <p:cNvPr id="3" name="Subtítulo 2"/>
          <p:cNvSpPr>
            <a:spLocks noGrp="1"/>
          </p:cNvSpPr>
          <p:nvPr>
            <p:ph type="subTitle" idx="1"/>
          </p:nvPr>
        </p:nvSpPr>
        <p:spPr>
          <a:xfrm>
            <a:off x="229197" y="5335631"/>
            <a:ext cx="7766936" cy="1096899"/>
          </a:xfrm>
        </p:spPr>
        <p:txBody>
          <a:bodyPr/>
          <a:lstStyle/>
          <a:p>
            <a:r>
              <a:rPr lang="es-MX" dirty="0" smtClean="0"/>
              <a:t>EQUIPO NO 1. CUARTO DE PREPARATORIA</a:t>
            </a:r>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6433" y="-20034"/>
            <a:ext cx="3230667" cy="3389033"/>
          </a:xfrm>
          <a:prstGeom prst="rect">
            <a:avLst/>
          </a:prstGeom>
        </p:spPr>
      </p:pic>
    </p:spTree>
    <p:extLst>
      <p:ext uri="{BB962C8B-B14F-4D97-AF65-F5344CB8AC3E}">
        <p14:creationId xmlns:p14="http://schemas.microsoft.com/office/powerpoint/2010/main" val="3297550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2057400"/>
          </a:xfrm>
        </p:spPr>
        <p:txBody>
          <a:bodyPr>
            <a:normAutofit fontScale="90000"/>
          </a:bodyPr>
          <a:lstStyle/>
          <a:p>
            <a:r>
              <a:rPr lang="es-MX" dirty="0" smtClean="0"/>
              <a:t>5.b Organizador gráfico que muestre los contenidos y conceptos de todas las asignaturas involucradas en el proyecto y su interrelación </a:t>
            </a:r>
            <a:r>
              <a:rPr lang="es-MX" dirty="0" smtClean="0">
                <a:solidFill>
                  <a:srgbClr val="FF0000"/>
                </a:solidFill>
              </a:rPr>
              <a:t>(Producto 2)</a:t>
            </a:r>
            <a:endParaRPr lang="es-MX" dirty="0">
              <a:solidFill>
                <a:srgbClr val="FF0000"/>
              </a:solidFill>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4090405720"/>
              </p:ext>
            </p:extLst>
          </p:nvPr>
        </p:nvGraphicFramePr>
        <p:xfrm>
          <a:off x="677334" y="2667000"/>
          <a:ext cx="8596312" cy="3881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843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5.c Introducción o justificación y descripción del proyecto</a:t>
            </a:r>
            <a:endParaRPr lang="es-MX" dirty="0"/>
          </a:p>
        </p:txBody>
      </p:sp>
      <p:sp>
        <p:nvSpPr>
          <p:cNvPr id="3" name="Marcador de contenido 2"/>
          <p:cNvSpPr>
            <a:spLocks noGrp="1"/>
          </p:cNvSpPr>
          <p:nvPr>
            <p:ph idx="1"/>
          </p:nvPr>
        </p:nvSpPr>
        <p:spPr/>
        <p:txBody>
          <a:bodyPr>
            <a:normAutofit fontScale="85000" lnSpcReduction="10000"/>
          </a:bodyPr>
          <a:lstStyle/>
          <a:p>
            <a:r>
              <a:rPr lang="es-ES" sz="1900" b="1" dirty="0"/>
              <a:t>El equipo interdisciplinario acordó realizar un trabajo colaborativo sobre la  expansión urbana y demográfica de la zona metropolitana de la ciudad de M</a:t>
            </a:r>
            <a:r>
              <a:rPr lang="es-ES" sz="1900" b="1" dirty="0" smtClean="0"/>
              <a:t>éxico</a:t>
            </a:r>
            <a:r>
              <a:rPr lang="es-ES" sz="1900" b="1" dirty="0"/>
              <a:t>.</a:t>
            </a:r>
            <a:endParaRPr lang="es-ES" sz="1900" dirty="0"/>
          </a:p>
          <a:p>
            <a:r>
              <a:rPr lang="es-ES" sz="1900" b="1" dirty="0"/>
              <a:t>Cada asignatura empleará aquellos temas que se acoplan  a los objetivos del proyecto en estudio, de tal manera que los alumnos comprenderán que cada asignatura ayuda a entender que un tema en específico se puede enriquecer con los contenidos  de cualquier materia, por lo que es importante considerar que siempre se debe buscar qué aporta cada materia a un problema de la vida real. </a:t>
            </a:r>
            <a:endParaRPr lang="es-ES" sz="1900" dirty="0"/>
          </a:p>
          <a:p>
            <a:r>
              <a:rPr lang="es-ES" sz="1900" b="1" dirty="0"/>
              <a:t>En el caso específico del tema elegido los alumnos utilizarán la forma correcta de elaborar fichas de trabajo,, documentales, </a:t>
            </a:r>
            <a:r>
              <a:rPr lang="es-ES" sz="1900" b="1" dirty="0" err="1"/>
              <a:t>hemerográficas</a:t>
            </a:r>
            <a:r>
              <a:rPr lang="es-ES" sz="1900" b="1" dirty="0"/>
              <a:t> y </a:t>
            </a:r>
            <a:r>
              <a:rPr lang="es-ES" sz="1900" b="1" dirty="0" err="1"/>
              <a:t>cibergráficas</a:t>
            </a:r>
            <a:r>
              <a:rPr lang="es-ES" sz="1900" b="1" dirty="0"/>
              <a:t> además una adecuada  redacción tipo </a:t>
            </a:r>
            <a:r>
              <a:rPr lang="es-ES" sz="1900" b="1" dirty="0" smtClean="0"/>
              <a:t>APPA; </a:t>
            </a:r>
            <a:r>
              <a:rPr lang="es-ES" sz="1900" b="1" dirty="0"/>
              <a:t>harán uso de las </a:t>
            </a:r>
            <a:r>
              <a:rPr lang="es-ES" sz="1900" b="1" dirty="0" err="1" smtClean="0"/>
              <a:t>TIC’s</a:t>
            </a:r>
            <a:r>
              <a:rPr lang="es-ES" sz="1900" b="1" dirty="0" smtClean="0"/>
              <a:t> </a:t>
            </a:r>
            <a:r>
              <a:rPr lang="es-ES" sz="1900" b="1" dirty="0"/>
              <a:t>para elaborar la información cartográfica y realizarán el análisis geográfico de toda esa información para desarrollar el trabajo y obtener sus conclusiones.</a:t>
            </a:r>
            <a:endParaRPr lang="es-ES" sz="1900" dirty="0"/>
          </a:p>
          <a:p>
            <a:r>
              <a:rPr lang="es-ES" dirty="0"/>
              <a:t/>
            </a:r>
            <a:br>
              <a:rPr lang="es-ES" dirty="0"/>
            </a:br>
            <a:endParaRPr lang="es-MX" dirty="0"/>
          </a:p>
        </p:txBody>
      </p:sp>
    </p:spTree>
    <p:extLst>
      <p:ext uri="{BB962C8B-B14F-4D97-AF65-F5344CB8AC3E}">
        <p14:creationId xmlns:p14="http://schemas.microsoft.com/office/powerpoint/2010/main" val="3771692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5.d Objetivo general del proyecto y de cada asignatura involucrada</a:t>
            </a:r>
            <a:endParaRPr lang="es-MX" dirty="0"/>
          </a:p>
        </p:txBody>
      </p:sp>
      <p:sp>
        <p:nvSpPr>
          <p:cNvPr id="3" name="Marcador de contenido 2"/>
          <p:cNvSpPr>
            <a:spLocks noGrp="1"/>
          </p:cNvSpPr>
          <p:nvPr>
            <p:ph idx="1"/>
          </p:nvPr>
        </p:nvSpPr>
        <p:spPr/>
        <p:txBody>
          <a:bodyPr>
            <a:normAutofit/>
          </a:bodyPr>
          <a:lstStyle/>
          <a:p>
            <a:r>
              <a:rPr lang="es-ES" sz="2000" b="1" dirty="0"/>
              <a:t>Comprender la expansión demográfica que ha tenido la ZMCM a través del tiempo, llevando a cabo una investigación documental y elaboración de un informe académico utilizando como recurso principal las </a:t>
            </a:r>
            <a:r>
              <a:rPr lang="es-ES" sz="2000" b="1" dirty="0" err="1"/>
              <a:t>TIC´s</a:t>
            </a:r>
            <a:r>
              <a:rPr lang="es-ES" sz="2000" b="1" dirty="0"/>
              <a:t>; esto permitirá  al alumno desarrollar un   pensamiento </a:t>
            </a:r>
            <a:r>
              <a:rPr lang="es-ES" sz="2000" b="1" dirty="0" smtClean="0"/>
              <a:t>crítico y geográfico  </a:t>
            </a:r>
            <a:r>
              <a:rPr lang="es-ES" sz="2000" b="1" dirty="0"/>
              <a:t>con respecto a la expansión  </a:t>
            </a:r>
            <a:r>
              <a:rPr lang="es-ES" sz="2000" b="1" dirty="0" smtClean="0"/>
              <a:t>urbana </a:t>
            </a:r>
            <a:r>
              <a:rPr lang="es-ES" sz="2000" b="1" dirty="0"/>
              <a:t>que ha tenido la ZMCM</a:t>
            </a:r>
            <a:r>
              <a:rPr lang="es-ES" sz="2000" b="1" dirty="0" smtClean="0"/>
              <a:t>. </a:t>
            </a:r>
            <a:endParaRPr lang="es-MX" sz="2000" dirty="0"/>
          </a:p>
        </p:txBody>
      </p:sp>
    </p:spTree>
    <p:extLst>
      <p:ext uri="{BB962C8B-B14F-4D97-AF65-F5344CB8AC3E}">
        <p14:creationId xmlns:p14="http://schemas.microsoft.com/office/powerpoint/2010/main" val="3818194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5.d Objetivo general del proyecto y de cada asignatura involucrada</a:t>
            </a:r>
            <a:endParaRPr lang="en-US" dirty="0"/>
          </a:p>
        </p:txBody>
      </p:sp>
      <p:sp>
        <p:nvSpPr>
          <p:cNvPr id="3" name="Marcador de contenido 2"/>
          <p:cNvSpPr>
            <a:spLocks noGrp="1"/>
          </p:cNvSpPr>
          <p:nvPr>
            <p:ph idx="1"/>
          </p:nvPr>
        </p:nvSpPr>
        <p:spPr/>
        <p:txBody>
          <a:bodyPr>
            <a:normAutofit fontScale="92500" lnSpcReduction="10000"/>
          </a:bodyPr>
          <a:lstStyle/>
          <a:p>
            <a:pPr algn="ctr"/>
            <a:r>
              <a:rPr lang="es-MX" sz="2400" dirty="0" smtClean="0"/>
              <a:t>Objetivos específicos</a:t>
            </a:r>
            <a:r>
              <a:rPr lang="es-MX" dirty="0" smtClean="0"/>
              <a:t>:</a:t>
            </a:r>
          </a:p>
          <a:p>
            <a:pPr algn="just"/>
            <a:r>
              <a:rPr lang="es-MX" dirty="0" smtClean="0"/>
              <a:t>Geografía: El alumno c</a:t>
            </a:r>
            <a:r>
              <a:rPr lang="es-ES" dirty="0" err="1" smtClean="0"/>
              <a:t>omparará</a:t>
            </a:r>
            <a:r>
              <a:rPr lang="es-ES" dirty="0" smtClean="0"/>
              <a:t> la evolución física y demográfica  </a:t>
            </a:r>
            <a:r>
              <a:rPr lang="es-ES" dirty="0"/>
              <a:t>del espacio </a:t>
            </a:r>
            <a:r>
              <a:rPr lang="es-ES" dirty="0" smtClean="0"/>
              <a:t>geográfico de la ZMCM; utilizando para ello distintos </a:t>
            </a:r>
            <a:r>
              <a:rPr lang="es-ES" dirty="0"/>
              <a:t>métodos, herramientas de análisis y representación espacial de manera interdisciplinaria que le permitirán valorar la utilidad del conocimiento geográfico en su vida cotidiana.</a:t>
            </a:r>
            <a:r>
              <a:rPr lang="es-MX" dirty="0" smtClean="0"/>
              <a:t> </a:t>
            </a:r>
          </a:p>
          <a:p>
            <a:pPr algn="just"/>
            <a:r>
              <a:rPr lang="es-MX" dirty="0" smtClean="0"/>
              <a:t>Informática: El alumno fomentará el procesamiento de datos a partir de la utilización de herramientas informáticas y paquetería de Microsoft office.</a:t>
            </a:r>
          </a:p>
          <a:p>
            <a:pPr algn="just"/>
            <a:r>
              <a:rPr lang="es-MX" dirty="0" smtClean="0"/>
              <a:t>Español: Organizará a partir del conocimiento de la investigación documental la información recopilada de diferentes fuentes sobre un tema de actualidad.</a:t>
            </a:r>
          </a:p>
          <a:p>
            <a:pPr algn="just"/>
            <a:endParaRPr lang="es-MX" dirty="0"/>
          </a:p>
          <a:p>
            <a:pPr algn="just"/>
            <a:r>
              <a:rPr lang="es-MX" dirty="0" smtClean="0"/>
              <a:t>Elabora una monografía que articule la información obtenida de una investigación con su punto de vista</a:t>
            </a:r>
            <a:endParaRPr lang="en-US" dirty="0"/>
          </a:p>
        </p:txBody>
      </p:sp>
    </p:spTree>
    <p:extLst>
      <p:ext uri="{BB962C8B-B14F-4D97-AF65-F5344CB8AC3E}">
        <p14:creationId xmlns:p14="http://schemas.microsoft.com/office/powerpoint/2010/main" val="1849751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smtClean="0"/>
              <a:t>5.e Pregunta generadora, </a:t>
            </a:r>
            <a:endParaRPr lang="es-MX" dirty="0"/>
          </a:p>
        </p:txBody>
      </p:sp>
      <p:sp>
        <p:nvSpPr>
          <p:cNvPr id="3" name="Marcador de contenido 2"/>
          <p:cNvSpPr>
            <a:spLocks noGrp="1"/>
          </p:cNvSpPr>
          <p:nvPr>
            <p:ph idx="1"/>
          </p:nvPr>
        </p:nvSpPr>
        <p:spPr>
          <a:xfrm>
            <a:off x="677334" y="2757489"/>
            <a:ext cx="8596668" cy="3880773"/>
          </a:xfrm>
        </p:spPr>
        <p:txBody>
          <a:bodyPr/>
          <a:lstStyle/>
          <a:p>
            <a:r>
              <a:rPr lang="es-ES" sz="2000" b="1" i="1" u="sng" dirty="0"/>
              <a:t>La pregunta </a:t>
            </a:r>
            <a:r>
              <a:rPr lang="es-ES" sz="2000" b="1" i="1" u="sng" dirty="0" smtClean="0"/>
              <a:t>disparadora </a:t>
            </a:r>
            <a:r>
              <a:rPr lang="es-ES" sz="2000" b="1" i="1" u="sng" dirty="0"/>
              <a:t>es</a:t>
            </a:r>
            <a:r>
              <a:rPr lang="es-ES" sz="2000" b="1" i="1" dirty="0"/>
              <a:t>: ¿Cómo se ha dado el crecimiento urbano y demográfico en </a:t>
            </a:r>
            <a:r>
              <a:rPr lang="es-ES" sz="2000" b="1" i="1" dirty="0" smtClean="0"/>
              <a:t>Zona Esmeralda y será posible presentar un documento formal que integre la información recabada ? </a:t>
            </a:r>
            <a:endParaRPr lang="es-ES" sz="2000" dirty="0"/>
          </a:p>
        </p:txBody>
      </p:sp>
    </p:spTree>
    <p:extLst>
      <p:ext uri="{BB962C8B-B14F-4D97-AF65-F5344CB8AC3E}">
        <p14:creationId xmlns:p14="http://schemas.microsoft.com/office/powerpoint/2010/main" val="3379695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smtClean="0"/>
              <a:t>5.f Contenido. Temas y productos propuestos, organizadores en forma cronológica. </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21111356"/>
              </p:ext>
            </p:extLst>
          </p:nvPr>
        </p:nvGraphicFramePr>
        <p:xfrm>
          <a:off x="2149220" y="1614521"/>
          <a:ext cx="5229480" cy="4610100"/>
        </p:xfrm>
        <a:graphic>
          <a:graphicData uri="http://schemas.openxmlformats.org/drawingml/2006/table">
            <a:tbl>
              <a:tblPr/>
              <a:tblGrid>
                <a:gridCol w="1642814">
                  <a:extLst>
                    <a:ext uri="{9D8B030D-6E8A-4147-A177-3AD203B41FA5}">
                      <a16:colId xmlns:a16="http://schemas.microsoft.com/office/drawing/2014/main" val="3178825380"/>
                    </a:ext>
                  </a:extLst>
                </a:gridCol>
                <a:gridCol w="1872166">
                  <a:extLst>
                    <a:ext uri="{9D8B030D-6E8A-4147-A177-3AD203B41FA5}">
                      <a16:colId xmlns:a16="http://schemas.microsoft.com/office/drawing/2014/main" val="2977196576"/>
                    </a:ext>
                  </a:extLst>
                </a:gridCol>
                <a:gridCol w="1714500">
                  <a:extLst>
                    <a:ext uri="{9D8B030D-6E8A-4147-A177-3AD203B41FA5}">
                      <a16:colId xmlns:a16="http://schemas.microsoft.com/office/drawing/2014/main" val="2454779049"/>
                    </a:ext>
                  </a:extLst>
                </a:gridCol>
              </a:tblGrid>
              <a:tr h="701285">
                <a:tc>
                  <a:txBody>
                    <a:bodyPr/>
                    <a:lstStyle/>
                    <a:p>
                      <a:pPr fontAlgn="t"/>
                      <a:r>
                        <a:rPr lang="es-ES" sz="1600" dirty="0" smtClean="0">
                          <a:effectLst/>
                        </a:rPr>
                        <a:t>LENGUA ESPAÑOLA</a:t>
                      </a:r>
                      <a:endParaRPr lang="es-ES" sz="1600" dirty="0">
                        <a:effectLst/>
                      </a:endParaRPr>
                    </a:p>
                  </a:txBody>
                  <a:tcPr marL="54947" marR="54947" marT="54947" marB="5494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base">
                        <a:spcBef>
                          <a:spcPts val="0"/>
                        </a:spcBef>
                        <a:spcAft>
                          <a:spcPts val="0"/>
                        </a:spcAft>
                        <a:buFont typeface="+mj-lt"/>
                        <a:buNone/>
                      </a:pPr>
                      <a:r>
                        <a:rPr lang="es-ES" sz="1600" b="0" i="0" u="none" strike="noStrike" dirty="0" smtClean="0">
                          <a:solidFill>
                            <a:srgbClr val="000000"/>
                          </a:solidFill>
                          <a:effectLst/>
                          <a:latin typeface="Century Gothic" panose="020B0502020202020204" pitchFamily="34" charset="0"/>
                        </a:rPr>
                        <a:t>INFORMÁTICA</a:t>
                      </a:r>
                      <a:endParaRPr lang="es-ES" sz="1600" b="0" i="0" u="none" strike="noStrike" dirty="0">
                        <a:solidFill>
                          <a:srgbClr val="000000"/>
                        </a:solidFill>
                        <a:effectLst/>
                        <a:latin typeface="Century Gothic" panose="020B0502020202020204" pitchFamily="34" charset="0"/>
                      </a:endParaRPr>
                    </a:p>
                  </a:txBody>
                  <a:tcPr marL="54947" marR="54947" marT="54947" marB="54947">
                    <a:lnL w="12700" cap="flat" cmpd="sng" algn="ctr">
                      <a:solidFill>
                        <a:srgbClr val="1C4587"/>
                      </a:solidFill>
                      <a:prstDash val="solid"/>
                      <a:round/>
                      <a:headEnd type="none" w="med" len="med"/>
                      <a:tailEnd type="none" w="med" len="med"/>
                    </a:lnL>
                    <a:lnR w="12687" cap="flat" cmpd="sng" algn="ctr">
                      <a:solidFill>
                        <a:srgbClr val="000000"/>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base">
                        <a:spcBef>
                          <a:spcPts val="0"/>
                        </a:spcBef>
                        <a:spcAft>
                          <a:spcPts val="0"/>
                        </a:spcAft>
                        <a:buFont typeface="+mj-lt"/>
                        <a:buNone/>
                      </a:pPr>
                      <a:r>
                        <a:rPr lang="es-ES" sz="1600" b="0" i="0" u="none" strike="noStrike" dirty="0" smtClean="0">
                          <a:solidFill>
                            <a:srgbClr val="000000"/>
                          </a:solidFill>
                          <a:effectLst/>
                          <a:latin typeface="Century Gothic" panose="020B0502020202020204" pitchFamily="34" charset="0"/>
                        </a:rPr>
                        <a:t>GEOGRAFÍA</a:t>
                      </a:r>
                      <a:endParaRPr lang="es-ES" sz="1600" b="0" i="0" u="none" strike="noStrike" dirty="0">
                        <a:solidFill>
                          <a:srgbClr val="000000"/>
                        </a:solidFill>
                        <a:effectLst/>
                        <a:latin typeface="Century Gothic" panose="020B0502020202020204" pitchFamily="34" charset="0"/>
                      </a:endParaRPr>
                    </a:p>
                  </a:txBody>
                  <a:tcPr marL="54947" marR="54947" marT="54947" marB="54947">
                    <a:lnL w="12687" cap="flat" cmpd="sng" algn="ctr">
                      <a:solidFill>
                        <a:srgbClr val="000000"/>
                      </a:solidFill>
                      <a:prstDash val="solid"/>
                      <a:round/>
                      <a:headEnd type="none" w="med" len="med"/>
                      <a:tailEnd type="none" w="med" len="med"/>
                    </a:lnL>
                    <a:lnR w="12687" cap="flat" cmpd="sng" algn="ctr">
                      <a:solidFill>
                        <a:srgbClr val="000000"/>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3152469239"/>
                  </a:ext>
                </a:extLst>
              </a:tr>
              <a:tr h="3908815">
                <a:tc>
                  <a:txBody>
                    <a:bodyPr/>
                    <a:lstStyle/>
                    <a:p>
                      <a:pPr rtl="0" fontAlgn="base">
                        <a:spcBef>
                          <a:spcPts val="0"/>
                        </a:spcBef>
                        <a:spcAft>
                          <a:spcPts val="0"/>
                        </a:spcAft>
                        <a:buFont typeface="+mj-lt"/>
                        <a:buAutoNum type="arabicPeriod"/>
                      </a:pPr>
                      <a:r>
                        <a:rPr lang="es-ES" sz="1600" dirty="0">
                          <a:effectLst/>
                        </a:rPr>
                        <a:t/>
                      </a:r>
                      <a:br>
                        <a:rPr lang="es-ES" sz="1600" dirty="0">
                          <a:effectLst/>
                        </a:rPr>
                      </a:br>
                      <a:r>
                        <a:rPr lang="es-ES" sz="1000" b="0" i="0" u="none" strike="noStrike" dirty="0">
                          <a:solidFill>
                            <a:srgbClr val="000000"/>
                          </a:solidFill>
                          <a:effectLst/>
                          <a:latin typeface="Century Gothic" panose="020B0502020202020204" pitchFamily="34" charset="0"/>
                        </a:rPr>
                        <a:t>Registro en fichas bibliográficas de fuentes de investigación obtenidas</a:t>
                      </a:r>
                    </a:p>
                    <a:p>
                      <a:pPr rtl="0" fontAlgn="base">
                        <a:spcBef>
                          <a:spcPts val="0"/>
                        </a:spcBef>
                        <a:spcAft>
                          <a:spcPts val="0"/>
                        </a:spcAft>
                        <a:buFont typeface="+mj-lt"/>
                        <a:buAutoNum type="arabicPeriod"/>
                      </a:pPr>
                      <a:r>
                        <a:rPr lang="es-ES" sz="1000" b="0" i="0" u="none" strike="noStrike" dirty="0">
                          <a:solidFill>
                            <a:srgbClr val="000000"/>
                          </a:solidFill>
                          <a:effectLst/>
                          <a:latin typeface="Century Gothic" panose="020B0502020202020204" pitchFamily="34" charset="0"/>
                        </a:rPr>
                        <a:t>Elaboración de bibliografía</a:t>
                      </a:r>
                    </a:p>
                    <a:p>
                      <a:pPr rtl="0" fontAlgn="base">
                        <a:spcBef>
                          <a:spcPts val="0"/>
                        </a:spcBef>
                        <a:spcAft>
                          <a:spcPts val="0"/>
                        </a:spcAft>
                        <a:buFont typeface="+mj-lt"/>
                        <a:buAutoNum type="arabicPeriod"/>
                      </a:pPr>
                      <a:r>
                        <a:rPr lang="es-ES" sz="1000" b="0" i="0" u="none" strike="noStrike" dirty="0">
                          <a:solidFill>
                            <a:srgbClr val="000000"/>
                          </a:solidFill>
                          <a:effectLst/>
                          <a:latin typeface="Century Gothic" panose="020B0502020202020204" pitchFamily="34" charset="0"/>
                        </a:rPr>
                        <a:t>Información extraída de los documentos</a:t>
                      </a:r>
                    </a:p>
                    <a:p>
                      <a:pPr rtl="0" fontAlgn="base">
                        <a:spcBef>
                          <a:spcPts val="0"/>
                        </a:spcBef>
                        <a:spcAft>
                          <a:spcPts val="0"/>
                        </a:spcAft>
                        <a:buFont typeface="+mj-lt"/>
                        <a:buAutoNum type="arabicPeriod"/>
                      </a:pPr>
                      <a:r>
                        <a:rPr lang="es-ES" sz="1000" b="0" i="0" u="none" strike="noStrike" dirty="0">
                          <a:solidFill>
                            <a:srgbClr val="000000"/>
                          </a:solidFill>
                          <a:effectLst/>
                          <a:latin typeface="Century Gothic" panose="020B0502020202020204" pitchFamily="34" charset="0"/>
                        </a:rPr>
                        <a:t>Fichas con citas, reflexiones y conclusiones</a:t>
                      </a:r>
                    </a:p>
                    <a:p>
                      <a:pPr fontAlgn="t"/>
                      <a:r>
                        <a:rPr lang="es-ES" sz="1600" dirty="0">
                          <a:effectLst/>
                        </a:rPr>
                        <a:t/>
                      </a:r>
                      <a:br>
                        <a:rPr lang="es-ES" sz="1600" dirty="0">
                          <a:effectLst/>
                        </a:rPr>
                      </a:br>
                      <a:r>
                        <a:rPr lang="es-ES" sz="1600" dirty="0">
                          <a:effectLst/>
                        </a:rPr>
                        <a:t/>
                      </a:r>
                      <a:br>
                        <a:rPr lang="es-ES" sz="1600" dirty="0">
                          <a:effectLst/>
                        </a:rPr>
                      </a:br>
                      <a:r>
                        <a:rPr lang="es-ES" sz="1600" dirty="0">
                          <a:effectLst/>
                        </a:rPr>
                        <a:t/>
                      </a:r>
                      <a:br>
                        <a:rPr lang="es-ES" sz="1600" dirty="0">
                          <a:effectLst/>
                        </a:rPr>
                      </a:br>
                      <a:r>
                        <a:rPr lang="es-ES" sz="1600" dirty="0">
                          <a:effectLst/>
                        </a:rPr>
                        <a:t/>
                      </a:r>
                      <a:br>
                        <a:rPr lang="es-ES" sz="1600" dirty="0">
                          <a:effectLst/>
                        </a:rPr>
                      </a:br>
                      <a:endParaRPr lang="es-ES" sz="1600" dirty="0">
                        <a:effectLst/>
                      </a:endParaRPr>
                    </a:p>
                  </a:txBody>
                  <a:tcPr marL="54947" marR="54947" marT="54947" marB="5494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base">
                        <a:spcBef>
                          <a:spcPts val="0"/>
                        </a:spcBef>
                        <a:spcAft>
                          <a:spcPts val="0"/>
                        </a:spcAft>
                        <a:buFont typeface="+mj-lt"/>
                        <a:buAutoNum type="arabicPeriod"/>
                      </a:pPr>
                      <a:r>
                        <a:rPr lang="es-ES" sz="1000" b="0" i="0" u="none" strike="noStrike">
                          <a:solidFill>
                            <a:srgbClr val="000000"/>
                          </a:solidFill>
                          <a:effectLst/>
                          <a:latin typeface="Century Gothic" panose="020B0502020202020204" pitchFamily="34" charset="0"/>
                        </a:rPr>
                        <a:t>información cartográfica y estadística del siglo XX y XXI de la ciudad de México y su zona metropolitana.</a:t>
                      </a:r>
                    </a:p>
                    <a:p>
                      <a:pPr rtl="0" fontAlgn="base">
                        <a:spcBef>
                          <a:spcPts val="0"/>
                        </a:spcBef>
                        <a:spcAft>
                          <a:spcPts val="0"/>
                        </a:spcAft>
                        <a:buFont typeface="+mj-lt"/>
                        <a:buAutoNum type="arabicPeriod"/>
                      </a:pPr>
                      <a:r>
                        <a:rPr lang="es-ES" sz="1000" b="0" i="0" u="none" strike="noStrike">
                          <a:solidFill>
                            <a:srgbClr val="000000"/>
                          </a:solidFill>
                          <a:effectLst/>
                          <a:latin typeface="Century Gothic" panose="020B0502020202020204" pitchFamily="34" charset="0"/>
                        </a:rPr>
                        <a:t>Procesamiento de la información cartográfica y estadística (digitalización y creación de bases de datos)</a:t>
                      </a:r>
                    </a:p>
                    <a:p>
                      <a:pPr rtl="0" fontAlgn="base">
                        <a:spcBef>
                          <a:spcPts val="0"/>
                        </a:spcBef>
                        <a:spcAft>
                          <a:spcPts val="0"/>
                        </a:spcAft>
                        <a:buFont typeface="+mj-lt"/>
                        <a:buAutoNum type="arabicPeriod"/>
                      </a:pPr>
                      <a:r>
                        <a:rPr lang="es-ES" sz="1000" b="0" i="0" u="none" strike="noStrike">
                          <a:solidFill>
                            <a:srgbClr val="000000"/>
                          </a:solidFill>
                          <a:effectLst/>
                          <a:latin typeface="Century Gothic" panose="020B0502020202020204" pitchFamily="34" charset="0"/>
                        </a:rPr>
                        <a:t>Análisis de la información recopilada y procesada.</a:t>
                      </a:r>
                    </a:p>
                    <a:p>
                      <a:pPr rtl="0" fontAlgn="base">
                        <a:spcBef>
                          <a:spcPts val="0"/>
                        </a:spcBef>
                        <a:spcAft>
                          <a:spcPts val="0"/>
                        </a:spcAft>
                        <a:buFont typeface="+mj-lt"/>
                        <a:buAutoNum type="arabicPeriod"/>
                      </a:pPr>
                      <a:r>
                        <a:rPr lang="es-ES" sz="1000" b="0" i="0" u="none" strike="noStrike">
                          <a:solidFill>
                            <a:srgbClr val="000000"/>
                          </a:solidFill>
                          <a:effectLst/>
                          <a:latin typeface="Century Gothic" panose="020B0502020202020204" pitchFamily="34" charset="0"/>
                        </a:rPr>
                        <a:t>Generar un proyecto informático, donde se pueda visualizar de manera lógica y ordenada la información</a:t>
                      </a:r>
                    </a:p>
                    <a:p>
                      <a:pPr rtl="0" fontAlgn="base">
                        <a:spcBef>
                          <a:spcPts val="0"/>
                        </a:spcBef>
                        <a:spcAft>
                          <a:spcPts val="0"/>
                        </a:spcAft>
                        <a:buFont typeface="+mj-lt"/>
                        <a:buAutoNum type="arabicPeriod"/>
                      </a:pPr>
                      <a:r>
                        <a:rPr lang="es-ES" sz="1000" b="0" i="0" u="none" strike="noStrike">
                          <a:solidFill>
                            <a:srgbClr val="000000"/>
                          </a:solidFill>
                          <a:effectLst/>
                          <a:latin typeface="Century Gothic" panose="020B0502020202020204" pitchFamily="34" charset="0"/>
                        </a:rPr>
                        <a:t>Presentar un análisis a partir de la evolución digital de la zona de en observación .</a:t>
                      </a:r>
                    </a:p>
                  </a:txBody>
                  <a:tcPr marL="54947" marR="54947" marT="54947" marB="54947">
                    <a:lnL w="12700" cap="flat" cmpd="sng" algn="ctr">
                      <a:solidFill>
                        <a:srgbClr val="1C4587"/>
                      </a:solidFill>
                      <a:prstDash val="solid"/>
                      <a:round/>
                      <a:headEnd type="none" w="med" len="med"/>
                      <a:tailEnd type="none" w="med" len="med"/>
                    </a:lnL>
                    <a:lnR w="12687" cap="flat" cmpd="sng" algn="ctr">
                      <a:solidFill>
                        <a:srgbClr val="000000"/>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ES" sz="1000" b="0" i="0" u="none" strike="noStrike" dirty="0">
                          <a:solidFill>
                            <a:srgbClr val="000000"/>
                          </a:solidFill>
                          <a:effectLst/>
                          <a:latin typeface="Century Gothic" panose="020B0502020202020204" pitchFamily="34" charset="0"/>
                        </a:rPr>
                        <a:t>portafolio de evidencias con:</a:t>
                      </a:r>
                      <a:endParaRPr lang="es-ES" sz="1600" dirty="0">
                        <a:effectLst/>
                      </a:endParaRPr>
                    </a:p>
                    <a:p>
                      <a:pPr rtl="0" fontAlgn="base">
                        <a:spcBef>
                          <a:spcPts val="0"/>
                        </a:spcBef>
                        <a:spcAft>
                          <a:spcPts val="0"/>
                        </a:spcAft>
                        <a:buFont typeface="+mj-lt"/>
                        <a:buAutoNum type="arabicPeriod"/>
                      </a:pPr>
                      <a:r>
                        <a:rPr lang="es-ES" sz="1000" b="0" i="0" u="none" strike="noStrike" dirty="0">
                          <a:solidFill>
                            <a:srgbClr val="000000"/>
                          </a:solidFill>
                          <a:effectLst/>
                          <a:latin typeface="Century Gothic" panose="020B0502020202020204" pitchFamily="34" charset="0"/>
                        </a:rPr>
                        <a:t>Búsqueda de la información cartográfica y estadística del siglo XX y XXI de la ciudad de México y su zona metropolitana.</a:t>
                      </a:r>
                    </a:p>
                    <a:p>
                      <a:pPr rtl="0" fontAlgn="base">
                        <a:spcBef>
                          <a:spcPts val="0"/>
                        </a:spcBef>
                        <a:spcAft>
                          <a:spcPts val="0"/>
                        </a:spcAft>
                        <a:buFont typeface="+mj-lt"/>
                        <a:buAutoNum type="arabicPeriod"/>
                      </a:pPr>
                      <a:r>
                        <a:rPr lang="es-ES" sz="1000" b="0" i="0" u="none" strike="noStrike" dirty="0">
                          <a:solidFill>
                            <a:srgbClr val="000000"/>
                          </a:solidFill>
                          <a:effectLst/>
                          <a:latin typeface="Century Gothic" panose="020B0502020202020204" pitchFamily="34" charset="0"/>
                        </a:rPr>
                        <a:t>Procesamiento de la información cartográfica y estadística</a:t>
                      </a:r>
                    </a:p>
                    <a:p>
                      <a:pPr rtl="0" fontAlgn="base">
                        <a:spcBef>
                          <a:spcPts val="0"/>
                        </a:spcBef>
                        <a:spcAft>
                          <a:spcPts val="0"/>
                        </a:spcAft>
                        <a:buFont typeface="+mj-lt"/>
                        <a:buAutoNum type="arabicPeriod"/>
                      </a:pPr>
                      <a:r>
                        <a:rPr lang="es-ES" sz="1000" b="0" i="0" u="none" strike="noStrike" dirty="0">
                          <a:solidFill>
                            <a:srgbClr val="000000"/>
                          </a:solidFill>
                          <a:effectLst/>
                          <a:latin typeface="Century Gothic" panose="020B0502020202020204" pitchFamily="34" charset="0"/>
                        </a:rPr>
                        <a:t>Análisis de la información recopilada y procesada.</a:t>
                      </a:r>
                    </a:p>
                    <a:p>
                      <a:pPr rtl="0" fontAlgn="base">
                        <a:spcBef>
                          <a:spcPts val="0"/>
                        </a:spcBef>
                        <a:spcAft>
                          <a:spcPts val="0"/>
                        </a:spcAft>
                        <a:buFont typeface="+mj-lt"/>
                        <a:buAutoNum type="arabicPeriod"/>
                      </a:pPr>
                      <a:r>
                        <a:rPr lang="es-ES" sz="1000" b="0" i="0" u="none" strike="noStrike" dirty="0">
                          <a:solidFill>
                            <a:srgbClr val="000000"/>
                          </a:solidFill>
                          <a:effectLst/>
                          <a:latin typeface="Century Gothic" panose="020B0502020202020204" pitchFamily="34" charset="0"/>
                        </a:rPr>
                        <a:t>Redactar y desarrollar cada uno de ,los temas del proyecto.</a:t>
                      </a:r>
                    </a:p>
                    <a:p>
                      <a:pPr rtl="0" fontAlgn="base">
                        <a:spcBef>
                          <a:spcPts val="0"/>
                        </a:spcBef>
                        <a:spcAft>
                          <a:spcPts val="0"/>
                        </a:spcAft>
                        <a:buFont typeface="+mj-lt"/>
                        <a:buAutoNum type="arabicPeriod"/>
                      </a:pPr>
                      <a:r>
                        <a:rPr lang="es-ES" sz="1000" b="0" i="0" u="none" strike="noStrike" dirty="0">
                          <a:solidFill>
                            <a:srgbClr val="000000"/>
                          </a:solidFill>
                          <a:effectLst/>
                          <a:latin typeface="Century Gothic" panose="020B0502020202020204" pitchFamily="34" charset="0"/>
                        </a:rPr>
                        <a:t>Redactar las conclusiones, propuestas y recomendaciones del tema a estudiar.</a:t>
                      </a:r>
                    </a:p>
                  </a:txBody>
                  <a:tcPr marL="54947" marR="54947" marT="54947" marB="54947">
                    <a:lnL w="12687" cap="flat" cmpd="sng" algn="ctr">
                      <a:solidFill>
                        <a:srgbClr val="000000"/>
                      </a:solidFill>
                      <a:prstDash val="solid"/>
                      <a:round/>
                      <a:headEnd type="none" w="med" len="med"/>
                      <a:tailEnd type="none" w="med" len="med"/>
                    </a:lnL>
                    <a:lnR w="12687" cap="flat" cmpd="sng" algn="ctr">
                      <a:solidFill>
                        <a:srgbClr val="000000"/>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2557652486"/>
                  </a:ext>
                </a:extLst>
              </a:tr>
            </a:tbl>
          </a:graphicData>
        </a:graphic>
      </p:graphicFrame>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98442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smtClean="0"/>
              <a:t>5.g Formatos e instrumentos para /con la planeación, seguimiento, evaluación, autoevaluación y coevaluación</a:t>
            </a:r>
            <a:endParaRPr lang="es-MX" dirty="0"/>
          </a:p>
        </p:txBody>
      </p:sp>
      <p:graphicFrame>
        <p:nvGraphicFramePr>
          <p:cNvPr id="4" name="Marcador de contenido 3"/>
          <p:cNvGraphicFramePr>
            <a:graphicFrameLocks noGrp="1"/>
          </p:cNvGraphicFramePr>
          <p:nvPr>
            <p:ph idx="1"/>
          </p:nvPr>
        </p:nvGraphicFramePr>
        <p:xfrm>
          <a:off x="677863" y="2276644"/>
          <a:ext cx="8596312" cy="3649324"/>
        </p:xfrm>
        <a:graphic>
          <a:graphicData uri="http://schemas.openxmlformats.org/drawingml/2006/table">
            <a:tbl>
              <a:tblPr/>
              <a:tblGrid>
                <a:gridCol w="1946867">
                  <a:extLst>
                    <a:ext uri="{9D8B030D-6E8A-4147-A177-3AD203B41FA5}">
                      <a16:colId xmlns:a16="http://schemas.microsoft.com/office/drawing/2014/main" val="3975098953"/>
                    </a:ext>
                  </a:extLst>
                </a:gridCol>
                <a:gridCol w="2059729">
                  <a:extLst>
                    <a:ext uri="{9D8B030D-6E8A-4147-A177-3AD203B41FA5}">
                      <a16:colId xmlns:a16="http://schemas.microsoft.com/office/drawing/2014/main" val="3287879622"/>
                    </a:ext>
                  </a:extLst>
                </a:gridCol>
                <a:gridCol w="2040919">
                  <a:extLst>
                    <a:ext uri="{9D8B030D-6E8A-4147-A177-3AD203B41FA5}">
                      <a16:colId xmlns:a16="http://schemas.microsoft.com/office/drawing/2014/main" val="31458"/>
                    </a:ext>
                  </a:extLst>
                </a:gridCol>
                <a:gridCol w="2548797">
                  <a:extLst>
                    <a:ext uri="{9D8B030D-6E8A-4147-A177-3AD203B41FA5}">
                      <a16:colId xmlns:a16="http://schemas.microsoft.com/office/drawing/2014/main" val="1265000086"/>
                    </a:ext>
                  </a:extLst>
                </a:gridCol>
              </a:tblGrid>
              <a:tr h="1615179">
                <a:tc>
                  <a:txBody>
                    <a:bodyPr/>
                    <a:lstStyle/>
                    <a:p>
                      <a:pPr rtl="0" fontAlgn="t">
                        <a:spcBef>
                          <a:spcPts val="0"/>
                        </a:spcBef>
                        <a:spcAft>
                          <a:spcPts val="0"/>
                        </a:spcAft>
                      </a:pPr>
                      <a:r>
                        <a:rPr lang="es-ES" sz="1100" b="1" i="0" u="none" strike="noStrike">
                          <a:solidFill>
                            <a:srgbClr val="1F497D"/>
                          </a:solidFill>
                          <a:effectLst/>
                          <a:latin typeface="Century Gothic" panose="020B0502020202020204" pitchFamily="34" charset="0"/>
                        </a:rPr>
                        <a:t>4. Evaluación.</a:t>
                      </a:r>
                      <a:endParaRPr lang="es-ES" sz="1800">
                        <a:effectLst/>
                      </a:endParaRPr>
                    </a:p>
                    <a:p>
                      <a:pPr rtl="0" fontAlgn="t">
                        <a:spcBef>
                          <a:spcPts val="0"/>
                        </a:spcBef>
                        <a:spcAft>
                          <a:spcPts val="0"/>
                        </a:spcAft>
                      </a:pPr>
                      <a:r>
                        <a:rPr lang="es-ES" sz="1100" b="0" i="0" u="none" strike="noStrike">
                          <a:solidFill>
                            <a:srgbClr val="1F497D"/>
                          </a:solidFill>
                          <a:effectLst/>
                          <a:latin typeface="Century Gothic" panose="020B0502020202020204" pitchFamily="34" charset="0"/>
                        </a:rPr>
                        <a:t>   Productos /evidencias</a:t>
                      </a:r>
                      <a:endParaRPr lang="es-ES" sz="1800">
                        <a:effectLst/>
                      </a:endParaRPr>
                    </a:p>
                    <a:p>
                      <a:pPr rtl="0" fontAlgn="t">
                        <a:spcBef>
                          <a:spcPts val="0"/>
                        </a:spcBef>
                        <a:spcAft>
                          <a:spcPts val="0"/>
                        </a:spcAft>
                      </a:pPr>
                      <a:r>
                        <a:rPr lang="es-ES" sz="1100" b="0" i="0" u="none" strike="noStrike">
                          <a:solidFill>
                            <a:srgbClr val="1F497D"/>
                          </a:solidFill>
                          <a:effectLst/>
                          <a:latin typeface="Century Gothic" panose="020B0502020202020204" pitchFamily="34" charset="0"/>
                        </a:rPr>
                        <a:t>   de aprendizaje para </a:t>
                      </a:r>
                      <a:endParaRPr lang="es-ES" sz="1800">
                        <a:effectLst/>
                      </a:endParaRPr>
                    </a:p>
                    <a:p>
                      <a:pPr rtl="0" fontAlgn="t">
                        <a:spcBef>
                          <a:spcPts val="0"/>
                        </a:spcBef>
                        <a:spcAft>
                          <a:spcPts val="0"/>
                        </a:spcAft>
                      </a:pPr>
                      <a:r>
                        <a:rPr lang="es-ES" sz="1100" b="0" i="0" u="none" strike="noStrike">
                          <a:solidFill>
                            <a:srgbClr val="1F497D"/>
                          </a:solidFill>
                          <a:effectLst/>
                          <a:latin typeface="Century Gothic" panose="020B0502020202020204" pitchFamily="34" charset="0"/>
                        </a:rPr>
                        <a:t>   demostrar el</a:t>
                      </a:r>
                      <a:endParaRPr lang="es-ES" sz="1800">
                        <a:effectLst/>
                      </a:endParaRPr>
                    </a:p>
                    <a:p>
                      <a:pPr rtl="0" fontAlgn="t">
                        <a:spcBef>
                          <a:spcPts val="0"/>
                        </a:spcBef>
                        <a:spcAft>
                          <a:spcPts val="0"/>
                        </a:spcAft>
                      </a:pPr>
                      <a:r>
                        <a:rPr lang="es-ES" sz="1100" b="0" i="0" u="none" strike="noStrike">
                          <a:solidFill>
                            <a:srgbClr val="1F497D"/>
                          </a:solidFill>
                          <a:effectLst/>
                          <a:latin typeface="Century Gothic" panose="020B0502020202020204" pitchFamily="34" charset="0"/>
                        </a:rPr>
                        <a:t>   avance del </a:t>
                      </a:r>
                      <a:r>
                        <a:rPr lang="es-ES" sz="1100" b="0" i="0" u="none" strike="noStrike">
                          <a:solidFill>
                            <a:srgbClr val="17365D"/>
                          </a:solidFill>
                          <a:effectLst/>
                          <a:latin typeface="Century Gothic" panose="020B0502020202020204" pitchFamily="34" charset="0"/>
                        </a:rPr>
                        <a:t> proceso  y </a:t>
                      </a:r>
                      <a:endParaRPr lang="es-ES" sz="1800">
                        <a:effectLst/>
                      </a:endParaRPr>
                    </a:p>
                    <a:p>
                      <a:pPr rtl="0" fontAlgn="t">
                        <a:spcBef>
                          <a:spcPts val="0"/>
                        </a:spcBef>
                        <a:spcAft>
                          <a:spcPts val="0"/>
                        </a:spcAft>
                      </a:pPr>
                      <a:r>
                        <a:rPr lang="es-ES" sz="1100" b="0" i="0" u="none" strike="noStrike">
                          <a:solidFill>
                            <a:srgbClr val="17365D"/>
                          </a:solidFill>
                          <a:effectLst/>
                          <a:latin typeface="Century Gothic" panose="020B0502020202020204" pitchFamily="34" charset="0"/>
                        </a:rPr>
                        <a:t>   el logro del  objetivo</a:t>
                      </a:r>
                      <a:endParaRPr lang="es-ES" sz="1800">
                        <a:effectLst/>
                      </a:endParaRPr>
                    </a:p>
                    <a:p>
                      <a:pPr rtl="0" fontAlgn="t">
                        <a:spcBef>
                          <a:spcPts val="0"/>
                        </a:spcBef>
                        <a:spcAft>
                          <a:spcPts val="0"/>
                        </a:spcAft>
                      </a:pPr>
                      <a:r>
                        <a:rPr lang="es-ES" sz="1100" b="0" i="0" u="none" strike="noStrike">
                          <a:solidFill>
                            <a:srgbClr val="17365D"/>
                          </a:solidFill>
                          <a:effectLst/>
                          <a:latin typeface="Century Gothic" panose="020B0502020202020204" pitchFamily="34" charset="0"/>
                        </a:rPr>
                        <a:t>   propuesto.</a:t>
                      </a:r>
                      <a:endParaRPr lang="es-ES" sz="1800">
                        <a:effectLst/>
                      </a:endParaRPr>
                    </a:p>
                    <a:p>
                      <a:pPr rtl="0" fontAlgn="t">
                        <a:spcBef>
                          <a:spcPts val="0"/>
                        </a:spcBef>
                        <a:spcAft>
                          <a:spcPts val="0"/>
                        </a:spcAft>
                      </a:pPr>
                      <a:r>
                        <a:rPr lang="es-ES" sz="1100" b="0" i="0" u="none" strike="noStrike">
                          <a:solidFill>
                            <a:srgbClr val="000000"/>
                          </a:solidFill>
                          <a:effectLst/>
                          <a:latin typeface="Century Gothic" panose="020B0502020202020204" pitchFamily="34" charset="0"/>
                        </a:rPr>
                        <a:t>     </a:t>
                      </a:r>
                      <a:endParaRPr lang="es-ES" sz="1800">
                        <a:effectLst/>
                      </a:endParaRPr>
                    </a:p>
                  </a:txBody>
                  <a:tcPr marL="62701" marR="62701" marT="62701" marB="62701">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ES" sz="1100" b="0" i="0" u="none" strike="noStrike">
                          <a:solidFill>
                            <a:srgbClr val="000000"/>
                          </a:solidFill>
                          <a:effectLst/>
                          <a:latin typeface="Century Gothic" panose="020B0502020202020204" pitchFamily="34" charset="0"/>
                        </a:rPr>
                        <a:t>Se trabajará con un portafolio de evidencias. En éste se incluirán a) fichas de registro bibliográfico, hemerográfico, ciberográfico. b) Fichas de resumen y síntesis, c) avances de la monografía documental</a:t>
                      </a:r>
                      <a:endParaRPr lang="es-ES" sz="1800">
                        <a:effectLst/>
                      </a:endParaRPr>
                    </a:p>
                  </a:txBody>
                  <a:tcPr marL="62701" marR="62701" marT="62701" marB="62701">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ES" sz="1100" b="0" i="0" u="none" strike="noStrike">
                          <a:solidFill>
                            <a:srgbClr val="000000"/>
                          </a:solidFill>
                          <a:effectLst/>
                          <a:latin typeface="Century Gothic" panose="020B0502020202020204" pitchFamily="34" charset="0"/>
                        </a:rPr>
                        <a:t>A través de un portafolio de evidencias  se evaluarán la calidad de la información  de los Mapas impresos, así como la </a:t>
                      </a:r>
                      <a:endParaRPr lang="es-ES" sz="1800">
                        <a:effectLst/>
                      </a:endParaRPr>
                    </a:p>
                    <a:p>
                      <a:pPr rtl="0" fontAlgn="t">
                        <a:spcBef>
                          <a:spcPts val="0"/>
                        </a:spcBef>
                        <a:spcAft>
                          <a:spcPts val="0"/>
                        </a:spcAft>
                      </a:pPr>
                      <a:r>
                        <a:rPr lang="es-ES" sz="1100" b="0" i="0" u="none" strike="noStrike">
                          <a:solidFill>
                            <a:srgbClr val="000000"/>
                          </a:solidFill>
                          <a:effectLst/>
                          <a:latin typeface="Century Gothic" panose="020B0502020202020204" pitchFamily="34" charset="0"/>
                        </a:rPr>
                        <a:t>digitalización de mapas y el </a:t>
                      </a:r>
                      <a:endParaRPr lang="es-ES" sz="1800">
                        <a:effectLst/>
                      </a:endParaRPr>
                    </a:p>
                    <a:p>
                      <a:pPr rtl="0" fontAlgn="t">
                        <a:spcBef>
                          <a:spcPts val="0"/>
                        </a:spcBef>
                        <a:spcAft>
                          <a:spcPts val="0"/>
                        </a:spcAft>
                      </a:pPr>
                      <a:r>
                        <a:rPr lang="es-ES" sz="1100" b="0" i="0" u="none" strike="noStrike">
                          <a:solidFill>
                            <a:srgbClr val="000000"/>
                          </a:solidFill>
                          <a:effectLst/>
                          <a:latin typeface="Century Gothic" panose="020B0502020202020204" pitchFamily="34" charset="0"/>
                        </a:rPr>
                        <a:t>desarrollo de sistema geográfico</a:t>
                      </a:r>
                      <a:endParaRPr lang="es-ES" sz="1800">
                        <a:effectLst/>
                      </a:endParaRPr>
                    </a:p>
                  </a:txBody>
                  <a:tcPr marL="62701" marR="62701" marT="62701" marB="62701">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ES" sz="1100" b="0" i="0" u="none" strike="noStrike">
                          <a:solidFill>
                            <a:srgbClr val="000000"/>
                          </a:solidFill>
                          <a:effectLst/>
                          <a:latin typeface="Century Gothic" panose="020B0502020202020204" pitchFamily="34" charset="0"/>
                        </a:rPr>
                        <a:t>Mediante un portafolio de evidencias Se evaluará la información cartográfica que el alumno vaya presentando, así como la diferente información demográfica y geográfica de cada una de las épocas de estudio</a:t>
                      </a:r>
                      <a:endParaRPr lang="es-ES" sz="1800">
                        <a:effectLst/>
                      </a:endParaRPr>
                    </a:p>
                  </a:txBody>
                  <a:tcPr marL="62701" marR="62701" marT="62701" marB="62701">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3824539329"/>
                  </a:ext>
                </a:extLst>
              </a:tr>
              <a:tr h="1991385">
                <a:tc>
                  <a:txBody>
                    <a:bodyPr/>
                    <a:lstStyle/>
                    <a:p>
                      <a:pPr rtl="0" fontAlgn="t">
                        <a:spcBef>
                          <a:spcPts val="0"/>
                        </a:spcBef>
                        <a:spcAft>
                          <a:spcPts val="0"/>
                        </a:spcAft>
                      </a:pPr>
                      <a:r>
                        <a:rPr lang="es-ES" sz="1100" b="1" i="0" u="none" strike="noStrike">
                          <a:solidFill>
                            <a:srgbClr val="1F497D"/>
                          </a:solidFill>
                          <a:effectLst/>
                          <a:latin typeface="Century Gothic" panose="020B0502020202020204" pitchFamily="34" charset="0"/>
                        </a:rPr>
                        <a:t>5. Tipos </a:t>
                      </a:r>
                      <a:r>
                        <a:rPr lang="es-ES" sz="1200" b="1" i="0" u="none" strike="noStrike">
                          <a:solidFill>
                            <a:srgbClr val="1F497D"/>
                          </a:solidFill>
                          <a:effectLst/>
                          <a:latin typeface="Century Gothic" panose="020B0502020202020204" pitchFamily="34" charset="0"/>
                        </a:rPr>
                        <a:t>y</a:t>
                      </a:r>
                      <a:r>
                        <a:rPr lang="es-ES" sz="1100" b="1" i="0" u="none" strike="noStrike">
                          <a:solidFill>
                            <a:srgbClr val="1F497D"/>
                          </a:solidFill>
                          <a:effectLst/>
                          <a:latin typeface="Century Gothic" panose="020B0502020202020204" pitchFamily="34" charset="0"/>
                        </a:rPr>
                        <a:t> herramientas</a:t>
                      </a:r>
                      <a:r>
                        <a:rPr lang="es-ES" sz="1100" b="0" i="0" u="none" strike="noStrike">
                          <a:solidFill>
                            <a:srgbClr val="1F497D"/>
                          </a:solidFill>
                          <a:effectLst/>
                          <a:latin typeface="Century Gothic" panose="020B0502020202020204" pitchFamily="34" charset="0"/>
                        </a:rPr>
                        <a:t> de </a:t>
                      </a:r>
                      <a:endParaRPr lang="es-ES" sz="1800">
                        <a:effectLst/>
                      </a:endParaRPr>
                    </a:p>
                    <a:p>
                      <a:pPr rtl="0" fontAlgn="t">
                        <a:spcBef>
                          <a:spcPts val="0"/>
                        </a:spcBef>
                        <a:spcAft>
                          <a:spcPts val="0"/>
                        </a:spcAft>
                      </a:pPr>
                      <a:r>
                        <a:rPr lang="es-ES" sz="1100" b="0" i="0" u="none" strike="noStrike">
                          <a:solidFill>
                            <a:srgbClr val="1F497D"/>
                          </a:solidFill>
                          <a:effectLst/>
                          <a:latin typeface="Century Gothic" panose="020B0502020202020204" pitchFamily="34" charset="0"/>
                        </a:rPr>
                        <a:t>   evaluación.</a:t>
                      </a:r>
                      <a:endParaRPr lang="es-ES" sz="1800">
                        <a:effectLst/>
                      </a:endParaRPr>
                    </a:p>
                    <a:p>
                      <a:pPr fontAlgn="t"/>
                      <a:r>
                        <a:rPr lang="es-ES" sz="1800">
                          <a:effectLst/>
                        </a:rPr>
                        <a:t/>
                      </a:r>
                      <a:br>
                        <a:rPr lang="es-ES" sz="1800">
                          <a:effectLst/>
                        </a:rPr>
                      </a:br>
                      <a:r>
                        <a:rPr lang="es-ES" sz="1800">
                          <a:effectLst/>
                        </a:rPr>
                        <a:t/>
                      </a:r>
                      <a:br>
                        <a:rPr lang="es-ES" sz="1800">
                          <a:effectLst/>
                        </a:rPr>
                      </a:br>
                      <a:r>
                        <a:rPr lang="es-ES" sz="1800">
                          <a:effectLst/>
                        </a:rPr>
                        <a:t/>
                      </a:r>
                      <a:br>
                        <a:rPr lang="es-ES" sz="1800">
                          <a:effectLst/>
                        </a:rPr>
                      </a:br>
                      <a:endParaRPr lang="es-ES" sz="1800">
                        <a:effectLst/>
                      </a:endParaRPr>
                    </a:p>
                  </a:txBody>
                  <a:tcPr marL="62701" marR="62701" marT="62701" marB="62701">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n-US" sz="1100" b="0" i="0" u="none" strike="noStrike">
                          <a:solidFill>
                            <a:srgbClr val="000000"/>
                          </a:solidFill>
                          <a:effectLst/>
                          <a:latin typeface="Century Gothic" panose="020B0502020202020204" pitchFamily="34" charset="0"/>
                        </a:rPr>
                        <a:t>Portafolio de evidencias</a:t>
                      </a:r>
                      <a:endParaRPr lang="en-US" sz="1800">
                        <a:effectLst/>
                      </a:endParaRPr>
                    </a:p>
                    <a:p>
                      <a:pPr rtl="0" fontAlgn="t">
                        <a:spcBef>
                          <a:spcPts val="0"/>
                        </a:spcBef>
                        <a:spcAft>
                          <a:spcPts val="0"/>
                        </a:spcAft>
                      </a:pPr>
                      <a:r>
                        <a:rPr lang="en-US" sz="1100" b="0" i="0" u="none" strike="noStrike">
                          <a:solidFill>
                            <a:srgbClr val="000000"/>
                          </a:solidFill>
                          <a:effectLst/>
                          <a:latin typeface="Century Gothic" panose="020B0502020202020204" pitchFamily="34" charset="0"/>
                        </a:rPr>
                        <a:t>Listas de cotejo</a:t>
                      </a:r>
                      <a:endParaRPr lang="en-US" sz="1800">
                        <a:effectLst/>
                      </a:endParaRPr>
                    </a:p>
                    <a:p>
                      <a:pPr rtl="0" fontAlgn="t">
                        <a:spcBef>
                          <a:spcPts val="0"/>
                        </a:spcBef>
                        <a:spcAft>
                          <a:spcPts val="0"/>
                        </a:spcAft>
                      </a:pPr>
                      <a:r>
                        <a:rPr lang="en-US" sz="1100" b="0" i="0" u="none" strike="noStrike">
                          <a:solidFill>
                            <a:srgbClr val="000000"/>
                          </a:solidFill>
                          <a:effectLst/>
                          <a:latin typeface="Century Gothic" panose="020B0502020202020204" pitchFamily="34" charset="0"/>
                        </a:rPr>
                        <a:t>Rúbrica para evaluar gráficas de medición</a:t>
                      </a:r>
                      <a:endParaRPr lang="en-US" sz="1800">
                        <a:effectLst/>
                      </a:endParaRPr>
                    </a:p>
                  </a:txBody>
                  <a:tcPr marL="62701" marR="62701" marT="62701" marB="62701">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n-US" sz="1100" b="0" i="0" u="none" strike="noStrike">
                          <a:solidFill>
                            <a:srgbClr val="000000"/>
                          </a:solidFill>
                          <a:effectLst/>
                          <a:latin typeface="Century Gothic" panose="020B0502020202020204" pitchFamily="34" charset="0"/>
                        </a:rPr>
                        <a:t>portafolio de evidencias (mapas, registro demográficos y geográficos, código fuente y programa funcional)</a:t>
                      </a:r>
                      <a:endParaRPr lang="en-US" sz="1800">
                        <a:effectLst/>
                      </a:endParaRPr>
                    </a:p>
                    <a:p>
                      <a:pPr rtl="0" fontAlgn="t">
                        <a:spcBef>
                          <a:spcPts val="0"/>
                        </a:spcBef>
                        <a:spcAft>
                          <a:spcPts val="0"/>
                        </a:spcAft>
                      </a:pPr>
                      <a:r>
                        <a:rPr lang="en-US" sz="1100" b="0" i="0" u="none" strike="noStrike">
                          <a:solidFill>
                            <a:srgbClr val="000000"/>
                          </a:solidFill>
                          <a:effectLst/>
                          <a:latin typeface="Century Gothic" panose="020B0502020202020204" pitchFamily="34" charset="0"/>
                        </a:rPr>
                        <a:t>Listas de cotejo</a:t>
                      </a:r>
                      <a:endParaRPr lang="en-US" sz="1800">
                        <a:effectLst/>
                      </a:endParaRPr>
                    </a:p>
                    <a:p>
                      <a:pPr rtl="0" fontAlgn="t">
                        <a:spcBef>
                          <a:spcPts val="0"/>
                        </a:spcBef>
                        <a:spcAft>
                          <a:spcPts val="0"/>
                        </a:spcAft>
                      </a:pPr>
                      <a:r>
                        <a:rPr lang="en-US" sz="1100" b="0" i="0" u="none" strike="noStrike">
                          <a:solidFill>
                            <a:srgbClr val="000000"/>
                          </a:solidFill>
                          <a:effectLst/>
                          <a:latin typeface="Century Gothic" panose="020B0502020202020204" pitchFamily="34" charset="0"/>
                        </a:rPr>
                        <a:t>Rúbrica para evaluar gráficas de medición</a:t>
                      </a:r>
                      <a:endParaRPr lang="en-US" sz="1800">
                        <a:effectLst/>
                      </a:endParaRPr>
                    </a:p>
                    <a:p>
                      <a:pPr fontAlgn="t"/>
                      <a:r>
                        <a:rPr lang="en-US" sz="1800">
                          <a:effectLst/>
                        </a:rPr>
                        <a:t/>
                      </a:r>
                      <a:br>
                        <a:rPr lang="en-US" sz="1800">
                          <a:effectLst/>
                        </a:rPr>
                      </a:br>
                      <a:endParaRPr lang="en-US" sz="1800">
                        <a:effectLst/>
                      </a:endParaRPr>
                    </a:p>
                  </a:txBody>
                  <a:tcPr marL="62701" marR="62701" marT="62701" marB="62701">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ES" sz="1100" b="0" i="0" u="none" strike="noStrike" dirty="0">
                          <a:solidFill>
                            <a:srgbClr val="000000"/>
                          </a:solidFill>
                          <a:effectLst/>
                          <a:latin typeface="Century Gothic" panose="020B0502020202020204" pitchFamily="34" charset="0"/>
                        </a:rPr>
                        <a:t>Portafolios de evidencia con los Mapas temáticos urbanos-históricos  de diferentes épocas que conlleva una  línea del tiempo.</a:t>
                      </a:r>
                      <a:endParaRPr lang="es-ES" sz="1800" dirty="0">
                        <a:effectLst/>
                      </a:endParaRPr>
                    </a:p>
                    <a:p>
                      <a:pPr rtl="0" fontAlgn="t">
                        <a:spcBef>
                          <a:spcPts val="0"/>
                        </a:spcBef>
                        <a:spcAft>
                          <a:spcPts val="0"/>
                        </a:spcAft>
                      </a:pPr>
                      <a:r>
                        <a:rPr lang="es-ES" sz="1100" b="0" i="0" u="none" strike="noStrike" dirty="0">
                          <a:solidFill>
                            <a:srgbClr val="000000"/>
                          </a:solidFill>
                          <a:effectLst/>
                          <a:latin typeface="Century Gothic" panose="020B0502020202020204" pitchFamily="34" charset="0"/>
                        </a:rPr>
                        <a:t>Listas de cotejo</a:t>
                      </a:r>
                      <a:endParaRPr lang="es-ES" sz="1800" dirty="0">
                        <a:effectLst/>
                      </a:endParaRPr>
                    </a:p>
                    <a:p>
                      <a:pPr rtl="0" fontAlgn="t">
                        <a:spcBef>
                          <a:spcPts val="0"/>
                        </a:spcBef>
                        <a:spcAft>
                          <a:spcPts val="0"/>
                        </a:spcAft>
                      </a:pPr>
                      <a:r>
                        <a:rPr lang="es-ES" sz="1100" b="0" i="0" u="none" strike="noStrike" dirty="0">
                          <a:solidFill>
                            <a:srgbClr val="000000"/>
                          </a:solidFill>
                          <a:effectLst/>
                          <a:latin typeface="Century Gothic" panose="020B0502020202020204" pitchFamily="34" charset="0"/>
                        </a:rPr>
                        <a:t>Rúbrica para evaluar gráficas de medición</a:t>
                      </a:r>
                      <a:endParaRPr lang="es-ES" sz="1800" dirty="0">
                        <a:effectLst/>
                      </a:endParaRPr>
                    </a:p>
                  </a:txBody>
                  <a:tcPr marL="62701" marR="62701" marT="62701" marB="62701">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1234156716"/>
                  </a:ext>
                </a:extLst>
              </a:tr>
            </a:tbl>
          </a:graphicData>
        </a:graphic>
      </p:graphicFrame>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62839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smtClean="0"/>
              <a:t>5.g.1 </a:t>
            </a:r>
            <a:r>
              <a:rPr lang="es-MX" dirty="0"/>
              <a:t>Formatos e instrumentos para /con la planeación, seguimiento, evaluación, autoevaluación y coevaluación</a:t>
            </a:r>
            <a:endParaRPr lang="en-US" dirty="0"/>
          </a:p>
        </p:txBody>
      </p:sp>
      <p:sp>
        <p:nvSpPr>
          <p:cNvPr id="3" name="Marcador de contenido 2"/>
          <p:cNvSpPr>
            <a:spLocks noGrp="1"/>
          </p:cNvSpPr>
          <p:nvPr>
            <p:ph idx="1"/>
          </p:nvPr>
        </p:nvSpPr>
        <p:spPr/>
        <p:txBody>
          <a:bodyPr>
            <a:normAutofit fontScale="92500" lnSpcReduction="10000"/>
          </a:bodyPr>
          <a:lstStyle/>
          <a:p>
            <a:r>
              <a:rPr lang="es-MX" dirty="0" smtClean="0"/>
              <a:t>EVALUACIÓN POR ASIGNATURA:</a:t>
            </a:r>
          </a:p>
          <a:p>
            <a:r>
              <a:rPr lang="es-MX" dirty="0" smtClean="0"/>
              <a:t>EVALUACIÓN DIAGNÓSTICA: En sesión plenaria los profesores de las tres </a:t>
            </a:r>
            <a:r>
              <a:rPr lang="es-MX" dirty="0" err="1" smtClean="0"/>
              <a:t>asigntauras</a:t>
            </a:r>
            <a:r>
              <a:rPr lang="es-MX" dirty="0" smtClean="0"/>
              <a:t> nos reuniremos con el grupo y mediante un grupo de preguntas dirigidas evaluaremos los conocimientos que tienen los alumnos sobre las técnicas y herramientas que tienen para llevar a cabo un trabajo de ésta índole. para ello será necesario realizar los siguientes pasos:</a:t>
            </a:r>
          </a:p>
          <a:p>
            <a:r>
              <a:rPr lang="en-US" dirty="0" smtClean="0"/>
              <a:t> </a:t>
            </a:r>
            <a:r>
              <a:rPr lang="en-US" dirty="0"/>
              <a:t>1. </a:t>
            </a:r>
            <a:r>
              <a:rPr lang="en-US" dirty="0" err="1"/>
              <a:t>Identificar</a:t>
            </a:r>
            <a:r>
              <a:rPr lang="en-US" dirty="0"/>
              <a:t> </a:t>
            </a:r>
            <a:r>
              <a:rPr lang="en-US" dirty="0" err="1"/>
              <a:t>contenidos</a:t>
            </a:r>
            <a:r>
              <a:rPr lang="en-US" dirty="0"/>
              <a:t> </a:t>
            </a:r>
            <a:r>
              <a:rPr lang="en-US" dirty="0" err="1"/>
              <a:t>principales</a:t>
            </a:r>
            <a:r>
              <a:rPr lang="en-US" dirty="0"/>
              <a:t> del </a:t>
            </a:r>
            <a:r>
              <a:rPr lang="en-US" dirty="0" err="1" smtClean="0"/>
              <a:t>programa</a:t>
            </a:r>
            <a:endParaRPr lang="en-US" dirty="0" smtClean="0"/>
          </a:p>
          <a:p>
            <a:r>
              <a:rPr lang="en-US" dirty="0" smtClean="0"/>
              <a:t> </a:t>
            </a:r>
            <a:r>
              <a:rPr lang="en-US" dirty="0"/>
              <a:t>2. </a:t>
            </a:r>
            <a:r>
              <a:rPr lang="en-US" dirty="0" err="1"/>
              <a:t>Determinar</a:t>
            </a:r>
            <a:r>
              <a:rPr lang="en-US" dirty="0"/>
              <a:t> </a:t>
            </a:r>
            <a:r>
              <a:rPr lang="en-US" dirty="0" err="1"/>
              <a:t>conocimientos</a:t>
            </a:r>
            <a:r>
              <a:rPr lang="en-US" dirty="0"/>
              <a:t> </a:t>
            </a:r>
            <a:r>
              <a:rPr lang="en-US" dirty="0" err="1"/>
              <a:t>previos</a:t>
            </a:r>
            <a:r>
              <a:rPr lang="en-US" dirty="0"/>
              <a:t> </a:t>
            </a:r>
            <a:r>
              <a:rPr lang="en-US" dirty="0" err="1"/>
              <a:t>requeridos</a:t>
            </a:r>
            <a:r>
              <a:rPr lang="en-US" dirty="0"/>
              <a:t> </a:t>
            </a:r>
            <a:endParaRPr lang="en-US" dirty="0" smtClean="0"/>
          </a:p>
          <a:p>
            <a:r>
              <a:rPr lang="en-US" dirty="0" smtClean="0"/>
              <a:t>3</a:t>
            </a:r>
            <a:r>
              <a:rPr lang="en-US" dirty="0"/>
              <a:t>. </a:t>
            </a:r>
            <a:r>
              <a:rPr lang="en-US" dirty="0" err="1"/>
              <a:t>Seleccionar</a:t>
            </a:r>
            <a:r>
              <a:rPr lang="en-US" dirty="0"/>
              <a:t> </a:t>
            </a:r>
            <a:r>
              <a:rPr lang="en-US" dirty="0" err="1"/>
              <a:t>instrumento</a:t>
            </a:r>
            <a:r>
              <a:rPr lang="en-US" dirty="0"/>
              <a:t> </a:t>
            </a:r>
            <a:r>
              <a:rPr lang="en-US" dirty="0" err="1"/>
              <a:t>diagnóstico</a:t>
            </a:r>
            <a:r>
              <a:rPr lang="en-US" dirty="0"/>
              <a:t> </a:t>
            </a:r>
            <a:r>
              <a:rPr lang="en-US" dirty="0" err="1"/>
              <a:t>pertinente</a:t>
            </a:r>
            <a:r>
              <a:rPr lang="en-US" dirty="0"/>
              <a:t> </a:t>
            </a:r>
            <a:r>
              <a:rPr lang="en-US" dirty="0" smtClean="0"/>
              <a:t>(</a:t>
            </a:r>
            <a:r>
              <a:rPr lang="en-US" dirty="0" err="1" smtClean="0"/>
              <a:t>preguntas</a:t>
            </a:r>
            <a:r>
              <a:rPr lang="en-US" dirty="0" smtClean="0"/>
              <a:t> </a:t>
            </a:r>
            <a:r>
              <a:rPr lang="en-US" dirty="0" err="1" smtClean="0"/>
              <a:t>dirigidas</a:t>
            </a:r>
            <a:r>
              <a:rPr lang="en-US" dirty="0" smtClean="0"/>
              <a:t>)</a:t>
            </a:r>
          </a:p>
          <a:p>
            <a:r>
              <a:rPr lang="en-US" dirty="0" smtClean="0"/>
              <a:t>4</a:t>
            </a:r>
            <a:r>
              <a:rPr lang="en-US" dirty="0"/>
              <a:t>. </a:t>
            </a:r>
            <a:r>
              <a:rPr lang="en-US" dirty="0" err="1"/>
              <a:t>Aplicar</a:t>
            </a:r>
            <a:r>
              <a:rPr lang="en-US" dirty="0"/>
              <a:t> </a:t>
            </a:r>
            <a:r>
              <a:rPr lang="en-US" dirty="0" err="1"/>
              <a:t>instrumento</a:t>
            </a:r>
            <a:r>
              <a:rPr lang="en-US" dirty="0"/>
              <a:t> </a:t>
            </a:r>
            <a:endParaRPr lang="en-US" dirty="0" smtClean="0"/>
          </a:p>
          <a:p>
            <a:r>
              <a:rPr lang="en-US" dirty="0" smtClean="0"/>
              <a:t>5</a:t>
            </a:r>
            <a:r>
              <a:rPr lang="en-US" dirty="0"/>
              <a:t>. </a:t>
            </a:r>
            <a:r>
              <a:rPr lang="en-US" dirty="0" err="1"/>
              <a:t>Valorar</a:t>
            </a:r>
            <a:r>
              <a:rPr lang="en-US" dirty="0"/>
              <a:t> </a:t>
            </a:r>
            <a:r>
              <a:rPr lang="en-US" dirty="0" err="1" smtClean="0"/>
              <a:t>resultados</a:t>
            </a:r>
            <a:endParaRPr lang="en-US" dirty="0" smtClean="0"/>
          </a:p>
          <a:p>
            <a:r>
              <a:rPr lang="en-US" dirty="0" smtClean="0"/>
              <a:t> </a:t>
            </a:r>
            <a:r>
              <a:rPr lang="en-US" dirty="0"/>
              <a:t>6. </a:t>
            </a:r>
            <a:r>
              <a:rPr lang="en-US" dirty="0" err="1"/>
              <a:t>Tomar</a:t>
            </a:r>
            <a:r>
              <a:rPr lang="en-US" dirty="0"/>
              <a:t> </a:t>
            </a:r>
            <a:r>
              <a:rPr lang="en-US" dirty="0" err="1"/>
              <a:t>decisiones</a:t>
            </a:r>
            <a:r>
              <a:rPr lang="en-US" dirty="0"/>
              <a:t> de </a:t>
            </a:r>
            <a:r>
              <a:rPr lang="en-US" dirty="0" err="1"/>
              <a:t>ajustes</a:t>
            </a:r>
            <a:r>
              <a:rPr lang="en-US" dirty="0"/>
              <a:t> </a:t>
            </a:r>
            <a:r>
              <a:rPr lang="en-US" dirty="0" err="1"/>
              <a:t>pedagógico</a:t>
            </a:r>
            <a:endParaRPr lang="en-US" dirty="0"/>
          </a:p>
        </p:txBody>
      </p:sp>
    </p:spTree>
    <p:extLst>
      <p:ext uri="{BB962C8B-B14F-4D97-AF65-F5344CB8AC3E}">
        <p14:creationId xmlns:p14="http://schemas.microsoft.com/office/powerpoint/2010/main" val="2398660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5.g.1 Formatos e instrumentos para /con la planeación, seguimiento, evaluación, autoevaluación y coevaluación</a:t>
            </a:r>
            <a:endParaRPr lang="en-US" dirty="0"/>
          </a:p>
        </p:txBody>
      </p:sp>
      <p:sp>
        <p:nvSpPr>
          <p:cNvPr id="3" name="Marcador de contenido 2"/>
          <p:cNvSpPr>
            <a:spLocks noGrp="1"/>
          </p:cNvSpPr>
          <p:nvPr>
            <p:ph idx="1"/>
          </p:nvPr>
        </p:nvSpPr>
        <p:spPr/>
        <p:txBody>
          <a:bodyPr>
            <a:noAutofit/>
          </a:bodyPr>
          <a:lstStyle/>
          <a:p>
            <a:r>
              <a:rPr lang="es-MX" sz="900" dirty="0" smtClean="0"/>
              <a:t>EVAKUACIÓN FORMATIVA: ESPAÑOL:</a:t>
            </a:r>
          </a:p>
          <a:p>
            <a:r>
              <a:rPr lang="es-ES" sz="900" dirty="0"/>
              <a:t>Lista de cotejo para la evaluación de fichas.  </a:t>
            </a:r>
          </a:p>
          <a:p>
            <a:r>
              <a:rPr lang="es-ES" sz="900" dirty="0"/>
              <a:t>Cada rubro vale 1pt cuando se cubre el total; .5pts cuando es de forma parcial; 0pts </a:t>
            </a:r>
          </a:p>
          <a:p>
            <a:r>
              <a:rPr lang="es-ES" sz="900" dirty="0"/>
              <a:t>cuando no se cubre. La suma total de puntos a el resultado sobre 10pts. </a:t>
            </a:r>
          </a:p>
          <a:p>
            <a:r>
              <a:rPr lang="es-ES" sz="900" dirty="0"/>
              <a:t>1. ______________ Cuenta con título de contenido </a:t>
            </a:r>
            <a:endParaRPr lang="es-ES" sz="900" dirty="0" smtClean="0"/>
          </a:p>
          <a:p>
            <a:r>
              <a:rPr lang="es-ES" sz="900" dirty="0" smtClean="0"/>
              <a:t> </a:t>
            </a:r>
            <a:r>
              <a:rPr lang="es-ES" sz="900" dirty="0"/>
              <a:t>2. ______________ El contenido del cuerpo de texto es significativo para los </a:t>
            </a:r>
          </a:p>
          <a:p>
            <a:r>
              <a:rPr lang="es-ES" sz="900" dirty="0"/>
              <a:t>fines </a:t>
            </a:r>
            <a:endParaRPr lang="es-ES" sz="900" dirty="0" smtClean="0"/>
          </a:p>
          <a:p>
            <a:r>
              <a:rPr lang="es-ES" sz="900" dirty="0" smtClean="0"/>
              <a:t>3</a:t>
            </a:r>
            <a:r>
              <a:rPr lang="es-ES" sz="900" dirty="0"/>
              <a:t>. ______________ El cuerpo de texto está desarrollado en el formato requerido </a:t>
            </a:r>
            <a:endParaRPr lang="es-ES" sz="900" dirty="0" smtClean="0"/>
          </a:p>
          <a:p>
            <a:r>
              <a:rPr lang="es-ES" sz="900" dirty="0" smtClean="0"/>
              <a:t>4</a:t>
            </a:r>
            <a:r>
              <a:rPr lang="es-ES" sz="900" dirty="0"/>
              <a:t>. ______________ Indica el autor del que se extrajo la información </a:t>
            </a:r>
            <a:endParaRPr lang="es-ES" sz="900" dirty="0" smtClean="0"/>
          </a:p>
          <a:p>
            <a:r>
              <a:rPr lang="es-ES" sz="900" dirty="0" smtClean="0"/>
              <a:t>5</a:t>
            </a:r>
            <a:r>
              <a:rPr lang="es-ES" sz="900" dirty="0"/>
              <a:t>. ______________ Indica los datos de la fuente usada con el formato </a:t>
            </a:r>
            <a:r>
              <a:rPr lang="es-ES" sz="900" dirty="0" smtClean="0"/>
              <a:t>requerido</a:t>
            </a:r>
          </a:p>
          <a:p>
            <a:r>
              <a:rPr lang="es-ES" sz="900" dirty="0" smtClean="0"/>
              <a:t> </a:t>
            </a:r>
            <a:r>
              <a:rPr lang="es-ES" sz="900" dirty="0"/>
              <a:t>6. ______________ Es legible y se presenta de forma ordenada y limpia </a:t>
            </a:r>
            <a:endParaRPr lang="es-ES" sz="900" dirty="0" smtClean="0"/>
          </a:p>
          <a:p>
            <a:r>
              <a:rPr lang="es-ES" sz="900" dirty="0" smtClean="0"/>
              <a:t>7</a:t>
            </a:r>
            <a:r>
              <a:rPr lang="es-ES" sz="900" dirty="0"/>
              <a:t>. ______________ Hay cuidado en la acentuación y redacción </a:t>
            </a:r>
            <a:endParaRPr lang="es-ES" sz="900" dirty="0" smtClean="0"/>
          </a:p>
          <a:p>
            <a:r>
              <a:rPr lang="es-ES" sz="900" dirty="0" smtClean="0"/>
              <a:t>8</a:t>
            </a:r>
            <a:r>
              <a:rPr lang="es-ES" sz="900" dirty="0"/>
              <a:t>. ______________ Cuenta con el nombre del integrante que desarrolló la ficha </a:t>
            </a:r>
            <a:endParaRPr lang="es-ES" sz="900" dirty="0" smtClean="0"/>
          </a:p>
          <a:p>
            <a:r>
              <a:rPr lang="es-ES" sz="900" dirty="0" smtClean="0"/>
              <a:t>9</a:t>
            </a:r>
            <a:r>
              <a:rPr lang="es-ES" sz="900" dirty="0"/>
              <a:t>. ______________ Fue entregada en el tiempo indicado </a:t>
            </a:r>
            <a:endParaRPr lang="es-ES" sz="900" dirty="0" smtClean="0"/>
          </a:p>
          <a:p>
            <a:r>
              <a:rPr lang="es-ES" sz="900" dirty="0" smtClean="0"/>
              <a:t>10</a:t>
            </a:r>
            <a:r>
              <a:rPr lang="es-ES" sz="900" dirty="0"/>
              <a:t>. ______________ Uso provechoso del espacio de la ficha</a:t>
            </a:r>
            <a:endParaRPr lang="en-US" sz="900" dirty="0"/>
          </a:p>
        </p:txBody>
      </p:sp>
    </p:spTree>
    <p:extLst>
      <p:ext uri="{BB962C8B-B14F-4D97-AF65-F5344CB8AC3E}">
        <p14:creationId xmlns:p14="http://schemas.microsoft.com/office/powerpoint/2010/main" val="28774845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5.g.1 Formatos e instrumentos para /con la planeación, seguimiento, evaluación, autoevaluación y coevaluación</a:t>
            </a:r>
            <a:endParaRPr lang="en-US" dirty="0"/>
          </a:p>
        </p:txBody>
      </p:sp>
      <p:sp>
        <p:nvSpPr>
          <p:cNvPr id="3" name="Marcador de contenido 2"/>
          <p:cNvSpPr>
            <a:spLocks noGrp="1"/>
          </p:cNvSpPr>
          <p:nvPr>
            <p:ph idx="1"/>
          </p:nvPr>
        </p:nvSpPr>
        <p:spPr/>
        <p:txBody>
          <a:bodyPr/>
          <a:lstStyle/>
          <a:p>
            <a:r>
              <a:rPr lang="es-MX" dirty="0" smtClean="0"/>
              <a:t>EVALUACIÓN FORMATIVA: GEOGRAFÍA</a:t>
            </a:r>
          </a:p>
          <a:p>
            <a:endParaRPr lang="en-US" dirty="0"/>
          </a:p>
        </p:txBody>
      </p:sp>
      <p:graphicFrame>
        <p:nvGraphicFramePr>
          <p:cNvPr id="4" name="Tabla 3"/>
          <p:cNvGraphicFramePr>
            <a:graphicFrameLocks noGrp="1"/>
          </p:cNvGraphicFramePr>
          <p:nvPr>
            <p:extLst>
              <p:ext uri="{D42A27DB-BD31-4B8C-83A1-F6EECF244321}">
                <p14:modId xmlns:p14="http://schemas.microsoft.com/office/powerpoint/2010/main" val="1869242344"/>
              </p:ext>
            </p:extLst>
          </p:nvPr>
        </p:nvGraphicFramePr>
        <p:xfrm>
          <a:off x="4940300" y="2233702"/>
          <a:ext cx="3416299" cy="4319499"/>
        </p:xfrm>
        <a:graphic>
          <a:graphicData uri="http://schemas.openxmlformats.org/drawingml/2006/table">
            <a:tbl>
              <a:tblPr firstRow="1" firstCol="1" bandRow="1">
                <a:tableStyleId>{5C22544A-7EE6-4342-B048-85BDC9FD1C3A}</a:tableStyleId>
              </a:tblPr>
              <a:tblGrid>
                <a:gridCol w="1808629">
                  <a:extLst>
                    <a:ext uri="{9D8B030D-6E8A-4147-A177-3AD203B41FA5}">
                      <a16:colId xmlns:a16="http://schemas.microsoft.com/office/drawing/2014/main" val="4243650760"/>
                    </a:ext>
                  </a:extLst>
                </a:gridCol>
                <a:gridCol w="1607670">
                  <a:extLst>
                    <a:ext uri="{9D8B030D-6E8A-4147-A177-3AD203B41FA5}">
                      <a16:colId xmlns:a16="http://schemas.microsoft.com/office/drawing/2014/main" val="3270195755"/>
                    </a:ext>
                  </a:extLst>
                </a:gridCol>
              </a:tblGrid>
              <a:tr h="453461">
                <a:tc gridSpan="2">
                  <a:txBody>
                    <a:bodyPr/>
                    <a:lstStyle/>
                    <a:p>
                      <a:pPr>
                        <a:lnSpc>
                          <a:spcPct val="115000"/>
                        </a:lnSpc>
                        <a:spcAft>
                          <a:spcPts val="0"/>
                        </a:spcAft>
                      </a:pPr>
                      <a:r>
                        <a:rPr lang="es-MX" sz="1200">
                          <a:solidFill>
                            <a:schemeClr val="tx1"/>
                          </a:solidFill>
                          <a:effectLst/>
                        </a:rPr>
                        <a:t>Evaluación del Ejercicio del mapa geográfico</a:t>
                      </a:r>
                      <a:endPar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14" marR="57314" marT="0" marB="0"/>
                </a:tc>
                <a:tc hMerge="1">
                  <a:txBody>
                    <a:bodyPr/>
                    <a:lstStyle/>
                    <a:p>
                      <a:endParaRPr lang="en-US"/>
                    </a:p>
                  </a:txBody>
                  <a:tcPr/>
                </a:tc>
                <a:extLst>
                  <a:ext uri="{0D108BD9-81ED-4DB2-BD59-A6C34878D82A}">
                    <a16:rowId xmlns:a16="http://schemas.microsoft.com/office/drawing/2014/main" val="1685777938"/>
                  </a:ext>
                </a:extLst>
              </a:tr>
              <a:tr h="1133652">
                <a:tc>
                  <a:txBody>
                    <a:bodyPr/>
                    <a:lstStyle/>
                    <a:p>
                      <a:pPr>
                        <a:lnSpc>
                          <a:spcPct val="115000"/>
                        </a:lnSpc>
                        <a:spcAft>
                          <a:spcPts val="0"/>
                        </a:spcAft>
                      </a:pPr>
                      <a:r>
                        <a:rPr lang="es-MX" sz="800" dirty="0">
                          <a:solidFill>
                            <a:schemeClr val="tx1"/>
                          </a:solidFill>
                          <a:effectLst/>
                        </a:rPr>
                        <a:t>1) Presentación: el mapa debe estar completamente iluminado, dedicando cada color a los elementos convencionales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14" marR="57314" marT="0" marB="0"/>
                </a:tc>
                <a:tc>
                  <a:txBody>
                    <a:bodyPr/>
                    <a:lstStyle/>
                    <a:p>
                      <a:pPr algn="ctr">
                        <a:lnSpc>
                          <a:spcPct val="115000"/>
                        </a:lnSpc>
                        <a:spcAft>
                          <a:spcPts val="0"/>
                        </a:spcAft>
                      </a:pPr>
                      <a:r>
                        <a:rPr lang="es-MX" sz="900" dirty="0">
                          <a:effectLst/>
                        </a:rPr>
                        <a:t>1.6 puntos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314" marR="57314" marT="0" marB="0"/>
                </a:tc>
                <a:extLst>
                  <a:ext uri="{0D108BD9-81ED-4DB2-BD59-A6C34878D82A}">
                    <a16:rowId xmlns:a16="http://schemas.microsoft.com/office/drawing/2014/main" val="42015601"/>
                  </a:ext>
                </a:extLst>
              </a:tr>
              <a:tr h="809752">
                <a:tc>
                  <a:txBody>
                    <a:bodyPr/>
                    <a:lstStyle/>
                    <a:p>
                      <a:pPr>
                        <a:lnSpc>
                          <a:spcPct val="115000"/>
                        </a:lnSpc>
                        <a:spcAft>
                          <a:spcPts val="0"/>
                        </a:spcAft>
                      </a:pPr>
                      <a:r>
                        <a:rPr lang="es-MX" sz="800">
                          <a:solidFill>
                            <a:schemeClr val="tx1"/>
                          </a:solidFill>
                          <a:effectLst/>
                        </a:rPr>
                        <a:t>2) Contenido: elaborar una breve descripción de la temática del mapa basándose en la simbología o leyenda.</a:t>
                      </a:r>
                      <a:endPar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14" marR="57314" marT="0" marB="0"/>
                </a:tc>
                <a:tc>
                  <a:txBody>
                    <a:bodyPr/>
                    <a:lstStyle/>
                    <a:p>
                      <a:pPr algn="ctr">
                        <a:lnSpc>
                          <a:spcPct val="115000"/>
                        </a:lnSpc>
                        <a:spcAft>
                          <a:spcPts val="0"/>
                        </a:spcAft>
                      </a:pPr>
                      <a:r>
                        <a:rPr lang="es-MX" sz="900">
                          <a:effectLst/>
                        </a:rPr>
                        <a:t>1.6 puntos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14" marR="57314" marT="0" marB="0"/>
                </a:tc>
                <a:extLst>
                  <a:ext uri="{0D108BD9-81ED-4DB2-BD59-A6C34878D82A}">
                    <a16:rowId xmlns:a16="http://schemas.microsoft.com/office/drawing/2014/main" val="3511164317"/>
                  </a:ext>
                </a:extLst>
              </a:tr>
              <a:tr h="485851">
                <a:tc>
                  <a:txBody>
                    <a:bodyPr/>
                    <a:lstStyle/>
                    <a:p>
                      <a:pPr>
                        <a:lnSpc>
                          <a:spcPct val="115000"/>
                        </a:lnSpc>
                        <a:spcAft>
                          <a:spcPts val="0"/>
                        </a:spcAft>
                      </a:pPr>
                      <a:r>
                        <a:rPr lang="es-MX" sz="800">
                          <a:solidFill>
                            <a:schemeClr val="tx1"/>
                          </a:solidFill>
                          <a:effectLst/>
                        </a:rPr>
                        <a:t>3) Organización: el mapa se entrega en tiempo y forma.</a:t>
                      </a:r>
                      <a:endPar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14" marR="57314" marT="0" marB="0"/>
                </a:tc>
                <a:tc>
                  <a:txBody>
                    <a:bodyPr/>
                    <a:lstStyle/>
                    <a:p>
                      <a:pPr algn="ctr">
                        <a:lnSpc>
                          <a:spcPct val="115000"/>
                        </a:lnSpc>
                        <a:spcAft>
                          <a:spcPts val="0"/>
                        </a:spcAft>
                      </a:pPr>
                      <a:r>
                        <a:rPr lang="es-MX" sz="900">
                          <a:effectLst/>
                        </a:rPr>
                        <a:t>1.6 puntos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14" marR="57314" marT="0" marB="0"/>
                </a:tc>
                <a:extLst>
                  <a:ext uri="{0D108BD9-81ED-4DB2-BD59-A6C34878D82A}">
                    <a16:rowId xmlns:a16="http://schemas.microsoft.com/office/drawing/2014/main" val="615837802"/>
                  </a:ext>
                </a:extLst>
              </a:tr>
              <a:tr h="485851">
                <a:tc>
                  <a:txBody>
                    <a:bodyPr/>
                    <a:lstStyle/>
                    <a:p>
                      <a:pPr>
                        <a:lnSpc>
                          <a:spcPct val="115000"/>
                        </a:lnSpc>
                        <a:spcAft>
                          <a:spcPts val="0"/>
                        </a:spcAft>
                      </a:pPr>
                      <a:r>
                        <a:rPr lang="es-MX" sz="800">
                          <a:solidFill>
                            <a:schemeClr val="tx1"/>
                          </a:solidFill>
                          <a:effectLst/>
                        </a:rPr>
                        <a:t>4) Conducta: el alumno permanecen en su lugar   trabajando.</a:t>
                      </a:r>
                      <a:endPar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14" marR="57314" marT="0" marB="0"/>
                </a:tc>
                <a:tc>
                  <a:txBody>
                    <a:bodyPr/>
                    <a:lstStyle/>
                    <a:p>
                      <a:pPr algn="ctr">
                        <a:lnSpc>
                          <a:spcPct val="115000"/>
                        </a:lnSpc>
                        <a:spcAft>
                          <a:spcPts val="0"/>
                        </a:spcAft>
                      </a:pPr>
                      <a:r>
                        <a:rPr lang="es-MX" sz="900">
                          <a:effectLst/>
                        </a:rPr>
                        <a:t>1.6 puntos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14" marR="57314" marT="0" marB="0"/>
                </a:tc>
                <a:extLst>
                  <a:ext uri="{0D108BD9-81ED-4DB2-BD59-A6C34878D82A}">
                    <a16:rowId xmlns:a16="http://schemas.microsoft.com/office/drawing/2014/main" val="2084736264"/>
                  </a:ext>
                </a:extLst>
              </a:tr>
              <a:tr h="465081">
                <a:tc>
                  <a:txBody>
                    <a:bodyPr/>
                    <a:lstStyle/>
                    <a:p>
                      <a:pPr>
                        <a:lnSpc>
                          <a:spcPct val="115000"/>
                        </a:lnSpc>
                        <a:spcAft>
                          <a:spcPts val="0"/>
                        </a:spcAft>
                      </a:pPr>
                      <a:r>
                        <a:rPr lang="es-MX" sz="800">
                          <a:solidFill>
                            <a:schemeClr val="tx1"/>
                          </a:solidFill>
                          <a:effectLst/>
                        </a:rPr>
                        <a:t>5) Contexto Global: escribir y reflexionar la relación del mapa con el contexto.</a:t>
                      </a:r>
                      <a:endPar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14" marR="57314" marT="0" marB="0"/>
                </a:tc>
                <a:tc>
                  <a:txBody>
                    <a:bodyPr/>
                    <a:lstStyle/>
                    <a:p>
                      <a:pPr algn="ctr">
                        <a:lnSpc>
                          <a:spcPct val="115000"/>
                        </a:lnSpc>
                        <a:spcAft>
                          <a:spcPts val="0"/>
                        </a:spcAft>
                      </a:pPr>
                      <a:r>
                        <a:rPr lang="es-MX" sz="900">
                          <a:effectLst/>
                        </a:rPr>
                        <a:t>1.6 puntos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14" marR="57314" marT="0" marB="0"/>
                </a:tc>
                <a:extLst>
                  <a:ext uri="{0D108BD9-81ED-4DB2-BD59-A6C34878D82A}">
                    <a16:rowId xmlns:a16="http://schemas.microsoft.com/office/drawing/2014/main" val="753438120"/>
                  </a:ext>
                </a:extLst>
              </a:tr>
              <a:tr h="485851">
                <a:tc>
                  <a:txBody>
                    <a:bodyPr/>
                    <a:lstStyle/>
                    <a:p>
                      <a:pPr>
                        <a:lnSpc>
                          <a:spcPct val="115000"/>
                        </a:lnSpc>
                        <a:spcAft>
                          <a:spcPts val="0"/>
                        </a:spcAft>
                      </a:pPr>
                      <a:r>
                        <a:rPr lang="es-MX" sz="800" dirty="0">
                          <a:solidFill>
                            <a:schemeClr val="tx1"/>
                          </a:solidFill>
                          <a:effectLst/>
                        </a:rPr>
                        <a:t>6. Manejo de escalas y coordenadas geográficas apropiadas</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14" marR="57314" marT="0" marB="0"/>
                </a:tc>
                <a:tc>
                  <a:txBody>
                    <a:bodyPr/>
                    <a:lstStyle/>
                    <a:p>
                      <a:pPr algn="ctr">
                        <a:lnSpc>
                          <a:spcPct val="115000"/>
                        </a:lnSpc>
                        <a:spcAft>
                          <a:spcPts val="0"/>
                        </a:spcAft>
                      </a:pPr>
                      <a:r>
                        <a:rPr lang="es-MX" sz="900" dirty="0">
                          <a:effectLst/>
                        </a:rPr>
                        <a:t>1.6 puntos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314" marR="57314" marT="0" marB="0"/>
                </a:tc>
                <a:extLst>
                  <a:ext uri="{0D108BD9-81ED-4DB2-BD59-A6C34878D82A}">
                    <a16:rowId xmlns:a16="http://schemas.microsoft.com/office/drawing/2014/main" val="4193429801"/>
                  </a:ext>
                </a:extLst>
              </a:tr>
            </a:tbl>
          </a:graphicData>
        </a:graphic>
      </p:graphicFrame>
    </p:spTree>
    <p:extLst>
      <p:ext uri="{BB962C8B-B14F-4D97-AF65-F5344CB8AC3E}">
        <p14:creationId xmlns:p14="http://schemas.microsoft.com/office/powerpoint/2010/main" val="4202755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1460500"/>
          </a:xfrm>
        </p:spPr>
        <p:txBody>
          <a:bodyPr>
            <a:normAutofit fontScale="90000"/>
          </a:bodyPr>
          <a:lstStyle/>
          <a:p>
            <a:r>
              <a:rPr lang="es-ES" dirty="0" smtClean="0">
                <a:solidFill>
                  <a:schemeClr val="tx1"/>
                </a:solidFill>
              </a:rPr>
              <a:t>ANÁLISIS ESPACIAL DEL CRECIMIENTO URBANO DE LA ZONA METROPOLITANA DE LA CIUDAD DE MÉXICO.</a:t>
            </a:r>
            <a:r>
              <a:rPr lang="es-MX" dirty="0" smtClean="0"/>
              <a:t/>
            </a:r>
            <a:br>
              <a:rPr lang="es-MX" dirty="0" smtClean="0"/>
            </a:br>
            <a:r>
              <a:rPr lang="es-MX" dirty="0" smtClean="0"/>
              <a:t>DURANTE: PRIMER PERIODO DE EVALUACIÓN</a:t>
            </a:r>
            <a:endParaRPr lang="es-MX" dirty="0"/>
          </a:p>
        </p:txBody>
      </p:sp>
      <p:sp>
        <p:nvSpPr>
          <p:cNvPr id="3" name="Marcador de contenido 2"/>
          <p:cNvSpPr>
            <a:spLocks noGrp="1"/>
          </p:cNvSpPr>
          <p:nvPr>
            <p:ph idx="1"/>
          </p:nvPr>
        </p:nvSpPr>
        <p:spPr>
          <a:xfrm>
            <a:off x="677334" y="2692400"/>
            <a:ext cx="8596668" cy="3348962"/>
          </a:xfrm>
        </p:spPr>
        <p:txBody>
          <a:bodyPr/>
          <a:lstStyle/>
          <a:p>
            <a:r>
              <a:rPr lang="es-MX" sz="2800" dirty="0" smtClean="0">
                <a:solidFill>
                  <a:schemeClr val="accent1">
                    <a:lumMod val="75000"/>
                  </a:schemeClr>
                </a:solidFill>
              </a:rPr>
              <a:t>Maestros participantes y sus asignaturas: </a:t>
            </a:r>
          </a:p>
          <a:p>
            <a:endParaRPr lang="es-MX" dirty="0"/>
          </a:p>
        </p:txBody>
      </p:sp>
      <p:graphicFrame>
        <p:nvGraphicFramePr>
          <p:cNvPr id="4" name="Tabla 3"/>
          <p:cNvGraphicFramePr>
            <a:graphicFrameLocks noGrp="1"/>
          </p:cNvGraphicFramePr>
          <p:nvPr>
            <p:extLst>
              <p:ext uri="{D42A27DB-BD31-4B8C-83A1-F6EECF244321}">
                <p14:modId xmlns:p14="http://schemas.microsoft.com/office/powerpoint/2010/main" val="1509017668"/>
              </p:ext>
            </p:extLst>
          </p:nvPr>
        </p:nvGraphicFramePr>
        <p:xfrm>
          <a:off x="1146002" y="3691466"/>
          <a:ext cx="8128000" cy="17526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15372186"/>
                    </a:ext>
                  </a:extLst>
                </a:gridCol>
                <a:gridCol w="4064000">
                  <a:extLst>
                    <a:ext uri="{9D8B030D-6E8A-4147-A177-3AD203B41FA5}">
                      <a16:colId xmlns:a16="http://schemas.microsoft.com/office/drawing/2014/main" val="1661600356"/>
                    </a:ext>
                  </a:extLst>
                </a:gridCol>
              </a:tblGrid>
              <a:tr h="370840">
                <a:tc>
                  <a:txBody>
                    <a:bodyPr/>
                    <a:lstStyle/>
                    <a:p>
                      <a:pPr algn="ctr"/>
                      <a:r>
                        <a:rPr lang="es-MX" strike="noStrike" dirty="0" smtClean="0"/>
                        <a:t>ASIGNATURA</a:t>
                      </a:r>
                      <a:endParaRPr lang="es-MX" strike="noStrike" dirty="0"/>
                    </a:p>
                  </a:txBody>
                  <a:tcPr/>
                </a:tc>
                <a:tc>
                  <a:txBody>
                    <a:bodyPr/>
                    <a:lstStyle/>
                    <a:p>
                      <a:pPr algn="ctr"/>
                      <a:r>
                        <a:rPr lang="es-MX" strike="noStrike" dirty="0" smtClean="0"/>
                        <a:t>PROFESOR</a:t>
                      </a:r>
                      <a:endParaRPr lang="es-MX" strike="noStrike" dirty="0"/>
                    </a:p>
                  </a:txBody>
                  <a:tcPr/>
                </a:tc>
                <a:extLst>
                  <a:ext uri="{0D108BD9-81ED-4DB2-BD59-A6C34878D82A}">
                    <a16:rowId xmlns:a16="http://schemas.microsoft.com/office/drawing/2014/main" val="2119346095"/>
                  </a:ext>
                </a:extLst>
              </a:tr>
              <a:tr h="370840">
                <a:tc>
                  <a:txBody>
                    <a:bodyPr/>
                    <a:lstStyle/>
                    <a:p>
                      <a:r>
                        <a:rPr lang="es-MX" strike="noStrike" dirty="0" smtClean="0"/>
                        <a:t>INFORMÁTICA</a:t>
                      </a:r>
                      <a:endParaRPr lang="es-MX" strike="noStrike" dirty="0"/>
                    </a:p>
                  </a:txBody>
                  <a:tcPr/>
                </a:tc>
                <a:tc>
                  <a:txBody>
                    <a:bodyPr/>
                    <a:lstStyle/>
                    <a:p>
                      <a:r>
                        <a:rPr lang="en-US" sz="1800" b="0" i="0" strike="noStrike" kern="1200" dirty="0" err="1" smtClean="0">
                          <a:solidFill>
                            <a:schemeClr val="dk1"/>
                          </a:solidFill>
                          <a:effectLst/>
                          <a:latin typeface="+mn-lt"/>
                          <a:ea typeface="+mn-ea"/>
                          <a:cs typeface="+mn-cs"/>
                        </a:rPr>
                        <a:t>Ranferi</a:t>
                      </a:r>
                      <a:r>
                        <a:rPr lang="en-US" sz="1800" b="0" i="0" strike="noStrike" kern="1200" dirty="0" smtClean="0">
                          <a:solidFill>
                            <a:schemeClr val="dk1"/>
                          </a:solidFill>
                          <a:effectLst/>
                          <a:latin typeface="+mn-lt"/>
                          <a:ea typeface="+mn-ea"/>
                          <a:cs typeface="+mn-cs"/>
                        </a:rPr>
                        <a:t> </a:t>
                      </a:r>
                      <a:r>
                        <a:rPr lang="en-US" sz="1800" b="0" i="0" strike="noStrike" kern="1200" dirty="0" err="1" smtClean="0">
                          <a:solidFill>
                            <a:schemeClr val="dk1"/>
                          </a:solidFill>
                          <a:effectLst/>
                          <a:latin typeface="+mn-lt"/>
                          <a:ea typeface="+mn-ea"/>
                          <a:cs typeface="+mn-cs"/>
                        </a:rPr>
                        <a:t>Domínguez</a:t>
                      </a:r>
                      <a:r>
                        <a:rPr lang="en-US" sz="1800" b="0" i="0" strike="noStrike" kern="1200" baseline="0" dirty="0" smtClean="0">
                          <a:solidFill>
                            <a:schemeClr val="dk1"/>
                          </a:solidFill>
                          <a:effectLst/>
                          <a:latin typeface="+mn-lt"/>
                          <a:ea typeface="+mn-ea"/>
                          <a:cs typeface="+mn-cs"/>
                        </a:rPr>
                        <a:t> </a:t>
                      </a:r>
                      <a:r>
                        <a:rPr lang="en-US" sz="1800" b="0" i="0" strike="noStrike" kern="1200" baseline="0" dirty="0" err="1" smtClean="0">
                          <a:solidFill>
                            <a:schemeClr val="dk1"/>
                          </a:solidFill>
                          <a:effectLst/>
                          <a:latin typeface="+mn-lt"/>
                          <a:ea typeface="+mn-ea"/>
                          <a:cs typeface="+mn-cs"/>
                        </a:rPr>
                        <a:t>Domínguez</a:t>
                      </a:r>
                      <a:r>
                        <a:rPr lang="en-US" sz="1800" b="0" i="0" strike="noStrike" kern="1200" dirty="0" smtClean="0">
                          <a:solidFill>
                            <a:schemeClr val="dk1"/>
                          </a:solidFill>
                          <a:effectLst/>
                          <a:latin typeface="+mn-lt"/>
                          <a:ea typeface="+mn-ea"/>
                          <a:cs typeface="+mn-cs"/>
                        </a:rPr>
                        <a:t> </a:t>
                      </a:r>
                      <a:endParaRPr lang="es-MX" strike="noStrike" dirty="0"/>
                    </a:p>
                  </a:txBody>
                  <a:tcPr/>
                </a:tc>
                <a:extLst>
                  <a:ext uri="{0D108BD9-81ED-4DB2-BD59-A6C34878D82A}">
                    <a16:rowId xmlns:a16="http://schemas.microsoft.com/office/drawing/2014/main" val="4086901494"/>
                  </a:ext>
                </a:extLst>
              </a:tr>
              <a:tr h="370840">
                <a:tc>
                  <a:txBody>
                    <a:bodyPr/>
                    <a:lstStyle/>
                    <a:p>
                      <a:r>
                        <a:rPr lang="es-MX" strike="noStrike" dirty="0" smtClean="0"/>
                        <a:t>LENGUA</a:t>
                      </a:r>
                      <a:r>
                        <a:rPr lang="es-MX" strike="noStrike" baseline="0" dirty="0" smtClean="0"/>
                        <a:t> ESPAÑOLA</a:t>
                      </a:r>
                      <a:endParaRPr lang="es-MX" strike="noStrike"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strike="noStrike" kern="1200" dirty="0" smtClean="0">
                          <a:solidFill>
                            <a:schemeClr val="dk1"/>
                          </a:solidFill>
                          <a:effectLst/>
                          <a:latin typeface="+mn-lt"/>
                          <a:ea typeface="+mn-ea"/>
                          <a:cs typeface="+mn-cs"/>
                        </a:rPr>
                        <a:t>Gabriel </a:t>
                      </a:r>
                      <a:r>
                        <a:rPr lang="en-US" sz="1800" b="0" i="0" strike="noStrike" kern="1200" dirty="0" err="1" smtClean="0">
                          <a:solidFill>
                            <a:schemeClr val="dk1"/>
                          </a:solidFill>
                          <a:effectLst/>
                          <a:latin typeface="+mn-lt"/>
                          <a:ea typeface="+mn-ea"/>
                          <a:cs typeface="+mn-cs"/>
                        </a:rPr>
                        <a:t>Áyax</a:t>
                      </a:r>
                      <a:r>
                        <a:rPr lang="en-US" sz="1800" b="0" i="0" strike="noStrike" kern="1200" dirty="0" smtClean="0">
                          <a:solidFill>
                            <a:schemeClr val="dk1"/>
                          </a:solidFill>
                          <a:effectLst/>
                          <a:latin typeface="+mn-lt"/>
                          <a:ea typeface="+mn-ea"/>
                          <a:cs typeface="+mn-cs"/>
                        </a:rPr>
                        <a:t>  </a:t>
                      </a:r>
                      <a:r>
                        <a:rPr lang="en-US" sz="1800" b="0" i="0" strike="noStrike" kern="1200" dirty="0" err="1" smtClean="0">
                          <a:solidFill>
                            <a:schemeClr val="dk1"/>
                          </a:solidFill>
                          <a:effectLst/>
                          <a:latin typeface="+mn-lt"/>
                          <a:ea typeface="+mn-ea"/>
                          <a:cs typeface="+mn-cs"/>
                        </a:rPr>
                        <a:t>Adán</a:t>
                      </a:r>
                      <a:r>
                        <a:rPr lang="en-US" sz="1800" b="0" i="0" strike="noStrike" kern="1200" dirty="0" smtClean="0">
                          <a:solidFill>
                            <a:schemeClr val="dk1"/>
                          </a:solidFill>
                          <a:effectLst/>
                          <a:latin typeface="+mn-lt"/>
                          <a:ea typeface="+mn-ea"/>
                          <a:cs typeface="+mn-cs"/>
                        </a:rPr>
                        <a:t> </a:t>
                      </a:r>
                      <a:r>
                        <a:rPr lang="en-US" sz="1800" b="0" i="0" strike="noStrike" kern="1200" dirty="0" err="1" smtClean="0">
                          <a:solidFill>
                            <a:schemeClr val="dk1"/>
                          </a:solidFill>
                          <a:effectLst/>
                          <a:latin typeface="+mn-lt"/>
                          <a:ea typeface="+mn-ea"/>
                          <a:cs typeface="+mn-cs"/>
                        </a:rPr>
                        <a:t>Axtle</a:t>
                      </a:r>
                      <a:endParaRPr lang="es-MX" strike="noStrike" dirty="0" smtClean="0"/>
                    </a:p>
                    <a:p>
                      <a:endParaRPr lang="es-MX" strike="noStrike" dirty="0"/>
                    </a:p>
                  </a:txBody>
                  <a:tcPr/>
                </a:tc>
                <a:extLst>
                  <a:ext uri="{0D108BD9-81ED-4DB2-BD59-A6C34878D82A}">
                    <a16:rowId xmlns:a16="http://schemas.microsoft.com/office/drawing/2014/main" val="554850297"/>
                  </a:ext>
                </a:extLst>
              </a:tr>
              <a:tr h="370840">
                <a:tc>
                  <a:txBody>
                    <a:bodyPr/>
                    <a:lstStyle/>
                    <a:p>
                      <a:r>
                        <a:rPr lang="es-MX" strike="noStrike" dirty="0" smtClean="0"/>
                        <a:t>GEOGRAFÍA</a:t>
                      </a:r>
                      <a:endParaRPr lang="es-MX" strike="noStrike" dirty="0"/>
                    </a:p>
                  </a:txBody>
                  <a:tcPr/>
                </a:tc>
                <a:tc>
                  <a:txBody>
                    <a:bodyPr/>
                    <a:lstStyle/>
                    <a:p>
                      <a:r>
                        <a:rPr lang="es-MX" strike="noStrike" dirty="0" smtClean="0"/>
                        <a:t>Rubén José Vera</a:t>
                      </a:r>
                      <a:r>
                        <a:rPr lang="es-MX" strike="noStrike" baseline="0" dirty="0" smtClean="0"/>
                        <a:t> Gutiérrez</a:t>
                      </a:r>
                      <a:endParaRPr lang="es-MX" strike="noStrike" dirty="0"/>
                    </a:p>
                  </a:txBody>
                  <a:tcPr/>
                </a:tc>
                <a:extLst>
                  <a:ext uri="{0D108BD9-81ED-4DB2-BD59-A6C34878D82A}">
                    <a16:rowId xmlns:a16="http://schemas.microsoft.com/office/drawing/2014/main" val="344081971"/>
                  </a:ext>
                </a:extLst>
              </a:tr>
            </a:tbl>
          </a:graphicData>
        </a:graphic>
      </p:graphicFrame>
    </p:spTree>
    <p:extLst>
      <p:ext uri="{BB962C8B-B14F-4D97-AF65-F5344CB8AC3E}">
        <p14:creationId xmlns:p14="http://schemas.microsoft.com/office/powerpoint/2010/main" val="7744792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5.g.1 Formatos e instrumentos para /con la planeación, seguimiento, evaluación, autoevaluación y coevaluación</a:t>
            </a:r>
            <a:endParaRPr lang="en-US" dirty="0"/>
          </a:p>
        </p:txBody>
      </p:sp>
      <p:sp>
        <p:nvSpPr>
          <p:cNvPr id="3" name="Marcador de contenido 2"/>
          <p:cNvSpPr>
            <a:spLocks noGrp="1"/>
          </p:cNvSpPr>
          <p:nvPr>
            <p:ph idx="1"/>
          </p:nvPr>
        </p:nvSpPr>
        <p:spPr/>
        <p:txBody>
          <a:bodyPr/>
          <a:lstStyle/>
          <a:p>
            <a:r>
              <a:rPr lang="es-MX" dirty="0" smtClean="0"/>
              <a:t>EVALUACIÓN FORMATIVA. INFORMÁTICA:</a:t>
            </a:r>
          </a:p>
          <a:p>
            <a:endParaRPr lang="en-US" dirty="0"/>
          </a:p>
        </p:txBody>
      </p:sp>
      <p:graphicFrame>
        <p:nvGraphicFramePr>
          <p:cNvPr id="4" name="Tabla 3"/>
          <p:cNvGraphicFramePr>
            <a:graphicFrameLocks noGrp="1"/>
          </p:cNvGraphicFramePr>
          <p:nvPr>
            <p:extLst>
              <p:ext uri="{D42A27DB-BD31-4B8C-83A1-F6EECF244321}">
                <p14:modId xmlns:p14="http://schemas.microsoft.com/office/powerpoint/2010/main" val="3774753272"/>
              </p:ext>
            </p:extLst>
          </p:nvPr>
        </p:nvGraphicFramePr>
        <p:xfrm>
          <a:off x="1283043" y="2745772"/>
          <a:ext cx="7385951" cy="3690239"/>
        </p:xfrm>
        <a:graphic>
          <a:graphicData uri="http://schemas.openxmlformats.org/drawingml/2006/table">
            <a:tbl>
              <a:tblPr>
                <a:tableStyleId>{5C22544A-7EE6-4342-B048-85BDC9FD1C3A}</a:tableStyleId>
              </a:tblPr>
              <a:tblGrid>
                <a:gridCol w="3726951">
                  <a:extLst>
                    <a:ext uri="{9D8B030D-6E8A-4147-A177-3AD203B41FA5}">
                      <a16:colId xmlns:a16="http://schemas.microsoft.com/office/drawing/2014/main" val="1206009020"/>
                    </a:ext>
                  </a:extLst>
                </a:gridCol>
                <a:gridCol w="428385">
                  <a:extLst>
                    <a:ext uri="{9D8B030D-6E8A-4147-A177-3AD203B41FA5}">
                      <a16:colId xmlns:a16="http://schemas.microsoft.com/office/drawing/2014/main" val="2940470654"/>
                    </a:ext>
                  </a:extLst>
                </a:gridCol>
                <a:gridCol w="1017784">
                  <a:extLst>
                    <a:ext uri="{9D8B030D-6E8A-4147-A177-3AD203B41FA5}">
                      <a16:colId xmlns:a16="http://schemas.microsoft.com/office/drawing/2014/main" val="1347425628"/>
                    </a:ext>
                  </a:extLst>
                </a:gridCol>
                <a:gridCol w="1017784">
                  <a:extLst>
                    <a:ext uri="{9D8B030D-6E8A-4147-A177-3AD203B41FA5}">
                      <a16:colId xmlns:a16="http://schemas.microsoft.com/office/drawing/2014/main" val="2316452946"/>
                    </a:ext>
                  </a:extLst>
                </a:gridCol>
                <a:gridCol w="1195047">
                  <a:extLst>
                    <a:ext uri="{9D8B030D-6E8A-4147-A177-3AD203B41FA5}">
                      <a16:colId xmlns:a16="http://schemas.microsoft.com/office/drawing/2014/main" val="2538671619"/>
                    </a:ext>
                  </a:extLst>
                </a:gridCol>
              </a:tblGrid>
              <a:tr h="253365">
                <a:tc rowSpan="2">
                  <a:txBody>
                    <a:bodyPr/>
                    <a:lstStyle/>
                    <a:p>
                      <a:pPr algn="just">
                        <a:lnSpc>
                          <a:spcPct val="150000"/>
                        </a:lnSpc>
                        <a:spcAft>
                          <a:spcPts val="0"/>
                        </a:spcAft>
                      </a:pPr>
                      <a:r>
                        <a:rPr lang="es-MX" sz="1000">
                          <a:effectLst/>
                        </a:rPr>
                        <a:t>Acciones a evaluar</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gridSpan="3">
                  <a:txBody>
                    <a:bodyPr/>
                    <a:lstStyle/>
                    <a:p>
                      <a:pPr algn="ctr">
                        <a:lnSpc>
                          <a:spcPct val="150000"/>
                        </a:lnSpc>
                        <a:spcAft>
                          <a:spcPts val="1000"/>
                        </a:spcAft>
                      </a:pPr>
                      <a:r>
                        <a:rPr lang="es-MX" sz="900">
                          <a:effectLst/>
                        </a:rPr>
                        <a:t>REGISTRO DE CUMPLIMIENTO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n-US"/>
                    </a:p>
                  </a:txBody>
                  <a:tcPr/>
                </a:tc>
                <a:tc hMerge="1">
                  <a:txBody>
                    <a:bodyPr/>
                    <a:lstStyle/>
                    <a:p>
                      <a:endParaRPr lang="en-US"/>
                    </a:p>
                  </a:txBody>
                  <a:tcPr/>
                </a:tc>
                <a:tc rowSpan="2">
                  <a:txBody>
                    <a:bodyPr/>
                    <a:lstStyle/>
                    <a:p>
                      <a:pPr algn="ctr">
                        <a:lnSpc>
                          <a:spcPct val="150000"/>
                        </a:lnSpc>
                        <a:spcAft>
                          <a:spcPts val="1000"/>
                        </a:spcAft>
                      </a:pPr>
                      <a:r>
                        <a:rPr lang="es-MX" sz="1100">
                          <a:effectLst/>
                        </a:rPr>
                        <a:t>OBSERVACIONES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8083906"/>
                  </a:ext>
                </a:extLst>
              </a:tr>
              <a:tr h="70485">
                <a:tc vMerge="1">
                  <a:txBody>
                    <a:bodyPr/>
                    <a:lstStyle/>
                    <a:p>
                      <a:endParaRPr lang="en-US"/>
                    </a:p>
                  </a:txBody>
                  <a:tcPr/>
                </a:tc>
                <a:tc>
                  <a:txBody>
                    <a:bodyPr/>
                    <a:lstStyle/>
                    <a:p>
                      <a:pPr algn="ctr">
                        <a:lnSpc>
                          <a:spcPct val="150000"/>
                        </a:lnSpc>
                        <a:spcAft>
                          <a:spcPts val="1000"/>
                        </a:spcAft>
                      </a:pPr>
                      <a:r>
                        <a:rPr lang="es-MX" sz="1100">
                          <a:effectLst/>
                        </a:rPr>
                        <a:t>SI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1000"/>
                        </a:spcAft>
                      </a:pPr>
                      <a:r>
                        <a:rPr lang="es-MX" sz="11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1000"/>
                        </a:spcAft>
                      </a:pPr>
                      <a:r>
                        <a:rPr lang="es-MX" sz="1100">
                          <a:effectLst/>
                        </a:rPr>
                        <a:t>ALGUNAS VECES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vMerge="1">
                  <a:txBody>
                    <a:bodyPr/>
                    <a:lstStyle/>
                    <a:p>
                      <a:endParaRPr lang="en-US"/>
                    </a:p>
                  </a:txBody>
                  <a:tcPr/>
                </a:tc>
                <a:extLst>
                  <a:ext uri="{0D108BD9-81ED-4DB2-BD59-A6C34878D82A}">
                    <a16:rowId xmlns:a16="http://schemas.microsoft.com/office/drawing/2014/main" val="3771112365"/>
                  </a:ext>
                </a:extLst>
              </a:tr>
              <a:tr h="139700">
                <a:tc>
                  <a:txBody>
                    <a:bodyPr/>
                    <a:lstStyle/>
                    <a:p>
                      <a:pPr marR="31115" indent="90170" algn="just">
                        <a:lnSpc>
                          <a:spcPct val="107000"/>
                        </a:lnSpc>
                        <a:spcAft>
                          <a:spcPts val="0"/>
                        </a:spcAft>
                        <a:tabLst>
                          <a:tab pos="135890" algn="l"/>
                        </a:tabLst>
                      </a:pPr>
                      <a:r>
                        <a:rPr lang="es-MX" sz="1100" dirty="0">
                          <a:effectLst/>
                        </a:rPr>
                        <a:t>Se integra a un equipo de trabajo en el desarrollo de las actividades planteadas</a:t>
                      </a:r>
                      <a:r>
                        <a:rPr lang="es-MX" sz="1100" dirty="0" smtClean="0">
                          <a:effectLst/>
                        </a:rPr>
                        <a:t>.</a:t>
                      </a:r>
                    </a:p>
                    <a:p>
                      <a:pPr marR="31115" indent="90170" algn="just">
                        <a:lnSpc>
                          <a:spcPct val="107000"/>
                        </a:lnSpc>
                        <a:spcAft>
                          <a:spcPts val="0"/>
                        </a:spcAft>
                        <a:tabLst>
                          <a:tab pos="135890" algn="l"/>
                        </a:tabLst>
                      </a:pP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just">
                        <a:lnSpc>
                          <a:spcPct val="150000"/>
                        </a:lnSpc>
                        <a:spcAft>
                          <a:spcPts val="100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50000"/>
                        </a:lnSpc>
                        <a:spcAft>
                          <a:spcPts val="100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50000"/>
                        </a:lnSpc>
                        <a:spcAft>
                          <a:spcPts val="100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50000"/>
                        </a:lnSpc>
                        <a:spcAft>
                          <a:spcPts val="100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734813810"/>
                  </a:ext>
                </a:extLst>
              </a:tr>
              <a:tr h="163195">
                <a:tc>
                  <a:txBody>
                    <a:bodyPr/>
                    <a:lstStyle/>
                    <a:p>
                      <a:pPr marR="31115" indent="90170" algn="just">
                        <a:lnSpc>
                          <a:spcPct val="107000"/>
                        </a:lnSpc>
                        <a:spcAft>
                          <a:spcPts val="0"/>
                        </a:spcAft>
                        <a:tabLst>
                          <a:tab pos="135890" algn="l"/>
                        </a:tabLst>
                      </a:pPr>
                      <a:r>
                        <a:rPr lang="es-MX" sz="1100" dirty="0">
                          <a:effectLst/>
                        </a:rPr>
                        <a:t>Participa activamente en el equipo de trabajo aportando criterios de solución a la actividad planteada</a:t>
                      </a:r>
                      <a:r>
                        <a:rPr lang="es-MX" sz="1100" dirty="0" smtClean="0">
                          <a:effectLst/>
                        </a:rPr>
                        <a:t>.</a:t>
                      </a:r>
                    </a:p>
                    <a:p>
                      <a:pPr marR="31115" indent="90170" algn="just">
                        <a:lnSpc>
                          <a:spcPct val="107000"/>
                        </a:lnSpc>
                        <a:spcAft>
                          <a:spcPts val="0"/>
                        </a:spcAft>
                        <a:tabLst>
                          <a:tab pos="135890" algn="l"/>
                        </a:tabLst>
                      </a:pP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just">
                        <a:lnSpc>
                          <a:spcPct val="150000"/>
                        </a:lnSpc>
                        <a:spcAft>
                          <a:spcPts val="100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50000"/>
                        </a:lnSpc>
                        <a:spcAft>
                          <a:spcPts val="100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50000"/>
                        </a:lnSpc>
                        <a:spcAft>
                          <a:spcPts val="100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50000"/>
                        </a:lnSpc>
                        <a:spcAft>
                          <a:spcPts val="100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306498611"/>
                  </a:ext>
                </a:extLst>
              </a:tr>
              <a:tr h="123825">
                <a:tc>
                  <a:txBody>
                    <a:bodyPr/>
                    <a:lstStyle/>
                    <a:p>
                      <a:pPr marR="31115" indent="90170" algn="just">
                        <a:lnSpc>
                          <a:spcPct val="107000"/>
                        </a:lnSpc>
                        <a:spcAft>
                          <a:spcPts val="0"/>
                        </a:spcAft>
                        <a:tabLst>
                          <a:tab pos="135890" algn="l"/>
                        </a:tabLst>
                      </a:pPr>
                      <a:r>
                        <a:rPr lang="es-MX" sz="1100" dirty="0">
                          <a:effectLst/>
                        </a:rPr>
                        <a:t>Tiene una actitud de respeto y tolerancia con los demás integrantes del equipo</a:t>
                      </a:r>
                      <a:r>
                        <a:rPr lang="es-MX" sz="1100" dirty="0" smtClean="0">
                          <a:effectLst/>
                        </a:rPr>
                        <a:t>.</a:t>
                      </a:r>
                    </a:p>
                    <a:p>
                      <a:pPr marR="31115" indent="90170" algn="just">
                        <a:lnSpc>
                          <a:spcPct val="107000"/>
                        </a:lnSpc>
                        <a:spcAft>
                          <a:spcPts val="0"/>
                        </a:spcAft>
                        <a:tabLst>
                          <a:tab pos="135890" algn="l"/>
                        </a:tabLst>
                      </a:pP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just">
                        <a:lnSpc>
                          <a:spcPct val="150000"/>
                        </a:lnSpc>
                        <a:spcAft>
                          <a:spcPts val="100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50000"/>
                        </a:lnSpc>
                        <a:spcAft>
                          <a:spcPts val="100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50000"/>
                        </a:lnSpc>
                        <a:spcAft>
                          <a:spcPts val="100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50000"/>
                        </a:lnSpc>
                        <a:spcAft>
                          <a:spcPts val="100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4020398063"/>
                  </a:ext>
                </a:extLst>
              </a:tr>
              <a:tr h="123825">
                <a:tc>
                  <a:txBody>
                    <a:bodyPr/>
                    <a:lstStyle/>
                    <a:p>
                      <a:pPr marR="31115" indent="90170" algn="just">
                        <a:lnSpc>
                          <a:spcPct val="107000"/>
                        </a:lnSpc>
                        <a:spcAft>
                          <a:spcPts val="0"/>
                        </a:spcAft>
                        <a:tabLst>
                          <a:tab pos="135890" algn="l"/>
                        </a:tabLst>
                      </a:pPr>
                      <a:r>
                        <a:rPr lang="es-MX" sz="1100" dirty="0">
                          <a:effectLst/>
                        </a:rPr>
                        <a:t>Entrega el producto de la actividad con los criterios establecidos para su elaboración o realización</a:t>
                      </a:r>
                      <a:r>
                        <a:rPr lang="es-MX" sz="1100" dirty="0" smtClean="0">
                          <a:effectLst/>
                        </a:rPr>
                        <a:t>.</a:t>
                      </a:r>
                    </a:p>
                    <a:p>
                      <a:pPr marR="31115" indent="90170" algn="just">
                        <a:lnSpc>
                          <a:spcPct val="107000"/>
                        </a:lnSpc>
                        <a:spcAft>
                          <a:spcPts val="0"/>
                        </a:spcAft>
                        <a:tabLst>
                          <a:tab pos="135890" algn="l"/>
                        </a:tabLst>
                      </a:pP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just">
                        <a:lnSpc>
                          <a:spcPct val="150000"/>
                        </a:lnSpc>
                        <a:spcAft>
                          <a:spcPts val="100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50000"/>
                        </a:lnSpc>
                        <a:spcAft>
                          <a:spcPts val="100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50000"/>
                        </a:lnSpc>
                        <a:spcAft>
                          <a:spcPts val="100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50000"/>
                        </a:lnSpc>
                        <a:spcAft>
                          <a:spcPts val="100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065665932"/>
                  </a:ext>
                </a:extLst>
              </a:tr>
              <a:tr h="123825">
                <a:tc>
                  <a:txBody>
                    <a:bodyPr/>
                    <a:lstStyle/>
                    <a:p>
                      <a:pPr>
                        <a:lnSpc>
                          <a:spcPct val="115000"/>
                        </a:lnSpc>
                        <a:spcAft>
                          <a:spcPts val="0"/>
                        </a:spcAft>
                      </a:pPr>
                      <a:r>
                        <a:rPr lang="es-MX" sz="1100" dirty="0">
                          <a:effectLst/>
                        </a:rPr>
                        <a:t>Entrega oportunamente el producto de la actividad asignada</a:t>
                      </a:r>
                      <a:r>
                        <a:rPr lang="es-MX" sz="1100" dirty="0" smtClean="0">
                          <a:effectLst/>
                        </a:rPr>
                        <a:t>.</a:t>
                      </a:r>
                    </a:p>
                    <a:p>
                      <a:pPr>
                        <a:lnSpc>
                          <a:spcPct val="115000"/>
                        </a:lnSpc>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50000"/>
                        </a:lnSpc>
                        <a:spcAft>
                          <a:spcPts val="100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50000"/>
                        </a:lnSpc>
                        <a:spcAft>
                          <a:spcPts val="100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50000"/>
                        </a:lnSpc>
                        <a:spcAft>
                          <a:spcPts val="100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50000"/>
                        </a:lnSpc>
                        <a:spcAft>
                          <a:spcPts val="100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830872411"/>
                  </a:ext>
                </a:extLst>
              </a:tr>
              <a:tr h="123825">
                <a:tc>
                  <a:txBody>
                    <a:bodyPr/>
                    <a:lstStyle/>
                    <a:p>
                      <a:pPr>
                        <a:lnSpc>
                          <a:spcPct val="115000"/>
                        </a:lnSpc>
                        <a:spcAft>
                          <a:spcPts val="0"/>
                        </a:spcAft>
                      </a:pPr>
                      <a:r>
                        <a:rPr lang="es-MX" sz="1100">
                          <a:effectLst/>
                        </a:rPr>
                        <a:t>Entrega el reporte de la reflexión sobre el proceso de aprendizaje.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50000"/>
                        </a:lnSpc>
                        <a:spcAft>
                          <a:spcPts val="100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50000"/>
                        </a:lnSpc>
                        <a:spcAft>
                          <a:spcPts val="100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50000"/>
                        </a:lnSpc>
                        <a:spcAft>
                          <a:spcPts val="1000"/>
                        </a:spcAft>
                      </a:pPr>
                      <a:r>
                        <a:rPr lang="es-MX"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50000"/>
                        </a:lnSpc>
                        <a:spcAft>
                          <a:spcPts val="1000"/>
                        </a:spcAft>
                      </a:pPr>
                      <a:r>
                        <a:rPr lang="es-MX"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771492959"/>
                  </a:ext>
                </a:extLst>
              </a:tr>
            </a:tbl>
          </a:graphicData>
        </a:graphic>
      </p:graphicFrame>
    </p:spTree>
    <p:extLst>
      <p:ext uri="{BB962C8B-B14F-4D97-AF65-F5344CB8AC3E}">
        <p14:creationId xmlns:p14="http://schemas.microsoft.com/office/powerpoint/2010/main" val="353104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5.g.1 Formatos e instrumentos para /con la planeación, seguimiento, evaluación, autoevaluación y coevaluación</a:t>
            </a:r>
            <a:endParaRPr lang="en-US" dirty="0"/>
          </a:p>
        </p:txBody>
      </p:sp>
      <p:sp>
        <p:nvSpPr>
          <p:cNvPr id="3" name="Marcador de contenido 2"/>
          <p:cNvSpPr>
            <a:spLocks noGrp="1"/>
          </p:cNvSpPr>
          <p:nvPr>
            <p:ph idx="1"/>
          </p:nvPr>
        </p:nvSpPr>
        <p:spPr/>
        <p:txBody>
          <a:bodyPr>
            <a:normAutofit fontScale="25000" lnSpcReduction="20000"/>
          </a:bodyPr>
          <a:lstStyle/>
          <a:p>
            <a:r>
              <a:rPr lang="es-MX" sz="3600" dirty="0" smtClean="0"/>
              <a:t>EVALUACIÓN SUMATIVA. ESPAÑOL.</a:t>
            </a:r>
          </a:p>
          <a:p>
            <a:r>
              <a:rPr lang="es-ES" sz="3600" dirty="0"/>
              <a:t>Rúbrica para calificar trabajos de investigación académica </a:t>
            </a:r>
          </a:p>
          <a:p>
            <a:r>
              <a:rPr lang="es-ES" sz="3600" dirty="0"/>
              <a:t>Cada rubro vale 1pt cuando se cubre el total; .5pts cuando es de forma parcial; 0pts </a:t>
            </a:r>
          </a:p>
          <a:p>
            <a:r>
              <a:rPr lang="es-ES" sz="3600" dirty="0"/>
              <a:t>cuando no se cubre. La suma total de puntos a el resultado sobre 10pts. </a:t>
            </a:r>
          </a:p>
          <a:p>
            <a:r>
              <a:rPr lang="es-ES" sz="3600" dirty="0"/>
              <a:t>1. ______________ El trabajo cuenta con una portada con los siguientes datos: </a:t>
            </a:r>
          </a:p>
          <a:p>
            <a:r>
              <a:rPr lang="es-ES" sz="3600" dirty="0"/>
              <a:t>a) Nombre del trabajo; b) grupo de los alumnos participantes; c) Nombre completo </a:t>
            </a:r>
          </a:p>
          <a:p>
            <a:r>
              <a:rPr lang="es-ES" sz="3600" dirty="0"/>
              <a:t>de los alumnos </a:t>
            </a:r>
            <a:endParaRPr lang="es-ES" sz="3600" dirty="0" smtClean="0"/>
          </a:p>
          <a:p>
            <a:r>
              <a:rPr lang="es-ES" sz="3600" dirty="0" smtClean="0"/>
              <a:t> </a:t>
            </a:r>
            <a:r>
              <a:rPr lang="es-ES" sz="3600" dirty="0"/>
              <a:t>2. ______________ El trabajo cuenta con el formato requerido: </a:t>
            </a:r>
            <a:endParaRPr lang="es-ES" sz="3600" dirty="0" smtClean="0"/>
          </a:p>
          <a:p>
            <a:r>
              <a:rPr lang="es-ES" sz="3600" dirty="0" smtClean="0"/>
              <a:t>a</a:t>
            </a:r>
            <a:r>
              <a:rPr lang="es-ES" sz="3600" dirty="0"/>
              <a:t>) Letra Arial, </a:t>
            </a:r>
            <a:r>
              <a:rPr lang="es-ES" sz="3600" dirty="0" err="1" smtClean="0"/>
              <a:t>calibri</a:t>
            </a:r>
            <a:r>
              <a:rPr lang="es-ES" sz="3600" dirty="0" smtClean="0"/>
              <a:t> </a:t>
            </a:r>
            <a:r>
              <a:rPr lang="es-ES" sz="3600" dirty="0"/>
              <a:t>o Times New </a:t>
            </a:r>
            <a:r>
              <a:rPr lang="es-ES" sz="3600" dirty="0" err="1"/>
              <a:t>Roman</a:t>
            </a:r>
            <a:r>
              <a:rPr lang="es-ES" sz="3600" dirty="0"/>
              <a:t>; b) tipografía a 12 pts.; c) márgenes justificados; d) </a:t>
            </a:r>
            <a:r>
              <a:rPr lang="es-ES" sz="3600" dirty="0" smtClean="0"/>
              <a:t>Interlineado </a:t>
            </a:r>
            <a:r>
              <a:rPr lang="es-ES" sz="3600" dirty="0"/>
              <a:t>doble. </a:t>
            </a:r>
            <a:endParaRPr lang="es-ES" sz="3600" dirty="0" smtClean="0"/>
          </a:p>
          <a:p>
            <a:r>
              <a:rPr lang="es-ES" sz="3600" dirty="0" smtClean="0"/>
              <a:t> </a:t>
            </a:r>
            <a:r>
              <a:rPr lang="es-ES" sz="3600" dirty="0"/>
              <a:t>3. ______________ El texto cuenta con una sección de introducción en la que </a:t>
            </a:r>
            <a:r>
              <a:rPr lang="es-ES" sz="3600" dirty="0" smtClean="0"/>
              <a:t>indique,</a:t>
            </a:r>
          </a:p>
          <a:p>
            <a:r>
              <a:rPr lang="es-ES" sz="3600" dirty="0" smtClean="0"/>
              <a:t> </a:t>
            </a:r>
            <a:r>
              <a:rPr lang="es-ES" sz="3600" dirty="0"/>
              <a:t>a) Objeto de estudio; b) trascendencia del tema tratado; y c) Hipótesis u </a:t>
            </a:r>
            <a:r>
              <a:rPr lang="es-ES" sz="3600" dirty="0" smtClean="0"/>
              <a:t>objetivo </a:t>
            </a:r>
            <a:r>
              <a:rPr lang="es-ES" sz="3600" dirty="0"/>
              <a:t>del trabajo</a:t>
            </a:r>
            <a:r>
              <a:rPr lang="es-ES" sz="3600" dirty="0" smtClean="0"/>
              <a:t>.</a:t>
            </a:r>
          </a:p>
          <a:p>
            <a:r>
              <a:rPr lang="es-ES" sz="3600" dirty="0" smtClean="0"/>
              <a:t> </a:t>
            </a:r>
            <a:r>
              <a:rPr lang="es-ES" sz="3600" dirty="0"/>
              <a:t>4. ______________ El texto cuenta con una sección de desarrollo conformada de </a:t>
            </a:r>
            <a:r>
              <a:rPr lang="es-ES" sz="3600" dirty="0" smtClean="0"/>
              <a:t>tres </a:t>
            </a:r>
            <a:r>
              <a:rPr lang="es-ES" sz="3600" dirty="0"/>
              <a:t>capítulos</a:t>
            </a:r>
            <a:r>
              <a:rPr lang="es-ES" sz="3600" dirty="0" smtClean="0"/>
              <a:t>:</a:t>
            </a:r>
          </a:p>
          <a:p>
            <a:r>
              <a:rPr lang="es-ES" sz="3600" dirty="0" smtClean="0"/>
              <a:t> </a:t>
            </a:r>
            <a:r>
              <a:rPr lang="es-ES" sz="3600" dirty="0"/>
              <a:t>a) Planteamiento de problemática a tratar a detalle, datos </a:t>
            </a:r>
          </a:p>
          <a:p>
            <a:r>
              <a:rPr lang="es-ES" sz="3600" dirty="0"/>
              <a:t>preliminares y sustento académico</a:t>
            </a:r>
            <a:r>
              <a:rPr lang="es-ES" sz="3600" dirty="0" smtClean="0"/>
              <a:t>;</a:t>
            </a:r>
          </a:p>
          <a:p>
            <a:r>
              <a:rPr lang="es-ES" sz="3600" dirty="0" smtClean="0"/>
              <a:t> </a:t>
            </a:r>
            <a:r>
              <a:rPr lang="es-ES" sz="3600" dirty="0"/>
              <a:t>b) Desarrollo argumentativo de ideas o </a:t>
            </a:r>
            <a:r>
              <a:rPr lang="es-ES" sz="3600" dirty="0" smtClean="0"/>
              <a:t>construye </a:t>
            </a:r>
            <a:r>
              <a:rPr lang="es-ES" sz="3600" dirty="0"/>
              <a:t>oraciones lógicas y párrafos con coherencia y cohesión propuestas, basado en la investigación y la reflexión, con ejemplos, citas y </a:t>
            </a:r>
            <a:r>
              <a:rPr lang="es-ES" sz="3600" dirty="0" smtClean="0"/>
              <a:t>evidencias </a:t>
            </a:r>
            <a:r>
              <a:rPr lang="es-ES" sz="3600" dirty="0"/>
              <a:t>bibliográficas de lo </a:t>
            </a:r>
            <a:r>
              <a:rPr lang="es-ES" sz="3600" dirty="0" smtClean="0"/>
              <a:t>expresado</a:t>
            </a:r>
          </a:p>
          <a:p>
            <a:endParaRPr lang="es-ES" dirty="0"/>
          </a:p>
          <a:p>
            <a:r>
              <a:rPr lang="es-ES" dirty="0"/>
              <a:t> </a:t>
            </a:r>
          </a:p>
        </p:txBody>
      </p:sp>
    </p:spTree>
    <p:extLst>
      <p:ext uri="{BB962C8B-B14F-4D97-AF65-F5344CB8AC3E}">
        <p14:creationId xmlns:p14="http://schemas.microsoft.com/office/powerpoint/2010/main" val="37419340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5.g.1 Formatos e instrumentos para /con la planeación, seguimiento, evaluación, autoevaluación y coevaluación</a:t>
            </a:r>
            <a:endParaRPr lang="en-US" dirty="0"/>
          </a:p>
        </p:txBody>
      </p:sp>
      <p:sp>
        <p:nvSpPr>
          <p:cNvPr id="3" name="Marcador de contenido 2"/>
          <p:cNvSpPr>
            <a:spLocks noGrp="1"/>
          </p:cNvSpPr>
          <p:nvPr>
            <p:ph idx="1"/>
          </p:nvPr>
        </p:nvSpPr>
        <p:spPr>
          <a:xfrm>
            <a:off x="677334" y="2160589"/>
            <a:ext cx="8596668" cy="4176711"/>
          </a:xfrm>
        </p:spPr>
        <p:txBody>
          <a:bodyPr>
            <a:normAutofit fontScale="62500" lnSpcReduction="20000"/>
          </a:bodyPr>
          <a:lstStyle/>
          <a:p>
            <a:r>
              <a:rPr lang="es-ES" dirty="0" smtClean="0"/>
              <a:t>; </a:t>
            </a:r>
            <a:r>
              <a:rPr lang="es-ES" dirty="0"/>
              <a:t>c) Una última parte en la que se </a:t>
            </a:r>
            <a:r>
              <a:rPr lang="es-ES" dirty="0" smtClean="0"/>
              <a:t>expresen </a:t>
            </a:r>
            <a:r>
              <a:rPr lang="es-ES" dirty="0"/>
              <a:t>resultados obtenidos, así como su análisis. Deberá acompañarse de </a:t>
            </a:r>
          </a:p>
          <a:p>
            <a:r>
              <a:rPr lang="es-ES" dirty="0"/>
              <a:t>evidencias bibliográficas, y gráficas de ser requeridas. </a:t>
            </a:r>
            <a:endParaRPr lang="es-ES" dirty="0" smtClean="0"/>
          </a:p>
          <a:p>
            <a:r>
              <a:rPr lang="es-ES" dirty="0" smtClean="0"/>
              <a:t> </a:t>
            </a:r>
            <a:r>
              <a:rPr lang="es-ES" dirty="0"/>
              <a:t>5. ______________ El texto cuenta con una sección de conclusiones en la que se </a:t>
            </a:r>
            <a:r>
              <a:rPr lang="es-ES" dirty="0" smtClean="0"/>
              <a:t>expresa </a:t>
            </a:r>
          </a:p>
          <a:p>
            <a:r>
              <a:rPr lang="es-ES" dirty="0" smtClean="0"/>
              <a:t>a</a:t>
            </a:r>
            <a:r>
              <a:rPr lang="es-ES" dirty="0"/>
              <a:t>) reiteración de hipótesis u objetivos perseguidos; b) recuento de las </a:t>
            </a:r>
            <a:r>
              <a:rPr lang="es-ES" dirty="0" smtClean="0"/>
              <a:t>ideas </a:t>
            </a:r>
            <a:r>
              <a:rPr lang="es-ES" dirty="0"/>
              <a:t>centrales de cada capítulo del trabajo; c) reiteración y reflexión de los </a:t>
            </a:r>
            <a:r>
              <a:rPr lang="es-ES" dirty="0" smtClean="0"/>
              <a:t>resultados </a:t>
            </a:r>
            <a:r>
              <a:rPr lang="es-ES" dirty="0"/>
              <a:t>alcanzados. </a:t>
            </a:r>
            <a:endParaRPr lang="es-ES" dirty="0" smtClean="0"/>
          </a:p>
          <a:p>
            <a:r>
              <a:rPr lang="es-ES" dirty="0" smtClean="0"/>
              <a:t>6</a:t>
            </a:r>
            <a:r>
              <a:rPr lang="es-ES" dirty="0"/>
              <a:t>. ______________ Es legible y se presenta de forma ordenada y limpia </a:t>
            </a:r>
            <a:endParaRPr lang="es-ES" dirty="0" smtClean="0"/>
          </a:p>
          <a:p>
            <a:r>
              <a:rPr lang="es-ES" dirty="0" smtClean="0"/>
              <a:t>7</a:t>
            </a:r>
            <a:r>
              <a:rPr lang="es-ES" dirty="0"/>
              <a:t>. ______________ El trabajo cuenta con la extensión solicitada por el profesor </a:t>
            </a:r>
          </a:p>
          <a:p>
            <a:r>
              <a:rPr lang="es-ES" dirty="0"/>
              <a:t>encargado de la asignatura (Se recomienda 5 páginas mínimo, sin contar portada, </a:t>
            </a:r>
          </a:p>
          <a:p>
            <a:r>
              <a:rPr lang="es-ES" dirty="0"/>
              <a:t>bibliografía, índices ni apéndices). </a:t>
            </a:r>
            <a:endParaRPr lang="es-ES" dirty="0" smtClean="0"/>
          </a:p>
          <a:p>
            <a:r>
              <a:rPr lang="es-ES" dirty="0" smtClean="0"/>
              <a:t>8</a:t>
            </a:r>
            <a:r>
              <a:rPr lang="es-ES" dirty="0"/>
              <a:t>. ______________ El trabajo cuenta con una biografía en formato APA, con el </a:t>
            </a:r>
          </a:p>
          <a:p>
            <a:r>
              <a:rPr lang="es-ES" dirty="0"/>
              <a:t>número de fuentes requeridas por el maestro de la asignatura (Se recomienda que </a:t>
            </a:r>
          </a:p>
          <a:p>
            <a:r>
              <a:rPr lang="es-ES" dirty="0"/>
              <a:t>sean mínimo 5 fuentes adecuadas para el uso de la investigación documental </a:t>
            </a:r>
            <a:r>
              <a:rPr lang="es-ES" dirty="0" smtClean="0"/>
              <a:t>académica)</a:t>
            </a:r>
          </a:p>
          <a:p>
            <a:r>
              <a:rPr lang="es-ES" dirty="0" smtClean="0"/>
              <a:t> </a:t>
            </a:r>
            <a:r>
              <a:rPr lang="es-ES" dirty="0"/>
              <a:t>9. ______________ El alumno usa las grafías correctas, así como los acentos </a:t>
            </a:r>
          </a:p>
          <a:p>
            <a:r>
              <a:rPr lang="es-ES" dirty="0"/>
              <a:t>pertinentes. </a:t>
            </a:r>
            <a:endParaRPr lang="es-ES" dirty="0" smtClean="0"/>
          </a:p>
          <a:p>
            <a:r>
              <a:rPr lang="es-ES" dirty="0" smtClean="0"/>
              <a:t>10</a:t>
            </a:r>
            <a:r>
              <a:rPr lang="es-ES" dirty="0"/>
              <a:t>. ______________ El alumno usa los signos de puntuación de forma asertiva, </a:t>
            </a:r>
          </a:p>
          <a:p>
            <a:r>
              <a:rPr lang="es-ES" dirty="0"/>
              <a:t>Importante: Si el trabajo tiene plagio parcial o total, será anulado en su totalidad</a:t>
            </a:r>
            <a:endParaRPr lang="en-US" dirty="0"/>
          </a:p>
          <a:p>
            <a:endParaRPr lang="en-US" dirty="0"/>
          </a:p>
        </p:txBody>
      </p:sp>
    </p:spTree>
    <p:extLst>
      <p:ext uri="{BB962C8B-B14F-4D97-AF65-F5344CB8AC3E}">
        <p14:creationId xmlns:p14="http://schemas.microsoft.com/office/powerpoint/2010/main" val="42732666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5.g.1 Formatos e instrumentos para /con la planeación, seguimiento, evaluación, autoevaluación y coevaluación</a:t>
            </a:r>
            <a:endParaRPr lang="en-US" dirty="0"/>
          </a:p>
        </p:txBody>
      </p:sp>
      <p:sp>
        <p:nvSpPr>
          <p:cNvPr id="3" name="Marcador de contenido 2"/>
          <p:cNvSpPr>
            <a:spLocks noGrp="1"/>
          </p:cNvSpPr>
          <p:nvPr>
            <p:ph idx="1"/>
          </p:nvPr>
        </p:nvSpPr>
        <p:spPr>
          <a:xfrm>
            <a:off x="677334" y="2160589"/>
            <a:ext cx="10231966" cy="3880773"/>
          </a:xfrm>
        </p:spPr>
        <p:txBody>
          <a:bodyPr/>
          <a:lstStyle/>
          <a:p>
            <a:r>
              <a:rPr lang="es-MX" dirty="0" smtClean="0"/>
              <a:t>EVALUACIÓN SUMATIVA, GEOGRAFÍA. RÚBRICA</a:t>
            </a:r>
          </a:p>
          <a:p>
            <a:endParaRPr lang="en-US" dirty="0"/>
          </a:p>
        </p:txBody>
      </p:sp>
      <p:graphicFrame>
        <p:nvGraphicFramePr>
          <p:cNvPr id="4" name="Tabla 3"/>
          <p:cNvGraphicFramePr>
            <a:graphicFrameLocks noGrp="1"/>
          </p:cNvGraphicFramePr>
          <p:nvPr/>
        </p:nvGraphicFramePr>
        <p:xfrm>
          <a:off x="677863" y="2535246"/>
          <a:ext cx="8596312" cy="3397409"/>
        </p:xfrm>
        <a:graphic>
          <a:graphicData uri="http://schemas.openxmlformats.org/drawingml/2006/table">
            <a:tbl>
              <a:tblPr>
                <a:tableStyleId>{5C22544A-7EE6-4342-B048-85BDC9FD1C3A}</a:tableStyleId>
              </a:tblPr>
              <a:tblGrid>
                <a:gridCol w="2477970">
                  <a:extLst>
                    <a:ext uri="{9D8B030D-6E8A-4147-A177-3AD203B41FA5}">
                      <a16:colId xmlns:a16="http://schemas.microsoft.com/office/drawing/2014/main" val="579290806"/>
                    </a:ext>
                  </a:extLst>
                </a:gridCol>
                <a:gridCol w="1969483">
                  <a:extLst>
                    <a:ext uri="{9D8B030D-6E8A-4147-A177-3AD203B41FA5}">
                      <a16:colId xmlns:a16="http://schemas.microsoft.com/office/drawing/2014/main" val="280074638"/>
                    </a:ext>
                  </a:extLst>
                </a:gridCol>
                <a:gridCol w="2238167">
                  <a:extLst>
                    <a:ext uri="{9D8B030D-6E8A-4147-A177-3AD203B41FA5}">
                      <a16:colId xmlns:a16="http://schemas.microsoft.com/office/drawing/2014/main" val="3255448419"/>
                    </a:ext>
                  </a:extLst>
                </a:gridCol>
                <a:gridCol w="1910692">
                  <a:extLst>
                    <a:ext uri="{9D8B030D-6E8A-4147-A177-3AD203B41FA5}">
                      <a16:colId xmlns:a16="http://schemas.microsoft.com/office/drawing/2014/main" val="819924475"/>
                    </a:ext>
                  </a:extLst>
                </a:gridCol>
              </a:tblGrid>
              <a:tr h="284738">
                <a:tc>
                  <a:txBody>
                    <a:bodyPr/>
                    <a:lstStyle/>
                    <a:p>
                      <a:pPr algn="ctr">
                        <a:lnSpc>
                          <a:spcPct val="115000"/>
                        </a:lnSpc>
                        <a:spcAft>
                          <a:spcPts val="0"/>
                        </a:spcAft>
                      </a:pPr>
                      <a:r>
                        <a:rPr lang="en-US" sz="800">
                          <a:effectLst/>
                        </a:rPr>
                        <a:t>OBJETIVOS</a:t>
                      </a:r>
                      <a:endParaRPr lang="en-US" sz="900">
                        <a:effectLst/>
                      </a:endParaRPr>
                    </a:p>
                    <a:p>
                      <a:pPr algn="ctr">
                        <a:lnSpc>
                          <a:spcPct val="115000"/>
                        </a:lnSpc>
                        <a:spcAft>
                          <a:spcPts val="0"/>
                        </a:spcAft>
                      </a:pPr>
                      <a:r>
                        <a:rPr lang="en-US" sz="800">
                          <a:effectLst/>
                        </a:rPr>
                        <a:t> </a:t>
                      </a:r>
                      <a:endParaRPr lang="en-US" sz="900">
                        <a:effectLst/>
                        <a:latin typeface="Calibri" panose="020F0502020204030204" pitchFamily="34" charset="0"/>
                        <a:ea typeface="Calibri" panose="020F0502020204030204" pitchFamily="34" charset="0"/>
                      </a:endParaRPr>
                    </a:p>
                  </a:txBody>
                  <a:tcPr marL="55710" marR="55710" marT="0" marB="0"/>
                </a:tc>
                <a:tc>
                  <a:txBody>
                    <a:bodyPr/>
                    <a:lstStyle/>
                    <a:p>
                      <a:pPr algn="ctr">
                        <a:lnSpc>
                          <a:spcPct val="115000"/>
                        </a:lnSpc>
                        <a:spcAft>
                          <a:spcPts val="0"/>
                        </a:spcAft>
                      </a:pPr>
                      <a:r>
                        <a:rPr lang="en-US" sz="800">
                          <a:effectLst/>
                        </a:rPr>
                        <a:t>EXCELENTE</a:t>
                      </a:r>
                      <a:endParaRPr lang="en-US" sz="900">
                        <a:effectLst/>
                      </a:endParaRPr>
                    </a:p>
                    <a:p>
                      <a:pPr algn="ctr">
                        <a:lnSpc>
                          <a:spcPct val="115000"/>
                        </a:lnSpc>
                        <a:spcAft>
                          <a:spcPts val="0"/>
                        </a:spcAft>
                      </a:pPr>
                      <a:r>
                        <a:rPr lang="en-US" sz="800">
                          <a:effectLst/>
                        </a:rPr>
                        <a:t>(3 ptos.)</a:t>
                      </a:r>
                      <a:endParaRPr lang="en-US" sz="900">
                        <a:effectLst/>
                        <a:latin typeface="Calibri" panose="020F0502020204030204" pitchFamily="34" charset="0"/>
                        <a:ea typeface="Calibri" panose="020F0502020204030204" pitchFamily="34" charset="0"/>
                      </a:endParaRPr>
                    </a:p>
                  </a:txBody>
                  <a:tcPr marL="55710" marR="55710" marT="0" marB="0"/>
                </a:tc>
                <a:tc>
                  <a:txBody>
                    <a:bodyPr/>
                    <a:lstStyle/>
                    <a:p>
                      <a:pPr algn="ctr">
                        <a:lnSpc>
                          <a:spcPct val="115000"/>
                        </a:lnSpc>
                        <a:spcAft>
                          <a:spcPts val="0"/>
                        </a:spcAft>
                      </a:pPr>
                      <a:r>
                        <a:rPr lang="en-US" sz="800">
                          <a:effectLst/>
                        </a:rPr>
                        <a:t>BUENO</a:t>
                      </a:r>
                      <a:endParaRPr lang="en-US" sz="900">
                        <a:effectLst/>
                      </a:endParaRPr>
                    </a:p>
                    <a:p>
                      <a:pPr algn="ctr">
                        <a:lnSpc>
                          <a:spcPct val="115000"/>
                        </a:lnSpc>
                        <a:spcAft>
                          <a:spcPts val="0"/>
                        </a:spcAft>
                      </a:pPr>
                      <a:r>
                        <a:rPr lang="en-US" sz="800">
                          <a:effectLst/>
                        </a:rPr>
                        <a:t>(2 ptos.)</a:t>
                      </a:r>
                      <a:endParaRPr lang="en-US" sz="900">
                        <a:effectLst/>
                        <a:latin typeface="Calibri" panose="020F0502020204030204" pitchFamily="34" charset="0"/>
                        <a:ea typeface="Calibri" panose="020F0502020204030204" pitchFamily="34" charset="0"/>
                      </a:endParaRPr>
                    </a:p>
                  </a:txBody>
                  <a:tcPr marL="55710" marR="55710" marT="0" marB="0"/>
                </a:tc>
                <a:tc>
                  <a:txBody>
                    <a:bodyPr/>
                    <a:lstStyle/>
                    <a:p>
                      <a:pPr algn="ctr">
                        <a:lnSpc>
                          <a:spcPct val="115000"/>
                        </a:lnSpc>
                        <a:spcAft>
                          <a:spcPts val="0"/>
                        </a:spcAft>
                      </a:pPr>
                      <a:r>
                        <a:rPr lang="en-US" sz="800">
                          <a:effectLst/>
                        </a:rPr>
                        <a:t>INSUFICIENTE</a:t>
                      </a:r>
                      <a:endParaRPr lang="en-US" sz="900">
                        <a:effectLst/>
                      </a:endParaRPr>
                    </a:p>
                    <a:p>
                      <a:pPr algn="ctr">
                        <a:lnSpc>
                          <a:spcPct val="115000"/>
                        </a:lnSpc>
                        <a:spcAft>
                          <a:spcPts val="0"/>
                        </a:spcAft>
                      </a:pPr>
                      <a:r>
                        <a:rPr lang="en-US" sz="800">
                          <a:effectLst/>
                        </a:rPr>
                        <a:t>(1 ptos.)</a:t>
                      </a:r>
                      <a:endParaRPr lang="en-US" sz="900">
                        <a:effectLst/>
                        <a:latin typeface="Calibri" panose="020F0502020204030204" pitchFamily="34" charset="0"/>
                        <a:ea typeface="Calibri" panose="020F0502020204030204" pitchFamily="34" charset="0"/>
                      </a:endParaRPr>
                    </a:p>
                  </a:txBody>
                  <a:tcPr marL="55710" marR="55710" marT="0" marB="0"/>
                </a:tc>
                <a:extLst>
                  <a:ext uri="{0D108BD9-81ED-4DB2-BD59-A6C34878D82A}">
                    <a16:rowId xmlns:a16="http://schemas.microsoft.com/office/drawing/2014/main" val="694438493"/>
                  </a:ext>
                </a:extLst>
              </a:tr>
              <a:tr h="427107">
                <a:tc>
                  <a:txBody>
                    <a:bodyPr/>
                    <a:lstStyle/>
                    <a:p>
                      <a:pPr algn="just">
                        <a:lnSpc>
                          <a:spcPct val="115000"/>
                        </a:lnSpc>
                        <a:spcAft>
                          <a:spcPts val="0"/>
                        </a:spcAft>
                      </a:pPr>
                      <a:r>
                        <a:rPr lang="es-MX" sz="800">
                          <a:effectLst/>
                        </a:rPr>
                        <a:t>Los mapas se presentan en un formato limpio y sin imperfecciones en su confección (topografía)</a:t>
                      </a:r>
                      <a:endParaRPr lang="en-US" sz="900">
                        <a:effectLst/>
                        <a:latin typeface="Calibri" panose="020F0502020204030204" pitchFamily="34" charset="0"/>
                        <a:ea typeface="Calibri" panose="020F0502020204030204" pitchFamily="34" charset="0"/>
                      </a:endParaRPr>
                    </a:p>
                  </a:txBody>
                  <a:tcPr marL="55710" marR="55710" marT="0" marB="0"/>
                </a:tc>
                <a:tc>
                  <a:txBody>
                    <a:bodyPr/>
                    <a:lstStyle/>
                    <a:p>
                      <a:pPr algn="just">
                        <a:lnSpc>
                          <a:spcPct val="115000"/>
                        </a:lnSpc>
                        <a:spcAft>
                          <a:spcPts val="0"/>
                        </a:spcAft>
                      </a:pPr>
                      <a:r>
                        <a:rPr lang="es-MX" sz="800">
                          <a:effectLst/>
                        </a:rPr>
                        <a:t>Los mapas se presentan en un formato limpio  y sin imperfecciones.</a:t>
                      </a:r>
                      <a:endParaRPr lang="en-US" sz="900">
                        <a:effectLst/>
                        <a:latin typeface="Calibri" panose="020F0502020204030204" pitchFamily="34" charset="0"/>
                        <a:ea typeface="Calibri" panose="020F0502020204030204" pitchFamily="34" charset="0"/>
                      </a:endParaRPr>
                    </a:p>
                  </a:txBody>
                  <a:tcPr marL="55710" marR="55710" marT="0" marB="0"/>
                </a:tc>
                <a:tc>
                  <a:txBody>
                    <a:bodyPr/>
                    <a:lstStyle/>
                    <a:p>
                      <a:pPr algn="just">
                        <a:lnSpc>
                          <a:spcPct val="115000"/>
                        </a:lnSpc>
                        <a:spcAft>
                          <a:spcPts val="0"/>
                        </a:spcAft>
                      </a:pPr>
                      <a:r>
                        <a:rPr lang="es-MX" sz="800">
                          <a:effectLst/>
                        </a:rPr>
                        <a:t>El mapa se presenta limpio y sin imperfecciones ó e presenta algunas suciedades.</a:t>
                      </a:r>
                      <a:endParaRPr lang="en-US" sz="900">
                        <a:effectLst/>
                        <a:latin typeface="Calibri" panose="020F0502020204030204" pitchFamily="34" charset="0"/>
                        <a:ea typeface="Calibri" panose="020F0502020204030204" pitchFamily="34" charset="0"/>
                      </a:endParaRPr>
                    </a:p>
                  </a:txBody>
                  <a:tcPr marL="55710" marR="55710" marT="0" marB="0"/>
                </a:tc>
                <a:tc>
                  <a:txBody>
                    <a:bodyPr/>
                    <a:lstStyle/>
                    <a:p>
                      <a:pPr algn="just">
                        <a:lnSpc>
                          <a:spcPct val="115000"/>
                        </a:lnSpc>
                        <a:spcAft>
                          <a:spcPts val="0"/>
                        </a:spcAft>
                      </a:pPr>
                      <a:r>
                        <a:rPr lang="es-MX" sz="800">
                          <a:effectLst/>
                        </a:rPr>
                        <a:t>Ningún mapa se presentan limpio y con diversas imperfecciones como manchas, y suciedad en general.</a:t>
                      </a:r>
                      <a:endParaRPr lang="en-US" sz="900">
                        <a:effectLst/>
                        <a:latin typeface="Calibri" panose="020F0502020204030204" pitchFamily="34" charset="0"/>
                        <a:ea typeface="Calibri" panose="020F0502020204030204" pitchFamily="34" charset="0"/>
                      </a:endParaRPr>
                    </a:p>
                  </a:txBody>
                  <a:tcPr marL="55710" marR="55710" marT="0" marB="0"/>
                </a:tc>
                <a:extLst>
                  <a:ext uri="{0D108BD9-81ED-4DB2-BD59-A6C34878D82A}">
                    <a16:rowId xmlns:a16="http://schemas.microsoft.com/office/drawing/2014/main" val="774872316"/>
                  </a:ext>
                </a:extLst>
              </a:tr>
              <a:tr h="427107">
                <a:tc>
                  <a:txBody>
                    <a:bodyPr/>
                    <a:lstStyle/>
                    <a:p>
                      <a:pPr algn="just">
                        <a:lnSpc>
                          <a:spcPct val="115000"/>
                        </a:lnSpc>
                        <a:spcAft>
                          <a:spcPts val="0"/>
                        </a:spcAft>
                      </a:pPr>
                      <a:r>
                        <a:rPr lang="es-MX" sz="800">
                          <a:effectLst/>
                        </a:rPr>
                        <a:t>En los mapas se visualizan todos los aspectos solicitados.</a:t>
                      </a:r>
                      <a:endParaRPr lang="en-US" sz="900">
                        <a:effectLst/>
                        <a:latin typeface="Calibri" panose="020F0502020204030204" pitchFamily="34" charset="0"/>
                        <a:ea typeface="Calibri" panose="020F0502020204030204" pitchFamily="34" charset="0"/>
                      </a:endParaRPr>
                    </a:p>
                  </a:txBody>
                  <a:tcPr marL="55710" marR="55710" marT="0" marB="0"/>
                </a:tc>
                <a:tc>
                  <a:txBody>
                    <a:bodyPr/>
                    <a:lstStyle/>
                    <a:p>
                      <a:pPr algn="just">
                        <a:lnSpc>
                          <a:spcPct val="115000"/>
                        </a:lnSpc>
                        <a:spcAft>
                          <a:spcPts val="0"/>
                        </a:spcAft>
                      </a:pPr>
                      <a:r>
                        <a:rPr lang="es-MX" sz="800">
                          <a:effectLst/>
                        </a:rPr>
                        <a:t>En los mapas se visualiza un desarrollo de los aspectos solicitados de manera precisa y completa</a:t>
                      </a:r>
                      <a:endParaRPr lang="en-US" sz="900">
                        <a:effectLst/>
                        <a:latin typeface="Calibri" panose="020F0502020204030204" pitchFamily="34" charset="0"/>
                        <a:ea typeface="Calibri" panose="020F0502020204030204" pitchFamily="34" charset="0"/>
                      </a:endParaRPr>
                    </a:p>
                  </a:txBody>
                  <a:tcPr marL="55710" marR="55710" marT="0" marB="0"/>
                </a:tc>
                <a:tc>
                  <a:txBody>
                    <a:bodyPr/>
                    <a:lstStyle/>
                    <a:p>
                      <a:pPr algn="just">
                        <a:lnSpc>
                          <a:spcPct val="115000"/>
                        </a:lnSpc>
                        <a:spcAft>
                          <a:spcPts val="0"/>
                        </a:spcAft>
                      </a:pPr>
                      <a:r>
                        <a:rPr lang="es-MX" sz="800">
                          <a:effectLst/>
                        </a:rPr>
                        <a:t> Dos mapas tienen los datos completos y debidamente ordenados pero en el otro no se encuentran consignados los aspectos solicitados.</a:t>
                      </a:r>
                      <a:endParaRPr lang="en-US" sz="900">
                        <a:effectLst/>
                        <a:latin typeface="Calibri" panose="020F0502020204030204" pitchFamily="34" charset="0"/>
                        <a:ea typeface="Calibri" panose="020F0502020204030204" pitchFamily="34" charset="0"/>
                      </a:endParaRPr>
                    </a:p>
                  </a:txBody>
                  <a:tcPr marL="55710" marR="55710" marT="0" marB="0"/>
                </a:tc>
                <a:tc>
                  <a:txBody>
                    <a:bodyPr/>
                    <a:lstStyle/>
                    <a:p>
                      <a:pPr algn="just">
                        <a:lnSpc>
                          <a:spcPct val="115000"/>
                        </a:lnSpc>
                        <a:spcAft>
                          <a:spcPts val="0"/>
                        </a:spcAft>
                      </a:pPr>
                      <a:r>
                        <a:rPr lang="es-MX" sz="800">
                          <a:effectLst/>
                        </a:rPr>
                        <a:t>En ninguno de los mapas se encuentran consignados todos los aspectos solicitados.</a:t>
                      </a:r>
                      <a:endParaRPr lang="en-US" sz="900">
                        <a:effectLst/>
                        <a:latin typeface="Calibri" panose="020F0502020204030204" pitchFamily="34" charset="0"/>
                        <a:ea typeface="Calibri" panose="020F0502020204030204" pitchFamily="34" charset="0"/>
                      </a:endParaRPr>
                    </a:p>
                  </a:txBody>
                  <a:tcPr marL="55710" marR="55710" marT="0" marB="0"/>
                </a:tc>
                <a:extLst>
                  <a:ext uri="{0D108BD9-81ED-4DB2-BD59-A6C34878D82A}">
                    <a16:rowId xmlns:a16="http://schemas.microsoft.com/office/drawing/2014/main" val="82224542"/>
                  </a:ext>
                </a:extLst>
              </a:tr>
              <a:tr h="569477">
                <a:tc>
                  <a:txBody>
                    <a:bodyPr/>
                    <a:lstStyle/>
                    <a:p>
                      <a:pPr algn="just">
                        <a:lnSpc>
                          <a:spcPct val="115000"/>
                        </a:lnSpc>
                        <a:spcAft>
                          <a:spcPts val="0"/>
                        </a:spcAft>
                      </a:pPr>
                      <a:r>
                        <a:rPr lang="es-MX" sz="800">
                          <a:effectLst/>
                        </a:rPr>
                        <a:t>Los mapas físicos muestran una simbología de colores que muestre la información  geográfica solicitada y convencional.</a:t>
                      </a:r>
                      <a:endParaRPr lang="en-US" sz="900">
                        <a:effectLst/>
                        <a:latin typeface="Calibri" panose="020F0502020204030204" pitchFamily="34" charset="0"/>
                        <a:ea typeface="Calibri" panose="020F0502020204030204" pitchFamily="34" charset="0"/>
                      </a:endParaRPr>
                    </a:p>
                  </a:txBody>
                  <a:tcPr marL="55710" marR="55710" marT="0" marB="0"/>
                </a:tc>
                <a:tc>
                  <a:txBody>
                    <a:bodyPr/>
                    <a:lstStyle/>
                    <a:p>
                      <a:pPr algn="just">
                        <a:lnSpc>
                          <a:spcPct val="115000"/>
                        </a:lnSpc>
                        <a:spcAft>
                          <a:spcPts val="0"/>
                        </a:spcAft>
                      </a:pPr>
                      <a:r>
                        <a:rPr lang="es-MX" sz="800">
                          <a:effectLst/>
                        </a:rPr>
                        <a:t>En el mapa físico se visualiza una simbología de colores donde se muestran los accidentes geográficos más importantes.</a:t>
                      </a:r>
                      <a:endParaRPr lang="en-US" sz="900">
                        <a:effectLst/>
                        <a:latin typeface="Calibri" panose="020F0502020204030204" pitchFamily="34" charset="0"/>
                        <a:ea typeface="Calibri" panose="020F0502020204030204" pitchFamily="34" charset="0"/>
                      </a:endParaRPr>
                    </a:p>
                  </a:txBody>
                  <a:tcPr marL="55710" marR="55710" marT="0" marB="0"/>
                </a:tc>
                <a:tc>
                  <a:txBody>
                    <a:bodyPr/>
                    <a:lstStyle/>
                    <a:p>
                      <a:pPr algn="just">
                        <a:lnSpc>
                          <a:spcPct val="115000"/>
                        </a:lnSpc>
                        <a:spcAft>
                          <a:spcPts val="0"/>
                        </a:spcAft>
                      </a:pPr>
                      <a:r>
                        <a:rPr lang="es-MX" sz="800">
                          <a:effectLst/>
                        </a:rPr>
                        <a:t>El mapa físico se encuentra dibujado con colores específicos pero no existe un cuadro de simbología en la cual se definan los colores utilizados.</a:t>
                      </a:r>
                      <a:endParaRPr lang="en-US" sz="900">
                        <a:effectLst/>
                        <a:latin typeface="Calibri" panose="020F0502020204030204" pitchFamily="34" charset="0"/>
                        <a:ea typeface="Calibri" panose="020F0502020204030204" pitchFamily="34" charset="0"/>
                      </a:endParaRPr>
                    </a:p>
                  </a:txBody>
                  <a:tcPr marL="55710" marR="55710" marT="0" marB="0"/>
                </a:tc>
                <a:tc>
                  <a:txBody>
                    <a:bodyPr/>
                    <a:lstStyle/>
                    <a:p>
                      <a:pPr algn="just">
                        <a:lnSpc>
                          <a:spcPct val="115000"/>
                        </a:lnSpc>
                        <a:spcAft>
                          <a:spcPts val="0"/>
                        </a:spcAft>
                      </a:pPr>
                      <a:r>
                        <a:rPr lang="es-MX" sz="800">
                          <a:effectLst/>
                        </a:rPr>
                        <a:t>El mapa físico no se muestra una simbología de colores en la cual se delimiten los accidentes geográficos solicitados.</a:t>
                      </a:r>
                      <a:endParaRPr lang="en-US" sz="900">
                        <a:effectLst/>
                        <a:latin typeface="Calibri" panose="020F0502020204030204" pitchFamily="34" charset="0"/>
                        <a:ea typeface="Calibri" panose="020F0502020204030204" pitchFamily="34" charset="0"/>
                      </a:endParaRPr>
                    </a:p>
                  </a:txBody>
                  <a:tcPr marL="55710" marR="55710" marT="0" marB="0"/>
                </a:tc>
                <a:extLst>
                  <a:ext uri="{0D108BD9-81ED-4DB2-BD59-A6C34878D82A}">
                    <a16:rowId xmlns:a16="http://schemas.microsoft.com/office/drawing/2014/main" val="4063745918"/>
                  </a:ext>
                </a:extLst>
              </a:tr>
              <a:tr h="569477">
                <a:tc>
                  <a:txBody>
                    <a:bodyPr/>
                    <a:lstStyle/>
                    <a:p>
                      <a:pPr algn="just">
                        <a:lnSpc>
                          <a:spcPct val="115000"/>
                        </a:lnSpc>
                        <a:spcAft>
                          <a:spcPts val="0"/>
                        </a:spcAft>
                      </a:pPr>
                      <a:r>
                        <a:rPr lang="es-MX" sz="800">
                          <a:effectLst/>
                        </a:rPr>
                        <a:t>En los mapas político, y urbano se muestran los datos estadísticos solicitados: cantidad de habitantes  superficie total, expansión del área urbana, límites políticos, tendencias de crecimiento</a:t>
                      </a:r>
                      <a:endParaRPr lang="en-US" sz="900">
                        <a:effectLst/>
                        <a:latin typeface="Calibri" panose="020F0502020204030204" pitchFamily="34" charset="0"/>
                        <a:ea typeface="Calibri" panose="020F0502020204030204" pitchFamily="34" charset="0"/>
                      </a:endParaRPr>
                    </a:p>
                  </a:txBody>
                  <a:tcPr marL="55710" marR="55710" marT="0" marB="0"/>
                </a:tc>
                <a:tc>
                  <a:txBody>
                    <a:bodyPr/>
                    <a:lstStyle/>
                    <a:p>
                      <a:pPr algn="just">
                        <a:lnSpc>
                          <a:spcPct val="115000"/>
                        </a:lnSpc>
                        <a:spcAft>
                          <a:spcPts val="0"/>
                        </a:spcAft>
                      </a:pPr>
                      <a:r>
                        <a:rPr lang="es-MX" sz="800">
                          <a:effectLst/>
                        </a:rPr>
                        <a:t>En el  mapa político, y urbano se muestran todos los aspectos solicitados.</a:t>
                      </a:r>
                      <a:endParaRPr lang="en-US" sz="900">
                        <a:effectLst/>
                        <a:latin typeface="Calibri" panose="020F0502020204030204" pitchFamily="34" charset="0"/>
                        <a:ea typeface="Calibri" panose="020F0502020204030204" pitchFamily="34" charset="0"/>
                      </a:endParaRPr>
                    </a:p>
                  </a:txBody>
                  <a:tcPr marL="55710" marR="55710" marT="0" marB="0"/>
                </a:tc>
                <a:tc>
                  <a:txBody>
                    <a:bodyPr/>
                    <a:lstStyle/>
                    <a:p>
                      <a:pPr algn="just">
                        <a:lnSpc>
                          <a:spcPct val="115000"/>
                        </a:lnSpc>
                        <a:spcAft>
                          <a:spcPts val="0"/>
                        </a:spcAft>
                      </a:pPr>
                      <a:r>
                        <a:rPr lang="es-MX" sz="800">
                          <a:effectLst/>
                        </a:rPr>
                        <a:t>El mapa político y urbano se muestra con algunos datos estadísticos pero no se encuentran todos los aspectos solicitados.</a:t>
                      </a:r>
                      <a:endParaRPr lang="en-US" sz="900">
                        <a:effectLst/>
                        <a:latin typeface="Calibri" panose="020F0502020204030204" pitchFamily="34" charset="0"/>
                        <a:ea typeface="Calibri" panose="020F0502020204030204" pitchFamily="34" charset="0"/>
                      </a:endParaRPr>
                    </a:p>
                  </a:txBody>
                  <a:tcPr marL="55710" marR="55710" marT="0" marB="0"/>
                </a:tc>
                <a:tc>
                  <a:txBody>
                    <a:bodyPr/>
                    <a:lstStyle/>
                    <a:p>
                      <a:pPr algn="just">
                        <a:lnSpc>
                          <a:spcPct val="115000"/>
                        </a:lnSpc>
                        <a:spcAft>
                          <a:spcPts val="0"/>
                        </a:spcAft>
                      </a:pPr>
                      <a:r>
                        <a:rPr lang="es-MX" sz="800">
                          <a:effectLst/>
                        </a:rPr>
                        <a:t>El mapa político y urbano se muestra sin los aspectos solicitados.</a:t>
                      </a:r>
                      <a:endParaRPr lang="en-US" sz="900">
                        <a:effectLst/>
                        <a:latin typeface="Calibri" panose="020F0502020204030204" pitchFamily="34" charset="0"/>
                        <a:ea typeface="Calibri" panose="020F0502020204030204" pitchFamily="34" charset="0"/>
                      </a:endParaRPr>
                    </a:p>
                  </a:txBody>
                  <a:tcPr marL="55710" marR="55710" marT="0" marB="0"/>
                </a:tc>
                <a:extLst>
                  <a:ext uri="{0D108BD9-81ED-4DB2-BD59-A6C34878D82A}">
                    <a16:rowId xmlns:a16="http://schemas.microsoft.com/office/drawing/2014/main" val="3178155245"/>
                  </a:ext>
                </a:extLst>
              </a:tr>
              <a:tr h="569477">
                <a:tc>
                  <a:txBody>
                    <a:bodyPr/>
                    <a:lstStyle/>
                    <a:p>
                      <a:pPr algn="just">
                        <a:lnSpc>
                          <a:spcPct val="115000"/>
                        </a:lnSpc>
                        <a:spcAft>
                          <a:spcPts val="0"/>
                        </a:spcAft>
                      </a:pPr>
                      <a:r>
                        <a:rPr lang="es-MX" sz="800">
                          <a:effectLst/>
                        </a:rPr>
                        <a:t>En el mapa físico se visualiza la ubicación de la totalidad de los accidentes geográficos solicitados.</a:t>
                      </a:r>
                      <a:endParaRPr lang="en-US" sz="900">
                        <a:effectLst/>
                        <a:latin typeface="Calibri" panose="020F0502020204030204" pitchFamily="34" charset="0"/>
                        <a:ea typeface="Calibri" panose="020F0502020204030204" pitchFamily="34" charset="0"/>
                      </a:endParaRPr>
                    </a:p>
                  </a:txBody>
                  <a:tcPr marL="55710" marR="55710" marT="0" marB="0"/>
                </a:tc>
                <a:tc>
                  <a:txBody>
                    <a:bodyPr/>
                    <a:lstStyle/>
                    <a:p>
                      <a:pPr algn="just">
                        <a:lnSpc>
                          <a:spcPct val="115000"/>
                        </a:lnSpc>
                        <a:spcAft>
                          <a:spcPts val="0"/>
                        </a:spcAft>
                      </a:pPr>
                      <a:r>
                        <a:rPr lang="es-MX" sz="800">
                          <a:effectLst/>
                        </a:rPr>
                        <a:t>El mapa físico se presenta con la ubicación y delimitación de todos los accidentes geográficos solicitados.</a:t>
                      </a:r>
                      <a:endParaRPr lang="en-US" sz="900">
                        <a:effectLst/>
                        <a:latin typeface="Calibri" panose="020F0502020204030204" pitchFamily="34" charset="0"/>
                        <a:ea typeface="Calibri" panose="020F0502020204030204" pitchFamily="34" charset="0"/>
                      </a:endParaRPr>
                    </a:p>
                  </a:txBody>
                  <a:tcPr marL="55710" marR="55710" marT="0" marB="0"/>
                </a:tc>
                <a:tc>
                  <a:txBody>
                    <a:bodyPr/>
                    <a:lstStyle/>
                    <a:p>
                      <a:pPr algn="just">
                        <a:lnSpc>
                          <a:spcPct val="115000"/>
                        </a:lnSpc>
                        <a:spcAft>
                          <a:spcPts val="0"/>
                        </a:spcAft>
                      </a:pPr>
                      <a:r>
                        <a:rPr lang="es-MX" sz="800">
                          <a:effectLst/>
                        </a:rPr>
                        <a:t>En el mapa físico se muestran los accidentes geográficos solicitados pero no se visualiza la ubicación de ellos dentro del mismo mapa.</a:t>
                      </a:r>
                      <a:endParaRPr lang="en-US" sz="900">
                        <a:effectLst/>
                        <a:latin typeface="Calibri" panose="020F0502020204030204" pitchFamily="34" charset="0"/>
                        <a:ea typeface="Calibri" panose="020F0502020204030204" pitchFamily="34" charset="0"/>
                      </a:endParaRPr>
                    </a:p>
                  </a:txBody>
                  <a:tcPr marL="55710" marR="55710" marT="0" marB="0"/>
                </a:tc>
                <a:tc>
                  <a:txBody>
                    <a:bodyPr/>
                    <a:lstStyle/>
                    <a:p>
                      <a:pPr algn="just">
                        <a:lnSpc>
                          <a:spcPct val="115000"/>
                        </a:lnSpc>
                        <a:spcAft>
                          <a:spcPts val="0"/>
                        </a:spcAft>
                      </a:pPr>
                      <a:r>
                        <a:rPr lang="es-MX" sz="800">
                          <a:effectLst/>
                        </a:rPr>
                        <a:t>El mapa físico no se presentan los accidentes geográficos solicitados ni menos la ubicación de ellos dentro del mapa.</a:t>
                      </a:r>
                      <a:endParaRPr lang="en-US" sz="900">
                        <a:effectLst/>
                        <a:latin typeface="Calibri" panose="020F0502020204030204" pitchFamily="34" charset="0"/>
                        <a:ea typeface="Calibri" panose="020F0502020204030204" pitchFamily="34" charset="0"/>
                      </a:endParaRPr>
                    </a:p>
                  </a:txBody>
                  <a:tcPr marL="55710" marR="55710" marT="0" marB="0"/>
                </a:tc>
                <a:extLst>
                  <a:ext uri="{0D108BD9-81ED-4DB2-BD59-A6C34878D82A}">
                    <a16:rowId xmlns:a16="http://schemas.microsoft.com/office/drawing/2014/main" val="3681755151"/>
                  </a:ext>
                </a:extLst>
              </a:tr>
              <a:tr h="284738">
                <a:tc>
                  <a:txBody>
                    <a:bodyPr/>
                    <a:lstStyle/>
                    <a:p>
                      <a:pPr algn="just">
                        <a:lnSpc>
                          <a:spcPct val="115000"/>
                        </a:lnSpc>
                        <a:spcAft>
                          <a:spcPts val="0"/>
                        </a:spcAft>
                      </a:pPr>
                      <a:r>
                        <a:rPr lang="es-MX" sz="800">
                          <a:effectLst/>
                        </a:rPr>
                        <a:t>Los mapas político y físico se entregan en el plazo establecido por el Profesor.</a:t>
                      </a:r>
                      <a:endParaRPr lang="en-US" sz="900">
                        <a:effectLst/>
                        <a:latin typeface="Calibri" panose="020F0502020204030204" pitchFamily="34" charset="0"/>
                        <a:ea typeface="Calibri" panose="020F0502020204030204" pitchFamily="34" charset="0"/>
                      </a:endParaRPr>
                    </a:p>
                  </a:txBody>
                  <a:tcPr marL="55710" marR="55710" marT="0" marB="0"/>
                </a:tc>
                <a:tc>
                  <a:txBody>
                    <a:bodyPr/>
                    <a:lstStyle/>
                    <a:p>
                      <a:pPr algn="just">
                        <a:lnSpc>
                          <a:spcPct val="115000"/>
                        </a:lnSpc>
                        <a:spcAft>
                          <a:spcPts val="0"/>
                        </a:spcAft>
                      </a:pPr>
                      <a:r>
                        <a:rPr lang="es-MX" sz="800">
                          <a:effectLst/>
                        </a:rPr>
                        <a:t>El trabajo se entrega el día solicitado durante el día.</a:t>
                      </a:r>
                      <a:endParaRPr lang="en-US" sz="900">
                        <a:effectLst/>
                        <a:latin typeface="Calibri" panose="020F0502020204030204" pitchFamily="34" charset="0"/>
                        <a:ea typeface="Calibri" panose="020F0502020204030204" pitchFamily="34" charset="0"/>
                      </a:endParaRPr>
                    </a:p>
                  </a:txBody>
                  <a:tcPr marL="55710" marR="55710" marT="0" marB="0"/>
                </a:tc>
                <a:tc>
                  <a:txBody>
                    <a:bodyPr/>
                    <a:lstStyle/>
                    <a:p>
                      <a:pPr algn="just">
                        <a:lnSpc>
                          <a:spcPct val="115000"/>
                        </a:lnSpc>
                        <a:spcAft>
                          <a:spcPts val="0"/>
                        </a:spcAft>
                      </a:pPr>
                      <a:r>
                        <a:rPr lang="es-MX" sz="800">
                          <a:effectLst/>
                        </a:rPr>
                        <a:t>Se entrega durante la semana posterior a la fecha estipulada antes de la clase siguiente.</a:t>
                      </a:r>
                      <a:endParaRPr lang="en-US" sz="900">
                        <a:effectLst/>
                        <a:latin typeface="Calibri" panose="020F0502020204030204" pitchFamily="34" charset="0"/>
                        <a:ea typeface="Calibri" panose="020F0502020204030204" pitchFamily="34" charset="0"/>
                      </a:endParaRPr>
                    </a:p>
                  </a:txBody>
                  <a:tcPr marL="55710" marR="55710" marT="0" marB="0"/>
                </a:tc>
                <a:tc>
                  <a:txBody>
                    <a:bodyPr/>
                    <a:lstStyle/>
                    <a:p>
                      <a:pPr algn="just">
                        <a:lnSpc>
                          <a:spcPct val="115000"/>
                        </a:lnSpc>
                        <a:spcAft>
                          <a:spcPts val="0"/>
                        </a:spcAft>
                      </a:pPr>
                      <a:r>
                        <a:rPr lang="es-MX" sz="800" dirty="0">
                          <a:effectLst/>
                        </a:rPr>
                        <a:t>El trabajo se entrega en la clase siguiente a la fecha estipulada.</a:t>
                      </a:r>
                      <a:endParaRPr lang="en-US" sz="900" dirty="0">
                        <a:effectLst/>
                        <a:latin typeface="Calibri" panose="020F0502020204030204" pitchFamily="34" charset="0"/>
                        <a:ea typeface="Calibri" panose="020F0502020204030204" pitchFamily="34" charset="0"/>
                      </a:endParaRPr>
                    </a:p>
                  </a:txBody>
                  <a:tcPr marL="55710" marR="55710" marT="0" marB="0"/>
                </a:tc>
                <a:extLst>
                  <a:ext uri="{0D108BD9-81ED-4DB2-BD59-A6C34878D82A}">
                    <a16:rowId xmlns:a16="http://schemas.microsoft.com/office/drawing/2014/main" val="2812983707"/>
                  </a:ext>
                </a:extLst>
              </a:tr>
            </a:tbl>
          </a:graphicData>
        </a:graphic>
      </p:graphicFrame>
    </p:spTree>
    <p:extLst>
      <p:ext uri="{BB962C8B-B14F-4D97-AF65-F5344CB8AC3E}">
        <p14:creationId xmlns:p14="http://schemas.microsoft.com/office/powerpoint/2010/main" val="1784856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5.g.1 Formatos e instrumentos para /con la planeación, seguimiento, evaluación, autoevaluación y coevaluación</a:t>
            </a:r>
            <a:endParaRPr lang="en-US" dirty="0"/>
          </a:p>
        </p:txBody>
      </p:sp>
      <p:sp>
        <p:nvSpPr>
          <p:cNvPr id="3" name="Marcador de contenido 2"/>
          <p:cNvSpPr>
            <a:spLocks noGrp="1"/>
          </p:cNvSpPr>
          <p:nvPr>
            <p:ph idx="1"/>
          </p:nvPr>
        </p:nvSpPr>
        <p:spPr/>
        <p:txBody>
          <a:bodyPr/>
          <a:lstStyle/>
          <a:p>
            <a:r>
              <a:rPr lang="es-MX" dirty="0" smtClean="0"/>
              <a:t>EVALUACIÓN SUMATIVA. INFORMÁTICA</a:t>
            </a:r>
          </a:p>
          <a:p>
            <a:endParaRPr lang="en-US" dirty="0"/>
          </a:p>
        </p:txBody>
      </p:sp>
      <p:graphicFrame>
        <p:nvGraphicFramePr>
          <p:cNvPr id="5" name="Tabla 4"/>
          <p:cNvGraphicFramePr>
            <a:graphicFrameLocks noGrp="1"/>
          </p:cNvGraphicFramePr>
          <p:nvPr>
            <p:extLst>
              <p:ext uri="{D42A27DB-BD31-4B8C-83A1-F6EECF244321}">
                <p14:modId xmlns:p14="http://schemas.microsoft.com/office/powerpoint/2010/main" val="2614082194"/>
              </p:ext>
            </p:extLst>
          </p:nvPr>
        </p:nvGraphicFramePr>
        <p:xfrm>
          <a:off x="2140744" y="2571589"/>
          <a:ext cx="6469856" cy="3867681"/>
        </p:xfrm>
        <a:graphic>
          <a:graphicData uri="http://schemas.openxmlformats.org/drawingml/2006/table">
            <a:tbl>
              <a:tblPr firstRow="1" firstCol="1" lastRow="1" lastCol="1" bandRow="1" bandCol="1">
                <a:tableStyleId>{5C22544A-7EE6-4342-B048-85BDC9FD1C3A}</a:tableStyleId>
              </a:tblPr>
              <a:tblGrid>
                <a:gridCol w="1086762">
                  <a:extLst>
                    <a:ext uri="{9D8B030D-6E8A-4147-A177-3AD203B41FA5}">
                      <a16:colId xmlns:a16="http://schemas.microsoft.com/office/drawing/2014/main" val="2683392543"/>
                    </a:ext>
                  </a:extLst>
                </a:gridCol>
                <a:gridCol w="1499731">
                  <a:extLst>
                    <a:ext uri="{9D8B030D-6E8A-4147-A177-3AD203B41FA5}">
                      <a16:colId xmlns:a16="http://schemas.microsoft.com/office/drawing/2014/main" val="57027949"/>
                    </a:ext>
                  </a:extLst>
                </a:gridCol>
                <a:gridCol w="1334544">
                  <a:extLst>
                    <a:ext uri="{9D8B030D-6E8A-4147-A177-3AD203B41FA5}">
                      <a16:colId xmlns:a16="http://schemas.microsoft.com/office/drawing/2014/main" val="2719949796"/>
                    </a:ext>
                  </a:extLst>
                </a:gridCol>
                <a:gridCol w="1246154">
                  <a:extLst>
                    <a:ext uri="{9D8B030D-6E8A-4147-A177-3AD203B41FA5}">
                      <a16:colId xmlns:a16="http://schemas.microsoft.com/office/drawing/2014/main" val="2219557976"/>
                    </a:ext>
                  </a:extLst>
                </a:gridCol>
                <a:gridCol w="1302665">
                  <a:extLst>
                    <a:ext uri="{9D8B030D-6E8A-4147-A177-3AD203B41FA5}">
                      <a16:colId xmlns:a16="http://schemas.microsoft.com/office/drawing/2014/main" val="1169135802"/>
                    </a:ext>
                  </a:extLst>
                </a:gridCol>
              </a:tblGrid>
              <a:tr h="1140675">
                <a:tc>
                  <a:txBody>
                    <a:bodyPr/>
                    <a:lstStyle/>
                    <a:p>
                      <a:pPr>
                        <a:spcBef>
                          <a:spcPts val="135"/>
                        </a:spcBef>
                        <a:spcAft>
                          <a:spcPts val="0"/>
                        </a:spcAft>
                      </a:pPr>
                      <a:r>
                        <a:rPr lang="es-MX" sz="1100" dirty="0" smtClean="0">
                          <a:solidFill>
                            <a:schemeClr val="tx1"/>
                          </a:solidFill>
                          <a:effectLst/>
                          <a:latin typeface="Arial" panose="020B0604020202020204" pitchFamily="34" charset="0"/>
                          <a:ea typeface="Arial" panose="020B0604020202020204" pitchFamily="34" charset="0"/>
                          <a:cs typeface="Times New Roman" panose="02020603050405020304" pitchFamily="18" charset="0"/>
                        </a:rPr>
                        <a:t>CATEGORÍA</a:t>
                      </a:r>
                      <a:endParaRPr lang="en-US"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just">
                        <a:spcBef>
                          <a:spcPts val="140"/>
                        </a:spcBef>
                        <a:spcAft>
                          <a:spcPts val="0"/>
                        </a:spcAft>
                      </a:pPr>
                      <a:r>
                        <a:rPr lang="es-MX" sz="1100" dirty="0" smtClean="0">
                          <a:solidFill>
                            <a:schemeClr val="tx1"/>
                          </a:solidFill>
                          <a:effectLst/>
                          <a:latin typeface="Arial" panose="020B0604020202020204" pitchFamily="34" charset="0"/>
                          <a:ea typeface="Arial" panose="020B0604020202020204" pitchFamily="34" charset="0"/>
                          <a:cs typeface="Times New Roman" panose="02020603050405020304" pitchFamily="18" charset="0"/>
                        </a:rPr>
                        <a:t>4. SOBRESALIENTE</a:t>
                      </a:r>
                      <a:endParaRPr lang="en-US"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35">
                        <a:spcBef>
                          <a:spcPts val="140"/>
                        </a:spcBef>
                        <a:spcAft>
                          <a:spcPts val="0"/>
                        </a:spcAft>
                        <a:tabLst>
                          <a:tab pos="311150" algn="l"/>
                          <a:tab pos="601345" algn="l"/>
                          <a:tab pos="786130" algn="l"/>
                          <a:tab pos="968375" algn="l"/>
                        </a:tabLst>
                      </a:pPr>
                      <a:r>
                        <a:rPr lang="es-MX" sz="1100" dirty="0" smtClean="0">
                          <a:solidFill>
                            <a:schemeClr val="tx1"/>
                          </a:solidFill>
                          <a:effectLst/>
                          <a:latin typeface="Arial" panose="020B0604020202020204" pitchFamily="34" charset="0"/>
                          <a:ea typeface="Arial" panose="020B0604020202020204" pitchFamily="34" charset="0"/>
                          <a:cs typeface="Times New Roman" panose="02020603050405020304" pitchFamily="18" charset="0"/>
                        </a:rPr>
                        <a:t>3. NOTABLE</a:t>
                      </a:r>
                      <a:endParaRPr lang="en-US"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35">
                        <a:spcBef>
                          <a:spcPts val="145"/>
                        </a:spcBef>
                        <a:spcAft>
                          <a:spcPts val="0"/>
                        </a:spcAft>
                        <a:tabLst>
                          <a:tab pos="480060" algn="l"/>
                          <a:tab pos="806450" algn="l"/>
                        </a:tabLst>
                      </a:pPr>
                      <a:r>
                        <a:rPr lang="es-MX" sz="1100" dirty="0" smtClean="0">
                          <a:solidFill>
                            <a:schemeClr val="tx1"/>
                          </a:solidFill>
                          <a:effectLst/>
                          <a:latin typeface="Arial" panose="020B0604020202020204" pitchFamily="34" charset="0"/>
                          <a:ea typeface="Arial" panose="020B0604020202020204" pitchFamily="34" charset="0"/>
                          <a:cs typeface="Times New Roman" panose="02020603050405020304" pitchFamily="18" charset="0"/>
                        </a:rPr>
                        <a:t>2. APROBADO</a:t>
                      </a:r>
                      <a:endParaRPr lang="en-US"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35" algn="just">
                        <a:spcBef>
                          <a:spcPts val="145"/>
                        </a:spcBef>
                        <a:spcAft>
                          <a:spcPts val="0"/>
                        </a:spcAft>
                        <a:tabLst>
                          <a:tab pos="704850" algn="l"/>
                        </a:tabLst>
                      </a:pPr>
                      <a:r>
                        <a:rPr lang="es-MX" sz="1100" dirty="0" smtClean="0">
                          <a:solidFill>
                            <a:schemeClr val="tx1"/>
                          </a:solidFill>
                          <a:effectLst/>
                          <a:latin typeface="Arial" panose="020B0604020202020204" pitchFamily="34" charset="0"/>
                          <a:ea typeface="Arial" panose="020B0604020202020204" pitchFamily="34" charset="0"/>
                          <a:cs typeface="Times New Roman" panose="02020603050405020304" pitchFamily="18" charset="0"/>
                        </a:rPr>
                        <a:t>1. INSUFICIENTE</a:t>
                      </a:r>
                      <a:endParaRPr lang="en-US"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58889411"/>
                  </a:ext>
                </a:extLst>
              </a:tr>
              <a:tr h="760451">
                <a:tc>
                  <a:txBody>
                    <a:bodyPr/>
                    <a:lstStyle/>
                    <a:p>
                      <a:pPr marR="245745">
                        <a:spcBef>
                          <a:spcPts val="135"/>
                        </a:spcBef>
                        <a:spcAft>
                          <a:spcPts val="0"/>
                        </a:spcAft>
                      </a:pPr>
                      <a:r>
                        <a:rPr lang="en-US" sz="1100">
                          <a:solidFill>
                            <a:schemeClr val="tx1"/>
                          </a:solidFill>
                          <a:effectLst/>
                        </a:rPr>
                        <a:t>Recursos digitales</a:t>
                      </a:r>
                      <a:endParaRPr lang="en-US"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spcBef>
                          <a:spcPts val="140"/>
                        </a:spcBef>
                        <a:spcAft>
                          <a:spcPts val="0"/>
                        </a:spcAft>
                        <a:tabLst>
                          <a:tab pos="314960" algn="l"/>
                          <a:tab pos="1141095" algn="l"/>
                        </a:tabLst>
                      </a:pPr>
                      <a:r>
                        <a:rPr lang="es-ES" sz="1000">
                          <a:solidFill>
                            <a:schemeClr val="tx1"/>
                          </a:solidFill>
                          <a:effectLst/>
                        </a:rPr>
                        <a:t>El	informe	se</a:t>
                      </a:r>
                      <a:endParaRPr lang="en-US" sz="1100">
                        <a:solidFill>
                          <a:schemeClr val="tx1"/>
                        </a:solidFill>
                        <a:effectLst/>
                      </a:endParaRPr>
                    </a:p>
                    <a:p>
                      <a:pPr algn="just">
                        <a:lnSpc>
                          <a:spcPts val="1150"/>
                        </a:lnSpc>
                        <a:spcAft>
                          <a:spcPts val="0"/>
                        </a:spcAft>
                        <a:tabLst>
                          <a:tab pos="1072515" algn="l"/>
                        </a:tabLst>
                      </a:pPr>
                      <a:r>
                        <a:rPr lang="es-ES" sz="1000">
                          <a:solidFill>
                            <a:schemeClr val="tx1"/>
                          </a:solidFill>
                          <a:effectLst/>
                        </a:rPr>
                        <a:t>enriquece	con imágenes, direcciones de  Internet    o</a:t>
                      </a:r>
                      <a:r>
                        <a:rPr lang="es-ES" sz="1000" spc="40">
                          <a:solidFill>
                            <a:schemeClr val="tx1"/>
                          </a:solidFill>
                          <a:effectLst/>
                        </a:rPr>
                        <a:t> </a:t>
                      </a:r>
                      <a:r>
                        <a:rPr lang="es-ES" sz="1000">
                          <a:solidFill>
                            <a:schemeClr val="tx1"/>
                          </a:solidFill>
                          <a:effectLst/>
                        </a:rPr>
                        <a:t>vídeos</a:t>
                      </a:r>
                      <a:endParaRPr lang="en-US"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35">
                        <a:spcBef>
                          <a:spcPts val="140"/>
                        </a:spcBef>
                        <a:spcAft>
                          <a:spcPts val="0"/>
                        </a:spcAft>
                        <a:tabLst>
                          <a:tab pos="344170" algn="l"/>
                          <a:tab pos="997585" algn="l"/>
                        </a:tabLst>
                      </a:pPr>
                      <a:r>
                        <a:rPr lang="es-ES" sz="1000">
                          <a:solidFill>
                            <a:schemeClr val="tx1"/>
                          </a:solidFill>
                          <a:effectLst/>
                        </a:rPr>
                        <a:t>El	informe	se</a:t>
                      </a:r>
                      <a:endParaRPr lang="en-US" sz="1100">
                        <a:solidFill>
                          <a:schemeClr val="tx1"/>
                        </a:solidFill>
                        <a:effectLst/>
                      </a:endParaRPr>
                    </a:p>
                    <a:p>
                      <a:pPr marL="635">
                        <a:spcAft>
                          <a:spcPts val="0"/>
                        </a:spcAft>
                        <a:tabLst>
                          <a:tab pos="927735" algn="l"/>
                        </a:tabLst>
                      </a:pPr>
                      <a:r>
                        <a:rPr lang="es-ES" sz="1000">
                          <a:solidFill>
                            <a:schemeClr val="tx1"/>
                          </a:solidFill>
                          <a:effectLst/>
                        </a:rPr>
                        <a:t>enriquecen	con</a:t>
                      </a:r>
                      <a:endParaRPr lang="en-US" sz="1100">
                        <a:solidFill>
                          <a:schemeClr val="tx1"/>
                        </a:solidFill>
                        <a:effectLst/>
                      </a:endParaRPr>
                    </a:p>
                    <a:p>
                      <a:pPr marL="635">
                        <a:lnSpc>
                          <a:spcPts val="1150"/>
                        </a:lnSpc>
                        <a:spcAft>
                          <a:spcPts val="0"/>
                        </a:spcAft>
                        <a:tabLst>
                          <a:tab pos="510540" algn="l"/>
                          <a:tab pos="920115" algn="l"/>
                        </a:tabLst>
                      </a:pPr>
                      <a:r>
                        <a:rPr lang="es-ES" sz="1000">
                          <a:solidFill>
                            <a:schemeClr val="tx1"/>
                          </a:solidFill>
                          <a:effectLst/>
                        </a:rPr>
                        <a:t>mas	de	una imagen,</a:t>
                      </a:r>
                      <a:endParaRPr lang="en-US"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35">
                        <a:spcBef>
                          <a:spcPts val="140"/>
                        </a:spcBef>
                        <a:spcAft>
                          <a:spcPts val="0"/>
                        </a:spcAft>
                        <a:tabLst>
                          <a:tab pos="841375" algn="l"/>
                        </a:tabLst>
                      </a:pPr>
                      <a:r>
                        <a:rPr lang="es-ES" sz="1000">
                          <a:solidFill>
                            <a:schemeClr val="tx1"/>
                          </a:solidFill>
                          <a:effectLst/>
                        </a:rPr>
                        <a:t>En los informes aparecen	una</a:t>
                      </a:r>
                      <a:endParaRPr lang="en-US" sz="1100">
                        <a:solidFill>
                          <a:schemeClr val="tx1"/>
                        </a:solidFill>
                        <a:effectLst/>
                      </a:endParaRPr>
                    </a:p>
                    <a:p>
                      <a:pPr marL="635">
                        <a:spcAft>
                          <a:spcPts val="0"/>
                        </a:spcAft>
                        <a:tabLst>
                          <a:tab pos="984250" algn="l"/>
                        </a:tabLst>
                      </a:pPr>
                      <a:r>
                        <a:rPr lang="es-ES" sz="1000">
                          <a:solidFill>
                            <a:schemeClr val="tx1"/>
                          </a:solidFill>
                          <a:effectLst/>
                        </a:rPr>
                        <a:t>imagen	o</a:t>
                      </a:r>
                      <a:endParaRPr lang="en-US" sz="1100">
                        <a:solidFill>
                          <a:schemeClr val="tx1"/>
                        </a:solidFill>
                        <a:effectLst/>
                      </a:endParaRPr>
                    </a:p>
                    <a:p>
                      <a:pPr marL="635">
                        <a:lnSpc>
                          <a:spcPts val="1065"/>
                        </a:lnSpc>
                        <a:spcAft>
                          <a:spcPts val="0"/>
                        </a:spcAft>
                        <a:tabLst>
                          <a:tab pos="913130" algn="l"/>
                        </a:tabLst>
                      </a:pPr>
                      <a:r>
                        <a:rPr lang="en-US" sz="1000">
                          <a:solidFill>
                            <a:schemeClr val="tx1"/>
                          </a:solidFill>
                          <a:effectLst/>
                        </a:rPr>
                        <a:t>dirección	de</a:t>
                      </a:r>
                      <a:endParaRPr lang="en-US"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35" algn="just">
                        <a:spcBef>
                          <a:spcPts val="145"/>
                        </a:spcBef>
                        <a:spcAft>
                          <a:spcPts val="0"/>
                        </a:spcAft>
                      </a:pPr>
                      <a:r>
                        <a:rPr lang="es-ES" sz="900">
                          <a:solidFill>
                            <a:schemeClr val="tx1"/>
                          </a:solidFill>
                          <a:effectLst/>
                        </a:rPr>
                        <a:t>En los informes no aparece ninguna imagen o dirección de</a:t>
                      </a:r>
                      <a:r>
                        <a:rPr lang="es-ES" sz="900" spc="-10">
                          <a:solidFill>
                            <a:schemeClr val="tx1"/>
                          </a:solidFill>
                          <a:effectLst/>
                        </a:rPr>
                        <a:t> </a:t>
                      </a:r>
                      <a:r>
                        <a:rPr lang="es-ES" sz="900">
                          <a:solidFill>
                            <a:schemeClr val="tx1"/>
                          </a:solidFill>
                          <a:effectLst/>
                        </a:rPr>
                        <a:t>Internet</a:t>
                      </a:r>
                      <a:endParaRPr lang="en-US"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568814664"/>
                  </a:ext>
                </a:extLst>
              </a:tr>
              <a:tr h="182192">
                <a:tc>
                  <a:txBody>
                    <a:bodyPr/>
                    <a:lstStyle/>
                    <a:p>
                      <a:pPr>
                        <a:spcAft>
                          <a:spcPts val="0"/>
                        </a:spcAft>
                      </a:pPr>
                      <a:r>
                        <a:rPr lang="es-ES" sz="800">
                          <a:solidFill>
                            <a:schemeClr val="tx1"/>
                          </a:solidFill>
                          <a:effectLst/>
                        </a:rPr>
                        <a:t> </a:t>
                      </a:r>
                      <a:endParaRPr lang="en-US"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ts val="1050"/>
                        </a:lnSpc>
                        <a:spcAft>
                          <a:spcPts val="0"/>
                        </a:spcAft>
                        <a:tabLst>
                          <a:tab pos="1177925" algn="l"/>
                        </a:tabLst>
                      </a:pPr>
                      <a:r>
                        <a:rPr lang="en-US" sz="1000">
                          <a:solidFill>
                            <a:schemeClr val="tx1"/>
                          </a:solidFill>
                          <a:effectLst/>
                        </a:rPr>
                        <a:t>relacionados  </a:t>
                      </a:r>
                      <a:r>
                        <a:rPr lang="en-US" sz="1000" spc="125">
                          <a:solidFill>
                            <a:schemeClr val="tx1"/>
                          </a:solidFill>
                          <a:effectLst/>
                        </a:rPr>
                        <a:t> </a:t>
                      </a:r>
                      <a:r>
                        <a:rPr lang="en-US" sz="1000">
                          <a:solidFill>
                            <a:schemeClr val="tx1"/>
                          </a:solidFill>
                          <a:effectLst/>
                        </a:rPr>
                        <a:t>con	el</a:t>
                      </a:r>
                      <a:endParaRPr lang="en-US"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35">
                        <a:lnSpc>
                          <a:spcPts val="1050"/>
                        </a:lnSpc>
                        <a:spcAft>
                          <a:spcPts val="0"/>
                        </a:spcAft>
                      </a:pPr>
                      <a:r>
                        <a:rPr lang="en-US" sz="1000">
                          <a:solidFill>
                            <a:schemeClr val="tx1"/>
                          </a:solidFill>
                          <a:effectLst/>
                        </a:rPr>
                        <a:t>relacionada con</a:t>
                      </a:r>
                      <a:r>
                        <a:rPr lang="en-US" sz="1000" spc="200">
                          <a:solidFill>
                            <a:schemeClr val="tx1"/>
                          </a:solidFill>
                          <a:effectLst/>
                        </a:rPr>
                        <a:t> </a:t>
                      </a:r>
                      <a:r>
                        <a:rPr lang="en-US" sz="1000">
                          <a:solidFill>
                            <a:schemeClr val="tx1"/>
                          </a:solidFill>
                          <a:effectLst/>
                        </a:rPr>
                        <a:t>el</a:t>
                      </a:r>
                      <a:endParaRPr lang="en-US"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35">
                        <a:lnSpc>
                          <a:spcPts val="1050"/>
                        </a:lnSpc>
                        <a:spcAft>
                          <a:spcPts val="0"/>
                        </a:spcAft>
                      </a:pPr>
                      <a:r>
                        <a:rPr lang="en-US" sz="1000">
                          <a:solidFill>
                            <a:schemeClr val="tx1"/>
                          </a:solidFill>
                          <a:effectLst/>
                        </a:rPr>
                        <a:t>Internet</a:t>
                      </a:r>
                      <a:endParaRPr lang="en-US"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spcAft>
                          <a:spcPts val="0"/>
                        </a:spcAft>
                      </a:pPr>
                      <a:r>
                        <a:rPr lang="en-US" sz="800">
                          <a:solidFill>
                            <a:schemeClr val="tx1"/>
                          </a:solidFill>
                          <a:effectLst/>
                        </a:rPr>
                        <a:t> </a:t>
                      </a:r>
                      <a:endParaRPr lang="en-US"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451593636"/>
                  </a:ext>
                </a:extLst>
              </a:tr>
              <a:tr h="204371">
                <a:tc>
                  <a:txBody>
                    <a:bodyPr/>
                    <a:lstStyle/>
                    <a:p>
                      <a:pPr>
                        <a:spcAft>
                          <a:spcPts val="0"/>
                        </a:spcAft>
                      </a:pPr>
                      <a:r>
                        <a:rPr lang="en-US" sz="900">
                          <a:solidFill>
                            <a:schemeClr val="tx1"/>
                          </a:solidFill>
                          <a:effectLst/>
                        </a:rPr>
                        <a:t> </a:t>
                      </a:r>
                      <a:endParaRPr lang="en-US"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ts val="1135"/>
                        </a:lnSpc>
                        <a:spcAft>
                          <a:spcPts val="0"/>
                        </a:spcAft>
                      </a:pPr>
                      <a:r>
                        <a:rPr lang="en-US" sz="1000">
                          <a:solidFill>
                            <a:schemeClr val="tx1"/>
                          </a:solidFill>
                          <a:effectLst/>
                        </a:rPr>
                        <a:t>tema.</a:t>
                      </a:r>
                      <a:endParaRPr lang="en-US"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35">
                        <a:lnSpc>
                          <a:spcPts val="1135"/>
                        </a:lnSpc>
                        <a:spcAft>
                          <a:spcPts val="0"/>
                        </a:spcAft>
                      </a:pPr>
                      <a:r>
                        <a:rPr lang="en-US" sz="1000">
                          <a:solidFill>
                            <a:schemeClr val="tx1"/>
                          </a:solidFill>
                          <a:effectLst/>
                        </a:rPr>
                        <a:t>tema.</a:t>
                      </a:r>
                      <a:endParaRPr lang="en-US"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spcAft>
                          <a:spcPts val="0"/>
                        </a:spcAft>
                      </a:pPr>
                      <a:r>
                        <a:rPr lang="en-US" sz="900">
                          <a:solidFill>
                            <a:schemeClr val="tx1"/>
                          </a:solidFill>
                          <a:effectLst/>
                        </a:rPr>
                        <a:t> </a:t>
                      </a:r>
                      <a:endParaRPr lang="en-US"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spcAft>
                          <a:spcPts val="0"/>
                        </a:spcAft>
                      </a:pPr>
                      <a:r>
                        <a:rPr lang="en-US" sz="900">
                          <a:solidFill>
                            <a:schemeClr val="tx1"/>
                          </a:solidFill>
                          <a:effectLst/>
                        </a:rPr>
                        <a:t> </a:t>
                      </a:r>
                      <a:endParaRPr lang="en-US"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613362084"/>
                  </a:ext>
                </a:extLst>
              </a:tr>
              <a:tr h="571129">
                <a:tc>
                  <a:txBody>
                    <a:bodyPr/>
                    <a:lstStyle/>
                    <a:p>
                      <a:pPr>
                        <a:spcBef>
                          <a:spcPts val="135"/>
                        </a:spcBef>
                        <a:spcAft>
                          <a:spcPts val="0"/>
                        </a:spcAft>
                      </a:pPr>
                      <a:r>
                        <a:rPr lang="en-US" sz="1100">
                          <a:solidFill>
                            <a:schemeClr val="tx1"/>
                          </a:solidFill>
                          <a:effectLst/>
                        </a:rPr>
                        <a:t>Trabajo en grupo</a:t>
                      </a:r>
                      <a:endParaRPr lang="en-US"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just">
                        <a:lnSpc>
                          <a:spcPts val="1150"/>
                        </a:lnSpc>
                        <a:spcBef>
                          <a:spcPts val="140"/>
                        </a:spcBef>
                        <a:spcAft>
                          <a:spcPts val="0"/>
                        </a:spcAft>
                      </a:pPr>
                      <a:r>
                        <a:rPr lang="es-ES" sz="1000">
                          <a:solidFill>
                            <a:schemeClr val="tx1"/>
                          </a:solidFill>
                          <a:effectLst/>
                        </a:rPr>
                        <a:t>Cada alumno aporta su parte totalmente completada,</a:t>
                      </a:r>
                      <a:r>
                        <a:rPr lang="es-ES" sz="1000" spc="215">
                          <a:solidFill>
                            <a:schemeClr val="tx1"/>
                          </a:solidFill>
                          <a:effectLst/>
                        </a:rPr>
                        <a:t> </a:t>
                      </a:r>
                      <a:r>
                        <a:rPr lang="es-ES" sz="1000">
                          <a:solidFill>
                            <a:schemeClr val="tx1"/>
                          </a:solidFill>
                          <a:effectLst/>
                        </a:rPr>
                        <a:t>ampliada</a:t>
                      </a:r>
                      <a:endParaRPr lang="en-US"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35" algn="just">
                        <a:lnSpc>
                          <a:spcPts val="1150"/>
                        </a:lnSpc>
                        <a:spcBef>
                          <a:spcPts val="140"/>
                        </a:spcBef>
                        <a:spcAft>
                          <a:spcPts val="0"/>
                        </a:spcAft>
                      </a:pPr>
                      <a:r>
                        <a:rPr lang="es-ES" sz="1000">
                          <a:solidFill>
                            <a:schemeClr val="tx1"/>
                          </a:solidFill>
                          <a:effectLst/>
                        </a:rPr>
                        <a:t>Cada alumno/a aporta su parte completada</a:t>
                      </a:r>
                      <a:endParaRPr lang="en-US"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35">
                        <a:lnSpc>
                          <a:spcPts val="1150"/>
                        </a:lnSpc>
                        <a:spcBef>
                          <a:spcPts val="140"/>
                        </a:spcBef>
                        <a:spcAft>
                          <a:spcPts val="0"/>
                        </a:spcAft>
                        <a:tabLst>
                          <a:tab pos="522605" algn="l"/>
                          <a:tab pos="791845" algn="l"/>
                        </a:tabLst>
                      </a:pPr>
                      <a:r>
                        <a:rPr lang="es-ES" sz="1000">
                          <a:solidFill>
                            <a:schemeClr val="tx1"/>
                          </a:solidFill>
                          <a:effectLst/>
                        </a:rPr>
                        <a:t>Cada	alumno/a aporta su parte, Alguna	de	ellas</a:t>
                      </a:r>
                      <a:endParaRPr lang="en-US"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35">
                        <a:spcBef>
                          <a:spcPts val="140"/>
                        </a:spcBef>
                        <a:spcAft>
                          <a:spcPts val="0"/>
                        </a:spcAft>
                      </a:pPr>
                      <a:r>
                        <a:rPr lang="es-ES" sz="1000">
                          <a:solidFill>
                            <a:schemeClr val="tx1"/>
                          </a:solidFill>
                          <a:effectLst/>
                        </a:rPr>
                        <a:t>Falta la aportación de algún</a:t>
                      </a:r>
                      <a:r>
                        <a:rPr lang="es-ES" sz="1000" spc="-35">
                          <a:solidFill>
                            <a:schemeClr val="tx1"/>
                          </a:solidFill>
                          <a:effectLst/>
                        </a:rPr>
                        <a:t> </a:t>
                      </a:r>
                      <a:r>
                        <a:rPr lang="es-ES" sz="1000">
                          <a:solidFill>
                            <a:schemeClr val="tx1"/>
                          </a:solidFill>
                          <a:effectLst/>
                        </a:rPr>
                        <a:t>alumno/a</a:t>
                      </a:r>
                      <a:endParaRPr lang="en-US"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422377601"/>
                  </a:ext>
                </a:extLst>
              </a:tr>
              <a:tr h="204371">
                <a:tc>
                  <a:txBody>
                    <a:bodyPr/>
                    <a:lstStyle/>
                    <a:p>
                      <a:pPr>
                        <a:spcAft>
                          <a:spcPts val="0"/>
                        </a:spcAft>
                      </a:pPr>
                      <a:r>
                        <a:rPr lang="es-ES" sz="900">
                          <a:solidFill>
                            <a:schemeClr val="tx1"/>
                          </a:solidFill>
                          <a:effectLst/>
                        </a:rPr>
                        <a:t> </a:t>
                      </a:r>
                      <a:endParaRPr lang="en-US"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ts val="1135"/>
                        </a:lnSpc>
                        <a:spcAft>
                          <a:spcPts val="0"/>
                        </a:spcAft>
                      </a:pPr>
                      <a:r>
                        <a:rPr lang="en-US" sz="1000">
                          <a:solidFill>
                            <a:schemeClr val="tx1"/>
                          </a:solidFill>
                          <a:effectLst/>
                        </a:rPr>
                        <a:t>y enriquecida.</a:t>
                      </a:r>
                      <a:endParaRPr lang="en-US"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spcAft>
                          <a:spcPts val="0"/>
                        </a:spcAft>
                      </a:pPr>
                      <a:r>
                        <a:rPr lang="en-US" sz="900">
                          <a:solidFill>
                            <a:schemeClr val="tx1"/>
                          </a:solidFill>
                          <a:effectLst/>
                        </a:rPr>
                        <a:t> </a:t>
                      </a:r>
                      <a:endParaRPr lang="en-US"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35">
                        <a:lnSpc>
                          <a:spcPts val="1135"/>
                        </a:lnSpc>
                        <a:spcAft>
                          <a:spcPts val="0"/>
                        </a:spcAft>
                      </a:pPr>
                      <a:r>
                        <a:rPr lang="en-US" sz="1000">
                          <a:solidFill>
                            <a:schemeClr val="tx1"/>
                          </a:solidFill>
                          <a:effectLst/>
                        </a:rPr>
                        <a:t>esta sin acabar.</a:t>
                      </a:r>
                      <a:endParaRPr lang="en-US"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spcAft>
                          <a:spcPts val="0"/>
                        </a:spcAft>
                      </a:pPr>
                      <a:r>
                        <a:rPr lang="en-US" sz="900">
                          <a:solidFill>
                            <a:schemeClr val="tx1"/>
                          </a:solidFill>
                          <a:effectLst/>
                        </a:rPr>
                        <a:t> </a:t>
                      </a:r>
                      <a:endParaRPr lang="en-US"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129664359"/>
                  </a:ext>
                </a:extLst>
              </a:tr>
              <a:tr h="571129">
                <a:tc>
                  <a:txBody>
                    <a:bodyPr/>
                    <a:lstStyle/>
                    <a:p>
                      <a:pPr>
                        <a:spcBef>
                          <a:spcPts val="135"/>
                        </a:spcBef>
                        <a:spcAft>
                          <a:spcPts val="0"/>
                        </a:spcAft>
                      </a:pPr>
                      <a:r>
                        <a:rPr lang="en-US" sz="1100">
                          <a:solidFill>
                            <a:schemeClr val="tx1"/>
                          </a:solidFill>
                          <a:effectLst/>
                        </a:rPr>
                        <a:t>Trabajo en clase</a:t>
                      </a:r>
                      <a:endParaRPr lang="en-US"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just">
                        <a:lnSpc>
                          <a:spcPts val="1150"/>
                        </a:lnSpc>
                        <a:spcBef>
                          <a:spcPts val="140"/>
                        </a:spcBef>
                        <a:spcAft>
                          <a:spcPts val="0"/>
                        </a:spcAft>
                      </a:pPr>
                      <a:r>
                        <a:rPr lang="es-ES" sz="1000">
                          <a:solidFill>
                            <a:schemeClr val="tx1"/>
                          </a:solidFill>
                          <a:effectLst/>
                        </a:rPr>
                        <a:t>Los informes se realizan en clase y se completan en casa</a:t>
                      </a:r>
                      <a:endParaRPr lang="en-US"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35">
                        <a:spcBef>
                          <a:spcPts val="140"/>
                        </a:spcBef>
                        <a:spcAft>
                          <a:spcPts val="0"/>
                        </a:spcAft>
                        <a:tabLst>
                          <a:tab pos="990600" algn="l"/>
                        </a:tabLst>
                      </a:pPr>
                      <a:r>
                        <a:rPr lang="es-ES" sz="1000" dirty="0">
                          <a:solidFill>
                            <a:schemeClr val="tx1"/>
                          </a:solidFill>
                          <a:effectLst/>
                        </a:rPr>
                        <a:t>Los informes solo Se </a:t>
                      </a:r>
                      <a:r>
                        <a:rPr lang="es-ES" sz="1000" spc="160" dirty="0">
                          <a:solidFill>
                            <a:schemeClr val="tx1"/>
                          </a:solidFill>
                          <a:effectLst/>
                        </a:rPr>
                        <a:t> </a:t>
                      </a:r>
                      <a:r>
                        <a:rPr lang="es-ES" sz="1000" dirty="0" smtClean="0">
                          <a:solidFill>
                            <a:schemeClr val="tx1"/>
                          </a:solidFill>
                          <a:effectLst/>
                        </a:rPr>
                        <a:t>trabajan</a:t>
                      </a:r>
                      <a:r>
                        <a:rPr lang="es-ES" sz="1000" baseline="0" dirty="0" smtClean="0">
                          <a:solidFill>
                            <a:schemeClr val="tx1"/>
                          </a:solidFill>
                          <a:effectLst/>
                        </a:rPr>
                        <a:t> </a:t>
                      </a:r>
                      <a:r>
                        <a:rPr lang="es-ES" sz="1000" dirty="0" smtClean="0">
                          <a:solidFill>
                            <a:schemeClr val="tx1"/>
                          </a:solidFill>
                          <a:effectLst/>
                        </a:rPr>
                        <a:t>en</a:t>
                      </a:r>
                      <a:r>
                        <a:rPr lang="en-US" sz="1000" dirty="0" err="1" smtClean="0">
                          <a:solidFill>
                            <a:schemeClr val="tx1"/>
                          </a:solidFill>
                          <a:effectLst/>
                        </a:rPr>
                        <a:t>clase</a:t>
                      </a:r>
                      <a:r>
                        <a:rPr lang="en-US" sz="1000" dirty="0">
                          <a:solidFill>
                            <a:schemeClr val="tx1"/>
                          </a:solidFill>
                          <a:effectLst/>
                        </a:rPr>
                        <a:t>	</a:t>
                      </a:r>
                      <a:endParaRPr lang="en-US" sz="1000" dirty="0" smtClean="0">
                        <a:solidFill>
                          <a:schemeClr val="tx1"/>
                        </a:solidFill>
                        <a:effectLst/>
                      </a:endParaRPr>
                    </a:p>
                    <a:p>
                      <a:pPr marL="635">
                        <a:spcBef>
                          <a:spcPts val="140"/>
                        </a:spcBef>
                        <a:spcAft>
                          <a:spcPts val="0"/>
                        </a:spcAft>
                        <a:tabLst>
                          <a:tab pos="990600" algn="l"/>
                        </a:tabLst>
                      </a:pPr>
                      <a:r>
                        <a:rPr lang="en-US" sz="1000" dirty="0" err="1" smtClean="0">
                          <a:solidFill>
                            <a:schemeClr val="tx1"/>
                          </a:solidFill>
                          <a:effectLst/>
                        </a:rPr>
                        <a:t>Sincompletarlos</a:t>
                      </a:r>
                      <a:r>
                        <a:rPr lang="en-US" sz="1000" dirty="0" smtClean="0">
                          <a:solidFill>
                            <a:schemeClr val="tx1"/>
                          </a:solidFill>
                          <a:effectLst/>
                        </a:rPr>
                        <a:t> </a:t>
                      </a:r>
                      <a:r>
                        <a:rPr lang="en-US" sz="1000" dirty="0" err="1" smtClean="0">
                          <a:solidFill>
                            <a:schemeClr val="tx1"/>
                          </a:solidFill>
                          <a:effectLst/>
                        </a:rPr>
                        <a:t>fuera</a:t>
                      </a:r>
                      <a:r>
                        <a:rPr lang="en-US" sz="1000" dirty="0" smtClean="0">
                          <a:solidFill>
                            <a:schemeClr val="tx1"/>
                          </a:solidFill>
                          <a:effectLst/>
                        </a:rPr>
                        <a:t> de </a:t>
                      </a:r>
                      <a:r>
                        <a:rPr lang="en-US" sz="1000" dirty="0" err="1" smtClean="0">
                          <a:solidFill>
                            <a:schemeClr val="tx1"/>
                          </a:solidFill>
                          <a:effectLst/>
                        </a:rPr>
                        <a:t>clase</a:t>
                      </a:r>
                      <a:r>
                        <a:rPr lang="en-US" sz="1000" dirty="0" smtClean="0">
                          <a:solidFill>
                            <a:schemeClr val="tx1"/>
                          </a:solidFill>
                          <a:effectLst/>
                        </a:rPr>
                        <a:t>  </a:t>
                      </a:r>
                      <a:endParaRPr lang="en-US"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35" algn="just">
                        <a:lnSpc>
                          <a:spcPts val="1150"/>
                        </a:lnSpc>
                        <a:spcBef>
                          <a:spcPts val="140"/>
                        </a:spcBef>
                        <a:spcAft>
                          <a:spcPts val="0"/>
                        </a:spcAft>
                      </a:pPr>
                      <a:r>
                        <a:rPr lang="es-ES" sz="1000" dirty="0" smtClean="0">
                          <a:solidFill>
                            <a:schemeClr val="tx1"/>
                          </a:solidFill>
                          <a:effectLst/>
                        </a:rPr>
                        <a:t>Los informes se realizan en casa en clase no se trabaja</a:t>
                      </a:r>
                      <a:endParaRPr lang="en-US"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35">
                        <a:spcBef>
                          <a:spcPts val="140"/>
                        </a:spcBef>
                        <a:spcAft>
                          <a:spcPts val="0"/>
                        </a:spcAft>
                        <a:tabLst>
                          <a:tab pos="716280" algn="l"/>
                        </a:tabLst>
                      </a:pPr>
                      <a:r>
                        <a:rPr lang="es-ES" sz="1000" dirty="0">
                          <a:solidFill>
                            <a:schemeClr val="tx1"/>
                          </a:solidFill>
                          <a:effectLst/>
                        </a:rPr>
                        <a:t>Se	trabaja</a:t>
                      </a:r>
                      <a:endParaRPr lang="en-US" sz="1100" dirty="0">
                        <a:solidFill>
                          <a:schemeClr val="tx1"/>
                        </a:solidFill>
                        <a:effectLst/>
                      </a:endParaRPr>
                    </a:p>
                    <a:p>
                      <a:pPr marL="635">
                        <a:lnSpc>
                          <a:spcPts val="1150"/>
                        </a:lnSpc>
                        <a:spcAft>
                          <a:spcPts val="0"/>
                        </a:spcAft>
                      </a:pPr>
                      <a:r>
                        <a:rPr lang="es-ES" sz="1000" dirty="0">
                          <a:solidFill>
                            <a:schemeClr val="tx1"/>
                          </a:solidFill>
                          <a:effectLst/>
                        </a:rPr>
                        <a:t>esporádicamente en clase.</a:t>
                      </a:r>
                      <a:endParaRPr lang="en-US"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548771195"/>
                  </a:ext>
                </a:extLst>
              </a:tr>
              <a:tr h="182192">
                <a:tc>
                  <a:txBody>
                    <a:bodyPr/>
                    <a:lstStyle/>
                    <a:p>
                      <a:pPr>
                        <a:spcAft>
                          <a:spcPts val="0"/>
                        </a:spcAft>
                      </a:pPr>
                      <a:r>
                        <a:rPr lang="es-ES" sz="800">
                          <a:effectLst/>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spcAft>
                          <a:spcPts val="0"/>
                        </a:spcAft>
                      </a:pPr>
                      <a:r>
                        <a:rPr lang="es-ES" sz="800">
                          <a:effectLst/>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35">
                        <a:lnSpc>
                          <a:spcPts val="105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35">
                        <a:lnSpc>
                          <a:spcPts val="1050"/>
                        </a:lnSpc>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spcAft>
                          <a:spcPts val="0"/>
                        </a:spcAft>
                      </a:pPr>
                      <a:r>
                        <a:rPr lang="en-US" sz="800" dirty="0">
                          <a:effectLst/>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428435298"/>
                  </a:ext>
                </a:extLst>
              </a:tr>
            </a:tbl>
          </a:graphicData>
        </a:graphic>
      </p:graphicFrame>
    </p:spTree>
    <p:extLst>
      <p:ext uri="{BB962C8B-B14F-4D97-AF65-F5344CB8AC3E}">
        <p14:creationId xmlns:p14="http://schemas.microsoft.com/office/powerpoint/2010/main" val="8028876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smtClean="0"/>
              <a:t>5.h Reflexión sobre el proceso de planteamiento del proyecto. </a:t>
            </a:r>
            <a:endParaRPr lang="es-MX" dirty="0"/>
          </a:p>
        </p:txBody>
      </p:sp>
      <p:sp>
        <p:nvSpPr>
          <p:cNvPr id="3" name="Marcador de contenido 2"/>
          <p:cNvSpPr>
            <a:spLocks noGrp="1"/>
          </p:cNvSpPr>
          <p:nvPr>
            <p:ph idx="1"/>
          </p:nvPr>
        </p:nvSpPr>
        <p:spPr/>
        <p:txBody>
          <a:bodyPr/>
          <a:lstStyle/>
          <a:p>
            <a:r>
              <a:rPr lang="es-MX" dirty="0" smtClean="0"/>
              <a:t>Logros alcanzados y aspectos a mejorar, expectativas para su realización, alcance. </a:t>
            </a:r>
            <a:endParaRPr lang="es-MX" dirty="0"/>
          </a:p>
        </p:txBody>
      </p:sp>
      <p:graphicFrame>
        <p:nvGraphicFramePr>
          <p:cNvPr id="4" name="Objeto 3"/>
          <p:cNvGraphicFramePr>
            <a:graphicFrameLocks noChangeAspect="1"/>
          </p:cNvGraphicFramePr>
          <p:nvPr>
            <p:extLst>
              <p:ext uri="{D42A27DB-BD31-4B8C-83A1-F6EECF244321}">
                <p14:modId xmlns:p14="http://schemas.microsoft.com/office/powerpoint/2010/main" val="296864933"/>
              </p:ext>
            </p:extLst>
          </p:nvPr>
        </p:nvGraphicFramePr>
        <p:xfrm>
          <a:off x="2108200" y="2679700"/>
          <a:ext cx="6032500" cy="4039177"/>
        </p:xfrm>
        <a:graphic>
          <a:graphicData uri="http://schemas.openxmlformats.org/presentationml/2006/ole">
            <mc:AlternateContent xmlns:mc="http://schemas.openxmlformats.org/markup-compatibility/2006">
              <mc:Choice xmlns:v="urn:schemas-microsoft-com:vml" Requires="v">
                <p:oleObj spid="_x0000_s3095" name="Acrobat Document" r:id="rId3" imgW="7543519" imgH="5829037" progId="AcroExch.Document.DC">
                  <p:embed/>
                </p:oleObj>
              </mc:Choice>
              <mc:Fallback>
                <p:oleObj name="Acrobat Document" r:id="rId3" imgW="7543519" imgH="5829037" progId="AcroExch.Document.DC">
                  <p:embed/>
                  <p:pic>
                    <p:nvPicPr>
                      <p:cNvPr id="0" name=""/>
                      <p:cNvPicPr/>
                      <p:nvPr/>
                    </p:nvPicPr>
                    <p:blipFill>
                      <a:blip r:embed="rId4"/>
                      <a:stretch>
                        <a:fillRect/>
                      </a:stretch>
                    </p:blipFill>
                    <p:spPr>
                      <a:xfrm>
                        <a:off x="2108200" y="2679700"/>
                        <a:ext cx="6032500" cy="4039177"/>
                      </a:xfrm>
                      <a:prstGeom prst="rect">
                        <a:avLst/>
                      </a:prstGeom>
                    </p:spPr>
                  </p:pic>
                </p:oleObj>
              </mc:Fallback>
            </mc:AlternateContent>
          </a:graphicData>
        </a:graphic>
      </p:graphicFrame>
    </p:spTree>
    <p:extLst>
      <p:ext uri="{BB962C8B-B14F-4D97-AF65-F5344CB8AC3E}">
        <p14:creationId xmlns:p14="http://schemas.microsoft.com/office/powerpoint/2010/main" val="42267626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89709"/>
          </a:xfrm>
        </p:spPr>
        <p:txBody>
          <a:bodyPr>
            <a:normAutofit fontScale="90000"/>
          </a:bodyPr>
          <a:lstStyle/>
          <a:p>
            <a:r>
              <a:rPr lang="es-MX" dirty="0" smtClean="0"/>
              <a:t>5.i Evidencias de proceso</a:t>
            </a:r>
            <a:br>
              <a:rPr lang="es-MX" dirty="0" smtClean="0"/>
            </a:br>
            <a:r>
              <a:rPr lang="es-MX" sz="2000" dirty="0" smtClean="0">
                <a:solidFill>
                  <a:srgbClr val="FF0000"/>
                </a:solidFill>
              </a:rPr>
              <a:t>Producto 4</a:t>
            </a:r>
            <a:r>
              <a:rPr lang="es-MX" dirty="0" smtClean="0"/>
              <a:t>. </a:t>
            </a:r>
            <a:r>
              <a:rPr lang="es-MX" sz="2000" dirty="0" smtClean="0">
                <a:solidFill>
                  <a:schemeClr val="tx1"/>
                </a:solidFill>
              </a:rPr>
              <a:t>organigrama El Arte de formular Preguntas (fotografía) </a:t>
            </a:r>
            <a:endParaRPr lang="es-MX" sz="2000" dirty="0">
              <a:solidFill>
                <a:schemeClr val="tx1"/>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679569590"/>
              </p:ext>
            </p:extLst>
          </p:nvPr>
        </p:nvGraphicFramePr>
        <p:xfrm>
          <a:off x="4419595" y="1634221"/>
          <a:ext cx="5727707" cy="5105876"/>
        </p:xfrm>
        <a:graphic>
          <a:graphicData uri="http://schemas.openxmlformats.org/drawingml/2006/table">
            <a:tbl>
              <a:tblPr>
                <a:tableStyleId>{5C22544A-7EE6-4342-B048-85BDC9FD1C3A}</a:tableStyleId>
              </a:tblPr>
              <a:tblGrid>
                <a:gridCol w="275261">
                  <a:extLst>
                    <a:ext uri="{9D8B030D-6E8A-4147-A177-3AD203B41FA5}">
                      <a16:colId xmlns:a16="http://schemas.microsoft.com/office/drawing/2014/main" val="216422046"/>
                    </a:ext>
                  </a:extLst>
                </a:gridCol>
                <a:gridCol w="275261">
                  <a:extLst>
                    <a:ext uri="{9D8B030D-6E8A-4147-A177-3AD203B41FA5}">
                      <a16:colId xmlns:a16="http://schemas.microsoft.com/office/drawing/2014/main" val="1445158193"/>
                    </a:ext>
                  </a:extLst>
                </a:gridCol>
                <a:gridCol w="275261">
                  <a:extLst>
                    <a:ext uri="{9D8B030D-6E8A-4147-A177-3AD203B41FA5}">
                      <a16:colId xmlns:a16="http://schemas.microsoft.com/office/drawing/2014/main" val="2726718002"/>
                    </a:ext>
                  </a:extLst>
                </a:gridCol>
                <a:gridCol w="299346">
                  <a:extLst>
                    <a:ext uri="{9D8B030D-6E8A-4147-A177-3AD203B41FA5}">
                      <a16:colId xmlns:a16="http://schemas.microsoft.com/office/drawing/2014/main" val="1095710824"/>
                    </a:ext>
                  </a:extLst>
                </a:gridCol>
                <a:gridCol w="275261">
                  <a:extLst>
                    <a:ext uri="{9D8B030D-6E8A-4147-A177-3AD203B41FA5}">
                      <a16:colId xmlns:a16="http://schemas.microsoft.com/office/drawing/2014/main" val="1934452281"/>
                    </a:ext>
                  </a:extLst>
                </a:gridCol>
                <a:gridCol w="602130">
                  <a:extLst>
                    <a:ext uri="{9D8B030D-6E8A-4147-A177-3AD203B41FA5}">
                      <a16:colId xmlns:a16="http://schemas.microsoft.com/office/drawing/2014/main" val="4211780014"/>
                    </a:ext>
                  </a:extLst>
                </a:gridCol>
                <a:gridCol w="275261">
                  <a:extLst>
                    <a:ext uri="{9D8B030D-6E8A-4147-A177-3AD203B41FA5}">
                      <a16:colId xmlns:a16="http://schemas.microsoft.com/office/drawing/2014/main" val="1557195666"/>
                    </a:ext>
                  </a:extLst>
                </a:gridCol>
                <a:gridCol w="784489">
                  <a:extLst>
                    <a:ext uri="{9D8B030D-6E8A-4147-A177-3AD203B41FA5}">
                      <a16:colId xmlns:a16="http://schemas.microsoft.com/office/drawing/2014/main" val="1944199683"/>
                    </a:ext>
                  </a:extLst>
                </a:gridCol>
                <a:gridCol w="467941">
                  <a:extLst>
                    <a:ext uri="{9D8B030D-6E8A-4147-A177-3AD203B41FA5}">
                      <a16:colId xmlns:a16="http://schemas.microsoft.com/office/drawing/2014/main" val="3181319467"/>
                    </a:ext>
                  </a:extLst>
                </a:gridCol>
                <a:gridCol w="821191">
                  <a:extLst>
                    <a:ext uri="{9D8B030D-6E8A-4147-A177-3AD203B41FA5}">
                      <a16:colId xmlns:a16="http://schemas.microsoft.com/office/drawing/2014/main" val="184224554"/>
                    </a:ext>
                  </a:extLst>
                </a:gridCol>
                <a:gridCol w="275261">
                  <a:extLst>
                    <a:ext uri="{9D8B030D-6E8A-4147-A177-3AD203B41FA5}">
                      <a16:colId xmlns:a16="http://schemas.microsoft.com/office/drawing/2014/main" val="4069962728"/>
                    </a:ext>
                  </a:extLst>
                </a:gridCol>
                <a:gridCol w="275261">
                  <a:extLst>
                    <a:ext uri="{9D8B030D-6E8A-4147-A177-3AD203B41FA5}">
                      <a16:colId xmlns:a16="http://schemas.microsoft.com/office/drawing/2014/main" val="454459896"/>
                    </a:ext>
                  </a:extLst>
                </a:gridCol>
                <a:gridCol w="275261">
                  <a:extLst>
                    <a:ext uri="{9D8B030D-6E8A-4147-A177-3AD203B41FA5}">
                      <a16:colId xmlns:a16="http://schemas.microsoft.com/office/drawing/2014/main" val="3356841958"/>
                    </a:ext>
                  </a:extLst>
                </a:gridCol>
                <a:gridCol w="275261">
                  <a:extLst>
                    <a:ext uri="{9D8B030D-6E8A-4147-A177-3AD203B41FA5}">
                      <a16:colId xmlns:a16="http://schemas.microsoft.com/office/drawing/2014/main" val="747638524"/>
                    </a:ext>
                  </a:extLst>
                </a:gridCol>
                <a:gridCol w="275261">
                  <a:extLst>
                    <a:ext uri="{9D8B030D-6E8A-4147-A177-3AD203B41FA5}">
                      <a16:colId xmlns:a16="http://schemas.microsoft.com/office/drawing/2014/main" val="1475883941"/>
                    </a:ext>
                  </a:extLst>
                </a:gridCol>
              </a:tblGrid>
              <a:tr h="229235">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extLst>
                  <a:ext uri="{0D108BD9-81ED-4DB2-BD59-A6C34878D82A}">
                    <a16:rowId xmlns:a16="http://schemas.microsoft.com/office/drawing/2014/main" val="3461997192"/>
                  </a:ext>
                </a:extLst>
              </a:tr>
              <a:tr h="171123">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r>
                        <a:rPr lang="en-US" sz="600" u="none" strike="noStrike">
                          <a:effectLst/>
                        </a:rPr>
                        <a:t>PREGUNTAS</a:t>
                      </a:r>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gridSpan="2">
                  <a:txBody>
                    <a:bodyPr/>
                    <a:lstStyle/>
                    <a:p>
                      <a:pPr algn="l" fontAlgn="b"/>
                      <a:r>
                        <a:rPr lang="en-US" sz="600" u="none" strike="noStrike">
                          <a:effectLst/>
                        </a:rPr>
                        <a:t>CALIDAD DEL PENSAMIENTO</a:t>
                      </a:r>
                      <a:endParaRPr lang="en-US" sz="600" b="1" i="0" u="none" strike="noStrike">
                        <a:solidFill>
                          <a:srgbClr val="000000"/>
                        </a:solidFill>
                        <a:effectLst/>
                        <a:latin typeface="Calibri" panose="020F0502020204030204" pitchFamily="34" charset="0"/>
                      </a:endParaRPr>
                    </a:p>
                  </a:txBody>
                  <a:tcPr marL="4976" marR="4976" marT="4976" marB="0" anchor="b"/>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extLst>
                  <a:ext uri="{0D108BD9-81ED-4DB2-BD59-A6C34878D82A}">
                    <a16:rowId xmlns:a16="http://schemas.microsoft.com/office/drawing/2014/main" val="2763239940"/>
                  </a:ext>
                </a:extLst>
              </a:tr>
              <a:tr h="171123">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r>
                        <a:rPr lang="en-US" sz="600" u="none" strike="noStrike">
                          <a:effectLst/>
                        </a:rPr>
                        <a:t>ANALÍTICAS</a:t>
                      </a:r>
                      <a:endParaRPr lang="en-US" sz="600" b="1"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r>
                        <a:rPr lang="en-US" sz="600" u="none" strike="noStrike">
                          <a:effectLst/>
                        </a:rPr>
                        <a:t>origina la</a:t>
                      </a:r>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r>
                        <a:rPr lang="en-US" sz="600" u="none" strike="noStrike">
                          <a:effectLst/>
                        </a:rPr>
                        <a:t>CRUCIALES</a:t>
                      </a:r>
                      <a:endParaRPr lang="en-US" sz="600" b="1"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extLst>
                  <a:ext uri="{0D108BD9-81ED-4DB2-BD59-A6C34878D82A}">
                    <a16:rowId xmlns:a16="http://schemas.microsoft.com/office/drawing/2014/main" val="3201513750"/>
                  </a:ext>
                </a:extLst>
              </a:tr>
              <a:tr h="171123">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ctr" fontAlgn="b"/>
                      <a:r>
                        <a:rPr lang="en-US" sz="600" u="none" strike="noStrike">
                          <a:effectLst/>
                        </a:rPr>
                        <a:t>o</a:t>
                      </a:r>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ctr" fontAlgn="b"/>
                      <a:r>
                        <a:rPr lang="en-US" sz="600" u="none" strike="noStrike">
                          <a:effectLst/>
                        </a:rPr>
                        <a:t>pueden ser</a:t>
                      </a:r>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r>
                        <a:rPr lang="en-US" sz="600" u="none" strike="noStrike">
                          <a:effectLst/>
                        </a:rPr>
                        <a:t>CATEGORÍAS</a:t>
                      </a:r>
                      <a:endParaRPr lang="en-US" sz="600" b="1" i="0" u="none" strike="noStrike">
                        <a:solidFill>
                          <a:srgbClr val="000000"/>
                        </a:solidFill>
                        <a:effectLst/>
                        <a:latin typeface="Calibri" panose="020F0502020204030204" pitchFamily="34" charset="0"/>
                      </a:endParaRPr>
                    </a:p>
                  </a:txBody>
                  <a:tcPr marL="4976" marR="4976" marT="4976" marB="0" anchor="b"/>
                </a:tc>
                <a:tc>
                  <a:txBody>
                    <a:bodyPr/>
                    <a:lstStyle/>
                    <a:p>
                      <a:pPr algn="ctr" fontAlgn="b"/>
                      <a:r>
                        <a:rPr lang="en-US" sz="600" u="none" strike="noStrike">
                          <a:effectLst/>
                        </a:rPr>
                        <a:t>tienen</a:t>
                      </a:r>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r>
                        <a:rPr lang="en-US" sz="500" u="none" strike="noStrike">
                          <a:effectLst/>
                        </a:rPr>
                        <a:t>CALIDAD DE PREGUNTAS</a:t>
                      </a:r>
                      <a:endParaRPr lang="en-US" sz="500" b="1"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r>
                        <a:rPr lang="en-US" sz="600" u="none" strike="noStrike">
                          <a:effectLst/>
                        </a:rPr>
                        <a:t>que son</a:t>
                      </a:r>
                      <a:endParaRPr lang="en-US" sz="600" b="0" i="0" u="none" strike="noStrike">
                        <a:solidFill>
                          <a:srgbClr val="000000"/>
                        </a:solidFill>
                        <a:effectLst/>
                        <a:latin typeface="Calibri" panose="020F0502020204030204" pitchFamily="34" charset="0"/>
                      </a:endParaRPr>
                    </a:p>
                  </a:txBody>
                  <a:tcPr marL="4976" marR="4976" marT="4976" marB="0" anchor="b"/>
                </a:tc>
                <a:tc gridSpan="2">
                  <a:txBody>
                    <a:bodyPr/>
                    <a:lstStyle/>
                    <a:p>
                      <a:pPr algn="l" fontAlgn="b"/>
                      <a:r>
                        <a:rPr lang="en-US" sz="600" u="none" strike="noStrike">
                          <a:effectLst/>
                        </a:rPr>
                        <a:t>IMPULSORAS DEL PENSAMIENTO</a:t>
                      </a:r>
                      <a:endParaRPr lang="en-US" sz="600" b="1" i="0" u="none" strike="noStrike">
                        <a:solidFill>
                          <a:srgbClr val="000000"/>
                        </a:solidFill>
                        <a:effectLst/>
                        <a:latin typeface="Calibri" panose="020F0502020204030204" pitchFamily="34" charset="0"/>
                      </a:endParaRPr>
                    </a:p>
                  </a:txBody>
                  <a:tcPr marL="4976" marR="4976" marT="4976" marB="0" anchor="b"/>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ctr" fontAlgn="b"/>
                      <a:r>
                        <a:rPr lang="en-US" sz="600" u="none" strike="noStrike">
                          <a:effectLst/>
                        </a:rPr>
                        <a:t>como</a:t>
                      </a:r>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r>
                        <a:rPr lang="en-US" sz="600" u="none" strike="noStrike">
                          <a:effectLst/>
                        </a:rPr>
                        <a:t>ESENCIALES</a:t>
                      </a:r>
                      <a:endParaRPr lang="en-US" sz="600" b="1"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extLst>
                  <a:ext uri="{0D108BD9-81ED-4DB2-BD59-A6C34878D82A}">
                    <a16:rowId xmlns:a16="http://schemas.microsoft.com/office/drawing/2014/main" val="2503332842"/>
                  </a:ext>
                </a:extLst>
              </a:tr>
              <a:tr h="87828">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gridSpan="2">
                  <a:txBody>
                    <a:bodyPr/>
                    <a:lstStyle/>
                    <a:p>
                      <a:pPr algn="l" fontAlgn="b"/>
                      <a:r>
                        <a:rPr lang="en-US" sz="600" u="none" strike="noStrike">
                          <a:effectLst/>
                        </a:rPr>
                        <a:t>EVALUATIVAS</a:t>
                      </a:r>
                      <a:endParaRPr lang="en-US" sz="600" b="1" i="0" u="none" strike="noStrike">
                        <a:solidFill>
                          <a:srgbClr val="000000"/>
                        </a:solidFill>
                        <a:effectLst/>
                        <a:latin typeface="Calibri" panose="020F0502020204030204" pitchFamily="34" charset="0"/>
                      </a:endParaRPr>
                    </a:p>
                  </a:txBody>
                  <a:tcPr marL="4976" marR="4976" marT="4976" marB="0" anchor="b"/>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gridSpan="2">
                  <a:txBody>
                    <a:bodyPr/>
                    <a:lstStyle/>
                    <a:p>
                      <a:pPr algn="l" fontAlgn="b"/>
                      <a:r>
                        <a:rPr lang="en-US" sz="600" u="none" strike="noStrike">
                          <a:effectLst/>
                        </a:rPr>
                        <a:t>PERIFERIALES</a:t>
                      </a:r>
                      <a:endParaRPr lang="en-US" sz="600" b="1" i="0" u="none" strike="noStrike">
                        <a:solidFill>
                          <a:srgbClr val="000000"/>
                        </a:solidFill>
                        <a:effectLst/>
                        <a:latin typeface="Calibri" panose="020F0502020204030204" pitchFamily="34" charset="0"/>
                      </a:endParaRPr>
                    </a:p>
                  </a:txBody>
                  <a:tcPr marL="4976" marR="4976" marT="4976" marB="0" anchor="b"/>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extLst>
                  <a:ext uri="{0D108BD9-81ED-4DB2-BD59-A6C34878D82A}">
                    <a16:rowId xmlns:a16="http://schemas.microsoft.com/office/drawing/2014/main" val="317719005"/>
                  </a:ext>
                </a:extLst>
              </a:tr>
              <a:tr h="87828">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extLst>
                  <a:ext uri="{0D108BD9-81ED-4DB2-BD59-A6C34878D82A}">
                    <a16:rowId xmlns:a16="http://schemas.microsoft.com/office/drawing/2014/main" val="3928107133"/>
                  </a:ext>
                </a:extLst>
              </a:tr>
              <a:tr h="171123">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r>
                        <a:rPr lang="en-US" sz="600" u="none" strike="noStrike">
                          <a:effectLst/>
                        </a:rPr>
                        <a:t> PREGUNTAS ANALÍTICAS</a:t>
                      </a:r>
                      <a:endParaRPr lang="en-US" sz="600" b="1"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4976" marR="4976" marT="4976" marB="0" anchor="b"/>
                </a:tc>
                <a:extLst>
                  <a:ext uri="{0D108BD9-81ED-4DB2-BD59-A6C34878D82A}">
                    <a16:rowId xmlns:a16="http://schemas.microsoft.com/office/drawing/2014/main" val="76016238"/>
                  </a:ext>
                </a:extLst>
              </a:tr>
              <a:tr h="87828">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ctr" fontAlgn="b"/>
                      <a:r>
                        <a:rPr lang="en-US" sz="600" u="none" strike="noStrike">
                          <a:effectLst/>
                        </a:rPr>
                        <a:t>que</a:t>
                      </a:r>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4976" marR="4976" marT="4976" marB="0" anchor="b"/>
                </a:tc>
                <a:extLst>
                  <a:ext uri="{0D108BD9-81ED-4DB2-BD59-A6C34878D82A}">
                    <a16:rowId xmlns:a16="http://schemas.microsoft.com/office/drawing/2014/main" val="991477404"/>
                  </a:ext>
                </a:extLst>
              </a:tr>
              <a:tr h="171123">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ctr" fontAlgn="b"/>
                      <a:r>
                        <a:rPr lang="en-US" sz="600" u="none" strike="noStrike">
                          <a:effectLst/>
                        </a:rPr>
                        <a:t>CUESTIONAN</a:t>
                      </a:r>
                      <a:endParaRPr lang="en-US" sz="600" b="1"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r>
                        <a:rPr lang="en-US" sz="600" u="none" strike="noStrike">
                          <a:effectLst/>
                        </a:rPr>
                        <a:t>ESTRUCTURA DEL PENSAMIEN TO</a:t>
                      </a:r>
                      <a:endParaRPr lang="en-US" sz="600" b="1"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extLst>
                  <a:ext uri="{0D108BD9-81ED-4DB2-BD59-A6C34878D82A}">
                    <a16:rowId xmlns:a16="http://schemas.microsoft.com/office/drawing/2014/main" val="2218451403"/>
                  </a:ext>
                </a:extLst>
              </a:tr>
              <a:tr h="87828">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extLst>
                  <a:ext uri="{0D108BD9-81ED-4DB2-BD59-A6C34878D82A}">
                    <a16:rowId xmlns:a16="http://schemas.microsoft.com/office/drawing/2014/main" val="2374385552"/>
                  </a:ext>
                </a:extLst>
              </a:tr>
              <a:tr h="87828">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r>
                        <a:rPr lang="en-US" sz="600" u="none" strike="noStrike">
                          <a:effectLst/>
                        </a:rPr>
                        <a:t>CONCEPTOS</a:t>
                      </a:r>
                      <a:endParaRPr lang="en-US" sz="600" b="1"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extLst>
                  <a:ext uri="{0D108BD9-81ED-4DB2-BD59-A6C34878D82A}">
                    <a16:rowId xmlns:a16="http://schemas.microsoft.com/office/drawing/2014/main" val="533787733"/>
                  </a:ext>
                </a:extLst>
              </a:tr>
              <a:tr h="87828">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extLst>
                  <a:ext uri="{0D108BD9-81ED-4DB2-BD59-A6C34878D82A}">
                    <a16:rowId xmlns:a16="http://schemas.microsoft.com/office/drawing/2014/main" val="1419040790"/>
                  </a:ext>
                </a:extLst>
              </a:tr>
              <a:tr h="211969">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r>
                        <a:rPr lang="en-US" sz="600" u="none" strike="noStrike">
                          <a:effectLst/>
                        </a:rPr>
                        <a:t>DATOS</a:t>
                      </a:r>
                      <a:endParaRPr lang="en-US" sz="600" b="1"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extLst>
                  <a:ext uri="{0D108BD9-81ED-4DB2-BD59-A6C34878D82A}">
                    <a16:rowId xmlns:a16="http://schemas.microsoft.com/office/drawing/2014/main" val="4089728469"/>
                  </a:ext>
                </a:extLst>
              </a:tr>
              <a:tr h="87828">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extLst>
                  <a:ext uri="{0D108BD9-81ED-4DB2-BD59-A6C34878D82A}">
                    <a16:rowId xmlns:a16="http://schemas.microsoft.com/office/drawing/2014/main" val="3255444052"/>
                  </a:ext>
                </a:extLst>
              </a:tr>
              <a:tr h="87828">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r>
                        <a:rPr lang="en-US" sz="600" u="none" strike="noStrike">
                          <a:effectLst/>
                        </a:rPr>
                        <a:t>INFORMACIÓN</a:t>
                      </a:r>
                      <a:endParaRPr lang="en-US" sz="600" b="1"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extLst>
                  <a:ext uri="{0D108BD9-81ED-4DB2-BD59-A6C34878D82A}">
                    <a16:rowId xmlns:a16="http://schemas.microsoft.com/office/drawing/2014/main" val="1037459757"/>
                  </a:ext>
                </a:extLst>
              </a:tr>
              <a:tr h="87828">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extLst>
                  <a:ext uri="{0D108BD9-81ED-4DB2-BD59-A6C34878D82A}">
                    <a16:rowId xmlns:a16="http://schemas.microsoft.com/office/drawing/2014/main" val="2371229883"/>
                  </a:ext>
                </a:extLst>
              </a:tr>
              <a:tr h="87828">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r>
                        <a:rPr lang="en-US" sz="600" u="none" strike="noStrike">
                          <a:effectLst/>
                        </a:rPr>
                        <a:t>EXPERIENCIA</a:t>
                      </a:r>
                      <a:endParaRPr lang="en-US" sz="600" b="1"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extLst>
                  <a:ext uri="{0D108BD9-81ED-4DB2-BD59-A6C34878D82A}">
                    <a16:rowId xmlns:a16="http://schemas.microsoft.com/office/drawing/2014/main" val="204825730"/>
                  </a:ext>
                </a:extLst>
              </a:tr>
              <a:tr h="87828">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extLst>
                  <a:ext uri="{0D108BD9-81ED-4DB2-BD59-A6C34878D82A}">
                    <a16:rowId xmlns:a16="http://schemas.microsoft.com/office/drawing/2014/main" val="3285079918"/>
                  </a:ext>
                </a:extLst>
              </a:tr>
              <a:tr h="87828">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extLst>
                  <a:ext uri="{0D108BD9-81ED-4DB2-BD59-A6C34878D82A}">
                    <a16:rowId xmlns:a16="http://schemas.microsoft.com/office/drawing/2014/main" val="154799604"/>
                  </a:ext>
                </a:extLst>
              </a:tr>
              <a:tr h="87828">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ctr" fontAlgn="b"/>
                      <a:r>
                        <a:rPr lang="en-US" sz="600" u="none" strike="noStrike">
                          <a:effectLst/>
                        </a:rPr>
                        <a:t>y</a:t>
                      </a:r>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extLst>
                  <a:ext uri="{0D108BD9-81ED-4DB2-BD59-A6C34878D82A}">
                    <a16:rowId xmlns:a16="http://schemas.microsoft.com/office/drawing/2014/main" val="2022558886"/>
                  </a:ext>
                </a:extLst>
              </a:tr>
              <a:tr h="87828">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extLst>
                  <a:ext uri="{0D108BD9-81ED-4DB2-BD59-A6C34878D82A}">
                    <a16:rowId xmlns:a16="http://schemas.microsoft.com/office/drawing/2014/main" val="1524319208"/>
                  </a:ext>
                </a:extLst>
              </a:tr>
              <a:tr h="87828">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r>
                        <a:rPr lang="en-US" sz="600" u="none" strike="noStrike">
                          <a:effectLst/>
                        </a:rPr>
                        <a:t>SIRVEN PARA</a:t>
                      </a:r>
                      <a:endParaRPr lang="en-US" sz="600" b="1"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gridSpan="2">
                  <a:txBody>
                    <a:bodyPr/>
                    <a:lstStyle/>
                    <a:p>
                      <a:pPr algn="l" fontAlgn="b"/>
                      <a:r>
                        <a:rPr lang="en-US" sz="600" u="none" strike="noStrike">
                          <a:effectLst/>
                        </a:rPr>
                        <a:t>FORMULAR PREGUNTAS COMPLEJAS</a:t>
                      </a:r>
                      <a:endParaRPr lang="en-US" sz="600" b="1" i="0" u="none" strike="noStrike">
                        <a:solidFill>
                          <a:srgbClr val="000000"/>
                        </a:solidFill>
                        <a:effectLst/>
                        <a:latin typeface="Calibri" panose="020F0502020204030204" pitchFamily="34" charset="0"/>
                      </a:endParaRPr>
                    </a:p>
                  </a:txBody>
                  <a:tcPr marL="4976" marR="4976" marT="4976" marB="0" anchor="b"/>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extLst>
                  <a:ext uri="{0D108BD9-81ED-4DB2-BD59-A6C34878D82A}">
                    <a16:rowId xmlns:a16="http://schemas.microsoft.com/office/drawing/2014/main" val="1297204466"/>
                  </a:ext>
                </a:extLst>
              </a:tr>
              <a:tr h="87828">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ctr" fontAlgn="b"/>
                      <a:r>
                        <a:rPr lang="en-US" sz="600" u="none" strike="noStrike">
                          <a:effectLst/>
                        </a:rPr>
                        <a:t>e</a:t>
                      </a:r>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extLst>
                  <a:ext uri="{0D108BD9-81ED-4DB2-BD59-A6C34878D82A}">
                    <a16:rowId xmlns:a16="http://schemas.microsoft.com/office/drawing/2014/main" val="673482867"/>
                  </a:ext>
                </a:extLst>
              </a:tr>
              <a:tr h="87828">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r>
                        <a:rPr lang="en-US" sz="600" u="none" strike="noStrike">
                          <a:effectLst/>
                        </a:rPr>
                        <a:t>INTREDISCIPLINARIAS</a:t>
                      </a:r>
                      <a:endParaRPr lang="en-US" sz="600" b="1"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extLst>
                  <a:ext uri="{0D108BD9-81ED-4DB2-BD59-A6C34878D82A}">
                    <a16:rowId xmlns:a16="http://schemas.microsoft.com/office/drawing/2014/main" val="23770883"/>
                  </a:ext>
                </a:extLst>
              </a:tr>
              <a:tr h="87828">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extLst>
                  <a:ext uri="{0D108BD9-81ED-4DB2-BD59-A6C34878D82A}">
                    <a16:rowId xmlns:a16="http://schemas.microsoft.com/office/drawing/2014/main" val="2876043109"/>
                  </a:ext>
                </a:extLst>
              </a:tr>
              <a:tr h="87828">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extLst>
                  <a:ext uri="{0D108BD9-81ED-4DB2-BD59-A6C34878D82A}">
                    <a16:rowId xmlns:a16="http://schemas.microsoft.com/office/drawing/2014/main" val="2001682164"/>
                  </a:ext>
                </a:extLst>
              </a:tr>
              <a:tr h="87828">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extLst>
                  <a:ext uri="{0D108BD9-81ED-4DB2-BD59-A6C34878D82A}">
                    <a16:rowId xmlns:a16="http://schemas.microsoft.com/office/drawing/2014/main" val="1777603280"/>
                  </a:ext>
                </a:extLst>
              </a:tr>
              <a:tr h="87828">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r>
                        <a:rPr lang="en-US" sz="600" u="none" strike="noStrike">
                          <a:effectLst/>
                        </a:rPr>
                        <a:t>ACLARAR Y PRECISAR</a:t>
                      </a:r>
                      <a:endParaRPr lang="en-US" sz="600" b="1"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extLst>
                  <a:ext uri="{0D108BD9-81ED-4DB2-BD59-A6C34878D82A}">
                    <a16:rowId xmlns:a16="http://schemas.microsoft.com/office/drawing/2014/main" val="403748957"/>
                  </a:ext>
                </a:extLst>
              </a:tr>
              <a:tr h="171123">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r>
                        <a:rPr lang="en-US" sz="600" u="none" strike="noStrike">
                          <a:effectLst/>
                        </a:rPr>
                        <a:t>PREGUNTAS EVALUATIVAS</a:t>
                      </a:r>
                      <a:endParaRPr lang="en-US" sz="600" b="1" i="0" u="none" strike="noStrike">
                        <a:solidFill>
                          <a:srgbClr val="000000"/>
                        </a:solidFill>
                        <a:effectLst/>
                        <a:latin typeface="Calibri" panose="020F0502020204030204" pitchFamily="34" charset="0"/>
                      </a:endParaRPr>
                    </a:p>
                  </a:txBody>
                  <a:tcPr marL="4976" marR="4976" marT="4976" marB="0" anchor="b"/>
                </a:tc>
                <a:tc>
                  <a:txBody>
                    <a:bodyPr/>
                    <a:lstStyle/>
                    <a:p>
                      <a:pPr algn="ctr" fontAlgn="b"/>
                      <a:r>
                        <a:rPr lang="en-US" sz="600" u="none" strike="noStrike">
                          <a:effectLst/>
                        </a:rPr>
                        <a:t>sirven para</a:t>
                      </a:r>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ctr" fontAlgn="b"/>
                      <a:r>
                        <a:rPr lang="en-US" sz="600" u="none" strike="noStrike">
                          <a:effectLst/>
                        </a:rPr>
                        <a:t>CUESTIONAR</a:t>
                      </a:r>
                      <a:endParaRPr lang="en-US" sz="600" b="1" i="0" u="none" strike="noStrike">
                        <a:solidFill>
                          <a:srgbClr val="000000"/>
                        </a:solidFill>
                        <a:effectLst/>
                        <a:latin typeface="Calibri" panose="020F0502020204030204" pitchFamily="34" charset="0"/>
                      </a:endParaRPr>
                    </a:p>
                  </a:txBody>
                  <a:tcPr marL="4976" marR="4976" marT="4976" marB="0" anchor="b"/>
                </a:tc>
                <a:tc>
                  <a:txBody>
                    <a:bodyPr/>
                    <a:lstStyle/>
                    <a:p>
                      <a:pPr algn="ctr" fontAlgn="b"/>
                      <a:r>
                        <a:rPr lang="en-US" sz="600" u="none" strike="noStrike">
                          <a:effectLst/>
                        </a:rPr>
                        <a:t>para</a:t>
                      </a:r>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extLst>
                  <a:ext uri="{0D108BD9-81ED-4DB2-BD59-A6C34878D82A}">
                    <a16:rowId xmlns:a16="http://schemas.microsoft.com/office/drawing/2014/main" val="2429172498"/>
                  </a:ext>
                </a:extLst>
              </a:tr>
              <a:tr h="171123">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r>
                        <a:rPr lang="en-US" sz="600" u="none" strike="noStrike">
                          <a:effectLst/>
                        </a:rPr>
                        <a:t>CUESTIONAR MIENTRAS LEES</a:t>
                      </a:r>
                      <a:endParaRPr lang="en-US" sz="600" b="1"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extLst>
                  <a:ext uri="{0D108BD9-81ED-4DB2-BD59-A6C34878D82A}">
                    <a16:rowId xmlns:a16="http://schemas.microsoft.com/office/drawing/2014/main" val="1905457445"/>
                  </a:ext>
                </a:extLst>
              </a:tr>
              <a:tr h="87828">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ctr" fontAlgn="b"/>
                      <a:r>
                        <a:rPr lang="en-US" sz="600" u="none" strike="noStrike">
                          <a:effectLst/>
                        </a:rPr>
                        <a:t>que</a:t>
                      </a:r>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extLst>
                  <a:ext uri="{0D108BD9-81ED-4DB2-BD59-A6C34878D82A}">
                    <a16:rowId xmlns:a16="http://schemas.microsoft.com/office/drawing/2014/main" val="1494328705"/>
                  </a:ext>
                </a:extLst>
              </a:tr>
              <a:tr h="171123">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r>
                        <a:rPr lang="en-US" sz="600" u="none" strike="noStrike">
                          <a:effectLst/>
                        </a:rPr>
                        <a:t>FORMULR CUESTIONES ÉTICAS</a:t>
                      </a:r>
                      <a:endParaRPr lang="en-US" sz="600" b="1"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extLst>
                  <a:ext uri="{0D108BD9-81ED-4DB2-BD59-A6C34878D82A}">
                    <a16:rowId xmlns:a16="http://schemas.microsoft.com/office/drawing/2014/main" val="817735464"/>
                  </a:ext>
                </a:extLst>
              </a:tr>
              <a:tr h="171123">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r>
                        <a:rPr lang="en-US" sz="600" u="none" strike="noStrike">
                          <a:effectLst/>
                        </a:rPr>
                        <a:t>EVALÚAN</a:t>
                      </a:r>
                      <a:endParaRPr lang="en-US" sz="600" b="1"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r>
                        <a:rPr lang="en-US" sz="600" u="none" strike="noStrike">
                          <a:effectLst/>
                        </a:rPr>
                        <a:t>CIENCIAS</a:t>
                      </a:r>
                      <a:endParaRPr lang="en-US" sz="600" b="1"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extLst>
                  <a:ext uri="{0D108BD9-81ED-4DB2-BD59-A6C34878D82A}">
                    <a16:rowId xmlns:a16="http://schemas.microsoft.com/office/drawing/2014/main" val="1048708796"/>
                  </a:ext>
                </a:extLst>
              </a:tr>
              <a:tr h="171123">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r>
                        <a:rPr lang="en-US" sz="600" u="none" strike="noStrike">
                          <a:effectLst/>
                        </a:rPr>
                        <a:t>LÓGICA FUNDAMENTAL</a:t>
                      </a:r>
                      <a:endParaRPr lang="en-US" sz="600" b="1" i="0" u="none" strike="noStrike">
                        <a:solidFill>
                          <a:srgbClr val="000000"/>
                        </a:solidFill>
                        <a:effectLst/>
                        <a:latin typeface="Calibri" panose="020F0502020204030204" pitchFamily="34" charset="0"/>
                      </a:endParaRPr>
                    </a:p>
                  </a:txBody>
                  <a:tcPr marL="4976" marR="4976" marT="4976" marB="0" anchor="b"/>
                </a:tc>
                <a:tc>
                  <a:txBody>
                    <a:bodyPr/>
                    <a:lstStyle/>
                    <a:p>
                      <a:pPr algn="ctr" fontAlgn="b"/>
                      <a:r>
                        <a:rPr lang="en-US" sz="600" u="none" strike="noStrike">
                          <a:effectLst/>
                        </a:rPr>
                        <a:t>y</a:t>
                      </a:r>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r>
                        <a:rPr lang="en-US" sz="600" u="none" strike="noStrike">
                          <a:effectLst/>
                        </a:rPr>
                        <a:t>FORMULAR PREGUNTAS ACADÉMICAS</a:t>
                      </a:r>
                      <a:endParaRPr lang="en-US" sz="600" b="1" i="0" u="none" strike="noStrike">
                        <a:solidFill>
                          <a:srgbClr val="000000"/>
                        </a:solidFill>
                        <a:effectLst/>
                        <a:latin typeface="Calibri" panose="020F0502020204030204" pitchFamily="34" charset="0"/>
                      </a:endParaRPr>
                    </a:p>
                  </a:txBody>
                  <a:tcPr marL="4976" marR="4976" marT="4976" marB="0" anchor="b"/>
                </a:tc>
                <a:tc>
                  <a:txBody>
                    <a:bodyPr/>
                    <a:lstStyle/>
                    <a:p>
                      <a:pPr algn="ctr" fontAlgn="b"/>
                      <a:r>
                        <a:rPr lang="en-US" sz="600" u="none" strike="noStrike">
                          <a:effectLst/>
                        </a:rPr>
                        <a:t>en</a:t>
                      </a:r>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extLst>
                  <a:ext uri="{0D108BD9-81ED-4DB2-BD59-A6C34878D82A}">
                    <a16:rowId xmlns:a16="http://schemas.microsoft.com/office/drawing/2014/main" val="1375681719"/>
                  </a:ext>
                </a:extLst>
              </a:tr>
              <a:tr h="171123">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gridSpan="3">
                  <a:txBody>
                    <a:bodyPr/>
                    <a:lstStyle/>
                    <a:p>
                      <a:pPr algn="l" fontAlgn="b"/>
                      <a:r>
                        <a:rPr lang="en-US" sz="600" u="none" strike="noStrike">
                          <a:effectLst/>
                        </a:rPr>
                        <a:t>RAZONAMIENTO GENERAL</a:t>
                      </a:r>
                      <a:endParaRPr lang="en-US" sz="600" b="1" i="0" u="none" strike="noStrike">
                        <a:solidFill>
                          <a:srgbClr val="000000"/>
                        </a:solidFill>
                        <a:effectLst/>
                        <a:latin typeface="Calibri" panose="020F0502020204030204" pitchFamily="34" charset="0"/>
                      </a:endParaRPr>
                    </a:p>
                  </a:txBody>
                  <a:tcPr marL="4976" marR="4976" marT="4976" marB="0" anchor="b"/>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r>
                        <a:rPr lang="en-US" sz="600" u="none" strike="noStrike">
                          <a:effectLst/>
                        </a:rPr>
                        <a:t>ESTADOS DE LAS DISCIPLINAS</a:t>
                      </a:r>
                      <a:endParaRPr lang="en-US" sz="600" b="1"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r>
                        <a:rPr lang="en-US" sz="600" u="none" strike="noStrike">
                          <a:effectLst/>
                        </a:rPr>
                        <a:t>ARTES</a:t>
                      </a:r>
                      <a:endParaRPr lang="en-US" sz="600" b="1"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extLst>
                  <a:ext uri="{0D108BD9-81ED-4DB2-BD59-A6C34878D82A}">
                    <a16:rowId xmlns:a16="http://schemas.microsoft.com/office/drawing/2014/main" val="3211467632"/>
                  </a:ext>
                </a:extLst>
              </a:tr>
              <a:tr h="87828">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extLst>
                  <a:ext uri="{0D108BD9-81ED-4DB2-BD59-A6C34878D82A}">
                    <a16:rowId xmlns:a16="http://schemas.microsoft.com/office/drawing/2014/main" val="1011034223"/>
                  </a:ext>
                </a:extLst>
              </a:tr>
              <a:tr h="171123">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ctr" fontAlgn="b"/>
                      <a:r>
                        <a:rPr lang="en-US" sz="600" u="none" strike="noStrike">
                          <a:effectLst/>
                        </a:rPr>
                        <a:t>y</a:t>
                      </a:r>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gridSpan="2">
                  <a:txBody>
                    <a:bodyPr/>
                    <a:lstStyle/>
                    <a:p>
                      <a:pPr algn="l" fontAlgn="b"/>
                      <a:r>
                        <a:rPr lang="en-US" sz="600" u="none" strike="noStrike">
                          <a:effectLst/>
                        </a:rPr>
                        <a:t>DISCIPLINAS SOCIALES</a:t>
                      </a:r>
                      <a:endParaRPr lang="en-US" sz="600" b="1" i="0" u="none" strike="noStrike">
                        <a:solidFill>
                          <a:srgbClr val="000000"/>
                        </a:solidFill>
                        <a:effectLst/>
                        <a:latin typeface="Calibri" panose="020F0502020204030204" pitchFamily="34" charset="0"/>
                      </a:endParaRPr>
                    </a:p>
                  </a:txBody>
                  <a:tcPr marL="4976" marR="4976" marT="4976" marB="0" anchor="b"/>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extLst>
                  <a:ext uri="{0D108BD9-81ED-4DB2-BD59-A6C34878D82A}">
                    <a16:rowId xmlns:a16="http://schemas.microsoft.com/office/drawing/2014/main" val="3341915836"/>
                  </a:ext>
                </a:extLst>
              </a:tr>
              <a:tr h="87828">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extLst>
                  <a:ext uri="{0D108BD9-81ED-4DB2-BD59-A6C34878D82A}">
                    <a16:rowId xmlns:a16="http://schemas.microsoft.com/office/drawing/2014/main" val="2318948049"/>
                  </a:ext>
                </a:extLst>
              </a:tr>
              <a:tr h="87828">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gridSpan="3">
                  <a:txBody>
                    <a:bodyPr/>
                    <a:lstStyle/>
                    <a:p>
                      <a:pPr algn="l" fontAlgn="b"/>
                      <a:r>
                        <a:rPr lang="en-US" sz="600" u="none" strike="noStrike">
                          <a:effectLst/>
                        </a:rPr>
                        <a:t>RAZONAMIENTO EN PARTES</a:t>
                      </a:r>
                      <a:endParaRPr lang="en-US" sz="600" b="1" i="0" u="none" strike="noStrike">
                        <a:solidFill>
                          <a:srgbClr val="000000"/>
                        </a:solidFill>
                        <a:effectLst/>
                        <a:latin typeface="Calibri" panose="020F0502020204030204" pitchFamily="34" charset="0"/>
                      </a:endParaRPr>
                    </a:p>
                  </a:txBody>
                  <a:tcPr marL="4976" marR="4976" marT="4976" marB="0" anchor="b"/>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976" marR="4976" marT="4976"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4976" marR="4976" marT="4976" marB="0" anchor="b"/>
                </a:tc>
                <a:extLst>
                  <a:ext uri="{0D108BD9-81ED-4DB2-BD59-A6C34878D82A}">
                    <a16:rowId xmlns:a16="http://schemas.microsoft.com/office/drawing/2014/main" val="279187866"/>
                  </a:ext>
                </a:extLst>
              </a:tr>
            </a:tbl>
          </a:graphicData>
        </a:graphic>
      </p:graphicFrame>
    </p:spTree>
    <p:extLst>
      <p:ext uri="{BB962C8B-B14F-4D97-AF65-F5344CB8AC3E}">
        <p14:creationId xmlns:p14="http://schemas.microsoft.com/office/powerpoint/2010/main" val="21494686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p:cNvSpPr/>
          <p:nvPr/>
        </p:nvSpPr>
        <p:spPr>
          <a:xfrm>
            <a:off x="224588" y="2019115"/>
            <a:ext cx="2695074" cy="28153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p:cNvSpPr txBox="1"/>
          <p:nvPr/>
        </p:nvSpPr>
        <p:spPr>
          <a:xfrm>
            <a:off x="453187" y="2332183"/>
            <a:ext cx="2237875" cy="2585323"/>
          </a:xfrm>
          <a:prstGeom prst="rect">
            <a:avLst/>
          </a:prstGeom>
          <a:noFill/>
        </p:spPr>
        <p:txBody>
          <a:bodyPr wrap="square" rtlCol="0">
            <a:spAutoFit/>
          </a:bodyPr>
          <a:lstStyle/>
          <a:p>
            <a:pPr algn="ctr"/>
            <a:r>
              <a:rPr lang="es-MX" dirty="0" smtClean="0"/>
              <a:t>Indagación científica: Refiere a las actividades de investigación que los alumnos realizan para comprender cómo trabajan los científicos</a:t>
            </a:r>
          </a:p>
          <a:p>
            <a:pPr algn="ctr"/>
            <a:endParaRPr lang="en-US" dirty="0"/>
          </a:p>
        </p:txBody>
      </p:sp>
      <p:sp>
        <p:nvSpPr>
          <p:cNvPr id="4" name="CuadroTexto 3"/>
          <p:cNvSpPr txBox="1"/>
          <p:nvPr/>
        </p:nvSpPr>
        <p:spPr>
          <a:xfrm>
            <a:off x="3874167" y="107688"/>
            <a:ext cx="4668253" cy="3970318"/>
          </a:xfrm>
          <a:prstGeom prst="rect">
            <a:avLst/>
          </a:prstGeom>
          <a:noFill/>
        </p:spPr>
        <p:txBody>
          <a:bodyPr wrap="square" rtlCol="0">
            <a:spAutoFit/>
          </a:bodyPr>
          <a:lstStyle/>
          <a:p>
            <a:r>
              <a:rPr lang="es-MX" dirty="0" smtClean="0"/>
              <a:t>Proceso de indagación en ciencia</a:t>
            </a:r>
          </a:p>
          <a:p>
            <a:pPr marL="342900" indent="-342900">
              <a:buAutoNum type="arabicPeriod"/>
            </a:pPr>
            <a:r>
              <a:rPr lang="es-MX" dirty="0" smtClean="0"/>
              <a:t>Observación</a:t>
            </a:r>
          </a:p>
          <a:p>
            <a:pPr marL="342900" indent="-342900">
              <a:buAutoNum type="arabicPeriod"/>
            </a:pPr>
            <a:r>
              <a:rPr lang="es-MX" dirty="0" smtClean="0"/>
              <a:t>Curiosidad manifestada en preguntas</a:t>
            </a:r>
          </a:p>
          <a:p>
            <a:pPr marL="342900" indent="-342900">
              <a:buAutoNum type="arabicPeriod"/>
            </a:pPr>
            <a:r>
              <a:rPr lang="es-MX" dirty="0" smtClean="0"/>
              <a:t>Reunión de evidencias con tecnología y evidencias</a:t>
            </a:r>
          </a:p>
          <a:p>
            <a:pPr marL="342900" indent="-342900">
              <a:buAutoNum type="arabicPeriod"/>
            </a:pPr>
            <a:r>
              <a:rPr lang="es-MX" dirty="0" smtClean="0"/>
              <a:t>Uso de investigaciones previas</a:t>
            </a:r>
          </a:p>
          <a:p>
            <a:pPr marL="342900" indent="-342900">
              <a:buAutoNum type="arabicPeriod"/>
            </a:pPr>
            <a:r>
              <a:rPr lang="es-MX" dirty="0" smtClean="0"/>
              <a:t>Proposición de posibles explicaciones</a:t>
            </a:r>
          </a:p>
          <a:p>
            <a:pPr marL="342900" indent="-342900">
              <a:buAutoNum type="arabicPeriod"/>
            </a:pPr>
            <a:r>
              <a:rPr lang="es-MX" dirty="0" smtClean="0"/>
              <a:t>Publicación de explicación fundada en evidencias</a:t>
            </a:r>
          </a:p>
          <a:p>
            <a:pPr marL="342900" indent="-342900">
              <a:buAutoNum type="arabicPeriod"/>
            </a:pPr>
            <a:r>
              <a:rPr lang="es-MX" dirty="0" smtClean="0"/>
              <a:t>Consideración de nueva evidencia</a:t>
            </a:r>
          </a:p>
          <a:p>
            <a:pPr marL="342900" indent="-342900">
              <a:buAutoNum type="arabicPeriod"/>
            </a:pPr>
            <a:r>
              <a:rPr lang="es-MX" dirty="0" smtClean="0"/>
              <a:t>Agregar datos a la explicación</a:t>
            </a:r>
          </a:p>
          <a:p>
            <a:pPr marL="342900" indent="-342900">
              <a:buAutoNum type="arabicPeriod"/>
            </a:pPr>
            <a:r>
              <a:rPr lang="es-MX" dirty="0" smtClean="0"/>
              <a:t>Vincular con políticas públicas</a:t>
            </a:r>
          </a:p>
          <a:p>
            <a:pPr marL="342900" indent="-342900">
              <a:buAutoNum type="arabicPeriod"/>
            </a:pPr>
            <a:endParaRPr lang="es-MX" dirty="0" smtClean="0"/>
          </a:p>
          <a:p>
            <a:pPr marL="342900" indent="-342900">
              <a:buAutoNum type="arabicPeriod"/>
            </a:pPr>
            <a:endParaRPr lang="en-US" dirty="0"/>
          </a:p>
        </p:txBody>
      </p:sp>
      <p:cxnSp>
        <p:nvCxnSpPr>
          <p:cNvPr id="6" name="Conector recto de flecha 5"/>
          <p:cNvCxnSpPr>
            <a:stCxn id="2" idx="6"/>
            <a:endCxn id="4" idx="1"/>
          </p:cNvCxnSpPr>
          <p:nvPr/>
        </p:nvCxnSpPr>
        <p:spPr>
          <a:xfrm flipV="1">
            <a:off x="2919662" y="2092847"/>
            <a:ext cx="954505" cy="13339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7523747" y="2932347"/>
            <a:ext cx="4668253" cy="3970318"/>
          </a:xfrm>
          <a:prstGeom prst="rect">
            <a:avLst/>
          </a:prstGeom>
          <a:noFill/>
        </p:spPr>
        <p:txBody>
          <a:bodyPr wrap="square" rtlCol="0">
            <a:spAutoFit/>
          </a:bodyPr>
          <a:lstStyle/>
          <a:p>
            <a:r>
              <a:rPr lang="es-MX" dirty="0" smtClean="0"/>
              <a:t>Proceso de indagación en aula</a:t>
            </a:r>
          </a:p>
          <a:p>
            <a:pPr marL="342900" indent="-342900">
              <a:buAutoNum type="arabicPeriod"/>
            </a:pPr>
            <a:r>
              <a:rPr lang="es-MX" dirty="0" smtClean="0"/>
              <a:t>Despertar la curiosidad del estudiante</a:t>
            </a:r>
          </a:p>
          <a:p>
            <a:pPr marL="342900" indent="-342900">
              <a:buAutoNum type="arabicPeriod"/>
            </a:pPr>
            <a:r>
              <a:rPr lang="es-MX" dirty="0" smtClean="0"/>
              <a:t>Definir preguntas a partir de conocimiento previo</a:t>
            </a:r>
          </a:p>
          <a:p>
            <a:pPr marL="342900" indent="-342900">
              <a:buAutoNum type="arabicPeriod"/>
            </a:pPr>
            <a:r>
              <a:rPr lang="es-MX" dirty="0" smtClean="0"/>
              <a:t>Proponer hipótesis</a:t>
            </a:r>
          </a:p>
          <a:p>
            <a:pPr marL="342900" indent="-342900">
              <a:buAutoNum type="arabicPeriod"/>
            </a:pPr>
            <a:r>
              <a:rPr lang="es-MX" dirty="0" smtClean="0"/>
              <a:t>Planificar y llevar a cabo investigaciones sencillas</a:t>
            </a:r>
          </a:p>
          <a:p>
            <a:pPr marL="342900" indent="-342900">
              <a:buAutoNum type="arabicPeriod"/>
            </a:pPr>
            <a:r>
              <a:rPr lang="es-MX" dirty="0" smtClean="0"/>
              <a:t>Recopilar evidencia a partir de la observación</a:t>
            </a:r>
          </a:p>
          <a:p>
            <a:pPr marL="342900" indent="-342900">
              <a:buAutoNum type="arabicPeriod"/>
            </a:pPr>
            <a:r>
              <a:rPr lang="es-MX" dirty="0" smtClean="0"/>
              <a:t>Explicar basado en evidencias</a:t>
            </a:r>
          </a:p>
          <a:p>
            <a:pPr marL="342900" indent="-342900">
              <a:buAutoNum type="arabicPeriod"/>
            </a:pPr>
            <a:r>
              <a:rPr lang="es-MX" dirty="0" smtClean="0"/>
              <a:t>Considerar otras explicaciones</a:t>
            </a:r>
          </a:p>
          <a:p>
            <a:pPr marL="342900" indent="-342900">
              <a:buAutoNum type="arabicPeriod"/>
            </a:pPr>
            <a:r>
              <a:rPr lang="es-MX" dirty="0" smtClean="0"/>
              <a:t>Comunicar explicaciones</a:t>
            </a:r>
          </a:p>
          <a:p>
            <a:pPr marL="342900" indent="-342900">
              <a:buAutoNum type="arabicPeriod"/>
            </a:pPr>
            <a:r>
              <a:rPr lang="es-MX" dirty="0" smtClean="0"/>
              <a:t>Comprobar explicación</a:t>
            </a:r>
          </a:p>
          <a:p>
            <a:pPr marL="342900" indent="-342900">
              <a:buAutoNum type="arabicPeriod"/>
            </a:pPr>
            <a:endParaRPr lang="es-MX" dirty="0" smtClean="0"/>
          </a:p>
        </p:txBody>
      </p:sp>
      <p:cxnSp>
        <p:nvCxnSpPr>
          <p:cNvPr id="9" name="Conector recto de flecha 8"/>
          <p:cNvCxnSpPr>
            <a:stCxn id="2" idx="6"/>
            <a:endCxn id="7" idx="1"/>
          </p:cNvCxnSpPr>
          <p:nvPr/>
        </p:nvCxnSpPr>
        <p:spPr>
          <a:xfrm>
            <a:off x="2919662" y="3426810"/>
            <a:ext cx="4604085" cy="14906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3296653" y="5534526"/>
            <a:ext cx="864339" cy="923330"/>
          </a:xfrm>
          <a:prstGeom prst="rect">
            <a:avLst/>
          </a:prstGeom>
          <a:noFill/>
        </p:spPr>
        <p:txBody>
          <a:bodyPr wrap="none" rtlCol="0">
            <a:spAutoFit/>
          </a:bodyPr>
          <a:lstStyle/>
          <a:p>
            <a:r>
              <a:rPr lang="es-MX" dirty="0" smtClean="0"/>
              <a:t>Gabriel</a:t>
            </a:r>
          </a:p>
          <a:p>
            <a:r>
              <a:rPr lang="es-MX" dirty="0" err="1" smtClean="0"/>
              <a:t>Ranferi</a:t>
            </a:r>
            <a:endParaRPr lang="en-US" dirty="0" smtClean="0"/>
          </a:p>
          <a:p>
            <a:r>
              <a:rPr lang="es-MX" dirty="0" smtClean="0"/>
              <a:t>Rubén </a:t>
            </a:r>
          </a:p>
        </p:txBody>
      </p:sp>
      <p:sp>
        <p:nvSpPr>
          <p:cNvPr id="10" name="Título 1"/>
          <p:cNvSpPr txBox="1">
            <a:spLocks/>
          </p:cNvSpPr>
          <p:nvPr/>
        </p:nvSpPr>
        <p:spPr>
          <a:xfrm>
            <a:off x="677334" y="609600"/>
            <a:ext cx="3196833" cy="789709"/>
          </a:xfrm>
          <a:prstGeom prst="rect">
            <a:avLst/>
          </a:prstGeom>
        </p:spPr>
        <p:txBody>
          <a:bodyPr>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mtClean="0"/>
              <a:t>5.i Evidencias de proceso</a:t>
            </a:r>
            <a:endParaRPr lang="es-MX" dirty="0"/>
          </a:p>
        </p:txBody>
      </p:sp>
      <p:sp>
        <p:nvSpPr>
          <p:cNvPr id="11" name="Marcador de contenido 2"/>
          <p:cNvSpPr txBox="1">
            <a:spLocks/>
          </p:cNvSpPr>
          <p:nvPr/>
        </p:nvSpPr>
        <p:spPr>
          <a:xfrm>
            <a:off x="8259456" y="284453"/>
            <a:ext cx="3196833" cy="426748"/>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MX" smtClean="0">
                <a:solidFill>
                  <a:srgbClr val="FF0000"/>
                </a:solidFill>
              </a:rPr>
              <a:t>Producto 5 </a:t>
            </a:r>
            <a:r>
              <a:rPr lang="es-MX" smtClean="0"/>
              <a:t>Organigrama Modelo de Indagación (FOTOGRAFÍA)</a:t>
            </a:r>
            <a:endParaRPr lang="es-MX" dirty="0"/>
          </a:p>
        </p:txBody>
      </p:sp>
    </p:spTree>
    <p:extLst>
      <p:ext uri="{BB962C8B-B14F-4D97-AF65-F5344CB8AC3E}">
        <p14:creationId xmlns:p14="http://schemas.microsoft.com/office/powerpoint/2010/main" val="24525844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1080" y="290945"/>
            <a:ext cx="8596668" cy="789709"/>
          </a:xfrm>
        </p:spPr>
        <p:txBody>
          <a:bodyPr>
            <a:normAutofit/>
          </a:bodyPr>
          <a:lstStyle/>
          <a:p>
            <a:r>
              <a:rPr lang="es-MX" dirty="0" smtClean="0"/>
              <a:t>5.i Evidencias de proceso</a:t>
            </a:r>
            <a:endParaRPr lang="es-MX" dirty="0"/>
          </a:p>
        </p:txBody>
      </p:sp>
      <p:sp>
        <p:nvSpPr>
          <p:cNvPr id="3" name="Marcador de contenido 2"/>
          <p:cNvSpPr>
            <a:spLocks noGrp="1"/>
          </p:cNvSpPr>
          <p:nvPr>
            <p:ph idx="1"/>
          </p:nvPr>
        </p:nvSpPr>
        <p:spPr>
          <a:xfrm>
            <a:off x="6066752" y="471054"/>
            <a:ext cx="8596668" cy="3880773"/>
          </a:xfrm>
        </p:spPr>
        <p:txBody>
          <a:bodyPr/>
          <a:lstStyle/>
          <a:p>
            <a:r>
              <a:rPr lang="es-MX" dirty="0" smtClean="0">
                <a:solidFill>
                  <a:srgbClr val="FF0000"/>
                </a:solidFill>
              </a:rPr>
              <a:t>Producto 6 </a:t>
            </a:r>
            <a:r>
              <a:rPr lang="es-MX" dirty="0" smtClean="0"/>
              <a:t>A.M.E. general</a:t>
            </a:r>
            <a:endParaRPr lang="es-MX" dirty="0"/>
          </a:p>
        </p:txBody>
      </p:sp>
      <p:graphicFrame>
        <p:nvGraphicFramePr>
          <p:cNvPr id="4" name="Objeto 3"/>
          <p:cNvGraphicFramePr>
            <a:graphicFrameLocks noChangeAspect="1"/>
          </p:cNvGraphicFramePr>
          <p:nvPr>
            <p:extLst>
              <p:ext uri="{D42A27DB-BD31-4B8C-83A1-F6EECF244321}">
                <p14:modId xmlns:p14="http://schemas.microsoft.com/office/powerpoint/2010/main" val="1766103266"/>
              </p:ext>
            </p:extLst>
          </p:nvPr>
        </p:nvGraphicFramePr>
        <p:xfrm>
          <a:off x="2019300" y="1435099"/>
          <a:ext cx="7543800" cy="5032663"/>
        </p:xfrm>
        <a:graphic>
          <a:graphicData uri="http://schemas.openxmlformats.org/presentationml/2006/ole">
            <mc:AlternateContent xmlns:mc="http://schemas.openxmlformats.org/markup-compatibility/2006">
              <mc:Choice xmlns:v="urn:schemas-microsoft-com:vml" Requires="v">
                <p:oleObj spid="_x0000_s4119" name="Acrobat Document" r:id="rId3" imgW="7543519" imgH="5829037" progId="AcroExch.Document.DC">
                  <p:embed/>
                </p:oleObj>
              </mc:Choice>
              <mc:Fallback>
                <p:oleObj name="Acrobat Document" r:id="rId3" imgW="7543519" imgH="5829037" progId="AcroExch.Document.DC">
                  <p:embed/>
                  <p:pic>
                    <p:nvPicPr>
                      <p:cNvPr id="0" name=""/>
                      <p:cNvPicPr/>
                      <p:nvPr/>
                    </p:nvPicPr>
                    <p:blipFill>
                      <a:blip r:embed="rId4"/>
                      <a:stretch>
                        <a:fillRect/>
                      </a:stretch>
                    </p:blipFill>
                    <p:spPr>
                      <a:xfrm>
                        <a:off x="2019300" y="1435099"/>
                        <a:ext cx="7543800" cy="5032663"/>
                      </a:xfrm>
                      <a:prstGeom prst="rect">
                        <a:avLst/>
                      </a:prstGeom>
                    </p:spPr>
                  </p:pic>
                </p:oleObj>
              </mc:Fallback>
            </mc:AlternateContent>
          </a:graphicData>
        </a:graphic>
      </p:graphicFrame>
    </p:spTree>
    <p:extLst>
      <p:ext uri="{BB962C8B-B14F-4D97-AF65-F5344CB8AC3E}">
        <p14:creationId xmlns:p14="http://schemas.microsoft.com/office/powerpoint/2010/main" val="8118402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89709"/>
          </a:xfrm>
        </p:spPr>
        <p:txBody>
          <a:bodyPr>
            <a:normAutofit/>
          </a:bodyPr>
          <a:lstStyle/>
          <a:p>
            <a:r>
              <a:rPr lang="es-MX" dirty="0" smtClean="0"/>
              <a:t>5.i Evidencias de proceso</a:t>
            </a:r>
            <a:endParaRPr lang="es-MX" dirty="0"/>
          </a:p>
        </p:txBody>
      </p:sp>
      <p:sp>
        <p:nvSpPr>
          <p:cNvPr id="3" name="Marcador de contenido 2"/>
          <p:cNvSpPr>
            <a:spLocks noGrp="1"/>
          </p:cNvSpPr>
          <p:nvPr>
            <p:ph idx="1"/>
          </p:nvPr>
        </p:nvSpPr>
        <p:spPr>
          <a:xfrm>
            <a:off x="677334" y="1592552"/>
            <a:ext cx="8596668" cy="3880773"/>
          </a:xfrm>
        </p:spPr>
        <p:txBody>
          <a:bodyPr/>
          <a:lstStyle/>
          <a:p>
            <a:r>
              <a:rPr lang="es-MX" dirty="0" smtClean="0">
                <a:solidFill>
                  <a:srgbClr val="FF0000"/>
                </a:solidFill>
              </a:rPr>
              <a:t>Producto 7 </a:t>
            </a:r>
            <a:r>
              <a:rPr lang="es-MX" dirty="0" smtClean="0"/>
              <a:t>E.I.P Resumen </a:t>
            </a:r>
            <a:endParaRPr lang="es-MX" dirty="0"/>
          </a:p>
        </p:txBody>
      </p:sp>
      <p:graphicFrame>
        <p:nvGraphicFramePr>
          <p:cNvPr id="5" name="Objeto 4"/>
          <p:cNvGraphicFramePr>
            <a:graphicFrameLocks noChangeAspect="1"/>
          </p:cNvGraphicFramePr>
          <p:nvPr>
            <p:extLst>
              <p:ext uri="{D42A27DB-BD31-4B8C-83A1-F6EECF244321}">
                <p14:modId xmlns:p14="http://schemas.microsoft.com/office/powerpoint/2010/main" val="1958298267"/>
              </p:ext>
            </p:extLst>
          </p:nvPr>
        </p:nvGraphicFramePr>
        <p:xfrm>
          <a:off x="2324100" y="465282"/>
          <a:ext cx="7607300" cy="5878368"/>
        </p:xfrm>
        <a:graphic>
          <a:graphicData uri="http://schemas.openxmlformats.org/presentationml/2006/ole">
            <mc:AlternateContent xmlns:mc="http://schemas.openxmlformats.org/markup-compatibility/2006">
              <mc:Choice xmlns:v="urn:schemas-microsoft-com:vml" Requires="v">
                <p:oleObj spid="_x0000_s2075" name="Acrobat Document" r:id="rId3" imgW="7543519" imgH="5829037" progId="AcroExch.Document.DC">
                  <p:embed/>
                </p:oleObj>
              </mc:Choice>
              <mc:Fallback>
                <p:oleObj name="Acrobat Document" r:id="rId3" imgW="7543519" imgH="5829037" progId="AcroExch.Document.DC">
                  <p:embed/>
                  <p:pic>
                    <p:nvPicPr>
                      <p:cNvPr id="0" name=""/>
                      <p:cNvPicPr/>
                      <p:nvPr/>
                    </p:nvPicPr>
                    <p:blipFill>
                      <a:blip r:embed="rId4"/>
                      <a:stretch>
                        <a:fillRect/>
                      </a:stretch>
                    </p:blipFill>
                    <p:spPr>
                      <a:xfrm>
                        <a:off x="2324100" y="465282"/>
                        <a:ext cx="7607300" cy="5878368"/>
                      </a:xfrm>
                      <a:prstGeom prst="rect">
                        <a:avLst/>
                      </a:prstGeom>
                    </p:spPr>
                  </p:pic>
                </p:oleObj>
              </mc:Fallback>
            </mc:AlternateContent>
          </a:graphicData>
        </a:graphic>
      </p:graphicFrame>
    </p:spTree>
    <p:extLst>
      <p:ext uri="{BB962C8B-B14F-4D97-AF65-F5344CB8AC3E}">
        <p14:creationId xmlns:p14="http://schemas.microsoft.com/office/powerpoint/2010/main" val="685606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66700"/>
            <a:ext cx="8596668" cy="1320800"/>
          </a:xfrm>
        </p:spPr>
        <p:txBody>
          <a:bodyPr/>
          <a:lstStyle/>
          <a:p>
            <a:pPr algn="ctr"/>
            <a:r>
              <a:rPr lang="es-MX" dirty="0" smtClean="0"/>
              <a:t>Índice de apartados del Proyecto (Portafolio)</a:t>
            </a:r>
            <a:endParaRPr lang="es-MX" dirty="0"/>
          </a:p>
        </p:txBody>
      </p:sp>
      <p:sp>
        <p:nvSpPr>
          <p:cNvPr id="4" name="Marcador de contenido 3"/>
          <p:cNvSpPr>
            <a:spLocks noGrp="1"/>
          </p:cNvSpPr>
          <p:nvPr>
            <p:ph idx="1"/>
          </p:nvPr>
        </p:nvSpPr>
        <p:spPr>
          <a:xfrm>
            <a:off x="677334" y="1587500"/>
            <a:ext cx="8596668" cy="3880773"/>
          </a:xfrm>
        </p:spPr>
        <p:txBody>
          <a:bodyPr>
            <a:normAutofit fontScale="25000" lnSpcReduction="20000"/>
          </a:bodyPr>
          <a:lstStyle/>
          <a:p>
            <a:pPr marL="0" indent="0">
              <a:buNone/>
            </a:pPr>
            <a:r>
              <a:rPr lang="es-MX" sz="2900" dirty="0">
                <a:latin typeface="Arial" panose="020B0604020202020204" pitchFamily="34" charset="0"/>
                <a:cs typeface="Arial" panose="020B0604020202020204" pitchFamily="34" charset="0"/>
              </a:rPr>
              <a:t>5a. Productos generados en la primera sesión de trabajo</a:t>
            </a:r>
          </a:p>
          <a:p>
            <a:pPr lvl="1">
              <a:buFont typeface="Wingdings" panose="05000000000000000000" pitchFamily="2" charset="2"/>
              <a:buChar char="ü"/>
            </a:pPr>
            <a:r>
              <a:rPr lang="es-MX" sz="2900" dirty="0">
                <a:solidFill>
                  <a:srgbClr val="FF0000"/>
                </a:solidFill>
                <a:latin typeface="Arial" panose="020B0604020202020204" pitchFamily="34" charset="0"/>
                <a:cs typeface="Arial" panose="020B0604020202020204" pitchFamily="34" charset="0"/>
              </a:rPr>
              <a:t>Producto 1</a:t>
            </a:r>
            <a:r>
              <a:rPr lang="es-MX" sz="2900" dirty="0">
                <a:latin typeface="Arial" panose="020B0604020202020204" pitchFamily="34" charset="0"/>
                <a:cs typeface="Arial" panose="020B0604020202020204" pitchFamily="34" charset="0"/>
              </a:rPr>
              <a:t>. C.A.I.A.C. Conclusiones Generales</a:t>
            </a:r>
          </a:p>
          <a:p>
            <a:pPr lvl="1">
              <a:buFont typeface="Wingdings" panose="05000000000000000000" pitchFamily="2" charset="2"/>
              <a:buChar char="ü"/>
            </a:pPr>
            <a:r>
              <a:rPr lang="es-MX" sz="2900" dirty="0">
                <a:solidFill>
                  <a:srgbClr val="FF0000"/>
                </a:solidFill>
                <a:latin typeface="Arial" panose="020B0604020202020204" pitchFamily="34" charset="0"/>
                <a:cs typeface="Arial" panose="020B0604020202020204" pitchFamily="34" charset="0"/>
              </a:rPr>
              <a:t>Producto 3</a:t>
            </a:r>
            <a:r>
              <a:rPr lang="es-MX" sz="2900" dirty="0">
                <a:latin typeface="Arial" panose="020B0604020202020204" pitchFamily="34" charset="0"/>
                <a:cs typeface="Arial" panose="020B0604020202020204" pitchFamily="34" charset="0"/>
              </a:rPr>
              <a:t>. Fotografías de la sesión</a:t>
            </a:r>
          </a:p>
          <a:p>
            <a:pPr marL="457200" lvl="1" indent="0">
              <a:buNone/>
            </a:pPr>
            <a:r>
              <a:rPr lang="es-MX" sz="2900" dirty="0">
                <a:latin typeface="Arial" panose="020B0604020202020204" pitchFamily="34" charset="0"/>
                <a:cs typeface="Arial" panose="020B0604020202020204" pitchFamily="34" charset="0"/>
              </a:rPr>
              <a:t>5b. Organizador Gráfico que muestra los contenidos y conceptos de todas las asignaturas involucradas en el proyecto     	y su interrelación </a:t>
            </a:r>
            <a:r>
              <a:rPr lang="es-MX" sz="2900" dirty="0">
                <a:solidFill>
                  <a:srgbClr val="FF0000"/>
                </a:solidFill>
                <a:latin typeface="Arial" panose="020B0604020202020204" pitchFamily="34" charset="0"/>
                <a:cs typeface="Arial" panose="020B0604020202020204" pitchFamily="34" charset="0"/>
              </a:rPr>
              <a:t>(Producto 2)</a:t>
            </a:r>
            <a:endParaRPr lang="es-MX" sz="2900" b="1" dirty="0">
              <a:latin typeface="Arial" panose="020B0604020202020204" pitchFamily="34" charset="0"/>
              <a:cs typeface="Arial" panose="020B0604020202020204" pitchFamily="34" charset="0"/>
            </a:endParaRPr>
          </a:p>
          <a:p>
            <a:pPr marL="457200" lvl="1" indent="0">
              <a:buNone/>
            </a:pPr>
            <a:r>
              <a:rPr lang="es-MX" sz="2900" dirty="0">
                <a:latin typeface="Arial" panose="020B0604020202020204" pitchFamily="34" charset="0"/>
                <a:cs typeface="Arial" panose="020B0604020202020204" pitchFamily="34" charset="0"/>
              </a:rPr>
              <a:t>5c. Introducción o justificación y descripción del proyecto</a:t>
            </a:r>
          </a:p>
          <a:p>
            <a:pPr marL="457200" lvl="1" indent="0">
              <a:buNone/>
            </a:pPr>
            <a:r>
              <a:rPr lang="es-MX" sz="2900" dirty="0">
                <a:latin typeface="Arial" panose="020B0604020202020204" pitchFamily="34" charset="0"/>
                <a:cs typeface="Arial" panose="020B0604020202020204" pitchFamily="34" charset="0"/>
              </a:rPr>
              <a:t>5d. Objetivo general de proyecto y de cada asignatura involucrada</a:t>
            </a:r>
          </a:p>
          <a:p>
            <a:pPr marL="457200" lvl="1" indent="0">
              <a:buNone/>
            </a:pPr>
            <a:r>
              <a:rPr lang="es-MX" sz="2900" dirty="0">
                <a:latin typeface="Arial" panose="020B0604020202020204" pitchFamily="34" charset="0"/>
                <a:cs typeface="Arial" panose="020B0604020202020204" pitchFamily="34" charset="0"/>
              </a:rPr>
              <a:t>5e. Pregunta generadora</a:t>
            </a:r>
          </a:p>
          <a:p>
            <a:pPr marL="457200" lvl="1" indent="0">
              <a:buNone/>
            </a:pPr>
            <a:r>
              <a:rPr lang="es-MX" sz="2900" dirty="0">
                <a:latin typeface="Arial" panose="020B0604020202020204" pitchFamily="34" charset="0"/>
                <a:cs typeface="Arial" panose="020B0604020202020204" pitchFamily="34" charset="0"/>
              </a:rPr>
              <a:t>5.f  Contenido. (temas y productos propuestos)</a:t>
            </a:r>
            <a:endParaRPr lang="es-MX" sz="2900" b="1" dirty="0">
              <a:latin typeface="Arial" panose="020B0604020202020204" pitchFamily="34" charset="0"/>
              <a:cs typeface="Arial" panose="020B0604020202020204" pitchFamily="34" charset="0"/>
            </a:endParaRPr>
          </a:p>
          <a:p>
            <a:pPr marL="457200" lvl="1" indent="0">
              <a:buNone/>
            </a:pPr>
            <a:r>
              <a:rPr lang="es-MX" sz="2900" dirty="0">
                <a:latin typeface="Arial" panose="020B0604020202020204" pitchFamily="34" charset="0"/>
                <a:cs typeface="Arial" panose="020B0604020202020204" pitchFamily="34" charset="0"/>
              </a:rPr>
              <a:t>5g. Formatos e instrumentos de planeación, seguimiento, evaluación, autoevaluación y coevaluación</a:t>
            </a:r>
          </a:p>
          <a:p>
            <a:pPr marL="457200" lvl="1" indent="0">
              <a:buNone/>
            </a:pPr>
            <a:r>
              <a:rPr lang="es-MX" sz="2900" dirty="0">
                <a:latin typeface="Arial" panose="020B0604020202020204" pitchFamily="34" charset="0"/>
                <a:cs typeface="Arial" panose="020B0604020202020204" pitchFamily="34" charset="0"/>
              </a:rPr>
              <a:t>5h. Reflexión sobre el proceso de planteamiento del proyecto.  </a:t>
            </a:r>
          </a:p>
          <a:p>
            <a:pPr marL="457200" lvl="1" indent="0">
              <a:buNone/>
            </a:pPr>
            <a:r>
              <a:rPr lang="es-MX" sz="2900" dirty="0">
                <a:latin typeface="Arial" panose="020B0604020202020204" pitchFamily="34" charset="0"/>
                <a:cs typeface="Arial" panose="020B0604020202020204" pitchFamily="34" charset="0"/>
              </a:rPr>
              <a:t>5i. Evidencias de proceso</a:t>
            </a:r>
          </a:p>
          <a:p>
            <a:pPr lvl="1">
              <a:buFont typeface="Wingdings" panose="05000000000000000000" pitchFamily="2" charset="2"/>
              <a:buChar char="ü"/>
            </a:pPr>
            <a:r>
              <a:rPr lang="es-MX" sz="2900" dirty="0">
                <a:solidFill>
                  <a:srgbClr val="FF0000"/>
                </a:solidFill>
                <a:latin typeface="Arial" panose="020B0604020202020204" pitchFamily="34" charset="0"/>
                <a:cs typeface="Arial" panose="020B0604020202020204" pitchFamily="34" charset="0"/>
              </a:rPr>
              <a:t>Producto 4. </a:t>
            </a:r>
            <a:r>
              <a:rPr lang="es-MX" sz="2900" dirty="0">
                <a:latin typeface="Arial" panose="020B0604020202020204" pitchFamily="34" charset="0"/>
                <a:cs typeface="Arial" panose="020B0604020202020204" pitchFamily="34" charset="0"/>
              </a:rPr>
              <a:t>Organigrama El Arte de Formular Preguntas (fotografía)</a:t>
            </a:r>
          </a:p>
          <a:p>
            <a:pPr lvl="1">
              <a:buFont typeface="Wingdings" panose="05000000000000000000" pitchFamily="2" charset="2"/>
              <a:buChar char="ü"/>
            </a:pPr>
            <a:r>
              <a:rPr lang="es-MX" sz="2900" dirty="0">
                <a:solidFill>
                  <a:srgbClr val="FF0000"/>
                </a:solidFill>
                <a:latin typeface="Arial" panose="020B0604020202020204" pitchFamily="34" charset="0"/>
                <a:cs typeface="Arial" panose="020B0604020202020204" pitchFamily="34" charset="0"/>
              </a:rPr>
              <a:t>Producto 5</a:t>
            </a:r>
            <a:r>
              <a:rPr lang="es-MX" sz="2900" dirty="0">
                <a:latin typeface="Arial" panose="020B0604020202020204" pitchFamily="34" charset="0"/>
                <a:cs typeface="Arial" panose="020B0604020202020204" pitchFamily="34" charset="0"/>
              </a:rPr>
              <a:t>. Organigrama Modelo de Indagación Seleccionado (fotografía)</a:t>
            </a:r>
          </a:p>
          <a:p>
            <a:pPr lvl="1">
              <a:buFont typeface="Wingdings" panose="05000000000000000000" pitchFamily="2" charset="2"/>
              <a:buChar char="ü"/>
            </a:pPr>
            <a:r>
              <a:rPr lang="es-MX" sz="2900" dirty="0">
                <a:solidFill>
                  <a:srgbClr val="FF0000"/>
                </a:solidFill>
                <a:latin typeface="Arial" panose="020B0604020202020204" pitchFamily="34" charset="0"/>
                <a:cs typeface="Arial" panose="020B0604020202020204" pitchFamily="34" charset="0"/>
              </a:rPr>
              <a:t>Producto 6.</a:t>
            </a:r>
            <a:r>
              <a:rPr lang="es-MX" sz="2900" dirty="0">
                <a:latin typeface="Arial" panose="020B0604020202020204" pitchFamily="34" charset="0"/>
                <a:cs typeface="Arial" panose="020B0604020202020204" pitchFamily="34" charset="0"/>
              </a:rPr>
              <a:t> A.M.E. General</a:t>
            </a:r>
          </a:p>
          <a:p>
            <a:pPr lvl="1">
              <a:buFont typeface="Wingdings" panose="05000000000000000000" pitchFamily="2" charset="2"/>
              <a:buChar char="ü"/>
            </a:pPr>
            <a:r>
              <a:rPr lang="es-MX" sz="2900" dirty="0">
                <a:solidFill>
                  <a:srgbClr val="FF0000"/>
                </a:solidFill>
                <a:latin typeface="Arial" panose="020B0604020202020204" pitchFamily="34" charset="0"/>
                <a:cs typeface="Arial" panose="020B0604020202020204" pitchFamily="34" charset="0"/>
              </a:rPr>
              <a:t>Producto 7.</a:t>
            </a:r>
            <a:r>
              <a:rPr lang="es-MX" sz="2900" dirty="0">
                <a:latin typeface="Arial" panose="020B0604020202020204" pitchFamily="34" charset="0"/>
                <a:cs typeface="Arial" panose="020B0604020202020204" pitchFamily="34" charset="0"/>
              </a:rPr>
              <a:t> E.I.P. Resumen</a:t>
            </a:r>
          </a:p>
          <a:p>
            <a:pPr lvl="1">
              <a:buFont typeface="Wingdings" panose="05000000000000000000" pitchFamily="2" charset="2"/>
              <a:buChar char="ü"/>
            </a:pPr>
            <a:r>
              <a:rPr lang="es-MX" sz="2900" dirty="0">
                <a:solidFill>
                  <a:srgbClr val="FF0000"/>
                </a:solidFill>
                <a:latin typeface="Arial" panose="020B0604020202020204" pitchFamily="34" charset="0"/>
                <a:cs typeface="Arial" panose="020B0604020202020204" pitchFamily="34" charset="0"/>
              </a:rPr>
              <a:t>Producto 8</a:t>
            </a:r>
            <a:r>
              <a:rPr lang="es-MX" sz="2900" dirty="0">
                <a:latin typeface="Arial" panose="020B0604020202020204" pitchFamily="34" charset="0"/>
                <a:cs typeface="Arial" panose="020B0604020202020204" pitchFamily="34" charset="0"/>
              </a:rPr>
              <a:t>.  E.I.P Elaboración de Proyecto ( Desde I hasta V.6 (conectar)</a:t>
            </a:r>
          </a:p>
          <a:p>
            <a:pPr lvl="1">
              <a:buFont typeface="Wingdings" panose="05000000000000000000" pitchFamily="2" charset="2"/>
              <a:buChar char="ü"/>
            </a:pPr>
            <a:r>
              <a:rPr lang="es-MX" sz="2900" dirty="0">
                <a:solidFill>
                  <a:srgbClr val="FF0000"/>
                </a:solidFill>
                <a:latin typeface="Arial" panose="020B0604020202020204" pitchFamily="34" charset="0"/>
                <a:cs typeface="Arial" panose="020B0604020202020204" pitchFamily="34" charset="0"/>
              </a:rPr>
              <a:t>Producto 9. </a:t>
            </a:r>
            <a:r>
              <a:rPr lang="es-MX" sz="2900" dirty="0">
                <a:latin typeface="Arial" panose="020B0604020202020204" pitchFamily="34" charset="0"/>
                <a:cs typeface="Arial" panose="020B0604020202020204" pitchFamily="34" charset="0"/>
              </a:rPr>
              <a:t>Evidencias fotográficas 2ª reunión  </a:t>
            </a:r>
          </a:p>
          <a:p>
            <a:pPr lvl="1">
              <a:buFont typeface="Wingdings" panose="05000000000000000000" pitchFamily="2" charset="2"/>
              <a:buChar char="ü"/>
            </a:pPr>
            <a:r>
              <a:rPr lang="es-MX" sz="2900" dirty="0">
                <a:solidFill>
                  <a:srgbClr val="FF0000"/>
                </a:solidFill>
                <a:latin typeface="Arial" panose="020B0604020202020204" pitchFamily="34" charset="0"/>
                <a:cs typeface="Arial" panose="020B0604020202020204" pitchFamily="34" charset="0"/>
              </a:rPr>
              <a:t>Producto 10</a:t>
            </a:r>
            <a:r>
              <a:rPr lang="es-MX" sz="2900" dirty="0">
                <a:latin typeface="Arial" panose="020B0604020202020204" pitchFamily="34" charset="0"/>
                <a:cs typeface="Arial" panose="020B0604020202020204" pitchFamily="34" charset="0"/>
              </a:rPr>
              <a:t>. Evaluación. Tipos, herramientas y productos de aprendizaje </a:t>
            </a:r>
          </a:p>
          <a:p>
            <a:pPr lvl="1">
              <a:buFont typeface="Wingdings" panose="05000000000000000000" pitchFamily="2" charset="2"/>
              <a:buChar char="ü"/>
            </a:pPr>
            <a:r>
              <a:rPr lang="es-MX" sz="2900" dirty="0">
                <a:solidFill>
                  <a:srgbClr val="FF0000"/>
                </a:solidFill>
                <a:latin typeface="Arial" panose="020B0604020202020204" pitchFamily="34" charset="0"/>
                <a:cs typeface="Arial" panose="020B0604020202020204" pitchFamily="34" charset="0"/>
              </a:rPr>
              <a:t>Producto 11</a:t>
            </a:r>
            <a:r>
              <a:rPr lang="es-MX" sz="2900" dirty="0">
                <a:latin typeface="Arial" panose="020B0604020202020204" pitchFamily="34" charset="0"/>
                <a:cs typeface="Arial" panose="020B0604020202020204" pitchFamily="34" charset="0"/>
              </a:rPr>
              <a:t>. Evaluación, formatos y prerrequisitos. </a:t>
            </a:r>
          </a:p>
          <a:p>
            <a:pPr lvl="1">
              <a:buFont typeface="Wingdings" panose="05000000000000000000" pitchFamily="2" charset="2"/>
              <a:buChar char="ü"/>
            </a:pPr>
            <a:r>
              <a:rPr lang="es-MX" sz="2900" dirty="0">
                <a:solidFill>
                  <a:srgbClr val="FF0000"/>
                </a:solidFill>
                <a:latin typeface="Arial" panose="020B0604020202020204" pitchFamily="34" charset="0"/>
                <a:cs typeface="Arial" panose="020B0604020202020204" pitchFamily="34" charset="0"/>
              </a:rPr>
              <a:t>Producto 12</a:t>
            </a:r>
            <a:r>
              <a:rPr lang="es-MX" sz="2900" dirty="0">
                <a:latin typeface="Arial" panose="020B0604020202020204" pitchFamily="34" charset="0"/>
                <a:cs typeface="Arial" panose="020B0604020202020204" pitchFamily="34" charset="0"/>
              </a:rPr>
              <a:t>. Formatos, planeación general y sesión por sesión. </a:t>
            </a:r>
          </a:p>
          <a:p>
            <a:pPr lvl="1">
              <a:buFont typeface="Wingdings" panose="05000000000000000000" pitchFamily="2" charset="2"/>
              <a:buChar char="ü"/>
            </a:pPr>
            <a:r>
              <a:rPr lang="es-MX" sz="2900" dirty="0">
                <a:solidFill>
                  <a:srgbClr val="FF0000"/>
                </a:solidFill>
                <a:latin typeface="Arial" panose="020B0604020202020204" pitchFamily="34" charset="0"/>
                <a:cs typeface="Arial" panose="020B0604020202020204" pitchFamily="34" charset="0"/>
              </a:rPr>
              <a:t>Producto 13</a:t>
            </a:r>
            <a:r>
              <a:rPr lang="es-MX" sz="2900" dirty="0">
                <a:latin typeface="Arial" panose="020B0604020202020204" pitchFamily="34" charset="0"/>
                <a:cs typeface="Arial" panose="020B0604020202020204" pitchFamily="34" charset="0"/>
              </a:rPr>
              <a:t>. Pasos para una infografía</a:t>
            </a:r>
          </a:p>
          <a:p>
            <a:pPr lvl="1">
              <a:buFont typeface="Wingdings" panose="05000000000000000000" pitchFamily="2" charset="2"/>
              <a:buChar char="ü"/>
            </a:pPr>
            <a:r>
              <a:rPr lang="es-MX" sz="2900" dirty="0">
                <a:solidFill>
                  <a:srgbClr val="FF0000"/>
                </a:solidFill>
                <a:latin typeface="Arial" panose="020B0604020202020204" pitchFamily="34" charset="0"/>
                <a:cs typeface="Arial" panose="020B0604020202020204" pitchFamily="34" charset="0"/>
              </a:rPr>
              <a:t>Producto 14</a:t>
            </a:r>
            <a:r>
              <a:rPr lang="es-MX" sz="2900" dirty="0">
                <a:latin typeface="Arial" panose="020B0604020202020204" pitchFamily="34" charset="0"/>
                <a:cs typeface="Arial" panose="020B0604020202020204" pitchFamily="34" charset="0"/>
              </a:rPr>
              <a:t>. Infografía</a:t>
            </a:r>
          </a:p>
          <a:p>
            <a:pPr lvl="1">
              <a:buFont typeface="Wingdings" panose="05000000000000000000" pitchFamily="2" charset="2"/>
              <a:buChar char="ü"/>
            </a:pPr>
            <a:r>
              <a:rPr lang="es-MX" sz="2900" dirty="0">
                <a:solidFill>
                  <a:srgbClr val="FF0000"/>
                </a:solidFill>
                <a:latin typeface="Arial" panose="020B0604020202020204" pitchFamily="34" charset="0"/>
                <a:cs typeface="Arial" panose="020B0604020202020204" pitchFamily="34" charset="0"/>
              </a:rPr>
              <a:t>Producto 15</a:t>
            </a:r>
            <a:r>
              <a:rPr lang="es-MX" sz="2900" dirty="0">
                <a:latin typeface="Arial" panose="020B0604020202020204" pitchFamily="34" charset="0"/>
                <a:cs typeface="Arial" panose="020B0604020202020204" pitchFamily="34" charset="0"/>
              </a:rPr>
              <a:t>. </a:t>
            </a:r>
            <a:r>
              <a:rPr lang="es-MX" sz="2900">
                <a:latin typeface="Arial" panose="020B0604020202020204" pitchFamily="34" charset="0"/>
                <a:cs typeface="Arial" panose="020B0604020202020204" pitchFamily="34" charset="0"/>
              </a:rPr>
              <a:t>Reflexiones finales</a:t>
            </a:r>
          </a:p>
          <a:p>
            <a:endParaRPr lang="es-MX" dirty="0"/>
          </a:p>
        </p:txBody>
      </p:sp>
    </p:spTree>
    <p:extLst>
      <p:ext uri="{BB962C8B-B14F-4D97-AF65-F5344CB8AC3E}">
        <p14:creationId xmlns:p14="http://schemas.microsoft.com/office/powerpoint/2010/main" val="18484174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89709"/>
          </a:xfrm>
        </p:spPr>
        <p:txBody>
          <a:bodyPr>
            <a:normAutofit/>
          </a:bodyPr>
          <a:lstStyle/>
          <a:p>
            <a:r>
              <a:rPr lang="es-MX" dirty="0" smtClean="0"/>
              <a:t>5.i Evidencias de proceso</a:t>
            </a:r>
            <a:endParaRPr lang="es-MX" dirty="0"/>
          </a:p>
        </p:txBody>
      </p:sp>
      <p:sp>
        <p:nvSpPr>
          <p:cNvPr id="3" name="Marcador de contenido 2"/>
          <p:cNvSpPr>
            <a:spLocks noGrp="1"/>
          </p:cNvSpPr>
          <p:nvPr>
            <p:ph idx="1"/>
          </p:nvPr>
        </p:nvSpPr>
        <p:spPr>
          <a:xfrm>
            <a:off x="677334" y="1592552"/>
            <a:ext cx="8596668" cy="3880773"/>
          </a:xfrm>
        </p:spPr>
        <p:txBody>
          <a:bodyPr/>
          <a:lstStyle/>
          <a:p>
            <a:r>
              <a:rPr lang="es-MX" dirty="0" smtClean="0">
                <a:solidFill>
                  <a:srgbClr val="FF0000"/>
                </a:solidFill>
              </a:rPr>
              <a:t>Producto 8 </a:t>
            </a:r>
            <a:r>
              <a:rPr lang="es-MX" dirty="0" smtClean="0">
                <a:solidFill>
                  <a:schemeClr val="tx1"/>
                </a:solidFill>
              </a:rPr>
              <a:t>E.I.P Elaboración del Proyecto</a:t>
            </a:r>
            <a:endParaRPr lang="es-MX" dirty="0">
              <a:solidFill>
                <a:schemeClr val="tx1"/>
              </a:solidFill>
            </a:endParaRPr>
          </a:p>
        </p:txBody>
      </p:sp>
      <p:graphicFrame>
        <p:nvGraphicFramePr>
          <p:cNvPr id="4" name="Objeto 3"/>
          <p:cNvGraphicFramePr>
            <a:graphicFrameLocks noChangeAspect="1"/>
          </p:cNvGraphicFramePr>
          <p:nvPr>
            <p:extLst>
              <p:ext uri="{D42A27DB-BD31-4B8C-83A1-F6EECF244321}">
                <p14:modId xmlns:p14="http://schemas.microsoft.com/office/powerpoint/2010/main" val="1046708808"/>
              </p:ext>
            </p:extLst>
          </p:nvPr>
        </p:nvGraphicFramePr>
        <p:xfrm>
          <a:off x="1730202" y="2133600"/>
          <a:ext cx="7543800" cy="4273550"/>
        </p:xfrm>
        <a:graphic>
          <a:graphicData uri="http://schemas.openxmlformats.org/presentationml/2006/ole">
            <mc:AlternateContent xmlns:mc="http://schemas.openxmlformats.org/markup-compatibility/2006">
              <mc:Choice xmlns:v="urn:schemas-microsoft-com:vml" Requires="v">
                <p:oleObj spid="_x0000_s5143" name="Acrobat Document" r:id="rId3" imgW="7543519" imgH="5829037" progId="AcroExch.Document.DC">
                  <p:embed/>
                </p:oleObj>
              </mc:Choice>
              <mc:Fallback>
                <p:oleObj name="Acrobat Document" r:id="rId3" imgW="7543519" imgH="5829037" progId="AcroExch.Document.DC">
                  <p:embed/>
                  <p:pic>
                    <p:nvPicPr>
                      <p:cNvPr id="0" name=""/>
                      <p:cNvPicPr/>
                      <p:nvPr/>
                    </p:nvPicPr>
                    <p:blipFill>
                      <a:blip r:embed="rId4"/>
                      <a:stretch>
                        <a:fillRect/>
                      </a:stretch>
                    </p:blipFill>
                    <p:spPr>
                      <a:xfrm>
                        <a:off x="1730202" y="2133600"/>
                        <a:ext cx="7543800" cy="4273550"/>
                      </a:xfrm>
                      <a:prstGeom prst="rect">
                        <a:avLst/>
                      </a:prstGeom>
                    </p:spPr>
                  </p:pic>
                </p:oleObj>
              </mc:Fallback>
            </mc:AlternateContent>
          </a:graphicData>
        </a:graphic>
      </p:graphicFrame>
    </p:spTree>
    <p:extLst>
      <p:ext uri="{BB962C8B-B14F-4D97-AF65-F5344CB8AC3E}">
        <p14:creationId xmlns:p14="http://schemas.microsoft.com/office/powerpoint/2010/main" val="15859439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677334" y="609600"/>
            <a:ext cx="8596668" cy="7897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Trebuchet MS"/>
              <a:buNone/>
            </a:pPr>
            <a:r>
              <a:rPr lang="es-MX" sz="3600" b="0" i="0" u="none" strike="noStrike" cap="none">
                <a:solidFill>
                  <a:schemeClr val="accent1"/>
                </a:solidFill>
                <a:latin typeface="Trebuchet MS"/>
                <a:ea typeface="Trebuchet MS"/>
                <a:cs typeface="Trebuchet MS"/>
                <a:sym typeface="Trebuchet MS"/>
              </a:rPr>
              <a:t>5.i Evidencias de proceso</a:t>
            </a:r>
            <a:endParaRPr sz="3600" b="0" i="0" u="none" strike="noStrike" cap="none">
              <a:solidFill>
                <a:schemeClr val="accent1"/>
              </a:solidFill>
              <a:latin typeface="Trebuchet MS"/>
              <a:ea typeface="Trebuchet MS"/>
              <a:cs typeface="Trebuchet MS"/>
              <a:sym typeface="Trebuchet MS"/>
            </a:endParaRPr>
          </a:p>
        </p:txBody>
      </p:sp>
      <p:sp>
        <p:nvSpPr>
          <p:cNvPr id="321" name="Shape 321"/>
          <p:cNvSpPr txBox="1">
            <a:spLocks noGrp="1"/>
          </p:cNvSpPr>
          <p:nvPr>
            <p:ph type="body" idx="1"/>
          </p:nvPr>
        </p:nvSpPr>
        <p:spPr>
          <a:xfrm>
            <a:off x="677334" y="1592552"/>
            <a:ext cx="8596668" cy="388077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1440"/>
              <a:buFont typeface="Noto Sans Symbols"/>
              <a:buChar char="▶"/>
            </a:pPr>
            <a:r>
              <a:rPr lang="es-MX" sz="1800" b="0" i="0" u="none" strike="noStrike" cap="none" dirty="0">
                <a:solidFill>
                  <a:srgbClr val="FF0000"/>
                </a:solidFill>
                <a:latin typeface="Trebuchet MS"/>
                <a:ea typeface="Trebuchet MS"/>
                <a:cs typeface="Trebuchet MS"/>
                <a:sym typeface="Trebuchet MS"/>
              </a:rPr>
              <a:t>Producto 9 </a:t>
            </a:r>
            <a:r>
              <a:rPr lang="es-MX" sz="1800" b="0" i="0" u="none" strike="noStrike" cap="none" dirty="0">
                <a:solidFill>
                  <a:schemeClr val="dk1"/>
                </a:solidFill>
                <a:latin typeface="Trebuchet MS"/>
                <a:ea typeface="Trebuchet MS"/>
                <a:cs typeface="Trebuchet MS"/>
                <a:sym typeface="Trebuchet MS"/>
              </a:rPr>
              <a:t>Evidencias Fotográficas</a:t>
            </a:r>
            <a:endParaRPr sz="1800" b="0" i="0" u="none" strike="noStrike" cap="none" dirty="0">
              <a:solidFill>
                <a:schemeClr val="dk1"/>
              </a:solidFill>
              <a:latin typeface="Trebuchet MS"/>
              <a:ea typeface="Trebuchet MS"/>
              <a:cs typeface="Trebuchet MS"/>
              <a:sym typeface="Trebuchet MS"/>
            </a:endParaRPr>
          </a:p>
        </p:txBody>
      </p:sp>
      <p:pic>
        <p:nvPicPr>
          <p:cNvPr id="322" name="Shape 322"/>
          <p:cNvPicPr preferRelativeResize="0"/>
          <p:nvPr/>
        </p:nvPicPr>
        <p:blipFill rotWithShape="1">
          <a:blip r:embed="rId3">
            <a:alphaModFix/>
          </a:blip>
          <a:srcRect/>
          <a:stretch/>
        </p:blipFill>
        <p:spPr>
          <a:xfrm>
            <a:off x="331786" y="2387600"/>
            <a:ext cx="2943225" cy="3924300"/>
          </a:xfrm>
          <a:prstGeom prst="rect">
            <a:avLst/>
          </a:prstGeom>
          <a:noFill/>
          <a:ln>
            <a:noFill/>
          </a:ln>
        </p:spPr>
      </p:pic>
      <p:pic>
        <p:nvPicPr>
          <p:cNvPr id="323" name="Shape 323"/>
          <p:cNvPicPr preferRelativeResize="0"/>
          <p:nvPr/>
        </p:nvPicPr>
        <p:blipFill rotWithShape="1">
          <a:blip r:embed="rId4">
            <a:alphaModFix/>
          </a:blip>
          <a:srcRect/>
          <a:stretch/>
        </p:blipFill>
        <p:spPr>
          <a:xfrm>
            <a:off x="3041695" y="2387600"/>
            <a:ext cx="5342110" cy="4006582"/>
          </a:xfrm>
          <a:prstGeom prst="rect">
            <a:avLst/>
          </a:prstGeom>
          <a:noFill/>
          <a:ln>
            <a:noFill/>
          </a:ln>
        </p:spPr>
      </p:pic>
      <p:pic>
        <p:nvPicPr>
          <p:cNvPr id="324" name="Shape 324"/>
          <p:cNvPicPr preferRelativeResize="0"/>
          <p:nvPr/>
        </p:nvPicPr>
        <p:blipFill rotWithShape="1">
          <a:blip r:embed="rId5">
            <a:alphaModFix/>
          </a:blip>
          <a:srcRect/>
          <a:stretch/>
        </p:blipFill>
        <p:spPr>
          <a:xfrm>
            <a:off x="7251701" y="325728"/>
            <a:ext cx="4699000" cy="3524250"/>
          </a:xfrm>
          <a:prstGeom prst="rect">
            <a:avLst/>
          </a:prstGeom>
          <a:noFill/>
          <a:ln>
            <a:noFill/>
          </a:ln>
        </p:spPr>
      </p:pic>
      <p:pic>
        <p:nvPicPr>
          <p:cNvPr id="325" name="Shape 325"/>
          <p:cNvPicPr preferRelativeResize="0"/>
          <p:nvPr/>
        </p:nvPicPr>
        <p:blipFill rotWithShape="1">
          <a:blip r:embed="rId6">
            <a:alphaModFix/>
          </a:blip>
          <a:srcRect/>
          <a:stretch/>
        </p:blipFill>
        <p:spPr>
          <a:xfrm>
            <a:off x="8369300" y="3849977"/>
            <a:ext cx="3581400" cy="2686050"/>
          </a:xfrm>
          <a:prstGeom prst="rect">
            <a:avLst/>
          </a:prstGeom>
          <a:noFill/>
          <a:ln>
            <a:noFill/>
          </a:ln>
        </p:spPr>
      </p:pic>
    </p:spTree>
    <p:extLst>
      <p:ext uri="{BB962C8B-B14F-4D97-AF65-F5344CB8AC3E}">
        <p14:creationId xmlns:p14="http://schemas.microsoft.com/office/powerpoint/2010/main" val="42852152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5.I EVIDENCIAS DEL PROCESO</a:t>
            </a:r>
            <a:br>
              <a:rPr lang="es-MX" dirty="0" smtClean="0"/>
            </a:br>
            <a:endParaRPr lang="en-US" dirty="0"/>
          </a:p>
        </p:txBody>
      </p:sp>
      <p:sp>
        <p:nvSpPr>
          <p:cNvPr id="3" name="Marcador de contenido 2"/>
          <p:cNvSpPr>
            <a:spLocks noGrp="1"/>
          </p:cNvSpPr>
          <p:nvPr>
            <p:ph idx="1"/>
          </p:nvPr>
        </p:nvSpPr>
        <p:spPr/>
        <p:txBody>
          <a:bodyPr/>
          <a:lstStyle/>
          <a:p>
            <a:r>
              <a:rPr lang="en-US" dirty="0"/>
              <a:t>Producto </a:t>
            </a:r>
            <a:r>
              <a:rPr lang="en-US" dirty="0" smtClean="0"/>
              <a:t>10 </a:t>
            </a:r>
            <a:r>
              <a:rPr lang="en-US" dirty="0" err="1" smtClean="0"/>
              <a:t>Evaluación</a:t>
            </a:r>
            <a:r>
              <a:rPr lang="en-US" dirty="0" smtClean="0"/>
              <a:t>, </a:t>
            </a:r>
            <a:r>
              <a:rPr lang="en-US" dirty="0" err="1" smtClean="0"/>
              <a:t>tipos</a:t>
            </a:r>
            <a:r>
              <a:rPr lang="en-US" dirty="0" smtClean="0"/>
              <a:t>, </a:t>
            </a:r>
            <a:r>
              <a:rPr lang="en-US" dirty="0" err="1" smtClean="0"/>
              <a:t>herramientas</a:t>
            </a:r>
            <a:r>
              <a:rPr lang="en-US" dirty="0" smtClean="0"/>
              <a:t> y </a:t>
            </a:r>
            <a:r>
              <a:rPr lang="en-US" dirty="0" err="1" smtClean="0"/>
              <a:t>productos</a:t>
            </a:r>
            <a:r>
              <a:rPr lang="en-US" dirty="0" smtClean="0"/>
              <a:t> de </a:t>
            </a:r>
            <a:r>
              <a:rPr lang="en-US" dirty="0" err="1" smtClean="0"/>
              <a:t>aprendizaje</a:t>
            </a:r>
            <a:endParaRPr lang="en-US" dirty="0" smtClean="0"/>
          </a:p>
          <a:p>
            <a:endParaRPr lang="en-US" dirty="0"/>
          </a:p>
        </p:txBody>
      </p:sp>
      <p:graphicFrame>
        <p:nvGraphicFramePr>
          <p:cNvPr id="4" name="Objeto 3"/>
          <p:cNvGraphicFramePr>
            <a:graphicFrameLocks noChangeAspect="1"/>
          </p:cNvGraphicFramePr>
          <p:nvPr>
            <p:extLst>
              <p:ext uri="{D42A27DB-BD31-4B8C-83A1-F6EECF244321}">
                <p14:modId xmlns:p14="http://schemas.microsoft.com/office/powerpoint/2010/main" val="3119137223"/>
              </p:ext>
            </p:extLst>
          </p:nvPr>
        </p:nvGraphicFramePr>
        <p:xfrm>
          <a:off x="1524000" y="2692399"/>
          <a:ext cx="2882900" cy="3306763"/>
        </p:xfrm>
        <a:graphic>
          <a:graphicData uri="http://schemas.openxmlformats.org/presentationml/2006/ole">
            <mc:AlternateContent xmlns:mc="http://schemas.openxmlformats.org/markup-compatibility/2006">
              <mc:Choice xmlns:v="urn:schemas-microsoft-com:vml" Requires="v">
                <p:oleObj spid="_x0000_s6212" name="Acrobat Document" r:id="rId3" imgW="9143596" imgH="5143342" progId="AcroExch.Document.DC">
                  <p:embed/>
                </p:oleObj>
              </mc:Choice>
              <mc:Fallback>
                <p:oleObj name="Acrobat Document" r:id="rId3" imgW="9143596" imgH="5143342" progId="AcroExch.Document.DC">
                  <p:embed/>
                  <p:pic>
                    <p:nvPicPr>
                      <p:cNvPr id="0" name=""/>
                      <p:cNvPicPr/>
                      <p:nvPr/>
                    </p:nvPicPr>
                    <p:blipFill>
                      <a:blip r:embed="rId4"/>
                      <a:stretch>
                        <a:fillRect/>
                      </a:stretch>
                    </p:blipFill>
                    <p:spPr>
                      <a:xfrm>
                        <a:off x="1524000" y="2692399"/>
                        <a:ext cx="2882900" cy="3306763"/>
                      </a:xfrm>
                      <a:prstGeom prst="rect">
                        <a:avLst/>
                      </a:prstGeom>
                    </p:spPr>
                  </p:pic>
                </p:oleObj>
              </mc:Fallback>
            </mc:AlternateContent>
          </a:graphicData>
        </a:graphic>
      </p:graphicFrame>
      <p:graphicFrame>
        <p:nvGraphicFramePr>
          <p:cNvPr id="5" name="Objeto 4"/>
          <p:cNvGraphicFramePr>
            <a:graphicFrameLocks noChangeAspect="1"/>
          </p:cNvGraphicFramePr>
          <p:nvPr>
            <p:extLst>
              <p:ext uri="{D42A27DB-BD31-4B8C-83A1-F6EECF244321}">
                <p14:modId xmlns:p14="http://schemas.microsoft.com/office/powerpoint/2010/main" val="1655862175"/>
              </p:ext>
            </p:extLst>
          </p:nvPr>
        </p:nvGraphicFramePr>
        <p:xfrm>
          <a:off x="4660900" y="2796050"/>
          <a:ext cx="2413000" cy="2609850"/>
        </p:xfrm>
        <a:graphic>
          <a:graphicData uri="http://schemas.openxmlformats.org/presentationml/2006/ole">
            <mc:AlternateContent xmlns:mc="http://schemas.openxmlformats.org/markup-compatibility/2006">
              <mc:Choice xmlns:v="urn:schemas-microsoft-com:vml" Requires="v">
                <p:oleObj spid="_x0000_s6213" name="Acrobat Document" r:id="rId5" imgW="7543519" imgH="5829037" progId="AcroExch.Document.DC">
                  <p:embed/>
                </p:oleObj>
              </mc:Choice>
              <mc:Fallback>
                <p:oleObj name="Acrobat Document" r:id="rId5" imgW="7543519" imgH="5829037" progId="AcroExch.Document.DC">
                  <p:embed/>
                  <p:pic>
                    <p:nvPicPr>
                      <p:cNvPr id="0" name=""/>
                      <p:cNvPicPr/>
                      <p:nvPr/>
                    </p:nvPicPr>
                    <p:blipFill>
                      <a:blip r:embed="rId6"/>
                      <a:stretch>
                        <a:fillRect/>
                      </a:stretch>
                    </p:blipFill>
                    <p:spPr>
                      <a:xfrm>
                        <a:off x="4660900" y="2796050"/>
                        <a:ext cx="2413000" cy="2609850"/>
                      </a:xfrm>
                      <a:prstGeom prst="rect">
                        <a:avLst/>
                      </a:prstGeom>
                    </p:spPr>
                  </p:pic>
                </p:oleObj>
              </mc:Fallback>
            </mc:AlternateContent>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4107907685"/>
              </p:ext>
            </p:extLst>
          </p:nvPr>
        </p:nvGraphicFramePr>
        <p:xfrm>
          <a:off x="7327900" y="2796050"/>
          <a:ext cx="2298700" cy="2989263"/>
        </p:xfrm>
        <a:graphic>
          <a:graphicData uri="http://schemas.openxmlformats.org/presentationml/2006/ole">
            <mc:AlternateContent xmlns:mc="http://schemas.openxmlformats.org/markup-compatibility/2006">
              <mc:Choice xmlns:v="urn:schemas-microsoft-com:vml" Requires="v">
                <p:oleObj spid="_x0000_s6214" name="Acrobat Document" r:id="rId7" imgW="6857592" imgH="5143342" progId="AcroExch.Document.DC">
                  <p:embed/>
                </p:oleObj>
              </mc:Choice>
              <mc:Fallback>
                <p:oleObj name="Acrobat Document" r:id="rId7" imgW="6857592" imgH="5143342" progId="AcroExch.Document.DC">
                  <p:embed/>
                  <p:pic>
                    <p:nvPicPr>
                      <p:cNvPr id="0" name=""/>
                      <p:cNvPicPr/>
                      <p:nvPr/>
                    </p:nvPicPr>
                    <p:blipFill>
                      <a:blip r:embed="rId8"/>
                      <a:stretch>
                        <a:fillRect/>
                      </a:stretch>
                    </p:blipFill>
                    <p:spPr>
                      <a:xfrm>
                        <a:off x="7327900" y="2796050"/>
                        <a:ext cx="2298700" cy="2989263"/>
                      </a:xfrm>
                      <a:prstGeom prst="rect">
                        <a:avLst/>
                      </a:prstGeom>
                    </p:spPr>
                  </p:pic>
                </p:oleObj>
              </mc:Fallback>
            </mc:AlternateContent>
          </a:graphicData>
        </a:graphic>
      </p:graphicFrame>
    </p:spTree>
    <p:extLst>
      <p:ext uri="{BB962C8B-B14F-4D97-AF65-F5344CB8AC3E}">
        <p14:creationId xmlns:p14="http://schemas.microsoft.com/office/powerpoint/2010/main" val="38013557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5.i. evidencias de proceso</a:t>
            </a:r>
            <a:endParaRPr lang="en-US" dirty="0"/>
          </a:p>
        </p:txBody>
      </p:sp>
      <p:sp>
        <p:nvSpPr>
          <p:cNvPr id="3" name="Marcador de contenido 2"/>
          <p:cNvSpPr>
            <a:spLocks noGrp="1"/>
          </p:cNvSpPr>
          <p:nvPr>
            <p:ph idx="1"/>
          </p:nvPr>
        </p:nvSpPr>
        <p:spPr/>
        <p:txBody>
          <a:bodyPr/>
          <a:lstStyle/>
          <a:p>
            <a:r>
              <a:rPr lang="es-ES" dirty="0"/>
              <a:t>Producto </a:t>
            </a:r>
            <a:r>
              <a:rPr lang="es-ES" dirty="0" smtClean="0"/>
              <a:t>11formatos, prerrequisitos</a:t>
            </a:r>
            <a:endParaRPr lang="es-ES" dirty="0"/>
          </a:p>
          <a:p>
            <a:endParaRPr lang="es-ES" dirty="0"/>
          </a:p>
          <a:p>
            <a:endParaRPr lang="en-US" dirty="0"/>
          </a:p>
        </p:txBody>
      </p:sp>
      <p:graphicFrame>
        <p:nvGraphicFramePr>
          <p:cNvPr id="4" name="Objeto 3"/>
          <p:cNvGraphicFramePr>
            <a:graphicFrameLocks noChangeAspect="1"/>
          </p:cNvGraphicFramePr>
          <p:nvPr>
            <p:extLst>
              <p:ext uri="{D42A27DB-BD31-4B8C-83A1-F6EECF244321}">
                <p14:modId xmlns:p14="http://schemas.microsoft.com/office/powerpoint/2010/main" val="1794666142"/>
              </p:ext>
            </p:extLst>
          </p:nvPr>
        </p:nvGraphicFramePr>
        <p:xfrm>
          <a:off x="1004889" y="2603500"/>
          <a:ext cx="3300412" cy="3343275"/>
        </p:xfrm>
        <a:graphic>
          <a:graphicData uri="http://schemas.openxmlformats.org/presentationml/2006/ole">
            <mc:AlternateContent xmlns:mc="http://schemas.openxmlformats.org/markup-compatibility/2006">
              <mc:Choice xmlns:v="urn:schemas-microsoft-com:vml" Requires="v">
                <p:oleObj spid="_x0000_s7233" name="Acrobat Document" r:id="rId3" imgW="5828911" imgH="7543485" progId="AcroExch.Document.DC">
                  <p:embed/>
                </p:oleObj>
              </mc:Choice>
              <mc:Fallback>
                <p:oleObj name="Acrobat Document" r:id="rId3" imgW="5828911" imgH="7543485" progId="AcroExch.Document.DC">
                  <p:embed/>
                  <p:pic>
                    <p:nvPicPr>
                      <p:cNvPr id="0" name=""/>
                      <p:cNvPicPr/>
                      <p:nvPr/>
                    </p:nvPicPr>
                    <p:blipFill>
                      <a:blip r:embed="rId4"/>
                      <a:stretch>
                        <a:fillRect/>
                      </a:stretch>
                    </p:blipFill>
                    <p:spPr>
                      <a:xfrm>
                        <a:off x="1004889" y="2603500"/>
                        <a:ext cx="3300412" cy="3343275"/>
                      </a:xfrm>
                      <a:prstGeom prst="rect">
                        <a:avLst/>
                      </a:prstGeom>
                    </p:spPr>
                  </p:pic>
                </p:oleObj>
              </mc:Fallback>
            </mc:AlternateContent>
          </a:graphicData>
        </a:graphic>
      </p:graphicFrame>
      <p:graphicFrame>
        <p:nvGraphicFramePr>
          <p:cNvPr id="5" name="Objeto 4"/>
          <p:cNvGraphicFramePr>
            <a:graphicFrameLocks noChangeAspect="1"/>
          </p:cNvGraphicFramePr>
          <p:nvPr>
            <p:extLst>
              <p:ext uri="{D42A27DB-BD31-4B8C-83A1-F6EECF244321}">
                <p14:modId xmlns:p14="http://schemas.microsoft.com/office/powerpoint/2010/main" val="621428420"/>
              </p:ext>
            </p:extLst>
          </p:nvPr>
        </p:nvGraphicFramePr>
        <p:xfrm>
          <a:off x="4181475" y="2781301"/>
          <a:ext cx="3829050" cy="2667000"/>
        </p:xfrm>
        <a:graphic>
          <a:graphicData uri="http://schemas.openxmlformats.org/presentationml/2006/ole">
            <mc:AlternateContent xmlns:mc="http://schemas.openxmlformats.org/markup-compatibility/2006">
              <mc:Choice xmlns:v="urn:schemas-microsoft-com:vml" Requires="v">
                <p:oleObj spid="_x0000_s7234" name="Acrobat Document" r:id="rId5" imgW="5667219" imgH="8019814" progId="AcroExch.Document.DC">
                  <p:embed/>
                </p:oleObj>
              </mc:Choice>
              <mc:Fallback>
                <p:oleObj name="Acrobat Document" r:id="rId5" imgW="5667219" imgH="8019814" progId="AcroExch.Document.DC">
                  <p:embed/>
                  <p:pic>
                    <p:nvPicPr>
                      <p:cNvPr id="0" name=""/>
                      <p:cNvPicPr/>
                      <p:nvPr/>
                    </p:nvPicPr>
                    <p:blipFill>
                      <a:blip r:embed="rId6"/>
                      <a:stretch>
                        <a:fillRect/>
                      </a:stretch>
                    </p:blipFill>
                    <p:spPr>
                      <a:xfrm>
                        <a:off x="4181475" y="2781301"/>
                        <a:ext cx="3829050" cy="2667000"/>
                      </a:xfrm>
                      <a:prstGeom prst="rect">
                        <a:avLst/>
                      </a:prstGeom>
                    </p:spPr>
                  </p:pic>
                </p:oleObj>
              </mc:Fallback>
            </mc:AlternateContent>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4223750793"/>
              </p:ext>
            </p:extLst>
          </p:nvPr>
        </p:nvGraphicFramePr>
        <p:xfrm>
          <a:off x="7721600" y="2781301"/>
          <a:ext cx="2832100" cy="2527300"/>
        </p:xfrm>
        <a:graphic>
          <a:graphicData uri="http://schemas.openxmlformats.org/presentationml/2006/ole">
            <mc:AlternateContent xmlns:mc="http://schemas.openxmlformats.org/markup-compatibility/2006">
              <mc:Choice xmlns:v="urn:schemas-microsoft-com:vml" Requires="v">
                <p:oleObj spid="_x0000_s7235" name="Acrobat Document" r:id="rId7" imgW="8915375" imgH="5829037" progId="AcroExch.Document.DC">
                  <p:embed/>
                </p:oleObj>
              </mc:Choice>
              <mc:Fallback>
                <p:oleObj name="Acrobat Document" r:id="rId7" imgW="8915375" imgH="5829037" progId="AcroExch.Document.DC">
                  <p:embed/>
                  <p:pic>
                    <p:nvPicPr>
                      <p:cNvPr id="0" name=""/>
                      <p:cNvPicPr/>
                      <p:nvPr/>
                    </p:nvPicPr>
                    <p:blipFill>
                      <a:blip r:embed="rId8"/>
                      <a:stretch>
                        <a:fillRect/>
                      </a:stretch>
                    </p:blipFill>
                    <p:spPr>
                      <a:xfrm>
                        <a:off x="7721600" y="2781301"/>
                        <a:ext cx="2832100" cy="2527300"/>
                      </a:xfrm>
                      <a:prstGeom prst="rect">
                        <a:avLst/>
                      </a:prstGeom>
                    </p:spPr>
                  </p:pic>
                </p:oleObj>
              </mc:Fallback>
            </mc:AlternateContent>
          </a:graphicData>
        </a:graphic>
      </p:graphicFrame>
    </p:spTree>
    <p:extLst>
      <p:ext uri="{BB962C8B-B14F-4D97-AF65-F5344CB8AC3E}">
        <p14:creationId xmlns:p14="http://schemas.microsoft.com/office/powerpoint/2010/main" val="38317840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5.1. Evidencias del Proceso</a:t>
            </a:r>
            <a:endParaRPr lang="en-US" dirty="0"/>
          </a:p>
        </p:txBody>
      </p:sp>
      <p:sp>
        <p:nvSpPr>
          <p:cNvPr id="3" name="Marcador de contenido 2"/>
          <p:cNvSpPr>
            <a:spLocks noGrp="1"/>
          </p:cNvSpPr>
          <p:nvPr>
            <p:ph idx="1"/>
          </p:nvPr>
        </p:nvSpPr>
        <p:spPr/>
        <p:txBody>
          <a:bodyPr/>
          <a:lstStyle/>
          <a:p>
            <a:r>
              <a:rPr lang="en-US" dirty="0"/>
              <a:t>Producto </a:t>
            </a:r>
            <a:r>
              <a:rPr lang="en-US" dirty="0" smtClean="0"/>
              <a:t>12. </a:t>
            </a:r>
            <a:r>
              <a:rPr lang="en-US" dirty="0" err="1" smtClean="0"/>
              <a:t>Planificador</a:t>
            </a:r>
            <a:endParaRPr lang="en-US" dirty="0" smtClean="0"/>
          </a:p>
          <a:p>
            <a:endParaRPr lang="en-US" dirty="0"/>
          </a:p>
          <a:p>
            <a:endParaRPr lang="en-US" dirty="0"/>
          </a:p>
        </p:txBody>
      </p:sp>
      <p:graphicFrame>
        <p:nvGraphicFramePr>
          <p:cNvPr id="4" name="Objeto 3"/>
          <p:cNvGraphicFramePr>
            <a:graphicFrameLocks noChangeAspect="1"/>
          </p:cNvGraphicFramePr>
          <p:nvPr>
            <p:extLst>
              <p:ext uri="{D42A27DB-BD31-4B8C-83A1-F6EECF244321}">
                <p14:modId xmlns:p14="http://schemas.microsoft.com/office/powerpoint/2010/main" val="3267663586"/>
              </p:ext>
            </p:extLst>
          </p:nvPr>
        </p:nvGraphicFramePr>
        <p:xfrm>
          <a:off x="2324100" y="2628900"/>
          <a:ext cx="4902200" cy="3412462"/>
        </p:xfrm>
        <a:graphic>
          <a:graphicData uri="http://schemas.openxmlformats.org/presentationml/2006/ole">
            <mc:AlternateContent xmlns:mc="http://schemas.openxmlformats.org/markup-compatibility/2006">
              <mc:Choice xmlns:v="urn:schemas-microsoft-com:vml" Requires="v">
                <p:oleObj spid="_x0000_s8216" name="Acrobat Document" r:id="rId3" imgW="7543800" imgH="5829480" progId="AcroExch.Document.DC">
                  <p:embed/>
                </p:oleObj>
              </mc:Choice>
              <mc:Fallback>
                <p:oleObj name="Acrobat Document" r:id="rId3" imgW="7543800" imgH="5829480" progId="AcroExch.Document.DC">
                  <p:embed/>
                  <p:pic>
                    <p:nvPicPr>
                      <p:cNvPr id="0" name=""/>
                      <p:cNvPicPr/>
                      <p:nvPr/>
                    </p:nvPicPr>
                    <p:blipFill>
                      <a:blip r:embed="rId4"/>
                      <a:stretch>
                        <a:fillRect/>
                      </a:stretch>
                    </p:blipFill>
                    <p:spPr>
                      <a:xfrm>
                        <a:off x="2324100" y="2628900"/>
                        <a:ext cx="4902200" cy="3412462"/>
                      </a:xfrm>
                      <a:prstGeom prst="rect">
                        <a:avLst/>
                      </a:prstGeom>
                    </p:spPr>
                  </p:pic>
                </p:oleObj>
              </mc:Fallback>
            </mc:AlternateContent>
          </a:graphicData>
        </a:graphic>
      </p:graphicFrame>
      <p:graphicFrame>
        <p:nvGraphicFramePr>
          <p:cNvPr id="5" name="Objeto 4"/>
          <p:cNvGraphicFramePr>
            <a:graphicFrameLocks noChangeAspect="1"/>
          </p:cNvGraphicFramePr>
          <p:nvPr>
            <p:extLst>
              <p:ext uri="{D42A27DB-BD31-4B8C-83A1-F6EECF244321}">
                <p14:modId xmlns:p14="http://schemas.microsoft.com/office/powerpoint/2010/main" val="2723171271"/>
              </p:ext>
            </p:extLst>
          </p:nvPr>
        </p:nvGraphicFramePr>
        <p:xfrm>
          <a:off x="2476500" y="2781300"/>
          <a:ext cx="4902200" cy="3412462"/>
        </p:xfrm>
        <a:graphic>
          <a:graphicData uri="http://schemas.openxmlformats.org/presentationml/2006/ole">
            <mc:AlternateContent xmlns:mc="http://schemas.openxmlformats.org/markup-compatibility/2006">
              <mc:Choice xmlns:v="urn:schemas-microsoft-com:vml" Requires="v">
                <p:oleObj spid="_x0000_s8217" name="Acrobat Document" r:id="rId5" imgW="7543519" imgH="5829037" progId="AcroExch.Document.DC">
                  <p:embed/>
                </p:oleObj>
              </mc:Choice>
              <mc:Fallback>
                <p:oleObj name="Acrobat Document" r:id="rId5" imgW="7543519" imgH="5829037" progId="AcroExch.Document.DC">
                  <p:embed/>
                  <p:pic>
                    <p:nvPicPr>
                      <p:cNvPr id="4" name="Objeto 3"/>
                      <p:cNvPicPr/>
                      <p:nvPr/>
                    </p:nvPicPr>
                    <p:blipFill>
                      <a:blip r:embed="rId6"/>
                      <a:stretch>
                        <a:fillRect/>
                      </a:stretch>
                    </p:blipFill>
                    <p:spPr>
                      <a:xfrm>
                        <a:off x="2476500" y="2781300"/>
                        <a:ext cx="4902200" cy="3412462"/>
                      </a:xfrm>
                      <a:prstGeom prst="rect">
                        <a:avLst/>
                      </a:prstGeom>
                    </p:spPr>
                  </p:pic>
                </p:oleObj>
              </mc:Fallback>
            </mc:AlternateContent>
          </a:graphicData>
        </a:graphic>
      </p:graphicFrame>
    </p:spTree>
    <p:extLst>
      <p:ext uri="{BB962C8B-B14F-4D97-AF65-F5344CB8AC3E}">
        <p14:creationId xmlns:p14="http://schemas.microsoft.com/office/powerpoint/2010/main" val="3036180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5.I EVIDENCIAS DEL PROCESO</a:t>
            </a:r>
          </a:p>
        </p:txBody>
      </p:sp>
      <p:sp>
        <p:nvSpPr>
          <p:cNvPr id="3" name="Marcador de contenido 2"/>
          <p:cNvSpPr>
            <a:spLocks noGrp="1"/>
          </p:cNvSpPr>
          <p:nvPr>
            <p:ph idx="1"/>
          </p:nvPr>
        </p:nvSpPr>
        <p:spPr>
          <a:xfrm>
            <a:off x="677334" y="1485900"/>
            <a:ext cx="9571566" cy="5029199"/>
          </a:xfrm>
        </p:spPr>
        <p:txBody>
          <a:bodyPr>
            <a:normAutofit fontScale="62500" lnSpcReduction="20000"/>
          </a:bodyPr>
          <a:lstStyle/>
          <a:p>
            <a:r>
              <a:rPr lang="es-MX" dirty="0">
                <a:solidFill>
                  <a:srgbClr val="FF0000"/>
                </a:solidFill>
              </a:rPr>
              <a:t>Producto </a:t>
            </a:r>
            <a:r>
              <a:rPr lang="es-MX" dirty="0" smtClean="0">
                <a:solidFill>
                  <a:srgbClr val="FF0000"/>
                </a:solidFill>
              </a:rPr>
              <a:t>13 </a:t>
            </a:r>
            <a:r>
              <a:rPr lang="es-MX" dirty="0" smtClean="0">
                <a:solidFill>
                  <a:schemeClr val="tx1"/>
                </a:solidFill>
              </a:rPr>
              <a:t>Pasos para infografía</a:t>
            </a:r>
            <a:endParaRPr lang="es-MX" dirty="0">
              <a:solidFill>
                <a:schemeClr val="tx1"/>
              </a:solidFill>
            </a:endParaRPr>
          </a:p>
          <a:p>
            <a:r>
              <a:rPr lang="es-MX" b="1" dirty="0"/>
              <a:t>¿QUÉ ES UNA INFOGRAFÍA?</a:t>
            </a:r>
            <a:endParaRPr lang="es-MX" dirty="0"/>
          </a:p>
          <a:p>
            <a:r>
              <a:rPr lang="es-MX" dirty="0"/>
              <a:t>La infografía es un gráfico fijo o móvil, que combina texto y elementos visuales. Tiene como función comunicar información precisa sobre temas variados. </a:t>
            </a:r>
          </a:p>
          <a:p>
            <a:r>
              <a:rPr lang="es-MX" dirty="0"/>
              <a:t>Los gráficos más usados para una infografía son:</a:t>
            </a:r>
          </a:p>
          <a:p>
            <a:pPr lvl="0"/>
            <a:r>
              <a:rPr lang="es-MX" dirty="0"/>
              <a:t>Diagramas</a:t>
            </a:r>
          </a:p>
          <a:p>
            <a:pPr lvl="0"/>
            <a:r>
              <a:rPr lang="es-MX" dirty="0" err="1"/>
              <a:t>Bullets</a:t>
            </a:r>
            <a:r>
              <a:rPr lang="es-MX" dirty="0"/>
              <a:t> </a:t>
            </a:r>
          </a:p>
          <a:p>
            <a:pPr lvl="0"/>
            <a:r>
              <a:rPr lang="es-MX" dirty="0"/>
              <a:t>Mapas</a:t>
            </a:r>
          </a:p>
          <a:p>
            <a:pPr lvl="0"/>
            <a:r>
              <a:rPr lang="es-MX" dirty="0"/>
              <a:t>Barraca</a:t>
            </a:r>
          </a:p>
          <a:p>
            <a:pPr lvl="0"/>
            <a:r>
              <a:rPr lang="es-MX" dirty="0"/>
              <a:t>Gráficas</a:t>
            </a:r>
          </a:p>
          <a:p>
            <a:r>
              <a:rPr lang="es-MX" dirty="0"/>
              <a:t>Así mismo debe considerarse siempre que sea ameno, sintética y visual. </a:t>
            </a:r>
          </a:p>
          <a:p>
            <a:r>
              <a:rPr lang="es-MX" dirty="0"/>
              <a:t>Cómo </a:t>
            </a:r>
            <a:r>
              <a:rPr lang="es-MX" b="1" dirty="0"/>
              <a:t>primer paso</a:t>
            </a:r>
            <a:r>
              <a:rPr lang="es-MX" dirty="0"/>
              <a:t> se debe definir los siguiente: </a:t>
            </a:r>
          </a:p>
          <a:p>
            <a:pPr lvl="0"/>
            <a:r>
              <a:rPr lang="es-MX" dirty="0"/>
              <a:t>¿ A quién nos vamos a dirigir?</a:t>
            </a:r>
          </a:p>
          <a:p>
            <a:pPr lvl="0"/>
            <a:r>
              <a:rPr lang="es-MX" dirty="0"/>
              <a:t>¿Cómo se va a comunicar?</a:t>
            </a:r>
          </a:p>
          <a:p>
            <a:pPr lvl="0"/>
            <a:r>
              <a:rPr lang="es-MX" dirty="0"/>
              <a:t>¿qué gráfico?</a:t>
            </a:r>
          </a:p>
          <a:p>
            <a:r>
              <a:rPr lang="es-MX" dirty="0"/>
              <a:t>En el caso de la infografía que ha de elaborarse para el proyecto, se debe tomar en cuenta que el gráfico debe ser útil.</a:t>
            </a:r>
          </a:p>
          <a:p>
            <a:r>
              <a:rPr lang="es-MX" dirty="0"/>
              <a:t>A continuación, como </a:t>
            </a:r>
            <a:r>
              <a:rPr lang="es-MX" b="1" dirty="0"/>
              <a:t>segundo paso</a:t>
            </a:r>
            <a:r>
              <a:rPr lang="es-MX" dirty="0"/>
              <a:t>, generar un borrador de lo que se quiere comunicar, debe ser de forma sintetizada. </a:t>
            </a:r>
          </a:p>
          <a:p>
            <a:r>
              <a:rPr lang="es-MX" b="1" dirty="0"/>
              <a:t>Tercer paso</a:t>
            </a:r>
            <a:r>
              <a:rPr lang="es-MX" dirty="0"/>
              <a:t>, buscar la herramienta tecnológica que utilizaremos para hacer la infografía, cerciorarnos de que es amigable y que tiene las suficientes funciones para cumplir con el objetivo que estamos buscando. (easeIly.com, canva.com, </a:t>
            </a:r>
            <a:r>
              <a:rPr lang="es-MX" dirty="0" err="1"/>
              <a:t>illustrator</a:t>
            </a:r>
            <a:r>
              <a:rPr lang="es-MX" dirty="0"/>
              <a:t>, </a:t>
            </a:r>
            <a:r>
              <a:rPr lang="es-MX" dirty="0" err="1"/>
              <a:t>photoshop</a:t>
            </a:r>
            <a:r>
              <a:rPr lang="es-MX" dirty="0"/>
              <a:t>, </a:t>
            </a:r>
            <a:r>
              <a:rPr lang="es-MX" dirty="0" err="1"/>
              <a:t>etc</a:t>
            </a:r>
            <a:r>
              <a:rPr lang="es-MX" dirty="0"/>
              <a:t>).</a:t>
            </a:r>
          </a:p>
          <a:p>
            <a:r>
              <a:rPr lang="es-MX" b="1" dirty="0"/>
              <a:t>Cuarto paso</a:t>
            </a:r>
            <a:r>
              <a:rPr lang="es-MX" dirty="0"/>
              <a:t>, elaborar la infografía sin perder de vista las preguntas planteadas en el primer paso. </a:t>
            </a:r>
          </a:p>
          <a:p>
            <a:endParaRPr lang="es-MX" dirty="0"/>
          </a:p>
        </p:txBody>
      </p:sp>
    </p:spTree>
    <p:extLst>
      <p:ext uri="{BB962C8B-B14F-4D97-AF65-F5344CB8AC3E}">
        <p14:creationId xmlns:p14="http://schemas.microsoft.com/office/powerpoint/2010/main" val="12101058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5.I EVIDENCIAS DEL PROCESO</a:t>
            </a:r>
          </a:p>
        </p:txBody>
      </p:sp>
      <p:sp>
        <p:nvSpPr>
          <p:cNvPr id="3" name="Marcador de contenido 2"/>
          <p:cNvSpPr>
            <a:spLocks noGrp="1"/>
          </p:cNvSpPr>
          <p:nvPr>
            <p:ph idx="1"/>
          </p:nvPr>
        </p:nvSpPr>
        <p:spPr/>
        <p:txBody>
          <a:bodyPr/>
          <a:lstStyle/>
          <a:p>
            <a:r>
              <a:rPr lang="es-MX" dirty="0">
                <a:solidFill>
                  <a:srgbClr val="FF0000"/>
                </a:solidFill>
              </a:rPr>
              <a:t>Producto </a:t>
            </a:r>
            <a:r>
              <a:rPr lang="es-MX" dirty="0" smtClean="0">
                <a:solidFill>
                  <a:srgbClr val="FF0000"/>
                </a:solidFill>
              </a:rPr>
              <a:t>14 </a:t>
            </a:r>
            <a:r>
              <a:rPr lang="es-MX" dirty="0" smtClean="0">
                <a:solidFill>
                  <a:schemeClr val="tx1"/>
                </a:solidFill>
              </a:rPr>
              <a:t>Infografía</a:t>
            </a:r>
            <a:endParaRPr lang="es-MX" dirty="0">
              <a:solidFill>
                <a:schemeClr val="tx1"/>
              </a:solidFill>
            </a:endParaRPr>
          </a:p>
          <a:p>
            <a:endParaRPr lang="es-MX" dirty="0">
              <a:solidFill>
                <a:schemeClr val="tx1"/>
              </a:solidFill>
            </a:endParaRPr>
          </a:p>
        </p:txBody>
      </p:sp>
      <p:graphicFrame>
        <p:nvGraphicFramePr>
          <p:cNvPr id="6" name="Objeto 5"/>
          <p:cNvGraphicFramePr>
            <a:graphicFrameLocks noChangeAspect="1"/>
          </p:cNvGraphicFramePr>
          <p:nvPr>
            <p:extLst>
              <p:ext uri="{D42A27DB-BD31-4B8C-83A1-F6EECF244321}">
                <p14:modId xmlns:p14="http://schemas.microsoft.com/office/powerpoint/2010/main" val="4093808020"/>
              </p:ext>
            </p:extLst>
          </p:nvPr>
        </p:nvGraphicFramePr>
        <p:xfrm>
          <a:off x="6921327" y="947406"/>
          <a:ext cx="3613150" cy="5418137"/>
        </p:xfrm>
        <a:graphic>
          <a:graphicData uri="http://schemas.openxmlformats.org/presentationml/2006/ole">
            <mc:AlternateContent xmlns:mc="http://schemas.openxmlformats.org/markup-compatibility/2006">
              <mc:Choice xmlns:v="urn:schemas-microsoft-com:vml" Requires="v">
                <p:oleObj spid="_x0000_s13320" name="Acrobat Document" r:id="rId3" imgW="16201619" imgH="24298236" progId="AcroExch.Document.DC">
                  <p:embed/>
                </p:oleObj>
              </mc:Choice>
              <mc:Fallback>
                <p:oleObj name="Acrobat Document" r:id="rId3" imgW="16201619" imgH="24298236" progId="AcroExch.Document.DC">
                  <p:embed/>
                  <p:pic>
                    <p:nvPicPr>
                      <p:cNvPr id="0" name=""/>
                      <p:cNvPicPr/>
                      <p:nvPr/>
                    </p:nvPicPr>
                    <p:blipFill>
                      <a:blip r:embed="rId4"/>
                      <a:stretch>
                        <a:fillRect/>
                      </a:stretch>
                    </p:blipFill>
                    <p:spPr>
                      <a:xfrm>
                        <a:off x="6921327" y="947406"/>
                        <a:ext cx="3613150" cy="5418137"/>
                      </a:xfrm>
                      <a:prstGeom prst="rect">
                        <a:avLst/>
                      </a:prstGeom>
                    </p:spPr>
                  </p:pic>
                </p:oleObj>
              </mc:Fallback>
            </mc:AlternateContent>
          </a:graphicData>
        </a:graphic>
      </p:graphicFrame>
    </p:spTree>
    <p:extLst>
      <p:ext uri="{BB962C8B-B14F-4D97-AF65-F5344CB8AC3E}">
        <p14:creationId xmlns:p14="http://schemas.microsoft.com/office/powerpoint/2010/main" val="9797927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5.I EVIDENCIAS DEL PROCESO</a:t>
            </a:r>
          </a:p>
        </p:txBody>
      </p:sp>
      <p:sp>
        <p:nvSpPr>
          <p:cNvPr id="3" name="Marcador de contenido 2"/>
          <p:cNvSpPr>
            <a:spLocks noGrp="1"/>
          </p:cNvSpPr>
          <p:nvPr>
            <p:ph idx="1"/>
          </p:nvPr>
        </p:nvSpPr>
        <p:spPr/>
        <p:txBody>
          <a:bodyPr/>
          <a:lstStyle/>
          <a:p>
            <a:r>
              <a:rPr lang="es-MX" dirty="0">
                <a:solidFill>
                  <a:srgbClr val="FF0000"/>
                </a:solidFill>
              </a:rPr>
              <a:t>Producto </a:t>
            </a:r>
            <a:r>
              <a:rPr lang="es-MX" dirty="0" smtClean="0">
                <a:solidFill>
                  <a:srgbClr val="FF0000"/>
                </a:solidFill>
              </a:rPr>
              <a:t>15 </a:t>
            </a:r>
            <a:r>
              <a:rPr lang="es-MX" dirty="0" smtClean="0">
                <a:solidFill>
                  <a:schemeClr val="tx1"/>
                </a:solidFill>
              </a:rPr>
              <a:t>Reflexiones finales</a:t>
            </a:r>
            <a:endParaRPr lang="es-MX" dirty="0">
              <a:solidFill>
                <a:schemeClr val="tx1"/>
              </a:solidFill>
            </a:endParaRPr>
          </a:p>
          <a:p>
            <a:endParaRPr lang="es-MX" dirty="0" smtClean="0"/>
          </a:p>
          <a:p>
            <a:r>
              <a:rPr lang="es-ES" dirty="0"/>
              <a:t>1. ¿Cuáles fueron las tres principales dificultades propias, para  la construcción del proyecto interdisciplinario?, </a:t>
            </a:r>
          </a:p>
          <a:p>
            <a:r>
              <a:rPr lang="es-ES" b="1" dirty="0"/>
              <a:t>1. COMPATIBILIZAR HORARIOS CON LOS INTEGRANTES DEL EQUIPO-</a:t>
            </a:r>
          </a:p>
          <a:p>
            <a:r>
              <a:rPr lang="es-ES" b="1" dirty="0"/>
              <a:t>2. DESTINAR UN TIEMPO Y ESPACIO ESPECÍFICOS PARA EL TRABAJO.</a:t>
            </a:r>
          </a:p>
          <a:p>
            <a:r>
              <a:rPr lang="es-ES" b="1" dirty="0"/>
              <a:t>3. DEFINIR EL TEMA ENTRE LOS INTEGRANTES DEL EQUIPO.</a:t>
            </a:r>
          </a:p>
          <a:p>
            <a:r>
              <a:rPr lang="es-ES" dirty="0"/>
              <a:t>2. ¿de qué forma las resolviste?</a:t>
            </a:r>
          </a:p>
          <a:p>
            <a:r>
              <a:rPr lang="es-ES" b="1" dirty="0"/>
              <a:t>ESTABLECIENDO UNA PLÁTICA CONSTANTE Y ARMÓNICA  CON LOS INTEGRANTES EL EQUIPO</a:t>
            </a:r>
          </a:p>
          <a:p>
            <a:endParaRPr lang="es-MX" dirty="0"/>
          </a:p>
        </p:txBody>
      </p:sp>
    </p:spTree>
    <p:extLst>
      <p:ext uri="{BB962C8B-B14F-4D97-AF65-F5344CB8AC3E}">
        <p14:creationId xmlns:p14="http://schemas.microsoft.com/office/powerpoint/2010/main" val="30656204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5.I EVIDENCIAS DEL PROCESO</a:t>
            </a:r>
            <a:endParaRPr lang="en-US" dirty="0"/>
          </a:p>
        </p:txBody>
      </p:sp>
      <p:sp>
        <p:nvSpPr>
          <p:cNvPr id="3" name="Marcador de contenido 2"/>
          <p:cNvSpPr>
            <a:spLocks noGrp="1"/>
          </p:cNvSpPr>
          <p:nvPr>
            <p:ph idx="1"/>
          </p:nvPr>
        </p:nvSpPr>
        <p:spPr/>
        <p:txBody>
          <a:bodyPr/>
          <a:lstStyle/>
          <a:p>
            <a:r>
              <a:rPr lang="es-MX" dirty="0">
                <a:solidFill>
                  <a:srgbClr val="FF0000"/>
                </a:solidFill>
              </a:rPr>
              <a:t>Producto 15 </a:t>
            </a:r>
            <a:r>
              <a:rPr lang="es-MX" dirty="0">
                <a:solidFill>
                  <a:schemeClr val="tx1"/>
                </a:solidFill>
              </a:rPr>
              <a:t>Reflexiones finales</a:t>
            </a:r>
          </a:p>
          <a:p>
            <a:r>
              <a:rPr lang="es-MX" dirty="0" smtClean="0"/>
              <a:t> </a:t>
            </a:r>
            <a:r>
              <a:rPr lang="es-ES" dirty="0"/>
              <a:t>3. ¿qué resultados obtuviste y cómo se evidencian  éstos?,</a:t>
            </a:r>
          </a:p>
          <a:p>
            <a:r>
              <a:rPr lang="es-ES" dirty="0"/>
              <a:t>EN UN TRABAJO INTERDISCIPLINARIO DE CALIDAD EL CUAL SE REFLEJARÁ EN LA ELABORACIÓN DEL PROYECTO.</a:t>
            </a:r>
          </a:p>
          <a:p>
            <a:r>
              <a:rPr lang="es-ES" dirty="0"/>
              <a:t> 4. ¿qué aspectos crees que puedes seguir trabajando en </a:t>
            </a:r>
            <a:r>
              <a:rPr lang="es-ES" dirty="0" err="1"/>
              <a:t>tí</a:t>
            </a:r>
            <a:r>
              <a:rPr lang="es-ES" dirty="0"/>
              <a:t> para obtener mejores resultados?. </a:t>
            </a:r>
          </a:p>
          <a:p>
            <a:r>
              <a:rPr lang="es-ES" dirty="0"/>
              <a:t>MANTENER LA COMUNICACIÓN CON LOS INTEGRANTES DEL EQUIPO</a:t>
            </a:r>
          </a:p>
          <a:p>
            <a:r>
              <a:rPr lang="es-ES" dirty="0"/>
              <a:t>5.  ¿Qué de lo aprendido en el proceso repercute de forma positiva en tu sesiones cotidianas de trabajo?, ¿de qué manera?</a:t>
            </a:r>
          </a:p>
          <a:p>
            <a:r>
              <a:rPr lang="es-ES" dirty="0"/>
              <a:t>UNA MEJOR PLANEACIÓN Y ORGANIZACIÓN DEL PROYECTO.</a:t>
            </a:r>
            <a:endParaRPr lang="en-US" dirty="0"/>
          </a:p>
          <a:p>
            <a:endParaRPr lang="en-US" dirty="0"/>
          </a:p>
        </p:txBody>
      </p:sp>
    </p:spTree>
    <p:extLst>
      <p:ext uri="{BB962C8B-B14F-4D97-AF65-F5344CB8AC3E}">
        <p14:creationId xmlns:p14="http://schemas.microsoft.com/office/powerpoint/2010/main" val="76469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smtClean="0"/>
              <a:t>PRIMERA SESIÓN DE TRABAJO</a:t>
            </a:r>
            <a:br>
              <a:rPr lang="es-MX" dirty="0" smtClean="0"/>
            </a:br>
            <a:r>
              <a:rPr lang="es-MX" dirty="0" smtClean="0"/>
              <a:t>5.a PRODUCTOS GENERADOS</a:t>
            </a:r>
            <a:endParaRPr lang="es-MX" dirty="0"/>
          </a:p>
        </p:txBody>
      </p:sp>
      <p:sp>
        <p:nvSpPr>
          <p:cNvPr id="3" name="Marcador de contenido 2"/>
          <p:cNvSpPr>
            <a:spLocks noGrp="1"/>
          </p:cNvSpPr>
          <p:nvPr>
            <p:ph idx="1"/>
          </p:nvPr>
        </p:nvSpPr>
        <p:spPr>
          <a:xfrm>
            <a:off x="855134" y="1804989"/>
            <a:ext cx="9838266" cy="5053011"/>
          </a:xfrm>
        </p:spPr>
        <p:txBody>
          <a:bodyPr/>
          <a:lstStyle/>
          <a:p>
            <a:r>
              <a:rPr lang="es-MX" dirty="0" smtClean="0"/>
              <a:t>1. </a:t>
            </a:r>
            <a:r>
              <a:rPr lang="es-MX" dirty="0" smtClean="0">
                <a:solidFill>
                  <a:srgbClr val="FF0000"/>
                </a:solidFill>
              </a:rPr>
              <a:t>Producto </a:t>
            </a:r>
            <a:r>
              <a:rPr lang="es-MX" dirty="0">
                <a:solidFill>
                  <a:srgbClr val="FF0000"/>
                </a:solidFill>
              </a:rPr>
              <a:t>1. </a:t>
            </a:r>
            <a:r>
              <a:rPr lang="es-MX" dirty="0"/>
              <a:t>C.A.I.A.C. Conclusiones </a:t>
            </a:r>
            <a:r>
              <a:rPr lang="es-MX" dirty="0" smtClean="0"/>
              <a:t>Generales</a:t>
            </a:r>
          </a:p>
          <a:p>
            <a:endParaRPr lang="es-MX" dirty="0"/>
          </a:p>
        </p:txBody>
      </p:sp>
      <p:graphicFrame>
        <p:nvGraphicFramePr>
          <p:cNvPr id="4" name="Tabla 3"/>
          <p:cNvGraphicFramePr>
            <a:graphicFrameLocks noGrp="1"/>
          </p:cNvGraphicFramePr>
          <p:nvPr>
            <p:extLst>
              <p:ext uri="{D42A27DB-BD31-4B8C-83A1-F6EECF244321}">
                <p14:modId xmlns:p14="http://schemas.microsoft.com/office/powerpoint/2010/main" val="2648745840"/>
              </p:ext>
            </p:extLst>
          </p:nvPr>
        </p:nvGraphicFramePr>
        <p:xfrm>
          <a:off x="855134" y="2171698"/>
          <a:ext cx="9241365" cy="4165602"/>
        </p:xfrm>
        <a:graphic>
          <a:graphicData uri="http://schemas.openxmlformats.org/drawingml/2006/table">
            <a:tbl>
              <a:tblPr>
                <a:tableStyleId>{5C22544A-7EE6-4342-B048-85BDC9FD1C3A}</a:tableStyleId>
              </a:tblPr>
              <a:tblGrid>
                <a:gridCol w="1319191">
                  <a:extLst>
                    <a:ext uri="{9D8B030D-6E8A-4147-A177-3AD203B41FA5}">
                      <a16:colId xmlns:a16="http://schemas.microsoft.com/office/drawing/2014/main" val="762922032"/>
                    </a:ext>
                  </a:extLst>
                </a:gridCol>
                <a:gridCol w="7922174">
                  <a:extLst>
                    <a:ext uri="{9D8B030D-6E8A-4147-A177-3AD203B41FA5}">
                      <a16:colId xmlns:a16="http://schemas.microsoft.com/office/drawing/2014/main" val="2964858182"/>
                    </a:ext>
                  </a:extLst>
                </a:gridCol>
              </a:tblGrid>
              <a:tr h="355267">
                <a:tc gridSpan="2">
                  <a:txBody>
                    <a:bodyPr/>
                    <a:lstStyle/>
                    <a:p>
                      <a:pPr algn="ctr">
                        <a:lnSpc>
                          <a:spcPct val="115000"/>
                        </a:lnSpc>
                        <a:spcAft>
                          <a:spcPts val="0"/>
                        </a:spcAft>
                      </a:pPr>
                      <a:r>
                        <a:rPr lang="es-ES" sz="1100" dirty="0">
                          <a:effectLst/>
                        </a:rPr>
                        <a:t>La Interdisciplinariedad</a:t>
                      </a:r>
                      <a:endParaRPr lang="es-MX" sz="1100" dirty="0">
                        <a:solidFill>
                          <a:srgbClr val="000000"/>
                        </a:solidFill>
                        <a:effectLst/>
                        <a:latin typeface="Arial" panose="020B0604020202020204" pitchFamily="34" charset="0"/>
                        <a:ea typeface="Arial" panose="020B0604020202020204" pitchFamily="34" charset="0"/>
                      </a:endParaRPr>
                    </a:p>
                  </a:txBody>
                  <a:tcPr marL="31670" marR="31670" marT="31670" marB="31670"/>
                </a:tc>
                <a:tc hMerge="1">
                  <a:txBody>
                    <a:bodyPr/>
                    <a:lstStyle/>
                    <a:p>
                      <a:endParaRPr lang="es-MX"/>
                    </a:p>
                  </a:txBody>
                  <a:tcPr/>
                </a:tc>
                <a:extLst>
                  <a:ext uri="{0D108BD9-81ED-4DB2-BD59-A6C34878D82A}">
                    <a16:rowId xmlns:a16="http://schemas.microsoft.com/office/drawing/2014/main" val="1152134959"/>
                  </a:ext>
                </a:extLst>
              </a:tr>
              <a:tr h="831445">
                <a:tc>
                  <a:txBody>
                    <a:bodyPr/>
                    <a:lstStyle/>
                    <a:p>
                      <a:pPr>
                        <a:lnSpc>
                          <a:spcPct val="115000"/>
                        </a:lnSpc>
                        <a:spcAft>
                          <a:spcPts val="0"/>
                        </a:spcAft>
                      </a:pPr>
                      <a:r>
                        <a:rPr lang="es-ES" sz="1400">
                          <a:effectLst/>
                        </a:rPr>
                        <a:t>1. ¿Qué es?</a:t>
                      </a:r>
                      <a:endParaRPr lang="es-MX" sz="1400">
                        <a:solidFill>
                          <a:srgbClr val="000000"/>
                        </a:solidFill>
                        <a:effectLst/>
                        <a:latin typeface="Arial" panose="020B0604020202020204" pitchFamily="34" charset="0"/>
                        <a:ea typeface="Arial" panose="020B0604020202020204" pitchFamily="34" charset="0"/>
                      </a:endParaRPr>
                    </a:p>
                  </a:txBody>
                  <a:tcPr marL="31670" marR="31670" marT="31670" marB="31670" anchor="ctr"/>
                </a:tc>
                <a:tc>
                  <a:txBody>
                    <a:bodyPr/>
                    <a:lstStyle/>
                    <a:p>
                      <a:pPr>
                        <a:lnSpc>
                          <a:spcPct val="115000"/>
                        </a:lnSpc>
                        <a:spcAft>
                          <a:spcPts val="0"/>
                        </a:spcAft>
                      </a:pPr>
                      <a:r>
                        <a:rPr lang="es-ES" sz="1100" dirty="0">
                          <a:effectLst/>
                        </a:rPr>
                        <a:t>Es una estrategia de trabajo que involucra a diversas disciplinas con un objetivo en común</a:t>
                      </a:r>
                      <a:r>
                        <a:rPr lang="es-ES" sz="1100" dirty="0" smtClean="0">
                          <a:effectLst/>
                        </a:rPr>
                        <a:t>, </a:t>
                      </a:r>
                      <a:r>
                        <a:rPr lang="es-ES" sz="1100" dirty="0">
                          <a:effectLst/>
                        </a:rPr>
                        <a:t>que al momento de converger sean capaces de generar una visión mucho más globalizada sobre el tema a estudiar o problema a destacar. </a:t>
                      </a:r>
                      <a:endParaRPr lang="es-MX" sz="1100" dirty="0">
                        <a:solidFill>
                          <a:srgbClr val="000000"/>
                        </a:solidFill>
                        <a:effectLst/>
                        <a:latin typeface="Arial" panose="020B0604020202020204" pitchFamily="34" charset="0"/>
                        <a:ea typeface="Arial" panose="020B0604020202020204" pitchFamily="34" charset="0"/>
                      </a:endParaRPr>
                    </a:p>
                  </a:txBody>
                  <a:tcPr marL="31670" marR="31670" marT="31670" marB="31670"/>
                </a:tc>
                <a:extLst>
                  <a:ext uri="{0D108BD9-81ED-4DB2-BD59-A6C34878D82A}">
                    <a16:rowId xmlns:a16="http://schemas.microsoft.com/office/drawing/2014/main" val="875856382"/>
                  </a:ext>
                </a:extLst>
              </a:tr>
              <a:tr h="1386338">
                <a:tc>
                  <a:txBody>
                    <a:bodyPr/>
                    <a:lstStyle/>
                    <a:p>
                      <a:pPr>
                        <a:lnSpc>
                          <a:spcPct val="115000"/>
                        </a:lnSpc>
                        <a:spcAft>
                          <a:spcPts val="0"/>
                        </a:spcAft>
                      </a:pPr>
                      <a:r>
                        <a:rPr lang="es-ES" sz="1400">
                          <a:effectLst/>
                        </a:rPr>
                        <a:t>2. ¿Qué</a:t>
                      </a:r>
                      <a:endParaRPr lang="es-MX" sz="1400">
                        <a:effectLst/>
                      </a:endParaRPr>
                    </a:p>
                    <a:p>
                      <a:pPr>
                        <a:lnSpc>
                          <a:spcPct val="115000"/>
                        </a:lnSpc>
                        <a:spcAft>
                          <a:spcPts val="0"/>
                        </a:spcAft>
                      </a:pPr>
                      <a:r>
                        <a:rPr lang="es-ES" sz="1400">
                          <a:effectLst/>
                        </a:rPr>
                        <a:t>    características </a:t>
                      </a:r>
                      <a:endParaRPr lang="es-MX" sz="1400">
                        <a:effectLst/>
                      </a:endParaRPr>
                    </a:p>
                    <a:p>
                      <a:pPr>
                        <a:lnSpc>
                          <a:spcPct val="115000"/>
                        </a:lnSpc>
                        <a:spcAft>
                          <a:spcPts val="0"/>
                        </a:spcAft>
                      </a:pPr>
                      <a:r>
                        <a:rPr lang="es-ES" sz="1400">
                          <a:effectLst/>
                        </a:rPr>
                        <a:t>    tiene ?</a:t>
                      </a:r>
                      <a:endParaRPr lang="es-MX" sz="1400">
                        <a:solidFill>
                          <a:srgbClr val="000000"/>
                        </a:solidFill>
                        <a:effectLst/>
                        <a:latin typeface="Arial" panose="020B0604020202020204" pitchFamily="34" charset="0"/>
                        <a:ea typeface="Arial" panose="020B0604020202020204" pitchFamily="34" charset="0"/>
                      </a:endParaRPr>
                    </a:p>
                  </a:txBody>
                  <a:tcPr marL="31670" marR="31670" marT="31670" marB="31670" anchor="ctr"/>
                </a:tc>
                <a:tc>
                  <a:txBody>
                    <a:bodyPr/>
                    <a:lstStyle/>
                    <a:p>
                      <a:pPr>
                        <a:lnSpc>
                          <a:spcPct val="115000"/>
                        </a:lnSpc>
                        <a:spcAft>
                          <a:spcPts val="0"/>
                        </a:spcAft>
                      </a:pPr>
                      <a:r>
                        <a:rPr lang="es-ES" sz="1100" dirty="0">
                          <a:effectLst/>
                        </a:rPr>
                        <a:t>Diálogo entre diversos saberes que permite llegar de un conocimiento simple a uno complejo.</a:t>
                      </a:r>
                      <a:endParaRPr lang="es-MX" sz="1100" dirty="0">
                        <a:effectLst/>
                      </a:endParaRPr>
                    </a:p>
                    <a:p>
                      <a:pPr>
                        <a:lnSpc>
                          <a:spcPct val="115000"/>
                        </a:lnSpc>
                        <a:spcAft>
                          <a:spcPts val="0"/>
                        </a:spcAft>
                      </a:pPr>
                      <a:r>
                        <a:rPr lang="es-ES" sz="1100" dirty="0">
                          <a:effectLst/>
                        </a:rPr>
                        <a:t>Promueve la integración de varios saberes para alcanzar el entendimiento global de un fenómeno.</a:t>
                      </a:r>
                      <a:endParaRPr lang="es-MX" sz="1100" dirty="0">
                        <a:effectLst/>
                      </a:endParaRPr>
                    </a:p>
                    <a:p>
                      <a:pPr>
                        <a:lnSpc>
                          <a:spcPct val="115000"/>
                        </a:lnSpc>
                        <a:spcAft>
                          <a:spcPts val="0"/>
                        </a:spcAft>
                      </a:pPr>
                      <a:r>
                        <a:rPr lang="es-ES" sz="1100" dirty="0">
                          <a:effectLst/>
                        </a:rPr>
                        <a:t>Conjuga el conocimiento a las necesidades humanas.</a:t>
                      </a:r>
                      <a:endParaRPr lang="es-MX" sz="1100" dirty="0">
                        <a:effectLst/>
                      </a:endParaRPr>
                    </a:p>
                    <a:p>
                      <a:pPr>
                        <a:lnSpc>
                          <a:spcPct val="115000"/>
                        </a:lnSpc>
                        <a:spcAft>
                          <a:spcPts val="0"/>
                        </a:spcAft>
                      </a:pPr>
                      <a:r>
                        <a:rPr lang="es-ES" sz="1100" dirty="0">
                          <a:effectLst/>
                        </a:rPr>
                        <a:t>El conocimiento debe estar contextualizado, ser multidimensional y generar pensamiento complejo.</a:t>
                      </a:r>
                      <a:endParaRPr lang="es-MX" sz="1100" dirty="0">
                        <a:effectLst/>
                      </a:endParaRPr>
                    </a:p>
                    <a:p>
                      <a:pPr>
                        <a:lnSpc>
                          <a:spcPct val="115000"/>
                        </a:lnSpc>
                        <a:spcAft>
                          <a:spcPts val="0"/>
                        </a:spcAft>
                      </a:pPr>
                      <a:r>
                        <a:rPr lang="es-ES" sz="1100" dirty="0">
                          <a:effectLst/>
                        </a:rPr>
                        <a:t>No presupone una homologación completa.</a:t>
                      </a:r>
                      <a:endParaRPr lang="es-MX" sz="1100" dirty="0">
                        <a:effectLst/>
                      </a:endParaRPr>
                    </a:p>
                    <a:p>
                      <a:pPr>
                        <a:lnSpc>
                          <a:spcPct val="115000"/>
                        </a:lnSpc>
                        <a:spcAft>
                          <a:spcPts val="0"/>
                        </a:spcAft>
                      </a:pPr>
                      <a:r>
                        <a:rPr lang="es-ES" sz="1100" dirty="0">
                          <a:effectLst/>
                        </a:rPr>
                        <a:t> </a:t>
                      </a:r>
                      <a:endParaRPr lang="es-MX" sz="1100" dirty="0">
                        <a:solidFill>
                          <a:srgbClr val="000000"/>
                        </a:solidFill>
                        <a:effectLst/>
                        <a:latin typeface="Arial" panose="020B0604020202020204" pitchFamily="34" charset="0"/>
                        <a:ea typeface="Arial" panose="020B0604020202020204" pitchFamily="34" charset="0"/>
                      </a:endParaRPr>
                    </a:p>
                  </a:txBody>
                  <a:tcPr marL="31670" marR="31670" marT="31670" marB="31670"/>
                </a:tc>
                <a:extLst>
                  <a:ext uri="{0D108BD9-81ED-4DB2-BD59-A6C34878D82A}">
                    <a16:rowId xmlns:a16="http://schemas.microsoft.com/office/drawing/2014/main" val="4158568262"/>
                  </a:ext>
                </a:extLst>
              </a:tr>
              <a:tr h="1592552">
                <a:tc>
                  <a:txBody>
                    <a:bodyPr/>
                    <a:lstStyle/>
                    <a:p>
                      <a:pPr>
                        <a:lnSpc>
                          <a:spcPct val="115000"/>
                        </a:lnSpc>
                        <a:spcAft>
                          <a:spcPts val="0"/>
                        </a:spcAft>
                      </a:pPr>
                      <a:r>
                        <a:rPr lang="es-ES" sz="1400">
                          <a:effectLst/>
                        </a:rPr>
                        <a:t>3. ¿Por qué es </a:t>
                      </a:r>
                      <a:endParaRPr lang="es-MX" sz="1400">
                        <a:effectLst/>
                      </a:endParaRPr>
                    </a:p>
                    <a:p>
                      <a:pPr>
                        <a:lnSpc>
                          <a:spcPct val="115000"/>
                        </a:lnSpc>
                        <a:spcAft>
                          <a:spcPts val="0"/>
                        </a:spcAft>
                      </a:pPr>
                      <a:r>
                        <a:rPr lang="es-ES" sz="1400">
                          <a:effectLst/>
                        </a:rPr>
                        <a:t>    importante en la </a:t>
                      </a:r>
                      <a:endParaRPr lang="es-MX" sz="1400">
                        <a:effectLst/>
                      </a:endParaRPr>
                    </a:p>
                    <a:p>
                      <a:pPr>
                        <a:lnSpc>
                          <a:spcPct val="115000"/>
                        </a:lnSpc>
                        <a:spcAft>
                          <a:spcPts val="0"/>
                        </a:spcAft>
                      </a:pPr>
                      <a:r>
                        <a:rPr lang="es-ES" sz="1400">
                          <a:effectLst/>
                        </a:rPr>
                        <a:t>    educación?</a:t>
                      </a:r>
                      <a:endParaRPr lang="es-MX" sz="1400">
                        <a:solidFill>
                          <a:srgbClr val="000000"/>
                        </a:solidFill>
                        <a:effectLst/>
                        <a:latin typeface="Arial" panose="020B0604020202020204" pitchFamily="34" charset="0"/>
                        <a:ea typeface="Arial" panose="020B0604020202020204" pitchFamily="34" charset="0"/>
                      </a:endParaRPr>
                    </a:p>
                  </a:txBody>
                  <a:tcPr marL="31670" marR="31670" marT="31670" marB="31670" anchor="ctr"/>
                </a:tc>
                <a:tc>
                  <a:txBody>
                    <a:bodyPr/>
                    <a:lstStyle/>
                    <a:p>
                      <a:pPr>
                        <a:lnSpc>
                          <a:spcPct val="115000"/>
                        </a:lnSpc>
                        <a:spcAft>
                          <a:spcPts val="0"/>
                        </a:spcAft>
                      </a:pPr>
                      <a:r>
                        <a:rPr lang="es-ES" sz="1100" dirty="0">
                          <a:effectLst/>
                        </a:rPr>
                        <a:t>Permite que los individuos comprendan el mundo real, y sean efectivos dentro de éste.</a:t>
                      </a:r>
                      <a:endParaRPr lang="es-MX" sz="1100" dirty="0">
                        <a:effectLst/>
                      </a:endParaRPr>
                    </a:p>
                    <a:p>
                      <a:pPr>
                        <a:lnSpc>
                          <a:spcPct val="115000"/>
                        </a:lnSpc>
                        <a:spcAft>
                          <a:spcPts val="0"/>
                        </a:spcAft>
                      </a:pPr>
                      <a:r>
                        <a:rPr lang="es-ES" sz="1100" dirty="0">
                          <a:effectLst/>
                        </a:rPr>
                        <a:t>Promueve las habilidades del siglo XXI (Comunicación, pensamiento crítico, creatividad y trabajo colaborativo). </a:t>
                      </a:r>
                      <a:endParaRPr lang="es-MX" sz="1100" dirty="0">
                        <a:effectLst/>
                      </a:endParaRPr>
                    </a:p>
                    <a:p>
                      <a:pPr>
                        <a:lnSpc>
                          <a:spcPct val="115000"/>
                        </a:lnSpc>
                        <a:spcAft>
                          <a:spcPts val="0"/>
                        </a:spcAft>
                      </a:pPr>
                      <a:r>
                        <a:rPr lang="es-ES" sz="1100" dirty="0">
                          <a:effectLst/>
                        </a:rPr>
                        <a:t>Estimula el empleo total del conocimiento general.</a:t>
                      </a:r>
                      <a:endParaRPr lang="es-MX" sz="1100" dirty="0">
                        <a:effectLst/>
                      </a:endParaRPr>
                    </a:p>
                    <a:p>
                      <a:pPr>
                        <a:lnSpc>
                          <a:spcPct val="115000"/>
                        </a:lnSpc>
                        <a:spcAft>
                          <a:spcPts val="0"/>
                        </a:spcAft>
                      </a:pPr>
                      <a:r>
                        <a:rPr lang="es-ES" sz="1100" dirty="0">
                          <a:effectLst/>
                        </a:rPr>
                        <a:t>Permite la integración de saberes en un conocimiento holístico.</a:t>
                      </a:r>
                      <a:endParaRPr lang="es-MX" sz="1100" dirty="0">
                        <a:effectLst/>
                      </a:endParaRPr>
                    </a:p>
                    <a:p>
                      <a:pPr>
                        <a:lnSpc>
                          <a:spcPct val="115000"/>
                        </a:lnSpc>
                        <a:spcAft>
                          <a:spcPts val="0"/>
                        </a:spcAft>
                      </a:pPr>
                      <a:r>
                        <a:rPr lang="es-ES" sz="1100" dirty="0">
                          <a:effectLst/>
                        </a:rPr>
                        <a:t>Cada vez es más necesaria la presencia de profesionistas con una visión más globalizada y sobretodo capaz de renovarse constantemente.</a:t>
                      </a:r>
                      <a:endParaRPr lang="es-MX" sz="1100" dirty="0">
                        <a:effectLst/>
                      </a:endParaRPr>
                    </a:p>
                    <a:p>
                      <a:pPr>
                        <a:lnSpc>
                          <a:spcPct val="115000"/>
                        </a:lnSpc>
                        <a:spcAft>
                          <a:spcPts val="0"/>
                        </a:spcAft>
                      </a:pPr>
                      <a:r>
                        <a:rPr lang="es-ES" sz="1100" dirty="0">
                          <a:effectLst/>
                        </a:rPr>
                        <a:t>Promueve el respeto a la diferencia y a la inclusión de las diferentes capacidades de aprendizaje. </a:t>
                      </a:r>
                      <a:endParaRPr lang="es-MX" sz="1100" dirty="0">
                        <a:solidFill>
                          <a:srgbClr val="000000"/>
                        </a:solidFill>
                        <a:effectLst/>
                        <a:latin typeface="Arial" panose="020B0604020202020204" pitchFamily="34" charset="0"/>
                        <a:ea typeface="Arial" panose="020B0604020202020204" pitchFamily="34" charset="0"/>
                      </a:endParaRPr>
                    </a:p>
                  </a:txBody>
                  <a:tcPr marL="31670" marR="31670" marT="31670" marB="31670"/>
                </a:tc>
                <a:extLst>
                  <a:ext uri="{0D108BD9-81ED-4DB2-BD59-A6C34878D82A}">
                    <a16:rowId xmlns:a16="http://schemas.microsoft.com/office/drawing/2014/main" val="2791641225"/>
                  </a:ext>
                </a:extLst>
              </a:tr>
            </a:tbl>
          </a:graphicData>
        </a:graphic>
      </p:graphicFrame>
    </p:spTree>
    <p:extLst>
      <p:ext uri="{BB962C8B-B14F-4D97-AF65-F5344CB8AC3E}">
        <p14:creationId xmlns:p14="http://schemas.microsoft.com/office/powerpoint/2010/main" val="3632129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solidFill>
                  <a:srgbClr val="FF0000"/>
                </a:solidFill>
              </a:rPr>
              <a:t>Producto 1</a:t>
            </a:r>
            <a:r>
              <a:rPr lang="es-MX" dirty="0" smtClean="0"/>
              <a:t>. La interdisciplinariedad</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038235872"/>
              </p:ext>
            </p:extLst>
          </p:nvPr>
        </p:nvGraphicFramePr>
        <p:xfrm>
          <a:off x="677334" y="2051398"/>
          <a:ext cx="8596312" cy="2532274"/>
        </p:xfrm>
        <a:graphic>
          <a:graphicData uri="http://schemas.openxmlformats.org/drawingml/2006/table">
            <a:tbl>
              <a:tblPr>
                <a:tableStyleId>{5C22544A-7EE6-4342-B048-85BDC9FD1C3A}</a:tableStyleId>
              </a:tblPr>
              <a:tblGrid>
                <a:gridCol w="1227111">
                  <a:extLst>
                    <a:ext uri="{9D8B030D-6E8A-4147-A177-3AD203B41FA5}">
                      <a16:colId xmlns:a16="http://schemas.microsoft.com/office/drawing/2014/main" val="3086074767"/>
                    </a:ext>
                  </a:extLst>
                </a:gridCol>
                <a:gridCol w="7369201">
                  <a:extLst>
                    <a:ext uri="{9D8B030D-6E8A-4147-A177-3AD203B41FA5}">
                      <a16:colId xmlns:a16="http://schemas.microsoft.com/office/drawing/2014/main" val="4016656255"/>
                    </a:ext>
                  </a:extLst>
                </a:gridCol>
              </a:tblGrid>
              <a:tr h="938319">
                <a:tc>
                  <a:txBody>
                    <a:bodyPr/>
                    <a:lstStyle/>
                    <a:p>
                      <a:pPr>
                        <a:lnSpc>
                          <a:spcPct val="115000"/>
                        </a:lnSpc>
                        <a:spcAft>
                          <a:spcPts val="0"/>
                        </a:spcAft>
                      </a:pPr>
                      <a:r>
                        <a:rPr lang="es-ES" sz="900">
                          <a:effectLst/>
                        </a:rPr>
                        <a:t>4. ¿Cómo motivar </a:t>
                      </a:r>
                      <a:endParaRPr lang="es-MX" sz="1000">
                        <a:effectLst/>
                      </a:endParaRPr>
                    </a:p>
                    <a:p>
                      <a:pPr>
                        <a:lnSpc>
                          <a:spcPct val="115000"/>
                        </a:lnSpc>
                        <a:spcAft>
                          <a:spcPts val="0"/>
                        </a:spcAft>
                      </a:pPr>
                      <a:r>
                        <a:rPr lang="es-ES" sz="900">
                          <a:effectLst/>
                        </a:rPr>
                        <a:t>    a los alumnos</a:t>
                      </a:r>
                      <a:endParaRPr lang="es-MX" sz="1000">
                        <a:effectLst/>
                      </a:endParaRPr>
                    </a:p>
                    <a:p>
                      <a:pPr>
                        <a:lnSpc>
                          <a:spcPct val="115000"/>
                        </a:lnSpc>
                        <a:spcAft>
                          <a:spcPts val="0"/>
                        </a:spcAft>
                      </a:pPr>
                      <a:r>
                        <a:rPr lang="es-ES" sz="900">
                          <a:effectLst/>
                        </a:rPr>
                        <a:t>    para el trabajo </a:t>
                      </a:r>
                      <a:endParaRPr lang="es-MX" sz="1000">
                        <a:effectLst/>
                      </a:endParaRPr>
                    </a:p>
                    <a:p>
                      <a:pPr>
                        <a:lnSpc>
                          <a:spcPct val="115000"/>
                        </a:lnSpc>
                        <a:spcAft>
                          <a:spcPts val="0"/>
                        </a:spcAft>
                      </a:pPr>
                      <a:r>
                        <a:rPr lang="es-ES" sz="900">
                          <a:effectLst/>
                        </a:rPr>
                        <a:t>interdisciplinario?</a:t>
                      </a:r>
                      <a:endParaRPr lang="es-MX" sz="1000">
                        <a:effectLst/>
                      </a:endParaRPr>
                    </a:p>
                    <a:p>
                      <a:pPr>
                        <a:lnSpc>
                          <a:spcPct val="115000"/>
                        </a:lnSpc>
                        <a:spcAft>
                          <a:spcPts val="0"/>
                        </a:spcAft>
                      </a:pPr>
                      <a:r>
                        <a:rPr lang="es-ES" sz="900">
                          <a:effectLst/>
                        </a:rPr>
                        <a:t> </a:t>
                      </a:r>
                      <a:endParaRPr lang="es-MX" sz="1000">
                        <a:solidFill>
                          <a:srgbClr val="000000"/>
                        </a:solidFill>
                        <a:effectLst/>
                        <a:latin typeface="Arial" panose="020B0604020202020204" pitchFamily="34" charset="0"/>
                        <a:ea typeface="Arial" panose="020B0604020202020204" pitchFamily="34" charset="0"/>
                      </a:endParaRPr>
                    </a:p>
                  </a:txBody>
                  <a:tcPr marL="59387" marR="59387" marT="59387" marB="59387" anchor="ctr"/>
                </a:tc>
                <a:tc>
                  <a:txBody>
                    <a:bodyPr/>
                    <a:lstStyle/>
                    <a:p>
                      <a:pPr>
                        <a:lnSpc>
                          <a:spcPct val="115000"/>
                        </a:lnSpc>
                        <a:spcAft>
                          <a:spcPts val="0"/>
                        </a:spcAft>
                      </a:pPr>
                      <a:r>
                        <a:rPr lang="es-ES" sz="900">
                          <a:effectLst/>
                        </a:rPr>
                        <a:t>Vincular la razón, mano y corazón como docentes para transmitir eso a los alumnos.</a:t>
                      </a:r>
                      <a:endParaRPr lang="es-MX" sz="1000">
                        <a:effectLst/>
                      </a:endParaRPr>
                    </a:p>
                    <a:p>
                      <a:pPr>
                        <a:lnSpc>
                          <a:spcPct val="115000"/>
                        </a:lnSpc>
                        <a:spcAft>
                          <a:spcPts val="0"/>
                        </a:spcAft>
                      </a:pPr>
                      <a:r>
                        <a:rPr lang="es-ES" sz="900">
                          <a:effectLst/>
                        </a:rPr>
                        <a:t>Adoptar el proyecto como una meta en común. </a:t>
                      </a:r>
                      <a:endParaRPr lang="es-MX" sz="1000">
                        <a:effectLst/>
                      </a:endParaRPr>
                    </a:p>
                    <a:p>
                      <a:pPr>
                        <a:lnSpc>
                          <a:spcPct val="115000"/>
                        </a:lnSpc>
                        <a:spcAft>
                          <a:spcPts val="0"/>
                        </a:spcAft>
                      </a:pPr>
                      <a:r>
                        <a:rPr lang="es-ES" sz="900">
                          <a:effectLst/>
                        </a:rPr>
                        <a:t>Contextualizando el proyecto en la solución de un problema pertinente a su edad.</a:t>
                      </a:r>
                      <a:endParaRPr lang="es-MX" sz="1000">
                        <a:solidFill>
                          <a:srgbClr val="000000"/>
                        </a:solidFill>
                        <a:effectLst/>
                        <a:latin typeface="Arial" panose="020B0604020202020204" pitchFamily="34" charset="0"/>
                        <a:ea typeface="Arial" panose="020B0604020202020204" pitchFamily="34" charset="0"/>
                      </a:endParaRPr>
                    </a:p>
                  </a:txBody>
                  <a:tcPr marL="59387" marR="59387" marT="59387" marB="59387"/>
                </a:tc>
                <a:extLst>
                  <a:ext uri="{0D108BD9-81ED-4DB2-BD59-A6C34878D82A}">
                    <a16:rowId xmlns:a16="http://schemas.microsoft.com/office/drawing/2014/main" val="3889618254"/>
                  </a:ext>
                </a:extLst>
              </a:tr>
              <a:tr h="1593955">
                <a:tc>
                  <a:txBody>
                    <a:bodyPr/>
                    <a:lstStyle/>
                    <a:p>
                      <a:pPr>
                        <a:lnSpc>
                          <a:spcPct val="115000"/>
                        </a:lnSpc>
                        <a:spcAft>
                          <a:spcPts val="0"/>
                        </a:spcAft>
                      </a:pPr>
                      <a:r>
                        <a:rPr lang="es-ES" sz="900">
                          <a:effectLst/>
                        </a:rPr>
                        <a:t>5. ¿Cuáles son los</a:t>
                      </a:r>
                      <a:endParaRPr lang="es-MX" sz="1000">
                        <a:effectLst/>
                      </a:endParaRPr>
                    </a:p>
                    <a:p>
                      <a:pPr>
                        <a:lnSpc>
                          <a:spcPct val="115000"/>
                        </a:lnSpc>
                        <a:spcAft>
                          <a:spcPts val="0"/>
                        </a:spcAft>
                      </a:pPr>
                      <a:r>
                        <a:rPr lang="es-ES" sz="900">
                          <a:effectLst/>
                        </a:rPr>
                        <a:t>    prerrequisitos </a:t>
                      </a:r>
                      <a:endParaRPr lang="es-MX" sz="1000">
                        <a:effectLst/>
                      </a:endParaRPr>
                    </a:p>
                    <a:p>
                      <a:pPr>
                        <a:lnSpc>
                          <a:spcPct val="115000"/>
                        </a:lnSpc>
                        <a:spcAft>
                          <a:spcPts val="0"/>
                        </a:spcAft>
                      </a:pPr>
                      <a:r>
                        <a:rPr lang="es-ES" sz="900">
                          <a:effectLst/>
                        </a:rPr>
                        <a:t>    materiales,</a:t>
                      </a:r>
                      <a:endParaRPr lang="es-MX" sz="1000">
                        <a:effectLst/>
                      </a:endParaRPr>
                    </a:p>
                    <a:p>
                      <a:pPr>
                        <a:lnSpc>
                          <a:spcPct val="115000"/>
                        </a:lnSpc>
                        <a:spcAft>
                          <a:spcPts val="0"/>
                        </a:spcAft>
                      </a:pPr>
                      <a:r>
                        <a:rPr lang="es-ES" sz="900">
                          <a:effectLst/>
                        </a:rPr>
                        <a:t>   organizacionales </a:t>
                      </a:r>
                      <a:endParaRPr lang="es-MX" sz="1000">
                        <a:effectLst/>
                      </a:endParaRPr>
                    </a:p>
                    <a:p>
                      <a:pPr>
                        <a:lnSpc>
                          <a:spcPct val="115000"/>
                        </a:lnSpc>
                        <a:spcAft>
                          <a:spcPts val="0"/>
                        </a:spcAft>
                      </a:pPr>
                      <a:r>
                        <a:rPr lang="es-ES" sz="900">
                          <a:effectLst/>
                        </a:rPr>
                        <a:t>   y personales </a:t>
                      </a:r>
                      <a:endParaRPr lang="es-MX" sz="1000">
                        <a:effectLst/>
                      </a:endParaRPr>
                    </a:p>
                    <a:p>
                      <a:pPr>
                        <a:lnSpc>
                          <a:spcPct val="115000"/>
                        </a:lnSpc>
                        <a:spcAft>
                          <a:spcPts val="0"/>
                        </a:spcAft>
                      </a:pPr>
                      <a:r>
                        <a:rPr lang="es-ES" sz="900">
                          <a:effectLst/>
                        </a:rPr>
                        <a:t>   para la</a:t>
                      </a:r>
                      <a:endParaRPr lang="es-MX" sz="1000">
                        <a:effectLst/>
                      </a:endParaRPr>
                    </a:p>
                    <a:p>
                      <a:pPr>
                        <a:lnSpc>
                          <a:spcPct val="115000"/>
                        </a:lnSpc>
                        <a:spcAft>
                          <a:spcPts val="0"/>
                        </a:spcAft>
                      </a:pPr>
                      <a:r>
                        <a:rPr lang="es-ES" sz="900">
                          <a:effectLst/>
                        </a:rPr>
                        <a:t>   planeación del </a:t>
                      </a:r>
                      <a:endParaRPr lang="es-MX" sz="1000">
                        <a:effectLst/>
                      </a:endParaRPr>
                    </a:p>
                    <a:p>
                      <a:pPr>
                        <a:lnSpc>
                          <a:spcPct val="115000"/>
                        </a:lnSpc>
                        <a:spcAft>
                          <a:spcPts val="0"/>
                        </a:spcAft>
                      </a:pPr>
                      <a:r>
                        <a:rPr lang="es-ES" sz="900">
                          <a:effectLst/>
                        </a:rPr>
                        <a:t>   trabajo           interdisciplinario?</a:t>
                      </a:r>
                      <a:endParaRPr lang="es-MX" sz="1000">
                        <a:solidFill>
                          <a:srgbClr val="000000"/>
                        </a:solidFill>
                        <a:effectLst/>
                        <a:latin typeface="Arial" panose="020B0604020202020204" pitchFamily="34" charset="0"/>
                        <a:ea typeface="Arial" panose="020B0604020202020204" pitchFamily="34" charset="0"/>
                      </a:endParaRPr>
                    </a:p>
                  </a:txBody>
                  <a:tcPr marL="59387" marR="59387" marT="59387" marB="59387" anchor="ctr"/>
                </a:tc>
                <a:tc>
                  <a:txBody>
                    <a:bodyPr/>
                    <a:lstStyle/>
                    <a:p>
                      <a:pPr>
                        <a:lnSpc>
                          <a:spcPct val="115000"/>
                        </a:lnSpc>
                        <a:spcAft>
                          <a:spcPts val="0"/>
                        </a:spcAft>
                      </a:pPr>
                      <a:r>
                        <a:rPr lang="es-ES" sz="900" dirty="0">
                          <a:effectLst/>
                        </a:rPr>
                        <a:t>Tener aulas que puedan proveer las necesidades del proyecto.</a:t>
                      </a:r>
                      <a:endParaRPr lang="es-MX" sz="1000" dirty="0">
                        <a:effectLst/>
                      </a:endParaRPr>
                    </a:p>
                    <a:p>
                      <a:pPr>
                        <a:lnSpc>
                          <a:spcPct val="115000"/>
                        </a:lnSpc>
                        <a:spcAft>
                          <a:spcPts val="0"/>
                        </a:spcAft>
                      </a:pPr>
                      <a:r>
                        <a:rPr lang="es-ES" sz="900" dirty="0">
                          <a:effectLst/>
                        </a:rPr>
                        <a:t>Buscar momentos de trabajo colaborativo entre los docentes.</a:t>
                      </a:r>
                      <a:endParaRPr lang="es-MX" sz="1000" dirty="0">
                        <a:effectLst/>
                      </a:endParaRPr>
                    </a:p>
                    <a:p>
                      <a:pPr>
                        <a:lnSpc>
                          <a:spcPct val="115000"/>
                        </a:lnSpc>
                        <a:spcAft>
                          <a:spcPts val="0"/>
                        </a:spcAft>
                      </a:pPr>
                      <a:r>
                        <a:rPr lang="es-ES" sz="900" dirty="0">
                          <a:effectLst/>
                        </a:rPr>
                        <a:t>Conocer nuestra materia, entendiendo la secuencia en la que se deben de enseñar los conocimientos al alumno.</a:t>
                      </a:r>
                      <a:endParaRPr lang="es-MX" sz="1000" dirty="0">
                        <a:effectLst/>
                      </a:endParaRPr>
                    </a:p>
                    <a:p>
                      <a:pPr>
                        <a:lnSpc>
                          <a:spcPct val="115000"/>
                        </a:lnSpc>
                        <a:spcAft>
                          <a:spcPts val="0"/>
                        </a:spcAft>
                      </a:pPr>
                      <a:r>
                        <a:rPr lang="es-ES" sz="900" dirty="0">
                          <a:effectLst/>
                        </a:rPr>
                        <a:t>Conocer el alcance que tiene el proyecto.</a:t>
                      </a:r>
                      <a:endParaRPr lang="es-MX" sz="1000" dirty="0">
                        <a:effectLst/>
                      </a:endParaRPr>
                    </a:p>
                    <a:p>
                      <a:pPr>
                        <a:lnSpc>
                          <a:spcPct val="115000"/>
                        </a:lnSpc>
                        <a:spcAft>
                          <a:spcPts val="0"/>
                        </a:spcAft>
                      </a:pPr>
                      <a:r>
                        <a:rPr lang="es-ES" sz="900" dirty="0">
                          <a:effectLst/>
                        </a:rPr>
                        <a:t>Contar con un formato de planeación en el cual se puede ser flexible en los tiempos, con reuniones en las cuales se pueden replantear los tiempos en caso de que sea necesario.</a:t>
                      </a:r>
                      <a:endParaRPr lang="es-MX" sz="1000" dirty="0">
                        <a:effectLst/>
                      </a:endParaRPr>
                    </a:p>
                    <a:p>
                      <a:pPr>
                        <a:lnSpc>
                          <a:spcPct val="115000"/>
                        </a:lnSpc>
                        <a:spcAft>
                          <a:spcPts val="0"/>
                        </a:spcAft>
                      </a:pPr>
                      <a:r>
                        <a:rPr lang="es-ES" sz="900" dirty="0">
                          <a:effectLst/>
                        </a:rPr>
                        <a:t>Tener disciplina, voluntad y responsabilidad, al igual que generar compromiso para el proyecto de los alumnos y profesores involucrados en el proyecto. ACTITUD.</a:t>
                      </a:r>
                      <a:endParaRPr lang="es-MX" sz="1000" dirty="0">
                        <a:solidFill>
                          <a:srgbClr val="000000"/>
                        </a:solidFill>
                        <a:effectLst/>
                        <a:latin typeface="Arial" panose="020B0604020202020204" pitchFamily="34" charset="0"/>
                        <a:ea typeface="Arial" panose="020B0604020202020204" pitchFamily="34" charset="0"/>
                      </a:endParaRPr>
                    </a:p>
                  </a:txBody>
                  <a:tcPr marL="59387" marR="59387" marT="59387" marB="59387"/>
                </a:tc>
                <a:extLst>
                  <a:ext uri="{0D108BD9-81ED-4DB2-BD59-A6C34878D82A}">
                    <a16:rowId xmlns:a16="http://schemas.microsoft.com/office/drawing/2014/main" val="1246848266"/>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066580273"/>
              </p:ext>
            </p:extLst>
          </p:nvPr>
        </p:nvGraphicFramePr>
        <p:xfrm>
          <a:off x="677334" y="4583672"/>
          <a:ext cx="8596312" cy="1430046"/>
        </p:xfrm>
        <a:graphic>
          <a:graphicData uri="http://schemas.openxmlformats.org/drawingml/2006/table">
            <a:tbl>
              <a:tblPr>
                <a:tableStyleId>{5C22544A-7EE6-4342-B048-85BDC9FD1C3A}</a:tableStyleId>
              </a:tblPr>
              <a:tblGrid>
                <a:gridCol w="1227111">
                  <a:extLst>
                    <a:ext uri="{9D8B030D-6E8A-4147-A177-3AD203B41FA5}">
                      <a16:colId xmlns:a16="http://schemas.microsoft.com/office/drawing/2014/main" val="2393062706"/>
                    </a:ext>
                  </a:extLst>
                </a:gridCol>
                <a:gridCol w="7369201">
                  <a:extLst>
                    <a:ext uri="{9D8B030D-6E8A-4147-A177-3AD203B41FA5}">
                      <a16:colId xmlns:a16="http://schemas.microsoft.com/office/drawing/2014/main" val="1767371843"/>
                    </a:ext>
                  </a:extLst>
                </a:gridCol>
              </a:tblGrid>
              <a:tr h="1430046">
                <a:tc>
                  <a:txBody>
                    <a:bodyPr/>
                    <a:lstStyle/>
                    <a:p>
                      <a:pPr>
                        <a:lnSpc>
                          <a:spcPct val="115000"/>
                        </a:lnSpc>
                        <a:spcAft>
                          <a:spcPts val="0"/>
                        </a:spcAft>
                      </a:pPr>
                      <a:r>
                        <a:rPr lang="es-ES" sz="900">
                          <a:effectLst/>
                        </a:rPr>
                        <a:t>6. ¿Qué papel </a:t>
                      </a:r>
                      <a:endParaRPr lang="es-MX" sz="1000">
                        <a:effectLst/>
                      </a:endParaRPr>
                    </a:p>
                    <a:p>
                      <a:pPr>
                        <a:lnSpc>
                          <a:spcPct val="115000"/>
                        </a:lnSpc>
                        <a:spcAft>
                          <a:spcPts val="0"/>
                        </a:spcAft>
                      </a:pPr>
                      <a:r>
                        <a:rPr lang="es-ES" sz="900">
                          <a:effectLst/>
                        </a:rPr>
                        <a:t>     juega la </a:t>
                      </a:r>
                      <a:endParaRPr lang="es-MX" sz="1000">
                        <a:effectLst/>
                      </a:endParaRPr>
                    </a:p>
                    <a:p>
                      <a:pPr>
                        <a:lnSpc>
                          <a:spcPct val="115000"/>
                        </a:lnSpc>
                        <a:spcAft>
                          <a:spcPts val="0"/>
                        </a:spcAft>
                      </a:pPr>
                      <a:r>
                        <a:rPr lang="es-ES" sz="900">
                          <a:effectLst/>
                        </a:rPr>
                        <a:t>     planeación en</a:t>
                      </a:r>
                      <a:endParaRPr lang="es-MX" sz="1000">
                        <a:effectLst/>
                      </a:endParaRPr>
                    </a:p>
                    <a:p>
                      <a:pPr>
                        <a:lnSpc>
                          <a:spcPct val="115000"/>
                        </a:lnSpc>
                        <a:spcAft>
                          <a:spcPts val="0"/>
                        </a:spcAft>
                      </a:pPr>
                      <a:r>
                        <a:rPr lang="es-ES" sz="900">
                          <a:effectLst/>
                        </a:rPr>
                        <a:t>     el trabajo</a:t>
                      </a:r>
                      <a:endParaRPr lang="es-MX" sz="1000">
                        <a:effectLst/>
                      </a:endParaRPr>
                    </a:p>
                    <a:p>
                      <a:pPr>
                        <a:lnSpc>
                          <a:spcPct val="115000"/>
                        </a:lnSpc>
                        <a:spcAft>
                          <a:spcPts val="0"/>
                        </a:spcAft>
                      </a:pPr>
                      <a:r>
                        <a:rPr lang="es-ES" sz="900">
                          <a:effectLst/>
                        </a:rPr>
                        <a:t>     interdisciplinario</a:t>
                      </a:r>
                      <a:endParaRPr lang="es-MX" sz="1000">
                        <a:effectLst/>
                      </a:endParaRPr>
                    </a:p>
                    <a:p>
                      <a:pPr>
                        <a:lnSpc>
                          <a:spcPct val="115000"/>
                        </a:lnSpc>
                        <a:spcAft>
                          <a:spcPts val="0"/>
                        </a:spcAft>
                      </a:pPr>
                      <a:r>
                        <a:rPr lang="es-ES" sz="900">
                          <a:effectLst/>
                        </a:rPr>
                        <a:t>     y qué </a:t>
                      </a:r>
                      <a:endParaRPr lang="es-MX" sz="1000">
                        <a:effectLst/>
                      </a:endParaRPr>
                    </a:p>
                    <a:p>
                      <a:pPr>
                        <a:lnSpc>
                          <a:spcPct val="115000"/>
                        </a:lnSpc>
                        <a:spcAft>
                          <a:spcPts val="0"/>
                        </a:spcAft>
                      </a:pPr>
                      <a:r>
                        <a:rPr lang="es-ES" sz="900">
                          <a:effectLst/>
                        </a:rPr>
                        <a:t>     características</a:t>
                      </a:r>
                      <a:endParaRPr lang="es-MX" sz="1000">
                        <a:effectLst/>
                      </a:endParaRPr>
                    </a:p>
                    <a:p>
                      <a:pPr>
                        <a:lnSpc>
                          <a:spcPct val="115000"/>
                        </a:lnSpc>
                        <a:spcAft>
                          <a:spcPts val="0"/>
                        </a:spcAft>
                      </a:pPr>
                      <a:r>
                        <a:rPr lang="es-ES" sz="900">
                          <a:effectLst/>
                        </a:rPr>
                        <a:t>     debe tener? </a:t>
                      </a:r>
                      <a:endParaRPr lang="es-MX" sz="1000">
                        <a:solidFill>
                          <a:srgbClr val="000000"/>
                        </a:solidFill>
                        <a:effectLst/>
                        <a:latin typeface="Arial" panose="020B0604020202020204" pitchFamily="34" charset="0"/>
                        <a:ea typeface="Arial" panose="020B0604020202020204" pitchFamily="34" charset="0"/>
                      </a:endParaRPr>
                    </a:p>
                  </a:txBody>
                  <a:tcPr marL="59387" marR="59387" marT="59387" marB="59387" anchor="ctr"/>
                </a:tc>
                <a:tc>
                  <a:txBody>
                    <a:bodyPr/>
                    <a:lstStyle/>
                    <a:p>
                      <a:pPr>
                        <a:lnSpc>
                          <a:spcPct val="115000"/>
                        </a:lnSpc>
                        <a:spcAft>
                          <a:spcPts val="0"/>
                        </a:spcAft>
                      </a:pPr>
                      <a:r>
                        <a:rPr lang="es-ES" sz="900" dirty="0">
                          <a:effectLst/>
                        </a:rPr>
                        <a:t>Como bien mencionan los autores:  de nada sirve tener la intención. Es por esto que consideramos, que la planeación es la pieza clave para la implementación de estos conceptos en la actual realidad educativa. Ya sea en los planes de estudio, la redefinición de las materias y el rediseño del material educativo. Es necesario que el cambio se aborde desde la raíz para la generación de una nueva realidad.</a:t>
                      </a:r>
                      <a:endParaRPr lang="es-MX" sz="1000" dirty="0">
                        <a:effectLst/>
                      </a:endParaRPr>
                    </a:p>
                    <a:p>
                      <a:pPr>
                        <a:lnSpc>
                          <a:spcPct val="115000"/>
                        </a:lnSpc>
                        <a:spcAft>
                          <a:spcPts val="0"/>
                        </a:spcAft>
                      </a:pPr>
                      <a:r>
                        <a:rPr lang="es-ES" sz="900" dirty="0">
                          <a:effectLst/>
                        </a:rPr>
                        <a:t> </a:t>
                      </a:r>
                      <a:endParaRPr lang="es-MX" sz="1000" dirty="0">
                        <a:effectLst/>
                      </a:endParaRPr>
                    </a:p>
                    <a:p>
                      <a:pPr>
                        <a:lnSpc>
                          <a:spcPct val="115000"/>
                        </a:lnSpc>
                        <a:spcAft>
                          <a:spcPts val="0"/>
                        </a:spcAft>
                      </a:pPr>
                      <a:r>
                        <a:rPr lang="es-ES" sz="900" dirty="0">
                          <a:effectLst/>
                        </a:rPr>
                        <a:t>Disciplinas involucradas, tiempos, instrumentos de evaluación, temas y conceptos a evaluar, objetivo del proyecto y de cada una de las materias, que se consideren los recursos.</a:t>
                      </a:r>
                      <a:endParaRPr lang="es-MX" sz="1000" dirty="0">
                        <a:solidFill>
                          <a:srgbClr val="000000"/>
                        </a:solidFill>
                        <a:effectLst/>
                        <a:latin typeface="Arial" panose="020B0604020202020204" pitchFamily="34" charset="0"/>
                        <a:ea typeface="Arial" panose="020B0604020202020204" pitchFamily="34" charset="0"/>
                      </a:endParaRPr>
                    </a:p>
                  </a:txBody>
                  <a:tcPr marL="59387" marR="59387" marT="59387" marB="59387"/>
                </a:tc>
                <a:extLst>
                  <a:ext uri="{0D108BD9-81ED-4DB2-BD59-A6C34878D82A}">
                    <a16:rowId xmlns:a16="http://schemas.microsoft.com/office/drawing/2014/main" val="806364585"/>
                  </a:ext>
                </a:extLst>
              </a:tr>
            </a:tbl>
          </a:graphicData>
        </a:graphic>
      </p:graphicFrame>
    </p:spTree>
    <p:extLst>
      <p:ext uri="{BB962C8B-B14F-4D97-AF65-F5344CB8AC3E}">
        <p14:creationId xmlns:p14="http://schemas.microsoft.com/office/powerpoint/2010/main" val="2521562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48937"/>
          </a:xfrm>
        </p:spPr>
        <p:txBody>
          <a:bodyPr/>
          <a:lstStyle/>
          <a:p>
            <a:r>
              <a:rPr lang="es-MX" dirty="0" smtClean="0">
                <a:solidFill>
                  <a:srgbClr val="FF0000"/>
                </a:solidFill>
              </a:rPr>
              <a:t>Producto 1</a:t>
            </a:r>
            <a:r>
              <a:rPr lang="es-MX" dirty="0" smtClean="0"/>
              <a:t>. Aprendizaje cooperativo</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240520293"/>
              </p:ext>
            </p:extLst>
          </p:nvPr>
        </p:nvGraphicFramePr>
        <p:xfrm>
          <a:off x="677334" y="1358537"/>
          <a:ext cx="8596312" cy="2050050"/>
        </p:xfrm>
        <a:graphic>
          <a:graphicData uri="http://schemas.openxmlformats.org/drawingml/2006/table">
            <a:tbl>
              <a:tblPr>
                <a:tableStyleId>{5C22544A-7EE6-4342-B048-85BDC9FD1C3A}</a:tableStyleId>
              </a:tblPr>
              <a:tblGrid>
                <a:gridCol w="1227111">
                  <a:extLst>
                    <a:ext uri="{9D8B030D-6E8A-4147-A177-3AD203B41FA5}">
                      <a16:colId xmlns:a16="http://schemas.microsoft.com/office/drawing/2014/main" val="318552255"/>
                    </a:ext>
                  </a:extLst>
                </a:gridCol>
                <a:gridCol w="7369201">
                  <a:extLst>
                    <a:ext uri="{9D8B030D-6E8A-4147-A177-3AD203B41FA5}">
                      <a16:colId xmlns:a16="http://schemas.microsoft.com/office/drawing/2014/main" val="2049632714"/>
                    </a:ext>
                  </a:extLst>
                </a:gridCol>
              </a:tblGrid>
              <a:tr h="282684">
                <a:tc gridSpan="2">
                  <a:txBody>
                    <a:bodyPr/>
                    <a:lstStyle/>
                    <a:p>
                      <a:pPr algn="ctr">
                        <a:lnSpc>
                          <a:spcPct val="115000"/>
                        </a:lnSpc>
                        <a:spcAft>
                          <a:spcPts val="0"/>
                        </a:spcAft>
                      </a:pPr>
                      <a:r>
                        <a:rPr lang="es-ES" sz="900" dirty="0">
                          <a:effectLst/>
                        </a:rPr>
                        <a:t>El Aprendizaje </a:t>
                      </a:r>
                      <a:r>
                        <a:rPr lang="es-ES" sz="900" dirty="0" smtClean="0">
                          <a:effectLst/>
                        </a:rPr>
                        <a:t>Cooperativo</a:t>
                      </a:r>
                      <a:endParaRPr lang="es-MX" sz="1000" dirty="0">
                        <a:solidFill>
                          <a:srgbClr val="000000"/>
                        </a:solidFill>
                        <a:effectLst/>
                        <a:latin typeface="Arial" panose="020B0604020202020204" pitchFamily="34" charset="0"/>
                        <a:ea typeface="Arial" panose="020B0604020202020204" pitchFamily="34" charset="0"/>
                      </a:endParaRPr>
                    </a:p>
                  </a:txBody>
                  <a:tcPr marL="59387" marR="59387" marT="59387" marB="59387"/>
                </a:tc>
                <a:tc hMerge="1">
                  <a:txBody>
                    <a:bodyPr/>
                    <a:lstStyle/>
                    <a:p>
                      <a:endParaRPr lang="es-MX"/>
                    </a:p>
                  </a:txBody>
                  <a:tcPr/>
                </a:tc>
                <a:extLst>
                  <a:ext uri="{0D108BD9-81ED-4DB2-BD59-A6C34878D82A}">
                    <a16:rowId xmlns:a16="http://schemas.microsoft.com/office/drawing/2014/main" val="2197879695"/>
                  </a:ext>
                </a:extLst>
              </a:tr>
              <a:tr h="1102228">
                <a:tc>
                  <a:txBody>
                    <a:bodyPr/>
                    <a:lstStyle/>
                    <a:p>
                      <a:pPr>
                        <a:lnSpc>
                          <a:spcPct val="115000"/>
                        </a:lnSpc>
                        <a:spcAft>
                          <a:spcPts val="0"/>
                        </a:spcAft>
                      </a:pPr>
                      <a:r>
                        <a:rPr lang="es-ES" sz="900">
                          <a:effectLst/>
                        </a:rPr>
                        <a:t>1. ¿Qué es?</a:t>
                      </a:r>
                      <a:endParaRPr lang="es-MX" sz="1000">
                        <a:solidFill>
                          <a:srgbClr val="000000"/>
                        </a:solidFill>
                        <a:effectLst/>
                        <a:latin typeface="Arial" panose="020B0604020202020204" pitchFamily="34" charset="0"/>
                        <a:ea typeface="Arial" panose="020B0604020202020204" pitchFamily="34" charset="0"/>
                      </a:endParaRPr>
                    </a:p>
                  </a:txBody>
                  <a:tcPr marL="59387" marR="59387" marT="59387" marB="59387" anchor="ctr"/>
                </a:tc>
                <a:tc>
                  <a:txBody>
                    <a:bodyPr/>
                    <a:lstStyle/>
                    <a:p>
                      <a:pPr>
                        <a:lnSpc>
                          <a:spcPct val="115000"/>
                        </a:lnSpc>
                        <a:spcAft>
                          <a:spcPts val="0"/>
                        </a:spcAft>
                      </a:pPr>
                      <a:r>
                        <a:rPr lang="es-ES" sz="900">
                          <a:effectLst/>
                        </a:rPr>
                        <a:t>Enriquece nuestro conocimiento, amplia nuestras perspectivas y nos desarrollamos como personas. Está fundamentado por la comunicación y el contacto interpersonal con los docentes y los compañeros de grupo. </a:t>
                      </a:r>
                      <a:endParaRPr lang="es-MX" sz="1000">
                        <a:effectLst/>
                      </a:endParaRPr>
                    </a:p>
                    <a:p>
                      <a:pPr>
                        <a:lnSpc>
                          <a:spcPct val="115000"/>
                        </a:lnSpc>
                        <a:spcAft>
                          <a:spcPts val="0"/>
                        </a:spcAft>
                      </a:pPr>
                      <a:r>
                        <a:rPr lang="es-ES" sz="900">
                          <a:effectLst/>
                        </a:rPr>
                        <a:t>Se establecen interacciones durante todo el proceso de aprendizaje por lo que no puede dejarse de lado el análisis de la influencia educativa que ejercen el docente y los compañeros de clase.</a:t>
                      </a:r>
                      <a:endParaRPr lang="es-MX" sz="1000">
                        <a:effectLst/>
                      </a:endParaRPr>
                    </a:p>
                    <a:p>
                      <a:pPr>
                        <a:lnSpc>
                          <a:spcPct val="115000"/>
                        </a:lnSpc>
                        <a:spcAft>
                          <a:spcPts val="0"/>
                        </a:spcAft>
                      </a:pPr>
                      <a:r>
                        <a:rPr lang="es-ES" sz="900">
                          <a:effectLst/>
                        </a:rPr>
                        <a:t>En el aprendizaje cooperativo interviene el profesor, acompaña en todo momento y posteriormente los alumnos llevan por sí solos la adquisición del conocimiento.  </a:t>
                      </a:r>
                      <a:endParaRPr lang="es-MX" sz="1000">
                        <a:solidFill>
                          <a:srgbClr val="000000"/>
                        </a:solidFill>
                        <a:effectLst/>
                        <a:latin typeface="Arial" panose="020B0604020202020204" pitchFamily="34" charset="0"/>
                        <a:ea typeface="Arial" panose="020B0604020202020204" pitchFamily="34" charset="0"/>
                      </a:endParaRPr>
                    </a:p>
                  </a:txBody>
                  <a:tcPr marL="59387" marR="59387" marT="59387" marB="59387"/>
                </a:tc>
                <a:extLst>
                  <a:ext uri="{0D108BD9-81ED-4DB2-BD59-A6C34878D82A}">
                    <a16:rowId xmlns:a16="http://schemas.microsoft.com/office/drawing/2014/main" val="2705419788"/>
                  </a:ext>
                </a:extLst>
              </a:tr>
              <a:tr h="665138">
                <a:tc>
                  <a:txBody>
                    <a:bodyPr/>
                    <a:lstStyle/>
                    <a:p>
                      <a:pPr>
                        <a:lnSpc>
                          <a:spcPct val="115000"/>
                        </a:lnSpc>
                        <a:spcAft>
                          <a:spcPts val="0"/>
                        </a:spcAft>
                      </a:pPr>
                      <a:r>
                        <a:rPr lang="es-ES" sz="900" dirty="0">
                          <a:effectLst/>
                        </a:rPr>
                        <a:t>2. ¿Cuáles son</a:t>
                      </a:r>
                      <a:endParaRPr lang="es-MX" sz="1000" dirty="0">
                        <a:effectLst/>
                      </a:endParaRPr>
                    </a:p>
                    <a:p>
                      <a:pPr>
                        <a:lnSpc>
                          <a:spcPct val="115000"/>
                        </a:lnSpc>
                        <a:spcAft>
                          <a:spcPts val="0"/>
                        </a:spcAft>
                      </a:pPr>
                      <a:r>
                        <a:rPr lang="es-ES" sz="900" dirty="0">
                          <a:effectLst/>
                        </a:rPr>
                        <a:t>    sus </a:t>
                      </a:r>
                      <a:endParaRPr lang="es-MX" sz="1000" dirty="0">
                        <a:effectLst/>
                      </a:endParaRPr>
                    </a:p>
                    <a:p>
                      <a:pPr>
                        <a:lnSpc>
                          <a:spcPct val="115000"/>
                        </a:lnSpc>
                        <a:spcAft>
                          <a:spcPts val="0"/>
                        </a:spcAft>
                      </a:pPr>
                      <a:r>
                        <a:rPr lang="es-ES" sz="900" dirty="0">
                          <a:effectLst/>
                        </a:rPr>
                        <a:t>    características?</a:t>
                      </a:r>
                      <a:endParaRPr lang="es-MX" sz="1000" dirty="0">
                        <a:solidFill>
                          <a:srgbClr val="000000"/>
                        </a:solidFill>
                        <a:effectLst/>
                        <a:latin typeface="Arial" panose="020B0604020202020204" pitchFamily="34" charset="0"/>
                        <a:ea typeface="Arial" panose="020B0604020202020204" pitchFamily="34" charset="0"/>
                      </a:endParaRPr>
                    </a:p>
                  </a:txBody>
                  <a:tcPr marL="59387" marR="59387" marT="59387" marB="59387" anchor="ctr"/>
                </a:tc>
                <a:tc>
                  <a:txBody>
                    <a:bodyPr/>
                    <a:lstStyle/>
                    <a:p>
                      <a:pPr>
                        <a:lnSpc>
                          <a:spcPct val="115000"/>
                        </a:lnSpc>
                        <a:spcAft>
                          <a:spcPts val="0"/>
                        </a:spcAft>
                      </a:pPr>
                      <a:r>
                        <a:rPr lang="es-ES" sz="900" dirty="0">
                          <a:effectLst/>
                        </a:rPr>
                        <a:t>El aprendizaje cooperativo se refiere al empleo didáctico de grupos pequeños, en los que los alumnos trabajan juntos para maximizar su aprendizaje y el de los demás.  El docente es el guía de todo el proceso de aprendizaje. </a:t>
                      </a:r>
                      <a:endParaRPr lang="es-MX" sz="1000" dirty="0">
                        <a:effectLst/>
                      </a:endParaRPr>
                    </a:p>
                    <a:p>
                      <a:pPr>
                        <a:lnSpc>
                          <a:spcPct val="115000"/>
                        </a:lnSpc>
                        <a:spcAft>
                          <a:spcPts val="0"/>
                        </a:spcAft>
                      </a:pPr>
                      <a:r>
                        <a:rPr lang="es-ES" sz="900" dirty="0">
                          <a:effectLst/>
                        </a:rPr>
                        <a:t>Todos tienen objetivos comunes de aprendizaje y toman conciencia recíproca de ello, </a:t>
                      </a:r>
                      <a:endParaRPr lang="es-MX" sz="1000" dirty="0">
                        <a:solidFill>
                          <a:srgbClr val="000000"/>
                        </a:solidFill>
                        <a:effectLst/>
                        <a:latin typeface="Arial" panose="020B0604020202020204" pitchFamily="34" charset="0"/>
                        <a:ea typeface="Arial" panose="020B0604020202020204" pitchFamily="34" charset="0"/>
                      </a:endParaRPr>
                    </a:p>
                  </a:txBody>
                  <a:tcPr marL="59387" marR="59387" marT="59387" marB="59387"/>
                </a:tc>
                <a:extLst>
                  <a:ext uri="{0D108BD9-81ED-4DB2-BD59-A6C34878D82A}">
                    <a16:rowId xmlns:a16="http://schemas.microsoft.com/office/drawing/2014/main" val="2276906140"/>
                  </a:ext>
                </a:extLst>
              </a:tr>
            </a:tbl>
          </a:graphicData>
        </a:graphic>
      </p:graphicFrame>
      <p:graphicFrame>
        <p:nvGraphicFramePr>
          <p:cNvPr id="6" name="Tabla 5"/>
          <p:cNvGraphicFramePr>
            <a:graphicFrameLocks noGrp="1"/>
          </p:cNvGraphicFramePr>
          <p:nvPr/>
        </p:nvGraphicFramePr>
        <p:xfrm>
          <a:off x="677863" y="3386283"/>
          <a:ext cx="8596312" cy="1430046"/>
        </p:xfrm>
        <a:graphic>
          <a:graphicData uri="http://schemas.openxmlformats.org/drawingml/2006/table">
            <a:tbl>
              <a:tblPr>
                <a:tableStyleId>{5C22544A-7EE6-4342-B048-85BDC9FD1C3A}</a:tableStyleId>
              </a:tblPr>
              <a:tblGrid>
                <a:gridCol w="1227111">
                  <a:extLst>
                    <a:ext uri="{9D8B030D-6E8A-4147-A177-3AD203B41FA5}">
                      <a16:colId xmlns:a16="http://schemas.microsoft.com/office/drawing/2014/main" val="3157285909"/>
                    </a:ext>
                  </a:extLst>
                </a:gridCol>
                <a:gridCol w="7369201">
                  <a:extLst>
                    <a:ext uri="{9D8B030D-6E8A-4147-A177-3AD203B41FA5}">
                      <a16:colId xmlns:a16="http://schemas.microsoft.com/office/drawing/2014/main" val="348651318"/>
                    </a:ext>
                  </a:extLst>
                </a:gridCol>
              </a:tblGrid>
              <a:tr h="1430046">
                <a:tc>
                  <a:txBody>
                    <a:bodyPr/>
                    <a:lstStyle/>
                    <a:p>
                      <a:pPr>
                        <a:lnSpc>
                          <a:spcPct val="115000"/>
                        </a:lnSpc>
                        <a:spcAft>
                          <a:spcPts val="0"/>
                        </a:spcAft>
                      </a:pPr>
                      <a:r>
                        <a:rPr lang="es-ES" sz="900">
                          <a:effectLst/>
                        </a:rPr>
                        <a:t>3. ¿Cuáles son sus</a:t>
                      </a:r>
                      <a:endParaRPr lang="es-MX" sz="1000">
                        <a:effectLst/>
                      </a:endParaRPr>
                    </a:p>
                    <a:p>
                      <a:pPr>
                        <a:lnSpc>
                          <a:spcPct val="115000"/>
                        </a:lnSpc>
                        <a:spcAft>
                          <a:spcPts val="0"/>
                        </a:spcAft>
                      </a:pPr>
                      <a:r>
                        <a:rPr lang="es-ES" sz="900">
                          <a:effectLst/>
                        </a:rPr>
                        <a:t>    objetivos? </a:t>
                      </a:r>
                      <a:endParaRPr lang="es-MX" sz="1000">
                        <a:effectLst/>
                      </a:endParaRPr>
                    </a:p>
                    <a:p>
                      <a:pPr>
                        <a:lnSpc>
                          <a:spcPct val="115000"/>
                        </a:lnSpc>
                        <a:spcAft>
                          <a:spcPts val="0"/>
                        </a:spcAft>
                      </a:pPr>
                      <a:r>
                        <a:rPr lang="es-ES" sz="900">
                          <a:effectLst/>
                        </a:rPr>
                        <a:t> </a:t>
                      </a:r>
                      <a:endParaRPr lang="es-MX" sz="1000">
                        <a:solidFill>
                          <a:srgbClr val="000000"/>
                        </a:solidFill>
                        <a:effectLst/>
                        <a:latin typeface="Arial" panose="020B0604020202020204" pitchFamily="34" charset="0"/>
                        <a:ea typeface="Arial" panose="020B0604020202020204" pitchFamily="34" charset="0"/>
                      </a:endParaRPr>
                    </a:p>
                  </a:txBody>
                  <a:tcPr marL="59387" marR="59387" marT="59387" marB="59387" anchor="ctr"/>
                </a:tc>
                <a:tc>
                  <a:txBody>
                    <a:bodyPr/>
                    <a:lstStyle/>
                    <a:p>
                      <a:pPr>
                        <a:lnSpc>
                          <a:spcPct val="115000"/>
                        </a:lnSpc>
                        <a:spcAft>
                          <a:spcPts val="0"/>
                        </a:spcAft>
                      </a:pPr>
                      <a:r>
                        <a:rPr lang="es-ES" sz="900" dirty="0">
                          <a:effectLst/>
                        </a:rPr>
                        <a:t>Más pensamiento </a:t>
                      </a:r>
                      <a:r>
                        <a:rPr lang="es-ES" sz="900" dirty="0" err="1">
                          <a:effectLst/>
                        </a:rPr>
                        <a:t>elaborativo</a:t>
                      </a:r>
                      <a:r>
                        <a:rPr lang="es-ES" sz="900" dirty="0">
                          <a:effectLst/>
                        </a:rPr>
                        <a:t> y reflexión colectiva sobre la necesidad de fundamentar y argumentar las respuestas. </a:t>
                      </a:r>
                      <a:endParaRPr lang="es-MX" sz="1000" dirty="0">
                        <a:effectLst/>
                      </a:endParaRPr>
                    </a:p>
                    <a:p>
                      <a:pPr>
                        <a:lnSpc>
                          <a:spcPct val="115000"/>
                        </a:lnSpc>
                        <a:spcAft>
                          <a:spcPts val="0"/>
                        </a:spcAft>
                      </a:pPr>
                      <a:r>
                        <a:rPr lang="es-ES" sz="900" dirty="0">
                          <a:effectLst/>
                        </a:rPr>
                        <a:t>Aumento en la frecuencia para dar, solicitar y recibir explicaciones</a:t>
                      </a:r>
                      <a:endParaRPr lang="es-MX" sz="1000" dirty="0">
                        <a:effectLst/>
                      </a:endParaRPr>
                    </a:p>
                    <a:p>
                      <a:pPr>
                        <a:lnSpc>
                          <a:spcPct val="115000"/>
                        </a:lnSpc>
                        <a:spcAft>
                          <a:spcPts val="0"/>
                        </a:spcAft>
                      </a:pPr>
                      <a:r>
                        <a:rPr lang="es-ES" sz="900" dirty="0">
                          <a:effectLst/>
                        </a:rPr>
                        <a:t>Aumento en la adopción de perspectivas diversas y en el respeto a la diferencia misma</a:t>
                      </a:r>
                      <a:endParaRPr lang="es-MX" sz="1000" dirty="0">
                        <a:effectLst/>
                      </a:endParaRPr>
                    </a:p>
                    <a:p>
                      <a:pPr>
                        <a:lnSpc>
                          <a:spcPct val="115000"/>
                        </a:lnSpc>
                        <a:spcAft>
                          <a:spcPts val="0"/>
                        </a:spcAft>
                      </a:pPr>
                      <a:r>
                        <a:rPr lang="es-ES" sz="900" dirty="0">
                          <a:effectLst/>
                        </a:rPr>
                        <a:t>Incremento en la profundidad de la composición o producción a realizar</a:t>
                      </a:r>
                      <a:endParaRPr lang="es-MX" sz="1000" dirty="0">
                        <a:effectLst/>
                      </a:endParaRPr>
                    </a:p>
                    <a:p>
                      <a:pPr>
                        <a:lnSpc>
                          <a:spcPct val="115000"/>
                        </a:lnSpc>
                        <a:spcAft>
                          <a:spcPts val="0"/>
                        </a:spcAft>
                      </a:pPr>
                      <a:r>
                        <a:rPr lang="es-ES" sz="900" dirty="0">
                          <a:effectLst/>
                        </a:rPr>
                        <a:t>Manifestación de comportamientos más tolerantes, cuestionamientos de prejuicios</a:t>
                      </a:r>
                      <a:endParaRPr lang="es-MX" sz="1000" dirty="0">
                        <a:effectLst/>
                      </a:endParaRPr>
                    </a:p>
                    <a:p>
                      <a:pPr>
                        <a:lnSpc>
                          <a:spcPct val="115000"/>
                        </a:lnSpc>
                        <a:spcAft>
                          <a:spcPts val="0"/>
                        </a:spcAft>
                      </a:pPr>
                      <a:r>
                        <a:rPr lang="es-ES" sz="900" dirty="0">
                          <a:effectLst/>
                        </a:rPr>
                        <a:t>Relaciones interpersonales más equitativas </a:t>
                      </a:r>
                      <a:endParaRPr lang="es-MX" sz="1000" dirty="0">
                        <a:effectLst/>
                      </a:endParaRPr>
                    </a:p>
                    <a:p>
                      <a:pPr>
                        <a:lnSpc>
                          <a:spcPct val="115000"/>
                        </a:lnSpc>
                        <a:spcAft>
                          <a:spcPts val="0"/>
                        </a:spcAft>
                      </a:pPr>
                      <a:r>
                        <a:rPr lang="es-ES" sz="900" dirty="0">
                          <a:effectLst/>
                        </a:rPr>
                        <a:t>Aulas más inclusivas y democráticas</a:t>
                      </a:r>
                      <a:endParaRPr lang="es-MX" sz="1000" dirty="0">
                        <a:effectLst/>
                      </a:endParaRPr>
                    </a:p>
                    <a:p>
                      <a:pPr>
                        <a:lnSpc>
                          <a:spcPct val="115000"/>
                        </a:lnSpc>
                        <a:spcAft>
                          <a:spcPts val="0"/>
                        </a:spcAft>
                      </a:pPr>
                      <a:r>
                        <a:rPr lang="es-ES" sz="900" dirty="0">
                          <a:effectLst/>
                        </a:rPr>
                        <a:t>Interdependencia positiva, interacción promocional cara a cara, responsabilidad y valoración personal. </a:t>
                      </a:r>
                      <a:endParaRPr lang="es-MX" sz="1000" dirty="0">
                        <a:solidFill>
                          <a:srgbClr val="000000"/>
                        </a:solidFill>
                        <a:effectLst/>
                        <a:latin typeface="Arial" panose="020B0604020202020204" pitchFamily="34" charset="0"/>
                        <a:ea typeface="Arial" panose="020B0604020202020204" pitchFamily="34" charset="0"/>
                      </a:endParaRPr>
                    </a:p>
                  </a:txBody>
                  <a:tcPr marL="59387" marR="59387" marT="59387" marB="59387"/>
                </a:tc>
                <a:extLst>
                  <a:ext uri="{0D108BD9-81ED-4DB2-BD59-A6C34878D82A}">
                    <a16:rowId xmlns:a16="http://schemas.microsoft.com/office/drawing/2014/main" val="3847235282"/>
                  </a:ext>
                </a:extLst>
              </a:tr>
            </a:tbl>
          </a:graphicData>
        </a:graphic>
      </p:graphicFrame>
    </p:spTree>
    <p:extLst>
      <p:ext uri="{BB962C8B-B14F-4D97-AF65-F5344CB8AC3E}">
        <p14:creationId xmlns:p14="http://schemas.microsoft.com/office/powerpoint/2010/main" val="1801214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solidFill>
                  <a:srgbClr val="FF0000"/>
                </a:solidFill>
              </a:rPr>
              <a:t>Producto 1. </a:t>
            </a:r>
            <a:r>
              <a:rPr lang="es-MX" dirty="0" smtClean="0"/>
              <a:t>Aprendizaje Cooperativo</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251945545"/>
              </p:ext>
            </p:extLst>
          </p:nvPr>
        </p:nvGraphicFramePr>
        <p:xfrm>
          <a:off x="677334" y="1713195"/>
          <a:ext cx="8596312" cy="2249591"/>
        </p:xfrm>
        <a:graphic>
          <a:graphicData uri="http://schemas.openxmlformats.org/drawingml/2006/table">
            <a:tbl>
              <a:tblPr>
                <a:tableStyleId>{5C22544A-7EE6-4342-B048-85BDC9FD1C3A}</a:tableStyleId>
              </a:tblPr>
              <a:tblGrid>
                <a:gridCol w="1227111">
                  <a:extLst>
                    <a:ext uri="{9D8B030D-6E8A-4147-A177-3AD203B41FA5}">
                      <a16:colId xmlns:a16="http://schemas.microsoft.com/office/drawing/2014/main" val="2798403354"/>
                    </a:ext>
                  </a:extLst>
                </a:gridCol>
                <a:gridCol w="7369201">
                  <a:extLst>
                    <a:ext uri="{9D8B030D-6E8A-4147-A177-3AD203B41FA5}">
                      <a16:colId xmlns:a16="http://schemas.microsoft.com/office/drawing/2014/main" val="1505073255"/>
                    </a:ext>
                  </a:extLst>
                </a:gridCol>
              </a:tblGrid>
              <a:tr h="2249591">
                <a:tc>
                  <a:txBody>
                    <a:bodyPr/>
                    <a:lstStyle/>
                    <a:p>
                      <a:pPr>
                        <a:lnSpc>
                          <a:spcPct val="115000"/>
                        </a:lnSpc>
                        <a:spcAft>
                          <a:spcPts val="0"/>
                        </a:spcAft>
                      </a:pPr>
                      <a:r>
                        <a:rPr lang="es-ES" sz="900">
                          <a:effectLst/>
                        </a:rPr>
                        <a:t>4. ¿Cuáles son las</a:t>
                      </a:r>
                      <a:endParaRPr lang="es-MX" sz="1000">
                        <a:effectLst/>
                      </a:endParaRPr>
                    </a:p>
                    <a:p>
                      <a:pPr>
                        <a:lnSpc>
                          <a:spcPct val="115000"/>
                        </a:lnSpc>
                        <a:spcAft>
                          <a:spcPts val="0"/>
                        </a:spcAft>
                      </a:pPr>
                      <a:r>
                        <a:rPr lang="es-ES" sz="900">
                          <a:effectLst/>
                        </a:rPr>
                        <a:t>     acciones de  </a:t>
                      </a:r>
                      <a:endParaRPr lang="es-MX" sz="1000">
                        <a:effectLst/>
                      </a:endParaRPr>
                    </a:p>
                    <a:p>
                      <a:pPr>
                        <a:lnSpc>
                          <a:spcPct val="115000"/>
                        </a:lnSpc>
                        <a:spcAft>
                          <a:spcPts val="0"/>
                        </a:spcAft>
                      </a:pPr>
                      <a:r>
                        <a:rPr lang="es-ES" sz="900">
                          <a:effectLst/>
                        </a:rPr>
                        <a:t>     planeación y   acompañamiento </a:t>
                      </a:r>
                      <a:endParaRPr lang="es-MX" sz="1000">
                        <a:effectLst/>
                      </a:endParaRPr>
                    </a:p>
                    <a:p>
                      <a:pPr>
                        <a:lnSpc>
                          <a:spcPct val="115000"/>
                        </a:lnSpc>
                        <a:spcAft>
                          <a:spcPts val="0"/>
                        </a:spcAft>
                      </a:pPr>
                      <a:r>
                        <a:rPr lang="es-ES" sz="900">
                          <a:effectLst/>
                        </a:rPr>
                        <a:t>    más importantes </a:t>
                      </a:r>
                      <a:endParaRPr lang="es-MX" sz="1000">
                        <a:effectLst/>
                      </a:endParaRPr>
                    </a:p>
                    <a:p>
                      <a:pPr>
                        <a:lnSpc>
                          <a:spcPct val="115000"/>
                        </a:lnSpc>
                        <a:spcAft>
                          <a:spcPts val="0"/>
                        </a:spcAft>
                      </a:pPr>
                      <a:r>
                        <a:rPr lang="es-ES" sz="900">
                          <a:effectLst/>
                        </a:rPr>
                        <a:t>    del  profesor, en</a:t>
                      </a:r>
                      <a:endParaRPr lang="es-MX" sz="1000">
                        <a:effectLst/>
                      </a:endParaRPr>
                    </a:p>
                    <a:p>
                      <a:pPr>
                        <a:lnSpc>
                          <a:spcPct val="115000"/>
                        </a:lnSpc>
                        <a:spcAft>
                          <a:spcPts val="0"/>
                        </a:spcAft>
                      </a:pPr>
                      <a:r>
                        <a:rPr lang="es-ES" sz="900">
                          <a:effectLst/>
                        </a:rPr>
                        <a:t>    éste tipo de</a:t>
                      </a:r>
                      <a:endParaRPr lang="es-MX" sz="1000">
                        <a:effectLst/>
                      </a:endParaRPr>
                    </a:p>
                    <a:p>
                      <a:pPr>
                        <a:lnSpc>
                          <a:spcPct val="115000"/>
                        </a:lnSpc>
                        <a:spcAft>
                          <a:spcPts val="0"/>
                        </a:spcAft>
                      </a:pPr>
                      <a:r>
                        <a:rPr lang="es-ES" sz="900">
                          <a:effectLst/>
                        </a:rPr>
                        <a:t>     trabajo?</a:t>
                      </a:r>
                      <a:endParaRPr lang="es-MX" sz="1000">
                        <a:effectLst/>
                      </a:endParaRPr>
                    </a:p>
                    <a:p>
                      <a:pPr>
                        <a:lnSpc>
                          <a:spcPct val="115000"/>
                        </a:lnSpc>
                        <a:spcAft>
                          <a:spcPts val="0"/>
                        </a:spcAft>
                      </a:pPr>
                      <a:r>
                        <a:rPr lang="es-ES" sz="900">
                          <a:effectLst/>
                        </a:rPr>
                        <a:t> </a:t>
                      </a:r>
                      <a:endParaRPr lang="es-MX" sz="1000">
                        <a:solidFill>
                          <a:srgbClr val="000000"/>
                        </a:solidFill>
                        <a:effectLst/>
                        <a:latin typeface="Arial" panose="020B0604020202020204" pitchFamily="34" charset="0"/>
                        <a:ea typeface="Arial" panose="020B0604020202020204" pitchFamily="34" charset="0"/>
                      </a:endParaRPr>
                    </a:p>
                  </a:txBody>
                  <a:tcPr marL="59387" marR="59387" marT="59387" marB="59387" anchor="ctr"/>
                </a:tc>
                <a:tc>
                  <a:txBody>
                    <a:bodyPr/>
                    <a:lstStyle/>
                    <a:p>
                      <a:pPr>
                        <a:lnSpc>
                          <a:spcPct val="115000"/>
                        </a:lnSpc>
                        <a:spcAft>
                          <a:spcPts val="0"/>
                        </a:spcAft>
                      </a:pPr>
                      <a:r>
                        <a:rPr lang="es-ES" sz="900" dirty="0">
                          <a:effectLst/>
                        </a:rPr>
                        <a:t>Se proponen los siguientes pasos para estructurar el proceso de enseñanza: </a:t>
                      </a:r>
                      <a:endParaRPr lang="es-MX" sz="1000" dirty="0">
                        <a:effectLst/>
                      </a:endParaRPr>
                    </a:p>
                    <a:p>
                      <a:pPr>
                        <a:lnSpc>
                          <a:spcPct val="115000"/>
                        </a:lnSpc>
                        <a:spcAft>
                          <a:spcPts val="0"/>
                        </a:spcAft>
                      </a:pPr>
                      <a:r>
                        <a:rPr lang="es-ES" sz="900" dirty="0">
                          <a:effectLst/>
                        </a:rPr>
                        <a:t>Especificar objetivos o propósitos de enseñanza-aprendizaje (planeación)</a:t>
                      </a:r>
                      <a:endParaRPr lang="es-MX" sz="1000" dirty="0">
                        <a:effectLst/>
                      </a:endParaRPr>
                    </a:p>
                    <a:p>
                      <a:pPr>
                        <a:lnSpc>
                          <a:spcPct val="115000"/>
                        </a:lnSpc>
                        <a:spcAft>
                          <a:spcPts val="0"/>
                        </a:spcAft>
                      </a:pPr>
                      <a:r>
                        <a:rPr lang="es-ES" sz="900" dirty="0">
                          <a:effectLst/>
                        </a:rPr>
                        <a:t>Decidir el tamaño del grupo (planeación)</a:t>
                      </a:r>
                      <a:endParaRPr lang="es-MX" sz="1000" dirty="0">
                        <a:effectLst/>
                      </a:endParaRPr>
                    </a:p>
                    <a:p>
                      <a:pPr>
                        <a:lnSpc>
                          <a:spcPct val="115000"/>
                        </a:lnSpc>
                        <a:spcAft>
                          <a:spcPts val="0"/>
                        </a:spcAft>
                      </a:pPr>
                      <a:r>
                        <a:rPr lang="es-ES" sz="900" dirty="0">
                          <a:effectLst/>
                        </a:rPr>
                        <a:t>Asignar estudiantes a los grupos (planeación)</a:t>
                      </a:r>
                      <a:endParaRPr lang="es-MX" sz="1000" dirty="0">
                        <a:effectLst/>
                      </a:endParaRPr>
                    </a:p>
                    <a:p>
                      <a:pPr>
                        <a:lnSpc>
                          <a:spcPct val="115000"/>
                        </a:lnSpc>
                        <a:spcAft>
                          <a:spcPts val="0"/>
                        </a:spcAft>
                      </a:pPr>
                      <a:r>
                        <a:rPr lang="es-ES" sz="900" dirty="0">
                          <a:effectLst/>
                        </a:rPr>
                        <a:t>Acondicionar el aula (planeación) </a:t>
                      </a:r>
                      <a:endParaRPr lang="es-MX" sz="1000" dirty="0">
                        <a:effectLst/>
                      </a:endParaRPr>
                    </a:p>
                    <a:p>
                      <a:pPr>
                        <a:lnSpc>
                          <a:spcPct val="115000"/>
                        </a:lnSpc>
                        <a:spcAft>
                          <a:spcPts val="0"/>
                        </a:spcAft>
                      </a:pPr>
                      <a:r>
                        <a:rPr lang="es-ES" sz="900" dirty="0">
                          <a:effectLst/>
                        </a:rPr>
                        <a:t>Planear los materiales de enseñanza (recursos y planeación)</a:t>
                      </a:r>
                      <a:endParaRPr lang="es-MX" sz="1000" dirty="0">
                        <a:effectLst/>
                      </a:endParaRPr>
                    </a:p>
                    <a:p>
                      <a:pPr>
                        <a:lnSpc>
                          <a:spcPct val="115000"/>
                        </a:lnSpc>
                        <a:spcAft>
                          <a:spcPts val="0"/>
                        </a:spcAft>
                      </a:pPr>
                      <a:r>
                        <a:rPr lang="es-ES" sz="900" dirty="0">
                          <a:effectLst/>
                        </a:rPr>
                        <a:t>Asignar los roles para asegurar la interdependencia (asignación de roles) </a:t>
                      </a:r>
                      <a:endParaRPr lang="es-MX" sz="1000" dirty="0">
                        <a:effectLst/>
                      </a:endParaRPr>
                    </a:p>
                    <a:p>
                      <a:pPr>
                        <a:lnSpc>
                          <a:spcPct val="115000"/>
                        </a:lnSpc>
                        <a:spcAft>
                          <a:spcPts val="0"/>
                        </a:spcAft>
                      </a:pPr>
                      <a:r>
                        <a:rPr lang="es-ES" sz="900" dirty="0">
                          <a:effectLst/>
                        </a:rPr>
                        <a:t>Explicar la tarea académica. (objetivos claros) </a:t>
                      </a:r>
                      <a:endParaRPr lang="es-MX" sz="1000" dirty="0">
                        <a:effectLst/>
                      </a:endParaRPr>
                    </a:p>
                    <a:p>
                      <a:pPr>
                        <a:lnSpc>
                          <a:spcPct val="115000"/>
                        </a:lnSpc>
                        <a:spcAft>
                          <a:spcPts val="0"/>
                        </a:spcAft>
                      </a:pPr>
                      <a:r>
                        <a:rPr lang="es-ES" sz="900" dirty="0">
                          <a:effectLst/>
                        </a:rPr>
                        <a:t>Estructural la meta grupal de independencia positiva. (designar tareas y responsables) </a:t>
                      </a:r>
                      <a:endParaRPr lang="es-MX" sz="1000" dirty="0">
                        <a:effectLst/>
                      </a:endParaRPr>
                    </a:p>
                    <a:p>
                      <a:pPr>
                        <a:lnSpc>
                          <a:spcPct val="115000"/>
                        </a:lnSpc>
                        <a:spcAft>
                          <a:spcPts val="0"/>
                        </a:spcAft>
                      </a:pPr>
                      <a:r>
                        <a:rPr lang="es-ES" sz="900" dirty="0">
                          <a:effectLst/>
                        </a:rPr>
                        <a:t>Estructurar la valoración individual (autoevaluación y evaluación del profesor) </a:t>
                      </a:r>
                      <a:endParaRPr lang="es-MX" sz="1000" dirty="0">
                        <a:effectLst/>
                      </a:endParaRPr>
                    </a:p>
                    <a:p>
                      <a:pPr>
                        <a:lnSpc>
                          <a:spcPct val="115000"/>
                        </a:lnSpc>
                        <a:spcAft>
                          <a:spcPts val="0"/>
                        </a:spcAft>
                      </a:pPr>
                      <a:r>
                        <a:rPr lang="es-ES" sz="900" dirty="0">
                          <a:effectLst/>
                        </a:rPr>
                        <a:t>Estructurar la cooperación </a:t>
                      </a:r>
                      <a:r>
                        <a:rPr lang="es-ES" sz="900" dirty="0" err="1">
                          <a:effectLst/>
                        </a:rPr>
                        <a:t>intergrupo</a:t>
                      </a:r>
                      <a:r>
                        <a:rPr lang="es-ES" sz="900" dirty="0">
                          <a:effectLst/>
                        </a:rPr>
                        <a:t> (coevaluación y constante retroalimentación)</a:t>
                      </a:r>
                      <a:endParaRPr lang="es-MX" sz="1000" dirty="0">
                        <a:effectLst/>
                      </a:endParaRPr>
                    </a:p>
                    <a:p>
                      <a:pPr>
                        <a:lnSpc>
                          <a:spcPct val="115000"/>
                        </a:lnSpc>
                        <a:spcAft>
                          <a:spcPts val="0"/>
                        </a:spcAft>
                      </a:pPr>
                      <a:r>
                        <a:rPr lang="es-ES" sz="900" dirty="0">
                          <a:effectLst/>
                        </a:rPr>
                        <a:t>Explicar los criterios de éxito (rúbricas de evaluación)</a:t>
                      </a:r>
                      <a:endParaRPr lang="es-MX" sz="1000" dirty="0">
                        <a:effectLst/>
                      </a:endParaRPr>
                    </a:p>
                    <a:p>
                      <a:pPr>
                        <a:lnSpc>
                          <a:spcPct val="115000"/>
                        </a:lnSpc>
                        <a:spcAft>
                          <a:spcPts val="0"/>
                        </a:spcAft>
                      </a:pPr>
                      <a:r>
                        <a:rPr lang="es-ES" sz="900" dirty="0">
                          <a:effectLst/>
                        </a:rPr>
                        <a:t>Especificar los comportamientos y habilidades deseadas. (rúbricas de evaluación)</a:t>
                      </a:r>
                      <a:endParaRPr lang="es-MX" sz="1000" dirty="0">
                        <a:solidFill>
                          <a:srgbClr val="000000"/>
                        </a:solidFill>
                        <a:effectLst/>
                        <a:latin typeface="Arial" panose="020B0604020202020204" pitchFamily="34" charset="0"/>
                        <a:ea typeface="Arial" panose="020B0604020202020204" pitchFamily="34" charset="0"/>
                      </a:endParaRPr>
                    </a:p>
                  </a:txBody>
                  <a:tcPr marL="59387" marR="59387" marT="59387" marB="59387"/>
                </a:tc>
                <a:extLst>
                  <a:ext uri="{0D108BD9-81ED-4DB2-BD59-A6C34878D82A}">
                    <a16:rowId xmlns:a16="http://schemas.microsoft.com/office/drawing/2014/main" val="2498282713"/>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286646926"/>
              </p:ext>
            </p:extLst>
          </p:nvPr>
        </p:nvGraphicFramePr>
        <p:xfrm>
          <a:off x="677334" y="3974818"/>
          <a:ext cx="8596312" cy="1757864"/>
        </p:xfrm>
        <a:graphic>
          <a:graphicData uri="http://schemas.openxmlformats.org/drawingml/2006/table">
            <a:tbl>
              <a:tblPr>
                <a:tableStyleId>{5C22544A-7EE6-4342-B048-85BDC9FD1C3A}</a:tableStyleId>
              </a:tblPr>
              <a:tblGrid>
                <a:gridCol w="1227111">
                  <a:extLst>
                    <a:ext uri="{9D8B030D-6E8A-4147-A177-3AD203B41FA5}">
                      <a16:colId xmlns:a16="http://schemas.microsoft.com/office/drawing/2014/main" val="13217164"/>
                    </a:ext>
                  </a:extLst>
                </a:gridCol>
                <a:gridCol w="7369201">
                  <a:extLst>
                    <a:ext uri="{9D8B030D-6E8A-4147-A177-3AD203B41FA5}">
                      <a16:colId xmlns:a16="http://schemas.microsoft.com/office/drawing/2014/main" val="3479898956"/>
                    </a:ext>
                  </a:extLst>
                </a:gridCol>
              </a:tblGrid>
              <a:tr h="1757864">
                <a:tc>
                  <a:txBody>
                    <a:bodyPr/>
                    <a:lstStyle/>
                    <a:p>
                      <a:pPr>
                        <a:lnSpc>
                          <a:spcPct val="115000"/>
                        </a:lnSpc>
                        <a:spcAft>
                          <a:spcPts val="0"/>
                        </a:spcAft>
                      </a:pPr>
                      <a:r>
                        <a:rPr lang="es-ES" sz="900">
                          <a:effectLst/>
                        </a:rPr>
                        <a:t>5. ¿De qué</a:t>
                      </a:r>
                      <a:endParaRPr lang="es-MX" sz="1000">
                        <a:effectLst/>
                      </a:endParaRPr>
                    </a:p>
                    <a:p>
                      <a:pPr>
                        <a:lnSpc>
                          <a:spcPct val="115000"/>
                        </a:lnSpc>
                        <a:spcAft>
                          <a:spcPts val="0"/>
                        </a:spcAft>
                      </a:pPr>
                      <a:r>
                        <a:rPr lang="es-ES" sz="900">
                          <a:effectLst/>
                        </a:rPr>
                        <a:t>    manera</a:t>
                      </a:r>
                      <a:endParaRPr lang="es-MX" sz="1000">
                        <a:effectLst/>
                      </a:endParaRPr>
                    </a:p>
                    <a:p>
                      <a:pPr>
                        <a:lnSpc>
                          <a:spcPct val="115000"/>
                        </a:lnSpc>
                        <a:spcAft>
                          <a:spcPts val="0"/>
                        </a:spcAft>
                      </a:pPr>
                      <a:r>
                        <a:rPr lang="es-ES" sz="900">
                          <a:effectLst/>
                        </a:rPr>
                        <a:t>    se vinculan  el</a:t>
                      </a:r>
                      <a:endParaRPr lang="es-MX" sz="1000">
                        <a:effectLst/>
                      </a:endParaRPr>
                    </a:p>
                    <a:p>
                      <a:pPr>
                        <a:lnSpc>
                          <a:spcPct val="115000"/>
                        </a:lnSpc>
                        <a:spcAft>
                          <a:spcPts val="0"/>
                        </a:spcAft>
                      </a:pPr>
                      <a:r>
                        <a:rPr lang="es-ES" sz="900">
                          <a:effectLst/>
                        </a:rPr>
                        <a:t>    trabajo</a:t>
                      </a:r>
                      <a:endParaRPr lang="es-MX" sz="1000">
                        <a:effectLst/>
                      </a:endParaRPr>
                    </a:p>
                    <a:p>
                      <a:pPr>
                        <a:lnSpc>
                          <a:spcPct val="115000"/>
                        </a:lnSpc>
                        <a:spcAft>
                          <a:spcPts val="0"/>
                        </a:spcAft>
                      </a:pPr>
                      <a:r>
                        <a:rPr lang="es-ES" sz="900">
                          <a:effectLst/>
                        </a:rPr>
                        <a:t>    interdisciplinario, </a:t>
                      </a:r>
                      <a:endParaRPr lang="es-MX" sz="1000">
                        <a:effectLst/>
                      </a:endParaRPr>
                    </a:p>
                    <a:p>
                      <a:pPr>
                        <a:lnSpc>
                          <a:spcPct val="115000"/>
                        </a:lnSpc>
                        <a:spcAft>
                          <a:spcPts val="0"/>
                        </a:spcAft>
                      </a:pPr>
                      <a:r>
                        <a:rPr lang="es-ES" sz="900">
                          <a:effectLst/>
                        </a:rPr>
                        <a:t>    y el aprendizaje</a:t>
                      </a:r>
                      <a:endParaRPr lang="es-MX" sz="1000">
                        <a:effectLst/>
                      </a:endParaRPr>
                    </a:p>
                    <a:p>
                      <a:pPr>
                        <a:lnSpc>
                          <a:spcPct val="115000"/>
                        </a:lnSpc>
                        <a:spcAft>
                          <a:spcPts val="0"/>
                        </a:spcAft>
                      </a:pPr>
                      <a:r>
                        <a:rPr lang="es-ES" sz="900">
                          <a:effectLst/>
                        </a:rPr>
                        <a:t>    cooperativo?</a:t>
                      </a:r>
                      <a:endParaRPr lang="es-MX" sz="1000">
                        <a:solidFill>
                          <a:srgbClr val="000000"/>
                        </a:solidFill>
                        <a:effectLst/>
                        <a:latin typeface="Arial" panose="020B0604020202020204" pitchFamily="34" charset="0"/>
                        <a:ea typeface="Arial" panose="020B0604020202020204" pitchFamily="34" charset="0"/>
                      </a:endParaRPr>
                    </a:p>
                  </a:txBody>
                  <a:tcPr marL="59387" marR="59387" marT="59387" marB="59387" anchor="ctr"/>
                </a:tc>
                <a:tc>
                  <a:txBody>
                    <a:bodyPr/>
                    <a:lstStyle/>
                    <a:p>
                      <a:pPr>
                        <a:lnSpc>
                          <a:spcPct val="115000"/>
                        </a:lnSpc>
                        <a:spcAft>
                          <a:spcPts val="0"/>
                        </a:spcAft>
                      </a:pPr>
                      <a:r>
                        <a:rPr lang="es-ES" sz="900" dirty="0">
                          <a:effectLst/>
                        </a:rPr>
                        <a:t>El trabajo interdisciplinario debe ser guiado en todo momento por el profesor o los profesores de las disciplinas involucradas, con ello podemos asegurar que exista una integración de todos los saberes de cada una de ellas para lograr el entendimiento de un todo. Los alumnos deben llevar este acompañamiento de una forma estructurada pues sólo así los objetivos de un proyecto interdisciplinario pueden lograrse. </a:t>
                      </a:r>
                      <a:endParaRPr lang="es-MX" sz="1000" dirty="0">
                        <a:effectLst/>
                      </a:endParaRPr>
                    </a:p>
                    <a:p>
                      <a:pPr>
                        <a:lnSpc>
                          <a:spcPct val="115000"/>
                        </a:lnSpc>
                        <a:spcAft>
                          <a:spcPts val="0"/>
                        </a:spcAft>
                      </a:pPr>
                      <a:r>
                        <a:rPr lang="es-ES" sz="900" dirty="0">
                          <a:effectLst/>
                        </a:rPr>
                        <a:t>Las estrategias que utilice el profesor para lograr el aprendizaje cooperativo durante estos proyectos deben estar planeadas con detenimiento, siempre teniendo por objetivo la integración de conceptos, fomentar habilidades como el pensamiento crítico, la resolución de problemas y el trabajo colaborativo. </a:t>
                      </a:r>
                      <a:endParaRPr lang="es-MX" sz="1000" dirty="0">
                        <a:effectLst/>
                      </a:endParaRPr>
                    </a:p>
                    <a:p>
                      <a:pPr>
                        <a:lnSpc>
                          <a:spcPct val="115000"/>
                        </a:lnSpc>
                        <a:spcAft>
                          <a:spcPts val="0"/>
                        </a:spcAft>
                      </a:pPr>
                      <a:r>
                        <a:rPr lang="es-ES" sz="900" dirty="0">
                          <a:effectLst/>
                        </a:rPr>
                        <a:t>Igualmente debemos considerar que los equipos formados sean heterogéneos, alumnos con diversos intereses y habilidades, esto mantendrá la posibilidad de que todos aporten y se involucren desde diversos enfoques; el profesor debe igualmente promover que las metas de los alumnos sean compartidas y monitorear que todos participen. </a:t>
                      </a:r>
                      <a:endParaRPr lang="es-MX" sz="1000" dirty="0">
                        <a:solidFill>
                          <a:srgbClr val="000000"/>
                        </a:solidFill>
                        <a:effectLst/>
                        <a:latin typeface="Arial" panose="020B0604020202020204" pitchFamily="34" charset="0"/>
                        <a:ea typeface="Arial" panose="020B0604020202020204" pitchFamily="34" charset="0"/>
                      </a:endParaRPr>
                    </a:p>
                  </a:txBody>
                  <a:tcPr marL="59387" marR="59387" marT="59387" marB="59387"/>
                </a:tc>
                <a:extLst>
                  <a:ext uri="{0D108BD9-81ED-4DB2-BD59-A6C34878D82A}">
                    <a16:rowId xmlns:a16="http://schemas.microsoft.com/office/drawing/2014/main" val="3701487201"/>
                  </a:ext>
                </a:extLst>
              </a:tr>
            </a:tbl>
          </a:graphicData>
        </a:graphic>
      </p:graphicFrame>
    </p:spTree>
    <p:extLst>
      <p:ext uri="{BB962C8B-B14F-4D97-AF65-F5344CB8AC3E}">
        <p14:creationId xmlns:p14="http://schemas.microsoft.com/office/powerpoint/2010/main" val="2692014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5.a PRODUCTOS GENERADOS EN LA PRIMERA SESIÓN DE TRABAJO. </a:t>
            </a:r>
          </a:p>
        </p:txBody>
      </p:sp>
      <p:sp>
        <p:nvSpPr>
          <p:cNvPr id="3" name="Marcador de contenido 2"/>
          <p:cNvSpPr>
            <a:spLocks noGrp="1"/>
          </p:cNvSpPr>
          <p:nvPr>
            <p:ph idx="1"/>
          </p:nvPr>
        </p:nvSpPr>
        <p:spPr/>
        <p:txBody>
          <a:bodyPr/>
          <a:lstStyle/>
          <a:p>
            <a:r>
              <a:rPr lang="es-MX" dirty="0" smtClean="0"/>
              <a:t>2. </a:t>
            </a:r>
            <a:r>
              <a:rPr lang="es-MX" dirty="0" smtClean="0">
                <a:solidFill>
                  <a:srgbClr val="FF0000"/>
                </a:solidFill>
              </a:rPr>
              <a:t>Producto 3. </a:t>
            </a:r>
            <a:r>
              <a:rPr lang="es-MX" dirty="0" smtClean="0"/>
              <a:t>Fotografías de la sesión tomadas por los propios grupos y la persona asignada para tal fin.</a:t>
            </a:r>
          </a:p>
          <a:p>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573" y="2725919"/>
            <a:ext cx="1909707" cy="3395034"/>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625" y="3004036"/>
            <a:ext cx="1824441" cy="3243451"/>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4573" y="2725919"/>
            <a:ext cx="1994304" cy="3545429"/>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5839" y="2858271"/>
            <a:ext cx="1824441" cy="3243451"/>
          </a:xfrm>
          <a:prstGeom prst="rect">
            <a:avLst/>
          </a:prstGeom>
        </p:spPr>
      </p:pic>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29599" y="276853"/>
            <a:ext cx="3144253" cy="1768642"/>
          </a:xfrm>
          <a:prstGeom prst="rect">
            <a:avLst/>
          </a:prstGeom>
        </p:spPr>
      </p:pic>
    </p:spTree>
    <p:extLst>
      <p:ext uri="{BB962C8B-B14F-4D97-AF65-F5344CB8AC3E}">
        <p14:creationId xmlns:p14="http://schemas.microsoft.com/office/powerpoint/2010/main" val="2187080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2143" y="3200650"/>
            <a:ext cx="4920915" cy="2768015"/>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5084" y="331791"/>
            <a:ext cx="4606311" cy="2591050"/>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436" y="513346"/>
            <a:ext cx="4283546" cy="2409495"/>
          </a:xfrm>
          <a:prstGeom prst="rect">
            <a:avLst/>
          </a:prstGeom>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8240" y="3218024"/>
            <a:ext cx="3769895" cy="2827421"/>
          </a:xfrm>
          <a:prstGeom prst="rect">
            <a:avLst/>
          </a:prstGeom>
        </p:spPr>
      </p:pic>
      <p:pic>
        <p:nvPicPr>
          <p:cNvPr id="10" name="Imagen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161" y="3200650"/>
            <a:ext cx="3601453" cy="2701090"/>
          </a:xfrm>
          <a:prstGeom prst="rect">
            <a:avLst/>
          </a:prstGeom>
        </p:spPr>
      </p:pic>
    </p:spTree>
    <p:extLst>
      <p:ext uri="{BB962C8B-B14F-4D97-AF65-F5344CB8AC3E}">
        <p14:creationId xmlns:p14="http://schemas.microsoft.com/office/powerpoint/2010/main" val="358715596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2016</TotalTime>
  <Words>4204</Words>
  <Application>Microsoft Office PowerPoint</Application>
  <PresentationFormat>Panorámica</PresentationFormat>
  <Paragraphs>554</Paragraphs>
  <Slides>38</Slides>
  <Notes>1</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38</vt:i4>
      </vt:variant>
    </vt:vector>
  </HeadingPairs>
  <TitlesOfParts>
    <vt:vector size="48" baseType="lpstr">
      <vt:lpstr>Arial</vt:lpstr>
      <vt:lpstr>Calibri</vt:lpstr>
      <vt:lpstr>Century Gothic</vt:lpstr>
      <vt:lpstr>Noto Sans Symbols</vt:lpstr>
      <vt:lpstr>Times New Roman</vt:lpstr>
      <vt:lpstr>Trebuchet MS</vt:lpstr>
      <vt:lpstr>Wingdings</vt:lpstr>
      <vt:lpstr>Wingdings 3</vt:lpstr>
      <vt:lpstr>Faceta</vt:lpstr>
      <vt:lpstr>Acrobat Document</vt:lpstr>
      <vt:lpstr>HIGH SCHOOL  THOMAS JEFFERSON  ciclo escolar 2018-2019</vt:lpstr>
      <vt:lpstr>ANÁLISIS ESPACIAL DEL CRECIMIENTO URBANO DE LA ZONA METROPOLITANA DE LA CIUDAD DE MÉXICO. DURANTE: PRIMER PERIODO DE EVALUACIÓN</vt:lpstr>
      <vt:lpstr>Índice de apartados del Proyecto (Portafolio)</vt:lpstr>
      <vt:lpstr>PRIMERA SESIÓN DE TRABAJO 5.a PRODUCTOS GENERADOS</vt:lpstr>
      <vt:lpstr>Producto 1. La interdisciplinariedad</vt:lpstr>
      <vt:lpstr>Producto 1. Aprendizaje cooperativo</vt:lpstr>
      <vt:lpstr>Producto 1. Aprendizaje Cooperativo</vt:lpstr>
      <vt:lpstr>5.a PRODUCTOS GENERADOS EN LA PRIMERA SESIÓN DE TRABAJO. </vt:lpstr>
      <vt:lpstr>Presentación de PowerPoint</vt:lpstr>
      <vt:lpstr>5.b Organizador gráfico que muestre los contenidos y conceptos de todas las asignaturas involucradas en el proyecto y su interrelación (Producto 2)</vt:lpstr>
      <vt:lpstr>5.c Introducción o justificación y descripción del proyecto</vt:lpstr>
      <vt:lpstr>5.d Objetivo general del proyecto y de cada asignatura involucrada</vt:lpstr>
      <vt:lpstr>5.d Objetivo general del proyecto y de cada asignatura involucrada</vt:lpstr>
      <vt:lpstr>5.e Pregunta generadora, </vt:lpstr>
      <vt:lpstr>5.f Contenido. Temas y productos propuestos, organizadores en forma cronológica. </vt:lpstr>
      <vt:lpstr>5.g Formatos e instrumentos para /con la planeación, seguimiento, evaluación, autoevaluación y coevaluación</vt:lpstr>
      <vt:lpstr>5.g.1 Formatos e instrumentos para /con la planeación, seguimiento, evaluación, autoevaluación y coevaluación</vt:lpstr>
      <vt:lpstr>5.g.1 Formatos e instrumentos para /con la planeación, seguimiento, evaluación, autoevaluación y coevaluación</vt:lpstr>
      <vt:lpstr>5.g.1 Formatos e instrumentos para /con la planeación, seguimiento, evaluación, autoevaluación y coevaluación</vt:lpstr>
      <vt:lpstr>5.g.1 Formatos e instrumentos para /con la planeación, seguimiento, evaluación, autoevaluación y coevaluación</vt:lpstr>
      <vt:lpstr>5.g.1 Formatos e instrumentos para /con la planeación, seguimiento, evaluación, autoevaluación y coevaluación</vt:lpstr>
      <vt:lpstr>5.g.1 Formatos e instrumentos para /con la planeación, seguimiento, evaluación, autoevaluación y coevaluación</vt:lpstr>
      <vt:lpstr>5.g.1 Formatos e instrumentos para /con la planeación, seguimiento, evaluación, autoevaluación y coevaluación</vt:lpstr>
      <vt:lpstr>5.g.1 Formatos e instrumentos para /con la planeación, seguimiento, evaluación, autoevaluación y coevaluación</vt:lpstr>
      <vt:lpstr>5.h Reflexión sobre el proceso de planteamiento del proyecto. </vt:lpstr>
      <vt:lpstr>5.i Evidencias de proceso Producto 4. organigrama El Arte de formular Preguntas (fotografía) </vt:lpstr>
      <vt:lpstr>Presentación de PowerPoint</vt:lpstr>
      <vt:lpstr>5.i Evidencias de proceso</vt:lpstr>
      <vt:lpstr>5.i Evidencias de proceso</vt:lpstr>
      <vt:lpstr>5.i Evidencias de proceso</vt:lpstr>
      <vt:lpstr>5.i Evidencias de proceso</vt:lpstr>
      <vt:lpstr>5.I EVIDENCIAS DEL PROCESO </vt:lpstr>
      <vt:lpstr>5.i. evidencias de proceso</vt:lpstr>
      <vt:lpstr>5.1. Evidencias del Proceso</vt:lpstr>
      <vt:lpstr>5.I EVIDENCIAS DEL PROCESO</vt:lpstr>
      <vt:lpstr>5.I EVIDENCIAS DEL PROCESO</vt:lpstr>
      <vt:lpstr>5.I EVIDENCIAS DEL PROCESO</vt:lpstr>
      <vt:lpstr>5.I EVIDENCIAS DEL PROCESO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SCHOOL  THOMAS JEFFERSON  ciclo escolar 2018-2019</dc:title>
  <dc:creator>ITJZE</dc:creator>
  <cp:lastModifiedBy>Usuario de Windows</cp:lastModifiedBy>
  <cp:revision>65</cp:revision>
  <dcterms:created xsi:type="dcterms:W3CDTF">2017-10-19T00:51:36Z</dcterms:created>
  <dcterms:modified xsi:type="dcterms:W3CDTF">2018-06-22T12:27:46Z</dcterms:modified>
</cp:coreProperties>
</file>