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6" r:id="rId1"/>
  </p:sldMasterIdLst>
  <p:sldIdLst>
    <p:sldId id="256" r:id="rId2"/>
    <p:sldId id="260" r:id="rId3"/>
    <p:sldId id="261" r:id="rId4"/>
    <p:sldId id="262" r:id="rId5"/>
    <p:sldId id="271" r:id="rId6"/>
    <p:sldId id="272" r:id="rId7"/>
    <p:sldId id="273" r:id="rId8"/>
    <p:sldId id="263" r:id="rId9"/>
    <p:sldId id="274" r:id="rId10"/>
    <p:sldId id="264" r:id="rId11"/>
    <p:sldId id="265" r:id="rId12"/>
    <p:sldId id="266" r:id="rId13"/>
    <p:sldId id="267" r:id="rId14"/>
    <p:sldId id="268" r:id="rId15"/>
    <p:sldId id="269" r:id="rId16"/>
    <p:sldId id="270" r:id="rId17"/>
    <p:sldId id="280" r:id="rId18"/>
    <p:sldId id="278" r:id="rId19"/>
    <p:sldId id="281" r:id="rId20"/>
    <p:sldId id="286" r:id="rId21"/>
    <p:sldId id="282" r:id="rId22"/>
    <p:sldId id="287" r:id="rId23"/>
    <p:sldId id="288" r:id="rId24"/>
    <p:sldId id="291" r:id="rId25"/>
    <p:sldId id="290" r:id="rId26"/>
    <p:sldId id="289" r:id="rId27"/>
    <p:sldId id="292" r:id="rId28"/>
    <p:sldId id="293" r:id="rId29"/>
    <p:sldId id="294" r:id="rId30"/>
    <p:sldId id="296"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TJZE" initials="I" lastIdx="1" clrIdx="0">
    <p:extLst>
      <p:ext uri="{19B8F6BF-5375-455C-9EA6-DF929625EA0E}">
        <p15:presenceInfo xmlns:p15="http://schemas.microsoft.com/office/powerpoint/2012/main" userId="ITJZ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5" d="100"/>
          <a:sy n="75" d="100"/>
        </p:scale>
        <p:origin x="54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0.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6/22/2018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844025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48A87A34-81AB-432B-8DAE-1953F412C126}" type="datetimeFigureOut">
              <a:rPr lang="en-US" smtClean="0"/>
              <a:t>6/22/2018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686045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Editar el estilo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48A87A34-81AB-432B-8DAE-1953F412C126}" type="datetimeFigureOut">
              <a:rPr lang="en-US" smtClean="0"/>
              <a:t>6/22/2018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3884782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48A87A34-81AB-432B-8DAE-1953F412C126}" type="datetimeFigureOut">
              <a:rPr lang="en-US" smtClean="0"/>
              <a:t>6/22/2018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5135838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Editar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48A87A34-81AB-432B-8DAE-1953F412C126}" type="datetimeFigureOut">
              <a:rPr lang="en-US" smtClean="0"/>
              <a:pPr/>
              <a:t>6/22/2018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5160505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Editar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48A87A34-81AB-432B-8DAE-1953F412C126}" type="datetimeFigureOut">
              <a:rPr lang="en-US" smtClean="0"/>
              <a:pPr/>
              <a:t>6/22/2018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19688450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6/22/2018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5257846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6/22/2018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015084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6/22/2018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150405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48A87A34-81AB-432B-8DAE-1953F412C126}" type="datetimeFigureOut">
              <a:rPr lang="en-US" smtClean="0"/>
              <a:t>6/22/2018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326477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6/22/2018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655303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6/22/2018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3159114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6/22/2018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205953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6/22/2018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9364823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48A87A34-81AB-432B-8DAE-1953F412C126}" type="datetimeFigureOut">
              <a:rPr lang="en-US" smtClean="0"/>
              <a:t>6/22/2018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8181566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dirty="0" smtClean="0"/>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6/22/2018</a:t>
            </a:fld>
            <a:endParaRPr lang="en-US" dirty="0"/>
          </a:p>
        </p:txBody>
      </p:sp>
    </p:spTree>
    <p:extLst>
      <p:ext uri="{BB962C8B-B14F-4D97-AF65-F5344CB8AC3E}">
        <p14:creationId xmlns:p14="http://schemas.microsoft.com/office/powerpoint/2010/main" val="10604294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8A87A34-81AB-432B-8DAE-1953F412C126}" type="datetimeFigureOut">
              <a:rPr lang="en-US" smtClean="0"/>
              <a:pPr/>
              <a:t>6/22/2018</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425314950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6.wmf"/></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19.w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20.wmf"/></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21.wmf"/></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29.w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30.w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29197" y="3372498"/>
            <a:ext cx="7766936" cy="1646302"/>
          </a:xfrm>
        </p:spPr>
        <p:txBody>
          <a:bodyPr/>
          <a:lstStyle/>
          <a:p>
            <a:r>
              <a:rPr lang="es-MX" dirty="0" smtClean="0"/>
              <a:t>HIGH SCHOOL</a:t>
            </a:r>
            <a:br>
              <a:rPr lang="es-MX" dirty="0" smtClean="0"/>
            </a:br>
            <a:r>
              <a:rPr lang="es-MX" dirty="0" smtClean="0"/>
              <a:t> THOMAS JEFFERSON </a:t>
            </a:r>
            <a:br>
              <a:rPr lang="es-MX" dirty="0" smtClean="0"/>
            </a:br>
            <a:r>
              <a:rPr lang="es-MX" dirty="0" smtClean="0"/>
              <a:t>ciclo escolar 2018-2019</a:t>
            </a:r>
            <a:endParaRPr lang="es-MX" dirty="0"/>
          </a:p>
        </p:txBody>
      </p:sp>
      <p:sp>
        <p:nvSpPr>
          <p:cNvPr id="3" name="Subtítulo 2"/>
          <p:cNvSpPr>
            <a:spLocks noGrp="1"/>
          </p:cNvSpPr>
          <p:nvPr>
            <p:ph type="subTitle" idx="1"/>
          </p:nvPr>
        </p:nvSpPr>
        <p:spPr>
          <a:xfrm>
            <a:off x="229197" y="5335631"/>
            <a:ext cx="7766936" cy="1096899"/>
          </a:xfrm>
        </p:spPr>
        <p:txBody>
          <a:bodyPr/>
          <a:lstStyle/>
          <a:p>
            <a:r>
              <a:rPr lang="es-MX" dirty="0" smtClean="0"/>
              <a:t>EQUIPO NO. 6 QUINTO DE PREPARATORIA</a:t>
            </a:r>
            <a:endParaRPr lang="es-MX"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6433" y="-20034"/>
            <a:ext cx="3230667" cy="3389033"/>
          </a:xfrm>
          <a:prstGeom prst="rect">
            <a:avLst/>
          </a:prstGeom>
        </p:spPr>
      </p:pic>
    </p:spTree>
    <p:extLst>
      <p:ext uri="{BB962C8B-B14F-4D97-AF65-F5344CB8AC3E}">
        <p14:creationId xmlns:p14="http://schemas.microsoft.com/office/powerpoint/2010/main" val="32975503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184597"/>
            <a:ext cx="8596668" cy="2057400"/>
          </a:xfrm>
        </p:spPr>
        <p:txBody>
          <a:bodyPr>
            <a:normAutofit fontScale="90000"/>
          </a:bodyPr>
          <a:lstStyle/>
          <a:p>
            <a:r>
              <a:rPr lang="es-MX" dirty="0" smtClean="0"/>
              <a:t>5.b Organizador gráfico que muestre los contenidos y conceptos de todas las asignaturas involucradas en el proyecto y su interrelación </a:t>
            </a:r>
            <a:r>
              <a:rPr lang="es-MX" dirty="0" smtClean="0">
                <a:solidFill>
                  <a:srgbClr val="FF0000"/>
                </a:solidFill>
              </a:rPr>
              <a:t>(Producto 2)</a:t>
            </a:r>
            <a:endParaRPr lang="es-MX" dirty="0">
              <a:solidFill>
                <a:srgbClr val="FF0000"/>
              </a:solidFill>
            </a:endParaRPr>
          </a:p>
        </p:txBody>
      </p:sp>
      <p:pic>
        <p:nvPicPr>
          <p:cNvPr id="6" name="Imagen 5"/>
          <p:cNvPicPr>
            <a:picLocks noChangeAspect="1"/>
          </p:cNvPicPr>
          <p:nvPr/>
        </p:nvPicPr>
        <p:blipFill rotWithShape="1">
          <a:blip r:embed="rId2"/>
          <a:srcRect r="476"/>
          <a:stretch/>
        </p:blipFill>
        <p:spPr>
          <a:xfrm>
            <a:off x="406877" y="2241997"/>
            <a:ext cx="11081077" cy="4409123"/>
          </a:xfrm>
          <a:prstGeom prst="rect">
            <a:avLst/>
          </a:prstGeom>
        </p:spPr>
      </p:pic>
    </p:spTree>
    <p:extLst>
      <p:ext uri="{BB962C8B-B14F-4D97-AF65-F5344CB8AC3E}">
        <p14:creationId xmlns:p14="http://schemas.microsoft.com/office/powerpoint/2010/main" val="1978438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5.c Introducción o justificación y descripción del proyecto</a:t>
            </a:r>
            <a:endParaRPr lang="es-MX" dirty="0"/>
          </a:p>
        </p:txBody>
      </p:sp>
      <p:sp>
        <p:nvSpPr>
          <p:cNvPr id="3" name="Marcador de contenido 2"/>
          <p:cNvSpPr>
            <a:spLocks noGrp="1"/>
          </p:cNvSpPr>
          <p:nvPr>
            <p:ph idx="1"/>
          </p:nvPr>
        </p:nvSpPr>
        <p:spPr>
          <a:xfrm>
            <a:off x="677333" y="2160589"/>
            <a:ext cx="10668953" cy="4697411"/>
          </a:xfrm>
        </p:spPr>
        <p:txBody>
          <a:bodyPr>
            <a:normAutofit fontScale="92500" lnSpcReduction="10000"/>
          </a:bodyPr>
          <a:lstStyle/>
          <a:p>
            <a:pPr marL="0" indent="0">
              <a:buNone/>
            </a:pPr>
            <a:r>
              <a:rPr lang="es-ES" sz="1700" dirty="0" smtClean="0"/>
              <a:t>El objetivo del proyecto es estimular el trabajo interdisciplinario entre asignaturas del área de ciencias sociales, exactas y las artes, en el entorno vivencial de la arquitectura novohispana, el análisis numérico y la creatividad, para generar un cartel didáctico novedoso.</a:t>
            </a:r>
          </a:p>
          <a:p>
            <a:pPr marL="0" indent="0">
              <a:buNone/>
            </a:pPr>
            <a:r>
              <a:rPr lang="es-ES" sz="1700" dirty="0" smtClean="0"/>
              <a:t>En </a:t>
            </a:r>
            <a:r>
              <a:rPr lang="es-ES" sz="1700" dirty="0"/>
              <a:t>el ciclo escolar 2018-2019 se pretende generar el proyecto. El resultado será generar tres secuencias didácticas, mismas que serán evaluadas por pares y probadas con alumnos para ajustarlas y mejorarlas.</a:t>
            </a:r>
          </a:p>
          <a:p>
            <a:pPr marL="0" indent="0">
              <a:buNone/>
            </a:pPr>
            <a:r>
              <a:rPr lang="es-ES" sz="1700" dirty="0"/>
              <a:t>Durante el presente ciclo escolar, además de mantener la idea original de crear un cartel, hemos abierto una línea complementaria de trabajo, que consiste en desarrollar secuencias didácticas haciendo uso de la información de la Red sobre los diferentes museos que existen en México (Chapultepec y virreinato), además del uso de </a:t>
            </a:r>
            <a:r>
              <a:rPr lang="es-ES" sz="1700" dirty="0" err="1"/>
              <a:t>Geogebra</a:t>
            </a:r>
            <a:r>
              <a:rPr lang="es-ES" sz="1700" dirty="0"/>
              <a:t> para el cálculo de las figuras geométricas elegidas por cada equipo.</a:t>
            </a:r>
          </a:p>
          <a:p>
            <a:pPr marL="0" indent="0">
              <a:buNone/>
            </a:pPr>
            <a:r>
              <a:rPr lang="es-ES" sz="1700" dirty="0"/>
              <a:t>Cada semana el alumno deberá integrar un avance de investigación hasta concluir con su cartel. En la secuencia 1 será describir la elección de su monumento, datos históricos, y curiosos del mismo, en la secuencia 2 deberá describir el estilo de arte que lleva el monumento, sombras, colores y grafías. Para la secuencia 3 el equipo deberá demostrar las áreas, perímetros y medidas originales del monumento a través del cálculo de distancia entre dos puntos, recta y uso de fórmulas de oblicuángulos. Puede apoyarse del tema de </a:t>
            </a:r>
            <a:r>
              <a:rPr lang="es-ES" sz="1700" dirty="0" err="1"/>
              <a:t>ortocentro</a:t>
            </a:r>
            <a:r>
              <a:rPr lang="es-ES" sz="1700" dirty="0"/>
              <a:t> y baricentro. Una vez concluida y revisada las secuencias procederá a la presentación de su cartel con la síntesis de su investigación. </a:t>
            </a:r>
          </a:p>
          <a:p>
            <a:r>
              <a:rPr lang="es-ES" dirty="0"/>
              <a:t/>
            </a:r>
            <a:br>
              <a:rPr lang="es-ES" dirty="0"/>
            </a:br>
            <a:endParaRPr lang="es-MX" dirty="0"/>
          </a:p>
        </p:txBody>
      </p:sp>
    </p:spTree>
    <p:extLst>
      <p:ext uri="{BB962C8B-B14F-4D97-AF65-F5344CB8AC3E}">
        <p14:creationId xmlns:p14="http://schemas.microsoft.com/office/powerpoint/2010/main" val="37716921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5.d Objetivo general del proyecto y de cada asignatura involucrada</a:t>
            </a:r>
            <a:endParaRPr lang="es-MX" dirty="0"/>
          </a:p>
        </p:txBody>
      </p:sp>
      <p:sp>
        <p:nvSpPr>
          <p:cNvPr id="3" name="Marcador de contenido 2"/>
          <p:cNvSpPr>
            <a:spLocks noGrp="1"/>
          </p:cNvSpPr>
          <p:nvPr>
            <p:ph idx="1"/>
          </p:nvPr>
        </p:nvSpPr>
        <p:spPr>
          <a:xfrm>
            <a:off x="677334" y="1930400"/>
            <a:ext cx="11093957" cy="4932608"/>
          </a:xfrm>
        </p:spPr>
        <p:txBody>
          <a:bodyPr>
            <a:normAutofit/>
          </a:bodyPr>
          <a:lstStyle/>
          <a:p>
            <a:r>
              <a:rPr lang="es-ES" b="1" dirty="0"/>
              <a:t>Objetivo General.</a:t>
            </a:r>
            <a:endParaRPr lang="es-ES" dirty="0"/>
          </a:p>
          <a:p>
            <a:pPr marL="0" indent="0">
              <a:buNone/>
            </a:pPr>
            <a:r>
              <a:rPr lang="es-ES" dirty="0"/>
              <a:t>Conocer, analizar e investigar cómo la interdisciplinariedad permite el estudio de un monumento o arquitectura desde varias perspectivas académicas.  Con esto se pretende un proceso de análisis, indagación e interpretación de un elemento del pasado con una representación actual y con el uso de tecnologías. Además de la posibilidad del uso de distintas ciencias</a:t>
            </a:r>
            <a:r>
              <a:rPr lang="es-ES" dirty="0" smtClean="0"/>
              <a:t>.</a:t>
            </a:r>
            <a:endParaRPr lang="es-ES" dirty="0"/>
          </a:p>
          <a:p>
            <a:pPr marL="0" indent="0">
              <a:buNone/>
            </a:pPr>
            <a:r>
              <a:rPr lang="es-ES" dirty="0" smtClean="0"/>
              <a:t/>
            </a:r>
            <a:br>
              <a:rPr lang="es-ES" dirty="0" smtClean="0"/>
            </a:br>
            <a:endParaRPr lang="es-MX" dirty="0"/>
          </a:p>
        </p:txBody>
      </p:sp>
      <p:pic>
        <p:nvPicPr>
          <p:cNvPr id="4" name="Imagen 3"/>
          <p:cNvPicPr>
            <a:picLocks noChangeAspect="1"/>
          </p:cNvPicPr>
          <p:nvPr/>
        </p:nvPicPr>
        <p:blipFill>
          <a:blip r:embed="rId2"/>
          <a:stretch>
            <a:fillRect/>
          </a:stretch>
        </p:blipFill>
        <p:spPr>
          <a:xfrm>
            <a:off x="1913706" y="3541691"/>
            <a:ext cx="6953250" cy="3200400"/>
          </a:xfrm>
          <a:prstGeom prst="rect">
            <a:avLst/>
          </a:prstGeom>
        </p:spPr>
      </p:pic>
    </p:spTree>
    <p:extLst>
      <p:ext uri="{BB962C8B-B14F-4D97-AF65-F5344CB8AC3E}">
        <p14:creationId xmlns:p14="http://schemas.microsoft.com/office/powerpoint/2010/main" val="38181942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dirty="0" smtClean="0"/>
              <a:t>5.e Pregunta generadora, </a:t>
            </a:r>
            <a:endParaRPr lang="es-MX" dirty="0"/>
          </a:p>
        </p:txBody>
      </p:sp>
      <p:sp>
        <p:nvSpPr>
          <p:cNvPr id="3" name="Marcador de contenido 2"/>
          <p:cNvSpPr>
            <a:spLocks noGrp="1"/>
          </p:cNvSpPr>
          <p:nvPr>
            <p:ph idx="1"/>
          </p:nvPr>
        </p:nvSpPr>
        <p:spPr>
          <a:xfrm>
            <a:off x="677334" y="2757489"/>
            <a:ext cx="8596668" cy="3880773"/>
          </a:xfrm>
        </p:spPr>
        <p:txBody>
          <a:bodyPr/>
          <a:lstStyle/>
          <a:p>
            <a:pPr marL="0" indent="0" algn="ctr">
              <a:buNone/>
            </a:pPr>
            <a:r>
              <a:rPr lang="es-ES" dirty="0"/>
              <a:t>¿Cómo dimensionar el arte</a:t>
            </a:r>
            <a:r>
              <a:rPr lang="es-ES" dirty="0" smtClean="0"/>
              <a:t>, las </a:t>
            </a:r>
            <a:r>
              <a:rPr lang="es-ES" dirty="0"/>
              <a:t>matemáticas e historia en un monumento </a:t>
            </a:r>
            <a:r>
              <a:rPr lang="es-ES" dirty="0" smtClean="0"/>
              <a:t>colonial?</a:t>
            </a:r>
            <a:endParaRPr lang="es-MX" dirty="0"/>
          </a:p>
        </p:txBody>
      </p:sp>
    </p:spTree>
    <p:extLst>
      <p:ext uri="{BB962C8B-B14F-4D97-AF65-F5344CB8AC3E}">
        <p14:creationId xmlns:p14="http://schemas.microsoft.com/office/powerpoint/2010/main" val="33796955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MX" dirty="0" smtClean="0"/>
              <a:t>5.f Contenido. Temas y productos propuestos, organizadores en forma cronológica. </a:t>
            </a:r>
            <a:endParaRPr lang="es-MX" dirty="0"/>
          </a:p>
        </p:txBody>
      </p:sp>
      <p:pic>
        <p:nvPicPr>
          <p:cNvPr id="6" name="Imagen 5"/>
          <p:cNvPicPr>
            <a:picLocks noChangeAspect="1"/>
          </p:cNvPicPr>
          <p:nvPr/>
        </p:nvPicPr>
        <p:blipFill>
          <a:blip r:embed="rId2"/>
          <a:stretch>
            <a:fillRect/>
          </a:stretch>
        </p:blipFill>
        <p:spPr>
          <a:xfrm>
            <a:off x="677334" y="1810622"/>
            <a:ext cx="10427626" cy="4718967"/>
          </a:xfrm>
          <a:prstGeom prst="rect">
            <a:avLst/>
          </a:prstGeom>
        </p:spPr>
      </p:pic>
    </p:spTree>
    <p:extLst>
      <p:ext uri="{BB962C8B-B14F-4D97-AF65-F5344CB8AC3E}">
        <p14:creationId xmlns:p14="http://schemas.microsoft.com/office/powerpoint/2010/main" val="32984426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MX" dirty="0" smtClean="0"/>
              <a:t>5.g Formatos e instrumentos para /con la planeación, seguimiento, evaluación, autoevaluación y coevaluación</a:t>
            </a:r>
            <a:endParaRPr lang="es-MX" dirty="0"/>
          </a:p>
        </p:txBody>
      </p:sp>
      <p:pic>
        <p:nvPicPr>
          <p:cNvPr id="5" name="Imagen 4"/>
          <p:cNvPicPr>
            <a:picLocks noChangeAspect="1"/>
          </p:cNvPicPr>
          <p:nvPr/>
        </p:nvPicPr>
        <p:blipFill>
          <a:blip r:embed="rId2"/>
          <a:stretch>
            <a:fillRect/>
          </a:stretch>
        </p:blipFill>
        <p:spPr>
          <a:xfrm>
            <a:off x="677334" y="2425386"/>
            <a:ext cx="10372739" cy="3382125"/>
          </a:xfrm>
          <a:prstGeom prst="rect">
            <a:avLst/>
          </a:prstGeom>
        </p:spPr>
      </p:pic>
    </p:spTree>
    <p:extLst>
      <p:ext uri="{BB962C8B-B14F-4D97-AF65-F5344CB8AC3E}">
        <p14:creationId xmlns:p14="http://schemas.microsoft.com/office/powerpoint/2010/main" val="12628394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dirty="0" smtClean="0"/>
              <a:t>5.h Reflexión sobre el proceso de planteamiento del proyecto. </a:t>
            </a:r>
            <a:endParaRPr lang="es-MX" dirty="0"/>
          </a:p>
        </p:txBody>
      </p:sp>
      <p:sp>
        <p:nvSpPr>
          <p:cNvPr id="3" name="Marcador de contenido 2"/>
          <p:cNvSpPr>
            <a:spLocks noGrp="1"/>
          </p:cNvSpPr>
          <p:nvPr>
            <p:ph idx="1"/>
          </p:nvPr>
        </p:nvSpPr>
        <p:spPr/>
        <p:txBody>
          <a:bodyPr/>
          <a:lstStyle/>
          <a:p>
            <a:r>
              <a:rPr lang="es-MX" dirty="0" smtClean="0"/>
              <a:t>Logros alcanzados y aspectos a mejorar, expectativas para su realización, alcance.</a:t>
            </a:r>
          </a:p>
          <a:p>
            <a:pPr marL="0" indent="0">
              <a:buNone/>
            </a:pPr>
            <a:r>
              <a:rPr lang="es-MX" dirty="0" smtClean="0"/>
              <a:t> </a:t>
            </a:r>
            <a:endParaRPr lang="es-MX" dirty="0"/>
          </a:p>
        </p:txBody>
      </p:sp>
      <p:graphicFrame>
        <p:nvGraphicFramePr>
          <p:cNvPr id="4" name="Objeto 3"/>
          <p:cNvGraphicFramePr>
            <a:graphicFrameLocks noChangeAspect="1"/>
          </p:cNvGraphicFramePr>
          <p:nvPr>
            <p:extLst>
              <p:ext uri="{D42A27DB-BD31-4B8C-83A1-F6EECF244321}">
                <p14:modId xmlns:p14="http://schemas.microsoft.com/office/powerpoint/2010/main" val="3442858261"/>
              </p:ext>
            </p:extLst>
          </p:nvPr>
        </p:nvGraphicFramePr>
        <p:xfrm>
          <a:off x="2794000" y="3054349"/>
          <a:ext cx="2438400" cy="2057401"/>
        </p:xfrm>
        <a:graphic>
          <a:graphicData uri="http://schemas.openxmlformats.org/presentationml/2006/ole">
            <mc:AlternateContent xmlns:mc="http://schemas.openxmlformats.org/markup-compatibility/2006">
              <mc:Choice xmlns:v="urn:schemas-microsoft-com:vml" Requires="v">
                <p:oleObj spid="_x0000_s4113" name="Acrobat Document" showAsIcon="1" r:id="rId3" imgW="914400" imgH="771480" progId="AcroExch.Document.DC">
                  <p:embed/>
                </p:oleObj>
              </mc:Choice>
              <mc:Fallback>
                <p:oleObj name="Acrobat Document" showAsIcon="1" r:id="rId3" imgW="914400" imgH="771480" progId="AcroExch.Document.DC">
                  <p:embed/>
                  <p:pic>
                    <p:nvPicPr>
                      <p:cNvPr id="0" name=""/>
                      <p:cNvPicPr/>
                      <p:nvPr/>
                    </p:nvPicPr>
                    <p:blipFill>
                      <a:blip r:embed="rId4"/>
                      <a:stretch>
                        <a:fillRect/>
                      </a:stretch>
                    </p:blipFill>
                    <p:spPr>
                      <a:xfrm>
                        <a:off x="2794000" y="3054349"/>
                        <a:ext cx="2438400" cy="2057401"/>
                      </a:xfrm>
                      <a:prstGeom prst="rect">
                        <a:avLst/>
                      </a:prstGeom>
                    </p:spPr>
                  </p:pic>
                </p:oleObj>
              </mc:Fallback>
            </mc:AlternateContent>
          </a:graphicData>
        </a:graphic>
      </p:graphicFrame>
    </p:spTree>
    <p:extLst>
      <p:ext uri="{BB962C8B-B14F-4D97-AF65-F5344CB8AC3E}">
        <p14:creationId xmlns:p14="http://schemas.microsoft.com/office/powerpoint/2010/main" val="42267626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11080" y="290945"/>
            <a:ext cx="8596668" cy="789709"/>
          </a:xfrm>
        </p:spPr>
        <p:txBody>
          <a:bodyPr>
            <a:normAutofit/>
          </a:bodyPr>
          <a:lstStyle/>
          <a:p>
            <a:r>
              <a:rPr lang="es-MX" dirty="0" smtClean="0"/>
              <a:t>5.i Evidencias de proceso</a:t>
            </a:r>
            <a:endParaRPr lang="es-MX" dirty="0"/>
          </a:p>
        </p:txBody>
      </p:sp>
      <p:pic>
        <p:nvPicPr>
          <p:cNvPr id="4" name="Imagen 3"/>
          <p:cNvPicPr>
            <a:picLocks noChangeAspect="1"/>
          </p:cNvPicPr>
          <p:nvPr/>
        </p:nvPicPr>
        <p:blipFill>
          <a:blip r:embed="rId2"/>
          <a:stretch>
            <a:fillRect/>
          </a:stretch>
        </p:blipFill>
        <p:spPr>
          <a:xfrm>
            <a:off x="2761704" y="1213176"/>
            <a:ext cx="4095419" cy="5404610"/>
          </a:xfrm>
          <a:prstGeom prst="rect">
            <a:avLst/>
          </a:prstGeom>
        </p:spPr>
      </p:pic>
    </p:spTree>
    <p:extLst>
      <p:ext uri="{BB962C8B-B14F-4D97-AF65-F5344CB8AC3E}">
        <p14:creationId xmlns:p14="http://schemas.microsoft.com/office/powerpoint/2010/main" val="8118402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596668" cy="789709"/>
          </a:xfrm>
        </p:spPr>
        <p:txBody>
          <a:bodyPr>
            <a:normAutofit/>
          </a:bodyPr>
          <a:lstStyle/>
          <a:p>
            <a:r>
              <a:rPr lang="es-MX" dirty="0" smtClean="0"/>
              <a:t>5.i Evidencias de proceso</a:t>
            </a:r>
            <a:endParaRPr lang="es-MX" dirty="0"/>
          </a:p>
        </p:txBody>
      </p:sp>
      <p:pic>
        <p:nvPicPr>
          <p:cNvPr id="4" name="Imagen 3"/>
          <p:cNvPicPr>
            <a:picLocks noChangeAspect="1"/>
          </p:cNvPicPr>
          <p:nvPr/>
        </p:nvPicPr>
        <p:blipFill>
          <a:blip r:embed="rId2"/>
          <a:stretch>
            <a:fillRect/>
          </a:stretch>
        </p:blipFill>
        <p:spPr>
          <a:xfrm rot="16200000">
            <a:off x="2714953" y="469019"/>
            <a:ext cx="5369971" cy="7230552"/>
          </a:xfrm>
          <a:prstGeom prst="rect">
            <a:avLst/>
          </a:prstGeom>
        </p:spPr>
      </p:pic>
    </p:spTree>
    <p:extLst>
      <p:ext uri="{BB962C8B-B14F-4D97-AF65-F5344CB8AC3E}">
        <p14:creationId xmlns:p14="http://schemas.microsoft.com/office/powerpoint/2010/main" val="21494686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596668" cy="789709"/>
          </a:xfrm>
        </p:spPr>
        <p:txBody>
          <a:bodyPr>
            <a:normAutofit/>
          </a:bodyPr>
          <a:lstStyle/>
          <a:p>
            <a:r>
              <a:rPr lang="es-MX" dirty="0" smtClean="0"/>
              <a:t>5.i Evidencias de proceso</a:t>
            </a:r>
            <a:endParaRPr lang="es-MX" dirty="0"/>
          </a:p>
        </p:txBody>
      </p:sp>
      <p:sp>
        <p:nvSpPr>
          <p:cNvPr id="3" name="Marcador de contenido 2"/>
          <p:cNvSpPr>
            <a:spLocks noGrp="1"/>
          </p:cNvSpPr>
          <p:nvPr>
            <p:ph idx="1"/>
          </p:nvPr>
        </p:nvSpPr>
        <p:spPr>
          <a:xfrm>
            <a:off x="677334" y="1592552"/>
            <a:ext cx="8596668" cy="3880773"/>
          </a:xfrm>
        </p:spPr>
        <p:txBody>
          <a:bodyPr/>
          <a:lstStyle/>
          <a:p>
            <a:r>
              <a:rPr lang="es-MX" dirty="0" smtClean="0">
                <a:solidFill>
                  <a:srgbClr val="FF0000"/>
                </a:solidFill>
              </a:rPr>
              <a:t>Producto 6 </a:t>
            </a:r>
            <a:r>
              <a:rPr lang="es-MX" dirty="0" smtClean="0"/>
              <a:t>A.M.E general</a:t>
            </a:r>
          </a:p>
          <a:p>
            <a:pPr marL="0" indent="0">
              <a:buNone/>
            </a:pPr>
            <a:r>
              <a:rPr lang="es-MX" dirty="0" smtClean="0"/>
              <a:t> </a:t>
            </a:r>
            <a:endParaRPr lang="es-MX" dirty="0"/>
          </a:p>
        </p:txBody>
      </p:sp>
      <p:graphicFrame>
        <p:nvGraphicFramePr>
          <p:cNvPr id="6" name="Objeto 5"/>
          <p:cNvGraphicFramePr>
            <a:graphicFrameLocks noChangeAspect="1"/>
          </p:cNvGraphicFramePr>
          <p:nvPr>
            <p:extLst>
              <p:ext uri="{D42A27DB-BD31-4B8C-83A1-F6EECF244321}">
                <p14:modId xmlns:p14="http://schemas.microsoft.com/office/powerpoint/2010/main" val="3528755132"/>
              </p:ext>
            </p:extLst>
          </p:nvPr>
        </p:nvGraphicFramePr>
        <p:xfrm>
          <a:off x="525887" y="2535943"/>
          <a:ext cx="2363246" cy="1993989"/>
        </p:xfrm>
        <a:graphic>
          <a:graphicData uri="http://schemas.openxmlformats.org/presentationml/2006/ole">
            <mc:AlternateContent xmlns:mc="http://schemas.openxmlformats.org/markup-compatibility/2006">
              <mc:Choice xmlns:v="urn:schemas-microsoft-com:vml" Requires="v">
                <p:oleObj spid="_x0000_s1043" name="Acrobat Document" showAsIcon="1" r:id="rId3" imgW="914400" imgH="771480" progId="AcroExch.Document.DC">
                  <p:embed/>
                </p:oleObj>
              </mc:Choice>
              <mc:Fallback>
                <p:oleObj name="Acrobat Document" showAsIcon="1" r:id="rId3" imgW="914400" imgH="771480" progId="AcroExch.Document.DC">
                  <p:embed/>
                  <p:pic>
                    <p:nvPicPr>
                      <p:cNvPr id="0" name=""/>
                      <p:cNvPicPr/>
                      <p:nvPr/>
                    </p:nvPicPr>
                    <p:blipFill>
                      <a:blip r:embed="rId4"/>
                      <a:stretch>
                        <a:fillRect/>
                      </a:stretch>
                    </p:blipFill>
                    <p:spPr>
                      <a:xfrm>
                        <a:off x="525887" y="2535943"/>
                        <a:ext cx="2363246" cy="1993989"/>
                      </a:xfrm>
                      <a:prstGeom prst="rect">
                        <a:avLst/>
                      </a:prstGeom>
                    </p:spPr>
                  </p:pic>
                </p:oleObj>
              </mc:Fallback>
            </mc:AlternateContent>
          </a:graphicData>
        </a:graphic>
      </p:graphicFrame>
    </p:spTree>
    <p:extLst>
      <p:ext uri="{BB962C8B-B14F-4D97-AF65-F5344CB8AC3E}">
        <p14:creationId xmlns:p14="http://schemas.microsoft.com/office/powerpoint/2010/main" val="6856060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MX" dirty="0">
                <a:solidFill>
                  <a:srgbClr val="FF0000"/>
                </a:solidFill>
              </a:rPr>
              <a:t>HISTORIA MATEMÁTICA DE UNA OBRA DE </a:t>
            </a:r>
            <a:r>
              <a:rPr lang="es-MX" dirty="0" smtClean="0">
                <a:solidFill>
                  <a:srgbClr val="FF0000"/>
                </a:solidFill>
              </a:rPr>
              <a:t>ARTE</a:t>
            </a:r>
            <a:br>
              <a:rPr lang="es-MX" dirty="0" smtClean="0">
                <a:solidFill>
                  <a:srgbClr val="FF0000"/>
                </a:solidFill>
              </a:rPr>
            </a:br>
            <a:r>
              <a:rPr lang="es-MX" dirty="0" smtClean="0"/>
              <a:t/>
            </a:r>
            <a:br>
              <a:rPr lang="es-MX" dirty="0" smtClean="0"/>
            </a:br>
            <a:r>
              <a:rPr lang="es-MX" dirty="0" smtClean="0"/>
              <a:t>DURANTE: SEGUNDO PERIODO DE EVALUACIÓN</a:t>
            </a:r>
            <a:endParaRPr lang="es-MX" dirty="0"/>
          </a:p>
        </p:txBody>
      </p:sp>
      <p:sp>
        <p:nvSpPr>
          <p:cNvPr id="3" name="Marcador de contenido 2"/>
          <p:cNvSpPr>
            <a:spLocks noGrp="1"/>
          </p:cNvSpPr>
          <p:nvPr>
            <p:ph idx="1"/>
          </p:nvPr>
        </p:nvSpPr>
        <p:spPr/>
        <p:txBody>
          <a:bodyPr/>
          <a:lstStyle/>
          <a:p>
            <a:r>
              <a:rPr lang="es-MX" sz="2800" dirty="0" smtClean="0">
                <a:solidFill>
                  <a:schemeClr val="accent1">
                    <a:lumMod val="75000"/>
                  </a:schemeClr>
                </a:solidFill>
              </a:rPr>
              <a:t>Maestros participantes y sus asignaturas: </a:t>
            </a:r>
          </a:p>
          <a:p>
            <a:endParaRPr lang="es-MX" dirty="0"/>
          </a:p>
        </p:txBody>
      </p:sp>
      <p:graphicFrame>
        <p:nvGraphicFramePr>
          <p:cNvPr id="4" name="Tabla 3"/>
          <p:cNvGraphicFramePr>
            <a:graphicFrameLocks noGrp="1"/>
          </p:cNvGraphicFramePr>
          <p:nvPr>
            <p:extLst>
              <p:ext uri="{D42A27DB-BD31-4B8C-83A1-F6EECF244321}">
                <p14:modId xmlns:p14="http://schemas.microsoft.com/office/powerpoint/2010/main" val="1052514120"/>
              </p:ext>
            </p:extLst>
          </p:nvPr>
        </p:nvGraphicFramePr>
        <p:xfrm>
          <a:off x="1146002" y="3691466"/>
          <a:ext cx="8128000" cy="175260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315372186"/>
                    </a:ext>
                  </a:extLst>
                </a:gridCol>
                <a:gridCol w="4064000">
                  <a:extLst>
                    <a:ext uri="{9D8B030D-6E8A-4147-A177-3AD203B41FA5}">
                      <a16:colId xmlns:a16="http://schemas.microsoft.com/office/drawing/2014/main" val="1661600356"/>
                    </a:ext>
                  </a:extLst>
                </a:gridCol>
              </a:tblGrid>
              <a:tr h="370840">
                <a:tc>
                  <a:txBody>
                    <a:bodyPr/>
                    <a:lstStyle/>
                    <a:p>
                      <a:pPr algn="ctr"/>
                      <a:r>
                        <a:rPr lang="es-MX" dirty="0" smtClean="0"/>
                        <a:t>ASIGNATURA</a:t>
                      </a:r>
                      <a:endParaRPr lang="es-MX" dirty="0"/>
                    </a:p>
                  </a:txBody>
                  <a:tcPr/>
                </a:tc>
                <a:tc>
                  <a:txBody>
                    <a:bodyPr/>
                    <a:lstStyle/>
                    <a:p>
                      <a:pPr algn="ctr"/>
                      <a:r>
                        <a:rPr lang="es-MX" dirty="0" smtClean="0"/>
                        <a:t>PROFESOR</a:t>
                      </a:r>
                      <a:endParaRPr lang="es-MX" dirty="0"/>
                    </a:p>
                  </a:txBody>
                  <a:tcPr/>
                </a:tc>
                <a:extLst>
                  <a:ext uri="{0D108BD9-81ED-4DB2-BD59-A6C34878D82A}">
                    <a16:rowId xmlns:a16="http://schemas.microsoft.com/office/drawing/2014/main" val="2119346095"/>
                  </a:ext>
                </a:extLst>
              </a:tr>
              <a:tr h="370840">
                <a:tc>
                  <a:txBody>
                    <a:bodyPr/>
                    <a:lstStyle/>
                    <a:p>
                      <a:r>
                        <a:rPr lang="es-MX" b="0" strike="noStrike" dirty="0" smtClean="0"/>
                        <a:t>Historia</a:t>
                      </a:r>
                      <a:r>
                        <a:rPr lang="es-MX" b="0" strike="noStrike" baseline="0" dirty="0" smtClean="0"/>
                        <a:t> de México</a:t>
                      </a:r>
                      <a:endParaRPr lang="es-MX" b="0" strike="noStrike" dirty="0"/>
                    </a:p>
                  </a:txBody>
                  <a:tcPr/>
                </a:tc>
                <a:tc>
                  <a:txBody>
                    <a:bodyPr/>
                    <a:lstStyle/>
                    <a:p>
                      <a:r>
                        <a:rPr lang="es-ES" sz="1800" b="0" i="0" u="none" kern="1200" dirty="0" smtClean="0">
                          <a:solidFill>
                            <a:schemeClr val="dk1"/>
                          </a:solidFill>
                          <a:effectLst/>
                          <a:latin typeface="+mn-lt"/>
                          <a:ea typeface="+mn-ea"/>
                          <a:cs typeface="+mn-cs"/>
                        </a:rPr>
                        <a:t>Ana Luz Espinosa de los Monteros de Icaza</a:t>
                      </a:r>
                      <a:endParaRPr lang="es-MX" b="0" u="none" strike="sngStrike" dirty="0"/>
                    </a:p>
                  </a:txBody>
                  <a:tcPr/>
                </a:tc>
                <a:extLst>
                  <a:ext uri="{0D108BD9-81ED-4DB2-BD59-A6C34878D82A}">
                    <a16:rowId xmlns:a16="http://schemas.microsoft.com/office/drawing/2014/main" val="4086901494"/>
                  </a:ext>
                </a:extLst>
              </a:tr>
              <a:tr h="370840">
                <a:tc>
                  <a:txBody>
                    <a:bodyPr/>
                    <a:lstStyle/>
                    <a:p>
                      <a:r>
                        <a:rPr lang="es-MX" sz="1800" b="0" i="0" u="none" strike="noStrike" kern="1200" dirty="0" smtClean="0">
                          <a:solidFill>
                            <a:schemeClr val="dk1"/>
                          </a:solidFill>
                          <a:effectLst/>
                          <a:latin typeface="+mn-lt"/>
                          <a:ea typeface="+mn-ea"/>
                          <a:cs typeface="+mn-cs"/>
                        </a:rPr>
                        <a:t>Ed. Artística y Estética</a:t>
                      </a:r>
                      <a:endParaRPr lang="es-MX" b="0" strike="sngStrike" dirty="0"/>
                    </a:p>
                  </a:txBody>
                  <a:tcPr/>
                </a:tc>
                <a:tc>
                  <a:txBody>
                    <a:bodyPr/>
                    <a:lstStyle/>
                    <a:p>
                      <a:r>
                        <a:rPr lang="es-MX" b="0" strike="noStrike" dirty="0" smtClean="0"/>
                        <a:t>Silvia Espinosa Loman</a:t>
                      </a:r>
                      <a:endParaRPr lang="es-MX" b="0" strike="noStrike" dirty="0"/>
                    </a:p>
                  </a:txBody>
                  <a:tcPr/>
                </a:tc>
                <a:extLst>
                  <a:ext uri="{0D108BD9-81ED-4DB2-BD59-A6C34878D82A}">
                    <a16:rowId xmlns:a16="http://schemas.microsoft.com/office/drawing/2014/main" val="554850297"/>
                  </a:ext>
                </a:extLst>
              </a:tr>
              <a:tr h="370840">
                <a:tc>
                  <a:txBody>
                    <a:bodyPr/>
                    <a:lstStyle/>
                    <a:p>
                      <a:r>
                        <a:rPr lang="es-MX" b="0" strike="noStrike" dirty="0" smtClean="0"/>
                        <a:t>Matemáticas</a:t>
                      </a:r>
                      <a:endParaRPr lang="es-MX" b="0" strike="noStrike" dirty="0"/>
                    </a:p>
                  </a:txBody>
                  <a:tcPr/>
                </a:tc>
                <a:tc>
                  <a:txBody>
                    <a:bodyPr/>
                    <a:lstStyle/>
                    <a:p>
                      <a:r>
                        <a:rPr lang="es-MX" b="0" strike="noStrike" dirty="0" err="1" smtClean="0"/>
                        <a:t>Jovani</a:t>
                      </a:r>
                      <a:r>
                        <a:rPr lang="es-MX" b="0" strike="noStrike" dirty="0" smtClean="0"/>
                        <a:t> Rodríguez</a:t>
                      </a:r>
                      <a:r>
                        <a:rPr lang="es-MX" b="0" strike="noStrike" baseline="0" dirty="0" smtClean="0"/>
                        <a:t> Montoya</a:t>
                      </a:r>
                      <a:endParaRPr lang="es-MX" b="0" strike="noStrike" dirty="0"/>
                    </a:p>
                  </a:txBody>
                  <a:tcPr/>
                </a:tc>
                <a:extLst>
                  <a:ext uri="{0D108BD9-81ED-4DB2-BD59-A6C34878D82A}">
                    <a16:rowId xmlns:a16="http://schemas.microsoft.com/office/drawing/2014/main" val="344081971"/>
                  </a:ext>
                </a:extLst>
              </a:tr>
            </a:tbl>
          </a:graphicData>
        </a:graphic>
      </p:graphicFrame>
    </p:spTree>
    <p:extLst>
      <p:ext uri="{BB962C8B-B14F-4D97-AF65-F5344CB8AC3E}">
        <p14:creationId xmlns:p14="http://schemas.microsoft.com/office/powerpoint/2010/main" val="7744792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596668" cy="789709"/>
          </a:xfrm>
        </p:spPr>
        <p:txBody>
          <a:bodyPr>
            <a:normAutofit/>
          </a:bodyPr>
          <a:lstStyle/>
          <a:p>
            <a:r>
              <a:rPr lang="es-MX" dirty="0" smtClean="0"/>
              <a:t>5.i Evidencias de proceso</a:t>
            </a:r>
            <a:endParaRPr lang="es-MX" dirty="0"/>
          </a:p>
        </p:txBody>
      </p:sp>
      <p:sp>
        <p:nvSpPr>
          <p:cNvPr id="3" name="Marcador de contenido 2"/>
          <p:cNvSpPr>
            <a:spLocks noGrp="1"/>
          </p:cNvSpPr>
          <p:nvPr>
            <p:ph idx="1"/>
          </p:nvPr>
        </p:nvSpPr>
        <p:spPr>
          <a:xfrm>
            <a:off x="677334" y="1592552"/>
            <a:ext cx="8596668" cy="3880773"/>
          </a:xfrm>
        </p:spPr>
        <p:txBody>
          <a:bodyPr/>
          <a:lstStyle/>
          <a:p>
            <a:r>
              <a:rPr lang="es-MX" dirty="0" smtClean="0">
                <a:solidFill>
                  <a:srgbClr val="FF0000"/>
                </a:solidFill>
              </a:rPr>
              <a:t>Producto </a:t>
            </a:r>
            <a:r>
              <a:rPr lang="es-MX" dirty="0">
                <a:solidFill>
                  <a:srgbClr val="FF0000"/>
                </a:solidFill>
              </a:rPr>
              <a:t>7</a:t>
            </a:r>
            <a:r>
              <a:rPr lang="es-MX" dirty="0" smtClean="0">
                <a:solidFill>
                  <a:srgbClr val="FF0000"/>
                </a:solidFill>
              </a:rPr>
              <a:t> </a:t>
            </a:r>
            <a:r>
              <a:rPr lang="es-MX" dirty="0" smtClean="0"/>
              <a:t>E.I.P Resumen</a:t>
            </a:r>
          </a:p>
          <a:p>
            <a:pPr marL="0" indent="0">
              <a:buNone/>
            </a:pPr>
            <a:r>
              <a:rPr lang="es-MX" dirty="0" smtClean="0"/>
              <a:t> </a:t>
            </a:r>
            <a:endParaRPr lang="es-MX" dirty="0"/>
          </a:p>
        </p:txBody>
      </p:sp>
      <p:graphicFrame>
        <p:nvGraphicFramePr>
          <p:cNvPr id="4" name="Objeto 3"/>
          <p:cNvGraphicFramePr>
            <a:graphicFrameLocks noChangeAspect="1"/>
          </p:cNvGraphicFramePr>
          <p:nvPr>
            <p:extLst>
              <p:ext uri="{D42A27DB-BD31-4B8C-83A1-F6EECF244321}">
                <p14:modId xmlns:p14="http://schemas.microsoft.com/office/powerpoint/2010/main" val="475452608"/>
              </p:ext>
            </p:extLst>
          </p:nvPr>
        </p:nvGraphicFramePr>
        <p:xfrm>
          <a:off x="525888" y="2384828"/>
          <a:ext cx="2062766" cy="1740459"/>
        </p:xfrm>
        <a:graphic>
          <a:graphicData uri="http://schemas.openxmlformats.org/presentationml/2006/ole">
            <mc:AlternateContent xmlns:mc="http://schemas.openxmlformats.org/markup-compatibility/2006">
              <mc:Choice xmlns:v="urn:schemas-microsoft-com:vml" Requires="v">
                <p:oleObj spid="_x0000_s2066" name="Acrobat Document" showAsIcon="1" r:id="rId3" imgW="914400" imgH="771480" progId="AcroExch.Document.DC">
                  <p:embed/>
                </p:oleObj>
              </mc:Choice>
              <mc:Fallback>
                <p:oleObj name="Acrobat Document" showAsIcon="1" r:id="rId3" imgW="914400" imgH="771480" progId="AcroExch.Document.DC">
                  <p:embed/>
                  <p:pic>
                    <p:nvPicPr>
                      <p:cNvPr id="0" name=""/>
                      <p:cNvPicPr/>
                      <p:nvPr/>
                    </p:nvPicPr>
                    <p:blipFill>
                      <a:blip r:embed="rId4"/>
                      <a:stretch>
                        <a:fillRect/>
                      </a:stretch>
                    </p:blipFill>
                    <p:spPr>
                      <a:xfrm>
                        <a:off x="525888" y="2384828"/>
                        <a:ext cx="2062766" cy="1740459"/>
                      </a:xfrm>
                      <a:prstGeom prst="rect">
                        <a:avLst/>
                      </a:prstGeom>
                    </p:spPr>
                  </p:pic>
                </p:oleObj>
              </mc:Fallback>
            </mc:AlternateContent>
          </a:graphicData>
        </a:graphic>
      </p:graphicFrame>
    </p:spTree>
    <p:extLst>
      <p:ext uri="{BB962C8B-B14F-4D97-AF65-F5344CB8AC3E}">
        <p14:creationId xmlns:p14="http://schemas.microsoft.com/office/powerpoint/2010/main" val="38732117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596668" cy="789709"/>
          </a:xfrm>
        </p:spPr>
        <p:txBody>
          <a:bodyPr>
            <a:normAutofit/>
          </a:bodyPr>
          <a:lstStyle/>
          <a:p>
            <a:r>
              <a:rPr lang="es-MX" dirty="0" smtClean="0"/>
              <a:t>5.i Evidencias de proceso</a:t>
            </a:r>
            <a:endParaRPr lang="es-MX" dirty="0"/>
          </a:p>
        </p:txBody>
      </p:sp>
      <p:sp>
        <p:nvSpPr>
          <p:cNvPr id="3" name="Marcador de contenido 2"/>
          <p:cNvSpPr>
            <a:spLocks noGrp="1"/>
          </p:cNvSpPr>
          <p:nvPr>
            <p:ph idx="1"/>
          </p:nvPr>
        </p:nvSpPr>
        <p:spPr>
          <a:xfrm>
            <a:off x="677334" y="1592552"/>
            <a:ext cx="8596668" cy="3880773"/>
          </a:xfrm>
        </p:spPr>
        <p:txBody>
          <a:bodyPr/>
          <a:lstStyle/>
          <a:p>
            <a:r>
              <a:rPr lang="es-MX" dirty="0" smtClean="0">
                <a:solidFill>
                  <a:srgbClr val="FF0000"/>
                </a:solidFill>
              </a:rPr>
              <a:t>Producto 8 </a:t>
            </a:r>
            <a:r>
              <a:rPr lang="es-MX" dirty="0" smtClean="0">
                <a:solidFill>
                  <a:schemeClr val="tx1"/>
                </a:solidFill>
              </a:rPr>
              <a:t>E.I.P Elaboración del Proyecto</a:t>
            </a:r>
            <a:endParaRPr lang="es-MX" dirty="0">
              <a:solidFill>
                <a:schemeClr val="tx1"/>
              </a:solidFill>
            </a:endParaRPr>
          </a:p>
        </p:txBody>
      </p:sp>
      <p:graphicFrame>
        <p:nvGraphicFramePr>
          <p:cNvPr id="5" name="Objeto 4"/>
          <p:cNvGraphicFramePr>
            <a:graphicFrameLocks noChangeAspect="1"/>
          </p:cNvGraphicFramePr>
          <p:nvPr>
            <p:extLst>
              <p:ext uri="{D42A27DB-BD31-4B8C-83A1-F6EECF244321}">
                <p14:modId xmlns:p14="http://schemas.microsoft.com/office/powerpoint/2010/main" val="3691101983"/>
              </p:ext>
            </p:extLst>
          </p:nvPr>
        </p:nvGraphicFramePr>
        <p:xfrm>
          <a:off x="1384300" y="2279650"/>
          <a:ext cx="1790700" cy="1510903"/>
        </p:xfrm>
        <a:graphic>
          <a:graphicData uri="http://schemas.openxmlformats.org/presentationml/2006/ole">
            <mc:AlternateContent xmlns:mc="http://schemas.openxmlformats.org/markup-compatibility/2006">
              <mc:Choice xmlns:v="urn:schemas-microsoft-com:vml" Requires="v">
                <p:oleObj spid="_x0000_s3091" name="Acrobat Document" showAsIcon="1" r:id="rId3" imgW="914400" imgH="771480" progId="AcroExch.Document.DC">
                  <p:embed/>
                </p:oleObj>
              </mc:Choice>
              <mc:Fallback>
                <p:oleObj name="Acrobat Document" showAsIcon="1" r:id="rId3" imgW="914400" imgH="771480" progId="AcroExch.Document.DC">
                  <p:embed/>
                  <p:pic>
                    <p:nvPicPr>
                      <p:cNvPr id="0" name=""/>
                      <p:cNvPicPr/>
                      <p:nvPr/>
                    </p:nvPicPr>
                    <p:blipFill>
                      <a:blip r:embed="rId4"/>
                      <a:stretch>
                        <a:fillRect/>
                      </a:stretch>
                    </p:blipFill>
                    <p:spPr>
                      <a:xfrm>
                        <a:off x="1384300" y="2279650"/>
                        <a:ext cx="1790700" cy="1510903"/>
                      </a:xfrm>
                      <a:prstGeom prst="rect">
                        <a:avLst/>
                      </a:prstGeom>
                    </p:spPr>
                  </p:pic>
                </p:oleObj>
              </mc:Fallback>
            </mc:AlternateContent>
          </a:graphicData>
        </a:graphic>
      </p:graphicFrame>
    </p:spTree>
    <p:extLst>
      <p:ext uri="{BB962C8B-B14F-4D97-AF65-F5344CB8AC3E}">
        <p14:creationId xmlns:p14="http://schemas.microsoft.com/office/powerpoint/2010/main" val="15859439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596668" cy="789709"/>
          </a:xfrm>
        </p:spPr>
        <p:txBody>
          <a:bodyPr>
            <a:normAutofit/>
          </a:bodyPr>
          <a:lstStyle/>
          <a:p>
            <a:r>
              <a:rPr lang="es-MX" dirty="0" smtClean="0"/>
              <a:t>5.i Evidencias de proceso</a:t>
            </a:r>
            <a:endParaRPr lang="es-MX" dirty="0"/>
          </a:p>
        </p:txBody>
      </p:sp>
      <p:sp>
        <p:nvSpPr>
          <p:cNvPr id="3" name="Marcador de contenido 2"/>
          <p:cNvSpPr>
            <a:spLocks noGrp="1"/>
          </p:cNvSpPr>
          <p:nvPr>
            <p:ph idx="1"/>
          </p:nvPr>
        </p:nvSpPr>
        <p:spPr>
          <a:xfrm>
            <a:off x="677334" y="1592552"/>
            <a:ext cx="8596668" cy="3880773"/>
          </a:xfrm>
        </p:spPr>
        <p:txBody>
          <a:bodyPr/>
          <a:lstStyle/>
          <a:p>
            <a:r>
              <a:rPr lang="es-ES" dirty="0">
                <a:solidFill>
                  <a:srgbClr val="FF0000"/>
                </a:solidFill>
              </a:rPr>
              <a:t>Producto 10</a:t>
            </a:r>
            <a:r>
              <a:rPr lang="es-ES" dirty="0">
                <a:solidFill>
                  <a:schemeClr val="tx1"/>
                </a:solidFill>
              </a:rPr>
              <a:t>. Evaluación, tipos, herramientas y propósitos de </a:t>
            </a:r>
            <a:r>
              <a:rPr lang="es-ES" dirty="0" smtClean="0">
                <a:solidFill>
                  <a:schemeClr val="tx1"/>
                </a:solidFill>
              </a:rPr>
              <a:t>aprendizaje</a:t>
            </a:r>
          </a:p>
          <a:p>
            <a:pPr marL="0" indent="0">
              <a:buNone/>
            </a:pPr>
            <a:endParaRPr lang="es-ES" dirty="0">
              <a:solidFill>
                <a:schemeClr val="tx1"/>
              </a:solidFill>
            </a:endParaRPr>
          </a:p>
        </p:txBody>
      </p:sp>
      <p:pic>
        <p:nvPicPr>
          <p:cNvPr id="4" name="Imagen 3"/>
          <p:cNvPicPr>
            <a:picLocks noChangeAspect="1"/>
          </p:cNvPicPr>
          <p:nvPr/>
        </p:nvPicPr>
        <p:blipFill>
          <a:blip r:embed="rId2"/>
          <a:stretch>
            <a:fillRect/>
          </a:stretch>
        </p:blipFill>
        <p:spPr>
          <a:xfrm rot="16200000">
            <a:off x="1586972" y="1431925"/>
            <a:ext cx="2733675" cy="4552950"/>
          </a:xfrm>
          <a:prstGeom prst="rect">
            <a:avLst/>
          </a:prstGeom>
        </p:spPr>
      </p:pic>
      <p:pic>
        <p:nvPicPr>
          <p:cNvPr id="5" name="Imagen 4"/>
          <p:cNvPicPr>
            <a:picLocks noChangeAspect="1"/>
          </p:cNvPicPr>
          <p:nvPr/>
        </p:nvPicPr>
        <p:blipFill>
          <a:blip r:embed="rId3"/>
          <a:stretch>
            <a:fillRect/>
          </a:stretch>
        </p:blipFill>
        <p:spPr>
          <a:xfrm>
            <a:off x="5595937" y="2249112"/>
            <a:ext cx="6056571" cy="3224213"/>
          </a:xfrm>
          <a:prstGeom prst="rect">
            <a:avLst/>
          </a:prstGeom>
        </p:spPr>
      </p:pic>
    </p:spTree>
    <p:extLst>
      <p:ext uri="{BB962C8B-B14F-4D97-AF65-F5344CB8AC3E}">
        <p14:creationId xmlns:p14="http://schemas.microsoft.com/office/powerpoint/2010/main" val="23172635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48734" y="127000"/>
            <a:ext cx="8596668" cy="789709"/>
          </a:xfrm>
        </p:spPr>
        <p:txBody>
          <a:bodyPr>
            <a:normAutofit/>
          </a:bodyPr>
          <a:lstStyle/>
          <a:p>
            <a:r>
              <a:rPr lang="es-MX" dirty="0" smtClean="0"/>
              <a:t>5.i Evidencias de proceso</a:t>
            </a:r>
            <a:endParaRPr lang="es-MX" dirty="0"/>
          </a:p>
        </p:txBody>
      </p:sp>
      <p:sp>
        <p:nvSpPr>
          <p:cNvPr id="3" name="Marcador de contenido 2"/>
          <p:cNvSpPr>
            <a:spLocks noGrp="1"/>
          </p:cNvSpPr>
          <p:nvPr>
            <p:ph idx="1"/>
          </p:nvPr>
        </p:nvSpPr>
        <p:spPr>
          <a:xfrm>
            <a:off x="448734" y="640052"/>
            <a:ext cx="8596668" cy="3880773"/>
          </a:xfrm>
        </p:spPr>
        <p:txBody>
          <a:bodyPr/>
          <a:lstStyle/>
          <a:p>
            <a:r>
              <a:rPr lang="es-ES" dirty="0">
                <a:solidFill>
                  <a:srgbClr val="FF0000"/>
                </a:solidFill>
              </a:rPr>
              <a:t>Producto 11. </a:t>
            </a:r>
            <a:r>
              <a:rPr lang="es-ES" dirty="0" smtClean="0">
                <a:solidFill>
                  <a:schemeClr val="bg2">
                    <a:lumMod val="10000"/>
                  </a:schemeClr>
                </a:solidFill>
              </a:rPr>
              <a:t>Evaluación </a:t>
            </a:r>
            <a:r>
              <a:rPr lang="es-ES" dirty="0">
                <a:solidFill>
                  <a:schemeClr val="bg2">
                    <a:lumMod val="10000"/>
                  </a:schemeClr>
                </a:solidFill>
              </a:rPr>
              <a:t>formatos y </a:t>
            </a:r>
            <a:r>
              <a:rPr lang="es-ES" dirty="0" smtClean="0">
                <a:solidFill>
                  <a:schemeClr val="bg2">
                    <a:lumMod val="10000"/>
                  </a:schemeClr>
                </a:solidFill>
              </a:rPr>
              <a:t>prerrequisitos</a:t>
            </a:r>
            <a:endParaRPr lang="es-ES" dirty="0">
              <a:solidFill>
                <a:schemeClr val="bg2">
                  <a:lumMod val="10000"/>
                </a:schemeClr>
              </a:solidFill>
            </a:endParaRPr>
          </a:p>
        </p:txBody>
      </p:sp>
      <p:pic>
        <p:nvPicPr>
          <p:cNvPr id="4" name="Imagen 3"/>
          <p:cNvPicPr>
            <a:picLocks noChangeAspect="1"/>
          </p:cNvPicPr>
          <p:nvPr/>
        </p:nvPicPr>
        <p:blipFill>
          <a:blip r:embed="rId2"/>
          <a:stretch>
            <a:fillRect/>
          </a:stretch>
        </p:blipFill>
        <p:spPr>
          <a:xfrm>
            <a:off x="448734" y="1084262"/>
            <a:ext cx="4981575" cy="5629275"/>
          </a:xfrm>
          <a:prstGeom prst="rect">
            <a:avLst/>
          </a:prstGeom>
        </p:spPr>
      </p:pic>
      <p:pic>
        <p:nvPicPr>
          <p:cNvPr id="5" name="Imagen 4"/>
          <p:cNvPicPr>
            <a:picLocks noChangeAspect="1"/>
          </p:cNvPicPr>
          <p:nvPr/>
        </p:nvPicPr>
        <p:blipFill>
          <a:blip r:embed="rId3"/>
          <a:stretch>
            <a:fillRect/>
          </a:stretch>
        </p:blipFill>
        <p:spPr>
          <a:xfrm>
            <a:off x="6091237" y="84000"/>
            <a:ext cx="4437063" cy="6765081"/>
          </a:xfrm>
          <a:prstGeom prst="rect">
            <a:avLst/>
          </a:prstGeom>
        </p:spPr>
      </p:pic>
    </p:spTree>
    <p:extLst>
      <p:ext uri="{BB962C8B-B14F-4D97-AF65-F5344CB8AC3E}">
        <p14:creationId xmlns:p14="http://schemas.microsoft.com/office/powerpoint/2010/main" val="17471314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Diagnostica</a:t>
            </a:r>
            <a:endParaRPr lang="es-MX" dirty="0"/>
          </a:p>
        </p:txBody>
      </p:sp>
      <p:pic>
        <p:nvPicPr>
          <p:cNvPr id="4" name="Marcador de contenido 3"/>
          <p:cNvPicPr>
            <a:picLocks noGrp="1" noChangeAspect="1"/>
          </p:cNvPicPr>
          <p:nvPr>
            <p:ph idx="1"/>
          </p:nvPr>
        </p:nvPicPr>
        <p:blipFill>
          <a:blip r:embed="rId2"/>
          <a:stretch>
            <a:fillRect/>
          </a:stretch>
        </p:blipFill>
        <p:spPr>
          <a:xfrm>
            <a:off x="3764971" y="444500"/>
            <a:ext cx="5509031" cy="5613468"/>
          </a:xfrm>
          <a:prstGeom prst="rect">
            <a:avLst/>
          </a:prstGeom>
        </p:spPr>
      </p:pic>
    </p:spTree>
    <p:extLst>
      <p:ext uri="{BB962C8B-B14F-4D97-AF65-F5344CB8AC3E}">
        <p14:creationId xmlns:p14="http://schemas.microsoft.com/office/powerpoint/2010/main" val="39779270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48734" y="127000"/>
            <a:ext cx="8596668" cy="789709"/>
          </a:xfrm>
        </p:spPr>
        <p:txBody>
          <a:bodyPr>
            <a:normAutofit/>
          </a:bodyPr>
          <a:lstStyle/>
          <a:p>
            <a:r>
              <a:rPr lang="es-MX" dirty="0" smtClean="0"/>
              <a:t>5.i Evidencias de proceso</a:t>
            </a:r>
            <a:endParaRPr lang="es-MX" dirty="0"/>
          </a:p>
        </p:txBody>
      </p:sp>
      <p:sp>
        <p:nvSpPr>
          <p:cNvPr id="3" name="Marcador de contenido 2"/>
          <p:cNvSpPr>
            <a:spLocks noGrp="1"/>
          </p:cNvSpPr>
          <p:nvPr>
            <p:ph idx="1"/>
          </p:nvPr>
        </p:nvSpPr>
        <p:spPr>
          <a:xfrm>
            <a:off x="448734" y="640052"/>
            <a:ext cx="8596668" cy="3880773"/>
          </a:xfrm>
        </p:spPr>
        <p:txBody>
          <a:bodyPr/>
          <a:lstStyle/>
          <a:p>
            <a:r>
              <a:rPr lang="es-ES" dirty="0">
                <a:solidFill>
                  <a:srgbClr val="FF0000"/>
                </a:solidFill>
              </a:rPr>
              <a:t>Producto 11. </a:t>
            </a:r>
            <a:r>
              <a:rPr lang="es-ES" dirty="0" smtClean="0">
                <a:solidFill>
                  <a:schemeClr val="bg2">
                    <a:lumMod val="10000"/>
                  </a:schemeClr>
                </a:solidFill>
              </a:rPr>
              <a:t>Evaluación </a:t>
            </a:r>
            <a:r>
              <a:rPr lang="es-ES" dirty="0">
                <a:solidFill>
                  <a:schemeClr val="bg2">
                    <a:lumMod val="10000"/>
                  </a:schemeClr>
                </a:solidFill>
              </a:rPr>
              <a:t>formatos y </a:t>
            </a:r>
            <a:r>
              <a:rPr lang="es-ES" dirty="0" smtClean="0">
                <a:solidFill>
                  <a:schemeClr val="bg2">
                    <a:lumMod val="10000"/>
                  </a:schemeClr>
                </a:solidFill>
              </a:rPr>
              <a:t>prerrequisitos</a:t>
            </a:r>
            <a:endParaRPr lang="es-ES" dirty="0">
              <a:solidFill>
                <a:schemeClr val="bg2">
                  <a:lumMod val="10000"/>
                </a:schemeClr>
              </a:solidFill>
            </a:endParaRPr>
          </a:p>
        </p:txBody>
      </p:sp>
      <p:pic>
        <p:nvPicPr>
          <p:cNvPr id="6" name="Imagen 5"/>
          <p:cNvPicPr>
            <a:picLocks noChangeAspect="1"/>
          </p:cNvPicPr>
          <p:nvPr/>
        </p:nvPicPr>
        <p:blipFill>
          <a:blip r:embed="rId2"/>
          <a:stretch>
            <a:fillRect/>
          </a:stretch>
        </p:blipFill>
        <p:spPr>
          <a:xfrm>
            <a:off x="242887" y="1011000"/>
            <a:ext cx="5510213" cy="5847000"/>
          </a:xfrm>
          <a:prstGeom prst="rect">
            <a:avLst/>
          </a:prstGeom>
        </p:spPr>
      </p:pic>
      <p:pic>
        <p:nvPicPr>
          <p:cNvPr id="7" name="Imagen 6"/>
          <p:cNvPicPr>
            <a:picLocks noChangeAspect="1"/>
          </p:cNvPicPr>
          <p:nvPr/>
        </p:nvPicPr>
        <p:blipFill>
          <a:blip r:embed="rId3"/>
          <a:stretch>
            <a:fillRect/>
          </a:stretch>
        </p:blipFill>
        <p:spPr>
          <a:xfrm>
            <a:off x="5958947" y="1361454"/>
            <a:ext cx="5445653" cy="5407704"/>
          </a:xfrm>
          <a:prstGeom prst="rect">
            <a:avLst/>
          </a:prstGeom>
        </p:spPr>
      </p:pic>
    </p:spTree>
    <p:extLst>
      <p:ext uri="{BB962C8B-B14F-4D97-AF65-F5344CB8AC3E}">
        <p14:creationId xmlns:p14="http://schemas.microsoft.com/office/powerpoint/2010/main" val="28718954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93234" y="642988"/>
            <a:ext cx="8596668" cy="789709"/>
          </a:xfrm>
        </p:spPr>
        <p:txBody>
          <a:bodyPr>
            <a:normAutofit/>
          </a:bodyPr>
          <a:lstStyle/>
          <a:p>
            <a:r>
              <a:rPr lang="es-MX" dirty="0" smtClean="0"/>
              <a:t>5.i Evidencias de proceso</a:t>
            </a:r>
            <a:endParaRPr lang="es-MX" dirty="0"/>
          </a:p>
        </p:txBody>
      </p:sp>
      <p:sp>
        <p:nvSpPr>
          <p:cNvPr id="3" name="Marcador de contenido 2"/>
          <p:cNvSpPr>
            <a:spLocks noGrp="1"/>
          </p:cNvSpPr>
          <p:nvPr>
            <p:ph idx="1"/>
          </p:nvPr>
        </p:nvSpPr>
        <p:spPr>
          <a:xfrm>
            <a:off x="677334" y="1592552"/>
            <a:ext cx="8596668" cy="3880773"/>
          </a:xfrm>
        </p:spPr>
        <p:txBody>
          <a:bodyPr/>
          <a:lstStyle/>
          <a:p>
            <a:r>
              <a:rPr lang="es-ES" dirty="0" smtClean="0">
                <a:solidFill>
                  <a:srgbClr val="FF0000"/>
                </a:solidFill>
              </a:rPr>
              <a:t>Producto </a:t>
            </a:r>
            <a:r>
              <a:rPr lang="es-ES" dirty="0">
                <a:solidFill>
                  <a:srgbClr val="FF0000"/>
                </a:solidFill>
              </a:rPr>
              <a:t>12. </a:t>
            </a:r>
            <a:r>
              <a:rPr lang="es-ES" dirty="0">
                <a:solidFill>
                  <a:schemeClr val="tx1"/>
                </a:solidFill>
              </a:rPr>
              <a:t>Formatos planeación general y sesión por sesión</a:t>
            </a:r>
            <a:r>
              <a:rPr lang="es-ES" dirty="0" smtClean="0">
                <a:solidFill>
                  <a:schemeClr val="tx1"/>
                </a:solidFill>
              </a:rPr>
              <a:t>.</a:t>
            </a:r>
          </a:p>
          <a:p>
            <a:pPr marL="0" indent="0">
              <a:buNone/>
            </a:pPr>
            <a:endParaRPr lang="es-ES" dirty="0" smtClean="0">
              <a:solidFill>
                <a:schemeClr val="tx1"/>
              </a:solidFill>
            </a:endParaRPr>
          </a:p>
          <a:p>
            <a:endParaRPr lang="es-MX" dirty="0">
              <a:solidFill>
                <a:schemeClr val="tx1"/>
              </a:solidFill>
            </a:endParaRPr>
          </a:p>
        </p:txBody>
      </p:sp>
      <p:graphicFrame>
        <p:nvGraphicFramePr>
          <p:cNvPr id="5" name="Objeto 4"/>
          <p:cNvGraphicFramePr>
            <a:graphicFrameLocks noChangeAspect="1"/>
          </p:cNvGraphicFramePr>
          <p:nvPr>
            <p:extLst>
              <p:ext uri="{D42A27DB-BD31-4B8C-83A1-F6EECF244321}">
                <p14:modId xmlns:p14="http://schemas.microsoft.com/office/powerpoint/2010/main" val="1473184593"/>
              </p:ext>
            </p:extLst>
          </p:nvPr>
        </p:nvGraphicFramePr>
        <p:xfrm>
          <a:off x="3898900" y="2622550"/>
          <a:ext cx="1968500" cy="1660922"/>
        </p:xfrm>
        <a:graphic>
          <a:graphicData uri="http://schemas.openxmlformats.org/presentationml/2006/ole">
            <mc:AlternateContent xmlns:mc="http://schemas.openxmlformats.org/markup-compatibility/2006">
              <mc:Choice xmlns:v="urn:schemas-microsoft-com:vml" Requires="v">
                <p:oleObj spid="_x0000_s5137" name="Acrobat Document" showAsIcon="1" r:id="rId3" imgW="914400" imgH="771480" progId="AcroExch.Document.DC">
                  <p:embed/>
                </p:oleObj>
              </mc:Choice>
              <mc:Fallback>
                <p:oleObj name="Acrobat Document" showAsIcon="1" r:id="rId3" imgW="914400" imgH="771480" progId="AcroExch.Document.DC">
                  <p:embed/>
                  <p:pic>
                    <p:nvPicPr>
                      <p:cNvPr id="0" name=""/>
                      <p:cNvPicPr/>
                      <p:nvPr/>
                    </p:nvPicPr>
                    <p:blipFill>
                      <a:blip r:embed="rId4"/>
                      <a:stretch>
                        <a:fillRect/>
                      </a:stretch>
                    </p:blipFill>
                    <p:spPr>
                      <a:xfrm>
                        <a:off x="3898900" y="2622550"/>
                        <a:ext cx="1968500" cy="1660922"/>
                      </a:xfrm>
                      <a:prstGeom prst="rect">
                        <a:avLst/>
                      </a:prstGeom>
                    </p:spPr>
                  </p:pic>
                </p:oleObj>
              </mc:Fallback>
            </mc:AlternateContent>
          </a:graphicData>
        </a:graphic>
      </p:graphicFrame>
    </p:spTree>
    <p:extLst>
      <p:ext uri="{BB962C8B-B14F-4D97-AF65-F5344CB8AC3E}">
        <p14:creationId xmlns:p14="http://schemas.microsoft.com/office/powerpoint/2010/main" val="30173486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5.i Evidencias de proceso</a:t>
            </a:r>
          </a:p>
        </p:txBody>
      </p:sp>
      <p:sp>
        <p:nvSpPr>
          <p:cNvPr id="3" name="Marcador de contenido 2"/>
          <p:cNvSpPr>
            <a:spLocks noGrp="1"/>
          </p:cNvSpPr>
          <p:nvPr>
            <p:ph idx="1"/>
          </p:nvPr>
        </p:nvSpPr>
        <p:spPr>
          <a:xfrm>
            <a:off x="677334" y="1449389"/>
            <a:ext cx="10498666" cy="4773611"/>
          </a:xfrm>
        </p:spPr>
        <p:txBody>
          <a:bodyPr>
            <a:normAutofit fontScale="55000" lnSpcReduction="20000"/>
          </a:bodyPr>
          <a:lstStyle/>
          <a:p>
            <a:r>
              <a:rPr lang="es-ES" dirty="0">
                <a:solidFill>
                  <a:srgbClr val="FF0000"/>
                </a:solidFill>
              </a:rPr>
              <a:t>Producto </a:t>
            </a:r>
            <a:r>
              <a:rPr lang="es-ES" dirty="0" smtClean="0">
                <a:solidFill>
                  <a:srgbClr val="FF0000"/>
                </a:solidFill>
              </a:rPr>
              <a:t>13. </a:t>
            </a:r>
            <a:r>
              <a:rPr lang="es-ES" dirty="0" smtClean="0">
                <a:solidFill>
                  <a:schemeClr val="tx1"/>
                </a:solidFill>
              </a:rPr>
              <a:t>Pasos para la infografía.</a:t>
            </a:r>
          </a:p>
          <a:p>
            <a:r>
              <a:rPr lang="es-MX" b="1" dirty="0"/>
              <a:t>¿QUÉ ES UNA INFOGRAFÍA?</a:t>
            </a:r>
            <a:endParaRPr lang="es-MX" dirty="0"/>
          </a:p>
          <a:p>
            <a:r>
              <a:rPr lang="es-MX" dirty="0"/>
              <a:t>La infografía es un gráfico fijo o móvil, que combina texto y elementos visuales. Tiene como función comunicar información precisa sobre temas variados. </a:t>
            </a:r>
          </a:p>
          <a:p>
            <a:r>
              <a:rPr lang="es-MX" dirty="0"/>
              <a:t>Los gráficos más usados para una infografía son:</a:t>
            </a:r>
          </a:p>
          <a:p>
            <a:pPr lvl="0"/>
            <a:r>
              <a:rPr lang="es-MX" dirty="0"/>
              <a:t>Diagramas</a:t>
            </a:r>
          </a:p>
          <a:p>
            <a:pPr lvl="0"/>
            <a:r>
              <a:rPr lang="es-MX" dirty="0" err="1"/>
              <a:t>Bullets</a:t>
            </a:r>
            <a:r>
              <a:rPr lang="es-MX" dirty="0"/>
              <a:t> </a:t>
            </a:r>
          </a:p>
          <a:p>
            <a:pPr lvl="0"/>
            <a:r>
              <a:rPr lang="es-MX" dirty="0"/>
              <a:t>Mapas</a:t>
            </a:r>
          </a:p>
          <a:p>
            <a:pPr lvl="0"/>
            <a:r>
              <a:rPr lang="es-MX" dirty="0"/>
              <a:t>Barraca</a:t>
            </a:r>
          </a:p>
          <a:p>
            <a:pPr lvl="0"/>
            <a:r>
              <a:rPr lang="es-MX" dirty="0"/>
              <a:t>Gráficas</a:t>
            </a:r>
          </a:p>
          <a:p>
            <a:r>
              <a:rPr lang="es-MX" dirty="0"/>
              <a:t>Así mismo debe considerarse siempre que sea ameno, sintética y visual. </a:t>
            </a:r>
          </a:p>
          <a:p>
            <a:r>
              <a:rPr lang="es-MX" dirty="0"/>
              <a:t>Cómo </a:t>
            </a:r>
            <a:r>
              <a:rPr lang="es-MX" b="1" dirty="0"/>
              <a:t>primer paso</a:t>
            </a:r>
            <a:r>
              <a:rPr lang="es-MX" dirty="0"/>
              <a:t> se debe definir los siguiente: </a:t>
            </a:r>
          </a:p>
          <a:p>
            <a:pPr lvl="0"/>
            <a:r>
              <a:rPr lang="es-MX" dirty="0"/>
              <a:t>¿ A quién nos vamos a dirigir?</a:t>
            </a:r>
          </a:p>
          <a:p>
            <a:pPr lvl="0"/>
            <a:r>
              <a:rPr lang="es-MX" dirty="0"/>
              <a:t>¿Cómo se va a comunicar?</a:t>
            </a:r>
          </a:p>
          <a:p>
            <a:pPr lvl="0"/>
            <a:r>
              <a:rPr lang="es-MX" dirty="0"/>
              <a:t>¿qué gráfico?</a:t>
            </a:r>
          </a:p>
          <a:p>
            <a:r>
              <a:rPr lang="es-MX" dirty="0"/>
              <a:t>En el caso de la infografía que ha de elaborarse para el proyecto, se debe tomar en cuenta que el gráfico debe ser útil.</a:t>
            </a:r>
          </a:p>
          <a:p>
            <a:r>
              <a:rPr lang="es-MX" dirty="0"/>
              <a:t>A continuación, como </a:t>
            </a:r>
            <a:r>
              <a:rPr lang="es-MX" b="1" dirty="0"/>
              <a:t>segundo paso</a:t>
            </a:r>
            <a:r>
              <a:rPr lang="es-MX" dirty="0"/>
              <a:t>, generar un borrador de lo que se quiere comunicar, debe ser de forma sintetizada. </a:t>
            </a:r>
          </a:p>
          <a:p>
            <a:r>
              <a:rPr lang="es-MX" b="1" dirty="0"/>
              <a:t>Tercer paso</a:t>
            </a:r>
            <a:r>
              <a:rPr lang="es-MX" dirty="0"/>
              <a:t>, buscar la herramienta tecnológica que utilizaremos para hacer la infografía, cerciorarnos de que es amigable y que tiene las suficientes funciones para cumplir con el objetivo que estamos buscando. (easeIly.com, canva.com, </a:t>
            </a:r>
            <a:r>
              <a:rPr lang="es-MX" dirty="0" err="1"/>
              <a:t>illustrator</a:t>
            </a:r>
            <a:r>
              <a:rPr lang="es-MX" dirty="0"/>
              <a:t>, </a:t>
            </a:r>
            <a:r>
              <a:rPr lang="es-MX" dirty="0" err="1"/>
              <a:t>photoshop</a:t>
            </a:r>
            <a:r>
              <a:rPr lang="es-MX" dirty="0"/>
              <a:t>, </a:t>
            </a:r>
            <a:r>
              <a:rPr lang="es-MX" dirty="0" err="1"/>
              <a:t>etc</a:t>
            </a:r>
            <a:r>
              <a:rPr lang="es-MX" dirty="0"/>
              <a:t>).</a:t>
            </a:r>
          </a:p>
          <a:p>
            <a:r>
              <a:rPr lang="es-MX" b="1" dirty="0"/>
              <a:t>Cuarto paso</a:t>
            </a:r>
            <a:r>
              <a:rPr lang="es-MX" dirty="0"/>
              <a:t>, elaborar la infografía sin perder de vista las preguntas planteadas en el primer paso. </a:t>
            </a:r>
          </a:p>
          <a:p>
            <a:endParaRPr lang="es-ES" dirty="0">
              <a:solidFill>
                <a:schemeClr val="tx1"/>
              </a:solidFill>
            </a:endParaRPr>
          </a:p>
        </p:txBody>
      </p:sp>
    </p:spTree>
    <p:extLst>
      <p:ext uri="{BB962C8B-B14F-4D97-AF65-F5344CB8AC3E}">
        <p14:creationId xmlns:p14="http://schemas.microsoft.com/office/powerpoint/2010/main" val="8741499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5.i Evidencias de proceso</a:t>
            </a:r>
          </a:p>
        </p:txBody>
      </p:sp>
      <p:sp>
        <p:nvSpPr>
          <p:cNvPr id="3" name="Marcador de contenido 2"/>
          <p:cNvSpPr>
            <a:spLocks noGrp="1"/>
          </p:cNvSpPr>
          <p:nvPr>
            <p:ph idx="1"/>
          </p:nvPr>
        </p:nvSpPr>
        <p:spPr/>
        <p:txBody>
          <a:bodyPr/>
          <a:lstStyle/>
          <a:p>
            <a:r>
              <a:rPr lang="es-ES" dirty="0">
                <a:solidFill>
                  <a:srgbClr val="FF0000"/>
                </a:solidFill>
              </a:rPr>
              <a:t>Producto </a:t>
            </a:r>
            <a:r>
              <a:rPr lang="es-ES" dirty="0" smtClean="0">
                <a:solidFill>
                  <a:srgbClr val="FF0000"/>
                </a:solidFill>
              </a:rPr>
              <a:t>14. </a:t>
            </a:r>
            <a:r>
              <a:rPr lang="es-ES" dirty="0" smtClean="0">
                <a:solidFill>
                  <a:schemeClr val="tx1"/>
                </a:solidFill>
              </a:rPr>
              <a:t>Infografía</a:t>
            </a:r>
            <a:endParaRPr lang="es-ES" dirty="0">
              <a:solidFill>
                <a:schemeClr val="tx1"/>
              </a:solidFill>
            </a:endParaRPr>
          </a:p>
          <a:p>
            <a:endParaRPr lang="es-MX" dirty="0"/>
          </a:p>
        </p:txBody>
      </p:sp>
      <p:graphicFrame>
        <p:nvGraphicFramePr>
          <p:cNvPr id="4" name="Objeto 3"/>
          <p:cNvGraphicFramePr>
            <a:graphicFrameLocks noChangeAspect="1"/>
          </p:cNvGraphicFramePr>
          <p:nvPr>
            <p:extLst>
              <p:ext uri="{D42A27DB-BD31-4B8C-83A1-F6EECF244321}">
                <p14:modId xmlns:p14="http://schemas.microsoft.com/office/powerpoint/2010/main" val="69117459"/>
              </p:ext>
            </p:extLst>
          </p:nvPr>
        </p:nvGraphicFramePr>
        <p:xfrm>
          <a:off x="2846388" y="2852738"/>
          <a:ext cx="6078735" cy="2239962"/>
        </p:xfrm>
        <a:graphic>
          <a:graphicData uri="http://schemas.openxmlformats.org/presentationml/2006/ole">
            <mc:AlternateContent xmlns:mc="http://schemas.openxmlformats.org/markup-compatibility/2006">
              <mc:Choice xmlns:v="urn:schemas-microsoft-com:vml" Requires="v">
                <p:oleObj spid="_x0000_s6146" name="Objeto empaquetador del shell" showAsIcon="1" r:id="rId3" imgW="1189080" imgH="437760" progId="Package">
                  <p:embed/>
                </p:oleObj>
              </mc:Choice>
              <mc:Fallback>
                <p:oleObj name="Objeto empaquetador del shell" showAsIcon="1" r:id="rId3" imgW="1189080" imgH="437760" progId="Package">
                  <p:embed/>
                  <p:pic>
                    <p:nvPicPr>
                      <p:cNvPr id="0" name=""/>
                      <p:cNvPicPr/>
                      <p:nvPr/>
                    </p:nvPicPr>
                    <p:blipFill>
                      <a:blip r:embed="rId4"/>
                      <a:stretch>
                        <a:fillRect/>
                      </a:stretch>
                    </p:blipFill>
                    <p:spPr>
                      <a:xfrm>
                        <a:off x="2846388" y="2852738"/>
                        <a:ext cx="6078735" cy="2239962"/>
                      </a:xfrm>
                      <a:prstGeom prst="rect">
                        <a:avLst/>
                      </a:prstGeom>
                    </p:spPr>
                  </p:pic>
                </p:oleObj>
              </mc:Fallback>
            </mc:AlternateContent>
          </a:graphicData>
        </a:graphic>
      </p:graphicFrame>
    </p:spTree>
    <p:extLst>
      <p:ext uri="{BB962C8B-B14F-4D97-AF65-F5344CB8AC3E}">
        <p14:creationId xmlns:p14="http://schemas.microsoft.com/office/powerpoint/2010/main" val="42480477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5.i Evidencias de proceso</a:t>
            </a:r>
          </a:p>
        </p:txBody>
      </p:sp>
      <p:sp>
        <p:nvSpPr>
          <p:cNvPr id="3" name="Marcador de contenido 2"/>
          <p:cNvSpPr>
            <a:spLocks noGrp="1"/>
          </p:cNvSpPr>
          <p:nvPr>
            <p:ph idx="1"/>
          </p:nvPr>
        </p:nvSpPr>
        <p:spPr/>
        <p:txBody>
          <a:bodyPr/>
          <a:lstStyle/>
          <a:p>
            <a:r>
              <a:rPr lang="es-ES" dirty="0">
                <a:solidFill>
                  <a:srgbClr val="FF0000"/>
                </a:solidFill>
              </a:rPr>
              <a:t>Producto </a:t>
            </a:r>
            <a:r>
              <a:rPr lang="es-ES" dirty="0" smtClean="0">
                <a:solidFill>
                  <a:srgbClr val="FF0000"/>
                </a:solidFill>
              </a:rPr>
              <a:t>15. </a:t>
            </a:r>
            <a:r>
              <a:rPr lang="es-ES" dirty="0" smtClean="0">
                <a:solidFill>
                  <a:schemeClr val="tx1"/>
                </a:solidFill>
              </a:rPr>
              <a:t>Reflexiones finales.</a:t>
            </a:r>
          </a:p>
          <a:p>
            <a:r>
              <a:rPr lang="es-ES" dirty="0"/>
              <a:t>1. ¿Cuáles fueron las tres principales dificultades propias, para  la construcción del proyecto interdisciplinario?, </a:t>
            </a:r>
          </a:p>
          <a:p>
            <a:r>
              <a:rPr lang="es-ES" b="1" dirty="0"/>
              <a:t>1. COMPATIBILIZAR HORARIOS CON LOS INTEGRANTES DEL EQUIPO-</a:t>
            </a:r>
          </a:p>
          <a:p>
            <a:r>
              <a:rPr lang="es-ES" b="1" dirty="0"/>
              <a:t>2. DESTINAR UN TIEMPO Y ESPACIO ESPECÍFICOS PARA EL TRABAJO.</a:t>
            </a:r>
          </a:p>
          <a:p>
            <a:r>
              <a:rPr lang="es-ES" b="1" dirty="0"/>
              <a:t>3. DEFINIR EL TEMA ENTRE LOS INTEGRANTES DEL EQUIPO.</a:t>
            </a:r>
          </a:p>
          <a:p>
            <a:r>
              <a:rPr lang="es-ES" dirty="0"/>
              <a:t>2. ¿de qué forma las resolviste?</a:t>
            </a:r>
          </a:p>
          <a:p>
            <a:r>
              <a:rPr lang="es-ES" b="1" dirty="0"/>
              <a:t>ESTABLECIENDO UNA PLÁTICA CONSTANTE Y ARMÓNICA  CON LOS INTEGRANTES EL EQUIPO</a:t>
            </a:r>
          </a:p>
          <a:p>
            <a:endParaRPr lang="es-ES" dirty="0">
              <a:solidFill>
                <a:schemeClr val="tx1"/>
              </a:solidFill>
            </a:endParaRPr>
          </a:p>
          <a:p>
            <a:endParaRPr lang="es-MX" dirty="0"/>
          </a:p>
        </p:txBody>
      </p:sp>
    </p:spTree>
    <p:extLst>
      <p:ext uri="{BB962C8B-B14F-4D97-AF65-F5344CB8AC3E}">
        <p14:creationId xmlns:p14="http://schemas.microsoft.com/office/powerpoint/2010/main" val="4528009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266700"/>
            <a:ext cx="8596668" cy="1320800"/>
          </a:xfrm>
        </p:spPr>
        <p:txBody>
          <a:bodyPr/>
          <a:lstStyle/>
          <a:p>
            <a:pPr algn="ctr"/>
            <a:r>
              <a:rPr lang="es-MX" dirty="0" smtClean="0"/>
              <a:t>Índice de apartados del Proyecto (Portafolio)</a:t>
            </a:r>
            <a:endParaRPr lang="es-MX" dirty="0"/>
          </a:p>
        </p:txBody>
      </p:sp>
      <p:sp>
        <p:nvSpPr>
          <p:cNvPr id="3" name="Marcador de contenido 2"/>
          <p:cNvSpPr>
            <a:spLocks noGrp="1"/>
          </p:cNvSpPr>
          <p:nvPr>
            <p:ph idx="1"/>
          </p:nvPr>
        </p:nvSpPr>
        <p:spPr>
          <a:xfrm>
            <a:off x="677334" y="1587500"/>
            <a:ext cx="8596668" cy="4762499"/>
          </a:xfrm>
        </p:spPr>
        <p:txBody>
          <a:bodyPr>
            <a:normAutofit fontScale="25000" lnSpcReduction="20000"/>
          </a:bodyPr>
          <a:lstStyle/>
          <a:p>
            <a:pPr marL="0" indent="0">
              <a:buNone/>
            </a:pPr>
            <a:r>
              <a:rPr lang="es-MX" dirty="0" smtClean="0"/>
              <a:t>	</a:t>
            </a:r>
            <a:r>
              <a:rPr lang="es-MX" sz="2900" dirty="0">
                <a:latin typeface="Arial" panose="020B0604020202020204" pitchFamily="34" charset="0"/>
                <a:cs typeface="Arial" panose="020B0604020202020204" pitchFamily="34" charset="0"/>
              </a:rPr>
              <a:t>5a. Productos generados en la primera sesión de trabajo</a:t>
            </a:r>
          </a:p>
          <a:p>
            <a:pPr lvl="1">
              <a:buFont typeface="Wingdings" panose="05000000000000000000" pitchFamily="2" charset="2"/>
              <a:buChar char="ü"/>
            </a:pPr>
            <a:r>
              <a:rPr lang="es-MX" sz="2900" dirty="0">
                <a:solidFill>
                  <a:srgbClr val="FF0000"/>
                </a:solidFill>
                <a:latin typeface="Arial" panose="020B0604020202020204" pitchFamily="34" charset="0"/>
                <a:cs typeface="Arial" panose="020B0604020202020204" pitchFamily="34" charset="0"/>
              </a:rPr>
              <a:t>Producto 1</a:t>
            </a:r>
            <a:r>
              <a:rPr lang="es-MX" sz="2900" dirty="0">
                <a:latin typeface="Arial" panose="020B0604020202020204" pitchFamily="34" charset="0"/>
                <a:cs typeface="Arial" panose="020B0604020202020204" pitchFamily="34" charset="0"/>
              </a:rPr>
              <a:t>. C.A.I.A.C. Conclusiones Generales</a:t>
            </a:r>
          </a:p>
          <a:p>
            <a:pPr lvl="1">
              <a:buFont typeface="Wingdings" panose="05000000000000000000" pitchFamily="2" charset="2"/>
              <a:buChar char="ü"/>
            </a:pPr>
            <a:r>
              <a:rPr lang="es-MX" sz="2900" dirty="0">
                <a:solidFill>
                  <a:srgbClr val="FF0000"/>
                </a:solidFill>
                <a:latin typeface="Arial" panose="020B0604020202020204" pitchFamily="34" charset="0"/>
                <a:cs typeface="Arial" panose="020B0604020202020204" pitchFamily="34" charset="0"/>
              </a:rPr>
              <a:t>Producto 3</a:t>
            </a:r>
            <a:r>
              <a:rPr lang="es-MX" sz="2900" dirty="0">
                <a:latin typeface="Arial" panose="020B0604020202020204" pitchFamily="34" charset="0"/>
                <a:cs typeface="Arial" panose="020B0604020202020204" pitchFamily="34" charset="0"/>
              </a:rPr>
              <a:t>. Fotografías de la sesión</a:t>
            </a:r>
          </a:p>
          <a:p>
            <a:pPr marL="457200" lvl="1" indent="0">
              <a:buNone/>
            </a:pPr>
            <a:r>
              <a:rPr lang="es-MX" sz="2900" dirty="0">
                <a:latin typeface="Arial" panose="020B0604020202020204" pitchFamily="34" charset="0"/>
                <a:cs typeface="Arial" panose="020B0604020202020204" pitchFamily="34" charset="0"/>
              </a:rPr>
              <a:t>5b. Organizador Gráfico que muestra los contenidos y conceptos de todas las asignaturas involucradas en el proyecto     	y su interrelación </a:t>
            </a:r>
            <a:r>
              <a:rPr lang="es-MX" sz="2900" dirty="0">
                <a:solidFill>
                  <a:srgbClr val="FF0000"/>
                </a:solidFill>
                <a:latin typeface="Arial" panose="020B0604020202020204" pitchFamily="34" charset="0"/>
                <a:cs typeface="Arial" panose="020B0604020202020204" pitchFamily="34" charset="0"/>
              </a:rPr>
              <a:t>(Producto 2)</a:t>
            </a:r>
            <a:endParaRPr lang="es-MX" sz="2900" b="1" dirty="0">
              <a:latin typeface="Arial" panose="020B0604020202020204" pitchFamily="34" charset="0"/>
              <a:cs typeface="Arial" panose="020B0604020202020204" pitchFamily="34" charset="0"/>
            </a:endParaRPr>
          </a:p>
          <a:p>
            <a:pPr marL="457200" lvl="1" indent="0">
              <a:buNone/>
            </a:pPr>
            <a:r>
              <a:rPr lang="es-MX" sz="2900" dirty="0">
                <a:latin typeface="Arial" panose="020B0604020202020204" pitchFamily="34" charset="0"/>
                <a:cs typeface="Arial" panose="020B0604020202020204" pitchFamily="34" charset="0"/>
              </a:rPr>
              <a:t>5c. Introducción o justificación y descripción del proyecto</a:t>
            </a:r>
          </a:p>
          <a:p>
            <a:pPr marL="457200" lvl="1" indent="0">
              <a:buNone/>
            </a:pPr>
            <a:r>
              <a:rPr lang="es-MX" sz="2900" dirty="0">
                <a:latin typeface="Arial" panose="020B0604020202020204" pitchFamily="34" charset="0"/>
                <a:cs typeface="Arial" panose="020B0604020202020204" pitchFamily="34" charset="0"/>
              </a:rPr>
              <a:t>5d. Objetivo general de proyecto y de cada asignatura involucrada</a:t>
            </a:r>
          </a:p>
          <a:p>
            <a:pPr marL="457200" lvl="1" indent="0">
              <a:buNone/>
            </a:pPr>
            <a:r>
              <a:rPr lang="es-MX" sz="2900" dirty="0">
                <a:latin typeface="Arial" panose="020B0604020202020204" pitchFamily="34" charset="0"/>
                <a:cs typeface="Arial" panose="020B0604020202020204" pitchFamily="34" charset="0"/>
              </a:rPr>
              <a:t>5e. Pregunta generadora</a:t>
            </a:r>
          </a:p>
          <a:p>
            <a:pPr marL="457200" lvl="1" indent="0">
              <a:buNone/>
            </a:pPr>
            <a:r>
              <a:rPr lang="es-MX" sz="2900" dirty="0">
                <a:latin typeface="Arial" panose="020B0604020202020204" pitchFamily="34" charset="0"/>
                <a:cs typeface="Arial" panose="020B0604020202020204" pitchFamily="34" charset="0"/>
              </a:rPr>
              <a:t>5.f  Contenido. (temas y productos propuestos)</a:t>
            </a:r>
            <a:endParaRPr lang="es-MX" sz="2900" b="1" dirty="0">
              <a:latin typeface="Arial" panose="020B0604020202020204" pitchFamily="34" charset="0"/>
              <a:cs typeface="Arial" panose="020B0604020202020204" pitchFamily="34" charset="0"/>
            </a:endParaRPr>
          </a:p>
          <a:p>
            <a:pPr marL="457200" lvl="1" indent="0">
              <a:buNone/>
            </a:pPr>
            <a:r>
              <a:rPr lang="es-MX" sz="2900" dirty="0">
                <a:latin typeface="Arial" panose="020B0604020202020204" pitchFamily="34" charset="0"/>
                <a:cs typeface="Arial" panose="020B0604020202020204" pitchFamily="34" charset="0"/>
              </a:rPr>
              <a:t>5g. Formatos e instrumentos de planeación, seguimiento, evaluación, autoevaluación y coevaluación</a:t>
            </a:r>
          </a:p>
          <a:p>
            <a:pPr marL="457200" lvl="1" indent="0">
              <a:buNone/>
            </a:pPr>
            <a:r>
              <a:rPr lang="es-MX" sz="2900" dirty="0">
                <a:latin typeface="Arial" panose="020B0604020202020204" pitchFamily="34" charset="0"/>
                <a:cs typeface="Arial" panose="020B0604020202020204" pitchFamily="34" charset="0"/>
              </a:rPr>
              <a:t>5h. Reflexión sobre el proceso de planteamiento del proyecto.  </a:t>
            </a:r>
          </a:p>
          <a:p>
            <a:pPr marL="457200" lvl="1" indent="0">
              <a:buNone/>
            </a:pPr>
            <a:r>
              <a:rPr lang="es-MX" sz="2900" dirty="0">
                <a:latin typeface="Arial" panose="020B0604020202020204" pitchFamily="34" charset="0"/>
                <a:cs typeface="Arial" panose="020B0604020202020204" pitchFamily="34" charset="0"/>
              </a:rPr>
              <a:t>5i. Evidencias de proceso</a:t>
            </a:r>
          </a:p>
          <a:p>
            <a:pPr lvl="1">
              <a:buFont typeface="Wingdings" panose="05000000000000000000" pitchFamily="2" charset="2"/>
              <a:buChar char="ü"/>
            </a:pPr>
            <a:r>
              <a:rPr lang="es-MX" sz="2900" dirty="0">
                <a:solidFill>
                  <a:srgbClr val="FF0000"/>
                </a:solidFill>
                <a:latin typeface="Arial" panose="020B0604020202020204" pitchFamily="34" charset="0"/>
                <a:cs typeface="Arial" panose="020B0604020202020204" pitchFamily="34" charset="0"/>
              </a:rPr>
              <a:t>Producto 4. </a:t>
            </a:r>
            <a:r>
              <a:rPr lang="es-MX" sz="2900" dirty="0">
                <a:latin typeface="Arial" panose="020B0604020202020204" pitchFamily="34" charset="0"/>
                <a:cs typeface="Arial" panose="020B0604020202020204" pitchFamily="34" charset="0"/>
              </a:rPr>
              <a:t>Organigrama El Arte de Formular Preguntas (fotografía)</a:t>
            </a:r>
          </a:p>
          <a:p>
            <a:pPr lvl="1">
              <a:buFont typeface="Wingdings" panose="05000000000000000000" pitchFamily="2" charset="2"/>
              <a:buChar char="ü"/>
            </a:pPr>
            <a:r>
              <a:rPr lang="es-MX" sz="2900" dirty="0">
                <a:solidFill>
                  <a:srgbClr val="FF0000"/>
                </a:solidFill>
                <a:latin typeface="Arial" panose="020B0604020202020204" pitchFamily="34" charset="0"/>
                <a:cs typeface="Arial" panose="020B0604020202020204" pitchFamily="34" charset="0"/>
              </a:rPr>
              <a:t>Producto 5</a:t>
            </a:r>
            <a:r>
              <a:rPr lang="es-MX" sz="2900" dirty="0">
                <a:latin typeface="Arial" panose="020B0604020202020204" pitchFamily="34" charset="0"/>
                <a:cs typeface="Arial" panose="020B0604020202020204" pitchFamily="34" charset="0"/>
              </a:rPr>
              <a:t>. Organigrama Modelo de Indagación Seleccionado (fotografía)</a:t>
            </a:r>
          </a:p>
          <a:p>
            <a:pPr lvl="1">
              <a:buFont typeface="Wingdings" panose="05000000000000000000" pitchFamily="2" charset="2"/>
              <a:buChar char="ü"/>
            </a:pPr>
            <a:r>
              <a:rPr lang="es-MX" sz="2900" dirty="0">
                <a:solidFill>
                  <a:srgbClr val="FF0000"/>
                </a:solidFill>
                <a:latin typeface="Arial" panose="020B0604020202020204" pitchFamily="34" charset="0"/>
                <a:cs typeface="Arial" panose="020B0604020202020204" pitchFamily="34" charset="0"/>
              </a:rPr>
              <a:t>Producto 6.</a:t>
            </a:r>
            <a:r>
              <a:rPr lang="es-MX" sz="2900" dirty="0">
                <a:latin typeface="Arial" panose="020B0604020202020204" pitchFamily="34" charset="0"/>
                <a:cs typeface="Arial" panose="020B0604020202020204" pitchFamily="34" charset="0"/>
              </a:rPr>
              <a:t> A.M.E. General</a:t>
            </a:r>
          </a:p>
          <a:p>
            <a:pPr lvl="1">
              <a:buFont typeface="Wingdings" panose="05000000000000000000" pitchFamily="2" charset="2"/>
              <a:buChar char="ü"/>
            </a:pPr>
            <a:r>
              <a:rPr lang="es-MX" sz="2900" dirty="0">
                <a:solidFill>
                  <a:srgbClr val="FF0000"/>
                </a:solidFill>
                <a:latin typeface="Arial" panose="020B0604020202020204" pitchFamily="34" charset="0"/>
                <a:cs typeface="Arial" panose="020B0604020202020204" pitchFamily="34" charset="0"/>
              </a:rPr>
              <a:t>Producto 7.</a:t>
            </a:r>
            <a:r>
              <a:rPr lang="es-MX" sz="2900" dirty="0">
                <a:latin typeface="Arial" panose="020B0604020202020204" pitchFamily="34" charset="0"/>
                <a:cs typeface="Arial" panose="020B0604020202020204" pitchFamily="34" charset="0"/>
              </a:rPr>
              <a:t> E.I.P. Resumen</a:t>
            </a:r>
          </a:p>
          <a:p>
            <a:pPr lvl="1">
              <a:buFont typeface="Wingdings" panose="05000000000000000000" pitchFamily="2" charset="2"/>
              <a:buChar char="ü"/>
            </a:pPr>
            <a:r>
              <a:rPr lang="es-MX" sz="2900" dirty="0">
                <a:solidFill>
                  <a:srgbClr val="FF0000"/>
                </a:solidFill>
                <a:latin typeface="Arial" panose="020B0604020202020204" pitchFamily="34" charset="0"/>
                <a:cs typeface="Arial" panose="020B0604020202020204" pitchFamily="34" charset="0"/>
              </a:rPr>
              <a:t>Producto 8</a:t>
            </a:r>
            <a:r>
              <a:rPr lang="es-MX" sz="2900" dirty="0">
                <a:latin typeface="Arial" panose="020B0604020202020204" pitchFamily="34" charset="0"/>
                <a:cs typeface="Arial" panose="020B0604020202020204" pitchFamily="34" charset="0"/>
              </a:rPr>
              <a:t>.  E.I.P Elaboración de Proyecto ( Desde I hasta V.6 (conectar)</a:t>
            </a:r>
          </a:p>
          <a:p>
            <a:pPr lvl="1">
              <a:buFont typeface="Wingdings" panose="05000000000000000000" pitchFamily="2" charset="2"/>
              <a:buChar char="ü"/>
            </a:pPr>
            <a:r>
              <a:rPr lang="es-MX" sz="2900" dirty="0">
                <a:solidFill>
                  <a:srgbClr val="FF0000"/>
                </a:solidFill>
                <a:latin typeface="Arial" panose="020B0604020202020204" pitchFamily="34" charset="0"/>
                <a:cs typeface="Arial" panose="020B0604020202020204" pitchFamily="34" charset="0"/>
              </a:rPr>
              <a:t>Producto 9. </a:t>
            </a:r>
            <a:r>
              <a:rPr lang="es-MX" sz="2900" dirty="0">
                <a:latin typeface="Arial" panose="020B0604020202020204" pitchFamily="34" charset="0"/>
                <a:cs typeface="Arial" panose="020B0604020202020204" pitchFamily="34" charset="0"/>
              </a:rPr>
              <a:t>Evidencias fotográficas 2ª reunión  </a:t>
            </a:r>
          </a:p>
          <a:p>
            <a:pPr lvl="1">
              <a:buFont typeface="Wingdings" panose="05000000000000000000" pitchFamily="2" charset="2"/>
              <a:buChar char="ü"/>
            </a:pPr>
            <a:r>
              <a:rPr lang="es-MX" sz="2900" dirty="0">
                <a:solidFill>
                  <a:srgbClr val="FF0000"/>
                </a:solidFill>
                <a:latin typeface="Arial" panose="020B0604020202020204" pitchFamily="34" charset="0"/>
                <a:cs typeface="Arial" panose="020B0604020202020204" pitchFamily="34" charset="0"/>
              </a:rPr>
              <a:t>Producto 10</a:t>
            </a:r>
            <a:r>
              <a:rPr lang="es-MX" sz="2900" dirty="0">
                <a:latin typeface="Arial" panose="020B0604020202020204" pitchFamily="34" charset="0"/>
                <a:cs typeface="Arial" panose="020B0604020202020204" pitchFamily="34" charset="0"/>
              </a:rPr>
              <a:t>. Evaluación. Tipos, herramientas y productos de aprendizaje </a:t>
            </a:r>
          </a:p>
          <a:p>
            <a:pPr lvl="1">
              <a:buFont typeface="Wingdings" panose="05000000000000000000" pitchFamily="2" charset="2"/>
              <a:buChar char="ü"/>
            </a:pPr>
            <a:r>
              <a:rPr lang="es-MX" sz="2900" dirty="0">
                <a:solidFill>
                  <a:srgbClr val="FF0000"/>
                </a:solidFill>
                <a:latin typeface="Arial" panose="020B0604020202020204" pitchFamily="34" charset="0"/>
                <a:cs typeface="Arial" panose="020B0604020202020204" pitchFamily="34" charset="0"/>
              </a:rPr>
              <a:t>Producto 11</a:t>
            </a:r>
            <a:r>
              <a:rPr lang="es-MX" sz="2900" dirty="0">
                <a:latin typeface="Arial" panose="020B0604020202020204" pitchFamily="34" charset="0"/>
                <a:cs typeface="Arial" panose="020B0604020202020204" pitchFamily="34" charset="0"/>
              </a:rPr>
              <a:t>. Evaluación, formatos y prerrequisitos. </a:t>
            </a:r>
          </a:p>
          <a:p>
            <a:pPr lvl="1">
              <a:buFont typeface="Wingdings" panose="05000000000000000000" pitchFamily="2" charset="2"/>
              <a:buChar char="ü"/>
            </a:pPr>
            <a:r>
              <a:rPr lang="es-MX" sz="2900" dirty="0">
                <a:solidFill>
                  <a:srgbClr val="FF0000"/>
                </a:solidFill>
                <a:latin typeface="Arial" panose="020B0604020202020204" pitchFamily="34" charset="0"/>
                <a:cs typeface="Arial" panose="020B0604020202020204" pitchFamily="34" charset="0"/>
              </a:rPr>
              <a:t>Producto 12</a:t>
            </a:r>
            <a:r>
              <a:rPr lang="es-MX" sz="2900" dirty="0">
                <a:latin typeface="Arial" panose="020B0604020202020204" pitchFamily="34" charset="0"/>
                <a:cs typeface="Arial" panose="020B0604020202020204" pitchFamily="34" charset="0"/>
              </a:rPr>
              <a:t>. Formatos, planeación general y sesión por sesión. </a:t>
            </a:r>
          </a:p>
          <a:p>
            <a:pPr lvl="1">
              <a:buFont typeface="Wingdings" panose="05000000000000000000" pitchFamily="2" charset="2"/>
              <a:buChar char="ü"/>
            </a:pPr>
            <a:r>
              <a:rPr lang="es-MX" sz="2900" dirty="0">
                <a:solidFill>
                  <a:srgbClr val="FF0000"/>
                </a:solidFill>
                <a:latin typeface="Arial" panose="020B0604020202020204" pitchFamily="34" charset="0"/>
                <a:cs typeface="Arial" panose="020B0604020202020204" pitchFamily="34" charset="0"/>
              </a:rPr>
              <a:t>Producto 13</a:t>
            </a:r>
            <a:r>
              <a:rPr lang="es-MX" sz="2900" dirty="0">
                <a:latin typeface="Arial" panose="020B0604020202020204" pitchFamily="34" charset="0"/>
                <a:cs typeface="Arial" panose="020B0604020202020204" pitchFamily="34" charset="0"/>
              </a:rPr>
              <a:t>. Pasos para una infografía</a:t>
            </a:r>
          </a:p>
          <a:p>
            <a:pPr lvl="1">
              <a:buFont typeface="Wingdings" panose="05000000000000000000" pitchFamily="2" charset="2"/>
              <a:buChar char="ü"/>
            </a:pPr>
            <a:r>
              <a:rPr lang="es-MX" sz="2900" dirty="0">
                <a:solidFill>
                  <a:srgbClr val="FF0000"/>
                </a:solidFill>
                <a:latin typeface="Arial" panose="020B0604020202020204" pitchFamily="34" charset="0"/>
                <a:cs typeface="Arial" panose="020B0604020202020204" pitchFamily="34" charset="0"/>
              </a:rPr>
              <a:t>Producto 14</a:t>
            </a:r>
            <a:r>
              <a:rPr lang="es-MX" sz="2900" dirty="0">
                <a:latin typeface="Arial" panose="020B0604020202020204" pitchFamily="34" charset="0"/>
                <a:cs typeface="Arial" panose="020B0604020202020204" pitchFamily="34" charset="0"/>
              </a:rPr>
              <a:t>. Infografía</a:t>
            </a:r>
          </a:p>
          <a:p>
            <a:pPr lvl="1">
              <a:buFont typeface="Wingdings" panose="05000000000000000000" pitchFamily="2" charset="2"/>
              <a:buChar char="ü"/>
            </a:pPr>
            <a:r>
              <a:rPr lang="es-MX" sz="2900" dirty="0">
                <a:solidFill>
                  <a:srgbClr val="FF0000"/>
                </a:solidFill>
                <a:latin typeface="Arial" panose="020B0604020202020204" pitchFamily="34" charset="0"/>
                <a:cs typeface="Arial" panose="020B0604020202020204" pitchFamily="34" charset="0"/>
              </a:rPr>
              <a:t>Producto 15</a:t>
            </a:r>
            <a:r>
              <a:rPr lang="es-MX" sz="2900" dirty="0">
                <a:latin typeface="Arial" panose="020B0604020202020204" pitchFamily="34" charset="0"/>
                <a:cs typeface="Arial" panose="020B0604020202020204" pitchFamily="34" charset="0"/>
              </a:rPr>
              <a:t>. </a:t>
            </a:r>
            <a:r>
              <a:rPr lang="es-MX" sz="2900">
                <a:latin typeface="Arial" panose="020B0604020202020204" pitchFamily="34" charset="0"/>
                <a:cs typeface="Arial" panose="020B0604020202020204" pitchFamily="34" charset="0"/>
              </a:rPr>
              <a:t>Reflexiones finales</a:t>
            </a:r>
          </a:p>
          <a:p>
            <a:pPr marL="0" indent="0">
              <a:buNone/>
            </a:pPr>
            <a:endParaRPr lang="es-MX" sz="29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84174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5.i Evidencias de proceso</a:t>
            </a:r>
          </a:p>
        </p:txBody>
      </p:sp>
      <p:sp>
        <p:nvSpPr>
          <p:cNvPr id="3" name="Marcador de contenido 2"/>
          <p:cNvSpPr>
            <a:spLocks noGrp="1"/>
          </p:cNvSpPr>
          <p:nvPr>
            <p:ph idx="1"/>
          </p:nvPr>
        </p:nvSpPr>
        <p:spPr/>
        <p:txBody>
          <a:bodyPr/>
          <a:lstStyle/>
          <a:p>
            <a:r>
              <a:rPr lang="es-ES" dirty="0">
                <a:solidFill>
                  <a:srgbClr val="FF0000"/>
                </a:solidFill>
              </a:rPr>
              <a:t>Producto </a:t>
            </a:r>
            <a:r>
              <a:rPr lang="es-ES" dirty="0" smtClean="0">
                <a:solidFill>
                  <a:srgbClr val="FF0000"/>
                </a:solidFill>
              </a:rPr>
              <a:t>15. </a:t>
            </a:r>
            <a:r>
              <a:rPr lang="es-ES" dirty="0" smtClean="0">
                <a:solidFill>
                  <a:schemeClr val="tx1"/>
                </a:solidFill>
              </a:rPr>
              <a:t>Reflexiones finales.</a:t>
            </a:r>
          </a:p>
          <a:p>
            <a:r>
              <a:rPr lang="es-MX" dirty="0"/>
              <a:t> </a:t>
            </a:r>
            <a:r>
              <a:rPr lang="es-ES" dirty="0"/>
              <a:t>3. ¿qué resultados obtuviste y cómo se evidencian  éstos?,</a:t>
            </a:r>
          </a:p>
          <a:p>
            <a:r>
              <a:rPr lang="es-ES" dirty="0"/>
              <a:t>EN UN TRABAJO INTERDISCIPLINARIO DE CALIDAD EL CUAL SE REFLEJARÁ EN LA ELABORACIÓN DEL PROYECTO.</a:t>
            </a:r>
          </a:p>
          <a:p>
            <a:r>
              <a:rPr lang="es-ES" dirty="0"/>
              <a:t> 4. ¿qué aspectos crees que puedes seguir trabajando en </a:t>
            </a:r>
            <a:r>
              <a:rPr lang="es-ES" dirty="0" err="1"/>
              <a:t>tí</a:t>
            </a:r>
            <a:r>
              <a:rPr lang="es-ES" dirty="0"/>
              <a:t> para obtener mejores resultados?. </a:t>
            </a:r>
          </a:p>
          <a:p>
            <a:r>
              <a:rPr lang="es-ES" dirty="0"/>
              <a:t>MANTENER LA COMUNICACIÓN CON LOS INTEGRANTES DEL EQUIPO</a:t>
            </a:r>
          </a:p>
          <a:p>
            <a:r>
              <a:rPr lang="es-ES" dirty="0"/>
              <a:t>5.  ¿Qué de lo aprendido en el proceso repercute de forma positiva en tu sesiones cotidianas de trabajo?, ¿de qué manera?</a:t>
            </a:r>
          </a:p>
          <a:p>
            <a:r>
              <a:rPr lang="es-ES" dirty="0"/>
              <a:t>UNA MEJOR PLANEACIÓN Y ORGANIZACIÓN DEL PROYECTO.</a:t>
            </a:r>
            <a:endParaRPr lang="en-US" dirty="0"/>
          </a:p>
          <a:p>
            <a:endParaRPr lang="es-ES" dirty="0">
              <a:solidFill>
                <a:schemeClr val="tx1"/>
              </a:solidFill>
            </a:endParaRPr>
          </a:p>
          <a:p>
            <a:endParaRPr lang="es-MX" dirty="0"/>
          </a:p>
        </p:txBody>
      </p:sp>
    </p:spTree>
    <p:extLst>
      <p:ext uri="{BB962C8B-B14F-4D97-AF65-F5344CB8AC3E}">
        <p14:creationId xmlns:p14="http://schemas.microsoft.com/office/powerpoint/2010/main" val="18968782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dirty="0" smtClean="0"/>
              <a:t>PRIMERA SESIÓN DE TRABAJO</a:t>
            </a:r>
            <a:br>
              <a:rPr lang="es-MX" dirty="0" smtClean="0"/>
            </a:br>
            <a:r>
              <a:rPr lang="es-MX" dirty="0" smtClean="0"/>
              <a:t>5.a PRODUCTOS GENERADOS</a:t>
            </a:r>
            <a:endParaRPr lang="es-MX" dirty="0"/>
          </a:p>
        </p:txBody>
      </p:sp>
      <p:sp>
        <p:nvSpPr>
          <p:cNvPr id="3" name="Marcador de contenido 2"/>
          <p:cNvSpPr>
            <a:spLocks noGrp="1"/>
          </p:cNvSpPr>
          <p:nvPr>
            <p:ph idx="1"/>
          </p:nvPr>
        </p:nvSpPr>
        <p:spPr>
          <a:xfrm>
            <a:off x="855134" y="1804989"/>
            <a:ext cx="9838266" cy="5053011"/>
          </a:xfrm>
        </p:spPr>
        <p:txBody>
          <a:bodyPr/>
          <a:lstStyle/>
          <a:p>
            <a:r>
              <a:rPr lang="es-MX" dirty="0" smtClean="0"/>
              <a:t>1. </a:t>
            </a:r>
            <a:r>
              <a:rPr lang="es-MX" dirty="0" smtClean="0">
                <a:solidFill>
                  <a:srgbClr val="FF0000"/>
                </a:solidFill>
              </a:rPr>
              <a:t>Producto </a:t>
            </a:r>
            <a:r>
              <a:rPr lang="es-MX" dirty="0">
                <a:solidFill>
                  <a:srgbClr val="FF0000"/>
                </a:solidFill>
              </a:rPr>
              <a:t>1. </a:t>
            </a:r>
            <a:r>
              <a:rPr lang="es-MX" dirty="0"/>
              <a:t>C.A.I.A.C. Conclusiones </a:t>
            </a:r>
            <a:r>
              <a:rPr lang="es-MX" dirty="0" smtClean="0"/>
              <a:t>Generales</a:t>
            </a:r>
          </a:p>
          <a:p>
            <a:endParaRPr lang="es-MX" dirty="0"/>
          </a:p>
        </p:txBody>
      </p:sp>
      <p:graphicFrame>
        <p:nvGraphicFramePr>
          <p:cNvPr id="4" name="Tabla 3"/>
          <p:cNvGraphicFramePr>
            <a:graphicFrameLocks noGrp="1"/>
          </p:cNvGraphicFramePr>
          <p:nvPr>
            <p:extLst>
              <p:ext uri="{D42A27DB-BD31-4B8C-83A1-F6EECF244321}">
                <p14:modId xmlns:p14="http://schemas.microsoft.com/office/powerpoint/2010/main" val="2648745840"/>
              </p:ext>
            </p:extLst>
          </p:nvPr>
        </p:nvGraphicFramePr>
        <p:xfrm>
          <a:off x="855134" y="2171698"/>
          <a:ext cx="9241365" cy="4165602"/>
        </p:xfrm>
        <a:graphic>
          <a:graphicData uri="http://schemas.openxmlformats.org/drawingml/2006/table">
            <a:tbl>
              <a:tblPr>
                <a:tableStyleId>{5C22544A-7EE6-4342-B048-85BDC9FD1C3A}</a:tableStyleId>
              </a:tblPr>
              <a:tblGrid>
                <a:gridCol w="1319191">
                  <a:extLst>
                    <a:ext uri="{9D8B030D-6E8A-4147-A177-3AD203B41FA5}">
                      <a16:colId xmlns:a16="http://schemas.microsoft.com/office/drawing/2014/main" val="762922032"/>
                    </a:ext>
                  </a:extLst>
                </a:gridCol>
                <a:gridCol w="7922174">
                  <a:extLst>
                    <a:ext uri="{9D8B030D-6E8A-4147-A177-3AD203B41FA5}">
                      <a16:colId xmlns:a16="http://schemas.microsoft.com/office/drawing/2014/main" val="2964858182"/>
                    </a:ext>
                  </a:extLst>
                </a:gridCol>
              </a:tblGrid>
              <a:tr h="355267">
                <a:tc gridSpan="2">
                  <a:txBody>
                    <a:bodyPr/>
                    <a:lstStyle/>
                    <a:p>
                      <a:pPr algn="ctr">
                        <a:lnSpc>
                          <a:spcPct val="115000"/>
                        </a:lnSpc>
                        <a:spcAft>
                          <a:spcPts val="0"/>
                        </a:spcAft>
                      </a:pPr>
                      <a:r>
                        <a:rPr lang="es-ES" sz="1100" dirty="0">
                          <a:effectLst/>
                        </a:rPr>
                        <a:t>La Interdisciplinariedad</a:t>
                      </a:r>
                      <a:endParaRPr lang="es-MX" sz="1100" dirty="0">
                        <a:solidFill>
                          <a:srgbClr val="000000"/>
                        </a:solidFill>
                        <a:effectLst/>
                        <a:latin typeface="Arial" panose="020B0604020202020204" pitchFamily="34" charset="0"/>
                        <a:ea typeface="Arial" panose="020B0604020202020204" pitchFamily="34" charset="0"/>
                      </a:endParaRPr>
                    </a:p>
                  </a:txBody>
                  <a:tcPr marL="31670" marR="31670" marT="31670" marB="31670"/>
                </a:tc>
                <a:tc hMerge="1">
                  <a:txBody>
                    <a:bodyPr/>
                    <a:lstStyle/>
                    <a:p>
                      <a:endParaRPr lang="es-MX"/>
                    </a:p>
                  </a:txBody>
                  <a:tcPr/>
                </a:tc>
                <a:extLst>
                  <a:ext uri="{0D108BD9-81ED-4DB2-BD59-A6C34878D82A}">
                    <a16:rowId xmlns:a16="http://schemas.microsoft.com/office/drawing/2014/main" val="1152134959"/>
                  </a:ext>
                </a:extLst>
              </a:tr>
              <a:tr h="831445">
                <a:tc>
                  <a:txBody>
                    <a:bodyPr/>
                    <a:lstStyle/>
                    <a:p>
                      <a:pPr>
                        <a:lnSpc>
                          <a:spcPct val="115000"/>
                        </a:lnSpc>
                        <a:spcAft>
                          <a:spcPts val="0"/>
                        </a:spcAft>
                      </a:pPr>
                      <a:r>
                        <a:rPr lang="es-ES" sz="1400">
                          <a:effectLst/>
                        </a:rPr>
                        <a:t>1. ¿Qué es?</a:t>
                      </a:r>
                      <a:endParaRPr lang="es-MX" sz="1400">
                        <a:solidFill>
                          <a:srgbClr val="000000"/>
                        </a:solidFill>
                        <a:effectLst/>
                        <a:latin typeface="Arial" panose="020B0604020202020204" pitchFamily="34" charset="0"/>
                        <a:ea typeface="Arial" panose="020B0604020202020204" pitchFamily="34" charset="0"/>
                      </a:endParaRPr>
                    </a:p>
                  </a:txBody>
                  <a:tcPr marL="31670" marR="31670" marT="31670" marB="31670" anchor="ctr"/>
                </a:tc>
                <a:tc>
                  <a:txBody>
                    <a:bodyPr/>
                    <a:lstStyle/>
                    <a:p>
                      <a:pPr>
                        <a:lnSpc>
                          <a:spcPct val="115000"/>
                        </a:lnSpc>
                        <a:spcAft>
                          <a:spcPts val="0"/>
                        </a:spcAft>
                      </a:pPr>
                      <a:r>
                        <a:rPr lang="es-ES" sz="1100" dirty="0">
                          <a:effectLst/>
                        </a:rPr>
                        <a:t>Es una estrategia de trabajo que involucra a diversas disciplinas con un objetivo en común</a:t>
                      </a:r>
                      <a:r>
                        <a:rPr lang="es-ES" sz="1100" dirty="0" smtClean="0">
                          <a:effectLst/>
                        </a:rPr>
                        <a:t>, </a:t>
                      </a:r>
                      <a:r>
                        <a:rPr lang="es-ES" sz="1100" dirty="0">
                          <a:effectLst/>
                        </a:rPr>
                        <a:t>que al momento de converger sean capaces de generar una visión mucho más globalizada sobre el tema a estudiar o problema a destacar. </a:t>
                      </a:r>
                      <a:endParaRPr lang="es-MX" sz="1100" dirty="0">
                        <a:solidFill>
                          <a:srgbClr val="000000"/>
                        </a:solidFill>
                        <a:effectLst/>
                        <a:latin typeface="Arial" panose="020B0604020202020204" pitchFamily="34" charset="0"/>
                        <a:ea typeface="Arial" panose="020B0604020202020204" pitchFamily="34" charset="0"/>
                      </a:endParaRPr>
                    </a:p>
                  </a:txBody>
                  <a:tcPr marL="31670" marR="31670" marT="31670" marB="31670"/>
                </a:tc>
                <a:extLst>
                  <a:ext uri="{0D108BD9-81ED-4DB2-BD59-A6C34878D82A}">
                    <a16:rowId xmlns:a16="http://schemas.microsoft.com/office/drawing/2014/main" val="875856382"/>
                  </a:ext>
                </a:extLst>
              </a:tr>
              <a:tr h="1386338">
                <a:tc>
                  <a:txBody>
                    <a:bodyPr/>
                    <a:lstStyle/>
                    <a:p>
                      <a:pPr>
                        <a:lnSpc>
                          <a:spcPct val="115000"/>
                        </a:lnSpc>
                        <a:spcAft>
                          <a:spcPts val="0"/>
                        </a:spcAft>
                      </a:pPr>
                      <a:r>
                        <a:rPr lang="es-ES" sz="1400">
                          <a:effectLst/>
                        </a:rPr>
                        <a:t>2. ¿Qué</a:t>
                      </a:r>
                      <a:endParaRPr lang="es-MX" sz="1400">
                        <a:effectLst/>
                      </a:endParaRPr>
                    </a:p>
                    <a:p>
                      <a:pPr>
                        <a:lnSpc>
                          <a:spcPct val="115000"/>
                        </a:lnSpc>
                        <a:spcAft>
                          <a:spcPts val="0"/>
                        </a:spcAft>
                      </a:pPr>
                      <a:r>
                        <a:rPr lang="es-ES" sz="1400">
                          <a:effectLst/>
                        </a:rPr>
                        <a:t>    características </a:t>
                      </a:r>
                      <a:endParaRPr lang="es-MX" sz="1400">
                        <a:effectLst/>
                      </a:endParaRPr>
                    </a:p>
                    <a:p>
                      <a:pPr>
                        <a:lnSpc>
                          <a:spcPct val="115000"/>
                        </a:lnSpc>
                        <a:spcAft>
                          <a:spcPts val="0"/>
                        </a:spcAft>
                      </a:pPr>
                      <a:r>
                        <a:rPr lang="es-ES" sz="1400">
                          <a:effectLst/>
                        </a:rPr>
                        <a:t>    tiene ?</a:t>
                      </a:r>
                      <a:endParaRPr lang="es-MX" sz="1400">
                        <a:solidFill>
                          <a:srgbClr val="000000"/>
                        </a:solidFill>
                        <a:effectLst/>
                        <a:latin typeface="Arial" panose="020B0604020202020204" pitchFamily="34" charset="0"/>
                        <a:ea typeface="Arial" panose="020B0604020202020204" pitchFamily="34" charset="0"/>
                      </a:endParaRPr>
                    </a:p>
                  </a:txBody>
                  <a:tcPr marL="31670" marR="31670" marT="31670" marB="31670" anchor="ctr"/>
                </a:tc>
                <a:tc>
                  <a:txBody>
                    <a:bodyPr/>
                    <a:lstStyle/>
                    <a:p>
                      <a:pPr>
                        <a:lnSpc>
                          <a:spcPct val="115000"/>
                        </a:lnSpc>
                        <a:spcAft>
                          <a:spcPts val="0"/>
                        </a:spcAft>
                      </a:pPr>
                      <a:r>
                        <a:rPr lang="es-ES" sz="1100" dirty="0">
                          <a:effectLst/>
                        </a:rPr>
                        <a:t>Diálogo entre diversos saberes que permite llegar de un conocimiento simple a uno complejo.</a:t>
                      </a:r>
                      <a:endParaRPr lang="es-MX" sz="1100" dirty="0">
                        <a:effectLst/>
                      </a:endParaRPr>
                    </a:p>
                    <a:p>
                      <a:pPr>
                        <a:lnSpc>
                          <a:spcPct val="115000"/>
                        </a:lnSpc>
                        <a:spcAft>
                          <a:spcPts val="0"/>
                        </a:spcAft>
                      </a:pPr>
                      <a:r>
                        <a:rPr lang="es-ES" sz="1100" dirty="0">
                          <a:effectLst/>
                        </a:rPr>
                        <a:t>Promueve la integración de varios saberes para alcanzar el entendimiento global de un fenómeno.</a:t>
                      </a:r>
                      <a:endParaRPr lang="es-MX" sz="1100" dirty="0">
                        <a:effectLst/>
                      </a:endParaRPr>
                    </a:p>
                    <a:p>
                      <a:pPr>
                        <a:lnSpc>
                          <a:spcPct val="115000"/>
                        </a:lnSpc>
                        <a:spcAft>
                          <a:spcPts val="0"/>
                        </a:spcAft>
                      </a:pPr>
                      <a:r>
                        <a:rPr lang="es-ES" sz="1100" dirty="0">
                          <a:effectLst/>
                        </a:rPr>
                        <a:t>Conjuga el conocimiento a las necesidades humanas.</a:t>
                      </a:r>
                      <a:endParaRPr lang="es-MX" sz="1100" dirty="0">
                        <a:effectLst/>
                      </a:endParaRPr>
                    </a:p>
                    <a:p>
                      <a:pPr>
                        <a:lnSpc>
                          <a:spcPct val="115000"/>
                        </a:lnSpc>
                        <a:spcAft>
                          <a:spcPts val="0"/>
                        </a:spcAft>
                      </a:pPr>
                      <a:r>
                        <a:rPr lang="es-ES" sz="1100" dirty="0">
                          <a:effectLst/>
                        </a:rPr>
                        <a:t>El conocimiento debe estar contextualizado, ser multidimensional y generar pensamiento complejo.</a:t>
                      </a:r>
                      <a:endParaRPr lang="es-MX" sz="1100" dirty="0">
                        <a:effectLst/>
                      </a:endParaRPr>
                    </a:p>
                    <a:p>
                      <a:pPr>
                        <a:lnSpc>
                          <a:spcPct val="115000"/>
                        </a:lnSpc>
                        <a:spcAft>
                          <a:spcPts val="0"/>
                        </a:spcAft>
                      </a:pPr>
                      <a:r>
                        <a:rPr lang="es-ES" sz="1100" dirty="0">
                          <a:effectLst/>
                        </a:rPr>
                        <a:t>No presupone una homologación completa.</a:t>
                      </a:r>
                      <a:endParaRPr lang="es-MX" sz="1100" dirty="0">
                        <a:effectLst/>
                      </a:endParaRPr>
                    </a:p>
                    <a:p>
                      <a:pPr>
                        <a:lnSpc>
                          <a:spcPct val="115000"/>
                        </a:lnSpc>
                        <a:spcAft>
                          <a:spcPts val="0"/>
                        </a:spcAft>
                      </a:pPr>
                      <a:r>
                        <a:rPr lang="es-ES" sz="1100" dirty="0">
                          <a:effectLst/>
                        </a:rPr>
                        <a:t> </a:t>
                      </a:r>
                      <a:endParaRPr lang="es-MX" sz="1100" dirty="0">
                        <a:solidFill>
                          <a:srgbClr val="000000"/>
                        </a:solidFill>
                        <a:effectLst/>
                        <a:latin typeface="Arial" panose="020B0604020202020204" pitchFamily="34" charset="0"/>
                        <a:ea typeface="Arial" panose="020B0604020202020204" pitchFamily="34" charset="0"/>
                      </a:endParaRPr>
                    </a:p>
                  </a:txBody>
                  <a:tcPr marL="31670" marR="31670" marT="31670" marB="31670"/>
                </a:tc>
                <a:extLst>
                  <a:ext uri="{0D108BD9-81ED-4DB2-BD59-A6C34878D82A}">
                    <a16:rowId xmlns:a16="http://schemas.microsoft.com/office/drawing/2014/main" val="4158568262"/>
                  </a:ext>
                </a:extLst>
              </a:tr>
              <a:tr h="1592552">
                <a:tc>
                  <a:txBody>
                    <a:bodyPr/>
                    <a:lstStyle/>
                    <a:p>
                      <a:pPr>
                        <a:lnSpc>
                          <a:spcPct val="115000"/>
                        </a:lnSpc>
                        <a:spcAft>
                          <a:spcPts val="0"/>
                        </a:spcAft>
                      </a:pPr>
                      <a:r>
                        <a:rPr lang="es-ES" sz="1400">
                          <a:effectLst/>
                        </a:rPr>
                        <a:t>3. ¿Por qué es </a:t>
                      </a:r>
                      <a:endParaRPr lang="es-MX" sz="1400">
                        <a:effectLst/>
                      </a:endParaRPr>
                    </a:p>
                    <a:p>
                      <a:pPr>
                        <a:lnSpc>
                          <a:spcPct val="115000"/>
                        </a:lnSpc>
                        <a:spcAft>
                          <a:spcPts val="0"/>
                        </a:spcAft>
                      </a:pPr>
                      <a:r>
                        <a:rPr lang="es-ES" sz="1400">
                          <a:effectLst/>
                        </a:rPr>
                        <a:t>    importante en la </a:t>
                      </a:r>
                      <a:endParaRPr lang="es-MX" sz="1400">
                        <a:effectLst/>
                      </a:endParaRPr>
                    </a:p>
                    <a:p>
                      <a:pPr>
                        <a:lnSpc>
                          <a:spcPct val="115000"/>
                        </a:lnSpc>
                        <a:spcAft>
                          <a:spcPts val="0"/>
                        </a:spcAft>
                      </a:pPr>
                      <a:r>
                        <a:rPr lang="es-ES" sz="1400">
                          <a:effectLst/>
                        </a:rPr>
                        <a:t>    educación?</a:t>
                      </a:r>
                      <a:endParaRPr lang="es-MX" sz="1400">
                        <a:solidFill>
                          <a:srgbClr val="000000"/>
                        </a:solidFill>
                        <a:effectLst/>
                        <a:latin typeface="Arial" panose="020B0604020202020204" pitchFamily="34" charset="0"/>
                        <a:ea typeface="Arial" panose="020B0604020202020204" pitchFamily="34" charset="0"/>
                      </a:endParaRPr>
                    </a:p>
                  </a:txBody>
                  <a:tcPr marL="31670" marR="31670" marT="31670" marB="31670" anchor="ctr"/>
                </a:tc>
                <a:tc>
                  <a:txBody>
                    <a:bodyPr/>
                    <a:lstStyle/>
                    <a:p>
                      <a:pPr>
                        <a:lnSpc>
                          <a:spcPct val="115000"/>
                        </a:lnSpc>
                        <a:spcAft>
                          <a:spcPts val="0"/>
                        </a:spcAft>
                      </a:pPr>
                      <a:r>
                        <a:rPr lang="es-ES" sz="1100" dirty="0">
                          <a:effectLst/>
                        </a:rPr>
                        <a:t>Permite que los individuos comprendan el mundo real, y sean efectivos dentro de éste.</a:t>
                      </a:r>
                      <a:endParaRPr lang="es-MX" sz="1100" dirty="0">
                        <a:effectLst/>
                      </a:endParaRPr>
                    </a:p>
                    <a:p>
                      <a:pPr>
                        <a:lnSpc>
                          <a:spcPct val="115000"/>
                        </a:lnSpc>
                        <a:spcAft>
                          <a:spcPts val="0"/>
                        </a:spcAft>
                      </a:pPr>
                      <a:r>
                        <a:rPr lang="es-ES" sz="1100" dirty="0">
                          <a:effectLst/>
                        </a:rPr>
                        <a:t>Promueve las habilidades del siglo XXI (Comunicación, pensamiento crítico, creatividad y trabajo colaborativo). </a:t>
                      </a:r>
                      <a:endParaRPr lang="es-MX" sz="1100" dirty="0">
                        <a:effectLst/>
                      </a:endParaRPr>
                    </a:p>
                    <a:p>
                      <a:pPr>
                        <a:lnSpc>
                          <a:spcPct val="115000"/>
                        </a:lnSpc>
                        <a:spcAft>
                          <a:spcPts val="0"/>
                        </a:spcAft>
                      </a:pPr>
                      <a:r>
                        <a:rPr lang="es-ES" sz="1100" dirty="0">
                          <a:effectLst/>
                        </a:rPr>
                        <a:t>Estimula el empleo total del conocimiento general.</a:t>
                      </a:r>
                      <a:endParaRPr lang="es-MX" sz="1100" dirty="0">
                        <a:effectLst/>
                      </a:endParaRPr>
                    </a:p>
                    <a:p>
                      <a:pPr>
                        <a:lnSpc>
                          <a:spcPct val="115000"/>
                        </a:lnSpc>
                        <a:spcAft>
                          <a:spcPts val="0"/>
                        </a:spcAft>
                      </a:pPr>
                      <a:r>
                        <a:rPr lang="es-ES" sz="1100" dirty="0">
                          <a:effectLst/>
                        </a:rPr>
                        <a:t>Permite la integración de saberes en un conocimiento holístico.</a:t>
                      </a:r>
                      <a:endParaRPr lang="es-MX" sz="1100" dirty="0">
                        <a:effectLst/>
                      </a:endParaRPr>
                    </a:p>
                    <a:p>
                      <a:pPr>
                        <a:lnSpc>
                          <a:spcPct val="115000"/>
                        </a:lnSpc>
                        <a:spcAft>
                          <a:spcPts val="0"/>
                        </a:spcAft>
                      </a:pPr>
                      <a:r>
                        <a:rPr lang="es-ES" sz="1100" dirty="0">
                          <a:effectLst/>
                        </a:rPr>
                        <a:t>Cada vez es más necesaria la presencia de profesionistas con una visión más globalizada y sobretodo capaz de renovarse constantemente.</a:t>
                      </a:r>
                      <a:endParaRPr lang="es-MX" sz="1100" dirty="0">
                        <a:effectLst/>
                      </a:endParaRPr>
                    </a:p>
                    <a:p>
                      <a:pPr>
                        <a:lnSpc>
                          <a:spcPct val="115000"/>
                        </a:lnSpc>
                        <a:spcAft>
                          <a:spcPts val="0"/>
                        </a:spcAft>
                      </a:pPr>
                      <a:r>
                        <a:rPr lang="es-ES" sz="1100" dirty="0">
                          <a:effectLst/>
                        </a:rPr>
                        <a:t>Promueve el respeto a la diferencia y a la inclusión de las diferentes capacidades de aprendizaje. </a:t>
                      </a:r>
                      <a:endParaRPr lang="es-MX" sz="1100" dirty="0">
                        <a:solidFill>
                          <a:srgbClr val="000000"/>
                        </a:solidFill>
                        <a:effectLst/>
                        <a:latin typeface="Arial" panose="020B0604020202020204" pitchFamily="34" charset="0"/>
                        <a:ea typeface="Arial" panose="020B0604020202020204" pitchFamily="34" charset="0"/>
                      </a:endParaRPr>
                    </a:p>
                  </a:txBody>
                  <a:tcPr marL="31670" marR="31670" marT="31670" marB="31670"/>
                </a:tc>
                <a:extLst>
                  <a:ext uri="{0D108BD9-81ED-4DB2-BD59-A6C34878D82A}">
                    <a16:rowId xmlns:a16="http://schemas.microsoft.com/office/drawing/2014/main" val="2791641225"/>
                  </a:ext>
                </a:extLst>
              </a:tr>
            </a:tbl>
          </a:graphicData>
        </a:graphic>
      </p:graphicFrame>
    </p:spTree>
    <p:extLst>
      <p:ext uri="{BB962C8B-B14F-4D97-AF65-F5344CB8AC3E}">
        <p14:creationId xmlns:p14="http://schemas.microsoft.com/office/powerpoint/2010/main" val="36321296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solidFill>
                  <a:srgbClr val="FF0000"/>
                </a:solidFill>
              </a:rPr>
              <a:t>Producto 1</a:t>
            </a:r>
            <a:r>
              <a:rPr lang="es-MX" dirty="0" smtClean="0"/>
              <a:t>. La interdisciplinariedad</a:t>
            </a:r>
            <a:endParaRPr lang="es-MX"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4038235872"/>
              </p:ext>
            </p:extLst>
          </p:nvPr>
        </p:nvGraphicFramePr>
        <p:xfrm>
          <a:off x="677334" y="2051398"/>
          <a:ext cx="8596312" cy="2532274"/>
        </p:xfrm>
        <a:graphic>
          <a:graphicData uri="http://schemas.openxmlformats.org/drawingml/2006/table">
            <a:tbl>
              <a:tblPr>
                <a:tableStyleId>{5C22544A-7EE6-4342-B048-85BDC9FD1C3A}</a:tableStyleId>
              </a:tblPr>
              <a:tblGrid>
                <a:gridCol w="1227111">
                  <a:extLst>
                    <a:ext uri="{9D8B030D-6E8A-4147-A177-3AD203B41FA5}">
                      <a16:colId xmlns:a16="http://schemas.microsoft.com/office/drawing/2014/main" val="3086074767"/>
                    </a:ext>
                  </a:extLst>
                </a:gridCol>
                <a:gridCol w="7369201">
                  <a:extLst>
                    <a:ext uri="{9D8B030D-6E8A-4147-A177-3AD203B41FA5}">
                      <a16:colId xmlns:a16="http://schemas.microsoft.com/office/drawing/2014/main" val="4016656255"/>
                    </a:ext>
                  </a:extLst>
                </a:gridCol>
              </a:tblGrid>
              <a:tr h="938319">
                <a:tc>
                  <a:txBody>
                    <a:bodyPr/>
                    <a:lstStyle/>
                    <a:p>
                      <a:pPr>
                        <a:lnSpc>
                          <a:spcPct val="115000"/>
                        </a:lnSpc>
                        <a:spcAft>
                          <a:spcPts val="0"/>
                        </a:spcAft>
                      </a:pPr>
                      <a:r>
                        <a:rPr lang="es-ES" sz="900">
                          <a:effectLst/>
                        </a:rPr>
                        <a:t>4. ¿Cómo motivar </a:t>
                      </a:r>
                      <a:endParaRPr lang="es-MX" sz="1000">
                        <a:effectLst/>
                      </a:endParaRPr>
                    </a:p>
                    <a:p>
                      <a:pPr>
                        <a:lnSpc>
                          <a:spcPct val="115000"/>
                        </a:lnSpc>
                        <a:spcAft>
                          <a:spcPts val="0"/>
                        </a:spcAft>
                      </a:pPr>
                      <a:r>
                        <a:rPr lang="es-ES" sz="900">
                          <a:effectLst/>
                        </a:rPr>
                        <a:t>    a los alumnos</a:t>
                      </a:r>
                      <a:endParaRPr lang="es-MX" sz="1000">
                        <a:effectLst/>
                      </a:endParaRPr>
                    </a:p>
                    <a:p>
                      <a:pPr>
                        <a:lnSpc>
                          <a:spcPct val="115000"/>
                        </a:lnSpc>
                        <a:spcAft>
                          <a:spcPts val="0"/>
                        </a:spcAft>
                      </a:pPr>
                      <a:r>
                        <a:rPr lang="es-ES" sz="900">
                          <a:effectLst/>
                        </a:rPr>
                        <a:t>    para el trabajo </a:t>
                      </a:r>
                      <a:endParaRPr lang="es-MX" sz="1000">
                        <a:effectLst/>
                      </a:endParaRPr>
                    </a:p>
                    <a:p>
                      <a:pPr>
                        <a:lnSpc>
                          <a:spcPct val="115000"/>
                        </a:lnSpc>
                        <a:spcAft>
                          <a:spcPts val="0"/>
                        </a:spcAft>
                      </a:pPr>
                      <a:r>
                        <a:rPr lang="es-ES" sz="900">
                          <a:effectLst/>
                        </a:rPr>
                        <a:t>interdisciplinario?</a:t>
                      </a:r>
                      <a:endParaRPr lang="es-MX" sz="1000">
                        <a:effectLst/>
                      </a:endParaRPr>
                    </a:p>
                    <a:p>
                      <a:pPr>
                        <a:lnSpc>
                          <a:spcPct val="115000"/>
                        </a:lnSpc>
                        <a:spcAft>
                          <a:spcPts val="0"/>
                        </a:spcAft>
                      </a:pPr>
                      <a:r>
                        <a:rPr lang="es-ES" sz="900">
                          <a:effectLst/>
                        </a:rPr>
                        <a:t> </a:t>
                      </a:r>
                      <a:endParaRPr lang="es-MX" sz="1000">
                        <a:solidFill>
                          <a:srgbClr val="000000"/>
                        </a:solidFill>
                        <a:effectLst/>
                        <a:latin typeface="Arial" panose="020B0604020202020204" pitchFamily="34" charset="0"/>
                        <a:ea typeface="Arial" panose="020B0604020202020204" pitchFamily="34" charset="0"/>
                      </a:endParaRPr>
                    </a:p>
                  </a:txBody>
                  <a:tcPr marL="59387" marR="59387" marT="59387" marB="59387" anchor="ctr"/>
                </a:tc>
                <a:tc>
                  <a:txBody>
                    <a:bodyPr/>
                    <a:lstStyle/>
                    <a:p>
                      <a:pPr>
                        <a:lnSpc>
                          <a:spcPct val="115000"/>
                        </a:lnSpc>
                        <a:spcAft>
                          <a:spcPts val="0"/>
                        </a:spcAft>
                      </a:pPr>
                      <a:r>
                        <a:rPr lang="es-ES" sz="900">
                          <a:effectLst/>
                        </a:rPr>
                        <a:t>Vincular la razón, mano y corazón como docentes para transmitir eso a los alumnos.</a:t>
                      </a:r>
                      <a:endParaRPr lang="es-MX" sz="1000">
                        <a:effectLst/>
                      </a:endParaRPr>
                    </a:p>
                    <a:p>
                      <a:pPr>
                        <a:lnSpc>
                          <a:spcPct val="115000"/>
                        </a:lnSpc>
                        <a:spcAft>
                          <a:spcPts val="0"/>
                        </a:spcAft>
                      </a:pPr>
                      <a:r>
                        <a:rPr lang="es-ES" sz="900">
                          <a:effectLst/>
                        </a:rPr>
                        <a:t>Adoptar el proyecto como una meta en común. </a:t>
                      </a:r>
                      <a:endParaRPr lang="es-MX" sz="1000">
                        <a:effectLst/>
                      </a:endParaRPr>
                    </a:p>
                    <a:p>
                      <a:pPr>
                        <a:lnSpc>
                          <a:spcPct val="115000"/>
                        </a:lnSpc>
                        <a:spcAft>
                          <a:spcPts val="0"/>
                        </a:spcAft>
                      </a:pPr>
                      <a:r>
                        <a:rPr lang="es-ES" sz="900">
                          <a:effectLst/>
                        </a:rPr>
                        <a:t>Contextualizando el proyecto en la solución de un problema pertinente a su edad.</a:t>
                      </a:r>
                      <a:endParaRPr lang="es-MX" sz="1000">
                        <a:solidFill>
                          <a:srgbClr val="000000"/>
                        </a:solidFill>
                        <a:effectLst/>
                        <a:latin typeface="Arial" panose="020B0604020202020204" pitchFamily="34" charset="0"/>
                        <a:ea typeface="Arial" panose="020B0604020202020204" pitchFamily="34" charset="0"/>
                      </a:endParaRPr>
                    </a:p>
                  </a:txBody>
                  <a:tcPr marL="59387" marR="59387" marT="59387" marB="59387"/>
                </a:tc>
                <a:extLst>
                  <a:ext uri="{0D108BD9-81ED-4DB2-BD59-A6C34878D82A}">
                    <a16:rowId xmlns:a16="http://schemas.microsoft.com/office/drawing/2014/main" val="3889618254"/>
                  </a:ext>
                </a:extLst>
              </a:tr>
              <a:tr h="1593955">
                <a:tc>
                  <a:txBody>
                    <a:bodyPr/>
                    <a:lstStyle/>
                    <a:p>
                      <a:pPr>
                        <a:lnSpc>
                          <a:spcPct val="115000"/>
                        </a:lnSpc>
                        <a:spcAft>
                          <a:spcPts val="0"/>
                        </a:spcAft>
                      </a:pPr>
                      <a:r>
                        <a:rPr lang="es-ES" sz="900">
                          <a:effectLst/>
                        </a:rPr>
                        <a:t>5. ¿Cuáles son los</a:t>
                      </a:r>
                      <a:endParaRPr lang="es-MX" sz="1000">
                        <a:effectLst/>
                      </a:endParaRPr>
                    </a:p>
                    <a:p>
                      <a:pPr>
                        <a:lnSpc>
                          <a:spcPct val="115000"/>
                        </a:lnSpc>
                        <a:spcAft>
                          <a:spcPts val="0"/>
                        </a:spcAft>
                      </a:pPr>
                      <a:r>
                        <a:rPr lang="es-ES" sz="900">
                          <a:effectLst/>
                        </a:rPr>
                        <a:t>    prerrequisitos </a:t>
                      </a:r>
                      <a:endParaRPr lang="es-MX" sz="1000">
                        <a:effectLst/>
                      </a:endParaRPr>
                    </a:p>
                    <a:p>
                      <a:pPr>
                        <a:lnSpc>
                          <a:spcPct val="115000"/>
                        </a:lnSpc>
                        <a:spcAft>
                          <a:spcPts val="0"/>
                        </a:spcAft>
                      </a:pPr>
                      <a:r>
                        <a:rPr lang="es-ES" sz="900">
                          <a:effectLst/>
                        </a:rPr>
                        <a:t>    materiales,</a:t>
                      </a:r>
                      <a:endParaRPr lang="es-MX" sz="1000">
                        <a:effectLst/>
                      </a:endParaRPr>
                    </a:p>
                    <a:p>
                      <a:pPr>
                        <a:lnSpc>
                          <a:spcPct val="115000"/>
                        </a:lnSpc>
                        <a:spcAft>
                          <a:spcPts val="0"/>
                        </a:spcAft>
                      </a:pPr>
                      <a:r>
                        <a:rPr lang="es-ES" sz="900">
                          <a:effectLst/>
                        </a:rPr>
                        <a:t>   organizacionales </a:t>
                      </a:r>
                      <a:endParaRPr lang="es-MX" sz="1000">
                        <a:effectLst/>
                      </a:endParaRPr>
                    </a:p>
                    <a:p>
                      <a:pPr>
                        <a:lnSpc>
                          <a:spcPct val="115000"/>
                        </a:lnSpc>
                        <a:spcAft>
                          <a:spcPts val="0"/>
                        </a:spcAft>
                      </a:pPr>
                      <a:r>
                        <a:rPr lang="es-ES" sz="900">
                          <a:effectLst/>
                        </a:rPr>
                        <a:t>   y personales </a:t>
                      </a:r>
                      <a:endParaRPr lang="es-MX" sz="1000">
                        <a:effectLst/>
                      </a:endParaRPr>
                    </a:p>
                    <a:p>
                      <a:pPr>
                        <a:lnSpc>
                          <a:spcPct val="115000"/>
                        </a:lnSpc>
                        <a:spcAft>
                          <a:spcPts val="0"/>
                        </a:spcAft>
                      </a:pPr>
                      <a:r>
                        <a:rPr lang="es-ES" sz="900">
                          <a:effectLst/>
                        </a:rPr>
                        <a:t>   para la</a:t>
                      </a:r>
                      <a:endParaRPr lang="es-MX" sz="1000">
                        <a:effectLst/>
                      </a:endParaRPr>
                    </a:p>
                    <a:p>
                      <a:pPr>
                        <a:lnSpc>
                          <a:spcPct val="115000"/>
                        </a:lnSpc>
                        <a:spcAft>
                          <a:spcPts val="0"/>
                        </a:spcAft>
                      </a:pPr>
                      <a:r>
                        <a:rPr lang="es-ES" sz="900">
                          <a:effectLst/>
                        </a:rPr>
                        <a:t>   planeación del </a:t>
                      </a:r>
                      <a:endParaRPr lang="es-MX" sz="1000">
                        <a:effectLst/>
                      </a:endParaRPr>
                    </a:p>
                    <a:p>
                      <a:pPr>
                        <a:lnSpc>
                          <a:spcPct val="115000"/>
                        </a:lnSpc>
                        <a:spcAft>
                          <a:spcPts val="0"/>
                        </a:spcAft>
                      </a:pPr>
                      <a:r>
                        <a:rPr lang="es-ES" sz="900">
                          <a:effectLst/>
                        </a:rPr>
                        <a:t>   trabajo           interdisciplinario?</a:t>
                      </a:r>
                      <a:endParaRPr lang="es-MX" sz="1000">
                        <a:solidFill>
                          <a:srgbClr val="000000"/>
                        </a:solidFill>
                        <a:effectLst/>
                        <a:latin typeface="Arial" panose="020B0604020202020204" pitchFamily="34" charset="0"/>
                        <a:ea typeface="Arial" panose="020B0604020202020204" pitchFamily="34" charset="0"/>
                      </a:endParaRPr>
                    </a:p>
                  </a:txBody>
                  <a:tcPr marL="59387" marR="59387" marT="59387" marB="59387" anchor="ctr"/>
                </a:tc>
                <a:tc>
                  <a:txBody>
                    <a:bodyPr/>
                    <a:lstStyle/>
                    <a:p>
                      <a:pPr>
                        <a:lnSpc>
                          <a:spcPct val="115000"/>
                        </a:lnSpc>
                        <a:spcAft>
                          <a:spcPts val="0"/>
                        </a:spcAft>
                      </a:pPr>
                      <a:r>
                        <a:rPr lang="es-ES" sz="900" dirty="0">
                          <a:effectLst/>
                        </a:rPr>
                        <a:t>Tener aulas que puedan proveer las necesidades del proyecto.</a:t>
                      </a:r>
                      <a:endParaRPr lang="es-MX" sz="1000" dirty="0">
                        <a:effectLst/>
                      </a:endParaRPr>
                    </a:p>
                    <a:p>
                      <a:pPr>
                        <a:lnSpc>
                          <a:spcPct val="115000"/>
                        </a:lnSpc>
                        <a:spcAft>
                          <a:spcPts val="0"/>
                        </a:spcAft>
                      </a:pPr>
                      <a:r>
                        <a:rPr lang="es-ES" sz="900" dirty="0">
                          <a:effectLst/>
                        </a:rPr>
                        <a:t>Buscar momentos de trabajo colaborativo entre los docentes.</a:t>
                      </a:r>
                      <a:endParaRPr lang="es-MX" sz="1000" dirty="0">
                        <a:effectLst/>
                      </a:endParaRPr>
                    </a:p>
                    <a:p>
                      <a:pPr>
                        <a:lnSpc>
                          <a:spcPct val="115000"/>
                        </a:lnSpc>
                        <a:spcAft>
                          <a:spcPts val="0"/>
                        </a:spcAft>
                      </a:pPr>
                      <a:r>
                        <a:rPr lang="es-ES" sz="900" dirty="0">
                          <a:effectLst/>
                        </a:rPr>
                        <a:t>Conocer nuestra materia, entendiendo la secuencia en la que se deben de enseñar los conocimientos al alumno.</a:t>
                      </a:r>
                      <a:endParaRPr lang="es-MX" sz="1000" dirty="0">
                        <a:effectLst/>
                      </a:endParaRPr>
                    </a:p>
                    <a:p>
                      <a:pPr>
                        <a:lnSpc>
                          <a:spcPct val="115000"/>
                        </a:lnSpc>
                        <a:spcAft>
                          <a:spcPts val="0"/>
                        </a:spcAft>
                      </a:pPr>
                      <a:r>
                        <a:rPr lang="es-ES" sz="900" dirty="0">
                          <a:effectLst/>
                        </a:rPr>
                        <a:t>Conocer el alcance que tiene el proyecto.</a:t>
                      </a:r>
                      <a:endParaRPr lang="es-MX" sz="1000" dirty="0">
                        <a:effectLst/>
                      </a:endParaRPr>
                    </a:p>
                    <a:p>
                      <a:pPr>
                        <a:lnSpc>
                          <a:spcPct val="115000"/>
                        </a:lnSpc>
                        <a:spcAft>
                          <a:spcPts val="0"/>
                        </a:spcAft>
                      </a:pPr>
                      <a:r>
                        <a:rPr lang="es-ES" sz="900" dirty="0">
                          <a:effectLst/>
                        </a:rPr>
                        <a:t>Contar con un formato de planeación en el cual se puede ser flexible en los tiempos, con reuniones en las cuales se pueden replantear los tiempos en caso de que sea necesario.</a:t>
                      </a:r>
                      <a:endParaRPr lang="es-MX" sz="1000" dirty="0">
                        <a:effectLst/>
                      </a:endParaRPr>
                    </a:p>
                    <a:p>
                      <a:pPr>
                        <a:lnSpc>
                          <a:spcPct val="115000"/>
                        </a:lnSpc>
                        <a:spcAft>
                          <a:spcPts val="0"/>
                        </a:spcAft>
                      </a:pPr>
                      <a:r>
                        <a:rPr lang="es-ES" sz="900" dirty="0">
                          <a:effectLst/>
                        </a:rPr>
                        <a:t>Tener disciplina, voluntad y responsabilidad, al igual que generar compromiso para el proyecto de los alumnos y profesores involucrados en el proyecto. ACTITUD.</a:t>
                      </a:r>
                      <a:endParaRPr lang="es-MX" sz="1000" dirty="0">
                        <a:solidFill>
                          <a:srgbClr val="000000"/>
                        </a:solidFill>
                        <a:effectLst/>
                        <a:latin typeface="Arial" panose="020B0604020202020204" pitchFamily="34" charset="0"/>
                        <a:ea typeface="Arial" panose="020B0604020202020204" pitchFamily="34" charset="0"/>
                      </a:endParaRPr>
                    </a:p>
                  </a:txBody>
                  <a:tcPr marL="59387" marR="59387" marT="59387" marB="59387"/>
                </a:tc>
                <a:extLst>
                  <a:ext uri="{0D108BD9-81ED-4DB2-BD59-A6C34878D82A}">
                    <a16:rowId xmlns:a16="http://schemas.microsoft.com/office/drawing/2014/main" val="1246848266"/>
                  </a:ext>
                </a:extLst>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3066580273"/>
              </p:ext>
            </p:extLst>
          </p:nvPr>
        </p:nvGraphicFramePr>
        <p:xfrm>
          <a:off x="677334" y="4583672"/>
          <a:ext cx="8596312" cy="1430046"/>
        </p:xfrm>
        <a:graphic>
          <a:graphicData uri="http://schemas.openxmlformats.org/drawingml/2006/table">
            <a:tbl>
              <a:tblPr>
                <a:tableStyleId>{5C22544A-7EE6-4342-B048-85BDC9FD1C3A}</a:tableStyleId>
              </a:tblPr>
              <a:tblGrid>
                <a:gridCol w="1227111">
                  <a:extLst>
                    <a:ext uri="{9D8B030D-6E8A-4147-A177-3AD203B41FA5}">
                      <a16:colId xmlns:a16="http://schemas.microsoft.com/office/drawing/2014/main" val="2393062706"/>
                    </a:ext>
                  </a:extLst>
                </a:gridCol>
                <a:gridCol w="7369201">
                  <a:extLst>
                    <a:ext uri="{9D8B030D-6E8A-4147-A177-3AD203B41FA5}">
                      <a16:colId xmlns:a16="http://schemas.microsoft.com/office/drawing/2014/main" val="1767371843"/>
                    </a:ext>
                  </a:extLst>
                </a:gridCol>
              </a:tblGrid>
              <a:tr h="1430046">
                <a:tc>
                  <a:txBody>
                    <a:bodyPr/>
                    <a:lstStyle/>
                    <a:p>
                      <a:pPr>
                        <a:lnSpc>
                          <a:spcPct val="115000"/>
                        </a:lnSpc>
                        <a:spcAft>
                          <a:spcPts val="0"/>
                        </a:spcAft>
                      </a:pPr>
                      <a:r>
                        <a:rPr lang="es-ES" sz="900">
                          <a:effectLst/>
                        </a:rPr>
                        <a:t>6. ¿Qué papel </a:t>
                      </a:r>
                      <a:endParaRPr lang="es-MX" sz="1000">
                        <a:effectLst/>
                      </a:endParaRPr>
                    </a:p>
                    <a:p>
                      <a:pPr>
                        <a:lnSpc>
                          <a:spcPct val="115000"/>
                        </a:lnSpc>
                        <a:spcAft>
                          <a:spcPts val="0"/>
                        </a:spcAft>
                      </a:pPr>
                      <a:r>
                        <a:rPr lang="es-ES" sz="900">
                          <a:effectLst/>
                        </a:rPr>
                        <a:t>     juega la </a:t>
                      </a:r>
                      <a:endParaRPr lang="es-MX" sz="1000">
                        <a:effectLst/>
                      </a:endParaRPr>
                    </a:p>
                    <a:p>
                      <a:pPr>
                        <a:lnSpc>
                          <a:spcPct val="115000"/>
                        </a:lnSpc>
                        <a:spcAft>
                          <a:spcPts val="0"/>
                        </a:spcAft>
                      </a:pPr>
                      <a:r>
                        <a:rPr lang="es-ES" sz="900">
                          <a:effectLst/>
                        </a:rPr>
                        <a:t>     planeación en</a:t>
                      </a:r>
                      <a:endParaRPr lang="es-MX" sz="1000">
                        <a:effectLst/>
                      </a:endParaRPr>
                    </a:p>
                    <a:p>
                      <a:pPr>
                        <a:lnSpc>
                          <a:spcPct val="115000"/>
                        </a:lnSpc>
                        <a:spcAft>
                          <a:spcPts val="0"/>
                        </a:spcAft>
                      </a:pPr>
                      <a:r>
                        <a:rPr lang="es-ES" sz="900">
                          <a:effectLst/>
                        </a:rPr>
                        <a:t>     el trabajo</a:t>
                      </a:r>
                      <a:endParaRPr lang="es-MX" sz="1000">
                        <a:effectLst/>
                      </a:endParaRPr>
                    </a:p>
                    <a:p>
                      <a:pPr>
                        <a:lnSpc>
                          <a:spcPct val="115000"/>
                        </a:lnSpc>
                        <a:spcAft>
                          <a:spcPts val="0"/>
                        </a:spcAft>
                      </a:pPr>
                      <a:r>
                        <a:rPr lang="es-ES" sz="900">
                          <a:effectLst/>
                        </a:rPr>
                        <a:t>     interdisciplinario</a:t>
                      </a:r>
                      <a:endParaRPr lang="es-MX" sz="1000">
                        <a:effectLst/>
                      </a:endParaRPr>
                    </a:p>
                    <a:p>
                      <a:pPr>
                        <a:lnSpc>
                          <a:spcPct val="115000"/>
                        </a:lnSpc>
                        <a:spcAft>
                          <a:spcPts val="0"/>
                        </a:spcAft>
                      </a:pPr>
                      <a:r>
                        <a:rPr lang="es-ES" sz="900">
                          <a:effectLst/>
                        </a:rPr>
                        <a:t>     y qué </a:t>
                      </a:r>
                      <a:endParaRPr lang="es-MX" sz="1000">
                        <a:effectLst/>
                      </a:endParaRPr>
                    </a:p>
                    <a:p>
                      <a:pPr>
                        <a:lnSpc>
                          <a:spcPct val="115000"/>
                        </a:lnSpc>
                        <a:spcAft>
                          <a:spcPts val="0"/>
                        </a:spcAft>
                      </a:pPr>
                      <a:r>
                        <a:rPr lang="es-ES" sz="900">
                          <a:effectLst/>
                        </a:rPr>
                        <a:t>     características</a:t>
                      </a:r>
                      <a:endParaRPr lang="es-MX" sz="1000">
                        <a:effectLst/>
                      </a:endParaRPr>
                    </a:p>
                    <a:p>
                      <a:pPr>
                        <a:lnSpc>
                          <a:spcPct val="115000"/>
                        </a:lnSpc>
                        <a:spcAft>
                          <a:spcPts val="0"/>
                        </a:spcAft>
                      </a:pPr>
                      <a:r>
                        <a:rPr lang="es-ES" sz="900">
                          <a:effectLst/>
                        </a:rPr>
                        <a:t>     debe tener? </a:t>
                      </a:r>
                      <a:endParaRPr lang="es-MX" sz="1000">
                        <a:solidFill>
                          <a:srgbClr val="000000"/>
                        </a:solidFill>
                        <a:effectLst/>
                        <a:latin typeface="Arial" panose="020B0604020202020204" pitchFamily="34" charset="0"/>
                        <a:ea typeface="Arial" panose="020B0604020202020204" pitchFamily="34" charset="0"/>
                      </a:endParaRPr>
                    </a:p>
                  </a:txBody>
                  <a:tcPr marL="59387" marR="59387" marT="59387" marB="59387" anchor="ctr"/>
                </a:tc>
                <a:tc>
                  <a:txBody>
                    <a:bodyPr/>
                    <a:lstStyle/>
                    <a:p>
                      <a:pPr>
                        <a:lnSpc>
                          <a:spcPct val="115000"/>
                        </a:lnSpc>
                        <a:spcAft>
                          <a:spcPts val="0"/>
                        </a:spcAft>
                      </a:pPr>
                      <a:r>
                        <a:rPr lang="es-ES" sz="900" dirty="0">
                          <a:effectLst/>
                        </a:rPr>
                        <a:t>Como bien mencionan los autores:  de nada sirve tener la intención. Es por esto que consideramos, que la planeación es la pieza clave para la implementación de estos conceptos en la actual realidad educativa. Ya sea en los planes de estudio, la redefinición de las materias y el rediseño del material educativo. Es necesario que el cambio se aborde desde la raíz para la generación de una nueva realidad.</a:t>
                      </a:r>
                      <a:endParaRPr lang="es-MX" sz="1000" dirty="0">
                        <a:effectLst/>
                      </a:endParaRPr>
                    </a:p>
                    <a:p>
                      <a:pPr>
                        <a:lnSpc>
                          <a:spcPct val="115000"/>
                        </a:lnSpc>
                        <a:spcAft>
                          <a:spcPts val="0"/>
                        </a:spcAft>
                      </a:pPr>
                      <a:r>
                        <a:rPr lang="es-ES" sz="900" dirty="0">
                          <a:effectLst/>
                        </a:rPr>
                        <a:t> </a:t>
                      </a:r>
                      <a:endParaRPr lang="es-MX" sz="1000" dirty="0">
                        <a:effectLst/>
                      </a:endParaRPr>
                    </a:p>
                    <a:p>
                      <a:pPr>
                        <a:lnSpc>
                          <a:spcPct val="115000"/>
                        </a:lnSpc>
                        <a:spcAft>
                          <a:spcPts val="0"/>
                        </a:spcAft>
                      </a:pPr>
                      <a:r>
                        <a:rPr lang="es-ES" sz="900" dirty="0">
                          <a:effectLst/>
                        </a:rPr>
                        <a:t>Disciplinas involucradas, tiempos, instrumentos de evaluación, temas y conceptos a evaluar, objetivo del proyecto y de cada una de las materias, que se consideren los recursos.</a:t>
                      </a:r>
                      <a:endParaRPr lang="es-MX" sz="1000" dirty="0">
                        <a:solidFill>
                          <a:srgbClr val="000000"/>
                        </a:solidFill>
                        <a:effectLst/>
                        <a:latin typeface="Arial" panose="020B0604020202020204" pitchFamily="34" charset="0"/>
                        <a:ea typeface="Arial" panose="020B0604020202020204" pitchFamily="34" charset="0"/>
                      </a:endParaRPr>
                    </a:p>
                  </a:txBody>
                  <a:tcPr marL="59387" marR="59387" marT="59387" marB="59387"/>
                </a:tc>
                <a:extLst>
                  <a:ext uri="{0D108BD9-81ED-4DB2-BD59-A6C34878D82A}">
                    <a16:rowId xmlns:a16="http://schemas.microsoft.com/office/drawing/2014/main" val="806364585"/>
                  </a:ext>
                </a:extLst>
              </a:tr>
            </a:tbl>
          </a:graphicData>
        </a:graphic>
      </p:graphicFrame>
    </p:spTree>
    <p:extLst>
      <p:ext uri="{BB962C8B-B14F-4D97-AF65-F5344CB8AC3E}">
        <p14:creationId xmlns:p14="http://schemas.microsoft.com/office/powerpoint/2010/main" val="25215625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596668" cy="748937"/>
          </a:xfrm>
        </p:spPr>
        <p:txBody>
          <a:bodyPr/>
          <a:lstStyle/>
          <a:p>
            <a:r>
              <a:rPr lang="es-MX" dirty="0" smtClean="0">
                <a:solidFill>
                  <a:srgbClr val="FF0000"/>
                </a:solidFill>
              </a:rPr>
              <a:t>Producto 1</a:t>
            </a:r>
            <a:r>
              <a:rPr lang="es-MX" dirty="0" smtClean="0"/>
              <a:t>. Aprendizaje cooperativo</a:t>
            </a:r>
            <a:endParaRPr lang="es-MX"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240520293"/>
              </p:ext>
            </p:extLst>
          </p:nvPr>
        </p:nvGraphicFramePr>
        <p:xfrm>
          <a:off x="677334" y="1358537"/>
          <a:ext cx="8596312" cy="2050050"/>
        </p:xfrm>
        <a:graphic>
          <a:graphicData uri="http://schemas.openxmlformats.org/drawingml/2006/table">
            <a:tbl>
              <a:tblPr>
                <a:tableStyleId>{5C22544A-7EE6-4342-B048-85BDC9FD1C3A}</a:tableStyleId>
              </a:tblPr>
              <a:tblGrid>
                <a:gridCol w="1227111">
                  <a:extLst>
                    <a:ext uri="{9D8B030D-6E8A-4147-A177-3AD203B41FA5}">
                      <a16:colId xmlns:a16="http://schemas.microsoft.com/office/drawing/2014/main" val="318552255"/>
                    </a:ext>
                  </a:extLst>
                </a:gridCol>
                <a:gridCol w="7369201">
                  <a:extLst>
                    <a:ext uri="{9D8B030D-6E8A-4147-A177-3AD203B41FA5}">
                      <a16:colId xmlns:a16="http://schemas.microsoft.com/office/drawing/2014/main" val="2049632714"/>
                    </a:ext>
                  </a:extLst>
                </a:gridCol>
              </a:tblGrid>
              <a:tr h="282684">
                <a:tc gridSpan="2">
                  <a:txBody>
                    <a:bodyPr/>
                    <a:lstStyle/>
                    <a:p>
                      <a:pPr algn="ctr">
                        <a:lnSpc>
                          <a:spcPct val="115000"/>
                        </a:lnSpc>
                        <a:spcAft>
                          <a:spcPts val="0"/>
                        </a:spcAft>
                      </a:pPr>
                      <a:r>
                        <a:rPr lang="es-ES" sz="900" dirty="0">
                          <a:effectLst/>
                        </a:rPr>
                        <a:t>El Aprendizaje </a:t>
                      </a:r>
                      <a:r>
                        <a:rPr lang="es-ES" sz="900" dirty="0" smtClean="0">
                          <a:effectLst/>
                        </a:rPr>
                        <a:t>Cooperativo</a:t>
                      </a:r>
                      <a:endParaRPr lang="es-MX" sz="1000" dirty="0">
                        <a:solidFill>
                          <a:srgbClr val="000000"/>
                        </a:solidFill>
                        <a:effectLst/>
                        <a:latin typeface="Arial" panose="020B0604020202020204" pitchFamily="34" charset="0"/>
                        <a:ea typeface="Arial" panose="020B0604020202020204" pitchFamily="34" charset="0"/>
                      </a:endParaRPr>
                    </a:p>
                  </a:txBody>
                  <a:tcPr marL="59387" marR="59387" marT="59387" marB="59387"/>
                </a:tc>
                <a:tc hMerge="1">
                  <a:txBody>
                    <a:bodyPr/>
                    <a:lstStyle/>
                    <a:p>
                      <a:endParaRPr lang="es-MX"/>
                    </a:p>
                  </a:txBody>
                  <a:tcPr/>
                </a:tc>
                <a:extLst>
                  <a:ext uri="{0D108BD9-81ED-4DB2-BD59-A6C34878D82A}">
                    <a16:rowId xmlns:a16="http://schemas.microsoft.com/office/drawing/2014/main" val="2197879695"/>
                  </a:ext>
                </a:extLst>
              </a:tr>
              <a:tr h="1102228">
                <a:tc>
                  <a:txBody>
                    <a:bodyPr/>
                    <a:lstStyle/>
                    <a:p>
                      <a:pPr>
                        <a:lnSpc>
                          <a:spcPct val="115000"/>
                        </a:lnSpc>
                        <a:spcAft>
                          <a:spcPts val="0"/>
                        </a:spcAft>
                      </a:pPr>
                      <a:r>
                        <a:rPr lang="es-ES" sz="900">
                          <a:effectLst/>
                        </a:rPr>
                        <a:t>1. ¿Qué es?</a:t>
                      </a:r>
                      <a:endParaRPr lang="es-MX" sz="1000">
                        <a:solidFill>
                          <a:srgbClr val="000000"/>
                        </a:solidFill>
                        <a:effectLst/>
                        <a:latin typeface="Arial" panose="020B0604020202020204" pitchFamily="34" charset="0"/>
                        <a:ea typeface="Arial" panose="020B0604020202020204" pitchFamily="34" charset="0"/>
                      </a:endParaRPr>
                    </a:p>
                  </a:txBody>
                  <a:tcPr marL="59387" marR="59387" marT="59387" marB="59387" anchor="ctr"/>
                </a:tc>
                <a:tc>
                  <a:txBody>
                    <a:bodyPr/>
                    <a:lstStyle/>
                    <a:p>
                      <a:pPr>
                        <a:lnSpc>
                          <a:spcPct val="115000"/>
                        </a:lnSpc>
                        <a:spcAft>
                          <a:spcPts val="0"/>
                        </a:spcAft>
                      </a:pPr>
                      <a:r>
                        <a:rPr lang="es-ES" sz="900">
                          <a:effectLst/>
                        </a:rPr>
                        <a:t>Enriquece nuestro conocimiento, amplia nuestras perspectivas y nos desarrollamos como personas. Está fundamentado por la comunicación y el contacto interpersonal con los docentes y los compañeros de grupo. </a:t>
                      </a:r>
                      <a:endParaRPr lang="es-MX" sz="1000">
                        <a:effectLst/>
                      </a:endParaRPr>
                    </a:p>
                    <a:p>
                      <a:pPr>
                        <a:lnSpc>
                          <a:spcPct val="115000"/>
                        </a:lnSpc>
                        <a:spcAft>
                          <a:spcPts val="0"/>
                        </a:spcAft>
                      </a:pPr>
                      <a:r>
                        <a:rPr lang="es-ES" sz="900">
                          <a:effectLst/>
                        </a:rPr>
                        <a:t>Se establecen interacciones durante todo el proceso de aprendizaje por lo que no puede dejarse de lado el análisis de la influencia educativa que ejercen el docente y los compañeros de clase.</a:t>
                      </a:r>
                      <a:endParaRPr lang="es-MX" sz="1000">
                        <a:effectLst/>
                      </a:endParaRPr>
                    </a:p>
                    <a:p>
                      <a:pPr>
                        <a:lnSpc>
                          <a:spcPct val="115000"/>
                        </a:lnSpc>
                        <a:spcAft>
                          <a:spcPts val="0"/>
                        </a:spcAft>
                      </a:pPr>
                      <a:r>
                        <a:rPr lang="es-ES" sz="900">
                          <a:effectLst/>
                        </a:rPr>
                        <a:t>En el aprendizaje cooperativo interviene el profesor, acompaña en todo momento y posteriormente los alumnos llevan por sí solos la adquisición del conocimiento.  </a:t>
                      </a:r>
                      <a:endParaRPr lang="es-MX" sz="1000">
                        <a:solidFill>
                          <a:srgbClr val="000000"/>
                        </a:solidFill>
                        <a:effectLst/>
                        <a:latin typeface="Arial" panose="020B0604020202020204" pitchFamily="34" charset="0"/>
                        <a:ea typeface="Arial" panose="020B0604020202020204" pitchFamily="34" charset="0"/>
                      </a:endParaRPr>
                    </a:p>
                  </a:txBody>
                  <a:tcPr marL="59387" marR="59387" marT="59387" marB="59387"/>
                </a:tc>
                <a:extLst>
                  <a:ext uri="{0D108BD9-81ED-4DB2-BD59-A6C34878D82A}">
                    <a16:rowId xmlns:a16="http://schemas.microsoft.com/office/drawing/2014/main" val="2705419788"/>
                  </a:ext>
                </a:extLst>
              </a:tr>
              <a:tr h="665138">
                <a:tc>
                  <a:txBody>
                    <a:bodyPr/>
                    <a:lstStyle/>
                    <a:p>
                      <a:pPr>
                        <a:lnSpc>
                          <a:spcPct val="115000"/>
                        </a:lnSpc>
                        <a:spcAft>
                          <a:spcPts val="0"/>
                        </a:spcAft>
                      </a:pPr>
                      <a:r>
                        <a:rPr lang="es-ES" sz="900" dirty="0">
                          <a:effectLst/>
                        </a:rPr>
                        <a:t>2. ¿Cuáles son</a:t>
                      </a:r>
                      <a:endParaRPr lang="es-MX" sz="1000" dirty="0">
                        <a:effectLst/>
                      </a:endParaRPr>
                    </a:p>
                    <a:p>
                      <a:pPr>
                        <a:lnSpc>
                          <a:spcPct val="115000"/>
                        </a:lnSpc>
                        <a:spcAft>
                          <a:spcPts val="0"/>
                        </a:spcAft>
                      </a:pPr>
                      <a:r>
                        <a:rPr lang="es-ES" sz="900" dirty="0">
                          <a:effectLst/>
                        </a:rPr>
                        <a:t>    sus </a:t>
                      </a:r>
                      <a:endParaRPr lang="es-MX" sz="1000" dirty="0">
                        <a:effectLst/>
                      </a:endParaRPr>
                    </a:p>
                    <a:p>
                      <a:pPr>
                        <a:lnSpc>
                          <a:spcPct val="115000"/>
                        </a:lnSpc>
                        <a:spcAft>
                          <a:spcPts val="0"/>
                        </a:spcAft>
                      </a:pPr>
                      <a:r>
                        <a:rPr lang="es-ES" sz="900" dirty="0">
                          <a:effectLst/>
                        </a:rPr>
                        <a:t>    características?</a:t>
                      </a:r>
                      <a:endParaRPr lang="es-MX" sz="1000" dirty="0">
                        <a:solidFill>
                          <a:srgbClr val="000000"/>
                        </a:solidFill>
                        <a:effectLst/>
                        <a:latin typeface="Arial" panose="020B0604020202020204" pitchFamily="34" charset="0"/>
                        <a:ea typeface="Arial" panose="020B0604020202020204" pitchFamily="34" charset="0"/>
                      </a:endParaRPr>
                    </a:p>
                  </a:txBody>
                  <a:tcPr marL="59387" marR="59387" marT="59387" marB="59387" anchor="ctr"/>
                </a:tc>
                <a:tc>
                  <a:txBody>
                    <a:bodyPr/>
                    <a:lstStyle/>
                    <a:p>
                      <a:pPr>
                        <a:lnSpc>
                          <a:spcPct val="115000"/>
                        </a:lnSpc>
                        <a:spcAft>
                          <a:spcPts val="0"/>
                        </a:spcAft>
                      </a:pPr>
                      <a:r>
                        <a:rPr lang="es-ES" sz="900" dirty="0">
                          <a:effectLst/>
                        </a:rPr>
                        <a:t>El aprendizaje cooperativo se refiere al empleo didáctico de grupos pequeños, en los que los alumnos trabajan juntos para maximizar su aprendizaje y el de los demás.  El docente es el guía de todo el proceso de aprendizaje. </a:t>
                      </a:r>
                      <a:endParaRPr lang="es-MX" sz="1000" dirty="0">
                        <a:effectLst/>
                      </a:endParaRPr>
                    </a:p>
                    <a:p>
                      <a:pPr>
                        <a:lnSpc>
                          <a:spcPct val="115000"/>
                        </a:lnSpc>
                        <a:spcAft>
                          <a:spcPts val="0"/>
                        </a:spcAft>
                      </a:pPr>
                      <a:r>
                        <a:rPr lang="es-ES" sz="900" dirty="0">
                          <a:effectLst/>
                        </a:rPr>
                        <a:t>Todos tienen objetivos comunes de aprendizaje y toman conciencia recíproca de ello, </a:t>
                      </a:r>
                      <a:endParaRPr lang="es-MX" sz="1000" dirty="0">
                        <a:solidFill>
                          <a:srgbClr val="000000"/>
                        </a:solidFill>
                        <a:effectLst/>
                        <a:latin typeface="Arial" panose="020B0604020202020204" pitchFamily="34" charset="0"/>
                        <a:ea typeface="Arial" panose="020B0604020202020204" pitchFamily="34" charset="0"/>
                      </a:endParaRPr>
                    </a:p>
                  </a:txBody>
                  <a:tcPr marL="59387" marR="59387" marT="59387" marB="59387"/>
                </a:tc>
                <a:extLst>
                  <a:ext uri="{0D108BD9-81ED-4DB2-BD59-A6C34878D82A}">
                    <a16:rowId xmlns:a16="http://schemas.microsoft.com/office/drawing/2014/main" val="2276906140"/>
                  </a:ext>
                </a:extLst>
              </a:tr>
            </a:tbl>
          </a:graphicData>
        </a:graphic>
      </p:graphicFrame>
      <p:graphicFrame>
        <p:nvGraphicFramePr>
          <p:cNvPr id="6" name="Tabla 5"/>
          <p:cNvGraphicFramePr>
            <a:graphicFrameLocks noGrp="1"/>
          </p:cNvGraphicFramePr>
          <p:nvPr/>
        </p:nvGraphicFramePr>
        <p:xfrm>
          <a:off x="677863" y="3386283"/>
          <a:ext cx="8596312" cy="1430046"/>
        </p:xfrm>
        <a:graphic>
          <a:graphicData uri="http://schemas.openxmlformats.org/drawingml/2006/table">
            <a:tbl>
              <a:tblPr>
                <a:tableStyleId>{5C22544A-7EE6-4342-B048-85BDC9FD1C3A}</a:tableStyleId>
              </a:tblPr>
              <a:tblGrid>
                <a:gridCol w="1227111">
                  <a:extLst>
                    <a:ext uri="{9D8B030D-6E8A-4147-A177-3AD203B41FA5}">
                      <a16:colId xmlns:a16="http://schemas.microsoft.com/office/drawing/2014/main" val="3157285909"/>
                    </a:ext>
                  </a:extLst>
                </a:gridCol>
                <a:gridCol w="7369201">
                  <a:extLst>
                    <a:ext uri="{9D8B030D-6E8A-4147-A177-3AD203B41FA5}">
                      <a16:colId xmlns:a16="http://schemas.microsoft.com/office/drawing/2014/main" val="348651318"/>
                    </a:ext>
                  </a:extLst>
                </a:gridCol>
              </a:tblGrid>
              <a:tr h="1430046">
                <a:tc>
                  <a:txBody>
                    <a:bodyPr/>
                    <a:lstStyle/>
                    <a:p>
                      <a:pPr>
                        <a:lnSpc>
                          <a:spcPct val="115000"/>
                        </a:lnSpc>
                        <a:spcAft>
                          <a:spcPts val="0"/>
                        </a:spcAft>
                      </a:pPr>
                      <a:r>
                        <a:rPr lang="es-ES" sz="900">
                          <a:effectLst/>
                        </a:rPr>
                        <a:t>3. ¿Cuáles son sus</a:t>
                      </a:r>
                      <a:endParaRPr lang="es-MX" sz="1000">
                        <a:effectLst/>
                      </a:endParaRPr>
                    </a:p>
                    <a:p>
                      <a:pPr>
                        <a:lnSpc>
                          <a:spcPct val="115000"/>
                        </a:lnSpc>
                        <a:spcAft>
                          <a:spcPts val="0"/>
                        </a:spcAft>
                      </a:pPr>
                      <a:r>
                        <a:rPr lang="es-ES" sz="900">
                          <a:effectLst/>
                        </a:rPr>
                        <a:t>    objetivos? </a:t>
                      </a:r>
                      <a:endParaRPr lang="es-MX" sz="1000">
                        <a:effectLst/>
                      </a:endParaRPr>
                    </a:p>
                    <a:p>
                      <a:pPr>
                        <a:lnSpc>
                          <a:spcPct val="115000"/>
                        </a:lnSpc>
                        <a:spcAft>
                          <a:spcPts val="0"/>
                        </a:spcAft>
                      </a:pPr>
                      <a:r>
                        <a:rPr lang="es-ES" sz="900">
                          <a:effectLst/>
                        </a:rPr>
                        <a:t> </a:t>
                      </a:r>
                      <a:endParaRPr lang="es-MX" sz="1000">
                        <a:solidFill>
                          <a:srgbClr val="000000"/>
                        </a:solidFill>
                        <a:effectLst/>
                        <a:latin typeface="Arial" panose="020B0604020202020204" pitchFamily="34" charset="0"/>
                        <a:ea typeface="Arial" panose="020B0604020202020204" pitchFamily="34" charset="0"/>
                      </a:endParaRPr>
                    </a:p>
                  </a:txBody>
                  <a:tcPr marL="59387" marR="59387" marT="59387" marB="59387" anchor="ctr"/>
                </a:tc>
                <a:tc>
                  <a:txBody>
                    <a:bodyPr/>
                    <a:lstStyle/>
                    <a:p>
                      <a:pPr>
                        <a:lnSpc>
                          <a:spcPct val="115000"/>
                        </a:lnSpc>
                        <a:spcAft>
                          <a:spcPts val="0"/>
                        </a:spcAft>
                      </a:pPr>
                      <a:r>
                        <a:rPr lang="es-ES" sz="900" dirty="0">
                          <a:effectLst/>
                        </a:rPr>
                        <a:t>Más pensamiento </a:t>
                      </a:r>
                      <a:r>
                        <a:rPr lang="es-ES" sz="900" dirty="0" err="1">
                          <a:effectLst/>
                        </a:rPr>
                        <a:t>elaborativo</a:t>
                      </a:r>
                      <a:r>
                        <a:rPr lang="es-ES" sz="900" dirty="0">
                          <a:effectLst/>
                        </a:rPr>
                        <a:t> y reflexión colectiva sobre la necesidad de fundamentar y argumentar las respuestas. </a:t>
                      </a:r>
                      <a:endParaRPr lang="es-MX" sz="1000" dirty="0">
                        <a:effectLst/>
                      </a:endParaRPr>
                    </a:p>
                    <a:p>
                      <a:pPr>
                        <a:lnSpc>
                          <a:spcPct val="115000"/>
                        </a:lnSpc>
                        <a:spcAft>
                          <a:spcPts val="0"/>
                        </a:spcAft>
                      </a:pPr>
                      <a:r>
                        <a:rPr lang="es-ES" sz="900" dirty="0">
                          <a:effectLst/>
                        </a:rPr>
                        <a:t>Aumento en la frecuencia para dar, solicitar y recibir explicaciones</a:t>
                      </a:r>
                      <a:endParaRPr lang="es-MX" sz="1000" dirty="0">
                        <a:effectLst/>
                      </a:endParaRPr>
                    </a:p>
                    <a:p>
                      <a:pPr>
                        <a:lnSpc>
                          <a:spcPct val="115000"/>
                        </a:lnSpc>
                        <a:spcAft>
                          <a:spcPts val="0"/>
                        </a:spcAft>
                      </a:pPr>
                      <a:r>
                        <a:rPr lang="es-ES" sz="900" dirty="0">
                          <a:effectLst/>
                        </a:rPr>
                        <a:t>Aumento en la adopción de perspectivas diversas y en el respeto a la diferencia misma</a:t>
                      </a:r>
                      <a:endParaRPr lang="es-MX" sz="1000" dirty="0">
                        <a:effectLst/>
                      </a:endParaRPr>
                    </a:p>
                    <a:p>
                      <a:pPr>
                        <a:lnSpc>
                          <a:spcPct val="115000"/>
                        </a:lnSpc>
                        <a:spcAft>
                          <a:spcPts val="0"/>
                        </a:spcAft>
                      </a:pPr>
                      <a:r>
                        <a:rPr lang="es-ES" sz="900" dirty="0">
                          <a:effectLst/>
                        </a:rPr>
                        <a:t>Incremento en la profundidad de la composición o producción a realizar</a:t>
                      </a:r>
                      <a:endParaRPr lang="es-MX" sz="1000" dirty="0">
                        <a:effectLst/>
                      </a:endParaRPr>
                    </a:p>
                    <a:p>
                      <a:pPr>
                        <a:lnSpc>
                          <a:spcPct val="115000"/>
                        </a:lnSpc>
                        <a:spcAft>
                          <a:spcPts val="0"/>
                        </a:spcAft>
                      </a:pPr>
                      <a:r>
                        <a:rPr lang="es-ES" sz="900" dirty="0">
                          <a:effectLst/>
                        </a:rPr>
                        <a:t>Manifestación de comportamientos más tolerantes, cuestionamientos de prejuicios</a:t>
                      </a:r>
                      <a:endParaRPr lang="es-MX" sz="1000" dirty="0">
                        <a:effectLst/>
                      </a:endParaRPr>
                    </a:p>
                    <a:p>
                      <a:pPr>
                        <a:lnSpc>
                          <a:spcPct val="115000"/>
                        </a:lnSpc>
                        <a:spcAft>
                          <a:spcPts val="0"/>
                        </a:spcAft>
                      </a:pPr>
                      <a:r>
                        <a:rPr lang="es-ES" sz="900" dirty="0">
                          <a:effectLst/>
                        </a:rPr>
                        <a:t>Relaciones interpersonales más equitativas </a:t>
                      </a:r>
                      <a:endParaRPr lang="es-MX" sz="1000" dirty="0">
                        <a:effectLst/>
                      </a:endParaRPr>
                    </a:p>
                    <a:p>
                      <a:pPr>
                        <a:lnSpc>
                          <a:spcPct val="115000"/>
                        </a:lnSpc>
                        <a:spcAft>
                          <a:spcPts val="0"/>
                        </a:spcAft>
                      </a:pPr>
                      <a:r>
                        <a:rPr lang="es-ES" sz="900" dirty="0">
                          <a:effectLst/>
                        </a:rPr>
                        <a:t>Aulas más inclusivas y democráticas</a:t>
                      </a:r>
                      <a:endParaRPr lang="es-MX" sz="1000" dirty="0">
                        <a:effectLst/>
                      </a:endParaRPr>
                    </a:p>
                    <a:p>
                      <a:pPr>
                        <a:lnSpc>
                          <a:spcPct val="115000"/>
                        </a:lnSpc>
                        <a:spcAft>
                          <a:spcPts val="0"/>
                        </a:spcAft>
                      </a:pPr>
                      <a:r>
                        <a:rPr lang="es-ES" sz="900" dirty="0">
                          <a:effectLst/>
                        </a:rPr>
                        <a:t>Interdependencia positiva, interacción promocional cara a cara, responsabilidad y valoración personal. </a:t>
                      </a:r>
                      <a:endParaRPr lang="es-MX" sz="1000" dirty="0">
                        <a:solidFill>
                          <a:srgbClr val="000000"/>
                        </a:solidFill>
                        <a:effectLst/>
                        <a:latin typeface="Arial" panose="020B0604020202020204" pitchFamily="34" charset="0"/>
                        <a:ea typeface="Arial" panose="020B0604020202020204" pitchFamily="34" charset="0"/>
                      </a:endParaRPr>
                    </a:p>
                  </a:txBody>
                  <a:tcPr marL="59387" marR="59387" marT="59387" marB="59387"/>
                </a:tc>
                <a:extLst>
                  <a:ext uri="{0D108BD9-81ED-4DB2-BD59-A6C34878D82A}">
                    <a16:rowId xmlns:a16="http://schemas.microsoft.com/office/drawing/2014/main" val="3847235282"/>
                  </a:ext>
                </a:extLst>
              </a:tr>
            </a:tbl>
          </a:graphicData>
        </a:graphic>
      </p:graphicFrame>
    </p:spTree>
    <p:extLst>
      <p:ext uri="{BB962C8B-B14F-4D97-AF65-F5344CB8AC3E}">
        <p14:creationId xmlns:p14="http://schemas.microsoft.com/office/powerpoint/2010/main" val="18012146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solidFill>
                  <a:srgbClr val="FF0000"/>
                </a:solidFill>
              </a:rPr>
              <a:t>Producto 1. </a:t>
            </a:r>
            <a:r>
              <a:rPr lang="es-MX" dirty="0" smtClean="0"/>
              <a:t>Aprendizaje Cooperativo</a:t>
            </a:r>
            <a:endParaRPr lang="es-MX"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4251945545"/>
              </p:ext>
            </p:extLst>
          </p:nvPr>
        </p:nvGraphicFramePr>
        <p:xfrm>
          <a:off x="677334" y="1713195"/>
          <a:ext cx="8596312" cy="2249591"/>
        </p:xfrm>
        <a:graphic>
          <a:graphicData uri="http://schemas.openxmlformats.org/drawingml/2006/table">
            <a:tbl>
              <a:tblPr>
                <a:tableStyleId>{5C22544A-7EE6-4342-B048-85BDC9FD1C3A}</a:tableStyleId>
              </a:tblPr>
              <a:tblGrid>
                <a:gridCol w="1227111">
                  <a:extLst>
                    <a:ext uri="{9D8B030D-6E8A-4147-A177-3AD203B41FA5}">
                      <a16:colId xmlns:a16="http://schemas.microsoft.com/office/drawing/2014/main" val="2798403354"/>
                    </a:ext>
                  </a:extLst>
                </a:gridCol>
                <a:gridCol w="7369201">
                  <a:extLst>
                    <a:ext uri="{9D8B030D-6E8A-4147-A177-3AD203B41FA5}">
                      <a16:colId xmlns:a16="http://schemas.microsoft.com/office/drawing/2014/main" val="1505073255"/>
                    </a:ext>
                  </a:extLst>
                </a:gridCol>
              </a:tblGrid>
              <a:tr h="2249591">
                <a:tc>
                  <a:txBody>
                    <a:bodyPr/>
                    <a:lstStyle/>
                    <a:p>
                      <a:pPr>
                        <a:lnSpc>
                          <a:spcPct val="115000"/>
                        </a:lnSpc>
                        <a:spcAft>
                          <a:spcPts val="0"/>
                        </a:spcAft>
                      </a:pPr>
                      <a:r>
                        <a:rPr lang="es-ES" sz="900">
                          <a:effectLst/>
                        </a:rPr>
                        <a:t>4. ¿Cuáles son las</a:t>
                      </a:r>
                      <a:endParaRPr lang="es-MX" sz="1000">
                        <a:effectLst/>
                      </a:endParaRPr>
                    </a:p>
                    <a:p>
                      <a:pPr>
                        <a:lnSpc>
                          <a:spcPct val="115000"/>
                        </a:lnSpc>
                        <a:spcAft>
                          <a:spcPts val="0"/>
                        </a:spcAft>
                      </a:pPr>
                      <a:r>
                        <a:rPr lang="es-ES" sz="900">
                          <a:effectLst/>
                        </a:rPr>
                        <a:t>     acciones de  </a:t>
                      </a:r>
                      <a:endParaRPr lang="es-MX" sz="1000">
                        <a:effectLst/>
                      </a:endParaRPr>
                    </a:p>
                    <a:p>
                      <a:pPr>
                        <a:lnSpc>
                          <a:spcPct val="115000"/>
                        </a:lnSpc>
                        <a:spcAft>
                          <a:spcPts val="0"/>
                        </a:spcAft>
                      </a:pPr>
                      <a:r>
                        <a:rPr lang="es-ES" sz="900">
                          <a:effectLst/>
                        </a:rPr>
                        <a:t>     planeación y   acompañamiento </a:t>
                      </a:r>
                      <a:endParaRPr lang="es-MX" sz="1000">
                        <a:effectLst/>
                      </a:endParaRPr>
                    </a:p>
                    <a:p>
                      <a:pPr>
                        <a:lnSpc>
                          <a:spcPct val="115000"/>
                        </a:lnSpc>
                        <a:spcAft>
                          <a:spcPts val="0"/>
                        </a:spcAft>
                      </a:pPr>
                      <a:r>
                        <a:rPr lang="es-ES" sz="900">
                          <a:effectLst/>
                        </a:rPr>
                        <a:t>    más importantes </a:t>
                      </a:r>
                      <a:endParaRPr lang="es-MX" sz="1000">
                        <a:effectLst/>
                      </a:endParaRPr>
                    </a:p>
                    <a:p>
                      <a:pPr>
                        <a:lnSpc>
                          <a:spcPct val="115000"/>
                        </a:lnSpc>
                        <a:spcAft>
                          <a:spcPts val="0"/>
                        </a:spcAft>
                      </a:pPr>
                      <a:r>
                        <a:rPr lang="es-ES" sz="900">
                          <a:effectLst/>
                        </a:rPr>
                        <a:t>    del  profesor, en</a:t>
                      </a:r>
                      <a:endParaRPr lang="es-MX" sz="1000">
                        <a:effectLst/>
                      </a:endParaRPr>
                    </a:p>
                    <a:p>
                      <a:pPr>
                        <a:lnSpc>
                          <a:spcPct val="115000"/>
                        </a:lnSpc>
                        <a:spcAft>
                          <a:spcPts val="0"/>
                        </a:spcAft>
                      </a:pPr>
                      <a:r>
                        <a:rPr lang="es-ES" sz="900">
                          <a:effectLst/>
                        </a:rPr>
                        <a:t>    éste tipo de</a:t>
                      </a:r>
                      <a:endParaRPr lang="es-MX" sz="1000">
                        <a:effectLst/>
                      </a:endParaRPr>
                    </a:p>
                    <a:p>
                      <a:pPr>
                        <a:lnSpc>
                          <a:spcPct val="115000"/>
                        </a:lnSpc>
                        <a:spcAft>
                          <a:spcPts val="0"/>
                        </a:spcAft>
                      </a:pPr>
                      <a:r>
                        <a:rPr lang="es-ES" sz="900">
                          <a:effectLst/>
                        </a:rPr>
                        <a:t>     trabajo?</a:t>
                      </a:r>
                      <a:endParaRPr lang="es-MX" sz="1000">
                        <a:effectLst/>
                      </a:endParaRPr>
                    </a:p>
                    <a:p>
                      <a:pPr>
                        <a:lnSpc>
                          <a:spcPct val="115000"/>
                        </a:lnSpc>
                        <a:spcAft>
                          <a:spcPts val="0"/>
                        </a:spcAft>
                      </a:pPr>
                      <a:r>
                        <a:rPr lang="es-ES" sz="900">
                          <a:effectLst/>
                        </a:rPr>
                        <a:t> </a:t>
                      </a:r>
                      <a:endParaRPr lang="es-MX" sz="1000">
                        <a:solidFill>
                          <a:srgbClr val="000000"/>
                        </a:solidFill>
                        <a:effectLst/>
                        <a:latin typeface="Arial" panose="020B0604020202020204" pitchFamily="34" charset="0"/>
                        <a:ea typeface="Arial" panose="020B0604020202020204" pitchFamily="34" charset="0"/>
                      </a:endParaRPr>
                    </a:p>
                  </a:txBody>
                  <a:tcPr marL="59387" marR="59387" marT="59387" marB="59387" anchor="ctr"/>
                </a:tc>
                <a:tc>
                  <a:txBody>
                    <a:bodyPr/>
                    <a:lstStyle/>
                    <a:p>
                      <a:pPr>
                        <a:lnSpc>
                          <a:spcPct val="115000"/>
                        </a:lnSpc>
                        <a:spcAft>
                          <a:spcPts val="0"/>
                        </a:spcAft>
                      </a:pPr>
                      <a:r>
                        <a:rPr lang="es-ES" sz="900" dirty="0">
                          <a:effectLst/>
                        </a:rPr>
                        <a:t>Se proponen los siguientes pasos para estructurar el proceso de enseñanza: </a:t>
                      </a:r>
                      <a:endParaRPr lang="es-MX" sz="1000" dirty="0">
                        <a:effectLst/>
                      </a:endParaRPr>
                    </a:p>
                    <a:p>
                      <a:pPr>
                        <a:lnSpc>
                          <a:spcPct val="115000"/>
                        </a:lnSpc>
                        <a:spcAft>
                          <a:spcPts val="0"/>
                        </a:spcAft>
                      </a:pPr>
                      <a:r>
                        <a:rPr lang="es-ES" sz="900" dirty="0">
                          <a:effectLst/>
                        </a:rPr>
                        <a:t>Especificar objetivos o propósitos de enseñanza-aprendizaje (planeación)</a:t>
                      </a:r>
                      <a:endParaRPr lang="es-MX" sz="1000" dirty="0">
                        <a:effectLst/>
                      </a:endParaRPr>
                    </a:p>
                    <a:p>
                      <a:pPr>
                        <a:lnSpc>
                          <a:spcPct val="115000"/>
                        </a:lnSpc>
                        <a:spcAft>
                          <a:spcPts val="0"/>
                        </a:spcAft>
                      </a:pPr>
                      <a:r>
                        <a:rPr lang="es-ES" sz="900" dirty="0">
                          <a:effectLst/>
                        </a:rPr>
                        <a:t>Decidir el tamaño del grupo (planeación)</a:t>
                      </a:r>
                      <a:endParaRPr lang="es-MX" sz="1000" dirty="0">
                        <a:effectLst/>
                      </a:endParaRPr>
                    </a:p>
                    <a:p>
                      <a:pPr>
                        <a:lnSpc>
                          <a:spcPct val="115000"/>
                        </a:lnSpc>
                        <a:spcAft>
                          <a:spcPts val="0"/>
                        </a:spcAft>
                      </a:pPr>
                      <a:r>
                        <a:rPr lang="es-ES" sz="900" dirty="0">
                          <a:effectLst/>
                        </a:rPr>
                        <a:t>Asignar estudiantes a los grupos (planeación)</a:t>
                      </a:r>
                      <a:endParaRPr lang="es-MX" sz="1000" dirty="0">
                        <a:effectLst/>
                      </a:endParaRPr>
                    </a:p>
                    <a:p>
                      <a:pPr>
                        <a:lnSpc>
                          <a:spcPct val="115000"/>
                        </a:lnSpc>
                        <a:spcAft>
                          <a:spcPts val="0"/>
                        </a:spcAft>
                      </a:pPr>
                      <a:r>
                        <a:rPr lang="es-ES" sz="900" dirty="0">
                          <a:effectLst/>
                        </a:rPr>
                        <a:t>Acondicionar el aula (planeación) </a:t>
                      </a:r>
                      <a:endParaRPr lang="es-MX" sz="1000" dirty="0">
                        <a:effectLst/>
                      </a:endParaRPr>
                    </a:p>
                    <a:p>
                      <a:pPr>
                        <a:lnSpc>
                          <a:spcPct val="115000"/>
                        </a:lnSpc>
                        <a:spcAft>
                          <a:spcPts val="0"/>
                        </a:spcAft>
                      </a:pPr>
                      <a:r>
                        <a:rPr lang="es-ES" sz="900" dirty="0">
                          <a:effectLst/>
                        </a:rPr>
                        <a:t>Planear los materiales de enseñanza (recursos y planeación)</a:t>
                      </a:r>
                      <a:endParaRPr lang="es-MX" sz="1000" dirty="0">
                        <a:effectLst/>
                      </a:endParaRPr>
                    </a:p>
                    <a:p>
                      <a:pPr>
                        <a:lnSpc>
                          <a:spcPct val="115000"/>
                        </a:lnSpc>
                        <a:spcAft>
                          <a:spcPts val="0"/>
                        </a:spcAft>
                      </a:pPr>
                      <a:r>
                        <a:rPr lang="es-ES" sz="900" dirty="0">
                          <a:effectLst/>
                        </a:rPr>
                        <a:t>Asignar los roles para asegurar la interdependencia (asignación de roles) </a:t>
                      </a:r>
                      <a:endParaRPr lang="es-MX" sz="1000" dirty="0">
                        <a:effectLst/>
                      </a:endParaRPr>
                    </a:p>
                    <a:p>
                      <a:pPr>
                        <a:lnSpc>
                          <a:spcPct val="115000"/>
                        </a:lnSpc>
                        <a:spcAft>
                          <a:spcPts val="0"/>
                        </a:spcAft>
                      </a:pPr>
                      <a:r>
                        <a:rPr lang="es-ES" sz="900" dirty="0">
                          <a:effectLst/>
                        </a:rPr>
                        <a:t>Explicar la tarea académica. (objetivos claros) </a:t>
                      </a:r>
                      <a:endParaRPr lang="es-MX" sz="1000" dirty="0">
                        <a:effectLst/>
                      </a:endParaRPr>
                    </a:p>
                    <a:p>
                      <a:pPr>
                        <a:lnSpc>
                          <a:spcPct val="115000"/>
                        </a:lnSpc>
                        <a:spcAft>
                          <a:spcPts val="0"/>
                        </a:spcAft>
                      </a:pPr>
                      <a:r>
                        <a:rPr lang="es-ES" sz="900" dirty="0">
                          <a:effectLst/>
                        </a:rPr>
                        <a:t>Estructural la meta grupal de independencia positiva. (designar tareas y responsables) </a:t>
                      </a:r>
                      <a:endParaRPr lang="es-MX" sz="1000" dirty="0">
                        <a:effectLst/>
                      </a:endParaRPr>
                    </a:p>
                    <a:p>
                      <a:pPr>
                        <a:lnSpc>
                          <a:spcPct val="115000"/>
                        </a:lnSpc>
                        <a:spcAft>
                          <a:spcPts val="0"/>
                        </a:spcAft>
                      </a:pPr>
                      <a:r>
                        <a:rPr lang="es-ES" sz="900" dirty="0">
                          <a:effectLst/>
                        </a:rPr>
                        <a:t>Estructurar la valoración individual (autoevaluación y evaluación del profesor) </a:t>
                      </a:r>
                      <a:endParaRPr lang="es-MX" sz="1000" dirty="0">
                        <a:effectLst/>
                      </a:endParaRPr>
                    </a:p>
                    <a:p>
                      <a:pPr>
                        <a:lnSpc>
                          <a:spcPct val="115000"/>
                        </a:lnSpc>
                        <a:spcAft>
                          <a:spcPts val="0"/>
                        </a:spcAft>
                      </a:pPr>
                      <a:r>
                        <a:rPr lang="es-ES" sz="900" dirty="0">
                          <a:effectLst/>
                        </a:rPr>
                        <a:t>Estructurar la cooperación </a:t>
                      </a:r>
                      <a:r>
                        <a:rPr lang="es-ES" sz="900" dirty="0" err="1">
                          <a:effectLst/>
                        </a:rPr>
                        <a:t>intergrupo</a:t>
                      </a:r>
                      <a:r>
                        <a:rPr lang="es-ES" sz="900" dirty="0">
                          <a:effectLst/>
                        </a:rPr>
                        <a:t> (coevaluación y constante retroalimentación)</a:t>
                      </a:r>
                      <a:endParaRPr lang="es-MX" sz="1000" dirty="0">
                        <a:effectLst/>
                      </a:endParaRPr>
                    </a:p>
                    <a:p>
                      <a:pPr>
                        <a:lnSpc>
                          <a:spcPct val="115000"/>
                        </a:lnSpc>
                        <a:spcAft>
                          <a:spcPts val="0"/>
                        </a:spcAft>
                      </a:pPr>
                      <a:r>
                        <a:rPr lang="es-ES" sz="900" dirty="0">
                          <a:effectLst/>
                        </a:rPr>
                        <a:t>Explicar los criterios de éxito (rúbricas de evaluación)</a:t>
                      </a:r>
                      <a:endParaRPr lang="es-MX" sz="1000" dirty="0">
                        <a:effectLst/>
                      </a:endParaRPr>
                    </a:p>
                    <a:p>
                      <a:pPr>
                        <a:lnSpc>
                          <a:spcPct val="115000"/>
                        </a:lnSpc>
                        <a:spcAft>
                          <a:spcPts val="0"/>
                        </a:spcAft>
                      </a:pPr>
                      <a:r>
                        <a:rPr lang="es-ES" sz="900" dirty="0">
                          <a:effectLst/>
                        </a:rPr>
                        <a:t>Especificar los comportamientos y habilidades deseadas. (rúbricas de evaluación)</a:t>
                      </a:r>
                      <a:endParaRPr lang="es-MX" sz="1000" dirty="0">
                        <a:solidFill>
                          <a:srgbClr val="000000"/>
                        </a:solidFill>
                        <a:effectLst/>
                        <a:latin typeface="Arial" panose="020B0604020202020204" pitchFamily="34" charset="0"/>
                        <a:ea typeface="Arial" panose="020B0604020202020204" pitchFamily="34" charset="0"/>
                      </a:endParaRPr>
                    </a:p>
                  </a:txBody>
                  <a:tcPr marL="59387" marR="59387" marT="59387" marB="59387"/>
                </a:tc>
                <a:extLst>
                  <a:ext uri="{0D108BD9-81ED-4DB2-BD59-A6C34878D82A}">
                    <a16:rowId xmlns:a16="http://schemas.microsoft.com/office/drawing/2014/main" val="2498282713"/>
                  </a:ext>
                </a:extLst>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1286646926"/>
              </p:ext>
            </p:extLst>
          </p:nvPr>
        </p:nvGraphicFramePr>
        <p:xfrm>
          <a:off x="677334" y="3974818"/>
          <a:ext cx="8596312" cy="1757864"/>
        </p:xfrm>
        <a:graphic>
          <a:graphicData uri="http://schemas.openxmlformats.org/drawingml/2006/table">
            <a:tbl>
              <a:tblPr>
                <a:tableStyleId>{5C22544A-7EE6-4342-B048-85BDC9FD1C3A}</a:tableStyleId>
              </a:tblPr>
              <a:tblGrid>
                <a:gridCol w="1227111">
                  <a:extLst>
                    <a:ext uri="{9D8B030D-6E8A-4147-A177-3AD203B41FA5}">
                      <a16:colId xmlns:a16="http://schemas.microsoft.com/office/drawing/2014/main" val="13217164"/>
                    </a:ext>
                  </a:extLst>
                </a:gridCol>
                <a:gridCol w="7369201">
                  <a:extLst>
                    <a:ext uri="{9D8B030D-6E8A-4147-A177-3AD203B41FA5}">
                      <a16:colId xmlns:a16="http://schemas.microsoft.com/office/drawing/2014/main" val="3479898956"/>
                    </a:ext>
                  </a:extLst>
                </a:gridCol>
              </a:tblGrid>
              <a:tr h="1757864">
                <a:tc>
                  <a:txBody>
                    <a:bodyPr/>
                    <a:lstStyle/>
                    <a:p>
                      <a:pPr>
                        <a:lnSpc>
                          <a:spcPct val="115000"/>
                        </a:lnSpc>
                        <a:spcAft>
                          <a:spcPts val="0"/>
                        </a:spcAft>
                      </a:pPr>
                      <a:r>
                        <a:rPr lang="es-ES" sz="900">
                          <a:effectLst/>
                        </a:rPr>
                        <a:t>5. ¿De qué</a:t>
                      </a:r>
                      <a:endParaRPr lang="es-MX" sz="1000">
                        <a:effectLst/>
                      </a:endParaRPr>
                    </a:p>
                    <a:p>
                      <a:pPr>
                        <a:lnSpc>
                          <a:spcPct val="115000"/>
                        </a:lnSpc>
                        <a:spcAft>
                          <a:spcPts val="0"/>
                        </a:spcAft>
                      </a:pPr>
                      <a:r>
                        <a:rPr lang="es-ES" sz="900">
                          <a:effectLst/>
                        </a:rPr>
                        <a:t>    manera</a:t>
                      </a:r>
                      <a:endParaRPr lang="es-MX" sz="1000">
                        <a:effectLst/>
                      </a:endParaRPr>
                    </a:p>
                    <a:p>
                      <a:pPr>
                        <a:lnSpc>
                          <a:spcPct val="115000"/>
                        </a:lnSpc>
                        <a:spcAft>
                          <a:spcPts val="0"/>
                        </a:spcAft>
                      </a:pPr>
                      <a:r>
                        <a:rPr lang="es-ES" sz="900">
                          <a:effectLst/>
                        </a:rPr>
                        <a:t>    se vinculan  el</a:t>
                      </a:r>
                      <a:endParaRPr lang="es-MX" sz="1000">
                        <a:effectLst/>
                      </a:endParaRPr>
                    </a:p>
                    <a:p>
                      <a:pPr>
                        <a:lnSpc>
                          <a:spcPct val="115000"/>
                        </a:lnSpc>
                        <a:spcAft>
                          <a:spcPts val="0"/>
                        </a:spcAft>
                      </a:pPr>
                      <a:r>
                        <a:rPr lang="es-ES" sz="900">
                          <a:effectLst/>
                        </a:rPr>
                        <a:t>    trabajo</a:t>
                      </a:r>
                      <a:endParaRPr lang="es-MX" sz="1000">
                        <a:effectLst/>
                      </a:endParaRPr>
                    </a:p>
                    <a:p>
                      <a:pPr>
                        <a:lnSpc>
                          <a:spcPct val="115000"/>
                        </a:lnSpc>
                        <a:spcAft>
                          <a:spcPts val="0"/>
                        </a:spcAft>
                      </a:pPr>
                      <a:r>
                        <a:rPr lang="es-ES" sz="900">
                          <a:effectLst/>
                        </a:rPr>
                        <a:t>    interdisciplinario, </a:t>
                      </a:r>
                      <a:endParaRPr lang="es-MX" sz="1000">
                        <a:effectLst/>
                      </a:endParaRPr>
                    </a:p>
                    <a:p>
                      <a:pPr>
                        <a:lnSpc>
                          <a:spcPct val="115000"/>
                        </a:lnSpc>
                        <a:spcAft>
                          <a:spcPts val="0"/>
                        </a:spcAft>
                      </a:pPr>
                      <a:r>
                        <a:rPr lang="es-ES" sz="900">
                          <a:effectLst/>
                        </a:rPr>
                        <a:t>    y el aprendizaje</a:t>
                      </a:r>
                      <a:endParaRPr lang="es-MX" sz="1000">
                        <a:effectLst/>
                      </a:endParaRPr>
                    </a:p>
                    <a:p>
                      <a:pPr>
                        <a:lnSpc>
                          <a:spcPct val="115000"/>
                        </a:lnSpc>
                        <a:spcAft>
                          <a:spcPts val="0"/>
                        </a:spcAft>
                      </a:pPr>
                      <a:r>
                        <a:rPr lang="es-ES" sz="900">
                          <a:effectLst/>
                        </a:rPr>
                        <a:t>    cooperativo?</a:t>
                      </a:r>
                      <a:endParaRPr lang="es-MX" sz="1000">
                        <a:solidFill>
                          <a:srgbClr val="000000"/>
                        </a:solidFill>
                        <a:effectLst/>
                        <a:latin typeface="Arial" panose="020B0604020202020204" pitchFamily="34" charset="0"/>
                        <a:ea typeface="Arial" panose="020B0604020202020204" pitchFamily="34" charset="0"/>
                      </a:endParaRPr>
                    </a:p>
                  </a:txBody>
                  <a:tcPr marL="59387" marR="59387" marT="59387" marB="59387" anchor="ctr"/>
                </a:tc>
                <a:tc>
                  <a:txBody>
                    <a:bodyPr/>
                    <a:lstStyle/>
                    <a:p>
                      <a:pPr>
                        <a:lnSpc>
                          <a:spcPct val="115000"/>
                        </a:lnSpc>
                        <a:spcAft>
                          <a:spcPts val="0"/>
                        </a:spcAft>
                      </a:pPr>
                      <a:r>
                        <a:rPr lang="es-ES" sz="900" dirty="0">
                          <a:effectLst/>
                        </a:rPr>
                        <a:t>El trabajo interdisciplinario debe ser guiado en todo momento por el profesor o los profesores de las disciplinas involucradas, con ello podemos asegurar que exista una integración de todos los saberes de cada una de ellas para lograr el entendimiento de un todo. Los alumnos deben llevar este acompañamiento de una forma estructurada pues sólo así los objetivos de un proyecto interdisciplinario pueden lograrse. </a:t>
                      </a:r>
                      <a:endParaRPr lang="es-MX" sz="1000" dirty="0">
                        <a:effectLst/>
                      </a:endParaRPr>
                    </a:p>
                    <a:p>
                      <a:pPr>
                        <a:lnSpc>
                          <a:spcPct val="115000"/>
                        </a:lnSpc>
                        <a:spcAft>
                          <a:spcPts val="0"/>
                        </a:spcAft>
                      </a:pPr>
                      <a:r>
                        <a:rPr lang="es-ES" sz="900" dirty="0">
                          <a:effectLst/>
                        </a:rPr>
                        <a:t>Las estrategias que utilice el profesor para lograr el aprendizaje cooperativo durante estos proyectos deben estar planeadas con detenimiento, siempre teniendo por objetivo la integración de conceptos, fomentar habilidades como el pensamiento crítico, la resolución de problemas y el trabajo colaborativo. </a:t>
                      </a:r>
                      <a:endParaRPr lang="es-MX" sz="1000" dirty="0">
                        <a:effectLst/>
                      </a:endParaRPr>
                    </a:p>
                    <a:p>
                      <a:pPr>
                        <a:lnSpc>
                          <a:spcPct val="115000"/>
                        </a:lnSpc>
                        <a:spcAft>
                          <a:spcPts val="0"/>
                        </a:spcAft>
                      </a:pPr>
                      <a:r>
                        <a:rPr lang="es-ES" sz="900" dirty="0">
                          <a:effectLst/>
                        </a:rPr>
                        <a:t>Igualmente debemos considerar que los equipos formados sean heterogéneos, alumnos con diversos intereses y habilidades, esto mantendrá la posibilidad de que todos aporten y se involucren desde diversos enfoques; el profesor debe igualmente promover que las metas de los alumnos sean compartidas y monitorear que todos participen. </a:t>
                      </a:r>
                      <a:endParaRPr lang="es-MX" sz="1000" dirty="0">
                        <a:solidFill>
                          <a:srgbClr val="000000"/>
                        </a:solidFill>
                        <a:effectLst/>
                        <a:latin typeface="Arial" panose="020B0604020202020204" pitchFamily="34" charset="0"/>
                        <a:ea typeface="Arial" panose="020B0604020202020204" pitchFamily="34" charset="0"/>
                      </a:endParaRPr>
                    </a:p>
                  </a:txBody>
                  <a:tcPr marL="59387" marR="59387" marT="59387" marB="59387"/>
                </a:tc>
                <a:extLst>
                  <a:ext uri="{0D108BD9-81ED-4DB2-BD59-A6C34878D82A}">
                    <a16:rowId xmlns:a16="http://schemas.microsoft.com/office/drawing/2014/main" val="3701487201"/>
                  </a:ext>
                </a:extLst>
              </a:tr>
            </a:tbl>
          </a:graphicData>
        </a:graphic>
      </p:graphicFrame>
    </p:spTree>
    <p:extLst>
      <p:ext uri="{BB962C8B-B14F-4D97-AF65-F5344CB8AC3E}">
        <p14:creationId xmlns:p14="http://schemas.microsoft.com/office/powerpoint/2010/main" val="26920146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5.a PRODUCTOS GENERADOS EN LA PRIMERA SESIÓN DE TRABAJO. </a:t>
            </a:r>
          </a:p>
        </p:txBody>
      </p:sp>
      <p:sp>
        <p:nvSpPr>
          <p:cNvPr id="3" name="Marcador de contenido 2"/>
          <p:cNvSpPr>
            <a:spLocks noGrp="1"/>
          </p:cNvSpPr>
          <p:nvPr>
            <p:ph idx="1"/>
          </p:nvPr>
        </p:nvSpPr>
        <p:spPr/>
        <p:txBody>
          <a:bodyPr/>
          <a:lstStyle/>
          <a:p>
            <a:r>
              <a:rPr lang="es-MX" dirty="0" smtClean="0"/>
              <a:t>2. </a:t>
            </a:r>
            <a:r>
              <a:rPr lang="es-MX" dirty="0" smtClean="0">
                <a:solidFill>
                  <a:srgbClr val="FF0000"/>
                </a:solidFill>
              </a:rPr>
              <a:t>Producto 3. </a:t>
            </a:r>
            <a:r>
              <a:rPr lang="es-MX" dirty="0" smtClean="0"/>
              <a:t>Fotografías de la sesión tomadas por los propios grupos y la persona asignada para tal fin.</a:t>
            </a:r>
          </a:p>
          <a:p>
            <a:endParaRPr lang="es-MX"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2573" y="2725919"/>
            <a:ext cx="1909707" cy="3395034"/>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625" y="3004036"/>
            <a:ext cx="1824441" cy="3243451"/>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4573" y="2725919"/>
            <a:ext cx="1994304" cy="3545429"/>
          </a:xfrm>
          <a:prstGeom prst="rect">
            <a:avLst/>
          </a:prstGeom>
        </p:spPr>
      </p:pic>
      <p:pic>
        <p:nvPicPr>
          <p:cNvPr id="7" name="Imagen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5839" y="2858271"/>
            <a:ext cx="1824441" cy="3243451"/>
          </a:xfrm>
          <a:prstGeom prst="rect">
            <a:avLst/>
          </a:prstGeom>
        </p:spPr>
      </p:pic>
      <p:pic>
        <p:nvPicPr>
          <p:cNvPr id="8" name="Imagen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29599" y="276853"/>
            <a:ext cx="3144253" cy="1768642"/>
          </a:xfrm>
          <a:prstGeom prst="rect">
            <a:avLst/>
          </a:prstGeom>
        </p:spPr>
      </p:pic>
    </p:spTree>
    <p:extLst>
      <p:ext uri="{BB962C8B-B14F-4D97-AF65-F5344CB8AC3E}">
        <p14:creationId xmlns:p14="http://schemas.microsoft.com/office/powerpoint/2010/main" val="21870805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2143" y="3200650"/>
            <a:ext cx="4920915" cy="2768015"/>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5084" y="331791"/>
            <a:ext cx="4606311" cy="2591050"/>
          </a:xfrm>
          <a:prstGeom prst="rect">
            <a:avLst/>
          </a:prstGeom>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4436" y="513346"/>
            <a:ext cx="4283546" cy="2409495"/>
          </a:xfrm>
          <a:prstGeom prst="rect">
            <a:avLst/>
          </a:prstGeom>
        </p:spPr>
      </p:pic>
      <p:pic>
        <p:nvPicPr>
          <p:cNvPr id="8" name="Imagen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8240" y="3218024"/>
            <a:ext cx="3769895" cy="2827421"/>
          </a:xfrm>
          <a:prstGeom prst="rect">
            <a:avLst/>
          </a:prstGeom>
        </p:spPr>
      </p:pic>
      <p:pic>
        <p:nvPicPr>
          <p:cNvPr id="10" name="Imagen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1161" y="3200650"/>
            <a:ext cx="3601453" cy="2701090"/>
          </a:xfrm>
          <a:prstGeom prst="rect">
            <a:avLst/>
          </a:prstGeom>
        </p:spPr>
      </p:pic>
    </p:spTree>
    <p:extLst>
      <p:ext uri="{BB962C8B-B14F-4D97-AF65-F5344CB8AC3E}">
        <p14:creationId xmlns:p14="http://schemas.microsoft.com/office/powerpoint/2010/main" val="3587155965"/>
      </p:ext>
    </p:extLst>
  </p:cSld>
  <p:clrMapOvr>
    <a:masterClrMapping/>
  </p:clrMapOvr>
</p:sld>
</file>

<file path=ppt/theme/theme1.xml><?xml version="1.0" encoding="utf-8"?>
<a:theme xmlns:a="http://schemas.openxmlformats.org/drawingml/2006/main" name="Faceta">
  <a:themeElements>
    <a:clrScheme name="Faceta">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docProps/app.xml><?xml version="1.0" encoding="utf-8"?>
<Properties xmlns="http://schemas.openxmlformats.org/officeDocument/2006/extended-properties" xmlns:vt="http://schemas.openxmlformats.org/officeDocument/2006/docPropsVTypes">
  <Template>Facet</Template>
  <TotalTime>2792</TotalTime>
  <Words>2118</Words>
  <Application>Microsoft Office PowerPoint</Application>
  <PresentationFormat>Panorámica</PresentationFormat>
  <Paragraphs>223</Paragraphs>
  <Slides>30</Slides>
  <Notes>0</Notes>
  <HiddenSlides>0</HiddenSlides>
  <MMClips>0</MMClips>
  <ScaleCrop>false</ScaleCrop>
  <HeadingPairs>
    <vt:vector size="8" baseType="variant">
      <vt:variant>
        <vt:lpstr>Fuentes usadas</vt:lpstr>
      </vt:variant>
      <vt:variant>
        <vt:i4>4</vt:i4>
      </vt:variant>
      <vt:variant>
        <vt:lpstr>Tema</vt:lpstr>
      </vt:variant>
      <vt:variant>
        <vt:i4>1</vt:i4>
      </vt:variant>
      <vt:variant>
        <vt:lpstr>Servidores OLE incrustados</vt:lpstr>
      </vt:variant>
      <vt:variant>
        <vt:i4>2</vt:i4>
      </vt:variant>
      <vt:variant>
        <vt:lpstr>Títulos de diapositiva</vt:lpstr>
      </vt:variant>
      <vt:variant>
        <vt:i4>30</vt:i4>
      </vt:variant>
    </vt:vector>
  </HeadingPairs>
  <TitlesOfParts>
    <vt:vector size="37" baseType="lpstr">
      <vt:lpstr>Arial</vt:lpstr>
      <vt:lpstr>Trebuchet MS</vt:lpstr>
      <vt:lpstr>Wingdings</vt:lpstr>
      <vt:lpstr>Wingdings 3</vt:lpstr>
      <vt:lpstr>Faceta</vt:lpstr>
      <vt:lpstr>Acrobat Document</vt:lpstr>
      <vt:lpstr>Paquete</vt:lpstr>
      <vt:lpstr>HIGH SCHOOL  THOMAS JEFFERSON  ciclo escolar 2018-2019</vt:lpstr>
      <vt:lpstr>HISTORIA MATEMÁTICA DE UNA OBRA DE ARTE  DURANTE: SEGUNDO PERIODO DE EVALUACIÓN</vt:lpstr>
      <vt:lpstr>Índice de apartados del Proyecto (Portafolio)</vt:lpstr>
      <vt:lpstr>PRIMERA SESIÓN DE TRABAJO 5.a PRODUCTOS GENERADOS</vt:lpstr>
      <vt:lpstr>Producto 1. La interdisciplinariedad</vt:lpstr>
      <vt:lpstr>Producto 1. Aprendizaje cooperativo</vt:lpstr>
      <vt:lpstr>Producto 1. Aprendizaje Cooperativo</vt:lpstr>
      <vt:lpstr>5.a PRODUCTOS GENERADOS EN LA PRIMERA SESIÓN DE TRABAJO. </vt:lpstr>
      <vt:lpstr>Presentación de PowerPoint</vt:lpstr>
      <vt:lpstr>5.b Organizador gráfico que muestre los contenidos y conceptos de todas las asignaturas involucradas en el proyecto y su interrelación (Producto 2)</vt:lpstr>
      <vt:lpstr>5.c Introducción o justificación y descripción del proyecto</vt:lpstr>
      <vt:lpstr>5.d Objetivo general del proyecto y de cada asignatura involucrada</vt:lpstr>
      <vt:lpstr>5.e Pregunta generadora, </vt:lpstr>
      <vt:lpstr>5.f Contenido. Temas y productos propuestos, organizadores en forma cronológica. </vt:lpstr>
      <vt:lpstr>5.g Formatos e instrumentos para /con la planeación, seguimiento, evaluación, autoevaluación y coevaluación</vt:lpstr>
      <vt:lpstr>5.h Reflexión sobre el proceso de planteamiento del proyecto. </vt:lpstr>
      <vt:lpstr>5.i Evidencias de proceso</vt:lpstr>
      <vt:lpstr>5.i Evidencias de proceso</vt:lpstr>
      <vt:lpstr>5.i Evidencias de proceso</vt:lpstr>
      <vt:lpstr>5.i Evidencias de proceso</vt:lpstr>
      <vt:lpstr>5.i Evidencias de proceso</vt:lpstr>
      <vt:lpstr>5.i Evidencias de proceso</vt:lpstr>
      <vt:lpstr>5.i Evidencias de proceso</vt:lpstr>
      <vt:lpstr>Diagnostica</vt:lpstr>
      <vt:lpstr>5.i Evidencias de proceso</vt:lpstr>
      <vt:lpstr>5.i Evidencias de proceso</vt:lpstr>
      <vt:lpstr>5.i Evidencias de proceso</vt:lpstr>
      <vt:lpstr>5.i Evidencias de proceso</vt:lpstr>
      <vt:lpstr>5.i Evidencias de proceso</vt:lpstr>
      <vt:lpstr>5.i Evidencias de proceso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HIGH SCHOOL  THOMAS JEFFERSON  ciclo escolar 2018-2019</dc:title>
  <dc:creator>ITJZE</dc:creator>
  <cp:lastModifiedBy>ITJZE</cp:lastModifiedBy>
  <cp:revision>50</cp:revision>
  <dcterms:created xsi:type="dcterms:W3CDTF">2017-10-19T00:51:36Z</dcterms:created>
  <dcterms:modified xsi:type="dcterms:W3CDTF">2018-06-22T20:04:31Z</dcterms:modified>
</cp:coreProperties>
</file>