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80" r:id="rId7"/>
    <p:sldId id="262" r:id="rId8"/>
    <p:sldId id="281" r:id="rId9"/>
    <p:sldId id="263" r:id="rId10"/>
    <p:sldId id="297" r:id="rId11"/>
    <p:sldId id="298" r:id="rId12"/>
    <p:sldId id="299" r:id="rId13"/>
    <p:sldId id="300" r:id="rId14"/>
    <p:sldId id="301" r:id="rId15"/>
    <p:sldId id="302" r:id="rId16"/>
    <p:sldId id="303" r:id="rId17"/>
    <p:sldId id="304" r:id="rId18"/>
    <p:sldId id="282" r:id="rId19"/>
    <p:sldId id="306" r:id="rId20"/>
    <p:sldId id="305" r:id="rId21"/>
    <p:sldId id="264" r:id="rId22"/>
    <p:sldId id="275" r:id="rId23"/>
    <p:sldId id="276" r:id="rId24"/>
    <p:sldId id="267" r:id="rId25"/>
    <p:sldId id="307" r:id="rId26"/>
    <p:sldId id="308" r:id="rId27"/>
    <p:sldId id="316" r:id="rId28"/>
    <p:sldId id="317" r:id="rId29"/>
    <p:sldId id="266" r:id="rId30"/>
    <p:sldId id="309" r:id="rId31"/>
    <p:sldId id="268" r:id="rId32"/>
    <p:sldId id="310" r:id="rId33"/>
    <p:sldId id="311" r:id="rId34"/>
    <p:sldId id="269" r:id="rId35"/>
    <p:sldId id="296" r:id="rId36"/>
    <p:sldId id="320" r:id="rId37"/>
    <p:sldId id="270" r:id="rId38"/>
    <p:sldId id="312" r:id="rId39"/>
    <p:sldId id="313" r:id="rId40"/>
    <p:sldId id="271" r:id="rId41"/>
    <p:sldId id="314" r:id="rId42"/>
    <p:sldId id="315" r:id="rId43"/>
    <p:sldId id="272" r:id="rId44"/>
    <p:sldId id="274" r:id="rId45"/>
    <p:sldId id="318" r:id="rId46"/>
    <p:sldId id="319" r:id="rId47"/>
    <p:sldId id="277" r:id="rId48"/>
    <p:sldId id="284" r:id="rId49"/>
    <p:sldId id="289" r:id="rId50"/>
    <p:sldId id="290" r:id="rId51"/>
    <p:sldId id="291" r:id="rId52"/>
    <p:sldId id="285" r:id="rId53"/>
    <p:sldId id="292" r:id="rId54"/>
    <p:sldId id="294" r:id="rId55"/>
    <p:sldId id="295" r:id="rId56"/>
    <p:sldId id="286" r:id="rId57"/>
    <p:sldId id="293" r:id="rId58"/>
    <p:sldId id="287" r:id="rId59"/>
    <p:sldId id="288" r:id="rId60"/>
    <p:sldId id="278" r:id="rId61"/>
    <p:sldId id="279" r:id="rId62"/>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146991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190876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35730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16371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89391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88339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170737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857525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400289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1602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11/06/2019</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88126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master fondo.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759228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ortada 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29586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b="1" dirty="0" smtClean="0">
                <a:latin typeface="Century Gothic" panose="020B0502020202020204" pitchFamily="34" charset="0"/>
              </a:rPr>
              <a:t>Objetivo por asignatura</a:t>
            </a:r>
            <a:endParaRPr lang="es-MX" b="1" dirty="0">
              <a:latin typeface="Century Gothic" panose="020B0502020202020204" pitchFamily="34" charset="0"/>
            </a:endParaRPr>
          </a:p>
        </p:txBody>
      </p:sp>
    </p:spTree>
    <p:extLst>
      <p:ext uri="{BB962C8B-B14F-4D97-AF65-F5344CB8AC3E}">
        <p14:creationId xmlns:p14="http://schemas.microsoft.com/office/powerpoint/2010/main" val="319669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12466"/>
          </a:xfrm>
        </p:spPr>
        <p:txBody>
          <a:bodyPr/>
          <a:lstStyle/>
          <a:p>
            <a:r>
              <a:rPr lang="es-MX" sz="3200" b="1" dirty="0" smtClean="0">
                <a:latin typeface="Century Gothic" panose="020B0502020202020204" pitchFamily="34" charset="0"/>
              </a:rPr>
              <a:t>Educación para la salud</a:t>
            </a:r>
            <a:endParaRPr lang="es-MX" sz="3200" b="1" dirty="0">
              <a:latin typeface="Century Gothic" panose="020B0502020202020204" pitchFamily="34" charset="0"/>
            </a:endParaRPr>
          </a:p>
        </p:txBody>
      </p:sp>
      <p:sp>
        <p:nvSpPr>
          <p:cNvPr id="3" name="Marcador de contenido 2"/>
          <p:cNvSpPr>
            <a:spLocks noGrp="1"/>
          </p:cNvSpPr>
          <p:nvPr>
            <p:ph idx="1"/>
          </p:nvPr>
        </p:nvSpPr>
        <p:spPr>
          <a:xfrm>
            <a:off x="457200" y="1355013"/>
            <a:ext cx="8229600" cy="3046179"/>
          </a:xfrm>
        </p:spPr>
        <p:txBody>
          <a:bodyPr/>
          <a:lstStyle/>
          <a:p>
            <a:pPr marL="0" indent="0" algn="just">
              <a:buNone/>
            </a:pPr>
            <a:r>
              <a:rPr lang="es-MX" sz="2000" dirty="0" smtClean="0">
                <a:latin typeface="Century Gothic"/>
                <a:cs typeface="Century Gothic"/>
              </a:rPr>
              <a:t>Hacer conciencia en los adolescentes de la importancia de un estilo de vida saludable que incluye los tres aspectos (físico, social y psicológico).</a:t>
            </a:r>
          </a:p>
          <a:p>
            <a:pPr marL="0" indent="0" algn="just">
              <a:buNone/>
            </a:pPr>
            <a:r>
              <a:rPr lang="es-MX" sz="2000" dirty="0" smtClean="0">
                <a:latin typeface="Century Gothic"/>
                <a:cs typeface="Century Gothic"/>
              </a:rPr>
              <a:t>Ayudar a disminuir la atención emocional para que les procure un buen descanso, haciendo posibles relaciones afectivas sanas.</a:t>
            </a:r>
          </a:p>
          <a:p>
            <a:pPr marL="0" indent="0" algn="just">
              <a:buNone/>
            </a:pPr>
            <a:r>
              <a:rPr lang="es-MX" sz="2000" dirty="0" smtClean="0">
                <a:latin typeface="Century Gothic"/>
                <a:cs typeface="Century Gothic"/>
              </a:rPr>
              <a:t>Prevenir el desarrollo de enfermedades crónico-degenerativas que afecten el estado de salud, la vida familiar y la economía</a:t>
            </a:r>
            <a:endParaRPr lang="es-MX" sz="2000" dirty="0">
              <a:latin typeface="Century Gothic"/>
              <a:cs typeface="Century Gothic"/>
            </a:endParaRPr>
          </a:p>
        </p:txBody>
      </p:sp>
    </p:spTree>
    <p:extLst>
      <p:ext uri="{BB962C8B-B14F-4D97-AF65-F5344CB8AC3E}">
        <p14:creationId xmlns:p14="http://schemas.microsoft.com/office/powerpoint/2010/main" val="3291298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1349"/>
          </a:xfrm>
        </p:spPr>
        <p:txBody>
          <a:bodyPr/>
          <a:lstStyle/>
          <a:p>
            <a:r>
              <a:rPr lang="es-ES" sz="3200" b="1" dirty="0" smtClean="0">
                <a:latin typeface="Century Gothic"/>
                <a:cs typeface="Century Gothic"/>
              </a:rPr>
              <a:t>Biología IV</a:t>
            </a:r>
            <a:endParaRPr lang="es-ES" sz="3200" b="1" dirty="0">
              <a:latin typeface="Century Gothic"/>
              <a:cs typeface="Century Gothic"/>
            </a:endParaRPr>
          </a:p>
        </p:txBody>
      </p:sp>
      <p:sp>
        <p:nvSpPr>
          <p:cNvPr id="3" name="Marcador de contenido 2"/>
          <p:cNvSpPr>
            <a:spLocks noGrp="1"/>
          </p:cNvSpPr>
          <p:nvPr>
            <p:ph idx="1"/>
          </p:nvPr>
        </p:nvSpPr>
        <p:spPr>
          <a:xfrm>
            <a:off x="457200" y="1977445"/>
            <a:ext cx="8229600" cy="1279437"/>
          </a:xfrm>
        </p:spPr>
        <p:txBody>
          <a:bodyPr/>
          <a:lstStyle/>
          <a:p>
            <a:pPr marL="0" indent="0" algn="just">
              <a:buNone/>
            </a:pPr>
            <a:r>
              <a:rPr lang="es-ES" sz="2000" dirty="0" smtClean="0">
                <a:latin typeface="Century Gothic"/>
                <a:cs typeface="Century Gothic"/>
              </a:rPr>
              <a:t>Analizar el papel que juegan las </a:t>
            </a:r>
            <a:r>
              <a:rPr lang="es-ES" sz="2000" dirty="0" err="1" smtClean="0">
                <a:latin typeface="Century Gothic"/>
                <a:cs typeface="Century Gothic"/>
              </a:rPr>
              <a:t>biomoléculas</a:t>
            </a:r>
            <a:r>
              <a:rPr lang="es-ES" sz="2000" dirty="0" smtClean="0">
                <a:latin typeface="Century Gothic"/>
                <a:cs typeface="Century Gothic"/>
              </a:rPr>
              <a:t> en la estructura, el funcionamiento y mantenimiento de la vida de un individuo que realiza actividad física</a:t>
            </a:r>
            <a:endParaRPr lang="es-ES" sz="2000" dirty="0">
              <a:latin typeface="Century Gothic"/>
              <a:cs typeface="Century Gothic"/>
            </a:endParaRPr>
          </a:p>
        </p:txBody>
      </p:sp>
    </p:spTree>
    <p:extLst>
      <p:ext uri="{BB962C8B-B14F-4D97-AF65-F5344CB8AC3E}">
        <p14:creationId xmlns:p14="http://schemas.microsoft.com/office/powerpoint/2010/main" val="3290356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0985"/>
            <a:ext cx="8229600" cy="643325"/>
          </a:xfrm>
        </p:spPr>
        <p:txBody>
          <a:bodyPr/>
          <a:lstStyle/>
          <a:p>
            <a:r>
              <a:rPr lang="es-ES" sz="3200" b="1" dirty="0" smtClean="0">
                <a:latin typeface="Century Gothic"/>
                <a:cs typeface="Century Gothic"/>
              </a:rPr>
              <a:t>Etimologías grecolatinas</a:t>
            </a:r>
            <a:endParaRPr lang="es-ES" sz="3200" b="1" dirty="0">
              <a:latin typeface="Century Gothic"/>
              <a:cs typeface="Century Gothic"/>
            </a:endParaRPr>
          </a:p>
        </p:txBody>
      </p:sp>
      <p:sp>
        <p:nvSpPr>
          <p:cNvPr id="3" name="Marcador de contenido 2"/>
          <p:cNvSpPr>
            <a:spLocks noGrp="1"/>
          </p:cNvSpPr>
          <p:nvPr>
            <p:ph idx="1"/>
          </p:nvPr>
        </p:nvSpPr>
        <p:spPr>
          <a:xfrm>
            <a:off x="457200" y="2315367"/>
            <a:ext cx="8229600" cy="1430335"/>
          </a:xfrm>
        </p:spPr>
        <p:txBody>
          <a:bodyPr/>
          <a:lstStyle/>
          <a:p>
            <a:pPr marL="0" indent="0" algn="just">
              <a:buNone/>
            </a:pPr>
            <a:r>
              <a:rPr lang="es-ES" sz="2000" dirty="0" smtClean="0">
                <a:latin typeface="Century Gothic"/>
                <a:cs typeface="Century Gothic"/>
              </a:rPr>
              <a:t>Conocer, reconocer, formar, definir y emplear correctamente la terminología correspondiente a las diferentes disciplinas del proyecto para determinar su interrelación</a:t>
            </a:r>
            <a:endParaRPr lang="es-ES" sz="2000" dirty="0">
              <a:latin typeface="Century Gothic"/>
              <a:cs typeface="Century Gothic"/>
            </a:endParaRPr>
          </a:p>
        </p:txBody>
      </p:sp>
    </p:spTree>
    <p:extLst>
      <p:ext uri="{BB962C8B-B14F-4D97-AF65-F5344CB8AC3E}">
        <p14:creationId xmlns:p14="http://schemas.microsoft.com/office/powerpoint/2010/main" val="1859204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b="1" dirty="0" smtClean="0">
                <a:latin typeface="Century Gothic"/>
                <a:cs typeface="Century Gothic"/>
              </a:rPr>
              <a:t>Orientación educativa V</a:t>
            </a:r>
            <a:endParaRPr lang="es-ES" sz="3200" b="1" dirty="0">
              <a:latin typeface="Century Gothic"/>
              <a:cs typeface="Century Gothic"/>
            </a:endParaRPr>
          </a:p>
        </p:txBody>
      </p:sp>
      <p:sp>
        <p:nvSpPr>
          <p:cNvPr id="3" name="Marcador de contenido 2"/>
          <p:cNvSpPr>
            <a:spLocks noGrp="1"/>
          </p:cNvSpPr>
          <p:nvPr>
            <p:ph idx="1"/>
          </p:nvPr>
        </p:nvSpPr>
        <p:spPr>
          <a:xfrm>
            <a:off x="457200" y="2159554"/>
            <a:ext cx="8229600" cy="1839244"/>
          </a:xfrm>
        </p:spPr>
        <p:txBody>
          <a:bodyPr/>
          <a:lstStyle/>
          <a:p>
            <a:pPr marL="0" indent="0" algn="just">
              <a:buNone/>
            </a:pPr>
            <a:r>
              <a:rPr lang="es-ES" sz="2000" dirty="0" smtClean="0">
                <a:latin typeface="Century Gothic"/>
                <a:cs typeface="Century Gothic"/>
              </a:rPr>
              <a:t>Desarrollar la capacidad de análisis desde una situación multifactorial, que implica tomar decisiones para la solución de problemas. Elaborar un modelo de toma de decisiones en el que se defina el problema y se establezcan las alternativas para una vida saludable</a:t>
            </a:r>
            <a:endParaRPr lang="es-ES" sz="2000" dirty="0">
              <a:latin typeface="Century Gothic"/>
              <a:cs typeface="Century Gothic"/>
            </a:endParaRPr>
          </a:p>
        </p:txBody>
      </p:sp>
    </p:spTree>
    <p:extLst>
      <p:ext uri="{BB962C8B-B14F-4D97-AF65-F5344CB8AC3E}">
        <p14:creationId xmlns:p14="http://schemas.microsoft.com/office/powerpoint/2010/main" val="3879948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0985"/>
            <a:ext cx="8229600" cy="655900"/>
          </a:xfrm>
        </p:spPr>
        <p:txBody>
          <a:bodyPr/>
          <a:lstStyle/>
          <a:p>
            <a:r>
              <a:rPr lang="es-ES" sz="3200" b="1" dirty="0" smtClean="0">
                <a:latin typeface="Century Gothic"/>
                <a:cs typeface="Century Gothic"/>
              </a:rPr>
              <a:t>Educación Física</a:t>
            </a:r>
            <a:endParaRPr lang="es-ES" sz="3200" b="1" dirty="0">
              <a:latin typeface="Century Gothic"/>
              <a:cs typeface="Century Gothic"/>
            </a:endParaRPr>
          </a:p>
        </p:txBody>
      </p:sp>
      <p:sp>
        <p:nvSpPr>
          <p:cNvPr id="3" name="Marcador de contenido 2"/>
          <p:cNvSpPr>
            <a:spLocks noGrp="1"/>
          </p:cNvSpPr>
          <p:nvPr>
            <p:ph idx="1"/>
          </p:nvPr>
        </p:nvSpPr>
        <p:spPr>
          <a:xfrm>
            <a:off x="457200" y="2090619"/>
            <a:ext cx="8229600" cy="1581233"/>
          </a:xfrm>
        </p:spPr>
        <p:txBody>
          <a:bodyPr/>
          <a:lstStyle/>
          <a:p>
            <a:pPr marL="0" indent="0" algn="just">
              <a:buNone/>
            </a:pPr>
            <a:r>
              <a:rPr lang="es-ES" sz="2400" dirty="0" smtClean="0">
                <a:latin typeface="Century Gothic"/>
                <a:cs typeface="Century Gothic"/>
              </a:rPr>
              <a:t>Mejorar el acondicionamiento físico integral para poder desarrollar el sistema cardiovascular, muscular y óseo</a:t>
            </a:r>
            <a:endParaRPr lang="es-ES" sz="2400" dirty="0">
              <a:latin typeface="Century Gothic"/>
              <a:cs typeface="Century Gothic"/>
            </a:endParaRPr>
          </a:p>
        </p:txBody>
      </p:sp>
    </p:spTree>
    <p:extLst>
      <p:ext uri="{BB962C8B-B14F-4D97-AF65-F5344CB8AC3E}">
        <p14:creationId xmlns:p14="http://schemas.microsoft.com/office/powerpoint/2010/main" val="87703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b="1" dirty="0" smtClean="0">
                <a:latin typeface="Century Gothic"/>
                <a:cs typeface="Century Gothic"/>
              </a:rPr>
              <a:t>Actividades artísticas y estéticas  (Danza)</a:t>
            </a:r>
            <a:endParaRPr lang="es-ES" sz="3200" b="1" dirty="0">
              <a:latin typeface="Century Gothic"/>
              <a:cs typeface="Century Gothic"/>
            </a:endParaRPr>
          </a:p>
        </p:txBody>
      </p:sp>
      <p:sp>
        <p:nvSpPr>
          <p:cNvPr id="3" name="Marcador de contenido 2"/>
          <p:cNvSpPr>
            <a:spLocks noGrp="1"/>
          </p:cNvSpPr>
          <p:nvPr>
            <p:ph idx="1"/>
          </p:nvPr>
        </p:nvSpPr>
        <p:spPr>
          <a:xfrm>
            <a:off x="457200" y="2316966"/>
            <a:ext cx="8229600" cy="1669257"/>
          </a:xfrm>
        </p:spPr>
        <p:txBody>
          <a:bodyPr/>
          <a:lstStyle/>
          <a:p>
            <a:pPr marL="0" indent="0" algn="just">
              <a:buNone/>
            </a:pPr>
            <a:r>
              <a:rPr lang="es-ES" sz="2000" dirty="0" smtClean="0">
                <a:latin typeface="Century Gothic"/>
                <a:cs typeface="Century Gothic"/>
              </a:rPr>
              <a:t>Aplicar ejercicios que permitan al alumno lograr elasticidad, fuerza y control muscular al tiempo que le faciliten un control mental que lo lleven a percibir diferentes emociones.</a:t>
            </a:r>
            <a:endParaRPr lang="es-ES" sz="2000" dirty="0">
              <a:latin typeface="Century Gothic"/>
              <a:cs typeface="Century Gothic"/>
            </a:endParaRPr>
          </a:p>
        </p:txBody>
      </p:sp>
    </p:spTree>
    <p:extLst>
      <p:ext uri="{BB962C8B-B14F-4D97-AF65-F5344CB8AC3E}">
        <p14:creationId xmlns:p14="http://schemas.microsoft.com/office/powerpoint/2010/main" val="1917430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b="1" dirty="0" smtClean="0">
                <a:latin typeface="Century Gothic"/>
                <a:cs typeface="Century Gothic"/>
              </a:rPr>
              <a:t>Actividades artísticas y estéticas (Música)</a:t>
            </a:r>
            <a:endParaRPr lang="es-ES" sz="3200" b="1" dirty="0">
              <a:latin typeface="Century Gothic"/>
              <a:cs typeface="Century Gothic"/>
            </a:endParaRPr>
          </a:p>
        </p:txBody>
      </p:sp>
      <p:sp>
        <p:nvSpPr>
          <p:cNvPr id="3" name="Marcador de contenido 2"/>
          <p:cNvSpPr>
            <a:spLocks noGrp="1"/>
          </p:cNvSpPr>
          <p:nvPr>
            <p:ph idx="1"/>
          </p:nvPr>
        </p:nvSpPr>
        <p:spPr>
          <a:xfrm>
            <a:off x="457200" y="2040320"/>
            <a:ext cx="8229600" cy="1656682"/>
          </a:xfrm>
        </p:spPr>
        <p:txBody>
          <a:bodyPr/>
          <a:lstStyle/>
          <a:p>
            <a:pPr marL="0" indent="0" algn="just">
              <a:buNone/>
            </a:pPr>
            <a:r>
              <a:rPr lang="es-ES" sz="2000" dirty="0" smtClean="0">
                <a:latin typeface="Century Gothic"/>
                <a:cs typeface="Century Gothic"/>
              </a:rPr>
              <a:t>Constatar los beneficios de la música en la salud del ser humano a través del vínculo con algún tipo de música que ayude a los alumnos a mejorar su rendimiento en las actividades deportivas con la finalidad de alcanzar un nivel de relajamiento óptimo.</a:t>
            </a:r>
            <a:endParaRPr lang="es-ES" sz="2000" dirty="0">
              <a:latin typeface="Century Gothic"/>
              <a:cs typeface="Century Gothic"/>
            </a:endParaRPr>
          </a:p>
        </p:txBody>
      </p:sp>
    </p:spTree>
    <p:extLst>
      <p:ext uri="{BB962C8B-B14F-4D97-AF65-F5344CB8AC3E}">
        <p14:creationId xmlns:p14="http://schemas.microsoft.com/office/powerpoint/2010/main" val="260054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08629" y="2376086"/>
            <a:ext cx="7772400" cy="885730"/>
          </a:xfrm>
        </p:spPr>
        <p:txBody>
          <a:bodyPr/>
          <a:lstStyle/>
          <a:p>
            <a:r>
              <a:rPr lang="es-MX" b="1" dirty="0" smtClean="0">
                <a:latin typeface="Century Gothic" panose="020B0502020202020204" pitchFamily="34" charset="0"/>
              </a:rPr>
              <a:t>Evidencias de trabajo</a:t>
            </a:r>
            <a:endParaRPr lang="es-MX" b="1" dirty="0">
              <a:latin typeface="Century Gothic" panose="020B0502020202020204" pitchFamily="34" charset="0"/>
            </a:endParaRPr>
          </a:p>
        </p:txBody>
      </p:sp>
    </p:spTree>
    <p:extLst>
      <p:ext uri="{BB962C8B-B14F-4D97-AF65-F5344CB8AC3E}">
        <p14:creationId xmlns:p14="http://schemas.microsoft.com/office/powerpoint/2010/main" val="4038820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89231"/>
            <a:ext cx="7772400" cy="2127676"/>
          </a:xfrm>
        </p:spPr>
        <p:txBody>
          <a:bodyPr/>
          <a:lstStyle/>
          <a:p>
            <a:r>
              <a:rPr lang="es-MX" b="1" dirty="0">
                <a:latin typeface="Century Gothic" panose="020B0502020202020204" pitchFamily="34" charset="0"/>
              </a:rPr>
              <a:t>Evidencias interdisciplinarias de inicio del proyecto</a:t>
            </a:r>
            <a:endParaRPr lang="es-MX" dirty="0"/>
          </a:p>
        </p:txBody>
      </p:sp>
    </p:spTree>
    <p:extLst>
      <p:ext uri="{BB962C8B-B14F-4D97-AF65-F5344CB8AC3E}">
        <p14:creationId xmlns:p14="http://schemas.microsoft.com/office/powerpoint/2010/main" val="3978339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71901" y="395785"/>
            <a:ext cx="8239836" cy="5254387"/>
          </a:xfrm>
        </p:spPr>
        <p:txBody>
          <a:bodyPr/>
          <a:lstStyle/>
          <a:p>
            <a:r>
              <a:rPr lang="es-MX" sz="4000" b="1" dirty="0" smtClean="0">
                <a:latin typeface="Century Gothic" panose="020B0502020202020204" pitchFamily="34" charset="0"/>
              </a:rPr>
              <a:t>Instituto Cultural A. C.</a:t>
            </a:r>
            <a:r>
              <a:rPr lang="es-MX" sz="4000" b="1" dirty="0">
                <a:latin typeface="Century Gothic" panose="020B0502020202020204" pitchFamily="34" charset="0"/>
              </a:rPr>
              <a:t/>
            </a:r>
            <a:br>
              <a:rPr lang="es-MX" sz="4000" b="1" dirty="0">
                <a:latin typeface="Century Gothic" panose="020B0502020202020204" pitchFamily="34" charset="0"/>
              </a:rPr>
            </a:br>
            <a:r>
              <a:rPr lang="es-MX" sz="3600" b="1" dirty="0">
                <a:latin typeface="Century Gothic" panose="020B0502020202020204" pitchFamily="34" charset="0"/>
              </a:rPr>
              <a:t/>
            </a:r>
            <a:br>
              <a:rPr lang="es-MX" sz="3600" b="1" dirty="0">
                <a:latin typeface="Century Gothic" panose="020B0502020202020204" pitchFamily="34" charset="0"/>
              </a:rPr>
            </a:br>
            <a:r>
              <a:rPr lang="es-MX" sz="3200" b="1" dirty="0" smtClean="0">
                <a:latin typeface="Century Gothic" panose="020B0502020202020204" pitchFamily="34" charset="0"/>
              </a:rPr>
              <a:t/>
            </a:r>
            <a:br>
              <a:rPr lang="es-MX" sz="3200" b="1" dirty="0" smtClean="0">
                <a:latin typeface="Century Gothic" panose="020B0502020202020204" pitchFamily="34" charset="0"/>
              </a:rPr>
            </a:br>
            <a:r>
              <a:rPr lang="es-MX" sz="3200" b="1" dirty="0">
                <a:latin typeface="Century Gothic" panose="020B0502020202020204" pitchFamily="34" charset="0"/>
              </a:rPr>
              <a:t/>
            </a:r>
            <a:br>
              <a:rPr lang="es-MX" sz="3200" b="1" dirty="0">
                <a:latin typeface="Century Gothic" panose="020B0502020202020204" pitchFamily="34" charset="0"/>
              </a:rPr>
            </a:br>
            <a:r>
              <a:rPr lang="es-MX" sz="3200" b="1" dirty="0" smtClean="0">
                <a:latin typeface="Century Gothic" panose="020B0502020202020204" pitchFamily="34" charset="0"/>
              </a:rPr>
              <a:t>Equipo 5</a:t>
            </a:r>
            <a:br>
              <a:rPr lang="es-MX" sz="3200" b="1" dirty="0" smtClean="0">
                <a:latin typeface="Century Gothic" panose="020B0502020202020204" pitchFamily="34" charset="0"/>
              </a:rPr>
            </a:br>
            <a:r>
              <a:rPr lang="es-MX" sz="3200" b="1" dirty="0" smtClean="0">
                <a:latin typeface="Century Gothic" panose="020B0502020202020204" pitchFamily="34" charset="0"/>
              </a:rPr>
              <a:t/>
            </a:r>
            <a:br>
              <a:rPr lang="es-MX" sz="3200" b="1" dirty="0" smtClean="0">
                <a:latin typeface="Century Gothic" panose="020B0502020202020204" pitchFamily="34" charset="0"/>
              </a:rPr>
            </a:br>
            <a:r>
              <a:rPr lang="es-MX" sz="3200" b="1" i="1" dirty="0" smtClean="0">
                <a:latin typeface="Century Gothic" panose="020B0502020202020204" pitchFamily="34" charset="0"/>
              </a:rPr>
              <a:t/>
            </a:r>
            <a:br>
              <a:rPr lang="es-MX" sz="3200" b="1" i="1" dirty="0" smtClean="0">
                <a:latin typeface="Century Gothic" panose="020B0502020202020204" pitchFamily="34" charset="0"/>
              </a:rPr>
            </a:br>
            <a:r>
              <a:rPr lang="es-MX" sz="3200" b="1" i="1" dirty="0" smtClean="0">
                <a:latin typeface="Century Gothic" panose="020B0502020202020204" pitchFamily="34" charset="0"/>
              </a:rPr>
              <a:t/>
            </a:r>
            <a:br>
              <a:rPr lang="es-MX" sz="3200" b="1" i="1" dirty="0" smtClean="0">
                <a:latin typeface="Century Gothic" panose="020B0502020202020204" pitchFamily="34" charset="0"/>
              </a:rPr>
            </a:br>
            <a:r>
              <a:rPr lang="es-MX" sz="3200" b="1" dirty="0" smtClean="0">
                <a:latin typeface="Century Gothic" panose="020B0502020202020204" pitchFamily="34" charset="0"/>
              </a:rPr>
              <a:t>5to Preparatoria</a:t>
            </a:r>
            <a:endParaRPr lang="es-MX" sz="3200" b="1" dirty="0">
              <a:latin typeface="Century Gothic" panose="020B0502020202020204" pitchFamily="34" charset="0"/>
            </a:endParaRPr>
          </a:p>
        </p:txBody>
      </p:sp>
    </p:spTree>
    <p:extLst>
      <p:ext uri="{BB962C8B-B14F-4D97-AF65-F5344CB8AC3E}">
        <p14:creationId xmlns:p14="http://schemas.microsoft.com/office/powerpoint/2010/main" val="11086709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21" y="409432"/>
            <a:ext cx="8135511" cy="5148844"/>
          </a:xfrm>
          <a:prstGeom prst="rect">
            <a:avLst/>
          </a:prstGeom>
        </p:spPr>
      </p:pic>
    </p:spTree>
    <p:extLst>
      <p:ext uri="{BB962C8B-B14F-4D97-AF65-F5344CB8AC3E}">
        <p14:creationId xmlns:p14="http://schemas.microsoft.com/office/powerpoint/2010/main" val="1160361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65457"/>
            <a:ext cx="8229600" cy="953660"/>
          </a:xfrm>
        </p:spPr>
        <p:txBody>
          <a:bodyPr/>
          <a:lstStyle/>
          <a:p>
            <a:endParaRPr lang="es-MX" sz="2800" b="1" dirty="0">
              <a:latin typeface="Century Gothic" panose="020B050202020202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326" y="1119117"/>
            <a:ext cx="4314588" cy="3235941"/>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24834"/>
            <a:ext cx="4358185" cy="3268639"/>
          </a:xfrm>
          <a:prstGeom prst="rect">
            <a:avLst/>
          </a:prstGeom>
        </p:spPr>
      </p:pic>
    </p:spTree>
    <p:extLst>
      <p:ext uri="{BB962C8B-B14F-4D97-AF65-F5344CB8AC3E}">
        <p14:creationId xmlns:p14="http://schemas.microsoft.com/office/powerpoint/2010/main" val="776974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70" y="3127643"/>
            <a:ext cx="3344686" cy="250635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887" y="2818076"/>
            <a:ext cx="4018557" cy="301132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747" y="682430"/>
            <a:ext cx="3263094" cy="244521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9" y="254943"/>
            <a:ext cx="4094328" cy="3068101"/>
          </a:xfrm>
          <a:prstGeom prst="rect">
            <a:avLst/>
          </a:prstGeom>
        </p:spPr>
      </p:pic>
    </p:spTree>
    <p:extLst>
      <p:ext uri="{BB962C8B-B14F-4D97-AF65-F5344CB8AC3E}">
        <p14:creationId xmlns:p14="http://schemas.microsoft.com/office/powerpoint/2010/main" val="4274160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742" y="400266"/>
            <a:ext cx="2942797" cy="392373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606" y="248934"/>
            <a:ext cx="3140316" cy="2355237"/>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326" y="2710079"/>
            <a:ext cx="2420876" cy="3227835"/>
          </a:xfrm>
          <a:prstGeom prst="rect">
            <a:avLst/>
          </a:prstGeom>
        </p:spPr>
      </p:pic>
    </p:spTree>
    <p:extLst>
      <p:ext uri="{BB962C8B-B14F-4D97-AF65-F5344CB8AC3E}">
        <p14:creationId xmlns:p14="http://schemas.microsoft.com/office/powerpoint/2010/main" val="84765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17811" y="1857471"/>
            <a:ext cx="7772400" cy="2059437"/>
          </a:xfrm>
        </p:spPr>
        <p:txBody>
          <a:bodyPr/>
          <a:lstStyle/>
          <a:p>
            <a:r>
              <a:rPr lang="es-MX" sz="5400" b="1" dirty="0" smtClean="0">
                <a:latin typeface="Century Gothic" panose="020B0502020202020204" pitchFamily="34" charset="0"/>
              </a:rPr>
              <a:t>Evidencias por asignaturas</a:t>
            </a:r>
            <a:endParaRPr lang="es-MX" sz="5400" b="1" dirty="0">
              <a:latin typeface="Century Gothic" panose="020B0502020202020204" pitchFamily="34" charset="0"/>
            </a:endParaRPr>
          </a:p>
        </p:txBody>
      </p:sp>
    </p:spTree>
    <p:extLst>
      <p:ext uri="{BB962C8B-B14F-4D97-AF65-F5344CB8AC3E}">
        <p14:creationId xmlns:p14="http://schemas.microsoft.com/office/powerpoint/2010/main" val="1842533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71523"/>
          </a:xfrm>
        </p:spPr>
        <p:txBody>
          <a:bodyPr/>
          <a:lstStyle/>
          <a:p>
            <a:r>
              <a:rPr lang="es-MX" sz="2800" b="1" dirty="0">
                <a:latin typeface="Century Gothic" panose="020B0502020202020204" pitchFamily="34" charset="0"/>
              </a:rPr>
              <a:t>Educación para la salud</a:t>
            </a:r>
            <a:endParaRPr lang="es-MX" sz="2800" dirty="0"/>
          </a:p>
        </p:txBody>
      </p:sp>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788" y="846161"/>
            <a:ext cx="7954424" cy="4982802"/>
          </a:xfrm>
          <a:prstGeom prst="rect">
            <a:avLst/>
          </a:prstGeom>
        </p:spPr>
      </p:pic>
    </p:spTree>
    <p:extLst>
      <p:ext uri="{BB962C8B-B14F-4D97-AF65-F5344CB8AC3E}">
        <p14:creationId xmlns:p14="http://schemas.microsoft.com/office/powerpoint/2010/main" val="2205348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74" y="450375"/>
            <a:ext cx="8455465" cy="5177883"/>
          </a:xfrm>
          <a:prstGeom prst="rect">
            <a:avLst/>
          </a:prstGeom>
        </p:spPr>
      </p:pic>
    </p:spTree>
    <p:extLst>
      <p:ext uri="{BB962C8B-B14F-4D97-AF65-F5344CB8AC3E}">
        <p14:creationId xmlns:p14="http://schemas.microsoft.com/office/powerpoint/2010/main" val="1378944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38160"/>
            <a:ext cx="8229600" cy="571523"/>
          </a:xfrm>
        </p:spPr>
        <p:txBody>
          <a:bodyPr/>
          <a:lstStyle/>
          <a:p>
            <a:r>
              <a:rPr lang="es-MX" sz="2800" b="1" dirty="0" smtClean="0">
                <a:latin typeface="Century Gothic" panose="020B0502020202020204" pitchFamily="34" charset="0"/>
              </a:rPr>
              <a:t>Educación Física</a:t>
            </a:r>
            <a:endParaRPr lang="es-MX" sz="2800" b="1" dirty="0">
              <a:latin typeface="Century Gothic" panose="020B0502020202020204" pitchFamily="34" charset="0"/>
            </a:endParaRPr>
          </a:p>
        </p:txBody>
      </p:sp>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52" y="709683"/>
            <a:ext cx="7983295" cy="4937258"/>
          </a:xfrm>
          <a:prstGeom prst="rect">
            <a:avLst/>
          </a:prstGeom>
        </p:spPr>
      </p:pic>
    </p:spTree>
    <p:extLst>
      <p:ext uri="{BB962C8B-B14F-4D97-AF65-F5344CB8AC3E}">
        <p14:creationId xmlns:p14="http://schemas.microsoft.com/office/powerpoint/2010/main" val="2625604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41" y="489727"/>
            <a:ext cx="8475260" cy="5226410"/>
          </a:xfrm>
          <a:prstGeom prst="rect">
            <a:avLst/>
          </a:prstGeom>
        </p:spPr>
      </p:pic>
    </p:spTree>
    <p:extLst>
      <p:ext uri="{BB962C8B-B14F-4D97-AF65-F5344CB8AC3E}">
        <p14:creationId xmlns:p14="http://schemas.microsoft.com/office/powerpoint/2010/main" val="2005612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49750" y="330956"/>
            <a:ext cx="3120966" cy="4161288"/>
          </a:xfr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70" y="330956"/>
            <a:ext cx="3721288" cy="279096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787" y="2540777"/>
            <a:ext cx="3989446" cy="2995080"/>
          </a:xfrm>
          <a:prstGeom prst="rect">
            <a:avLst/>
          </a:prstGeom>
        </p:spPr>
      </p:pic>
    </p:spTree>
    <p:extLst>
      <p:ext uri="{BB962C8B-B14F-4D97-AF65-F5344CB8AC3E}">
        <p14:creationId xmlns:p14="http://schemas.microsoft.com/office/powerpoint/2010/main" val="2257492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74638"/>
            <a:ext cx="8229600" cy="516932"/>
          </a:xfrm>
        </p:spPr>
        <p:txBody>
          <a:bodyPr/>
          <a:lstStyle/>
          <a:p>
            <a:r>
              <a:rPr lang="es-MX" sz="2400" b="1" dirty="0" smtClean="0">
                <a:latin typeface="Century Gothic" panose="020B0502020202020204" pitchFamily="34" charset="0"/>
              </a:rPr>
              <a:t>Nombre de profesores y asignaturas</a:t>
            </a:r>
            <a:endParaRPr lang="es-MX" sz="2400" b="1" dirty="0">
              <a:latin typeface="Century Gothic" panose="020B0502020202020204" pitchFamily="34" charset="0"/>
            </a:endParaRPr>
          </a:p>
        </p:txBody>
      </p:sp>
      <p:sp>
        <p:nvSpPr>
          <p:cNvPr id="3" name="Marcador de contenido 2"/>
          <p:cNvSpPr>
            <a:spLocks noGrp="1"/>
          </p:cNvSpPr>
          <p:nvPr>
            <p:ph idx="1"/>
          </p:nvPr>
        </p:nvSpPr>
        <p:spPr>
          <a:xfrm>
            <a:off x="457200" y="890516"/>
            <a:ext cx="8229600" cy="4773305"/>
          </a:xfrm>
        </p:spPr>
        <p:txBody>
          <a:bodyPr/>
          <a:lstStyle/>
          <a:p>
            <a:pPr marL="0" indent="0" algn="ctr" defTabSz="457206">
              <a:buNone/>
            </a:pPr>
            <a:r>
              <a:rPr lang="es-ES" sz="1400" b="1" dirty="0" smtClean="0">
                <a:solidFill>
                  <a:prstClr val="black"/>
                </a:solidFill>
                <a:latin typeface="Century Gothic" panose="020B0502020202020204" pitchFamily="34" charset="0"/>
              </a:rPr>
              <a:t>Beatriz Miranda Castañón</a:t>
            </a:r>
            <a:endParaRPr lang="es-ES" sz="1400" b="1" dirty="0">
              <a:solidFill>
                <a:prstClr val="black"/>
              </a:solidFill>
              <a:latin typeface="Century Gothic" panose="020B0502020202020204" pitchFamily="34" charset="0"/>
            </a:endParaRPr>
          </a:p>
          <a:p>
            <a:pPr marL="0" indent="0" algn="ctr" defTabSz="457206">
              <a:buNone/>
            </a:pPr>
            <a:r>
              <a:rPr lang="es-ES" sz="1400" dirty="0">
                <a:solidFill>
                  <a:prstClr val="black"/>
                </a:solidFill>
                <a:latin typeface="Century Gothic" panose="020B0502020202020204" pitchFamily="34" charset="0"/>
              </a:rPr>
              <a:t>Educación  para la Salud </a:t>
            </a:r>
          </a:p>
          <a:p>
            <a:pPr algn="ctr" defTabSz="457206"/>
            <a:endParaRPr lang="es-ES" sz="1400" dirty="0">
              <a:solidFill>
                <a:prstClr val="black"/>
              </a:solidFill>
              <a:latin typeface="Century Gothic" panose="020B0502020202020204" pitchFamily="34" charset="0"/>
            </a:endParaRPr>
          </a:p>
          <a:p>
            <a:pPr marL="0" indent="0" algn="ctr" defTabSz="457206">
              <a:buNone/>
            </a:pPr>
            <a:r>
              <a:rPr lang="es-ES" sz="1400" b="1" dirty="0">
                <a:solidFill>
                  <a:prstClr val="black"/>
                </a:solidFill>
                <a:latin typeface="Century Gothic" panose="020B0502020202020204" pitchFamily="34" charset="0"/>
              </a:rPr>
              <a:t>Xóchitl Ruiz del Campo Valdez</a:t>
            </a:r>
          </a:p>
          <a:p>
            <a:pPr marL="0" indent="0" algn="ctr" defTabSz="457206">
              <a:buNone/>
            </a:pPr>
            <a:r>
              <a:rPr lang="es-ES" sz="1400" dirty="0">
                <a:solidFill>
                  <a:prstClr val="black"/>
                </a:solidFill>
                <a:latin typeface="Century Gothic" panose="020B0502020202020204" pitchFamily="34" charset="0"/>
              </a:rPr>
              <a:t>Biología IV</a:t>
            </a:r>
          </a:p>
          <a:p>
            <a:pPr algn="ctr" defTabSz="457206"/>
            <a:endParaRPr lang="es-ES" sz="1400" dirty="0">
              <a:solidFill>
                <a:prstClr val="black"/>
              </a:solidFill>
              <a:latin typeface="Century Gothic" panose="020B0502020202020204" pitchFamily="34" charset="0"/>
            </a:endParaRPr>
          </a:p>
          <a:p>
            <a:pPr marL="0" indent="0" algn="ctr" defTabSz="457206">
              <a:buNone/>
            </a:pPr>
            <a:r>
              <a:rPr lang="es-ES" sz="1400" b="1" dirty="0" smtClean="0">
                <a:solidFill>
                  <a:prstClr val="black"/>
                </a:solidFill>
                <a:latin typeface="Century Gothic" panose="020B0502020202020204" pitchFamily="34" charset="0"/>
              </a:rPr>
              <a:t>Ivonne Otero </a:t>
            </a:r>
            <a:r>
              <a:rPr lang="es-ES" sz="1400" b="1" dirty="0" err="1" smtClean="0">
                <a:solidFill>
                  <a:prstClr val="black"/>
                </a:solidFill>
                <a:latin typeface="Century Gothic" panose="020B0502020202020204" pitchFamily="34" charset="0"/>
              </a:rPr>
              <a:t>Montaudon</a:t>
            </a:r>
            <a:endParaRPr lang="es-ES" sz="1400" b="1" dirty="0" smtClean="0">
              <a:solidFill>
                <a:prstClr val="black"/>
              </a:solidFill>
              <a:latin typeface="Century Gothic" panose="020B0502020202020204" pitchFamily="34" charset="0"/>
            </a:endParaRPr>
          </a:p>
          <a:p>
            <a:pPr marL="0" indent="0" algn="ctr" defTabSz="457206">
              <a:buNone/>
            </a:pPr>
            <a:r>
              <a:rPr lang="es-ES" sz="1400" dirty="0" smtClean="0">
                <a:solidFill>
                  <a:prstClr val="black"/>
                </a:solidFill>
                <a:latin typeface="Century Gothic" panose="020B0502020202020204" pitchFamily="34" charset="0"/>
              </a:rPr>
              <a:t>Educación </a:t>
            </a:r>
            <a:r>
              <a:rPr lang="es-ES" sz="1400" dirty="0">
                <a:solidFill>
                  <a:prstClr val="black"/>
                </a:solidFill>
                <a:latin typeface="Century Gothic" panose="020B0502020202020204" pitchFamily="34" charset="0"/>
              </a:rPr>
              <a:t>Física </a:t>
            </a:r>
            <a:endParaRPr lang="es-ES" sz="1400" dirty="0" smtClean="0">
              <a:solidFill>
                <a:prstClr val="black"/>
              </a:solidFill>
              <a:latin typeface="Century Gothic" panose="020B0502020202020204" pitchFamily="34" charset="0"/>
            </a:endParaRPr>
          </a:p>
          <a:p>
            <a:pPr marL="0" indent="0" algn="ctr" defTabSz="457206">
              <a:buNone/>
            </a:pPr>
            <a:endParaRPr lang="es-ES" sz="1400" b="1" dirty="0">
              <a:solidFill>
                <a:prstClr val="black"/>
              </a:solidFill>
              <a:latin typeface="Century Gothic" panose="020B0502020202020204" pitchFamily="34" charset="0"/>
            </a:endParaRPr>
          </a:p>
          <a:p>
            <a:pPr marL="0" indent="0" algn="ctr" defTabSz="457206">
              <a:buNone/>
            </a:pPr>
            <a:r>
              <a:rPr lang="es-ES" sz="1400" b="1" dirty="0" err="1">
                <a:solidFill>
                  <a:prstClr val="black"/>
                </a:solidFill>
                <a:latin typeface="Century Gothic" panose="020B0502020202020204" pitchFamily="34" charset="0"/>
              </a:rPr>
              <a:t>Lóa</a:t>
            </a:r>
            <a:r>
              <a:rPr lang="es-ES" sz="1400" b="1" dirty="0">
                <a:solidFill>
                  <a:prstClr val="black"/>
                </a:solidFill>
                <a:latin typeface="Century Gothic" panose="020B0502020202020204" pitchFamily="34" charset="0"/>
              </a:rPr>
              <a:t> </a:t>
            </a:r>
            <a:r>
              <a:rPr lang="es-ES" sz="1400" b="1" dirty="0" err="1">
                <a:solidFill>
                  <a:prstClr val="black"/>
                </a:solidFill>
                <a:latin typeface="Century Gothic" panose="020B0502020202020204" pitchFamily="34" charset="0"/>
              </a:rPr>
              <a:t>Sucar</a:t>
            </a:r>
            <a:r>
              <a:rPr lang="es-ES" sz="1400" b="1" dirty="0">
                <a:solidFill>
                  <a:prstClr val="black"/>
                </a:solidFill>
                <a:latin typeface="Century Gothic" panose="020B0502020202020204" pitchFamily="34" charset="0"/>
              </a:rPr>
              <a:t> </a:t>
            </a:r>
            <a:r>
              <a:rPr lang="es-ES" sz="1400" b="1" dirty="0" err="1">
                <a:solidFill>
                  <a:prstClr val="black"/>
                </a:solidFill>
                <a:latin typeface="Century Gothic" panose="020B0502020202020204" pitchFamily="34" charset="0"/>
              </a:rPr>
              <a:t>Warrener</a:t>
            </a:r>
            <a:endParaRPr lang="es-ES" sz="1400" b="1" dirty="0">
              <a:solidFill>
                <a:prstClr val="black"/>
              </a:solidFill>
              <a:latin typeface="Century Gothic" panose="020B0502020202020204" pitchFamily="34" charset="0"/>
            </a:endParaRPr>
          </a:p>
          <a:p>
            <a:pPr marL="0" indent="0" algn="ctr" defTabSz="457206">
              <a:buNone/>
            </a:pPr>
            <a:r>
              <a:rPr lang="es-ES" sz="1400" dirty="0">
                <a:solidFill>
                  <a:prstClr val="black"/>
                </a:solidFill>
                <a:latin typeface="Century Gothic" panose="020B0502020202020204" pitchFamily="34" charset="0"/>
              </a:rPr>
              <a:t>Orientación Educativa V</a:t>
            </a:r>
          </a:p>
          <a:p>
            <a:pPr algn="ctr" defTabSz="457206"/>
            <a:endParaRPr lang="es-ES" sz="1400" b="1" dirty="0">
              <a:solidFill>
                <a:prstClr val="black"/>
              </a:solidFill>
              <a:latin typeface="Century Gothic" panose="020B0502020202020204" pitchFamily="34" charset="0"/>
            </a:endParaRPr>
          </a:p>
          <a:p>
            <a:pPr marL="0" indent="0" algn="ctr" defTabSz="457206">
              <a:buNone/>
            </a:pPr>
            <a:r>
              <a:rPr lang="es-ES" sz="1400" b="1" dirty="0">
                <a:solidFill>
                  <a:prstClr val="black"/>
                </a:solidFill>
                <a:latin typeface="Century Gothic" panose="020B0502020202020204" pitchFamily="34" charset="0"/>
              </a:rPr>
              <a:t>Briseida Dávila Meza</a:t>
            </a:r>
          </a:p>
          <a:p>
            <a:pPr marL="0" indent="0" algn="ctr" defTabSz="457206">
              <a:buNone/>
            </a:pPr>
            <a:r>
              <a:rPr lang="es-ES" sz="1400" dirty="0">
                <a:solidFill>
                  <a:prstClr val="black"/>
                </a:solidFill>
                <a:latin typeface="Century Gothic" panose="020B0502020202020204" pitchFamily="34" charset="0"/>
              </a:rPr>
              <a:t>Etimologías Grecolatinas del Español</a:t>
            </a:r>
          </a:p>
          <a:p>
            <a:pPr algn="ctr" defTabSz="457206"/>
            <a:endParaRPr lang="es-ES" sz="1400" dirty="0">
              <a:solidFill>
                <a:prstClr val="black"/>
              </a:solidFill>
              <a:latin typeface="Century Gothic" panose="020B0502020202020204" pitchFamily="34" charset="0"/>
            </a:endParaRPr>
          </a:p>
          <a:p>
            <a:pPr marL="0" indent="0" algn="ctr" defTabSz="457206">
              <a:buNone/>
            </a:pPr>
            <a:r>
              <a:rPr lang="es-ES" sz="1400" b="1" dirty="0">
                <a:solidFill>
                  <a:prstClr val="black"/>
                </a:solidFill>
                <a:latin typeface="Century Gothic" panose="020B0502020202020204" pitchFamily="34" charset="0"/>
              </a:rPr>
              <a:t>Daniela Medina Mendoza (Danza)</a:t>
            </a:r>
          </a:p>
          <a:p>
            <a:pPr marL="0" indent="0" algn="ctr" defTabSz="457206">
              <a:buNone/>
            </a:pPr>
            <a:r>
              <a:rPr lang="es-ES" sz="1400" b="1" dirty="0" smtClean="0">
                <a:solidFill>
                  <a:prstClr val="black"/>
                </a:solidFill>
                <a:latin typeface="Century Gothic" panose="020B0502020202020204" pitchFamily="34" charset="0"/>
              </a:rPr>
              <a:t>Eduardo Avilés Saldaña</a:t>
            </a:r>
            <a:r>
              <a:rPr lang="es-ES" sz="1400" b="1" dirty="0" smtClean="0">
                <a:solidFill>
                  <a:prstClr val="black">
                    <a:tint val="75000"/>
                  </a:prstClr>
                </a:solidFill>
                <a:latin typeface="Century Gothic" panose="020B0502020202020204" pitchFamily="34" charset="0"/>
              </a:rPr>
              <a:t> </a:t>
            </a:r>
            <a:r>
              <a:rPr lang="es-ES" sz="1400" b="1" dirty="0">
                <a:latin typeface="Century Gothic" panose="020B0502020202020204" pitchFamily="34" charset="0"/>
              </a:rPr>
              <a:t>(Música)</a:t>
            </a:r>
          </a:p>
          <a:p>
            <a:pPr marL="0" indent="0" algn="ctr" defTabSz="457206">
              <a:buNone/>
            </a:pPr>
            <a:r>
              <a:rPr lang="es-ES" sz="1400" dirty="0">
                <a:solidFill>
                  <a:prstClr val="black"/>
                </a:solidFill>
                <a:latin typeface="Century Gothic" panose="020B0502020202020204" pitchFamily="34" charset="0"/>
              </a:rPr>
              <a:t>Educación Estética y Artística </a:t>
            </a:r>
          </a:p>
          <a:p>
            <a:endParaRPr lang="es-MX" dirty="0"/>
          </a:p>
        </p:txBody>
      </p:sp>
    </p:spTree>
    <p:extLst>
      <p:ext uri="{BB962C8B-B14F-4D97-AF65-F5344CB8AC3E}">
        <p14:creationId xmlns:p14="http://schemas.microsoft.com/office/powerpoint/2010/main" val="3517493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7313"/>
            <a:ext cx="8229600" cy="667058"/>
          </a:xfrm>
        </p:spPr>
        <p:txBody>
          <a:bodyPr/>
          <a:lstStyle/>
          <a:p>
            <a:r>
              <a:rPr lang="es-MX" sz="2800" b="1" dirty="0" smtClean="0">
                <a:latin typeface="Century Gothic" panose="020B0502020202020204" pitchFamily="34" charset="0"/>
              </a:rPr>
              <a:t>Etimologías</a:t>
            </a:r>
            <a:endParaRPr lang="es-MX" sz="2800" b="1" dirty="0">
              <a:latin typeface="Century Gothic" panose="020B0502020202020204" pitchFamily="34" charset="0"/>
            </a:endParaRPr>
          </a:p>
        </p:txBody>
      </p:sp>
      <p:pic>
        <p:nvPicPr>
          <p:cNvPr id="4" name="Marcador de contenido 3" descr="Recorte de pantal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667" y="765289"/>
            <a:ext cx="7835002" cy="4882682"/>
          </a:xfrm>
        </p:spPr>
      </p:pic>
    </p:spTree>
    <p:extLst>
      <p:ext uri="{BB962C8B-B14F-4D97-AF65-F5344CB8AC3E}">
        <p14:creationId xmlns:p14="http://schemas.microsoft.com/office/powerpoint/2010/main" val="4275583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044" y="506212"/>
            <a:ext cx="3656321" cy="3656321"/>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815" y="191068"/>
            <a:ext cx="3802439" cy="283994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916" y="2853594"/>
            <a:ext cx="4136388" cy="3089365"/>
          </a:xfrm>
          <a:prstGeom prst="rect">
            <a:avLst/>
          </a:prstGeom>
        </p:spPr>
      </p:pic>
    </p:spTree>
    <p:extLst>
      <p:ext uri="{BB962C8B-B14F-4D97-AF65-F5344CB8AC3E}">
        <p14:creationId xmlns:p14="http://schemas.microsoft.com/office/powerpoint/2010/main" val="3650371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24512"/>
            <a:ext cx="8229600" cy="598819"/>
          </a:xfrm>
        </p:spPr>
        <p:txBody>
          <a:bodyPr/>
          <a:lstStyle/>
          <a:p>
            <a:r>
              <a:rPr lang="es-MX" sz="2800" b="1" dirty="0" smtClean="0">
                <a:latin typeface="Century Gothic" panose="020B0502020202020204" pitchFamily="34" charset="0"/>
              </a:rPr>
              <a:t>Biología</a:t>
            </a:r>
            <a:endParaRPr lang="es-MX" sz="2800" b="1" dirty="0">
              <a:latin typeface="Century Gothic" panose="020B0502020202020204" pitchFamily="34" charset="0"/>
            </a:endParaRPr>
          </a:p>
        </p:txBody>
      </p:sp>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40" y="723331"/>
            <a:ext cx="8187381" cy="5045516"/>
          </a:xfrm>
          <a:prstGeom prst="rect">
            <a:avLst/>
          </a:prstGeom>
        </p:spPr>
      </p:pic>
    </p:spTree>
    <p:extLst>
      <p:ext uri="{BB962C8B-B14F-4D97-AF65-F5344CB8AC3E}">
        <p14:creationId xmlns:p14="http://schemas.microsoft.com/office/powerpoint/2010/main" val="1735747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3" y="453858"/>
            <a:ext cx="8348306" cy="5153490"/>
          </a:xfrm>
          <a:prstGeom prst="rect">
            <a:avLst/>
          </a:prstGeom>
        </p:spPr>
      </p:pic>
    </p:spTree>
    <p:extLst>
      <p:ext uri="{BB962C8B-B14F-4D97-AF65-F5344CB8AC3E}">
        <p14:creationId xmlns:p14="http://schemas.microsoft.com/office/powerpoint/2010/main" val="2467859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95785"/>
            <a:ext cx="4396886" cy="3297664"/>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796" y="2276629"/>
            <a:ext cx="4249004" cy="3186753"/>
          </a:xfrm>
          <a:prstGeom prst="rect">
            <a:avLst/>
          </a:prstGeom>
        </p:spPr>
      </p:pic>
    </p:spTree>
    <p:extLst>
      <p:ext uri="{BB962C8B-B14F-4D97-AF65-F5344CB8AC3E}">
        <p14:creationId xmlns:p14="http://schemas.microsoft.com/office/powerpoint/2010/main" val="171087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411" y="729339"/>
            <a:ext cx="7307385" cy="4451521"/>
          </a:xfrm>
          <a:prstGeom prst="rect">
            <a:avLst/>
          </a:prstGeom>
        </p:spPr>
      </p:pic>
    </p:spTree>
    <p:extLst>
      <p:ext uri="{BB962C8B-B14F-4D97-AF65-F5344CB8AC3E}">
        <p14:creationId xmlns:p14="http://schemas.microsoft.com/office/powerpoint/2010/main" val="866152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79104"/>
            <a:ext cx="8229600" cy="394102"/>
          </a:xfrm>
        </p:spPr>
        <p:txBody>
          <a:bodyPr/>
          <a:lstStyle/>
          <a:p>
            <a:r>
              <a:rPr lang="es-MX" sz="2800" b="1" dirty="0" smtClean="0">
                <a:latin typeface="Century Gothic" panose="020B0502020202020204" pitchFamily="34" charset="0"/>
              </a:rPr>
              <a:t>Música</a:t>
            </a:r>
            <a:endParaRPr lang="es-MX" sz="2800" b="1" dirty="0">
              <a:latin typeface="Century Gothic" panose="020B0502020202020204" pitchFamily="34" charset="0"/>
            </a:endParaRPr>
          </a:p>
        </p:txBody>
      </p:sp>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70" y="726111"/>
            <a:ext cx="8475260" cy="5039114"/>
          </a:xfrm>
          <a:prstGeom prst="rect">
            <a:avLst/>
          </a:prstGeom>
        </p:spPr>
      </p:pic>
    </p:spTree>
    <p:extLst>
      <p:ext uri="{BB962C8B-B14F-4D97-AF65-F5344CB8AC3E}">
        <p14:creationId xmlns:p14="http://schemas.microsoft.com/office/powerpoint/2010/main" val="2379438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67058"/>
          </a:xfrm>
        </p:spPr>
        <p:txBody>
          <a:bodyPr/>
          <a:lstStyle/>
          <a:p>
            <a:r>
              <a:rPr lang="es-MX" sz="2800" b="1" dirty="0" smtClean="0">
                <a:latin typeface="Century Gothic" panose="020B0502020202020204" pitchFamily="34" charset="0"/>
              </a:rPr>
              <a:t>Música</a:t>
            </a:r>
            <a:endParaRPr lang="es-MX" sz="2800" b="1" dirty="0">
              <a:latin typeface="Century Gothic" panose="020B050202020202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41696"/>
            <a:ext cx="3891763" cy="2195466"/>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941696"/>
            <a:ext cx="3891764" cy="219546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16" y="3289111"/>
            <a:ext cx="3924847" cy="221413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3289111"/>
            <a:ext cx="3924847" cy="2214130"/>
          </a:xfrm>
          <a:prstGeom prst="rect">
            <a:avLst/>
          </a:prstGeom>
        </p:spPr>
      </p:pic>
    </p:spTree>
    <p:extLst>
      <p:ext uri="{BB962C8B-B14F-4D97-AF65-F5344CB8AC3E}">
        <p14:creationId xmlns:p14="http://schemas.microsoft.com/office/powerpoint/2010/main" val="2551513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682"/>
            <a:ext cx="8229600" cy="503284"/>
          </a:xfrm>
        </p:spPr>
        <p:txBody>
          <a:bodyPr/>
          <a:lstStyle/>
          <a:p>
            <a:r>
              <a:rPr lang="es-MX" sz="2800" b="1" dirty="0" smtClean="0">
                <a:latin typeface="Century Gothic" panose="020B0502020202020204" pitchFamily="34" charset="0"/>
              </a:rPr>
              <a:t>Danza</a:t>
            </a:r>
            <a:endParaRPr lang="es-MX" sz="2800" b="1" dirty="0">
              <a:latin typeface="Century Gothic" panose="020B0502020202020204" pitchFamily="34" charset="0"/>
            </a:endParaRPr>
          </a:p>
        </p:txBody>
      </p:sp>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04966"/>
            <a:ext cx="8254314" cy="5233183"/>
          </a:xfrm>
          <a:prstGeom prst="rect">
            <a:avLst/>
          </a:prstGeom>
        </p:spPr>
      </p:pic>
    </p:spTree>
    <p:extLst>
      <p:ext uri="{BB962C8B-B14F-4D97-AF65-F5344CB8AC3E}">
        <p14:creationId xmlns:p14="http://schemas.microsoft.com/office/powerpoint/2010/main" val="763880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481" y="409432"/>
            <a:ext cx="8725042" cy="5090616"/>
          </a:xfrm>
          <a:prstGeom prst="rect">
            <a:avLst/>
          </a:prstGeom>
        </p:spPr>
      </p:pic>
    </p:spTree>
    <p:extLst>
      <p:ext uri="{BB962C8B-B14F-4D97-AF65-F5344CB8AC3E}">
        <p14:creationId xmlns:p14="http://schemas.microsoft.com/office/powerpoint/2010/main" val="153353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7325" y="590267"/>
            <a:ext cx="8229600" cy="4732360"/>
          </a:xfrm>
        </p:spPr>
        <p:txBody>
          <a:bodyPr/>
          <a:lstStyle/>
          <a:p>
            <a:pPr marL="0" indent="0" algn="ctr">
              <a:buNone/>
            </a:pPr>
            <a:endParaRPr lang="es-MX" sz="2800" dirty="0" smtClean="0">
              <a:latin typeface="Century Gothic" panose="020B0502020202020204" pitchFamily="34" charset="0"/>
            </a:endParaRPr>
          </a:p>
          <a:p>
            <a:pPr marL="0" indent="0" algn="ctr">
              <a:buNone/>
            </a:pPr>
            <a:r>
              <a:rPr lang="es-MX" sz="2800" dirty="0" smtClean="0">
                <a:latin typeface="Century Gothic" panose="020B0502020202020204" pitchFamily="34" charset="0"/>
              </a:rPr>
              <a:t>Ciclo de puesta en marcha del proyecto</a:t>
            </a:r>
          </a:p>
          <a:p>
            <a:pPr marL="0" indent="0" algn="ctr">
              <a:buNone/>
            </a:pPr>
            <a:r>
              <a:rPr lang="es-MX" b="1" dirty="0" smtClean="0">
                <a:latin typeface="Century Gothic" panose="020B0502020202020204" pitchFamily="34" charset="0"/>
              </a:rPr>
              <a:t>2018-2019</a:t>
            </a:r>
          </a:p>
          <a:p>
            <a:pPr marL="0" indent="0" algn="ctr">
              <a:buNone/>
            </a:pPr>
            <a:endParaRPr lang="es-MX" b="1" dirty="0">
              <a:latin typeface="Century Gothic" panose="020B0502020202020204" pitchFamily="34" charset="0"/>
            </a:endParaRPr>
          </a:p>
          <a:p>
            <a:pPr marL="0" indent="0" algn="ctr">
              <a:buNone/>
            </a:pPr>
            <a:endParaRPr lang="es-MX" b="1" dirty="0">
              <a:latin typeface="Century Gothic" panose="020B0502020202020204" pitchFamily="34" charset="0"/>
            </a:endParaRPr>
          </a:p>
          <a:p>
            <a:pPr marL="0" indent="0" algn="ctr">
              <a:buNone/>
            </a:pPr>
            <a:r>
              <a:rPr lang="es-MX" sz="2800" dirty="0" smtClean="0">
                <a:latin typeface="Century Gothic" panose="020B0502020202020204" pitchFamily="34" charset="0"/>
              </a:rPr>
              <a:t>Fecha de inicio y término del proyecto</a:t>
            </a:r>
          </a:p>
          <a:p>
            <a:pPr marL="0" indent="0" algn="ctr">
              <a:buNone/>
            </a:pPr>
            <a:r>
              <a:rPr lang="es-MX" b="1" dirty="0" smtClean="0">
                <a:latin typeface="Century Gothic" panose="020B0502020202020204" pitchFamily="34" charset="0"/>
              </a:rPr>
              <a:t>Octubre de 2018-marzo de 2019</a:t>
            </a:r>
            <a:endParaRPr lang="es-MX" b="1" dirty="0">
              <a:latin typeface="Century Gothic" panose="020B0502020202020204" pitchFamily="34" charset="0"/>
            </a:endParaRPr>
          </a:p>
        </p:txBody>
      </p:sp>
    </p:spTree>
    <p:extLst>
      <p:ext uri="{BB962C8B-B14F-4D97-AF65-F5344CB8AC3E}">
        <p14:creationId xmlns:p14="http://schemas.microsoft.com/office/powerpoint/2010/main" val="2951925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57875"/>
          </a:xfrm>
        </p:spPr>
        <p:txBody>
          <a:bodyPr/>
          <a:lstStyle/>
          <a:p>
            <a:r>
              <a:rPr lang="es-MX" sz="2800" b="1" dirty="0" smtClean="0">
                <a:latin typeface="Century Gothic" panose="020B0502020202020204" pitchFamily="34" charset="0"/>
              </a:rPr>
              <a:t>Danza</a:t>
            </a:r>
            <a:endParaRPr lang="es-MX" sz="2800" b="1" dirty="0">
              <a:latin typeface="Century Gothic" panose="020B0502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23" y="832513"/>
            <a:ext cx="3784981" cy="283873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674" y="832513"/>
            <a:ext cx="3657600" cy="27432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58" y="3043450"/>
            <a:ext cx="3762231" cy="2821673"/>
          </a:xfrm>
          <a:prstGeom prst="rect">
            <a:avLst/>
          </a:prstGeom>
        </p:spPr>
      </p:pic>
    </p:spTree>
    <p:extLst>
      <p:ext uri="{BB962C8B-B14F-4D97-AF65-F5344CB8AC3E}">
        <p14:creationId xmlns:p14="http://schemas.microsoft.com/office/powerpoint/2010/main" val="29474140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79103"/>
            <a:ext cx="8229600" cy="585171"/>
          </a:xfrm>
        </p:spPr>
        <p:txBody>
          <a:bodyPr/>
          <a:lstStyle/>
          <a:p>
            <a:r>
              <a:rPr lang="es-MX" sz="2800" b="1" dirty="0" smtClean="0">
                <a:latin typeface="Century Gothic" panose="020B0502020202020204" pitchFamily="34" charset="0"/>
              </a:rPr>
              <a:t>Orientación Educativa</a:t>
            </a:r>
            <a:endParaRPr lang="es-MX" sz="2800" b="1" dirty="0">
              <a:latin typeface="Century Gothic" panose="020B0502020202020204" pitchFamily="34" charset="0"/>
            </a:endParaRPr>
          </a:p>
        </p:txBody>
      </p:sp>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89" y="764274"/>
            <a:ext cx="7949821" cy="4987309"/>
          </a:xfrm>
          <a:prstGeom prst="rect">
            <a:avLst/>
          </a:prstGeom>
        </p:spPr>
      </p:pic>
    </p:spTree>
    <p:extLst>
      <p:ext uri="{BB962C8B-B14F-4D97-AF65-F5344CB8AC3E}">
        <p14:creationId xmlns:p14="http://schemas.microsoft.com/office/powerpoint/2010/main" val="3779926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26" y="327547"/>
            <a:ext cx="8523650" cy="5480126"/>
          </a:xfrm>
          <a:prstGeom prst="rect">
            <a:avLst/>
          </a:prstGeom>
        </p:spPr>
      </p:pic>
    </p:spTree>
    <p:extLst>
      <p:ext uri="{BB962C8B-B14F-4D97-AF65-F5344CB8AC3E}">
        <p14:creationId xmlns:p14="http://schemas.microsoft.com/office/powerpoint/2010/main" val="3536065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58098"/>
            <a:ext cx="4526891" cy="2537535"/>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906" y="257456"/>
            <a:ext cx="4105894" cy="307942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600" y="2677269"/>
            <a:ext cx="3794253" cy="2845690"/>
          </a:xfrm>
          <a:prstGeom prst="rect">
            <a:avLst/>
          </a:prstGeom>
        </p:spPr>
      </p:pic>
    </p:spTree>
    <p:extLst>
      <p:ext uri="{BB962C8B-B14F-4D97-AF65-F5344CB8AC3E}">
        <p14:creationId xmlns:p14="http://schemas.microsoft.com/office/powerpoint/2010/main" val="40248675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666401"/>
            <a:ext cx="7772400" cy="2114029"/>
          </a:xfrm>
        </p:spPr>
        <p:txBody>
          <a:bodyPr/>
          <a:lstStyle/>
          <a:p>
            <a:r>
              <a:rPr lang="es-MX" b="1" dirty="0" smtClean="0">
                <a:latin typeface="Century Gothic" panose="020B0502020202020204" pitchFamily="34" charset="0"/>
              </a:rPr>
              <a:t>Evidencias interdisciplinarias de cierre del proyecto</a:t>
            </a:r>
            <a:endParaRPr lang="es-MX" b="1" dirty="0">
              <a:latin typeface="Century Gothic" panose="020B0502020202020204" pitchFamily="34" charset="0"/>
            </a:endParaRPr>
          </a:p>
        </p:txBody>
      </p:sp>
    </p:spTree>
    <p:extLst>
      <p:ext uri="{BB962C8B-B14F-4D97-AF65-F5344CB8AC3E}">
        <p14:creationId xmlns:p14="http://schemas.microsoft.com/office/powerpoint/2010/main" val="42655829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Recorte de pantal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33" y="300251"/>
            <a:ext cx="8586474" cy="5320945"/>
          </a:xfrm>
        </p:spPr>
      </p:pic>
    </p:spTree>
    <p:extLst>
      <p:ext uri="{BB962C8B-B14F-4D97-AF65-F5344CB8AC3E}">
        <p14:creationId xmlns:p14="http://schemas.microsoft.com/office/powerpoint/2010/main" val="3768594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334" y="200940"/>
            <a:ext cx="5000841" cy="5267708"/>
          </a:xfrm>
          <a:prstGeom prst="rect">
            <a:avLst/>
          </a:prstGeom>
        </p:spPr>
      </p:pic>
    </p:spTree>
    <p:extLst>
      <p:ext uri="{BB962C8B-B14F-4D97-AF65-F5344CB8AC3E}">
        <p14:creationId xmlns:p14="http://schemas.microsoft.com/office/powerpoint/2010/main" val="2979858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04" y="218364"/>
            <a:ext cx="2779025" cy="3705366"/>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416" y="2702257"/>
            <a:ext cx="4121624" cy="3091218"/>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862" y="504967"/>
            <a:ext cx="2830205" cy="3773606"/>
          </a:xfrm>
          <a:prstGeom prst="rect">
            <a:avLst/>
          </a:prstGeom>
        </p:spPr>
      </p:pic>
    </p:spTree>
    <p:extLst>
      <p:ext uri="{BB962C8B-B14F-4D97-AF65-F5344CB8AC3E}">
        <p14:creationId xmlns:p14="http://schemas.microsoft.com/office/powerpoint/2010/main" val="2192470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b="1" dirty="0" smtClean="0">
                <a:latin typeface="Century Gothic" panose="020B0502020202020204" pitchFamily="34" charset="0"/>
              </a:rPr>
              <a:t>Resultados obtenidos por cada equipo de trabajo</a:t>
            </a:r>
            <a:endParaRPr lang="es-MX" b="1" dirty="0">
              <a:latin typeface="Century Gothic" panose="020B0502020202020204" pitchFamily="34" charset="0"/>
            </a:endParaRPr>
          </a:p>
        </p:txBody>
      </p:sp>
    </p:spTree>
    <p:extLst>
      <p:ext uri="{BB962C8B-B14F-4D97-AF65-F5344CB8AC3E}">
        <p14:creationId xmlns:p14="http://schemas.microsoft.com/office/powerpoint/2010/main" val="412024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68490" y="412845"/>
            <a:ext cx="8550322" cy="4525963"/>
          </a:xfrm>
        </p:spPr>
        <p:txBody>
          <a:bodyPr/>
          <a:lstStyle/>
          <a:p>
            <a:pPr marL="0" indent="0" algn="just">
              <a:buNone/>
            </a:pPr>
            <a:r>
              <a:rPr lang="es-MX" sz="2000" dirty="0" smtClean="0">
                <a:latin typeface="Century Gothic" panose="020B0502020202020204" pitchFamily="34" charset="0"/>
              </a:rPr>
              <a:t>En cuanto a los resultados obtenidos por los alumnos a partir de la activación semanal, las graficas que se muestran a continuación son el resultado.</a:t>
            </a:r>
            <a:endParaRPr lang="es-MX" sz="2000" dirty="0">
              <a:latin typeface="Century Gothic" panose="020B0502020202020204" pitchFamily="34" charset="0"/>
            </a:endParaRPr>
          </a:p>
        </p:txBody>
      </p:sp>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075" y="1545534"/>
            <a:ext cx="6058903" cy="3393274"/>
          </a:xfrm>
          <a:prstGeom prst="rect">
            <a:avLst/>
          </a:prstGeom>
        </p:spPr>
      </p:pic>
    </p:spTree>
    <p:extLst>
      <p:ext uri="{BB962C8B-B14F-4D97-AF65-F5344CB8AC3E}">
        <p14:creationId xmlns:p14="http://schemas.microsoft.com/office/powerpoint/2010/main" val="100370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85800" y="2130425"/>
            <a:ext cx="7772400" cy="1076799"/>
          </a:xfrm>
        </p:spPr>
        <p:txBody>
          <a:bodyPr/>
          <a:lstStyle/>
          <a:p>
            <a:r>
              <a:rPr lang="es-MX" sz="6000" b="1" dirty="0" err="1" smtClean="0">
                <a:latin typeface="Century Gothic" panose="020B0502020202020204" pitchFamily="34" charset="0"/>
              </a:rPr>
              <a:t>Healty</a:t>
            </a:r>
            <a:r>
              <a:rPr lang="es-MX" sz="6000" b="1" dirty="0" smtClean="0">
                <a:latin typeface="Century Gothic" panose="020B0502020202020204" pitchFamily="34" charset="0"/>
              </a:rPr>
              <a:t> Club</a:t>
            </a:r>
            <a:endParaRPr lang="es-MX" sz="6000" b="1" dirty="0">
              <a:latin typeface="Century Gothic" panose="020B0502020202020204" pitchFamily="34" charset="0"/>
            </a:endParaRPr>
          </a:p>
        </p:txBody>
      </p:sp>
    </p:spTree>
    <p:extLst>
      <p:ext uri="{BB962C8B-B14F-4D97-AF65-F5344CB8AC3E}">
        <p14:creationId xmlns:p14="http://schemas.microsoft.com/office/powerpoint/2010/main" val="1509010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02" y="758347"/>
            <a:ext cx="8164064" cy="4467849"/>
          </a:xfrm>
          <a:prstGeom prst="rect">
            <a:avLst/>
          </a:prstGeom>
        </p:spPr>
      </p:pic>
    </p:spTree>
    <p:extLst>
      <p:ext uri="{BB962C8B-B14F-4D97-AF65-F5344CB8AC3E}">
        <p14:creationId xmlns:p14="http://schemas.microsoft.com/office/powerpoint/2010/main" val="2965515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29" y="464024"/>
            <a:ext cx="8450527" cy="4769502"/>
          </a:xfrm>
          <a:prstGeom prst="rect">
            <a:avLst/>
          </a:prstGeom>
        </p:spPr>
      </p:pic>
    </p:spTree>
    <p:extLst>
      <p:ext uri="{BB962C8B-B14F-4D97-AF65-F5344CB8AC3E}">
        <p14:creationId xmlns:p14="http://schemas.microsoft.com/office/powerpoint/2010/main" val="316593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59558" y="1775583"/>
            <a:ext cx="8117006" cy="2195916"/>
          </a:xfrm>
        </p:spPr>
        <p:txBody>
          <a:bodyPr/>
          <a:lstStyle/>
          <a:p>
            <a:r>
              <a:rPr lang="es-MX" b="1" dirty="0" smtClean="0">
                <a:latin typeface="Century Gothic" panose="020B0502020202020204" pitchFamily="34" charset="0"/>
              </a:rPr>
              <a:t>Desempeño de los integrantes de cada equipo de trabajo</a:t>
            </a:r>
            <a:endParaRPr lang="es-MX" b="1" dirty="0">
              <a:latin typeface="Century Gothic" panose="020B0502020202020204" pitchFamily="34" charset="0"/>
            </a:endParaRPr>
          </a:p>
        </p:txBody>
      </p:sp>
    </p:spTree>
    <p:extLst>
      <p:ext uri="{BB962C8B-B14F-4D97-AF65-F5344CB8AC3E}">
        <p14:creationId xmlns:p14="http://schemas.microsoft.com/office/powerpoint/2010/main" val="1102466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576617"/>
            <a:ext cx="8229600" cy="4090918"/>
          </a:xfrm>
        </p:spPr>
        <p:txBody>
          <a:bodyPr/>
          <a:lstStyle/>
          <a:p>
            <a:pPr marL="0" indent="0" algn="just">
              <a:buNone/>
            </a:pPr>
            <a:r>
              <a:rPr lang="es-MX" sz="2800" dirty="0" smtClean="0"/>
              <a:t>En lo personal el proyecto interdisciplinario para los alumnos de 5to de prepa me agradó demasiado, ya que es una manera de confirmar los conocimientos adquiridos, y al mismo tiempo te diviertes y adquieres nuevos conocimientos. Aprendes a ser paciente y a convivir con tus compañeros.</a:t>
            </a:r>
          </a:p>
          <a:p>
            <a:pPr marL="0" indent="0" algn="just">
              <a:buNone/>
            </a:pPr>
            <a:r>
              <a:rPr lang="es-MX" sz="2800" dirty="0" smtClean="0"/>
              <a:t>El rally elaborado fue una actividad muy creativa que sin duda me gustaría repetir en otro momento.</a:t>
            </a:r>
          </a:p>
          <a:p>
            <a:pPr marL="0" indent="0" algn="r">
              <a:buNone/>
            </a:pPr>
            <a:r>
              <a:rPr lang="es-MX" sz="2800" b="1" dirty="0" smtClean="0"/>
              <a:t>Alumno de 5to A</a:t>
            </a:r>
            <a:endParaRPr lang="es-MX" sz="2800" b="1" dirty="0"/>
          </a:p>
        </p:txBody>
      </p:sp>
    </p:spTree>
    <p:extLst>
      <p:ext uri="{BB962C8B-B14F-4D97-AF65-F5344CB8AC3E}">
        <p14:creationId xmlns:p14="http://schemas.microsoft.com/office/powerpoint/2010/main" val="1874616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0848" y="590267"/>
            <a:ext cx="8229600" cy="3067334"/>
          </a:xfrm>
        </p:spPr>
        <p:txBody>
          <a:bodyPr/>
          <a:lstStyle/>
          <a:p>
            <a:pPr marL="0" indent="0" algn="just">
              <a:buNone/>
            </a:pPr>
            <a:r>
              <a:rPr lang="es-MX" dirty="0" smtClean="0"/>
              <a:t>Se veía que todos mis maestros participaron en el proyecto, aunque la primera parte del segundo periodo todo el tiempo hablamos de trabajo de conexiones en todas las clases y eso nos hartó un poco.</a:t>
            </a:r>
          </a:p>
          <a:p>
            <a:pPr marL="0" indent="0" algn="r">
              <a:buNone/>
            </a:pPr>
            <a:r>
              <a:rPr lang="es-MX" b="1" dirty="0" smtClean="0"/>
              <a:t>Alumno de 5to B</a:t>
            </a:r>
            <a:endParaRPr lang="es-MX" b="1" dirty="0"/>
          </a:p>
        </p:txBody>
      </p:sp>
    </p:spTree>
    <p:extLst>
      <p:ext uri="{BB962C8B-B14F-4D97-AF65-F5344CB8AC3E}">
        <p14:creationId xmlns:p14="http://schemas.microsoft.com/office/powerpoint/2010/main" val="3582165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93677" y="440140"/>
            <a:ext cx="8229600" cy="4525963"/>
          </a:xfrm>
        </p:spPr>
        <p:txBody>
          <a:bodyPr/>
          <a:lstStyle/>
          <a:p>
            <a:pPr marL="0" indent="0" algn="just">
              <a:buNone/>
            </a:pPr>
            <a:r>
              <a:rPr lang="es-MX" dirty="0" smtClean="0"/>
              <a:t>Una cosa que me gustó mucho del proyecto fue el rally que hicimos al final, pero lo que no me gustó fue que las preguntas tuvieran que ver con las materias que llevamos.</a:t>
            </a:r>
          </a:p>
          <a:p>
            <a:pPr marL="0" indent="0" algn="r">
              <a:buNone/>
            </a:pPr>
            <a:r>
              <a:rPr lang="es-MX" b="1" dirty="0" smtClean="0"/>
              <a:t>Alumna de 5to A</a:t>
            </a:r>
            <a:endParaRPr lang="es-MX" b="1" dirty="0"/>
          </a:p>
        </p:txBody>
      </p:sp>
    </p:spTree>
    <p:extLst>
      <p:ext uri="{BB962C8B-B14F-4D97-AF65-F5344CB8AC3E}">
        <p14:creationId xmlns:p14="http://schemas.microsoft.com/office/powerpoint/2010/main" val="779692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b="1" dirty="0" smtClean="0">
                <a:latin typeface="Century Gothic" panose="020B0502020202020204" pitchFamily="34" charset="0"/>
              </a:rPr>
              <a:t>El equipo interdisciplinario de profesores</a:t>
            </a:r>
            <a:endParaRPr lang="es-MX" b="1" dirty="0">
              <a:latin typeface="Century Gothic" panose="020B0502020202020204" pitchFamily="34" charset="0"/>
            </a:endParaRPr>
          </a:p>
        </p:txBody>
      </p:sp>
    </p:spTree>
    <p:extLst>
      <p:ext uri="{BB962C8B-B14F-4D97-AF65-F5344CB8AC3E}">
        <p14:creationId xmlns:p14="http://schemas.microsoft.com/office/powerpoint/2010/main" val="3488446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7073" y="562971"/>
            <a:ext cx="8536675" cy="4582236"/>
          </a:xfrm>
        </p:spPr>
        <p:txBody>
          <a:bodyPr/>
          <a:lstStyle/>
          <a:p>
            <a:pPr algn="r"/>
            <a:r>
              <a:rPr lang="es-MX" sz="2000" dirty="0" smtClean="0"/>
              <a:t>El desarrollo de los profesores involucrados con el proyecto, en general, fue comprometido porque asistieron en días y  horas en las que algunos de ellos no tenían clase.</a:t>
            </a:r>
          </a:p>
          <a:p>
            <a:pPr algn="r"/>
            <a:r>
              <a:rPr lang="es-MX" sz="2000" dirty="0" smtClean="0"/>
              <a:t>Fue imposible la reunión de todos los docentes involucrados en la primera y segunda junta interdisciplinaria, esto porque algunos de los profesores tienen otros trabajos.</a:t>
            </a:r>
          </a:p>
          <a:p>
            <a:pPr algn="r"/>
            <a:r>
              <a:rPr lang="es-MX" sz="2000" dirty="0" smtClean="0"/>
              <a:t>Se tuvieron que pedir horas prestadas a otros profesores ajenos al proyecto, para poder realizar el rally y las actividades interdisciplinarias.</a:t>
            </a:r>
          </a:p>
          <a:p>
            <a:pPr algn="r"/>
            <a:r>
              <a:rPr lang="es-MX" sz="2000" dirty="0" smtClean="0"/>
              <a:t>Se logró un buen producto, además de que se pudo exponer a otros grados del Colegio, lo que hizo que los alumnos quedarán satisfechos. </a:t>
            </a:r>
          </a:p>
          <a:p>
            <a:pPr algn="r"/>
            <a:r>
              <a:rPr lang="es-MX" sz="2000" dirty="0" smtClean="0"/>
              <a:t>Aunque al principio nos costó trabajo relacionarnos entre los profesores de las diferentes asignaturas, al final logramos conocernos más.</a:t>
            </a:r>
          </a:p>
        </p:txBody>
      </p:sp>
    </p:spTree>
    <p:extLst>
      <p:ext uri="{BB962C8B-B14F-4D97-AF65-F5344CB8AC3E}">
        <p14:creationId xmlns:p14="http://schemas.microsoft.com/office/powerpoint/2010/main" val="1830150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912061"/>
            <a:ext cx="7772400" cy="2100381"/>
          </a:xfrm>
        </p:spPr>
        <p:txBody>
          <a:bodyPr/>
          <a:lstStyle/>
          <a:p>
            <a:r>
              <a:rPr lang="es-MX" b="1" dirty="0" smtClean="0">
                <a:latin typeface="Century Gothic" panose="020B0502020202020204" pitchFamily="34" charset="0"/>
              </a:rPr>
              <a:t>Proceso y resultados del proyecto interdisciplinario en general</a:t>
            </a:r>
            <a:endParaRPr lang="es-MX" b="1" dirty="0">
              <a:latin typeface="Century Gothic" panose="020B0502020202020204" pitchFamily="34" charset="0"/>
            </a:endParaRPr>
          </a:p>
        </p:txBody>
      </p:sp>
    </p:spTree>
    <p:extLst>
      <p:ext uri="{BB962C8B-B14F-4D97-AF65-F5344CB8AC3E}">
        <p14:creationId xmlns:p14="http://schemas.microsoft.com/office/powerpoint/2010/main" val="1018436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0030" y="736980"/>
            <a:ext cx="8229600" cy="4258101"/>
          </a:xfrm>
        </p:spPr>
        <p:txBody>
          <a:bodyPr/>
          <a:lstStyle/>
          <a:p>
            <a:pPr marL="0" indent="0" algn="just">
              <a:buNone/>
            </a:pPr>
            <a:r>
              <a:rPr lang="es-MX" sz="1600" dirty="0" smtClean="0">
                <a:latin typeface="Century Gothic" panose="020B0502020202020204" pitchFamily="34" charset="0"/>
              </a:rPr>
              <a:t>Los alumnos comentaron los siguientes aspectos en cuanto a los resultados obtenidos.</a:t>
            </a:r>
          </a:p>
          <a:p>
            <a:pPr algn="just"/>
            <a:r>
              <a:rPr lang="es-MX" altLang="es-MX" sz="1600" b="1" dirty="0">
                <a:latin typeface="Century Gothic" panose="020B0502020202020204" pitchFamily="34" charset="0"/>
              </a:rPr>
              <a:t>Aprendimos a interrelacionar los aprendizajes de cada una de las materias participantes.</a:t>
            </a:r>
          </a:p>
          <a:p>
            <a:pPr algn="just"/>
            <a:r>
              <a:rPr lang="es-MX" altLang="es-MX" sz="1600" dirty="0">
                <a:latin typeface="Century Gothic" panose="020B0502020202020204" pitchFamily="34" charset="0"/>
              </a:rPr>
              <a:t>Logramos llevar una dieta balanceada y equilibrar con actividad física para mejorar nuestra salud.</a:t>
            </a:r>
          </a:p>
          <a:p>
            <a:pPr algn="just"/>
            <a:r>
              <a:rPr lang="es-ES" altLang="es-MX" sz="1600" dirty="0">
                <a:latin typeface="Century Gothic" panose="020B0502020202020204" pitchFamily="34" charset="0"/>
              </a:rPr>
              <a:t>Aprendimos a calcular nuestro IMC para saber si se tiene obesidad o peso normal.</a:t>
            </a:r>
          </a:p>
          <a:p>
            <a:pPr algn="just"/>
            <a:r>
              <a:rPr lang="es-ES" altLang="es-MX" sz="1600" dirty="0">
                <a:latin typeface="Century Gothic" panose="020B0502020202020204" pitchFamily="34" charset="0"/>
              </a:rPr>
              <a:t>El 70% de los alumnos logró aumentar masa muscular y perder grasa, el 10% logró aumentar su peso corporal y el 20% logró mantenerse en el peso inicial.</a:t>
            </a:r>
          </a:p>
          <a:p>
            <a:pPr algn="just"/>
            <a:r>
              <a:rPr lang="es-ES" altLang="es-MX" sz="1600" dirty="0">
                <a:latin typeface="Century Gothic" panose="020B0502020202020204" pitchFamily="34" charset="0"/>
              </a:rPr>
              <a:t>Comprendimos la información de la etiquetas de los alimentos que son muy importantes para saber el aporte nutricional.</a:t>
            </a:r>
          </a:p>
          <a:p>
            <a:pPr algn="just"/>
            <a:r>
              <a:rPr lang="es-ES" altLang="es-MX" sz="1600" dirty="0">
                <a:latin typeface="Century Gothic" panose="020B0502020202020204" pitchFamily="34" charset="0"/>
              </a:rPr>
              <a:t>Aprendimos las consecuencias de llevar una alimentación deficiente.</a:t>
            </a:r>
          </a:p>
          <a:p>
            <a:pPr marL="0" indent="0">
              <a:buNone/>
            </a:pPr>
            <a:endParaRPr lang="es-MX" dirty="0"/>
          </a:p>
        </p:txBody>
      </p:sp>
    </p:spTree>
    <p:extLst>
      <p:ext uri="{BB962C8B-B14F-4D97-AF65-F5344CB8AC3E}">
        <p14:creationId xmlns:p14="http://schemas.microsoft.com/office/powerpoint/2010/main" val="301973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26994" y="2130425"/>
            <a:ext cx="7772400" cy="1470025"/>
          </a:xfrm>
        </p:spPr>
        <p:txBody>
          <a:bodyPr/>
          <a:lstStyle/>
          <a:p>
            <a:r>
              <a:rPr lang="es-MX" sz="4800" b="1" dirty="0" smtClean="0">
                <a:latin typeface="Century Gothic" panose="020B0502020202020204" pitchFamily="34" charset="0"/>
              </a:rPr>
              <a:t>Justificación</a:t>
            </a:r>
            <a:endParaRPr lang="es-MX" sz="4800" b="1" dirty="0">
              <a:latin typeface="Century Gothic" panose="020B0502020202020204" pitchFamily="34" charset="0"/>
            </a:endParaRPr>
          </a:p>
        </p:txBody>
      </p:sp>
    </p:spTree>
    <p:extLst>
      <p:ext uri="{BB962C8B-B14F-4D97-AF65-F5344CB8AC3E}">
        <p14:creationId xmlns:p14="http://schemas.microsoft.com/office/powerpoint/2010/main" val="2149262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b="1" dirty="0" smtClean="0">
                <a:latin typeface="Century Gothic" panose="020B0502020202020204" pitchFamily="34" charset="0"/>
              </a:rPr>
              <a:t>Lista de cambios realizados a la estructura del proyecto</a:t>
            </a:r>
            <a:endParaRPr lang="es-MX" b="1" dirty="0">
              <a:latin typeface="Century Gothic" panose="020B0502020202020204" pitchFamily="34" charset="0"/>
            </a:endParaRPr>
          </a:p>
        </p:txBody>
      </p:sp>
    </p:spTree>
    <p:extLst>
      <p:ext uri="{BB962C8B-B14F-4D97-AF65-F5344CB8AC3E}">
        <p14:creationId xmlns:p14="http://schemas.microsoft.com/office/powerpoint/2010/main" val="3053925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4495" y="451942"/>
            <a:ext cx="8229600" cy="4276196"/>
          </a:xfrm>
        </p:spPr>
        <p:txBody>
          <a:bodyPr/>
          <a:lstStyle/>
          <a:p>
            <a:pPr marL="514350" indent="-514350" algn="just">
              <a:buFont typeface="+mj-lt"/>
              <a:buAutoNum type="arabicPeriod"/>
            </a:pPr>
            <a:r>
              <a:rPr lang="es-MX" sz="2800" dirty="0" smtClean="0"/>
              <a:t>Cambio de profesores de las asignaturas de Música, Educación para la salud y Educación Física.</a:t>
            </a:r>
          </a:p>
          <a:p>
            <a:pPr marL="514350" indent="-514350" algn="just">
              <a:buFont typeface="+mj-lt"/>
              <a:buAutoNum type="arabicPeriod"/>
            </a:pPr>
            <a:r>
              <a:rPr lang="es-MX" sz="2800" dirty="0" smtClean="0"/>
              <a:t>Se iba a realizar una App con música para hacer ejercicio, pero al haber cambio de profesores se cambió por un rally.</a:t>
            </a:r>
          </a:p>
          <a:p>
            <a:pPr marL="514350" indent="-514350" algn="just">
              <a:buFont typeface="+mj-lt"/>
              <a:buAutoNum type="arabicPeriod"/>
            </a:pPr>
            <a:r>
              <a:rPr lang="es-MX" sz="2800" dirty="0" smtClean="0"/>
              <a:t>El proyecto se iba a presentar en el primer semestre e iba a concluir con una carrera de 10 kilómetros, pero por falta de tiempo se cambió para al segundo semestre y la actividad se realizó en el Colegio.</a:t>
            </a:r>
            <a:endParaRPr lang="es-MX" sz="2800" dirty="0"/>
          </a:p>
        </p:txBody>
      </p:sp>
    </p:spTree>
    <p:extLst>
      <p:ext uri="{BB962C8B-B14F-4D97-AF65-F5344CB8AC3E}">
        <p14:creationId xmlns:p14="http://schemas.microsoft.com/office/powerpoint/2010/main" val="3462203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3457" y="1040642"/>
            <a:ext cx="7656394" cy="3654187"/>
          </a:xfrm>
        </p:spPr>
        <p:txBody>
          <a:bodyPr/>
          <a:lstStyle/>
          <a:p>
            <a:pPr marL="0" indent="0" algn="just">
              <a:buNone/>
            </a:pPr>
            <a:r>
              <a:rPr lang="es-ES" sz="1800" dirty="0">
                <a:latin typeface="Century Gothic" panose="020B0502020202020204" pitchFamily="34" charset="0"/>
              </a:rPr>
              <a:t>La vida moderna y el desarrollo de la tecnología han hecho que las personas lleven una vida sedentaria (poco movimiento) lo cual ocasiona diversas alteraciones corporales como son: la debilidad muscular, rigidez articular, falta de resistencia, disminución en la coordinación motriz, deficiencia circulatoria con la consecuencia de menor oxigenación tisular y alta probabilidad de desarrollo de enfermedades como: obesidad, diabetes II, cardiovasculares, además de problemas derivados del stress como: gastritis, úlceras, colitis, etc. Por lo cual resulta de suma importancia el desarrollo de una aptitud física adecuada que compense el estilo de vida actual, para lo cual requerimos de 3 puntos clave: determinación, alimentación adecuada y ejercicio físico.</a:t>
            </a:r>
          </a:p>
          <a:p>
            <a:endParaRPr lang="es-MX" dirty="0"/>
          </a:p>
        </p:txBody>
      </p:sp>
    </p:spTree>
    <p:extLst>
      <p:ext uri="{BB962C8B-B14F-4D97-AF65-F5344CB8AC3E}">
        <p14:creationId xmlns:p14="http://schemas.microsoft.com/office/powerpoint/2010/main" val="2900898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b="1" dirty="0" smtClean="0">
                <a:latin typeface="Century Gothic" panose="020B0502020202020204" pitchFamily="34" charset="0"/>
              </a:rPr>
              <a:t>Objetivo general</a:t>
            </a:r>
            <a:endParaRPr lang="es-MX" b="1" dirty="0">
              <a:latin typeface="Century Gothic" panose="020B0502020202020204" pitchFamily="34" charset="0"/>
            </a:endParaRPr>
          </a:p>
        </p:txBody>
      </p:sp>
    </p:spTree>
    <p:extLst>
      <p:ext uri="{BB962C8B-B14F-4D97-AF65-F5344CB8AC3E}">
        <p14:creationId xmlns:p14="http://schemas.microsoft.com/office/powerpoint/2010/main" val="141717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1791" y="1654790"/>
            <a:ext cx="8229600" cy="2207525"/>
          </a:xfrm>
        </p:spPr>
        <p:txBody>
          <a:bodyPr/>
          <a:lstStyle/>
          <a:p>
            <a:pPr marL="0" indent="0" algn="just">
              <a:buNone/>
            </a:pPr>
            <a:r>
              <a:rPr lang="es-ES" sz="2400" dirty="0">
                <a:latin typeface="Century Gothic" panose="020B0502020202020204" pitchFamily="34" charset="0"/>
              </a:rPr>
              <a:t>Mantener a los adolescentes dentro de un estilo de vida sano tratando de alejarlos de los hábitos adictivos. Creándoles conciencia de la adecuada toma de decisiones  para el cuidado de su salud  por medio de la actividad física, la buena alimentación  y el desarrollo de  su corporalidad,.</a:t>
            </a:r>
            <a:endParaRPr lang="es-ES" sz="2400" dirty="0">
              <a:solidFill>
                <a:srgbClr val="000000"/>
              </a:solidFill>
              <a:latin typeface="Century Gothic" panose="020B0502020202020204" pitchFamily="34" charset="0"/>
              <a:ea typeface="Arial" panose="020B0604020202020204" pitchFamily="34" charset="0"/>
            </a:endParaRPr>
          </a:p>
          <a:p>
            <a:endParaRPr lang="es-MX" dirty="0"/>
          </a:p>
        </p:txBody>
      </p:sp>
    </p:spTree>
    <p:extLst>
      <p:ext uri="{BB962C8B-B14F-4D97-AF65-F5344CB8AC3E}">
        <p14:creationId xmlns:p14="http://schemas.microsoft.com/office/powerpoint/2010/main" val="2457495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516</TotalTime>
  <Words>1114</Words>
  <Application>Microsoft Office PowerPoint</Application>
  <PresentationFormat>Presentación en pantalla (4:3)</PresentationFormat>
  <Paragraphs>90</Paragraphs>
  <Slides>61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61</vt:i4>
      </vt:variant>
    </vt:vector>
  </HeadingPairs>
  <TitlesOfParts>
    <vt:vector size="65" baseType="lpstr">
      <vt:lpstr>Arial</vt:lpstr>
      <vt:lpstr>Calibri</vt:lpstr>
      <vt:lpstr>Century Gothic</vt:lpstr>
      <vt:lpstr>Tema de Office</vt:lpstr>
      <vt:lpstr>Presentación de PowerPoint</vt:lpstr>
      <vt:lpstr>Instituto Cultural A. C.    Equipo 5    5to Preparatoria</vt:lpstr>
      <vt:lpstr>Nombre de profesores y asignaturas</vt:lpstr>
      <vt:lpstr>Presentación de PowerPoint</vt:lpstr>
      <vt:lpstr>Healty Club</vt:lpstr>
      <vt:lpstr>Justificación</vt:lpstr>
      <vt:lpstr>Presentación de PowerPoint</vt:lpstr>
      <vt:lpstr>Objetivo general</vt:lpstr>
      <vt:lpstr>Presentación de PowerPoint</vt:lpstr>
      <vt:lpstr>Objetivo por asignatura</vt:lpstr>
      <vt:lpstr>Educación para la salud</vt:lpstr>
      <vt:lpstr>Biología IV</vt:lpstr>
      <vt:lpstr>Etimologías grecolatinas</vt:lpstr>
      <vt:lpstr>Orientación educativa V</vt:lpstr>
      <vt:lpstr>Educación Física</vt:lpstr>
      <vt:lpstr>Actividades artísticas y estéticas  (Danza)</vt:lpstr>
      <vt:lpstr>Actividades artísticas y estéticas (Música)</vt:lpstr>
      <vt:lpstr>Evidencias de trabajo</vt:lpstr>
      <vt:lpstr>Evidencias interdisciplinarias de inicio del proyecto</vt:lpstr>
      <vt:lpstr>Presentación de PowerPoint</vt:lpstr>
      <vt:lpstr>Presentación de PowerPoint</vt:lpstr>
      <vt:lpstr>Presentación de PowerPoint</vt:lpstr>
      <vt:lpstr>Presentación de PowerPoint</vt:lpstr>
      <vt:lpstr>Evidencias por asignaturas</vt:lpstr>
      <vt:lpstr>Educación para la salud</vt:lpstr>
      <vt:lpstr>Presentación de PowerPoint</vt:lpstr>
      <vt:lpstr>Educación Física</vt:lpstr>
      <vt:lpstr>Presentación de PowerPoint</vt:lpstr>
      <vt:lpstr>Presentación de PowerPoint</vt:lpstr>
      <vt:lpstr>Etimologías</vt:lpstr>
      <vt:lpstr>Presentación de PowerPoint</vt:lpstr>
      <vt:lpstr>Biología</vt:lpstr>
      <vt:lpstr>Presentación de PowerPoint</vt:lpstr>
      <vt:lpstr>Presentación de PowerPoint</vt:lpstr>
      <vt:lpstr>Presentación de PowerPoint</vt:lpstr>
      <vt:lpstr>Música</vt:lpstr>
      <vt:lpstr>Música</vt:lpstr>
      <vt:lpstr>Danza</vt:lpstr>
      <vt:lpstr>Presentación de PowerPoint</vt:lpstr>
      <vt:lpstr>Danza</vt:lpstr>
      <vt:lpstr>Orientación Educativa</vt:lpstr>
      <vt:lpstr>Presentación de PowerPoint</vt:lpstr>
      <vt:lpstr>Presentación de PowerPoint</vt:lpstr>
      <vt:lpstr>Evidencias interdisciplinarias de cierre del proyecto</vt:lpstr>
      <vt:lpstr>Presentación de PowerPoint</vt:lpstr>
      <vt:lpstr>Presentación de PowerPoint</vt:lpstr>
      <vt:lpstr>Presentación de PowerPoint</vt:lpstr>
      <vt:lpstr>Resultados obtenidos por cada equipo de trabajo</vt:lpstr>
      <vt:lpstr>Presentación de PowerPoint</vt:lpstr>
      <vt:lpstr>Presentación de PowerPoint</vt:lpstr>
      <vt:lpstr>Presentación de PowerPoint</vt:lpstr>
      <vt:lpstr>Desempeño de los integrantes de cada equipo de trabajo</vt:lpstr>
      <vt:lpstr>Presentación de PowerPoint</vt:lpstr>
      <vt:lpstr>Presentación de PowerPoint</vt:lpstr>
      <vt:lpstr>Presentación de PowerPoint</vt:lpstr>
      <vt:lpstr>El equipo interdisciplinario de profesores</vt:lpstr>
      <vt:lpstr>Presentación de PowerPoint</vt:lpstr>
      <vt:lpstr>Proceso y resultados del proyecto interdisciplinario en general</vt:lpstr>
      <vt:lpstr>Presentación de PowerPoint</vt:lpstr>
      <vt:lpstr>Lista de cambios realizados a la estructura del proyecto</vt:lpstr>
      <vt:lpstr>Presentación de PowerPoint</vt:lpstr>
    </vt:vector>
  </TitlesOfParts>
  <Company>Instituto Cultural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Rodríguez</dc:creator>
  <cp:lastModifiedBy>CoorPedago</cp:lastModifiedBy>
  <cp:revision>32</cp:revision>
  <dcterms:created xsi:type="dcterms:W3CDTF">2017-12-06T20:08:25Z</dcterms:created>
  <dcterms:modified xsi:type="dcterms:W3CDTF">2019-06-11T12:48:12Z</dcterms:modified>
</cp:coreProperties>
</file>