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60"/>
  </p:notesMasterIdLst>
  <p:handoutMasterIdLst>
    <p:handoutMasterId r:id="rId61"/>
  </p:handoutMasterIdLst>
  <p:sldIdLst>
    <p:sldId id="256" r:id="rId2"/>
    <p:sldId id="257" r:id="rId3"/>
    <p:sldId id="276" r:id="rId4"/>
    <p:sldId id="261" r:id="rId5"/>
    <p:sldId id="262" r:id="rId6"/>
    <p:sldId id="263" r:id="rId7"/>
    <p:sldId id="265" r:id="rId8"/>
    <p:sldId id="266" r:id="rId9"/>
    <p:sldId id="385" r:id="rId10"/>
    <p:sldId id="260" r:id="rId11"/>
    <p:sldId id="267" r:id="rId12"/>
    <p:sldId id="268" r:id="rId13"/>
    <p:sldId id="272" r:id="rId14"/>
    <p:sldId id="269" r:id="rId15"/>
    <p:sldId id="270" r:id="rId16"/>
    <p:sldId id="282" r:id="rId17"/>
    <p:sldId id="274" r:id="rId18"/>
    <p:sldId id="271" r:id="rId19"/>
    <p:sldId id="356" r:id="rId20"/>
    <p:sldId id="387" r:id="rId21"/>
    <p:sldId id="357" r:id="rId22"/>
    <p:sldId id="358" r:id="rId23"/>
    <p:sldId id="359" r:id="rId24"/>
    <p:sldId id="360" r:id="rId25"/>
    <p:sldId id="361" r:id="rId26"/>
    <p:sldId id="362" r:id="rId27"/>
    <p:sldId id="363" r:id="rId28"/>
    <p:sldId id="364" r:id="rId29"/>
    <p:sldId id="365" r:id="rId30"/>
    <p:sldId id="366" r:id="rId31"/>
    <p:sldId id="367" r:id="rId32"/>
    <p:sldId id="368" r:id="rId33"/>
    <p:sldId id="369" r:id="rId34"/>
    <p:sldId id="370" r:id="rId35"/>
    <p:sldId id="371" r:id="rId36"/>
    <p:sldId id="372" r:id="rId37"/>
    <p:sldId id="388" r:id="rId38"/>
    <p:sldId id="389" r:id="rId39"/>
    <p:sldId id="390" r:id="rId40"/>
    <p:sldId id="391" r:id="rId41"/>
    <p:sldId id="393" r:id="rId42"/>
    <p:sldId id="394" r:id="rId43"/>
    <p:sldId id="395" r:id="rId44"/>
    <p:sldId id="396" r:id="rId45"/>
    <p:sldId id="373" r:id="rId46"/>
    <p:sldId id="374" r:id="rId47"/>
    <p:sldId id="375" r:id="rId48"/>
    <p:sldId id="379" r:id="rId49"/>
    <p:sldId id="378" r:id="rId50"/>
    <p:sldId id="377" r:id="rId51"/>
    <p:sldId id="376" r:id="rId52"/>
    <p:sldId id="382" r:id="rId53"/>
    <p:sldId id="381" r:id="rId54"/>
    <p:sldId id="380" r:id="rId55"/>
    <p:sldId id="383" r:id="rId56"/>
    <p:sldId id="384" r:id="rId57"/>
    <p:sldId id="386" r:id="rId58"/>
    <p:sldId id="355"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67" d="100"/>
          <a:sy n="67" d="100"/>
        </p:scale>
        <p:origin x="780" y="60"/>
      </p:cViewPr>
      <p:guideLst>
        <p:guide orient="horz" pos="2160"/>
        <p:guide pos="3840"/>
      </p:guideLst>
    </p:cSldViewPr>
  </p:slideViewPr>
  <p:outlineViewPr>
    <p:cViewPr>
      <p:scale>
        <a:sx n="33" d="100"/>
        <a:sy n="33" d="100"/>
      </p:scale>
      <p:origin x="0" y="-210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2E9757-3DD1-4EE2-95B4-5FADF32B13AE}" type="datetimeFigureOut">
              <a:rPr lang="es-MX" smtClean="0"/>
              <a:pPr/>
              <a:t>30/09/2019</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239B99-10C6-4BF4-B9D6-3DF34D973F5F}" type="slidenum">
              <a:rPr lang="es-MX" smtClean="0"/>
              <a:pPr/>
              <a:t>‹Nº›</a:t>
            </a:fld>
            <a:endParaRPr lang="es-MX"/>
          </a:p>
        </p:txBody>
      </p:sp>
    </p:spTree>
    <p:extLst>
      <p:ext uri="{BB962C8B-B14F-4D97-AF65-F5344CB8AC3E}">
        <p14:creationId xmlns:p14="http://schemas.microsoft.com/office/powerpoint/2010/main" val="23926342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AB5F4-E46B-42BA-8B4F-31FBB21464DF}" type="datetimeFigureOut">
              <a:rPr lang="es-MX" smtClean="0"/>
              <a:pPr/>
              <a:t>30/09/2019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F4D60-C265-442E-AF81-880E5110214B}" type="slidenum">
              <a:rPr lang="es-MX" smtClean="0"/>
              <a:pPr/>
              <a:t>‹Nº›</a:t>
            </a:fld>
            <a:endParaRPr lang="es-MX"/>
          </a:p>
        </p:txBody>
      </p:sp>
    </p:spTree>
    <p:extLst>
      <p:ext uri="{BB962C8B-B14F-4D97-AF65-F5344CB8AC3E}">
        <p14:creationId xmlns:p14="http://schemas.microsoft.com/office/powerpoint/2010/main" val="32765822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0A8F4D60-C265-442E-AF81-880E5110214B}" type="slidenum">
              <a:rPr lang="es-MX" smtClean="0"/>
              <a:pPr/>
              <a:t>1</a:t>
            </a:fld>
            <a:endParaRPr lang="es-MX"/>
          </a:p>
        </p:txBody>
      </p:sp>
    </p:spTree>
    <p:extLst>
      <p:ext uri="{BB962C8B-B14F-4D97-AF65-F5344CB8AC3E}">
        <p14:creationId xmlns:p14="http://schemas.microsoft.com/office/powerpoint/2010/main" val="2122059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9330D69-E210-4969-BC79-50285E1711B6}"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61357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17FD3A1-1011-48A6-A7D9-0FF2C6C44075}"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234718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BA11265-4A0B-43D9-919B-CEA61B6C2640}"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9458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FB476B6-AB60-4B6C-A96D-05C174D00EC4}"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1812165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B6F000C-797B-445F-98B7-420801B10CA2}"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76380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239563F8-8890-468C-BC59-2309160D698F}"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1443515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43C4A4A-39BE-429F-B1B6-EB07737E9D5E}"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1815330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DF0DC0C-BAC7-4603-926D-EC780B253F9C}"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1594789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6680EE-190B-4DF7-B9A3-1E79D02CC97F}"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228717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D92C3CC-1922-4C76-91DB-88B56E535718}" type="datetime1">
              <a:rPr lang="es-MX" smtClean="0"/>
              <a:pPr/>
              <a:t>30/09/2019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237408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909FECA-C72D-44D8-B344-3C3F82B0A8C6}" type="datetime1">
              <a:rPr lang="es-MX" smtClean="0"/>
              <a:pPr/>
              <a:t>30/09/2019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352783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A8B543B-0917-452C-9C4D-D5068176B971}" type="datetime1">
              <a:rPr lang="es-MX" smtClean="0"/>
              <a:pPr/>
              <a:t>30/09/2019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19265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DA32495-334C-40C9-BA20-2971AFF3E72E}" type="datetime1">
              <a:rPr lang="es-MX" smtClean="0"/>
              <a:pPr/>
              <a:t>30/09/2019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53782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7017D-7372-4984-9590-BEB9E2EFDFF6}" type="datetime1">
              <a:rPr lang="es-MX" smtClean="0"/>
              <a:pPr/>
              <a:t>30/09/2019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368721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61169950-FEF6-4599-B4B2-601F23BFD7AF}" type="datetime1">
              <a:rPr lang="es-MX" smtClean="0"/>
              <a:pPr/>
              <a:t>30/09/2019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A5075DE-44E7-4375-97CF-614F7A67C225}" type="slidenum">
              <a:rPr lang="es-MX" smtClean="0"/>
              <a:pPr/>
              <a:t>‹Nº›</a:t>
            </a:fld>
            <a:endParaRPr lang="es-MX"/>
          </a:p>
        </p:txBody>
      </p:sp>
    </p:spTree>
    <p:extLst>
      <p:ext uri="{BB962C8B-B14F-4D97-AF65-F5344CB8AC3E}">
        <p14:creationId xmlns:p14="http://schemas.microsoft.com/office/powerpoint/2010/main" val="2765357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A5075DE-44E7-4375-97CF-614F7A67C225}" type="slidenum">
              <a:rPr lang="es-MX" smtClean="0"/>
              <a:pPr/>
              <a:t>‹Nº›</a:t>
            </a:fld>
            <a:endParaRPr lang="es-MX"/>
          </a:p>
        </p:txBody>
      </p:sp>
      <p:sp>
        <p:nvSpPr>
          <p:cNvPr id="5" name="Date Placeholder 4"/>
          <p:cNvSpPr>
            <a:spLocks noGrp="1"/>
          </p:cNvSpPr>
          <p:nvPr>
            <p:ph type="dt" sz="half" idx="10"/>
          </p:nvPr>
        </p:nvSpPr>
        <p:spPr/>
        <p:txBody>
          <a:bodyPr/>
          <a:lstStyle/>
          <a:p>
            <a:fld id="{97400643-6E14-4D03-BAFD-1ABE1DE7AAD2}" type="datetime1">
              <a:rPr lang="es-MX" smtClean="0"/>
              <a:pPr/>
              <a:t>30/09/2019</a:t>
            </a:fld>
            <a:endParaRPr lang="es-MX"/>
          </a:p>
        </p:txBody>
      </p:sp>
    </p:spTree>
    <p:extLst>
      <p:ext uri="{BB962C8B-B14F-4D97-AF65-F5344CB8AC3E}">
        <p14:creationId xmlns:p14="http://schemas.microsoft.com/office/powerpoint/2010/main" val="200369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150A41-7D6C-4704-A823-6917AF68C534}" type="datetime1">
              <a:rPr lang="es-MX" smtClean="0"/>
              <a:pPr/>
              <a:t>30/09/2019</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A5075DE-44E7-4375-97CF-614F7A67C225}" type="slidenum">
              <a:rPr lang="es-MX" smtClean="0"/>
              <a:pPr/>
              <a:t>‹Nº›</a:t>
            </a:fld>
            <a:endParaRPr lang="es-MX"/>
          </a:p>
        </p:txBody>
      </p:sp>
    </p:spTree>
    <p:extLst>
      <p:ext uri="{BB962C8B-B14F-4D97-AF65-F5344CB8AC3E}">
        <p14:creationId xmlns:p14="http://schemas.microsoft.com/office/powerpoint/2010/main" val="215135246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5.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slide" Target="slide5.xml"/><Relationship Id="rId10" Type="http://schemas.openxmlformats.org/officeDocument/2006/relationships/image" Target="../media/image7.png"/><Relationship Id="rId4" Type="http://schemas.openxmlformats.org/officeDocument/2006/relationships/image" Target="../media/image4.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slide" Target="slide5.xml"/><Relationship Id="rId10" Type="http://schemas.microsoft.com/office/2007/relationships/hdphoto" Target="../media/hdphoto5.wdp"/><Relationship Id="rId4" Type="http://schemas.openxmlformats.org/officeDocument/2006/relationships/image" Target="../media/image10.jpe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gestiopolis.com/" TargetMode="External"/></Relationships>
</file>

<file path=ppt/slides/_rels/slide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sav3n8LwXN0" TargetMode="Externa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s://www.uv.mx/" TargetMode="External"/><Relationship Id="rId3" Type="http://schemas.openxmlformats.org/officeDocument/2006/relationships/hyperlink" Target="https://www.unprofesor.com/" TargetMode="External"/><Relationship Id="rId7" Type="http://schemas.openxmlformats.org/officeDocument/2006/relationships/hyperlink" Target="https://blog.es.logicalis.com/" TargetMode="Externa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hyperlink" Target="https://coresystems.io/" TargetMode="External"/><Relationship Id="rId11" Type="http://schemas.openxmlformats.org/officeDocument/2006/relationships/hyperlink" Target="https://www.nextu.com/" TargetMode="External"/><Relationship Id="rId5" Type="http://schemas.openxmlformats.org/officeDocument/2006/relationships/hyperlink" Target="https://www.satel-iberia.com/" TargetMode="External"/><Relationship Id="rId10" Type="http://schemas.openxmlformats.org/officeDocument/2006/relationships/hyperlink" Target="https://www.ecured.cu/" TargetMode="External"/><Relationship Id="rId4" Type="http://schemas.openxmlformats.org/officeDocument/2006/relationships/hyperlink" Target="https://www.timetoast.com/" TargetMode="External"/><Relationship Id="rId9" Type="http://schemas.openxmlformats.org/officeDocument/2006/relationships/hyperlink" Target="https://www.gestiopolis.com/"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htYYK1706RU" TargetMode="External"/><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hyperlink" Target="https://youtu.be/S1CWvAjElP8" TargetMode="External"/><Relationship Id="rId4" Type="http://schemas.openxmlformats.org/officeDocument/2006/relationships/hyperlink" Target="https://youtu.be/MZKpgKJaMj0" TargetMode="External"/></Relationships>
</file>

<file path=ppt/slides/_rels/slide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6.jpg"/><Relationship Id="rId7"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48.png"/><Relationship Id="rId10" Type="http://schemas.microsoft.com/office/2007/relationships/hdphoto" Target="../media/hdphoto10.wdp"/><Relationship Id="rId4" Type="http://schemas.openxmlformats.org/officeDocument/2006/relationships/image" Target="../media/image47.jpg"/><Relationship Id="rId9"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27524" r="28666"/>
          <a:stretch/>
        </p:blipFill>
        <p:spPr>
          <a:xfrm>
            <a:off x="649287" y="42864"/>
            <a:ext cx="3060700" cy="2994163"/>
          </a:xfrm>
          <a:prstGeom prst="rect">
            <a:avLst/>
          </a:prstGeom>
        </p:spPr>
      </p:pic>
      <p:sp>
        <p:nvSpPr>
          <p:cNvPr id="2" name="Título 1"/>
          <p:cNvSpPr>
            <a:spLocks noGrp="1"/>
          </p:cNvSpPr>
          <p:nvPr>
            <p:ph type="ctrTitle"/>
          </p:nvPr>
        </p:nvSpPr>
        <p:spPr>
          <a:xfrm>
            <a:off x="1507066" y="3227685"/>
            <a:ext cx="8337021" cy="1646302"/>
          </a:xfrm>
        </p:spPr>
        <p:txBody>
          <a:bodyPr/>
          <a:lstStyle/>
          <a:p>
            <a:r>
              <a:rPr lang="es-MX" dirty="0"/>
              <a:t>Colegio del Tepeyac, </a:t>
            </a:r>
            <a:r>
              <a:rPr lang="es-MX" dirty="0" smtClean="0"/>
              <a:t>Querétaro</a:t>
            </a:r>
            <a:br>
              <a:rPr lang="es-MX" dirty="0" smtClean="0"/>
            </a:br>
            <a:r>
              <a:rPr lang="es-MX" dirty="0" smtClean="0"/>
              <a:t>Clave: 6936</a:t>
            </a:r>
            <a:endParaRPr lang="es-MX" dirty="0"/>
          </a:p>
        </p:txBody>
      </p:sp>
      <p:sp>
        <p:nvSpPr>
          <p:cNvPr id="3" name="Subtítulo 2"/>
          <p:cNvSpPr>
            <a:spLocks noGrp="1"/>
          </p:cNvSpPr>
          <p:nvPr>
            <p:ph type="subTitle" idx="1"/>
          </p:nvPr>
        </p:nvSpPr>
        <p:spPr>
          <a:xfrm>
            <a:off x="1507066" y="4873987"/>
            <a:ext cx="8036983" cy="1620942"/>
          </a:xfrm>
        </p:spPr>
        <p:txBody>
          <a:bodyPr>
            <a:normAutofit fontScale="85000" lnSpcReduction="20000"/>
          </a:bodyPr>
          <a:lstStyle/>
          <a:p>
            <a:r>
              <a:rPr lang="es-MX" dirty="0"/>
              <a:t>Historia de las matemáticas aplicadas en informática</a:t>
            </a:r>
          </a:p>
          <a:p>
            <a:r>
              <a:rPr lang="es-MX" dirty="0"/>
              <a:t>Portafolio de evidencias</a:t>
            </a:r>
          </a:p>
          <a:p>
            <a:r>
              <a:rPr lang="es-MX" dirty="0"/>
              <a:t>Equipo #</a:t>
            </a:r>
            <a:r>
              <a:rPr lang="es-MX" dirty="0" smtClean="0"/>
              <a:t>4</a:t>
            </a:r>
          </a:p>
          <a:p>
            <a:r>
              <a:rPr lang="es-MX" dirty="0" smtClean="0"/>
              <a:t>Cuarto año</a:t>
            </a:r>
            <a:endParaRPr lang="es-MX" dirty="0"/>
          </a:p>
          <a:p>
            <a:r>
              <a:rPr lang="es-MX" dirty="0"/>
              <a:t>2018-2019</a:t>
            </a:r>
          </a:p>
        </p:txBody>
      </p:sp>
      <p:sp>
        <p:nvSpPr>
          <p:cNvPr id="7" name="Botón de acción: Volver 6">
            <a:hlinkClick r:id="rId4"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34153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 </a:t>
            </a:r>
            <a:r>
              <a:rPr lang="es-MX" dirty="0"/>
              <a:t>Evidencias fotográficas</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5980" y="1559706"/>
            <a:ext cx="2699999" cy="3600000"/>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015" y="1574800"/>
            <a:ext cx="2700000" cy="3600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700" y="1585106"/>
            <a:ext cx="2700001" cy="3600000"/>
          </a:xfrm>
          <a:prstGeom prst="rect">
            <a:avLst/>
          </a:prstGeom>
        </p:spPr>
      </p:pic>
      <p:sp>
        <p:nvSpPr>
          <p:cNvPr id="7" name="Botón de acción: Volver 6">
            <a:hlinkClick r:id="rId5"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arcador de número de diapositiva 7"/>
          <p:cNvSpPr>
            <a:spLocks noGrp="1"/>
          </p:cNvSpPr>
          <p:nvPr>
            <p:ph type="sldNum" sz="quarter" idx="12"/>
          </p:nvPr>
        </p:nvSpPr>
        <p:spPr/>
        <p:txBody>
          <a:bodyPr/>
          <a:lstStyle/>
          <a:p>
            <a:fld id="{FA5075DE-44E7-4375-97CF-614F7A67C225}" type="slidenum">
              <a:rPr lang="es-MX" smtClean="0"/>
              <a:pPr/>
              <a:t>10</a:t>
            </a:fld>
            <a:endParaRPr lang="es-MX"/>
          </a:p>
        </p:txBody>
      </p:sp>
      <p:pic>
        <p:nvPicPr>
          <p:cNvPr id="9" name="Marcador de contenido 3"/>
          <p:cNvPicPr>
            <a:picLocks noChangeAspect="1"/>
          </p:cNvPicPr>
          <p:nvPr/>
        </p:nvPicPr>
        <p:blipFill rotWithShape="1">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rcRect l="30341" t="23300" r="57845" b="66658"/>
          <a:stretch/>
        </p:blipFill>
        <p:spPr>
          <a:xfrm>
            <a:off x="1382233" y="2413591"/>
            <a:ext cx="318976" cy="361508"/>
          </a:xfrm>
          <a:prstGeom prst="rect">
            <a:avLst/>
          </a:prstGeom>
          <a:ln>
            <a:noFill/>
          </a:ln>
          <a:effectLst>
            <a:outerShdw blurRad="292100" dist="139700" dir="2700000" algn="tl" rotWithShape="0">
              <a:srgbClr val="333333">
                <a:alpha val="65000"/>
              </a:srgbClr>
            </a:outerShdw>
          </a:effectLst>
        </p:spPr>
      </p:pic>
      <p:pic>
        <p:nvPicPr>
          <p:cNvPr id="10" name="Marcador de contenido 3"/>
          <p:cNvPicPr>
            <a:picLocks noChangeAspect="1"/>
          </p:cNvPicPr>
          <p:nvPr/>
        </p:nvPicPr>
        <p:blipFill rotWithShape="1">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rcRect l="46568" t="32751" r="44375" b="55730"/>
          <a:stretch/>
        </p:blipFill>
        <p:spPr>
          <a:xfrm>
            <a:off x="1796902" y="2753833"/>
            <a:ext cx="244549" cy="414670"/>
          </a:xfrm>
          <a:prstGeom prst="rect">
            <a:avLst/>
          </a:prstGeom>
          <a:ln>
            <a:noFill/>
          </a:ln>
          <a:effectLst>
            <a:outerShdw blurRad="292100" dist="139700" dir="2700000" algn="tl" rotWithShape="0">
              <a:srgbClr val="333333">
                <a:alpha val="65000"/>
              </a:srgbClr>
            </a:outerShdw>
          </a:effectLst>
        </p:spPr>
      </p:pic>
      <p:pic>
        <p:nvPicPr>
          <p:cNvPr id="11" name="Marcador de contenido 3"/>
          <p:cNvPicPr>
            <a:picLocks noChangeAspect="1"/>
          </p:cNvPicPr>
          <p:nvPr/>
        </p:nvPicPr>
        <p:blipFill rotWithShape="1">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rcRect l="59580" t="39544" r="28212" b="45393"/>
          <a:stretch/>
        </p:blipFill>
        <p:spPr>
          <a:xfrm>
            <a:off x="2147777" y="2998381"/>
            <a:ext cx="329609" cy="542262"/>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rotWithShape="1">
          <a:blip r:embed="rId8" cstate="print">
            <a:extLst>
              <a:ext uri="{BEBA8EAE-BF5A-486C-A8C5-ECC9F3942E4B}">
                <a14:imgProps xmlns:a14="http://schemas.microsoft.com/office/drawing/2010/main">
                  <a14:imgLayer r:embed="rId9">
                    <a14:imgEffect>
                      <a14:artisticGlass/>
                    </a14:imgEffect>
                  </a14:imgLayer>
                </a14:imgProps>
              </a:ext>
              <a:ext uri="{28A0092B-C50C-407E-A947-70E740481C1C}">
                <a14:useLocalDpi xmlns:a14="http://schemas.microsoft.com/office/drawing/2010/main" val="0"/>
              </a:ext>
            </a:extLst>
          </a:blip>
          <a:srcRect l="8529" t="56602" r="76635" b="28884"/>
          <a:stretch/>
        </p:blipFill>
        <p:spPr>
          <a:xfrm>
            <a:off x="4293326" y="3622766"/>
            <a:ext cx="400594" cy="522514"/>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rotWithShape="1">
          <a:blip r:embed="rId8" cstate="print">
            <a:extLst>
              <a:ext uri="{BEBA8EAE-BF5A-486C-A8C5-ECC9F3942E4B}">
                <a14:imgProps xmlns:a14="http://schemas.microsoft.com/office/drawing/2010/main">
                  <a14:imgLayer r:embed="rId9">
                    <a14:imgEffect>
                      <a14:artisticGlass/>
                    </a14:imgEffect>
                  </a14:imgLayer>
                </a14:imgProps>
              </a:ext>
              <a:ext uri="{28A0092B-C50C-407E-A947-70E740481C1C}">
                <a14:useLocalDpi xmlns:a14="http://schemas.microsoft.com/office/drawing/2010/main" val="0"/>
              </a:ext>
            </a:extLst>
          </a:blip>
          <a:srcRect l="46775" t="58537" r="41936" b="29368"/>
          <a:stretch/>
        </p:blipFill>
        <p:spPr>
          <a:xfrm>
            <a:off x="5320937" y="3692434"/>
            <a:ext cx="304800" cy="435429"/>
          </a:xfrm>
          <a:prstGeom prst="rect">
            <a:avLst/>
          </a:prstGeom>
        </p:spPr>
      </p:pic>
      <p:pic>
        <p:nvPicPr>
          <p:cNvPr id="14" name="Imagen 13"/>
          <p:cNvPicPr>
            <a:picLocks noChangeAspect="1"/>
          </p:cNvPicPr>
          <p:nvPr/>
        </p:nvPicPr>
        <p:blipFill rotWithShape="1">
          <a:blip r:embed="rId8" cstate="print">
            <a:extLst>
              <a:ext uri="{BEBA8EAE-BF5A-486C-A8C5-ECC9F3942E4B}">
                <a14:imgProps xmlns:a14="http://schemas.microsoft.com/office/drawing/2010/main">
                  <a14:imgLayer r:embed="rId9">
                    <a14:imgEffect>
                      <a14:artisticGlass/>
                    </a14:imgEffect>
                  </a14:imgLayer>
                </a14:imgProps>
              </a:ext>
              <a:ext uri="{28A0092B-C50C-407E-A947-70E740481C1C}">
                <a14:useLocalDpi xmlns:a14="http://schemas.microsoft.com/office/drawing/2010/main" val="0"/>
              </a:ext>
            </a:extLst>
          </a:blip>
          <a:srcRect l="86518" t="53215" r="258" b="33722"/>
          <a:stretch/>
        </p:blipFill>
        <p:spPr>
          <a:xfrm>
            <a:off x="6400800" y="3500846"/>
            <a:ext cx="357051" cy="470263"/>
          </a:xfrm>
          <a:prstGeom prst="rect">
            <a:avLst/>
          </a:prstGeom>
          <a:ln>
            <a:noFill/>
          </a:ln>
          <a:effectLst>
            <a:outerShdw blurRad="292100" dist="139700" dir="2700000" algn="tl" rotWithShape="0">
              <a:srgbClr val="333333">
                <a:alpha val="65000"/>
              </a:srgbClr>
            </a:outerShdw>
          </a:effectLst>
        </p:spPr>
      </p:pic>
      <p:pic>
        <p:nvPicPr>
          <p:cNvPr id="15" name="Imagen 14"/>
          <p:cNvPicPr>
            <a:picLocks noChangeAspect="1"/>
          </p:cNvPicPr>
          <p:nvPr/>
        </p:nvPicPr>
        <p:blipFill rotWithShape="1">
          <a:blip r:embed="rId10" cstate="print">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rcRect l="16203" t="30234" r="66057" b="50172"/>
          <a:stretch/>
        </p:blipFill>
        <p:spPr>
          <a:xfrm>
            <a:off x="7785463" y="2673531"/>
            <a:ext cx="478971" cy="705396"/>
          </a:xfrm>
          <a:prstGeom prst="rect">
            <a:avLst/>
          </a:prstGeom>
          <a:ln>
            <a:noFill/>
          </a:ln>
          <a:effectLst>
            <a:outerShdw blurRad="292100" dist="139700" dir="2700000" algn="tl" rotWithShape="0">
              <a:srgbClr val="333333">
                <a:alpha val="65000"/>
              </a:srgbClr>
            </a:outerShdw>
          </a:effectLst>
        </p:spPr>
      </p:pic>
      <p:pic>
        <p:nvPicPr>
          <p:cNvPr id="16" name="Imagen 15"/>
          <p:cNvPicPr>
            <a:picLocks noChangeAspect="1"/>
          </p:cNvPicPr>
          <p:nvPr/>
        </p:nvPicPr>
        <p:blipFill rotWithShape="1">
          <a:blip r:embed="rId10" cstate="print">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rcRect l="45091" t="32748" r="44910" b="53706"/>
          <a:stretch/>
        </p:blipFill>
        <p:spPr>
          <a:xfrm>
            <a:off x="8577943" y="2751909"/>
            <a:ext cx="269966" cy="487680"/>
          </a:xfrm>
          <a:prstGeom prst="rect">
            <a:avLst/>
          </a:prstGeom>
          <a:ln>
            <a:noFill/>
          </a:ln>
          <a:effectLst>
            <a:outerShdw blurRad="292100" dist="139700" dir="2700000" algn="tl" rotWithShape="0">
              <a:srgbClr val="333333">
                <a:alpha val="65000"/>
              </a:srgbClr>
            </a:outerShdw>
          </a:effectLst>
        </p:spPr>
      </p:pic>
      <p:pic>
        <p:nvPicPr>
          <p:cNvPr id="17" name="Imagen 16"/>
          <p:cNvPicPr>
            <a:picLocks noChangeAspect="1"/>
          </p:cNvPicPr>
          <p:nvPr/>
        </p:nvPicPr>
        <p:blipFill rotWithShape="1">
          <a:blip r:embed="rId10" cstate="print">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rcRect l="70804" t="24771" r="15650" b="61924"/>
          <a:stretch/>
        </p:blipFill>
        <p:spPr>
          <a:xfrm>
            <a:off x="9265921" y="2464526"/>
            <a:ext cx="365760" cy="478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502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Contenidos.</a:t>
            </a:r>
          </a:p>
        </p:txBody>
      </p:sp>
      <p:sp>
        <p:nvSpPr>
          <p:cNvPr id="3" name="Marcador de contenido 2"/>
          <p:cNvSpPr>
            <a:spLocks noGrp="1"/>
          </p:cNvSpPr>
          <p:nvPr>
            <p:ph idx="1"/>
          </p:nvPr>
        </p:nvSpPr>
        <p:spPr/>
        <p:txBody>
          <a:bodyPr/>
          <a:lstStyle/>
          <a:p>
            <a:r>
              <a:rPr lang="es-ES" dirty="0"/>
              <a:t>Los alumnos leerán distintos textos relacionados a los inicios de la computación y las matemáticas.</a:t>
            </a:r>
            <a:endParaRPr lang="es-MX" dirty="0"/>
          </a:p>
          <a:p>
            <a:endParaRPr lang="es-MX" dirty="0"/>
          </a:p>
          <a:p>
            <a:r>
              <a:rPr lang="es-ES" dirty="0"/>
              <a:t>Proyección de películas como los piratas de silicón Valley, Jobs, la guerra de los navegadores</a:t>
            </a:r>
            <a:endParaRPr lang="es-MX" dirty="0"/>
          </a:p>
          <a:p>
            <a:endParaRPr lang="es-ES" dirty="0"/>
          </a:p>
          <a:p>
            <a:r>
              <a:rPr lang="es-ES" dirty="0"/>
              <a:t>Dar ejemplos de las aplicaciones de las matemáticas en la creación y uso </a:t>
            </a:r>
            <a:r>
              <a:rPr lang="es-ES" dirty="0" err="1"/>
              <a:t>deprogramas</a:t>
            </a:r>
            <a:r>
              <a:rPr lang="es-ES" dirty="0"/>
              <a:t>, explicar el funcionamiento y evolución de la forma en que se almacena y procesa la información en una computadora. </a:t>
            </a:r>
            <a:endParaRPr lang="es-MX"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11</a:t>
            </a:fld>
            <a:endParaRPr lang="es-MX"/>
          </a:p>
        </p:txBody>
      </p:sp>
    </p:spTree>
    <p:extLst>
      <p:ext uri="{BB962C8B-B14F-4D97-AF65-F5344CB8AC3E}">
        <p14:creationId xmlns:p14="http://schemas.microsoft.com/office/powerpoint/2010/main" val="3124531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Contenido</a:t>
            </a:r>
          </a:p>
        </p:txBody>
      </p:sp>
      <p:sp>
        <p:nvSpPr>
          <p:cNvPr id="3" name="Marcador de contenido 2"/>
          <p:cNvSpPr>
            <a:spLocks noGrp="1"/>
          </p:cNvSpPr>
          <p:nvPr>
            <p:ph idx="1"/>
          </p:nvPr>
        </p:nvSpPr>
        <p:spPr/>
        <p:txBody>
          <a:bodyPr/>
          <a:lstStyle/>
          <a:p>
            <a:r>
              <a:rPr lang="es-ES" dirty="0"/>
              <a:t>Buscar en enciclopedias, libros de historia de la antigüedad, págs. de internet, biografías, imágenes de números y operaciones de las civilizaciones antiguas como el Abaco, etc.</a:t>
            </a:r>
            <a:endParaRPr lang="es-MX" dirty="0"/>
          </a:p>
          <a:p>
            <a:endParaRPr lang="es-MX" dirty="0"/>
          </a:p>
          <a:p>
            <a:r>
              <a:rPr lang="es-ES" dirty="0"/>
              <a:t>Investigación documental, en libros o páginas de internet.</a:t>
            </a:r>
            <a:endParaRPr lang="es-MX" dirty="0"/>
          </a:p>
          <a:p>
            <a:r>
              <a:rPr lang="es-ES" dirty="0"/>
              <a:t>Tipos de sistemas de numeración y sistemas de numeración usados en informática.</a:t>
            </a:r>
          </a:p>
          <a:p>
            <a:endParaRPr lang="es-ES" dirty="0"/>
          </a:p>
          <a:p>
            <a:r>
              <a:rPr lang="es-ES" dirty="0"/>
              <a:t>Indagar como la tecnología a cambiado la forma de vida y que cambios ha sufrido la tecnología (Investigación en forma digital). Investigar los distintos personajes que han intervenido en la computación</a:t>
            </a:r>
            <a:endParaRPr lang="es-MX"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12</a:t>
            </a:fld>
            <a:endParaRPr lang="es-MX"/>
          </a:p>
        </p:txBody>
      </p:sp>
    </p:spTree>
    <p:extLst>
      <p:ext uri="{BB962C8B-B14F-4D97-AF65-F5344CB8AC3E}">
        <p14:creationId xmlns:p14="http://schemas.microsoft.com/office/powerpoint/2010/main" val="107929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Contenido</a:t>
            </a:r>
          </a:p>
        </p:txBody>
      </p:sp>
      <p:sp>
        <p:nvSpPr>
          <p:cNvPr id="3" name="Marcador de contenido 2"/>
          <p:cNvSpPr>
            <a:spLocks noGrp="1"/>
          </p:cNvSpPr>
          <p:nvPr>
            <p:ph idx="1"/>
          </p:nvPr>
        </p:nvSpPr>
        <p:spPr/>
        <p:txBody>
          <a:bodyPr/>
          <a:lstStyle/>
          <a:p>
            <a:r>
              <a:rPr lang="es-ES" dirty="0"/>
              <a:t>Seleccionar datos, imágenes, clasificarlas por épocas y ver la opinión de los alumnos sobre los logros de antes y los de ahora.</a:t>
            </a:r>
            <a:endParaRPr lang="es-MX" dirty="0"/>
          </a:p>
          <a:p>
            <a:endParaRPr lang="es-MX" dirty="0"/>
          </a:p>
          <a:p>
            <a:r>
              <a:rPr lang="es-ES" dirty="0"/>
              <a:t>La información se organizará de manera cronológica, para relacionar las tres asignaturas, el análisis de los datos obtenidos se revisarán independientemente por cada materia.</a:t>
            </a:r>
          </a:p>
          <a:p>
            <a:endParaRPr lang="es-ES" dirty="0"/>
          </a:p>
          <a:p>
            <a:r>
              <a:rPr lang="es-ES" dirty="0"/>
              <a:t>Investigar cuales son los distintos de tipos de pc que existen y cuáles fueron sus predecesores.</a:t>
            </a:r>
            <a:endParaRPr lang="es-MX" dirty="0"/>
          </a:p>
          <a:p>
            <a:r>
              <a:rPr lang="es-ES" dirty="0"/>
              <a:t>Realizar una línea del tiempo sobre estos avances.</a:t>
            </a:r>
            <a:endParaRPr lang="es-MX" dirty="0"/>
          </a:p>
          <a:p>
            <a:r>
              <a:rPr lang="es-ES" dirty="0"/>
              <a:t>Tabla comparativa de las primeras computadoras con las actuales</a:t>
            </a:r>
            <a:endParaRPr lang="es-MX"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13</a:t>
            </a:fld>
            <a:endParaRPr lang="es-MX"/>
          </a:p>
        </p:txBody>
      </p:sp>
    </p:spTree>
    <p:extLst>
      <p:ext uri="{BB962C8B-B14F-4D97-AF65-F5344CB8AC3E}">
        <p14:creationId xmlns:p14="http://schemas.microsoft.com/office/powerpoint/2010/main" val="2419753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Contenido</a:t>
            </a:r>
          </a:p>
        </p:txBody>
      </p:sp>
      <p:sp>
        <p:nvSpPr>
          <p:cNvPr id="3" name="Marcador de contenido 2"/>
          <p:cNvSpPr>
            <a:spLocks noGrp="1"/>
          </p:cNvSpPr>
          <p:nvPr>
            <p:ph idx="1"/>
          </p:nvPr>
        </p:nvSpPr>
        <p:spPr/>
        <p:txBody>
          <a:bodyPr/>
          <a:lstStyle/>
          <a:p>
            <a:r>
              <a:rPr lang="es-ES" dirty="0"/>
              <a:t>Plantear como los pueblos de la antigüedad contaban o hacían calculo.</a:t>
            </a:r>
            <a:endParaRPr lang="es-MX" dirty="0"/>
          </a:p>
          <a:p>
            <a:r>
              <a:rPr lang="es-ES" dirty="0"/>
              <a:t>Como se hizo en la edad media en la moderna y en la actualidad lo hacemos con las computadoras que las matemáticas han hecho más fácil la labor del ser humano.</a:t>
            </a:r>
            <a:endParaRPr lang="es-MX" dirty="0"/>
          </a:p>
          <a:p>
            <a:endParaRPr lang="es-MX" dirty="0"/>
          </a:p>
          <a:p>
            <a:r>
              <a:rPr lang="es-ES" dirty="0"/>
              <a:t>¿Qué es un sistema de numeración?, ¿Qué es una base?, ¿Cómo se relacionan las matemáticas con la computación?, ¿Cuál es el desarrollo histórico de los sistemas de numeración utilizados en la informática?</a:t>
            </a:r>
            <a:endParaRPr lang="es-MX" dirty="0"/>
          </a:p>
          <a:p>
            <a:endParaRPr lang="es-MX" dirty="0"/>
          </a:p>
          <a:p>
            <a:r>
              <a:rPr lang="es-ES" dirty="0"/>
              <a:t>Desde mi punto de vista los proyectos innovadores tienen que partir de la iniciativa, del esfuerzo y de la colaboración de todos.</a:t>
            </a:r>
            <a:endParaRPr lang="es-MX"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14</a:t>
            </a:fld>
            <a:endParaRPr lang="es-MX"/>
          </a:p>
        </p:txBody>
      </p:sp>
    </p:spTree>
    <p:extLst>
      <p:ext uri="{BB962C8B-B14F-4D97-AF65-F5344CB8AC3E}">
        <p14:creationId xmlns:p14="http://schemas.microsoft.com/office/powerpoint/2010/main" val="1915883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Contenido</a:t>
            </a:r>
          </a:p>
        </p:txBody>
      </p:sp>
      <p:sp>
        <p:nvSpPr>
          <p:cNvPr id="3" name="Marcador de contenido 2"/>
          <p:cNvSpPr>
            <a:spLocks noGrp="1"/>
          </p:cNvSpPr>
          <p:nvPr>
            <p:ph idx="1"/>
          </p:nvPr>
        </p:nvSpPr>
        <p:spPr/>
        <p:txBody>
          <a:bodyPr/>
          <a:lstStyle/>
          <a:p>
            <a:r>
              <a:rPr lang="es-ES" dirty="0"/>
              <a:t>En base a lo datos recabados en la investigación, cruzar información, conectarla para lograr la respuesta a las preguntas.</a:t>
            </a:r>
            <a:endParaRPr lang="es-MX" dirty="0"/>
          </a:p>
          <a:p>
            <a:r>
              <a:rPr lang="es-ES" dirty="0"/>
              <a:t> </a:t>
            </a:r>
            <a:endParaRPr lang="es-MX" dirty="0"/>
          </a:p>
          <a:p>
            <a:r>
              <a:rPr lang="es-ES" dirty="0"/>
              <a:t>Los alumnos lograron realizar una reflexión sobre cómo el pasado influye en el presente y como todo se encuentra en constante cambio.</a:t>
            </a:r>
            <a:endParaRPr lang="es-MX" dirty="0"/>
          </a:p>
          <a:p>
            <a:r>
              <a:rPr lang="es-ES" dirty="0"/>
              <a:t> </a:t>
            </a:r>
            <a:endParaRPr lang="es-MX" dirty="0"/>
          </a:p>
          <a:p>
            <a:r>
              <a:rPr lang="es-ES" dirty="0"/>
              <a:t>Las conclusiones se darán de manera colaborativa de acuerdo a los resultados del proyecto. </a:t>
            </a:r>
            <a:endParaRPr lang="es-MX" dirty="0"/>
          </a:p>
          <a:p>
            <a:endParaRPr lang="es-MX"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15</a:t>
            </a:fld>
            <a:endParaRPr lang="es-MX"/>
          </a:p>
        </p:txBody>
      </p:sp>
    </p:spTree>
    <p:extLst>
      <p:ext uri="{BB962C8B-B14F-4D97-AF65-F5344CB8AC3E}">
        <p14:creationId xmlns:p14="http://schemas.microsoft.com/office/powerpoint/2010/main" val="408308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Contenidos y productos</a:t>
            </a:r>
          </a:p>
        </p:txBody>
      </p:sp>
      <p:sp>
        <p:nvSpPr>
          <p:cNvPr id="3" name="Marcador de contenido 2"/>
          <p:cNvSpPr>
            <a:spLocks noGrp="1"/>
          </p:cNvSpPr>
          <p:nvPr>
            <p:ph idx="1"/>
          </p:nvPr>
        </p:nvSpPr>
        <p:spPr/>
        <p:txBody>
          <a:bodyPr/>
          <a:lstStyle/>
          <a:p>
            <a:r>
              <a:rPr lang="es-MX" dirty="0"/>
              <a:t>Productos realizados por los alumnos:</a:t>
            </a:r>
          </a:p>
          <a:p>
            <a:pPr lvl="1"/>
            <a:r>
              <a:rPr lang="es-MX" dirty="0"/>
              <a:t>Infografía de los sistemas numéricos</a:t>
            </a:r>
          </a:p>
          <a:p>
            <a:pPr lvl="1"/>
            <a:r>
              <a:rPr lang="es-MX" dirty="0"/>
              <a:t>Presentaciones de los sistemas numéricos</a:t>
            </a:r>
          </a:p>
          <a:p>
            <a:pPr lvl="1"/>
            <a:r>
              <a:rPr lang="es-MX" dirty="0"/>
              <a:t>Investigación de las generaciones de los sistemas operativos.</a:t>
            </a:r>
          </a:p>
          <a:p>
            <a:pPr marL="457200" lvl="1" indent="0">
              <a:buNone/>
            </a:pPr>
            <a:endParaRPr lang="es-MX" dirty="0"/>
          </a:p>
          <a:p>
            <a:pPr lvl="1"/>
            <a:endParaRPr lang="es-MX"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16</a:t>
            </a:fld>
            <a:endParaRPr lang="es-MX"/>
          </a:p>
        </p:txBody>
      </p:sp>
    </p:spTree>
    <p:extLst>
      <p:ext uri="{BB962C8B-B14F-4D97-AF65-F5344CB8AC3E}">
        <p14:creationId xmlns:p14="http://schemas.microsoft.com/office/powerpoint/2010/main" val="2616943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t>Formatos e instrumentos para la planeación</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04744759"/>
              </p:ext>
            </p:extLst>
          </p:nvPr>
        </p:nvGraphicFramePr>
        <p:xfrm>
          <a:off x="677862" y="2178424"/>
          <a:ext cx="9326749" cy="3830991"/>
        </p:xfrm>
        <a:graphic>
          <a:graphicData uri="http://schemas.openxmlformats.org/drawingml/2006/table">
            <a:tbl>
              <a:tblPr>
                <a:tableStyleId>{5C22544A-7EE6-4342-B048-85BDC9FD1C3A}</a:tableStyleId>
              </a:tblPr>
              <a:tblGrid>
                <a:gridCol w="2112602">
                  <a:extLst>
                    <a:ext uri="{9D8B030D-6E8A-4147-A177-3AD203B41FA5}">
                      <a16:colId xmlns:a16="http://schemas.microsoft.com/office/drawing/2014/main" val="4019960465"/>
                    </a:ext>
                  </a:extLst>
                </a:gridCol>
                <a:gridCol w="2235073">
                  <a:extLst>
                    <a:ext uri="{9D8B030D-6E8A-4147-A177-3AD203B41FA5}">
                      <a16:colId xmlns:a16="http://schemas.microsoft.com/office/drawing/2014/main" val="1467938699"/>
                    </a:ext>
                  </a:extLst>
                </a:gridCol>
                <a:gridCol w="2214660">
                  <a:extLst>
                    <a:ext uri="{9D8B030D-6E8A-4147-A177-3AD203B41FA5}">
                      <a16:colId xmlns:a16="http://schemas.microsoft.com/office/drawing/2014/main" val="732749316"/>
                    </a:ext>
                  </a:extLst>
                </a:gridCol>
                <a:gridCol w="2764414">
                  <a:extLst>
                    <a:ext uri="{9D8B030D-6E8A-4147-A177-3AD203B41FA5}">
                      <a16:colId xmlns:a16="http://schemas.microsoft.com/office/drawing/2014/main" val="1740159948"/>
                    </a:ext>
                  </a:extLst>
                </a:gridCol>
              </a:tblGrid>
              <a:tr h="627764">
                <a:tc>
                  <a:txBody>
                    <a:bodyPr/>
                    <a:lstStyle/>
                    <a:p>
                      <a:pPr>
                        <a:lnSpc>
                          <a:spcPct val="115000"/>
                        </a:lnSpc>
                        <a:spcAft>
                          <a:spcPts val="0"/>
                        </a:spcAft>
                      </a:pPr>
                      <a:endParaRPr lang="es-MX" sz="1100" dirty="0">
                        <a:solidFill>
                          <a:srgbClr val="000000"/>
                        </a:solidFill>
                        <a:effectLst/>
                        <a:latin typeface="Arial" panose="020B0604020202020204" pitchFamily="34" charset="0"/>
                        <a:ea typeface="Arial" panose="020B0604020202020204" pitchFamily="34" charset="0"/>
                      </a:endParaRPr>
                    </a:p>
                  </a:txBody>
                  <a:tcPr marL="62710" marR="62710" marT="62710" marB="62710"/>
                </a:tc>
                <a:tc>
                  <a:txBody>
                    <a:bodyPr/>
                    <a:lstStyle/>
                    <a:p>
                      <a:pPr algn="ctr">
                        <a:lnSpc>
                          <a:spcPct val="115000"/>
                        </a:lnSpc>
                        <a:spcAft>
                          <a:spcPts val="0"/>
                        </a:spcAft>
                      </a:pPr>
                      <a:r>
                        <a:rPr lang="es-MX" sz="1100" dirty="0">
                          <a:solidFill>
                            <a:srgbClr val="000000"/>
                          </a:solidFill>
                          <a:effectLst/>
                          <a:latin typeface="Arial" panose="020B0604020202020204" pitchFamily="34" charset="0"/>
                          <a:ea typeface="Arial" panose="020B0604020202020204" pitchFamily="34" charset="0"/>
                        </a:rPr>
                        <a:t>Historia</a:t>
                      </a:r>
                    </a:p>
                  </a:txBody>
                  <a:tcPr marL="62710" marR="62710" marT="62710" marB="62710"/>
                </a:tc>
                <a:tc>
                  <a:txBody>
                    <a:bodyPr/>
                    <a:lstStyle/>
                    <a:p>
                      <a:pPr algn="ctr">
                        <a:lnSpc>
                          <a:spcPct val="115000"/>
                        </a:lnSpc>
                        <a:spcAft>
                          <a:spcPts val="0"/>
                        </a:spcAft>
                      </a:pPr>
                      <a:r>
                        <a:rPr lang="es-MX" sz="1100" dirty="0">
                          <a:solidFill>
                            <a:srgbClr val="000000"/>
                          </a:solidFill>
                          <a:effectLst/>
                          <a:latin typeface="Arial" panose="020B0604020202020204" pitchFamily="34" charset="0"/>
                          <a:ea typeface="Arial" panose="020B0604020202020204" pitchFamily="34" charset="0"/>
                        </a:rPr>
                        <a:t>Física</a:t>
                      </a:r>
                    </a:p>
                  </a:txBody>
                  <a:tcPr marL="62710" marR="62710" marT="62710" marB="62710"/>
                </a:tc>
                <a:tc>
                  <a:txBody>
                    <a:bodyPr/>
                    <a:lstStyle/>
                    <a:p>
                      <a:pPr algn="ctr">
                        <a:lnSpc>
                          <a:spcPct val="115000"/>
                        </a:lnSpc>
                        <a:spcAft>
                          <a:spcPts val="0"/>
                        </a:spcAft>
                      </a:pPr>
                      <a:r>
                        <a:rPr lang="es-MX" sz="1100" dirty="0">
                          <a:solidFill>
                            <a:srgbClr val="000000"/>
                          </a:solidFill>
                          <a:effectLst/>
                          <a:latin typeface="Arial" panose="020B0604020202020204" pitchFamily="34" charset="0"/>
                          <a:ea typeface="Arial" panose="020B0604020202020204" pitchFamily="34" charset="0"/>
                        </a:rPr>
                        <a:t>Computación</a:t>
                      </a:r>
                      <a:r>
                        <a:rPr lang="es-MX" sz="1100" baseline="0" dirty="0">
                          <a:solidFill>
                            <a:srgbClr val="000000"/>
                          </a:solidFill>
                          <a:effectLst/>
                          <a:latin typeface="Arial" panose="020B0604020202020204" pitchFamily="34" charset="0"/>
                          <a:ea typeface="Arial" panose="020B0604020202020204" pitchFamily="34" charset="0"/>
                        </a:rPr>
                        <a:t> </a:t>
                      </a:r>
                      <a:endParaRPr lang="es-MX" sz="1100" dirty="0">
                        <a:solidFill>
                          <a:srgbClr val="000000"/>
                        </a:solidFill>
                        <a:effectLst/>
                        <a:latin typeface="Arial" panose="020B0604020202020204" pitchFamily="34" charset="0"/>
                        <a:ea typeface="Arial" panose="020B0604020202020204" pitchFamily="34" charset="0"/>
                      </a:endParaRPr>
                    </a:p>
                  </a:txBody>
                  <a:tcPr marL="62710" marR="62710" marT="62710" marB="62710"/>
                </a:tc>
                <a:extLst>
                  <a:ext uri="{0D108BD9-81ED-4DB2-BD59-A6C34878D82A}">
                    <a16:rowId xmlns:a16="http://schemas.microsoft.com/office/drawing/2014/main" val="2981712012"/>
                  </a:ext>
                </a:extLst>
              </a:tr>
              <a:tr h="1916454">
                <a:tc>
                  <a:txBody>
                    <a:bodyPr/>
                    <a:lstStyle/>
                    <a:p>
                      <a:pPr>
                        <a:lnSpc>
                          <a:spcPct val="115000"/>
                        </a:lnSpc>
                        <a:spcAft>
                          <a:spcPts val="0"/>
                        </a:spcAft>
                      </a:pPr>
                      <a:r>
                        <a:rPr lang="es-ES" sz="1100" dirty="0">
                          <a:effectLst/>
                        </a:rPr>
                        <a:t>Evaluación.</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710" marR="62710" marT="62710" marB="62710"/>
                </a:tc>
                <a:tc>
                  <a:txBody>
                    <a:bodyPr/>
                    <a:lstStyle/>
                    <a:p>
                      <a:pPr>
                        <a:lnSpc>
                          <a:spcPct val="115000"/>
                        </a:lnSpc>
                        <a:spcAft>
                          <a:spcPts val="0"/>
                        </a:spcAft>
                      </a:pPr>
                      <a:r>
                        <a:rPr lang="es-ES" sz="1100">
                          <a:effectLst/>
                        </a:rPr>
                        <a:t>Fotografías e imágenes de lo investigado. Elaboración de biografías de los principales desarrolladores de la computación y de las matemáticas a través del tiempo.</a:t>
                      </a:r>
                      <a:endParaRPr lang="es-MX" sz="1100">
                        <a:solidFill>
                          <a:srgbClr val="000000"/>
                        </a:solidFill>
                        <a:effectLst/>
                        <a:latin typeface="Arial" panose="020B0604020202020204" pitchFamily="34" charset="0"/>
                        <a:ea typeface="Arial" panose="020B0604020202020204" pitchFamily="34" charset="0"/>
                      </a:endParaRPr>
                    </a:p>
                  </a:txBody>
                  <a:tcPr marL="62710" marR="62710" marT="62710" marB="62710"/>
                </a:tc>
                <a:tc>
                  <a:txBody>
                    <a:bodyPr/>
                    <a:lstStyle/>
                    <a:p>
                      <a:pPr>
                        <a:lnSpc>
                          <a:spcPct val="115000"/>
                        </a:lnSpc>
                        <a:spcAft>
                          <a:spcPts val="0"/>
                        </a:spcAft>
                      </a:pPr>
                      <a:r>
                        <a:rPr lang="es-ES" sz="1100" dirty="0">
                          <a:effectLst/>
                        </a:rPr>
                        <a:t>La representación de algoritmos y cambios de base de un sistema a otro, ejemplos del uso del sistema binario y hexadecimal.</a:t>
                      </a:r>
                      <a:endParaRPr lang="es-MX" sz="1100" dirty="0">
                        <a:solidFill>
                          <a:srgbClr val="000000"/>
                        </a:solidFill>
                        <a:effectLst/>
                        <a:latin typeface="Arial" panose="020B0604020202020204" pitchFamily="34" charset="0"/>
                        <a:ea typeface="Arial" panose="020B0604020202020204" pitchFamily="34" charset="0"/>
                      </a:endParaRPr>
                    </a:p>
                  </a:txBody>
                  <a:tcPr marL="62710" marR="62710" marT="62710" marB="62710"/>
                </a:tc>
                <a:tc>
                  <a:txBody>
                    <a:bodyPr/>
                    <a:lstStyle/>
                    <a:p>
                      <a:pPr>
                        <a:lnSpc>
                          <a:spcPct val="115000"/>
                        </a:lnSpc>
                        <a:spcAft>
                          <a:spcPts val="0"/>
                        </a:spcAft>
                      </a:pPr>
                      <a:r>
                        <a:rPr lang="es-ES" sz="1100">
                          <a:effectLst/>
                        </a:rPr>
                        <a:t>Línea del tiempo sobre evolución de las computadoras.</a:t>
                      </a:r>
                      <a:endParaRPr lang="es-MX" sz="1100">
                        <a:effectLst/>
                      </a:endParaRPr>
                    </a:p>
                    <a:p>
                      <a:pPr>
                        <a:lnSpc>
                          <a:spcPct val="115000"/>
                        </a:lnSpc>
                        <a:spcAft>
                          <a:spcPts val="0"/>
                        </a:spcAft>
                      </a:pPr>
                      <a:r>
                        <a:rPr lang="es-ES" sz="1100">
                          <a:effectLst/>
                        </a:rPr>
                        <a:t>Investigación sobre las primeras computadoras y sus características</a:t>
                      </a:r>
                      <a:endParaRPr lang="es-MX" sz="1100">
                        <a:solidFill>
                          <a:srgbClr val="000000"/>
                        </a:solidFill>
                        <a:effectLst/>
                        <a:latin typeface="Arial" panose="020B0604020202020204" pitchFamily="34" charset="0"/>
                        <a:ea typeface="Arial" panose="020B0604020202020204" pitchFamily="34" charset="0"/>
                      </a:endParaRPr>
                    </a:p>
                  </a:txBody>
                  <a:tcPr marL="62710" marR="62710" marT="62710" marB="62710"/>
                </a:tc>
                <a:extLst>
                  <a:ext uri="{0D108BD9-81ED-4DB2-BD59-A6C34878D82A}">
                    <a16:rowId xmlns:a16="http://schemas.microsoft.com/office/drawing/2014/main" val="750479176"/>
                  </a:ext>
                </a:extLst>
              </a:tr>
              <a:tr h="1286773">
                <a:tc>
                  <a:txBody>
                    <a:bodyPr/>
                    <a:lstStyle/>
                    <a:p>
                      <a:pPr>
                        <a:lnSpc>
                          <a:spcPct val="115000"/>
                        </a:lnSpc>
                        <a:spcAft>
                          <a:spcPts val="0"/>
                        </a:spcAft>
                      </a:pPr>
                      <a:r>
                        <a:rPr lang="es-ES" sz="1100" dirty="0">
                          <a:effectLst/>
                        </a:rPr>
                        <a:t>Tipos </a:t>
                      </a:r>
                      <a:r>
                        <a:rPr lang="es-ES" sz="1200" dirty="0">
                          <a:effectLst/>
                        </a:rPr>
                        <a:t>y</a:t>
                      </a:r>
                      <a:r>
                        <a:rPr lang="es-ES" sz="1100" dirty="0">
                          <a:effectLst/>
                        </a:rPr>
                        <a:t> herramientas de </a:t>
                      </a:r>
                      <a:endParaRPr lang="es-MX" sz="1100" dirty="0">
                        <a:effectLst/>
                      </a:endParaRPr>
                    </a:p>
                    <a:p>
                      <a:pPr>
                        <a:lnSpc>
                          <a:spcPct val="115000"/>
                        </a:lnSpc>
                        <a:spcAft>
                          <a:spcPts val="0"/>
                        </a:spcAft>
                      </a:pPr>
                      <a:r>
                        <a:rPr lang="es-ES" sz="1100" dirty="0">
                          <a:effectLst/>
                        </a:rPr>
                        <a:t>    evaluación.</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710" marR="62710" marT="62710" marB="62710"/>
                </a:tc>
                <a:tc>
                  <a:txBody>
                    <a:bodyPr/>
                    <a:lstStyle/>
                    <a:p>
                      <a:pPr>
                        <a:lnSpc>
                          <a:spcPct val="115000"/>
                        </a:lnSpc>
                        <a:spcAft>
                          <a:spcPts val="0"/>
                        </a:spcAft>
                      </a:pPr>
                      <a:r>
                        <a:rPr lang="es-ES" sz="1100">
                          <a:effectLst/>
                        </a:rPr>
                        <a:t>Cuadros, mapas mentales, líneas del tiempo, Biografías. Todo mediante una rúbrica que mida cada parte del proyecto.</a:t>
                      </a:r>
                      <a:endParaRPr lang="es-MX" sz="1100">
                        <a:solidFill>
                          <a:srgbClr val="000000"/>
                        </a:solidFill>
                        <a:effectLst/>
                        <a:latin typeface="Arial" panose="020B0604020202020204" pitchFamily="34" charset="0"/>
                        <a:ea typeface="Arial" panose="020B0604020202020204" pitchFamily="34" charset="0"/>
                      </a:endParaRPr>
                    </a:p>
                  </a:txBody>
                  <a:tcPr marL="62710" marR="62710" marT="62710" marB="62710"/>
                </a:tc>
                <a:tc>
                  <a:txBody>
                    <a:bodyPr/>
                    <a:lstStyle/>
                    <a:p>
                      <a:pPr>
                        <a:lnSpc>
                          <a:spcPct val="115000"/>
                        </a:lnSpc>
                        <a:spcAft>
                          <a:spcPts val="0"/>
                        </a:spcAft>
                      </a:pPr>
                      <a:r>
                        <a:rPr lang="es-ES" sz="1100" dirty="0">
                          <a:effectLst/>
                        </a:rPr>
                        <a:t>Evaluación de conceptos y desarrollo del proyecto por medio de una rúbrica específica para cada materia.</a:t>
                      </a:r>
                      <a:endParaRPr lang="es-MX" sz="1100" dirty="0">
                        <a:solidFill>
                          <a:srgbClr val="000000"/>
                        </a:solidFill>
                        <a:effectLst/>
                        <a:latin typeface="Arial" panose="020B0604020202020204" pitchFamily="34" charset="0"/>
                        <a:ea typeface="Arial" panose="020B0604020202020204" pitchFamily="34" charset="0"/>
                      </a:endParaRPr>
                    </a:p>
                  </a:txBody>
                  <a:tcPr marL="62710" marR="62710" marT="62710" marB="62710"/>
                </a:tc>
                <a:tc>
                  <a:txBody>
                    <a:bodyPr/>
                    <a:lstStyle/>
                    <a:p>
                      <a:pPr>
                        <a:lnSpc>
                          <a:spcPct val="115000"/>
                        </a:lnSpc>
                        <a:spcAft>
                          <a:spcPts val="0"/>
                        </a:spcAft>
                      </a:pPr>
                      <a:r>
                        <a:rPr lang="es-ES" sz="1100" dirty="0">
                          <a:effectLst/>
                        </a:rPr>
                        <a:t>Métodos</a:t>
                      </a:r>
                      <a:r>
                        <a:rPr lang="es-ES" sz="1100" baseline="0" dirty="0">
                          <a:effectLst/>
                        </a:rPr>
                        <a:t> de investigación vistos previamente </a:t>
                      </a:r>
                      <a:r>
                        <a:rPr lang="es-ES" sz="1100" dirty="0">
                          <a:effectLst/>
                        </a:rPr>
                        <a:t>Indagación y análisis. Desarrollo de ideas.</a:t>
                      </a:r>
                      <a:endParaRPr lang="es-MX" sz="1100" dirty="0">
                        <a:solidFill>
                          <a:srgbClr val="000000"/>
                        </a:solidFill>
                        <a:effectLst/>
                        <a:latin typeface="Arial" panose="020B0604020202020204" pitchFamily="34" charset="0"/>
                        <a:ea typeface="Arial" panose="020B0604020202020204" pitchFamily="34" charset="0"/>
                      </a:endParaRPr>
                    </a:p>
                  </a:txBody>
                  <a:tcPr marL="62710" marR="62710" marT="62710" marB="62710"/>
                </a:tc>
                <a:extLst>
                  <a:ext uri="{0D108BD9-81ED-4DB2-BD59-A6C34878D82A}">
                    <a16:rowId xmlns:a16="http://schemas.microsoft.com/office/drawing/2014/main" val="3132586398"/>
                  </a:ext>
                </a:extLst>
              </a:tr>
            </a:tbl>
          </a:graphicData>
        </a:graphic>
      </p:graphicFrame>
      <p:sp>
        <p:nvSpPr>
          <p:cNvPr id="5" name="Botón de acción: Volver 4">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17</a:t>
            </a:fld>
            <a:endParaRPr lang="es-MX"/>
          </a:p>
        </p:txBody>
      </p:sp>
    </p:spTree>
    <p:extLst>
      <p:ext uri="{BB962C8B-B14F-4D97-AF65-F5344CB8AC3E}">
        <p14:creationId xmlns:p14="http://schemas.microsoft.com/office/powerpoint/2010/main" val="1482875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2ª </a:t>
            </a:r>
            <a:r>
              <a:rPr lang="es-MX" dirty="0"/>
              <a:t>Sesión</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6721" y="2043188"/>
            <a:ext cx="3600000" cy="270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241" y="2043188"/>
            <a:ext cx="3840001" cy="288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2481" y="2043188"/>
            <a:ext cx="2880000" cy="384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Botón de acción: Volver 6">
            <a:hlinkClick r:id="rId5"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arcador de número de diapositiva 7"/>
          <p:cNvSpPr>
            <a:spLocks noGrp="1"/>
          </p:cNvSpPr>
          <p:nvPr>
            <p:ph type="sldNum" sz="quarter" idx="12"/>
          </p:nvPr>
        </p:nvSpPr>
        <p:spPr/>
        <p:txBody>
          <a:bodyPr/>
          <a:lstStyle/>
          <a:p>
            <a:fld id="{FA5075DE-44E7-4375-97CF-614F7A67C225}" type="slidenum">
              <a:rPr lang="es-MX" smtClean="0"/>
              <a:pPr/>
              <a:t>18</a:t>
            </a:fld>
            <a:endParaRPr lang="es-MX"/>
          </a:p>
        </p:txBody>
      </p:sp>
      <p:pic>
        <p:nvPicPr>
          <p:cNvPr id="9" name="Marcador de contenido 3"/>
          <p:cNvPicPr>
            <a:picLocks noChangeAspect="1"/>
          </p:cNvPicPr>
          <p:nvPr/>
        </p:nvPicPr>
        <p:blipFill rotWithShape="1">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rcRect l="18297" t="33335" r="71914" b="45498"/>
          <a:stretch/>
        </p:blipFill>
        <p:spPr>
          <a:xfrm>
            <a:off x="1095375" y="2943224"/>
            <a:ext cx="352425" cy="571501"/>
          </a:xfrm>
          <a:prstGeom prst="rect">
            <a:avLst/>
          </a:prstGeom>
          <a:ln>
            <a:noFill/>
          </a:ln>
          <a:effectLst>
            <a:outerShdw blurRad="292100" dist="139700" dir="2700000" algn="tl" rotWithShape="0">
              <a:srgbClr val="333333">
                <a:alpha val="65000"/>
              </a:srgbClr>
            </a:outerShdw>
          </a:effectLst>
        </p:spPr>
      </p:pic>
      <p:pic>
        <p:nvPicPr>
          <p:cNvPr id="10" name="Marcador de contenido 3"/>
          <p:cNvPicPr>
            <a:picLocks noChangeAspect="1"/>
          </p:cNvPicPr>
          <p:nvPr/>
        </p:nvPicPr>
        <p:blipFill rotWithShape="1">
          <a:blip r:embed="rId8"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rcRect l="33642" t="26985" r="58950" b="59257"/>
          <a:stretch/>
        </p:blipFill>
        <p:spPr>
          <a:xfrm>
            <a:off x="1647825" y="2771775"/>
            <a:ext cx="266700" cy="371476"/>
          </a:xfrm>
          <a:prstGeom prst="rect">
            <a:avLst/>
          </a:prstGeom>
          <a:ln>
            <a:noFill/>
          </a:ln>
          <a:effectLst>
            <a:outerShdw blurRad="292100" dist="139700" dir="2700000" algn="tl" rotWithShape="0">
              <a:srgbClr val="333333">
                <a:alpha val="65000"/>
              </a:srgbClr>
            </a:outerShdw>
          </a:effectLst>
        </p:spPr>
      </p:pic>
      <p:pic>
        <p:nvPicPr>
          <p:cNvPr id="11" name="Marcador de contenido 3"/>
          <p:cNvPicPr>
            <a:picLocks noChangeAspect="1"/>
          </p:cNvPicPr>
          <p:nvPr/>
        </p:nvPicPr>
        <p:blipFill rotWithShape="1">
          <a:blip r:embed="rId8"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rcRect l="57984" t="26633" r="35666" b="61373"/>
          <a:stretch/>
        </p:blipFill>
        <p:spPr>
          <a:xfrm>
            <a:off x="2524125" y="2762250"/>
            <a:ext cx="228600" cy="323850"/>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rotWithShape="1">
          <a:blip r:embed="rId9" cstate="print">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rcRect l="25234" t="38321" r="64844" b="50021"/>
          <a:stretch/>
        </p:blipFill>
        <p:spPr>
          <a:xfrm>
            <a:off x="5229225" y="3514725"/>
            <a:ext cx="285750" cy="447676"/>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rotWithShape="1">
          <a:blip r:embed="rId11" cstate="print">
            <a:extLst>
              <a:ext uri="{BEBA8EAE-BF5A-486C-A8C5-ECC9F3942E4B}">
                <a14:imgProps xmlns:a14="http://schemas.microsoft.com/office/drawing/2010/main">
                  <a14:imgLayer r:embed="rId12">
                    <a14:imgEffect>
                      <a14:artisticGlass/>
                    </a14:imgEffect>
                  </a14:imgLayer>
                </a14:imgProps>
              </a:ext>
              <a:ext uri="{28A0092B-C50C-407E-A947-70E740481C1C}">
                <a14:useLocalDpi xmlns:a14="http://schemas.microsoft.com/office/drawing/2010/main" val="0"/>
              </a:ext>
            </a:extLst>
          </a:blip>
          <a:srcRect l="30423" t="41173" r="60895" b="43283"/>
          <a:stretch/>
        </p:blipFill>
        <p:spPr>
          <a:xfrm>
            <a:off x="9020175" y="3228975"/>
            <a:ext cx="333375" cy="447676"/>
          </a:xfrm>
          <a:prstGeom prst="rect">
            <a:avLst/>
          </a:prstGeom>
          <a:ln>
            <a:noFill/>
          </a:ln>
          <a:effectLst>
            <a:outerShdw blurRad="292100" dist="139700" dir="2700000" algn="tl" rotWithShape="0">
              <a:srgbClr val="333333">
                <a:alpha val="65000"/>
              </a:srgbClr>
            </a:outerShdw>
          </a:effectLst>
        </p:spPr>
      </p:pic>
      <p:pic>
        <p:nvPicPr>
          <p:cNvPr id="14" name="Imagen 13"/>
          <p:cNvPicPr>
            <a:picLocks noChangeAspect="1"/>
          </p:cNvPicPr>
          <p:nvPr/>
        </p:nvPicPr>
        <p:blipFill rotWithShape="1">
          <a:blip r:embed="rId11" cstate="print">
            <a:extLst>
              <a:ext uri="{BEBA8EAE-BF5A-486C-A8C5-ECC9F3942E4B}">
                <a14:imgProps xmlns:a14="http://schemas.microsoft.com/office/drawing/2010/main">
                  <a14:imgLayer r:embed="rId12">
                    <a14:imgEffect>
                      <a14:artisticGlass/>
                    </a14:imgEffect>
                  </a14:imgLayer>
                </a14:imgProps>
              </a:ext>
              <a:ext uri="{28A0092B-C50C-407E-A947-70E740481C1C}">
                <a14:useLocalDpi xmlns:a14="http://schemas.microsoft.com/office/drawing/2010/main" val="0"/>
              </a:ext>
            </a:extLst>
          </a:blip>
          <a:srcRect l="49026" t="35882" r="41300" b="45597"/>
          <a:stretch/>
        </p:blipFill>
        <p:spPr>
          <a:xfrm>
            <a:off x="9744075" y="3076574"/>
            <a:ext cx="371475" cy="533401"/>
          </a:xfrm>
          <a:prstGeom prst="rect">
            <a:avLst/>
          </a:prstGeom>
          <a:ln>
            <a:noFill/>
          </a:ln>
          <a:effectLst>
            <a:outerShdw blurRad="292100" dist="139700" dir="2700000" algn="tl" rotWithShape="0">
              <a:srgbClr val="333333">
                <a:alpha val="65000"/>
              </a:srgbClr>
            </a:outerShdw>
          </a:effectLst>
        </p:spPr>
      </p:pic>
      <p:pic>
        <p:nvPicPr>
          <p:cNvPr id="15" name="Imagen 14"/>
          <p:cNvPicPr>
            <a:picLocks noChangeAspect="1"/>
          </p:cNvPicPr>
          <p:nvPr/>
        </p:nvPicPr>
        <p:blipFill rotWithShape="1">
          <a:blip r:embed="rId11" cstate="print">
            <a:extLst>
              <a:ext uri="{BEBA8EAE-BF5A-486C-A8C5-ECC9F3942E4B}">
                <a14:imgProps xmlns:a14="http://schemas.microsoft.com/office/drawing/2010/main">
                  <a14:imgLayer r:embed="rId12">
                    <a14:imgEffect>
                      <a14:artisticGlass/>
                    </a14:imgEffect>
                  </a14:imgLayer>
                </a14:imgProps>
              </a:ext>
              <a:ext uri="{28A0092B-C50C-407E-A947-70E740481C1C}">
                <a14:useLocalDpi xmlns:a14="http://schemas.microsoft.com/office/drawing/2010/main" val="0"/>
              </a:ext>
            </a:extLst>
          </a:blip>
          <a:srcRect l="83105" t="39189" r="-220" b="36668"/>
          <a:stretch/>
        </p:blipFill>
        <p:spPr>
          <a:xfrm>
            <a:off x="11039475" y="3171825"/>
            <a:ext cx="657225" cy="695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3109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61DF4E25-9310-454A-A5FB-0C0890EE5980-L0-001.png" descr="61DF4E25-9310-454A-A5FB-0C0890EE5980-L0-001.png"/>
          <p:cNvPicPr>
            <a:picLocks noChangeAspect="1"/>
          </p:cNvPicPr>
          <p:nvPr/>
        </p:nvPicPr>
        <p:blipFill>
          <a:blip r:embed="rId2"/>
          <a:srcRect l="33131" t="15957" r="1044" b="73569"/>
          <a:stretch>
            <a:fillRect/>
          </a:stretch>
        </p:blipFill>
        <p:spPr>
          <a:xfrm>
            <a:off x="1068343" y="309890"/>
            <a:ext cx="7654902" cy="913499"/>
          </a:xfrm>
          <a:prstGeom prst="rect">
            <a:avLst/>
          </a:prstGeom>
          <a:ln w="12700">
            <a:miter lim="400000"/>
          </a:ln>
        </p:spPr>
      </p:pic>
      <p:pic>
        <p:nvPicPr>
          <p:cNvPr id="120" name="Imagen" descr="Imagen"/>
          <p:cNvPicPr>
            <a:picLocks noChangeAspect="1"/>
          </p:cNvPicPr>
          <p:nvPr/>
        </p:nvPicPr>
        <p:blipFill>
          <a:blip r:embed="rId3"/>
          <a:srcRect b="76506"/>
          <a:stretch>
            <a:fillRect/>
          </a:stretch>
        </p:blipFill>
        <p:spPr>
          <a:xfrm>
            <a:off x="1060530" y="2012937"/>
            <a:ext cx="7670602" cy="1032153"/>
          </a:xfrm>
          <a:prstGeom prst="rect">
            <a:avLst/>
          </a:prstGeom>
          <a:ln w="12700">
            <a:miter lim="400000"/>
          </a:ln>
        </p:spPr>
      </p:pic>
      <p:pic>
        <p:nvPicPr>
          <p:cNvPr id="121" name="61DF4E25-9310-454A-A5FB-0C0890EE5980-L0-001.png" descr="61DF4E25-9310-454A-A5FB-0C0890EE5980-L0-001.png"/>
          <p:cNvPicPr>
            <a:picLocks noChangeAspect="1"/>
          </p:cNvPicPr>
          <p:nvPr/>
        </p:nvPicPr>
        <p:blipFill>
          <a:blip r:embed="rId2"/>
          <a:srcRect l="35521" t="32686" b="61619"/>
          <a:stretch>
            <a:fillRect/>
          </a:stretch>
        </p:blipFill>
        <p:spPr>
          <a:xfrm>
            <a:off x="998860" y="1505812"/>
            <a:ext cx="7498477" cy="496600"/>
          </a:xfrm>
          <a:prstGeom prst="rect">
            <a:avLst/>
          </a:prstGeom>
          <a:ln w="12700">
            <a:miter lim="400000"/>
          </a:ln>
        </p:spPr>
      </p:pic>
      <p:pic>
        <p:nvPicPr>
          <p:cNvPr id="122" name="61DF4E25-9310-454A-A5FB-0C0890EE5980-L0-001.png" descr="61DF4E25-9310-454A-A5FB-0C0890EE5980-L0-001.png"/>
          <p:cNvPicPr>
            <a:picLocks noChangeAspect="1"/>
          </p:cNvPicPr>
          <p:nvPr/>
        </p:nvPicPr>
        <p:blipFill>
          <a:blip r:embed="rId2"/>
          <a:srcRect l="35819" t="38263" b="57337"/>
          <a:stretch>
            <a:fillRect/>
          </a:stretch>
        </p:blipFill>
        <p:spPr>
          <a:xfrm>
            <a:off x="1044730" y="3300608"/>
            <a:ext cx="7463735" cy="383690"/>
          </a:xfrm>
          <a:prstGeom prst="rect">
            <a:avLst/>
          </a:prstGeom>
          <a:ln w="12700">
            <a:miter lim="400000"/>
          </a:ln>
        </p:spPr>
      </p:pic>
      <p:grpSp>
        <p:nvGrpSpPr>
          <p:cNvPr id="5" name="Grupo 4"/>
          <p:cNvGrpSpPr/>
          <p:nvPr/>
        </p:nvGrpSpPr>
        <p:grpSpPr>
          <a:xfrm>
            <a:off x="1031954" y="3873251"/>
            <a:ext cx="10812383" cy="1091725"/>
            <a:chOff x="1031954" y="4101856"/>
            <a:chExt cx="10812383" cy="1091725"/>
          </a:xfrm>
        </p:grpSpPr>
        <p:grpSp>
          <p:nvGrpSpPr>
            <p:cNvPr id="3" name="Grupo 2"/>
            <p:cNvGrpSpPr/>
            <p:nvPr/>
          </p:nvGrpSpPr>
          <p:grpSpPr>
            <a:xfrm>
              <a:off x="1031954" y="4101856"/>
              <a:ext cx="10812383" cy="630060"/>
              <a:chOff x="1031954" y="4101856"/>
              <a:chExt cx="10812383" cy="630060"/>
            </a:xfrm>
          </p:grpSpPr>
          <p:pic>
            <p:nvPicPr>
              <p:cNvPr id="123" name="Imagen" descr="Imagen"/>
              <p:cNvPicPr>
                <a:picLocks noChangeAspect="1"/>
              </p:cNvPicPr>
              <p:nvPr/>
            </p:nvPicPr>
            <p:blipFill>
              <a:blip r:embed="rId3"/>
              <a:srcRect t="23920" b="63459"/>
              <a:stretch>
                <a:fillRect/>
              </a:stretch>
            </p:blipFill>
            <p:spPr>
              <a:xfrm>
                <a:off x="1031954" y="4177460"/>
                <a:ext cx="7670602" cy="554456"/>
              </a:xfrm>
              <a:prstGeom prst="rect">
                <a:avLst/>
              </a:prstGeom>
              <a:ln w="12700">
                <a:miter lim="400000"/>
              </a:ln>
            </p:spPr>
          </p:pic>
          <p:sp>
            <p:nvSpPr>
              <p:cNvPr id="2" name="CuadroTexto 1"/>
              <p:cNvSpPr txBox="1"/>
              <p:nvPr/>
            </p:nvSpPr>
            <p:spPr>
              <a:xfrm>
                <a:off x="2100262" y="4101856"/>
                <a:ext cx="9744075" cy="276999"/>
              </a:xfrm>
              <a:prstGeom prst="rect">
                <a:avLst/>
              </a:prstGeom>
              <a:noFill/>
            </p:spPr>
            <p:txBody>
              <a:bodyPr wrap="square" rtlCol="0">
                <a:spAutoFit/>
              </a:bodyPr>
              <a:lstStyle/>
              <a:p>
                <a:r>
                  <a:rPr lang="es-MX" sz="1200" dirty="0"/>
                  <a:t>El alumno desarrollará habilidades para adquirir un pensamiento lógico matemático y algorítmico en el análisis y resolución de problemas </a:t>
                </a:r>
                <a:endParaRPr lang="es-MX" sz="1000" dirty="0"/>
              </a:p>
            </p:txBody>
          </p:sp>
        </p:grpSp>
        <p:sp>
          <p:nvSpPr>
            <p:cNvPr id="4" name="CuadroTexto 3"/>
            <p:cNvSpPr txBox="1"/>
            <p:nvPr/>
          </p:nvSpPr>
          <p:spPr>
            <a:xfrm>
              <a:off x="1068343" y="4731916"/>
              <a:ext cx="8904332" cy="461665"/>
            </a:xfrm>
            <a:prstGeom prst="rect">
              <a:avLst/>
            </a:prstGeom>
            <a:noFill/>
          </p:spPr>
          <p:txBody>
            <a:bodyPr wrap="square" rtlCol="0">
              <a:spAutoFit/>
            </a:bodyPr>
            <a:lstStyle/>
            <a:p>
              <a:r>
                <a:rPr lang="es-MX" sz="1200" dirty="0"/>
                <a:t>Long, Larry, </a:t>
              </a:r>
              <a:r>
                <a:rPr lang="es-MX" sz="1200" i="1" dirty="0"/>
                <a:t>Introducción a la Informática y al procesamiento de la Información, la. edición. N Jersey USA, Prentice Hall, 1994.</a:t>
              </a:r>
              <a:endParaRPr lang="es-MX" sz="1200" dirty="0"/>
            </a:p>
          </p:txBody>
        </p:sp>
      </p:grpSp>
      <p:sp>
        <p:nvSpPr>
          <p:cNvPr id="7" name="CuadroTexto 6"/>
          <p:cNvSpPr txBox="1"/>
          <p:nvPr/>
        </p:nvSpPr>
        <p:spPr>
          <a:xfrm>
            <a:off x="1068343" y="5086350"/>
            <a:ext cx="10561682" cy="1661993"/>
          </a:xfrm>
          <a:prstGeom prst="rect">
            <a:avLst/>
          </a:prstGeom>
          <a:noFill/>
        </p:spPr>
        <p:txBody>
          <a:bodyPr wrap="square" rtlCol="0">
            <a:spAutoFit/>
          </a:bodyPr>
          <a:lstStyle/>
          <a:p>
            <a:r>
              <a:rPr lang="es-ES" sz="1200" dirty="0"/>
              <a:t>Historia.- Temas o Conceptos </a:t>
            </a:r>
            <a:endParaRPr lang="es-MX" sz="1200" dirty="0"/>
          </a:p>
          <a:p>
            <a:r>
              <a:rPr lang="es-ES" sz="1200" dirty="0"/>
              <a:t>Evolución de los sistemas numéricos en las distintas culturas y/o civilizaciones y cómo se ha llegado a los sistemas actuales </a:t>
            </a:r>
            <a:endParaRPr lang="es-MX" sz="1200" dirty="0"/>
          </a:p>
          <a:p>
            <a:r>
              <a:rPr lang="es-ES" sz="1200" dirty="0"/>
              <a:t>Fuentes: </a:t>
            </a:r>
            <a:r>
              <a:rPr lang="es-ES" sz="1200" dirty="0" smtClean="0"/>
              <a:t>bbvaopwenmind.com   </a:t>
            </a:r>
            <a:r>
              <a:rPr lang="es-ES" sz="1200" dirty="0"/>
              <a:t>Grandes momentos de la Historia de las matemáticas</a:t>
            </a:r>
            <a:endParaRPr lang="es-MX" sz="1200" dirty="0"/>
          </a:p>
          <a:p>
            <a:r>
              <a:rPr lang="es-ES" sz="1200" dirty="0"/>
              <a:t>platea.pritic.mec.es    Las matemáticas</a:t>
            </a:r>
            <a:endParaRPr lang="es-MX" sz="1200" dirty="0"/>
          </a:p>
          <a:p>
            <a:r>
              <a:rPr lang="es-ES" sz="1200" dirty="0"/>
              <a:t>www.libros maravillosos.com    Historia de las matemáticas en los últimos 10,000 años. </a:t>
            </a:r>
            <a:r>
              <a:rPr lang="es-ES" sz="1200" dirty="0" err="1"/>
              <a:t>Ian</a:t>
            </a:r>
            <a:r>
              <a:rPr lang="es-ES" sz="1200" dirty="0"/>
              <a:t> </a:t>
            </a:r>
            <a:r>
              <a:rPr lang="es-ES" sz="1200" dirty="0" err="1"/>
              <a:t>Stwart</a:t>
            </a:r>
            <a:endParaRPr lang="es-MX" sz="1200" dirty="0"/>
          </a:p>
          <a:p>
            <a:r>
              <a:rPr lang="es-ES" sz="1200" u="sng" dirty="0">
                <a:hlinkClick r:id="rId4"/>
              </a:rPr>
              <a:t>https://www.gestiopolis.com</a:t>
            </a:r>
            <a:r>
              <a:rPr lang="es-ES" sz="1200" dirty="0"/>
              <a:t> Historia de la computación y la informática</a:t>
            </a:r>
            <a:endParaRPr lang="es-MX" sz="1200" dirty="0"/>
          </a:p>
          <a:p>
            <a:r>
              <a:rPr lang="es-ES" sz="1200" dirty="0"/>
              <a:t>bibliotecadigital.ilce.edu.mx</a:t>
            </a:r>
            <a:endParaRPr lang="es-MX" sz="1200" dirty="0"/>
          </a:p>
          <a:p>
            <a:endParaRPr lang="es-MX" dirty="0"/>
          </a:p>
        </p:txBody>
      </p:sp>
    </p:spTree>
    <p:extLst>
      <p:ext uri="{BB962C8B-B14F-4D97-AF65-F5344CB8AC3E}">
        <p14:creationId xmlns:p14="http://schemas.microsoft.com/office/powerpoint/2010/main" val="275754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Integrantes</a:t>
            </a:r>
          </a:p>
        </p:txBody>
      </p:sp>
      <p:sp>
        <p:nvSpPr>
          <p:cNvPr id="3" name="Marcador de contenido 2"/>
          <p:cNvSpPr>
            <a:spLocks noGrp="1"/>
          </p:cNvSpPr>
          <p:nvPr>
            <p:ph idx="1"/>
          </p:nvPr>
        </p:nvSpPr>
        <p:spPr/>
        <p:txBody>
          <a:bodyPr/>
          <a:lstStyle/>
          <a:p>
            <a:r>
              <a:rPr lang="es-MX" dirty="0"/>
              <a:t>Laura Minerva Silva Ramos</a:t>
            </a:r>
          </a:p>
          <a:p>
            <a:pPr lvl="1"/>
            <a:r>
              <a:rPr lang="es-MX" dirty="0"/>
              <a:t>Matemáticas y Física</a:t>
            </a:r>
          </a:p>
          <a:p>
            <a:pPr lvl="1"/>
            <a:endParaRPr lang="es-MX" dirty="0"/>
          </a:p>
          <a:p>
            <a:r>
              <a:rPr lang="es-MX" dirty="0"/>
              <a:t>Margarita de la Torre </a:t>
            </a:r>
            <a:r>
              <a:rPr lang="es-MX" dirty="0" smtClean="0"/>
              <a:t>Von der </a:t>
            </a:r>
            <a:r>
              <a:rPr lang="es-MX" dirty="0"/>
              <a:t>Meden</a:t>
            </a:r>
          </a:p>
          <a:p>
            <a:pPr lvl="1"/>
            <a:r>
              <a:rPr lang="es-MX" dirty="0"/>
              <a:t>Historia</a:t>
            </a:r>
          </a:p>
          <a:p>
            <a:endParaRPr lang="es-MX" dirty="0"/>
          </a:p>
          <a:p>
            <a:r>
              <a:rPr lang="es-MX" dirty="0"/>
              <a:t>José de Jesús Malagón Vargas</a:t>
            </a:r>
          </a:p>
          <a:p>
            <a:pPr lvl="1"/>
            <a:r>
              <a:rPr lang="es-MX" dirty="0"/>
              <a:t>Informática</a:t>
            </a:r>
          </a:p>
        </p:txBody>
      </p:sp>
      <p:sp>
        <p:nvSpPr>
          <p:cNvPr id="5" name="Botón de acción: Volver 4">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2</a:t>
            </a:fld>
            <a:endParaRPr lang="es-MX"/>
          </a:p>
        </p:txBody>
      </p:sp>
    </p:spTree>
    <p:extLst>
      <p:ext uri="{BB962C8B-B14F-4D97-AF65-F5344CB8AC3E}">
        <p14:creationId xmlns:p14="http://schemas.microsoft.com/office/powerpoint/2010/main" val="3145320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20</a:t>
            </a:fld>
            <a:endParaRPr lang="es-MX"/>
          </a:p>
        </p:txBody>
      </p:sp>
      <p:pic>
        <p:nvPicPr>
          <p:cNvPr id="3" name="61DF4E25-9310-454A-A5FB-0C0890EE5980-L0-001.png" descr="61DF4E25-9310-454A-A5FB-0C0890EE5980-L0-001.png"/>
          <p:cNvPicPr>
            <a:picLocks noChangeAspect="1"/>
          </p:cNvPicPr>
          <p:nvPr/>
        </p:nvPicPr>
        <p:blipFill>
          <a:blip r:embed="rId2"/>
          <a:srcRect l="35819" t="42644" b="52956"/>
          <a:stretch>
            <a:fillRect/>
          </a:stretch>
        </p:blipFill>
        <p:spPr>
          <a:xfrm>
            <a:off x="887573" y="549173"/>
            <a:ext cx="7463735" cy="383690"/>
          </a:xfrm>
          <a:prstGeom prst="rect">
            <a:avLst/>
          </a:prstGeom>
          <a:ln w="12700">
            <a:miter lim="400000"/>
          </a:ln>
        </p:spPr>
      </p:pic>
      <p:pic>
        <p:nvPicPr>
          <p:cNvPr id="4" name="Imagen" descr="Imagen"/>
          <p:cNvPicPr>
            <a:picLocks noChangeAspect="1"/>
          </p:cNvPicPr>
          <p:nvPr/>
        </p:nvPicPr>
        <p:blipFill>
          <a:blip r:embed="rId3"/>
          <a:srcRect t="36573" b="54167"/>
          <a:stretch>
            <a:fillRect/>
          </a:stretch>
        </p:blipFill>
        <p:spPr>
          <a:xfrm>
            <a:off x="903366" y="1116885"/>
            <a:ext cx="7670602" cy="406804"/>
          </a:xfrm>
          <a:prstGeom prst="rect">
            <a:avLst/>
          </a:prstGeom>
          <a:ln w="12700">
            <a:miter lim="400000"/>
          </a:ln>
        </p:spPr>
      </p:pic>
      <p:sp>
        <p:nvSpPr>
          <p:cNvPr id="5" name="CuadroTexto 4"/>
          <p:cNvSpPr txBox="1"/>
          <p:nvPr/>
        </p:nvSpPr>
        <p:spPr>
          <a:xfrm>
            <a:off x="903366" y="1523691"/>
            <a:ext cx="8883571" cy="1200329"/>
          </a:xfrm>
          <a:prstGeom prst="rect">
            <a:avLst/>
          </a:prstGeom>
          <a:noFill/>
        </p:spPr>
        <p:txBody>
          <a:bodyPr wrap="square" rtlCol="0">
            <a:spAutoFit/>
          </a:bodyPr>
          <a:lstStyle/>
          <a:p>
            <a:r>
              <a:rPr lang="es-MX" sz="1200" dirty="0" smtClean="0"/>
              <a:t>Por medio de la proyección de esta película se logra que los alumnos conozcan los orígenes de los lenguajes de programación, la función de las primeras computadoras y a sus creadores además de despertar la curiosidad por conocer los orígenes de otras computadoras y los usos específicos que se les daban a dichos equipos.</a:t>
            </a:r>
          </a:p>
          <a:p>
            <a:endParaRPr lang="es-MX" sz="1200" dirty="0"/>
          </a:p>
          <a:p>
            <a:r>
              <a:rPr lang="es-ES" sz="1200" dirty="0"/>
              <a:t>Comprenderán y conocerán al ver la película cómo cambio el concepto de matemáticas y computación</a:t>
            </a:r>
            <a:endParaRPr lang="es-MX" sz="1200" dirty="0"/>
          </a:p>
          <a:p>
            <a:r>
              <a:rPr lang="es-MX" sz="1200" dirty="0"/>
              <a:t> </a:t>
            </a:r>
          </a:p>
        </p:txBody>
      </p:sp>
    </p:spTree>
    <p:extLst>
      <p:ext uri="{BB962C8B-B14F-4D97-AF65-F5344CB8AC3E}">
        <p14:creationId xmlns:p14="http://schemas.microsoft.com/office/powerpoint/2010/main" val="738133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61DF4E25-9310-454A-A5FB-0C0890EE5980-L0-001.png" descr="61DF4E25-9310-454A-A5FB-0C0890EE5980-L0-001.png"/>
          <p:cNvPicPr>
            <a:picLocks noChangeAspect="1"/>
          </p:cNvPicPr>
          <p:nvPr/>
        </p:nvPicPr>
        <p:blipFill>
          <a:blip r:embed="rId2"/>
          <a:srcRect l="35819" t="47800" r="1539" b="45797"/>
          <a:stretch>
            <a:fillRect/>
          </a:stretch>
        </p:blipFill>
        <p:spPr>
          <a:xfrm>
            <a:off x="2181588" y="505878"/>
            <a:ext cx="7284682" cy="558404"/>
          </a:xfrm>
          <a:prstGeom prst="rect">
            <a:avLst/>
          </a:prstGeom>
          <a:ln w="12700">
            <a:miter lim="400000"/>
          </a:ln>
        </p:spPr>
      </p:pic>
      <p:pic>
        <p:nvPicPr>
          <p:cNvPr id="128" name="Imagen" descr="Imagen"/>
          <p:cNvPicPr>
            <a:picLocks noChangeAspect="1"/>
          </p:cNvPicPr>
          <p:nvPr/>
        </p:nvPicPr>
        <p:blipFill>
          <a:blip r:embed="rId3"/>
          <a:srcRect t="45370" b="45370"/>
          <a:stretch>
            <a:fillRect/>
          </a:stretch>
        </p:blipFill>
        <p:spPr>
          <a:xfrm>
            <a:off x="2260699" y="1426048"/>
            <a:ext cx="7670602" cy="406804"/>
          </a:xfrm>
          <a:prstGeom prst="rect">
            <a:avLst/>
          </a:prstGeom>
          <a:ln w="12700">
            <a:miter lim="400000"/>
          </a:ln>
        </p:spPr>
      </p:pic>
      <p:pic>
        <p:nvPicPr>
          <p:cNvPr id="129" name="61DF4E25-9310-454A-A5FB-0C0890EE5980-L0-001.png" descr="61DF4E25-9310-454A-A5FB-0C0890EE5980-L0-001.png"/>
          <p:cNvPicPr>
            <a:picLocks noChangeAspect="1"/>
          </p:cNvPicPr>
          <p:nvPr/>
        </p:nvPicPr>
        <p:blipFill>
          <a:blip r:embed="rId2"/>
          <a:srcRect l="35819" t="54173" r="1539" b="38627"/>
          <a:stretch>
            <a:fillRect/>
          </a:stretch>
        </p:blipFill>
        <p:spPr>
          <a:xfrm>
            <a:off x="2181588" y="2194692"/>
            <a:ext cx="7284682" cy="627886"/>
          </a:xfrm>
          <a:prstGeom prst="rect">
            <a:avLst/>
          </a:prstGeom>
          <a:ln w="12700">
            <a:miter lim="400000"/>
          </a:ln>
        </p:spPr>
      </p:pic>
      <p:pic>
        <p:nvPicPr>
          <p:cNvPr id="130" name="Imagen" descr="Imagen"/>
          <p:cNvPicPr>
            <a:picLocks noChangeAspect="1"/>
          </p:cNvPicPr>
          <p:nvPr/>
        </p:nvPicPr>
        <p:blipFill>
          <a:blip r:embed="rId3"/>
          <a:srcRect t="53673" b="33113"/>
          <a:stretch>
            <a:fillRect/>
          </a:stretch>
        </p:blipFill>
        <p:spPr>
          <a:xfrm>
            <a:off x="2260700" y="2958525"/>
            <a:ext cx="7670602" cy="580512"/>
          </a:xfrm>
          <a:prstGeom prst="rect">
            <a:avLst/>
          </a:prstGeom>
          <a:ln w="12700">
            <a:miter lim="400000"/>
          </a:ln>
        </p:spPr>
      </p:pic>
      <p:pic>
        <p:nvPicPr>
          <p:cNvPr id="131" name="61DF4E25-9310-454A-A5FB-0C0890EE5980-L0-001.png" descr="61DF4E25-9310-454A-A5FB-0C0890EE5980-L0-001.png"/>
          <p:cNvPicPr>
            <a:picLocks noChangeAspect="1"/>
          </p:cNvPicPr>
          <p:nvPr/>
        </p:nvPicPr>
        <p:blipFill>
          <a:blip r:embed="rId2"/>
          <a:srcRect l="35819" t="61144" r="1539" b="32851"/>
          <a:stretch>
            <a:fillRect/>
          </a:stretch>
        </p:blipFill>
        <p:spPr>
          <a:xfrm>
            <a:off x="2181588" y="3952990"/>
            <a:ext cx="7284682" cy="523662"/>
          </a:xfrm>
          <a:prstGeom prst="rect">
            <a:avLst/>
          </a:prstGeom>
          <a:ln w="12700">
            <a:miter lim="400000"/>
          </a:ln>
        </p:spPr>
      </p:pic>
      <p:sp>
        <p:nvSpPr>
          <p:cNvPr id="2" name="CuadroTexto 1"/>
          <p:cNvSpPr txBox="1"/>
          <p:nvPr/>
        </p:nvSpPr>
        <p:spPr>
          <a:xfrm>
            <a:off x="2260699" y="4776067"/>
            <a:ext cx="7205571" cy="1200329"/>
          </a:xfrm>
          <a:prstGeom prst="rect">
            <a:avLst/>
          </a:prstGeom>
          <a:noFill/>
        </p:spPr>
        <p:txBody>
          <a:bodyPr wrap="square" rtlCol="0">
            <a:spAutoFit/>
          </a:bodyPr>
          <a:lstStyle/>
          <a:p>
            <a:r>
              <a:rPr lang="es-MX" sz="1200" dirty="0" smtClean="0"/>
              <a:t>j. Una vez que finalizo la proyección de la película se realizo una reflexión con los alumnos y se les solicito realizar una descripción de la película e incluir en esta como es que los lenguajes de programación y los sistemas numéricos influyen en su vida. Como materiales se utilizo una pc y un proyector.</a:t>
            </a:r>
          </a:p>
          <a:p>
            <a:r>
              <a:rPr lang="es-ES" sz="1200" dirty="0"/>
              <a:t>Como evidencia las reseñas que surgen de la proyección y el debate posterior</a:t>
            </a:r>
            <a:endParaRPr lang="es-MX" sz="1200" dirty="0"/>
          </a:p>
          <a:p>
            <a:endParaRPr lang="es-MX" sz="1200" dirty="0"/>
          </a:p>
        </p:txBody>
      </p:sp>
    </p:spTree>
    <p:extLst>
      <p:ext uri="{BB962C8B-B14F-4D97-AF65-F5344CB8AC3E}">
        <p14:creationId xmlns:p14="http://schemas.microsoft.com/office/powerpoint/2010/main" val="3203565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61DF4E25-9310-454A-A5FB-0C0890EE5980-L0-001.png" descr="61DF4E25-9310-454A-A5FB-0C0890EE5980-L0-001.png"/>
          <p:cNvPicPr>
            <a:picLocks noChangeAspect="1"/>
          </p:cNvPicPr>
          <p:nvPr/>
        </p:nvPicPr>
        <p:blipFill>
          <a:blip r:embed="rId2"/>
          <a:srcRect l="35819" t="66919" r="1539" b="28171"/>
          <a:stretch>
            <a:fillRect/>
          </a:stretch>
        </p:blipFill>
        <p:spPr>
          <a:xfrm>
            <a:off x="2251072" y="617793"/>
            <a:ext cx="7284682" cy="428122"/>
          </a:xfrm>
          <a:prstGeom prst="rect">
            <a:avLst/>
          </a:prstGeom>
          <a:ln w="12700">
            <a:miter lim="400000"/>
          </a:ln>
        </p:spPr>
      </p:pic>
      <p:pic>
        <p:nvPicPr>
          <p:cNvPr id="135" name="Imagen" descr="Imagen"/>
          <p:cNvPicPr>
            <a:picLocks noChangeAspect="1"/>
          </p:cNvPicPr>
          <p:nvPr/>
        </p:nvPicPr>
        <p:blipFill>
          <a:blip r:embed="rId3"/>
          <a:srcRect t="67116" b="16111"/>
          <a:stretch>
            <a:fillRect/>
          </a:stretch>
        </p:blipFill>
        <p:spPr>
          <a:xfrm>
            <a:off x="2608116" y="1294634"/>
            <a:ext cx="7670602" cy="736849"/>
          </a:xfrm>
          <a:prstGeom prst="rect">
            <a:avLst/>
          </a:prstGeom>
          <a:ln w="12700">
            <a:miter lim="400000"/>
          </a:ln>
        </p:spPr>
      </p:pic>
      <p:pic>
        <p:nvPicPr>
          <p:cNvPr id="136" name="61DF4E25-9310-454A-A5FB-0C0890EE5980-L0-001.png" descr="61DF4E25-9310-454A-A5FB-0C0890EE5980-L0-001.png"/>
          <p:cNvPicPr>
            <a:picLocks noChangeAspect="1"/>
          </p:cNvPicPr>
          <p:nvPr/>
        </p:nvPicPr>
        <p:blipFill>
          <a:blip r:embed="rId2"/>
          <a:srcRect l="35819" t="71699" r="1539" b="22395"/>
          <a:stretch>
            <a:fillRect/>
          </a:stretch>
        </p:blipFill>
        <p:spPr>
          <a:xfrm>
            <a:off x="2251072" y="2446118"/>
            <a:ext cx="7284682" cy="514976"/>
          </a:xfrm>
          <a:prstGeom prst="rect">
            <a:avLst/>
          </a:prstGeom>
          <a:ln w="12700">
            <a:miter lim="400000"/>
          </a:ln>
        </p:spPr>
      </p:pic>
      <p:pic>
        <p:nvPicPr>
          <p:cNvPr id="138" name="61DF4E25-9310-454A-A5FB-0C0890EE5980-L0-001.png" descr="61DF4E25-9310-454A-A5FB-0C0890EE5980-L0-001.png"/>
          <p:cNvPicPr>
            <a:picLocks noChangeAspect="1"/>
          </p:cNvPicPr>
          <p:nvPr/>
        </p:nvPicPr>
        <p:blipFill>
          <a:blip r:embed="rId2"/>
          <a:srcRect l="35819" t="78072" r="1021" b="18082"/>
          <a:stretch>
            <a:fillRect/>
          </a:stretch>
        </p:blipFill>
        <p:spPr>
          <a:xfrm>
            <a:off x="2251072" y="4165829"/>
            <a:ext cx="7344958" cy="335334"/>
          </a:xfrm>
          <a:prstGeom prst="rect">
            <a:avLst/>
          </a:prstGeom>
          <a:ln w="12700">
            <a:miter lim="400000"/>
          </a:ln>
        </p:spPr>
      </p:pic>
      <p:sp>
        <p:nvSpPr>
          <p:cNvPr id="2" name="CuadroTexto 1"/>
          <p:cNvSpPr txBox="1"/>
          <p:nvPr/>
        </p:nvSpPr>
        <p:spPr>
          <a:xfrm>
            <a:off x="2251072" y="3180261"/>
            <a:ext cx="7344958" cy="830997"/>
          </a:xfrm>
          <a:prstGeom prst="rect">
            <a:avLst/>
          </a:prstGeom>
          <a:noFill/>
        </p:spPr>
        <p:txBody>
          <a:bodyPr wrap="square" rtlCol="0">
            <a:spAutoFit/>
          </a:bodyPr>
          <a:lstStyle/>
          <a:p>
            <a:r>
              <a:rPr lang="es-ES" sz="1200" dirty="0"/>
              <a:t>Los alumnos mostraron una buena actitud en la presentación y posterior elaboración de los trabajos con sus conclusiones. Motivados así para seguir buscando más </a:t>
            </a:r>
            <a:r>
              <a:rPr lang="es-ES" sz="1200" dirty="0" smtClean="0"/>
              <a:t>información.</a:t>
            </a:r>
          </a:p>
          <a:p>
            <a:endParaRPr lang="es-ES" sz="1200" dirty="0"/>
          </a:p>
          <a:p>
            <a:r>
              <a:rPr lang="es-ES" sz="1200" dirty="0" smtClean="0"/>
              <a:t>Se realizaron correcciones a las redacciones de los alumnos.</a:t>
            </a:r>
            <a:endParaRPr lang="es-MX" sz="1200" dirty="0"/>
          </a:p>
        </p:txBody>
      </p:sp>
      <p:sp>
        <p:nvSpPr>
          <p:cNvPr id="3" name="CuadroTexto 2"/>
          <p:cNvSpPr txBox="1"/>
          <p:nvPr/>
        </p:nvSpPr>
        <p:spPr>
          <a:xfrm>
            <a:off x="2251072" y="4714875"/>
            <a:ext cx="7344958" cy="738664"/>
          </a:xfrm>
          <a:prstGeom prst="rect">
            <a:avLst/>
          </a:prstGeom>
          <a:noFill/>
        </p:spPr>
        <p:txBody>
          <a:bodyPr wrap="square" rtlCol="0">
            <a:spAutoFit/>
          </a:bodyPr>
          <a:lstStyle/>
          <a:p>
            <a:r>
              <a:rPr lang="es-ES" sz="1200" dirty="0" smtClean="0"/>
              <a:t>M. Se </a:t>
            </a:r>
            <a:r>
              <a:rPr lang="es-ES" sz="1200" dirty="0"/>
              <a:t>decidió reforzar la ortografía y redacción como resultado de la revisión de sus trabajos sobre la película y sus conclusiones</a:t>
            </a:r>
            <a:endParaRPr lang="es-MX" sz="1200" dirty="0"/>
          </a:p>
          <a:p>
            <a:endParaRPr lang="es-MX" dirty="0"/>
          </a:p>
        </p:txBody>
      </p:sp>
    </p:spTree>
    <p:extLst>
      <p:ext uri="{BB962C8B-B14F-4D97-AF65-F5344CB8AC3E}">
        <p14:creationId xmlns:p14="http://schemas.microsoft.com/office/powerpoint/2010/main" val="97469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n" descr="Imagen"/>
          <p:cNvPicPr>
            <a:picLocks noChangeAspect="1"/>
          </p:cNvPicPr>
          <p:nvPr/>
        </p:nvPicPr>
        <p:blipFill>
          <a:blip r:embed="rId2"/>
          <a:stretch>
            <a:fillRect/>
          </a:stretch>
        </p:blipFill>
        <p:spPr>
          <a:xfrm>
            <a:off x="2352507" y="1672579"/>
            <a:ext cx="4196954" cy="2366368"/>
          </a:xfrm>
          <a:prstGeom prst="rect">
            <a:avLst/>
          </a:prstGeom>
          <a:ln w="12700">
            <a:miter lim="400000"/>
          </a:ln>
        </p:spPr>
      </p:pic>
      <p:pic>
        <p:nvPicPr>
          <p:cNvPr id="142" name="9C3FDF4C-9838-4821-B12F-2B8DFC1347C2-L0-001.jpeg" descr="9C3FDF4C-9838-4821-B12F-2B8DFC1347C2-L0-001.jpeg"/>
          <p:cNvPicPr>
            <a:picLocks noChangeAspect="1"/>
          </p:cNvPicPr>
          <p:nvPr/>
        </p:nvPicPr>
        <p:blipFill>
          <a:blip r:embed="rId3"/>
          <a:stretch>
            <a:fillRect/>
          </a:stretch>
        </p:blipFill>
        <p:spPr>
          <a:xfrm>
            <a:off x="2292102" y="520256"/>
            <a:ext cx="7364604" cy="700350"/>
          </a:xfrm>
          <a:prstGeom prst="rect">
            <a:avLst/>
          </a:prstGeom>
          <a:ln w="25400">
            <a:solidFill>
              <a:srgbClr val="FF4015"/>
            </a:solidFill>
            <a:miter lim="400000"/>
          </a:ln>
        </p:spPr>
      </p:pic>
    </p:spTree>
    <p:extLst>
      <p:ext uri="{BB962C8B-B14F-4D97-AF65-F5344CB8AC3E}">
        <p14:creationId xmlns:p14="http://schemas.microsoft.com/office/powerpoint/2010/main" val="2831512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0BB172C0-A641-4844-AC44-230BD625F17B-L0-001.png" descr="0BB172C0-A641-4844-AC44-230BD625F17B-L0-001.png"/>
          <p:cNvPicPr>
            <a:picLocks noChangeAspect="1"/>
          </p:cNvPicPr>
          <p:nvPr/>
        </p:nvPicPr>
        <p:blipFill>
          <a:blip r:embed="rId2"/>
          <a:srcRect b="85286"/>
          <a:stretch>
            <a:fillRect/>
          </a:stretch>
        </p:blipFill>
        <p:spPr>
          <a:xfrm>
            <a:off x="1524000" y="-75471"/>
            <a:ext cx="9144001" cy="1009041"/>
          </a:xfrm>
          <a:prstGeom prst="rect">
            <a:avLst/>
          </a:prstGeom>
          <a:ln w="12700">
            <a:miter lim="400000"/>
          </a:ln>
        </p:spPr>
      </p:pic>
      <p:pic>
        <p:nvPicPr>
          <p:cNvPr id="145" name="0BB172C0-A641-4844-AC44-230BD625F17B-L0-001.png" descr="0BB172C0-A641-4844-AC44-230BD625F17B-L0-001.png"/>
          <p:cNvPicPr>
            <a:picLocks noChangeAspect="1"/>
          </p:cNvPicPr>
          <p:nvPr/>
        </p:nvPicPr>
        <p:blipFill>
          <a:blip r:embed="rId2"/>
          <a:srcRect l="4992" t="25468" r="69506" b="70474"/>
          <a:stretch>
            <a:fillRect/>
          </a:stretch>
        </p:blipFill>
        <p:spPr>
          <a:xfrm>
            <a:off x="1980500" y="1104968"/>
            <a:ext cx="2331811" cy="278268"/>
          </a:xfrm>
          <a:prstGeom prst="rect">
            <a:avLst/>
          </a:prstGeom>
          <a:ln w="12700">
            <a:miter lim="400000"/>
          </a:ln>
        </p:spPr>
      </p:pic>
      <p:pic>
        <p:nvPicPr>
          <p:cNvPr id="146" name="0BB172C0-A641-4844-AC44-230BD625F17B-L0-001.png" descr="0BB172C0-A641-4844-AC44-230BD625F17B-L0-001.png"/>
          <p:cNvPicPr>
            <a:picLocks noChangeAspect="1"/>
          </p:cNvPicPr>
          <p:nvPr/>
        </p:nvPicPr>
        <p:blipFill>
          <a:blip r:embed="rId2"/>
          <a:srcRect l="30814" t="25625" r="58600" b="69924"/>
          <a:stretch>
            <a:fillRect/>
          </a:stretch>
        </p:blipFill>
        <p:spPr>
          <a:xfrm>
            <a:off x="2291192" y="1407000"/>
            <a:ext cx="967951" cy="305222"/>
          </a:xfrm>
          <a:prstGeom prst="rect">
            <a:avLst/>
          </a:prstGeom>
          <a:ln w="12700">
            <a:miter lim="400000"/>
          </a:ln>
        </p:spPr>
      </p:pic>
      <p:pic>
        <p:nvPicPr>
          <p:cNvPr id="147" name="0BB172C0-A641-4844-AC44-230BD625F17B-L0-001.png" descr="0BB172C0-A641-4844-AC44-230BD625F17B-L0-001.png"/>
          <p:cNvPicPr>
            <a:picLocks noChangeAspect="1"/>
          </p:cNvPicPr>
          <p:nvPr/>
        </p:nvPicPr>
        <p:blipFill>
          <a:blip r:embed="rId2"/>
          <a:srcRect l="41418" t="25770" r="50976" b="70725"/>
          <a:stretch>
            <a:fillRect/>
          </a:stretch>
        </p:blipFill>
        <p:spPr>
          <a:xfrm>
            <a:off x="2360012" y="1736100"/>
            <a:ext cx="695445" cy="240318"/>
          </a:xfrm>
          <a:prstGeom prst="rect">
            <a:avLst/>
          </a:prstGeom>
          <a:ln w="12700">
            <a:miter lim="400000"/>
          </a:ln>
        </p:spPr>
      </p:pic>
      <p:pic>
        <p:nvPicPr>
          <p:cNvPr id="148" name="0BB172C0-A641-4844-AC44-230BD625F17B-L0-001.png" descr="0BB172C0-A641-4844-AC44-230BD625F17B-L0-001.png"/>
          <p:cNvPicPr>
            <a:picLocks noChangeAspect="1"/>
          </p:cNvPicPr>
          <p:nvPr/>
        </p:nvPicPr>
        <p:blipFill>
          <a:blip r:embed="rId2"/>
          <a:srcRect l="49523" t="25858" r="13110" b="71027"/>
          <a:stretch>
            <a:fillRect/>
          </a:stretch>
        </p:blipFill>
        <p:spPr>
          <a:xfrm>
            <a:off x="2322626" y="2046407"/>
            <a:ext cx="3416768" cy="213529"/>
          </a:xfrm>
          <a:prstGeom prst="rect">
            <a:avLst/>
          </a:prstGeom>
          <a:ln w="12700">
            <a:miter lim="400000"/>
          </a:ln>
        </p:spPr>
      </p:pic>
      <p:pic>
        <p:nvPicPr>
          <p:cNvPr id="149" name="0BB172C0-A641-4844-AC44-230BD625F17B-L0-001.png" descr="0BB172C0-A641-4844-AC44-230BD625F17B-L0-001.png"/>
          <p:cNvPicPr>
            <a:picLocks noChangeAspect="1"/>
          </p:cNvPicPr>
          <p:nvPr/>
        </p:nvPicPr>
        <p:blipFill>
          <a:blip r:embed="rId2"/>
          <a:srcRect l="3177" t="32619" r="2303" b="61733"/>
          <a:stretch>
            <a:fillRect/>
          </a:stretch>
        </p:blipFill>
        <p:spPr>
          <a:xfrm>
            <a:off x="1807607" y="2533208"/>
            <a:ext cx="8642810" cy="387273"/>
          </a:xfrm>
          <a:prstGeom prst="rect">
            <a:avLst/>
          </a:prstGeom>
          <a:ln w="12700">
            <a:miter lim="400000"/>
          </a:ln>
        </p:spPr>
      </p:pic>
      <p:pic>
        <p:nvPicPr>
          <p:cNvPr id="150" name="0BB172C0-A641-4844-AC44-230BD625F17B-L0-001.png" descr="0BB172C0-A641-4844-AC44-230BD625F17B-L0-001.png"/>
          <p:cNvPicPr>
            <a:picLocks noChangeAspect="1"/>
          </p:cNvPicPr>
          <p:nvPr/>
        </p:nvPicPr>
        <p:blipFill>
          <a:blip r:embed="rId2"/>
          <a:srcRect l="2881" t="38390" r="2881" b="55837"/>
          <a:stretch>
            <a:fillRect/>
          </a:stretch>
        </p:blipFill>
        <p:spPr>
          <a:xfrm>
            <a:off x="1747622" y="4884711"/>
            <a:ext cx="8617032" cy="395812"/>
          </a:xfrm>
          <a:prstGeom prst="rect">
            <a:avLst/>
          </a:prstGeom>
          <a:ln w="12700">
            <a:miter lim="400000"/>
          </a:ln>
        </p:spPr>
      </p:pic>
      <p:sp>
        <p:nvSpPr>
          <p:cNvPr id="151" name="Infografía sistemas de numeración"/>
          <p:cNvSpPr txBox="1"/>
          <p:nvPr/>
        </p:nvSpPr>
        <p:spPr>
          <a:xfrm>
            <a:off x="3462528" y="1116060"/>
            <a:ext cx="4544324"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1700"/>
            </a:lvl1pPr>
          </a:lstStyle>
          <a:p>
            <a:r>
              <a:rPr sz="1195"/>
              <a:t>Infografía sistemas de numeración </a:t>
            </a:r>
          </a:p>
        </p:txBody>
      </p:sp>
      <p:sp>
        <p:nvSpPr>
          <p:cNvPr id="152" name="Presentar una representación visual informativa de los sistemas de numeración."/>
          <p:cNvSpPr txBox="1"/>
          <p:nvPr/>
        </p:nvSpPr>
        <p:spPr>
          <a:xfrm>
            <a:off x="3264566" y="1415064"/>
            <a:ext cx="7947551"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just">
              <a:defRPr sz="1700"/>
            </a:lvl1pPr>
          </a:lstStyle>
          <a:p>
            <a:r>
              <a:rPr sz="1195"/>
              <a:t>Presentar una representación visual informativa de los sistemas de numeración.</a:t>
            </a:r>
          </a:p>
        </p:txBody>
      </p:sp>
      <p:sp>
        <p:nvSpPr>
          <p:cNvPr id="153" name="401"/>
          <p:cNvSpPr txBox="1"/>
          <p:nvPr/>
        </p:nvSpPr>
        <p:spPr>
          <a:xfrm>
            <a:off x="2224247" y="1751330"/>
            <a:ext cx="2388047"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1700"/>
            </a:lvl1pPr>
          </a:lstStyle>
          <a:p>
            <a:r>
              <a:rPr sz="1195"/>
              <a:t>401</a:t>
            </a:r>
          </a:p>
        </p:txBody>
      </p:sp>
      <p:sp>
        <p:nvSpPr>
          <p:cNvPr id="154" name="6 septiembre 2018"/>
          <p:cNvSpPr txBox="1"/>
          <p:nvPr/>
        </p:nvSpPr>
        <p:spPr>
          <a:xfrm>
            <a:off x="5240613" y="2025129"/>
            <a:ext cx="2388047"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1700"/>
            </a:lvl1pPr>
          </a:lstStyle>
          <a:p>
            <a:r>
              <a:rPr sz="1195"/>
              <a:t>6 septiembre 2018</a:t>
            </a:r>
          </a:p>
        </p:txBody>
      </p:sp>
      <p:sp>
        <p:nvSpPr>
          <p:cNvPr id="155" name="Matemáticas  1400…"/>
          <p:cNvSpPr txBox="1"/>
          <p:nvPr/>
        </p:nvSpPr>
        <p:spPr>
          <a:xfrm>
            <a:off x="2452494" y="2909962"/>
            <a:ext cx="1618813" cy="623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l">
              <a:defRPr sz="1700"/>
            </a:pPr>
            <a:r>
              <a:rPr sz="1195"/>
              <a:t>Matemáticas  1400</a:t>
            </a:r>
          </a:p>
          <a:p>
            <a:pPr algn="l">
              <a:defRPr sz="1700"/>
            </a:pPr>
            <a:r>
              <a:rPr sz="1195"/>
              <a:t>Historia           1403</a:t>
            </a:r>
          </a:p>
          <a:p>
            <a:pPr algn="l">
              <a:defRPr sz="1700"/>
            </a:pPr>
            <a:r>
              <a:rPr sz="1195"/>
              <a:t>Informática     1412</a:t>
            </a:r>
          </a:p>
        </p:txBody>
      </p:sp>
      <p:sp>
        <p:nvSpPr>
          <p:cNvPr id="156" name="Sistemas de numeración Maya, Babilonico, Egipcio, Romano,Decimal, Binario."/>
          <p:cNvSpPr txBox="1"/>
          <p:nvPr/>
        </p:nvSpPr>
        <p:spPr>
          <a:xfrm>
            <a:off x="4303661" y="2934199"/>
            <a:ext cx="5869362"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700"/>
            </a:lvl1pPr>
          </a:lstStyle>
          <a:p>
            <a:r>
              <a:rPr sz="1195"/>
              <a:t>Sistemas de numeración Maya, Babilonico, Egipcio, Romano,Decimal, Binario.</a:t>
            </a:r>
          </a:p>
        </p:txBody>
      </p:sp>
      <p:pic>
        <p:nvPicPr>
          <p:cNvPr id="157" name="0BB172C0-A641-4844-AC44-230BD625F17B-L0-001.png" descr="0BB172C0-A641-4844-AC44-230BD625F17B-L0-001.png"/>
          <p:cNvPicPr>
            <a:picLocks noChangeAspect="1"/>
          </p:cNvPicPr>
          <p:nvPr/>
        </p:nvPicPr>
        <p:blipFill>
          <a:blip r:embed="rId2"/>
          <a:srcRect l="57882" t="33859" r="25309" b="62891"/>
          <a:stretch>
            <a:fillRect/>
          </a:stretch>
        </p:blipFill>
        <p:spPr>
          <a:xfrm>
            <a:off x="2427402" y="3723146"/>
            <a:ext cx="1438088" cy="208531"/>
          </a:xfrm>
          <a:prstGeom prst="rect">
            <a:avLst/>
          </a:prstGeom>
          <a:ln w="12700">
            <a:miter lim="400000"/>
          </a:ln>
        </p:spPr>
      </p:pic>
      <p:sp>
        <p:nvSpPr>
          <p:cNvPr id="158" name="Historia y evolución de los sistemas de numeración"/>
          <p:cNvSpPr txBox="1"/>
          <p:nvPr/>
        </p:nvSpPr>
        <p:spPr>
          <a:xfrm>
            <a:off x="4087584" y="3149519"/>
            <a:ext cx="4225315"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1700"/>
            </a:lvl1pPr>
          </a:lstStyle>
          <a:p>
            <a:r>
              <a:rPr sz="1195"/>
              <a:t>Historia y evolución de los sistemas de numeración </a:t>
            </a:r>
          </a:p>
        </p:txBody>
      </p:sp>
      <p:sp>
        <p:nvSpPr>
          <p:cNvPr id="159" name="Aplicaciones de los sistemas de numeración en la informática"/>
          <p:cNvSpPr txBox="1"/>
          <p:nvPr/>
        </p:nvSpPr>
        <p:spPr>
          <a:xfrm>
            <a:off x="4299336" y="3371969"/>
            <a:ext cx="4873030"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700"/>
            </a:lvl1pPr>
          </a:lstStyle>
          <a:p>
            <a:r>
              <a:rPr sz="1195"/>
              <a:t>Aplicaciones de los sistemas de numeración en la informática </a:t>
            </a:r>
          </a:p>
        </p:txBody>
      </p:sp>
      <p:sp>
        <p:nvSpPr>
          <p:cNvPr id="160" name="Tutorial: Como hacer infografías    Video: https://youtu.be/sav3n8LwXN0…"/>
          <p:cNvSpPr txBox="1"/>
          <p:nvPr/>
        </p:nvSpPr>
        <p:spPr>
          <a:xfrm>
            <a:off x="2351514" y="4121794"/>
            <a:ext cx="8385808" cy="439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l">
              <a:defRPr sz="1700"/>
            </a:pPr>
            <a:r>
              <a:rPr sz="1195"/>
              <a:t>Tutorial: Como hacer infografías    Video: </a:t>
            </a:r>
            <a:r>
              <a:rPr sz="1195" u="sng">
                <a:hlinkClick r:id="rId3"/>
              </a:rPr>
              <a:t>https://youtu.be/sav3n8LwXN0</a:t>
            </a:r>
          </a:p>
          <a:p>
            <a:pPr algn="l">
              <a:defRPr sz="1700"/>
            </a:pPr>
            <a:r>
              <a:rPr sz="1195"/>
              <a:t>Video ¿Qué es, para qué y cómo hacer una infografía.   https://youtu.be/lkxd0Lz6x2w</a:t>
            </a:r>
          </a:p>
        </p:txBody>
      </p:sp>
      <p:sp>
        <p:nvSpPr>
          <p:cNvPr id="161" name="Representar de forma visual gráficos, imágenes, descripciones de cada sistema de numeración de una forma llamativa que responda las preguntas qué, cuándo, dónde, cómo y por qué, de manera que el alumno logre expresar y compartir el conocimiento adquirido en su investigación."/>
          <p:cNvSpPr txBox="1"/>
          <p:nvPr/>
        </p:nvSpPr>
        <p:spPr>
          <a:xfrm>
            <a:off x="2372439" y="5397751"/>
            <a:ext cx="7367515" cy="623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just">
              <a:defRPr sz="1700"/>
            </a:lvl1pPr>
          </a:lstStyle>
          <a:p>
            <a:r>
              <a:rPr sz="1195"/>
              <a:t>Representar de forma visual gráficos, imágenes, descripciones de cada sistema de numeración de una forma llamativa que responda las preguntas qué, cuándo, dónde, cómo y por qué, de manera que el alumno logre expresar y compartir el conocimiento adquirido en su investigación.</a:t>
            </a:r>
          </a:p>
        </p:txBody>
      </p:sp>
    </p:spTree>
    <p:extLst>
      <p:ext uri="{BB962C8B-B14F-4D97-AF65-F5344CB8AC3E}">
        <p14:creationId xmlns:p14="http://schemas.microsoft.com/office/powerpoint/2010/main" val="1702736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0BB172C0-A641-4844-AC44-230BD625F17B-L0-001.png" descr="0BB172C0-A641-4844-AC44-230BD625F17B-L0-001.png"/>
          <p:cNvPicPr>
            <a:picLocks noChangeAspect="1"/>
          </p:cNvPicPr>
          <p:nvPr/>
        </p:nvPicPr>
        <p:blipFill>
          <a:blip r:embed="rId2"/>
          <a:srcRect l="3436" t="44789" r="3682" b="44633"/>
          <a:stretch>
            <a:fillRect/>
          </a:stretch>
        </p:blipFill>
        <p:spPr>
          <a:xfrm>
            <a:off x="1849515" y="221516"/>
            <a:ext cx="8492989" cy="725370"/>
          </a:xfrm>
          <a:prstGeom prst="rect">
            <a:avLst/>
          </a:prstGeom>
          <a:ln w="12700">
            <a:miter lim="400000"/>
          </a:ln>
        </p:spPr>
      </p:pic>
      <p:pic>
        <p:nvPicPr>
          <p:cNvPr id="164" name="0BB172C0-A641-4844-AC44-230BD625F17B-L0-001.png" descr="0BB172C0-A641-4844-AC44-230BD625F17B-L0-001.png"/>
          <p:cNvPicPr>
            <a:picLocks noChangeAspect="1"/>
          </p:cNvPicPr>
          <p:nvPr/>
        </p:nvPicPr>
        <p:blipFill>
          <a:blip r:embed="rId2"/>
          <a:srcRect l="4196" t="55775" r="4196" b="34374"/>
          <a:stretch>
            <a:fillRect/>
          </a:stretch>
        </p:blipFill>
        <p:spPr>
          <a:xfrm>
            <a:off x="1907730" y="3367552"/>
            <a:ext cx="8376540" cy="675546"/>
          </a:xfrm>
          <a:prstGeom prst="rect">
            <a:avLst/>
          </a:prstGeom>
          <a:ln w="12700">
            <a:miter lim="400000"/>
          </a:ln>
        </p:spPr>
      </p:pic>
      <p:sp>
        <p:nvSpPr>
          <p:cNvPr id="165" name="1. Investigar la historia, los antecedentes y aplicaciones  de los sistemas de numeración Maya, Babilonico, Egipcio, Romano,Decimal, Binario"/>
          <p:cNvSpPr txBox="1"/>
          <p:nvPr/>
        </p:nvSpPr>
        <p:spPr>
          <a:xfrm>
            <a:off x="2408285" y="1086403"/>
            <a:ext cx="7021701" cy="439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just">
              <a:defRPr sz="1700"/>
            </a:lvl1pPr>
          </a:lstStyle>
          <a:p>
            <a:r>
              <a:rPr sz="1195"/>
              <a:t>1. Investigar la historia, los antecedentes y aplicaciones  de los sistemas de numeración Maya, Babilonico, Egipcio, Romano,Decimal, Binario</a:t>
            </a:r>
          </a:p>
        </p:txBody>
      </p:sp>
      <p:sp>
        <p:nvSpPr>
          <p:cNvPr id="166" name="2. Seleccionar la información"/>
          <p:cNvSpPr txBox="1"/>
          <p:nvPr/>
        </p:nvSpPr>
        <p:spPr>
          <a:xfrm>
            <a:off x="2414694" y="1665223"/>
            <a:ext cx="2117567"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1700"/>
            </a:lvl1pPr>
          </a:lstStyle>
          <a:p>
            <a:r>
              <a:rPr sz="1195"/>
              <a:t>2. Seleccionar la información </a:t>
            </a:r>
          </a:p>
        </p:txBody>
      </p:sp>
      <p:sp>
        <p:nvSpPr>
          <p:cNvPr id="167" name="Materiales  y herramientas…"/>
          <p:cNvSpPr txBox="1"/>
          <p:nvPr/>
        </p:nvSpPr>
        <p:spPr>
          <a:xfrm>
            <a:off x="2427150" y="2161163"/>
            <a:ext cx="4070025" cy="1175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l">
              <a:defRPr sz="1700"/>
            </a:pPr>
            <a:r>
              <a:rPr sz="1195"/>
              <a:t>Materiales  y herramientas</a:t>
            </a:r>
          </a:p>
          <a:p>
            <a:pPr algn="l">
              <a:defRPr sz="1700"/>
            </a:pPr>
            <a:endParaRPr sz="1195"/>
          </a:p>
          <a:p>
            <a:pPr algn="l">
              <a:defRPr sz="1700"/>
            </a:pPr>
            <a:r>
              <a:rPr sz="1195"/>
              <a:t>Consultas en internet y libros.</a:t>
            </a:r>
          </a:p>
          <a:p>
            <a:pPr algn="l">
              <a:defRPr sz="1700"/>
            </a:pPr>
            <a:endParaRPr sz="1195"/>
          </a:p>
          <a:p>
            <a:pPr algn="l">
              <a:defRPr sz="1700"/>
            </a:pPr>
            <a:r>
              <a:rPr sz="1195"/>
              <a:t>3. Integrar toda la información en un documento de word </a:t>
            </a:r>
          </a:p>
          <a:p>
            <a:pPr algn="l">
              <a:defRPr sz="1700"/>
            </a:pPr>
            <a:endParaRPr sz="1195"/>
          </a:p>
        </p:txBody>
      </p:sp>
      <p:sp>
        <p:nvSpPr>
          <p:cNvPr id="168" name="4. Ver los videos, revisar la aplicaciones para elaborar la infografía"/>
          <p:cNvSpPr txBox="1"/>
          <p:nvPr/>
        </p:nvSpPr>
        <p:spPr>
          <a:xfrm>
            <a:off x="2414694" y="4146517"/>
            <a:ext cx="4672754"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1700"/>
            </a:lvl1pPr>
          </a:lstStyle>
          <a:p>
            <a:r>
              <a:rPr sz="1195"/>
              <a:t>4. Ver los videos, revisar la aplicaciones para elaborar la infografía</a:t>
            </a:r>
          </a:p>
        </p:txBody>
      </p:sp>
      <p:sp>
        <p:nvSpPr>
          <p:cNvPr id="169" name="5. Elaborar la infografía, incluir imágenes, gráficos, descripciones."/>
          <p:cNvSpPr txBox="1"/>
          <p:nvPr/>
        </p:nvSpPr>
        <p:spPr>
          <a:xfrm>
            <a:off x="2414694" y="4550330"/>
            <a:ext cx="4647106"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1700"/>
            </a:lvl1pPr>
          </a:lstStyle>
          <a:p>
            <a:r>
              <a:rPr sz="1195"/>
              <a:t>5. Elaborar la infografía, incluir imágenes, gráficos, descripciones.</a:t>
            </a:r>
          </a:p>
        </p:txBody>
      </p:sp>
      <p:sp>
        <p:nvSpPr>
          <p:cNvPr id="170" name="6. Guardar la infografía en formato PDF"/>
          <p:cNvSpPr txBox="1"/>
          <p:nvPr/>
        </p:nvSpPr>
        <p:spPr>
          <a:xfrm>
            <a:off x="2414694" y="4954141"/>
            <a:ext cx="2843728"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1700"/>
            </a:lvl1pPr>
          </a:lstStyle>
          <a:p>
            <a:r>
              <a:rPr sz="1195"/>
              <a:t>6. Guardar la infografía en formato PDF </a:t>
            </a:r>
          </a:p>
        </p:txBody>
      </p:sp>
    </p:spTree>
    <p:extLst>
      <p:ext uri="{BB962C8B-B14F-4D97-AF65-F5344CB8AC3E}">
        <p14:creationId xmlns:p14="http://schemas.microsoft.com/office/powerpoint/2010/main" val="94608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0BB172C0-A641-4844-AC44-230BD625F17B-L0-001.png" descr="0BB172C0-A641-4844-AC44-230BD625F17B-L0-001.png"/>
          <p:cNvPicPr>
            <a:picLocks noChangeAspect="1"/>
          </p:cNvPicPr>
          <p:nvPr/>
        </p:nvPicPr>
        <p:blipFill>
          <a:blip r:embed="rId2"/>
          <a:srcRect l="3469" t="66389" r="3469" b="25464"/>
          <a:stretch>
            <a:fillRect/>
          </a:stretch>
        </p:blipFill>
        <p:spPr>
          <a:xfrm>
            <a:off x="1684510" y="391665"/>
            <a:ext cx="8509585" cy="558686"/>
          </a:xfrm>
          <a:prstGeom prst="rect">
            <a:avLst/>
          </a:prstGeom>
          <a:ln w="12700">
            <a:miter lim="400000"/>
          </a:ln>
        </p:spPr>
      </p:pic>
      <p:sp>
        <p:nvSpPr>
          <p:cNvPr id="173" name="7. Exponer las infografías en el grupo."/>
          <p:cNvSpPr txBox="1"/>
          <p:nvPr/>
        </p:nvSpPr>
        <p:spPr>
          <a:xfrm>
            <a:off x="2172524" y="1150644"/>
            <a:ext cx="2686634"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1700"/>
            </a:lvl1pPr>
          </a:lstStyle>
          <a:p>
            <a:r>
              <a:rPr sz="1195"/>
              <a:t>7. Exponer las infografías en el grupo.</a:t>
            </a:r>
          </a:p>
        </p:txBody>
      </p:sp>
      <p:sp>
        <p:nvSpPr>
          <p:cNvPr id="174" name="8. Revisar todos los trabajos y hacer una retroalimentación"/>
          <p:cNvSpPr txBox="1"/>
          <p:nvPr/>
        </p:nvSpPr>
        <p:spPr>
          <a:xfrm>
            <a:off x="2201014" y="1637683"/>
            <a:ext cx="4182235"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1700"/>
            </a:lvl1pPr>
          </a:lstStyle>
          <a:p>
            <a:r>
              <a:rPr sz="1195"/>
              <a:t>8. Revisar todos los trabajos y hacer una retroalimentación </a:t>
            </a:r>
          </a:p>
        </p:txBody>
      </p:sp>
      <p:sp>
        <p:nvSpPr>
          <p:cNvPr id="175" name="Materiales y herramientas…"/>
          <p:cNvSpPr txBox="1"/>
          <p:nvPr/>
        </p:nvSpPr>
        <p:spPr>
          <a:xfrm>
            <a:off x="2206313" y="2010704"/>
            <a:ext cx="2269853" cy="623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l">
              <a:defRPr sz="1700">
                <a:solidFill>
                  <a:schemeClr val="accent1"/>
                </a:solidFill>
              </a:defRPr>
            </a:pPr>
            <a:r>
              <a:rPr sz="1195"/>
              <a:t>Materiales y herramientas</a:t>
            </a:r>
          </a:p>
          <a:p>
            <a:pPr algn="l">
              <a:defRPr sz="1700"/>
            </a:pPr>
            <a:endParaRPr sz="1195"/>
          </a:p>
          <a:p>
            <a:pPr algn="l">
              <a:defRPr sz="1700"/>
            </a:pPr>
            <a:r>
              <a:rPr sz="1195"/>
              <a:t>Computadora, iPad y proyector.</a:t>
            </a:r>
          </a:p>
        </p:txBody>
      </p:sp>
      <p:sp>
        <p:nvSpPr>
          <p:cNvPr id="176" name="Evidencia de aprendizaje…"/>
          <p:cNvSpPr txBox="1"/>
          <p:nvPr/>
        </p:nvSpPr>
        <p:spPr>
          <a:xfrm>
            <a:off x="5634133" y="2010704"/>
            <a:ext cx="3382337" cy="623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l">
              <a:defRPr sz="1700"/>
            </a:pPr>
            <a:r>
              <a:rPr sz="1195">
                <a:solidFill>
                  <a:schemeClr val="accent1"/>
                </a:solidFill>
              </a:rPr>
              <a:t>Evidencia de aprendizaje</a:t>
            </a:r>
            <a:r>
              <a:rPr sz="1195"/>
              <a:t> </a:t>
            </a:r>
          </a:p>
          <a:p>
            <a:pPr algn="l">
              <a:defRPr sz="1700"/>
            </a:pPr>
            <a:endParaRPr sz="1195"/>
          </a:p>
          <a:p>
            <a:pPr algn="l">
              <a:defRPr sz="1700"/>
            </a:pPr>
            <a:r>
              <a:rPr sz="1195"/>
              <a:t>La presentación del proyecto y trabajo impreso.</a:t>
            </a:r>
          </a:p>
        </p:txBody>
      </p:sp>
      <p:pic>
        <p:nvPicPr>
          <p:cNvPr id="177" name="0BB172C0-A641-4844-AC44-230BD625F17B-L0-001.png" descr="0BB172C0-A641-4844-AC44-230BD625F17B-L0-001.png"/>
          <p:cNvPicPr>
            <a:picLocks noChangeAspect="1"/>
          </p:cNvPicPr>
          <p:nvPr/>
        </p:nvPicPr>
        <p:blipFill>
          <a:blip r:embed="rId2"/>
          <a:srcRect l="3106" t="74905" r="3106" b="18575"/>
          <a:stretch>
            <a:fillRect/>
          </a:stretch>
        </p:blipFill>
        <p:spPr>
          <a:xfrm>
            <a:off x="1808044" y="2939432"/>
            <a:ext cx="8575913" cy="447091"/>
          </a:xfrm>
          <a:prstGeom prst="rect">
            <a:avLst/>
          </a:prstGeom>
          <a:ln w="12700">
            <a:miter lim="400000"/>
          </a:ln>
        </p:spPr>
      </p:pic>
      <p:sp>
        <p:nvSpPr>
          <p:cNvPr id="178" name="Los alumnos entregaron sus trabajos, de las 12 infografías entregadas se seleccionaron las 3 mejores y se integraron a las evidencias de aprendizaje"/>
          <p:cNvSpPr txBox="1"/>
          <p:nvPr/>
        </p:nvSpPr>
        <p:spPr>
          <a:xfrm>
            <a:off x="2201015" y="3431609"/>
            <a:ext cx="7789971" cy="439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700"/>
            </a:lvl1pPr>
          </a:lstStyle>
          <a:p>
            <a:r>
              <a:rPr sz="1195"/>
              <a:t>Los alumnos entregaron sus trabajos, de las 12 infografías entregadas se seleccionaron las 3 mejores y se integraron a las evidencias de aprendizaje </a:t>
            </a:r>
          </a:p>
        </p:txBody>
      </p:sp>
      <p:pic>
        <p:nvPicPr>
          <p:cNvPr id="179" name="0BB172C0-A641-4844-AC44-230BD625F17B-L0-001.png" descr="0BB172C0-A641-4844-AC44-230BD625F17B-L0-001.png"/>
          <p:cNvPicPr>
            <a:picLocks noChangeAspect="1"/>
          </p:cNvPicPr>
          <p:nvPr/>
        </p:nvPicPr>
        <p:blipFill>
          <a:blip r:embed="rId2"/>
          <a:srcRect l="3387" t="81289" r="3387" b="9862"/>
          <a:stretch>
            <a:fillRect/>
          </a:stretch>
        </p:blipFill>
        <p:spPr>
          <a:xfrm>
            <a:off x="1833749" y="3965840"/>
            <a:ext cx="8524522" cy="606782"/>
          </a:xfrm>
          <a:prstGeom prst="rect">
            <a:avLst/>
          </a:prstGeom>
          <a:ln w="12700">
            <a:miter lim="400000"/>
          </a:ln>
        </p:spPr>
      </p:pic>
      <p:sp>
        <p:nvSpPr>
          <p:cNvPr id="180" name="1. Los resultados fueron buenos los alumnos aprendieron a elabora una infografía haciendo una representación visual que les permitió desarrollar su creatividad y motivar su aprendizaje"/>
          <p:cNvSpPr txBox="1"/>
          <p:nvPr/>
        </p:nvSpPr>
        <p:spPr>
          <a:xfrm>
            <a:off x="2201015" y="4666803"/>
            <a:ext cx="7789971" cy="439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700"/>
            </a:lvl1pPr>
          </a:lstStyle>
          <a:p>
            <a:r>
              <a:rPr sz="1195"/>
              <a:t>1. Los resultados fueron buenos los alumnos aprendieron a elabora una infografía haciendo una representación visual que les permitió desarrollar su creatividad y motivar su aprendizaje</a:t>
            </a:r>
          </a:p>
        </p:txBody>
      </p:sp>
      <p:sp>
        <p:nvSpPr>
          <p:cNvPr id="181" name="2  Se puede mejorar el uso de aplicaciones y herramientas computacionales para elaborar trabajos de mejor calidad ."/>
          <p:cNvSpPr txBox="1"/>
          <p:nvPr/>
        </p:nvSpPr>
        <p:spPr>
          <a:xfrm>
            <a:off x="2172524" y="5192864"/>
            <a:ext cx="7197813" cy="439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700"/>
            </a:lvl1pPr>
          </a:lstStyle>
          <a:p>
            <a:r>
              <a:rPr sz="1195"/>
              <a:t>2  Se puede mejorar el uso de aplicaciones y herramientas computacionales para elaborar trabajos de mejor calidad .</a:t>
            </a:r>
          </a:p>
        </p:txBody>
      </p:sp>
      <p:pic>
        <p:nvPicPr>
          <p:cNvPr id="182" name="0BB172C0-A641-4844-AC44-230BD625F17B-L0-001.png" descr="0BB172C0-A641-4844-AC44-230BD625F17B-L0-001.png"/>
          <p:cNvPicPr>
            <a:picLocks noChangeAspect="1"/>
          </p:cNvPicPr>
          <p:nvPr/>
        </p:nvPicPr>
        <p:blipFill>
          <a:blip r:embed="rId2"/>
          <a:srcRect l="4052" t="89805" r="4052" b="3538"/>
          <a:stretch>
            <a:fillRect/>
          </a:stretch>
        </p:blipFill>
        <p:spPr>
          <a:xfrm>
            <a:off x="1894582" y="5668033"/>
            <a:ext cx="8402926" cy="456467"/>
          </a:xfrm>
          <a:prstGeom prst="rect">
            <a:avLst/>
          </a:prstGeom>
          <a:ln w="12700">
            <a:miter lim="400000"/>
          </a:ln>
        </p:spPr>
      </p:pic>
      <p:sp>
        <p:nvSpPr>
          <p:cNvPr id="183" name="La forma de trabajo fue adecuada se cumplió en tiempo y forma, las decisiones fueron adecuadas.">
            <a:hlinkClick r:id="" action="ppaction://hlinkshowjump?jump=nextslide"/>
          </p:cNvPr>
          <p:cNvSpPr txBox="1"/>
          <p:nvPr/>
        </p:nvSpPr>
        <p:spPr>
          <a:xfrm>
            <a:off x="2172524" y="6157990"/>
            <a:ext cx="6856044" cy="256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1700"/>
            </a:lvl1pPr>
          </a:lstStyle>
          <a:p>
            <a:r>
              <a:rPr sz="1195"/>
              <a:t>La forma de trabajo fue adecuada se cumplió en tiempo y forma, las decisiones fueron adecuadas.</a:t>
            </a:r>
          </a:p>
        </p:txBody>
      </p:sp>
    </p:spTree>
    <p:extLst>
      <p:ext uri="{BB962C8B-B14F-4D97-AF65-F5344CB8AC3E}">
        <p14:creationId xmlns:p14="http://schemas.microsoft.com/office/powerpoint/2010/main" val="2148215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456916F3-8037-4825-ACF5-C09D4172D8BC-L0-001.png" descr="456916F3-8037-4825-ACF5-C09D4172D8BC-L0-001.png"/>
          <p:cNvPicPr>
            <a:picLocks noChangeAspect="1"/>
          </p:cNvPicPr>
          <p:nvPr/>
        </p:nvPicPr>
        <p:blipFill>
          <a:blip r:embed="rId2"/>
          <a:srcRect l="33244" t="30521" b="62056"/>
          <a:stretch>
            <a:fillRect/>
          </a:stretch>
        </p:blipFill>
        <p:spPr>
          <a:xfrm>
            <a:off x="2097174" y="286619"/>
            <a:ext cx="7997591" cy="666846"/>
          </a:xfrm>
          <a:prstGeom prst="rect">
            <a:avLst/>
          </a:prstGeom>
          <a:ln w="25400">
            <a:solidFill>
              <a:srgbClr val="E22400"/>
            </a:solidFill>
            <a:miter lim="400000"/>
          </a:ln>
        </p:spPr>
      </p:pic>
      <p:pic>
        <p:nvPicPr>
          <p:cNvPr id="186" name="86AF3298-38EA-4F2A-A7F3-21F49CA3F512-L0-001.jpeg" descr="86AF3298-38EA-4F2A-A7F3-21F49CA3F512-L0-001.jpeg"/>
          <p:cNvPicPr>
            <a:picLocks noChangeAspect="1"/>
          </p:cNvPicPr>
          <p:nvPr/>
        </p:nvPicPr>
        <p:blipFill>
          <a:blip r:embed="rId3"/>
          <a:srcRect t="1468" b="68693"/>
          <a:stretch>
            <a:fillRect/>
          </a:stretch>
        </p:blipFill>
        <p:spPr>
          <a:xfrm>
            <a:off x="1937688" y="2504632"/>
            <a:ext cx="5064121" cy="3271876"/>
          </a:xfrm>
          <a:prstGeom prst="rect">
            <a:avLst/>
          </a:prstGeom>
          <a:ln w="12700">
            <a:miter lim="400000"/>
          </a:ln>
        </p:spPr>
      </p:pic>
      <p:pic>
        <p:nvPicPr>
          <p:cNvPr id="187" name="F12A3315-D682-4B8A-AC43-C87B537A3900-L0-001.jpeg" descr="F12A3315-D682-4B8A-AC43-C87B537A3900-L0-001.jpeg"/>
          <p:cNvPicPr>
            <a:picLocks noChangeAspect="1"/>
          </p:cNvPicPr>
          <p:nvPr/>
        </p:nvPicPr>
        <p:blipFill>
          <a:blip r:embed="rId4"/>
          <a:srcRect t="17214" b="17214"/>
          <a:stretch>
            <a:fillRect/>
          </a:stretch>
        </p:blipFill>
        <p:spPr>
          <a:xfrm>
            <a:off x="7315598" y="2414797"/>
            <a:ext cx="2777015" cy="3942885"/>
          </a:xfrm>
          <a:prstGeom prst="rect">
            <a:avLst/>
          </a:prstGeom>
          <a:ln w="12700">
            <a:miter lim="400000"/>
          </a:ln>
        </p:spPr>
      </p:pic>
      <p:sp>
        <p:nvSpPr>
          <p:cNvPr id="188" name="Infografías"/>
          <p:cNvSpPr/>
          <p:nvPr/>
        </p:nvSpPr>
        <p:spPr>
          <a:xfrm>
            <a:off x="4240309" y="1493299"/>
            <a:ext cx="3387938" cy="390683"/>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200" b="0">
                <a:solidFill>
                  <a:srgbClr val="FFFFFF"/>
                </a:solidFill>
                <a:latin typeface="+mn-lt"/>
                <a:ea typeface="+mn-ea"/>
                <a:cs typeface="+mn-cs"/>
                <a:sym typeface="Helvetica Neue Medium"/>
              </a:defRPr>
            </a:lvl1pPr>
          </a:lstStyle>
          <a:p>
            <a:r>
              <a:rPr sz="1547"/>
              <a:t>Infografías</a:t>
            </a:r>
          </a:p>
        </p:txBody>
      </p:sp>
    </p:spTree>
    <p:extLst>
      <p:ext uri="{BB962C8B-B14F-4D97-AF65-F5344CB8AC3E}">
        <p14:creationId xmlns:p14="http://schemas.microsoft.com/office/powerpoint/2010/main" val="1114304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7F132273-6BA5-43A0-B7F8-9602B8B2F308-L0-001.png" descr="7F132273-6BA5-43A0-B7F8-9602B8B2F308-L0-001.png"/>
          <p:cNvPicPr>
            <a:picLocks noChangeAspect="1"/>
          </p:cNvPicPr>
          <p:nvPr/>
        </p:nvPicPr>
        <p:blipFill>
          <a:blip r:embed="rId2"/>
          <a:srcRect l="17188" t="9589" r="18760"/>
          <a:stretch>
            <a:fillRect/>
          </a:stretch>
        </p:blipFill>
        <p:spPr>
          <a:xfrm>
            <a:off x="6413690" y="328864"/>
            <a:ext cx="3294475" cy="6200329"/>
          </a:xfrm>
          <a:prstGeom prst="rect">
            <a:avLst/>
          </a:prstGeom>
          <a:ln w="12700">
            <a:miter lim="400000"/>
          </a:ln>
        </p:spPr>
      </p:pic>
      <p:pic>
        <p:nvPicPr>
          <p:cNvPr id="191" name="1B9EFD17-4503-4D75-9FBB-780EB4DEF3DB-L0-001.png" descr="1B9EFD17-4503-4D75-9FBB-780EB4DEF3DB-L0-001.png"/>
          <p:cNvPicPr>
            <a:picLocks noChangeAspect="1"/>
          </p:cNvPicPr>
          <p:nvPr/>
        </p:nvPicPr>
        <p:blipFill>
          <a:blip r:embed="rId3"/>
          <a:srcRect l="20542" t="9432" r="20542"/>
          <a:stretch>
            <a:fillRect/>
          </a:stretch>
        </p:blipFill>
        <p:spPr>
          <a:xfrm>
            <a:off x="2607823" y="323422"/>
            <a:ext cx="3030328" cy="6211111"/>
          </a:xfrm>
          <a:prstGeom prst="rect">
            <a:avLst/>
          </a:prstGeom>
          <a:ln w="12700">
            <a:miter lim="400000"/>
          </a:ln>
        </p:spPr>
      </p:pic>
    </p:spTree>
    <p:extLst>
      <p:ext uri="{BB962C8B-B14F-4D97-AF65-F5344CB8AC3E}">
        <p14:creationId xmlns:p14="http://schemas.microsoft.com/office/powerpoint/2010/main" val="163625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1A1FFA31-0361-4DC7-96E8-6E4D830EC318-L0-001.png" descr="1A1FFA31-0361-4DC7-96E8-6E4D830EC318-L0-001.png"/>
          <p:cNvPicPr>
            <a:picLocks noChangeAspect="1"/>
          </p:cNvPicPr>
          <p:nvPr/>
        </p:nvPicPr>
        <p:blipFill>
          <a:blip r:embed="rId2"/>
          <a:srcRect l="34574" t="15324" r="1804" b="74941"/>
          <a:stretch>
            <a:fillRect/>
          </a:stretch>
        </p:blipFill>
        <p:spPr>
          <a:xfrm>
            <a:off x="2201401" y="269247"/>
            <a:ext cx="7789134" cy="893875"/>
          </a:xfrm>
          <a:prstGeom prst="rect">
            <a:avLst/>
          </a:prstGeom>
          <a:ln w="12700">
            <a:miter lim="400000"/>
          </a:ln>
        </p:spPr>
      </p:pic>
      <p:pic>
        <p:nvPicPr>
          <p:cNvPr id="194" name="1A1FFA31-0361-4DC7-96E8-6E4D830EC318-L0-001.png" descr="1A1FFA31-0361-4DC7-96E8-6E4D830EC318-L0-001.png"/>
          <p:cNvPicPr>
            <a:picLocks noChangeAspect="1"/>
          </p:cNvPicPr>
          <p:nvPr/>
        </p:nvPicPr>
        <p:blipFill>
          <a:blip r:embed="rId2"/>
          <a:srcRect l="34574" t="30233" r="1804" b="64477"/>
          <a:stretch>
            <a:fillRect/>
          </a:stretch>
        </p:blipFill>
        <p:spPr>
          <a:xfrm>
            <a:off x="2201401" y="1613948"/>
            <a:ext cx="7789199" cy="485660"/>
          </a:xfrm>
          <a:prstGeom prst="rect">
            <a:avLst/>
          </a:prstGeom>
          <a:ln w="12700">
            <a:miter lim="400000"/>
          </a:ln>
        </p:spPr>
      </p:pic>
      <p:pic>
        <p:nvPicPr>
          <p:cNvPr id="195" name="Imagen" descr="Imagen"/>
          <p:cNvPicPr>
            <a:picLocks noChangeAspect="1"/>
          </p:cNvPicPr>
          <p:nvPr/>
        </p:nvPicPr>
        <p:blipFill>
          <a:blip r:embed="rId3"/>
          <a:srcRect b="73101"/>
          <a:stretch>
            <a:fillRect/>
          </a:stretch>
        </p:blipFill>
        <p:spPr>
          <a:xfrm>
            <a:off x="2380327" y="2237720"/>
            <a:ext cx="6607969" cy="1140911"/>
          </a:xfrm>
          <a:prstGeom prst="rect">
            <a:avLst/>
          </a:prstGeom>
          <a:ln w="12700">
            <a:miter lim="400000"/>
          </a:ln>
        </p:spPr>
      </p:pic>
      <p:pic>
        <p:nvPicPr>
          <p:cNvPr id="196" name="1A1FFA31-0361-4DC7-96E8-6E4D830EC318-L0-001.png" descr="1A1FFA31-0361-4DC7-96E8-6E4D830EC318-L0-001.png"/>
          <p:cNvPicPr>
            <a:picLocks noChangeAspect="1"/>
          </p:cNvPicPr>
          <p:nvPr/>
        </p:nvPicPr>
        <p:blipFill>
          <a:blip r:embed="rId2"/>
          <a:srcRect l="34574" t="35530" r="1804" b="60126"/>
          <a:stretch>
            <a:fillRect/>
          </a:stretch>
        </p:blipFill>
        <p:spPr>
          <a:xfrm>
            <a:off x="2201401" y="3516985"/>
            <a:ext cx="7789199" cy="398807"/>
          </a:xfrm>
          <a:prstGeom prst="rect">
            <a:avLst/>
          </a:prstGeom>
          <a:ln w="12700">
            <a:miter lim="400000"/>
          </a:ln>
        </p:spPr>
      </p:pic>
      <p:pic>
        <p:nvPicPr>
          <p:cNvPr id="197" name="Imagen" descr="Imagen"/>
          <p:cNvPicPr>
            <a:picLocks noChangeAspect="1"/>
          </p:cNvPicPr>
          <p:nvPr/>
        </p:nvPicPr>
        <p:blipFill>
          <a:blip r:embed="rId3"/>
          <a:srcRect t="25391" b="62863"/>
          <a:stretch>
            <a:fillRect/>
          </a:stretch>
        </p:blipFill>
        <p:spPr>
          <a:xfrm>
            <a:off x="2380327" y="4053972"/>
            <a:ext cx="6607969" cy="498191"/>
          </a:xfrm>
          <a:prstGeom prst="rect">
            <a:avLst/>
          </a:prstGeom>
          <a:ln w="12700">
            <a:miter lim="400000"/>
          </a:ln>
        </p:spPr>
      </p:pic>
      <p:pic>
        <p:nvPicPr>
          <p:cNvPr id="198" name="1A1FFA31-0361-4DC7-96E8-6E4D830EC318-L0-001.png" descr="1A1FFA31-0361-4DC7-96E8-6E4D830EC318-L0-001.png"/>
          <p:cNvPicPr>
            <a:picLocks noChangeAspect="1"/>
          </p:cNvPicPr>
          <p:nvPr/>
        </p:nvPicPr>
        <p:blipFill>
          <a:blip r:embed="rId2"/>
          <a:srcRect l="34432" t="39881" r="1946" b="55775"/>
          <a:stretch>
            <a:fillRect/>
          </a:stretch>
        </p:blipFill>
        <p:spPr>
          <a:xfrm>
            <a:off x="2201401" y="4875319"/>
            <a:ext cx="7789199" cy="398807"/>
          </a:xfrm>
          <a:prstGeom prst="rect">
            <a:avLst/>
          </a:prstGeom>
          <a:ln w="12700">
            <a:miter lim="400000"/>
          </a:ln>
        </p:spPr>
      </p:pic>
      <p:pic>
        <p:nvPicPr>
          <p:cNvPr id="199" name="Imagen" descr="Imagen"/>
          <p:cNvPicPr>
            <a:picLocks noChangeAspect="1"/>
          </p:cNvPicPr>
          <p:nvPr/>
        </p:nvPicPr>
        <p:blipFill>
          <a:blip r:embed="rId3"/>
          <a:srcRect t="38086" b="51396"/>
          <a:stretch>
            <a:fillRect/>
          </a:stretch>
        </p:blipFill>
        <p:spPr>
          <a:xfrm>
            <a:off x="2380327" y="5597324"/>
            <a:ext cx="6607969" cy="446078"/>
          </a:xfrm>
          <a:prstGeom prst="rect">
            <a:avLst/>
          </a:prstGeom>
          <a:ln w="12700">
            <a:miter lim="400000"/>
          </a:ln>
        </p:spPr>
      </p:pic>
    </p:spTree>
    <p:extLst>
      <p:ext uri="{BB962C8B-B14F-4D97-AF65-F5344CB8AC3E}">
        <p14:creationId xmlns:p14="http://schemas.microsoft.com/office/powerpoint/2010/main" val="2922811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Implementación </a:t>
            </a:r>
          </a:p>
        </p:txBody>
      </p:sp>
      <p:sp>
        <p:nvSpPr>
          <p:cNvPr id="3" name="Marcador de contenido 2"/>
          <p:cNvSpPr>
            <a:spLocks noGrp="1"/>
          </p:cNvSpPr>
          <p:nvPr>
            <p:ph idx="1"/>
          </p:nvPr>
        </p:nvSpPr>
        <p:spPr/>
        <p:txBody>
          <a:bodyPr/>
          <a:lstStyle/>
          <a:p>
            <a:r>
              <a:rPr lang="es-MX" dirty="0"/>
              <a:t>Ciclo escolar: 2018-2019</a:t>
            </a:r>
          </a:p>
          <a:p>
            <a:endParaRPr lang="es-MX" dirty="0"/>
          </a:p>
          <a:p>
            <a:r>
              <a:rPr lang="es-MX" dirty="0"/>
              <a:t>Inicio del proyecto : Agosto de 2018</a:t>
            </a:r>
          </a:p>
          <a:p>
            <a:endParaRPr lang="es-MX" dirty="0"/>
          </a:p>
          <a:p>
            <a:r>
              <a:rPr lang="es-MX" dirty="0"/>
              <a:t>Termino: Noviembre de 2018 </a:t>
            </a:r>
          </a:p>
          <a:p>
            <a:endParaRPr lang="es-MX" dirty="0"/>
          </a:p>
        </p:txBody>
      </p:sp>
      <p:sp>
        <p:nvSpPr>
          <p:cNvPr id="6" name="Botón de acción: Volver 5">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número de diapositiva 4"/>
          <p:cNvSpPr>
            <a:spLocks noGrp="1"/>
          </p:cNvSpPr>
          <p:nvPr>
            <p:ph type="sldNum" sz="quarter" idx="12"/>
          </p:nvPr>
        </p:nvSpPr>
        <p:spPr/>
        <p:txBody>
          <a:bodyPr/>
          <a:lstStyle/>
          <a:p>
            <a:fld id="{FA5075DE-44E7-4375-97CF-614F7A67C225}" type="slidenum">
              <a:rPr lang="es-MX" smtClean="0"/>
              <a:pPr/>
              <a:t>3</a:t>
            </a:fld>
            <a:endParaRPr lang="es-MX"/>
          </a:p>
        </p:txBody>
      </p:sp>
    </p:spTree>
    <p:extLst>
      <p:ext uri="{BB962C8B-B14F-4D97-AF65-F5344CB8AC3E}">
        <p14:creationId xmlns:p14="http://schemas.microsoft.com/office/powerpoint/2010/main" val="843340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1A1FFA31-0361-4DC7-96E8-6E4D830EC318-L0-001.png" descr="1A1FFA31-0361-4DC7-96E8-6E4D830EC318-L0-001.png"/>
          <p:cNvPicPr>
            <a:picLocks noChangeAspect="1"/>
          </p:cNvPicPr>
          <p:nvPr/>
        </p:nvPicPr>
        <p:blipFill>
          <a:blip r:embed="rId2"/>
          <a:srcRect l="34432" t="44043" r="1946" b="48681"/>
          <a:stretch>
            <a:fillRect/>
          </a:stretch>
        </p:blipFill>
        <p:spPr>
          <a:xfrm>
            <a:off x="2079804" y="480502"/>
            <a:ext cx="7789200" cy="668054"/>
          </a:xfrm>
          <a:prstGeom prst="rect">
            <a:avLst/>
          </a:prstGeom>
          <a:ln w="12700">
            <a:miter lim="400000"/>
          </a:ln>
        </p:spPr>
      </p:pic>
      <p:pic>
        <p:nvPicPr>
          <p:cNvPr id="202" name="Imagen" descr="Imagen"/>
          <p:cNvPicPr>
            <a:picLocks noChangeAspect="1"/>
          </p:cNvPicPr>
          <p:nvPr/>
        </p:nvPicPr>
        <p:blipFill>
          <a:blip r:embed="rId3"/>
          <a:srcRect t="48325" b="41158"/>
          <a:stretch>
            <a:fillRect/>
          </a:stretch>
        </p:blipFill>
        <p:spPr>
          <a:xfrm>
            <a:off x="2345586" y="1445697"/>
            <a:ext cx="6607969" cy="446078"/>
          </a:xfrm>
          <a:prstGeom prst="rect">
            <a:avLst/>
          </a:prstGeom>
          <a:ln w="12700">
            <a:miter lim="400000"/>
          </a:ln>
        </p:spPr>
      </p:pic>
      <p:pic>
        <p:nvPicPr>
          <p:cNvPr id="203" name="1A1FFA31-0361-4DC7-96E8-6E4D830EC318-L0-001.png" descr="1A1FFA31-0361-4DC7-96E8-6E4D830EC318-L0-001.png"/>
          <p:cNvPicPr>
            <a:picLocks noChangeAspect="1"/>
          </p:cNvPicPr>
          <p:nvPr/>
        </p:nvPicPr>
        <p:blipFill>
          <a:blip r:embed="rId2"/>
          <a:srcRect l="34006" t="51231" r="2371" b="41492"/>
          <a:stretch>
            <a:fillRect/>
          </a:stretch>
        </p:blipFill>
        <p:spPr>
          <a:xfrm>
            <a:off x="2079804" y="2189047"/>
            <a:ext cx="7789200" cy="668054"/>
          </a:xfrm>
          <a:prstGeom prst="rect">
            <a:avLst/>
          </a:prstGeom>
          <a:ln w="12700">
            <a:miter lim="400000"/>
          </a:ln>
        </p:spPr>
      </p:pic>
      <p:pic>
        <p:nvPicPr>
          <p:cNvPr id="204" name="Imagen" descr="Imagen"/>
          <p:cNvPicPr>
            <a:picLocks noChangeAspect="1"/>
          </p:cNvPicPr>
          <p:nvPr/>
        </p:nvPicPr>
        <p:blipFill>
          <a:blip r:embed="rId3"/>
          <a:srcRect t="56925" b="32557"/>
          <a:stretch>
            <a:fillRect/>
          </a:stretch>
        </p:blipFill>
        <p:spPr>
          <a:xfrm>
            <a:off x="2478310" y="2980076"/>
            <a:ext cx="6607969" cy="446078"/>
          </a:xfrm>
          <a:prstGeom prst="rect">
            <a:avLst/>
          </a:prstGeom>
          <a:ln w="12700">
            <a:miter lim="400000"/>
          </a:ln>
        </p:spPr>
      </p:pic>
      <p:pic>
        <p:nvPicPr>
          <p:cNvPr id="205" name="1A1FFA31-0361-4DC7-96E8-6E4D830EC318-L0-001.png" descr="1A1FFA31-0361-4DC7-96E8-6E4D830EC318-L0-001.png"/>
          <p:cNvPicPr>
            <a:picLocks noChangeAspect="1"/>
          </p:cNvPicPr>
          <p:nvPr/>
        </p:nvPicPr>
        <p:blipFill>
          <a:blip r:embed="rId2"/>
          <a:srcRect l="34290" t="58231" r="2087" b="35817"/>
          <a:stretch>
            <a:fillRect/>
          </a:stretch>
        </p:blipFill>
        <p:spPr>
          <a:xfrm>
            <a:off x="2079804" y="3697175"/>
            <a:ext cx="7789200" cy="546459"/>
          </a:xfrm>
          <a:prstGeom prst="rect">
            <a:avLst/>
          </a:prstGeom>
          <a:ln w="12700">
            <a:miter lim="400000"/>
          </a:ln>
        </p:spPr>
      </p:pic>
      <p:pic>
        <p:nvPicPr>
          <p:cNvPr id="206" name="Imagen" descr="Imagen"/>
          <p:cNvPicPr>
            <a:picLocks noChangeAspect="1"/>
          </p:cNvPicPr>
          <p:nvPr/>
        </p:nvPicPr>
        <p:blipFill>
          <a:blip r:embed="rId3"/>
          <a:srcRect t="67573" b="26005"/>
          <a:stretch>
            <a:fillRect/>
          </a:stretch>
        </p:blipFill>
        <p:spPr>
          <a:xfrm>
            <a:off x="2478310" y="4514455"/>
            <a:ext cx="6607969" cy="272370"/>
          </a:xfrm>
          <a:prstGeom prst="rect">
            <a:avLst/>
          </a:prstGeom>
          <a:ln w="12700">
            <a:miter lim="400000"/>
          </a:ln>
        </p:spPr>
      </p:pic>
      <p:pic>
        <p:nvPicPr>
          <p:cNvPr id="207" name="1A1FFA31-0361-4DC7-96E8-6E4D830EC318-L0-001.png" descr="1A1FFA31-0361-4DC7-96E8-6E4D830EC318-L0-001.png"/>
          <p:cNvPicPr>
            <a:picLocks noChangeAspect="1"/>
          </p:cNvPicPr>
          <p:nvPr/>
        </p:nvPicPr>
        <p:blipFill>
          <a:blip r:embed="rId2"/>
          <a:srcRect l="34148" t="63906" r="2229" b="31560"/>
          <a:stretch>
            <a:fillRect/>
          </a:stretch>
        </p:blipFill>
        <p:spPr>
          <a:xfrm>
            <a:off x="2079804" y="5057705"/>
            <a:ext cx="7789200" cy="416177"/>
          </a:xfrm>
          <a:prstGeom prst="rect">
            <a:avLst/>
          </a:prstGeom>
          <a:ln w="12700">
            <a:miter lim="400000"/>
          </a:ln>
        </p:spPr>
      </p:pic>
      <p:pic>
        <p:nvPicPr>
          <p:cNvPr id="208" name="Imagen" descr="Imagen"/>
          <p:cNvPicPr>
            <a:picLocks noChangeAspect="1"/>
          </p:cNvPicPr>
          <p:nvPr/>
        </p:nvPicPr>
        <p:blipFill>
          <a:blip r:embed="rId3"/>
          <a:srcRect t="74535" b="19043"/>
          <a:stretch>
            <a:fillRect/>
          </a:stretch>
        </p:blipFill>
        <p:spPr>
          <a:xfrm>
            <a:off x="2478310" y="5744666"/>
            <a:ext cx="6607969" cy="272370"/>
          </a:xfrm>
          <a:prstGeom prst="rect">
            <a:avLst/>
          </a:prstGeom>
          <a:ln w="12700">
            <a:miter lim="400000"/>
          </a:ln>
        </p:spPr>
      </p:pic>
    </p:spTree>
    <p:extLst>
      <p:ext uri="{BB962C8B-B14F-4D97-AF65-F5344CB8AC3E}">
        <p14:creationId xmlns:p14="http://schemas.microsoft.com/office/powerpoint/2010/main" val="1133911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1A1FFA31-0361-4DC7-96E8-6E4D830EC318-L0-001.png" descr="1A1FFA31-0361-4DC7-96E8-6E4D830EC318-L0-001.png"/>
          <p:cNvPicPr>
            <a:picLocks noChangeAspect="1"/>
          </p:cNvPicPr>
          <p:nvPr/>
        </p:nvPicPr>
        <p:blipFill>
          <a:blip r:embed="rId2"/>
          <a:srcRect l="34290" t="68636" r="2087" b="24845"/>
          <a:stretch>
            <a:fillRect/>
          </a:stretch>
        </p:blipFill>
        <p:spPr>
          <a:xfrm>
            <a:off x="2201401" y="454437"/>
            <a:ext cx="7789199" cy="598571"/>
          </a:xfrm>
          <a:prstGeom prst="rect">
            <a:avLst/>
          </a:prstGeom>
          <a:ln w="12700">
            <a:miter lim="400000"/>
          </a:ln>
        </p:spPr>
      </p:pic>
      <p:pic>
        <p:nvPicPr>
          <p:cNvPr id="211" name="Imagen" descr="Imagen"/>
          <p:cNvPicPr>
            <a:picLocks noChangeAspect="1"/>
          </p:cNvPicPr>
          <p:nvPr/>
        </p:nvPicPr>
        <p:blipFill>
          <a:blip r:embed="rId3"/>
          <a:srcRect t="81497" r="3433" b="8395"/>
          <a:stretch>
            <a:fillRect/>
          </a:stretch>
        </p:blipFill>
        <p:spPr>
          <a:xfrm>
            <a:off x="2792015" y="1297737"/>
            <a:ext cx="6381117" cy="428707"/>
          </a:xfrm>
          <a:prstGeom prst="rect">
            <a:avLst/>
          </a:prstGeom>
          <a:ln w="12700">
            <a:miter lim="400000"/>
          </a:ln>
        </p:spPr>
      </p:pic>
      <p:pic>
        <p:nvPicPr>
          <p:cNvPr id="212" name="1A1FFA31-0361-4DC7-96E8-6E4D830EC318-L0-001.png" descr="1A1FFA31-0361-4DC7-96E8-6E4D830EC318-L0-001.png"/>
          <p:cNvPicPr>
            <a:picLocks noChangeAspect="1"/>
          </p:cNvPicPr>
          <p:nvPr/>
        </p:nvPicPr>
        <p:blipFill>
          <a:blip r:embed="rId2"/>
          <a:srcRect l="34432" t="74689" r="1946" b="20966"/>
          <a:stretch>
            <a:fillRect/>
          </a:stretch>
        </p:blipFill>
        <p:spPr>
          <a:xfrm>
            <a:off x="2201401" y="1971093"/>
            <a:ext cx="7789199" cy="398806"/>
          </a:xfrm>
          <a:prstGeom prst="rect">
            <a:avLst/>
          </a:prstGeom>
          <a:ln w="12700">
            <a:miter lim="400000"/>
          </a:ln>
        </p:spPr>
      </p:pic>
      <p:pic>
        <p:nvPicPr>
          <p:cNvPr id="213" name="Imagen" descr="Imagen"/>
          <p:cNvPicPr>
            <a:picLocks noChangeAspect="1"/>
          </p:cNvPicPr>
          <p:nvPr/>
        </p:nvPicPr>
        <p:blipFill>
          <a:blip r:embed="rId3"/>
          <a:srcRect t="90916" r="2644"/>
          <a:stretch>
            <a:fillRect/>
          </a:stretch>
        </p:blipFill>
        <p:spPr>
          <a:xfrm>
            <a:off x="2879273" y="2614591"/>
            <a:ext cx="6433230" cy="385279"/>
          </a:xfrm>
          <a:prstGeom prst="rect">
            <a:avLst/>
          </a:prstGeom>
          <a:ln w="12700">
            <a:miter lim="400000"/>
          </a:ln>
        </p:spPr>
      </p:pic>
    </p:spTree>
    <p:extLst>
      <p:ext uri="{BB962C8B-B14F-4D97-AF65-F5344CB8AC3E}">
        <p14:creationId xmlns:p14="http://schemas.microsoft.com/office/powerpoint/2010/main" val="2430057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435DB2FC-1712-4AB4-8C05-C9FB7D8844FA-L0-001.jpeg" descr="435DB2FC-1712-4AB4-8C05-C9FB7D8844FA-L0-001.jpeg"/>
          <p:cNvPicPr>
            <a:picLocks noChangeAspect="1"/>
          </p:cNvPicPr>
          <p:nvPr/>
        </p:nvPicPr>
        <p:blipFill>
          <a:blip r:embed="rId2"/>
          <a:stretch>
            <a:fillRect/>
          </a:stretch>
        </p:blipFill>
        <p:spPr>
          <a:xfrm>
            <a:off x="2171117" y="483289"/>
            <a:ext cx="7467608" cy="662806"/>
          </a:xfrm>
          <a:prstGeom prst="rect">
            <a:avLst/>
          </a:prstGeom>
          <a:ln w="25400">
            <a:solidFill>
              <a:srgbClr val="E22400"/>
            </a:solidFill>
            <a:miter lim="400000"/>
          </a:ln>
        </p:spPr>
      </p:pic>
      <p:pic>
        <p:nvPicPr>
          <p:cNvPr id="216" name="Imagen" descr="Imagen"/>
          <p:cNvPicPr>
            <a:picLocks noChangeAspect="1"/>
          </p:cNvPicPr>
          <p:nvPr/>
        </p:nvPicPr>
        <p:blipFill>
          <a:blip r:embed="rId3"/>
          <a:stretch>
            <a:fillRect/>
          </a:stretch>
        </p:blipFill>
        <p:spPr>
          <a:xfrm>
            <a:off x="2602769" y="1702001"/>
            <a:ext cx="5902524" cy="4152305"/>
          </a:xfrm>
          <a:prstGeom prst="rect">
            <a:avLst/>
          </a:prstGeom>
          <a:ln w="12700">
            <a:miter lim="400000"/>
          </a:ln>
        </p:spPr>
      </p:pic>
    </p:spTree>
    <p:extLst>
      <p:ext uri="{BB962C8B-B14F-4D97-AF65-F5344CB8AC3E}">
        <p14:creationId xmlns:p14="http://schemas.microsoft.com/office/powerpoint/2010/main" val="216724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03775E10-85D1-406D-BC33-16B5C3DA1A1E-L0-001.png" descr="03775E10-85D1-406D-BC33-16B5C3DA1A1E-L0-001.png"/>
          <p:cNvPicPr>
            <a:picLocks noChangeAspect="1"/>
          </p:cNvPicPr>
          <p:nvPr/>
        </p:nvPicPr>
        <p:blipFill>
          <a:blip r:embed="rId2"/>
          <a:srcRect l="32484" t="20390" b="69275"/>
          <a:stretch>
            <a:fillRect/>
          </a:stretch>
        </p:blipFill>
        <p:spPr>
          <a:xfrm>
            <a:off x="1906158" y="425585"/>
            <a:ext cx="8281579" cy="950728"/>
          </a:xfrm>
          <a:prstGeom prst="rect">
            <a:avLst/>
          </a:prstGeom>
          <a:ln w="12700">
            <a:miter lim="400000"/>
          </a:ln>
        </p:spPr>
      </p:pic>
      <p:pic>
        <p:nvPicPr>
          <p:cNvPr id="219" name="03775E10-85D1-406D-BC33-16B5C3DA1A1E-L0-001.png" descr="03775E10-85D1-406D-BC33-16B5C3DA1A1E-L0-001.png"/>
          <p:cNvPicPr>
            <a:picLocks noChangeAspect="1"/>
          </p:cNvPicPr>
          <p:nvPr/>
        </p:nvPicPr>
        <p:blipFill>
          <a:blip r:embed="rId2"/>
          <a:srcRect l="34892" t="36439" b="57568"/>
          <a:stretch>
            <a:fillRect/>
          </a:stretch>
        </p:blipFill>
        <p:spPr>
          <a:xfrm>
            <a:off x="1955276" y="2306069"/>
            <a:ext cx="7986276" cy="551199"/>
          </a:xfrm>
          <a:prstGeom prst="rect">
            <a:avLst/>
          </a:prstGeom>
          <a:ln w="12700">
            <a:miter lim="400000"/>
          </a:ln>
        </p:spPr>
      </p:pic>
      <p:pic>
        <p:nvPicPr>
          <p:cNvPr id="220" name="Imagen" descr="Imagen"/>
          <p:cNvPicPr>
            <a:picLocks noChangeAspect="1"/>
          </p:cNvPicPr>
          <p:nvPr/>
        </p:nvPicPr>
        <p:blipFill>
          <a:blip r:embed="rId3"/>
          <a:srcRect b="59138"/>
          <a:stretch>
            <a:fillRect/>
          </a:stretch>
        </p:blipFill>
        <p:spPr>
          <a:xfrm>
            <a:off x="2474754" y="2959094"/>
            <a:ext cx="6054329" cy="1638314"/>
          </a:xfrm>
          <a:prstGeom prst="rect">
            <a:avLst/>
          </a:prstGeom>
          <a:ln w="12700">
            <a:miter lim="400000"/>
          </a:ln>
        </p:spPr>
      </p:pic>
      <p:pic>
        <p:nvPicPr>
          <p:cNvPr id="221" name="03775E10-85D1-406D-BC33-16B5C3DA1A1E-L0-001.png" descr="03775E10-85D1-406D-BC33-16B5C3DA1A1E-L0-001.png"/>
          <p:cNvPicPr>
            <a:picLocks noChangeAspect="1"/>
          </p:cNvPicPr>
          <p:nvPr/>
        </p:nvPicPr>
        <p:blipFill>
          <a:blip r:embed="rId2"/>
          <a:srcRect l="35458" t="42293" b="53320"/>
          <a:stretch>
            <a:fillRect/>
          </a:stretch>
        </p:blipFill>
        <p:spPr>
          <a:xfrm>
            <a:off x="2053777" y="4787577"/>
            <a:ext cx="7916792" cy="403546"/>
          </a:xfrm>
          <a:prstGeom prst="rect">
            <a:avLst/>
          </a:prstGeom>
          <a:ln w="12700">
            <a:miter lim="400000"/>
          </a:ln>
        </p:spPr>
      </p:pic>
      <p:pic>
        <p:nvPicPr>
          <p:cNvPr id="222" name="Imagen" descr="Imagen"/>
          <p:cNvPicPr>
            <a:picLocks noChangeAspect="1"/>
          </p:cNvPicPr>
          <p:nvPr/>
        </p:nvPicPr>
        <p:blipFill>
          <a:blip r:embed="rId3"/>
          <a:srcRect t="39858" b="43541"/>
          <a:stretch>
            <a:fillRect/>
          </a:stretch>
        </p:blipFill>
        <p:spPr>
          <a:xfrm>
            <a:off x="2474754" y="5424115"/>
            <a:ext cx="6054329" cy="665548"/>
          </a:xfrm>
          <a:prstGeom prst="rect">
            <a:avLst/>
          </a:prstGeom>
          <a:ln w="12700">
            <a:miter lim="400000"/>
          </a:ln>
        </p:spPr>
      </p:pic>
      <p:sp>
        <p:nvSpPr>
          <p:cNvPr id="2" name="CuadroTexto 1"/>
          <p:cNvSpPr txBox="1"/>
          <p:nvPr/>
        </p:nvSpPr>
        <p:spPr>
          <a:xfrm>
            <a:off x="2265799" y="1365191"/>
            <a:ext cx="6472237" cy="707886"/>
          </a:xfrm>
          <a:prstGeom prst="rect">
            <a:avLst/>
          </a:prstGeom>
          <a:noFill/>
        </p:spPr>
        <p:txBody>
          <a:bodyPr wrap="square" rtlCol="0">
            <a:spAutoFit/>
          </a:bodyPr>
          <a:lstStyle/>
          <a:p>
            <a:pPr algn="ctr"/>
            <a:r>
              <a:rPr lang="es-MX" sz="4000" dirty="0" smtClean="0">
                <a:solidFill>
                  <a:schemeClr val="accent1">
                    <a:lumMod val="75000"/>
                  </a:schemeClr>
                </a:solidFill>
              </a:rPr>
              <a:t>Historia</a:t>
            </a:r>
            <a:endParaRPr lang="es-MX" sz="4000" dirty="0">
              <a:solidFill>
                <a:schemeClr val="accent1">
                  <a:lumMod val="75000"/>
                </a:schemeClr>
              </a:solidFill>
            </a:endParaRPr>
          </a:p>
        </p:txBody>
      </p:sp>
    </p:spTree>
    <p:extLst>
      <p:ext uri="{BB962C8B-B14F-4D97-AF65-F5344CB8AC3E}">
        <p14:creationId xmlns:p14="http://schemas.microsoft.com/office/powerpoint/2010/main" val="3324039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03775E10-85D1-406D-BC33-16B5C3DA1A1E-L0-001.png" descr="03775E10-85D1-406D-BC33-16B5C3DA1A1E-L0-001.png"/>
          <p:cNvPicPr>
            <a:picLocks noChangeAspect="1"/>
          </p:cNvPicPr>
          <p:nvPr/>
        </p:nvPicPr>
        <p:blipFill>
          <a:blip r:embed="rId2"/>
          <a:srcRect l="35317" t="46258" b="49355"/>
          <a:stretch>
            <a:fillRect/>
          </a:stretch>
        </p:blipFill>
        <p:spPr>
          <a:xfrm>
            <a:off x="2137637" y="708295"/>
            <a:ext cx="7934163" cy="403547"/>
          </a:xfrm>
          <a:prstGeom prst="rect">
            <a:avLst/>
          </a:prstGeom>
          <a:ln w="12700">
            <a:miter lim="400000"/>
          </a:ln>
        </p:spPr>
      </p:pic>
      <p:pic>
        <p:nvPicPr>
          <p:cNvPr id="225" name="Imagen" descr="Imagen"/>
          <p:cNvPicPr>
            <a:picLocks noChangeAspect="1"/>
          </p:cNvPicPr>
          <p:nvPr/>
        </p:nvPicPr>
        <p:blipFill>
          <a:blip r:embed="rId3"/>
          <a:srcRect t="57188" b="31193"/>
          <a:stretch>
            <a:fillRect/>
          </a:stretch>
        </p:blipFill>
        <p:spPr>
          <a:xfrm>
            <a:off x="2492125" y="1344833"/>
            <a:ext cx="6054329" cy="465783"/>
          </a:xfrm>
          <a:prstGeom prst="rect">
            <a:avLst/>
          </a:prstGeom>
          <a:ln w="12700">
            <a:miter lim="400000"/>
          </a:ln>
        </p:spPr>
      </p:pic>
      <p:pic>
        <p:nvPicPr>
          <p:cNvPr id="226" name="03775E10-85D1-406D-BC33-16B5C3DA1A1E-L0-001.png" descr="03775E10-85D1-406D-BC33-16B5C3DA1A1E-L0-001.png"/>
          <p:cNvPicPr>
            <a:picLocks noChangeAspect="1"/>
          </p:cNvPicPr>
          <p:nvPr/>
        </p:nvPicPr>
        <p:blipFill>
          <a:blip r:embed="rId2"/>
          <a:srcRect l="34750" t="50790" b="42085"/>
          <a:stretch>
            <a:fillRect/>
          </a:stretch>
        </p:blipFill>
        <p:spPr>
          <a:xfrm>
            <a:off x="2128985" y="2189157"/>
            <a:ext cx="8003647" cy="655424"/>
          </a:xfrm>
          <a:prstGeom prst="rect">
            <a:avLst/>
          </a:prstGeom>
          <a:ln w="12700">
            <a:miter lim="400000"/>
          </a:ln>
        </p:spPr>
      </p:pic>
      <p:pic>
        <p:nvPicPr>
          <p:cNvPr id="227" name="Imagen" descr="Imagen"/>
          <p:cNvPicPr>
            <a:picLocks noChangeAspect="1"/>
          </p:cNvPicPr>
          <p:nvPr/>
        </p:nvPicPr>
        <p:blipFill>
          <a:blip r:embed="rId3"/>
          <a:srcRect t="68453" b="12347"/>
          <a:stretch>
            <a:fillRect/>
          </a:stretch>
        </p:blipFill>
        <p:spPr>
          <a:xfrm>
            <a:off x="2492142" y="3223238"/>
            <a:ext cx="6054329" cy="769772"/>
          </a:xfrm>
          <a:prstGeom prst="rect">
            <a:avLst/>
          </a:prstGeom>
          <a:ln w="12700">
            <a:miter lim="400000"/>
          </a:ln>
        </p:spPr>
      </p:pic>
      <p:pic>
        <p:nvPicPr>
          <p:cNvPr id="228" name="03775E10-85D1-406D-BC33-16B5C3DA1A1E-L0-001.png" descr="03775E10-85D1-406D-BC33-16B5C3DA1A1E-L0-001.png"/>
          <p:cNvPicPr>
            <a:picLocks noChangeAspect="1"/>
          </p:cNvPicPr>
          <p:nvPr/>
        </p:nvPicPr>
        <p:blipFill>
          <a:blip r:embed="rId2"/>
          <a:srcRect l="34467" t="57965" b="34910"/>
          <a:stretch>
            <a:fillRect/>
          </a:stretch>
        </p:blipFill>
        <p:spPr>
          <a:xfrm>
            <a:off x="2128986" y="4371729"/>
            <a:ext cx="8038389" cy="655424"/>
          </a:xfrm>
          <a:prstGeom prst="rect">
            <a:avLst/>
          </a:prstGeom>
          <a:ln w="12700">
            <a:miter lim="400000"/>
          </a:ln>
        </p:spPr>
      </p:pic>
      <p:pic>
        <p:nvPicPr>
          <p:cNvPr id="229" name="Imagen" descr="Imagen"/>
          <p:cNvPicPr>
            <a:picLocks noChangeAspect="1"/>
          </p:cNvPicPr>
          <p:nvPr/>
        </p:nvPicPr>
        <p:blipFill>
          <a:blip r:embed="rId3"/>
          <a:srcRect t="87516"/>
          <a:stretch>
            <a:fillRect/>
          </a:stretch>
        </p:blipFill>
        <p:spPr>
          <a:xfrm>
            <a:off x="2492142" y="5405811"/>
            <a:ext cx="6054329" cy="500524"/>
          </a:xfrm>
          <a:prstGeom prst="rect">
            <a:avLst/>
          </a:prstGeom>
          <a:ln w="12700">
            <a:miter lim="400000"/>
          </a:ln>
        </p:spPr>
      </p:pic>
    </p:spTree>
    <p:extLst>
      <p:ext uri="{BB962C8B-B14F-4D97-AF65-F5344CB8AC3E}">
        <p14:creationId xmlns:p14="http://schemas.microsoft.com/office/powerpoint/2010/main" val="364587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03775E10-85D1-406D-BC33-16B5C3DA1A1E-L0-001.png" descr="03775E10-85D1-406D-BC33-16B5C3DA1A1E-L0-001.png"/>
          <p:cNvPicPr>
            <a:picLocks noChangeAspect="1"/>
          </p:cNvPicPr>
          <p:nvPr/>
        </p:nvPicPr>
        <p:blipFill>
          <a:blip r:embed="rId2"/>
          <a:srcRect l="34325" t="64951" b="28773"/>
          <a:stretch>
            <a:fillRect/>
          </a:stretch>
        </p:blipFill>
        <p:spPr>
          <a:xfrm>
            <a:off x="1903165" y="567520"/>
            <a:ext cx="8055759" cy="577255"/>
          </a:xfrm>
          <a:prstGeom prst="rect">
            <a:avLst/>
          </a:prstGeom>
          <a:ln w="12700">
            <a:miter lim="400000"/>
          </a:ln>
        </p:spPr>
      </p:pic>
      <p:pic>
        <p:nvPicPr>
          <p:cNvPr id="233" name="03775E10-85D1-406D-BC33-16B5C3DA1A1E-L0-001.png" descr="03775E10-85D1-406D-BC33-16B5C3DA1A1E-L0-001.png"/>
          <p:cNvPicPr>
            <a:picLocks noChangeAspect="1"/>
          </p:cNvPicPr>
          <p:nvPr/>
        </p:nvPicPr>
        <p:blipFill>
          <a:blip r:embed="rId2"/>
          <a:srcRect l="35033" t="70993" b="24525"/>
          <a:stretch>
            <a:fillRect/>
          </a:stretch>
        </p:blipFill>
        <p:spPr>
          <a:xfrm>
            <a:off x="2111546" y="2303146"/>
            <a:ext cx="7968904" cy="412232"/>
          </a:xfrm>
          <a:prstGeom prst="rect">
            <a:avLst/>
          </a:prstGeom>
          <a:ln w="12700">
            <a:miter lim="400000"/>
          </a:ln>
        </p:spPr>
      </p:pic>
      <p:pic>
        <p:nvPicPr>
          <p:cNvPr id="234" name="Imagen" descr="Imagen"/>
          <p:cNvPicPr>
            <a:picLocks noChangeAspect="1"/>
          </p:cNvPicPr>
          <p:nvPr/>
        </p:nvPicPr>
        <p:blipFill>
          <a:blip r:embed="rId3"/>
          <a:srcRect t="7931" r="1291" b="82236"/>
          <a:stretch>
            <a:fillRect/>
          </a:stretch>
        </p:blipFill>
        <p:spPr>
          <a:xfrm>
            <a:off x="2526866" y="3120312"/>
            <a:ext cx="5976160" cy="409138"/>
          </a:xfrm>
          <a:prstGeom prst="rect">
            <a:avLst/>
          </a:prstGeom>
          <a:ln w="12700">
            <a:miter lim="400000"/>
          </a:ln>
        </p:spPr>
      </p:pic>
      <p:pic>
        <p:nvPicPr>
          <p:cNvPr id="235" name="03775E10-85D1-406D-BC33-16B5C3DA1A1E-L0-001.png" descr="03775E10-85D1-406D-BC33-16B5C3DA1A1E-L0-001.png"/>
          <p:cNvPicPr>
            <a:picLocks noChangeAspect="1"/>
          </p:cNvPicPr>
          <p:nvPr/>
        </p:nvPicPr>
        <p:blipFill>
          <a:blip r:embed="rId2"/>
          <a:srcRect l="35317" t="75336" r="1771" b="18011"/>
          <a:stretch>
            <a:fillRect/>
          </a:stretch>
        </p:blipFill>
        <p:spPr>
          <a:xfrm>
            <a:off x="2111545" y="3934407"/>
            <a:ext cx="7716897" cy="611996"/>
          </a:xfrm>
          <a:prstGeom prst="rect">
            <a:avLst/>
          </a:prstGeom>
          <a:ln w="12700">
            <a:miter lim="400000"/>
          </a:ln>
        </p:spPr>
      </p:pic>
      <p:pic>
        <p:nvPicPr>
          <p:cNvPr id="236" name="Imagen" descr="Imagen"/>
          <p:cNvPicPr>
            <a:picLocks noChangeAspect="1"/>
          </p:cNvPicPr>
          <p:nvPr/>
        </p:nvPicPr>
        <p:blipFill>
          <a:blip r:embed="rId3"/>
          <a:srcRect l="645" t="18367" r="645" b="59277"/>
          <a:stretch>
            <a:fillRect/>
          </a:stretch>
        </p:blipFill>
        <p:spPr>
          <a:xfrm>
            <a:off x="2526866" y="4951373"/>
            <a:ext cx="5976160" cy="930263"/>
          </a:xfrm>
          <a:prstGeom prst="rect">
            <a:avLst/>
          </a:prstGeom>
          <a:ln w="12700">
            <a:miter lim="400000"/>
          </a:ln>
        </p:spPr>
      </p:pic>
      <p:sp>
        <p:nvSpPr>
          <p:cNvPr id="2" name="CuadroTexto 1"/>
          <p:cNvSpPr txBox="1"/>
          <p:nvPr/>
        </p:nvSpPr>
        <p:spPr>
          <a:xfrm>
            <a:off x="2526866" y="1328738"/>
            <a:ext cx="7553584" cy="1107996"/>
          </a:xfrm>
          <a:prstGeom prst="rect">
            <a:avLst/>
          </a:prstGeom>
          <a:noFill/>
        </p:spPr>
        <p:txBody>
          <a:bodyPr wrap="square" rtlCol="0">
            <a:spAutoFit/>
          </a:bodyPr>
          <a:lstStyle/>
          <a:p>
            <a:r>
              <a:rPr lang="es-MX" sz="1200" dirty="0" smtClean="0"/>
              <a:t>j) </a:t>
            </a:r>
            <a:r>
              <a:rPr lang="es-ES" sz="1200" dirty="0"/>
              <a:t>Para el cierre de la actividad se entregaron trabajos escritos y una presentación oral de algunos de ellos sobre la Tercera Etapa de la Revolución Industrial y el surgimiento de la computación como parte de su trabajo de investigación. Posteriormente de llevo a cabo la retroalimentación, con la evaluación y coevaluación</a:t>
            </a:r>
            <a:endParaRPr lang="es-MX" sz="1200" dirty="0"/>
          </a:p>
          <a:p>
            <a:endParaRPr lang="es-MX" dirty="0"/>
          </a:p>
        </p:txBody>
      </p:sp>
    </p:spTree>
    <p:extLst>
      <p:ext uri="{BB962C8B-B14F-4D97-AF65-F5344CB8AC3E}">
        <p14:creationId xmlns:p14="http://schemas.microsoft.com/office/powerpoint/2010/main" val="638634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B61D2751-4979-4B4F-A38F-79030A3388DE-L0-001.png" descr="B61D2751-4979-4B4F-A38F-79030A3388DE-L0-001.png"/>
          <p:cNvPicPr>
            <a:picLocks noChangeAspect="1"/>
          </p:cNvPicPr>
          <p:nvPr/>
        </p:nvPicPr>
        <p:blipFill>
          <a:blip r:embed="rId2"/>
          <a:srcRect l="32864" t="35334" b="56610"/>
          <a:stretch>
            <a:fillRect/>
          </a:stretch>
        </p:blipFill>
        <p:spPr>
          <a:xfrm>
            <a:off x="1784562" y="356101"/>
            <a:ext cx="8401890" cy="756029"/>
          </a:xfrm>
          <a:prstGeom prst="rect">
            <a:avLst/>
          </a:prstGeom>
          <a:ln w="25400">
            <a:solidFill>
              <a:srgbClr val="B51A00"/>
            </a:solidFill>
            <a:miter lim="400000"/>
          </a:ln>
        </p:spPr>
      </p:pic>
      <p:pic>
        <p:nvPicPr>
          <p:cNvPr id="239" name="0EB6BEA8-466A-4309-8BD2-9CC06621B6BE-L0-001.jpeg" descr="0EB6BEA8-466A-4309-8BD2-9CC06621B6BE-L0-001.jpeg"/>
          <p:cNvPicPr>
            <a:picLocks noChangeAspect="1"/>
          </p:cNvPicPr>
          <p:nvPr/>
        </p:nvPicPr>
        <p:blipFill>
          <a:blip r:embed="rId3"/>
          <a:stretch>
            <a:fillRect/>
          </a:stretch>
        </p:blipFill>
        <p:spPr>
          <a:xfrm>
            <a:off x="1516709" y="1246194"/>
            <a:ext cx="9158583" cy="5255499"/>
          </a:xfrm>
          <a:prstGeom prst="rect">
            <a:avLst/>
          </a:prstGeom>
          <a:ln w="12700">
            <a:miter lim="400000"/>
          </a:ln>
        </p:spPr>
      </p:pic>
      <p:pic>
        <p:nvPicPr>
          <p:cNvPr id="4"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7085" t="7879" r="87923" b="81132"/>
          <a:stretch/>
        </p:blipFill>
        <p:spPr>
          <a:xfrm>
            <a:off x="2165684" y="1648327"/>
            <a:ext cx="457200" cy="577515"/>
          </a:xfrm>
          <a:prstGeom prst="rect">
            <a:avLst/>
          </a:prstGeom>
          <a:ln>
            <a:noFill/>
          </a:ln>
          <a:effectLst>
            <a:outerShdw blurRad="292100" dist="139700" dir="2700000" algn="tl" rotWithShape="0">
              <a:srgbClr val="333333">
                <a:alpha val="65000"/>
              </a:srgbClr>
            </a:outerShdw>
          </a:effectLst>
        </p:spPr>
      </p:pic>
      <p:pic>
        <p:nvPicPr>
          <p:cNvPr id="5"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19829" t="10628" r="74391" b="79070"/>
          <a:stretch/>
        </p:blipFill>
        <p:spPr>
          <a:xfrm>
            <a:off x="3332748" y="1804737"/>
            <a:ext cx="529390" cy="541421"/>
          </a:xfrm>
          <a:prstGeom prst="rect">
            <a:avLst/>
          </a:prstGeom>
          <a:ln>
            <a:noFill/>
          </a:ln>
          <a:effectLst>
            <a:outerShdw blurRad="292100" dist="139700" dir="2700000" algn="tl" rotWithShape="0">
              <a:srgbClr val="333333">
                <a:alpha val="65000"/>
              </a:srgbClr>
            </a:outerShdw>
          </a:effectLst>
        </p:spPr>
      </p:pic>
      <p:pic>
        <p:nvPicPr>
          <p:cNvPr id="6"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36907" t="10856" r="58495" b="79757"/>
          <a:stretch/>
        </p:blipFill>
        <p:spPr>
          <a:xfrm>
            <a:off x="4896853" y="1816768"/>
            <a:ext cx="421105" cy="493295"/>
          </a:xfrm>
          <a:prstGeom prst="rect">
            <a:avLst/>
          </a:prstGeom>
          <a:ln>
            <a:noFill/>
          </a:ln>
          <a:effectLst>
            <a:outerShdw blurRad="292100" dist="139700" dir="2700000" algn="tl" rotWithShape="0">
              <a:srgbClr val="333333">
                <a:alpha val="65000"/>
              </a:srgbClr>
            </a:outerShdw>
          </a:effectLst>
        </p:spPr>
      </p:pic>
      <p:pic>
        <p:nvPicPr>
          <p:cNvPr id="7"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48862" t="9254" r="45752" b="80444"/>
          <a:stretch/>
        </p:blipFill>
        <p:spPr>
          <a:xfrm>
            <a:off x="5991726" y="1732547"/>
            <a:ext cx="493295" cy="541421"/>
          </a:xfrm>
          <a:prstGeom prst="rect">
            <a:avLst/>
          </a:prstGeom>
          <a:ln>
            <a:noFill/>
          </a:ln>
          <a:effectLst>
            <a:outerShdw blurRad="292100" dist="139700" dir="2700000" algn="tl" rotWithShape="0">
              <a:srgbClr val="333333">
                <a:alpha val="65000"/>
              </a:srgbClr>
            </a:outerShdw>
          </a:effectLst>
        </p:spPr>
      </p:pic>
      <p:pic>
        <p:nvPicPr>
          <p:cNvPr id="8"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64493" t="12230" r="29858" b="78842"/>
          <a:stretch/>
        </p:blipFill>
        <p:spPr>
          <a:xfrm>
            <a:off x="7423484" y="1888958"/>
            <a:ext cx="517358" cy="469231"/>
          </a:xfrm>
          <a:prstGeom prst="rect">
            <a:avLst/>
          </a:prstGeom>
          <a:ln>
            <a:noFill/>
          </a:ln>
          <a:effectLst>
            <a:outerShdw blurRad="292100" dist="139700" dir="2700000" algn="tl" rotWithShape="0">
              <a:srgbClr val="333333">
                <a:alpha val="65000"/>
              </a:srgbClr>
            </a:outerShdw>
          </a:effectLst>
        </p:spPr>
      </p:pic>
      <p:pic>
        <p:nvPicPr>
          <p:cNvPr id="9"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80456" t="13604" r="14946" b="76323"/>
          <a:stretch/>
        </p:blipFill>
        <p:spPr>
          <a:xfrm>
            <a:off x="8891337" y="1961148"/>
            <a:ext cx="421105" cy="529390"/>
          </a:xfrm>
          <a:prstGeom prst="rect">
            <a:avLst/>
          </a:prstGeom>
          <a:ln>
            <a:noFill/>
          </a:ln>
          <a:effectLst>
            <a:outerShdw blurRad="292100" dist="139700" dir="2700000" algn="tl" rotWithShape="0">
              <a:srgbClr val="333333">
                <a:alpha val="65000"/>
              </a:srgbClr>
            </a:outerShdw>
          </a:effectLst>
        </p:spPr>
      </p:pic>
      <p:pic>
        <p:nvPicPr>
          <p:cNvPr id="10"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21143" t="61222" r="73602" b="29850"/>
          <a:stretch/>
        </p:blipFill>
        <p:spPr>
          <a:xfrm>
            <a:off x="3453063" y="4463716"/>
            <a:ext cx="481263" cy="469231"/>
          </a:xfrm>
          <a:prstGeom prst="rect">
            <a:avLst/>
          </a:prstGeom>
          <a:ln>
            <a:noFill/>
          </a:ln>
          <a:effectLst>
            <a:outerShdw blurRad="292100" dist="139700" dir="2700000" algn="tl" rotWithShape="0">
              <a:srgbClr val="333333">
                <a:alpha val="65000"/>
              </a:srgbClr>
            </a:outerShdw>
          </a:effectLst>
        </p:spPr>
      </p:pic>
      <p:pic>
        <p:nvPicPr>
          <p:cNvPr id="11"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33228" t="64198" r="61911" b="26645"/>
          <a:stretch/>
        </p:blipFill>
        <p:spPr>
          <a:xfrm>
            <a:off x="4559968" y="4620126"/>
            <a:ext cx="445169" cy="481263"/>
          </a:xfrm>
          <a:prstGeom prst="rect">
            <a:avLst/>
          </a:prstGeom>
          <a:ln>
            <a:noFill/>
          </a:ln>
          <a:effectLst>
            <a:outerShdw blurRad="292100" dist="139700" dir="2700000" algn="tl" rotWithShape="0">
              <a:srgbClr val="333333">
                <a:alpha val="65000"/>
              </a:srgbClr>
            </a:outerShdw>
          </a:effectLst>
        </p:spPr>
      </p:pic>
      <p:pic>
        <p:nvPicPr>
          <p:cNvPr id="12"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51751" t="52981" r="43126" b="37633"/>
          <a:stretch/>
        </p:blipFill>
        <p:spPr>
          <a:xfrm>
            <a:off x="6256421" y="4030579"/>
            <a:ext cx="469232" cy="493295"/>
          </a:xfrm>
          <a:prstGeom prst="rect">
            <a:avLst/>
          </a:prstGeom>
          <a:ln>
            <a:noFill/>
          </a:ln>
          <a:effectLst>
            <a:outerShdw blurRad="292100" dist="139700" dir="2700000" algn="tl" rotWithShape="0">
              <a:srgbClr val="333333">
                <a:alpha val="65000"/>
              </a:srgbClr>
            </a:outerShdw>
          </a:effectLst>
        </p:spPr>
      </p:pic>
      <p:pic>
        <p:nvPicPr>
          <p:cNvPr id="13" name="0EB6BEA8-466A-4309-8BD2-9CC06621B6BE-L0-001.jpeg" descr="0EB6BEA8-466A-4309-8BD2-9CC06621B6BE-L0-001.jpeg"/>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64232" t="59619" r="30645" b="30079"/>
          <a:stretch/>
        </p:blipFill>
        <p:spPr>
          <a:xfrm>
            <a:off x="7399422" y="4379495"/>
            <a:ext cx="469232" cy="541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4450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37</a:t>
            </a:fld>
            <a:endParaRPr lang="es-MX"/>
          </a:p>
        </p:txBody>
      </p:sp>
      <p:pic>
        <p:nvPicPr>
          <p:cNvPr id="3" name="03775E10-85D1-406D-BC33-16B5C3DA1A1E-L0-001.png" descr="03775E10-85D1-406D-BC33-16B5C3DA1A1E-L0-001.png"/>
          <p:cNvPicPr>
            <a:picLocks noChangeAspect="1"/>
          </p:cNvPicPr>
          <p:nvPr/>
        </p:nvPicPr>
        <p:blipFill>
          <a:blip r:embed="rId2"/>
          <a:srcRect l="32484" t="20390" b="69275"/>
          <a:stretch>
            <a:fillRect/>
          </a:stretch>
        </p:blipFill>
        <p:spPr>
          <a:xfrm>
            <a:off x="1906158" y="425585"/>
            <a:ext cx="8281579" cy="950728"/>
          </a:xfrm>
          <a:prstGeom prst="rect">
            <a:avLst/>
          </a:prstGeom>
          <a:ln w="12700">
            <a:miter lim="400000"/>
          </a:ln>
        </p:spPr>
      </p:pic>
      <p:pic>
        <p:nvPicPr>
          <p:cNvPr id="4" name="03775E10-85D1-406D-BC33-16B5C3DA1A1E-L0-001.png" descr="03775E10-85D1-406D-BC33-16B5C3DA1A1E-L0-001.png"/>
          <p:cNvPicPr>
            <a:picLocks noChangeAspect="1"/>
          </p:cNvPicPr>
          <p:nvPr/>
        </p:nvPicPr>
        <p:blipFill>
          <a:blip r:embed="rId2"/>
          <a:srcRect l="34892" t="36439" b="57568"/>
          <a:stretch>
            <a:fillRect/>
          </a:stretch>
        </p:blipFill>
        <p:spPr>
          <a:xfrm>
            <a:off x="1955276" y="2306068"/>
            <a:ext cx="7986276" cy="551199"/>
          </a:xfrm>
          <a:prstGeom prst="rect">
            <a:avLst/>
          </a:prstGeom>
          <a:ln w="12700">
            <a:miter lim="400000"/>
          </a:ln>
        </p:spPr>
      </p:pic>
      <p:pic>
        <p:nvPicPr>
          <p:cNvPr id="5" name="03775E10-85D1-406D-BC33-16B5C3DA1A1E-L0-001.png" descr="03775E10-85D1-406D-BC33-16B5C3DA1A1E-L0-001.png"/>
          <p:cNvPicPr>
            <a:picLocks noChangeAspect="1"/>
          </p:cNvPicPr>
          <p:nvPr/>
        </p:nvPicPr>
        <p:blipFill>
          <a:blip r:embed="rId2"/>
          <a:srcRect l="35458" t="42293" b="53320"/>
          <a:stretch>
            <a:fillRect/>
          </a:stretch>
        </p:blipFill>
        <p:spPr>
          <a:xfrm>
            <a:off x="2053777" y="4816152"/>
            <a:ext cx="7916792" cy="403546"/>
          </a:xfrm>
          <a:prstGeom prst="rect">
            <a:avLst/>
          </a:prstGeom>
          <a:ln w="12700">
            <a:miter lim="400000"/>
          </a:ln>
        </p:spPr>
      </p:pic>
      <p:sp>
        <p:nvSpPr>
          <p:cNvPr id="8" name="CuadroTexto 7"/>
          <p:cNvSpPr txBox="1"/>
          <p:nvPr/>
        </p:nvSpPr>
        <p:spPr>
          <a:xfrm>
            <a:off x="2053777" y="3028955"/>
            <a:ext cx="7887775" cy="1015663"/>
          </a:xfrm>
          <a:prstGeom prst="rect">
            <a:avLst/>
          </a:prstGeom>
          <a:noFill/>
        </p:spPr>
        <p:txBody>
          <a:bodyPr wrap="square" rtlCol="0">
            <a:spAutoFit/>
          </a:bodyPr>
          <a:lstStyle/>
          <a:p>
            <a:pPr marL="342900" indent="-342900">
              <a:buAutoNum type="alphaLcParenR"/>
            </a:pPr>
            <a:r>
              <a:rPr lang="es-MX" sz="1200" dirty="0" smtClean="0"/>
              <a:t>Investigación de cómo los sistemas de numeración influyen en la informáticas y sus usos en esta materia.</a:t>
            </a:r>
          </a:p>
          <a:p>
            <a:pPr marL="342900" indent="-342900">
              <a:buAutoNum type="alphaLcParenR"/>
            </a:pPr>
            <a:r>
              <a:rPr lang="es-MX" sz="1200" dirty="0" smtClean="0"/>
              <a:t>Que loe alumnos conozcan la función del sistema binario en la informática y como es que las </a:t>
            </a:r>
            <a:r>
              <a:rPr lang="es-MX" sz="1200" dirty="0" err="1" smtClean="0"/>
              <a:t>pc´s</a:t>
            </a:r>
            <a:r>
              <a:rPr lang="es-MX" sz="1200" dirty="0" smtClean="0"/>
              <a:t> lo interpretan</a:t>
            </a:r>
          </a:p>
          <a:p>
            <a:pPr marL="342900" indent="-342900">
              <a:buAutoNum type="alphaLcParenR"/>
            </a:pPr>
            <a:r>
              <a:rPr lang="es-MX" sz="1200" dirty="0" smtClean="0"/>
              <a:t>Cuarto de Bachillerato</a:t>
            </a:r>
          </a:p>
          <a:p>
            <a:pPr marL="342900" indent="-342900">
              <a:buAutoNum type="alphaLcParenR"/>
            </a:pPr>
            <a:r>
              <a:rPr lang="es-MX" sz="1200" dirty="0" smtClean="0"/>
              <a:t>17 y 18 de octubre</a:t>
            </a:r>
            <a:endParaRPr lang="es-MX" sz="1200" dirty="0"/>
          </a:p>
        </p:txBody>
      </p:sp>
      <p:sp>
        <p:nvSpPr>
          <p:cNvPr id="10" name="CuadroTexto 9"/>
          <p:cNvSpPr txBox="1"/>
          <p:nvPr/>
        </p:nvSpPr>
        <p:spPr>
          <a:xfrm>
            <a:off x="2157413" y="5414968"/>
            <a:ext cx="8301037" cy="646331"/>
          </a:xfrm>
          <a:prstGeom prst="rect">
            <a:avLst/>
          </a:prstGeom>
          <a:noFill/>
        </p:spPr>
        <p:txBody>
          <a:bodyPr wrap="square" rtlCol="0">
            <a:spAutoFit/>
          </a:bodyPr>
          <a:lstStyle/>
          <a:p>
            <a:r>
              <a:rPr lang="es-MX" sz="1200" dirty="0" smtClean="0"/>
              <a:t>e) Informática</a:t>
            </a:r>
          </a:p>
          <a:p>
            <a:endParaRPr lang="es-MX" sz="1200" dirty="0"/>
          </a:p>
          <a:p>
            <a:r>
              <a:rPr lang="es-MX" sz="1200" dirty="0" smtClean="0"/>
              <a:t>f) Ejercicios de conversión de código </a:t>
            </a:r>
            <a:r>
              <a:rPr lang="es-MX" sz="1200" dirty="0" err="1" smtClean="0"/>
              <a:t>ascii</a:t>
            </a:r>
            <a:r>
              <a:rPr lang="es-MX" sz="1200" dirty="0" smtClean="0"/>
              <a:t> a sistema binario y viceversa</a:t>
            </a:r>
            <a:endParaRPr lang="es-MX" sz="1200" dirty="0"/>
          </a:p>
        </p:txBody>
      </p:sp>
      <p:sp>
        <p:nvSpPr>
          <p:cNvPr id="6" name="CuadroTexto 5"/>
          <p:cNvSpPr txBox="1"/>
          <p:nvPr/>
        </p:nvSpPr>
        <p:spPr>
          <a:xfrm>
            <a:off x="4672013" y="1563072"/>
            <a:ext cx="2500312" cy="584775"/>
          </a:xfrm>
          <a:prstGeom prst="rect">
            <a:avLst/>
          </a:prstGeom>
          <a:noFill/>
        </p:spPr>
        <p:txBody>
          <a:bodyPr wrap="square" rtlCol="0">
            <a:spAutoFit/>
          </a:bodyPr>
          <a:lstStyle/>
          <a:p>
            <a:r>
              <a:rPr lang="es-MX" sz="3200" dirty="0" smtClean="0">
                <a:solidFill>
                  <a:schemeClr val="accent1">
                    <a:lumMod val="75000"/>
                  </a:schemeClr>
                </a:solidFill>
              </a:rPr>
              <a:t>Informática</a:t>
            </a:r>
            <a:endParaRPr lang="es-MX" dirty="0">
              <a:solidFill>
                <a:schemeClr val="accent1">
                  <a:lumMod val="75000"/>
                </a:schemeClr>
              </a:solidFill>
            </a:endParaRPr>
          </a:p>
        </p:txBody>
      </p:sp>
    </p:spTree>
    <p:extLst>
      <p:ext uri="{BB962C8B-B14F-4D97-AF65-F5344CB8AC3E}">
        <p14:creationId xmlns:p14="http://schemas.microsoft.com/office/powerpoint/2010/main" val="1820529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38</a:t>
            </a:fld>
            <a:endParaRPr lang="es-MX"/>
          </a:p>
        </p:txBody>
      </p:sp>
      <p:pic>
        <p:nvPicPr>
          <p:cNvPr id="4" name="03775E10-85D1-406D-BC33-16B5C3DA1A1E-L0-001.png" descr="03775E10-85D1-406D-BC33-16B5C3DA1A1E-L0-001.png"/>
          <p:cNvPicPr>
            <a:picLocks noChangeAspect="1"/>
          </p:cNvPicPr>
          <p:nvPr/>
        </p:nvPicPr>
        <p:blipFill>
          <a:blip r:embed="rId2"/>
          <a:srcRect l="35317" t="46258" b="49355"/>
          <a:stretch>
            <a:fillRect/>
          </a:stretch>
        </p:blipFill>
        <p:spPr>
          <a:xfrm>
            <a:off x="2137637" y="708295"/>
            <a:ext cx="7934163" cy="403547"/>
          </a:xfrm>
          <a:prstGeom prst="rect">
            <a:avLst/>
          </a:prstGeom>
          <a:ln w="12700">
            <a:miter lim="400000"/>
          </a:ln>
        </p:spPr>
      </p:pic>
      <p:pic>
        <p:nvPicPr>
          <p:cNvPr id="6" name="03775E10-85D1-406D-BC33-16B5C3DA1A1E-L0-001.png" descr="03775E10-85D1-406D-BC33-16B5C3DA1A1E-L0-001.png"/>
          <p:cNvPicPr>
            <a:picLocks noChangeAspect="1"/>
          </p:cNvPicPr>
          <p:nvPr/>
        </p:nvPicPr>
        <p:blipFill>
          <a:blip r:embed="rId2"/>
          <a:srcRect l="34750" t="50790" b="42085"/>
          <a:stretch>
            <a:fillRect/>
          </a:stretch>
        </p:blipFill>
        <p:spPr>
          <a:xfrm>
            <a:off x="2128985" y="2189157"/>
            <a:ext cx="8003647" cy="655424"/>
          </a:xfrm>
          <a:prstGeom prst="rect">
            <a:avLst/>
          </a:prstGeom>
          <a:ln w="12700">
            <a:miter lim="400000"/>
          </a:ln>
        </p:spPr>
      </p:pic>
      <p:pic>
        <p:nvPicPr>
          <p:cNvPr id="8" name="03775E10-85D1-406D-BC33-16B5C3DA1A1E-L0-001.png" descr="03775E10-85D1-406D-BC33-16B5C3DA1A1E-L0-001.png"/>
          <p:cNvPicPr>
            <a:picLocks noChangeAspect="1"/>
          </p:cNvPicPr>
          <p:nvPr/>
        </p:nvPicPr>
        <p:blipFill>
          <a:blip r:embed="rId2"/>
          <a:srcRect l="34467" t="57965" b="34910"/>
          <a:stretch>
            <a:fillRect/>
          </a:stretch>
        </p:blipFill>
        <p:spPr>
          <a:xfrm>
            <a:off x="2128986" y="4371729"/>
            <a:ext cx="8038389" cy="655424"/>
          </a:xfrm>
          <a:prstGeom prst="rect">
            <a:avLst/>
          </a:prstGeom>
          <a:ln w="12700">
            <a:miter lim="400000"/>
          </a:ln>
        </p:spPr>
      </p:pic>
      <p:sp>
        <p:nvSpPr>
          <p:cNvPr id="10" name="CuadroTexto 9"/>
          <p:cNvSpPr txBox="1"/>
          <p:nvPr/>
        </p:nvSpPr>
        <p:spPr>
          <a:xfrm>
            <a:off x="2286000" y="1192692"/>
            <a:ext cx="7629525" cy="461665"/>
          </a:xfrm>
          <a:prstGeom prst="rect">
            <a:avLst/>
          </a:prstGeom>
          <a:noFill/>
        </p:spPr>
        <p:txBody>
          <a:bodyPr wrap="square" rtlCol="0">
            <a:spAutoFit/>
          </a:bodyPr>
          <a:lstStyle/>
          <a:p>
            <a:r>
              <a:rPr lang="es-MX" sz="1200" dirty="0" smtClean="0"/>
              <a:t>g) Dicha actividad es necesaria para entender el funcionamiento interno de las computadoras y entender la importancia de los sistemas de numeración dentro de la informática</a:t>
            </a:r>
            <a:endParaRPr lang="es-MX" sz="1200" dirty="0"/>
          </a:p>
        </p:txBody>
      </p:sp>
      <p:sp>
        <p:nvSpPr>
          <p:cNvPr id="11" name="CuadroTexto 10"/>
          <p:cNvSpPr txBox="1"/>
          <p:nvPr/>
        </p:nvSpPr>
        <p:spPr>
          <a:xfrm>
            <a:off x="2286000" y="2966799"/>
            <a:ext cx="7386638" cy="646331"/>
          </a:xfrm>
          <a:prstGeom prst="rect">
            <a:avLst/>
          </a:prstGeom>
          <a:noFill/>
        </p:spPr>
        <p:txBody>
          <a:bodyPr wrap="square" rtlCol="0">
            <a:spAutoFit/>
          </a:bodyPr>
          <a:lstStyle/>
          <a:p>
            <a:r>
              <a:rPr lang="es-MX" sz="1200" dirty="0" smtClean="0"/>
              <a:t>H) Par esta actividad se solicitara al alumno investigar que es el código ASCII y sus funciones, para posteriormente retomar ejercicios de conversión utilizando el código ASCII y formulando pequeñas palabras en sistema binario </a:t>
            </a:r>
            <a:endParaRPr lang="es-MX" sz="1200" dirty="0"/>
          </a:p>
        </p:txBody>
      </p:sp>
      <p:sp>
        <p:nvSpPr>
          <p:cNvPr id="12" name="CuadroTexto 11"/>
          <p:cNvSpPr txBox="1"/>
          <p:nvPr/>
        </p:nvSpPr>
        <p:spPr>
          <a:xfrm>
            <a:off x="2286000" y="5443538"/>
            <a:ext cx="7785800" cy="461665"/>
          </a:xfrm>
          <a:prstGeom prst="rect">
            <a:avLst/>
          </a:prstGeom>
          <a:noFill/>
        </p:spPr>
        <p:txBody>
          <a:bodyPr wrap="square" rtlCol="0">
            <a:spAutoFit/>
          </a:bodyPr>
          <a:lstStyle/>
          <a:p>
            <a:r>
              <a:rPr lang="es-MX" sz="1200" dirty="0" smtClean="0"/>
              <a:t>i) SE llevara a cabo la entrega de física de los ejercicios resueltos y la investigación previa de las funciones de la tabla de código ASCII.</a:t>
            </a:r>
            <a:endParaRPr lang="es-MX" sz="1200" dirty="0"/>
          </a:p>
        </p:txBody>
      </p:sp>
    </p:spTree>
    <p:extLst>
      <p:ext uri="{BB962C8B-B14F-4D97-AF65-F5344CB8AC3E}">
        <p14:creationId xmlns:p14="http://schemas.microsoft.com/office/powerpoint/2010/main" val="2240318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39</a:t>
            </a:fld>
            <a:endParaRPr lang="es-MX"/>
          </a:p>
        </p:txBody>
      </p:sp>
      <p:pic>
        <p:nvPicPr>
          <p:cNvPr id="3" name="03775E10-85D1-406D-BC33-16B5C3DA1A1E-L0-001.png" descr="03775E10-85D1-406D-BC33-16B5C3DA1A1E-L0-001.png"/>
          <p:cNvPicPr>
            <a:picLocks noChangeAspect="1"/>
          </p:cNvPicPr>
          <p:nvPr/>
        </p:nvPicPr>
        <p:blipFill>
          <a:blip r:embed="rId2"/>
          <a:srcRect l="34325" t="64951" b="28773"/>
          <a:stretch>
            <a:fillRect/>
          </a:stretch>
        </p:blipFill>
        <p:spPr>
          <a:xfrm>
            <a:off x="1903165" y="567520"/>
            <a:ext cx="8055759" cy="577255"/>
          </a:xfrm>
          <a:prstGeom prst="rect">
            <a:avLst/>
          </a:prstGeom>
          <a:ln w="12700">
            <a:miter lim="400000"/>
          </a:ln>
        </p:spPr>
      </p:pic>
      <p:pic>
        <p:nvPicPr>
          <p:cNvPr id="4" name="03775E10-85D1-406D-BC33-16B5C3DA1A1E-L0-001.png" descr="03775E10-85D1-406D-BC33-16B5C3DA1A1E-L0-001.png"/>
          <p:cNvPicPr>
            <a:picLocks noChangeAspect="1"/>
          </p:cNvPicPr>
          <p:nvPr/>
        </p:nvPicPr>
        <p:blipFill>
          <a:blip r:embed="rId2"/>
          <a:srcRect l="35033" t="70993" b="24525"/>
          <a:stretch>
            <a:fillRect/>
          </a:stretch>
        </p:blipFill>
        <p:spPr>
          <a:xfrm>
            <a:off x="2111546" y="2303146"/>
            <a:ext cx="7968904" cy="412232"/>
          </a:xfrm>
          <a:prstGeom prst="rect">
            <a:avLst/>
          </a:prstGeom>
          <a:ln w="12700">
            <a:miter lim="400000"/>
          </a:ln>
        </p:spPr>
      </p:pic>
      <p:pic>
        <p:nvPicPr>
          <p:cNvPr id="6" name="03775E10-85D1-406D-BC33-16B5C3DA1A1E-L0-001.png" descr="03775E10-85D1-406D-BC33-16B5C3DA1A1E-L0-001.png"/>
          <p:cNvPicPr>
            <a:picLocks noChangeAspect="1"/>
          </p:cNvPicPr>
          <p:nvPr/>
        </p:nvPicPr>
        <p:blipFill>
          <a:blip r:embed="rId2"/>
          <a:srcRect l="35317" t="75336" r="1771" b="18011"/>
          <a:stretch>
            <a:fillRect/>
          </a:stretch>
        </p:blipFill>
        <p:spPr>
          <a:xfrm>
            <a:off x="2111545" y="3934407"/>
            <a:ext cx="7716897" cy="611996"/>
          </a:xfrm>
          <a:prstGeom prst="rect">
            <a:avLst/>
          </a:prstGeom>
          <a:ln w="12700">
            <a:miter lim="400000"/>
          </a:ln>
        </p:spPr>
      </p:pic>
      <p:sp>
        <p:nvSpPr>
          <p:cNvPr id="8" name="CuadroTexto 7"/>
          <p:cNvSpPr txBox="1"/>
          <p:nvPr/>
        </p:nvSpPr>
        <p:spPr>
          <a:xfrm>
            <a:off x="2526866" y="1328738"/>
            <a:ext cx="7553584" cy="738664"/>
          </a:xfrm>
          <a:prstGeom prst="rect">
            <a:avLst/>
          </a:prstGeom>
          <a:noFill/>
        </p:spPr>
        <p:txBody>
          <a:bodyPr wrap="square" rtlCol="0">
            <a:spAutoFit/>
          </a:bodyPr>
          <a:lstStyle/>
          <a:p>
            <a:r>
              <a:rPr lang="es-MX" sz="1200" dirty="0" smtClean="0"/>
              <a:t>j) </a:t>
            </a:r>
            <a:r>
              <a:rPr lang="es-ES" sz="1200" dirty="0"/>
              <a:t>Para el cierre de la actividad se entregaron trabajos </a:t>
            </a:r>
            <a:r>
              <a:rPr lang="es-ES" sz="1200" dirty="0" smtClean="0"/>
              <a:t>con problemas realizados en el cuaderno de los alumnos. Posteriormente </a:t>
            </a:r>
            <a:r>
              <a:rPr lang="es-ES" sz="1200" dirty="0"/>
              <a:t>de llevo a cabo la retroalimentación, con la evaluación y coevaluación</a:t>
            </a:r>
            <a:endParaRPr lang="es-MX" sz="1200" dirty="0"/>
          </a:p>
          <a:p>
            <a:endParaRPr lang="es-MX" dirty="0"/>
          </a:p>
        </p:txBody>
      </p:sp>
      <p:sp>
        <p:nvSpPr>
          <p:cNvPr id="9" name="CuadroTexto 8"/>
          <p:cNvSpPr txBox="1"/>
          <p:nvPr/>
        </p:nvSpPr>
        <p:spPr>
          <a:xfrm>
            <a:off x="2228850" y="2886075"/>
            <a:ext cx="7972425" cy="461665"/>
          </a:xfrm>
          <a:prstGeom prst="rect">
            <a:avLst/>
          </a:prstGeom>
          <a:noFill/>
        </p:spPr>
        <p:txBody>
          <a:bodyPr wrap="square" rtlCol="0">
            <a:spAutoFit/>
          </a:bodyPr>
          <a:lstStyle/>
          <a:p>
            <a:r>
              <a:rPr lang="es-MX" sz="1200" dirty="0" smtClean="0"/>
              <a:t>k. Por medio de lo aprendido en matemáticas realizaran las conversiones del código ASCII y complementaran la infografía realizada en matemáticas</a:t>
            </a:r>
            <a:endParaRPr lang="es-MX" sz="1200" dirty="0"/>
          </a:p>
        </p:txBody>
      </p:sp>
      <p:sp>
        <p:nvSpPr>
          <p:cNvPr id="10" name="CuadroTexto 9"/>
          <p:cNvSpPr txBox="1"/>
          <p:nvPr/>
        </p:nvSpPr>
        <p:spPr>
          <a:xfrm>
            <a:off x="2228850" y="4972050"/>
            <a:ext cx="8129588" cy="646331"/>
          </a:xfrm>
          <a:prstGeom prst="rect">
            <a:avLst/>
          </a:prstGeom>
          <a:noFill/>
        </p:spPr>
        <p:txBody>
          <a:bodyPr wrap="square" rtlCol="0">
            <a:spAutoFit/>
          </a:bodyPr>
          <a:lstStyle/>
          <a:p>
            <a:r>
              <a:rPr lang="es-MX" sz="1200" dirty="0" smtClean="0"/>
              <a:t>l. Los resultados fueron buenos ya que complementaron y le dieron un sentido a lo trabajado en matemáticas logrando reforzarlo además de entender lo complejo de una computadora y como es que dicho dispositivo interpreta las instrucciones que se le brindan.</a:t>
            </a:r>
            <a:endParaRPr lang="es-MX" sz="1200" dirty="0"/>
          </a:p>
        </p:txBody>
      </p:sp>
    </p:spTree>
    <p:extLst>
      <p:ext uri="{BB962C8B-B14F-4D97-AF65-F5344CB8AC3E}">
        <p14:creationId xmlns:p14="http://schemas.microsoft.com/office/powerpoint/2010/main" val="3714386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Introducción</a:t>
            </a:r>
          </a:p>
        </p:txBody>
      </p:sp>
      <p:sp>
        <p:nvSpPr>
          <p:cNvPr id="3" name="Marcador de contenido 2"/>
          <p:cNvSpPr>
            <a:spLocks noGrp="1"/>
          </p:cNvSpPr>
          <p:nvPr>
            <p:ph idx="1"/>
          </p:nvPr>
        </p:nvSpPr>
        <p:spPr/>
        <p:txBody>
          <a:bodyPr>
            <a:normAutofit lnSpcReduction="10000"/>
          </a:bodyPr>
          <a:lstStyle/>
          <a:p>
            <a:r>
              <a:rPr lang="es-MX" dirty="0"/>
              <a:t>El siguiente proyecto se llevara a cabo con la premisa de que el alumno comprenda y analice los orígenes de materias tan importantes como lo son las matemáticas y la informática, desde una perspectiva histórica; las cuales en la actualidad tienen gran peso en la carga curricular y en la vida diaria.</a:t>
            </a:r>
          </a:p>
          <a:p>
            <a:r>
              <a:rPr lang="es-MX" dirty="0"/>
              <a:t>Como es bien sabido las matemáticas se utilizan en todos los ámbitos y aspectos de la vida ya que la podemos encontrar en la naturaleza, en nuestra vida diaria y en aplicaciones computacionales.</a:t>
            </a:r>
          </a:p>
          <a:p>
            <a:r>
              <a:rPr lang="es-MX" dirty="0"/>
              <a:t>Por estos motivos es que se decide llevar a cabo este proyecto y pueda rendir frutos en el futuro cercano y sea de gran utilidad para los alumnos y profesores</a:t>
            </a:r>
          </a:p>
          <a:p>
            <a:r>
              <a:rPr lang="es-MX" dirty="0"/>
              <a:t>Nuestro proyecto se enfoca a que el alumno comprenda como influyen las matemáticas en la informática, el desarrollo de algoritmos, creación de software, entre otros.</a:t>
            </a:r>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4</a:t>
            </a:fld>
            <a:endParaRPr lang="es-MX"/>
          </a:p>
        </p:txBody>
      </p:sp>
    </p:spTree>
    <p:extLst>
      <p:ext uri="{BB962C8B-B14F-4D97-AF65-F5344CB8AC3E}">
        <p14:creationId xmlns:p14="http://schemas.microsoft.com/office/powerpoint/2010/main" val="1122328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40</a:t>
            </a:fld>
            <a:endParaRPr lang="es-MX"/>
          </a:p>
        </p:txBody>
      </p:sp>
      <p:pic>
        <p:nvPicPr>
          <p:cNvPr id="3" name="B61D2751-4979-4B4F-A38F-79030A3388DE-L0-001.png" descr="B61D2751-4979-4B4F-A38F-79030A3388DE-L0-001.png"/>
          <p:cNvPicPr>
            <a:picLocks noChangeAspect="1"/>
          </p:cNvPicPr>
          <p:nvPr/>
        </p:nvPicPr>
        <p:blipFill>
          <a:blip r:embed="rId2"/>
          <a:srcRect l="32864" t="35334" b="56610"/>
          <a:stretch>
            <a:fillRect/>
          </a:stretch>
        </p:blipFill>
        <p:spPr>
          <a:xfrm>
            <a:off x="1784562" y="356101"/>
            <a:ext cx="8401890" cy="756029"/>
          </a:xfrm>
          <a:prstGeom prst="rect">
            <a:avLst/>
          </a:prstGeom>
          <a:ln w="25400">
            <a:solidFill>
              <a:srgbClr val="B51A00"/>
            </a:solidFill>
            <a:miter lim="400000"/>
          </a:ln>
        </p:spPr>
      </p:pic>
      <p:pic>
        <p:nvPicPr>
          <p:cNvPr id="4" name="Imagen 3"/>
          <p:cNvPicPr>
            <a:picLocks noChangeAspect="1"/>
          </p:cNvPicPr>
          <p:nvPr/>
        </p:nvPicPr>
        <p:blipFill rotWithShape="1">
          <a:blip r:embed="rId3"/>
          <a:srcRect l="24890" t="24023" r="29978" b="9180"/>
          <a:stretch/>
        </p:blipFill>
        <p:spPr>
          <a:xfrm>
            <a:off x="2614612" y="1337599"/>
            <a:ext cx="5872163" cy="4886325"/>
          </a:xfrm>
          <a:prstGeom prst="rect">
            <a:avLst/>
          </a:prstGeom>
        </p:spPr>
      </p:pic>
    </p:spTree>
    <p:extLst>
      <p:ext uri="{BB962C8B-B14F-4D97-AF65-F5344CB8AC3E}">
        <p14:creationId xmlns:p14="http://schemas.microsoft.com/office/powerpoint/2010/main" val="2547408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03775E10-85D1-406D-BC33-16B5C3DA1A1E-L0-001.png" descr="03775E10-85D1-406D-BC33-16B5C3DA1A1E-L0-001.png"/>
          <p:cNvPicPr>
            <a:picLocks noChangeAspect="1"/>
          </p:cNvPicPr>
          <p:nvPr/>
        </p:nvPicPr>
        <p:blipFill>
          <a:blip r:embed="rId2"/>
          <a:srcRect l="32484" t="20390" b="69275"/>
          <a:stretch>
            <a:fillRect/>
          </a:stretch>
        </p:blipFill>
        <p:spPr>
          <a:xfrm>
            <a:off x="1906158" y="425585"/>
            <a:ext cx="8281579" cy="950728"/>
          </a:xfrm>
          <a:prstGeom prst="rect">
            <a:avLst/>
          </a:prstGeom>
          <a:ln w="12700">
            <a:miter lim="400000"/>
          </a:ln>
        </p:spPr>
      </p:pic>
      <p:pic>
        <p:nvPicPr>
          <p:cNvPr id="219" name="03775E10-85D1-406D-BC33-16B5C3DA1A1E-L0-001.png" descr="03775E10-85D1-406D-BC33-16B5C3DA1A1E-L0-001.png"/>
          <p:cNvPicPr>
            <a:picLocks noChangeAspect="1"/>
          </p:cNvPicPr>
          <p:nvPr/>
        </p:nvPicPr>
        <p:blipFill>
          <a:blip r:embed="rId2"/>
          <a:srcRect l="34892" t="36439" b="57568"/>
          <a:stretch>
            <a:fillRect/>
          </a:stretch>
        </p:blipFill>
        <p:spPr>
          <a:xfrm>
            <a:off x="2005101" y="1738880"/>
            <a:ext cx="7986276" cy="551199"/>
          </a:xfrm>
          <a:prstGeom prst="rect">
            <a:avLst/>
          </a:prstGeom>
          <a:ln w="12700">
            <a:miter lim="400000"/>
          </a:ln>
        </p:spPr>
      </p:pic>
      <p:pic>
        <p:nvPicPr>
          <p:cNvPr id="221" name="03775E10-85D1-406D-BC33-16B5C3DA1A1E-L0-001.png" descr="03775E10-85D1-406D-BC33-16B5C3DA1A1E-L0-001.png"/>
          <p:cNvPicPr>
            <a:picLocks noChangeAspect="1"/>
          </p:cNvPicPr>
          <p:nvPr/>
        </p:nvPicPr>
        <p:blipFill>
          <a:blip r:embed="rId2"/>
          <a:srcRect l="35458" t="42293" b="53320"/>
          <a:stretch>
            <a:fillRect/>
          </a:stretch>
        </p:blipFill>
        <p:spPr>
          <a:xfrm>
            <a:off x="2039843" y="4164376"/>
            <a:ext cx="7916792" cy="403546"/>
          </a:xfrm>
          <a:prstGeom prst="rect">
            <a:avLst/>
          </a:prstGeom>
          <a:ln w="12700">
            <a:miter lim="400000"/>
          </a:ln>
        </p:spPr>
      </p:pic>
      <p:sp>
        <p:nvSpPr>
          <p:cNvPr id="5" name="Título 4">
            <a:extLst>
              <a:ext uri="{FF2B5EF4-FFF2-40B4-BE49-F238E27FC236}">
                <a16:creationId xmlns:a16="http://schemas.microsoft.com/office/drawing/2014/main" id="{FE61C90D-D11F-6046-A482-58A12AE378A1}"/>
              </a:ext>
            </a:extLst>
          </p:cNvPr>
          <p:cNvSpPr>
            <a:spLocks noGrp="1"/>
          </p:cNvSpPr>
          <p:nvPr>
            <p:ph type="ctrTitle"/>
          </p:nvPr>
        </p:nvSpPr>
        <p:spPr>
          <a:xfrm>
            <a:off x="1906158" y="244120"/>
            <a:ext cx="7766936" cy="1646302"/>
          </a:xfrm>
        </p:spPr>
        <p:txBody>
          <a:bodyPr/>
          <a:lstStyle/>
          <a:p>
            <a:pPr algn="ctr"/>
            <a:r>
              <a:rPr lang="es-MX" sz="3600" b="1" dirty="0"/>
              <a:t>Matemáticas</a:t>
            </a:r>
            <a:r>
              <a:rPr lang="es-MX" dirty="0"/>
              <a:t> </a:t>
            </a:r>
          </a:p>
        </p:txBody>
      </p:sp>
      <p:sp>
        <p:nvSpPr>
          <p:cNvPr id="4" name="Marcador de texto 3">
            <a:extLst>
              <a:ext uri="{FF2B5EF4-FFF2-40B4-BE49-F238E27FC236}">
                <a16:creationId xmlns:a16="http://schemas.microsoft.com/office/drawing/2014/main" id="{014539CB-4670-3045-90E9-0EBA6622CC06}"/>
              </a:ext>
            </a:extLst>
          </p:cNvPr>
          <p:cNvSpPr>
            <a:spLocks noGrp="1"/>
          </p:cNvSpPr>
          <p:nvPr>
            <p:ph type="subTitle" idx="1"/>
          </p:nvPr>
        </p:nvSpPr>
        <p:spPr>
          <a:xfrm>
            <a:off x="2061337" y="2375902"/>
            <a:ext cx="7766936" cy="1788474"/>
          </a:xfrm>
        </p:spPr>
        <p:txBody>
          <a:bodyPr>
            <a:normAutofit/>
          </a:bodyPr>
          <a:lstStyle/>
          <a:p>
            <a:pPr marL="285750" indent="-285750" algn="just">
              <a:buFont typeface="Wingdings" pitchFamily="2" charset="2"/>
              <a:buChar char="Ø"/>
            </a:pPr>
            <a:r>
              <a:rPr lang="es-MX" sz="1200" dirty="0">
                <a:solidFill>
                  <a:schemeClr val="tx1"/>
                </a:solidFill>
              </a:rPr>
              <a:t>a) Sistemas de numeración </a:t>
            </a:r>
          </a:p>
          <a:p>
            <a:pPr marL="285750" indent="-285750" algn="just">
              <a:buFont typeface="Wingdings" pitchFamily="2" charset="2"/>
              <a:buChar char="Ø"/>
            </a:pPr>
            <a:r>
              <a:rPr lang="es-MX" sz="1200" dirty="0">
                <a:solidFill>
                  <a:schemeClr val="tx1"/>
                </a:solidFill>
              </a:rPr>
              <a:t>b) Que el alumno comprenda como surgieron los sistemas de numeración en diferentes culturas de la antigüedad hasta llegar al sistema decimal adoptado universalmente. Que opere con sistemas de numeración de diferentes bases para que comprenda los algoritmos de las operaciones en el sistema decimal. </a:t>
            </a:r>
          </a:p>
          <a:p>
            <a:pPr marL="285750" indent="-285750" algn="just">
              <a:buFont typeface="Wingdings" pitchFamily="2" charset="2"/>
              <a:buChar char="Ø"/>
            </a:pPr>
            <a:r>
              <a:rPr lang="es-MX" sz="1200" dirty="0">
                <a:solidFill>
                  <a:schemeClr val="tx1"/>
                </a:solidFill>
              </a:rPr>
              <a:t>c) 4to. Grado </a:t>
            </a:r>
          </a:p>
          <a:p>
            <a:pPr marL="285750" indent="-285750" algn="just">
              <a:buFont typeface="Wingdings" pitchFamily="2" charset="2"/>
              <a:buChar char="Ø"/>
            </a:pPr>
            <a:r>
              <a:rPr lang="es-MX" sz="1200" dirty="0">
                <a:solidFill>
                  <a:schemeClr val="tx1"/>
                </a:solidFill>
              </a:rPr>
              <a:t>d) 5 al 11 Septiembre 2018</a:t>
            </a:r>
          </a:p>
        </p:txBody>
      </p:sp>
      <p:sp>
        <p:nvSpPr>
          <p:cNvPr id="6" name="Marcador de texto 3">
            <a:extLst>
              <a:ext uri="{FF2B5EF4-FFF2-40B4-BE49-F238E27FC236}">
                <a16:creationId xmlns:a16="http://schemas.microsoft.com/office/drawing/2014/main" id="{D21A9C47-C652-B246-88D9-D7814970F621}"/>
              </a:ext>
            </a:extLst>
          </p:cNvPr>
          <p:cNvSpPr txBox="1">
            <a:spLocks/>
          </p:cNvSpPr>
          <p:nvPr/>
        </p:nvSpPr>
        <p:spPr>
          <a:xfrm>
            <a:off x="2005101" y="4616136"/>
            <a:ext cx="7766936" cy="1788474"/>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285750" indent="-285750" algn="just">
              <a:buFont typeface="Wingdings" pitchFamily="2" charset="2"/>
              <a:buChar char="Ø"/>
            </a:pPr>
            <a:r>
              <a:rPr lang="es-MX" sz="1200" dirty="0">
                <a:solidFill>
                  <a:schemeClr val="tx1"/>
                </a:solidFill>
              </a:rPr>
              <a:t>a) Matemáticas </a:t>
            </a:r>
          </a:p>
          <a:p>
            <a:pPr marL="285750" indent="-285750" algn="just">
              <a:buFont typeface="Wingdings" pitchFamily="2" charset="2"/>
              <a:buChar char="Ø"/>
            </a:pPr>
            <a:r>
              <a:rPr lang="es-MX" sz="1200" dirty="0">
                <a:solidFill>
                  <a:schemeClr val="tx1"/>
                </a:solidFill>
              </a:rPr>
              <a:t>b) Sistemas de numeración. Se señalarán las condiciones con las Que se establecieron los distintos sistemas de numeración, abordando los principios de posición y aditivo.                                           Sistema decimal:  Se revisará detalladamente enfatizando que es un sistema posicional y aditivo          Sistemas de diferentes bases:  Se consideran diferentes bases para expresar un número.</a:t>
            </a:r>
          </a:p>
          <a:p>
            <a:pPr marL="285750" indent="-285750" algn="just">
              <a:buFont typeface="Wingdings" pitchFamily="2" charset="2"/>
              <a:buChar char="Ø"/>
            </a:pPr>
            <a:r>
              <a:rPr lang="es-MX" sz="1200" dirty="0">
                <a:solidFill>
                  <a:schemeClr val="tx1"/>
                </a:solidFill>
              </a:rPr>
              <a:t>c) Libros de texto, páginas de internet y videos.</a:t>
            </a:r>
          </a:p>
        </p:txBody>
      </p:sp>
    </p:spTree>
    <p:extLst>
      <p:ext uri="{BB962C8B-B14F-4D97-AF65-F5344CB8AC3E}">
        <p14:creationId xmlns:p14="http://schemas.microsoft.com/office/powerpoint/2010/main" val="1862163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03775E10-85D1-406D-BC33-16B5C3DA1A1E-L0-001.png" descr="03775E10-85D1-406D-BC33-16B5C3DA1A1E-L0-001.png"/>
          <p:cNvPicPr>
            <a:picLocks noChangeAspect="1"/>
          </p:cNvPicPr>
          <p:nvPr/>
        </p:nvPicPr>
        <p:blipFill>
          <a:blip r:embed="rId2"/>
          <a:srcRect l="35317" t="46258" b="49355"/>
          <a:stretch>
            <a:fillRect/>
          </a:stretch>
        </p:blipFill>
        <p:spPr>
          <a:xfrm>
            <a:off x="1648499" y="403377"/>
            <a:ext cx="7934163" cy="403547"/>
          </a:xfrm>
          <a:prstGeom prst="rect">
            <a:avLst/>
          </a:prstGeom>
          <a:ln w="12700">
            <a:miter lim="400000"/>
          </a:ln>
        </p:spPr>
      </p:pic>
      <p:pic>
        <p:nvPicPr>
          <p:cNvPr id="226" name="03775E10-85D1-406D-BC33-16B5C3DA1A1E-L0-001.png" descr="03775E10-85D1-406D-BC33-16B5C3DA1A1E-L0-001.png"/>
          <p:cNvPicPr>
            <a:picLocks noChangeAspect="1"/>
          </p:cNvPicPr>
          <p:nvPr/>
        </p:nvPicPr>
        <p:blipFill>
          <a:blip r:embed="rId2"/>
          <a:srcRect l="34750" t="50790" b="42085"/>
          <a:stretch>
            <a:fillRect/>
          </a:stretch>
        </p:blipFill>
        <p:spPr>
          <a:xfrm>
            <a:off x="1613755" y="2089103"/>
            <a:ext cx="8003647" cy="655424"/>
          </a:xfrm>
          <a:prstGeom prst="rect">
            <a:avLst/>
          </a:prstGeom>
          <a:ln w="12700">
            <a:miter lim="400000"/>
          </a:ln>
        </p:spPr>
      </p:pic>
      <p:pic>
        <p:nvPicPr>
          <p:cNvPr id="228" name="03775E10-85D1-406D-BC33-16B5C3DA1A1E-L0-001.png" descr="03775E10-85D1-406D-BC33-16B5C3DA1A1E-L0-001.png"/>
          <p:cNvPicPr>
            <a:picLocks noChangeAspect="1"/>
          </p:cNvPicPr>
          <p:nvPr/>
        </p:nvPicPr>
        <p:blipFill>
          <a:blip r:embed="rId2"/>
          <a:srcRect l="34467" t="57965" b="34910"/>
          <a:stretch>
            <a:fillRect/>
          </a:stretch>
        </p:blipFill>
        <p:spPr>
          <a:xfrm>
            <a:off x="1596382" y="4243109"/>
            <a:ext cx="8038389" cy="655424"/>
          </a:xfrm>
          <a:prstGeom prst="rect">
            <a:avLst/>
          </a:prstGeom>
          <a:ln w="12700">
            <a:miter lim="400000"/>
          </a:ln>
        </p:spPr>
      </p:pic>
      <p:sp>
        <p:nvSpPr>
          <p:cNvPr id="9" name="CuadroTexto 8">
            <a:extLst>
              <a:ext uri="{FF2B5EF4-FFF2-40B4-BE49-F238E27FC236}">
                <a16:creationId xmlns:a16="http://schemas.microsoft.com/office/drawing/2014/main" id="{A29D2A3F-4A2C-C64A-AE65-BE4733CF3D91}"/>
              </a:ext>
            </a:extLst>
          </p:cNvPr>
          <p:cNvSpPr txBox="1"/>
          <p:nvPr/>
        </p:nvSpPr>
        <p:spPr>
          <a:xfrm>
            <a:off x="1373513" y="898191"/>
            <a:ext cx="8484133" cy="954107"/>
          </a:xfrm>
          <a:prstGeom prst="rect">
            <a:avLst/>
          </a:prstGeom>
          <a:noFill/>
        </p:spPr>
        <p:txBody>
          <a:bodyPr wrap="square">
            <a:spAutoFit/>
          </a:bodyPr>
          <a:lstStyle/>
          <a:p>
            <a:pPr algn="just"/>
            <a:r>
              <a:rPr lang="es-MX" sz="1400" dirty="0"/>
              <a:t>g) Se hablarán de las matemáticas desde sus comienzos hasta su indiscutible influencia en el desarrollo tecnológico de nuestros días.    A partir de determinados problemas de la realidad y de otras disciplinas, discutirá la utilidad de los sistemas de numeración.            Investigará y discutirá la evolución de las matemáticas en diferentes culturas. </a:t>
            </a:r>
          </a:p>
        </p:txBody>
      </p:sp>
      <p:sp>
        <p:nvSpPr>
          <p:cNvPr id="3" name="CuadroTexto 2">
            <a:extLst>
              <a:ext uri="{FF2B5EF4-FFF2-40B4-BE49-F238E27FC236}">
                <a16:creationId xmlns:a16="http://schemas.microsoft.com/office/drawing/2014/main" id="{9C48820D-7745-114F-ADEC-8FDEC693CFAF}"/>
              </a:ext>
            </a:extLst>
          </p:cNvPr>
          <p:cNvSpPr txBox="1"/>
          <p:nvPr/>
        </p:nvSpPr>
        <p:spPr>
          <a:xfrm>
            <a:off x="1373511" y="2845397"/>
            <a:ext cx="8484133" cy="954107"/>
          </a:xfrm>
          <a:prstGeom prst="rect">
            <a:avLst/>
          </a:prstGeom>
          <a:noFill/>
        </p:spPr>
        <p:txBody>
          <a:bodyPr wrap="square">
            <a:spAutoFit/>
          </a:bodyPr>
          <a:lstStyle/>
          <a:p>
            <a:pPr algn="just"/>
            <a:r>
              <a:rPr lang="es-MX" sz="1400" dirty="0"/>
              <a:t>h) Para llevar acabo esta actividad se explicará la importancia de los sistemas de numeración y el procedimiento matemático para hacer operaciones de cambio de base, se utilizará el método del residuo para cambiar de sistema decimal a sistema binario (base 2) y sistema hexadecimal (base 16) dos de los sistemas más utilizados para programa  y codificar información en el lenguaje informático.</a:t>
            </a:r>
          </a:p>
        </p:txBody>
      </p:sp>
      <p:sp>
        <p:nvSpPr>
          <p:cNvPr id="4" name="CuadroTexto 3">
            <a:extLst>
              <a:ext uri="{FF2B5EF4-FFF2-40B4-BE49-F238E27FC236}">
                <a16:creationId xmlns:a16="http://schemas.microsoft.com/office/drawing/2014/main" id="{E2998A74-66AD-FD4D-B5BE-01121AA813B2}"/>
              </a:ext>
            </a:extLst>
          </p:cNvPr>
          <p:cNvSpPr txBox="1"/>
          <p:nvPr/>
        </p:nvSpPr>
        <p:spPr>
          <a:xfrm>
            <a:off x="1373509" y="5042118"/>
            <a:ext cx="8484133" cy="1815882"/>
          </a:xfrm>
          <a:prstGeom prst="rect">
            <a:avLst/>
          </a:prstGeom>
          <a:noFill/>
        </p:spPr>
        <p:txBody>
          <a:bodyPr wrap="square">
            <a:spAutoFit/>
          </a:bodyPr>
          <a:lstStyle/>
          <a:p>
            <a:pPr marL="400050" indent="-400050" algn="just">
              <a:buAutoNum type="romanLcParenR"/>
            </a:pPr>
            <a:r>
              <a:rPr lang="es-MX" sz="1400" dirty="0"/>
              <a:t>Para el desarrollo de la actividad se realizó un cuadro sinóptico con cantidades iguales representadas en diferentes sistemas de numeración.   Se representó un número decimal de diferente manera, con punto decimal o como suma de potencias de diez. Se expresó  un número de cualquier base en base de 2.                                        Se efectuaron operaciones de: adición, sustracción, multiplicación y división en distintas bases.   En esta etapa se trabajó de forma individual y por equipo. </a:t>
            </a:r>
          </a:p>
          <a:p>
            <a:pPr marL="400050" indent="-400050" algn="just">
              <a:buAutoNum type="romanLcParenR"/>
            </a:pPr>
            <a:r>
              <a:rPr lang="es-MX" sz="1400" dirty="0"/>
              <a:t>Materiales se utilizó libros, cuaderno, calculadora científica y computadora.</a:t>
            </a:r>
          </a:p>
          <a:p>
            <a:pPr marL="400050" indent="-400050" algn="just">
              <a:buAutoNum type="romanLcParenR"/>
            </a:pPr>
            <a:endParaRPr lang="es-MX" sz="1400" dirty="0"/>
          </a:p>
        </p:txBody>
      </p:sp>
    </p:spTree>
    <p:extLst>
      <p:ext uri="{BB962C8B-B14F-4D97-AF65-F5344CB8AC3E}">
        <p14:creationId xmlns:p14="http://schemas.microsoft.com/office/powerpoint/2010/main" val="1265958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03775E10-85D1-406D-BC33-16B5C3DA1A1E-L0-001.png" descr="03775E10-85D1-406D-BC33-16B5C3DA1A1E-L0-001.png"/>
          <p:cNvPicPr>
            <a:picLocks noChangeAspect="1"/>
          </p:cNvPicPr>
          <p:nvPr/>
        </p:nvPicPr>
        <p:blipFill>
          <a:blip r:embed="rId2"/>
          <a:srcRect l="34325" t="64951" b="28773"/>
          <a:stretch>
            <a:fillRect/>
          </a:stretch>
        </p:blipFill>
        <p:spPr>
          <a:xfrm>
            <a:off x="1550133" y="493195"/>
            <a:ext cx="8055759" cy="577255"/>
          </a:xfrm>
          <a:prstGeom prst="rect">
            <a:avLst/>
          </a:prstGeom>
          <a:ln w="12700">
            <a:miter lim="400000"/>
          </a:ln>
        </p:spPr>
      </p:pic>
      <p:pic>
        <p:nvPicPr>
          <p:cNvPr id="233" name="03775E10-85D1-406D-BC33-16B5C3DA1A1E-L0-001.png" descr="03775E10-85D1-406D-BC33-16B5C3DA1A1E-L0-001.png"/>
          <p:cNvPicPr>
            <a:picLocks noChangeAspect="1"/>
          </p:cNvPicPr>
          <p:nvPr/>
        </p:nvPicPr>
        <p:blipFill>
          <a:blip r:embed="rId2"/>
          <a:srcRect l="35033" t="70993" b="24525"/>
          <a:stretch>
            <a:fillRect/>
          </a:stretch>
        </p:blipFill>
        <p:spPr>
          <a:xfrm>
            <a:off x="1703332" y="2594370"/>
            <a:ext cx="7968904" cy="412232"/>
          </a:xfrm>
          <a:prstGeom prst="rect">
            <a:avLst/>
          </a:prstGeom>
          <a:ln w="12700">
            <a:miter lim="400000"/>
          </a:ln>
        </p:spPr>
      </p:pic>
      <p:pic>
        <p:nvPicPr>
          <p:cNvPr id="235" name="03775E10-85D1-406D-BC33-16B5C3DA1A1E-L0-001.png" descr="03775E10-85D1-406D-BC33-16B5C3DA1A1E-L0-001.png"/>
          <p:cNvPicPr>
            <a:picLocks noChangeAspect="1"/>
          </p:cNvPicPr>
          <p:nvPr/>
        </p:nvPicPr>
        <p:blipFill>
          <a:blip r:embed="rId2"/>
          <a:srcRect l="35317" t="75336" r="1771" b="18011"/>
          <a:stretch>
            <a:fillRect/>
          </a:stretch>
        </p:blipFill>
        <p:spPr>
          <a:xfrm>
            <a:off x="1719563" y="3994377"/>
            <a:ext cx="7716897" cy="611996"/>
          </a:xfrm>
          <a:prstGeom prst="rect">
            <a:avLst/>
          </a:prstGeom>
          <a:ln w="12700">
            <a:miter lim="400000"/>
          </a:ln>
        </p:spPr>
      </p:pic>
      <p:sp>
        <p:nvSpPr>
          <p:cNvPr id="4" name="Marcador de texto 3">
            <a:extLst>
              <a:ext uri="{FF2B5EF4-FFF2-40B4-BE49-F238E27FC236}">
                <a16:creationId xmlns:a16="http://schemas.microsoft.com/office/drawing/2014/main" id="{6B89EAFA-F5F5-9F41-AF6D-9E572F4C54F2}"/>
              </a:ext>
            </a:extLst>
          </p:cNvPr>
          <p:cNvSpPr>
            <a:spLocks noGrp="1"/>
          </p:cNvSpPr>
          <p:nvPr>
            <p:ph type="body" idx="1"/>
          </p:nvPr>
        </p:nvSpPr>
        <p:spPr>
          <a:xfrm>
            <a:off x="1550133" y="1085448"/>
            <a:ext cx="8408791" cy="1570962"/>
          </a:xfrm>
        </p:spPr>
        <p:txBody>
          <a:bodyPr>
            <a:normAutofit fontScale="85000" lnSpcReduction="10000"/>
          </a:bodyPr>
          <a:lstStyle/>
          <a:p>
            <a:pPr marL="285750" indent="-285750">
              <a:buFont typeface="Wingdings" pitchFamily="2" charset="2"/>
              <a:buChar char="Ø"/>
            </a:pPr>
            <a:r>
              <a:rPr lang="es-MX" dirty="0"/>
              <a:t>Para el cierre de la actividad se resolvieron ejercicios de cambio de base, se hizo una autoevaluación, heteroevaluación y hubo una retroalimentación del proyecto.</a:t>
            </a:r>
          </a:p>
          <a:p>
            <a:pPr marL="285750" indent="-285750">
              <a:buFont typeface="Wingdings" pitchFamily="2" charset="2"/>
              <a:buChar char="Ø"/>
            </a:pPr>
            <a:r>
              <a:rPr lang="es-MX" dirty="0"/>
              <a:t>Los materiales utilizados fueron cuaderno, libro, calculadora científica y computadora. </a:t>
            </a:r>
          </a:p>
          <a:p>
            <a:pPr marL="285750" indent="-285750">
              <a:buFont typeface="Wingdings" pitchFamily="2" charset="2"/>
              <a:buChar char="Ø"/>
            </a:pPr>
            <a:r>
              <a:rPr lang="es-MX" dirty="0"/>
              <a:t>Se utilizaron herramientas tecnológicas y apps para cambios de base.</a:t>
            </a:r>
          </a:p>
        </p:txBody>
      </p:sp>
      <p:sp>
        <p:nvSpPr>
          <p:cNvPr id="5" name="Marcador de texto 3">
            <a:extLst>
              <a:ext uri="{FF2B5EF4-FFF2-40B4-BE49-F238E27FC236}">
                <a16:creationId xmlns:a16="http://schemas.microsoft.com/office/drawing/2014/main" id="{0EEDFCA8-000E-1349-87EF-26BCC9D15124}"/>
              </a:ext>
            </a:extLst>
          </p:cNvPr>
          <p:cNvSpPr txBox="1">
            <a:spLocks/>
          </p:cNvSpPr>
          <p:nvPr/>
        </p:nvSpPr>
        <p:spPr>
          <a:xfrm>
            <a:off x="1550133" y="3356713"/>
            <a:ext cx="8055759" cy="605844"/>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285750" indent="-285750">
              <a:buFont typeface="Wingdings" pitchFamily="2" charset="2"/>
              <a:buChar char="Ø"/>
            </a:pPr>
            <a:r>
              <a:rPr lang="es-MX" sz="1600" dirty="0"/>
              <a:t>Los resultados de esta actividad servirán como base para aplicar los sistemas de numeración en la informática y desarrollar algoritmos.</a:t>
            </a:r>
          </a:p>
          <a:p>
            <a:pPr marL="285750" indent="-285750">
              <a:buFont typeface="Wingdings" pitchFamily="2" charset="2"/>
              <a:buChar char="Ø"/>
            </a:pPr>
            <a:endParaRPr lang="es-MX" dirty="0"/>
          </a:p>
        </p:txBody>
      </p:sp>
      <p:sp>
        <p:nvSpPr>
          <p:cNvPr id="6" name="Marcador de texto 3">
            <a:extLst>
              <a:ext uri="{FF2B5EF4-FFF2-40B4-BE49-F238E27FC236}">
                <a16:creationId xmlns:a16="http://schemas.microsoft.com/office/drawing/2014/main" id="{D1FBF6D3-7AE8-8743-B619-463C7F846F83}"/>
              </a:ext>
            </a:extLst>
          </p:cNvPr>
          <p:cNvSpPr txBox="1">
            <a:spLocks/>
          </p:cNvSpPr>
          <p:nvPr/>
        </p:nvSpPr>
        <p:spPr>
          <a:xfrm>
            <a:off x="1550133" y="5147570"/>
            <a:ext cx="8055759" cy="869811"/>
          </a:xfrm>
          <a:prstGeom prst="rect">
            <a:avLst/>
          </a:prstGeom>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285750" indent="-285750" algn="just">
              <a:buFont typeface="Wingdings" pitchFamily="2" charset="2"/>
              <a:buChar char="Ø"/>
            </a:pPr>
            <a:r>
              <a:rPr lang="es-MX" sz="1600" dirty="0"/>
              <a:t>Los resultados de la actividad fueron buenos, los alumnos lograron entender la importancia de los sistemas de numeración y realizaron operaciones con sistemas de numeración de diferentes bases para que comprender los algoritmos de las operaciones en el sistema decimal. Se puede mejorar la calidad y el diseño de los trabajos entregados.</a:t>
            </a:r>
          </a:p>
          <a:p>
            <a:pPr marL="285750" indent="-285750" algn="just">
              <a:buFont typeface="Wingdings" pitchFamily="2" charset="2"/>
              <a:buChar char="Ø"/>
            </a:pPr>
            <a:endParaRPr lang="es-MX" sz="1600" dirty="0"/>
          </a:p>
        </p:txBody>
      </p:sp>
    </p:spTree>
    <p:extLst>
      <p:ext uri="{BB962C8B-B14F-4D97-AF65-F5344CB8AC3E}">
        <p14:creationId xmlns:p14="http://schemas.microsoft.com/office/powerpoint/2010/main" val="3488860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B61D2751-4979-4B4F-A38F-79030A3388DE-L0-001.png" descr="B61D2751-4979-4B4F-A38F-79030A3388DE-L0-001.png"/>
          <p:cNvPicPr>
            <a:picLocks noChangeAspect="1"/>
          </p:cNvPicPr>
          <p:nvPr/>
        </p:nvPicPr>
        <p:blipFill>
          <a:blip r:embed="rId2"/>
          <a:srcRect l="32864" t="35334" b="56610"/>
          <a:stretch>
            <a:fillRect/>
          </a:stretch>
        </p:blipFill>
        <p:spPr>
          <a:xfrm>
            <a:off x="1784562" y="356101"/>
            <a:ext cx="8401890" cy="756029"/>
          </a:xfrm>
          <a:prstGeom prst="rect">
            <a:avLst/>
          </a:prstGeom>
          <a:ln w="25400">
            <a:solidFill>
              <a:srgbClr val="B51A00"/>
            </a:solidFill>
            <a:miter lim="400000"/>
          </a:ln>
        </p:spPr>
      </p:pic>
      <p:pic>
        <p:nvPicPr>
          <p:cNvPr id="2" name="Imagen 2">
            <a:extLst>
              <a:ext uri="{FF2B5EF4-FFF2-40B4-BE49-F238E27FC236}">
                <a16:creationId xmlns:a16="http://schemas.microsoft.com/office/drawing/2014/main" id="{077BE927-CE27-9140-8F14-FB8308C03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79" y="1638272"/>
            <a:ext cx="2525902" cy="3195950"/>
          </a:xfrm>
          <a:prstGeom prst="rect">
            <a:avLst/>
          </a:prstGeom>
        </p:spPr>
      </p:pic>
      <p:pic>
        <p:nvPicPr>
          <p:cNvPr id="10" name="Imagen 10">
            <a:extLst>
              <a:ext uri="{FF2B5EF4-FFF2-40B4-BE49-F238E27FC236}">
                <a16:creationId xmlns:a16="http://schemas.microsoft.com/office/drawing/2014/main" id="{29546B48-AA71-CB46-A2DB-B647ADB3F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5783" y="1541818"/>
            <a:ext cx="2690169" cy="3479663"/>
          </a:xfrm>
          <a:prstGeom prst="rect">
            <a:avLst/>
          </a:prstGeom>
        </p:spPr>
      </p:pic>
      <p:pic>
        <p:nvPicPr>
          <p:cNvPr id="12" name="Imagen 12">
            <a:extLst>
              <a:ext uri="{FF2B5EF4-FFF2-40B4-BE49-F238E27FC236}">
                <a16:creationId xmlns:a16="http://schemas.microsoft.com/office/drawing/2014/main" id="{C38E6F1F-F793-F04C-BE77-774CEE514C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952" y="1541818"/>
            <a:ext cx="2690170" cy="3514379"/>
          </a:xfrm>
          <a:prstGeom prst="rect">
            <a:avLst/>
          </a:prstGeom>
        </p:spPr>
      </p:pic>
      <p:pic>
        <p:nvPicPr>
          <p:cNvPr id="14" name="Imagen 14">
            <a:extLst>
              <a:ext uri="{FF2B5EF4-FFF2-40B4-BE49-F238E27FC236}">
                <a16:creationId xmlns:a16="http://schemas.microsoft.com/office/drawing/2014/main" id="{BB802329-57A6-DE4A-A19E-AEDC42BC2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7656" y="1638272"/>
            <a:ext cx="2525902" cy="3290784"/>
          </a:xfrm>
          <a:prstGeom prst="rect">
            <a:avLst/>
          </a:prstGeom>
        </p:spPr>
      </p:pic>
      <p:sp>
        <p:nvSpPr>
          <p:cNvPr id="16" name="Marcador de texto 3">
            <a:extLst>
              <a:ext uri="{FF2B5EF4-FFF2-40B4-BE49-F238E27FC236}">
                <a16:creationId xmlns:a16="http://schemas.microsoft.com/office/drawing/2014/main" id="{2FE09106-C8B3-474C-BEF7-7C5810518A5E}"/>
              </a:ext>
            </a:extLst>
          </p:cNvPr>
          <p:cNvSpPr txBox="1">
            <a:spLocks/>
          </p:cNvSpPr>
          <p:nvPr/>
        </p:nvSpPr>
        <p:spPr>
          <a:xfrm>
            <a:off x="2074262" y="5287038"/>
            <a:ext cx="8408791" cy="157096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85750" indent="-285750">
              <a:buFont typeface="Wingdings" pitchFamily="2" charset="2"/>
              <a:buChar char="Ø"/>
            </a:pPr>
            <a:r>
              <a:rPr lang="es-MX" sz="1200" dirty="0"/>
              <a:t>Los materiales utilizados fueron cuaderno, libro, calculadora científica y computadora. </a:t>
            </a:r>
          </a:p>
          <a:p>
            <a:pPr marL="285750" indent="-285750">
              <a:buFont typeface="Wingdings" pitchFamily="2" charset="2"/>
              <a:buChar char="Ø"/>
            </a:pPr>
            <a:r>
              <a:rPr lang="es-MX" sz="1200" dirty="0"/>
              <a:t>Se utilizaron herramientas tecnológicas y apps para cambios de base.</a:t>
            </a:r>
          </a:p>
        </p:txBody>
      </p:sp>
    </p:spTree>
    <p:extLst>
      <p:ext uri="{BB962C8B-B14F-4D97-AF65-F5344CB8AC3E}">
        <p14:creationId xmlns:p14="http://schemas.microsoft.com/office/powerpoint/2010/main" val="2149278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45</a:t>
            </a:fld>
            <a:endParaRPr lang="es-MX"/>
          </a:p>
        </p:txBody>
      </p:sp>
      <p:pic>
        <p:nvPicPr>
          <p:cNvPr id="4" name="Imagen 3"/>
          <p:cNvPicPr>
            <a:picLocks noChangeAspect="1"/>
          </p:cNvPicPr>
          <p:nvPr/>
        </p:nvPicPr>
        <p:blipFill rotWithShape="1">
          <a:blip r:embed="rId2"/>
          <a:srcRect l="15117" t="24414" r="16910" b="63086"/>
          <a:stretch/>
        </p:blipFill>
        <p:spPr>
          <a:xfrm>
            <a:off x="1443038" y="442913"/>
            <a:ext cx="8843962" cy="914400"/>
          </a:xfrm>
          <a:prstGeom prst="rect">
            <a:avLst/>
          </a:prstGeom>
        </p:spPr>
      </p:pic>
      <p:sp>
        <p:nvSpPr>
          <p:cNvPr id="5" name="CuadroTexto 4"/>
          <p:cNvSpPr txBox="1"/>
          <p:nvPr/>
        </p:nvSpPr>
        <p:spPr>
          <a:xfrm>
            <a:off x="657225" y="1771650"/>
            <a:ext cx="10315575" cy="2862322"/>
          </a:xfrm>
          <a:prstGeom prst="rect">
            <a:avLst/>
          </a:prstGeom>
          <a:noFill/>
        </p:spPr>
        <p:txBody>
          <a:bodyPr wrap="square" rtlCol="0">
            <a:spAutoFit/>
          </a:bodyPr>
          <a:lstStyle/>
          <a:p>
            <a:r>
              <a:rPr lang="es-MX" dirty="0" smtClean="0"/>
              <a:t>12.1  </a:t>
            </a:r>
            <a:r>
              <a:rPr lang="es-MX" dirty="0"/>
              <a:t>a. Nombre de la actividad Historia de las Matemáticas aplicadas en la informática</a:t>
            </a:r>
          </a:p>
          <a:p>
            <a:r>
              <a:rPr lang="es-MX" dirty="0"/>
              <a:t>Retroalimentación de las matemáticas en la comunicación y su aplicación</a:t>
            </a:r>
          </a:p>
          <a:p>
            <a:r>
              <a:rPr lang="es-MX" dirty="0"/>
              <a:t>b. Esta actividad tiene por objetivo comprobar que los alumnos comprendieron y se dieron cuenta de la gran influencia que han tenidos las matemáticas en el desarrollo de sistemas de numeración y cómo estos han servido para el desarrollo y funcionamiento de las computadoras y el desarrollo de la informática  y el desarrolla de sistemas de computación como una herramienta de uso cotidiano</a:t>
            </a:r>
          </a:p>
          <a:p>
            <a:r>
              <a:rPr lang="es-MX" dirty="0"/>
              <a:t>c. Grado Alumnos de 4° de Bachillerato</a:t>
            </a:r>
          </a:p>
          <a:p>
            <a:r>
              <a:rPr lang="es-MX" dirty="0"/>
              <a:t>d. La actividad se desarrolló el día 11 de enero</a:t>
            </a:r>
          </a:p>
          <a:p>
            <a:endParaRPr lang="es-MX" dirty="0"/>
          </a:p>
        </p:txBody>
      </p:sp>
    </p:spTree>
    <p:extLst>
      <p:ext uri="{BB962C8B-B14F-4D97-AF65-F5344CB8AC3E}">
        <p14:creationId xmlns:p14="http://schemas.microsoft.com/office/powerpoint/2010/main" val="4128562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46</a:t>
            </a:fld>
            <a:endParaRPr lang="es-MX"/>
          </a:p>
        </p:txBody>
      </p:sp>
      <p:pic>
        <p:nvPicPr>
          <p:cNvPr id="3" name="Imagen 2"/>
          <p:cNvPicPr>
            <a:picLocks noChangeAspect="1"/>
          </p:cNvPicPr>
          <p:nvPr/>
        </p:nvPicPr>
        <p:blipFill rotWithShape="1">
          <a:blip r:embed="rId2"/>
          <a:srcRect l="16545" t="30859" r="18448" b="63086"/>
          <a:stretch/>
        </p:blipFill>
        <p:spPr>
          <a:xfrm>
            <a:off x="928688" y="314325"/>
            <a:ext cx="9158287" cy="700088"/>
          </a:xfrm>
          <a:prstGeom prst="rect">
            <a:avLst/>
          </a:prstGeom>
        </p:spPr>
      </p:pic>
      <p:sp>
        <p:nvSpPr>
          <p:cNvPr id="4" name="CuadroTexto 3"/>
          <p:cNvSpPr txBox="1"/>
          <p:nvPr/>
        </p:nvSpPr>
        <p:spPr>
          <a:xfrm>
            <a:off x="457200" y="1357313"/>
            <a:ext cx="10501313" cy="6001643"/>
          </a:xfrm>
          <a:prstGeom prst="rect">
            <a:avLst/>
          </a:prstGeom>
          <a:noFill/>
        </p:spPr>
        <p:txBody>
          <a:bodyPr wrap="square" rtlCol="0">
            <a:spAutoFit/>
          </a:bodyPr>
          <a:lstStyle/>
          <a:p>
            <a:r>
              <a:rPr lang="es-MX" sz="1400" dirty="0"/>
              <a:t>12.2 e. Asignaturas participantes, temas o conceptos de cada una </a:t>
            </a:r>
          </a:p>
          <a:p>
            <a:r>
              <a:rPr lang="es-MX" sz="1400" dirty="0"/>
              <a:t>Las asignaturas que participamos fueron Historia, Matemáticas e Informática</a:t>
            </a:r>
          </a:p>
          <a:p>
            <a:r>
              <a:rPr lang="es-MX" sz="1400" dirty="0"/>
              <a:t>En Historia se investigo acerca de los sistemas de numeración a lo largo del tiempo y en diferentes culturas y civilizaciones </a:t>
            </a:r>
          </a:p>
          <a:p>
            <a:r>
              <a:rPr lang="es-MX" sz="1400" dirty="0"/>
              <a:t>En Matemáticas</a:t>
            </a:r>
            <a:r>
              <a:rPr lang="es-ES" sz="1400" dirty="0"/>
              <a:t>: El alumno encontró una relación directa entre las matemáticas y el uso de los sistemas de numeración en la computación. </a:t>
            </a:r>
            <a:endParaRPr lang="es-MX" sz="1400" dirty="0"/>
          </a:p>
          <a:p>
            <a:r>
              <a:rPr lang="es-ES" sz="1400" dirty="0"/>
              <a:t>En informática o Computación: Que el alumno comprendió  las necesidades del procesamiento de los datos a través del tiempo, y su evolución hasta la civilización moderna</a:t>
            </a:r>
            <a:endParaRPr lang="es-MX" sz="1400" dirty="0"/>
          </a:p>
          <a:p>
            <a:r>
              <a:rPr lang="es-ES" sz="1400" dirty="0"/>
              <a:t>En esta actividad de cierre, los alumnos estuvieron viendo información que les permitiera darse cuenta de que en el día a día las matemáticas están ligadas al desarrollo de sistemas de computación que están incluidos en diferentes aparatos o tecnologías que se utilizan en la vida cotidiana</a:t>
            </a:r>
            <a:endParaRPr lang="es-MX" sz="1400" dirty="0"/>
          </a:p>
          <a:p>
            <a:r>
              <a:rPr lang="es-ES" sz="1400" dirty="0"/>
              <a:t> </a:t>
            </a:r>
            <a:endParaRPr lang="es-MX" sz="1400" dirty="0"/>
          </a:p>
          <a:p>
            <a:r>
              <a:rPr lang="es-ES" sz="1400" dirty="0"/>
              <a:t>f) Fuentes de apoyo, cada una de las materias y los equipos que se formaron aportaron diversas fuentes, tanto bibliográficas,  como de internet, se revisaron algunos videos  sobre cómo está presente la computación en nuestro día a día y se expusieron </a:t>
            </a:r>
            <a:r>
              <a:rPr lang="es-ES" sz="1400" dirty="0" smtClean="0"/>
              <a:t>conclusiones.</a:t>
            </a:r>
          </a:p>
          <a:p>
            <a:r>
              <a:rPr lang="es-ES" sz="1400" dirty="0"/>
              <a:t>Bibliografía </a:t>
            </a:r>
            <a:endParaRPr lang="es-MX" sz="1400" dirty="0"/>
          </a:p>
          <a:p>
            <a:r>
              <a:rPr lang="es-ES" sz="1400" u="sng" dirty="0">
                <a:hlinkClick r:id="rId3"/>
              </a:rPr>
              <a:t>https://www.unprofesor.com</a:t>
            </a:r>
            <a:endParaRPr lang="es-MX" sz="1400" dirty="0"/>
          </a:p>
          <a:p>
            <a:r>
              <a:rPr lang="es-ES" sz="1400" u="sng" dirty="0">
                <a:hlinkClick r:id="rId4"/>
              </a:rPr>
              <a:t>https://www.timetoast.com</a:t>
            </a:r>
            <a:r>
              <a:rPr lang="es-ES" sz="1400" dirty="0"/>
              <a:t> </a:t>
            </a:r>
            <a:r>
              <a:rPr lang="es-ES" sz="1400" dirty="0" err="1"/>
              <a:t>timelines</a:t>
            </a:r>
            <a:endParaRPr lang="es-MX" sz="1400" dirty="0"/>
          </a:p>
          <a:p>
            <a:r>
              <a:rPr lang="es-ES" sz="1400" u="sng" dirty="0">
                <a:hlinkClick r:id="rId5"/>
              </a:rPr>
              <a:t>https://www.satel-iberia.com</a:t>
            </a:r>
            <a:r>
              <a:rPr lang="es-ES" sz="1400" dirty="0"/>
              <a:t> tercera revolución industria</a:t>
            </a:r>
            <a:endParaRPr lang="es-MX" sz="1400" dirty="0"/>
          </a:p>
          <a:p>
            <a:r>
              <a:rPr lang="es-ES" sz="1400" u="sng" dirty="0">
                <a:hlinkClick r:id="rId6"/>
              </a:rPr>
              <a:t>https://coresystems.io</a:t>
            </a:r>
            <a:r>
              <a:rPr lang="es-ES" sz="1400" dirty="0"/>
              <a:t> cuarta revolución industrial</a:t>
            </a:r>
            <a:endParaRPr lang="es-MX" sz="1400" dirty="0"/>
          </a:p>
          <a:p>
            <a:r>
              <a:rPr lang="es-ES" sz="1400" u="sng" dirty="0">
                <a:hlinkClick r:id="rId7"/>
              </a:rPr>
              <a:t>https://blog.es.logicalis.com</a:t>
            </a:r>
            <a:r>
              <a:rPr lang="es-ES" sz="1400" dirty="0"/>
              <a:t> La cuarta revolución industrial tecnología y cambios en la sociedad</a:t>
            </a:r>
            <a:endParaRPr lang="es-MX" sz="1400" dirty="0"/>
          </a:p>
          <a:p>
            <a:r>
              <a:rPr lang="es-ES" sz="1400" dirty="0"/>
              <a:t>https://m.monografías.com   Historia de la computación</a:t>
            </a:r>
            <a:endParaRPr lang="es-MX" sz="1400" dirty="0"/>
          </a:p>
          <a:p>
            <a:r>
              <a:rPr lang="es-ES" sz="1400" u="sng" dirty="0">
                <a:hlinkClick r:id="rId8"/>
              </a:rPr>
              <a:t>https://www.uv.mx</a:t>
            </a:r>
            <a:r>
              <a:rPr lang="es-ES" sz="1400" dirty="0"/>
              <a:t>   Historia de la computación</a:t>
            </a:r>
            <a:endParaRPr lang="es-MX" sz="1400" dirty="0"/>
          </a:p>
          <a:p>
            <a:r>
              <a:rPr lang="es-ES" sz="1400" u="sng" dirty="0">
                <a:hlinkClick r:id="rId9"/>
              </a:rPr>
              <a:t>https://www.gestiopolis.com</a:t>
            </a:r>
            <a:r>
              <a:rPr lang="es-ES" sz="1400" dirty="0"/>
              <a:t>   Historia de la computación y la informática</a:t>
            </a:r>
            <a:endParaRPr lang="es-MX" sz="1400" dirty="0"/>
          </a:p>
          <a:p>
            <a:r>
              <a:rPr lang="es-ES" sz="1400" u="sng" dirty="0">
                <a:hlinkClick r:id="rId10"/>
              </a:rPr>
              <a:t>https://www.ecured.cu</a:t>
            </a:r>
            <a:r>
              <a:rPr lang="es-ES" sz="1400" dirty="0"/>
              <a:t>   Historial de la computación</a:t>
            </a:r>
            <a:endParaRPr lang="es-MX" sz="1400" dirty="0"/>
          </a:p>
          <a:p>
            <a:r>
              <a:rPr lang="es-ES" sz="1400" u="sng" dirty="0">
                <a:hlinkClick r:id="rId11"/>
              </a:rPr>
              <a:t>https://www.nextu.com</a:t>
            </a:r>
            <a:r>
              <a:rPr lang="es-ES" sz="1400" dirty="0"/>
              <a:t>  blog  La Historia de las Generaciones de las computadoras</a:t>
            </a:r>
            <a:endParaRPr lang="es-MX" sz="1400" dirty="0"/>
          </a:p>
          <a:p>
            <a:endParaRPr lang="es-MX" sz="1600" dirty="0"/>
          </a:p>
          <a:p>
            <a:endParaRPr lang="es-MX" dirty="0"/>
          </a:p>
        </p:txBody>
      </p:sp>
    </p:spTree>
    <p:extLst>
      <p:ext uri="{BB962C8B-B14F-4D97-AF65-F5344CB8AC3E}">
        <p14:creationId xmlns:p14="http://schemas.microsoft.com/office/powerpoint/2010/main" val="470322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47</a:t>
            </a:fld>
            <a:endParaRPr lang="es-MX"/>
          </a:p>
        </p:txBody>
      </p:sp>
      <p:pic>
        <p:nvPicPr>
          <p:cNvPr id="4" name="Imagen 3"/>
          <p:cNvPicPr>
            <a:picLocks noChangeAspect="1"/>
          </p:cNvPicPr>
          <p:nvPr/>
        </p:nvPicPr>
        <p:blipFill rotWithShape="1">
          <a:blip r:embed="rId2"/>
          <a:srcRect l="16545" t="37109" r="18229" b="56836"/>
          <a:stretch/>
        </p:blipFill>
        <p:spPr>
          <a:xfrm>
            <a:off x="1114425" y="271462"/>
            <a:ext cx="9601200" cy="1114425"/>
          </a:xfrm>
          <a:prstGeom prst="rect">
            <a:avLst/>
          </a:prstGeom>
        </p:spPr>
      </p:pic>
      <p:sp>
        <p:nvSpPr>
          <p:cNvPr id="5" name="CuadroTexto 4"/>
          <p:cNvSpPr txBox="1"/>
          <p:nvPr/>
        </p:nvSpPr>
        <p:spPr>
          <a:xfrm>
            <a:off x="385763" y="1385887"/>
            <a:ext cx="10601325" cy="3416320"/>
          </a:xfrm>
          <a:prstGeom prst="rect">
            <a:avLst/>
          </a:prstGeom>
          <a:noFill/>
        </p:spPr>
        <p:txBody>
          <a:bodyPr wrap="square" rtlCol="0">
            <a:spAutoFit/>
          </a:bodyPr>
          <a:lstStyle/>
          <a:p>
            <a:r>
              <a:rPr lang="es-ES" dirty="0"/>
              <a:t>Esta actividad de cierre sirvió  para demostrar cuál es la importancia que tiene el uso de las matemáticas en la computación. Pero también para resolver la pregunta sobre la importancia que tiene el trabajar en equipo, y en forma interdisciplinaria pues el trabajo se enriquece al  obtener una mayor y mejor información, así como distintos puntos de vista sobre un mismo tema y además permite que los maestros también aprendan y traten de estar al nivel unos de otros, sobre todo los que desconocen de estos temas o del manejo de ciertos sistemas en computación</a:t>
            </a:r>
            <a:endParaRPr lang="es-MX" dirty="0"/>
          </a:p>
          <a:p>
            <a:r>
              <a:rPr lang="es-ES" dirty="0"/>
              <a:t>Las necesidades del grupo van surgiendo al ir haciendo el trabajo, pero también van cambiando y no fueron las mismas al iniciar el proyecto,  las inquietudes y necesidades que han ido surgiendo, resolviéndose y cambiando a lo largo de estos meses de trabajo. Lo cual llevara a que el objetivo central y los objetivos particulares se vayan cumpliendo</a:t>
            </a:r>
            <a:endParaRPr lang="es-MX" dirty="0"/>
          </a:p>
          <a:p>
            <a:r>
              <a:rPr lang="es-ES" dirty="0"/>
              <a:t> </a:t>
            </a:r>
            <a:endParaRPr lang="es-MX" dirty="0"/>
          </a:p>
          <a:p>
            <a:endParaRPr lang="es-MX" dirty="0"/>
          </a:p>
        </p:txBody>
      </p:sp>
    </p:spTree>
    <p:extLst>
      <p:ext uri="{BB962C8B-B14F-4D97-AF65-F5344CB8AC3E}">
        <p14:creationId xmlns:p14="http://schemas.microsoft.com/office/powerpoint/2010/main" val="1619845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48</a:t>
            </a:fld>
            <a:endParaRPr lang="es-MX"/>
          </a:p>
        </p:txBody>
      </p:sp>
      <p:pic>
        <p:nvPicPr>
          <p:cNvPr id="4" name="Imagen 3"/>
          <p:cNvPicPr>
            <a:picLocks noChangeAspect="1"/>
          </p:cNvPicPr>
          <p:nvPr/>
        </p:nvPicPr>
        <p:blipFill rotWithShape="1">
          <a:blip r:embed="rId2"/>
          <a:srcRect l="16544" t="42773" r="18119" b="46485"/>
          <a:stretch/>
        </p:blipFill>
        <p:spPr>
          <a:xfrm>
            <a:off x="1328737" y="228599"/>
            <a:ext cx="9583021" cy="885826"/>
          </a:xfrm>
          <a:prstGeom prst="rect">
            <a:avLst/>
          </a:prstGeom>
        </p:spPr>
      </p:pic>
      <p:sp>
        <p:nvSpPr>
          <p:cNvPr id="3" name="CuadroTexto 2"/>
          <p:cNvSpPr txBox="1"/>
          <p:nvPr/>
        </p:nvSpPr>
        <p:spPr>
          <a:xfrm>
            <a:off x="485775" y="1371600"/>
            <a:ext cx="10729913" cy="2031325"/>
          </a:xfrm>
          <a:prstGeom prst="rect">
            <a:avLst/>
          </a:prstGeom>
          <a:noFill/>
        </p:spPr>
        <p:txBody>
          <a:bodyPr wrap="square" rtlCol="0">
            <a:spAutoFit/>
          </a:bodyPr>
          <a:lstStyle/>
          <a:p>
            <a:r>
              <a:rPr lang="es-ES" dirty="0"/>
              <a:t>Los maestros en forma conjunta establecimos como se iba a desarrollar la actividad, de la presentación en </a:t>
            </a:r>
            <a:r>
              <a:rPr lang="es-ES" dirty="0" err="1"/>
              <a:t>Power</a:t>
            </a:r>
            <a:r>
              <a:rPr lang="es-ES" dirty="0"/>
              <a:t> Point de los trabajos realizados por los alumnos a lo largo de estos meses, parta obtener conclusiones</a:t>
            </a:r>
            <a:endParaRPr lang="es-MX" dirty="0"/>
          </a:p>
          <a:p>
            <a:r>
              <a:rPr lang="es-ES" dirty="0"/>
              <a:t>Se presentaron gráficas, infografías, imágenes, que permitan mostrar los resultados y aprendizajes que se obtuvieron en este proyecto interdisciplinario, se utilizaron </a:t>
            </a:r>
            <a:r>
              <a:rPr lang="es-ES" dirty="0" err="1"/>
              <a:t>Ipad</a:t>
            </a:r>
            <a:r>
              <a:rPr lang="es-ES" dirty="0"/>
              <a:t>, laptop, proyector</a:t>
            </a:r>
            <a:endParaRPr lang="es-MX" dirty="0"/>
          </a:p>
          <a:p>
            <a:r>
              <a:rPr lang="es-ES" dirty="0"/>
              <a:t> </a:t>
            </a:r>
            <a:endParaRPr lang="es-MX" dirty="0"/>
          </a:p>
          <a:p>
            <a:endParaRPr lang="es-MX" dirty="0"/>
          </a:p>
        </p:txBody>
      </p:sp>
    </p:spTree>
    <p:extLst>
      <p:ext uri="{BB962C8B-B14F-4D97-AF65-F5344CB8AC3E}">
        <p14:creationId xmlns:p14="http://schemas.microsoft.com/office/powerpoint/2010/main" val="3556535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49</a:t>
            </a:fld>
            <a:endParaRPr lang="es-MX"/>
          </a:p>
        </p:txBody>
      </p:sp>
      <p:pic>
        <p:nvPicPr>
          <p:cNvPr id="4" name="Imagen 3"/>
          <p:cNvPicPr>
            <a:picLocks noChangeAspect="1"/>
          </p:cNvPicPr>
          <p:nvPr/>
        </p:nvPicPr>
        <p:blipFill rotWithShape="1">
          <a:blip r:embed="rId2"/>
          <a:srcRect l="16765" t="52344" r="18229" b="37109"/>
          <a:stretch/>
        </p:blipFill>
        <p:spPr>
          <a:xfrm>
            <a:off x="474131" y="228600"/>
            <a:ext cx="10651067" cy="971550"/>
          </a:xfrm>
          <a:prstGeom prst="rect">
            <a:avLst/>
          </a:prstGeom>
        </p:spPr>
      </p:pic>
      <p:sp>
        <p:nvSpPr>
          <p:cNvPr id="3" name="CuadroTexto 2"/>
          <p:cNvSpPr txBox="1"/>
          <p:nvPr/>
        </p:nvSpPr>
        <p:spPr>
          <a:xfrm>
            <a:off x="357188" y="1443038"/>
            <a:ext cx="10768010" cy="1754326"/>
          </a:xfrm>
          <a:prstGeom prst="rect">
            <a:avLst/>
          </a:prstGeom>
          <a:noFill/>
        </p:spPr>
        <p:txBody>
          <a:bodyPr wrap="square" rtlCol="0">
            <a:spAutoFit/>
          </a:bodyPr>
          <a:lstStyle/>
          <a:p>
            <a:r>
              <a:rPr lang="es-ES" dirty="0"/>
              <a:t>Y en equipos los alumnos estuvieron viendo algunos videos que ellos mismos comentaban con los demás equipos, intercambiando información y compartiendo experiencias entre ellos. Para lo cual se utilizaron </a:t>
            </a:r>
            <a:r>
              <a:rPr lang="es-ES" dirty="0" err="1"/>
              <a:t>Ipad</a:t>
            </a:r>
            <a:r>
              <a:rPr lang="es-ES" dirty="0"/>
              <a:t>, proyector, laptop</a:t>
            </a:r>
            <a:endParaRPr lang="es-MX" dirty="0"/>
          </a:p>
          <a:p>
            <a:r>
              <a:rPr lang="es-ES" dirty="0"/>
              <a:t>Algunos videos son  </a:t>
            </a:r>
            <a:r>
              <a:rPr lang="es-ES" u="sng" dirty="0">
                <a:hlinkClick r:id="rId3"/>
              </a:rPr>
              <a:t>https://youtu.be/htYYK1706RU</a:t>
            </a:r>
            <a:r>
              <a:rPr lang="es-ES" dirty="0"/>
              <a:t>   </a:t>
            </a:r>
            <a:r>
              <a:rPr lang="es-ES" u="sng" dirty="0">
                <a:hlinkClick r:id="rId4"/>
              </a:rPr>
              <a:t>https://youtu.be/MZKpgKJaMj0</a:t>
            </a:r>
            <a:r>
              <a:rPr lang="es-ES" dirty="0"/>
              <a:t>   </a:t>
            </a:r>
            <a:r>
              <a:rPr lang="es-ES" u="sng" dirty="0">
                <a:hlinkClick r:id="rId5"/>
              </a:rPr>
              <a:t>https://youtu.be/S1CWvAjElP8</a:t>
            </a:r>
            <a:endParaRPr lang="es-MX" dirty="0"/>
          </a:p>
          <a:p>
            <a:endParaRPr lang="es-MX" dirty="0"/>
          </a:p>
        </p:txBody>
      </p:sp>
    </p:spTree>
    <p:extLst>
      <p:ext uri="{BB962C8B-B14F-4D97-AF65-F5344CB8AC3E}">
        <p14:creationId xmlns:p14="http://schemas.microsoft.com/office/powerpoint/2010/main" val="1345733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Descripción </a:t>
            </a:r>
          </a:p>
        </p:txBody>
      </p:sp>
      <p:sp>
        <p:nvSpPr>
          <p:cNvPr id="3" name="Marcador de contenido 2"/>
          <p:cNvSpPr>
            <a:spLocks noGrp="1"/>
          </p:cNvSpPr>
          <p:nvPr>
            <p:ph idx="1"/>
          </p:nvPr>
        </p:nvSpPr>
        <p:spPr/>
        <p:txBody>
          <a:bodyPr>
            <a:normAutofit lnSpcReduction="10000"/>
          </a:bodyPr>
          <a:lstStyle/>
          <a:p>
            <a:r>
              <a:rPr lang="es-MX" dirty="0"/>
              <a:t>Dentro del proyecto se pretende analizar los orígenes de la materia de matemáticas e informática, lo puntos que se pretende resaltar son los siguientes:</a:t>
            </a:r>
          </a:p>
          <a:p>
            <a:endParaRPr lang="es-MX" dirty="0"/>
          </a:p>
          <a:p>
            <a:r>
              <a:rPr lang="es-MX" dirty="0"/>
              <a:t>Analizar las raíces etimológicas</a:t>
            </a:r>
          </a:p>
          <a:p>
            <a:endParaRPr lang="es-MX" dirty="0"/>
          </a:p>
          <a:p>
            <a:r>
              <a:rPr lang="es-MX" dirty="0"/>
              <a:t>Contextualizar los personajes mas influyentes y estudiarlos</a:t>
            </a:r>
          </a:p>
          <a:p>
            <a:endParaRPr lang="es-MX" dirty="0"/>
          </a:p>
          <a:p>
            <a:r>
              <a:rPr lang="es-MX" dirty="0"/>
              <a:t>Estudiar el proceso cronológico (Evolución) </a:t>
            </a:r>
          </a:p>
          <a:p>
            <a:endParaRPr lang="es-MX" dirty="0"/>
          </a:p>
          <a:p>
            <a:r>
              <a:rPr lang="es-MX" dirty="0"/>
              <a:t>Influencia de una materia sobre otra.</a:t>
            </a:r>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5</a:t>
            </a:fld>
            <a:endParaRPr lang="es-MX"/>
          </a:p>
        </p:txBody>
      </p:sp>
    </p:spTree>
    <p:extLst>
      <p:ext uri="{BB962C8B-B14F-4D97-AF65-F5344CB8AC3E}">
        <p14:creationId xmlns:p14="http://schemas.microsoft.com/office/powerpoint/2010/main" val="1242854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50</a:t>
            </a:fld>
            <a:endParaRPr lang="es-MX"/>
          </a:p>
        </p:txBody>
      </p:sp>
      <p:pic>
        <p:nvPicPr>
          <p:cNvPr id="4" name="Imagen 3"/>
          <p:cNvPicPr>
            <a:picLocks noChangeAspect="1"/>
          </p:cNvPicPr>
          <p:nvPr/>
        </p:nvPicPr>
        <p:blipFill rotWithShape="1">
          <a:blip r:embed="rId2"/>
          <a:srcRect l="16654" t="62304" r="18667" b="29102"/>
          <a:stretch/>
        </p:blipFill>
        <p:spPr>
          <a:xfrm>
            <a:off x="516995" y="285750"/>
            <a:ext cx="10327897" cy="771525"/>
          </a:xfrm>
          <a:prstGeom prst="rect">
            <a:avLst/>
          </a:prstGeom>
        </p:spPr>
      </p:pic>
      <p:sp>
        <p:nvSpPr>
          <p:cNvPr id="3" name="CuadroTexto 2"/>
          <p:cNvSpPr txBox="1"/>
          <p:nvPr/>
        </p:nvSpPr>
        <p:spPr>
          <a:xfrm>
            <a:off x="414338" y="1357313"/>
            <a:ext cx="10644187" cy="1477328"/>
          </a:xfrm>
          <a:prstGeom prst="rect">
            <a:avLst/>
          </a:prstGeom>
          <a:noFill/>
        </p:spPr>
        <p:txBody>
          <a:bodyPr wrap="square" rtlCol="0">
            <a:spAutoFit/>
          </a:bodyPr>
          <a:lstStyle/>
          <a:p>
            <a:r>
              <a:rPr lang="es-MX" dirty="0"/>
              <a:t>En una sesión interdisciplinaria se hizo la actividad, exponiendo tanto los alumnos, con sus equipos,  como los maestros cual había sido nuestra experiencia al realizar este proyecto y que es lo que cada uno había obtenido durante este periodo, se trabajo con presentaciones de laminas de infografías, y exposiciones </a:t>
            </a:r>
            <a:r>
              <a:rPr lang="es-ES" dirty="0"/>
              <a:t>Para lo cual se utilizaron </a:t>
            </a:r>
            <a:r>
              <a:rPr lang="es-ES" dirty="0" err="1"/>
              <a:t>Ipad</a:t>
            </a:r>
            <a:r>
              <a:rPr lang="es-ES" dirty="0"/>
              <a:t>, proyector, laptop, material gráfico</a:t>
            </a:r>
            <a:endParaRPr lang="es-MX" dirty="0"/>
          </a:p>
          <a:p>
            <a:endParaRPr lang="es-MX" dirty="0"/>
          </a:p>
        </p:txBody>
      </p:sp>
    </p:spTree>
    <p:extLst>
      <p:ext uri="{BB962C8B-B14F-4D97-AF65-F5344CB8AC3E}">
        <p14:creationId xmlns:p14="http://schemas.microsoft.com/office/powerpoint/2010/main" val="3444113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51</a:t>
            </a:fld>
            <a:endParaRPr lang="es-MX"/>
          </a:p>
        </p:txBody>
      </p:sp>
      <p:pic>
        <p:nvPicPr>
          <p:cNvPr id="4" name="Imagen 3"/>
          <p:cNvPicPr>
            <a:picLocks noChangeAspect="1"/>
          </p:cNvPicPr>
          <p:nvPr/>
        </p:nvPicPr>
        <p:blipFill rotWithShape="1">
          <a:blip r:embed="rId2"/>
          <a:srcRect l="16655" t="70312" r="18558" b="22461"/>
          <a:stretch/>
        </p:blipFill>
        <p:spPr>
          <a:xfrm>
            <a:off x="502707" y="342900"/>
            <a:ext cx="10024409" cy="628650"/>
          </a:xfrm>
          <a:prstGeom prst="rect">
            <a:avLst/>
          </a:prstGeom>
        </p:spPr>
      </p:pic>
      <p:sp>
        <p:nvSpPr>
          <p:cNvPr id="3" name="CuadroTexto 2"/>
          <p:cNvSpPr txBox="1"/>
          <p:nvPr/>
        </p:nvSpPr>
        <p:spPr>
          <a:xfrm>
            <a:off x="502707" y="1257300"/>
            <a:ext cx="10270068" cy="1200329"/>
          </a:xfrm>
          <a:prstGeom prst="rect">
            <a:avLst/>
          </a:prstGeom>
          <a:noFill/>
        </p:spPr>
        <p:txBody>
          <a:bodyPr wrap="square" rtlCol="0">
            <a:spAutoFit/>
          </a:bodyPr>
          <a:lstStyle/>
          <a:p>
            <a:r>
              <a:rPr lang="es-MX" dirty="0"/>
              <a:t>Se hará una recopilación de actividades a fin de integrar una memoria de los resultados, en esta sesión se hará una retroalimentación de todo lo que se trabajo y una exposición sobre las reflexiones que esta experiencia dejo, así como los resultados  obtenidos</a:t>
            </a:r>
          </a:p>
          <a:p>
            <a:endParaRPr lang="es-MX" dirty="0"/>
          </a:p>
        </p:txBody>
      </p:sp>
    </p:spTree>
    <p:extLst>
      <p:ext uri="{BB962C8B-B14F-4D97-AF65-F5344CB8AC3E}">
        <p14:creationId xmlns:p14="http://schemas.microsoft.com/office/powerpoint/2010/main" val="3760207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52</a:t>
            </a:fld>
            <a:endParaRPr lang="es-MX"/>
          </a:p>
        </p:txBody>
      </p:sp>
      <p:pic>
        <p:nvPicPr>
          <p:cNvPr id="4" name="Imagen 3"/>
          <p:cNvPicPr>
            <a:picLocks noChangeAspect="1"/>
          </p:cNvPicPr>
          <p:nvPr/>
        </p:nvPicPr>
        <p:blipFill rotWithShape="1">
          <a:blip r:embed="rId2"/>
          <a:srcRect l="16545" t="75977" r="18009" b="13672"/>
          <a:stretch/>
        </p:blipFill>
        <p:spPr>
          <a:xfrm>
            <a:off x="416982" y="285751"/>
            <a:ext cx="11407358" cy="1014412"/>
          </a:xfrm>
          <a:prstGeom prst="rect">
            <a:avLst/>
          </a:prstGeom>
        </p:spPr>
      </p:pic>
      <p:sp>
        <p:nvSpPr>
          <p:cNvPr id="3" name="CuadroTexto 2"/>
          <p:cNvSpPr txBox="1"/>
          <p:nvPr/>
        </p:nvSpPr>
        <p:spPr>
          <a:xfrm>
            <a:off x="416982" y="1685925"/>
            <a:ext cx="11070168" cy="3139321"/>
          </a:xfrm>
          <a:prstGeom prst="rect">
            <a:avLst/>
          </a:prstGeom>
          <a:noFill/>
        </p:spPr>
        <p:txBody>
          <a:bodyPr wrap="square" rtlCol="0">
            <a:spAutoFit/>
          </a:bodyPr>
          <a:lstStyle/>
          <a:p>
            <a:r>
              <a:rPr lang="es-MX" dirty="0"/>
              <a:t>1.-A lo largo del proceso fuimos superando dificultades, como eran los horarios y ponernos de acuerdo para poder lograr el trabajo colaborativo ya que los alumnos fueran realizando sus proyectos de investigación.  Poco a </a:t>
            </a:r>
            <a:r>
              <a:rPr lang="es-MX" dirty="0" err="1"/>
              <a:t>poc</a:t>
            </a:r>
            <a:r>
              <a:rPr lang="es-MX" dirty="0"/>
              <a:t> fuimos superando las dificultades y dándonos cuenta que el tema tenía una gran riqueza, para aprovechar y motivar a los alumnos a ver lo práctico que pueden ser los sistemas numéricos tanto en su aplicación científica como en lo que era nuestro objetivo en la computación todo lo que se tiene con sistemas computarizados en la vida diaria</a:t>
            </a:r>
          </a:p>
          <a:p>
            <a:r>
              <a:rPr lang="es-MX" dirty="0"/>
              <a:t> 2.- Los aspectos a mejorar serían lo relativo a la redacción y ortografía por parte de los alumnos, a lo cual nos abocaremos en lo sucesivo para superarlo, así como el uso de un lenguaje más amplió que les permita hacer mejores trabajos. En cuanto a las técnicas de investigación también hay que ir mejorando en cuanto a que se utilicen más fuentes científicas</a:t>
            </a:r>
          </a:p>
          <a:p>
            <a:endParaRPr lang="es-MX" dirty="0"/>
          </a:p>
        </p:txBody>
      </p:sp>
    </p:spTree>
    <p:extLst>
      <p:ext uri="{BB962C8B-B14F-4D97-AF65-F5344CB8AC3E}">
        <p14:creationId xmlns:p14="http://schemas.microsoft.com/office/powerpoint/2010/main" val="3559533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53</a:t>
            </a:fld>
            <a:endParaRPr lang="es-MX"/>
          </a:p>
        </p:txBody>
      </p:sp>
      <p:pic>
        <p:nvPicPr>
          <p:cNvPr id="4" name="Imagen 3"/>
          <p:cNvPicPr>
            <a:picLocks noChangeAspect="1"/>
          </p:cNvPicPr>
          <p:nvPr/>
        </p:nvPicPr>
        <p:blipFill rotWithShape="1">
          <a:blip r:embed="rId2"/>
          <a:srcRect l="16765" t="84961" r="18229" b="8789"/>
          <a:stretch/>
        </p:blipFill>
        <p:spPr>
          <a:xfrm>
            <a:off x="474131" y="371474"/>
            <a:ext cx="10572745" cy="571501"/>
          </a:xfrm>
          <a:prstGeom prst="rect">
            <a:avLst/>
          </a:prstGeom>
        </p:spPr>
      </p:pic>
      <p:sp>
        <p:nvSpPr>
          <p:cNvPr id="3" name="CuadroTexto 2"/>
          <p:cNvSpPr txBox="1"/>
          <p:nvPr/>
        </p:nvSpPr>
        <p:spPr>
          <a:xfrm>
            <a:off x="474131" y="1514475"/>
            <a:ext cx="10884432" cy="923330"/>
          </a:xfrm>
          <a:prstGeom prst="rect">
            <a:avLst/>
          </a:prstGeom>
          <a:noFill/>
        </p:spPr>
        <p:txBody>
          <a:bodyPr wrap="square" rtlCol="0">
            <a:spAutoFit/>
          </a:bodyPr>
          <a:lstStyle/>
          <a:p>
            <a:r>
              <a:rPr lang="es-MX" dirty="0"/>
              <a:t>Las decisiones tomadas son el reforzar los campos de redacción y ortografía y de técnicas </a:t>
            </a:r>
            <a:r>
              <a:rPr lang="es-MX" dirty="0" err="1"/>
              <a:t>dce</a:t>
            </a:r>
            <a:r>
              <a:rPr lang="es-MX" dirty="0"/>
              <a:t> investigación que permitan la elaboración de mejores proyectos</a:t>
            </a:r>
          </a:p>
          <a:p>
            <a:endParaRPr lang="es-MX" dirty="0"/>
          </a:p>
        </p:txBody>
      </p:sp>
    </p:spTree>
    <p:extLst>
      <p:ext uri="{BB962C8B-B14F-4D97-AF65-F5344CB8AC3E}">
        <p14:creationId xmlns:p14="http://schemas.microsoft.com/office/powerpoint/2010/main" val="2639314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54</a:t>
            </a:fld>
            <a:endParaRPr lang="es-MX"/>
          </a:p>
        </p:txBody>
      </p:sp>
      <p:pic>
        <p:nvPicPr>
          <p:cNvPr id="3" name="Imagen 2"/>
          <p:cNvPicPr>
            <a:picLocks noChangeAspect="1"/>
          </p:cNvPicPr>
          <p:nvPr/>
        </p:nvPicPr>
        <p:blipFill rotWithShape="1">
          <a:blip r:embed="rId2"/>
          <a:srcRect l="15995" t="18359" r="16910" b="73047"/>
          <a:stretch/>
        </p:blipFill>
        <p:spPr>
          <a:xfrm>
            <a:off x="900113" y="414337"/>
            <a:ext cx="8729662" cy="628650"/>
          </a:xfrm>
          <a:prstGeom prst="rect">
            <a:avLst/>
          </a:prstGeom>
        </p:spPr>
      </p:pic>
      <p:sp>
        <p:nvSpPr>
          <p:cNvPr id="5" name="CuadroTexto 4"/>
          <p:cNvSpPr txBox="1"/>
          <p:nvPr/>
        </p:nvSpPr>
        <p:spPr>
          <a:xfrm>
            <a:off x="500063" y="1371600"/>
            <a:ext cx="10601325" cy="2031325"/>
          </a:xfrm>
          <a:prstGeom prst="rect">
            <a:avLst/>
          </a:prstGeom>
          <a:noFill/>
        </p:spPr>
        <p:txBody>
          <a:bodyPr wrap="square" rtlCol="0">
            <a:spAutoFit/>
          </a:bodyPr>
          <a:lstStyle/>
          <a:p>
            <a:r>
              <a:rPr lang="es-MX" dirty="0"/>
              <a:t>A.- Integrar diferentes tipos de herramientas utilizadas por los profesores y evidencias de aprendizaje, para apoyar los puntos señalados en la estructura de cada actividad</a:t>
            </a:r>
          </a:p>
          <a:p>
            <a:r>
              <a:rPr lang="es-MX" dirty="0"/>
              <a:t>1.- Manuscritas.- Bitácoras de trabajo, borradores de los mismos, textos investigados, dibujos</a:t>
            </a:r>
          </a:p>
          <a:p>
            <a:r>
              <a:rPr lang="es-MX" dirty="0"/>
              <a:t>2.- Digitales, videos fotografías, audios </a:t>
            </a:r>
          </a:p>
          <a:p>
            <a:r>
              <a:rPr lang="es-MX" dirty="0"/>
              <a:t>3.- Impresas. Investigaciones trabajos, fotocopias, </a:t>
            </a:r>
          </a:p>
          <a:p>
            <a:r>
              <a:rPr lang="es-MX" dirty="0"/>
              <a:t>4.- Físicas Fotografías y videos  </a:t>
            </a:r>
          </a:p>
          <a:p>
            <a:endParaRPr lang="es-MX" dirty="0"/>
          </a:p>
        </p:txBody>
      </p:sp>
    </p:spTree>
    <p:extLst>
      <p:ext uri="{BB962C8B-B14F-4D97-AF65-F5344CB8AC3E}">
        <p14:creationId xmlns:p14="http://schemas.microsoft.com/office/powerpoint/2010/main" val="1296383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55</a:t>
            </a:fld>
            <a:endParaRPr lang="es-MX"/>
          </a:p>
        </p:txBody>
      </p:sp>
      <p:pic>
        <p:nvPicPr>
          <p:cNvPr id="3" name="Imagen 2"/>
          <p:cNvPicPr>
            <a:picLocks noChangeAspect="1"/>
          </p:cNvPicPr>
          <p:nvPr/>
        </p:nvPicPr>
        <p:blipFill rotWithShape="1">
          <a:blip r:embed="rId2"/>
          <a:srcRect l="17533" t="34570" r="18777" b="37500"/>
          <a:stretch/>
        </p:blipFill>
        <p:spPr>
          <a:xfrm>
            <a:off x="514350" y="300038"/>
            <a:ext cx="10758488" cy="2043112"/>
          </a:xfrm>
          <a:prstGeom prst="rect">
            <a:avLst/>
          </a:prstGeom>
        </p:spPr>
      </p:pic>
      <p:sp>
        <p:nvSpPr>
          <p:cNvPr id="4" name="CuadroTexto 3"/>
          <p:cNvSpPr txBox="1"/>
          <p:nvPr/>
        </p:nvSpPr>
        <p:spPr>
          <a:xfrm>
            <a:off x="514350" y="2686050"/>
            <a:ext cx="10929938" cy="3416320"/>
          </a:xfrm>
          <a:prstGeom prst="rect">
            <a:avLst/>
          </a:prstGeom>
          <a:noFill/>
        </p:spPr>
        <p:txBody>
          <a:bodyPr wrap="square" rtlCol="0">
            <a:spAutoFit/>
          </a:bodyPr>
          <a:lstStyle/>
          <a:p>
            <a:r>
              <a:rPr lang="es-MX"/>
              <a:t>m.- Autoevaluación, coevaluación del proyecto, por parte de alumnos, maestros y autoridades/ entrevistas videograbadas o escritas</a:t>
            </a:r>
          </a:p>
          <a:p>
            <a:r>
              <a:rPr lang="es-MX"/>
              <a:t>La autoevaluación.-  Cada uno de los maestros consideramos que el proyecto logró sus objetivos y que superamos con esfuerzoa, algunos más que otros las dificultades a las que nos enfrentamos para su realización. Por lo que consideramos haber hecho un buen trabajo</a:t>
            </a:r>
          </a:p>
          <a:p>
            <a:r>
              <a:rPr lang="es-MX"/>
              <a:t>Loas alumnos también en su autoevaluación consideraron que su trabajo había sido productivo y les dejaba como resultado la satisfacción de encontrar el sentido a la aplicación de las matemáticas en su vida </a:t>
            </a:r>
          </a:p>
          <a:p>
            <a:r>
              <a:rPr lang="es-MX"/>
              <a:t>El intercambio con maestros ajenos al proyecto también arroja un balance positivo al observar y evaluar el trabajo colaborativo</a:t>
            </a:r>
          </a:p>
          <a:p>
            <a:r>
              <a:rPr lang="es-MX"/>
              <a:t>- Los resultados fueron en positivos en todos sentidos, pues resulto  muy enriquecedor el entrar a temas que son ajenos a algunos de los miembros del equipo</a:t>
            </a:r>
          </a:p>
        </p:txBody>
      </p:sp>
    </p:spTree>
    <p:extLst>
      <p:ext uri="{BB962C8B-B14F-4D97-AF65-F5344CB8AC3E}">
        <p14:creationId xmlns:p14="http://schemas.microsoft.com/office/powerpoint/2010/main" val="3692840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FA5075DE-44E7-4375-97CF-614F7A67C225}" type="slidenum">
              <a:rPr lang="es-MX" smtClean="0"/>
              <a:pPr/>
              <a:t>56</a:t>
            </a:fld>
            <a:endParaRPr lang="es-MX"/>
          </a:p>
        </p:txBody>
      </p:sp>
      <p:pic>
        <p:nvPicPr>
          <p:cNvPr id="3" name="Imagen 2"/>
          <p:cNvPicPr>
            <a:picLocks noChangeAspect="1"/>
          </p:cNvPicPr>
          <p:nvPr/>
        </p:nvPicPr>
        <p:blipFill rotWithShape="1">
          <a:blip r:embed="rId2"/>
          <a:srcRect l="17533" t="34570" r="18777" b="37500"/>
          <a:stretch/>
        </p:blipFill>
        <p:spPr>
          <a:xfrm>
            <a:off x="514350" y="300038"/>
            <a:ext cx="10758488" cy="2043112"/>
          </a:xfrm>
          <a:prstGeom prst="rect">
            <a:avLst/>
          </a:prstGeom>
        </p:spPr>
      </p:pic>
      <p:sp>
        <p:nvSpPr>
          <p:cNvPr id="4" name="CuadroTexto 3"/>
          <p:cNvSpPr txBox="1"/>
          <p:nvPr/>
        </p:nvSpPr>
        <p:spPr>
          <a:xfrm>
            <a:off x="514350" y="2686050"/>
            <a:ext cx="10929938" cy="3416320"/>
          </a:xfrm>
          <a:prstGeom prst="rect">
            <a:avLst/>
          </a:prstGeom>
          <a:noFill/>
        </p:spPr>
        <p:txBody>
          <a:bodyPr wrap="square" rtlCol="0">
            <a:spAutoFit/>
          </a:bodyPr>
          <a:lstStyle/>
          <a:p>
            <a:r>
              <a:rPr lang="es-MX" dirty="0"/>
              <a:t>- Los integrantes de cada equipo tuvieron que ir superando dificultades en cuanto a realmente integrar un equipo y no nada más la suma de pequeñas partes del proyecto, sino que al irse involucrando fueron realmente integrando equipos. Fue muy positivo y desarrollaron buenos trabajos</a:t>
            </a:r>
          </a:p>
          <a:p>
            <a:r>
              <a:rPr lang="es-MX" dirty="0"/>
              <a:t>- El desempeño por parte de los maestros , fue en un principio difícil por el tema ya que involucra una  materia que no tiene que ver con el tema como es el caso de Historia,  pero el llevar a cabo la investigación fue involucrándose a la misma encontrando también aspectos relevante para la aplicación en su materia. El trabajo interdisciplinario es sumamente enriquecedor pues cada uno de los maestro aporta sus conocimientos y experiencias que crean nuevos vínculos y conocimientos</a:t>
            </a:r>
          </a:p>
          <a:p>
            <a:r>
              <a:rPr lang="es-MX" dirty="0"/>
              <a:t>- El proceso y los resultados fueron altamente provechos y enriquecedores para todos los miembros del mismo, tanto profesores como alumnos y el hecho de trabajar varias disciplinas juntas siempre deja buenas aportaciones y enseñanzas</a:t>
            </a:r>
          </a:p>
          <a:p>
            <a:endParaRPr lang="es-MX" dirty="0"/>
          </a:p>
        </p:txBody>
      </p:sp>
    </p:spTree>
    <p:extLst>
      <p:ext uri="{BB962C8B-B14F-4D97-AF65-F5344CB8AC3E}">
        <p14:creationId xmlns:p14="http://schemas.microsoft.com/office/powerpoint/2010/main" val="2666866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MX" dirty="0" smtClean="0"/>
              <a:t>Evidencias Apartado 13 </a:t>
            </a:r>
            <a:endParaRPr lang="es-MX" dirty="0"/>
          </a:p>
        </p:txBody>
      </p:sp>
      <p:sp>
        <p:nvSpPr>
          <p:cNvPr id="2" name="Marcador de número de diapositiva 1"/>
          <p:cNvSpPr>
            <a:spLocks noGrp="1"/>
          </p:cNvSpPr>
          <p:nvPr>
            <p:ph type="sldNum" sz="quarter" idx="12"/>
          </p:nvPr>
        </p:nvSpPr>
        <p:spPr/>
        <p:txBody>
          <a:bodyPr/>
          <a:lstStyle/>
          <a:p>
            <a:fld id="{FA5075DE-44E7-4375-97CF-614F7A67C225}" type="slidenum">
              <a:rPr lang="es-MX" smtClean="0"/>
              <a:pPr/>
              <a:t>57</a:t>
            </a:fld>
            <a:endParaRPr lang="es-MX"/>
          </a:p>
        </p:txBody>
      </p:sp>
      <p:sp>
        <p:nvSpPr>
          <p:cNvPr id="3" name="AutoShape 2" descr="blob:https://web.whatsapp.com/e5f5d5c9-0a58-4317-aa7b-d72992e0b846"/>
          <p:cNvSpPr>
            <a:spLocks noChangeAspect="1" noChangeArrowheads="1"/>
          </p:cNvSpPr>
          <p:nvPr/>
        </p:nvSpPr>
        <p:spPr bwMode="auto">
          <a:xfrm>
            <a:off x="155575" y="-144463"/>
            <a:ext cx="2987666" cy="2987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400" y="2071022"/>
            <a:ext cx="3334638" cy="2500979"/>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938" y="2071022"/>
            <a:ext cx="3424236" cy="2500979"/>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3837" y="3171825"/>
            <a:ext cx="2528887" cy="3371849"/>
          </a:xfrm>
          <a:prstGeom prst="rect">
            <a:avLst/>
          </a:prstGeom>
        </p:spPr>
      </p:pic>
      <p:pic>
        <p:nvPicPr>
          <p:cNvPr id="8" name="Imagen 7"/>
          <p:cNvPicPr>
            <a:picLocks noChangeAspect="1"/>
          </p:cNvPicPr>
          <p:nvPr/>
        </p:nvPicPr>
        <p:blipFill rotWithShape="1">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rcRect l="36234" t="19650" r="52288" b="60369"/>
          <a:stretch/>
        </p:blipFill>
        <p:spPr>
          <a:xfrm>
            <a:off x="2009553" y="2562448"/>
            <a:ext cx="382773" cy="499730"/>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rcRect l="60147" t="7320" r="20084" b="65046"/>
          <a:stretch/>
        </p:blipFill>
        <p:spPr>
          <a:xfrm>
            <a:off x="2796362" y="2254102"/>
            <a:ext cx="659219" cy="691117"/>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7" cstate="print">
            <a:extLst>
              <a:ext uri="{BEBA8EAE-BF5A-486C-A8C5-ECC9F3942E4B}">
                <a14:imgProps xmlns:a14="http://schemas.microsoft.com/office/drawing/2010/main">
                  <a14:imgLayer r:embed="rId8">
                    <a14:imgEffect>
                      <a14:artisticGlass/>
                    </a14:imgEffect>
                  </a14:imgLayer>
                </a14:imgProps>
              </a:ext>
              <a:ext uri="{28A0092B-C50C-407E-A947-70E740481C1C}">
                <a14:useLocalDpi xmlns:a14="http://schemas.microsoft.com/office/drawing/2010/main" val="0"/>
              </a:ext>
            </a:extLst>
          </a:blip>
          <a:srcRect l="72154" t="8669" r="938" b="63266"/>
          <a:stretch/>
        </p:blipFill>
        <p:spPr>
          <a:xfrm>
            <a:off x="5869172" y="3508745"/>
            <a:ext cx="680484" cy="946298"/>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9" cstate="print">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rcRect l="7462" t="11147" r="82291" b="70572"/>
          <a:stretch/>
        </p:blipFill>
        <p:spPr>
          <a:xfrm>
            <a:off x="6613451" y="2349796"/>
            <a:ext cx="350876" cy="457200"/>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rotWithShape="1">
          <a:blip r:embed="rId9" cstate="print">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rcRect l="43170" t="31128" r="49999" b="55693"/>
          <a:stretch/>
        </p:blipFill>
        <p:spPr>
          <a:xfrm>
            <a:off x="7836195" y="2849526"/>
            <a:ext cx="233918" cy="329609"/>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rotWithShape="1">
          <a:blip r:embed="rId9" cstate="print">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rcRect l="61180" t="28577" r="23605" b="49316"/>
          <a:stretch/>
        </p:blipFill>
        <p:spPr>
          <a:xfrm>
            <a:off x="8452884" y="2785730"/>
            <a:ext cx="520995" cy="552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603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Apartado 14. </a:t>
            </a:r>
            <a:endParaRPr lang="es-MX" dirty="0"/>
          </a:p>
        </p:txBody>
      </p:sp>
      <p:sp>
        <p:nvSpPr>
          <p:cNvPr id="3" name="Marcador de contenido 2"/>
          <p:cNvSpPr>
            <a:spLocks noGrp="1"/>
          </p:cNvSpPr>
          <p:nvPr>
            <p:ph idx="1"/>
          </p:nvPr>
        </p:nvSpPr>
        <p:spPr/>
        <p:txBody>
          <a:bodyPr/>
          <a:lstStyle/>
          <a:p>
            <a:r>
              <a:rPr lang="es-MX" dirty="0" smtClean="0"/>
              <a:t>No se realizaron cambios en el proyecto original</a:t>
            </a:r>
            <a:endParaRPr lang="es-MX" dirty="0"/>
          </a:p>
        </p:txBody>
      </p:sp>
      <p:sp>
        <p:nvSpPr>
          <p:cNvPr id="4" name="Marcador de número de diapositiva 3"/>
          <p:cNvSpPr>
            <a:spLocks noGrp="1"/>
          </p:cNvSpPr>
          <p:nvPr>
            <p:ph type="sldNum" sz="quarter" idx="12"/>
          </p:nvPr>
        </p:nvSpPr>
        <p:spPr/>
        <p:txBody>
          <a:bodyPr/>
          <a:lstStyle/>
          <a:p>
            <a:fld id="{FA5075DE-44E7-4375-97CF-614F7A67C225}" type="slidenum">
              <a:rPr lang="es-MX" smtClean="0"/>
              <a:pPr/>
              <a:t>58</a:t>
            </a:fld>
            <a:endParaRPr lang="es-MX"/>
          </a:p>
        </p:txBody>
      </p:sp>
    </p:spTree>
    <p:extLst>
      <p:ext uri="{BB962C8B-B14F-4D97-AF65-F5344CB8AC3E}">
        <p14:creationId xmlns:p14="http://schemas.microsoft.com/office/powerpoint/2010/main" val="36220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Objetivo general</a:t>
            </a:r>
          </a:p>
        </p:txBody>
      </p:sp>
      <p:sp>
        <p:nvSpPr>
          <p:cNvPr id="3" name="Marcador de contenido 2"/>
          <p:cNvSpPr>
            <a:spLocks noGrp="1"/>
          </p:cNvSpPr>
          <p:nvPr>
            <p:ph idx="1"/>
          </p:nvPr>
        </p:nvSpPr>
        <p:spPr/>
        <p:txBody>
          <a:bodyPr>
            <a:normAutofit/>
          </a:bodyPr>
          <a:lstStyle/>
          <a:p>
            <a:r>
              <a:rPr lang="es-ES" sz="2400" dirty="0"/>
              <a:t>Con la ayuda de sus profesores los alumnos analizaran los orígenes, antecedentes y la forma que una materia se aplica en otra (Matemáticas, informática). Lo anterior por medio de fuentes confiables. Además de extender los conocimientos de las materias de matemáticas y computación.</a:t>
            </a:r>
            <a:endParaRPr lang="es-MX" sz="2400"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6</a:t>
            </a:fld>
            <a:endParaRPr lang="es-MX"/>
          </a:p>
        </p:txBody>
      </p:sp>
    </p:spTree>
    <p:extLst>
      <p:ext uri="{BB962C8B-B14F-4D97-AF65-F5344CB8AC3E}">
        <p14:creationId xmlns:p14="http://schemas.microsoft.com/office/powerpoint/2010/main" val="333054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Objetivo por asignatura</a:t>
            </a:r>
          </a:p>
        </p:txBody>
      </p:sp>
      <p:sp>
        <p:nvSpPr>
          <p:cNvPr id="3" name="Marcador de contenido 2"/>
          <p:cNvSpPr>
            <a:spLocks noGrp="1"/>
          </p:cNvSpPr>
          <p:nvPr>
            <p:ph idx="1"/>
          </p:nvPr>
        </p:nvSpPr>
        <p:spPr/>
        <p:txBody>
          <a:bodyPr/>
          <a:lstStyle/>
          <a:p>
            <a:r>
              <a:rPr lang="es-MX" dirty="0"/>
              <a:t>Historia: </a:t>
            </a:r>
            <a:r>
              <a:rPr lang="es-ES" dirty="0"/>
              <a:t>Que los alumnos conozcan el origen de la computación y lo apliquen, así como el desarrollo de las matemáticas desde la antigüedad hasta nuestros tiempos.</a:t>
            </a:r>
            <a:endParaRPr lang="es-MX" dirty="0"/>
          </a:p>
          <a:p>
            <a:endParaRPr lang="es-MX" dirty="0"/>
          </a:p>
          <a:p>
            <a:r>
              <a:rPr lang="es-MX" dirty="0"/>
              <a:t>Matemáticas: </a:t>
            </a:r>
            <a:r>
              <a:rPr lang="es-ES" dirty="0"/>
              <a:t>El alumno encontrará una relación directa entre las matemáticas y el uso de los sistemas de numeración en la computación.</a:t>
            </a:r>
            <a:endParaRPr lang="es-MX" dirty="0"/>
          </a:p>
          <a:p>
            <a:endParaRPr lang="es-MX" dirty="0"/>
          </a:p>
          <a:p>
            <a:r>
              <a:rPr lang="es-MX" dirty="0"/>
              <a:t>Computación: Que el alumno comprenda las necesidades del procesamiento de los datos a través del tiempo, y su evolución hasta la civilización moderna.</a:t>
            </a:r>
          </a:p>
          <a:p>
            <a:r>
              <a:rPr lang="es-MX" dirty="0"/>
              <a:t> </a:t>
            </a:r>
          </a:p>
          <a:p>
            <a:endParaRPr lang="es-MX"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7</a:t>
            </a:fld>
            <a:endParaRPr lang="es-MX"/>
          </a:p>
        </p:txBody>
      </p:sp>
    </p:spTree>
    <p:extLst>
      <p:ext uri="{BB962C8B-B14F-4D97-AF65-F5344CB8AC3E}">
        <p14:creationId xmlns:p14="http://schemas.microsoft.com/office/powerpoint/2010/main" val="423545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t> Pregunta generadora</a:t>
            </a:r>
            <a:br>
              <a:rPr lang="es-MX" dirty="0"/>
            </a:br>
            <a:endParaRPr lang="es-MX" dirty="0"/>
          </a:p>
        </p:txBody>
      </p:sp>
      <p:sp>
        <p:nvSpPr>
          <p:cNvPr id="3" name="Marcador de contenido 2"/>
          <p:cNvSpPr>
            <a:spLocks noGrp="1"/>
          </p:cNvSpPr>
          <p:nvPr>
            <p:ph idx="1"/>
          </p:nvPr>
        </p:nvSpPr>
        <p:spPr/>
        <p:txBody>
          <a:bodyPr/>
          <a:lstStyle/>
          <a:p>
            <a:r>
              <a:rPr lang="es-ES" dirty="0"/>
              <a:t>¿Cuál es la importancia y alcance del proyecto?</a:t>
            </a:r>
            <a:endParaRPr lang="es-MX" dirty="0"/>
          </a:p>
          <a:p>
            <a:endParaRPr lang="es-ES" dirty="0"/>
          </a:p>
          <a:p>
            <a:r>
              <a:rPr lang="es-ES" dirty="0"/>
              <a:t>¿Qué beneficios tiene trabajar de manera interdisciplinaria?</a:t>
            </a:r>
            <a:endParaRPr lang="es-MX" dirty="0"/>
          </a:p>
          <a:p>
            <a:endParaRPr lang="es-ES" dirty="0"/>
          </a:p>
          <a:p>
            <a:r>
              <a:rPr lang="es-ES" dirty="0"/>
              <a:t>¿Cuál es la relación entre matemáticas y la computación?</a:t>
            </a:r>
            <a:endParaRPr lang="es-MX" dirty="0"/>
          </a:p>
          <a:p>
            <a:endParaRPr lang="es-ES" dirty="0"/>
          </a:p>
          <a:p>
            <a:r>
              <a:rPr lang="es-ES" dirty="0"/>
              <a:t>¿Cómo iniciaron las matemáticas?</a:t>
            </a:r>
            <a:endParaRPr lang="es-MX" dirty="0"/>
          </a:p>
          <a:p>
            <a:endParaRPr lang="es-ES" dirty="0"/>
          </a:p>
          <a:p>
            <a:r>
              <a:rPr lang="es-ES" dirty="0"/>
              <a:t>¿Cómo inicio la computación?</a:t>
            </a:r>
            <a:endParaRPr lang="es-MX" dirty="0"/>
          </a:p>
          <a:p>
            <a:pPr marL="0" indent="0">
              <a:buNone/>
            </a:pPr>
            <a:endParaRPr lang="es-MX" dirty="0"/>
          </a:p>
          <a:p>
            <a:endParaRPr lang="es-MX" dirty="0"/>
          </a:p>
        </p:txBody>
      </p:sp>
      <p:sp>
        <p:nvSpPr>
          <p:cNvPr id="4" name="Botón de acción: Volver 3">
            <a:hlinkClick r:id="rId2" action="ppaction://hlinksldjump" highlightClick="1"/>
          </p:cNvPr>
          <p:cNvSpPr/>
          <p:nvPr/>
        </p:nvSpPr>
        <p:spPr>
          <a:xfrm>
            <a:off x="11249025" y="0"/>
            <a:ext cx="942975" cy="56657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número de diapositiva 5"/>
          <p:cNvSpPr>
            <a:spLocks noGrp="1"/>
          </p:cNvSpPr>
          <p:nvPr>
            <p:ph type="sldNum" sz="quarter" idx="12"/>
          </p:nvPr>
        </p:nvSpPr>
        <p:spPr/>
        <p:txBody>
          <a:bodyPr/>
          <a:lstStyle/>
          <a:p>
            <a:fld id="{FA5075DE-44E7-4375-97CF-614F7A67C225}" type="slidenum">
              <a:rPr lang="es-MX" smtClean="0"/>
              <a:pPr/>
              <a:t>8</a:t>
            </a:fld>
            <a:endParaRPr lang="es-MX"/>
          </a:p>
        </p:txBody>
      </p:sp>
    </p:spTree>
    <p:extLst>
      <p:ext uri="{BB962C8B-B14F-4D97-AF65-F5344CB8AC3E}">
        <p14:creationId xmlns:p14="http://schemas.microsoft.com/office/powerpoint/2010/main" val="2270482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43200"/>
            <a:ext cx="8596668" cy="2886074"/>
          </a:xfrm>
        </p:spPr>
        <p:txBody>
          <a:bodyPr>
            <a:normAutofit/>
          </a:bodyPr>
          <a:lstStyle/>
          <a:p>
            <a:r>
              <a:rPr lang="es-MX" sz="4800" dirty="0">
                <a:solidFill>
                  <a:schemeClr val="dk1"/>
                </a:solidFill>
              </a:rPr>
              <a:t>Documentación de actividades y evidencias de enseñanza aprendizaje</a:t>
            </a:r>
            <a:endParaRPr lang="es-MX" sz="4800" dirty="0"/>
          </a:p>
        </p:txBody>
      </p:sp>
      <p:sp>
        <p:nvSpPr>
          <p:cNvPr id="4" name="Marcador de número de diapositiva 3"/>
          <p:cNvSpPr>
            <a:spLocks noGrp="1"/>
          </p:cNvSpPr>
          <p:nvPr>
            <p:ph type="sldNum" sz="quarter" idx="12"/>
          </p:nvPr>
        </p:nvSpPr>
        <p:spPr/>
        <p:txBody>
          <a:bodyPr/>
          <a:lstStyle/>
          <a:p>
            <a:fld id="{FA5075DE-44E7-4375-97CF-614F7A67C225}" type="slidenum">
              <a:rPr lang="es-MX" smtClean="0"/>
              <a:pPr/>
              <a:t>9</a:t>
            </a:fld>
            <a:endParaRPr lang="es-MX"/>
          </a:p>
        </p:txBody>
      </p:sp>
    </p:spTree>
    <p:extLst>
      <p:ext uri="{BB962C8B-B14F-4D97-AF65-F5344CB8AC3E}">
        <p14:creationId xmlns:p14="http://schemas.microsoft.com/office/powerpoint/2010/main" val="2620564083"/>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2686</TotalTime>
  <Words>3724</Words>
  <Application>Microsoft Office PowerPoint</Application>
  <PresentationFormat>Panorámica</PresentationFormat>
  <Paragraphs>295</Paragraphs>
  <Slides>58</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58</vt:i4>
      </vt:variant>
    </vt:vector>
  </HeadingPairs>
  <TitlesOfParts>
    <vt:vector size="65" baseType="lpstr">
      <vt:lpstr>Arial</vt:lpstr>
      <vt:lpstr>Calibri</vt:lpstr>
      <vt:lpstr>Helvetica Neue Medium</vt:lpstr>
      <vt:lpstr>Trebuchet MS</vt:lpstr>
      <vt:lpstr>Wingdings</vt:lpstr>
      <vt:lpstr>Wingdings 3</vt:lpstr>
      <vt:lpstr>Faceta</vt:lpstr>
      <vt:lpstr>Colegio del Tepeyac, Querétaro Clave: 6936</vt:lpstr>
      <vt:lpstr>Integrantes</vt:lpstr>
      <vt:lpstr>Implementación </vt:lpstr>
      <vt:lpstr>Introducción</vt:lpstr>
      <vt:lpstr>Descripción </vt:lpstr>
      <vt:lpstr>Objetivo general</vt:lpstr>
      <vt:lpstr>Objetivo por asignatura</vt:lpstr>
      <vt:lpstr> Pregunta generadora </vt:lpstr>
      <vt:lpstr>Documentación de actividades y evidencias de enseñanza aprendizaje</vt:lpstr>
      <vt:lpstr> Evidencias fotográficas</vt:lpstr>
      <vt:lpstr>Contenidos.</vt:lpstr>
      <vt:lpstr>Contenido</vt:lpstr>
      <vt:lpstr>Contenido</vt:lpstr>
      <vt:lpstr>Contenido</vt:lpstr>
      <vt:lpstr>Contenido</vt:lpstr>
      <vt:lpstr>Contenidos y productos</vt:lpstr>
      <vt:lpstr>Formatos e instrumentos para la planeación</vt:lpstr>
      <vt:lpstr>2ª Sesión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Matemáticas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Evidencias Apartado 13 </vt:lpstr>
      <vt:lpstr>Apartado 14. </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del Tepeyac, Querétaro</dc:title>
  <dc:creator>Malagon mv</dc:creator>
  <cp:lastModifiedBy>Jesús Malagón</cp:lastModifiedBy>
  <cp:revision>112</cp:revision>
  <dcterms:created xsi:type="dcterms:W3CDTF">2017-10-31T05:32:44Z</dcterms:created>
  <dcterms:modified xsi:type="dcterms:W3CDTF">2019-09-30T17:08:14Z</dcterms:modified>
</cp:coreProperties>
</file>