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70" r:id="rId3"/>
    <p:sldId id="271" r:id="rId4"/>
    <p:sldId id="272" r:id="rId5"/>
    <p:sldId id="273" r:id="rId6"/>
    <p:sldId id="310" r:id="rId7"/>
    <p:sldId id="311" r:id="rId8"/>
    <p:sldId id="313" r:id="rId9"/>
    <p:sldId id="314" r:id="rId10"/>
    <p:sldId id="315" r:id="rId11"/>
    <p:sldId id="312" r:id="rId12"/>
    <p:sldId id="265" r:id="rId13"/>
    <p:sldId id="266" r:id="rId14"/>
    <p:sldId id="258" r:id="rId15"/>
    <p:sldId id="267" r:id="rId16"/>
    <p:sldId id="370" r:id="rId17"/>
    <p:sldId id="326" r:id="rId18"/>
    <p:sldId id="327" r:id="rId19"/>
    <p:sldId id="372" r:id="rId20"/>
    <p:sldId id="325" r:id="rId21"/>
    <p:sldId id="373" r:id="rId22"/>
    <p:sldId id="374" r:id="rId23"/>
    <p:sldId id="375" r:id="rId24"/>
    <p:sldId id="376" r:id="rId25"/>
    <p:sldId id="280" r:id="rId26"/>
    <p:sldId id="281" r:id="rId27"/>
    <p:sldId id="282" r:id="rId28"/>
    <p:sldId id="283" r:id="rId29"/>
    <p:sldId id="285" r:id="rId30"/>
    <p:sldId id="377" r:id="rId31"/>
    <p:sldId id="276" r:id="rId32"/>
    <p:sldId id="277" r:id="rId33"/>
    <p:sldId id="378" r:id="rId34"/>
    <p:sldId id="379" r:id="rId35"/>
    <p:sldId id="380" r:id="rId36"/>
    <p:sldId id="381" r:id="rId37"/>
    <p:sldId id="320" r:id="rId38"/>
    <p:sldId id="319" r:id="rId39"/>
    <p:sldId id="382" r:id="rId40"/>
    <p:sldId id="321"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396" r:id="rId55"/>
    <p:sldId id="397" r:id="rId56"/>
    <p:sldId id="398" r:id="rId57"/>
    <p:sldId id="399" r:id="rId58"/>
    <p:sldId id="400" r:id="rId59"/>
    <p:sldId id="403" r:id="rId60"/>
    <p:sldId id="401" r:id="rId61"/>
    <p:sldId id="404" r:id="rId62"/>
    <p:sldId id="405" r:id="rId63"/>
    <p:sldId id="406" r:id="rId64"/>
    <p:sldId id="407" r:id="rId65"/>
    <p:sldId id="408" r:id="rId66"/>
    <p:sldId id="409" r:id="rId67"/>
    <p:sldId id="411" r:id="rId68"/>
    <p:sldId id="412" r:id="rId69"/>
    <p:sldId id="410" r:id="rId70"/>
    <p:sldId id="413" r:id="rId71"/>
    <p:sldId id="414" r:id="rId72"/>
    <p:sldId id="420" r:id="rId73"/>
    <p:sldId id="369" r:id="rId74"/>
    <p:sldId id="351" r:id="rId75"/>
    <p:sldId id="350" r:id="rId76"/>
    <p:sldId id="352" r:id="rId77"/>
    <p:sldId id="353" r:id="rId78"/>
    <p:sldId id="354" r:id="rId79"/>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1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s-ES"/>
              <a:t>Haga clic para modificar el estilo de título del patrón</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DB82B65E-A446-4EF2-94A5-3D2A888FB95E}" type="datetimeFigureOut">
              <a:rPr lang="es-MX" smtClean="0"/>
              <a:t>21/06/2018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DB82B65E-A446-4EF2-94A5-3D2A888FB95E}" type="datetimeFigureOut">
              <a:rPr lang="es-MX" smtClean="0"/>
              <a:t>21/06/2018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DB82B65E-A446-4EF2-94A5-3D2A888FB95E}" type="datetimeFigureOut">
              <a:rPr lang="es-MX" smtClean="0"/>
              <a:t>21/06/2018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DB82B65E-A446-4EF2-94A5-3D2A888FB95E}" type="datetimeFigureOut">
              <a:rPr lang="es-MX" smtClean="0"/>
              <a:t>21/06/2018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DB82B65E-A446-4EF2-94A5-3D2A888FB95E}" type="datetimeFigureOut">
              <a:rPr lang="es-MX" smtClean="0"/>
              <a:t>21/06/2018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B82B65E-A446-4EF2-94A5-3D2A888FB95E}" type="datetimeFigureOut">
              <a:rPr lang="es-MX" smtClean="0"/>
              <a:t>21/06/2018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DB82B65E-A446-4EF2-94A5-3D2A888FB95E}" type="datetimeFigureOut">
              <a:rPr lang="es-MX" smtClean="0"/>
              <a:t>21/06/2018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DB82B65E-A446-4EF2-94A5-3D2A888FB95E}" type="datetimeFigureOut">
              <a:rPr lang="es-MX" smtClean="0"/>
              <a:t>21/06/2018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2B65E-A446-4EF2-94A5-3D2A888FB95E}" type="datetimeFigureOut">
              <a:rPr lang="es-MX" smtClean="0"/>
              <a:t>21/06/2018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B82B65E-A446-4EF2-94A5-3D2A888FB95E}" type="datetimeFigureOut">
              <a:rPr lang="es-MX" smtClean="0"/>
              <a:t>21/06/2018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8CA19AE-02AC-41CF-8F68-F146C23F4146}"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s-ES"/>
              <a:t>Haga clic para modificar el estilo de título del patrón</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B82B65E-A446-4EF2-94A5-3D2A888FB95E}" type="datetimeFigureOut">
              <a:rPr lang="es-MX" smtClean="0"/>
              <a:t>21/06/2018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8CA19AE-02AC-41CF-8F68-F146C23F4146}" type="slidenum">
              <a:rPr lang="es-MX" smtClean="0"/>
              <a:t>‹Nº›</a:t>
            </a:fld>
            <a:endParaRPr lang="es-MX"/>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s-ES"/>
              <a:t>Haga clic en el icono para agregar una imagen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81000"/>
                <a:alpha val="68000"/>
              </a:schemeClr>
            </a:gs>
            <a:gs pos="39999">
              <a:schemeClr val="bg2">
                <a:lumMod val="75000"/>
              </a:schemeClr>
            </a:gs>
            <a:gs pos="70000">
              <a:schemeClr val="accent1">
                <a:lumMod val="75000"/>
              </a:schemeClr>
            </a:gs>
            <a:gs pos="100000">
              <a:srgbClr val="FFEBFA"/>
            </a:gs>
          </a:gsLst>
          <a:lin ang="18900000" scaled="1"/>
          <a:tileRect/>
        </a:gradFill>
        <a:effectLst/>
      </p:bgPr>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DB82B65E-A446-4EF2-94A5-3D2A888FB95E}" type="datetimeFigureOut">
              <a:rPr lang="es-MX" smtClean="0"/>
              <a:t>21/06/2018</a:t>
            </a:fld>
            <a:endParaRPr lang="es-MX"/>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s-MX"/>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58CA19AE-02AC-41CF-8F68-F146C23F4146}"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5"/>
            <a:ext cx="5370513"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286000" y="3105835"/>
            <a:ext cx="4572000" cy="1384995"/>
          </a:xfrm>
          <a:prstGeom prst="rect">
            <a:avLst/>
          </a:prstGeom>
        </p:spPr>
        <p:txBody>
          <a:bodyPr>
            <a:spAutoFit/>
          </a:bodyPr>
          <a:lstStyle/>
          <a:p>
            <a:pPr algn="ctr"/>
            <a:r>
              <a:rPr lang="es-MX" sz="2800" b="1" dirty="0"/>
              <a:t>Colegio Estefanía 6857</a:t>
            </a:r>
            <a:br>
              <a:rPr lang="es-MX" sz="2800" b="1" dirty="0"/>
            </a:br>
            <a:endParaRPr lang="es-MX" sz="2800" dirty="0"/>
          </a:p>
        </p:txBody>
      </p:sp>
      <p:sp>
        <p:nvSpPr>
          <p:cNvPr id="3" name="2 Rectángulo"/>
          <p:cNvSpPr/>
          <p:nvPr/>
        </p:nvSpPr>
        <p:spPr>
          <a:xfrm>
            <a:off x="3912140" y="4662428"/>
            <a:ext cx="1484702" cy="369332"/>
          </a:xfrm>
          <a:prstGeom prst="rect">
            <a:avLst/>
          </a:prstGeom>
        </p:spPr>
        <p:txBody>
          <a:bodyPr wrap="none">
            <a:spAutoFit/>
          </a:bodyPr>
          <a:lstStyle/>
          <a:p>
            <a:r>
              <a:rPr lang="es-MX" b="1" dirty="0" smtClean="0"/>
              <a:t>Equipo: 3</a:t>
            </a:r>
            <a:r>
              <a:rPr lang="es-MX" dirty="0" smtClean="0"/>
              <a:t> </a:t>
            </a:r>
            <a:endParaRPr lang="es-MX" dirty="0"/>
          </a:p>
        </p:txBody>
      </p:sp>
      <p:sp>
        <p:nvSpPr>
          <p:cNvPr id="4" name="3 CuadroTexto"/>
          <p:cNvSpPr txBox="1"/>
          <p:nvPr/>
        </p:nvSpPr>
        <p:spPr>
          <a:xfrm>
            <a:off x="159154" y="35333"/>
            <a:ext cx="332142" cy="369332"/>
          </a:xfrm>
          <a:prstGeom prst="rect">
            <a:avLst/>
          </a:prstGeom>
          <a:noFill/>
        </p:spPr>
        <p:txBody>
          <a:bodyPr wrap="none" rtlCol="0">
            <a:spAutoFit/>
          </a:bodyPr>
          <a:lstStyle/>
          <a:p>
            <a:r>
              <a:rPr lang="es-MX" dirty="0" smtClean="0"/>
              <a:t>1</a:t>
            </a:r>
            <a:endParaRPr lang="es-MX" dirty="0"/>
          </a:p>
        </p:txBody>
      </p:sp>
    </p:spTree>
    <p:extLst>
      <p:ext uri="{BB962C8B-B14F-4D97-AF65-F5344CB8AC3E}">
        <p14:creationId xmlns:p14="http://schemas.microsoft.com/office/powerpoint/2010/main" val="790973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75656" y="188640"/>
            <a:ext cx="6606480" cy="369332"/>
          </a:xfrm>
          <a:prstGeom prst="rect">
            <a:avLst/>
          </a:prstGeom>
        </p:spPr>
        <p:txBody>
          <a:bodyPr wrap="square">
            <a:spAutoFit/>
          </a:bodyPr>
          <a:lstStyle/>
          <a:p>
            <a:r>
              <a:rPr lang="es-MX" dirty="0"/>
              <a:t>Producto 1. C.A.I.A.C. Conclusiones Generales.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42" y="629727"/>
            <a:ext cx="8699500" cy="570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48915" y="170667"/>
            <a:ext cx="479618" cy="369332"/>
          </a:xfrm>
          <a:prstGeom prst="rect">
            <a:avLst/>
          </a:prstGeom>
          <a:noFill/>
        </p:spPr>
        <p:txBody>
          <a:bodyPr wrap="none" rtlCol="0">
            <a:spAutoFit/>
          </a:bodyPr>
          <a:lstStyle/>
          <a:p>
            <a:r>
              <a:rPr lang="es-MX" dirty="0" smtClean="0"/>
              <a:t>10</a:t>
            </a:r>
            <a:endParaRPr lang="es-MX" dirty="0"/>
          </a:p>
        </p:txBody>
      </p:sp>
    </p:spTree>
    <p:extLst>
      <p:ext uri="{BB962C8B-B14F-4D97-AF65-F5344CB8AC3E}">
        <p14:creationId xmlns:p14="http://schemas.microsoft.com/office/powerpoint/2010/main" val="80085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438947"/>
            <a:ext cx="8821737" cy="631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60338" y="119899"/>
            <a:ext cx="479618" cy="369332"/>
          </a:xfrm>
          <a:prstGeom prst="rect">
            <a:avLst/>
          </a:prstGeom>
          <a:noFill/>
        </p:spPr>
        <p:txBody>
          <a:bodyPr wrap="none" rtlCol="0">
            <a:spAutoFit/>
          </a:bodyPr>
          <a:lstStyle/>
          <a:p>
            <a:r>
              <a:rPr lang="es-MX" dirty="0" smtClean="0"/>
              <a:t>11</a:t>
            </a:r>
            <a:endParaRPr lang="es-MX" dirty="0"/>
          </a:p>
        </p:txBody>
      </p:sp>
      <p:sp>
        <p:nvSpPr>
          <p:cNvPr id="3" name="2 CuadroTexto"/>
          <p:cNvSpPr txBox="1"/>
          <p:nvPr/>
        </p:nvSpPr>
        <p:spPr>
          <a:xfrm>
            <a:off x="1856053" y="69615"/>
            <a:ext cx="5736635" cy="369332"/>
          </a:xfrm>
          <a:prstGeom prst="rect">
            <a:avLst/>
          </a:prstGeom>
          <a:noFill/>
        </p:spPr>
        <p:txBody>
          <a:bodyPr wrap="none" rtlCol="0">
            <a:spAutoFit/>
          </a:bodyPr>
          <a:lstStyle/>
          <a:p>
            <a:r>
              <a:rPr lang="es-MX" dirty="0" smtClean="0"/>
              <a:t>Producto 1 .C.A.I.A.C . Conclusiones  Generales</a:t>
            </a:r>
            <a:endParaRPr lang="es-MX" dirty="0"/>
          </a:p>
        </p:txBody>
      </p:sp>
    </p:spTree>
    <p:extLst>
      <p:ext uri="{BB962C8B-B14F-4D97-AF65-F5344CB8AC3E}">
        <p14:creationId xmlns:p14="http://schemas.microsoft.com/office/powerpoint/2010/main" val="723097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9C58B9C-9AF1-47C8-A3B0-299B1BA56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113" y="3437670"/>
            <a:ext cx="4064000" cy="3048000"/>
          </a:xfrm>
          <a:prstGeom prst="rect">
            <a:avLst/>
          </a:prstGeom>
        </p:spPr>
      </p:pic>
      <p:pic>
        <p:nvPicPr>
          <p:cNvPr id="9" name="Imagen 8">
            <a:extLst>
              <a:ext uri="{FF2B5EF4-FFF2-40B4-BE49-F238E27FC236}">
                <a16:creationId xmlns:a16="http://schemas.microsoft.com/office/drawing/2014/main" xmlns="" id="{9C86D8F1-F6C0-454B-BAB8-203ADBF7F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113" y="389670"/>
            <a:ext cx="4064000" cy="3048000"/>
          </a:xfrm>
          <a:prstGeom prst="rect">
            <a:avLst/>
          </a:prstGeom>
        </p:spPr>
      </p:pic>
      <p:pic>
        <p:nvPicPr>
          <p:cNvPr id="11" name="Imagen 10">
            <a:extLst>
              <a:ext uri="{FF2B5EF4-FFF2-40B4-BE49-F238E27FC236}">
                <a16:creationId xmlns:a16="http://schemas.microsoft.com/office/drawing/2014/main" xmlns="" id="{3EE819E3-4DDE-4DC2-B2E3-078D2A4CB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827" y="3438985"/>
            <a:ext cx="4064000" cy="3048000"/>
          </a:xfrm>
          <a:prstGeom prst="rect">
            <a:avLst/>
          </a:prstGeom>
        </p:spPr>
      </p:pic>
      <p:pic>
        <p:nvPicPr>
          <p:cNvPr id="17" name="Imagen 16">
            <a:extLst>
              <a:ext uri="{FF2B5EF4-FFF2-40B4-BE49-F238E27FC236}">
                <a16:creationId xmlns:a16="http://schemas.microsoft.com/office/drawing/2014/main" xmlns="" id="{56B2C1A3-17E7-4485-830F-75976709D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827" y="389670"/>
            <a:ext cx="4064000" cy="3048000"/>
          </a:xfrm>
          <a:prstGeom prst="rect">
            <a:avLst/>
          </a:prstGeom>
        </p:spPr>
      </p:pic>
    </p:spTree>
    <p:extLst>
      <p:ext uri="{BB962C8B-B14F-4D97-AF65-F5344CB8AC3E}">
        <p14:creationId xmlns:p14="http://schemas.microsoft.com/office/powerpoint/2010/main" val="1783445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3398C966-9619-4302-A08F-F468DF3F85CC}"/>
              </a:ext>
            </a:extLst>
          </p:cNvPr>
          <p:cNvPicPr>
            <a:picLocks noChangeAspect="1"/>
          </p:cNvPicPr>
          <p:nvPr/>
        </p:nvPicPr>
        <p:blipFill>
          <a:blip r:embed="rId2"/>
          <a:stretch>
            <a:fillRect/>
          </a:stretch>
        </p:blipFill>
        <p:spPr>
          <a:xfrm>
            <a:off x="467543" y="404664"/>
            <a:ext cx="4122999" cy="3090704"/>
          </a:xfrm>
          <a:prstGeom prst="rect">
            <a:avLst/>
          </a:prstGeom>
        </p:spPr>
      </p:pic>
      <p:pic>
        <p:nvPicPr>
          <p:cNvPr id="3" name="Imagen 2">
            <a:extLst>
              <a:ext uri="{FF2B5EF4-FFF2-40B4-BE49-F238E27FC236}">
                <a16:creationId xmlns:a16="http://schemas.microsoft.com/office/drawing/2014/main" xmlns="" id="{2E7B06E2-F222-4220-92B0-E7D5CA8FBA7A}"/>
              </a:ext>
            </a:extLst>
          </p:cNvPr>
          <p:cNvPicPr>
            <a:picLocks noChangeAspect="1"/>
          </p:cNvPicPr>
          <p:nvPr/>
        </p:nvPicPr>
        <p:blipFill>
          <a:blip r:embed="rId3"/>
          <a:stretch>
            <a:fillRect/>
          </a:stretch>
        </p:blipFill>
        <p:spPr>
          <a:xfrm>
            <a:off x="4591433" y="3432519"/>
            <a:ext cx="4060288" cy="3048264"/>
          </a:xfrm>
          <a:prstGeom prst="rect">
            <a:avLst/>
          </a:prstGeom>
        </p:spPr>
      </p:pic>
      <p:pic>
        <p:nvPicPr>
          <p:cNvPr id="4" name="Imagen 3">
            <a:extLst>
              <a:ext uri="{FF2B5EF4-FFF2-40B4-BE49-F238E27FC236}">
                <a16:creationId xmlns:a16="http://schemas.microsoft.com/office/drawing/2014/main" xmlns="" id="{FC0A3ACD-18DA-4C09-A403-A75E78F5EDF0}"/>
              </a:ext>
            </a:extLst>
          </p:cNvPr>
          <p:cNvPicPr>
            <a:picLocks noChangeAspect="1"/>
          </p:cNvPicPr>
          <p:nvPr/>
        </p:nvPicPr>
        <p:blipFill>
          <a:blip r:embed="rId4"/>
          <a:stretch>
            <a:fillRect/>
          </a:stretch>
        </p:blipFill>
        <p:spPr>
          <a:xfrm>
            <a:off x="499645" y="3495368"/>
            <a:ext cx="4066384" cy="3048264"/>
          </a:xfrm>
          <a:prstGeom prst="rect">
            <a:avLst/>
          </a:prstGeom>
        </p:spPr>
      </p:pic>
      <p:pic>
        <p:nvPicPr>
          <p:cNvPr id="5" name="Imagen 4">
            <a:extLst>
              <a:ext uri="{FF2B5EF4-FFF2-40B4-BE49-F238E27FC236}">
                <a16:creationId xmlns:a16="http://schemas.microsoft.com/office/drawing/2014/main" xmlns="" id="{D4C7EE4E-A3FD-4A9A-92A7-D0208F4DF610}"/>
              </a:ext>
            </a:extLst>
          </p:cNvPr>
          <p:cNvPicPr>
            <a:picLocks noChangeAspect="1"/>
          </p:cNvPicPr>
          <p:nvPr/>
        </p:nvPicPr>
        <p:blipFill>
          <a:blip r:embed="rId5"/>
          <a:stretch>
            <a:fillRect/>
          </a:stretch>
        </p:blipFill>
        <p:spPr>
          <a:xfrm>
            <a:off x="4572088" y="384255"/>
            <a:ext cx="4066384" cy="3048264"/>
          </a:xfrm>
          <a:prstGeom prst="rect">
            <a:avLst/>
          </a:prstGeom>
        </p:spPr>
      </p:pic>
      <p:sp>
        <p:nvSpPr>
          <p:cNvPr id="6" name="5 CuadroTexto"/>
          <p:cNvSpPr txBox="1"/>
          <p:nvPr/>
        </p:nvSpPr>
        <p:spPr>
          <a:xfrm>
            <a:off x="518745" y="60405"/>
            <a:ext cx="1431802" cy="369332"/>
          </a:xfrm>
          <a:prstGeom prst="rect">
            <a:avLst/>
          </a:prstGeom>
          <a:noFill/>
        </p:spPr>
        <p:txBody>
          <a:bodyPr wrap="none" rtlCol="0">
            <a:spAutoFit/>
          </a:bodyPr>
          <a:lstStyle/>
          <a:p>
            <a:r>
              <a:rPr lang="es-MX" dirty="0" smtClean="0"/>
              <a:t>Producto 3</a:t>
            </a:r>
            <a:endParaRPr lang="es-MX" dirty="0"/>
          </a:p>
        </p:txBody>
      </p:sp>
    </p:spTree>
    <p:extLst>
      <p:ext uri="{BB962C8B-B14F-4D97-AF65-F5344CB8AC3E}">
        <p14:creationId xmlns:p14="http://schemas.microsoft.com/office/powerpoint/2010/main" val="1831295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AEC7C72B-D552-4153-97B7-3E35EA097CBC}"/>
              </a:ext>
            </a:extLst>
          </p:cNvPr>
          <p:cNvSpPr/>
          <p:nvPr/>
        </p:nvSpPr>
        <p:spPr>
          <a:xfrm>
            <a:off x="196146" y="4722851"/>
            <a:ext cx="2393446" cy="1677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2.4Renacimiento</a:t>
            </a:r>
            <a:endParaRPr lang="es-MX" dirty="0"/>
          </a:p>
          <a:p>
            <a:pPr algn="ctr"/>
            <a:r>
              <a:rPr lang="es-MX" dirty="0"/>
              <a:t>4.3 </a:t>
            </a:r>
            <a:r>
              <a:rPr lang="es-MX" dirty="0" smtClean="0"/>
              <a:t>Neoclasicismo</a:t>
            </a:r>
            <a:endParaRPr lang="es-MX" dirty="0"/>
          </a:p>
          <a:p>
            <a:pPr algn="ctr"/>
            <a:r>
              <a:rPr lang="es-MX" dirty="0" smtClean="0"/>
              <a:t>6.3 </a:t>
            </a:r>
            <a:r>
              <a:rPr lang="es-MX" dirty="0"/>
              <a:t>Romanticismo</a:t>
            </a:r>
          </a:p>
        </p:txBody>
      </p:sp>
      <p:sp>
        <p:nvSpPr>
          <p:cNvPr id="10" name="Rectángulo 9">
            <a:extLst>
              <a:ext uri="{FF2B5EF4-FFF2-40B4-BE49-F238E27FC236}">
                <a16:creationId xmlns:a16="http://schemas.microsoft.com/office/drawing/2014/main" xmlns="" id="{27D158E5-8BEA-43B8-BABB-B58DD0F7935A}"/>
              </a:ext>
            </a:extLst>
          </p:cNvPr>
          <p:cNvSpPr/>
          <p:nvPr/>
        </p:nvSpPr>
        <p:spPr>
          <a:xfrm>
            <a:off x="6452799" y="4736500"/>
            <a:ext cx="2524820" cy="1695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rPr>
              <a:t>2.2 Intereses</a:t>
            </a:r>
          </a:p>
        </p:txBody>
      </p:sp>
      <p:sp>
        <p:nvSpPr>
          <p:cNvPr id="11" name="Rectángulo 10">
            <a:extLst>
              <a:ext uri="{FF2B5EF4-FFF2-40B4-BE49-F238E27FC236}">
                <a16:creationId xmlns:a16="http://schemas.microsoft.com/office/drawing/2014/main" xmlns="" id="{28263D6B-96CC-4D9F-BD09-047C39CAE290}"/>
              </a:ext>
            </a:extLst>
          </p:cNvPr>
          <p:cNvSpPr/>
          <p:nvPr/>
        </p:nvSpPr>
        <p:spPr>
          <a:xfrm>
            <a:off x="3065423" y="4722851"/>
            <a:ext cx="3096343" cy="1665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6.2 La Salud del adolescente</a:t>
            </a:r>
          </a:p>
        </p:txBody>
      </p:sp>
      <p:sp>
        <p:nvSpPr>
          <p:cNvPr id="18" name="CuadroTexto 17">
            <a:extLst>
              <a:ext uri="{FF2B5EF4-FFF2-40B4-BE49-F238E27FC236}">
                <a16:creationId xmlns:a16="http://schemas.microsoft.com/office/drawing/2014/main" xmlns="" id="{E9FD93B8-FD13-4260-BB1B-37D6FA3DFB03}"/>
              </a:ext>
            </a:extLst>
          </p:cNvPr>
          <p:cNvSpPr txBox="1"/>
          <p:nvPr/>
        </p:nvSpPr>
        <p:spPr>
          <a:xfrm flipH="1">
            <a:off x="156765" y="4297246"/>
            <a:ext cx="2520280" cy="369332"/>
          </a:xfrm>
          <a:prstGeom prst="rect">
            <a:avLst/>
          </a:prstGeom>
          <a:noFill/>
        </p:spPr>
        <p:txBody>
          <a:bodyPr wrap="square" rtlCol="0">
            <a:spAutoFit/>
          </a:bodyPr>
          <a:lstStyle/>
          <a:p>
            <a:r>
              <a:rPr lang="es-MX" dirty="0"/>
              <a:t>Literatura Universal</a:t>
            </a:r>
          </a:p>
        </p:txBody>
      </p:sp>
      <p:sp>
        <p:nvSpPr>
          <p:cNvPr id="19" name="CuadroTexto 18">
            <a:extLst>
              <a:ext uri="{FF2B5EF4-FFF2-40B4-BE49-F238E27FC236}">
                <a16:creationId xmlns:a16="http://schemas.microsoft.com/office/drawing/2014/main" xmlns="" id="{05C6B21D-AC05-49F1-B079-497EDCADEE99}"/>
              </a:ext>
            </a:extLst>
          </p:cNvPr>
          <p:cNvSpPr txBox="1"/>
          <p:nvPr/>
        </p:nvSpPr>
        <p:spPr>
          <a:xfrm>
            <a:off x="3063222" y="4254697"/>
            <a:ext cx="3096343" cy="369332"/>
          </a:xfrm>
          <a:prstGeom prst="rect">
            <a:avLst/>
          </a:prstGeom>
          <a:noFill/>
        </p:spPr>
        <p:txBody>
          <a:bodyPr wrap="square" rtlCol="0">
            <a:spAutoFit/>
          </a:bodyPr>
          <a:lstStyle/>
          <a:p>
            <a:r>
              <a:rPr lang="es-MX" dirty="0"/>
              <a:t>Educación  para la Salud</a:t>
            </a:r>
          </a:p>
        </p:txBody>
      </p:sp>
      <p:sp>
        <p:nvSpPr>
          <p:cNvPr id="25" name="CuadroTexto 24">
            <a:extLst>
              <a:ext uri="{FF2B5EF4-FFF2-40B4-BE49-F238E27FC236}">
                <a16:creationId xmlns:a16="http://schemas.microsoft.com/office/drawing/2014/main" xmlns="" id="{C4ABCCDA-35AF-4FE1-8AA2-385E41CB7547}"/>
              </a:ext>
            </a:extLst>
          </p:cNvPr>
          <p:cNvSpPr txBox="1"/>
          <p:nvPr/>
        </p:nvSpPr>
        <p:spPr>
          <a:xfrm flipH="1">
            <a:off x="6452799" y="4020247"/>
            <a:ext cx="2362137" cy="646331"/>
          </a:xfrm>
          <a:prstGeom prst="rect">
            <a:avLst/>
          </a:prstGeom>
          <a:noFill/>
        </p:spPr>
        <p:txBody>
          <a:bodyPr wrap="square" rtlCol="0">
            <a:spAutoFit/>
          </a:bodyPr>
          <a:lstStyle/>
          <a:p>
            <a:r>
              <a:rPr lang="es-MX" dirty="0"/>
              <a:t>Orientación </a:t>
            </a:r>
            <a:r>
              <a:rPr lang="es-MX" dirty="0" err="1"/>
              <a:t>Educ</a:t>
            </a:r>
            <a:r>
              <a:rPr lang="es-MX" dirty="0"/>
              <a:t>. y Vocacional.  V</a:t>
            </a:r>
          </a:p>
        </p:txBody>
      </p:sp>
      <p:pic>
        <p:nvPicPr>
          <p:cNvPr id="1030" name="Picture 6" descr="D:\CacheFolder\824968\Temporary Internet Files\Content.IE5\AAHXSTWH\book-297246_64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435" y="3007753"/>
            <a:ext cx="1813737" cy="1246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CacheFolder\824968\Temporary Internet Files\Content.IE5\G6TCHPRG\Esqueleto_del_cuerpo_del_hombre,_de_Mariano_Borrell_(cropp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734762"/>
            <a:ext cx="1637977" cy="156248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CacheFolder\824968\Temporary Internet Files\Content.IE5\AAHXSTWH\6959649644_edbf226ec6_z[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5310" y="2734763"/>
            <a:ext cx="1157114" cy="137946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39552" y="1663676"/>
            <a:ext cx="8275383" cy="646331"/>
          </a:xfrm>
          <a:prstGeom prst="rect">
            <a:avLst/>
          </a:prstGeom>
          <a:noFill/>
        </p:spPr>
        <p:txBody>
          <a:bodyPr wrap="square" rtlCol="0">
            <a:spAutoFit/>
          </a:bodyPr>
          <a:lstStyle/>
          <a:p>
            <a:pPr algn="ctr"/>
            <a:r>
              <a:rPr lang="es-MX" b="1" dirty="0" smtClean="0"/>
              <a:t>Consecuencias físicas y sociales del estereotipo exigido a la mujer en distintas épocas hasta la actualidad</a:t>
            </a:r>
            <a:endParaRPr lang="es-MX" b="1" dirty="0"/>
          </a:p>
        </p:txBody>
      </p:sp>
      <p:sp>
        <p:nvSpPr>
          <p:cNvPr id="3" name="2 CuadroTexto"/>
          <p:cNvSpPr txBox="1"/>
          <p:nvPr/>
        </p:nvSpPr>
        <p:spPr>
          <a:xfrm>
            <a:off x="1196991" y="620688"/>
            <a:ext cx="7032695" cy="923330"/>
          </a:xfrm>
          <a:prstGeom prst="rect">
            <a:avLst/>
          </a:prstGeom>
          <a:noFill/>
        </p:spPr>
        <p:txBody>
          <a:bodyPr wrap="none" rtlCol="0">
            <a:spAutoFit/>
          </a:bodyPr>
          <a:lstStyle/>
          <a:p>
            <a:pPr algn="ctr"/>
            <a:r>
              <a:rPr lang="es-MX" b="1" dirty="0" smtClean="0"/>
              <a:t>5.B Organizador Gráfico que muestra los  contenidos</a:t>
            </a:r>
          </a:p>
          <a:p>
            <a:pPr algn="ctr"/>
            <a:r>
              <a:rPr lang="es-MX" b="1" dirty="0" smtClean="0"/>
              <a:t>Y conceptos de todas las  asignaturas involucradas</a:t>
            </a:r>
          </a:p>
          <a:p>
            <a:pPr algn="ctr"/>
            <a:r>
              <a:rPr lang="es-MX" b="1" dirty="0"/>
              <a:t>e</a:t>
            </a:r>
            <a:r>
              <a:rPr lang="es-MX" b="1" dirty="0" smtClean="0"/>
              <a:t>n el proyecto y su interrelación</a:t>
            </a:r>
            <a:endParaRPr lang="es-MX" b="1" dirty="0"/>
          </a:p>
        </p:txBody>
      </p:sp>
      <p:sp>
        <p:nvSpPr>
          <p:cNvPr id="4" name="3 CuadroTexto"/>
          <p:cNvSpPr txBox="1"/>
          <p:nvPr/>
        </p:nvSpPr>
        <p:spPr>
          <a:xfrm>
            <a:off x="196146" y="332656"/>
            <a:ext cx="479618" cy="369332"/>
          </a:xfrm>
          <a:prstGeom prst="rect">
            <a:avLst/>
          </a:prstGeom>
          <a:noFill/>
        </p:spPr>
        <p:txBody>
          <a:bodyPr wrap="none" rtlCol="0">
            <a:spAutoFit/>
          </a:bodyPr>
          <a:lstStyle/>
          <a:p>
            <a:r>
              <a:rPr lang="es-MX" dirty="0" smtClean="0"/>
              <a:t>14</a:t>
            </a:r>
            <a:endParaRPr lang="es-MX" dirty="0"/>
          </a:p>
        </p:txBody>
      </p:sp>
    </p:spTree>
    <p:extLst>
      <p:ext uri="{BB962C8B-B14F-4D97-AF65-F5344CB8AC3E}">
        <p14:creationId xmlns:p14="http://schemas.microsoft.com/office/powerpoint/2010/main" val="1996869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77653" y="3244334"/>
            <a:ext cx="3507692" cy="369332"/>
          </a:xfrm>
          <a:prstGeom prst="rect">
            <a:avLst/>
          </a:prstGeom>
        </p:spPr>
        <p:txBody>
          <a:bodyPr wrap="none">
            <a:spAutoFit/>
          </a:bodyPr>
          <a:lstStyle/>
          <a:p>
            <a:r>
              <a:rPr lang="es-MX" b="1" dirty="0"/>
              <a:t>2ª REUNIÓN DE TRABAJO</a:t>
            </a:r>
          </a:p>
        </p:txBody>
      </p:sp>
    </p:spTree>
    <p:extLst>
      <p:ext uri="{BB962C8B-B14F-4D97-AF65-F5344CB8AC3E}">
        <p14:creationId xmlns:p14="http://schemas.microsoft.com/office/powerpoint/2010/main" val="3485086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520" y="692696"/>
            <a:ext cx="6858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79512" y="476672"/>
            <a:ext cx="479618" cy="369332"/>
          </a:xfrm>
          <a:prstGeom prst="rect">
            <a:avLst/>
          </a:prstGeom>
          <a:noFill/>
        </p:spPr>
        <p:txBody>
          <a:bodyPr wrap="none" rtlCol="0">
            <a:spAutoFit/>
          </a:bodyPr>
          <a:lstStyle/>
          <a:p>
            <a:r>
              <a:rPr lang="es-MX" dirty="0" smtClean="0"/>
              <a:t>16</a:t>
            </a:r>
            <a:endParaRPr lang="es-MX"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950" b="32941"/>
          <a:stretch/>
        </p:blipFill>
        <p:spPr bwMode="auto">
          <a:xfrm>
            <a:off x="539553" y="1556792"/>
            <a:ext cx="8208912"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056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15046"/>
            <a:ext cx="479618" cy="369332"/>
          </a:xfrm>
          <a:prstGeom prst="rect">
            <a:avLst/>
          </a:prstGeom>
          <a:noFill/>
        </p:spPr>
        <p:txBody>
          <a:bodyPr wrap="none" rtlCol="0">
            <a:spAutoFit/>
          </a:bodyPr>
          <a:lstStyle/>
          <a:p>
            <a:r>
              <a:rPr lang="es-MX" dirty="0" smtClean="0"/>
              <a:t>17</a:t>
            </a:r>
            <a:endParaRPr lang="es-MX" dirty="0"/>
          </a:p>
        </p:txBody>
      </p:sp>
      <p:sp>
        <p:nvSpPr>
          <p:cNvPr id="3" name="2 CuadroTexto"/>
          <p:cNvSpPr txBox="1"/>
          <p:nvPr/>
        </p:nvSpPr>
        <p:spPr>
          <a:xfrm>
            <a:off x="1331640" y="653772"/>
            <a:ext cx="7300396" cy="646331"/>
          </a:xfrm>
          <a:prstGeom prst="rect">
            <a:avLst/>
          </a:prstGeom>
          <a:noFill/>
        </p:spPr>
        <p:txBody>
          <a:bodyPr wrap="none" rtlCol="0">
            <a:spAutoFit/>
          </a:bodyPr>
          <a:lstStyle/>
          <a:p>
            <a:r>
              <a:rPr lang="es-MX" b="1" dirty="0" smtClean="0"/>
              <a:t>5d.Objetivo general del proyecto y de cada asignatura </a:t>
            </a:r>
          </a:p>
          <a:p>
            <a:r>
              <a:rPr lang="es-MX" b="1" dirty="0"/>
              <a:t> </a:t>
            </a:r>
            <a:r>
              <a:rPr lang="es-MX" b="1" dirty="0" smtClean="0"/>
              <a:t>                           involucrada.</a:t>
            </a:r>
            <a:endParaRPr lang="es-MX"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95" y="2830637"/>
            <a:ext cx="7848872" cy="192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401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999"/>
          <a:stretch/>
        </p:blipFill>
        <p:spPr bwMode="auto">
          <a:xfrm>
            <a:off x="157163" y="679622"/>
            <a:ext cx="8828087" cy="587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899592" y="179348"/>
            <a:ext cx="2609561" cy="369332"/>
          </a:xfrm>
          <a:prstGeom prst="rect">
            <a:avLst/>
          </a:prstGeom>
          <a:noFill/>
        </p:spPr>
        <p:txBody>
          <a:bodyPr wrap="none" rtlCol="0">
            <a:spAutoFit/>
          </a:bodyPr>
          <a:lstStyle/>
          <a:p>
            <a:r>
              <a:rPr lang="es-MX" dirty="0" smtClean="0"/>
              <a:t>Objetivos específicos</a:t>
            </a:r>
            <a:endParaRPr lang="es-MX" dirty="0"/>
          </a:p>
        </p:txBody>
      </p:sp>
      <p:sp>
        <p:nvSpPr>
          <p:cNvPr id="3" name="2 CuadroTexto"/>
          <p:cNvSpPr txBox="1"/>
          <p:nvPr/>
        </p:nvSpPr>
        <p:spPr>
          <a:xfrm>
            <a:off x="0" y="-5318"/>
            <a:ext cx="479618" cy="369332"/>
          </a:xfrm>
          <a:prstGeom prst="rect">
            <a:avLst/>
          </a:prstGeom>
          <a:noFill/>
        </p:spPr>
        <p:txBody>
          <a:bodyPr wrap="none" rtlCol="0">
            <a:spAutoFit/>
          </a:bodyPr>
          <a:lstStyle/>
          <a:p>
            <a:r>
              <a:rPr lang="es-MX" dirty="0" smtClean="0"/>
              <a:t>18</a:t>
            </a:r>
            <a:endParaRPr lang="es-MX" dirty="0"/>
          </a:p>
        </p:txBody>
      </p:sp>
    </p:spTree>
    <p:extLst>
      <p:ext uri="{BB962C8B-B14F-4D97-AF65-F5344CB8AC3E}">
        <p14:creationId xmlns:p14="http://schemas.microsoft.com/office/powerpoint/2010/main" val="3806487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119" b="22482"/>
          <a:stretch/>
        </p:blipFill>
        <p:spPr bwMode="auto">
          <a:xfrm>
            <a:off x="152400" y="2098964"/>
            <a:ext cx="8839200" cy="413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0" y="0"/>
            <a:ext cx="479618" cy="369332"/>
          </a:xfrm>
          <a:prstGeom prst="rect">
            <a:avLst/>
          </a:prstGeom>
          <a:noFill/>
        </p:spPr>
        <p:txBody>
          <a:bodyPr wrap="none" rtlCol="0">
            <a:spAutoFit/>
          </a:bodyPr>
          <a:lstStyle/>
          <a:p>
            <a:r>
              <a:rPr lang="es-MX" dirty="0" smtClean="0"/>
              <a:t>19</a:t>
            </a:r>
            <a:endParaRPr lang="es-MX" dirty="0"/>
          </a:p>
        </p:txBody>
      </p:sp>
      <p:sp>
        <p:nvSpPr>
          <p:cNvPr id="3" name="2 CuadroTexto"/>
          <p:cNvSpPr txBox="1"/>
          <p:nvPr/>
        </p:nvSpPr>
        <p:spPr>
          <a:xfrm>
            <a:off x="476968" y="863799"/>
            <a:ext cx="8190063" cy="923330"/>
          </a:xfrm>
          <a:prstGeom prst="rect">
            <a:avLst/>
          </a:prstGeom>
          <a:noFill/>
        </p:spPr>
        <p:txBody>
          <a:bodyPr wrap="none" rtlCol="0">
            <a:spAutoFit/>
          </a:bodyPr>
          <a:lstStyle/>
          <a:p>
            <a:r>
              <a:rPr lang="es-MX" b="1" dirty="0" smtClean="0"/>
              <a:t>5e.Preguntas generadora, pregunta guía, problema a abordar</a:t>
            </a:r>
          </a:p>
          <a:p>
            <a:r>
              <a:rPr lang="es-MX" b="1" dirty="0" smtClean="0"/>
              <a:t>Asunto a resolver o a aprobar, propuesta ,etcétera , del </a:t>
            </a:r>
          </a:p>
          <a:p>
            <a:r>
              <a:rPr lang="es-MX" b="1" dirty="0" smtClean="0"/>
              <a:t>proyecto a realizar</a:t>
            </a:r>
            <a:endParaRPr lang="es-MX" b="1" dirty="0"/>
          </a:p>
        </p:txBody>
      </p:sp>
    </p:spTree>
    <p:extLst>
      <p:ext uri="{BB962C8B-B14F-4D97-AF65-F5344CB8AC3E}">
        <p14:creationId xmlns:p14="http://schemas.microsoft.com/office/powerpoint/2010/main" val="794250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43000" y="1988840"/>
            <a:ext cx="8136904" cy="2215991"/>
          </a:xfrm>
          <a:prstGeom prst="rect">
            <a:avLst/>
          </a:prstGeom>
        </p:spPr>
        <p:txBody>
          <a:bodyPr wrap="square">
            <a:spAutoFit/>
          </a:bodyPr>
          <a:lstStyle/>
          <a:p>
            <a:r>
              <a:rPr lang="es-MX" sz="2000" b="1" dirty="0" smtClean="0"/>
              <a:t>PROFESOR                               ASIGNATURA</a:t>
            </a:r>
          </a:p>
          <a:p>
            <a:r>
              <a:rPr lang="es-MX" sz="2000" b="1" dirty="0" smtClean="0"/>
              <a:t>María </a:t>
            </a:r>
            <a:r>
              <a:rPr lang="es-MX" sz="2000" b="1" dirty="0"/>
              <a:t>de Jesús García Perea</a:t>
            </a:r>
            <a:r>
              <a:rPr lang="es-MX" dirty="0"/>
              <a:t>.  Educación  para la Salud 1503</a:t>
            </a:r>
          </a:p>
          <a:p>
            <a:endParaRPr lang="es-MX" sz="2000" b="1" dirty="0" smtClean="0"/>
          </a:p>
          <a:p>
            <a:r>
              <a:rPr lang="es-MX" sz="2000" b="1" dirty="0" smtClean="0"/>
              <a:t>Leticia </a:t>
            </a:r>
            <a:r>
              <a:rPr lang="es-MX" sz="2000" b="1" dirty="0"/>
              <a:t>Sánchez Villeda.</a:t>
            </a:r>
            <a:r>
              <a:rPr lang="es-MX" dirty="0"/>
              <a:t> </a:t>
            </a:r>
            <a:r>
              <a:rPr lang="es-MX" dirty="0" smtClean="0"/>
              <a:t>          Orientac. Educ.y Voc.  l </a:t>
            </a:r>
            <a:r>
              <a:rPr lang="es-MX" dirty="0"/>
              <a:t>V.1515</a:t>
            </a:r>
          </a:p>
          <a:p>
            <a:endParaRPr lang="es-MX" sz="2000" b="1" dirty="0" smtClean="0"/>
          </a:p>
          <a:p>
            <a:r>
              <a:rPr lang="es-MX" sz="2000" b="1" dirty="0" smtClean="0"/>
              <a:t>Gemma </a:t>
            </a:r>
            <a:r>
              <a:rPr lang="es-MX" sz="2000" b="1" dirty="0"/>
              <a:t>Bernal Tapia.           </a:t>
            </a:r>
            <a:r>
              <a:rPr lang="es-MX" sz="2000" b="1" dirty="0" smtClean="0"/>
              <a:t>          </a:t>
            </a:r>
            <a:r>
              <a:rPr lang="es-MX" dirty="0"/>
              <a:t>Literatura Universal </a:t>
            </a:r>
            <a:r>
              <a:rPr lang="es-MX" dirty="0" smtClean="0"/>
              <a:t>1516</a:t>
            </a:r>
          </a:p>
          <a:p>
            <a:endParaRPr lang="es-MX" dirty="0"/>
          </a:p>
        </p:txBody>
      </p:sp>
      <p:sp>
        <p:nvSpPr>
          <p:cNvPr id="3" name="2 CuadroTexto"/>
          <p:cNvSpPr txBox="1"/>
          <p:nvPr/>
        </p:nvSpPr>
        <p:spPr>
          <a:xfrm flipH="1">
            <a:off x="441255" y="188640"/>
            <a:ext cx="314321" cy="369332"/>
          </a:xfrm>
          <a:prstGeom prst="rect">
            <a:avLst/>
          </a:prstGeom>
          <a:noFill/>
        </p:spPr>
        <p:txBody>
          <a:bodyPr wrap="square" rtlCol="0">
            <a:spAutoFit/>
          </a:bodyPr>
          <a:lstStyle/>
          <a:p>
            <a:r>
              <a:rPr lang="es-MX" dirty="0" smtClean="0"/>
              <a:t>2</a:t>
            </a:r>
            <a:endParaRPr lang="es-MX" dirty="0"/>
          </a:p>
        </p:txBody>
      </p:sp>
    </p:spTree>
    <p:extLst>
      <p:ext uri="{BB962C8B-B14F-4D97-AF65-F5344CB8AC3E}">
        <p14:creationId xmlns:p14="http://schemas.microsoft.com/office/powerpoint/2010/main" val="734035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944"/>
          <a:stretch/>
        </p:blipFill>
        <p:spPr bwMode="auto">
          <a:xfrm>
            <a:off x="152400" y="712519"/>
            <a:ext cx="8839200" cy="579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162" y="0"/>
            <a:ext cx="479618" cy="369332"/>
          </a:xfrm>
          <a:prstGeom prst="rect">
            <a:avLst/>
          </a:prstGeom>
          <a:noFill/>
        </p:spPr>
        <p:txBody>
          <a:bodyPr wrap="none" rtlCol="0">
            <a:spAutoFit/>
          </a:bodyPr>
          <a:lstStyle/>
          <a:p>
            <a:r>
              <a:rPr lang="es-MX" dirty="0" smtClean="0"/>
              <a:t>20</a:t>
            </a:r>
            <a:endParaRPr lang="es-MX" dirty="0"/>
          </a:p>
        </p:txBody>
      </p:sp>
    </p:spTree>
    <p:extLst>
      <p:ext uri="{BB962C8B-B14F-4D97-AF65-F5344CB8AC3E}">
        <p14:creationId xmlns:p14="http://schemas.microsoft.com/office/powerpoint/2010/main" val="3628825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30" t="38162" r="1295"/>
          <a:stretch/>
        </p:blipFill>
        <p:spPr bwMode="auto">
          <a:xfrm>
            <a:off x="755576" y="1628800"/>
            <a:ext cx="6768936" cy="383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1711" y="26166"/>
            <a:ext cx="479618" cy="369332"/>
          </a:xfrm>
          <a:prstGeom prst="rect">
            <a:avLst/>
          </a:prstGeom>
          <a:noFill/>
        </p:spPr>
        <p:txBody>
          <a:bodyPr wrap="none" rtlCol="0">
            <a:spAutoFit/>
          </a:bodyPr>
          <a:lstStyle/>
          <a:p>
            <a:r>
              <a:rPr lang="es-MX" dirty="0" smtClean="0"/>
              <a:t>21</a:t>
            </a:r>
            <a:endParaRPr lang="es-MX" dirty="0"/>
          </a:p>
        </p:txBody>
      </p:sp>
      <p:sp>
        <p:nvSpPr>
          <p:cNvPr id="4" name="3 CuadroTexto"/>
          <p:cNvSpPr txBox="1"/>
          <p:nvPr/>
        </p:nvSpPr>
        <p:spPr>
          <a:xfrm>
            <a:off x="1763688" y="620688"/>
            <a:ext cx="6152646" cy="646331"/>
          </a:xfrm>
          <a:prstGeom prst="rect">
            <a:avLst/>
          </a:prstGeom>
          <a:noFill/>
        </p:spPr>
        <p:txBody>
          <a:bodyPr wrap="none" rtlCol="0">
            <a:spAutoFit/>
          </a:bodyPr>
          <a:lstStyle/>
          <a:p>
            <a:r>
              <a:rPr lang="es-MX" b="1" dirty="0" smtClean="0"/>
              <a:t>5.f Contenido. Temas y productos propuestos,</a:t>
            </a:r>
          </a:p>
          <a:p>
            <a:r>
              <a:rPr lang="es-MX" b="1" dirty="0"/>
              <a:t>o</a:t>
            </a:r>
            <a:r>
              <a:rPr lang="es-MX" b="1" dirty="0" smtClean="0"/>
              <a:t>rganizados en forma cronológica.</a:t>
            </a:r>
            <a:endParaRPr lang="es-MX" b="1" dirty="0"/>
          </a:p>
        </p:txBody>
      </p:sp>
    </p:spTree>
    <p:extLst>
      <p:ext uri="{BB962C8B-B14F-4D97-AF65-F5344CB8AC3E}">
        <p14:creationId xmlns:p14="http://schemas.microsoft.com/office/powerpoint/2010/main" val="3008423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977653" y="3244334"/>
            <a:ext cx="3507692" cy="369332"/>
          </a:xfrm>
          <a:prstGeom prst="rect">
            <a:avLst/>
          </a:prstGeom>
        </p:spPr>
        <p:txBody>
          <a:bodyPr wrap="none">
            <a:spAutoFit/>
          </a:bodyPr>
          <a:lstStyle/>
          <a:p>
            <a:r>
              <a:rPr lang="es-MX" b="1" dirty="0"/>
              <a:t>2ª REUNIÓN DE TRABAJO</a:t>
            </a:r>
          </a:p>
        </p:txBody>
      </p:sp>
    </p:spTree>
    <p:extLst>
      <p:ext uri="{BB962C8B-B14F-4D97-AF65-F5344CB8AC3E}">
        <p14:creationId xmlns:p14="http://schemas.microsoft.com/office/powerpoint/2010/main" val="1407420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8" y="3008313"/>
            <a:ext cx="863282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033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7097"/>
          <a:stretch/>
        </p:blipFill>
        <p:spPr bwMode="auto">
          <a:xfrm>
            <a:off x="295628" y="764704"/>
            <a:ext cx="8828087" cy="552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259632" y="219998"/>
            <a:ext cx="7018653" cy="369332"/>
          </a:xfrm>
          <a:prstGeom prst="rect">
            <a:avLst/>
          </a:prstGeom>
          <a:noFill/>
        </p:spPr>
        <p:txBody>
          <a:bodyPr wrap="none" rtlCol="0">
            <a:spAutoFit/>
          </a:bodyPr>
          <a:lstStyle/>
          <a:p>
            <a:r>
              <a:rPr lang="es-MX" dirty="0" smtClean="0"/>
              <a:t>Formato. Planeación General del proyecto interdisciplinario</a:t>
            </a:r>
            <a:endParaRPr lang="es-MX" dirty="0"/>
          </a:p>
        </p:txBody>
      </p:sp>
    </p:spTree>
    <p:extLst>
      <p:ext uri="{BB962C8B-B14F-4D97-AF65-F5344CB8AC3E}">
        <p14:creationId xmlns:p14="http://schemas.microsoft.com/office/powerpoint/2010/main" val="84413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441325"/>
            <a:ext cx="9102725"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996474" y="71993"/>
            <a:ext cx="7286995" cy="369332"/>
          </a:xfrm>
          <a:prstGeom prst="rect">
            <a:avLst/>
          </a:prstGeom>
          <a:noFill/>
        </p:spPr>
        <p:txBody>
          <a:bodyPr wrap="none" rtlCol="0">
            <a:spAutoFit/>
          </a:bodyPr>
          <a:lstStyle/>
          <a:p>
            <a:r>
              <a:rPr lang="es-MX" dirty="0"/>
              <a:t>Formato : Planeación General del proyecto interdisciplinario  </a:t>
            </a:r>
          </a:p>
        </p:txBody>
      </p:sp>
    </p:spTree>
    <p:extLst>
      <p:ext uri="{BB962C8B-B14F-4D97-AF65-F5344CB8AC3E}">
        <p14:creationId xmlns:p14="http://schemas.microsoft.com/office/powerpoint/2010/main" val="639973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046163"/>
            <a:ext cx="9083675" cy="483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331640" y="364014"/>
            <a:ext cx="7349512" cy="369332"/>
          </a:xfrm>
          <a:prstGeom prst="rect">
            <a:avLst/>
          </a:prstGeom>
          <a:noFill/>
        </p:spPr>
        <p:txBody>
          <a:bodyPr wrap="none" rtlCol="0">
            <a:spAutoFit/>
          </a:bodyPr>
          <a:lstStyle/>
          <a:p>
            <a:r>
              <a:rPr lang="es-MX" dirty="0"/>
              <a:t>Formato : Planeación General del proyecto interdisciplinario </a:t>
            </a:r>
          </a:p>
        </p:txBody>
      </p:sp>
      <p:sp>
        <p:nvSpPr>
          <p:cNvPr id="3" name="2 CuadroTexto"/>
          <p:cNvSpPr txBox="1"/>
          <p:nvPr/>
        </p:nvSpPr>
        <p:spPr>
          <a:xfrm>
            <a:off x="0" y="0"/>
            <a:ext cx="479618" cy="369332"/>
          </a:xfrm>
          <a:prstGeom prst="rect">
            <a:avLst/>
          </a:prstGeom>
          <a:noFill/>
        </p:spPr>
        <p:txBody>
          <a:bodyPr wrap="none" rtlCol="0">
            <a:spAutoFit/>
          </a:bodyPr>
          <a:lstStyle/>
          <a:p>
            <a:r>
              <a:rPr lang="es-MX" dirty="0" smtClean="0"/>
              <a:t>26</a:t>
            </a:r>
            <a:endParaRPr lang="es-MX" dirty="0"/>
          </a:p>
        </p:txBody>
      </p:sp>
    </p:spTree>
    <p:extLst>
      <p:ext uri="{BB962C8B-B14F-4D97-AF65-F5344CB8AC3E}">
        <p14:creationId xmlns:p14="http://schemas.microsoft.com/office/powerpoint/2010/main" val="1700419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21" y="538163"/>
            <a:ext cx="9023350"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899592" y="152812"/>
            <a:ext cx="8081315" cy="369332"/>
          </a:xfrm>
          <a:prstGeom prst="rect">
            <a:avLst/>
          </a:prstGeom>
          <a:noFill/>
        </p:spPr>
        <p:txBody>
          <a:bodyPr wrap="none" rtlCol="0">
            <a:spAutoFit/>
          </a:bodyPr>
          <a:lstStyle/>
          <a:p>
            <a:r>
              <a:rPr lang="es-MX" dirty="0" smtClean="0"/>
              <a:t>Formato: Planeación sesión por sesión de proyecto interdisciplinario</a:t>
            </a:r>
            <a:endParaRPr lang="es-MX" dirty="0"/>
          </a:p>
        </p:txBody>
      </p:sp>
      <p:sp>
        <p:nvSpPr>
          <p:cNvPr id="4" name="3 CuadroTexto"/>
          <p:cNvSpPr txBox="1"/>
          <p:nvPr/>
        </p:nvSpPr>
        <p:spPr>
          <a:xfrm>
            <a:off x="0" y="0"/>
            <a:ext cx="479618" cy="369332"/>
          </a:xfrm>
          <a:prstGeom prst="rect">
            <a:avLst/>
          </a:prstGeom>
          <a:noFill/>
        </p:spPr>
        <p:txBody>
          <a:bodyPr wrap="none" rtlCol="0">
            <a:spAutoFit/>
          </a:bodyPr>
          <a:lstStyle/>
          <a:p>
            <a:r>
              <a:rPr lang="es-MX" dirty="0" smtClean="0"/>
              <a:t>27</a:t>
            </a:r>
            <a:endParaRPr lang="es-MX" dirty="0"/>
          </a:p>
        </p:txBody>
      </p:sp>
    </p:spTree>
    <p:extLst>
      <p:ext uri="{BB962C8B-B14F-4D97-AF65-F5344CB8AC3E}">
        <p14:creationId xmlns:p14="http://schemas.microsoft.com/office/powerpoint/2010/main" val="1425927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1447800"/>
            <a:ext cx="86455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79" y="373831"/>
            <a:ext cx="81327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150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606550"/>
            <a:ext cx="8834437"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2" y="260648"/>
            <a:ext cx="81391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3174" y="0"/>
            <a:ext cx="479618" cy="369332"/>
          </a:xfrm>
          <a:prstGeom prst="rect">
            <a:avLst/>
          </a:prstGeom>
          <a:noFill/>
        </p:spPr>
        <p:txBody>
          <a:bodyPr wrap="none" rtlCol="0">
            <a:spAutoFit/>
          </a:bodyPr>
          <a:lstStyle/>
          <a:p>
            <a:r>
              <a:rPr lang="es-MX" dirty="0" smtClean="0"/>
              <a:t>29</a:t>
            </a:r>
            <a:endParaRPr lang="es-MX" dirty="0"/>
          </a:p>
        </p:txBody>
      </p:sp>
    </p:spTree>
    <p:extLst>
      <p:ext uri="{BB962C8B-B14F-4D97-AF65-F5344CB8AC3E}">
        <p14:creationId xmlns:p14="http://schemas.microsoft.com/office/powerpoint/2010/main" val="701626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59632" y="2688272"/>
            <a:ext cx="6318448" cy="1631216"/>
          </a:xfrm>
          <a:prstGeom prst="rect">
            <a:avLst/>
          </a:prstGeom>
        </p:spPr>
        <p:txBody>
          <a:bodyPr wrap="square">
            <a:spAutoFit/>
          </a:bodyPr>
          <a:lstStyle/>
          <a:p>
            <a:pPr algn="ctr"/>
            <a:r>
              <a:rPr lang="es-MX" sz="2000" b="1" dirty="0"/>
              <a:t>Ciclo escolar 2018-2019</a:t>
            </a:r>
            <a:br>
              <a:rPr lang="es-MX" sz="2000" b="1" dirty="0"/>
            </a:br>
            <a:r>
              <a:rPr lang="es-MX" sz="2000" b="1" dirty="0"/>
              <a:t/>
            </a:r>
            <a:br>
              <a:rPr lang="es-MX" sz="2000" b="1" dirty="0"/>
            </a:br>
            <a:r>
              <a:rPr lang="es-MX" sz="2000" b="1" dirty="0"/>
              <a:t/>
            </a:r>
            <a:br>
              <a:rPr lang="es-MX" sz="2000" b="1" dirty="0"/>
            </a:br>
            <a:r>
              <a:rPr lang="es-MX" sz="2000" b="1" dirty="0"/>
              <a:t/>
            </a:r>
            <a:br>
              <a:rPr lang="es-MX" sz="2000" b="1" dirty="0"/>
            </a:br>
            <a:r>
              <a:rPr lang="es-MX" sz="2000" b="1" dirty="0"/>
              <a:t>De Agosto del 2018 a Marzo del 2019</a:t>
            </a:r>
          </a:p>
        </p:txBody>
      </p:sp>
      <p:sp>
        <p:nvSpPr>
          <p:cNvPr id="3" name="2 CuadroTexto"/>
          <p:cNvSpPr txBox="1"/>
          <p:nvPr/>
        </p:nvSpPr>
        <p:spPr>
          <a:xfrm>
            <a:off x="251520" y="404664"/>
            <a:ext cx="332142" cy="369332"/>
          </a:xfrm>
          <a:prstGeom prst="rect">
            <a:avLst/>
          </a:prstGeom>
          <a:noFill/>
        </p:spPr>
        <p:txBody>
          <a:bodyPr wrap="none" rtlCol="0">
            <a:spAutoFit/>
          </a:bodyPr>
          <a:lstStyle/>
          <a:p>
            <a:r>
              <a:rPr lang="es-MX" dirty="0" smtClean="0"/>
              <a:t>3</a:t>
            </a:r>
            <a:endParaRPr lang="es-MX" dirty="0"/>
          </a:p>
        </p:txBody>
      </p:sp>
    </p:spTree>
    <p:extLst>
      <p:ext uri="{BB962C8B-B14F-4D97-AF65-F5344CB8AC3E}">
        <p14:creationId xmlns:p14="http://schemas.microsoft.com/office/powerpoint/2010/main" val="1160698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77"/>
          <p:cNvGrpSpPr>
            <a:grpSpLocks noChangeAspect="1"/>
          </p:cNvGrpSpPr>
          <p:nvPr/>
        </p:nvGrpSpPr>
        <p:grpSpPr bwMode="auto">
          <a:xfrm>
            <a:off x="681038" y="1773238"/>
            <a:ext cx="7851780" cy="3970338"/>
            <a:chOff x="429" y="1117"/>
            <a:chExt cx="4946" cy="2501"/>
          </a:xfrm>
        </p:grpSpPr>
        <p:sp>
          <p:nvSpPr>
            <p:cNvPr id="4" name="AutoShape 376"/>
            <p:cNvSpPr>
              <a:spLocks noChangeAspect="1" noChangeArrowheads="1" noTextEdit="1"/>
            </p:cNvSpPr>
            <p:nvPr/>
          </p:nvSpPr>
          <p:spPr bwMode="auto">
            <a:xfrm>
              <a:off x="431" y="1117"/>
              <a:ext cx="4944" cy="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nvGrpSpPr>
            <p:cNvPr id="5" name="Group 578"/>
            <p:cNvGrpSpPr>
              <a:grpSpLocks/>
            </p:cNvGrpSpPr>
            <p:nvPr/>
          </p:nvGrpSpPr>
          <p:grpSpPr bwMode="auto">
            <a:xfrm>
              <a:off x="429" y="1123"/>
              <a:ext cx="4885" cy="1155"/>
              <a:chOff x="429" y="1123"/>
              <a:chExt cx="4885" cy="1155"/>
            </a:xfrm>
          </p:grpSpPr>
          <p:sp>
            <p:nvSpPr>
              <p:cNvPr id="175" name="Rectangle 378"/>
              <p:cNvSpPr>
                <a:spLocks noChangeArrowheads="1"/>
              </p:cNvSpPr>
              <p:nvPr/>
            </p:nvSpPr>
            <p:spPr bwMode="auto">
              <a:xfrm>
                <a:off x="2901" y="1123"/>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76" name="Rectangle 379"/>
              <p:cNvSpPr>
                <a:spLocks noChangeArrowheads="1"/>
              </p:cNvSpPr>
              <p:nvPr/>
            </p:nvSpPr>
            <p:spPr bwMode="auto">
              <a:xfrm>
                <a:off x="2901" y="1240"/>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77" name="Rectangle 380"/>
              <p:cNvSpPr>
                <a:spLocks noChangeArrowheads="1"/>
              </p:cNvSpPr>
              <p:nvPr/>
            </p:nvSpPr>
            <p:spPr bwMode="auto">
              <a:xfrm>
                <a:off x="1513" y="1353"/>
                <a:ext cx="62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600" b="1" i="0" u="none" strike="noStrike" cap="none" normalizeH="0" baseline="0" smtClean="0">
                    <a:ln>
                      <a:noFill/>
                    </a:ln>
                    <a:solidFill>
                      <a:srgbClr val="000000"/>
                    </a:solidFill>
                    <a:effectLst/>
                    <a:latin typeface="Times New Roman" pitchFamily="18" charset="0"/>
                    <a:cs typeface="Arial" pitchFamily="34" charset="0"/>
                  </a:rPr>
                  <a:t>Planeación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78" name="Rectangle 381"/>
              <p:cNvSpPr>
                <a:spLocks noChangeArrowheads="1"/>
              </p:cNvSpPr>
              <p:nvPr/>
            </p:nvSpPr>
            <p:spPr bwMode="auto">
              <a:xfrm>
                <a:off x="2056" y="1353"/>
                <a:ext cx="91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600" b="1" i="0" u="none" strike="noStrike" cap="none" normalizeH="0" baseline="0" smtClean="0">
                    <a:ln>
                      <a:noFill/>
                    </a:ln>
                    <a:solidFill>
                      <a:srgbClr val="000000"/>
                    </a:solidFill>
                    <a:effectLst/>
                    <a:latin typeface="Times New Roman" pitchFamily="18" charset="0"/>
                    <a:cs typeface="Arial" pitchFamily="34" charset="0"/>
                  </a:rPr>
                  <a:t>Sesión por Sesión</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79" name="Rectangle 382"/>
              <p:cNvSpPr>
                <a:spLocks noChangeArrowheads="1"/>
              </p:cNvSpPr>
              <p:nvPr/>
            </p:nvSpPr>
            <p:spPr bwMode="auto">
              <a:xfrm>
                <a:off x="2874" y="1353"/>
                <a:ext cx="7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600" b="1" i="0" u="none" strike="noStrike" cap="none" normalizeH="0" baseline="0" smtClean="0">
                    <a:ln>
                      <a:noFill/>
                    </a:ln>
                    <a:solidFill>
                      <a:srgbClr val="000000"/>
                    </a:solidFill>
                    <a:effectLst/>
                    <a:latin typeface="Times New Roman" pitchFamily="18"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80" name="Rectangle 383"/>
              <p:cNvSpPr>
                <a:spLocks noChangeArrowheads="1"/>
              </p:cNvSpPr>
              <p:nvPr/>
            </p:nvSpPr>
            <p:spPr bwMode="auto">
              <a:xfrm>
                <a:off x="2902" y="1353"/>
                <a:ext cx="151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600" b="1" i="0" u="none" strike="noStrike" cap="none" normalizeH="0" baseline="0" smtClean="0">
                    <a:ln>
                      <a:noFill/>
                    </a:ln>
                    <a:solidFill>
                      <a:srgbClr val="000000"/>
                    </a:solidFill>
                    <a:effectLst/>
                    <a:latin typeface="Times New Roman" pitchFamily="18" charset="0"/>
                    <a:cs typeface="Arial" pitchFamily="34" charset="0"/>
                  </a:rPr>
                  <a:t>de proyecto interdisciplinario</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81" name="Rectangle 384"/>
              <p:cNvSpPr>
                <a:spLocks noChangeArrowheads="1"/>
              </p:cNvSpPr>
              <p:nvPr/>
            </p:nvSpPr>
            <p:spPr bwMode="auto">
              <a:xfrm>
                <a:off x="4288" y="1384"/>
                <a:ext cx="5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1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82" name="Rectangle 385"/>
              <p:cNvSpPr>
                <a:spLocks noChangeArrowheads="1"/>
              </p:cNvSpPr>
              <p:nvPr/>
            </p:nvSpPr>
            <p:spPr bwMode="auto">
              <a:xfrm>
                <a:off x="472" y="1499"/>
                <a:ext cx="10"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200" b="0"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83" name="Rectangle 386"/>
              <p:cNvSpPr>
                <a:spLocks noChangeArrowheads="1"/>
              </p:cNvSpPr>
              <p:nvPr/>
            </p:nvSpPr>
            <p:spPr bwMode="auto">
              <a:xfrm>
                <a:off x="467" y="1560"/>
                <a:ext cx="916" cy="1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84" name="Rectangle 387"/>
              <p:cNvSpPr>
                <a:spLocks noChangeArrowheads="1"/>
              </p:cNvSpPr>
              <p:nvPr/>
            </p:nvSpPr>
            <p:spPr bwMode="auto">
              <a:xfrm>
                <a:off x="472" y="1560"/>
                <a:ext cx="904" cy="1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85" name="Rectangle 388"/>
              <p:cNvSpPr>
                <a:spLocks noChangeArrowheads="1"/>
              </p:cNvSpPr>
              <p:nvPr/>
            </p:nvSpPr>
            <p:spPr bwMode="auto">
              <a:xfrm>
                <a:off x="472" y="1566"/>
                <a:ext cx="44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Institución</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86" name="Rectangle 389"/>
              <p:cNvSpPr>
                <a:spLocks noChangeArrowheads="1"/>
              </p:cNvSpPr>
              <p:nvPr/>
            </p:nvSpPr>
            <p:spPr bwMode="auto">
              <a:xfrm>
                <a:off x="875" y="1566"/>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87" name="Rectangle 390"/>
              <p:cNvSpPr>
                <a:spLocks noChangeArrowheads="1"/>
              </p:cNvSpPr>
              <p:nvPr/>
            </p:nvSpPr>
            <p:spPr bwMode="auto">
              <a:xfrm>
                <a:off x="2388" y="1566"/>
                <a:ext cx="846"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COLEGIO ESTEFANÍA</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88" name="Rectangle 391"/>
              <p:cNvSpPr>
                <a:spLocks noChangeArrowheads="1"/>
              </p:cNvSpPr>
              <p:nvPr/>
            </p:nvSpPr>
            <p:spPr bwMode="auto">
              <a:xfrm>
                <a:off x="3194" y="1566"/>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89" name="Rectangle 392"/>
              <p:cNvSpPr>
                <a:spLocks noChangeArrowheads="1"/>
              </p:cNvSpPr>
              <p:nvPr/>
            </p:nvSpPr>
            <p:spPr bwMode="auto">
              <a:xfrm>
                <a:off x="4202" y="1560"/>
                <a:ext cx="398" cy="1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90" name="Rectangle 393"/>
              <p:cNvSpPr>
                <a:spLocks noChangeArrowheads="1"/>
              </p:cNvSpPr>
              <p:nvPr/>
            </p:nvSpPr>
            <p:spPr bwMode="auto">
              <a:xfrm>
                <a:off x="4209" y="1560"/>
                <a:ext cx="384" cy="1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91" name="Rectangle 394"/>
              <p:cNvSpPr>
                <a:spLocks noChangeArrowheads="1"/>
              </p:cNvSpPr>
              <p:nvPr/>
            </p:nvSpPr>
            <p:spPr bwMode="auto">
              <a:xfrm>
                <a:off x="4209" y="1566"/>
                <a:ext cx="27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Clave</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92" name="Rectangle 395"/>
              <p:cNvSpPr>
                <a:spLocks noChangeArrowheads="1"/>
              </p:cNvSpPr>
              <p:nvPr/>
            </p:nvSpPr>
            <p:spPr bwMode="auto">
              <a:xfrm>
                <a:off x="4446" y="1566"/>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93" name="Rectangle 396"/>
              <p:cNvSpPr>
                <a:spLocks noChangeArrowheads="1"/>
              </p:cNvSpPr>
              <p:nvPr/>
            </p:nvSpPr>
            <p:spPr bwMode="auto">
              <a:xfrm>
                <a:off x="4864" y="1566"/>
                <a:ext cx="22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6857</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94" name="Rectangle 397"/>
              <p:cNvSpPr>
                <a:spLocks noChangeArrowheads="1"/>
              </p:cNvSpPr>
              <p:nvPr/>
            </p:nvSpPr>
            <p:spPr bwMode="auto">
              <a:xfrm>
                <a:off x="5048" y="1566"/>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95" name="Rectangle 398"/>
              <p:cNvSpPr>
                <a:spLocks noChangeArrowheads="1"/>
              </p:cNvSpPr>
              <p:nvPr/>
            </p:nvSpPr>
            <p:spPr bwMode="auto">
              <a:xfrm>
                <a:off x="429" y="1520"/>
                <a:ext cx="10" cy="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96" name="Rectangle 399"/>
              <p:cNvSpPr>
                <a:spLocks noChangeArrowheads="1"/>
              </p:cNvSpPr>
              <p:nvPr/>
            </p:nvSpPr>
            <p:spPr bwMode="auto">
              <a:xfrm>
                <a:off x="429" y="1520"/>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97" name="Rectangle 400"/>
              <p:cNvSpPr>
                <a:spLocks noChangeArrowheads="1"/>
              </p:cNvSpPr>
              <p:nvPr/>
            </p:nvSpPr>
            <p:spPr bwMode="auto">
              <a:xfrm>
                <a:off x="459" y="1555"/>
                <a:ext cx="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98" name="Rectangle 401"/>
              <p:cNvSpPr>
                <a:spLocks noChangeArrowheads="1"/>
              </p:cNvSpPr>
              <p:nvPr/>
            </p:nvSpPr>
            <p:spPr bwMode="auto">
              <a:xfrm>
                <a:off x="459" y="1555"/>
                <a:ext cx="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99" name="Rectangle 402"/>
              <p:cNvSpPr>
                <a:spLocks noChangeArrowheads="1"/>
              </p:cNvSpPr>
              <p:nvPr/>
            </p:nvSpPr>
            <p:spPr bwMode="auto">
              <a:xfrm>
                <a:off x="464" y="1520"/>
                <a:ext cx="919"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0" name="Rectangle 403"/>
              <p:cNvSpPr>
                <a:spLocks noChangeArrowheads="1"/>
              </p:cNvSpPr>
              <p:nvPr/>
            </p:nvSpPr>
            <p:spPr bwMode="auto">
              <a:xfrm>
                <a:off x="464" y="1555"/>
                <a:ext cx="919"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1" name="Rectangle 404"/>
              <p:cNvSpPr>
                <a:spLocks noChangeArrowheads="1"/>
              </p:cNvSpPr>
              <p:nvPr/>
            </p:nvSpPr>
            <p:spPr bwMode="auto">
              <a:xfrm>
                <a:off x="464" y="1560"/>
                <a:ext cx="919"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2" name="Rectangle 405"/>
              <p:cNvSpPr>
                <a:spLocks noChangeArrowheads="1"/>
              </p:cNvSpPr>
              <p:nvPr/>
            </p:nvSpPr>
            <p:spPr bwMode="auto">
              <a:xfrm>
                <a:off x="1413" y="1560"/>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3" name="Rectangle 406"/>
              <p:cNvSpPr>
                <a:spLocks noChangeArrowheads="1"/>
              </p:cNvSpPr>
              <p:nvPr/>
            </p:nvSpPr>
            <p:spPr bwMode="auto">
              <a:xfrm>
                <a:off x="1383" y="1560"/>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4" name="Rectangle 407"/>
              <p:cNvSpPr>
                <a:spLocks noChangeArrowheads="1"/>
              </p:cNvSpPr>
              <p:nvPr/>
            </p:nvSpPr>
            <p:spPr bwMode="auto">
              <a:xfrm>
                <a:off x="1383" y="1520"/>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5" name="Rectangle 408"/>
              <p:cNvSpPr>
                <a:spLocks noChangeArrowheads="1"/>
              </p:cNvSpPr>
              <p:nvPr/>
            </p:nvSpPr>
            <p:spPr bwMode="auto">
              <a:xfrm>
                <a:off x="1383" y="1555"/>
                <a:ext cx="1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6" name="Rectangle 409"/>
              <p:cNvSpPr>
                <a:spLocks noChangeArrowheads="1"/>
              </p:cNvSpPr>
              <p:nvPr/>
            </p:nvSpPr>
            <p:spPr bwMode="auto">
              <a:xfrm>
                <a:off x="1413" y="1555"/>
                <a:ext cx="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7" name="Rectangle 410"/>
              <p:cNvSpPr>
                <a:spLocks noChangeArrowheads="1"/>
              </p:cNvSpPr>
              <p:nvPr/>
            </p:nvSpPr>
            <p:spPr bwMode="auto">
              <a:xfrm>
                <a:off x="1418" y="1520"/>
                <a:ext cx="2748"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8" name="Rectangle 411"/>
              <p:cNvSpPr>
                <a:spLocks noChangeArrowheads="1"/>
              </p:cNvSpPr>
              <p:nvPr/>
            </p:nvSpPr>
            <p:spPr bwMode="auto">
              <a:xfrm>
                <a:off x="1418" y="1555"/>
                <a:ext cx="2748"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9" name="Rectangle 412"/>
              <p:cNvSpPr>
                <a:spLocks noChangeArrowheads="1"/>
              </p:cNvSpPr>
              <p:nvPr/>
            </p:nvSpPr>
            <p:spPr bwMode="auto">
              <a:xfrm>
                <a:off x="4196" y="1560"/>
                <a:ext cx="4"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0" name="Rectangle 413"/>
              <p:cNvSpPr>
                <a:spLocks noChangeArrowheads="1"/>
              </p:cNvSpPr>
              <p:nvPr/>
            </p:nvSpPr>
            <p:spPr bwMode="auto">
              <a:xfrm>
                <a:off x="4166" y="1560"/>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1" name="Rectangle 414"/>
              <p:cNvSpPr>
                <a:spLocks noChangeArrowheads="1"/>
              </p:cNvSpPr>
              <p:nvPr/>
            </p:nvSpPr>
            <p:spPr bwMode="auto">
              <a:xfrm>
                <a:off x="4166" y="1520"/>
                <a:ext cx="34"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2" name="Rectangle 415"/>
              <p:cNvSpPr>
                <a:spLocks noChangeArrowheads="1"/>
              </p:cNvSpPr>
              <p:nvPr/>
            </p:nvSpPr>
            <p:spPr bwMode="auto">
              <a:xfrm>
                <a:off x="4166" y="1555"/>
                <a:ext cx="1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3" name="Rectangle 416"/>
              <p:cNvSpPr>
                <a:spLocks noChangeArrowheads="1"/>
              </p:cNvSpPr>
              <p:nvPr/>
            </p:nvSpPr>
            <p:spPr bwMode="auto">
              <a:xfrm>
                <a:off x="4196" y="1555"/>
                <a:ext cx="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4" name="Rectangle 417"/>
              <p:cNvSpPr>
                <a:spLocks noChangeArrowheads="1"/>
              </p:cNvSpPr>
              <p:nvPr/>
            </p:nvSpPr>
            <p:spPr bwMode="auto">
              <a:xfrm>
                <a:off x="4200" y="1520"/>
                <a:ext cx="40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5" name="Rectangle 418"/>
              <p:cNvSpPr>
                <a:spLocks noChangeArrowheads="1"/>
              </p:cNvSpPr>
              <p:nvPr/>
            </p:nvSpPr>
            <p:spPr bwMode="auto">
              <a:xfrm>
                <a:off x="4200" y="1555"/>
                <a:ext cx="40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6" name="Rectangle 419"/>
              <p:cNvSpPr>
                <a:spLocks noChangeArrowheads="1"/>
              </p:cNvSpPr>
              <p:nvPr/>
            </p:nvSpPr>
            <p:spPr bwMode="auto">
              <a:xfrm>
                <a:off x="4200" y="1560"/>
                <a:ext cx="400"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7" name="Rectangle 420"/>
              <p:cNvSpPr>
                <a:spLocks noChangeArrowheads="1"/>
              </p:cNvSpPr>
              <p:nvPr/>
            </p:nvSpPr>
            <p:spPr bwMode="auto">
              <a:xfrm>
                <a:off x="4629" y="1560"/>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8" name="Rectangle 421"/>
              <p:cNvSpPr>
                <a:spLocks noChangeArrowheads="1"/>
              </p:cNvSpPr>
              <p:nvPr/>
            </p:nvSpPr>
            <p:spPr bwMode="auto">
              <a:xfrm>
                <a:off x="4600" y="1560"/>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9" name="Rectangle 422"/>
              <p:cNvSpPr>
                <a:spLocks noChangeArrowheads="1"/>
              </p:cNvSpPr>
              <p:nvPr/>
            </p:nvSpPr>
            <p:spPr bwMode="auto">
              <a:xfrm>
                <a:off x="4600" y="1520"/>
                <a:ext cx="34"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0" name="Rectangle 423"/>
              <p:cNvSpPr>
                <a:spLocks noChangeArrowheads="1"/>
              </p:cNvSpPr>
              <p:nvPr/>
            </p:nvSpPr>
            <p:spPr bwMode="auto">
              <a:xfrm>
                <a:off x="4600" y="1555"/>
                <a:ext cx="1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1" name="Rectangle 424"/>
              <p:cNvSpPr>
                <a:spLocks noChangeArrowheads="1"/>
              </p:cNvSpPr>
              <p:nvPr/>
            </p:nvSpPr>
            <p:spPr bwMode="auto">
              <a:xfrm>
                <a:off x="4629" y="1555"/>
                <a:ext cx="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2" name="Rectangle 425"/>
              <p:cNvSpPr>
                <a:spLocks noChangeArrowheads="1"/>
              </p:cNvSpPr>
              <p:nvPr/>
            </p:nvSpPr>
            <p:spPr bwMode="auto">
              <a:xfrm>
                <a:off x="4634" y="1520"/>
                <a:ext cx="64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3" name="Rectangle 426"/>
              <p:cNvSpPr>
                <a:spLocks noChangeArrowheads="1"/>
              </p:cNvSpPr>
              <p:nvPr/>
            </p:nvSpPr>
            <p:spPr bwMode="auto">
              <a:xfrm>
                <a:off x="4634" y="1555"/>
                <a:ext cx="64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4" name="Rectangle 427"/>
              <p:cNvSpPr>
                <a:spLocks noChangeArrowheads="1"/>
              </p:cNvSpPr>
              <p:nvPr/>
            </p:nvSpPr>
            <p:spPr bwMode="auto">
              <a:xfrm>
                <a:off x="5304" y="1520"/>
                <a:ext cx="10" cy="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5" name="Rectangle 428"/>
              <p:cNvSpPr>
                <a:spLocks noChangeArrowheads="1"/>
              </p:cNvSpPr>
              <p:nvPr/>
            </p:nvSpPr>
            <p:spPr bwMode="auto">
              <a:xfrm>
                <a:off x="5279" y="1520"/>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6" name="Rectangle 429"/>
              <p:cNvSpPr>
                <a:spLocks noChangeArrowheads="1"/>
              </p:cNvSpPr>
              <p:nvPr/>
            </p:nvSpPr>
            <p:spPr bwMode="auto">
              <a:xfrm>
                <a:off x="5279" y="1555"/>
                <a:ext cx="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7" name="Rectangle 430"/>
              <p:cNvSpPr>
                <a:spLocks noChangeArrowheads="1"/>
              </p:cNvSpPr>
              <p:nvPr/>
            </p:nvSpPr>
            <p:spPr bwMode="auto">
              <a:xfrm>
                <a:off x="5279" y="1555"/>
                <a:ext cx="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8" name="Rectangle 431"/>
              <p:cNvSpPr>
                <a:spLocks noChangeArrowheads="1"/>
              </p:cNvSpPr>
              <p:nvPr/>
            </p:nvSpPr>
            <p:spPr bwMode="auto">
              <a:xfrm>
                <a:off x="459" y="1562"/>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9" name="Rectangle 432"/>
              <p:cNvSpPr>
                <a:spLocks noChangeArrowheads="1"/>
              </p:cNvSpPr>
              <p:nvPr/>
            </p:nvSpPr>
            <p:spPr bwMode="auto">
              <a:xfrm>
                <a:off x="429" y="1562"/>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0" name="Rectangle 433"/>
              <p:cNvSpPr>
                <a:spLocks noChangeArrowheads="1"/>
              </p:cNvSpPr>
              <p:nvPr/>
            </p:nvSpPr>
            <p:spPr bwMode="auto">
              <a:xfrm>
                <a:off x="429" y="1681"/>
                <a:ext cx="10" cy="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1" name="Rectangle 434"/>
              <p:cNvSpPr>
                <a:spLocks noChangeArrowheads="1"/>
              </p:cNvSpPr>
              <p:nvPr/>
            </p:nvSpPr>
            <p:spPr bwMode="auto">
              <a:xfrm>
                <a:off x="429" y="1710"/>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2" name="Rectangle 435"/>
              <p:cNvSpPr>
                <a:spLocks noChangeArrowheads="1"/>
              </p:cNvSpPr>
              <p:nvPr/>
            </p:nvSpPr>
            <p:spPr bwMode="auto">
              <a:xfrm>
                <a:off x="459" y="168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3" name="Rectangle 436"/>
              <p:cNvSpPr>
                <a:spLocks noChangeArrowheads="1"/>
              </p:cNvSpPr>
              <p:nvPr/>
            </p:nvSpPr>
            <p:spPr bwMode="auto">
              <a:xfrm>
                <a:off x="459" y="168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4" name="Rectangle 437"/>
              <p:cNvSpPr>
                <a:spLocks noChangeArrowheads="1"/>
              </p:cNvSpPr>
              <p:nvPr/>
            </p:nvSpPr>
            <p:spPr bwMode="auto">
              <a:xfrm>
                <a:off x="464" y="1710"/>
                <a:ext cx="919"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5" name="Rectangle 438"/>
              <p:cNvSpPr>
                <a:spLocks noChangeArrowheads="1"/>
              </p:cNvSpPr>
              <p:nvPr/>
            </p:nvSpPr>
            <p:spPr bwMode="auto">
              <a:xfrm>
                <a:off x="464" y="1681"/>
                <a:ext cx="91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6" name="Rectangle 439"/>
              <p:cNvSpPr>
                <a:spLocks noChangeArrowheads="1"/>
              </p:cNvSpPr>
              <p:nvPr/>
            </p:nvSpPr>
            <p:spPr bwMode="auto">
              <a:xfrm>
                <a:off x="1413" y="1562"/>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7" name="Rectangle 440"/>
              <p:cNvSpPr>
                <a:spLocks noChangeArrowheads="1"/>
              </p:cNvSpPr>
              <p:nvPr/>
            </p:nvSpPr>
            <p:spPr bwMode="auto">
              <a:xfrm>
                <a:off x="1383" y="1562"/>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8" name="Rectangle 441"/>
              <p:cNvSpPr>
                <a:spLocks noChangeArrowheads="1"/>
              </p:cNvSpPr>
              <p:nvPr/>
            </p:nvSpPr>
            <p:spPr bwMode="auto">
              <a:xfrm>
                <a:off x="1383" y="168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9" name="Rectangle 442"/>
              <p:cNvSpPr>
                <a:spLocks noChangeArrowheads="1"/>
              </p:cNvSpPr>
              <p:nvPr/>
            </p:nvSpPr>
            <p:spPr bwMode="auto">
              <a:xfrm>
                <a:off x="1413" y="168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0" name="Rectangle 443"/>
              <p:cNvSpPr>
                <a:spLocks noChangeArrowheads="1"/>
              </p:cNvSpPr>
              <p:nvPr/>
            </p:nvSpPr>
            <p:spPr bwMode="auto">
              <a:xfrm>
                <a:off x="1383" y="1710"/>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1" name="Rectangle 444"/>
              <p:cNvSpPr>
                <a:spLocks noChangeArrowheads="1"/>
              </p:cNvSpPr>
              <p:nvPr/>
            </p:nvSpPr>
            <p:spPr bwMode="auto">
              <a:xfrm>
                <a:off x="1418" y="1710"/>
                <a:ext cx="2748"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2" name="Rectangle 445"/>
              <p:cNvSpPr>
                <a:spLocks noChangeArrowheads="1"/>
              </p:cNvSpPr>
              <p:nvPr/>
            </p:nvSpPr>
            <p:spPr bwMode="auto">
              <a:xfrm>
                <a:off x="1418" y="1681"/>
                <a:ext cx="2748"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3" name="Rectangle 446"/>
              <p:cNvSpPr>
                <a:spLocks noChangeArrowheads="1"/>
              </p:cNvSpPr>
              <p:nvPr/>
            </p:nvSpPr>
            <p:spPr bwMode="auto">
              <a:xfrm>
                <a:off x="4196" y="1562"/>
                <a:ext cx="4"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4" name="Rectangle 447"/>
              <p:cNvSpPr>
                <a:spLocks noChangeArrowheads="1"/>
              </p:cNvSpPr>
              <p:nvPr/>
            </p:nvSpPr>
            <p:spPr bwMode="auto">
              <a:xfrm>
                <a:off x="4166" y="1562"/>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5" name="Rectangle 448"/>
              <p:cNvSpPr>
                <a:spLocks noChangeArrowheads="1"/>
              </p:cNvSpPr>
              <p:nvPr/>
            </p:nvSpPr>
            <p:spPr bwMode="auto">
              <a:xfrm>
                <a:off x="4166" y="168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6" name="Rectangle 449"/>
              <p:cNvSpPr>
                <a:spLocks noChangeArrowheads="1"/>
              </p:cNvSpPr>
              <p:nvPr/>
            </p:nvSpPr>
            <p:spPr bwMode="auto">
              <a:xfrm>
                <a:off x="4196" y="1681"/>
                <a:ext cx="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7" name="Rectangle 450"/>
              <p:cNvSpPr>
                <a:spLocks noChangeArrowheads="1"/>
              </p:cNvSpPr>
              <p:nvPr/>
            </p:nvSpPr>
            <p:spPr bwMode="auto">
              <a:xfrm>
                <a:off x="4166" y="1710"/>
                <a:ext cx="34"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8" name="Rectangle 451"/>
              <p:cNvSpPr>
                <a:spLocks noChangeArrowheads="1"/>
              </p:cNvSpPr>
              <p:nvPr/>
            </p:nvSpPr>
            <p:spPr bwMode="auto">
              <a:xfrm>
                <a:off x="4200" y="1710"/>
                <a:ext cx="40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9" name="Rectangle 452"/>
              <p:cNvSpPr>
                <a:spLocks noChangeArrowheads="1"/>
              </p:cNvSpPr>
              <p:nvPr/>
            </p:nvSpPr>
            <p:spPr bwMode="auto">
              <a:xfrm>
                <a:off x="4200" y="1681"/>
                <a:ext cx="40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0" name="Rectangle 453"/>
              <p:cNvSpPr>
                <a:spLocks noChangeArrowheads="1"/>
              </p:cNvSpPr>
              <p:nvPr/>
            </p:nvSpPr>
            <p:spPr bwMode="auto">
              <a:xfrm>
                <a:off x="4629" y="1562"/>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1" name="Rectangle 454"/>
              <p:cNvSpPr>
                <a:spLocks noChangeArrowheads="1"/>
              </p:cNvSpPr>
              <p:nvPr/>
            </p:nvSpPr>
            <p:spPr bwMode="auto">
              <a:xfrm>
                <a:off x="4600" y="1562"/>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2" name="Rectangle 455"/>
              <p:cNvSpPr>
                <a:spLocks noChangeArrowheads="1"/>
              </p:cNvSpPr>
              <p:nvPr/>
            </p:nvSpPr>
            <p:spPr bwMode="auto">
              <a:xfrm>
                <a:off x="4600" y="168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3" name="Rectangle 456"/>
              <p:cNvSpPr>
                <a:spLocks noChangeArrowheads="1"/>
              </p:cNvSpPr>
              <p:nvPr/>
            </p:nvSpPr>
            <p:spPr bwMode="auto">
              <a:xfrm>
                <a:off x="4629" y="168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4" name="Rectangle 457"/>
              <p:cNvSpPr>
                <a:spLocks noChangeArrowheads="1"/>
              </p:cNvSpPr>
              <p:nvPr/>
            </p:nvSpPr>
            <p:spPr bwMode="auto">
              <a:xfrm>
                <a:off x="4600" y="1710"/>
                <a:ext cx="34"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5" name="Rectangle 458"/>
              <p:cNvSpPr>
                <a:spLocks noChangeArrowheads="1"/>
              </p:cNvSpPr>
              <p:nvPr/>
            </p:nvSpPr>
            <p:spPr bwMode="auto">
              <a:xfrm>
                <a:off x="4634" y="1710"/>
                <a:ext cx="64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6" name="Rectangle 459"/>
              <p:cNvSpPr>
                <a:spLocks noChangeArrowheads="1"/>
              </p:cNvSpPr>
              <p:nvPr/>
            </p:nvSpPr>
            <p:spPr bwMode="auto">
              <a:xfrm>
                <a:off x="4634" y="1681"/>
                <a:ext cx="64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7" name="Rectangle 460"/>
              <p:cNvSpPr>
                <a:spLocks noChangeArrowheads="1"/>
              </p:cNvSpPr>
              <p:nvPr/>
            </p:nvSpPr>
            <p:spPr bwMode="auto">
              <a:xfrm>
                <a:off x="5304" y="1562"/>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8" name="Rectangle 461"/>
              <p:cNvSpPr>
                <a:spLocks noChangeArrowheads="1"/>
              </p:cNvSpPr>
              <p:nvPr/>
            </p:nvSpPr>
            <p:spPr bwMode="auto">
              <a:xfrm>
                <a:off x="5279" y="1562"/>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9" name="Rectangle 462"/>
              <p:cNvSpPr>
                <a:spLocks noChangeArrowheads="1"/>
              </p:cNvSpPr>
              <p:nvPr/>
            </p:nvSpPr>
            <p:spPr bwMode="auto">
              <a:xfrm>
                <a:off x="5304" y="1681"/>
                <a:ext cx="10" cy="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0" name="Rectangle 463"/>
              <p:cNvSpPr>
                <a:spLocks noChangeArrowheads="1"/>
              </p:cNvSpPr>
              <p:nvPr/>
            </p:nvSpPr>
            <p:spPr bwMode="auto">
              <a:xfrm>
                <a:off x="5279" y="1710"/>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1" name="Rectangle 464"/>
              <p:cNvSpPr>
                <a:spLocks noChangeArrowheads="1"/>
              </p:cNvSpPr>
              <p:nvPr/>
            </p:nvSpPr>
            <p:spPr bwMode="auto">
              <a:xfrm>
                <a:off x="5279" y="168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2" name="Rectangle 465"/>
              <p:cNvSpPr>
                <a:spLocks noChangeArrowheads="1"/>
              </p:cNvSpPr>
              <p:nvPr/>
            </p:nvSpPr>
            <p:spPr bwMode="auto">
              <a:xfrm>
                <a:off x="5279" y="168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3" name="Rectangle 466"/>
              <p:cNvSpPr>
                <a:spLocks noChangeArrowheads="1"/>
              </p:cNvSpPr>
              <p:nvPr/>
            </p:nvSpPr>
            <p:spPr bwMode="auto">
              <a:xfrm>
                <a:off x="472" y="1724"/>
                <a:ext cx="4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800" b="0"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64" name="Rectangle 467"/>
              <p:cNvSpPr>
                <a:spLocks noChangeArrowheads="1"/>
              </p:cNvSpPr>
              <p:nvPr/>
            </p:nvSpPr>
            <p:spPr bwMode="auto">
              <a:xfrm>
                <a:off x="467" y="1841"/>
                <a:ext cx="916" cy="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5" name="Rectangle 468"/>
              <p:cNvSpPr>
                <a:spLocks noChangeArrowheads="1"/>
              </p:cNvSpPr>
              <p:nvPr/>
            </p:nvSpPr>
            <p:spPr bwMode="auto">
              <a:xfrm>
                <a:off x="472" y="1841"/>
                <a:ext cx="904" cy="1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6" name="Rectangle 469"/>
              <p:cNvSpPr>
                <a:spLocks noChangeArrowheads="1"/>
              </p:cNvSpPr>
              <p:nvPr/>
            </p:nvSpPr>
            <p:spPr bwMode="auto">
              <a:xfrm>
                <a:off x="746" y="1847"/>
                <a:ext cx="41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Proyecto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67" name="Rectangle 470"/>
              <p:cNvSpPr>
                <a:spLocks noChangeArrowheads="1"/>
              </p:cNvSpPr>
              <p:nvPr/>
            </p:nvSpPr>
            <p:spPr bwMode="auto">
              <a:xfrm>
                <a:off x="472" y="1960"/>
                <a:ext cx="904" cy="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8" name="Rectangle 471"/>
              <p:cNvSpPr>
                <a:spLocks noChangeArrowheads="1"/>
              </p:cNvSpPr>
              <p:nvPr/>
            </p:nvSpPr>
            <p:spPr bwMode="auto">
              <a:xfrm>
                <a:off x="596" y="1966"/>
                <a:ext cx="696"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Interdisciplinario</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69" name="Rectangle 472"/>
              <p:cNvSpPr>
                <a:spLocks noChangeArrowheads="1"/>
              </p:cNvSpPr>
              <p:nvPr/>
            </p:nvSpPr>
            <p:spPr bwMode="auto">
              <a:xfrm>
                <a:off x="1253" y="1966"/>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70" name="Rectangle 473"/>
              <p:cNvSpPr>
                <a:spLocks noChangeArrowheads="1"/>
              </p:cNvSpPr>
              <p:nvPr/>
            </p:nvSpPr>
            <p:spPr bwMode="auto">
              <a:xfrm>
                <a:off x="1425" y="1900"/>
                <a:ext cx="363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800" b="1" i="0" u="none" strike="noStrike" cap="none" normalizeH="0" baseline="0" dirty="0" smtClean="0">
                    <a:ln>
                      <a:noFill/>
                    </a:ln>
                    <a:solidFill>
                      <a:srgbClr val="000000"/>
                    </a:solidFill>
                    <a:effectLst/>
                    <a:latin typeface="Arial" pitchFamily="34" charset="0"/>
                    <a:cs typeface="Arial" pitchFamily="34" charset="0"/>
                  </a:rPr>
                  <a:t>“Consecuencias</a:t>
                </a:r>
                <a:r>
                  <a:rPr kumimoji="0" lang="es-MX" altLang="es-MX" sz="1800" b="1" i="0" u="none" strike="noStrike" cap="none" normalizeH="0" dirty="0" smtClean="0">
                    <a:ln>
                      <a:noFill/>
                    </a:ln>
                    <a:solidFill>
                      <a:srgbClr val="000000"/>
                    </a:solidFill>
                    <a:effectLst/>
                    <a:latin typeface="Arial" pitchFamily="34" charset="0"/>
                    <a:cs typeface="Arial" pitchFamily="34" charset="0"/>
                  </a:rPr>
                  <a:t> físicas y sociales del estereotipo…</a:t>
                </a:r>
                <a:r>
                  <a:rPr kumimoji="0" lang="es-MX" altLang="es-MX" sz="1800" b="1" i="0" u="none" strike="noStrike" cap="none" normalizeH="0" baseline="0" dirty="0" smtClean="0">
                    <a:ln>
                      <a:noFill/>
                    </a:ln>
                    <a:solidFill>
                      <a:srgbClr val="000000"/>
                    </a:solidFill>
                    <a:effectLst/>
                    <a:latin typeface="Arial" pitchFamily="34" charset="0"/>
                    <a:cs typeface="Arial" pitchFamily="34" charset="0"/>
                  </a:rPr>
                  <a:t>”</a:t>
                </a:r>
                <a:endParaRPr kumimoji="0" lang="es-MX" altLang="es-MX"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1" name="Rectangle 474"/>
              <p:cNvSpPr>
                <a:spLocks noChangeArrowheads="1"/>
              </p:cNvSpPr>
              <p:nvPr/>
            </p:nvSpPr>
            <p:spPr bwMode="auto">
              <a:xfrm>
                <a:off x="4286" y="1868"/>
                <a:ext cx="9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8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72" name="Rectangle 475"/>
              <p:cNvSpPr>
                <a:spLocks noChangeArrowheads="1"/>
              </p:cNvSpPr>
              <p:nvPr/>
            </p:nvSpPr>
            <p:spPr bwMode="auto">
              <a:xfrm>
                <a:off x="429" y="1800"/>
                <a:ext cx="10"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3" name="Rectangle 476"/>
              <p:cNvSpPr>
                <a:spLocks noChangeArrowheads="1"/>
              </p:cNvSpPr>
              <p:nvPr/>
            </p:nvSpPr>
            <p:spPr bwMode="auto">
              <a:xfrm>
                <a:off x="429" y="1800"/>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4" name="Rectangle 477"/>
              <p:cNvSpPr>
                <a:spLocks noChangeArrowheads="1"/>
              </p:cNvSpPr>
              <p:nvPr/>
            </p:nvSpPr>
            <p:spPr bwMode="auto">
              <a:xfrm>
                <a:off x="459" y="1835"/>
                <a:ext cx="5"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5" name="Rectangle 478"/>
              <p:cNvSpPr>
                <a:spLocks noChangeArrowheads="1"/>
              </p:cNvSpPr>
              <p:nvPr/>
            </p:nvSpPr>
            <p:spPr bwMode="auto">
              <a:xfrm>
                <a:off x="459" y="1835"/>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6" name="Rectangle 479"/>
              <p:cNvSpPr>
                <a:spLocks noChangeArrowheads="1"/>
              </p:cNvSpPr>
              <p:nvPr/>
            </p:nvSpPr>
            <p:spPr bwMode="auto">
              <a:xfrm>
                <a:off x="464" y="1800"/>
                <a:ext cx="919"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7" name="Rectangle 480"/>
              <p:cNvSpPr>
                <a:spLocks noChangeArrowheads="1"/>
              </p:cNvSpPr>
              <p:nvPr/>
            </p:nvSpPr>
            <p:spPr bwMode="auto">
              <a:xfrm>
                <a:off x="464" y="1835"/>
                <a:ext cx="91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8" name="Rectangle 481"/>
              <p:cNvSpPr>
                <a:spLocks noChangeArrowheads="1"/>
              </p:cNvSpPr>
              <p:nvPr/>
            </p:nvSpPr>
            <p:spPr bwMode="auto">
              <a:xfrm>
                <a:off x="464" y="1841"/>
                <a:ext cx="919"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9" name="Rectangle 482"/>
              <p:cNvSpPr>
                <a:spLocks noChangeArrowheads="1"/>
              </p:cNvSpPr>
              <p:nvPr/>
            </p:nvSpPr>
            <p:spPr bwMode="auto">
              <a:xfrm>
                <a:off x="1413" y="1841"/>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0" name="Rectangle 483"/>
              <p:cNvSpPr>
                <a:spLocks noChangeArrowheads="1"/>
              </p:cNvSpPr>
              <p:nvPr/>
            </p:nvSpPr>
            <p:spPr bwMode="auto">
              <a:xfrm>
                <a:off x="1383" y="1841"/>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1" name="Rectangle 484"/>
              <p:cNvSpPr>
                <a:spLocks noChangeArrowheads="1"/>
              </p:cNvSpPr>
              <p:nvPr/>
            </p:nvSpPr>
            <p:spPr bwMode="auto">
              <a:xfrm>
                <a:off x="1383" y="1800"/>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2" name="Rectangle 485"/>
              <p:cNvSpPr>
                <a:spLocks noChangeArrowheads="1"/>
              </p:cNvSpPr>
              <p:nvPr/>
            </p:nvSpPr>
            <p:spPr bwMode="auto">
              <a:xfrm>
                <a:off x="1383" y="1835"/>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3" name="Rectangle 486"/>
              <p:cNvSpPr>
                <a:spLocks noChangeArrowheads="1"/>
              </p:cNvSpPr>
              <p:nvPr/>
            </p:nvSpPr>
            <p:spPr bwMode="auto">
              <a:xfrm>
                <a:off x="1413" y="1835"/>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4" name="Rectangle 487"/>
              <p:cNvSpPr>
                <a:spLocks noChangeArrowheads="1"/>
              </p:cNvSpPr>
              <p:nvPr/>
            </p:nvSpPr>
            <p:spPr bwMode="auto">
              <a:xfrm>
                <a:off x="1418" y="1800"/>
                <a:ext cx="386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5" name="Rectangle 488"/>
              <p:cNvSpPr>
                <a:spLocks noChangeArrowheads="1"/>
              </p:cNvSpPr>
              <p:nvPr/>
            </p:nvSpPr>
            <p:spPr bwMode="auto">
              <a:xfrm>
                <a:off x="1418" y="1835"/>
                <a:ext cx="386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6" name="Rectangle 489"/>
              <p:cNvSpPr>
                <a:spLocks noChangeArrowheads="1"/>
              </p:cNvSpPr>
              <p:nvPr/>
            </p:nvSpPr>
            <p:spPr bwMode="auto">
              <a:xfrm>
                <a:off x="5304" y="1800"/>
                <a:ext cx="10" cy="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7" name="Rectangle 490"/>
              <p:cNvSpPr>
                <a:spLocks noChangeArrowheads="1"/>
              </p:cNvSpPr>
              <p:nvPr/>
            </p:nvSpPr>
            <p:spPr bwMode="auto">
              <a:xfrm>
                <a:off x="5279" y="1800"/>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8" name="Rectangle 491"/>
              <p:cNvSpPr>
                <a:spLocks noChangeArrowheads="1"/>
              </p:cNvSpPr>
              <p:nvPr/>
            </p:nvSpPr>
            <p:spPr bwMode="auto">
              <a:xfrm>
                <a:off x="5279" y="1835"/>
                <a:ext cx="5"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9" name="Rectangle 492"/>
              <p:cNvSpPr>
                <a:spLocks noChangeArrowheads="1"/>
              </p:cNvSpPr>
              <p:nvPr/>
            </p:nvSpPr>
            <p:spPr bwMode="auto">
              <a:xfrm>
                <a:off x="5279" y="1835"/>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0" name="Rectangle 493"/>
              <p:cNvSpPr>
                <a:spLocks noChangeArrowheads="1"/>
              </p:cNvSpPr>
              <p:nvPr/>
            </p:nvSpPr>
            <p:spPr bwMode="auto">
              <a:xfrm>
                <a:off x="459" y="1843"/>
                <a:ext cx="5"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1" name="Rectangle 494"/>
              <p:cNvSpPr>
                <a:spLocks noChangeArrowheads="1"/>
              </p:cNvSpPr>
              <p:nvPr/>
            </p:nvSpPr>
            <p:spPr bwMode="auto">
              <a:xfrm>
                <a:off x="429" y="1843"/>
                <a:ext cx="10"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2" name="Rectangle 495"/>
              <p:cNvSpPr>
                <a:spLocks noChangeArrowheads="1"/>
              </p:cNvSpPr>
              <p:nvPr/>
            </p:nvSpPr>
            <p:spPr bwMode="auto">
              <a:xfrm>
                <a:off x="1413" y="1843"/>
                <a:ext cx="5"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3" name="Rectangle 496"/>
              <p:cNvSpPr>
                <a:spLocks noChangeArrowheads="1"/>
              </p:cNvSpPr>
              <p:nvPr/>
            </p:nvSpPr>
            <p:spPr bwMode="auto">
              <a:xfrm>
                <a:off x="1383" y="1843"/>
                <a:ext cx="10"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4" name="Rectangle 497"/>
              <p:cNvSpPr>
                <a:spLocks noChangeArrowheads="1"/>
              </p:cNvSpPr>
              <p:nvPr/>
            </p:nvSpPr>
            <p:spPr bwMode="auto">
              <a:xfrm>
                <a:off x="5304" y="1843"/>
                <a:ext cx="10"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5" name="Rectangle 498"/>
              <p:cNvSpPr>
                <a:spLocks noChangeArrowheads="1"/>
              </p:cNvSpPr>
              <p:nvPr/>
            </p:nvSpPr>
            <p:spPr bwMode="auto">
              <a:xfrm>
                <a:off x="5279" y="1843"/>
                <a:ext cx="5"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6" name="Rectangle 499"/>
              <p:cNvSpPr>
                <a:spLocks noChangeArrowheads="1"/>
              </p:cNvSpPr>
              <p:nvPr/>
            </p:nvSpPr>
            <p:spPr bwMode="auto">
              <a:xfrm>
                <a:off x="467" y="2119"/>
                <a:ext cx="916" cy="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7" name="Rectangle 500"/>
              <p:cNvSpPr>
                <a:spLocks noChangeArrowheads="1"/>
              </p:cNvSpPr>
              <p:nvPr/>
            </p:nvSpPr>
            <p:spPr bwMode="auto">
              <a:xfrm>
                <a:off x="472" y="2119"/>
                <a:ext cx="904" cy="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8" name="Rectangle 501"/>
              <p:cNvSpPr>
                <a:spLocks noChangeArrowheads="1"/>
              </p:cNvSpPr>
              <p:nvPr/>
            </p:nvSpPr>
            <p:spPr bwMode="auto">
              <a:xfrm>
                <a:off x="472" y="2125"/>
                <a:ext cx="932"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Fecha de elaboración</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99" name="Rectangle 502"/>
              <p:cNvSpPr>
                <a:spLocks noChangeArrowheads="1"/>
              </p:cNvSpPr>
              <p:nvPr/>
            </p:nvSpPr>
            <p:spPr bwMode="auto">
              <a:xfrm>
                <a:off x="1365" y="2125"/>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00" name="Rectangle 503"/>
              <p:cNvSpPr>
                <a:spLocks noChangeArrowheads="1"/>
              </p:cNvSpPr>
              <p:nvPr/>
            </p:nvSpPr>
            <p:spPr bwMode="auto">
              <a:xfrm>
                <a:off x="1792" y="2125"/>
                <a:ext cx="551"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Febrero 2017</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01" name="Rectangle 504"/>
              <p:cNvSpPr>
                <a:spLocks noChangeArrowheads="1"/>
              </p:cNvSpPr>
              <p:nvPr/>
            </p:nvSpPr>
            <p:spPr bwMode="auto">
              <a:xfrm>
                <a:off x="2305" y="2125"/>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02" name="Rectangle 505"/>
              <p:cNvSpPr>
                <a:spLocks noChangeArrowheads="1"/>
              </p:cNvSpPr>
              <p:nvPr/>
            </p:nvSpPr>
            <p:spPr bwMode="auto">
              <a:xfrm>
                <a:off x="2717" y="2119"/>
                <a:ext cx="1078" cy="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03" name="Rectangle 506"/>
              <p:cNvSpPr>
                <a:spLocks noChangeArrowheads="1"/>
              </p:cNvSpPr>
              <p:nvPr/>
            </p:nvSpPr>
            <p:spPr bwMode="auto">
              <a:xfrm>
                <a:off x="2724" y="2119"/>
                <a:ext cx="1066" cy="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04" name="Rectangle 507"/>
              <p:cNvSpPr>
                <a:spLocks noChangeArrowheads="1"/>
              </p:cNvSpPr>
              <p:nvPr/>
            </p:nvSpPr>
            <p:spPr bwMode="auto">
              <a:xfrm>
                <a:off x="3006" y="2125"/>
                <a:ext cx="54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Ciclo lectivo</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05" name="Rectangle 508"/>
              <p:cNvSpPr>
                <a:spLocks noChangeArrowheads="1"/>
              </p:cNvSpPr>
              <p:nvPr/>
            </p:nvSpPr>
            <p:spPr bwMode="auto">
              <a:xfrm>
                <a:off x="3508" y="2125"/>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06" name="Rectangle 509"/>
              <p:cNvSpPr>
                <a:spLocks noChangeArrowheads="1"/>
              </p:cNvSpPr>
              <p:nvPr/>
            </p:nvSpPr>
            <p:spPr bwMode="auto">
              <a:xfrm>
                <a:off x="4354" y="2125"/>
                <a:ext cx="22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2018</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07" name="Rectangle 510"/>
              <p:cNvSpPr>
                <a:spLocks noChangeArrowheads="1"/>
              </p:cNvSpPr>
              <p:nvPr/>
            </p:nvSpPr>
            <p:spPr bwMode="auto">
              <a:xfrm>
                <a:off x="4539" y="2125"/>
                <a:ext cx="7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08" name="Rectangle 511"/>
              <p:cNvSpPr>
                <a:spLocks noChangeArrowheads="1"/>
              </p:cNvSpPr>
              <p:nvPr/>
            </p:nvSpPr>
            <p:spPr bwMode="auto">
              <a:xfrm>
                <a:off x="4573" y="2125"/>
                <a:ext cx="22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2019</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09" name="Rectangle 512"/>
              <p:cNvSpPr>
                <a:spLocks noChangeArrowheads="1"/>
              </p:cNvSpPr>
              <p:nvPr/>
            </p:nvSpPr>
            <p:spPr bwMode="auto">
              <a:xfrm>
                <a:off x="4758" y="2125"/>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10" name="Rectangle 513"/>
              <p:cNvSpPr>
                <a:spLocks noChangeArrowheads="1"/>
              </p:cNvSpPr>
              <p:nvPr/>
            </p:nvSpPr>
            <p:spPr bwMode="auto">
              <a:xfrm>
                <a:off x="459" y="211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1" name="Rectangle 514"/>
              <p:cNvSpPr>
                <a:spLocks noChangeArrowheads="1"/>
              </p:cNvSpPr>
              <p:nvPr/>
            </p:nvSpPr>
            <p:spPr bwMode="auto">
              <a:xfrm>
                <a:off x="429" y="211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2" name="Rectangle 515"/>
              <p:cNvSpPr>
                <a:spLocks noChangeArrowheads="1"/>
              </p:cNvSpPr>
              <p:nvPr/>
            </p:nvSpPr>
            <p:spPr bwMode="auto">
              <a:xfrm>
                <a:off x="429" y="2077"/>
                <a:ext cx="10" cy="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3" name="Rectangle 516"/>
              <p:cNvSpPr>
                <a:spLocks noChangeArrowheads="1"/>
              </p:cNvSpPr>
              <p:nvPr/>
            </p:nvSpPr>
            <p:spPr bwMode="auto">
              <a:xfrm>
                <a:off x="459" y="2077"/>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4" name="Rectangle 517"/>
              <p:cNvSpPr>
                <a:spLocks noChangeArrowheads="1"/>
              </p:cNvSpPr>
              <p:nvPr/>
            </p:nvSpPr>
            <p:spPr bwMode="auto">
              <a:xfrm>
                <a:off x="459" y="211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5" name="Rectangle 518"/>
              <p:cNvSpPr>
                <a:spLocks noChangeArrowheads="1"/>
              </p:cNvSpPr>
              <p:nvPr/>
            </p:nvSpPr>
            <p:spPr bwMode="auto">
              <a:xfrm>
                <a:off x="464" y="2077"/>
                <a:ext cx="919"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6" name="Rectangle 519"/>
              <p:cNvSpPr>
                <a:spLocks noChangeArrowheads="1"/>
              </p:cNvSpPr>
              <p:nvPr/>
            </p:nvSpPr>
            <p:spPr bwMode="auto">
              <a:xfrm>
                <a:off x="464" y="2111"/>
                <a:ext cx="91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7" name="Rectangle 520"/>
              <p:cNvSpPr>
                <a:spLocks noChangeArrowheads="1"/>
              </p:cNvSpPr>
              <p:nvPr/>
            </p:nvSpPr>
            <p:spPr bwMode="auto">
              <a:xfrm>
                <a:off x="464" y="2117"/>
                <a:ext cx="919"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8" name="Rectangle 521"/>
              <p:cNvSpPr>
                <a:spLocks noChangeArrowheads="1"/>
              </p:cNvSpPr>
              <p:nvPr/>
            </p:nvSpPr>
            <p:spPr bwMode="auto">
              <a:xfrm>
                <a:off x="1413" y="211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9" name="Rectangle 522"/>
              <p:cNvSpPr>
                <a:spLocks noChangeArrowheads="1"/>
              </p:cNvSpPr>
              <p:nvPr/>
            </p:nvSpPr>
            <p:spPr bwMode="auto">
              <a:xfrm>
                <a:off x="1383" y="211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0" name="Rectangle 523"/>
              <p:cNvSpPr>
                <a:spLocks noChangeArrowheads="1"/>
              </p:cNvSpPr>
              <p:nvPr/>
            </p:nvSpPr>
            <p:spPr bwMode="auto">
              <a:xfrm>
                <a:off x="1383" y="2077"/>
                <a:ext cx="1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1" name="Rectangle 524"/>
              <p:cNvSpPr>
                <a:spLocks noChangeArrowheads="1"/>
              </p:cNvSpPr>
              <p:nvPr/>
            </p:nvSpPr>
            <p:spPr bwMode="auto">
              <a:xfrm>
                <a:off x="1383" y="211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2" name="Rectangle 525"/>
              <p:cNvSpPr>
                <a:spLocks noChangeArrowheads="1"/>
              </p:cNvSpPr>
              <p:nvPr/>
            </p:nvSpPr>
            <p:spPr bwMode="auto">
              <a:xfrm>
                <a:off x="1413" y="2077"/>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3" name="Rectangle 526"/>
              <p:cNvSpPr>
                <a:spLocks noChangeArrowheads="1"/>
              </p:cNvSpPr>
              <p:nvPr/>
            </p:nvSpPr>
            <p:spPr bwMode="auto">
              <a:xfrm>
                <a:off x="1413" y="211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4" name="Rectangle 527"/>
              <p:cNvSpPr>
                <a:spLocks noChangeArrowheads="1"/>
              </p:cNvSpPr>
              <p:nvPr/>
            </p:nvSpPr>
            <p:spPr bwMode="auto">
              <a:xfrm>
                <a:off x="1418" y="2077"/>
                <a:ext cx="1263"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5" name="Rectangle 528"/>
              <p:cNvSpPr>
                <a:spLocks noChangeArrowheads="1"/>
              </p:cNvSpPr>
              <p:nvPr/>
            </p:nvSpPr>
            <p:spPr bwMode="auto">
              <a:xfrm>
                <a:off x="1418" y="2111"/>
                <a:ext cx="126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6" name="Rectangle 529"/>
              <p:cNvSpPr>
                <a:spLocks noChangeArrowheads="1"/>
              </p:cNvSpPr>
              <p:nvPr/>
            </p:nvSpPr>
            <p:spPr bwMode="auto">
              <a:xfrm>
                <a:off x="2711" y="211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7" name="Rectangle 530"/>
              <p:cNvSpPr>
                <a:spLocks noChangeArrowheads="1"/>
              </p:cNvSpPr>
              <p:nvPr/>
            </p:nvSpPr>
            <p:spPr bwMode="auto">
              <a:xfrm>
                <a:off x="2681" y="211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8" name="Rectangle 531"/>
              <p:cNvSpPr>
                <a:spLocks noChangeArrowheads="1"/>
              </p:cNvSpPr>
              <p:nvPr/>
            </p:nvSpPr>
            <p:spPr bwMode="auto">
              <a:xfrm>
                <a:off x="2681" y="2077"/>
                <a:ext cx="3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9" name="Rectangle 532"/>
              <p:cNvSpPr>
                <a:spLocks noChangeArrowheads="1"/>
              </p:cNvSpPr>
              <p:nvPr/>
            </p:nvSpPr>
            <p:spPr bwMode="auto">
              <a:xfrm>
                <a:off x="2681" y="211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0" name="Rectangle 533"/>
              <p:cNvSpPr>
                <a:spLocks noChangeArrowheads="1"/>
              </p:cNvSpPr>
              <p:nvPr/>
            </p:nvSpPr>
            <p:spPr bwMode="auto">
              <a:xfrm>
                <a:off x="2711" y="211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1" name="Rectangle 534"/>
              <p:cNvSpPr>
                <a:spLocks noChangeArrowheads="1"/>
              </p:cNvSpPr>
              <p:nvPr/>
            </p:nvSpPr>
            <p:spPr bwMode="auto">
              <a:xfrm>
                <a:off x="2716" y="2077"/>
                <a:ext cx="1079"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2" name="Rectangle 535"/>
              <p:cNvSpPr>
                <a:spLocks noChangeArrowheads="1"/>
              </p:cNvSpPr>
              <p:nvPr/>
            </p:nvSpPr>
            <p:spPr bwMode="auto">
              <a:xfrm>
                <a:off x="2716" y="2111"/>
                <a:ext cx="107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3" name="Rectangle 536"/>
              <p:cNvSpPr>
                <a:spLocks noChangeArrowheads="1"/>
              </p:cNvSpPr>
              <p:nvPr/>
            </p:nvSpPr>
            <p:spPr bwMode="auto">
              <a:xfrm>
                <a:off x="2716" y="2117"/>
                <a:ext cx="1079"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4" name="Rectangle 537"/>
              <p:cNvSpPr>
                <a:spLocks noChangeArrowheads="1"/>
              </p:cNvSpPr>
              <p:nvPr/>
            </p:nvSpPr>
            <p:spPr bwMode="auto">
              <a:xfrm>
                <a:off x="3824" y="211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5" name="Rectangle 538"/>
              <p:cNvSpPr>
                <a:spLocks noChangeArrowheads="1"/>
              </p:cNvSpPr>
              <p:nvPr/>
            </p:nvSpPr>
            <p:spPr bwMode="auto">
              <a:xfrm>
                <a:off x="3795" y="211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6" name="Rectangle 539"/>
              <p:cNvSpPr>
                <a:spLocks noChangeArrowheads="1"/>
              </p:cNvSpPr>
              <p:nvPr/>
            </p:nvSpPr>
            <p:spPr bwMode="auto">
              <a:xfrm>
                <a:off x="3795" y="2077"/>
                <a:ext cx="3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7" name="Rectangle 540"/>
              <p:cNvSpPr>
                <a:spLocks noChangeArrowheads="1"/>
              </p:cNvSpPr>
              <p:nvPr/>
            </p:nvSpPr>
            <p:spPr bwMode="auto">
              <a:xfrm>
                <a:off x="3795" y="211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8" name="Rectangle 541"/>
              <p:cNvSpPr>
                <a:spLocks noChangeArrowheads="1"/>
              </p:cNvSpPr>
              <p:nvPr/>
            </p:nvSpPr>
            <p:spPr bwMode="auto">
              <a:xfrm>
                <a:off x="3824" y="211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9" name="Rectangle 542"/>
              <p:cNvSpPr>
                <a:spLocks noChangeArrowheads="1"/>
              </p:cNvSpPr>
              <p:nvPr/>
            </p:nvSpPr>
            <p:spPr bwMode="auto">
              <a:xfrm>
                <a:off x="3829" y="2077"/>
                <a:ext cx="145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0" name="Rectangle 543"/>
              <p:cNvSpPr>
                <a:spLocks noChangeArrowheads="1"/>
              </p:cNvSpPr>
              <p:nvPr/>
            </p:nvSpPr>
            <p:spPr bwMode="auto">
              <a:xfrm>
                <a:off x="3829" y="2111"/>
                <a:ext cx="145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1" name="Rectangle 544"/>
              <p:cNvSpPr>
                <a:spLocks noChangeArrowheads="1"/>
              </p:cNvSpPr>
              <p:nvPr/>
            </p:nvSpPr>
            <p:spPr bwMode="auto">
              <a:xfrm>
                <a:off x="5304" y="2077"/>
                <a:ext cx="10" cy="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2" name="Rectangle 545"/>
              <p:cNvSpPr>
                <a:spLocks noChangeArrowheads="1"/>
              </p:cNvSpPr>
              <p:nvPr/>
            </p:nvSpPr>
            <p:spPr bwMode="auto">
              <a:xfrm>
                <a:off x="5279" y="2077"/>
                <a:ext cx="5" cy="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3" name="Rectangle 546"/>
              <p:cNvSpPr>
                <a:spLocks noChangeArrowheads="1"/>
              </p:cNvSpPr>
              <p:nvPr/>
            </p:nvSpPr>
            <p:spPr bwMode="auto">
              <a:xfrm>
                <a:off x="459" y="2119"/>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4" name="Rectangle 547"/>
              <p:cNvSpPr>
                <a:spLocks noChangeArrowheads="1"/>
              </p:cNvSpPr>
              <p:nvPr/>
            </p:nvSpPr>
            <p:spPr bwMode="auto">
              <a:xfrm>
                <a:off x="429" y="2119"/>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5" name="Rectangle 548"/>
              <p:cNvSpPr>
                <a:spLocks noChangeArrowheads="1"/>
              </p:cNvSpPr>
              <p:nvPr/>
            </p:nvSpPr>
            <p:spPr bwMode="auto">
              <a:xfrm>
                <a:off x="429" y="2238"/>
                <a:ext cx="10" cy="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6" name="Rectangle 549"/>
              <p:cNvSpPr>
                <a:spLocks noChangeArrowheads="1"/>
              </p:cNvSpPr>
              <p:nvPr/>
            </p:nvSpPr>
            <p:spPr bwMode="auto">
              <a:xfrm>
                <a:off x="429" y="2267"/>
                <a:ext cx="3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7" name="Rectangle 550"/>
              <p:cNvSpPr>
                <a:spLocks noChangeArrowheads="1"/>
              </p:cNvSpPr>
              <p:nvPr/>
            </p:nvSpPr>
            <p:spPr bwMode="auto">
              <a:xfrm>
                <a:off x="459" y="2238"/>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8" name="Rectangle 551"/>
              <p:cNvSpPr>
                <a:spLocks noChangeArrowheads="1"/>
              </p:cNvSpPr>
              <p:nvPr/>
            </p:nvSpPr>
            <p:spPr bwMode="auto">
              <a:xfrm>
                <a:off x="459" y="2238"/>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9" name="Rectangle 552"/>
              <p:cNvSpPr>
                <a:spLocks noChangeArrowheads="1"/>
              </p:cNvSpPr>
              <p:nvPr/>
            </p:nvSpPr>
            <p:spPr bwMode="auto">
              <a:xfrm>
                <a:off x="464" y="2267"/>
                <a:ext cx="919"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0" name="Rectangle 553"/>
              <p:cNvSpPr>
                <a:spLocks noChangeArrowheads="1"/>
              </p:cNvSpPr>
              <p:nvPr/>
            </p:nvSpPr>
            <p:spPr bwMode="auto">
              <a:xfrm>
                <a:off x="464" y="2238"/>
                <a:ext cx="91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1" name="Rectangle 554"/>
              <p:cNvSpPr>
                <a:spLocks noChangeArrowheads="1"/>
              </p:cNvSpPr>
              <p:nvPr/>
            </p:nvSpPr>
            <p:spPr bwMode="auto">
              <a:xfrm>
                <a:off x="1413" y="2119"/>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2" name="Rectangle 555"/>
              <p:cNvSpPr>
                <a:spLocks noChangeArrowheads="1"/>
              </p:cNvSpPr>
              <p:nvPr/>
            </p:nvSpPr>
            <p:spPr bwMode="auto">
              <a:xfrm>
                <a:off x="1383" y="2119"/>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3" name="Rectangle 556"/>
              <p:cNvSpPr>
                <a:spLocks noChangeArrowheads="1"/>
              </p:cNvSpPr>
              <p:nvPr/>
            </p:nvSpPr>
            <p:spPr bwMode="auto">
              <a:xfrm>
                <a:off x="1383" y="2238"/>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4" name="Rectangle 557"/>
              <p:cNvSpPr>
                <a:spLocks noChangeArrowheads="1"/>
              </p:cNvSpPr>
              <p:nvPr/>
            </p:nvSpPr>
            <p:spPr bwMode="auto">
              <a:xfrm>
                <a:off x="1413" y="2238"/>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5" name="Rectangle 558"/>
              <p:cNvSpPr>
                <a:spLocks noChangeArrowheads="1"/>
              </p:cNvSpPr>
              <p:nvPr/>
            </p:nvSpPr>
            <p:spPr bwMode="auto">
              <a:xfrm>
                <a:off x="1383" y="2267"/>
                <a:ext cx="3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6" name="Rectangle 559"/>
              <p:cNvSpPr>
                <a:spLocks noChangeArrowheads="1"/>
              </p:cNvSpPr>
              <p:nvPr/>
            </p:nvSpPr>
            <p:spPr bwMode="auto">
              <a:xfrm>
                <a:off x="1418" y="2267"/>
                <a:ext cx="1263"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7" name="Rectangle 560"/>
              <p:cNvSpPr>
                <a:spLocks noChangeArrowheads="1"/>
              </p:cNvSpPr>
              <p:nvPr/>
            </p:nvSpPr>
            <p:spPr bwMode="auto">
              <a:xfrm>
                <a:off x="1418" y="2238"/>
                <a:ext cx="126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8" name="Rectangle 561"/>
              <p:cNvSpPr>
                <a:spLocks noChangeArrowheads="1"/>
              </p:cNvSpPr>
              <p:nvPr/>
            </p:nvSpPr>
            <p:spPr bwMode="auto">
              <a:xfrm>
                <a:off x="2711" y="2119"/>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9" name="Rectangle 562"/>
              <p:cNvSpPr>
                <a:spLocks noChangeArrowheads="1"/>
              </p:cNvSpPr>
              <p:nvPr/>
            </p:nvSpPr>
            <p:spPr bwMode="auto">
              <a:xfrm>
                <a:off x="2681" y="2119"/>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0" name="Rectangle 563"/>
              <p:cNvSpPr>
                <a:spLocks noChangeArrowheads="1"/>
              </p:cNvSpPr>
              <p:nvPr/>
            </p:nvSpPr>
            <p:spPr bwMode="auto">
              <a:xfrm>
                <a:off x="2681" y="2238"/>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1" name="Rectangle 564"/>
              <p:cNvSpPr>
                <a:spLocks noChangeArrowheads="1"/>
              </p:cNvSpPr>
              <p:nvPr/>
            </p:nvSpPr>
            <p:spPr bwMode="auto">
              <a:xfrm>
                <a:off x="2711" y="2238"/>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2" name="Rectangle 565"/>
              <p:cNvSpPr>
                <a:spLocks noChangeArrowheads="1"/>
              </p:cNvSpPr>
              <p:nvPr/>
            </p:nvSpPr>
            <p:spPr bwMode="auto">
              <a:xfrm>
                <a:off x="2681" y="2267"/>
                <a:ext cx="3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3" name="Rectangle 566"/>
              <p:cNvSpPr>
                <a:spLocks noChangeArrowheads="1"/>
              </p:cNvSpPr>
              <p:nvPr/>
            </p:nvSpPr>
            <p:spPr bwMode="auto">
              <a:xfrm>
                <a:off x="2716" y="2267"/>
                <a:ext cx="1079"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4" name="Rectangle 567"/>
              <p:cNvSpPr>
                <a:spLocks noChangeArrowheads="1"/>
              </p:cNvSpPr>
              <p:nvPr/>
            </p:nvSpPr>
            <p:spPr bwMode="auto">
              <a:xfrm>
                <a:off x="2716" y="2238"/>
                <a:ext cx="107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5" name="Rectangle 568"/>
              <p:cNvSpPr>
                <a:spLocks noChangeArrowheads="1"/>
              </p:cNvSpPr>
              <p:nvPr/>
            </p:nvSpPr>
            <p:spPr bwMode="auto">
              <a:xfrm>
                <a:off x="3824" y="2119"/>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6" name="Rectangle 569"/>
              <p:cNvSpPr>
                <a:spLocks noChangeArrowheads="1"/>
              </p:cNvSpPr>
              <p:nvPr/>
            </p:nvSpPr>
            <p:spPr bwMode="auto">
              <a:xfrm>
                <a:off x="3795" y="2119"/>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7" name="Rectangle 570"/>
              <p:cNvSpPr>
                <a:spLocks noChangeArrowheads="1"/>
              </p:cNvSpPr>
              <p:nvPr/>
            </p:nvSpPr>
            <p:spPr bwMode="auto">
              <a:xfrm>
                <a:off x="3795" y="2238"/>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8" name="Rectangle 571"/>
              <p:cNvSpPr>
                <a:spLocks noChangeArrowheads="1"/>
              </p:cNvSpPr>
              <p:nvPr/>
            </p:nvSpPr>
            <p:spPr bwMode="auto">
              <a:xfrm>
                <a:off x="3824" y="2238"/>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9" name="Rectangle 572"/>
              <p:cNvSpPr>
                <a:spLocks noChangeArrowheads="1"/>
              </p:cNvSpPr>
              <p:nvPr/>
            </p:nvSpPr>
            <p:spPr bwMode="auto">
              <a:xfrm>
                <a:off x="3795" y="2267"/>
                <a:ext cx="34"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0" name="Rectangle 573"/>
              <p:cNvSpPr>
                <a:spLocks noChangeArrowheads="1"/>
              </p:cNvSpPr>
              <p:nvPr/>
            </p:nvSpPr>
            <p:spPr bwMode="auto">
              <a:xfrm>
                <a:off x="3829" y="2267"/>
                <a:ext cx="145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1" name="Rectangle 574"/>
              <p:cNvSpPr>
                <a:spLocks noChangeArrowheads="1"/>
              </p:cNvSpPr>
              <p:nvPr/>
            </p:nvSpPr>
            <p:spPr bwMode="auto">
              <a:xfrm>
                <a:off x="3829" y="2238"/>
                <a:ext cx="145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2" name="Rectangle 575"/>
              <p:cNvSpPr>
                <a:spLocks noChangeArrowheads="1"/>
              </p:cNvSpPr>
              <p:nvPr/>
            </p:nvSpPr>
            <p:spPr bwMode="auto">
              <a:xfrm>
                <a:off x="5304" y="2119"/>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3" name="Rectangle 576"/>
              <p:cNvSpPr>
                <a:spLocks noChangeArrowheads="1"/>
              </p:cNvSpPr>
              <p:nvPr/>
            </p:nvSpPr>
            <p:spPr bwMode="auto">
              <a:xfrm>
                <a:off x="5279" y="2119"/>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4" name="Rectangle 577"/>
              <p:cNvSpPr>
                <a:spLocks noChangeArrowheads="1"/>
              </p:cNvSpPr>
              <p:nvPr/>
            </p:nvSpPr>
            <p:spPr bwMode="auto">
              <a:xfrm>
                <a:off x="5304" y="2238"/>
                <a:ext cx="10" cy="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sp>
          <p:nvSpPr>
            <p:cNvPr id="6" name="Rectangle 579"/>
            <p:cNvSpPr>
              <a:spLocks noChangeArrowheads="1"/>
            </p:cNvSpPr>
            <p:nvPr/>
          </p:nvSpPr>
          <p:spPr bwMode="auto">
            <a:xfrm>
              <a:off x="5279" y="2267"/>
              <a:ext cx="3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 name="Rectangle 580"/>
            <p:cNvSpPr>
              <a:spLocks noChangeArrowheads="1"/>
            </p:cNvSpPr>
            <p:nvPr/>
          </p:nvSpPr>
          <p:spPr bwMode="auto">
            <a:xfrm>
              <a:off x="5279" y="2238"/>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 name="Rectangle 581"/>
            <p:cNvSpPr>
              <a:spLocks noChangeArrowheads="1"/>
            </p:cNvSpPr>
            <p:nvPr/>
          </p:nvSpPr>
          <p:spPr bwMode="auto">
            <a:xfrm>
              <a:off x="5279" y="2238"/>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 name="Rectangle 582"/>
            <p:cNvSpPr>
              <a:spLocks noChangeArrowheads="1"/>
            </p:cNvSpPr>
            <p:nvPr/>
          </p:nvSpPr>
          <p:spPr bwMode="auto">
            <a:xfrm>
              <a:off x="472" y="2280"/>
              <a:ext cx="6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400" b="0" i="0" u="none" strike="noStrike" cap="none" normalizeH="0" baseline="0" smtClean="0">
                  <a:ln>
                    <a:noFill/>
                  </a:ln>
                  <a:solidFill>
                    <a:srgbClr val="000000"/>
                  </a:solidFill>
                  <a:effectLst/>
                  <a:latin typeface="Times New Roman" pitchFamily="18"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583"/>
            <p:cNvSpPr>
              <a:spLocks noChangeArrowheads="1"/>
            </p:cNvSpPr>
            <p:nvPr/>
          </p:nvSpPr>
          <p:spPr bwMode="auto">
            <a:xfrm>
              <a:off x="467" y="2449"/>
              <a:ext cx="977" cy="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 name="Rectangle 584"/>
            <p:cNvSpPr>
              <a:spLocks noChangeArrowheads="1"/>
            </p:cNvSpPr>
            <p:nvPr/>
          </p:nvSpPr>
          <p:spPr bwMode="auto">
            <a:xfrm>
              <a:off x="472" y="2449"/>
              <a:ext cx="967" cy="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 name="Rectangle 585"/>
            <p:cNvSpPr>
              <a:spLocks noChangeArrowheads="1"/>
            </p:cNvSpPr>
            <p:nvPr/>
          </p:nvSpPr>
          <p:spPr bwMode="auto">
            <a:xfrm>
              <a:off x="763" y="2455"/>
              <a:ext cx="42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Disciplina</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586"/>
            <p:cNvSpPr>
              <a:spLocks noChangeArrowheads="1"/>
            </p:cNvSpPr>
            <p:nvPr/>
          </p:nvSpPr>
          <p:spPr bwMode="auto">
            <a:xfrm>
              <a:off x="1147" y="2455"/>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587"/>
            <p:cNvSpPr>
              <a:spLocks noChangeArrowheads="1"/>
            </p:cNvSpPr>
            <p:nvPr/>
          </p:nvSpPr>
          <p:spPr bwMode="auto">
            <a:xfrm>
              <a:off x="3267" y="2455"/>
              <a:ext cx="28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Horas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588"/>
            <p:cNvSpPr>
              <a:spLocks noChangeArrowheads="1"/>
            </p:cNvSpPr>
            <p:nvPr/>
          </p:nvSpPr>
          <p:spPr bwMode="auto">
            <a:xfrm>
              <a:off x="3516" y="2455"/>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589"/>
            <p:cNvSpPr>
              <a:spLocks noChangeArrowheads="1"/>
            </p:cNvSpPr>
            <p:nvPr/>
          </p:nvSpPr>
          <p:spPr bwMode="auto">
            <a:xfrm>
              <a:off x="429" y="2407"/>
              <a:ext cx="10" cy="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7" name="Rectangle 590"/>
            <p:cNvSpPr>
              <a:spLocks noChangeArrowheads="1"/>
            </p:cNvSpPr>
            <p:nvPr/>
          </p:nvSpPr>
          <p:spPr bwMode="auto">
            <a:xfrm>
              <a:off x="429" y="2407"/>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8" name="Rectangle 591"/>
            <p:cNvSpPr>
              <a:spLocks noChangeArrowheads="1"/>
            </p:cNvSpPr>
            <p:nvPr/>
          </p:nvSpPr>
          <p:spPr bwMode="auto">
            <a:xfrm>
              <a:off x="459" y="2442"/>
              <a:ext cx="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9" name="Rectangle 592"/>
            <p:cNvSpPr>
              <a:spLocks noChangeArrowheads="1"/>
            </p:cNvSpPr>
            <p:nvPr/>
          </p:nvSpPr>
          <p:spPr bwMode="auto">
            <a:xfrm>
              <a:off x="459" y="2442"/>
              <a:ext cx="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 name="Rectangle 593"/>
            <p:cNvSpPr>
              <a:spLocks noChangeArrowheads="1"/>
            </p:cNvSpPr>
            <p:nvPr/>
          </p:nvSpPr>
          <p:spPr bwMode="auto">
            <a:xfrm>
              <a:off x="464" y="2407"/>
              <a:ext cx="98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 name="Rectangle 594"/>
            <p:cNvSpPr>
              <a:spLocks noChangeArrowheads="1"/>
            </p:cNvSpPr>
            <p:nvPr/>
          </p:nvSpPr>
          <p:spPr bwMode="auto">
            <a:xfrm>
              <a:off x="464" y="2442"/>
              <a:ext cx="98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 name="Rectangle 595"/>
            <p:cNvSpPr>
              <a:spLocks noChangeArrowheads="1"/>
            </p:cNvSpPr>
            <p:nvPr/>
          </p:nvSpPr>
          <p:spPr bwMode="auto">
            <a:xfrm>
              <a:off x="464" y="2447"/>
              <a:ext cx="980"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 name="Rectangle 596"/>
            <p:cNvSpPr>
              <a:spLocks noChangeArrowheads="1"/>
            </p:cNvSpPr>
            <p:nvPr/>
          </p:nvSpPr>
          <p:spPr bwMode="auto">
            <a:xfrm>
              <a:off x="1474" y="244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 name="Rectangle 597"/>
            <p:cNvSpPr>
              <a:spLocks noChangeArrowheads="1"/>
            </p:cNvSpPr>
            <p:nvPr/>
          </p:nvSpPr>
          <p:spPr bwMode="auto">
            <a:xfrm>
              <a:off x="1444" y="244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 name="Rectangle 598"/>
            <p:cNvSpPr>
              <a:spLocks noChangeArrowheads="1"/>
            </p:cNvSpPr>
            <p:nvPr/>
          </p:nvSpPr>
          <p:spPr bwMode="auto">
            <a:xfrm>
              <a:off x="1444" y="2407"/>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 name="Rectangle 599"/>
            <p:cNvSpPr>
              <a:spLocks noChangeArrowheads="1"/>
            </p:cNvSpPr>
            <p:nvPr/>
          </p:nvSpPr>
          <p:spPr bwMode="auto">
            <a:xfrm>
              <a:off x="1444" y="2442"/>
              <a:ext cx="1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 name="Rectangle 600"/>
            <p:cNvSpPr>
              <a:spLocks noChangeArrowheads="1"/>
            </p:cNvSpPr>
            <p:nvPr/>
          </p:nvSpPr>
          <p:spPr bwMode="auto">
            <a:xfrm>
              <a:off x="1474" y="2442"/>
              <a:ext cx="5"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 name="Rectangle 601"/>
            <p:cNvSpPr>
              <a:spLocks noChangeArrowheads="1"/>
            </p:cNvSpPr>
            <p:nvPr/>
          </p:nvSpPr>
          <p:spPr bwMode="auto">
            <a:xfrm>
              <a:off x="1479" y="2407"/>
              <a:ext cx="3799"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 name="Rectangle 602"/>
            <p:cNvSpPr>
              <a:spLocks noChangeArrowheads="1"/>
            </p:cNvSpPr>
            <p:nvPr/>
          </p:nvSpPr>
          <p:spPr bwMode="auto">
            <a:xfrm>
              <a:off x="1479" y="2442"/>
              <a:ext cx="3799"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0" name="Rectangle 603"/>
            <p:cNvSpPr>
              <a:spLocks noChangeArrowheads="1"/>
            </p:cNvSpPr>
            <p:nvPr/>
          </p:nvSpPr>
          <p:spPr bwMode="auto">
            <a:xfrm>
              <a:off x="5307" y="2407"/>
              <a:ext cx="5" cy="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 name="Rectangle 604"/>
            <p:cNvSpPr>
              <a:spLocks noChangeArrowheads="1"/>
            </p:cNvSpPr>
            <p:nvPr/>
          </p:nvSpPr>
          <p:spPr bwMode="auto">
            <a:xfrm>
              <a:off x="5278" y="2407"/>
              <a:ext cx="34"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 name="Rectangle 605"/>
            <p:cNvSpPr>
              <a:spLocks noChangeArrowheads="1"/>
            </p:cNvSpPr>
            <p:nvPr/>
          </p:nvSpPr>
          <p:spPr bwMode="auto">
            <a:xfrm>
              <a:off x="5278" y="2442"/>
              <a:ext cx="1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3" name="Rectangle 606"/>
            <p:cNvSpPr>
              <a:spLocks noChangeArrowheads="1"/>
            </p:cNvSpPr>
            <p:nvPr/>
          </p:nvSpPr>
          <p:spPr bwMode="auto">
            <a:xfrm>
              <a:off x="5278" y="2442"/>
              <a:ext cx="1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 name="Rectangle 607"/>
            <p:cNvSpPr>
              <a:spLocks noChangeArrowheads="1"/>
            </p:cNvSpPr>
            <p:nvPr/>
          </p:nvSpPr>
          <p:spPr bwMode="auto">
            <a:xfrm>
              <a:off x="459" y="2449"/>
              <a:ext cx="5" cy="1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5" name="Rectangle 608"/>
            <p:cNvSpPr>
              <a:spLocks noChangeArrowheads="1"/>
            </p:cNvSpPr>
            <p:nvPr/>
          </p:nvSpPr>
          <p:spPr bwMode="auto">
            <a:xfrm>
              <a:off x="429" y="2449"/>
              <a:ext cx="10" cy="1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 name="Rectangle 609"/>
            <p:cNvSpPr>
              <a:spLocks noChangeArrowheads="1"/>
            </p:cNvSpPr>
            <p:nvPr/>
          </p:nvSpPr>
          <p:spPr bwMode="auto">
            <a:xfrm>
              <a:off x="1474" y="2449"/>
              <a:ext cx="5" cy="1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7" name="Rectangle 610"/>
            <p:cNvSpPr>
              <a:spLocks noChangeArrowheads="1"/>
            </p:cNvSpPr>
            <p:nvPr/>
          </p:nvSpPr>
          <p:spPr bwMode="auto">
            <a:xfrm>
              <a:off x="1444" y="2449"/>
              <a:ext cx="10" cy="1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8" name="Rectangle 611"/>
            <p:cNvSpPr>
              <a:spLocks noChangeArrowheads="1"/>
            </p:cNvSpPr>
            <p:nvPr/>
          </p:nvSpPr>
          <p:spPr bwMode="auto">
            <a:xfrm>
              <a:off x="5307" y="2449"/>
              <a:ext cx="5" cy="1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9" name="Rectangle 612"/>
            <p:cNvSpPr>
              <a:spLocks noChangeArrowheads="1"/>
            </p:cNvSpPr>
            <p:nvPr/>
          </p:nvSpPr>
          <p:spPr bwMode="auto">
            <a:xfrm>
              <a:off x="5278" y="2449"/>
              <a:ext cx="10" cy="1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0" name="Rectangle 613"/>
            <p:cNvSpPr>
              <a:spLocks noChangeArrowheads="1"/>
            </p:cNvSpPr>
            <p:nvPr/>
          </p:nvSpPr>
          <p:spPr bwMode="auto">
            <a:xfrm>
              <a:off x="467" y="2609"/>
              <a:ext cx="977" cy="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1" name="Rectangle 614"/>
            <p:cNvSpPr>
              <a:spLocks noChangeArrowheads="1"/>
            </p:cNvSpPr>
            <p:nvPr/>
          </p:nvSpPr>
          <p:spPr bwMode="auto">
            <a:xfrm>
              <a:off x="472" y="2609"/>
              <a:ext cx="967" cy="1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2" name="Rectangle 615"/>
            <p:cNvSpPr>
              <a:spLocks noChangeArrowheads="1"/>
            </p:cNvSpPr>
            <p:nvPr/>
          </p:nvSpPr>
          <p:spPr bwMode="auto">
            <a:xfrm>
              <a:off x="472" y="2615"/>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Rectangle 616"/>
            <p:cNvSpPr>
              <a:spLocks noChangeArrowheads="1"/>
            </p:cNvSpPr>
            <p:nvPr/>
          </p:nvSpPr>
          <p:spPr bwMode="auto">
            <a:xfrm>
              <a:off x="2005" y="2615"/>
              <a:ext cx="300"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Discipl</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617"/>
            <p:cNvSpPr>
              <a:spLocks noChangeArrowheads="1"/>
            </p:cNvSpPr>
            <p:nvPr/>
          </p:nvSpPr>
          <p:spPr bwMode="auto">
            <a:xfrm>
              <a:off x="2265" y="2615"/>
              <a:ext cx="300"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inarias</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618"/>
            <p:cNvSpPr>
              <a:spLocks noChangeArrowheads="1"/>
            </p:cNvSpPr>
            <p:nvPr/>
          </p:nvSpPr>
          <p:spPr bwMode="auto">
            <a:xfrm>
              <a:off x="2526" y="2615"/>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619"/>
            <p:cNvSpPr>
              <a:spLocks noChangeArrowheads="1"/>
            </p:cNvSpPr>
            <p:nvPr/>
          </p:nvSpPr>
          <p:spPr bwMode="auto">
            <a:xfrm>
              <a:off x="3834" y="2615"/>
              <a:ext cx="734"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Interdisciplinarias</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620"/>
            <p:cNvSpPr>
              <a:spLocks noChangeArrowheads="1"/>
            </p:cNvSpPr>
            <p:nvPr/>
          </p:nvSpPr>
          <p:spPr bwMode="auto">
            <a:xfrm>
              <a:off x="4529" y="2615"/>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621"/>
            <p:cNvSpPr>
              <a:spLocks noChangeArrowheads="1"/>
            </p:cNvSpPr>
            <p:nvPr/>
          </p:nvSpPr>
          <p:spPr bwMode="auto">
            <a:xfrm>
              <a:off x="459" y="260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49" name="Rectangle 622"/>
            <p:cNvSpPr>
              <a:spLocks noChangeArrowheads="1"/>
            </p:cNvSpPr>
            <p:nvPr/>
          </p:nvSpPr>
          <p:spPr bwMode="auto">
            <a:xfrm>
              <a:off x="429" y="260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0" name="Rectangle 623"/>
            <p:cNvSpPr>
              <a:spLocks noChangeArrowheads="1"/>
            </p:cNvSpPr>
            <p:nvPr/>
          </p:nvSpPr>
          <p:spPr bwMode="auto">
            <a:xfrm>
              <a:off x="429" y="2566"/>
              <a:ext cx="10" cy="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1" name="Rectangle 624"/>
            <p:cNvSpPr>
              <a:spLocks noChangeArrowheads="1"/>
            </p:cNvSpPr>
            <p:nvPr/>
          </p:nvSpPr>
          <p:spPr bwMode="auto">
            <a:xfrm>
              <a:off x="459" y="2566"/>
              <a:ext cx="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2" name="Rectangle 625"/>
            <p:cNvSpPr>
              <a:spLocks noChangeArrowheads="1"/>
            </p:cNvSpPr>
            <p:nvPr/>
          </p:nvSpPr>
          <p:spPr bwMode="auto">
            <a:xfrm>
              <a:off x="459" y="260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3" name="Rectangle 626"/>
            <p:cNvSpPr>
              <a:spLocks noChangeArrowheads="1"/>
            </p:cNvSpPr>
            <p:nvPr/>
          </p:nvSpPr>
          <p:spPr bwMode="auto">
            <a:xfrm>
              <a:off x="464" y="2566"/>
              <a:ext cx="98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4" name="Rectangle 627"/>
            <p:cNvSpPr>
              <a:spLocks noChangeArrowheads="1"/>
            </p:cNvSpPr>
            <p:nvPr/>
          </p:nvSpPr>
          <p:spPr bwMode="auto">
            <a:xfrm>
              <a:off x="464" y="2601"/>
              <a:ext cx="98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5" name="Rectangle 628"/>
            <p:cNvSpPr>
              <a:spLocks noChangeArrowheads="1"/>
            </p:cNvSpPr>
            <p:nvPr/>
          </p:nvSpPr>
          <p:spPr bwMode="auto">
            <a:xfrm>
              <a:off x="464" y="2607"/>
              <a:ext cx="980"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6" name="Rectangle 629"/>
            <p:cNvSpPr>
              <a:spLocks noChangeArrowheads="1"/>
            </p:cNvSpPr>
            <p:nvPr/>
          </p:nvSpPr>
          <p:spPr bwMode="auto">
            <a:xfrm>
              <a:off x="1474" y="260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7" name="Rectangle 630"/>
            <p:cNvSpPr>
              <a:spLocks noChangeArrowheads="1"/>
            </p:cNvSpPr>
            <p:nvPr/>
          </p:nvSpPr>
          <p:spPr bwMode="auto">
            <a:xfrm>
              <a:off x="1444" y="260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8" name="Rectangle 631"/>
            <p:cNvSpPr>
              <a:spLocks noChangeArrowheads="1"/>
            </p:cNvSpPr>
            <p:nvPr/>
          </p:nvSpPr>
          <p:spPr bwMode="auto">
            <a:xfrm>
              <a:off x="1444" y="2566"/>
              <a:ext cx="1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9" name="Rectangle 632"/>
            <p:cNvSpPr>
              <a:spLocks noChangeArrowheads="1"/>
            </p:cNvSpPr>
            <p:nvPr/>
          </p:nvSpPr>
          <p:spPr bwMode="auto">
            <a:xfrm>
              <a:off x="1444" y="260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0" name="Rectangle 633"/>
            <p:cNvSpPr>
              <a:spLocks noChangeArrowheads="1"/>
            </p:cNvSpPr>
            <p:nvPr/>
          </p:nvSpPr>
          <p:spPr bwMode="auto">
            <a:xfrm>
              <a:off x="1474" y="2566"/>
              <a:ext cx="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1" name="Rectangle 634"/>
            <p:cNvSpPr>
              <a:spLocks noChangeArrowheads="1"/>
            </p:cNvSpPr>
            <p:nvPr/>
          </p:nvSpPr>
          <p:spPr bwMode="auto">
            <a:xfrm>
              <a:off x="1474" y="260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2" name="Rectangle 635"/>
            <p:cNvSpPr>
              <a:spLocks noChangeArrowheads="1"/>
            </p:cNvSpPr>
            <p:nvPr/>
          </p:nvSpPr>
          <p:spPr bwMode="auto">
            <a:xfrm>
              <a:off x="1479" y="2566"/>
              <a:ext cx="157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3" name="Rectangle 636"/>
            <p:cNvSpPr>
              <a:spLocks noChangeArrowheads="1"/>
            </p:cNvSpPr>
            <p:nvPr/>
          </p:nvSpPr>
          <p:spPr bwMode="auto">
            <a:xfrm>
              <a:off x="1479" y="2601"/>
              <a:ext cx="157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4" name="Rectangle 637"/>
            <p:cNvSpPr>
              <a:spLocks noChangeArrowheads="1"/>
            </p:cNvSpPr>
            <p:nvPr/>
          </p:nvSpPr>
          <p:spPr bwMode="auto">
            <a:xfrm>
              <a:off x="3082" y="260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5" name="Rectangle 638"/>
            <p:cNvSpPr>
              <a:spLocks noChangeArrowheads="1"/>
            </p:cNvSpPr>
            <p:nvPr/>
          </p:nvSpPr>
          <p:spPr bwMode="auto">
            <a:xfrm>
              <a:off x="3052" y="260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6" name="Rectangle 639"/>
            <p:cNvSpPr>
              <a:spLocks noChangeArrowheads="1"/>
            </p:cNvSpPr>
            <p:nvPr/>
          </p:nvSpPr>
          <p:spPr bwMode="auto">
            <a:xfrm>
              <a:off x="3052" y="2566"/>
              <a:ext cx="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7" name="Rectangle 640"/>
            <p:cNvSpPr>
              <a:spLocks noChangeArrowheads="1"/>
            </p:cNvSpPr>
            <p:nvPr/>
          </p:nvSpPr>
          <p:spPr bwMode="auto">
            <a:xfrm>
              <a:off x="3052" y="260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8" name="Rectangle 641"/>
            <p:cNvSpPr>
              <a:spLocks noChangeArrowheads="1"/>
            </p:cNvSpPr>
            <p:nvPr/>
          </p:nvSpPr>
          <p:spPr bwMode="auto">
            <a:xfrm>
              <a:off x="3082" y="260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9" name="Rectangle 642"/>
            <p:cNvSpPr>
              <a:spLocks noChangeArrowheads="1"/>
            </p:cNvSpPr>
            <p:nvPr/>
          </p:nvSpPr>
          <p:spPr bwMode="auto">
            <a:xfrm>
              <a:off x="3087" y="2566"/>
              <a:ext cx="2191"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0" name="Rectangle 643"/>
            <p:cNvSpPr>
              <a:spLocks noChangeArrowheads="1"/>
            </p:cNvSpPr>
            <p:nvPr/>
          </p:nvSpPr>
          <p:spPr bwMode="auto">
            <a:xfrm>
              <a:off x="3087" y="2601"/>
              <a:ext cx="219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1" name="Rectangle 644"/>
            <p:cNvSpPr>
              <a:spLocks noChangeArrowheads="1"/>
            </p:cNvSpPr>
            <p:nvPr/>
          </p:nvSpPr>
          <p:spPr bwMode="auto">
            <a:xfrm>
              <a:off x="5307" y="260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2" name="Rectangle 645"/>
            <p:cNvSpPr>
              <a:spLocks noChangeArrowheads="1"/>
            </p:cNvSpPr>
            <p:nvPr/>
          </p:nvSpPr>
          <p:spPr bwMode="auto">
            <a:xfrm>
              <a:off x="5278" y="260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3" name="Rectangle 646"/>
            <p:cNvSpPr>
              <a:spLocks noChangeArrowheads="1"/>
            </p:cNvSpPr>
            <p:nvPr/>
          </p:nvSpPr>
          <p:spPr bwMode="auto">
            <a:xfrm>
              <a:off x="5278" y="2566"/>
              <a:ext cx="1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4" name="Rectangle 647"/>
            <p:cNvSpPr>
              <a:spLocks noChangeArrowheads="1"/>
            </p:cNvSpPr>
            <p:nvPr/>
          </p:nvSpPr>
          <p:spPr bwMode="auto">
            <a:xfrm>
              <a:off x="5278" y="260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5" name="Rectangle 648"/>
            <p:cNvSpPr>
              <a:spLocks noChangeArrowheads="1"/>
            </p:cNvSpPr>
            <p:nvPr/>
          </p:nvSpPr>
          <p:spPr bwMode="auto">
            <a:xfrm>
              <a:off x="5307" y="2566"/>
              <a:ext cx="5" cy="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6" name="Rectangle 649"/>
            <p:cNvSpPr>
              <a:spLocks noChangeArrowheads="1"/>
            </p:cNvSpPr>
            <p:nvPr/>
          </p:nvSpPr>
          <p:spPr bwMode="auto">
            <a:xfrm>
              <a:off x="459" y="2609"/>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7" name="Rectangle 650"/>
            <p:cNvSpPr>
              <a:spLocks noChangeArrowheads="1"/>
            </p:cNvSpPr>
            <p:nvPr/>
          </p:nvSpPr>
          <p:spPr bwMode="auto">
            <a:xfrm>
              <a:off x="429" y="2609"/>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8" name="Rectangle 651"/>
            <p:cNvSpPr>
              <a:spLocks noChangeArrowheads="1"/>
            </p:cNvSpPr>
            <p:nvPr/>
          </p:nvSpPr>
          <p:spPr bwMode="auto">
            <a:xfrm>
              <a:off x="1474" y="2609"/>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79" name="Rectangle 652"/>
            <p:cNvSpPr>
              <a:spLocks noChangeArrowheads="1"/>
            </p:cNvSpPr>
            <p:nvPr/>
          </p:nvSpPr>
          <p:spPr bwMode="auto">
            <a:xfrm>
              <a:off x="1444" y="2609"/>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0" name="Rectangle 653"/>
            <p:cNvSpPr>
              <a:spLocks noChangeArrowheads="1"/>
            </p:cNvSpPr>
            <p:nvPr/>
          </p:nvSpPr>
          <p:spPr bwMode="auto">
            <a:xfrm>
              <a:off x="3082" y="2609"/>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1" name="Rectangle 654"/>
            <p:cNvSpPr>
              <a:spLocks noChangeArrowheads="1"/>
            </p:cNvSpPr>
            <p:nvPr/>
          </p:nvSpPr>
          <p:spPr bwMode="auto">
            <a:xfrm>
              <a:off x="3052" y="2609"/>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2" name="Rectangle 655"/>
            <p:cNvSpPr>
              <a:spLocks noChangeArrowheads="1"/>
            </p:cNvSpPr>
            <p:nvPr/>
          </p:nvSpPr>
          <p:spPr bwMode="auto">
            <a:xfrm>
              <a:off x="5307" y="2609"/>
              <a:ext cx="5"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3" name="Rectangle 656"/>
            <p:cNvSpPr>
              <a:spLocks noChangeArrowheads="1"/>
            </p:cNvSpPr>
            <p:nvPr/>
          </p:nvSpPr>
          <p:spPr bwMode="auto">
            <a:xfrm>
              <a:off x="5278" y="2609"/>
              <a:ext cx="10" cy="1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4" name="Rectangle 657"/>
            <p:cNvSpPr>
              <a:spLocks noChangeArrowheads="1"/>
            </p:cNvSpPr>
            <p:nvPr/>
          </p:nvSpPr>
          <p:spPr bwMode="auto">
            <a:xfrm>
              <a:off x="1487" y="2774"/>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658"/>
            <p:cNvSpPr>
              <a:spLocks noChangeArrowheads="1"/>
            </p:cNvSpPr>
            <p:nvPr/>
          </p:nvSpPr>
          <p:spPr bwMode="auto">
            <a:xfrm>
              <a:off x="3090" y="2768"/>
              <a:ext cx="2188" cy="2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6" name="Rectangle 659"/>
            <p:cNvSpPr>
              <a:spLocks noChangeArrowheads="1"/>
            </p:cNvSpPr>
            <p:nvPr/>
          </p:nvSpPr>
          <p:spPr bwMode="auto">
            <a:xfrm>
              <a:off x="3097" y="2768"/>
              <a:ext cx="2174" cy="1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7" name="Rectangle 660"/>
            <p:cNvSpPr>
              <a:spLocks noChangeArrowheads="1"/>
            </p:cNvSpPr>
            <p:nvPr/>
          </p:nvSpPr>
          <p:spPr bwMode="auto">
            <a:xfrm>
              <a:off x="4184" y="2774"/>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88" name="Rectangle 661"/>
            <p:cNvSpPr>
              <a:spLocks noChangeArrowheads="1"/>
            </p:cNvSpPr>
            <p:nvPr/>
          </p:nvSpPr>
          <p:spPr bwMode="auto">
            <a:xfrm>
              <a:off x="429" y="2728"/>
              <a:ext cx="10" cy="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89" name="Rectangle 662"/>
            <p:cNvSpPr>
              <a:spLocks noChangeArrowheads="1"/>
            </p:cNvSpPr>
            <p:nvPr/>
          </p:nvSpPr>
          <p:spPr bwMode="auto">
            <a:xfrm>
              <a:off x="459" y="2728"/>
              <a:ext cx="5" cy="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0" name="Rectangle 663"/>
            <p:cNvSpPr>
              <a:spLocks noChangeArrowheads="1"/>
            </p:cNvSpPr>
            <p:nvPr/>
          </p:nvSpPr>
          <p:spPr bwMode="auto">
            <a:xfrm>
              <a:off x="1474" y="2768"/>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1" name="Rectangle 664"/>
            <p:cNvSpPr>
              <a:spLocks noChangeArrowheads="1"/>
            </p:cNvSpPr>
            <p:nvPr/>
          </p:nvSpPr>
          <p:spPr bwMode="auto">
            <a:xfrm>
              <a:off x="1444" y="2768"/>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2" name="Rectangle 665"/>
            <p:cNvSpPr>
              <a:spLocks noChangeArrowheads="1"/>
            </p:cNvSpPr>
            <p:nvPr/>
          </p:nvSpPr>
          <p:spPr bwMode="auto">
            <a:xfrm>
              <a:off x="1444" y="2728"/>
              <a:ext cx="10" cy="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3" name="Rectangle 666"/>
            <p:cNvSpPr>
              <a:spLocks noChangeArrowheads="1"/>
            </p:cNvSpPr>
            <p:nvPr/>
          </p:nvSpPr>
          <p:spPr bwMode="auto">
            <a:xfrm>
              <a:off x="1474" y="2728"/>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4" name="Rectangle 667"/>
            <p:cNvSpPr>
              <a:spLocks noChangeArrowheads="1"/>
            </p:cNvSpPr>
            <p:nvPr/>
          </p:nvSpPr>
          <p:spPr bwMode="auto">
            <a:xfrm>
              <a:off x="1474" y="2762"/>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5" name="Rectangle 668"/>
            <p:cNvSpPr>
              <a:spLocks noChangeArrowheads="1"/>
            </p:cNvSpPr>
            <p:nvPr/>
          </p:nvSpPr>
          <p:spPr bwMode="auto">
            <a:xfrm>
              <a:off x="1479" y="2728"/>
              <a:ext cx="1573"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6" name="Rectangle 669"/>
            <p:cNvSpPr>
              <a:spLocks noChangeArrowheads="1"/>
            </p:cNvSpPr>
            <p:nvPr/>
          </p:nvSpPr>
          <p:spPr bwMode="auto">
            <a:xfrm>
              <a:off x="1479" y="2762"/>
              <a:ext cx="1573"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7" name="Rectangle 670"/>
            <p:cNvSpPr>
              <a:spLocks noChangeArrowheads="1"/>
            </p:cNvSpPr>
            <p:nvPr/>
          </p:nvSpPr>
          <p:spPr bwMode="auto">
            <a:xfrm>
              <a:off x="3054" y="2768"/>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8" name="Rectangle 671"/>
            <p:cNvSpPr>
              <a:spLocks noChangeArrowheads="1"/>
            </p:cNvSpPr>
            <p:nvPr/>
          </p:nvSpPr>
          <p:spPr bwMode="auto">
            <a:xfrm>
              <a:off x="3084" y="2768"/>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99" name="Rectangle 672"/>
            <p:cNvSpPr>
              <a:spLocks noChangeArrowheads="1"/>
            </p:cNvSpPr>
            <p:nvPr/>
          </p:nvSpPr>
          <p:spPr bwMode="auto">
            <a:xfrm>
              <a:off x="3052" y="2728"/>
              <a:ext cx="1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0" name="Rectangle 673"/>
            <p:cNvSpPr>
              <a:spLocks noChangeArrowheads="1"/>
            </p:cNvSpPr>
            <p:nvPr/>
          </p:nvSpPr>
          <p:spPr bwMode="auto">
            <a:xfrm>
              <a:off x="3082" y="2728"/>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1" name="Rectangle 674"/>
            <p:cNvSpPr>
              <a:spLocks noChangeArrowheads="1"/>
            </p:cNvSpPr>
            <p:nvPr/>
          </p:nvSpPr>
          <p:spPr bwMode="auto">
            <a:xfrm>
              <a:off x="3052" y="2762"/>
              <a:ext cx="3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2" name="Rectangle 675"/>
            <p:cNvSpPr>
              <a:spLocks noChangeArrowheads="1"/>
            </p:cNvSpPr>
            <p:nvPr/>
          </p:nvSpPr>
          <p:spPr bwMode="auto">
            <a:xfrm>
              <a:off x="3087" y="2768"/>
              <a:ext cx="35"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3" name="Rectangle 676"/>
            <p:cNvSpPr>
              <a:spLocks noChangeArrowheads="1"/>
            </p:cNvSpPr>
            <p:nvPr/>
          </p:nvSpPr>
          <p:spPr bwMode="auto">
            <a:xfrm>
              <a:off x="3087" y="2728"/>
              <a:ext cx="3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4" name="Rectangle 677"/>
            <p:cNvSpPr>
              <a:spLocks noChangeArrowheads="1"/>
            </p:cNvSpPr>
            <p:nvPr/>
          </p:nvSpPr>
          <p:spPr bwMode="auto">
            <a:xfrm>
              <a:off x="3087" y="2762"/>
              <a:ext cx="3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5" name="Rectangle 678"/>
            <p:cNvSpPr>
              <a:spLocks noChangeArrowheads="1"/>
            </p:cNvSpPr>
            <p:nvPr/>
          </p:nvSpPr>
          <p:spPr bwMode="auto">
            <a:xfrm>
              <a:off x="3122" y="2728"/>
              <a:ext cx="2156"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6" name="Rectangle 679"/>
            <p:cNvSpPr>
              <a:spLocks noChangeArrowheads="1"/>
            </p:cNvSpPr>
            <p:nvPr/>
          </p:nvSpPr>
          <p:spPr bwMode="auto">
            <a:xfrm>
              <a:off x="3122" y="2762"/>
              <a:ext cx="2156"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7" name="Rectangle 680"/>
            <p:cNvSpPr>
              <a:spLocks noChangeArrowheads="1"/>
            </p:cNvSpPr>
            <p:nvPr/>
          </p:nvSpPr>
          <p:spPr bwMode="auto">
            <a:xfrm>
              <a:off x="3122" y="2768"/>
              <a:ext cx="2156"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8" name="Rectangle 681"/>
            <p:cNvSpPr>
              <a:spLocks noChangeArrowheads="1"/>
            </p:cNvSpPr>
            <p:nvPr/>
          </p:nvSpPr>
          <p:spPr bwMode="auto">
            <a:xfrm>
              <a:off x="5307" y="2768"/>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09" name="Rectangle 682"/>
            <p:cNvSpPr>
              <a:spLocks noChangeArrowheads="1"/>
            </p:cNvSpPr>
            <p:nvPr/>
          </p:nvSpPr>
          <p:spPr bwMode="auto">
            <a:xfrm>
              <a:off x="5278" y="2768"/>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0" name="Rectangle 683"/>
            <p:cNvSpPr>
              <a:spLocks noChangeArrowheads="1"/>
            </p:cNvSpPr>
            <p:nvPr/>
          </p:nvSpPr>
          <p:spPr bwMode="auto">
            <a:xfrm>
              <a:off x="5278" y="2728"/>
              <a:ext cx="1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1" name="Rectangle 684"/>
            <p:cNvSpPr>
              <a:spLocks noChangeArrowheads="1"/>
            </p:cNvSpPr>
            <p:nvPr/>
          </p:nvSpPr>
          <p:spPr bwMode="auto">
            <a:xfrm>
              <a:off x="5278" y="2762"/>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2" name="Rectangle 685"/>
            <p:cNvSpPr>
              <a:spLocks noChangeArrowheads="1"/>
            </p:cNvSpPr>
            <p:nvPr/>
          </p:nvSpPr>
          <p:spPr bwMode="auto">
            <a:xfrm>
              <a:off x="5307" y="2728"/>
              <a:ext cx="5" cy="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3" name="Rectangle 686"/>
            <p:cNvSpPr>
              <a:spLocks noChangeArrowheads="1"/>
            </p:cNvSpPr>
            <p:nvPr/>
          </p:nvSpPr>
          <p:spPr bwMode="auto">
            <a:xfrm>
              <a:off x="459" y="2770"/>
              <a:ext cx="5" cy="2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4" name="Rectangle 687"/>
            <p:cNvSpPr>
              <a:spLocks noChangeArrowheads="1"/>
            </p:cNvSpPr>
            <p:nvPr/>
          </p:nvSpPr>
          <p:spPr bwMode="auto">
            <a:xfrm>
              <a:off x="429" y="2770"/>
              <a:ext cx="10" cy="2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5" name="Rectangle 688"/>
            <p:cNvSpPr>
              <a:spLocks noChangeArrowheads="1"/>
            </p:cNvSpPr>
            <p:nvPr/>
          </p:nvSpPr>
          <p:spPr bwMode="auto">
            <a:xfrm>
              <a:off x="1474" y="2770"/>
              <a:ext cx="5" cy="2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6" name="Rectangle 689"/>
            <p:cNvSpPr>
              <a:spLocks noChangeArrowheads="1"/>
            </p:cNvSpPr>
            <p:nvPr/>
          </p:nvSpPr>
          <p:spPr bwMode="auto">
            <a:xfrm>
              <a:off x="1444" y="2770"/>
              <a:ext cx="10" cy="2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7" name="Rectangle 690"/>
            <p:cNvSpPr>
              <a:spLocks noChangeArrowheads="1"/>
            </p:cNvSpPr>
            <p:nvPr/>
          </p:nvSpPr>
          <p:spPr bwMode="auto">
            <a:xfrm>
              <a:off x="3084" y="2770"/>
              <a:ext cx="5" cy="2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8" name="Rectangle 691"/>
            <p:cNvSpPr>
              <a:spLocks noChangeArrowheads="1"/>
            </p:cNvSpPr>
            <p:nvPr/>
          </p:nvSpPr>
          <p:spPr bwMode="auto">
            <a:xfrm>
              <a:off x="3054" y="2770"/>
              <a:ext cx="10" cy="2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19" name="Rectangle 692"/>
            <p:cNvSpPr>
              <a:spLocks noChangeArrowheads="1"/>
            </p:cNvSpPr>
            <p:nvPr/>
          </p:nvSpPr>
          <p:spPr bwMode="auto">
            <a:xfrm>
              <a:off x="5307" y="2770"/>
              <a:ext cx="5" cy="2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0" name="Rectangle 693"/>
            <p:cNvSpPr>
              <a:spLocks noChangeArrowheads="1"/>
            </p:cNvSpPr>
            <p:nvPr/>
          </p:nvSpPr>
          <p:spPr bwMode="auto">
            <a:xfrm>
              <a:off x="5278" y="2770"/>
              <a:ext cx="10" cy="2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1" name="Rectangle 694"/>
            <p:cNvSpPr>
              <a:spLocks noChangeArrowheads="1"/>
            </p:cNvSpPr>
            <p:nvPr/>
          </p:nvSpPr>
          <p:spPr bwMode="auto">
            <a:xfrm>
              <a:off x="467" y="3089"/>
              <a:ext cx="977" cy="2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2" name="Rectangle 695"/>
            <p:cNvSpPr>
              <a:spLocks noChangeArrowheads="1"/>
            </p:cNvSpPr>
            <p:nvPr/>
          </p:nvSpPr>
          <p:spPr bwMode="auto">
            <a:xfrm>
              <a:off x="472" y="3089"/>
              <a:ext cx="967" cy="1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3" name="Rectangle 696"/>
            <p:cNvSpPr>
              <a:spLocks noChangeArrowheads="1"/>
            </p:cNvSpPr>
            <p:nvPr/>
          </p:nvSpPr>
          <p:spPr bwMode="auto">
            <a:xfrm>
              <a:off x="472" y="3094"/>
              <a:ext cx="381"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Objetivo</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24" name="Rectangle 697"/>
            <p:cNvSpPr>
              <a:spLocks noChangeArrowheads="1"/>
            </p:cNvSpPr>
            <p:nvPr/>
          </p:nvSpPr>
          <p:spPr bwMode="auto">
            <a:xfrm>
              <a:off x="814" y="3094"/>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25" name="Rectangle 698"/>
            <p:cNvSpPr>
              <a:spLocks noChangeArrowheads="1"/>
            </p:cNvSpPr>
            <p:nvPr/>
          </p:nvSpPr>
          <p:spPr bwMode="auto">
            <a:xfrm>
              <a:off x="3379" y="3094"/>
              <a:ext cx="6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26" name="Rectangle 699"/>
            <p:cNvSpPr>
              <a:spLocks noChangeArrowheads="1"/>
            </p:cNvSpPr>
            <p:nvPr/>
          </p:nvSpPr>
          <p:spPr bwMode="auto">
            <a:xfrm>
              <a:off x="459" y="308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7" name="Rectangle 700"/>
            <p:cNvSpPr>
              <a:spLocks noChangeArrowheads="1"/>
            </p:cNvSpPr>
            <p:nvPr/>
          </p:nvSpPr>
          <p:spPr bwMode="auto">
            <a:xfrm>
              <a:off x="429" y="308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8" name="Rectangle 701"/>
            <p:cNvSpPr>
              <a:spLocks noChangeArrowheads="1"/>
            </p:cNvSpPr>
            <p:nvPr/>
          </p:nvSpPr>
          <p:spPr bwMode="auto">
            <a:xfrm>
              <a:off x="429" y="3046"/>
              <a:ext cx="10" cy="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29" name="Rectangle 702"/>
            <p:cNvSpPr>
              <a:spLocks noChangeArrowheads="1"/>
            </p:cNvSpPr>
            <p:nvPr/>
          </p:nvSpPr>
          <p:spPr bwMode="auto">
            <a:xfrm>
              <a:off x="459" y="3046"/>
              <a:ext cx="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0" name="Rectangle 703"/>
            <p:cNvSpPr>
              <a:spLocks noChangeArrowheads="1"/>
            </p:cNvSpPr>
            <p:nvPr/>
          </p:nvSpPr>
          <p:spPr bwMode="auto">
            <a:xfrm>
              <a:off x="459" y="308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1" name="Rectangle 704"/>
            <p:cNvSpPr>
              <a:spLocks noChangeArrowheads="1"/>
            </p:cNvSpPr>
            <p:nvPr/>
          </p:nvSpPr>
          <p:spPr bwMode="auto">
            <a:xfrm>
              <a:off x="464" y="3046"/>
              <a:ext cx="98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2" name="Rectangle 705"/>
            <p:cNvSpPr>
              <a:spLocks noChangeArrowheads="1"/>
            </p:cNvSpPr>
            <p:nvPr/>
          </p:nvSpPr>
          <p:spPr bwMode="auto">
            <a:xfrm>
              <a:off x="464" y="3081"/>
              <a:ext cx="98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3" name="Rectangle 706"/>
            <p:cNvSpPr>
              <a:spLocks noChangeArrowheads="1"/>
            </p:cNvSpPr>
            <p:nvPr/>
          </p:nvSpPr>
          <p:spPr bwMode="auto">
            <a:xfrm>
              <a:off x="464" y="3087"/>
              <a:ext cx="980"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4" name="Rectangle 707"/>
            <p:cNvSpPr>
              <a:spLocks noChangeArrowheads="1"/>
            </p:cNvSpPr>
            <p:nvPr/>
          </p:nvSpPr>
          <p:spPr bwMode="auto">
            <a:xfrm>
              <a:off x="1474" y="308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5" name="Rectangle 708"/>
            <p:cNvSpPr>
              <a:spLocks noChangeArrowheads="1"/>
            </p:cNvSpPr>
            <p:nvPr/>
          </p:nvSpPr>
          <p:spPr bwMode="auto">
            <a:xfrm>
              <a:off x="1444" y="308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6" name="Rectangle 709"/>
            <p:cNvSpPr>
              <a:spLocks noChangeArrowheads="1"/>
            </p:cNvSpPr>
            <p:nvPr/>
          </p:nvSpPr>
          <p:spPr bwMode="auto">
            <a:xfrm>
              <a:off x="1444" y="3046"/>
              <a:ext cx="1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7" name="Rectangle 710"/>
            <p:cNvSpPr>
              <a:spLocks noChangeArrowheads="1"/>
            </p:cNvSpPr>
            <p:nvPr/>
          </p:nvSpPr>
          <p:spPr bwMode="auto">
            <a:xfrm>
              <a:off x="1444" y="308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8" name="Rectangle 711"/>
            <p:cNvSpPr>
              <a:spLocks noChangeArrowheads="1"/>
            </p:cNvSpPr>
            <p:nvPr/>
          </p:nvSpPr>
          <p:spPr bwMode="auto">
            <a:xfrm>
              <a:off x="1474" y="3046"/>
              <a:ext cx="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39" name="Rectangle 712"/>
            <p:cNvSpPr>
              <a:spLocks noChangeArrowheads="1"/>
            </p:cNvSpPr>
            <p:nvPr/>
          </p:nvSpPr>
          <p:spPr bwMode="auto">
            <a:xfrm>
              <a:off x="1474" y="3081"/>
              <a:ext cx="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0" name="Rectangle 713"/>
            <p:cNvSpPr>
              <a:spLocks noChangeArrowheads="1"/>
            </p:cNvSpPr>
            <p:nvPr/>
          </p:nvSpPr>
          <p:spPr bwMode="auto">
            <a:xfrm>
              <a:off x="1479" y="3046"/>
              <a:ext cx="157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1" name="Rectangle 714"/>
            <p:cNvSpPr>
              <a:spLocks noChangeArrowheads="1"/>
            </p:cNvSpPr>
            <p:nvPr/>
          </p:nvSpPr>
          <p:spPr bwMode="auto">
            <a:xfrm>
              <a:off x="1479" y="3081"/>
              <a:ext cx="15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2" name="Rectangle 715"/>
            <p:cNvSpPr>
              <a:spLocks noChangeArrowheads="1"/>
            </p:cNvSpPr>
            <p:nvPr/>
          </p:nvSpPr>
          <p:spPr bwMode="auto">
            <a:xfrm>
              <a:off x="3054" y="3046"/>
              <a:ext cx="1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3" name="Rectangle 716"/>
            <p:cNvSpPr>
              <a:spLocks noChangeArrowheads="1"/>
            </p:cNvSpPr>
            <p:nvPr/>
          </p:nvSpPr>
          <p:spPr bwMode="auto">
            <a:xfrm>
              <a:off x="3084" y="3046"/>
              <a:ext cx="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4" name="Rectangle 717"/>
            <p:cNvSpPr>
              <a:spLocks noChangeArrowheads="1"/>
            </p:cNvSpPr>
            <p:nvPr/>
          </p:nvSpPr>
          <p:spPr bwMode="auto">
            <a:xfrm>
              <a:off x="3054" y="3081"/>
              <a:ext cx="3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5" name="Rectangle 718"/>
            <p:cNvSpPr>
              <a:spLocks noChangeArrowheads="1"/>
            </p:cNvSpPr>
            <p:nvPr/>
          </p:nvSpPr>
          <p:spPr bwMode="auto">
            <a:xfrm>
              <a:off x="3089" y="3046"/>
              <a:ext cx="2189"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6" name="Rectangle 719"/>
            <p:cNvSpPr>
              <a:spLocks noChangeArrowheads="1"/>
            </p:cNvSpPr>
            <p:nvPr/>
          </p:nvSpPr>
          <p:spPr bwMode="auto">
            <a:xfrm>
              <a:off x="3089" y="3081"/>
              <a:ext cx="218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7" name="Rectangle 720"/>
            <p:cNvSpPr>
              <a:spLocks noChangeArrowheads="1"/>
            </p:cNvSpPr>
            <p:nvPr/>
          </p:nvSpPr>
          <p:spPr bwMode="auto">
            <a:xfrm>
              <a:off x="5307" y="3087"/>
              <a:ext cx="5"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8" name="Rectangle 721"/>
            <p:cNvSpPr>
              <a:spLocks noChangeArrowheads="1"/>
            </p:cNvSpPr>
            <p:nvPr/>
          </p:nvSpPr>
          <p:spPr bwMode="auto">
            <a:xfrm>
              <a:off x="5278" y="3087"/>
              <a:ext cx="10"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49" name="Rectangle 722"/>
            <p:cNvSpPr>
              <a:spLocks noChangeArrowheads="1"/>
            </p:cNvSpPr>
            <p:nvPr/>
          </p:nvSpPr>
          <p:spPr bwMode="auto">
            <a:xfrm>
              <a:off x="5278" y="3046"/>
              <a:ext cx="10"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0" name="Rectangle 723"/>
            <p:cNvSpPr>
              <a:spLocks noChangeArrowheads="1"/>
            </p:cNvSpPr>
            <p:nvPr/>
          </p:nvSpPr>
          <p:spPr bwMode="auto">
            <a:xfrm>
              <a:off x="5278" y="3081"/>
              <a:ext cx="1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1" name="Rectangle 724"/>
            <p:cNvSpPr>
              <a:spLocks noChangeArrowheads="1"/>
            </p:cNvSpPr>
            <p:nvPr/>
          </p:nvSpPr>
          <p:spPr bwMode="auto">
            <a:xfrm>
              <a:off x="5307" y="3046"/>
              <a:ext cx="5" cy="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2" name="Rectangle 725"/>
            <p:cNvSpPr>
              <a:spLocks noChangeArrowheads="1"/>
            </p:cNvSpPr>
            <p:nvPr/>
          </p:nvSpPr>
          <p:spPr bwMode="auto">
            <a:xfrm>
              <a:off x="459" y="3089"/>
              <a:ext cx="5" cy="2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3" name="Rectangle 726"/>
            <p:cNvSpPr>
              <a:spLocks noChangeArrowheads="1"/>
            </p:cNvSpPr>
            <p:nvPr/>
          </p:nvSpPr>
          <p:spPr bwMode="auto">
            <a:xfrm>
              <a:off x="429" y="3089"/>
              <a:ext cx="10" cy="2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4" name="Rectangle 727"/>
            <p:cNvSpPr>
              <a:spLocks noChangeArrowheads="1"/>
            </p:cNvSpPr>
            <p:nvPr/>
          </p:nvSpPr>
          <p:spPr bwMode="auto">
            <a:xfrm>
              <a:off x="429" y="3367"/>
              <a:ext cx="10" cy="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5" name="Rectangle 728"/>
            <p:cNvSpPr>
              <a:spLocks noChangeArrowheads="1"/>
            </p:cNvSpPr>
            <p:nvPr/>
          </p:nvSpPr>
          <p:spPr bwMode="auto">
            <a:xfrm>
              <a:off x="429" y="3401"/>
              <a:ext cx="3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6" name="Rectangle 729"/>
            <p:cNvSpPr>
              <a:spLocks noChangeArrowheads="1"/>
            </p:cNvSpPr>
            <p:nvPr/>
          </p:nvSpPr>
          <p:spPr bwMode="auto">
            <a:xfrm>
              <a:off x="459" y="3367"/>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7" name="Rectangle 730"/>
            <p:cNvSpPr>
              <a:spLocks noChangeArrowheads="1"/>
            </p:cNvSpPr>
            <p:nvPr/>
          </p:nvSpPr>
          <p:spPr bwMode="auto">
            <a:xfrm>
              <a:off x="459" y="3367"/>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8" name="Rectangle 731"/>
            <p:cNvSpPr>
              <a:spLocks noChangeArrowheads="1"/>
            </p:cNvSpPr>
            <p:nvPr/>
          </p:nvSpPr>
          <p:spPr bwMode="auto">
            <a:xfrm>
              <a:off x="464" y="3401"/>
              <a:ext cx="980"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59" name="Rectangle 732"/>
            <p:cNvSpPr>
              <a:spLocks noChangeArrowheads="1"/>
            </p:cNvSpPr>
            <p:nvPr/>
          </p:nvSpPr>
          <p:spPr bwMode="auto">
            <a:xfrm>
              <a:off x="464" y="3367"/>
              <a:ext cx="98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0" name="Rectangle 733"/>
            <p:cNvSpPr>
              <a:spLocks noChangeArrowheads="1"/>
            </p:cNvSpPr>
            <p:nvPr/>
          </p:nvSpPr>
          <p:spPr bwMode="auto">
            <a:xfrm>
              <a:off x="1474" y="3089"/>
              <a:ext cx="5" cy="2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1" name="Rectangle 734"/>
            <p:cNvSpPr>
              <a:spLocks noChangeArrowheads="1"/>
            </p:cNvSpPr>
            <p:nvPr/>
          </p:nvSpPr>
          <p:spPr bwMode="auto">
            <a:xfrm>
              <a:off x="1444" y="3089"/>
              <a:ext cx="10" cy="2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2" name="Rectangle 735"/>
            <p:cNvSpPr>
              <a:spLocks noChangeArrowheads="1"/>
            </p:cNvSpPr>
            <p:nvPr/>
          </p:nvSpPr>
          <p:spPr bwMode="auto">
            <a:xfrm>
              <a:off x="1444" y="3367"/>
              <a:ext cx="1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3" name="Rectangle 736"/>
            <p:cNvSpPr>
              <a:spLocks noChangeArrowheads="1"/>
            </p:cNvSpPr>
            <p:nvPr/>
          </p:nvSpPr>
          <p:spPr bwMode="auto">
            <a:xfrm>
              <a:off x="1474" y="3367"/>
              <a:ext cx="5"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4" name="Rectangle 737"/>
            <p:cNvSpPr>
              <a:spLocks noChangeArrowheads="1"/>
            </p:cNvSpPr>
            <p:nvPr/>
          </p:nvSpPr>
          <p:spPr bwMode="auto">
            <a:xfrm>
              <a:off x="1444" y="3401"/>
              <a:ext cx="3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5" name="Rectangle 738"/>
            <p:cNvSpPr>
              <a:spLocks noChangeArrowheads="1"/>
            </p:cNvSpPr>
            <p:nvPr/>
          </p:nvSpPr>
          <p:spPr bwMode="auto">
            <a:xfrm>
              <a:off x="1479" y="3401"/>
              <a:ext cx="379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6" name="Rectangle 739"/>
            <p:cNvSpPr>
              <a:spLocks noChangeArrowheads="1"/>
            </p:cNvSpPr>
            <p:nvPr/>
          </p:nvSpPr>
          <p:spPr bwMode="auto">
            <a:xfrm>
              <a:off x="1479" y="3367"/>
              <a:ext cx="3799"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7" name="Rectangle 740"/>
            <p:cNvSpPr>
              <a:spLocks noChangeArrowheads="1"/>
            </p:cNvSpPr>
            <p:nvPr/>
          </p:nvSpPr>
          <p:spPr bwMode="auto">
            <a:xfrm>
              <a:off x="5307" y="3089"/>
              <a:ext cx="5" cy="2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8" name="Rectangle 741"/>
            <p:cNvSpPr>
              <a:spLocks noChangeArrowheads="1"/>
            </p:cNvSpPr>
            <p:nvPr/>
          </p:nvSpPr>
          <p:spPr bwMode="auto">
            <a:xfrm>
              <a:off x="5278" y="3089"/>
              <a:ext cx="10" cy="2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69" name="Rectangle 742"/>
            <p:cNvSpPr>
              <a:spLocks noChangeArrowheads="1"/>
            </p:cNvSpPr>
            <p:nvPr/>
          </p:nvSpPr>
          <p:spPr bwMode="auto">
            <a:xfrm>
              <a:off x="5307" y="3367"/>
              <a:ext cx="5" cy="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70" name="Rectangle 743"/>
            <p:cNvSpPr>
              <a:spLocks noChangeArrowheads="1"/>
            </p:cNvSpPr>
            <p:nvPr/>
          </p:nvSpPr>
          <p:spPr bwMode="auto">
            <a:xfrm>
              <a:off x="5278" y="3401"/>
              <a:ext cx="34"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71" name="Rectangle 744"/>
            <p:cNvSpPr>
              <a:spLocks noChangeArrowheads="1"/>
            </p:cNvSpPr>
            <p:nvPr/>
          </p:nvSpPr>
          <p:spPr bwMode="auto">
            <a:xfrm>
              <a:off x="5278" y="3367"/>
              <a:ext cx="1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72" name="Rectangle 745"/>
            <p:cNvSpPr>
              <a:spLocks noChangeArrowheads="1"/>
            </p:cNvSpPr>
            <p:nvPr/>
          </p:nvSpPr>
          <p:spPr bwMode="auto">
            <a:xfrm>
              <a:off x="5278" y="3367"/>
              <a:ext cx="10"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73" name="Rectangle 746"/>
            <p:cNvSpPr>
              <a:spLocks noChangeArrowheads="1"/>
            </p:cNvSpPr>
            <p:nvPr/>
          </p:nvSpPr>
          <p:spPr bwMode="auto">
            <a:xfrm>
              <a:off x="472" y="3411"/>
              <a:ext cx="41"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800" b="1" i="0" u="none" strike="noStrike" cap="none" normalizeH="0" baseline="0" smtClean="0">
                  <a:ln>
                    <a:noFill/>
                  </a:ln>
                  <a:solidFill>
                    <a:srgbClr val="000000"/>
                  </a:solidFill>
                  <a:effectLst/>
                  <a:latin typeface="Century Gothic" pitchFamily="34"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74" name="Rectangle 747"/>
            <p:cNvSpPr>
              <a:spLocks noChangeArrowheads="1"/>
            </p:cNvSpPr>
            <p:nvPr/>
          </p:nvSpPr>
          <p:spPr bwMode="auto">
            <a:xfrm>
              <a:off x="472" y="3486"/>
              <a:ext cx="5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200" b="0" i="0" u="none" strike="noStrike" cap="none" normalizeH="0" baseline="0" smtClean="0">
                  <a:ln>
                    <a:noFill/>
                  </a:ln>
                  <a:solidFill>
                    <a:srgbClr val="000000"/>
                  </a:solidFill>
                  <a:effectLst/>
                  <a:latin typeface="Times New Roman" pitchFamily="18" charset="0"/>
                  <a:cs typeface="Arial" pitchFamily="34" charset="0"/>
                </a:rPr>
                <a:t> </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3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5583" y="655990"/>
            <a:ext cx="3076575" cy="1143000"/>
          </a:xfrm>
          <a:prstGeom prst="rect">
            <a:avLst/>
          </a:prstGeom>
          <a:noFill/>
          <a:ln>
            <a:noFill/>
          </a:ln>
          <a:effec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34" y="160690"/>
            <a:ext cx="81391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58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7" y="404664"/>
            <a:ext cx="81391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676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3" t="6579" r="5912" b="9436"/>
          <a:stretch/>
        </p:blipFill>
        <p:spPr bwMode="auto">
          <a:xfrm>
            <a:off x="335600" y="1412776"/>
            <a:ext cx="8298873" cy="505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79" y="692696"/>
            <a:ext cx="81391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407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720975"/>
            <a:ext cx="8572500"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92" y="620688"/>
            <a:ext cx="81391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112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700808"/>
            <a:ext cx="7920880" cy="1200329"/>
          </a:xfrm>
          <a:prstGeom prst="rect">
            <a:avLst/>
          </a:prstGeom>
        </p:spPr>
        <p:txBody>
          <a:bodyPr wrap="square">
            <a:spAutoFit/>
          </a:bodyPr>
          <a:lstStyle/>
          <a:p>
            <a:pPr algn="ctr"/>
            <a:r>
              <a:rPr lang="es-MX" b="1" dirty="0"/>
              <a:t>5.h Reflexión sobre el proceso de planteamiento del proyecto. Logros alcanzados y aspectos a mejorar, expectativas para su realización.</a:t>
            </a:r>
          </a:p>
          <a:p>
            <a:pPr algn="ctr"/>
            <a:r>
              <a:rPr lang="es-MX" b="1" dirty="0"/>
              <a:t> (a continuación)</a:t>
            </a:r>
          </a:p>
        </p:txBody>
      </p:sp>
    </p:spTree>
    <p:extLst>
      <p:ext uri="{BB962C8B-B14F-4D97-AF65-F5344CB8AC3E}">
        <p14:creationId xmlns:p14="http://schemas.microsoft.com/office/powerpoint/2010/main" val="3311049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789428044"/>
              </p:ext>
            </p:extLst>
          </p:nvPr>
        </p:nvGraphicFramePr>
        <p:xfrm>
          <a:off x="77970" y="0"/>
          <a:ext cx="9092868" cy="6836998"/>
        </p:xfrm>
        <a:graphic>
          <a:graphicData uri="http://schemas.openxmlformats.org/drawingml/2006/table">
            <a:tbl>
              <a:tblPr firstRow="1" firstCol="1" bandRow="1"/>
              <a:tblGrid>
                <a:gridCol w="1463581"/>
                <a:gridCol w="2468545"/>
                <a:gridCol w="2468545"/>
                <a:gridCol w="2692197"/>
              </a:tblGrid>
              <a:tr h="218737">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nSpc>
                          <a:spcPct val="115000"/>
                        </a:lnSpc>
                        <a:spcAft>
                          <a:spcPts val="1000"/>
                        </a:spcAft>
                      </a:pPr>
                      <a:r>
                        <a:rPr lang="en-US" sz="1400" dirty="0">
                          <a:effectLst/>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ctr">
                        <a:lnSpc>
                          <a:spcPct val="115000"/>
                        </a:lnSpc>
                        <a:spcAft>
                          <a:spcPts val="1000"/>
                        </a:spcAft>
                      </a:pPr>
                      <a:r>
                        <a:rPr lang="en-US" sz="1400" dirty="0" err="1">
                          <a:effectLst/>
                        </a:rPr>
                        <a:t>Avances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ctr">
                        <a:lnSpc>
                          <a:spcPct val="115000"/>
                        </a:lnSpc>
                        <a:spcAft>
                          <a:spcPts val="1000"/>
                        </a:spcAft>
                      </a:pPr>
                      <a:r>
                        <a:rPr lang="en-US" sz="1400">
                          <a:effectLst/>
                        </a:rPr>
                        <a:t>Tropiezos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ctr">
                        <a:lnSpc>
                          <a:spcPct val="115000"/>
                        </a:lnSpc>
                        <a:spcAft>
                          <a:spcPts val="1000"/>
                        </a:spcAft>
                      </a:pPr>
                      <a:r>
                        <a:rPr lang="en-US" sz="1400">
                          <a:effectLst/>
                        </a:rPr>
                        <a:t>Soluciones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0C226"/>
                    </a:solidFill>
                  </a:tcPr>
                </a:tc>
              </a:tr>
              <a:tr h="2192997">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nSpc>
                          <a:spcPct val="115000"/>
                        </a:lnSpc>
                        <a:spcAft>
                          <a:spcPts val="1000"/>
                        </a:spcAft>
                      </a:pPr>
                      <a:r>
                        <a:rPr lang="en-US" sz="1100" dirty="0" err="1">
                          <a:effectLst/>
                        </a:rPr>
                        <a:t>Trabajo</a:t>
                      </a:r>
                      <a:r>
                        <a:rPr lang="en-US" sz="1100" dirty="0">
                          <a:effectLst/>
                        </a:rPr>
                        <a:t> </a:t>
                      </a:r>
                      <a:r>
                        <a:rPr lang="en-US" sz="1100" dirty="0" err="1">
                          <a:effectLst/>
                        </a:rPr>
                        <a:t>Colaborativo</a:t>
                      </a:r>
                      <a:endParaRPr lang="en-US" sz="1100" dirty="0">
                        <a:effectLst/>
                      </a:endParaRPr>
                    </a:p>
                    <a:p>
                      <a:pPr>
                        <a:lnSpc>
                          <a:spcPct val="115000"/>
                        </a:lnSpc>
                        <a:spcAft>
                          <a:spcPts val="100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marL="342900" lvl="0" indent="-342900" algn="l">
                        <a:lnSpc>
                          <a:spcPct val="115000"/>
                        </a:lnSpc>
                        <a:spcAft>
                          <a:spcPts val="0"/>
                        </a:spcAft>
                        <a:buFont typeface="Symbol" pitchFamily="2" charset="2"/>
                        <a:buChar char=""/>
                      </a:pPr>
                      <a:r>
                        <a:rPr lang="es-ES" sz="1100" dirty="0">
                          <a:effectLst/>
                        </a:rPr>
                        <a:t>Comunicación constante, acuerdos en los temas por exponer, interés, compromiso y cumplimiento.</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Intercambio los conocimientos de cada disciplina.</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Opiniones consensuadas para delimitar el proyecto.</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Trabajo colaborativo en delimitación de contenidos.</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Elaboración de tareas.</a:t>
                      </a:r>
                      <a:endParaRPr lang="en-US" sz="1100" dirty="0">
                        <a:effectLst/>
                      </a:endParaRPr>
                    </a:p>
                    <a:p>
                      <a:pPr marL="109220" indent="-89535" algn="l">
                        <a:lnSpc>
                          <a:spcPct val="115000"/>
                        </a:lnSpc>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marL="342900" lvl="0" indent="-342900" algn="just">
                        <a:lnSpc>
                          <a:spcPct val="115000"/>
                        </a:lnSpc>
                        <a:spcAft>
                          <a:spcPts val="0"/>
                        </a:spcAft>
                        <a:buFont typeface="Symbol" pitchFamily="2" charset="2"/>
                        <a:buChar char=""/>
                      </a:pPr>
                      <a:r>
                        <a:rPr lang="es-ES" sz="1100" dirty="0">
                          <a:effectLst/>
                        </a:rPr>
                        <a:t>No coincidencia de horarios.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Trabajo extra escolar arduo.</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Aterrizar la información y requerimientos de cada uno de los productos.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Organización en la designación de tareas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marL="342900" lvl="0" indent="-342900" algn="just">
                        <a:lnSpc>
                          <a:spcPct val="115000"/>
                        </a:lnSpc>
                        <a:spcAft>
                          <a:spcPts val="0"/>
                        </a:spcAft>
                        <a:buFont typeface="Symbol" pitchFamily="2" charset="2"/>
                        <a:buChar char=""/>
                      </a:pPr>
                      <a:r>
                        <a:rPr lang="es-ES" sz="1100" dirty="0">
                          <a:effectLst/>
                        </a:rPr>
                        <a:t>Comunicación constante por redes. (drive)</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Constante revisión de los avances.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Organizar tiempos.</a:t>
                      </a:r>
                      <a:endParaRPr lang="en-US" sz="1100" dirty="0">
                        <a:effectLst/>
                      </a:endParaRPr>
                    </a:p>
                    <a:p>
                      <a:pPr marL="115570" algn="just">
                        <a:lnSpc>
                          <a:spcPct val="115000"/>
                        </a:lnSpc>
                        <a:spcAft>
                          <a:spcPts val="0"/>
                        </a:spcAft>
                      </a:pPr>
                      <a:r>
                        <a:rPr lang="es-ES" sz="1100" dirty="0">
                          <a:effectLst/>
                        </a:rPr>
                        <a:t> </a:t>
                      </a:r>
                      <a:endParaRPr lang="en-US" sz="1100" dirty="0">
                        <a:effectLst/>
                      </a:endParaRPr>
                    </a:p>
                    <a:p>
                      <a:pPr marL="115570" indent="-95885" algn="just">
                        <a:lnSpc>
                          <a:spcPct val="115000"/>
                        </a:lnSpc>
                        <a:spcAft>
                          <a:spcPts val="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r>
              <a:tr h="2559333">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ctr">
                        <a:lnSpc>
                          <a:spcPct val="115000"/>
                        </a:lnSpc>
                        <a:spcAft>
                          <a:spcPts val="1000"/>
                        </a:spcAft>
                      </a:pPr>
                      <a:r>
                        <a:rPr lang="en-US" sz="1100" dirty="0" err="1">
                          <a:effectLst/>
                        </a:rPr>
                        <a:t>Proceso</a:t>
                      </a:r>
                      <a:r>
                        <a:rPr lang="en-US" sz="1100" dirty="0">
                          <a:effectLst/>
                        </a:rPr>
                        <a:t> de </a:t>
                      </a:r>
                      <a:r>
                        <a:rPr lang="en-US" sz="1100" dirty="0" err="1">
                          <a:effectLst/>
                        </a:rPr>
                        <a:t>Elaboración</a:t>
                      </a:r>
                      <a:endParaRPr lang="en-US" sz="1100" dirty="0">
                        <a:effectLst/>
                      </a:endParaRPr>
                    </a:p>
                    <a:p>
                      <a:pPr>
                        <a:lnSpc>
                          <a:spcPct val="115000"/>
                        </a:lnSpc>
                        <a:spcAft>
                          <a:spcPts val="1000"/>
                        </a:spcAft>
                      </a:pPr>
                      <a:r>
                        <a:rPr lang="en-U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marL="342900" lvl="0" indent="-342900" algn="l">
                        <a:lnSpc>
                          <a:spcPct val="115000"/>
                        </a:lnSpc>
                        <a:spcAft>
                          <a:spcPts val="0"/>
                        </a:spcAft>
                        <a:buFont typeface="Symbol" pitchFamily="2" charset="2"/>
                        <a:buChar char=""/>
                      </a:pPr>
                      <a:r>
                        <a:rPr lang="es-ES" sz="1100" dirty="0">
                          <a:effectLst/>
                        </a:rPr>
                        <a:t>Planeación general, productos del 1 al 8.</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Empatía de ideas.</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Tolerancia y disposición</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Proyectos en desarrollo</a:t>
                      </a:r>
                      <a:endParaRPr lang="en-US" sz="1100" dirty="0">
                        <a:effectLst/>
                      </a:endParaRPr>
                    </a:p>
                    <a:p>
                      <a:pPr marL="342900" lvl="0" indent="-342900" algn="l">
                        <a:lnSpc>
                          <a:spcPct val="115000"/>
                        </a:lnSpc>
                        <a:spcAft>
                          <a:spcPts val="0"/>
                        </a:spcAft>
                        <a:buFont typeface="Symbol" pitchFamily="2" charset="2"/>
                        <a:buChar char=""/>
                      </a:pPr>
                      <a:r>
                        <a:rPr lang="es-ES" sz="1100" dirty="0">
                          <a:effectLst/>
                        </a:rPr>
                        <a:t>Cumplimiento en tiempo y forma</a:t>
                      </a:r>
                      <a:endParaRPr lang="en-US" sz="1100" dirty="0">
                        <a:effectLst/>
                      </a:endParaRPr>
                    </a:p>
                    <a:p>
                      <a:pPr marL="109220" indent="-89535" algn="l">
                        <a:lnSpc>
                          <a:spcPct val="115000"/>
                        </a:lnSpc>
                        <a:spcAft>
                          <a:spcPts val="0"/>
                        </a:spcAft>
                      </a:pPr>
                      <a:r>
                        <a:rPr lang="es-ES" sz="1100" dirty="0">
                          <a:effectLst/>
                        </a:rPr>
                        <a:t> </a:t>
                      </a:r>
                      <a:endParaRPr lang="en-US" sz="1100" dirty="0">
                        <a:effectLst/>
                      </a:endParaRPr>
                    </a:p>
                    <a:p>
                      <a:pPr marL="109220" indent="-89535" algn="l">
                        <a:lnSpc>
                          <a:spcPct val="115000"/>
                        </a:lnSpc>
                        <a:spcAft>
                          <a:spcPts val="0"/>
                        </a:spcAft>
                      </a:pPr>
                      <a:r>
                        <a:rPr lang="es-ES" sz="1100" dirty="0">
                          <a:effectLst/>
                        </a:rPr>
                        <a:t> </a:t>
                      </a:r>
                      <a:endParaRPr lang="en-US" sz="1100" dirty="0">
                        <a:effectLst/>
                      </a:endParaRPr>
                    </a:p>
                    <a:p>
                      <a:pPr marL="109220" indent="-89535" algn="l">
                        <a:lnSpc>
                          <a:spcPct val="115000"/>
                        </a:lnSpc>
                        <a:spcAft>
                          <a:spcPts val="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marL="342900" lvl="0" indent="-342900" algn="just">
                        <a:lnSpc>
                          <a:spcPct val="115000"/>
                        </a:lnSpc>
                        <a:spcAft>
                          <a:spcPts val="0"/>
                        </a:spcAft>
                        <a:buFont typeface="Symbol" pitchFamily="2" charset="2"/>
                        <a:buChar char=""/>
                      </a:pPr>
                      <a:r>
                        <a:rPr lang="es-ES" sz="1100" dirty="0">
                          <a:effectLst/>
                        </a:rPr>
                        <a:t>Diferencia de horarios para la intersección de disciplinas. Recordar las técnicas e instrumentos de evaluación.</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Conocer programas para la elaboración de organizadores gráficos.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Encontrar los temas de intersección entre las diferentes disciplinas.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Dificultad en la estructura de las técnicas y herramientas de evaluación. </a:t>
                      </a:r>
                      <a:endParaRPr lang="en-US" sz="1100" dirty="0">
                        <a:effectLst/>
                      </a:endParaRPr>
                    </a:p>
                    <a:p>
                      <a:pPr marL="112395" indent="-92710" algn="just">
                        <a:lnSpc>
                          <a:spcPct val="115000"/>
                        </a:lnSpc>
                        <a:spcAft>
                          <a:spcPts val="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marL="342900" lvl="0" indent="-342900" algn="just">
                        <a:lnSpc>
                          <a:spcPct val="115000"/>
                        </a:lnSpc>
                        <a:spcAft>
                          <a:spcPts val="0"/>
                        </a:spcAft>
                        <a:buFont typeface="Symbol" pitchFamily="2" charset="2"/>
                        <a:buChar char=""/>
                      </a:pPr>
                      <a:r>
                        <a:rPr lang="es-ES" sz="1100" dirty="0">
                          <a:effectLst/>
                        </a:rPr>
                        <a:t>Disposición de tiempo extra clase. Apertura y adaptación al cambio, así como a nuevos aprendizajes.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Entusiasmo de los integrantes y flexibilidad para adaptarse al proyecto.</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Cronograma de trabajo.</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Aportación de cada integrante con base en los contenidos la su materia.</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r>
              <a:tr h="1579198">
                <a:tc>
                  <a:txBody>
                    <a:bodyPr/>
                    <a:lstStyle>
                      <a:lvl1pPr marL="0" algn="l" defTabSz="457200" rtl="0" eaLnBrk="1" latinLnBrk="0" hangingPunct="1">
                        <a:defRPr sz="1800" b="1" kern="1200">
                          <a:solidFill>
                            <a:schemeClr val="lt1"/>
                          </a:solidFill>
                          <a:latin typeface="Trebuchet MS" panose="020B0603020202020204"/>
                        </a:defRPr>
                      </a:lvl1pPr>
                      <a:lvl2pPr marL="457200" algn="l" defTabSz="457200" rtl="0" eaLnBrk="1" latinLnBrk="0" hangingPunct="1">
                        <a:defRPr sz="1800" b="1" kern="1200">
                          <a:solidFill>
                            <a:schemeClr val="lt1"/>
                          </a:solidFill>
                          <a:latin typeface="Trebuchet MS" panose="020B0603020202020204"/>
                        </a:defRPr>
                      </a:lvl2pPr>
                      <a:lvl3pPr marL="914400" algn="l" defTabSz="457200" rtl="0" eaLnBrk="1" latinLnBrk="0" hangingPunct="1">
                        <a:defRPr sz="1800" b="1" kern="1200">
                          <a:solidFill>
                            <a:schemeClr val="lt1"/>
                          </a:solidFill>
                          <a:latin typeface="Trebuchet MS" panose="020B0603020202020204"/>
                        </a:defRPr>
                      </a:lvl3pPr>
                      <a:lvl4pPr marL="1371600" algn="l" defTabSz="457200" rtl="0" eaLnBrk="1" latinLnBrk="0" hangingPunct="1">
                        <a:defRPr sz="1800" b="1" kern="1200">
                          <a:solidFill>
                            <a:schemeClr val="lt1"/>
                          </a:solidFill>
                          <a:latin typeface="Trebuchet MS" panose="020B0603020202020204"/>
                        </a:defRPr>
                      </a:lvl4pPr>
                      <a:lvl5pPr marL="1828800" algn="l" defTabSz="457200" rtl="0" eaLnBrk="1" latinLnBrk="0" hangingPunct="1">
                        <a:defRPr sz="1800" b="1" kern="1200">
                          <a:solidFill>
                            <a:schemeClr val="lt1"/>
                          </a:solidFill>
                          <a:latin typeface="Trebuchet MS" panose="020B0603020202020204"/>
                        </a:defRPr>
                      </a:lvl5pPr>
                      <a:lvl6pPr marL="2286000" algn="l" defTabSz="457200" rtl="0" eaLnBrk="1" latinLnBrk="0" hangingPunct="1">
                        <a:defRPr sz="1800" b="1" kern="1200">
                          <a:solidFill>
                            <a:schemeClr val="lt1"/>
                          </a:solidFill>
                          <a:latin typeface="Trebuchet MS" panose="020B0603020202020204"/>
                        </a:defRPr>
                      </a:lvl6pPr>
                      <a:lvl7pPr marL="2743200" algn="l" defTabSz="457200" rtl="0" eaLnBrk="1" latinLnBrk="0" hangingPunct="1">
                        <a:defRPr sz="1800" b="1" kern="1200">
                          <a:solidFill>
                            <a:schemeClr val="lt1"/>
                          </a:solidFill>
                          <a:latin typeface="Trebuchet MS" panose="020B0603020202020204"/>
                        </a:defRPr>
                      </a:lvl7pPr>
                      <a:lvl8pPr marL="3200400" algn="l" defTabSz="457200" rtl="0" eaLnBrk="1" latinLnBrk="0" hangingPunct="1">
                        <a:defRPr sz="1800" b="1" kern="1200">
                          <a:solidFill>
                            <a:schemeClr val="lt1"/>
                          </a:solidFill>
                          <a:latin typeface="Trebuchet MS" panose="020B0603020202020204"/>
                        </a:defRPr>
                      </a:lvl8pPr>
                      <a:lvl9pPr marL="3657600" algn="l" defTabSz="457200" rtl="0" eaLnBrk="1" latinLnBrk="0" hangingPunct="1">
                        <a:defRPr sz="1800" b="1" kern="1200">
                          <a:solidFill>
                            <a:schemeClr val="lt1"/>
                          </a:solidFill>
                          <a:latin typeface="Trebuchet MS" panose="020B0603020202020204"/>
                        </a:defRPr>
                      </a:lvl9pPr>
                    </a:lstStyle>
                    <a:p>
                      <a:pPr algn="ctr">
                        <a:lnSpc>
                          <a:spcPct val="115000"/>
                        </a:lnSpc>
                        <a:spcAft>
                          <a:spcPts val="1000"/>
                        </a:spcAft>
                      </a:pPr>
                      <a:r>
                        <a:rPr lang="es-ES" sz="1100" dirty="0">
                          <a:effectLst/>
                        </a:rPr>
                        <a:t>Puntos que tomarse en cuenta para la implementación</a:t>
                      </a:r>
                      <a:endParaRPr lang="en-US" sz="1100" dirty="0">
                        <a:effectLst/>
                      </a:endParaRPr>
                    </a:p>
                    <a:p>
                      <a:pPr>
                        <a:lnSpc>
                          <a:spcPct val="115000"/>
                        </a:lnSpc>
                        <a:spcAft>
                          <a:spcPts val="100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marL="342900" lvl="0" indent="-342900" algn="just">
                        <a:lnSpc>
                          <a:spcPct val="115000"/>
                        </a:lnSpc>
                        <a:spcAft>
                          <a:spcPts val="0"/>
                        </a:spcAft>
                        <a:buFont typeface="Symbol" pitchFamily="2" charset="2"/>
                        <a:buChar char=""/>
                      </a:pPr>
                      <a:r>
                        <a:rPr lang="es-ES" sz="1100" dirty="0">
                          <a:effectLst/>
                        </a:rPr>
                        <a:t>Tomar en cuenta los tiempos que realmente se pueden dedicar al proyecto, para insertarlos en el proyecto.</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Identificar objetivos de la interdisciplinariedad.</a:t>
                      </a:r>
                      <a:endParaRPr lang="en-US" sz="1100" dirty="0">
                        <a:effectLst/>
                      </a:endParaRPr>
                    </a:p>
                    <a:p>
                      <a:pPr marL="109220" indent="-89535" algn="just">
                        <a:lnSpc>
                          <a:spcPct val="115000"/>
                        </a:lnSpc>
                        <a:spcAft>
                          <a:spcPts val="0"/>
                        </a:spcAft>
                      </a:pPr>
                      <a:r>
                        <a:rPr lang="es-ES" sz="1100" dirty="0">
                          <a:effectLst/>
                        </a:rPr>
                        <a:t> </a:t>
                      </a:r>
                      <a:endParaRPr lang="en-US" sz="1100" dirty="0">
                        <a:effectLst/>
                      </a:endParaRPr>
                    </a:p>
                    <a:p>
                      <a:pPr algn="just">
                        <a:lnSpc>
                          <a:spcPct val="115000"/>
                        </a:lnSpc>
                        <a:spcAft>
                          <a:spcPts val="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marL="342900" lvl="0" indent="-342900" algn="just">
                        <a:lnSpc>
                          <a:spcPct val="115000"/>
                        </a:lnSpc>
                        <a:spcAft>
                          <a:spcPts val="0"/>
                        </a:spcAft>
                        <a:buFont typeface="Symbol" pitchFamily="2" charset="2"/>
                        <a:buChar char=""/>
                      </a:pPr>
                      <a:r>
                        <a:rPr lang="es-ES" sz="1100" dirty="0">
                          <a:effectLst/>
                        </a:rPr>
                        <a:t>Horario especial para la interdisciplinariedad.</a:t>
                      </a:r>
                      <a:endParaRPr lang="en-US" sz="1100" dirty="0">
                        <a:effectLst/>
                      </a:endParaRPr>
                    </a:p>
                    <a:p>
                      <a:pPr marL="112395" algn="just">
                        <a:lnSpc>
                          <a:spcPct val="115000"/>
                        </a:lnSpc>
                        <a:spcAft>
                          <a:spcPts val="0"/>
                        </a:spcAft>
                      </a:pPr>
                      <a:r>
                        <a:rPr lang="es-ES" sz="11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c>
                  <a:txBody>
                    <a:bodyPr/>
                    <a:lstStyle>
                      <a:lvl1pPr marL="0" algn="l" defTabSz="457200" rtl="0" eaLnBrk="1" latinLnBrk="0" hangingPunct="1">
                        <a:defRPr sz="1800" kern="1200">
                          <a:solidFill>
                            <a:schemeClr val="dk1"/>
                          </a:solidFill>
                          <a:latin typeface="Trebuchet MS" panose="020B0603020202020204"/>
                        </a:defRPr>
                      </a:lvl1pPr>
                      <a:lvl2pPr marL="457200" algn="l" defTabSz="457200" rtl="0" eaLnBrk="1" latinLnBrk="0" hangingPunct="1">
                        <a:defRPr sz="1800" kern="1200">
                          <a:solidFill>
                            <a:schemeClr val="dk1"/>
                          </a:solidFill>
                          <a:latin typeface="Trebuchet MS" panose="020B0603020202020204"/>
                        </a:defRPr>
                      </a:lvl2pPr>
                      <a:lvl3pPr marL="914400" algn="l" defTabSz="457200" rtl="0" eaLnBrk="1" latinLnBrk="0" hangingPunct="1">
                        <a:defRPr sz="1800" kern="1200">
                          <a:solidFill>
                            <a:schemeClr val="dk1"/>
                          </a:solidFill>
                          <a:latin typeface="Trebuchet MS" panose="020B0603020202020204"/>
                        </a:defRPr>
                      </a:lvl3pPr>
                      <a:lvl4pPr marL="1371600" algn="l" defTabSz="457200" rtl="0" eaLnBrk="1" latinLnBrk="0" hangingPunct="1">
                        <a:defRPr sz="1800" kern="1200">
                          <a:solidFill>
                            <a:schemeClr val="dk1"/>
                          </a:solidFill>
                          <a:latin typeface="Trebuchet MS" panose="020B0603020202020204"/>
                        </a:defRPr>
                      </a:lvl4pPr>
                      <a:lvl5pPr marL="1828800" algn="l" defTabSz="457200" rtl="0" eaLnBrk="1" latinLnBrk="0" hangingPunct="1">
                        <a:defRPr sz="1800" kern="1200">
                          <a:solidFill>
                            <a:schemeClr val="dk1"/>
                          </a:solidFill>
                          <a:latin typeface="Trebuchet MS" panose="020B0603020202020204"/>
                        </a:defRPr>
                      </a:lvl5pPr>
                      <a:lvl6pPr marL="2286000" algn="l" defTabSz="457200" rtl="0" eaLnBrk="1" latinLnBrk="0" hangingPunct="1">
                        <a:defRPr sz="1800" kern="1200">
                          <a:solidFill>
                            <a:schemeClr val="dk1"/>
                          </a:solidFill>
                          <a:latin typeface="Trebuchet MS" panose="020B0603020202020204"/>
                        </a:defRPr>
                      </a:lvl6pPr>
                      <a:lvl7pPr marL="2743200" algn="l" defTabSz="457200" rtl="0" eaLnBrk="1" latinLnBrk="0" hangingPunct="1">
                        <a:defRPr sz="1800" kern="1200">
                          <a:solidFill>
                            <a:schemeClr val="dk1"/>
                          </a:solidFill>
                          <a:latin typeface="Trebuchet MS" panose="020B0603020202020204"/>
                        </a:defRPr>
                      </a:lvl7pPr>
                      <a:lvl8pPr marL="3200400" algn="l" defTabSz="457200" rtl="0" eaLnBrk="1" latinLnBrk="0" hangingPunct="1">
                        <a:defRPr sz="1800" kern="1200">
                          <a:solidFill>
                            <a:schemeClr val="dk1"/>
                          </a:solidFill>
                          <a:latin typeface="Trebuchet MS" panose="020B0603020202020204"/>
                        </a:defRPr>
                      </a:lvl8pPr>
                      <a:lvl9pPr marL="3657600" algn="l" defTabSz="457200" rtl="0" eaLnBrk="1" latinLnBrk="0" hangingPunct="1">
                        <a:defRPr sz="1800" kern="1200">
                          <a:solidFill>
                            <a:schemeClr val="dk1"/>
                          </a:solidFill>
                          <a:latin typeface="Trebuchet MS" panose="020B0603020202020204"/>
                        </a:defRPr>
                      </a:lvl9pPr>
                    </a:lstStyle>
                    <a:p>
                      <a:pPr marL="342900" lvl="0" indent="-342900" algn="just">
                        <a:lnSpc>
                          <a:spcPct val="115000"/>
                        </a:lnSpc>
                        <a:spcAft>
                          <a:spcPts val="0"/>
                        </a:spcAft>
                        <a:buFont typeface="Symbol" pitchFamily="2" charset="2"/>
                        <a:buChar char=""/>
                      </a:pPr>
                      <a:r>
                        <a:rPr lang="es-ES" sz="1100" dirty="0">
                          <a:effectLst/>
                        </a:rPr>
                        <a:t>Flexibilizar al máximo los tiempos individuales de cada integrante del proyecto.</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Cronograma con tiempos específicos.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Monitoreo continuo de avances.</a:t>
                      </a:r>
                      <a:endParaRPr lang="en-US" sz="1100" dirty="0">
                        <a:effectLst/>
                      </a:endParaRPr>
                    </a:p>
                    <a:p>
                      <a:pPr marL="342900" lvl="0" indent="-342900" algn="just">
                        <a:lnSpc>
                          <a:spcPct val="115000"/>
                        </a:lnSpc>
                        <a:spcAft>
                          <a:spcPts val="0"/>
                        </a:spcAft>
                        <a:buFont typeface="Symbol" pitchFamily="2" charset="2"/>
                        <a:buChar char=""/>
                      </a:pPr>
                      <a:r>
                        <a:rPr lang="es-ES" sz="1100" dirty="0">
                          <a:effectLst/>
                        </a:rPr>
                        <a:t>Mantener la motivación en los alumnos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50" marR="3815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40000"/>
                      </a:srgbClr>
                    </a:solidFill>
                  </a:tcPr>
                </a:tc>
              </a:tr>
            </a:tbl>
          </a:graphicData>
        </a:graphic>
      </p:graphicFrame>
    </p:spTree>
    <p:extLst>
      <p:ext uri="{BB962C8B-B14F-4D97-AF65-F5344CB8AC3E}">
        <p14:creationId xmlns:p14="http://schemas.microsoft.com/office/powerpoint/2010/main" val="674956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35696" y="1916832"/>
            <a:ext cx="4572000" cy="646331"/>
          </a:xfrm>
          <a:prstGeom prst="rect">
            <a:avLst/>
          </a:prstGeom>
        </p:spPr>
        <p:txBody>
          <a:bodyPr>
            <a:spAutoFit/>
          </a:bodyPr>
          <a:lstStyle/>
          <a:p>
            <a:pPr algn="ctr"/>
            <a:r>
              <a:rPr lang="es-MX" b="1" dirty="0"/>
              <a:t>5.i Evidencias de proceso</a:t>
            </a:r>
          </a:p>
          <a:p>
            <a:pPr algn="ctr"/>
            <a:r>
              <a:rPr lang="es-MX" b="1" dirty="0"/>
              <a:t>(a continuación)</a:t>
            </a:r>
          </a:p>
        </p:txBody>
      </p:sp>
    </p:spTree>
    <p:extLst>
      <p:ext uri="{BB962C8B-B14F-4D97-AF65-F5344CB8AC3E}">
        <p14:creationId xmlns:p14="http://schemas.microsoft.com/office/powerpoint/2010/main" val="2284675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784976"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95617"/>
            <a:ext cx="73469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467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67" y="1196752"/>
            <a:ext cx="7864475"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04664"/>
            <a:ext cx="67183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578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907704" y="331118"/>
            <a:ext cx="6696744" cy="369332"/>
          </a:xfrm>
          <a:prstGeom prst="rect">
            <a:avLst/>
          </a:prstGeom>
          <a:noFill/>
        </p:spPr>
        <p:txBody>
          <a:bodyPr wrap="square" rtlCol="0">
            <a:spAutoFit/>
          </a:bodyPr>
          <a:lstStyle/>
          <a:p>
            <a:pPr algn="ctr"/>
            <a:r>
              <a:rPr lang="es-ES_tradnl" dirty="0">
                <a:solidFill>
                  <a:prstClr val="black"/>
                </a:solidFill>
              </a:rPr>
              <a:t>Producto 5. Organizador Gráfico. Proceso de indagación</a:t>
            </a:r>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6" t="-2116" r="66" b="6838"/>
          <a:stretch/>
        </p:blipFill>
        <p:spPr bwMode="auto">
          <a:xfrm>
            <a:off x="727075" y="836713"/>
            <a:ext cx="7688263" cy="516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491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404664"/>
            <a:ext cx="332142" cy="369332"/>
          </a:xfrm>
          <a:prstGeom prst="rect">
            <a:avLst/>
          </a:prstGeom>
          <a:noFill/>
        </p:spPr>
        <p:txBody>
          <a:bodyPr wrap="none" rtlCol="0">
            <a:spAutoFit/>
          </a:bodyPr>
          <a:lstStyle/>
          <a:p>
            <a:r>
              <a:rPr lang="es-MX" dirty="0" smtClean="0"/>
              <a:t>4</a:t>
            </a:r>
            <a:endParaRPr lang="es-MX" dirty="0"/>
          </a:p>
        </p:txBody>
      </p:sp>
      <p:sp>
        <p:nvSpPr>
          <p:cNvPr id="3" name="2 CuadroTexto"/>
          <p:cNvSpPr txBox="1"/>
          <p:nvPr/>
        </p:nvSpPr>
        <p:spPr>
          <a:xfrm>
            <a:off x="402622" y="2246512"/>
            <a:ext cx="8504252" cy="1384995"/>
          </a:xfrm>
          <a:prstGeom prst="rect">
            <a:avLst/>
          </a:prstGeom>
          <a:noFill/>
        </p:spPr>
        <p:txBody>
          <a:bodyPr wrap="none" rtlCol="0">
            <a:spAutoFit/>
          </a:bodyPr>
          <a:lstStyle/>
          <a:p>
            <a:pPr algn="ctr"/>
            <a:r>
              <a:rPr lang="es-MX" sz="2800" b="1" dirty="0" smtClean="0"/>
              <a:t>Consecuencias Físicas y Sociales </a:t>
            </a:r>
          </a:p>
          <a:p>
            <a:pPr algn="ctr"/>
            <a:r>
              <a:rPr lang="es-MX" sz="2800" b="1" dirty="0" smtClean="0"/>
              <a:t>Del Estereotipo  Exigido  A La Mujer</a:t>
            </a:r>
          </a:p>
          <a:p>
            <a:pPr algn="ctr"/>
            <a:r>
              <a:rPr lang="es-MX" sz="2800" b="1" dirty="0" smtClean="0"/>
              <a:t> En Distintas épocas  Hasta la actualidad.</a:t>
            </a:r>
            <a:endParaRPr lang="es-MX" sz="2800" b="1" dirty="0"/>
          </a:p>
        </p:txBody>
      </p:sp>
    </p:spTree>
    <p:extLst>
      <p:ext uri="{BB962C8B-B14F-4D97-AF65-F5344CB8AC3E}">
        <p14:creationId xmlns:p14="http://schemas.microsoft.com/office/powerpoint/2010/main" val="4118726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35696" y="345272"/>
            <a:ext cx="6586162" cy="369332"/>
          </a:xfrm>
          <a:prstGeom prst="rect">
            <a:avLst/>
          </a:prstGeom>
          <a:noFill/>
        </p:spPr>
        <p:txBody>
          <a:bodyPr wrap="none" rtlCol="0">
            <a:spAutoFit/>
          </a:bodyPr>
          <a:lstStyle/>
          <a:p>
            <a:r>
              <a:rPr lang="es-MX" dirty="0" smtClean="0"/>
              <a:t>Producto 7.E:I:P:Resumen.Elaborado de manera virtual</a:t>
            </a:r>
            <a:endParaRPr lang="es-MX"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00" y="980728"/>
            <a:ext cx="8278813" cy="549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617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874713"/>
            <a:ext cx="7273925"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140198" y="292006"/>
            <a:ext cx="1431802" cy="369332"/>
          </a:xfrm>
          <a:prstGeom prst="rect">
            <a:avLst/>
          </a:prstGeom>
          <a:noFill/>
        </p:spPr>
        <p:txBody>
          <a:bodyPr wrap="none" rtlCol="0">
            <a:spAutoFit/>
          </a:bodyPr>
          <a:lstStyle/>
          <a:p>
            <a:r>
              <a:rPr lang="es-MX" dirty="0" smtClean="0"/>
              <a:t>Producto 7</a:t>
            </a:r>
            <a:endParaRPr lang="es-MX" dirty="0"/>
          </a:p>
        </p:txBody>
      </p:sp>
    </p:spTree>
    <p:extLst>
      <p:ext uri="{BB962C8B-B14F-4D97-AF65-F5344CB8AC3E}">
        <p14:creationId xmlns:p14="http://schemas.microsoft.com/office/powerpoint/2010/main" val="2921846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764704"/>
            <a:ext cx="8828087" cy="578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75"/>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316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457200"/>
            <a:ext cx="8059737"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99" y="23609"/>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047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72330"/>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83" y="646431"/>
            <a:ext cx="8828087" cy="624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05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78150"/>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596265"/>
            <a:ext cx="8828087"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840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8560" y="260648"/>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889125"/>
            <a:ext cx="8828087"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952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88640"/>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955800"/>
            <a:ext cx="8828087"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970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60648"/>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535113"/>
            <a:ext cx="8828087"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534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81350"/>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780696" y="231736"/>
            <a:ext cx="1431802" cy="369332"/>
          </a:xfrm>
          <a:prstGeom prst="rect">
            <a:avLst/>
          </a:prstGeom>
          <a:noFill/>
        </p:spPr>
        <p:txBody>
          <a:bodyPr wrap="none" rtlCol="0">
            <a:spAutoFit/>
          </a:bodyPr>
          <a:lstStyle/>
          <a:p>
            <a:r>
              <a:rPr lang="es-MX" dirty="0" smtClean="0"/>
              <a:t>Producto 8</a:t>
            </a:r>
            <a:endParaRPr lang="es-MX" dirty="0"/>
          </a:p>
        </p:txBody>
      </p:sp>
    </p:spTree>
    <p:extLst>
      <p:ext uri="{BB962C8B-B14F-4D97-AF65-F5344CB8AC3E}">
        <p14:creationId xmlns:p14="http://schemas.microsoft.com/office/powerpoint/2010/main" val="385772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07704" y="3288268"/>
            <a:ext cx="5195653" cy="400110"/>
          </a:xfrm>
          <a:prstGeom prst="rect">
            <a:avLst/>
          </a:prstGeom>
        </p:spPr>
        <p:txBody>
          <a:bodyPr wrap="none">
            <a:spAutoFit/>
          </a:bodyPr>
          <a:lstStyle/>
          <a:p>
            <a:pPr algn="ctr"/>
            <a:r>
              <a:rPr lang="es-MX" sz="2000" b="1" dirty="0"/>
              <a:t>Índice de apartados del portafolio:</a:t>
            </a:r>
          </a:p>
        </p:txBody>
      </p:sp>
      <p:sp>
        <p:nvSpPr>
          <p:cNvPr id="3" name="2 CuadroTexto"/>
          <p:cNvSpPr txBox="1"/>
          <p:nvPr/>
        </p:nvSpPr>
        <p:spPr>
          <a:xfrm>
            <a:off x="251520" y="476672"/>
            <a:ext cx="332142" cy="369332"/>
          </a:xfrm>
          <a:prstGeom prst="rect">
            <a:avLst/>
          </a:prstGeom>
          <a:noFill/>
        </p:spPr>
        <p:txBody>
          <a:bodyPr wrap="none" rtlCol="0">
            <a:spAutoFit/>
          </a:bodyPr>
          <a:lstStyle/>
          <a:p>
            <a:r>
              <a:rPr lang="es-MX" dirty="0" smtClean="0"/>
              <a:t>5</a:t>
            </a:r>
            <a:endParaRPr lang="es-MX" dirty="0"/>
          </a:p>
        </p:txBody>
      </p:sp>
    </p:spTree>
    <p:extLst>
      <p:ext uri="{BB962C8B-B14F-4D97-AF65-F5344CB8AC3E}">
        <p14:creationId xmlns:p14="http://schemas.microsoft.com/office/powerpoint/2010/main" val="168904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88640"/>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682353"/>
            <a:ext cx="8828087" cy="584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17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664" y="0"/>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20" y="692696"/>
            <a:ext cx="8828087" cy="599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249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16632"/>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610345"/>
            <a:ext cx="8828087" cy="591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39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4104" y="-57707"/>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 t="-5678" r="242" b="5584"/>
          <a:stretch/>
        </p:blipFill>
        <p:spPr bwMode="auto">
          <a:xfrm>
            <a:off x="-25896" y="0"/>
            <a:ext cx="9144000" cy="646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145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048" y="260648"/>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52" y="623888"/>
            <a:ext cx="8839200"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8856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60648"/>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925513"/>
            <a:ext cx="8828087" cy="500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473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88640"/>
            <a:ext cx="152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91" y="682353"/>
            <a:ext cx="8828087" cy="593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657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86" y="586800"/>
            <a:ext cx="40608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20688"/>
            <a:ext cx="40671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587" y="3444240"/>
            <a:ext cx="40608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475656" y="260648"/>
            <a:ext cx="5387437" cy="369332"/>
          </a:xfrm>
          <a:prstGeom prst="rect">
            <a:avLst/>
          </a:prstGeom>
          <a:noFill/>
        </p:spPr>
        <p:txBody>
          <a:bodyPr wrap="none" rtlCol="0">
            <a:spAutoFit/>
          </a:bodyPr>
          <a:lstStyle/>
          <a:p>
            <a:r>
              <a:rPr lang="es-MX" dirty="0" smtClean="0"/>
              <a:t>Producto. 9 Fotografías 2° sesión de trabajo.</a:t>
            </a:r>
            <a:endParaRPr lang="es-MX" dirty="0"/>
          </a:p>
        </p:txBody>
      </p:sp>
    </p:spTree>
    <p:extLst>
      <p:ext uri="{BB962C8B-B14F-4D97-AF65-F5344CB8AC3E}">
        <p14:creationId xmlns:p14="http://schemas.microsoft.com/office/powerpoint/2010/main" val="3771488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548680"/>
            <a:ext cx="40608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335" y="3482181"/>
            <a:ext cx="40671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85" y="3482181"/>
            <a:ext cx="4121150"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88640"/>
            <a:ext cx="54562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439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Recortar rectángulo de esquina diagonal"/>
          <p:cNvSpPr>
            <a:spLocks/>
          </p:cNvSpPr>
          <p:nvPr/>
        </p:nvSpPr>
        <p:spPr bwMode="auto">
          <a:xfrm>
            <a:off x="2768600" y="908050"/>
            <a:ext cx="2851150" cy="485775"/>
          </a:xfrm>
          <a:custGeom>
            <a:avLst/>
            <a:gdLst>
              <a:gd name="T0" fmla="*/ 0 w 2851785"/>
              <a:gd name="T1" fmla="*/ 0 h 486410"/>
              <a:gd name="T2" fmla="*/ 2770715 w 2851785"/>
              <a:gd name="T3" fmla="*/ 0 h 486410"/>
              <a:gd name="T4" fmla="*/ 2851785 w 2851785"/>
              <a:gd name="T5" fmla="*/ 81070 h 486410"/>
              <a:gd name="T6" fmla="*/ 2851785 w 2851785"/>
              <a:gd name="T7" fmla="*/ 486410 h 486410"/>
              <a:gd name="T8" fmla="*/ 2851785 w 2851785"/>
              <a:gd name="T9" fmla="*/ 486410 h 486410"/>
              <a:gd name="T10" fmla="*/ 81070 w 2851785"/>
              <a:gd name="T11" fmla="*/ 486410 h 486410"/>
              <a:gd name="T12" fmla="*/ 0 w 2851785"/>
              <a:gd name="T13" fmla="*/ 405340 h 486410"/>
              <a:gd name="T14" fmla="*/ 0 w 2851785"/>
              <a:gd name="T15" fmla="*/ 0 h 486410"/>
              <a:gd name="T16" fmla="*/ 0 60000 65536"/>
              <a:gd name="T17" fmla="*/ 0 60000 65536"/>
              <a:gd name="T18" fmla="*/ 0 60000 65536"/>
              <a:gd name="T19" fmla="*/ 0 60000 65536"/>
              <a:gd name="T20" fmla="*/ 0 60000 65536"/>
              <a:gd name="T21" fmla="*/ 0 60000 65536"/>
              <a:gd name="T22" fmla="*/ 0 60000 65536"/>
              <a:gd name="T23" fmla="*/ 0 60000 65536"/>
              <a:gd name="T24" fmla="*/ 0 w 2851785"/>
              <a:gd name="T25" fmla="*/ 0 h 486410"/>
              <a:gd name="T26" fmla="*/ 2851785 w 2851785"/>
              <a:gd name="T27" fmla="*/ 486410 h 4864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1785" h="486410">
                <a:moveTo>
                  <a:pt x="0" y="0"/>
                </a:moveTo>
                <a:lnTo>
                  <a:pt x="2770715" y="0"/>
                </a:lnTo>
                <a:lnTo>
                  <a:pt x="2851785" y="81070"/>
                </a:lnTo>
                <a:lnTo>
                  <a:pt x="2851785" y="486410"/>
                </a:lnTo>
                <a:lnTo>
                  <a:pt x="81070" y="486410"/>
                </a:lnTo>
                <a:lnTo>
                  <a:pt x="0" y="405340"/>
                </a:lnTo>
                <a:lnTo>
                  <a:pt x="0" y="0"/>
                </a:lnTo>
                <a:close/>
              </a:path>
            </a:pathLst>
          </a:custGeom>
          <a:solidFill>
            <a:srgbClr val="FFFFFF"/>
          </a:solidFill>
          <a:ln w="25400">
            <a:solidFill>
              <a:srgbClr val="C0504D"/>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MX" sz="1200" b="0" i="0" u="none" strike="noStrike" cap="none" normalizeH="0" baseline="0" smtClean="0">
                <a:ln>
                  <a:noFill/>
                </a:ln>
                <a:solidFill>
                  <a:schemeClr val="tx1"/>
                </a:solidFill>
                <a:effectLst/>
                <a:latin typeface="Cooper Black" pitchFamily="18" charset="0"/>
                <a:ea typeface="Calibri" pitchFamily="34" charset="0"/>
                <a:cs typeface="Times New Roman" pitchFamily="18" charset="0"/>
              </a:rPr>
              <a:t>Evaluaci</a:t>
            </a:r>
            <a:r>
              <a:rPr kumimoji="0" lang="es-MX" altLang="es-MX" sz="1200" b="0" i="0" u="none" strike="noStrike" cap="none" normalizeH="0" baseline="0" smtClean="0">
                <a:ln>
                  <a:noFill/>
                </a:ln>
                <a:solidFill>
                  <a:schemeClr val="tx1"/>
                </a:solidFill>
                <a:effectLst/>
                <a:latin typeface="Calibri"/>
                <a:ea typeface="Calibri" pitchFamily="34" charset="0"/>
                <a:cs typeface="Times New Roman" pitchFamily="18" charset="0"/>
              </a:rPr>
              <a:t>ó</a:t>
            </a:r>
            <a:r>
              <a:rPr kumimoji="0" lang="es-MX" altLang="es-MX" sz="1200" b="0" i="0" u="none" strike="noStrike" cap="none" normalizeH="0" baseline="0" smtClean="0">
                <a:ln>
                  <a:noFill/>
                </a:ln>
                <a:solidFill>
                  <a:schemeClr val="tx1"/>
                </a:solidFill>
                <a:effectLst/>
                <a:latin typeface="Cooper Black" pitchFamily="18" charset="0"/>
                <a:ea typeface="Calibri" pitchFamily="34" charset="0"/>
                <a:cs typeface="Times New Roman" pitchFamily="18" charset="0"/>
              </a:rPr>
              <a:t>n formativa</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2 Recortar rectángulo de esquina diagonal"/>
          <p:cNvSpPr>
            <a:spLocks/>
          </p:cNvSpPr>
          <p:nvPr/>
        </p:nvSpPr>
        <p:spPr bwMode="auto">
          <a:xfrm>
            <a:off x="44450" y="1479550"/>
            <a:ext cx="3557588" cy="1997075"/>
          </a:xfrm>
          <a:custGeom>
            <a:avLst/>
            <a:gdLst>
              <a:gd name="T0" fmla="*/ 0 w 3557905"/>
              <a:gd name="T1" fmla="*/ 0 h 1997710"/>
              <a:gd name="T2" fmla="*/ 3224947 w 3557905"/>
              <a:gd name="T3" fmla="*/ 0 h 1997710"/>
              <a:gd name="T4" fmla="*/ 3557905 w 3557905"/>
              <a:gd name="T5" fmla="*/ 332958 h 1997710"/>
              <a:gd name="T6" fmla="*/ 3557905 w 3557905"/>
              <a:gd name="T7" fmla="*/ 1997710 h 1997710"/>
              <a:gd name="T8" fmla="*/ 3557905 w 3557905"/>
              <a:gd name="T9" fmla="*/ 1997710 h 1997710"/>
              <a:gd name="T10" fmla="*/ 332958 w 3557905"/>
              <a:gd name="T11" fmla="*/ 1997710 h 1997710"/>
              <a:gd name="T12" fmla="*/ 0 w 3557905"/>
              <a:gd name="T13" fmla="*/ 1664752 h 1997710"/>
              <a:gd name="T14" fmla="*/ 0 w 3557905"/>
              <a:gd name="T15" fmla="*/ 0 h 1997710"/>
              <a:gd name="T16" fmla="*/ 0 60000 65536"/>
              <a:gd name="T17" fmla="*/ 0 60000 65536"/>
              <a:gd name="T18" fmla="*/ 0 60000 65536"/>
              <a:gd name="T19" fmla="*/ 0 60000 65536"/>
              <a:gd name="T20" fmla="*/ 0 60000 65536"/>
              <a:gd name="T21" fmla="*/ 0 60000 65536"/>
              <a:gd name="T22" fmla="*/ 0 60000 65536"/>
              <a:gd name="T23" fmla="*/ 0 60000 65536"/>
              <a:gd name="T24" fmla="*/ 0 w 3557905"/>
              <a:gd name="T25" fmla="*/ 0 h 1997710"/>
              <a:gd name="T26" fmla="*/ 3557905 w 3557905"/>
              <a:gd name="T27" fmla="*/ 1997710 h 19977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57905" h="1997710">
                <a:moveTo>
                  <a:pt x="0" y="0"/>
                </a:moveTo>
                <a:lnTo>
                  <a:pt x="3224947" y="0"/>
                </a:lnTo>
                <a:lnTo>
                  <a:pt x="3557905" y="332958"/>
                </a:lnTo>
                <a:lnTo>
                  <a:pt x="3557905" y="1997710"/>
                </a:lnTo>
                <a:lnTo>
                  <a:pt x="332958" y="1997710"/>
                </a:lnTo>
                <a:lnTo>
                  <a:pt x="0" y="1664752"/>
                </a:lnTo>
                <a:lnTo>
                  <a:pt x="0" y="0"/>
                </a:lnTo>
                <a:close/>
              </a:path>
            </a:pathLst>
          </a:custGeom>
          <a:solidFill>
            <a:srgbClr val="FFFFFF"/>
          </a:solidFill>
          <a:ln w="25400">
            <a:solidFill>
              <a:srgbClr val="C0504D"/>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MX" altLang="es-MX"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Evaluar: la evaluación es un proceso integral y sistemático a través del cual se recopila información de manera metódica y rigurosa, para conocer, analizar y juzgar el valor de un objeto educativo determinado: los aprendizajes de los alumnos, el desempeño de los docentes, el grado de dominio del currículo y sus características.</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3 Recortar rectángulo de esquina diagonal"/>
          <p:cNvSpPr>
            <a:spLocks/>
          </p:cNvSpPr>
          <p:nvPr/>
        </p:nvSpPr>
        <p:spPr bwMode="auto">
          <a:xfrm>
            <a:off x="-12700" y="4022725"/>
            <a:ext cx="8537575" cy="2514600"/>
          </a:xfrm>
          <a:custGeom>
            <a:avLst/>
            <a:gdLst>
              <a:gd name="T0" fmla="*/ 0 w 8537575"/>
              <a:gd name="T1" fmla="*/ 0 h 2514600"/>
              <a:gd name="T2" fmla="*/ 8118467 w 8537575"/>
              <a:gd name="T3" fmla="*/ 0 h 2514600"/>
              <a:gd name="T4" fmla="*/ 8537575 w 8537575"/>
              <a:gd name="T5" fmla="*/ 419108 h 2514600"/>
              <a:gd name="T6" fmla="*/ 8537575 w 8537575"/>
              <a:gd name="T7" fmla="*/ 2514600 h 2514600"/>
              <a:gd name="T8" fmla="*/ 8537575 w 8537575"/>
              <a:gd name="T9" fmla="*/ 2514600 h 2514600"/>
              <a:gd name="T10" fmla="*/ 419108 w 8537575"/>
              <a:gd name="T11" fmla="*/ 2514600 h 2514600"/>
              <a:gd name="T12" fmla="*/ 0 w 8537575"/>
              <a:gd name="T13" fmla="*/ 2095492 h 2514600"/>
              <a:gd name="T14" fmla="*/ 0 w 8537575"/>
              <a:gd name="T15" fmla="*/ 0 h 2514600"/>
              <a:gd name="T16" fmla="*/ 0 60000 65536"/>
              <a:gd name="T17" fmla="*/ 0 60000 65536"/>
              <a:gd name="T18" fmla="*/ 0 60000 65536"/>
              <a:gd name="T19" fmla="*/ 0 60000 65536"/>
              <a:gd name="T20" fmla="*/ 0 60000 65536"/>
              <a:gd name="T21" fmla="*/ 0 60000 65536"/>
              <a:gd name="T22" fmla="*/ 0 60000 65536"/>
              <a:gd name="T23" fmla="*/ 0 60000 65536"/>
              <a:gd name="T24" fmla="*/ 0 w 8537575"/>
              <a:gd name="T25" fmla="*/ 0 h 2514600"/>
              <a:gd name="T26" fmla="*/ 8537575 w 8537575"/>
              <a:gd name="T27" fmla="*/ 2514600 h 2514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37575" h="2514600">
                <a:moveTo>
                  <a:pt x="0" y="0"/>
                </a:moveTo>
                <a:lnTo>
                  <a:pt x="8118467" y="0"/>
                </a:lnTo>
                <a:lnTo>
                  <a:pt x="8537575" y="419108"/>
                </a:lnTo>
                <a:lnTo>
                  <a:pt x="8537575" y="2514600"/>
                </a:lnTo>
                <a:lnTo>
                  <a:pt x="419108" y="2514600"/>
                </a:lnTo>
                <a:lnTo>
                  <a:pt x="0" y="2095492"/>
                </a:lnTo>
                <a:lnTo>
                  <a:pt x="0" y="0"/>
                </a:lnTo>
                <a:close/>
              </a:path>
            </a:pathLst>
          </a:custGeom>
          <a:solidFill>
            <a:srgbClr val="FFFFFF"/>
          </a:solidFill>
          <a:ln w="25400">
            <a:solidFill>
              <a:srgbClr val="C0504D"/>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tabLst>
                <a:tab pos="269875" algn="l"/>
              </a:tabLst>
              <a:defRPr>
                <a:solidFill>
                  <a:schemeClr val="tx1"/>
                </a:solidFill>
                <a:latin typeface="Arial" pitchFamily="34" charset="0"/>
                <a:cs typeface="Arial" pitchFamily="34" charset="0"/>
              </a:defRPr>
            </a:lvl1pPr>
            <a:lvl2pPr fontAlgn="base">
              <a:spcBef>
                <a:spcPct val="0"/>
              </a:spcBef>
              <a:spcAft>
                <a:spcPct val="0"/>
              </a:spcAft>
              <a:tabLst>
                <a:tab pos="269875" algn="l"/>
              </a:tabLst>
              <a:defRPr>
                <a:solidFill>
                  <a:schemeClr val="tx1"/>
                </a:solidFill>
                <a:latin typeface="Arial" pitchFamily="34" charset="0"/>
                <a:cs typeface="Arial" pitchFamily="34" charset="0"/>
              </a:defRPr>
            </a:lvl2pPr>
            <a:lvl3pPr fontAlgn="base">
              <a:spcBef>
                <a:spcPct val="0"/>
              </a:spcBef>
              <a:spcAft>
                <a:spcPct val="0"/>
              </a:spcAft>
              <a:tabLst>
                <a:tab pos="269875" algn="l"/>
              </a:tabLst>
              <a:defRPr>
                <a:solidFill>
                  <a:schemeClr val="tx1"/>
                </a:solidFill>
                <a:latin typeface="Arial" pitchFamily="34" charset="0"/>
                <a:cs typeface="Arial" pitchFamily="34" charset="0"/>
              </a:defRPr>
            </a:lvl3pPr>
            <a:lvl4pPr fontAlgn="base">
              <a:spcBef>
                <a:spcPct val="0"/>
              </a:spcBef>
              <a:spcAft>
                <a:spcPct val="0"/>
              </a:spcAft>
              <a:tabLst>
                <a:tab pos="269875" algn="l"/>
              </a:tabLst>
              <a:defRPr>
                <a:solidFill>
                  <a:schemeClr val="tx1"/>
                </a:solidFill>
                <a:latin typeface="Arial" pitchFamily="34" charset="0"/>
                <a:cs typeface="Arial" pitchFamily="34" charset="0"/>
              </a:defRPr>
            </a:lvl4pPr>
            <a:lvl5pPr fontAlgn="base">
              <a:spcBef>
                <a:spcPct val="0"/>
              </a:spcBef>
              <a:spcAft>
                <a:spcPct val="0"/>
              </a:spcAft>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tab pos="269875" algn="l"/>
              </a:tabLst>
            </a:pPr>
            <a:r>
              <a:rPr kumimoji="0" lang="es-MX" altLang="es-MX"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Características de la  Evaluación formativa.   a) se enmarca en contextos institucionales;</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es-MX" altLang="es-MX"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b) requiere formación, conocimientos especializados y habilidades específicas para trabajar con los alumnos; </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es-MX" altLang="es-MX"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 demanda conocimientos del contexto; </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es-MX" altLang="es-MX"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d) exige articular la diversidad de conocimientos manejados de manera armónica, estratégica y lógica; y </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es-MX" altLang="es-MX"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 requiere de una revisión y actualización constante y profunda.</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es-MX" altLang="es-MX"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La evaluación de los aprendizajes desde el enfoque formativo permite realizar un trabajo dinámico, en el que se incorpora la toma de decisiones con base en el juicio experto del docente y el conocimiento por el contacto diario con los alumnos, así como las evidencias recolectadas.</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7 Recortar rectángulo de esquina diagonal"/>
          <p:cNvSpPr>
            <a:spLocks/>
          </p:cNvSpPr>
          <p:nvPr/>
        </p:nvSpPr>
        <p:spPr bwMode="auto">
          <a:xfrm>
            <a:off x="3743325" y="1479550"/>
            <a:ext cx="4787900" cy="1997075"/>
          </a:xfrm>
          <a:custGeom>
            <a:avLst/>
            <a:gdLst>
              <a:gd name="T0" fmla="*/ 0 w 4787265"/>
              <a:gd name="T1" fmla="*/ 0 h 1997710"/>
              <a:gd name="T2" fmla="*/ 4454307 w 4787265"/>
              <a:gd name="T3" fmla="*/ 0 h 1997710"/>
              <a:gd name="T4" fmla="*/ 4787265 w 4787265"/>
              <a:gd name="T5" fmla="*/ 332958 h 1997710"/>
              <a:gd name="T6" fmla="*/ 4787265 w 4787265"/>
              <a:gd name="T7" fmla="*/ 1997710 h 1997710"/>
              <a:gd name="T8" fmla="*/ 4787265 w 4787265"/>
              <a:gd name="T9" fmla="*/ 1997710 h 1997710"/>
              <a:gd name="T10" fmla="*/ 332958 w 4787265"/>
              <a:gd name="T11" fmla="*/ 1997710 h 1997710"/>
              <a:gd name="T12" fmla="*/ 0 w 4787265"/>
              <a:gd name="T13" fmla="*/ 1664752 h 1997710"/>
              <a:gd name="T14" fmla="*/ 0 w 4787265"/>
              <a:gd name="T15" fmla="*/ 0 h 1997710"/>
              <a:gd name="T16" fmla="*/ 0 60000 65536"/>
              <a:gd name="T17" fmla="*/ 0 60000 65536"/>
              <a:gd name="T18" fmla="*/ 0 60000 65536"/>
              <a:gd name="T19" fmla="*/ 0 60000 65536"/>
              <a:gd name="T20" fmla="*/ 0 60000 65536"/>
              <a:gd name="T21" fmla="*/ 0 60000 65536"/>
              <a:gd name="T22" fmla="*/ 0 60000 65536"/>
              <a:gd name="T23" fmla="*/ 0 60000 65536"/>
              <a:gd name="T24" fmla="*/ 0 w 4787265"/>
              <a:gd name="T25" fmla="*/ 0 h 1997710"/>
              <a:gd name="T26" fmla="*/ 4787265 w 4787265"/>
              <a:gd name="T27" fmla="*/ 1997710 h 19977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87265" h="1997710">
                <a:moveTo>
                  <a:pt x="0" y="0"/>
                </a:moveTo>
                <a:lnTo>
                  <a:pt x="4454307" y="0"/>
                </a:lnTo>
                <a:lnTo>
                  <a:pt x="4787265" y="332958"/>
                </a:lnTo>
                <a:lnTo>
                  <a:pt x="4787265" y="1997710"/>
                </a:lnTo>
                <a:lnTo>
                  <a:pt x="332958" y="1997710"/>
                </a:lnTo>
                <a:lnTo>
                  <a:pt x="0" y="1664752"/>
                </a:lnTo>
                <a:lnTo>
                  <a:pt x="0" y="0"/>
                </a:lnTo>
                <a:close/>
              </a:path>
            </a:pathLst>
          </a:custGeom>
          <a:solidFill>
            <a:srgbClr val="FFFFFF"/>
          </a:solidFill>
          <a:ln w="25400">
            <a:solidFill>
              <a:srgbClr val="C0504D"/>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MX" altLang="es-MX"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La evaluación desde el enfoque formativo, tiene como propósito contribuir a la mejora del aprendizaje, regular los procesos de enseñanza y de aprendizaje, para ajustar las condiciones pedagógicas en función de las necesidades de los alumnos.</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La evaluación favorece el seguimiento del desarrollo del aprendizaje de los alumnos como resultado de la experiencia, la enseñanza o la observación.La evaluación formativa constituye un proceso en continuo cambio, producto de las acciones de los alumnos y de las propuestas pedagógicas que promueva el docente.</a:t>
            </a: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10 Flecha abajo"/>
          <p:cNvSpPr/>
          <p:nvPr/>
        </p:nvSpPr>
        <p:spPr>
          <a:xfrm>
            <a:off x="3133090" y="3463290"/>
            <a:ext cx="484505" cy="54356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8" name="11 Flecha abajo"/>
          <p:cNvSpPr/>
          <p:nvPr/>
        </p:nvSpPr>
        <p:spPr>
          <a:xfrm>
            <a:off x="6521450" y="3469005"/>
            <a:ext cx="484505" cy="53784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9" name="12 Flecha abajo"/>
          <p:cNvSpPr/>
          <p:nvPr/>
        </p:nvSpPr>
        <p:spPr>
          <a:xfrm>
            <a:off x="4961890" y="6521451"/>
            <a:ext cx="484505" cy="33655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1" name="Rectangle 13"/>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11 CuadroTexto"/>
          <p:cNvSpPr txBox="1"/>
          <p:nvPr/>
        </p:nvSpPr>
        <p:spPr>
          <a:xfrm>
            <a:off x="971600" y="43934"/>
            <a:ext cx="6229590" cy="646331"/>
          </a:xfrm>
          <a:prstGeom prst="rect">
            <a:avLst/>
          </a:prstGeom>
          <a:noFill/>
        </p:spPr>
        <p:txBody>
          <a:bodyPr wrap="none" rtlCol="0">
            <a:spAutoFit/>
          </a:bodyPr>
          <a:lstStyle/>
          <a:p>
            <a:pPr algn="ctr"/>
            <a:r>
              <a:rPr lang="es-MX" b="1" dirty="0" smtClean="0"/>
              <a:t>Producto. 10 </a:t>
            </a:r>
            <a:r>
              <a:rPr lang="es-MX" b="1" dirty="0" err="1" smtClean="0"/>
              <a:t>Evaluación.Tipos,herramientas</a:t>
            </a:r>
            <a:r>
              <a:rPr lang="es-MX" b="1" dirty="0" smtClean="0"/>
              <a:t> y </a:t>
            </a:r>
            <a:endParaRPr lang="es-MX" b="1" dirty="0" smtClean="0"/>
          </a:p>
          <a:p>
            <a:pPr algn="ctr"/>
            <a:r>
              <a:rPr lang="es-MX" b="1" dirty="0" smtClean="0"/>
              <a:t>productos </a:t>
            </a:r>
            <a:r>
              <a:rPr lang="es-MX" b="1" dirty="0" smtClean="0"/>
              <a:t>de aprendizaje</a:t>
            </a:r>
            <a:endParaRPr lang="es-MX" b="1" dirty="0"/>
          </a:p>
        </p:txBody>
      </p:sp>
    </p:spTree>
    <p:extLst>
      <p:ext uri="{BB962C8B-B14F-4D97-AF65-F5344CB8AC3E}">
        <p14:creationId xmlns:p14="http://schemas.microsoft.com/office/powerpoint/2010/main" val="42253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5616" y="2274838"/>
            <a:ext cx="7344816" cy="1938992"/>
          </a:xfrm>
          <a:prstGeom prst="rect">
            <a:avLst/>
          </a:prstGeom>
        </p:spPr>
        <p:txBody>
          <a:bodyPr wrap="square">
            <a:spAutoFit/>
          </a:bodyPr>
          <a:lstStyle/>
          <a:p>
            <a:pPr defTabSz="261938">
              <a:tabLst>
                <a:tab pos="261938" algn="l"/>
              </a:tabLst>
            </a:pPr>
            <a:r>
              <a:rPr lang="es-MX" sz="2000" b="1" dirty="0"/>
              <a:t>5.a Productos generados en la primera sesión de trabajo. </a:t>
            </a:r>
            <a:br>
              <a:rPr lang="es-MX" sz="2000" b="1" dirty="0"/>
            </a:br>
            <a:r>
              <a:rPr lang="es-MX" sz="2000" dirty="0"/>
              <a:t/>
            </a:r>
            <a:br>
              <a:rPr lang="es-MX" sz="2000" dirty="0"/>
            </a:br>
            <a:r>
              <a:rPr lang="es-MX" sz="2000" dirty="0"/>
              <a:t/>
            </a:r>
            <a:br>
              <a:rPr lang="es-MX" sz="2000" dirty="0"/>
            </a:br>
            <a:r>
              <a:rPr lang="es-MX" sz="2000" dirty="0"/>
              <a:t>1. </a:t>
            </a:r>
            <a:r>
              <a:rPr lang="es-MX" sz="2000" b="1" dirty="0"/>
              <a:t>Producto 1</a:t>
            </a:r>
            <a:r>
              <a:rPr lang="es-MX" sz="2000" dirty="0"/>
              <a:t>. C.A.I.A.C. Conclusiones </a:t>
            </a:r>
            <a:r>
              <a:rPr lang="es-MX" sz="2000" dirty="0" smtClean="0"/>
              <a:t>Generales.</a:t>
            </a:r>
            <a:br>
              <a:rPr lang="es-MX" sz="2000" dirty="0" smtClean="0"/>
            </a:br>
            <a:r>
              <a:rPr lang="es-MX" sz="2000" dirty="0" smtClean="0"/>
              <a:t>2</a:t>
            </a:r>
            <a:r>
              <a:rPr lang="es-MX" sz="2000" dirty="0"/>
              <a:t>. </a:t>
            </a:r>
            <a:r>
              <a:rPr lang="es-MX" sz="2000" b="1" dirty="0"/>
              <a:t>Producto 3</a:t>
            </a:r>
            <a:r>
              <a:rPr lang="es-MX" sz="2000" dirty="0"/>
              <a:t>. Fotografías de la sesión</a:t>
            </a:r>
          </a:p>
        </p:txBody>
      </p:sp>
      <p:sp>
        <p:nvSpPr>
          <p:cNvPr id="3" name="2 CuadroTexto"/>
          <p:cNvSpPr txBox="1"/>
          <p:nvPr/>
        </p:nvSpPr>
        <p:spPr>
          <a:xfrm>
            <a:off x="395536" y="620688"/>
            <a:ext cx="332142" cy="369332"/>
          </a:xfrm>
          <a:prstGeom prst="rect">
            <a:avLst/>
          </a:prstGeom>
          <a:noFill/>
        </p:spPr>
        <p:txBody>
          <a:bodyPr wrap="none" rtlCol="0">
            <a:spAutoFit/>
          </a:bodyPr>
          <a:lstStyle/>
          <a:p>
            <a:r>
              <a:rPr lang="es-MX" dirty="0"/>
              <a:t>6</a:t>
            </a:r>
          </a:p>
        </p:txBody>
      </p:sp>
    </p:spTree>
    <p:extLst>
      <p:ext uri="{BB962C8B-B14F-4D97-AF65-F5344CB8AC3E}">
        <p14:creationId xmlns:p14="http://schemas.microsoft.com/office/powerpoint/2010/main" val="749311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5 Recortar rectángulo de esquina diagonal"/>
          <p:cNvSpPr>
            <a:spLocks/>
          </p:cNvSpPr>
          <p:nvPr/>
        </p:nvSpPr>
        <p:spPr bwMode="auto">
          <a:xfrm>
            <a:off x="254000" y="1611630"/>
            <a:ext cx="8636000" cy="2460625"/>
          </a:xfrm>
          <a:custGeom>
            <a:avLst/>
            <a:gdLst>
              <a:gd name="T0" fmla="*/ 0 w 8636635"/>
              <a:gd name="T1" fmla="*/ 0 h 2460625"/>
              <a:gd name="T2" fmla="*/ 8226523 w 8636635"/>
              <a:gd name="T3" fmla="*/ 0 h 2460625"/>
              <a:gd name="T4" fmla="*/ 8636635 w 8636635"/>
              <a:gd name="T5" fmla="*/ 410112 h 2460625"/>
              <a:gd name="T6" fmla="*/ 8636635 w 8636635"/>
              <a:gd name="T7" fmla="*/ 2460625 h 2460625"/>
              <a:gd name="T8" fmla="*/ 8636635 w 8636635"/>
              <a:gd name="T9" fmla="*/ 2460625 h 2460625"/>
              <a:gd name="T10" fmla="*/ 410112 w 8636635"/>
              <a:gd name="T11" fmla="*/ 2460625 h 2460625"/>
              <a:gd name="T12" fmla="*/ 0 w 8636635"/>
              <a:gd name="T13" fmla="*/ 2050513 h 2460625"/>
              <a:gd name="T14" fmla="*/ 0 w 8636635"/>
              <a:gd name="T15" fmla="*/ 0 h 2460625"/>
              <a:gd name="T16" fmla="*/ 0 60000 65536"/>
              <a:gd name="T17" fmla="*/ 0 60000 65536"/>
              <a:gd name="T18" fmla="*/ 0 60000 65536"/>
              <a:gd name="T19" fmla="*/ 0 60000 65536"/>
              <a:gd name="T20" fmla="*/ 0 60000 65536"/>
              <a:gd name="T21" fmla="*/ 0 60000 65536"/>
              <a:gd name="T22" fmla="*/ 0 60000 65536"/>
              <a:gd name="T23" fmla="*/ 0 60000 65536"/>
              <a:gd name="T24" fmla="*/ 0 w 8636635"/>
              <a:gd name="T25" fmla="*/ 0 h 2460625"/>
              <a:gd name="T26" fmla="*/ 8636635 w 8636635"/>
              <a:gd name="T27" fmla="*/ 2460625 h 24606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36635" h="2460625">
                <a:moveTo>
                  <a:pt x="0" y="0"/>
                </a:moveTo>
                <a:lnTo>
                  <a:pt x="8226523" y="0"/>
                </a:lnTo>
                <a:lnTo>
                  <a:pt x="8636635" y="410112"/>
                </a:lnTo>
                <a:lnTo>
                  <a:pt x="8636635" y="2460625"/>
                </a:lnTo>
                <a:lnTo>
                  <a:pt x="410112" y="2460625"/>
                </a:lnTo>
                <a:lnTo>
                  <a:pt x="0" y="2050513"/>
                </a:lnTo>
                <a:lnTo>
                  <a:pt x="0" y="0"/>
                </a:lnTo>
                <a:close/>
              </a:path>
            </a:pathLst>
          </a:custGeom>
          <a:solidFill>
            <a:srgbClr val="FFFFFF"/>
          </a:solidFill>
          <a:ln w="25400">
            <a:solidFill>
              <a:srgbClr val="C0504D"/>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MX" altLang="es-MX" sz="1100" b="0" i="0" u="sng" strike="noStrike" cap="none" normalizeH="0" baseline="0" smtClean="0">
                <a:ln>
                  <a:noFill/>
                </a:ln>
                <a:solidFill>
                  <a:schemeClr val="tx1"/>
                </a:solidFill>
                <a:effectLst/>
                <a:latin typeface="Calibri" pitchFamily="34" charset="0"/>
                <a:ea typeface="Calibri" pitchFamily="34" charset="0"/>
                <a:cs typeface="Times New Roman" pitchFamily="18" charset="0"/>
              </a:rPr>
              <a:t>Quién la puede llevar a cabo:</a:t>
            </a:r>
            <a:r>
              <a:rPr kumimoji="0" lang="es-MX" altLang="es-MX"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Durante los procesos de enseñanza y de aprendizaje, el docente es el responsable de crear experiencias interpersonales que permitan a los alumnos convertirse en aprendices exitosos, pensadores críticos y participantes activos de su propio aprendizaje. En este sentido, se espera que el docente: </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altLang="es-MX"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sea un mediador entre el conocimiento y el aprendizaje de sus alumnos;   </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altLang="es-MX"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b) sea un profesional reflexivo que de manera crítica examine su práctica, tome decisiones y solucione problemas pertinentes al contexto de su clase;                                      </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altLang="es-MX"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c) analice críticamente sus propias ideas;        </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altLang="es-MX"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d) promueva aprendizajes significativos;      </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altLang="es-MX"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 preste ayuda pedagógica ajustada a las necesidades y competencias del  alumnado; y    </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MX" altLang="es-MX"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f) establezca como meta educativa la autonomía y la autodirección de sus alumnos</a:t>
            </a:r>
            <a:endParaRPr kumimoji="0" lang="es-MX" altLang="es-MX"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667543"/>
            <a:ext cx="85772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774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147763"/>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30" y="404664"/>
            <a:ext cx="85772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91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EVALUACION&#10;SUMATIVA&#10;INTEGRADORA&#10;PROMOCIONAL&#10;ACREDITATIVA&#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6076950" cy="4562476"/>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4" y="764704"/>
            <a:ext cx="8577263"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276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 y="980728"/>
            <a:ext cx="8834437"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827584" y="548680"/>
            <a:ext cx="6792244" cy="369332"/>
          </a:xfrm>
          <a:prstGeom prst="rect">
            <a:avLst/>
          </a:prstGeom>
          <a:noFill/>
        </p:spPr>
        <p:txBody>
          <a:bodyPr wrap="none" rtlCol="0">
            <a:spAutoFit/>
          </a:bodyPr>
          <a:lstStyle/>
          <a:p>
            <a:r>
              <a:rPr lang="es-MX" b="1" dirty="0" smtClean="0"/>
              <a:t>Producto 11. Evaluación. Formatos . Prerrequisitos</a:t>
            </a:r>
            <a:endParaRPr lang="es-MX" b="1" dirty="0"/>
          </a:p>
        </p:txBody>
      </p:sp>
    </p:spTree>
    <p:extLst>
      <p:ext uri="{BB962C8B-B14F-4D97-AF65-F5344CB8AC3E}">
        <p14:creationId xmlns:p14="http://schemas.microsoft.com/office/powerpoint/2010/main" val="4010723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442913"/>
            <a:ext cx="9107487" cy="598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5818"/>
            <a:ext cx="61277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7827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016000"/>
            <a:ext cx="9083675" cy="483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80284"/>
            <a:ext cx="61277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740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295275"/>
            <a:ext cx="9023350"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673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1450975"/>
            <a:ext cx="86455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764704"/>
            <a:ext cx="61277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477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666875"/>
            <a:ext cx="8834437"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74000"/>
            <a:ext cx="612775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829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2348880"/>
            <a:ext cx="7883525"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899592" y="764704"/>
            <a:ext cx="6506718" cy="369332"/>
          </a:xfrm>
          <a:prstGeom prst="rect">
            <a:avLst/>
          </a:prstGeom>
          <a:noFill/>
        </p:spPr>
        <p:txBody>
          <a:bodyPr wrap="none" rtlCol="0">
            <a:spAutoFit/>
          </a:bodyPr>
          <a:lstStyle/>
          <a:p>
            <a:r>
              <a:rPr lang="es-MX" dirty="0" smtClean="0"/>
              <a:t>Producto 12.Evaluación. Formato. Grupo heterogéneo.</a:t>
            </a:r>
            <a:endParaRPr lang="es-MX" dirty="0"/>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412776"/>
            <a:ext cx="3078163"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065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806EFA4-AA47-4AEA-A31F-DAFD9C36CBE3}"/>
              </a:ext>
            </a:extLst>
          </p:cNvPr>
          <p:cNvPicPr>
            <a:picLocks noChangeAspect="1"/>
          </p:cNvPicPr>
          <p:nvPr/>
        </p:nvPicPr>
        <p:blipFill>
          <a:blip r:embed="rId2"/>
          <a:stretch>
            <a:fillRect/>
          </a:stretch>
        </p:blipFill>
        <p:spPr>
          <a:xfrm>
            <a:off x="251520" y="491541"/>
            <a:ext cx="8496944" cy="6105810"/>
          </a:xfrm>
          <a:prstGeom prst="rect">
            <a:avLst/>
          </a:prstGeom>
        </p:spPr>
      </p:pic>
      <p:sp>
        <p:nvSpPr>
          <p:cNvPr id="3" name="2 CuadroTexto"/>
          <p:cNvSpPr txBox="1"/>
          <p:nvPr/>
        </p:nvSpPr>
        <p:spPr>
          <a:xfrm>
            <a:off x="395536" y="440842"/>
            <a:ext cx="332142" cy="369332"/>
          </a:xfrm>
          <a:prstGeom prst="rect">
            <a:avLst/>
          </a:prstGeom>
          <a:noFill/>
        </p:spPr>
        <p:txBody>
          <a:bodyPr wrap="none" rtlCol="0">
            <a:spAutoFit/>
          </a:bodyPr>
          <a:lstStyle/>
          <a:p>
            <a:r>
              <a:rPr lang="es-MX" dirty="0" smtClean="0"/>
              <a:t>7</a:t>
            </a:r>
            <a:endParaRPr lang="es-MX" dirty="0"/>
          </a:p>
        </p:txBody>
      </p:sp>
      <p:sp>
        <p:nvSpPr>
          <p:cNvPr id="4" name="3 CuadroTexto"/>
          <p:cNvSpPr txBox="1"/>
          <p:nvPr/>
        </p:nvSpPr>
        <p:spPr>
          <a:xfrm>
            <a:off x="1579263" y="122208"/>
            <a:ext cx="5841458" cy="369332"/>
          </a:xfrm>
          <a:prstGeom prst="rect">
            <a:avLst/>
          </a:prstGeom>
          <a:noFill/>
        </p:spPr>
        <p:txBody>
          <a:bodyPr wrap="square" rtlCol="0">
            <a:spAutoFit/>
          </a:bodyPr>
          <a:lstStyle/>
          <a:p>
            <a:r>
              <a:rPr lang="es-MX" dirty="0" smtClean="0"/>
              <a:t>Producto 1. C.A.I.A.C.  Conclusiones Generales</a:t>
            </a:r>
            <a:endParaRPr lang="es-MX" dirty="0"/>
          </a:p>
        </p:txBody>
      </p:sp>
    </p:spTree>
    <p:extLst>
      <p:ext uri="{BB962C8B-B14F-4D97-AF65-F5344CB8AC3E}">
        <p14:creationId xmlns:p14="http://schemas.microsoft.com/office/powerpoint/2010/main" val="4013226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04664"/>
            <a:ext cx="65659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160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874"/>
          <a:stretch/>
        </p:blipFill>
        <p:spPr bwMode="auto">
          <a:xfrm>
            <a:off x="-1" y="1363579"/>
            <a:ext cx="9148233" cy="343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547664" y="404664"/>
            <a:ext cx="6506718" cy="369332"/>
          </a:xfrm>
          <a:prstGeom prst="rect">
            <a:avLst/>
          </a:prstGeom>
          <a:noFill/>
        </p:spPr>
        <p:txBody>
          <a:bodyPr wrap="none" rtlCol="0">
            <a:spAutoFit/>
          </a:bodyPr>
          <a:lstStyle/>
          <a:p>
            <a:r>
              <a:rPr lang="es-MX" dirty="0" smtClean="0"/>
              <a:t>Producto 12.Evaluación. Formato. Grupo heterogéneo.</a:t>
            </a:r>
            <a:endParaRPr lang="es-MX"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09120"/>
            <a:ext cx="8572500" cy="141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555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58838"/>
            <a:ext cx="8208912" cy="514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691680" y="292006"/>
            <a:ext cx="5412764" cy="369332"/>
          </a:xfrm>
          <a:prstGeom prst="rect">
            <a:avLst/>
          </a:prstGeom>
          <a:noFill/>
        </p:spPr>
        <p:txBody>
          <a:bodyPr wrap="none" rtlCol="0">
            <a:spAutoFit/>
          </a:bodyPr>
          <a:lstStyle/>
          <a:p>
            <a:r>
              <a:rPr lang="es-MX" dirty="0" smtClean="0"/>
              <a:t>Producto 13.Listado.Pasos para la infografía</a:t>
            </a:r>
            <a:endParaRPr lang="es-MX" dirty="0"/>
          </a:p>
        </p:txBody>
      </p:sp>
    </p:spTree>
    <p:extLst>
      <p:ext uri="{BB962C8B-B14F-4D97-AF65-F5344CB8AC3E}">
        <p14:creationId xmlns:p14="http://schemas.microsoft.com/office/powerpoint/2010/main" val="41179898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Screenshot 2018-06-18 11.36.0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8568952" cy="5886907"/>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55576" y="58996"/>
            <a:ext cx="2952218" cy="369332"/>
          </a:xfrm>
          <a:prstGeom prst="rect">
            <a:avLst/>
          </a:prstGeom>
          <a:noFill/>
        </p:spPr>
        <p:txBody>
          <a:bodyPr wrap="none" rtlCol="0">
            <a:spAutoFit/>
          </a:bodyPr>
          <a:lstStyle/>
          <a:p>
            <a:r>
              <a:rPr lang="es-MX" dirty="0" smtClean="0"/>
              <a:t>Producto .14. Infografía</a:t>
            </a:r>
            <a:endParaRPr lang="es-MX" dirty="0"/>
          </a:p>
        </p:txBody>
      </p:sp>
    </p:spTree>
    <p:extLst>
      <p:ext uri="{BB962C8B-B14F-4D97-AF65-F5344CB8AC3E}">
        <p14:creationId xmlns:p14="http://schemas.microsoft.com/office/powerpoint/2010/main" val="14720781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616571"/>
            <a:ext cx="8136904" cy="5355312"/>
          </a:xfrm>
          <a:prstGeom prst="rect">
            <a:avLst/>
          </a:prstGeom>
          <a:noFill/>
        </p:spPr>
        <p:txBody>
          <a:bodyPr wrap="square" rtlCol="0">
            <a:spAutoFit/>
          </a:bodyPr>
          <a:lstStyle/>
          <a:p>
            <a:endParaRPr lang="es-MX" dirty="0" smtClean="0"/>
          </a:p>
          <a:p>
            <a:endParaRPr lang="es-MX" dirty="0" smtClean="0"/>
          </a:p>
          <a:p>
            <a:endParaRPr lang="es-MX" dirty="0"/>
          </a:p>
          <a:p>
            <a:r>
              <a:rPr lang="es-MX" dirty="0" smtClean="0"/>
              <a:t>Leticia Sánchez Villeda</a:t>
            </a:r>
          </a:p>
          <a:p>
            <a:r>
              <a:rPr lang="es-MX" dirty="0" smtClean="0"/>
              <a:t>ORIENTACIÓN VOCACIONAL V</a:t>
            </a:r>
          </a:p>
          <a:p>
            <a:endParaRPr lang="es-MX" dirty="0" smtClean="0"/>
          </a:p>
          <a:p>
            <a:r>
              <a:rPr lang="es-MX" dirty="0" smtClean="0"/>
              <a:t>El trabajo interdisciplinario hasta este momento ha sido</a:t>
            </a:r>
          </a:p>
          <a:p>
            <a:r>
              <a:rPr lang="es-MX" dirty="0" smtClean="0"/>
              <a:t>enriquecedor  y  valioso porque a pesar de las dificultades </a:t>
            </a:r>
          </a:p>
          <a:p>
            <a:r>
              <a:rPr lang="es-MX" dirty="0" smtClean="0"/>
              <a:t>que se han  podido suscitar , sobre todo del  acoplamiento de los tiempos ;  siempre hemos obtenido un nuevo  aprendizaje , una nueva visión y un  descubrimiento de la riqueza y percepción que se tiene de una disciplina nueva  o distinta a la que cada una  de  nosotros manejamos.</a:t>
            </a:r>
          </a:p>
          <a:p>
            <a:r>
              <a:rPr lang="es-MX" dirty="0" smtClean="0"/>
              <a:t>Pudimos acoplar los contenidos de tres materias tan diferentes y  lo  pudimos  unificar en un proyecto </a:t>
            </a:r>
            <a:r>
              <a:rPr lang="es-MX" dirty="0"/>
              <a:t>ú</a:t>
            </a:r>
            <a:r>
              <a:rPr lang="es-MX" dirty="0" smtClean="0"/>
              <a:t>nico , la visión de cada una de estas materias, manejando contenidos enfocados al enriquecimiento de la visión del estudiante, ampliando sus horizontes; donde éste se puede percatar que todo se encuentra conectado, que todo a pesar de ser tan diferente se relaciona entre sí.</a:t>
            </a:r>
          </a:p>
        </p:txBody>
      </p:sp>
      <p:sp>
        <p:nvSpPr>
          <p:cNvPr id="3" name="2 CuadroTexto"/>
          <p:cNvSpPr txBox="1"/>
          <p:nvPr/>
        </p:nvSpPr>
        <p:spPr>
          <a:xfrm>
            <a:off x="2267743" y="147990"/>
            <a:ext cx="4391715" cy="369332"/>
          </a:xfrm>
          <a:prstGeom prst="rect">
            <a:avLst/>
          </a:prstGeom>
          <a:noFill/>
        </p:spPr>
        <p:txBody>
          <a:bodyPr wrap="none" rtlCol="0">
            <a:spAutoFit/>
          </a:bodyPr>
          <a:lstStyle/>
          <a:p>
            <a:r>
              <a:rPr lang="es-MX" dirty="0"/>
              <a:t>Producto  15.Reflexiones personales</a:t>
            </a:r>
          </a:p>
        </p:txBody>
      </p:sp>
    </p:spTree>
    <p:extLst>
      <p:ext uri="{BB962C8B-B14F-4D97-AF65-F5344CB8AC3E}">
        <p14:creationId xmlns:p14="http://schemas.microsoft.com/office/powerpoint/2010/main" val="32392413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620688"/>
            <a:ext cx="7704856" cy="2031325"/>
          </a:xfrm>
          <a:prstGeom prst="rect">
            <a:avLst/>
          </a:prstGeom>
        </p:spPr>
        <p:txBody>
          <a:bodyPr wrap="square">
            <a:spAutoFit/>
          </a:bodyPr>
          <a:lstStyle/>
          <a:p>
            <a:r>
              <a:rPr lang="es-MX" dirty="0"/>
              <a:t>Esto nos permite demostrar con el ejemplo lo valioso del trabajo conjunto , las ventajas y  bondades que conlleva y que juntando nuestras fortalezas a si como nuestras debilidades, podemos complementarnos y obtener mejores resultados</a:t>
            </a:r>
            <a:r>
              <a:rPr lang="es-MX" dirty="0" smtClean="0"/>
              <a:t>. No quedándonos </a:t>
            </a:r>
            <a:r>
              <a:rPr lang="es-MX" dirty="0"/>
              <a:t>en el aislamiento  y el estancamiento del conocimiento  sino por el contrario en la socialización del mismo </a:t>
            </a:r>
            <a:r>
              <a:rPr lang="es-MX" dirty="0" smtClean="0"/>
              <a:t>conocimiento.</a:t>
            </a:r>
            <a:endParaRPr lang="es-MX" dirty="0"/>
          </a:p>
        </p:txBody>
      </p:sp>
      <p:sp>
        <p:nvSpPr>
          <p:cNvPr id="3" name="2 CuadroTexto"/>
          <p:cNvSpPr txBox="1"/>
          <p:nvPr/>
        </p:nvSpPr>
        <p:spPr>
          <a:xfrm>
            <a:off x="2195736" y="87070"/>
            <a:ext cx="4391715" cy="369332"/>
          </a:xfrm>
          <a:prstGeom prst="rect">
            <a:avLst/>
          </a:prstGeom>
          <a:noFill/>
        </p:spPr>
        <p:txBody>
          <a:bodyPr wrap="none" rtlCol="0">
            <a:spAutoFit/>
          </a:bodyPr>
          <a:lstStyle/>
          <a:p>
            <a:r>
              <a:rPr lang="es-MX" dirty="0"/>
              <a:t>Producto  15.Reflexiones personales</a:t>
            </a:r>
          </a:p>
        </p:txBody>
      </p:sp>
    </p:spTree>
    <p:extLst>
      <p:ext uri="{BB962C8B-B14F-4D97-AF65-F5344CB8AC3E}">
        <p14:creationId xmlns:p14="http://schemas.microsoft.com/office/powerpoint/2010/main" val="10813214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1877" y="1124744"/>
            <a:ext cx="8628593" cy="4801314"/>
          </a:xfrm>
          <a:prstGeom prst="rect">
            <a:avLst/>
          </a:prstGeom>
        </p:spPr>
        <p:txBody>
          <a:bodyPr wrap="square">
            <a:spAutoFit/>
          </a:bodyPr>
          <a:lstStyle/>
          <a:p>
            <a:endParaRPr lang="es-MX" dirty="0"/>
          </a:p>
          <a:p>
            <a:r>
              <a:rPr lang="es-MX" dirty="0"/>
              <a:t>LITERATURA UNIVERSAL</a:t>
            </a:r>
          </a:p>
          <a:p>
            <a:r>
              <a:rPr lang="es-MX" dirty="0" err="1"/>
              <a:t>Gemma</a:t>
            </a:r>
            <a:r>
              <a:rPr lang="es-MX" dirty="0"/>
              <a:t> Bernal Tapia</a:t>
            </a:r>
          </a:p>
          <a:p>
            <a:r>
              <a:rPr lang="es-MX" dirty="0"/>
              <a:t>Me gustaría iniciar mi reflexión con la certeza de haber adquirido la conciencia de la necesidad del trabajo interdisciplinario ya que nos permite complementar la información de un tema, dándonos unidad como profesores y generando  en los alumnos  no sólo conocimientos integrales y aplicables, también habilidades, virtudes y actitudes que repercuten en la convivencia cotidiana. Es importante mencionar, que en un principio, se presentaron dificultades  de integración y ajuste de tiempos que se resolvieron con disposición, entusiasmo y respeto a nuestras habilidades como profesores y dominio de nuestras materias lo que hizo emocionante articular un proyecto con un tema que a los profesores que lo integramos nos pareció atractivo por su secuencia diacrónica y sincrónica y con el que nos entusiasma trabajar ya en clase y con la participación  y enriquecimiento de la perspectiva de los alumnos</a:t>
            </a:r>
            <a:r>
              <a:rPr lang="es-MX" dirty="0" smtClean="0"/>
              <a:t>..</a:t>
            </a:r>
            <a:endParaRPr lang="es-MX" dirty="0"/>
          </a:p>
        </p:txBody>
      </p:sp>
      <p:sp>
        <p:nvSpPr>
          <p:cNvPr id="3" name="2 Rectángulo"/>
          <p:cNvSpPr/>
          <p:nvPr/>
        </p:nvSpPr>
        <p:spPr>
          <a:xfrm>
            <a:off x="2310315" y="476672"/>
            <a:ext cx="4391715" cy="369332"/>
          </a:xfrm>
          <a:prstGeom prst="rect">
            <a:avLst/>
          </a:prstGeom>
        </p:spPr>
        <p:txBody>
          <a:bodyPr wrap="none">
            <a:spAutoFit/>
          </a:bodyPr>
          <a:lstStyle/>
          <a:p>
            <a:r>
              <a:rPr lang="es-MX" dirty="0">
                <a:solidFill>
                  <a:prstClr val="black"/>
                </a:solidFill>
              </a:rPr>
              <a:t>Producto  15.Reflexiones personales</a:t>
            </a:r>
            <a:endParaRPr lang="es-MX" dirty="0"/>
          </a:p>
        </p:txBody>
      </p:sp>
    </p:spTree>
    <p:extLst>
      <p:ext uri="{BB962C8B-B14F-4D97-AF65-F5344CB8AC3E}">
        <p14:creationId xmlns:p14="http://schemas.microsoft.com/office/powerpoint/2010/main" val="7319393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474345"/>
            <a:ext cx="8568952" cy="2862322"/>
          </a:xfrm>
          <a:prstGeom prst="rect">
            <a:avLst/>
          </a:prstGeom>
        </p:spPr>
        <p:txBody>
          <a:bodyPr wrap="square">
            <a:spAutoFit/>
          </a:bodyPr>
          <a:lstStyle/>
          <a:p>
            <a:r>
              <a:rPr lang="es-MX" dirty="0"/>
              <a:t>Definitivamente el mayor resultado es tener ya un proyecto interdisciplinario integrado a nuestra planeación del próximo ciclo escolar  que sin duda irá mejorando en la medida que nos sintamos comprometidos y motivemos a los alumnos en el proceso. Vivir, experimentar un trabajo interdisciplinario permite ampliar la perspectiva de tu metodología de clase y reconocer las dificultades que se presentan para poder comprender cuando en los alumnos existen dificultades de entrega, tiempo, actitudes reconociendo así lo humano y sensible de nuestra labor como docentes y cómo estamos en un proceso contante no sólo de aprendizaje sino de generar empatías y tolerancia.</a:t>
            </a:r>
          </a:p>
        </p:txBody>
      </p:sp>
      <p:sp>
        <p:nvSpPr>
          <p:cNvPr id="3" name="2 Rectángulo"/>
          <p:cNvSpPr/>
          <p:nvPr/>
        </p:nvSpPr>
        <p:spPr>
          <a:xfrm>
            <a:off x="1979712" y="105013"/>
            <a:ext cx="4391715" cy="369332"/>
          </a:xfrm>
          <a:prstGeom prst="rect">
            <a:avLst/>
          </a:prstGeom>
        </p:spPr>
        <p:txBody>
          <a:bodyPr wrap="none">
            <a:spAutoFit/>
          </a:bodyPr>
          <a:lstStyle/>
          <a:p>
            <a:r>
              <a:rPr lang="es-MX" dirty="0"/>
              <a:t>Producto  15.Reflexiones personales</a:t>
            </a:r>
          </a:p>
        </p:txBody>
      </p:sp>
    </p:spTree>
    <p:extLst>
      <p:ext uri="{BB962C8B-B14F-4D97-AF65-F5344CB8AC3E}">
        <p14:creationId xmlns:p14="http://schemas.microsoft.com/office/powerpoint/2010/main" val="14795491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8659" y="908720"/>
            <a:ext cx="8784976" cy="5078313"/>
          </a:xfrm>
          <a:prstGeom prst="rect">
            <a:avLst/>
          </a:prstGeom>
        </p:spPr>
        <p:txBody>
          <a:bodyPr wrap="square">
            <a:spAutoFit/>
          </a:bodyPr>
          <a:lstStyle/>
          <a:p>
            <a:r>
              <a:rPr lang="es-MX" dirty="0"/>
              <a:t>EDUCACIÓN PARA LA SALUD</a:t>
            </a:r>
          </a:p>
          <a:p>
            <a:r>
              <a:rPr lang="es-MX" dirty="0"/>
              <a:t>María de Jesús Perea</a:t>
            </a:r>
          </a:p>
          <a:p>
            <a:r>
              <a:rPr lang="es-MX" dirty="0"/>
              <a:t>Las principales dificultades a considerar para articular un proyecto interdisciplinario por lo que a mi participación respecta ha sido el ajuste de los tiempos entre los profesores para lograr una comunicación más eficaz al entregar los productos en común exigidos en CONEXIONES, mismas que resolvimos con la pasión que profesamos a nuestra cátedra y el interés por articular un tema de mi materia con aspectos culturales, sociales y psicológicos, mismos que integraron los profesores de mi equipo; dando como resultado no sólo un proyecto sino una serie de aprendizajes tanto teóricos como experimentales. Sin duda este proceso generó  más tolerancia de mi parte y la emoción de compartir un tema desde mi perspectiva de la salud y anatomía humana con otras visiones que me parecieron interesantes y muy actuales. Estoy en toda la disposición de colaborar con entusiasmo para lograr con mis compañeros y los alumnos una cascada de aprendizajes que estoy segura refrescará mi manera de trabajar en clase.</a:t>
            </a:r>
          </a:p>
          <a:p>
            <a:endParaRPr lang="es-MX"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71676"/>
            <a:ext cx="44084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859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86384" y="422685"/>
            <a:ext cx="5817876" cy="369332"/>
          </a:xfrm>
          <a:prstGeom prst="rect">
            <a:avLst/>
          </a:prstGeom>
        </p:spPr>
        <p:txBody>
          <a:bodyPr wrap="square">
            <a:spAutoFit/>
          </a:bodyPr>
          <a:lstStyle/>
          <a:p>
            <a:r>
              <a:rPr lang="es-MX" dirty="0"/>
              <a:t>Producto 1. C.A.I.A.C. Conclusiones Generales.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51" y="1052736"/>
            <a:ext cx="8693150" cy="524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26051" y="422685"/>
            <a:ext cx="332142" cy="369332"/>
          </a:xfrm>
          <a:prstGeom prst="rect">
            <a:avLst/>
          </a:prstGeom>
          <a:noFill/>
        </p:spPr>
        <p:txBody>
          <a:bodyPr wrap="none" rtlCol="0">
            <a:spAutoFit/>
          </a:bodyPr>
          <a:lstStyle/>
          <a:p>
            <a:r>
              <a:rPr lang="es-MX" dirty="0" smtClean="0"/>
              <a:t>8</a:t>
            </a:r>
            <a:endParaRPr lang="es-MX" dirty="0"/>
          </a:p>
        </p:txBody>
      </p:sp>
    </p:spTree>
    <p:extLst>
      <p:ext uri="{BB962C8B-B14F-4D97-AF65-F5344CB8AC3E}">
        <p14:creationId xmlns:p14="http://schemas.microsoft.com/office/powerpoint/2010/main" val="1669436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688" y="188640"/>
            <a:ext cx="5886400" cy="369332"/>
          </a:xfrm>
          <a:prstGeom prst="rect">
            <a:avLst/>
          </a:prstGeom>
        </p:spPr>
        <p:txBody>
          <a:bodyPr wrap="square">
            <a:spAutoFit/>
          </a:bodyPr>
          <a:lstStyle/>
          <a:p>
            <a:r>
              <a:rPr lang="es-MX" dirty="0"/>
              <a:t>Producto 1. C.A.I.A.C. Conclusiones Generales.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980728"/>
            <a:ext cx="8242300" cy="571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50850" y="194162"/>
            <a:ext cx="332142" cy="369332"/>
          </a:xfrm>
          <a:prstGeom prst="rect">
            <a:avLst/>
          </a:prstGeom>
          <a:noFill/>
        </p:spPr>
        <p:txBody>
          <a:bodyPr wrap="none" rtlCol="0">
            <a:spAutoFit/>
          </a:bodyPr>
          <a:lstStyle/>
          <a:p>
            <a:r>
              <a:rPr lang="es-MX" dirty="0" smtClean="0"/>
              <a:t>9</a:t>
            </a:r>
            <a:endParaRPr lang="es-MX" dirty="0"/>
          </a:p>
        </p:txBody>
      </p:sp>
    </p:spTree>
    <p:extLst>
      <p:ext uri="{BB962C8B-B14F-4D97-AF65-F5344CB8AC3E}">
        <p14:creationId xmlns:p14="http://schemas.microsoft.com/office/powerpoint/2010/main" val="4123356300"/>
      </p:ext>
    </p:extLst>
  </p:cSld>
  <p:clrMapOvr>
    <a:masterClrMapping/>
  </p:clrMapOvr>
</p:sld>
</file>

<file path=ppt/theme/theme1.xml><?xml version="1.0" encoding="utf-8"?>
<a:theme xmlns:a="http://schemas.openxmlformats.org/drawingml/2006/main" name="Spring">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724</TotalTime>
  <Words>1772</Words>
  <Application>Microsoft Office PowerPoint</Application>
  <PresentationFormat>Presentación en pantalla (4:3)</PresentationFormat>
  <Paragraphs>224</Paragraphs>
  <Slides>78</Slides>
  <Notes>0</Notes>
  <HiddenSlides>0</HiddenSlides>
  <MMClips>0</MMClips>
  <ScaleCrop>false</ScaleCrop>
  <HeadingPairs>
    <vt:vector size="4" baseType="variant">
      <vt:variant>
        <vt:lpstr>Tema</vt:lpstr>
      </vt:variant>
      <vt:variant>
        <vt:i4>1</vt:i4>
      </vt:variant>
      <vt:variant>
        <vt:lpstr>Títulos de diapositiva</vt:lpstr>
      </vt:variant>
      <vt:variant>
        <vt:i4>78</vt:i4>
      </vt:variant>
    </vt:vector>
  </HeadingPairs>
  <TitlesOfParts>
    <vt:vector size="79" baseType="lpstr">
      <vt:lpstr>Spring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Administrador</dc:creator>
  <cp:lastModifiedBy>Velazquez Torres Angel</cp:lastModifiedBy>
  <cp:revision>83</cp:revision>
  <dcterms:created xsi:type="dcterms:W3CDTF">2014-09-27T15:33:04Z</dcterms:created>
  <dcterms:modified xsi:type="dcterms:W3CDTF">2018-06-21T12:45:19Z</dcterms:modified>
</cp:coreProperties>
</file>