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47"/>
  </p:notesMasterIdLst>
  <p:sldIdLst>
    <p:sldId id="310" r:id="rId2"/>
    <p:sldId id="311" r:id="rId3"/>
    <p:sldId id="312" r:id="rId4"/>
    <p:sldId id="313" r:id="rId5"/>
    <p:sldId id="314" r:id="rId6"/>
    <p:sldId id="315" r:id="rId7"/>
    <p:sldId id="316" r:id="rId8"/>
    <p:sldId id="325" r:id="rId9"/>
    <p:sldId id="326" r:id="rId10"/>
    <p:sldId id="327" r:id="rId11"/>
    <p:sldId id="328" r:id="rId12"/>
    <p:sldId id="321" r:id="rId13"/>
    <p:sldId id="324" r:id="rId14"/>
    <p:sldId id="323" r:id="rId15"/>
    <p:sldId id="265" r:id="rId16"/>
    <p:sldId id="270" r:id="rId17"/>
    <p:sldId id="259" r:id="rId18"/>
    <p:sldId id="260" r:id="rId19"/>
    <p:sldId id="261" r:id="rId20"/>
    <p:sldId id="262" r:id="rId21"/>
    <p:sldId id="264" r:id="rId22"/>
    <p:sldId id="263" r:id="rId23"/>
    <p:sldId id="267" r:id="rId24"/>
    <p:sldId id="268" r:id="rId25"/>
    <p:sldId id="269" r:id="rId26"/>
    <p:sldId id="281" r:id="rId27"/>
    <p:sldId id="272" r:id="rId28"/>
    <p:sldId id="273" r:id="rId29"/>
    <p:sldId id="274" r:id="rId30"/>
    <p:sldId id="275" r:id="rId31"/>
    <p:sldId id="276" r:id="rId32"/>
    <p:sldId id="277" r:id="rId33"/>
    <p:sldId id="278" r:id="rId34"/>
    <p:sldId id="279" r:id="rId35"/>
    <p:sldId id="280" r:id="rId36"/>
    <p:sldId id="289" r:id="rId37"/>
    <p:sldId id="282" r:id="rId38"/>
    <p:sldId id="291" r:id="rId39"/>
    <p:sldId id="292" r:id="rId40"/>
    <p:sldId id="293" r:id="rId41"/>
    <p:sldId id="294" r:id="rId42"/>
    <p:sldId id="295" r:id="rId43"/>
    <p:sldId id="296" r:id="rId44"/>
    <p:sldId id="297" r:id="rId45"/>
    <p:sldId id="298" r:id="rId46"/>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7" autoAdjust="0"/>
    <p:restoredTop sz="94660"/>
  </p:normalViewPr>
  <p:slideViewPr>
    <p:cSldViewPr snapToGrid="0">
      <p:cViewPr varScale="1">
        <p:scale>
          <a:sx n="69" d="100"/>
          <a:sy n="69" d="100"/>
        </p:scale>
        <p:origin x="75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F11103-00D4-4D0A-8113-913FE07A5410}" type="doc">
      <dgm:prSet loTypeId="urn:microsoft.com/office/officeart/2005/8/layout/radial3" loCatId="cycle" qsTypeId="urn:microsoft.com/office/officeart/2005/8/quickstyle/simple1" qsCatId="simple" csTypeId="urn:microsoft.com/office/officeart/2005/8/colors/colorful5" csCatId="colorful" phldr="1"/>
      <dgm:spPr/>
      <dgm:t>
        <a:bodyPr/>
        <a:lstStyle/>
        <a:p>
          <a:endParaRPr lang="es-MX"/>
        </a:p>
      </dgm:t>
    </dgm:pt>
    <dgm:pt modelId="{B5A214ED-B5D1-4F47-958D-3DC84AA7B471}">
      <dgm:prSet phldrT="[Texto]"/>
      <dgm:spPr/>
      <dgm:t>
        <a:bodyPr/>
        <a:lstStyle/>
        <a:p>
          <a:r>
            <a:rPr lang="es-MX" b="1" dirty="0"/>
            <a:t>LA MODA,  </a:t>
          </a:r>
          <a:r>
            <a:rPr lang="es-MX" dirty="0">
              <a:latin typeface="AutobahnW01-LightItalic" pitchFamily="2" charset="0"/>
            </a:rPr>
            <a:t>¿TE ACOMODA?</a:t>
          </a:r>
        </a:p>
      </dgm:t>
    </dgm:pt>
    <dgm:pt modelId="{0FFD0887-9F4D-4E98-BE53-82456E68D38D}" type="parTrans" cxnId="{3F50831F-6F46-4168-BC47-4DA891054A01}">
      <dgm:prSet/>
      <dgm:spPr/>
      <dgm:t>
        <a:bodyPr/>
        <a:lstStyle/>
        <a:p>
          <a:endParaRPr lang="es-MX"/>
        </a:p>
      </dgm:t>
    </dgm:pt>
    <dgm:pt modelId="{51BEB510-71AA-4B16-B201-AEB7071A6F9C}" type="sibTrans" cxnId="{3F50831F-6F46-4168-BC47-4DA891054A01}">
      <dgm:prSet/>
      <dgm:spPr/>
      <dgm:t>
        <a:bodyPr/>
        <a:lstStyle/>
        <a:p>
          <a:endParaRPr lang="es-MX"/>
        </a:p>
      </dgm:t>
    </dgm:pt>
    <dgm:pt modelId="{B346D2F2-054D-45DC-B26D-DF34B49A0BEA}">
      <dgm:prSet phldrT="[Texto]"/>
      <dgm:spPr/>
      <dgm:t>
        <a:bodyPr/>
        <a:lstStyle/>
        <a:p>
          <a:r>
            <a:rPr lang="es-MX" b="1" dirty="0"/>
            <a:t> LITERATURA UNIVERSAL</a:t>
          </a:r>
        </a:p>
        <a:p>
          <a:r>
            <a:rPr lang="es-MX" b="1" dirty="0"/>
            <a:t>ARTE Y MODA</a:t>
          </a:r>
        </a:p>
      </dgm:t>
    </dgm:pt>
    <dgm:pt modelId="{7AEF1169-C3F5-4B58-85B0-B0DAF3414ACB}" type="parTrans" cxnId="{E8C0B0D8-6D13-47AB-98EF-E4E154104E36}">
      <dgm:prSet/>
      <dgm:spPr/>
      <dgm:t>
        <a:bodyPr/>
        <a:lstStyle/>
        <a:p>
          <a:endParaRPr lang="es-MX"/>
        </a:p>
      </dgm:t>
    </dgm:pt>
    <dgm:pt modelId="{18892333-F8CC-4DCB-8157-1D3CF8304486}" type="sibTrans" cxnId="{E8C0B0D8-6D13-47AB-98EF-E4E154104E36}">
      <dgm:prSet/>
      <dgm:spPr/>
      <dgm:t>
        <a:bodyPr/>
        <a:lstStyle/>
        <a:p>
          <a:endParaRPr lang="es-MX"/>
        </a:p>
      </dgm:t>
    </dgm:pt>
    <dgm:pt modelId="{D523AF28-E327-48F0-8619-65FDA07C1C6D}">
      <dgm:prSet phldrT="[Texto]"/>
      <dgm:spPr/>
      <dgm:t>
        <a:bodyPr/>
        <a:lstStyle/>
        <a:p>
          <a:r>
            <a:rPr lang="es-MX" b="1" dirty="0"/>
            <a:t>HEDUCACIÓN PARA LA SALUDALIMENTACIÓN HÁBITOS RIESGOS</a:t>
          </a:r>
        </a:p>
      </dgm:t>
    </dgm:pt>
    <dgm:pt modelId="{985E7BCB-4C13-442E-919D-38978DC9AE19}" type="parTrans" cxnId="{86FC0F21-3D3F-473D-84D9-74DEB4AF118F}">
      <dgm:prSet/>
      <dgm:spPr/>
      <dgm:t>
        <a:bodyPr/>
        <a:lstStyle/>
        <a:p>
          <a:endParaRPr lang="es-MX"/>
        </a:p>
      </dgm:t>
    </dgm:pt>
    <dgm:pt modelId="{9BFCA51B-E684-47A6-AE8E-B36528E5023E}" type="sibTrans" cxnId="{86FC0F21-3D3F-473D-84D9-74DEB4AF118F}">
      <dgm:prSet/>
      <dgm:spPr/>
      <dgm:t>
        <a:bodyPr/>
        <a:lstStyle/>
        <a:p>
          <a:endParaRPr lang="es-MX"/>
        </a:p>
      </dgm:t>
    </dgm:pt>
    <dgm:pt modelId="{E7AF17D1-2CFA-4639-BA0E-C71AED53A9C6}">
      <dgm:prSet phldrT="[Texto]"/>
      <dgm:spPr/>
      <dgm:t>
        <a:bodyPr/>
        <a:lstStyle/>
        <a:p>
          <a:r>
            <a:rPr lang="es-MX" b="1" dirty="0"/>
            <a:t>ORIENTACI</a:t>
          </a:r>
        </a:p>
        <a:p>
          <a:r>
            <a:rPr lang="es-MX" b="1" dirty="0"/>
            <a:t>APTITUDES E INTERESES</a:t>
          </a:r>
        </a:p>
      </dgm:t>
    </dgm:pt>
    <dgm:pt modelId="{E2E7835A-2E4A-4E78-B52F-FFC4537A1E45}" type="parTrans" cxnId="{20D64759-8E63-40E6-BF81-3677EFA2D664}">
      <dgm:prSet/>
      <dgm:spPr/>
      <dgm:t>
        <a:bodyPr/>
        <a:lstStyle/>
        <a:p>
          <a:endParaRPr lang="es-MX"/>
        </a:p>
      </dgm:t>
    </dgm:pt>
    <dgm:pt modelId="{CC95A61E-71E1-40FA-BF60-8BAE38C56B75}" type="sibTrans" cxnId="{20D64759-8E63-40E6-BF81-3677EFA2D664}">
      <dgm:prSet/>
      <dgm:spPr/>
      <dgm:t>
        <a:bodyPr/>
        <a:lstStyle/>
        <a:p>
          <a:endParaRPr lang="es-MX"/>
        </a:p>
      </dgm:t>
    </dgm:pt>
    <dgm:pt modelId="{1D4440F8-E47A-474C-AFE6-31C5F5EBAA36}" type="pres">
      <dgm:prSet presAssocID="{7EF11103-00D4-4D0A-8113-913FE07A5410}" presName="composite" presStyleCnt="0">
        <dgm:presLayoutVars>
          <dgm:chMax val="1"/>
          <dgm:dir/>
          <dgm:resizeHandles val="exact"/>
        </dgm:presLayoutVars>
      </dgm:prSet>
      <dgm:spPr/>
      <dgm:t>
        <a:bodyPr/>
        <a:lstStyle/>
        <a:p>
          <a:endParaRPr lang="es-ES"/>
        </a:p>
      </dgm:t>
    </dgm:pt>
    <dgm:pt modelId="{918571BC-6730-46FC-8EF0-6BF76DFA6854}" type="pres">
      <dgm:prSet presAssocID="{7EF11103-00D4-4D0A-8113-913FE07A5410}" presName="radial" presStyleCnt="0">
        <dgm:presLayoutVars>
          <dgm:animLvl val="ctr"/>
        </dgm:presLayoutVars>
      </dgm:prSet>
      <dgm:spPr/>
    </dgm:pt>
    <dgm:pt modelId="{EACB9DCC-C856-4BEF-BE18-A4021A9EA079}" type="pres">
      <dgm:prSet presAssocID="{B5A214ED-B5D1-4F47-958D-3DC84AA7B471}" presName="centerShape" presStyleLbl="vennNode1" presStyleIdx="0" presStyleCnt="4" custLinFactNeighborX="-4866" custLinFactNeighborY="5715"/>
      <dgm:spPr/>
      <dgm:t>
        <a:bodyPr/>
        <a:lstStyle/>
        <a:p>
          <a:endParaRPr lang="es-ES"/>
        </a:p>
      </dgm:t>
    </dgm:pt>
    <dgm:pt modelId="{FCBD9AF5-6025-4F30-9E07-64E5AE8D39A5}" type="pres">
      <dgm:prSet presAssocID="{B346D2F2-054D-45DC-B26D-DF34B49A0BEA}" presName="node" presStyleLbl="vennNode1" presStyleIdx="1" presStyleCnt="4" custRadScaleRad="88556" custRadScaleInc="-3356">
        <dgm:presLayoutVars>
          <dgm:bulletEnabled val="1"/>
        </dgm:presLayoutVars>
      </dgm:prSet>
      <dgm:spPr/>
      <dgm:t>
        <a:bodyPr/>
        <a:lstStyle/>
        <a:p>
          <a:endParaRPr lang="es-ES"/>
        </a:p>
      </dgm:t>
    </dgm:pt>
    <dgm:pt modelId="{85873B70-C456-4A59-87D3-B08A641A6F58}" type="pres">
      <dgm:prSet presAssocID="{D523AF28-E327-48F0-8619-65FDA07C1C6D}" presName="node" presStyleLbl="vennNode1" presStyleIdx="2" presStyleCnt="4" custRadScaleRad="93447" custRadScaleInc="-710">
        <dgm:presLayoutVars>
          <dgm:bulletEnabled val="1"/>
        </dgm:presLayoutVars>
      </dgm:prSet>
      <dgm:spPr/>
      <dgm:t>
        <a:bodyPr/>
        <a:lstStyle/>
        <a:p>
          <a:endParaRPr lang="es-ES"/>
        </a:p>
      </dgm:t>
    </dgm:pt>
    <dgm:pt modelId="{F91BACC0-A3FF-442F-838E-84D283A1121D}" type="pres">
      <dgm:prSet presAssocID="{E7AF17D1-2CFA-4639-BA0E-C71AED53A9C6}" presName="node" presStyleLbl="vennNode1" presStyleIdx="3" presStyleCnt="4" custScaleX="97045" custScaleY="100494">
        <dgm:presLayoutVars>
          <dgm:bulletEnabled val="1"/>
        </dgm:presLayoutVars>
      </dgm:prSet>
      <dgm:spPr/>
      <dgm:t>
        <a:bodyPr/>
        <a:lstStyle/>
        <a:p>
          <a:endParaRPr lang="es-ES"/>
        </a:p>
      </dgm:t>
    </dgm:pt>
  </dgm:ptLst>
  <dgm:cxnLst>
    <dgm:cxn modelId="{74B6F6FA-30A3-44B5-8B9B-AB5D0AC8F469}" type="presOf" srcId="{D523AF28-E327-48F0-8619-65FDA07C1C6D}" destId="{85873B70-C456-4A59-87D3-B08A641A6F58}" srcOrd="0" destOrd="0" presId="urn:microsoft.com/office/officeart/2005/8/layout/radial3"/>
    <dgm:cxn modelId="{E9011B08-5EC2-48D7-B06B-A921E0DBEB62}" type="presOf" srcId="{7EF11103-00D4-4D0A-8113-913FE07A5410}" destId="{1D4440F8-E47A-474C-AFE6-31C5F5EBAA36}" srcOrd="0" destOrd="0" presId="urn:microsoft.com/office/officeart/2005/8/layout/radial3"/>
    <dgm:cxn modelId="{86FC0F21-3D3F-473D-84D9-74DEB4AF118F}" srcId="{B5A214ED-B5D1-4F47-958D-3DC84AA7B471}" destId="{D523AF28-E327-48F0-8619-65FDA07C1C6D}" srcOrd="1" destOrd="0" parTransId="{985E7BCB-4C13-442E-919D-38978DC9AE19}" sibTransId="{9BFCA51B-E684-47A6-AE8E-B36528E5023E}"/>
    <dgm:cxn modelId="{EA32C54F-271C-41A2-8035-9EDE2C29DE86}" type="presOf" srcId="{E7AF17D1-2CFA-4639-BA0E-C71AED53A9C6}" destId="{F91BACC0-A3FF-442F-838E-84D283A1121D}" srcOrd="0" destOrd="0" presId="urn:microsoft.com/office/officeart/2005/8/layout/radial3"/>
    <dgm:cxn modelId="{20D64759-8E63-40E6-BF81-3677EFA2D664}" srcId="{B5A214ED-B5D1-4F47-958D-3DC84AA7B471}" destId="{E7AF17D1-2CFA-4639-BA0E-C71AED53A9C6}" srcOrd="2" destOrd="0" parTransId="{E2E7835A-2E4A-4E78-B52F-FFC4537A1E45}" sibTransId="{CC95A61E-71E1-40FA-BF60-8BAE38C56B75}"/>
    <dgm:cxn modelId="{31E326D8-F7AC-4D46-BB29-CA7FA42C6E9C}" type="presOf" srcId="{B346D2F2-054D-45DC-B26D-DF34B49A0BEA}" destId="{FCBD9AF5-6025-4F30-9E07-64E5AE8D39A5}" srcOrd="0" destOrd="0" presId="urn:microsoft.com/office/officeart/2005/8/layout/radial3"/>
    <dgm:cxn modelId="{E8C0B0D8-6D13-47AB-98EF-E4E154104E36}" srcId="{B5A214ED-B5D1-4F47-958D-3DC84AA7B471}" destId="{B346D2F2-054D-45DC-B26D-DF34B49A0BEA}" srcOrd="0" destOrd="0" parTransId="{7AEF1169-C3F5-4B58-85B0-B0DAF3414ACB}" sibTransId="{18892333-F8CC-4DCB-8157-1D3CF8304486}"/>
    <dgm:cxn modelId="{87D8E9A5-5FEF-4A57-8F80-F33AF4B025BC}" type="presOf" srcId="{B5A214ED-B5D1-4F47-958D-3DC84AA7B471}" destId="{EACB9DCC-C856-4BEF-BE18-A4021A9EA079}" srcOrd="0" destOrd="0" presId="urn:microsoft.com/office/officeart/2005/8/layout/radial3"/>
    <dgm:cxn modelId="{3F50831F-6F46-4168-BC47-4DA891054A01}" srcId="{7EF11103-00D4-4D0A-8113-913FE07A5410}" destId="{B5A214ED-B5D1-4F47-958D-3DC84AA7B471}" srcOrd="0" destOrd="0" parTransId="{0FFD0887-9F4D-4E98-BE53-82456E68D38D}" sibTransId="{51BEB510-71AA-4B16-B201-AEB7071A6F9C}"/>
    <dgm:cxn modelId="{CFD5FFAE-DC1B-44C1-BE34-6BA17F193AF8}" type="presParOf" srcId="{1D4440F8-E47A-474C-AFE6-31C5F5EBAA36}" destId="{918571BC-6730-46FC-8EF0-6BF76DFA6854}" srcOrd="0" destOrd="0" presId="urn:microsoft.com/office/officeart/2005/8/layout/radial3"/>
    <dgm:cxn modelId="{6FD761F7-4831-4441-8356-41F9F8C8F1DA}" type="presParOf" srcId="{918571BC-6730-46FC-8EF0-6BF76DFA6854}" destId="{EACB9DCC-C856-4BEF-BE18-A4021A9EA079}" srcOrd="0" destOrd="0" presId="urn:microsoft.com/office/officeart/2005/8/layout/radial3"/>
    <dgm:cxn modelId="{A3876262-8A9D-4C58-B7FA-17325FE11B0A}" type="presParOf" srcId="{918571BC-6730-46FC-8EF0-6BF76DFA6854}" destId="{FCBD9AF5-6025-4F30-9E07-64E5AE8D39A5}" srcOrd="1" destOrd="0" presId="urn:microsoft.com/office/officeart/2005/8/layout/radial3"/>
    <dgm:cxn modelId="{4CBBD03A-A966-4240-8418-951C807D5060}" type="presParOf" srcId="{918571BC-6730-46FC-8EF0-6BF76DFA6854}" destId="{85873B70-C456-4A59-87D3-B08A641A6F58}" srcOrd="2" destOrd="0" presId="urn:microsoft.com/office/officeart/2005/8/layout/radial3"/>
    <dgm:cxn modelId="{15AFEEAF-774C-43CE-B16D-7CD14A4F4A42}" type="presParOf" srcId="{918571BC-6730-46FC-8EF0-6BF76DFA6854}" destId="{F91BACC0-A3FF-442F-838E-84D283A1121D}" srcOrd="3"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CB9DCC-C856-4BEF-BE18-A4021A9EA079}">
      <dsp:nvSpPr>
        <dsp:cNvPr id="0" name=""/>
        <dsp:cNvSpPr/>
      </dsp:nvSpPr>
      <dsp:spPr>
        <a:xfrm>
          <a:off x="943172" y="1096401"/>
          <a:ext cx="1992065" cy="1992065"/>
        </a:xfrm>
        <a:prstGeom prst="ellipse">
          <a:avLst/>
        </a:prstGeom>
        <a:solidFill>
          <a:schemeClr val="accent5">
            <a:alpha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s-MX" sz="1900" b="1" kern="1200" dirty="0"/>
            <a:t>LA MODA,  </a:t>
          </a:r>
          <a:r>
            <a:rPr lang="es-MX" sz="1900" kern="1200" dirty="0">
              <a:latin typeface="AutobahnW01-LightItalic" pitchFamily="2" charset="0"/>
            </a:rPr>
            <a:t>¿TE ACOMODA?</a:t>
          </a:r>
        </a:p>
      </dsp:txBody>
      <dsp:txXfrm>
        <a:off x="1234903" y="1388132"/>
        <a:ext cx="1408603" cy="1408603"/>
      </dsp:txXfrm>
    </dsp:sp>
    <dsp:sp modelId="{FCBD9AF5-6025-4F30-9E07-64E5AE8D39A5}">
      <dsp:nvSpPr>
        <dsp:cNvPr id="0" name=""/>
        <dsp:cNvSpPr/>
      </dsp:nvSpPr>
      <dsp:spPr>
        <a:xfrm>
          <a:off x="1486713" y="301408"/>
          <a:ext cx="996032" cy="996032"/>
        </a:xfrm>
        <a:prstGeom prst="ellipse">
          <a:avLst/>
        </a:prstGeom>
        <a:solidFill>
          <a:schemeClr val="accent5">
            <a:alpha val="50000"/>
            <a:hueOff val="-2136661"/>
            <a:satOff val="-3512"/>
            <a:lumOff val="-131"/>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es-MX" sz="500" b="1" kern="1200" dirty="0"/>
            <a:t> LITERATURA UNIVERSAL</a:t>
          </a:r>
        </a:p>
        <a:p>
          <a:pPr lvl="0" algn="ctr" defTabSz="222250">
            <a:lnSpc>
              <a:spcPct val="90000"/>
            </a:lnSpc>
            <a:spcBef>
              <a:spcPct val="0"/>
            </a:spcBef>
            <a:spcAft>
              <a:spcPct val="35000"/>
            </a:spcAft>
          </a:pPr>
          <a:r>
            <a:rPr lang="es-MX" sz="500" b="1" kern="1200" dirty="0"/>
            <a:t>ARTE Y MODA</a:t>
          </a:r>
        </a:p>
      </dsp:txBody>
      <dsp:txXfrm>
        <a:off x="1632579" y="447274"/>
        <a:ext cx="704300" cy="704300"/>
      </dsp:txXfrm>
    </dsp:sp>
    <dsp:sp modelId="{85873B70-C456-4A59-87D3-B08A641A6F58}">
      <dsp:nvSpPr>
        <dsp:cNvPr id="0" name=""/>
        <dsp:cNvSpPr/>
      </dsp:nvSpPr>
      <dsp:spPr>
        <a:xfrm>
          <a:off x="2625045" y="2036166"/>
          <a:ext cx="996032" cy="996032"/>
        </a:xfrm>
        <a:prstGeom prst="ellipse">
          <a:avLst/>
        </a:prstGeom>
        <a:solidFill>
          <a:schemeClr val="accent5">
            <a:alpha val="50000"/>
            <a:hueOff val="-4273322"/>
            <a:satOff val="-7025"/>
            <a:lumOff val="-262"/>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es-MX" sz="500" b="1" kern="1200" dirty="0"/>
            <a:t>HEDUCACIÓN PARA LA SALUDALIMENTACIÓN HÁBITOS RIESGOS</a:t>
          </a:r>
        </a:p>
      </dsp:txBody>
      <dsp:txXfrm>
        <a:off x="2770911" y="2182032"/>
        <a:ext cx="704300" cy="704300"/>
      </dsp:txXfrm>
    </dsp:sp>
    <dsp:sp modelId="{F91BACC0-A3FF-442F-838E-84D283A1121D}">
      <dsp:nvSpPr>
        <dsp:cNvPr id="0" name=""/>
        <dsp:cNvSpPr/>
      </dsp:nvSpPr>
      <dsp:spPr>
        <a:xfrm>
          <a:off x="459643" y="2091833"/>
          <a:ext cx="966599" cy="1000952"/>
        </a:xfrm>
        <a:prstGeom prst="ellipse">
          <a:avLst/>
        </a:prstGeom>
        <a:solidFill>
          <a:schemeClr val="accent5">
            <a:alpha val="50000"/>
            <a:hueOff val="-6409983"/>
            <a:satOff val="-10537"/>
            <a:lumOff val="-393"/>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es-MX" sz="500" b="1" kern="1200" dirty="0"/>
            <a:t>ORIENTACI</a:t>
          </a:r>
        </a:p>
        <a:p>
          <a:pPr lvl="0" algn="ctr" defTabSz="222250">
            <a:lnSpc>
              <a:spcPct val="90000"/>
            </a:lnSpc>
            <a:spcBef>
              <a:spcPct val="0"/>
            </a:spcBef>
            <a:spcAft>
              <a:spcPct val="35000"/>
            </a:spcAft>
          </a:pPr>
          <a:r>
            <a:rPr lang="es-MX" sz="500" b="1" kern="1200" dirty="0"/>
            <a:t>APTITUDES E INTERESES</a:t>
          </a:r>
        </a:p>
      </dsp:txBody>
      <dsp:txXfrm>
        <a:off x="601198" y="2238419"/>
        <a:ext cx="683489" cy="707780"/>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17909E-32A7-48EF-BEE1-9B28D50087AF}" type="datetimeFigureOut">
              <a:rPr lang="es-MX" smtClean="0"/>
              <a:t>06/06/2019</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E10AEE-86B0-4086-99F4-22389CAABE59}" type="slidenum">
              <a:rPr lang="es-MX" smtClean="0"/>
              <a:t>‹Nº›</a:t>
            </a:fld>
            <a:endParaRPr lang="es-MX"/>
          </a:p>
        </p:txBody>
      </p:sp>
    </p:spTree>
    <p:extLst>
      <p:ext uri="{BB962C8B-B14F-4D97-AF65-F5344CB8AC3E}">
        <p14:creationId xmlns:p14="http://schemas.microsoft.com/office/powerpoint/2010/main" val="13463712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49E10AEE-86B0-4086-99F4-22389CAABE59}" type="slidenum">
              <a:rPr lang="es-MX" smtClean="0"/>
              <a:t>39</a:t>
            </a:fld>
            <a:endParaRPr lang="es-MX"/>
          </a:p>
        </p:txBody>
      </p:sp>
    </p:spTree>
    <p:extLst>
      <p:ext uri="{BB962C8B-B14F-4D97-AF65-F5344CB8AC3E}">
        <p14:creationId xmlns:p14="http://schemas.microsoft.com/office/powerpoint/2010/main" val="3431457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9E10AEE-86B0-4086-99F4-22389CAABE59}" type="slidenum">
              <a:rPr lang="es-MX" smtClean="0"/>
              <a:t>41</a:t>
            </a:fld>
            <a:endParaRPr lang="es-MX"/>
          </a:p>
        </p:txBody>
      </p:sp>
    </p:spTree>
    <p:extLst>
      <p:ext uri="{BB962C8B-B14F-4D97-AF65-F5344CB8AC3E}">
        <p14:creationId xmlns:p14="http://schemas.microsoft.com/office/powerpoint/2010/main" val="10208256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2409921E-561B-44DB-91A5-FD031116D576}" type="datetimeFigureOut">
              <a:rPr lang="es-MX" smtClean="0"/>
              <a:t>06/06/2019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ADA1A4C6-775D-4DFF-96B7-D419E9C3D45E}" type="slidenum">
              <a:rPr lang="es-MX" smtClean="0"/>
              <a:t>‹Nº›</a:t>
            </a:fld>
            <a:endParaRPr lang="es-MX"/>
          </a:p>
        </p:txBody>
      </p:sp>
    </p:spTree>
    <p:extLst>
      <p:ext uri="{BB962C8B-B14F-4D97-AF65-F5344CB8AC3E}">
        <p14:creationId xmlns:p14="http://schemas.microsoft.com/office/powerpoint/2010/main" val="21769356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2409921E-561B-44DB-91A5-FD031116D576}" type="datetimeFigureOut">
              <a:rPr lang="es-MX" smtClean="0"/>
              <a:t>06/06/2019</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ADA1A4C6-775D-4DFF-96B7-D419E9C3D45E}" type="slidenum">
              <a:rPr lang="es-MX" smtClean="0"/>
              <a:t>‹Nº›</a:t>
            </a:fld>
            <a:endParaRPr lang="es-MX"/>
          </a:p>
        </p:txBody>
      </p:sp>
    </p:spTree>
    <p:extLst>
      <p:ext uri="{BB962C8B-B14F-4D97-AF65-F5344CB8AC3E}">
        <p14:creationId xmlns:p14="http://schemas.microsoft.com/office/powerpoint/2010/main" val="668981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s-ES"/>
              <a:t>Haga clic para modificar el estilo de título del patrón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2409921E-561B-44DB-91A5-FD031116D576}" type="datetimeFigureOut">
              <a:rPr lang="es-MX" smtClean="0"/>
              <a:t>06/06/2019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ADA1A4C6-775D-4DFF-96B7-D419E9C3D45E}" type="slidenum">
              <a:rPr lang="es-MX" smtClean="0"/>
              <a:t>‹Nº›</a:t>
            </a:fld>
            <a:endParaRPr lang="es-MX"/>
          </a:p>
        </p:txBody>
      </p:sp>
    </p:spTree>
    <p:extLst>
      <p:ext uri="{BB962C8B-B14F-4D97-AF65-F5344CB8AC3E}">
        <p14:creationId xmlns:p14="http://schemas.microsoft.com/office/powerpoint/2010/main" val="33869417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s-ES"/>
              <a:t>Haga clic para modificar el estilo de título del patrón</a:t>
            </a:r>
            <a:endParaRPr lang="en-US" dirty="0"/>
          </a:p>
        </p:txBody>
      </p:sp>
      <p:sp>
        <p:nvSpPr>
          <p:cNvPr id="14" name="Text Placeholder 3"/>
          <p:cNvSpPr>
            <a:spLocks noGrp="1"/>
          </p:cNvSpPr>
          <p:nvPr>
            <p:ph type="body" sz="half" idx="13"/>
          </p:nvPr>
        </p:nvSpPr>
        <p:spPr>
          <a:xfrm>
            <a:off x="1930400" y="3771174"/>
            <a:ext cx="7385828"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2409921E-561B-44DB-91A5-FD031116D576}" type="datetimeFigureOut">
              <a:rPr lang="es-MX" smtClean="0"/>
              <a:t>06/06/2019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ADA1A4C6-775D-4DFF-96B7-D419E9C3D45E}" type="slidenum">
              <a:rPr lang="es-MX" smtClean="0"/>
              <a:t>‹Nº›</a:t>
            </a:fld>
            <a:endParaRPr lang="es-MX"/>
          </a:p>
        </p:txBody>
      </p:sp>
      <p:sp>
        <p:nvSpPr>
          <p:cNvPr id="11" name="TextBox 10"/>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066152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59" cy="1653180"/>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2409921E-561B-44DB-91A5-FD031116D576}" type="datetimeFigureOut">
              <a:rPr lang="es-MX" smtClean="0"/>
              <a:t>06/06/2019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ADA1A4C6-775D-4DFF-96B7-D419E9C3D45E}" type="slidenum">
              <a:rPr lang="es-MX" smtClean="0"/>
              <a:t>‹Nº›</a:t>
            </a:fld>
            <a:endParaRPr lang="es-MX"/>
          </a:p>
        </p:txBody>
      </p:sp>
    </p:spTree>
    <p:extLst>
      <p:ext uri="{BB962C8B-B14F-4D97-AF65-F5344CB8AC3E}">
        <p14:creationId xmlns:p14="http://schemas.microsoft.com/office/powerpoint/2010/main" val="3943533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2409921E-561B-44DB-91A5-FD031116D576}" type="datetimeFigureOut">
              <a:rPr lang="es-MX" smtClean="0"/>
              <a:t>06/06/2019</a:t>
            </a:fld>
            <a:endParaRPr lang="es-MX"/>
          </a:p>
        </p:txBody>
      </p:sp>
      <p:sp>
        <p:nvSpPr>
          <p:cNvPr id="4"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ADA1A4C6-775D-4DFF-96B7-D419E9C3D45E}" type="slidenum">
              <a:rPr lang="es-MX" smtClean="0"/>
              <a:t>‹Nº›</a:t>
            </a:fld>
            <a:endParaRPr lang="es-MX"/>
          </a:p>
        </p:txBody>
      </p:sp>
    </p:spTree>
    <p:extLst>
      <p:ext uri="{BB962C8B-B14F-4D97-AF65-F5344CB8AC3E}">
        <p14:creationId xmlns:p14="http://schemas.microsoft.com/office/powerpoint/2010/main" val="32310200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2409921E-561B-44DB-91A5-FD031116D576}" type="datetimeFigureOut">
              <a:rPr lang="es-MX" smtClean="0"/>
              <a:t>06/06/2019</a:t>
            </a:fld>
            <a:endParaRPr lang="es-MX"/>
          </a:p>
        </p:txBody>
      </p:sp>
      <p:sp>
        <p:nvSpPr>
          <p:cNvPr id="4"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ADA1A4C6-775D-4DFF-96B7-D419E9C3D45E}" type="slidenum">
              <a:rPr lang="es-MX" smtClean="0"/>
              <a:t>‹Nº›</a:t>
            </a:fld>
            <a:endParaRPr lang="es-MX"/>
          </a:p>
        </p:txBody>
      </p:sp>
    </p:spTree>
    <p:extLst>
      <p:ext uri="{BB962C8B-B14F-4D97-AF65-F5344CB8AC3E}">
        <p14:creationId xmlns:p14="http://schemas.microsoft.com/office/powerpoint/2010/main" val="24235196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nchorCtr="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2409921E-561B-44DB-91A5-FD031116D576}" type="datetimeFigureOut">
              <a:rPr lang="es-MX" smtClean="0"/>
              <a:t>06/06/2019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ADA1A4C6-775D-4DFF-96B7-D419E9C3D45E}" type="slidenum">
              <a:rPr lang="es-MX" smtClean="0"/>
              <a:t>‹Nº›</a:t>
            </a:fld>
            <a:endParaRPr lang="es-MX"/>
          </a:p>
        </p:txBody>
      </p:sp>
    </p:spTree>
    <p:extLst>
      <p:ext uri="{BB962C8B-B14F-4D97-AF65-F5344CB8AC3E}">
        <p14:creationId xmlns:p14="http://schemas.microsoft.com/office/powerpoint/2010/main" val="29997230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2409921E-561B-44DB-91A5-FD031116D576}" type="datetimeFigureOut">
              <a:rPr lang="es-MX" smtClean="0"/>
              <a:t>06/06/2019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ADA1A4C6-775D-4DFF-96B7-D419E9C3D45E}" type="slidenum">
              <a:rPr lang="es-MX" smtClean="0"/>
              <a:t>‹Nº›</a:t>
            </a:fld>
            <a:endParaRPr lang="es-MX"/>
          </a:p>
        </p:txBody>
      </p:sp>
    </p:spTree>
    <p:extLst>
      <p:ext uri="{BB962C8B-B14F-4D97-AF65-F5344CB8AC3E}">
        <p14:creationId xmlns:p14="http://schemas.microsoft.com/office/powerpoint/2010/main" val="1392312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2409921E-561B-44DB-91A5-FD031116D576}" type="datetimeFigureOut">
              <a:rPr lang="es-MX" smtClean="0"/>
              <a:t>06/06/2019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ADA1A4C6-775D-4DFF-96B7-D419E9C3D45E}" type="slidenum">
              <a:rPr lang="es-MX" smtClean="0"/>
              <a:t>‹Nº›</a:t>
            </a:fld>
            <a:endParaRPr lang="es-MX"/>
          </a:p>
        </p:txBody>
      </p:sp>
    </p:spTree>
    <p:extLst>
      <p:ext uri="{BB962C8B-B14F-4D97-AF65-F5344CB8AC3E}">
        <p14:creationId xmlns:p14="http://schemas.microsoft.com/office/powerpoint/2010/main" val="1693210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2409921E-561B-44DB-91A5-FD031116D576}" type="datetimeFigureOut">
              <a:rPr lang="es-MX" smtClean="0"/>
              <a:t>06/06/2019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ADA1A4C6-775D-4DFF-96B7-D419E9C3D45E}" type="slidenum">
              <a:rPr lang="es-MX" smtClean="0"/>
              <a:t>‹Nº›</a:t>
            </a:fld>
            <a:endParaRPr lang="es-MX"/>
          </a:p>
        </p:txBody>
      </p:sp>
    </p:spTree>
    <p:extLst>
      <p:ext uri="{BB962C8B-B14F-4D97-AF65-F5344CB8AC3E}">
        <p14:creationId xmlns:p14="http://schemas.microsoft.com/office/powerpoint/2010/main" val="26717811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2409921E-561B-44DB-91A5-FD031116D576}" type="datetimeFigureOut">
              <a:rPr lang="es-MX" smtClean="0"/>
              <a:t>06/06/2019</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ADA1A4C6-775D-4DFF-96B7-D419E9C3D45E}" type="slidenum">
              <a:rPr lang="es-MX" smtClean="0"/>
              <a:t>‹Nº›</a:t>
            </a:fld>
            <a:endParaRPr lang="es-MX"/>
          </a:p>
        </p:txBody>
      </p:sp>
    </p:spTree>
    <p:extLst>
      <p:ext uri="{BB962C8B-B14F-4D97-AF65-F5344CB8AC3E}">
        <p14:creationId xmlns:p14="http://schemas.microsoft.com/office/powerpoint/2010/main" val="16316775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2409921E-561B-44DB-91A5-FD031116D576}" type="datetimeFigureOut">
              <a:rPr lang="es-MX" smtClean="0"/>
              <a:t>06/06/2019</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ADA1A4C6-775D-4DFF-96B7-D419E9C3D45E}" type="slidenum">
              <a:rPr lang="es-MX" smtClean="0"/>
              <a:t>‹Nº›</a:t>
            </a:fld>
            <a:endParaRPr lang="es-MX"/>
          </a:p>
        </p:txBody>
      </p:sp>
    </p:spTree>
    <p:extLst>
      <p:ext uri="{BB962C8B-B14F-4D97-AF65-F5344CB8AC3E}">
        <p14:creationId xmlns:p14="http://schemas.microsoft.com/office/powerpoint/2010/main" val="23745804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7" name="Date Placeholder 2"/>
          <p:cNvSpPr>
            <a:spLocks noGrp="1"/>
          </p:cNvSpPr>
          <p:nvPr>
            <p:ph type="dt" sz="half" idx="10"/>
          </p:nvPr>
        </p:nvSpPr>
        <p:spPr/>
        <p:txBody>
          <a:bodyPr/>
          <a:lstStyle/>
          <a:p>
            <a:fld id="{2409921E-561B-44DB-91A5-FD031116D576}" type="datetimeFigureOut">
              <a:rPr lang="es-MX" smtClean="0"/>
              <a:t>06/06/2019</a:t>
            </a:fld>
            <a:endParaRPr lang="es-MX"/>
          </a:p>
        </p:txBody>
      </p:sp>
      <p:sp>
        <p:nvSpPr>
          <p:cNvPr id="5" name="Footer Placeholder 3"/>
          <p:cNvSpPr>
            <a:spLocks noGrp="1"/>
          </p:cNvSpPr>
          <p:nvPr>
            <p:ph type="ftr" sz="quarter" idx="11"/>
          </p:nvPr>
        </p:nvSpPr>
        <p:spPr/>
        <p:txBody>
          <a:bodyPr/>
          <a:lstStyle/>
          <a:p>
            <a:endParaRPr lang="es-MX"/>
          </a:p>
        </p:txBody>
      </p:sp>
      <p:sp>
        <p:nvSpPr>
          <p:cNvPr id="6" name="Slide Number Placeholder 4"/>
          <p:cNvSpPr>
            <a:spLocks noGrp="1"/>
          </p:cNvSpPr>
          <p:nvPr>
            <p:ph type="sldNum" sz="quarter" idx="12"/>
          </p:nvPr>
        </p:nvSpPr>
        <p:spPr/>
        <p:txBody>
          <a:bodyPr/>
          <a:lstStyle/>
          <a:p>
            <a:fld id="{ADA1A4C6-775D-4DFF-96B7-D419E9C3D45E}" type="slidenum">
              <a:rPr lang="es-MX" smtClean="0"/>
              <a:t>‹Nº›</a:t>
            </a:fld>
            <a:endParaRPr lang="es-MX"/>
          </a:p>
        </p:txBody>
      </p:sp>
    </p:spTree>
    <p:extLst>
      <p:ext uri="{BB962C8B-B14F-4D97-AF65-F5344CB8AC3E}">
        <p14:creationId xmlns:p14="http://schemas.microsoft.com/office/powerpoint/2010/main" val="20175699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2409921E-561B-44DB-91A5-FD031116D576}" type="datetimeFigureOut">
              <a:rPr lang="es-MX" smtClean="0"/>
              <a:t>06/06/2019</a:t>
            </a:fld>
            <a:endParaRPr lang="es-MX"/>
          </a:p>
        </p:txBody>
      </p:sp>
      <p:sp>
        <p:nvSpPr>
          <p:cNvPr id="5" name="Footer Placeholder 2"/>
          <p:cNvSpPr>
            <a:spLocks noGrp="1"/>
          </p:cNvSpPr>
          <p:nvPr>
            <p:ph type="ftr" sz="quarter" idx="11"/>
          </p:nvPr>
        </p:nvSpPr>
        <p:spPr/>
        <p:txBody>
          <a:bodyPr/>
          <a:lstStyle/>
          <a:p>
            <a:endParaRPr lang="es-MX"/>
          </a:p>
        </p:txBody>
      </p:sp>
      <p:sp>
        <p:nvSpPr>
          <p:cNvPr id="6" name="Slide Number Placeholder 3"/>
          <p:cNvSpPr>
            <a:spLocks noGrp="1"/>
          </p:cNvSpPr>
          <p:nvPr>
            <p:ph type="sldNum" sz="quarter" idx="12"/>
          </p:nvPr>
        </p:nvSpPr>
        <p:spPr/>
        <p:txBody>
          <a:bodyPr/>
          <a:lstStyle/>
          <a:p>
            <a:fld id="{ADA1A4C6-775D-4DFF-96B7-D419E9C3D45E}" type="slidenum">
              <a:rPr lang="es-MX" smtClean="0"/>
              <a:t>‹Nº›</a:t>
            </a:fld>
            <a:endParaRPr lang="es-MX"/>
          </a:p>
        </p:txBody>
      </p:sp>
    </p:spTree>
    <p:extLst>
      <p:ext uri="{BB962C8B-B14F-4D97-AF65-F5344CB8AC3E}">
        <p14:creationId xmlns:p14="http://schemas.microsoft.com/office/powerpoint/2010/main" val="1146606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7" name="Date Placeholder 4"/>
          <p:cNvSpPr>
            <a:spLocks noGrp="1"/>
          </p:cNvSpPr>
          <p:nvPr>
            <p:ph type="dt" sz="half" idx="10"/>
          </p:nvPr>
        </p:nvSpPr>
        <p:spPr/>
        <p:txBody>
          <a:bodyPr/>
          <a:lstStyle/>
          <a:p>
            <a:fld id="{2409921E-561B-44DB-91A5-FD031116D576}" type="datetimeFigureOut">
              <a:rPr lang="es-MX" smtClean="0"/>
              <a:t>06/06/2019</a:t>
            </a:fld>
            <a:endParaRPr lang="es-MX"/>
          </a:p>
        </p:txBody>
      </p:sp>
      <p:sp>
        <p:nvSpPr>
          <p:cNvPr id="5" name="Footer Placeholder 5"/>
          <p:cNvSpPr>
            <a:spLocks noGrp="1"/>
          </p:cNvSpPr>
          <p:nvPr>
            <p:ph type="ftr" sz="quarter" idx="11"/>
          </p:nvPr>
        </p:nvSpPr>
        <p:spPr/>
        <p:txBody>
          <a:bodyPr/>
          <a:lstStyle/>
          <a:p>
            <a:endParaRPr lang="es-MX"/>
          </a:p>
        </p:txBody>
      </p:sp>
      <p:sp>
        <p:nvSpPr>
          <p:cNvPr id="6" name="Slide Number Placeholder 6"/>
          <p:cNvSpPr>
            <a:spLocks noGrp="1"/>
          </p:cNvSpPr>
          <p:nvPr>
            <p:ph type="sldNum" sz="quarter" idx="12"/>
          </p:nvPr>
        </p:nvSpPr>
        <p:spPr/>
        <p:txBody>
          <a:bodyPr/>
          <a:lstStyle/>
          <a:p>
            <a:fld id="{ADA1A4C6-775D-4DFF-96B7-D419E9C3D45E}" type="slidenum">
              <a:rPr lang="es-MX" smtClean="0"/>
              <a:t>‹Nº›</a:t>
            </a:fld>
            <a:endParaRPr lang="es-MX"/>
          </a:p>
        </p:txBody>
      </p:sp>
    </p:spTree>
    <p:extLst>
      <p:ext uri="{BB962C8B-B14F-4D97-AF65-F5344CB8AC3E}">
        <p14:creationId xmlns:p14="http://schemas.microsoft.com/office/powerpoint/2010/main" val="14407994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2409921E-561B-44DB-91A5-FD031116D576}" type="datetimeFigureOut">
              <a:rPr lang="es-MX" smtClean="0"/>
              <a:t>06/06/2019</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ADA1A4C6-775D-4DFF-96B7-D419E9C3D45E}" type="slidenum">
              <a:rPr lang="es-MX" smtClean="0"/>
              <a:t>‹Nº›</a:t>
            </a:fld>
            <a:endParaRPr lang="es-MX"/>
          </a:p>
        </p:txBody>
      </p:sp>
    </p:spTree>
    <p:extLst>
      <p:ext uri="{BB962C8B-B14F-4D97-AF65-F5344CB8AC3E}">
        <p14:creationId xmlns:p14="http://schemas.microsoft.com/office/powerpoint/2010/main" val="34379059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accent1">
                  <a:lumMod val="60000"/>
                  <a:lumOff val="40000"/>
                  <a:alpha val="7000"/>
                </a:schemeClr>
              </a:gs>
              <a:gs pos="69000">
                <a:schemeClr val="accent1">
                  <a:lumMod val="60000"/>
                  <a:lumOff val="40000"/>
                  <a:alpha val="0"/>
                </a:schemeClr>
              </a:gs>
              <a:gs pos="36000">
                <a:schemeClr val="accent1">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713"/>
          <a:stretch/>
        </p:blipFill>
        <p:spPr>
          <a:xfrm>
            <a:off x="8000197" y="0"/>
            <a:ext cx="1603387" cy="1143000"/>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4199"/>
          <a:stretch/>
        </p:blipFill>
        <p:spPr>
          <a:xfrm>
            <a:off x="8609012" y="6092866"/>
            <a:ext cx="993734" cy="765134"/>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2409921E-561B-44DB-91A5-FD031116D576}" type="datetimeFigureOut">
              <a:rPr lang="es-MX" smtClean="0"/>
              <a:t>06/06/2019</a:t>
            </a:fld>
            <a:endParaRPr lang="es-MX"/>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s-MX"/>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ADA1A4C6-775D-4DFF-96B7-D419E9C3D45E}" type="slidenum">
              <a:rPr lang="es-MX" smtClean="0"/>
              <a:t>‹Nº›</a:t>
            </a:fld>
            <a:endParaRPr lang="es-MX"/>
          </a:p>
        </p:txBody>
      </p:sp>
    </p:spTree>
    <p:extLst>
      <p:ext uri="{BB962C8B-B14F-4D97-AF65-F5344CB8AC3E}">
        <p14:creationId xmlns:p14="http://schemas.microsoft.com/office/powerpoint/2010/main" val="1243809785"/>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 Id="rId5" Type="http://schemas.openxmlformats.org/officeDocument/2006/relationships/image" Target="../media/image19.jpe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3.xml"/><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38.png"/></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3702832" y="2190186"/>
            <a:ext cx="3672407" cy="1702160"/>
          </a:xfrm>
        </p:spPr>
        <p:txBody>
          <a:bodyPr>
            <a:normAutofit/>
          </a:bodyPr>
          <a:lstStyle/>
          <a:p>
            <a:pPr algn="ctr"/>
            <a:r>
              <a:rPr lang="es-MX" sz="2400" b="1" dirty="0"/>
              <a:t>Colegio Estefanía 6857</a:t>
            </a:r>
            <a:br>
              <a:rPr lang="es-MX" sz="2400" b="1" dirty="0"/>
            </a:br>
            <a:endParaRPr lang="es-MX" sz="2400" b="1" dirty="0"/>
          </a:p>
        </p:txBody>
      </p:sp>
      <p:sp>
        <p:nvSpPr>
          <p:cNvPr id="3" name="2 Subtítulo"/>
          <p:cNvSpPr>
            <a:spLocks noGrp="1"/>
          </p:cNvSpPr>
          <p:nvPr>
            <p:ph type="subTitle" idx="1"/>
          </p:nvPr>
        </p:nvSpPr>
        <p:spPr>
          <a:xfrm>
            <a:off x="3702832" y="4310802"/>
            <a:ext cx="3309803" cy="1368152"/>
          </a:xfrm>
        </p:spPr>
        <p:txBody>
          <a:bodyPr>
            <a:normAutofit fontScale="92500" lnSpcReduction="10000"/>
          </a:bodyPr>
          <a:lstStyle/>
          <a:p>
            <a:pPr algn="ctr"/>
            <a:r>
              <a:rPr lang="es-MX" sz="2800" dirty="0"/>
              <a:t>Equipo: 3</a:t>
            </a:r>
          </a:p>
          <a:p>
            <a:pPr algn="ctr"/>
            <a:r>
              <a:rPr lang="es-MX" sz="2800" dirty="0"/>
              <a:t>Grado: QUINTO de preparatoria</a:t>
            </a:r>
          </a:p>
          <a:p>
            <a:pPr algn="ctr"/>
            <a:endParaRPr lang="es-MX" dirty="0"/>
          </a:p>
          <a:p>
            <a:pPr algn="ctr"/>
            <a:endParaRPr lang="es-MX" dirty="0"/>
          </a:p>
          <a:p>
            <a:pPr algn="ctr"/>
            <a:endParaRPr lang="es-MX" dirty="0"/>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39762" b="13912"/>
          <a:stretch/>
        </p:blipFill>
        <p:spPr bwMode="auto">
          <a:xfrm>
            <a:off x="2855636" y="1087654"/>
            <a:ext cx="5366795" cy="1861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5568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sz="2400" b="1" dirty="0"/>
              <a:t>Interdisciplinaria de desarrollo 2</a:t>
            </a:r>
          </a:p>
        </p:txBody>
      </p:sp>
      <p:sp>
        <p:nvSpPr>
          <p:cNvPr id="3" name="Marcador de contenido 2"/>
          <p:cNvSpPr>
            <a:spLocks noGrp="1"/>
          </p:cNvSpPr>
          <p:nvPr>
            <p:ph idx="1"/>
          </p:nvPr>
        </p:nvSpPr>
        <p:spPr>
          <a:xfrm>
            <a:off x="1103313" y="1385456"/>
            <a:ext cx="5034252" cy="4378036"/>
          </a:xfrm>
        </p:spPr>
        <p:txBody>
          <a:bodyPr>
            <a:normAutofit fontScale="85000" lnSpcReduction="10000"/>
          </a:bodyPr>
          <a:lstStyle/>
          <a:p>
            <a:pPr algn="just"/>
            <a:r>
              <a:rPr lang="es-MX" dirty="0"/>
              <a:t>En esta actividad las profesoras de Literatura Universal, Orientación y Educación para la Salud se reunieron con los alumnos para exponer sus perspectivas acerca de su experiencia personal y colectiva, logrando un ambiente de reflexión consciente, de respeto e interacción simulando posar su atuendo con el que ellos dicen sentirse cómodos, atractivos y a la moda sin poner en riego su salud como lo analizaron en Educación para la salud, aceptando sus aptitudes para elegir un área y carrera como trabajaron en Orientación y reconociendo un bienestar emocional con lo que son y trabajan para ser como lo trabajaron con personajes de diferentes épocas  y corrientes literarias.</a:t>
            </a:r>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518562" y="1544786"/>
            <a:ext cx="4114801" cy="3796144"/>
          </a:xfrm>
          <a:prstGeom prst="rect">
            <a:avLst/>
          </a:prstGeom>
        </p:spPr>
      </p:pic>
    </p:spTree>
    <p:extLst>
      <p:ext uri="{BB962C8B-B14F-4D97-AF65-F5344CB8AC3E}">
        <p14:creationId xmlns:p14="http://schemas.microsoft.com/office/powerpoint/2010/main" val="3883318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sz="2400" dirty="0" smtClean="0"/>
              <a:t>Interdisciplinaria para cerrar el proyecto La moda, ¿te acomoda?</a:t>
            </a:r>
            <a:endParaRPr lang="es-MX" sz="2400" dirty="0"/>
          </a:p>
        </p:txBody>
      </p:sp>
      <p:sp>
        <p:nvSpPr>
          <p:cNvPr id="3" name="Marcador de contenido 2"/>
          <p:cNvSpPr>
            <a:spLocks noGrp="1"/>
          </p:cNvSpPr>
          <p:nvPr>
            <p:ph idx="1"/>
          </p:nvPr>
        </p:nvSpPr>
        <p:spPr>
          <a:xfrm>
            <a:off x="1103312" y="2052919"/>
            <a:ext cx="5325197" cy="3682864"/>
          </a:xfrm>
        </p:spPr>
        <p:txBody>
          <a:bodyPr/>
          <a:lstStyle/>
          <a:p>
            <a:pPr algn="just"/>
            <a:r>
              <a:rPr lang="es-MX" dirty="0" smtClean="0"/>
              <a:t>Durante esta sesión los profesores fomentaron reflexiones acerca de la moda en su contexto y su repercusión a nivel físico (Educación para la Salud), mental (Orientación) y psicológico, creativo, espiritual y artístico (Literatura Universal). Para ello se apoyaron de toda las investigaciones , modelos y actividades que generaron los alumnos durante el proceso.</a:t>
            </a:r>
            <a:endParaRPr lang="es-MX" dirty="0"/>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flipH="1">
            <a:off x="7232073" y="2095674"/>
            <a:ext cx="3363951" cy="2891959"/>
          </a:xfrm>
          <a:prstGeom prst="rect">
            <a:avLst/>
          </a:prstGeom>
        </p:spPr>
      </p:pic>
    </p:spTree>
    <p:extLst>
      <p:ext uri="{BB962C8B-B14F-4D97-AF65-F5344CB8AC3E}">
        <p14:creationId xmlns:p14="http://schemas.microsoft.com/office/powerpoint/2010/main" val="19605200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algn="ctr"/>
            <a:r>
              <a:rPr lang="es-MX" b="1" dirty="0"/>
              <a:t>Autoevaluación, coevaluación del proyecto, por parte de alumnos, maestros.</a:t>
            </a:r>
          </a:p>
        </p:txBody>
      </p:sp>
      <p:sp>
        <p:nvSpPr>
          <p:cNvPr id="5" name="Marcador de contenido 4"/>
          <p:cNvSpPr>
            <a:spLocks noGrp="1"/>
          </p:cNvSpPr>
          <p:nvPr>
            <p:ph sz="half" idx="1"/>
          </p:nvPr>
        </p:nvSpPr>
        <p:spPr/>
        <p:txBody>
          <a:bodyPr>
            <a:normAutofit fontScale="92500" lnSpcReduction="20000"/>
          </a:bodyPr>
          <a:lstStyle/>
          <a:p>
            <a:endParaRPr lang="es-MX" dirty="0"/>
          </a:p>
          <a:p>
            <a:pPr algn="just"/>
            <a:r>
              <a:rPr lang="es-MX" dirty="0"/>
              <a:t>Para la coevaluación se eligió la realización de un ensayo ya que al alumno le permitió expresar su opinión y sentir al respecto de los estereotipos apoyado no sólo en su experiencia sino en su investigación.  Realizaron también un desfile de modas y poses de acuerdo a su contexto y realidad actual.</a:t>
            </a:r>
          </a:p>
          <a:p>
            <a:pPr algn="just"/>
            <a:r>
              <a:rPr lang="es-MX" dirty="0"/>
              <a:t>Realizaron un collage que reflejara su personalidad y una dieta personalizada .</a:t>
            </a:r>
          </a:p>
          <a:p>
            <a:pPr algn="just"/>
            <a:r>
              <a:rPr lang="es-MX" dirty="0"/>
              <a:t>Realizaron una prueba para reconocer aptitudes al margen de cualquier estereotipo.</a:t>
            </a:r>
          </a:p>
        </p:txBody>
      </p:sp>
      <p:pic>
        <p:nvPicPr>
          <p:cNvPr id="7" name="Marcador de contenido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rot="5400000">
            <a:off x="6753215" y="2884354"/>
            <a:ext cx="4067269" cy="3037898"/>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7490786" flipH="1">
            <a:off x="10497859" y="1864959"/>
            <a:ext cx="1759526" cy="1314214"/>
          </a:xfrm>
          <a:prstGeom prst="rect">
            <a:avLst/>
          </a:prstGeom>
        </p:spPr>
      </p:pic>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flipH="1">
            <a:off x="5584020" y="2550485"/>
            <a:ext cx="1697889" cy="1268177"/>
          </a:xfrm>
          <a:prstGeom prst="rect">
            <a:avLst/>
          </a:prstGeom>
        </p:spPr>
      </p:pic>
      <p:pic>
        <p:nvPicPr>
          <p:cNvPr id="6" name="Imagen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8036492" flipH="1" flipV="1">
            <a:off x="5500699" y="4893891"/>
            <a:ext cx="1732326" cy="1605419"/>
          </a:xfrm>
          <a:prstGeom prst="rect">
            <a:avLst/>
          </a:prstGeom>
        </p:spPr>
      </p:pic>
      <p:pic>
        <p:nvPicPr>
          <p:cNvPr id="8" name="Imagen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6938336">
            <a:off x="10573327" y="4607152"/>
            <a:ext cx="1454339" cy="1086266"/>
          </a:xfrm>
          <a:prstGeom prst="rect">
            <a:avLst/>
          </a:prstGeom>
        </p:spPr>
      </p:pic>
    </p:spTree>
    <p:extLst>
      <p:ext uri="{BB962C8B-B14F-4D97-AF65-F5344CB8AC3E}">
        <p14:creationId xmlns:p14="http://schemas.microsoft.com/office/powerpoint/2010/main" val="25409214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14"/>
          <p:cNvSpPr>
            <a:spLocks noGrp="1"/>
          </p:cNvSpPr>
          <p:nvPr>
            <p:ph type="title"/>
          </p:nvPr>
        </p:nvSpPr>
        <p:spPr/>
        <p:txBody>
          <a:bodyPr/>
          <a:lstStyle/>
          <a:p>
            <a:pPr algn="ctr"/>
            <a:r>
              <a:rPr lang="es-MX" b="1" dirty="0"/>
              <a:t>EVALUACIÓN DE LOS ALUMNOS</a:t>
            </a:r>
          </a:p>
        </p:txBody>
      </p:sp>
      <p:pic>
        <p:nvPicPr>
          <p:cNvPr id="19" name="Marcador de contenido 18"/>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2868286" y="1205138"/>
            <a:ext cx="3402484" cy="5059831"/>
          </a:xfrm>
          <a:prstGeom prst="rect">
            <a:avLst/>
          </a:prstGeom>
        </p:spPr>
      </p:pic>
      <p:pic>
        <p:nvPicPr>
          <p:cNvPr id="18" name="Marcador de contenido 17"/>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rot="5400000">
            <a:off x="-1115219" y="2466672"/>
            <a:ext cx="5111988" cy="2484609"/>
          </a:xfrm>
          <a:prstGeom prst="rect">
            <a:avLst/>
          </a:prstGeom>
        </p:spPr>
      </p:pic>
      <p:pic>
        <p:nvPicPr>
          <p:cNvPr id="20" name="Imagen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5976" y="1205139"/>
            <a:ext cx="2750123" cy="5059831"/>
          </a:xfrm>
          <a:prstGeom prst="rect">
            <a:avLst/>
          </a:prstGeom>
        </p:spPr>
      </p:pic>
      <p:pic>
        <p:nvPicPr>
          <p:cNvPr id="21" name="Imagen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8114529" y="2481916"/>
            <a:ext cx="5059830" cy="2506278"/>
          </a:xfrm>
          <a:prstGeom prst="rect">
            <a:avLst/>
          </a:prstGeom>
        </p:spPr>
      </p:pic>
    </p:spTree>
    <p:extLst>
      <p:ext uri="{BB962C8B-B14F-4D97-AF65-F5344CB8AC3E}">
        <p14:creationId xmlns:p14="http://schemas.microsoft.com/office/powerpoint/2010/main" val="542493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sz="3200" b="1" dirty="0"/>
              <a:t>Lista de cambios realizados a la estructura del Proyecto</a:t>
            </a:r>
            <a:br>
              <a:rPr lang="es-MX" sz="3200" b="1" dirty="0"/>
            </a:br>
            <a:r>
              <a:rPr lang="es-MX" sz="3200" b="1" dirty="0"/>
              <a:t>Interdisciplinario original, planeado el ciclo pasado</a:t>
            </a:r>
            <a:endParaRPr lang="es-MX" sz="3200" dirty="0"/>
          </a:p>
        </p:txBody>
      </p:sp>
      <p:sp>
        <p:nvSpPr>
          <p:cNvPr id="3" name="Marcador de contenido 2"/>
          <p:cNvSpPr>
            <a:spLocks noGrp="1"/>
          </p:cNvSpPr>
          <p:nvPr>
            <p:ph idx="1"/>
          </p:nvPr>
        </p:nvSpPr>
        <p:spPr>
          <a:xfrm>
            <a:off x="1103312" y="2552131"/>
            <a:ext cx="8946541" cy="3696268"/>
          </a:xfrm>
        </p:spPr>
        <p:txBody>
          <a:bodyPr>
            <a:normAutofit lnSpcReduction="10000"/>
          </a:bodyPr>
          <a:lstStyle/>
          <a:p>
            <a:pPr algn="just"/>
            <a:endParaRPr lang="es-MX" dirty="0"/>
          </a:p>
          <a:p>
            <a:pPr algn="just"/>
            <a:r>
              <a:rPr lang="es-MX" dirty="0"/>
              <a:t>Realmente, se aplicó tal y como se había planeado en la etapa I, abarcando sólo más épocas en Literatura Universal y con el cambio de profesor  de Educación para la Salud se agregó el tema de nutrición, obesidad, anorexia y bulimia. En Orientación la maestra agregó el tema de elección de carrera ya que al respecto también se siguen estereotipos.</a:t>
            </a:r>
          </a:p>
          <a:p>
            <a:pPr marL="0" indent="0" algn="just">
              <a:buNone/>
            </a:pPr>
            <a:endParaRPr lang="es-MX" dirty="0"/>
          </a:p>
          <a:p>
            <a:pPr algn="just"/>
            <a:r>
              <a:rPr lang="es-MX" dirty="0"/>
              <a:t>Consideramos que al volverlo a implementar serían necesarias algunas adecuaciones con respecto a la generación que lo lleve acabo ya que cambian constantemente los estereotipos. .</a:t>
            </a:r>
          </a:p>
        </p:txBody>
      </p:sp>
    </p:spTree>
    <p:extLst>
      <p:ext uri="{BB962C8B-B14F-4D97-AF65-F5344CB8AC3E}">
        <p14:creationId xmlns:p14="http://schemas.microsoft.com/office/powerpoint/2010/main" val="31439816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pPr algn="ctr"/>
            <a:r>
              <a:rPr lang="es-MX" b="1" dirty="0"/>
              <a:t>LITERATURA UNIVERSAL</a:t>
            </a:r>
          </a:p>
        </p:txBody>
      </p:sp>
      <p:sp>
        <p:nvSpPr>
          <p:cNvPr id="3" name="Marcador de contenido 2"/>
          <p:cNvSpPr>
            <a:spLocks noGrp="1"/>
          </p:cNvSpPr>
          <p:nvPr>
            <p:ph type="body" idx="1"/>
          </p:nvPr>
        </p:nvSpPr>
        <p:spPr/>
        <p:txBody>
          <a:bodyPr>
            <a:normAutofit/>
          </a:bodyPr>
          <a:lstStyle/>
          <a:p>
            <a:pPr marL="457200" lvl="1" indent="0" algn="just">
              <a:buNone/>
            </a:pPr>
            <a:r>
              <a:rPr lang="es-MX" sz="2800" dirty="0"/>
              <a:t>QUINTO de preparatoria </a:t>
            </a:r>
          </a:p>
        </p:txBody>
      </p:sp>
    </p:spTree>
    <p:extLst>
      <p:ext uri="{BB962C8B-B14F-4D97-AF65-F5344CB8AC3E}">
        <p14:creationId xmlns:p14="http://schemas.microsoft.com/office/powerpoint/2010/main" val="11349802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214266" y="1092013"/>
            <a:ext cx="9684913" cy="5632311"/>
          </a:xfrm>
          <a:prstGeom prst="rect">
            <a:avLst/>
          </a:prstGeom>
          <a:noFill/>
        </p:spPr>
        <p:txBody>
          <a:bodyPr wrap="square" rtlCol="0">
            <a:spAutoFit/>
          </a:bodyPr>
          <a:lstStyle/>
          <a:p>
            <a:pPr algn="just">
              <a:lnSpc>
                <a:spcPct val="200000"/>
              </a:lnSpc>
            </a:pPr>
            <a:r>
              <a:rPr lang="es-MX" b="1" dirty="0"/>
              <a:t>Nombre de la actividad: EL ARTE Y LA MODA: rastreando los estereotipos </a:t>
            </a:r>
            <a:r>
              <a:rPr lang="es-MX" dirty="0"/>
              <a:t> </a:t>
            </a:r>
            <a:br>
              <a:rPr lang="es-MX" dirty="0"/>
            </a:br>
            <a:r>
              <a:rPr lang="es-MX" b="1" dirty="0"/>
              <a:t/>
            </a:r>
            <a:br>
              <a:rPr lang="es-MX" b="1" dirty="0"/>
            </a:br>
            <a:r>
              <a:rPr lang="es-MX" b="1" dirty="0"/>
              <a:t>Objetivo: </a:t>
            </a:r>
            <a:r>
              <a:rPr lang="es-MX" dirty="0"/>
              <a:t>Sensibilizar y concientizar a los alumnos de quinto grado de preparatoria en la asignatura de Literatura Universal acerca de los estereotipos establecidos en diferentes épocas mediante el análisis de textos literarios, la investigación, representación y reflexión grupal con la finalidad de lograr un análisis claro del contexto específico que viven los alumnos y que muchas veces padecen.  </a:t>
            </a:r>
            <a:br>
              <a:rPr lang="es-MX" dirty="0"/>
            </a:br>
            <a:r>
              <a:rPr lang="es-MX" dirty="0"/>
              <a:t/>
            </a:r>
            <a:br>
              <a:rPr lang="es-MX" dirty="0"/>
            </a:br>
            <a:r>
              <a:rPr lang="es-MX" b="1" dirty="0"/>
              <a:t>Grado</a:t>
            </a:r>
            <a:r>
              <a:rPr lang="es-MX" dirty="0"/>
              <a:t>: Literatura Universal Quinto grado de preparatoria. </a:t>
            </a:r>
            <a:r>
              <a:rPr lang="es-MX" b="1" dirty="0"/>
              <a:t/>
            </a:r>
            <a:br>
              <a:rPr lang="es-MX" b="1" dirty="0"/>
            </a:br>
            <a:r>
              <a:rPr lang="es-MX" b="1" dirty="0"/>
              <a:t>Fecha:</a:t>
            </a:r>
            <a:r>
              <a:rPr lang="es-MX" dirty="0"/>
              <a:t> Febrero del 2019</a:t>
            </a:r>
            <a:endParaRPr lang="es-MX" b="1" dirty="0"/>
          </a:p>
        </p:txBody>
      </p:sp>
    </p:spTree>
    <p:extLst>
      <p:ext uri="{BB962C8B-B14F-4D97-AF65-F5344CB8AC3E}">
        <p14:creationId xmlns:p14="http://schemas.microsoft.com/office/powerpoint/2010/main" val="36537986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500332"/>
            <a:ext cx="10515600" cy="5951983"/>
          </a:xfrm>
        </p:spPr>
        <p:txBody>
          <a:bodyPr>
            <a:normAutofit fontScale="77500" lnSpcReduction="20000"/>
          </a:bodyPr>
          <a:lstStyle/>
          <a:p>
            <a:pPr marL="0" lvl="0" indent="0">
              <a:buNone/>
            </a:pPr>
            <a:r>
              <a:rPr lang="es-MX" sz="2000" b="1" dirty="0"/>
              <a:t> </a:t>
            </a:r>
            <a:r>
              <a:rPr lang="es-MX" b="1" dirty="0"/>
              <a:t>Asignaturas participantes:</a:t>
            </a:r>
          </a:p>
          <a:p>
            <a:pPr marL="0" lvl="0" indent="0">
              <a:buNone/>
            </a:pPr>
            <a:r>
              <a:rPr lang="es-MX" dirty="0"/>
              <a:t>ORIENTACIÓN</a:t>
            </a:r>
          </a:p>
          <a:p>
            <a:pPr lvl="0"/>
            <a:r>
              <a:rPr lang="es-MX" dirty="0"/>
              <a:t>Integración del yo</a:t>
            </a:r>
          </a:p>
          <a:p>
            <a:pPr lvl="0"/>
            <a:r>
              <a:rPr lang="es-MX" dirty="0"/>
              <a:t>Personalidad</a:t>
            </a:r>
          </a:p>
          <a:p>
            <a:pPr lvl="0"/>
            <a:r>
              <a:rPr lang="es-MX" dirty="0"/>
              <a:t>Aptitudes</a:t>
            </a:r>
          </a:p>
          <a:p>
            <a:pPr lvl="0"/>
            <a:r>
              <a:rPr lang="es-MX" dirty="0"/>
              <a:t>Intereses y valores</a:t>
            </a:r>
          </a:p>
          <a:p>
            <a:pPr lvl="0"/>
            <a:r>
              <a:rPr lang="es-MX" dirty="0"/>
              <a:t>Elección de carrera</a:t>
            </a:r>
          </a:p>
          <a:p>
            <a:pPr marL="0" lvl="0" indent="0">
              <a:buNone/>
            </a:pPr>
            <a:r>
              <a:rPr lang="es-MX" dirty="0"/>
              <a:t>LITERATURA UNIVERSAL</a:t>
            </a:r>
          </a:p>
          <a:p>
            <a:pPr lvl="0"/>
            <a:r>
              <a:rPr lang="es-MX" dirty="0"/>
              <a:t>El Renacimiento y su influencia griega S. XVI</a:t>
            </a:r>
          </a:p>
          <a:p>
            <a:pPr lvl="0"/>
            <a:r>
              <a:rPr lang="es-MX" dirty="0"/>
              <a:t>El Neoclasicismo  S. XVIII</a:t>
            </a:r>
          </a:p>
          <a:p>
            <a:pPr lvl="0"/>
            <a:r>
              <a:rPr lang="es-MX" dirty="0"/>
              <a:t>El Romanticismo y Realismo S. XIX</a:t>
            </a:r>
          </a:p>
          <a:p>
            <a:pPr lvl="0"/>
            <a:r>
              <a:rPr lang="es-MX" dirty="0"/>
              <a:t>Los contemporáneos S. XX y XXI </a:t>
            </a:r>
          </a:p>
          <a:p>
            <a:pPr marL="0" lvl="0" indent="0">
              <a:buNone/>
            </a:pPr>
            <a:r>
              <a:rPr lang="es-MX" dirty="0"/>
              <a:t>EDUCACIÓN PARA LA SALUD</a:t>
            </a:r>
          </a:p>
          <a:p>
            <a:pPr lvl="0"/>
            <a:r>
              <a:rPr lang="es-MX" dirty="0"/>
              <a:t>Alimentación y nutrición</a:t>
            </a:r>
          </a:p>
          <a:p>
            <a:pPr lvl="0"/>
            <a:r>
              <a:rPr lang="es-MX" dirty="0"/>
              <a:t>Hábitos alimenticios</a:t>
            </a:r>
          </a:p>
          <a:p>
            <a:pPr lvl="0"/>
            <a:r>
              <a:rPr lang="es-MX" dirty="0"/>
              <a:t>Toma de medidas corporales e interpretación de resultados</a:t>
            </a:r>
          </a:p>
          <a:p>
            <a:pPr lvl="0"/>
            <a:r>
              <a:rPr lang="es-MX" dirty="0"/>
              <a:t>Riesgos: obesidad, bulimia y anorexia</a:t>
            </a:r>
          </a:p>
          <a:p>
            <a:pPr lvl="0"/>
            <a:r>
              <a:rPr lang="es-MX" dirty="0"/>
              <a:t>Dieta nutritiva personalizada</a:t>
            </a:r>
          </a:p>
          <a:p>
            <a:pPr marL="0" lvl="0" indent="0">
              <a:buNone/>
            </a:pPr>
            <a:endParaRPr lang="es-MX" dirty="0"/>
          </a:p>
          <a:p>
            <a:pPr lvl="0"/>
            <a:endParaRPr lang="es-MX" dirty="0"/>
          </a:p>
          <a:p>
            <a:pPr lvl="0"/>
            <a:endParaRPr lang="es-MX" dirty="0"/>
          </a:p>
          <a:p>
            <a:pPr lvl="0"/>
            <a:endParaRPr lang="es-MX" dirty="0"/>
          </a:p>
          <a:p>
            <a:endParaRPr lang="es-MX" dirty="0"/>
          </a:p>
        </p:txBody>
      </p:sp>
      <p:grpSp>
        <p:nvGrpSpPr>
          <p:cNvPr id="4" name="Group 5">
            <a:extLst>
              <a:ext uri="{FF2B5EF4-FFF2-40B4-BE49-F238E27FC236}">
                <a16:creationId xmlns:a16="http://schemas.microsoft.com/office/drawing/2014/main" id="{7376EC24-962E-F541-A33F-F65D3BD6A292}"/>
              </a:ext>
            </a:extLst>
          </p:cNvPr>
          <p:cNvGrpSpPr/>
          <p:nvPr/>
        </p:nvGrpSpPr>
        <p:grpSpPr>
          <a:xfrm>
            <a:off x="6613904" y="996500"/>
            <a:ext cx="4145384" cy="4283878"/>
            <a:chOff x="1388055" y="676451"/>
            <a:chExt cx="6526596" cy="7089591"/>
          </a:xfrm>
        </p:grpSpPr>
        <p:pic>
          <p:nvPicPr>
            <p:cNvPr id="6" name="Picture 7"/>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rot="5400000">
              <a:off x="1378901" y="1354877"/>
              <a:ext cx="1528567" cy="1086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4">
              <a:extLst>
                <a:ext uri="{FF2B5EF4-FFF2-40B4-BE49-F238E27FC236}">
                  <a16:creationId xmlns:a16="http://schemas.microsoft.com/office/drawing/2014/main" id="{1F4DA343-9EBE-DF44-8F5B-340B9AE2C1C2}"/>
                </a:ext>
              </a:extLst>
            </p:cNvPr>
            <p:cNvGrpSpPr/>
            <p:nvPr/>
          </p:nvGrpSpPr>
          <p:grpSpPr>
            <a:xfrm>
              <a:off x="1388055" y="676451"/>
              <a:ext cx="6526596" cy="7089591"/>
              <a:chOff x="970040" y="200043"/>
              <a:chExt cx="8568952" cy="8370427"/>
            </a:xfrm>
          </p:grpSpPr>
          <p:graphicFrame>
            <p:nvGraphicFramePr>
              <p:cNvPr id="8" name="3 Diagrama"/>
              <p:cNvGraphicFramePr/>
              <p:nvPr>
                <p:extLst>
                  <p:ext uri="{D42A27DB-BD31-4B8C-83A1-F6EECF244321}">
                    <p14:modId xmlns:p14="http://schemas.microsoft.com/office/powerpoint/2010/main" val="4105946899"/>
                  </p:ext>
                </p:extLst>
              </p:nvPr>
            </p:nvGraphicFramePr>
            <p:xfrm>
              <a:off x="970040" y="200043"/>
              <a:ext cx="8568952" cy="63367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8"/>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rot="5400000">
                <a:off x="7491995" y="908513"/>
                <a:ext cx="1607484" cy="127019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0"/>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4225322" y="7559566"/>
                <a:ext cx="1431833" cy="101090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Tree>
    <p:extLst>
      <p:ext uri="{BB962C8B-B14F-4D97-AF65-F5344CB8AC3E}">
        <p14:creationId xmlns:p14="http://schemas.microsoft.com/office/powerpoint/2010/main" val="10499408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b="1" dirty="0"/>
              <a:t>Justificación de la actividad</a:t>
            </a:r>
          </a:p>
        </p:txBody>
      </p:sp>
      <p:sp>
        <p:nvSpPr>
          <p:cNvPr id="3" name="Marcador de contenido 2"/>
          <p:cNvSpPr>
            <a:spLocks noGrp="1"/>
          </p:cNvSpPr>
          <p:nvPr>
            <p:ph idx="1"/>
          </p:nvPr>
        </p:nvSpPr>
        <p:spPr/>
        <p:txBody>
          <a:bodyPr/>
          <a:lstStyle/>
          <a:p>
            <a:pPr marL="0" lvl="0" indent="0" algn="just">
              <a:lnSpc>
                <a:spcPct val="150000"/>
              </a:lnSpc>
              <a:buNone/>
            </a:pPr>
            <a:r>
              <a:rPr lang="es-MX" dirty="0"/>
              <a:t>Los</a:t>
            </a:r>
            <a:r>
              <a:rPr lang="es-MX" b="1" dirty="0"/>
              <a:t> </a:t>
            </a:r>
            <a:r>
              <a:rPr lang="es-MX" dirty="0"/>
              <a:t>alumnos de Quinto grado de Preparatoria del Colegio Estefanía pertenecen a una generación que experimenta una exigencia cambiante en cuanto a la moda y estereotipos establecidos por lo que, a través del conocimiento, el análisis y la comparación adquirirán un panorama más amplio e histórico que les permitirá el análisis de su propia experiencia y contexto, misma que plasmarán en un ensayo  .</a:t>
            </a:r>
          </a:p>
        </p:txBody>
      </p:sp>
    </p:spTree>
    <p:extLst>
      <p:ext uri="{BB962C8B-B14F-4D97-AF65-F5344CB8AC3E}">
        <p14:creationId xmlns:p14="http://schemas.microsoft.com/office/powerpoint/2010/main" val="38332824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pPr marR="110490">
              <a:spcAft>
                <a:spcPts val="0"/>
              </a:spcAft>
            </a:pPr>
            <a:r>
              <a:rPr lang="es-MX" dirty="0"/>
              <a:t/>
            </a:r>
            <a:br>
              <a:rPr lang="es-MX" dirty="0"/>
            </a:br>
            <a:r>
              <a:rPr lang="es-ES" sz="3600" b="1" dirty="0"/>
              <a:t>Apertura de la actividad</a:t>
            </a:r>
            <a:r>
              <a:rPr lang="es-ES" sz="3600" dirty="0"/>
              <a:t>:</a:t>
            </a:r>
            <a:r>
              <a:rPr lang="es-MX" dirty="0"/>
              <a:t/>
            </a:r>
            <a:br>
              <a:rPr lang="es-MX" dirty="0"/>
            </a:br>
            <a:endParaRPr lang="es-MX" dirty="0"/>
          </a:p>
        </p:txBody>
      </p:sp>
      <p:sp>
        <p:nvSpPr>
          <p:cNvPr id="4" name="Marcador de texto 3"/>
          <p:cNvSpPr>
            <a:spLocks noGrp="1"/>
          </p:cNvSpPr>
          <p:nvPr>
            <p:ph type="body" sz="half" idx="2"/>
          </p:nvPr>
        </p:nvSpPr>
        <p:spPr>
          <a:xfrm>
            <a:off x="1052946" y="2632364"/>
            <a:ext cx="3503072" cy="3392515"/>
          </a:xfrm>
        </p:spPr>
        <p:txBody>
          <a:bodyPr>
            <a:normAutofit/>
          </a:bodyPr>
          <a:lstStyle/>
          <a:p>
            <a:pPr algn="just">
              <a:lnSpc>
                <a:spcPct val="150000"/>
              </a:lnSpc>
            </a:pPr>
            <a:r>
              <a:rPr lang="es-ES" sz="1800" dirty="0"/>
              <a:t>Lectura y análisis de textos de diferentes épocas para rastrear los estereotipos establecidos en las mismas, no sólo físicos, sino de actitudes, carreras y hasta visión del amor.</a:t>
            </a:r>
            <a:endParaRPr lang="es-MX" sz="1800" dirty="0"/>
          </a:p>
        </p:txBody>
      </p:sp>
      <p:pic>
        <p:nvPicPr>
          <p:cNvPr id="6" name="Marcador de contenido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5148865" y="1270061"/>
            <a:ext cx="5207872" cy="3889829"/>
          </a:xfrm>
          <a:prstGeom prst="rect">
            <a:avLst/>
          </a:prstGeom>
          <a:solidFill>
            <a:srgbClr val="FFFFFF">
              <a:shade val="85000"/>
            </a:srgbClr>
          </a:solidFill>
          <a:ln w="889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619303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E36882AE-46CD-A94B-8EE8-ABF1AEBA34A7}"/>
              </a:ext>
            </a:extLst>
          </p:cNvPr>
          <p:cNvGraphicFramePr>
            <a:graphicFrameLocks noGrp="1"/>
          </p:cNvGraphicFramePr>
          <p:nvPr>
            <p:extLst>
              <p:ext uri="{D42A27DB-BD31-4B8C-83A1-F6EECF244321}">
                <p14:modId xmlns:p14="http://schemas.microsoft.com/office/powerpoint/2010/main" val="1258368303"/>
              </p:ext>
            </p:extLst>
          </p:nvPr>
        </p:nvGraphicFramePr>
        <p:xfrm>
          <a:off x="1178560" y="1988840"/>
          <a:ext cx="9123680" cy="2196576"/>
        </p:xfrm>
        <a:graphic>
          <a:graphicData uri="http://schemas.openxmlformats.org/drawingml/2006/table">
            <a:tbl>
              <a:tblPr firstRow="1" bandRow="1">
                <a:tableStyleId>{5C22544A-7EE6-4342-B048-85BDC9FD1C3A}</a:tableStyleId>
              </a:tblPr>
              <a:tblGrid>
                <a:gridCol w="4561840">
                  <a:extLst>
                    <a:ext uri="{9D8B030D-6E8A-4147-A177-3AD203B41FA5}">
                      <a16:colId xmlns:a16="http://schemas.microsoft.com/office/drawing/2014/main" val="2832909750"/>
                    </a:ext>
                  </a:extLst>
                </a:gridCol>
                <a:gridCol w="4561840">
                  <a:extLst>
                    <a:ext uri="{9D8B030D-6E8A-4147-A177-3AD203B41FA5}">
                      <a16:colId xmlns:a16="http://schemas.microsoft.com/office/drawing/2014/main" val="1678786143"/>
                    </a:ext>
                  </a:extLst>
                </a:gridCol>
              </a:tblGrid>
              <a:tr h="549144">
                <a:tc>
                  <a:txBody>
                    <a:bodyPr/>
                    <a:lstStyle/>
                    <a:p>
                      <a:r>
                        <a:rPr lang="es-ES_tradnl" dirty="0"/>
                        <a:t>Profesor</a:t>
                      </a:r>
                    </a:p>
                  </a:txBody>
                  <a:tcPr/>
                </a:tc>
                <a:tc>
                  <a:txBody>
                    <a:bodyPr/>
                    <a:lstStyle/>
                    <a:p>
                      <a:r>
                        <a:rPr lang="es-ES_tradnl" dirty="0"/>
                        <a:t>Asignatura</a:t>
                      </a:r>
                    </a:p>
                  </a:txBody>
                  <a:tcPr/>
                </a:tc>
                <a:extLst>
                  <a:ext uri="{0D108BD9-81ED-4DB2-BD59-A6C34878D82A}">
                    <a16:rowId xmlns:a16="http://schemas.microsoft.com/office/drawing/2014/main" val="760067508"/>
                  </a:ext>
                </a:extLst>
              </a:tr>
              <a:tr h="549144">
                <a:tc>
                  <a:txBody>
                    <a:bodyPr/>
                    <a:lstStyle/>
                    <a:p>
                      <a:r>
                        <a:rPr lang="es-ES_tradnl" dirty="0" err="1"/>
                        <a:t>Gemma</a:t>
                      </a:r>
                      <a:r>
                        <a:rPr lang="es-ES_tradnl" baseline="0" dirty="0"/>
                        <a:t> Bernal Tapia</a:t>
                      </a:r>
                      <a:endParaRPr lang="es-ES_tradnl" dirty="0"/>
                    </a:p>
                  </a:txBody>
                  <a:tcPr/>
                </a:tc>
                <a:tc>
                  <a:txBody>
                    <a:bodyPr/>
                    <a:lstStyle/>
                    <a:p>
                      <a:r>
                        <a:rPr lang="es-ES_tradnl" dirty="0"/>
                        <a:t>Literatura</a:t>
                      </a:r>
                      <a:r>
                        <a:rPr lang="es-ES_tradnl" baseline="0" dirty="0"/>
                        <a:t> Universal (1516)</a:t>
                      </a:r>
                      <a:endParaRPr lang="es-ES_tradnl" dirty="0"/>
                    </a:p>
                  </a:txBody>
                  <a:tcPr/>
                </a:tc>
                <a:extLst>
                  <a:ext uri="{0D108BD9-81ED-4DB2-BD59-A6C34878D82A}">
                    <a16:rowId xmlns:a16="http://schemas.microsoft.com/office/drawing/2014/main" val="2064048280"/>
                  </a:ext>
                </a:extLst>
              </a:tr>
              <a:tr h="549144">
                <a:tc>
                  <a:txBody>
                    <a:bodyPr/>
                    <a:lstStyle/>
                    <a:p>
                      <a:r>
                        <a:rPr lang="es-ES_tradnl" dirty="0"/>
                        <a:t>Leticia</a:t>
                      </a:r>
                      <a:r>
                        <a:rPr lang="es-ES_tradnl" baseline="0" dirty="0"/>
                        <a:t> Sánchez Villeda</a:t>
                      </a:r>
                      <a:endParaRPr lang="es-ES_tradnl" dirty="0"/>
                    </a:p>
                  </a:txBody>
                  <a:tcPr/>
                </a:tc>
                <a:tc>
                  <a:txBody>
                    <a:bodyPr/>
                    <a:lstStyle/>
                    <a:p>
                      <a:r>
                        <a:rPr lang="es-ES_tradnl" dirty="0"/>
                        <a:t>Orientación</a:t>
                      </a:r>
                      <a:r>
                        <a:rPr lang="es-ES_tradnl" baseline="0" dirty="0"/>
                        <a:t> </a:t>
                      </a:r>
                      <a:r>
                        <a:rPr lang="es-ES_tradnl" baseline="0" dirty="0" err="1"/>
                        <a:t>Educ</a:t>
                      </a:r>
                      <a:r>
                        <a:rPr lang="es-ES_tradnl" baseline="0" dirty="0"/>
                        <a:t>. y </a:t>
                      </a:r>
                      <a:r>
                        <a:rPr lang="es-ES_tradnl" baseline="0" dirty="0" err="1"/>
                        <a:t>Voc</a:t>
                      </a:r>
                      <a:r>
                        <a:rPr lang="es-ES_tradnl" baseline="0" dirty="0"/>
                        <a:t>. (1515)</a:t>
                      </a:r>
                      <a:endParaRPr lang="es-ES_tradnl" dirty="0"/>
                    </a:p>
                  </a:txBody>
                  <a:tcPr/>
                </a:tc>
                <a:extLst>
                  <a:ext uri="{0D108BD9-81ED-4DB2-BD59-A6C34878D82A}">
                    <a16:rowId xmlns:a16="http://schemas.microsoft.com/office/drawing/2014/main" val="1547627157"/>
                  </a:ext>
                </a:extLst>
              </a:tr>
              <a:tr h="549144">
                <a:tc>
                  <a:txBody>
                    <a:bodyPr/>
                    <a:lstStyle/>
                    <a:p>
                      <a:r>
                        <a:rPr lang="es-ES_tradnl" dirty="0"/>
                        <a:t>Ma.</a:t>
                      </a:r>
                      <a:r>
                        <a:rPr lang="es-ES_tradnl" baseline="0" dirty="0"/>
                        <a:t> Elizabeth Alanís Maldonado</a:t>
                      </a:r>
                      <a:endParaRPr lang="es-ES_tradnl" dirty="0"/>
                    </a:p>
                  </a:txBody>
                  <a:tcPr/>
                </a:tc>
                <a:tc>
                  <a:txBody>
                    <a:bodyPr/>
                    <a:lstStyle/>
                    <a:p>
                      <a:r>
                        <a:rPr lang="es-ES_tradnl" dirty="0"/>
                        <a:t>Educación</a:t>
                      </a:r>
                      <a:r>
                        <a:rPr lang="es-ES_tradnl" baseline="0" dirty="0"/>
                        <a:t> para la salud (1503)</a:t>
                      </a:r>
                      <a:endParaRPr lang="es-ES_tradnl" dirty="0"/>
                    </a:p>
                  </a:txBody>
                  <a:tcPr/>
                </a:tc>
                <a:extLst>
                  <a:ext uri="{0D108BD9-81ED-4DB2-BD59-A6C34878D82A}">
                    <a16:rowId xmlns:a16="http://schemas.microsoft.com/office/drawing/2014/main" val="913853582"/>
                  </a:ext>
                </a:extLst>
              </a:tr>
            </a:tbl>
          </a:graphicData>
        </a:graphic>
      </p:graphicFrame>
    </p:spTree>
    <p:extLst>
      <p:ext uri="{BB962C8B-B14F-4D97-AF65-F5344CB8AC3E}">
        <p14:creationId xmlns:p14="http://schemas.microsoft.com/office/powerpoint/2010/main" val="22877050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25236" y="540327"/>
            <a:ext cx="8955377" cy="3460179"/>
          </a:xfrm>
        </p:spPr>
        <p:txBody>
          <a:bodyPr>
            <a:normAutofit/>
          </a:bodyPr>
          <a:lstStyle/>
          <a:p>
            <a:pPr marR="110490">
              <a:spcAft>
                <a:spcPts val="0"/>
              </a:spcAft>
            </a:pPr>
            <a:r>
              <a:rPr lang="es-ES" b="1" dirty="0"/>
              <a:t>Desarrollo de la actividad</a:t>
            </a:r>
            <a:r>
              <a:rPr lang="es-ES" dirty="0"/>
              <a:t>:</a:t>
            </a:r>
            <a:r>
              <a:rPr lang="es-MX" dirty="0"/>
              <a:t/>
            </a:r>
            <a:br>
              <a:rPr lang="es-MX" dirty="0"/>
            </a:br>
            <a:r>
              <a:rPr lang="es-ES" sz="1800" dirty="0"/>
              <a:t>En grupo, una ves leídos los textos, se establecerán los modelos  de cada época tomando en cuenta el ámbito físico, el emocional y social. Los alumnos comentarán acerca de su experiencia en el estereotipo al vestir y simularán modelaje.</a:t>
            </a:r>
            <a:r>
              <a:rPr lang="es-MX" sz="1800" dirty="0"/>
              <a:t/>
            </a:r>
            <a:br>
              <a:rPr lang="es-MX" sz="1800" dirty="0"/>
            </a:br>
            <a:r>
              <a:rPr lang="es-ES" sz="1800" dirty="0"/>
              <a:t>. Finalmente, realizarán un ensayo donde, apoyados de su investigación, lectura de textos y experiencias, podrán dar de manera libre y consciente su punto de vista, mismo que compartirán con el grupo. </a:t>
            </a:r>
            <a:r>
              <a:rPr lang="es-MX" sz="1800" dirty="0"/>
              <a:t/>
            </a:r>
            <a:br>
              <a:rPr lang="es-MX" sz="1800" dirty="0"/>
            </a:br>
            <a:r>
              <a:rPr lang="es-ES" sz="1300" dirty="0"/>
              <a:t> </a:t>
            </a:r>
            <a:r>
              <a:rPr lang="es-MX" sz="1300" dirty="0">
                <a:latin typeface="Times New Roman" panose="02020603050405020304" pitchFamily="18" charset="0"/>
                <a:ea typeface="Times New Roman" panose="02020603050405020304" pitchFamily="18" charset="0"/>
              </a:rPr>
              <a:t/>
            </a:r>
            <a:br>
              <a:rPr lang="es-MX" sz="1300" dirty="0">
                <a:latin typeface="Times New Roman" panose="02020603050405020304" pitchFamily="18" charset="0"/>
                <a:ea typeface="Times New Roman" panose="02020603050405020304" pitchFamily="18" charset="0"/>
              </a:rPr>
            </a:br>
            <a:endParaRPr lang="es-MX" sz="1300" dirty="0"/>
          </a:p>
        </p:txBody>
      </p:sp>
      <p:sp>
        <p:nvSpPr>
          <p:cNvPr id="3" name="Marcador de texto 2"/>
          <p:cNvSpPr>
            <a:spLocks noGrp="1"/>
          </p:cNvSpPr>
          <p:nvPr>
            <p:ph type="body" idx="1"/>
          </p:nvPr>
        </p:nvSpPr>
        <p:spPr/>
        <p:txBody>
          <a:bodyPr/>
          <a:lstStyle/>
          <a:p>
            <a:endParaRPr lang="es-MX" dirty="0"/>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805859" y="4010409"/>
            <a:ext cx="2758712" cy="2060520"/>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3983302" y="3661311"/>
            <a:ext cx="3540721" cy="2517815"/>
          </a:xfrm>
          <a:prstGeom prst="rect">
            <a:avLst/>
          </a:prstGeom>
          <a:ln>
            <a:solidFill>
              <a:schemeClr val="accent1"/>
            </a:solidFill>
          </a:ln>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8555905" y="3397257"/>
            <a:ext cx="2517815" cy="3045925"/>
          </a:xfrm>
          <a:prstGeom prst="rect">
            <a:avLst/>
          </a:prstGeom>
        </p:spPr>
      </p:pic>
    </p:spTree>
    <p:extLst>
      <p:ext uri="{BB962C8B-B14F-4D97-AF65-F5344CB8AC3E}">
        <p14:creationId xmlns:p14="http://schemas.microsoft.com/office/powerpoint/2010/main" val="22506167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915837" y="534838"/>
            <a:ext cx="10515600" cy="5451893"/>
          </a:xfrm>
        </p:spPr>
        <p:txBody>
          <a:bodyPr>
            <a:noAutofit/>
          </a:bodyPr>
          <a:lstStyle/>
          <a:p>
            <a:pPr marL="0" indent="0" algn="just">
              <a:buNone/>
            </a:pPr>
            <a:endParaRPr lang="es-MX" sz="1100" dirty="0"/>
          </a:p>
          <a:p>
            <a:pPr marL="0" indent="0" algn="just">
              <a:buNone/>
            </a:pPr>
            <a:endParaRPr lang="es-MX" sz="1100" dirty="0"/>
          </a:p>
        </p:txBody>
      </p:sp>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265251" y="1835896"/>
            <a:ext cx="5079865" cy="2755130"/>
          </a:xfrm>
          <a:prstGeom prst="rect">
            <a:avLst/>
          </a:prstGeom>
        </p:spPr>
      </p:pic>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31795" y="1316348"/>
            <a:ext cx="5079866" cy="3794220"/>
          </a:xfrm>
          <a:prstGeom prst="rect">
            <a:avLst/>
          </a:prstGeom>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flipV="1">
            <a:off x="7851727" y="2356300"/>
            <a:ext cx="4239488" cy="2131547"/>
          </a:xfrm>
          <a:prstGeom prst="rect">
            <a:avLst/>
          </a:prstGeom>
        </p:spPr>
      </p:pic>
    </p:spTree>
    <p:extLst>
      <p:ext uri="{BB962C8B-B14F-4D97-AF65-F5344CB8AC3E}">
        <p14:creationId xmlns:p14="http://schemas.microsoft.com/office/powerpoint/2010/main" val="36478759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p>
            <a:pPr marL="0" marR="110490" indent="0" algn="just">
              <a:spcAft>
                <a:spcPts val="0"/>
              </a:spcAft>
              <a:buNone/>
            </a:pPr>
            <a:r>
              <a:rPr lang="es-ES" b="1" dirty="0"/>
              <a:t>Cierre de la actividad:</a:t>
            </a:r>
            <a:endParaRPr lang="es-MX" sz="4000" b="1" dirty="0"/>
          </a:p>
          <a:p>
            <a:pPr marL="0" marR="110490" indent="0" algn="just">
              <a:spcAft>
                <a:spcPts val="0"/>
              </a:spcAft>
              <a:buNone/>
            </a:pPr>
            <a:r>
              <a:rPr lang="es-ES" dirty="0"/>
              <a:t>Reflexión individual </a:t>
            </a:r>
            <a:endParaRPr lang="es-MX" sz="4000" dirty="0"/>
          </a:p>
          <a:p>
            <a:endParaRPr lang="es-MX" dirty="0"/>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170137" y="787317"/>
            <a:ext cx="4697213" cy="5062217"/>
          </a:xfrm>
          <a:prstGeom prst="rect">
            <a:avLst/>
          </a:prstGeom>
        </p:spPr>
      </p:pic>
    </p:spTree>
    <p:extLst>
      <p:ext uri="{BB962C8B-B14F-4D97-AF65-F5344CB8AC3E}">
        <p14:creationId xmlns:p14="http://schemas.microsoft.com/office/powerpoint/2010/main" val="3810261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9317" y="1162401"/>
            <a:ext cx="9404723" cy="1400530"/>
          </a:xfrm>
        </p:spPr>
        <p:txBody>
          <a:bodyPr/>
          <a:lstStyle/>
          <a:p>
            <a:r>
              <a:rPr lang="es-MX" b="1" dirty="0"/>
              <a:t>¿Qué se hará con los resultados de la actividad?</a:t>
            </a:r>
          </a:p>
        </p:txBody>
      </p:sp>
      <p:sp>
        <p:nvSpPr>
          <p:cNvPr id="3" name="Marcador de contenido 2"/>
          <p:cNvSpPr>
            <a:spLocks noGrp="1"/>
          </p:cNvSpPr>
          <p:nvPr>
            <p:ph idx="1"/>
          </p:nvPr>
        </p:nvSpPr>
        <p:spPr>
          <a:xfrm>
            <a:off x="838200" y="3599834"/>
            <a:ext cx="10515600" cy="1323017"/>
          </a:xfrm>
        </p:spPr>
        <p:txBody>
          <a:bodyPr>
            <a:normAutofit fontScale="92500" lnSpcReduction="20000"/>
          </a:bodyPr>
          <a:lstStyle/>
          <a:p>
            <a:r>
              <a:rPr lang="es-MX" dirty="0"/>
              <a:t>Los alumnos compartirán con sus compañeros y profesores su experiencia al conocer y percibir a través de diferentes personajes, los estereotipos exigidos en distintas épocas y las consecuencias emocionales, sociales y artísticas que lograron vislumbrar hasta llegar a su experiencia personal, misma que podrán compartir y hasta representar.</a:t>
            </a:r>
          </a:p>
        </p:txBody>
      </p:sp>
    </p:spTree>
    <p:extLst>
      <p:ext uri="{BB962C8B-B14F-4D97-AF65-F5344CB8AC3E}">
        <p14:creationId xmlns:p14="http://schemas.microsoft.com/office/powerpoint/2010/main" val="19042431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b="1" dirty="0"/>
              <a:t>Análisis</a:t>
            </a:r>
          </a:p>
        </p:txBody>
      </p:sp>
      <p:sp>
        <p:nvSpPr>
          <p:cNvPr id="3" name="Marcador de contenido 2"/>
          <p:cNvSpPr>
            <a:spLocks noGrp="1"/>
          </p:cNvSpPr>
          <p:nvPr>
            <p:ph idx="1"/>
          </p:nvPr>
        </p:nvSpPr>
        <p:spPr/>
        <p:txBody>
          <a:bodyPr>
            <a:normAutofit lnSpcReduction="10000"/>
          </a:bodyPr>
          <a:lstStyle/>
          <a:p>
            <a:r>
              <a:rPr lang="es-MX" b="1" dirty="0"/>
              <a:t>Logros alcanzados:</a:t>
            </a:r>
          </a:p>
          <a:p>
            <a:pPr marL="0" indent="0">
              <a:buNone/>
            </a:pPr>
            <a:r>
              <a:rPr lang="es-MX" dirty="0"/>
              <a:t>Conocimiento, análisis y reflexión a través del tiempo hasta llegar a su realidad logrando la empatía con muchos personajes con los que compartían una sensación de presión social, de exigencia, soledad y muchas veces, desesperación o incomprensión; misma que lograron compartir de forma oral y escrita a través de un ensayo. </a:t>
            </a:r>
          </a:p>
          <a:p>
            <a:endParaRPr lang="es-MX" dirty="0"/>
          </a:p>
          <a:p>
            <a:r>
              <a:rPr lang="es-MX" b="1" dirty="0"/>
              <a:t>Aspectos a mejorar:</a:t>
            </a:r>
          </a:p>
          <a:p>
            <a:pPr marL="0" indent="0">
              <a:buNone/>
            </a:pPr>
            <a:r>
              <a:rPr lang="es-MX" dirty="0"/>
              <a:t>Reorganizar los tiempos</a:t>
            </a:r>
          </a:p>
          <a:p>
            <a:pPr marL="0" indent="0">
              <a:buNone/>
            </a:pPr>
            <a:r>
              <a:rPr lang="es-MX" dirty="0"/>
              <a:t>Compartir resultados y reflexiones con los alumnos de  secundaria. </a:t>
            </a:r>
          </a:p>
          <a:p>
            <a:pPr marL="0" indent="0">
              <a:buNone/>
            </a:pPr>
            <a:r>
              <a:rPr lang="es-MX" dirty="0"/>
              <a:t>Organizar un desfile de modas  </a:t>
            </a:r>
          </a:p>
        </p:txBody>
      </p:sp>
    </p:spTree>
    <p:extLst>
      <p:ext uri="{BB962C8B-B14F-4D97-AF65-F5344CB8AC3E}">
        <p14:creationId xmlns:p14="http://schemas.microsoft.com/office/powerpoint/2010/main" val="19161424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b="1" dirty="0"/>
              <a:t>Toma de decisiones</a:t>
            </a:r>
          </a:p>
        </p:txBody>
      </p:sp>
      <p:sp>
        <p:nvSpPr>
          <p:cNvPr id="3" name="Marcador de contenido 2"/>
          <p:cNvSpPr>
            <a:spLocks noGrp="1"/>
          </p:cNvSpPr>
          <p:nvPr>
            <p:ph type="body" sz="half" idx="2"/>
          </p:nvPr>
        </p:nvSpPr>
        <p:spPr>
          <a:xfrm>
            <a:off x="1250488" y="3043451"/>
            <a:ext cx="8825659" cy="2362200"/>
          </a:xfrm>
        </p:spPr>
        <p:txBody>
          <a:bodyPr>
            <a:normAutofit fontScale="92500"/>
          </a:bodyPr>
          <a:lstStyle/>
          <a:p>
            <a:pPr algn="just">
              <a:lnSpc>
                <a:spcPct val="150000"/>
              </a:lnSpc>
            </a:pPr>
            <a:r>
              <a:rPr lang="es-MX" dirty="0"/>
              <a:t>El proyecto arrojó resultados inesperados, los alumnos estuvieron muy motivados por lo que  propusieron un desfile de modas, realizar carteles con las herramientas que les da la materia de diseño e incluso propusieron realizar una revista por equipos para condensar en ella los resultados de su investigación, por lo que considero se deba volver a implementar en el siguiente ciclo escolar 2019-2020.</a:t>
            </a:r>
            <a:endParaRPr lang="es-MX" b="1" dirty="0"/>
          </a:p>
          <a:p>
            <a:pPr marL="0" indent="0">
              <a:buNone/>
            </a:pPr>
            <a:endParaRPr lang="es-MX" dirty="0"/>
          </a:p>
        </p:txBody>
      </p:sp>
    </p:spTree>
    <p:extLst>
      <p:ext uri="{BB962C8B-B14F-4D97-AF65-F5344CB8AC3E}">
        <p14:creationId xmlns:p14="http://schemas.microsoft.com/office/powerpoint/2010/main" val="5742906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pPr algn="ctr"/>
            <a:r>
              <a:rPr lang="es-MX" b="1" dirty="0"/>
              <a:t>ORIENTACIÓN VOCACIONAL</a:t>
            </a:r>
          </a:p>
        </p:txBody>
      </p:sp>
      <p:sp>
        <p:nvSpPr>
          <p:cNvPr id="3" name="Marcador de contenido 2"/>
          <p:cNvSpPr>
            <a:spLocks noGrp="1"/>
          </p:cNvSpPr>
          <p:nvPr>
            <p:ph type="body" idx="1"/>
          </p:nvPr>
        </p:nvSpPr>
        <p:spPr/>
        <p:txBody>
          <a:bodyPr>
            <a:normAutofit/>
          </a:bodyPr>
          <a:lstStyle/>
          <a:p>
            <a:pPr marL="457200" lvl="1" indent="0" algn="just">
              <a:buNone/>
            </a:pPr>
            <a:r>
              <a:rPr lang="es-MX" sz="2800" dirty="0"/>
              <a:t>Quinto de preparatoria </a:t>
            </a:r>
          </a:p>
        </p:txBody>
      </p:sp>
    </p:spTree>
    <p:extLst>
      <p:ext uri="{BB962C8B-B14F-4D97-AF65-F5344CB8AC3E}">
        <p14:creationId xmlns:p14="http://schemas.microsoft.com/office/powerpoint/2010/main" val="8476834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282505" y="1051069"/>
            <a:ext cx="9684913" cy="5078313"/>
          </a:xfrm>
          <a:prstGeom prst="rect">
            <a:avLst/>
          </a:prstGeom>
          <a:noFill/>
        </p:spPr>
        <p:txBody>
          <a:bodyPr wrap="square" rtlCol="0">
            <a:spAutoFit/>
          </a:bodyPr>
          <a:lstStyle/>
          <a:p>
            <a:pPr algn="just">
              <a:lnSpc>
                <a:spcPct val="200000"/>
              </a:lnSpc>
            </a:pPr>
            <a:r>
              <a:rPr lang="es-MX" b="1" dirty="0"/>
              <a:t>Nombre de la actividad</a:t>
            </a:r>
            <a:r>
              <a:rPr lang="es-MX" dirty="0"/>
              <a:t>: Mis intereses y aptitudes referentes a mi futuro</a:t>
            </a:r>
          </a:p>
          <a:p>
            <a:pPr algn="just">
              <a:lnSpc>
                <a:spcPct val="200000"/>
              </a:lnSpc>
            </a:pPr>
            <a:endParaRPr lang="es-MX" dirty="0"/>
          </a:p>
          <a:p>
            <a:pPr algn="just">
              <a:lnSpc>
                <a:spcPct val="200000"/>
              </a:lnSpc>
            </a:pPr>
            <a:r>
              <a:rPr lang="es-MX" b="1" dirty="0"/>
              <a:t>Objetivo: </a:t>
            </a:r>
            <a:r>
              <a:rPr lang="es-MX" dirty="0"/>
              <a:t>Los alumnos, a través de la elaboración de un collage tomen consciencia de sus intereses y aptitudes para poder ejercer con éxito una carrera, al margen de los estereotipos familiares o sociales.</a:t>
            </a:r>
            <a:endParaRPr lang="es-MX" b="1" dirty="0"/>
          </a:p>
          <a:p>
            <a:pPr algn="just">
              <a:lnSpc>
                <a:spcPct val="200000"/>
              </a:lnSpc>
            </a:pPr>
            <a:endParaRPr lang="es-MX" dirty="0"/>
          </a:p>
          <a:p>
            <a:pPr algn="just">
              <a:lnSpc>
                <a:spcPct val="200000"/>
              </a:lnSpc>
            </a:pPr>
            <a:r>
              <a:rPr lang="es-MX" b="1" dirty="0"/>
              <a:t>Grado: </a:t>
            </a:r>
            <a:r>
              <a:rPr lang="es-MX" dirty="0"/>
              <a:t>Quinto de Preparatoria</a:t>
            </a:r>
            <a:endParaRPr lang="es-MX" b="1" dirty="0"/>
          </a:p>
          <a:p>
            <a:pPr algn="just">
              <a:lnSpc>
                <a:spcPct val="200000"/>
              </a:lnSpc>
            </a:pPr>
            <a:endParaRPr lang="es-MX" dirty="0"/>
          </a:p>
          <a:p>
            <a:pPr algn="just">
              <a:lnSpc>
                <a:spcPct val="200000"/>
              </a:lnSpc>
            </a:pPr>
            <a:r>
              <a:rPr lang="es-MX" b="1" dirty="0"/>
              <a:t>Fecha:  </a:t>
            </a:r>
            <a:r>
              <a:rPr lang="es-MX" dirty="0"/>
              <a:t>Febrero, 2019</a:t>
            </a:r>
            <a:endParaRPr lang="es-MX" b="1" dirty="0"/>
          </a:p>
        </p:txBody>
      </p:sp>
    </p:spTree>
    <p:extLst>
      <p:ext uri="{BB962C8B-B14F-4D97-AF65-F5344CB8AC3E}">
        <p14:creationId xmlns:p14="http://schemas.microsoft.com/office/powerpoint/2010/main" val="32846810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idx="1"/>
          </p:nvPr>
        </p:nvSpPr>
        <p:spPr>
          <a:xfrm>
            <a:off x="997527" y="360218"/>
            <a:ext cx="4297407" cy="526474"/>
          </a:xfrm>
        </p:spPr>
        <p:txBody>
          <a:bodyPr/>
          <a:lstStyle/>
          <a:p>
            <a:pPr algn="ctr"/>
            <a:r>
              <a:rPr lang="es-MX" b="1" dirty="0"/>
              <a:t>Asignaturas participantes</a:t>
            </a:r>
          </a:p>
        </p:txBody>
      </p:sp>
      <p:sp>
        <p:nvSpPr>
          <p:cNvPr id="4" name="Marcador de contenido 3"/>
          <p:cNvSpPr>
            <a:spLocks noGrp="1"/>
          </p:cNvSpPr>
          <p:nvPr>
            <p:ph sz="half" idx="2"/>
          </p:nvPr>
        </p:nvSpPr>
        <p:spPr>
          <a:xfrm>
            <a:off x="997527" y="581891"/>
            <a:ext cx="4477188" cy="4207578"/>
          </a:xfrm>
        </p:spPr>
        <p:txBody>
          <a:bodyPr>
            <a:noAutofit/>
          </a:bodyPr>
          <a:lstStyle/>
          <a:p>
            <a:pPr marL="0" lvl="0" indent="0">
              <a:buNone/>
            </a:pPr>
            <a:endParaRPr lang="es-MX" sz="1100" b="1" dirty="0"/>
          </a:p>
          <a:p>
            <a:pPr marL="0" lvl="0" indent="0">
              <a:buNone/>
            </a:pPr>
            <a:r>
              <a:rPr lang="es-MX" sz="1600" dirty="0"/>
              <a:t>ORIENTACIÓN</a:t>
            </a:r>
          </a:p>
          <a:p>
            <a:pPr lvl="0"/>
            <a:r>
              <a:rPr lang="es-MX" sz="1600" dirty="0"/>
              <a:t>Integración  del yo</a:t>
            </a:r>
          </a:p>
          <a:p>
            <a:pPr lvl="0"/>
            <a:r>
              <a:rPr lang="es-MX" sz="1600" dirty="0"/>
              <a:t>Personalidad</a:t>
            </a:r>
          </a:p>
          <a:p>
            <a:pPr lvl="0"/>
            <a:r>
              <a:rPr lang="es-MX" sz="1600" dirty="0"/>
              <a:t>Aptitudes</a:t>
            </a:r>
          </a:p>
          <a:p>
            <a:pPr lvl="0"/>
            <a:r>
              <a:rPr lang="es-MX" sz="1600" dirty="0"/>
              <a:t>Intereses y valores</a:t>
            </a:r>
          </a:p>
          <a:p>
            <a:pPr lvl="0"/>
            <a:r>
              <a:rPr lang="es-MX" sz="1600" dirty="0"/>
              <a:t>Elección de carrera</a:t>
            </a:r>
          </a:p>
          <a:p>
            <a:pPr marL="0" lvl="0" indent="0">
              <a:buNone/>
            </a:pPr>
            <a:r>
              <a:rPr lang="es-MX" sz="1600" dirty="0"/>
              <a:t>LITERATURA UNIVERSAL</a:t>
            </a:r>
          </a:p>
          <a:p>
            <a:pPr lvl="0"/>
            <a:r>
              <a:rPr lang="es-MX" sz="1600" dirty="0"/>
              <a:t>El Renacimiento y su influencia griega S. XVI</a:t>
            </a:r>
          </a:p>
          <a:p>
            <a:pPr lvl="0"/>
            <a:r>
              <a:rPr lang="es-MX" sz="1600" dirty="0"/>
              <a:t>El Neoclasicismo  S. XVIII</a:t>
            </a:r>
          </a:p>
          <a:p>
            <a:pPr lvl="0"/>
            <a:r>
              <a:rPr lang="es-MX" sz="1600" dirty="0"/>
              <a:t>El Romanticismo y Realismo S. XIX</a:t>
            </a:r>
          </a:p>
          <a:p>
            <a:pPr lvl="0"/>
            <a:r>
              <a:rPr lang="es-MX" sz="1600" dirty="0"/>
              <a:t>Los contemporáneos S. XX y XXI </a:t>
            </a:r>
          </a:p>
          <a:p>
            <a:pPr marL="0" lvl="0" indent="0">
              <a:buNone/>
            </a:pPr>
            <a:r>
              <a:rPr lang="es-MX" sz="1600" dirty="0"/>
              <a:t>EDUCACIÓN PARA LA SALUD</a:t>
            </a:r>
          </a:p>
          <a:p>
            <a:pPr lvl="0"/>
            <a:r>
              <a:rPr lang="es-MX" sz="1600" dirty="0"/>
              <a:t>Alimentación y nutrición</a:t>
            </a:r>
          </a:p>
          <a:p>
            <a:pPr lvl="0"/>
            <a:r>
              <a:rPr lang="es-MX" sz="1600" dirty="0"/>
              <a:t>Hábitos alimenticios</a:t>
            </a:r>
          </a:p>
          <a:p>
            <a:pPr lvl="0"/>
            <a:r>
              <a:rPr lang="es-MX" sz="1600" dirty="0"/>
              <a:t>Toma de medidas corporales e interpretación de resultados</a:t>
            </a:r>
          </a:p>
          <a:p>
            <a:pPr lvl="0"/>
            <a:r>
              <a:rPr lang="es-MX" sz="1600" dirty="0"/>
              <a:t>Riesgos: obesidad, bulimia y anorexia</a:t>
            </a:r>
          </a:p>
          <a:p>
            <a:pPr lvl="0"/>
            <a:r>
              <a:rPr lang="es-MX" sz="1600" dirty="0"/>
              <a:t>Dieta nutritiva personalizada</a:t>
            </a:r>
          </a:p>
          <a:p>
            <a:pPr marL="0" lvl="0" indent="0" algn="just">
              <a:buNone/>
            </a:pPr>
            <a:endParaRPr lang="es-MX" sz="1100" dirty="0"/>
          </a:p>
        </p:txBody>
      </p:sp>
    </p:spTree>
    <p:extLst>
      <p:ext uri="{BB962C8B-B14F-4D97-AF65-F5344CB8AC3E}">
        <p14:creationId xmlns:p14="http://schemas.microsoft.com/office/powerpoint/2010/main" val="36762756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b="1" cap="none" dirty="0"/>
              <a:t>Justificación de la actividad</a:t>
            </a:r>
          </a:p>
        </p:txBody>
      </p:sp>
      <p:sp>
        <p:nvSpPr>
          <p:cNvPr id="3" name="Marcador de contenido 2"/>
          <p:cNvSpPr>
            <a:spLocks noGrp="1"/>
          </p:cNvSpPr>
          <p:nvPr>
            <p:ph idx="1"/>
          </p:nvPr>
        </p:nvSpPr>
        <p:spPr/>
        <p:txBody>
          <a:bodyPr>
            <a:normAutofit fontScale="85000" lnSpcReduction="10000"/>
          </a:bodyPr>
          <a:lstStyle/>
          <a:p>
            <a:pPr algn="just">
              <a:lnSpc>
                <a:spcPct val="150000"/>
              </a:lnSpc>
            </a:pPr>
            <a:r>
              <a:rPr lang="es-ES" dirty="0"/>
              <a:t>El centro de esta sesión está vinculado a que los alumnos de quinto de preparatoria concienticen cuáles son sus intereses tomando en cuenta que es su punto de partida para una actividad laboral futura y que no son actividades privativas de hombres o mujeres por lo que tienen una amplia gama de opciones para poder elegir sin tomar en cuenta los estereotipos establecidos en su contexto.</a:t>
            </a:r>
          </a:p>
          <a:p>
            <a:pPr algn="just">
              <a:lnSpc>
                <a:spcPct val="150000"/>
              </a:lnSpc>
            </a:pPr>
            <a:r>
              <a:rPr lang="es-MX" dirty="0"/>
              <a:t>El collage les permite desarrollar aparte de su imaginación, su proyección a futuro permitiéndole enfocarse en un proyecto de vida en donde se dan cuenta que no importa lo que la sociedad diga  , sino que lo importante es que lo que hagan  con gusto y con pasión por  ser mejores cada día.</a:t>
            </a:r>
          </a:p>
        </p:txBody>
      </p:sp>
    </p:spTree>
    <p:extLst>
      <p:ext uri="{BB962C8B-B14F-4D97-AF65-F5344CB8AC3E}">
        <p14:creationId xmlns:p14="http://schemas.microsoft.com/office/powerpoint/2010/main" val="24291365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4189204" y="3501008"/>
            <a:ext cx="3672407" cy="864096"/>
          </a:xfrm>
        </p:spPr>
        <p:txBody>
          <a:bodyPr>
            <a:normAutofit fontScale="90000"/>
          </a:bodyPr>
          <a:lstStyle/>
          <a:p>
            <a:pPr algn="ctr"/>
            <a:r>
              <a:rPr lang="es-MX" sz="2400" b="1" dirty="0"/>
              <a:t>Ciclo escolar 2018-2019</a:t>
            </a:r>
            <a:br>
              <a:rPr lang="es-MX" sz="2400" b="1" dirty="0"/>
            </a:br>
            <a:r>
              <a:rPr lang="es-MX" sz="2400" b="1" dirty="0"/>
              <a:t/>
            </a:r>
            <a:br>
              <a:rPr lang="es-MX" sz="2400" b="1" dirty="0"/>
            </a:br>
            <a:r>
              <a:rPr lang="es-MX" sz="2400" b="1" dirty="0"/>
              <a:t/>
            </a:r>
            <a:br>
              <a:rPr lang="es-MX" sz="2400" b="1" dirty="0"/>
            </a:br>
            <a:r>
              <a:rPr lang="es-MX" sz="2400" b="1" dirty="0"/>
              <a:t/>
            </a:r>
            <a:br>
              <a:rPr lang="es-MX" sz="2400" b="1" dirty="0"/>
            </a:br>
            <a:r>
              <a:rPr lang="es-MX" sz="1600" b="1" dirty="0"/>
              <a:t>De Agosto del 2018 a Marzo del 2019</a:t>
            </a:r>
          </a:p>
        </p:txBody>
      </p:sp>
    </p:spTree>
    <p:extLst>
      <p:ext uri="{BB962C8B-B14F-4D97-AF65-F5344CB8AC3E}">
        <p14:creationId xmlns:p14="http://schemas.microsoft.com/office/powerpoint/2010/main" val="5584438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b="1" cap="none" dirty="0"/>
              <a:t>Apertura de la actividad</a:t>
            </a:r>
          </a:p>
        </p:txBody>
      </p:sp>
      <p:sp>
        <p:nvSpPr>
          <p:cNvPr id="3" name="Marcador de contenido 2"/>
          <p:cNvSpPr>
            <a:spLocks noGrp="1"/>
          </p:cNvSpPr>
          <p:nvPr>
            <p:ph sz="half" idx="1"/>
          </p:nvPr>
        </p:nvSpPr>
        <p:spPr/>
        <p:txBody>
          <a:bodyPr/>
          <a:lstStyle/>
          <a:p>
            <a:pPr algn="just"/>
            <a:r>
              <a:rPr lang="es-MX" dirty="0"/>
              <a:t>Por medio de una lluvia de ideas la profesora y los alumnos comentaron la trascendencia de los intereses en un proyecto de vida.</a:t>
            </a:r>
          </a:p>
          <a:p>
            <a:pPr algn="just"/>
            <a:r>
              <a:rPr lang="es-MX" dirty="0"/>
              <a:t>Ellos mencionaron la variedad de intereses que tienen y se hizo patente todavía lo disperso de los mismos.</a:t>
            </a:r>
          </a:p>
        </p:txBody>
      </p:sp>
      <p:pic>
        <p:nvPicPr>
          <p:cNvPr id="7" name="Marcador de contenido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rot="5400000">
            <a:off x="7735454" y="1488427"/>
            <a:ext cx="2650823" cy="1979936"/>
          </a:xfrm>
          <a:prstGeom prst="rect">
            <a:avLst/>
          </a:prstGeom>
          <a:solidFill>
            <a:srgbClr val="FFFFFF">
              <a:shade val="85000"/>
            </a:srgbClr>
          </a:solidFill>
          <a:ln w="889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5897243" y="4052062"/>
            <a:ext cx="3163623" cy="2362953"/>
          </a:xfrm>
          <a:prstGeom prst="rect">
            <a:avLst/>
          </a:prstGeom>
          <a:solidFill>
            <a:srgbClr val="FFFFFF">
              <a:shade val="85000"/>
            </a:srgbClr>
          </a:solidFill>
          <a:ln w="889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896269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b="1" cap="none" dirty="0"/>
              <a:t>Desarrollo de la actividad</a:t>
            </a:r>
          </a:p>
        </p:txBody>
      </p:sp>
      <p:sp>
        <p:nvSpPr>
          <p:cNvPr id="3" name="Marcador de contenido 2"/>
          <p:cNvSpPr>
            <a:spLocks noGrp="1"/>
          </p:cNvSpPr>
          <p:nvPr>
            <p:ph sz="half" idx="1"/>
          </p:nvPr>
        </p:nvSpPr>
        <p:spPr/>
        <p:txBody>
          <a:bodyPr>
            <a:normAutofit/>
          </a:bodyPr>
          <a:lstStyle/>
          <a:p>
            <a:pPr algn="just"/>
            <a:r>
              <a:rPr lang="es-MX" dirty="0"/>
              <a:t>Los alumnos llevaron al salón revistas para elegir cuidadosamente las imágenes que los representaran en función del proyecto de vida que tienen.</a:t>
            </a:r>
          </a:p>
          <a:p>
            <a:pPr algn="just"/>
            <a:r>
              <a:rPr lang="es-MX" dirty="0"/>
              <a:t>Las alumnos lograron un trabajo colaborativo al compartir los materiales y de esa forma complementaron .</a:t>
            </a:r>
          </a:p>
          <a:p>
            <a:pPr marL="0" indent="0" algn="just">
              <a:buNone/>
            </a:pPr>
            <a:endParaRPr lang="es-MX" dirty="0"/>
          </a:p>
        </p:txBody>
      </p:sp>
      <p:pic>
        <p:nvPicPr>
          <p:cNvPr id="5" name="Marcador de contenido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881246" y="1840066"/>
            <a:ext cx="3381519" cy="2525872"/>
          </a:xfrm>
          <a:prstGeom prst="rect">
            <a:avLst/>
          </a:prstGeom>
          <a:solidFill>
            <a:srgbClr val="FFFFFF">
              <a:shade val="85000"/>
            </a:srgbClr>
          </a:solidFill>
          <a:ln w="889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3969" y="4772280"/>
            <a:ext cx="2356071" cy="1759083"/>
          </a:xfrm>
          <a:prstGeom prst="rect">
            <a:avLst/>
          </a:prstGeom>
          <a:solidFill>
            <a:srgbClr val="FFFFFF">
              <a:shade val="85000"/>
            </a:srgbClr>
          </a:solidFill>
          <a:ln w="889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334413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b="1" cap="none" dirty="0"/>
              <a:t>Cierre de la actividad</a:t>
            </a:r>
          </a:p>
        </p:txBody>
      </p:sp>
      <p:sp>
        <p:nvSpPr>
          <p:cNvPr id="3" name="Marcador de contenido 2"/>
          <p:cNvSpPr>
            <a:spLocks noGrp="1"/>
          </p:cNvSpPr>
          <p:nvPr>
            <p:ph sz="half" idx="1"/>
          </p:nvPr>
        </p:nvSpPr>
        <p:spPr/>
        <p:txBody>
          <a:bodyPr/>
          <a:lstStyle/>
          <a:p>
            <a:pPr algn="just"/>
            <a:r>
              <a:rPr lang="es-ES" dirty="0"/>
              <a:t>Los alumnos compartieron en equipos con sus compañeros su proyecto de vida a través de la explicación del collage.</a:t>
            </a:r>
          </a:p>
          <a:p>
            <a:pPr algn="just"/>
            <a:r>
              <a:rPr lang="es-ES" dirty="0"/>
              <a:t>Como parte de la actividad de cierre, la miss apoyo a los alumnos a aterrizar sus intereses en una carrera concreta .</a:t>
            </a:r>
          </a:p>
          <a:p>
            <a:pPr algn="just"/>
            <a:r>
              <a:rPr lang="es-ES" dirty="0"/>
              <a:t>Los alumnos tuvieron la oportunidad de aplicar un examen de aptitudes e intereses que les abrió el panorama para enfocarse y concretar su decisión en el área y la carrera.</a:t>
            </a:r>
            <a:endParaRPr lang="es-MX" dirty="0"/>
          </a:p>
        </p:txBody>
      </p:sp>
      <p:pic>
        <p:nvPicPr>
          <p:cNvPr id="5" name="Marcador de contenido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123709" y="1607132"/>
            <a:ext cx="4519542" cy="4649206"/>
          </a:xfrm>
          <a:prstGeom prst="rect">
            <a:avLst/>
          </a:prstGeom>
          <a:solidFill>
            <a:srgbClr val="FFFFFF">
              <a:shade val="85000"/>
            </a:srgbClr>
          </a:solidFill>
          <a:ln w="889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021025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b="1" cap="none" dirty="0"/>
              <a:t>¿Qué se hará con los resultados de la actividad?</a:t>
            </a:r>
          </a:p>
        </p:txBody>
      </p:sp>
      <p:sp>
        <p:nvSpPr>
          <p:cNvPr id="3" name="Marcador de contenido 2"/>
          <p:cNvSpPr>
            <a:spLocks noGrp="1"/>
          </p:cNvSpPr>
          <p:nvPr>
            <p:ph idx="1"/>
          </p:nvPr>
        </p:nvSpPr>
        <p:spPr/>
        <p:txBody>
          <a:bodyPr/>
          <a:lstStyle/>
          <a:p>
            <a:pPr algn="just">
              <a:lnSpc>
                <a:spcPct val="150000"/>
              </a:lnSpc>
            </a:pPr>
            <a:r>
              <a:rPr lang="es-MX" dirty="0"/>
              <a:t>Los alumnos elaboran un reporte escrito donde hablan de sus intereses y aptitudes  y que es lo que quieren lograr para su vida a través de ellos.</a:t>
            </a:r>
          </a:p>
          <a:p>
            <a:pPr algn="just">
              <a:lnSpc>
                <a:spcPct val="150000"/>
              </a:lnSpc>
            </a:pPr>
            <a:r>
              <a:rPr lang="es-MX" dirty="0"/>
              <a:t>Posteriormente  y en una actividad de  razonamiento personal e introyección  enfocaran en una carrera dichos interese plasmándolos en un texto.</a:t>
            </a:r>
          </a:p>
        </p:txBody>
      </p:sp>
    </p:spTree>
    <p:extLst>
      <p:ext uri="{BB962C8B-B14F-4D97-AF65-F5344CB8AC3E}">
        <p14:creationId xmlns:p14="http://schemas.microsoft.com/office/powerpoint/2010/main" val="24964929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b="1" dirty="0">
                <a:solidFill>
                  <a:schemeClr val="tx1"/>
                </a:solidFill>
              </a:rPr>
              <a:t>Análisis</a:t>
            </a:r>
          </a:p>
        </p:txBody>
      </p:sp>
      <p:sp>
        <p:nvSpPr>
          <p:cNvPr id="3" name="Marcador de texto 2"/>
          <p:cNvSpPr>
            <a:spLocks noGrp="1"/>
          </p:cNvSpPr>
          <p:nvPr>
            <p:ph type="body" idx="1"/>
          </p:nvPr>
        </p:nvSpPr>
        <p:spPr/>
        <p:txBody>
          <a:bodyPr/>
          <a:lstStyle/>
          <a:p>
            <a:pPr algn="ctr"/>
            <a:r>
              <a:rPr lang="es-MX" b="1" dirty="0"/>
              <a:t>Logros alcanzados</a:t>
            </a:r>
          </a:p>
        </p:txBody>
      </p:sp>
      <p:sp>
        <p:nvSpPr>
          <p:cNvPr id="4" name="Marcador de contenido 3"/>
          <p:cNvSpPr>
            <a:spLocks noGrp="1"/>
          </p:cNvSpPr>
          <p:nvPr>
            <p:ph sz="half" idx="2"/>
          </p:nvPr>
        </p:nvSpPr>
        <p:spPr/>
        <p:txBody>
          <a:bodyPr>
            <a:normAutofit fontScale="92500" lnSpcReduction="10000"/>
          </a:bodyPr>
          <a:lstStyle/>
          <a:p>
            <a:pPr algn="just"/>
            <a:r>
              <a:rPr lang="es-MX" dirty="0"/>
              <a:t>Realización de forma armoniosa y productiva de un trabajo colectivo y cooperativo.</a:t>
            </a:r>
          </a:p>
          <a:p>
            <a:pPr algn="just"/>
            <a:r>
              <a:rPr lang="es-MX" dirty="0"/>
              <a:t>Tomaron conciencia de la trascendencia que tiene el tomar como punto de partida los intereses como la piedra angular para determinar que es lo que voy a hacer el resto de mi vida</a:t>
            </a:r>
            <a:r>
              <a:rPr lang="es-MX" i="1" dirty="0"/>
              <a:t>.</a:t>
            </a:r>
          </a:p>
          <a:p>
            <a:pPr algn="just"/>
            <a:r>
              <a:rPr lang="es-MX" dirty="0"/>
              <a:t>Darse cuenta que los intereses no se encuentran supeditados a lo que marca la sociedad sino dependen de lo que me hace ser una mejor persona.</a:t>
            </a:r>
          </a:p>
        </p:txBody>
      </p:sp>
      <p:sp>
        <p:nvSpPr>
          <p:cNvPr id="5" name="Marcador de texto 4"/>
          <p:cNvSpPr>
            <a:spLocks noGrp="1"/>
          </p:cNvSpPr>
          <p:nvPr>
            <p:ph type="body" sz="quarter" idx="3"/>
          </p:nvPr>
        </p:nvSpPr>
        <p:spPr/>
        <p:txBody>
          <a:bodyPr/>
          <a:lstStyle/>
          <a:p>
            <a:pPr algn="ctr"/>
            <a:r>
              <a:rPr lang="es-MX" b="1" dirty="0"/>
              <a:t>Aspectos a mejorar</a:t>
            </a:r>
          </a:p>
        </p:txBody>
      </p:sp>
      <p:sp>
        <p:nvSpPr>
          <p:cNvPr id="6" name="Marcador de contenido 5"/>
          <p:cNvSpPr>
            <a:spLocks noGrp="1"/>
          </p:cNvSpPr>
          <p:nvPr>
            <p:ph sz="quarter" idx="4"/>
          </p:nvPr>
        </p:nvSpPr>
        <p:spPr/>
        <p:txBody>
          <a:bodyPr>
            <a:normAutofit fontScale="92500" lnSpcReduction="10000"/>
          </a:bodyPr>
          <a:lstStyle/>
          <a:p>
            <a:pPr algn="just">
              <a:lnSpc>
                <a:spcPct val="150000"/>
              </a:lnSpc>
            </a:pPr>
            <a:r>
              <a:rPr lang="es-MX" dirty="0"/>
              <a:t>Maximizar el tiempo para profundizar más en el tema.</a:t>
            </a:r>
          </a:p>
          <a:p>
            <a:pPr algn="just">
              <a:lnSpc>
                <a:spcPct val="150000"/>
              </a:lnSpc>
            </a:pPr>
            <a:r>
              <a:rPr lang="es-MX" dirty="0"/>
              <a:t>Mayor investigación para  mejorar las aportaciones que los alumnos realizan.</a:t>
            </a:r>
          </a:p>
          <a:p>
            <a:pPr algn="just">
              <a:lnSpc>
                <a:spcPct val="150000"/>
              </a:lnSpc>
            </a:pPr>
            <a:r>
              <a:rPr lang="es-MX" dirty="0"/>
              <a:t>Promover la escucha activa entre los alumnos durante la sesión.</a:t>
            </a:r>
          </a:p>
          <a:p>
            <a:pPr algn="just">
              <a:lnSpc>
                <a:spcPct val="150000"/>
              </a:lnSpc>
            </a:pPr>
            <a:r>
              <a:rPr lang="es-MX" dirty="0"/>
              <a:t>Responsabilizarse de sus decisiones como estudiante .</a:t>
            </a:r>
          </a:p>
          <a:p>
            <a:endParaRPr lang="es-MX" dirty="0"/>
          </a:p>
        </p:txBody>
      </p:sp>
    </p:spTree>
    <p:extLst>
      <p:ext uri="{BB962C8B-B14F-4D97-AF65-F5344CB8AC3E}">
        <p14:creationId xmlns:p14="http://schemas.microsoft.com/office/powerpoint/2010/main" val="31330687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b="1" cap="none" dirty="0"/>
              <a:t>Toma de decisiones</a:t>
            </a:r>
          </a:p>
        </p:txBody>
      </p:sp>
      <p:sp>
        <p:nvSpPr>
          <p:cNvPr id="3" name="Marcador de contenido 2"/>
          <p:cNvSpPr>
            <a:spLocks noGrp="1"/>
          </p:cNvSpPr>
          <p:nvPr>
            <p:ph idx="1"/>
          </p:nvPr>
        </p:nvSpPr>
        <p:spPr/>
        <p:txBody>
          <a:bodyPr>
            <a:normAutofit/>
          </a:bodyPr>
          <a:lstStyle/>
          <a:p>
            <a:pPr algn="just">
              <a:lnSpc>
                <a:spcPct val="150000"/>
              </a:lnSpc>
            </a:pPr>
            <a:r>
              <a:rPr lang="es-MX" dirty="0"/>
              <a:t>Realizar una decisión  de toma de área y carrera después de haber llevado a cabo todo un proceso de  toma de conciencia , investigación, observación y desarrollo  cotidiano.</a:t>
            </a:r>
          </a:p>
          <a:p>
            <a:pPr algn="just">
              <a:lnSpc>
                <a:spcPct val="150000"/>
              </a:lnSpc>
            </a:pPr>
            <a:r>
              <a:rPr lang="es-MX"/>
              <a:t>Definir mejor, </a:t>
            </a:r>
            <a:r>
              <a:rPr lang="es-MX" dirty="0"/>
              <a:t>los tiempos de trabajo y dar mayor espacio a ciertos puntos que son críticos  en la tomo de decisiones  tanto de área  como </a:t>
            </a:r>
            <a:r>
              <a:rPr lang="es-MX"/>
              <a:t>de carrera.</a:t>
            </a:r>
            <a:endParaRPr lang="es-MX" dirty="0"/>
          </a:p>
        </p:txBody>
      </p:sp>
    </p:spTree>
    <p:extLst>
      <p:ext uri="{BB962C8B-B14F-4D97-AF65-F5344CB8AC3E}">
        <p14:creationId xmlns:p14="http://schemas.microsoft.com/office/powerpoint/2010/main" val="35901919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pPr algn="ctr"/>
            <a:r>
              <a:rPr lang="es-MX" b="1" dirty="0"/>
              <a:t>EDUCACIÓN PARA LA SALUD</a:t>
            </a:r>
          </a:p>
        </p:txBody>
      </p:sp>
      <p:sp>
        <p:nvSpPr>
          <p:cNvPr id="3" name="Marcador de contenido 2"/>
          <p:cNvSpPr>
            <a:spLocks noGrp="1"/>
          </p:cNvSpPr>
          <p:nvPr>
            <p:ph type="body" idx="1"/>
          </p:nvPr>
        </p:nvSpPr>
        <p:spPr/>
        <p:txBody>
          <a:bodyPr>
            <a:normAutofit/>
          </a:bodyPr>
          <a:lstStyle/>
          <a:p>
            <a:pPr marL="457200" lvl="1" indent="0" algn="just">
              <a:buNone/>
            </a:pPr>
            <a:r>
              <a:rPr lang="es-MX" sz="2800" dirty="0"/>
              <a:t>Quinto de preparatoria </a:t>
            </a:r>
          </a:p>
        </p:txBody>
      </p:sp>
    </p:spTree>
    <p:extLst>
      <p:ext uri="{BB962C8B-B14F-4D97-AF65-F5344CB8AC3E}">
        <p14:creationId xmlns:p14="http://schemas.microsoft.com/office/powerpoint/2010/main" val="18942616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1016000" y="285728"/>
            <a:ext cx="9408160" cy="6286544"/>
          </a:xfrm>
        </p:spPr>
        <p:txBody>
          <a:bodyPr>
            <a:normAutofit/>
          </a:bodyPr>
          <a:lstStyle/>
          <a:p>
            <a:pPr algn="just">
              <a:lnSpc>
                <a:spcPct val="150000"/>
              </a:lnSpc>
            </a:pPr>
            <a:r>
              <a:rPr lang="es-ES" sz="2000" b="1" dirty="0">
                <a:latin typeface="Arial" pitchFamily="34" charset="0"/>
                <a:cs typeface="Arial" pitchFamily="34" charset="0"/>
              </a:rPr>
              <a:t/>
            </a:r>
            <a:br>
              <a:rPr lang="es-ES" sz="2000" b="1" dirty="0">
                <a:latin typeface="Arial" pitchFamily="34" charset="0"/>
                <a:cs typeface="Arial" pitchFamily="34" charset="0"/>
              </a:rPr>
            </a:br>
            <a:r>
              <a:rPr lang="es-ES" sz="2000" b="1" dirty="0">
                <a:latin typeface="+mn-lt"/>
                <a:cs typeface="Arial" pitchFamily="34" charset="0"/>
              </a:rPr>
              <a:t>Nombre de la actividad: Prevención, es salud </a:t>
            </a:r>
            <a:r>
              <a:rPr lang="es-ES" sz="2000" dirty="0">
                <a:latin typeface="+mn-lt"/>
                <a:cs typeface="Arial" pitchFamily="34" charset="0"/>
              </a:rPr>
              <a:t>.</a:t>
            </a:r>
            <a:br>
              <a:rPr lang="es-ES" sz="2000" dirty="0">
                <a:latin typeface="+mn-lt"/>
                <a:cs typeface="Arial" pitchFamily="34" charset="0"/>
              </a:rPr>
            </a:br>
            <a:r>
              <a:rPr lang="es-ES" sz="2000" dirty="0">
                <a:latin typeface="+mn-lt"/>
                <a:cs typeface="Arial" pitchFamily="34" charset="0"/>
              </a:rPr>
              <a:t/>
            </a:r>
            <a:br>
              <a:rPr lang="es-ES" sz="2000" dirty="0">
                <a:latin typeface="+mn-lt"/>
                <a:cs typeface="Arial" pitchFamily="34" charset="0"/>
              </a:rPr>
            </a:br>
            <a:r>
              <a:rPr lang="es-ES" sz="2000" b="1" dirty="0">
                <a:latin typeface="+mn-lt"/>
                <a:cs typeface="Arial" pitchFamily="34" charset="0"/>
              </a:rPr>
              <a:t>Objetivo: </a:t>
            </a:r>
            <a:r>
              <a:rPr lang="es-ES" sz="2000" dirty="0">
                <a:latin typeface="+mn-lt"/>
                <a:cs typeface="Arial" pitchFamily="34" charset="0"/>
              </a:rPr>
              <a:t>Que los alumnos de quinto de preparatoria aprendan hábitos alimenticios que repercutan en un futuro estilo de vida saludable y consciente a partir de las investigaciones y conocimientos adquiridos. </a:t>
            </a:r>
            <a:r>
              <a:rPr lang="es-ES" sz="2000" b="1" dirty="0">
                <a:latin typeface="+mn-lt"/>
                <a:cs typeface="Arial" pitchFamily="34" charset="0"/>
              </a:rPr>
              <a:t>Grado: Quinto de preparatoria </a:t>
            </a:r>
            <a:r>
              <a:rPr lang="es-ES" sz="2000" dirty="0">
                <a:latin typeface="+mn-lt"/>
                <a:cs typeface="Arial" pitchFamily="34" charset="0"/>
              </a:rPr>
              <a:t>.</a:t>
            </a:r>
            <a:br>
              <a:rPr lang="es-ES" sz="2000" dirty="0">
                <a:latin typeface="+mn-lt"/>
                <a:cs typeface="Arial" pitchFamily="34" charset="0"/>
              </a:rPr>
            </a:br>
            <a:r>
              <a:rPr lang="es-ES" sz="2000" b="1" dirty="0">
                <a:latin typeface="+mn-lt"/>
                <a:cs typeface="Arial" pitchFamily="34" charset="0"/>
              </a:rPr>
              <a:t/>
            </a:r>
            <a:br>
              <a:rPr lang="es-ES" sz="2000" b="1" dirty="0">
                <a:latin typeface="+mn-lt"/>
                <a:cs typeface="Arial" pitchFamily="34" charset="0"/>
              </a:rPr>
            </a:br>
            <a:r>
              <a:rPr lang="es-ES" sz="2000" b="1" dirty="0">
                <a:latin typeface="+mn-lt"/>
                <a:cs typeface="Arial" pitchFamily="34" charset="0"/>
              </a:rPr>
              <a:t>Fecha: </a:t>
            </a:r>
            <a:r>
              <a:rPr lang="es-ES" sz="2000" dirty="0">
                <a:latin typeface="+mn-lt"/>
                <a:cs typeface="Arial" pitchFamily="34" charset="0"/>
              </a:rPr>
              <a:t>Febrero  2019.</a:t>
            </a:r>
          </a:p>
        </p:txBody>
      </p:sp>
    </p:spTree>
    <p:extLst>
      <p:ext uri="{BB962C8B-B14F-4D97-AF65-F5344CB8AC3E}">
        <p14:creationId xmlns:p14="http://schemas.microsoft.com/office/powerpoint/2010/main" val="15809322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p:cNvSpPr>
            <a:spLocks noGrp="1"/>
          </p:cNvSpPr>
          <p:nvPr>
            <p:ph sz="half" idx="2"/>
          </p:nvPr>
        </p:nvSpPr>
        <p:spPr>
          <a:xfrm>
            <a:off x="1080655" y="484909"/>
            <a:ext cx="4421769" cy="4441554"/>
          </a:xfrm>
        </p:spPr>
        <p:txBody>
          <a:bodyPr>
            <a:noAutofit/>
          </a:bodyPr>
          <a:lstStyle/>
          <a:p>
            <a:pPr marL="0" lvl="0" indent="0">
              <a:buNone/>
            </a:pPr>
            <a:r>
              <a:rPr lang="es-MX" sz="1600" b="1" dirty="0"/>
              <a:t>Asignaturas participantes:</a:t>
            </a:r>
          </a:p>
          <a:p>
            <a:pPr marL="0" lvl="0" indent="0">
              <a:buNone/>
            </a:pPr>
            <a:r>
              <a:rPr lang="es-MX" sz="1400" dirty="0"/>
              <a:t>ORIENTACIÓN</a:t>
            </a:r>
          </a:p>
          <a:p>
            <a:pPr lvl="0"/>
            <a:r>
              <a:rPr lang="es-MX" sz="1400" dirty="0"/>
              <a:t>Integración del yo</a:t>
            </a:r>
          </a:p>
          <a:p>
            <a:pPr lvl="0"/>
            <a:r>
              <a:rPr lang="es-MX" sz="1400" dirty="0"/>
              <a:t>Personalidad</a:t>
            </a:r>
          </a:p>
          <a:p>
            <a:pPr lvl="0"/>
            <a:r>
              <a:rPr lang="es-MX" sz="1400" dirty="0"/>
              <a:t>Aptitudes</a:t>
            </a:r>
          </a:p>
          <a:p>
            <a:pPr lvl="0"/>
            <a:r>
              <a:rPr lang="es-MX" sz="1400" dirty="0"/>
              <a:t>Intereses y valores</a:t>
            </a:r>
          </a:p>
          <a:p>
            <a:pPr lvl="0"/>
            <a:r>
              <a:rPr lang="es-MX" sz="1400" dirty="0"/>
              <a:t>Elección de carrera</a:t>
            </a:r>
          </a:p>
          <a:p>
            <a:pPr marL="0" lvl="0" indent="0">
              <a:buNone/>
            </a:pPr>
            <a:r>
              <a:rPr lang="es-MX" sz="1400" dirty="0"/>
              <a:t>LITERATURA UNIVERSAL</a:t>
            </a:r>
          </a:p>
          <a:p>
            <a:pPr lvl="0"/>
            <a:r>
              <a:rPr lang="es-MX" sz="1400" dirty="0"/>
              <a:t>El Renacimiento y su influencia griega S. XVI</a:t>
            </a:r>
          </a:p>
          <a:p>
            <a:pPr lvl="0"/>
            <a:r>
              <a:rPr lang="es-MX" sz="1400" dirty="0"/>
              <a:t>El Neoclasicismo  S. XVIII</a:t>
            </a:r>
          </a:p>
          <a:p>
            <a:pPr lvl="0"/>
            <a:r>
              <a:rPr lang="es-MX" sz="1400" dirty="0"/>
              <a:t>El Romanticismo y Realismo S. XIX</a:t>
            </a:r>
          </a:p>
          <a:p>
            <a:pPr lvl="0"/>
            <a:r>
              <a:rPr lang="es-MX" sz="1400" dirty="0"/>
              <a:t>Los contemporáneos S. XX y XXI </a:t>
            </a:r>
          </a:p>
          <a:p>
            <a:pPr marL="0" lvl="0" indent="0">
              <a:buNone/>
            </a:pPr>
            <a:r>
              <a:rPr lang="es-MX" sz="1400" dirty="0"/>
              <a:t>EDUCACIÓN PARA LA SALUD</a:t>
            </a:r>
          </a:p>
          <a:p>
            <a:pPr lvl="0"/>
            <a:r>
              <a:rPr lang="es-MX" sz="1400" dirty="0"/>
              <a:t>Alimentación y nutrición</a:t>
            </a:r>
          </a:p>
          <a:p>
            <a:pPr lvl="0"/>
            <a:r>
              <a:rPr lang="es-MX" sz="1400" dirty="0"/>
              <a:t>Hábitos alimenticios</a:t>
            </a:r>
          </a:p>
          <a:p>
            <a:pPr lvl="0"/>
            <a:r>
              <a:rPr lang="es-MX" sz="1400" dirty="0"/>
              <a:t>Toma de medidas corporales e interpretación de resultados</a:t>
            </a:r>
          </a:p>
          <a:p>
            <a:pPr lvl="0"/>
            <a:r>
              <a:rPr lang="es-MX" sz="1400" dirty="0"/>
              <a:t>Riesgos: obesidad, bulimi</a:t>
            </a:r>
            <a:r>
              <a:rPr lang="es-MX" sz="1600" dirty="0"/>
              <a:t>a y anorexia</a:t>
            </a:r>
          </a:p>
          <a:p>
            <a:pPr lvl="0"/>
            <a:r>
              <a:rPr lang="es-MX" sz="1400" dirty="0"/>
              <a:t>Dieta nutritiva personalizada</a:t>
            </a:r>
          </a:p>
          <a:p>
            <a:pPr marL="0" lvl="0" indent="0">
              <a:buNone/>
            </a:pPr>
            <a:endParaRPr lang="es-MX" sz="1600" dirty="0"/>
          </a:p>
          <a:p>
            <a:pPr marL="0" lvl="0" indent="0" algn="just">
              <a:buNone/>
            </a:pPr>
            <a:endParaRPr lang="es-MX" sz="1100" dirty="0"/>
          </a:p>
        </p:txBody>
      </p:sp>
    </p:spTree>
    <p:extLst>
      <p:ext uri="{BB962C8B-B14F-4D97-AF65-F5344CB8AC3E}">
        <p14:creationId xmlns:p14="http://schemas.microsoft.com/office/powerpoint/2010/main" val="4360809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b="1" cap="none" dirty="0"/>
              <a:t>Justificación de la actividad</a:t>
            </a:r>
          </a:p>
        </p:txBody>
      </p:sp>
      <p:sp>
        <p:nvSpPr>
          <p:cNvPr id="3" name="Marcador de contenido 2"/>
          <p:cNvSpPr>
            <a:spLocks noGrp="1"/>
          </p:cNvSpPr>
          <p:nvPr>
            <p:ph idx="1"/>
          </p:nvPr>
        </p:nvSpPr>
        <p:spPr>
          <a:xfrm>
            <a:off x="1205345" y="1468582"/>
            <a:ext cx="8844508" cy="4779817"/>
          </a:xfrm>
        </p:spPr>
        <p:txBody>
          <a:bodyPr>
            <a:normAutofit lnSpcReduction="10000"/>
          </a:bodyPr>
          <a:lstStyle/>
          <a:p>
            <a:pPr algn="just">
              <a:lnSpc>
                <a:spcPct val="150000"/>
              </a:lnSpc>
            </a:pPr>
            <a:r>
              <a:rPr lang="es-ES" dirty="0">
                <a:latin typeface="+mn-lt"/>
                <a:cs typeface="Arial" pitchFamily="34" charset="0"/>
              </a:rPr>
              <a:t>México a nivel mundial queda en primer lugar de obesidad infantil y segundo lugar en obesidad de adultos precedida únicamente por Estados Unidos (INEGI 2015), por lo que se busca que los alumnos de quinto de preparatoria conozcan las causas y consecuencias, así como los riesgos de no sólo una mala alimentación, si no de prestarse a las presiones que impone la sociedad en cuanto a cumplir los estereotipos establecidos sin tomar en cuenta la salud. </a:t>
            </a:r>
          </a:p>
          <a:p>
            <a:pPr algn="just">
              <a:lnSpc>
                <a:spcPct val="150000"/>
              </a:lnSpc>
            </a:pPr>
            <a:r>
              <a:rPr lang="es-ES" dirty="0">
                <a:latin typeface="+mn-lt"/>
                <a:cs typeface="Arial" pitchFamily="34" charset="0"/>
              </a:rPr>
              <a:t>Ante estos alarmantes datos, es importante trazar una solución a través de la educación con este tipo de proyectos.</a:t>
            </a:r>
            <a:endParaRPr lang="es-ES" dirty="0">
              <a:latin typeface="+mn-lt"/>
            </a:endParaRPr>
          </a:p>
          <a:p>
            <a:endParaRPr lang="es-MX" dirty="0"/>
          </a:p>
        </p:txBody>
      </p:sp>
    </p:spTree>
    <p:extLst>
      <p:ext uri="{BB962C8B-B14F-4D97-AF65-F5344CB8AC3E}">
        <p14:creationId xmlns:p14="http://schemas.microsoft.com/office/powerpoint/2010/main" val="995176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2423200" y="2566680"/>
            <a:ext cx="6761440" cy="1700520"/>
          </a:xfrm>
        </p:spPr>
        <p:txBody>
          <a:bodyPr>
            <a:normAutofit/>
          </a:bodyPr>
          <a:lstStyle/>
          <a:p>
            <a:pPr algn="ctr"/>
            <a:r>
              <a:rPr lang="es-MX" sz="2400" b="1" dirty="0"/>
              <a:t> </a:t>
            </a:r>
            <a:r>
              <a:rPr lang="es-MX" sz="4000" b="1" dirty="0"/>
              <a:t>La moda ¿te acomoda?</a:t>
            </a:r>
          </a:p>
        </p:txBody>
      </p:sp>
    </p:spTree>
    <p:extLst>
      <p:ext uri="{BB962C8B-B14F-4D97-AF65-F5344CB8AC3E}">
        <p14:creationId xmlns:p14="http://schemas.microsoft.com/office/powerpoint/2010/main" val="149964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b="1" cap="none" dirty="0"/>
              <a:t>Apertura de la actividad</a:t>
            </a:r>
          </a:p>
        </p:txBody>
      </p:sp>
      <p:sp>
        <p:nvSpPr>
          <p:cNvPr id="3" name="Marcador de contenido 2"/>
          <p:cNvSpPr>
            <a:spLocks noGrp="1"/>
          </p:cNvSpPr>
          <p:nvPr>
            <p:ph sz="half" idx="1"/>
          </p:nvPr>
        </p:nvSpPr>
        <p:spPr/>
        <p:txBody>
          <a:bodyPr>
            <a:normAutofit lnSpcReduction="10000"/>
          </a:bodyPr>
          <a:lstStyle/>
          <a:p>
            <a:pPr algn="just">
              <a:lnSpc>
                <a:spcPct val="150000"/>
              </a:lnSpc>
            </a:pPr>
            <a:r>
              <a:rPr lang="es-ES" sz="2000" dirty="0">
                <a:latin typeface="+mn-lt"/>
                <a:cs typeface="Arial" pitchFamily="34" charset="0"/>
              </a:rPr>
              <a:t>Los alumnos de quinto de preparatoria realizaron una investigación al respecto de los estereotipos físicos establecidos y los riesgos que conllevan, así como los problemas de bulimia, anorexia y obesidad; misma que expusieron al grupo.</a:t>
            </a:r>
            <a:endParaRPr lang="es-MX" sz="2000" dirty="0">
              <a:latin typeface="+mn-lt"/>
            </a:endParaRPr>
          </a:p>
        </p:txBody>
      </p:sp>
      <p:pic>
        <p:nvPicPr>
          <p:cNvPr id="4" name="Imagen 3">
            <a:extLst>
              <a:ext uri="{FF2B5EF4-FFF2-40B4-BE49-F238E27FC236}">
                <a16:creationId xmlns:a16="http://schemas.microsoft.com/office/drawing/2014/main" id="{16700A5A-7EE4-43B4-A20A-3955F35DEBFB}"/>
              </a:ext>
            </a:extLst>
          </p:cNvPr>
          <p:cNvPicPr>
            <a:picLocks noChangeAspect="1"/>
          </p:cNvPicPr>
          <p:nvPr/>
        </p:nvPicPr>
        <p:blipFill>
          <a:blip r:embed="rId2"/>
          <a:stretch>
            <a:fillRect/>
          </a:stretch>
        </p:blipFill>
        <p:spPr>
          <a:xfrm>
            <a:off x="6489264" y="2255219"/>
            <a:ext cx="3743268" cy="2749534"/>
          </a:xfrm>
          <a:prstGeom prst="rect">
            <a:avLst/>
          </a:prstGeom>
        </p:spPr>
      </p:pic>
    </p:spTree>
    <p:extLst>
      <p:ext uri="{BB962C8B-B14F-4D97-AF65-F5344CB8AC3E}">
        <p14:creationId xmlns:p14="http://schemas.microsoft.com/office/powerpoint/2010/main" val="37586864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b="1" cap="none" dirty="0"/>
              <a:t>Desarrollo de la actividad</a:t>
            </a:r>
          </a:p>
        </p:txBody>
      </p:sp>
      <p:sp>
        <p:nvSpPr>
          <p:cNvPr id="3" name="Marcador de contenido 2"/>
          <p:cNvSpPr>
            <a:spLocks noGrp="1"/>
          </p:cNvSpPr>
          <p:nvPr>
            <p:ph sz="half" idx="1"/>
          </p:nvPr>
        </p:nvSpPr>
        <p:spPr/>
        <p:txBody>
          <a:bodyPr>
            <a:normAutofit fontScale="92500" lnSpcReduction="10000"/>
          </a:bodyPr>
          <a:lstStyle/>
          <a:p>
            <a:pPr marL="0" indent="0" algn="just">
              <a:buNone/>
            </a:pPr>
            <a:endParaRPr lang="es-ES" dirty="0">
              <a:latin typeface="+mn-lt"/>
              <a:cs typeface="Arial" pitchFamily="34" charset="0"/>
            </a:endParaRPr>
          </a:p>
          <a:p>
            <a:pPr algn="just"/>
            <a:r>
              <a:rPr lang="es-ES" dirty="0">
                <a:latin typeface="+mn-lt"/>
                <a:cs typeface="Arial" pitchFamily="34" charset="0"/>
              </a:rPr>
              <a:t>Los alumnos de quinto grado de preparatoria hicieron equipos, se examinaron mutuamente , aplicándose cuestionarios, tomando medidas corporales (peso, talla, cintura).</a:t>
            </a:r>
          </a:p>
          <a:p>
            <a:pPr algn="just"/>
            <a:r>
              <a:rPr lang="es-ES" dirty="0">
                <a:latin typeface="+mn-lt"/>
                <a:cs typeface="Arial" pitchFamily="34" charset="0"/>
              </a:rPr>
              <a:t>Los alumnos, ya con la información de ellos mismos recabada y apoyados en su investigación de apertura, crearon, con la ayuda de la miss, una dieta nutritiva personalizada y la reflexión de la importancia de la alimentación al margen de los estereotipos establecidos.</a:t>
            </a:r>
            <a:endParaRPr lang="es-MX" dirty="0">
              <a:latin typeface="+mn-lt"/>
            </a:endParaRPr>
          </a:p>
        </p:txBody>
      </p:sp>
      <p:pic>
        <p:nvPicPr>
          <p:cNvPr id="9" name="Imagen 8">
            <a:extLst>
              <a:ext uri="{FF2B5EF4-FFF2-40B4-BE49-F238E27FC236}">
                <a16:creationId xmlns:a16="http://schemas.microsoft.com/office/drawing/2014/main" id="{62B8A6E4-D8E0-4B61-8040-86956B5B6246}"/>
              </a:ext>
            </a:extLst>
          </p:cNvPr>
          <p:cNvPicPr>
            <a:picLocks noChangeAspect="1"/>
          </p:cNvPicPr>
          <p:nvPr/>
        </p:nvPicPr>
        <p:blipFill>
          <a:blip r:embed="rId3"/>
          <a:stretch>
            <a:fillRect/>
          </a:stretch>
        </p:blipFill>
        <p:spPr>
          <a:xfrm>
            <a:off x="7596554" y="3518941"/>
            <a:ext cx="3847063" cy="2886341"/>
          </a:xfrm>
          <a:prstGeom prst="rect">
            <a:avLst/>
          </a:prstGeom>
        </p:spPr>
      </p:pic>
      <p:pic>
        <p:nvPicPr>
          <p:cNvPr id="10" name="Imagen 9">
            <a:extLst>
              <a:ext uri="{FF2B5EF4-FFF2-40B4-BE49-F238E27FC236}">
                <a16:creationId xmlns:a16="http://schemas.microsoft.com/office/drawing/2014/main" id="{A703E45D-305F-4F08-9489-091F24905053}"/>
              </a:ext>
            </a:extLst>
          </p:cNvPr>
          <p:cNvPicPr>
            <a:picLocks noChangeAspect="1"/>
          </p:cNvPicPr>
          <p:nvPr/>
        </p:nvPicPr>
        <p:blipFill>
          <a:blip r:embed="rId4"/>
          <a:stretch>
            <a:fillRect/>
          </a:stretch>
        </p:blipFill>
        <p:spPr>
          <a:xfrm>
            <a:off x="5942562" y="1152983"/>
            <a:ext cx="2304488" cy="4096867"/>
          </a:xfrm>
          <a:prstGeom prst="rect">
            <a:avLst/>
          </a:prstGeom>
        </p:spPr>
      </p:pic>
      <p:pic>
        <p:nvPicPr>
          <p:cNvPr id="11" name="Imagen 10">
            <a:extLst>
              <a:ext uri="{FF2B5EF4-FFF2-40B4-BE49-F238E27FC236}">
                <a16:creationId xmlns:a16="http://schemas.microsoft.com/office/drawing/2014/main" id="{880B047F-BB1F-4686-940D-30F9C6AC27BD}"/>
              </a:ext>
            </a:extLst>
          </p:cNvPr>
          <p:cNvPicPr>
            <a:picLocks noChangeAspect="1"/>
          </p:cNvPicPr>
          <p:nvPr/>
        </p:nvPicPr>
        <p:blipFill>
          <a:blip r:embed="rId5"/>
          <a:stretch>
            <a:fillRect/>
          </a:stretch>
        </p:blipFill>
        <p:spPr>
          <a:xfrm>
            <a:off x="7857575" y="1450041"/>
            <a:ext cx="2938527" cy="2206943"/>
          </a:xfrm>
          <a:prstGeom prst="rect">
            <a:avLst/>
          </a:prstGeom>
        </p:spPr>
      </p:pic>
    </p:spTree>
    <p:extLst>
      <p:ext uri="{BB962C8B-B14F-4D97-AF65-F5344CB8AC3E}">
        <p14:creationId xmlns:p14="http://schemas.microsoft.com/office/powerpoint/2010/main" val="19875625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b="1" cap="none" dirty="0"/>
              <a:t>Cierre de la actividad</a:t>
            </a:r>
          </a:p>
        </p:txBody>
      </p:sp>
      <p:sp>
        <p:nvSpPr>
          <p:cNvPr id="3" name="Marcador de contenido 2"/>
          <p:cNvSpPr>
            <a:spLocks noGrp="1"/>
          </p:cNvSpPr>
          <p:nvPr>
            <p:ph sz="half" idx="1"/>
          </p:nvPr>
        </p:nvSpPr>
        <p:spPr/>
        <p:txBody>
          <a:bodyPr>
            <a:normAutofit/>
          </a:bodyPr>
          <a:lstStyle/>
          <a:p>
            <a:pPr algn="just">
              <a:lnSpc>
                <a:spcPct val="150000"/>
              </a:lnSpc>
            </a:pPr>
            <a:r>
              <a:rPr lang="es-ES" sz="2000" dirty="0">
                <a:latin typeface="+mn-lt"/>
                <a:cs typeface="Arial" pitchFamily="34" charset="0"/>
              </a:rPr>
              <a:t>Al final cada equipo expuso a sus compañeros los resultados obtenidos, hicieron modelos representativos de lo aprendido, a pequeña escala e hicieron propósitos de cambio positivo en su estilo de vida nutritivo.</a:t>
            </a:r>
            <a:endParaRPr lang="es-MX" sz="2000" dirty="0">
              <a:latin typeface="+mn-lt"/>
            </a:endParaRPr>
          </a:p>
        </p:txBody>
      </p:sp>
      <p:pic>
        <p:nvPicPr>
          <p:cNvPr id="13" name="Imagen 12">
            <a:extLst>
              <a:ext uri="{FF2B5EF4-FFF2-40B4-BE49-F238E27FC236}">
                <a16:creationId xmlns:a16="http://schemas.microsoft.com/office/drawing/2014/main" id="{07A77E17-A316-4923-A6E0-6435CA06BF70}"/>
              </a:ext>
            </a:extLst>
          </p:cNvPr>
          <p:cNvPicPr>
            <a:picLocks noChangeAspect="1"/>
          </p:cNvPicPr>
          <p:nvPr/>
        </p:nvPicPr>
        <p:blipFill>
          <a:blip r:embed="rId2"/>
          <a:stretch>
            <a:fillRect/>
          </a:stretch>
        </p:blipFill>
        <p:spPr>
          <a:xfrm>
            <a:off x="6096000" y="2060575"/>
            <a:ext cx="4551183" cy="3414622"/>
          </a:xfrm>
          <a:prstGeom prst="rect">
            <a:avLst/>
          </a:prstGeom>
        </p:spPr>
      </p:pic>
    </p:spTree>
    <p:extLst>
      <p:ext uri="{BB962C8B-B14F-4D97-AF65-F5344CB8AC3E}">
        <p14:creationId xmlns:p14="http://schemas.microsoft.com/office/powerpoint/2010/main" val="6070736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b="1" cap="none" dirty="0"/>
              <a:t>¿Qué se hará con los resultados de la actividad?</a:t>
            </a:r>
          </a:p>
        </p:txBody>
      </p:sp>
      <p:sp>
        <p:nvSpPr>
          <p:cNvPr id="3" name="Marcador de contenido 2"/>
          <p:cNvSpPr>
            <a:spLocks noGrp="1"/>
          </p:cNvSpPr>
          <p:nvPr>
            <p:ph idx="1"/>
          </p:nvPr>
        </p:nvSpPr>
        <p:spPr/>
        <p:txBody>
          <a:bodyPr/>
          <a:lstStyle/>
          <a:p>
            <a:pPr algn="just">
              <a:lnSpc>
                <a:spcPct val="150000"/>
              </a:lnSpc>
            </a:pPr>
            <a:r>
              <a:rPr lang="es-ES" dirty="0">
                <a:latin typeface="+mn-lt"/>
                <a:cs typeface="Arial" pitchFamily="34" charset="0"/>
              </a:rPr>
              <a:t>Los modelos se exhibirán en la vitrina del laboratorio junto con una breve explicación que permita concientizar a grados no participantes del proyecto acerca de los daños a la salud por seguir la moda..</a:t>
            </a:r>
          </a:p>
          <a:p>
            <a:pPr marL="0" indent="0" algn="just">
              <a:lnSpc>
                <a:spcPct val="150000"/>
              </a:lnSpc>
              <a:buNone/>
            </a:pPr>
            <a:endParaRPr lang="es-MX" dirty="0">
              <a:latin typeface="+mn-lt"/>
            </a:endParaRPr>
          </a:p>
        </p:txBody>
      </p:sp>
      <p:pic>
        <p:nvPicPr>
          <p:cNvPr id="4" name="Imagen 3">
            <a:extLst>
              <a:ext uri="{FF2B5EF4-FFF2-40B4-BE49-F238E27FC236}">
                <a16:creationId xmlns:a16="http://schemas.microsoft.com/office/drawing/2014/main" id="{9715E227-1EAD-45C4-83B9-795CF1F5BDAC}"/>
              </a:ext>
            </a:extLst>
          </p:cNvPr>
          <p:cNvPicPr>
            <a:picLocks noChangeAspect="1"/>
          </p:cNvPicPr>
          <p:nvPr/>
        </p:nvPicPr>
        <p:blipFill>
          <a:blip r:embed="rId2"/>
          <a:stretch>
            <a:fillRect/>
          </a:stretch>
        </p:blipFill>
        <p:spPr>
          <a:xfrm>
            <a:off x="5348472" y="3559412"/>
            <a:ext cx="4139194" cy="3105519"/>
          </a:xfrm>
          <a:prstGeom prst="rect">
            <a:avLst/>
          </a:prstGeom>
        </p:spPr>
      </p:pic>
    </p:spTree>
    <p:extLst>
      <p:ext uri="{BB962C8B-B14F-4D97-AF65-F5344CB8AC3E}">
        <p14:creationId xmlns:p14="http://schemas.microsoft.com/office/powerpoint/2010/main" val="19373795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b="1" dirty="0">
                <a:solidFill>
                  <a:schemeClr val="tx1"/>
                </a:solidFill>
              </a:rPr>
              <a:t>Análisis</a:t>
            </a:r>
          </a:p>
        </p:txBody>
      </p:sp>
      <p:sp>
        <p:nvSpPr>
          <p:cNvPr id="3" name="Marcador de texto 2"/>
          <p:cNvSpPr>
            <a:spLocks noGrp="1"/>
          </p:cNvSpPr>
          <p:nvPr>
            <p:ph type="body" idx="1"/>
          </p:nvPr>
        </p:nvSpPr>
        <p:spPr/>
        <p:txBody>
          <a:bodyPr/>
          <a:lstStyle/>
          <a:p>
            <a:pPr algn="ctr"/>
            <a:r>
              <a:rPr lang="es-MX" b="1" dirty="0"/>
              <a:t>Logros alcanzados</a:t>
            </a:r>
          </a:p>
        </p:txBody>
      </p:sp>
      <p:sp>
        <p:nvSpPr>
          <p:cNvPr id="4" name="Marcador de contenido 3"/>
          <p:cNvSpPr>
            <a:spLocks noGrp="1"/>
          </p:cNvSpPr>
          <p:nvPr>
            <p:ph sz="half" idx="2"/>
          </p:nvPr>
        </p:nvSpPr>
        <p:spPr/>
        <p:txBody>
          <a:bodyPr>
            <a:normAutofit fontScale="85000" lnSpcReduction="10000"/>
          </a:bodyPr>
          <a:lstStyle/>
          <a:p>
            <a:pPr algn="just">
              <a:lnSpc>
                <a:spcPct val="150000"/>
              </a:lnSpc>
            </a:pPr>
            <a:r>
              <a:rPr lang="es-MX" dirty="0"/>
              <a:t>Los alumnos de quinto de preparatoria construyeron su propio conocimiento acerca de la dinámica básica del buen cuidado nutricional y transmitiéndolo así a su núcleo familiar,.</a:t>
            </a:r>
          </a:p>
          <a:p>
            <a:pPr algn="just">
              <a:lnSpc>
                <a:spcPct val="150000"/>
              </a:lnSpc>
            </a:pPr>
            <a:r>
              <a:rPr lang="es-MX" dirty="0"/>
              <a:t>Reconocieron también, que los estereotipos establecidos acerca del aspecto físico en la actualidad, repercute directamente en la salud sin no se sigue con conocimiento, responsabilidad y aceptación .</a:t>
            </a:r>
          </a:p>
        </p:txBody>
      </p:sp>
      <p:sp>
        <p:nvSpPr>
          <p:cNvPr id="5" name="Marcador de texto 4"/>
          <p:cNvSpPr>
            <a:spLocks noGrp="1"/>
          </p:cNvSpPr>
          <p:nvPr>
            <p:ph type="body" sz="quarter" idx="3"/>
          </p:nvPr>
        </p:nvSpPr>
        <p:spPr/>
        <p:txBody>
          <a:bodyPr/>
          <a:lstStyle/>
          <a:p>
            <a:pPr algn="ctr"/>
            <a:r>
              <a:rPr lang="es-MX" b="1" dirty="0"/>
              <a:t>Aspectos a mejorar</a:t>
            </a:r>
          </a:p>
        </p:txBody>
      </p:sp>
      <p:sp>
        <p:nvSpPr>
          <p:cNvPr id="6" name="Marcador de contenido 5"/>
          <p:cNvSpPr>
            <a:spLocks noGrp="1"/>
          </p:cNvSpPr>
          <p:nvPr>
            <p:ph sz="quarter" idx="4"/>
          </p:nvPr>
        </p:nvSpPr>
        <p:spPr/>
        <p:txBody>
          <a:bodyPr>
            <a:normAutofit/>
          </a:bodyPr>
          <a:lstStyle/>
          <a:p>
            <a:pPr algn="just">
              <a:lnSpc>
                <a:spcPct val="150000"/>
              </a:lnSpc>
            </a:pPr>
            <a:r>
              <a:rPr lang="es-MX" dirty="0"/>
              <a:t>Dar seguimiento a los propósitos hechos por los jóvenes. No se contempló el ejercicio y el combate del estrés como apoyo esencial de una buena salud nutricional. </a:t>
            </a:r>
          </a:p>
        </p:txBody>
      </p:sp>
    </p:spTree>
    <p:extLst>
      <p:ext uri="{BB962C8B-B14F-4D97-AF65-F5344CB8AC3E}">
        <p14:creationId xmlns:p14="http://schemas.microsoft.com/office/powerpoint/2010/main" val="14030779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b="1" cap="none" dirty="0"/>
              <a:t>Toma de decisiones</a:t>
            </a:r>
          </a:p>
        </p:txBody>
      </p:sp>
      <p:sp>
        <p:nvSpPr>
          <p:cNvPr id="3" name="Marcador de contenido 2"/>
          <p:cNvSpPr>
            <a:spLocks noGrp="1"/>
          </p:cNvSpPr>
          <p:nvPr>
            <p:ph idx="1"/>
          </p:nvPr>
        </p:nvSpPr>
        <p:spPr/>
        <p:txBody>
          <a:bodyPr>
            <a:normAutofit lnSpcReduction="10000"/>
          </a:bodyPr>
          <a:lstStyle/>
          <a:p>
            <a:pPr algn="just">
              <a:lnSpc>
                <a:spcPct val="150000"/>
              </a:lnSpc>
            </a:pPr>
            <a:r>
              <a:rPr lang="es-MX" dirty="0"/>
              <a:t>Los alumnos de quinto de preparatoria se sintieron motivados a cambiar hábitos personales y en su núcleo familiar para estar acorde con las reglas de la buena salud y con ello no sólo cuidarse y aceptarse a sí mismos, sino a sus padres como un agradecimiento por lo que de ellos han recibido.</a:t>
            </a:r>
          </a:p>
          <a:p>
            <a:pPr algn="just">
              <a:lnSpc>
                <a:spcPct val="150000"/>
              </a:lnSpc>
            </a:pPr>
            <a:r>
              <a:rPr lang="es-MX" dirty="0"/>
              <a:t>Tuvieron toda la disposición para compartir con sus compañeros sus medidas y peso haciendo reflexiones al respecto de cumplir o no con los estereotipos físicos que en su contexto establece la sociedad y su repercusión en ellos mismos.</a:t>
            </a:r>
          </a:p>
        </p:txBody>
      </p:sp>
    </p:spTree>
    <p:extLst>
      <p:ext uri="{BB962C8B-B14F-4D97-AF65-F5344CB8AC3E}">
        <p14:creationId xmlns:p14="http://schemas.microsoft.com/office/powerpoint/2010/main" val="13446856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b="1" dirty="0"/>
              <a:t>Justificación del proyecto</a:t>
            </a:r>
          </a:p>
        </p:txBody>
      </p:sp>
      <p:sp>
        <p:nvSpPr>
          <p:cNvPr id="3" name="Marcador de contenido 2"/>
          <p:cNvSpPr>
            <a:spLocks noGrp="1"/>
          </p:cNvSpPr>
          <p:nvPr>
            <p:ph idx="1"/>
          </p:nvPr>
        </p:nvSpPr>
        <p:spPr>
          <a:xfrm>
            <a:off x="1103312" y="2052918"/>
            <a:ext cx="9524048" cy="4195481"/>
          </a:xfrm>
        </p:spPr>
        <p:txBody>
          <a:bodyPr>
            <a:normAutofit fontScale="85000" lnSpcReduction="20000"/>
          </a:bodyPr>
          <a:lstStyle/>
          <a:p>
            <a:pPr algn="just">
              <a:lnSpc>
                <a:spcPct val="150000"/>
              </a:lnSpc>
            </a:pPr>
            <a:endParaRPr lang="es-MX" dirty="0"/>
          </a:p>
          <a:p>
            <a:pPr algn="just">
              <a:lnSpc>
                <a:spcPct val="150000"/>
              </a:lnSpc>
            </a:pPr>
            <a:r>
              <a:rPr lang="es-MX" dirty="0"/>
              <a:t>Los alumnos de </a:t>
            </a:r>
            <a:r>
              <a:rPr lang="es-MX" b="1" dirty="0"/>
              <a:t>Quinto grado </a:t>
            </a:r>
            <a:r>
              <a:rPr lang="es-MX" dirty="0"/>
              <a:t>de </a:t>
            </a:r>
            <a:r>
              <a:rPr lang="es-MX" b="1" dirty="0"/>
              <a:t>Preparatoria</a:t>
            </a:r>
            <a:r>
              <a:rPr lang="es-MX" dirty="0"/>
              <a:t> del Colegio Estefanía pertenecen a una generación que valora más el tener, que el ser, estando bajo la exigencia de cumplir una serie de estereotipos no sólo físicos, también de actitudes que  les permiten acomodarse en las diversas esferas sociales, académicas y laborales; por lo que los profesores de la asignaturas de Orientación, Educación para la Salud y  Literatura Universal, han propuesto un proyecto que impulse a los alumnos al análisis diacrónico y sincrónico de dichos estereotipos, ubicando el contexto en el que se desarrollan, sus repercusiones físicas, emocionales y académicas ya que hemos observado resulta para ellos esencial cumplir con los estereotipos en su contexto y con ellos lograr la pertenencia </a:t>
            </a:r>
            <a:r>
              <a:rPr lang="es-ES" dirty="0"/>
              <a:t>.</a:t>
            </a:r>
            <a:r>
              <a:rPr lang="es-MX" b="1" dirty="0"/>
              <a:t> </a:t>
            </a:r>
            <a:endParaRPr lang="es-MX" dirty="0"/>
          </a:p>
          <a:p>
            <a:endParaRPr lang="es-MX" dirty="0"/>
          </a:p>
        </p:txBody>
      </p:sp>
    </p:spTree>
    <p:extLst>
      <p:ext uri="{BB962C8B-B14F-4D97-AF65-F5344CB8AC3E}">
        <p14:creationId xmlns:p14="http://schemas.microsoft.com/office/powerpoint/2010/main" val="15796160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b="1" dirty="0"/>
              <a:t>Objetivo general</a:t>
            </a:r>
          </a:p>
        </p:txBody>
      </p:sp>
      <p:sp>
        <p:nvSpPr>
          <p:cNvPr id="3" name="Marcador de contenido 2"/>
          <p:cNvSpPr>
            <a:spLocks noGrp="1"/>
          </p:cNvSpPr>
          <p:nvPr>
            <p:ph idx="1"/>
          </p:nvPr>
        </p:nvSpPr>
        <p:spPr>
          <a:xfrm>
            <a:off x="1103312" y="2052918"/>
            <a:ext cx="9463088" cy="4195481"/>
          </a:xfrm>
        </p:spPr>
        <p:txBody>
          <a:bodyPr>
            <a:normAutofit/>
          </a:bodyPr>
          <a:lstStyle/>
          <a:p>
            <a:pPr algn="just">
              <a:lnSpc>
                <a:spcPct val="150000"/>
              </a:lnSpc>
            </a:pPr>
            <a:r>
              <a:rPr lang="es-MX" sz="2400" dirty="0"/>
              <a:t>Que los </a:t>
            </a:r>
            <a:r>
              <a:rPr lang="es-MX" sz="2400" b="1" dirty="0"/>
              <a:t>alumnos de quinto grado </a:t>
            </a:r>
            <a:r>
              <a:rPr lang="es-MX" sz="2400" dirty="0"/>
              <a:t>de preparatoria del Colegio Estefanía, </a:t>
            </a:r>
            <a:r>
              <a:rPr lang="es-MX" sz="2400" b="1" dirty="0"/>
              <a:t>adquieran conciencia de que los estereotipos son una constante en todas las épocas y sociedades pero que deben evitar arriesgarse sólo por cumplirlo y a partir del conocimiento de las exigencias en diferentes épocas y sus consecuencias físicas y emocionales logren tomar las decisiones más acertadas.</a:t>
            </a:r>
            <a:endParaRPr lang="es-MX" sz="2400" dirty="0"/>
          </a:p>
          <a:p>
            <a:pPr marL="0" indent="0">
              <a:buNone/>
            </a:pPr>
            <a:endParaRPr lang="es-MX" dirty="0"/>
          </a:p>
        </p:txBody>
      </p:sp>
    </p:spTree>
    <p:extLst>
      <p:ext uri="{BB962C8B-B14F-4D97-AF65-F5344CB8AC3E}">
        <p14:creationId xmlns:p14="http://schemas.microsoft.com/office/powerpoint/2010/main" val="3042033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74220" y="0"/>
            <a:ext cx="9404723" cy="1400530"/>
          </a:xfrm>
        </p:spPr>
        <p:txBody>
          <a:bodyPr/>
          <a:lstStyle/>
          <a:p>
            <a:pPr algn="ctr"/>
            <a:r>
              <a:rPr lang="es-MX" b="1" dirty="0"/>
              <a:t>Objetivos específicos</a:t>
            </a:r>
          </a:p>
        </p:txBody>
      </p:sp>
      <p:sp>
        <p:nvSpPr>
          <p:cNvPr id="3" name="Marcador de contenido 2"/>
          <p:cNvSpPr>
            <a:spLocks noGrp="1"/>
          </p:cNvSpPr>
          <p:nvPr>
            <p:ph idx="1"/>
          </p:nvPr>
        </p:nvSpPr>
        <p:spPr>
          <a:xfrm>
            <a:off x="203200" y="912850"/>
            <a:ext cx="11460480" cy="5670830"/>
          </a:xfrm>
        </p:spPr>
        <p:txBody>
          <a:bodyPr>
            <a:normAutofit fontScale="92500" lnSpcReduction="20000"/>
          </a:bodyPr>
          <a:lstStyle/>
          <a:p>
            <a:pPr algn="ctr"/>
            <a:r>
              <a:rPr lang="es-MX" b="1" dirty="0"/>
              <a:t>ORIENTACIÓN</a:t>
            </a:r>
            <a:endParaRPr lang="es-MX" dirty="0"/>
          </a:p>
          <a:p>
            <a:pPr algn="just"/>
            <a:r>
              <a:rPr lang="es-MX" dirty="0"/>
              <a:t>Promover en los alumnos de quinto grado el interés por indagar sobre las exigencias de desempeño y desarrollo de una profesión para que determine la mejor manera de acomodarse en ella, sin poner en riesgo su integridad.   </a:t>
            </a:r>
          </a:p>
          <a:p>
            <a:pPr algn="just"/>
            <a:r>
              <a:rPr lang="es-MX" dirty="0"/>
              <a:t>Generar en los alumnos la reflexión, basados en su investigación de campo, de los estereotipos presentes en las diferentes carreras o profesiones.</a:t>
            </a:r>
          </a:p>
          <a:p>
            <a:pPr algn="ctr"/>
            <a:r>
              <a:rPr lang="es-MX" b="1" dirty="0"/>
              <a:t>LITERATURA UNIVERSAL</a:t>
            </a:r>
            <a:endParaRPr lang="es-MX" dirty="0"/>
          </a:p>
          <a:p>
            <a:pPr algn="just"/>
            <a:r>
              <a:rPr lang="es-MX" dirty="0"/>
              <a:t>Desarrollar en el alumno  de quinto grado, el pensamiento crítico a través de una visión diacrónica acerca de los diferentes estereotipos que se han establecido bajo diferentes contextos para que logren el análisis del propio.</a:t>
            </a:r>
          </a:p>
          <a:p>
            <a:pPr algn="just"/>
            <a:r>
              <a:rPr lang="es-MX" dirty="0"/>
              <a:t>Generar, a través del conocimiento, una serie de reflexiones acerca de los estereotipos a seguir en su contexto y sus consecuencias emocionales. </a:t>
            </a:r>
          </a:p>
          <a:p>
            <a:pPr marL="0" indent="0" algn="just">
              <a:buNone/>
            </a:pPr>
            <a:r>
              <a:rPr lang="es-MX" dirty="0"/>
              <a:t> </a:t>
            </a:r>
          </a:p>
          <a:p>
            <a:pPr algn="ctr"/>
            <a:r>
              <a:rPr lang="es-MX" b="1" dirty="0"/>
              <a:t>EDUCACIÓN PARA LA SALUD</a:t>
            </a:r>
            <a:endParaRPr lang="es-MX" dirty="0"/>
          </a:p>
          <a:p>
            <a:pPr algn="just"/>
            <a:r>
              <a:rPr lang="es-MX" dirty="0"/>
              <a:t>Fomentar en los alumnos el cuidado de su cuerpo, alimentación y salud  al margen de los estereotipos que sin duda te acomodan más pueden propiciar, el hecho de cumplirlos, una serie de afectaciones físicas.</a:t>
            </a:r>
          </a:p>
          <a:p>
            <a:pPr algn="just"/>
            <a:r>
              <a:rPr lang="es-MX" dirty="0"/>
              <a:t>Generar en los alumnos una serie de hábitos conscientes que les permitan sentirse bien con ellos mismos y su entorno. </a:t>
            </a:r>
          </a:p>
          <a:p>
            <a:pPr marL="0" indent="0" algn="ctr">
              <a:buNone/>
            </a:pPr>
            <a:endParaRPr lang="es-MX" dirty="0"/>
          </a:p>
          <a:p>
            <a:pPr marL="0" indent="0" algn="just">
              <a:buNone/>
            </a:pPr>
            <a:endParaRPr lang="es-MX" dirty="0"/>
          </a:p>
          <a:p>
            <a:endParaRPr lang="es-MX" dirty="0"/>
          </a:p>
        </p:txBody>
      </p:sp>
    </p:spTree>
    <p:extLst>
      <p:ext uri="{BB962C8B-B14F-4D97-AF65-F5344CB8AC3E}">
        <p14:creationId xmlns:p14="http://schemas.microsoft.com/office/powerpoint/2010/main" val="31699170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sz="2800" b="1" dirty="0"/>
              <a:t>Interdisciplinaria para presentar el proyecto La moda ¿te acomoda?</a:t>
            </a:r>
          </a:p>
        </p:txBody>
      </p:sp>
      <p:sp>
        <p:nvSpPr>
          <p:cNvPr id="3" name="Marcador de contenido 2"/>
          <p:cNvSpPr>
            <a:spLocks noGrp="1"/>
          </p:cNvSpPr>
          <p:nvPr>
            <p:ph idx="1"/>
          </p:nvPr>
        </p:nvSpPr>
        <p:spPr>
          <a:xfrm>
            <a:off x="875201" y="1853248"/>
            <a:ext cx="8946541" cy="4195481"/>
          </a:xfrm>
        </p:spPr>
        <p:txBody>
          <a:bodyPr/>
          <a:lstStyle/>
          <a:p>
            <a:pPr algn="just"/>
            <a:r>
              <a:rPr lang="es-MX" dirty="0"/>
              <a:t>Las profesoras de Literatura Universal</a:t>
            </a:r>
          </a:p>
          <a:p>
            <a:pPr marL="0" indent="0" algn="just">
              <a:buNone/>
            </a:pPr>
            <a:r>
              <a:rPr lang="es-MX" dirty="0"/>
              <a:t>Orientación y Educación para la Salud</a:t>
            </a:r>
          </a:p>
          <a:p>
            <a:pPr marL="0" indent="0" algn="just">
              <a:buNone/>
            </a:pPr>
            <a:r>
              <a:rPr lang="es-MX" dirty="0"/>
              <a:t>presentaron el proyecto con una práctica</a:t>
            </a:r>
          </a:p>
          <a:p>
            <a:pPr marL="0" indent="0" algn="just">
              <a:buNone/>
            </a:pPr>
            <a:r>
              <a:rPr lang="es-MX" dirty="0"/>
              <a:t>en el salón donde se abarcaron los temas:</a:t>
            </a:r>
          </a:p>
          <a:p>
            <a:pPr marL="0" indent="0" algn="just">
              <a:buNone/>
            </a:pPr>
            <a:r>
              <a:rPr lang="es-MX" dirty="0"/>
              <a:t>¿Qué es un estereotipo?</a:t>
            </a:r>
          </a:p>
          <a:p>
            <a:pPr marL="0" indent="0" algn="just">
              <a:buNone/>
            </a:pPr>
            <a:r>
              <a:rPr lang="es-MX" dirty="0"/>
              <a:t>Repercusiones de los estereotipos</a:t>
            </a:r>
          </a:p>
          <a:p>
            <a:pPr marL="0" indent="0" algn="just">
              <a:buNone/>
            </a:pPr>
            <a:r>
              <a:rPr lang="es-MX" dirty="0"/>
              <a:t>Los Estereotipos en las carreras</a:t>
            </a:r>
          </a:p>
          <a:p>
            <a:pPr marL="0" indent="0" algn="just">
              <a:buNone/>
            </a:pPr>
            <a:r>
              <a:rPr lang="es-MX" dirty="0"/>
              <a:t>Los Estereotipos en los personajes</a:t>
            </a:r>
          </a:p>
          <a:p>
            <a:pPr marL="0" indent="0" algn="just">
              <a:buNone/>
            </a:pPr>
            <a:r>
              <a:rPr lang="es-MX" dirty="0"/>
              <a:t>Los Estereotipos físico</a:t>
            </a:r>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403652" y="1909075"/>
            <a:ext cx="4303057" cy="3976253"/>
          </a:xfrm>
          <a:prstGeom prst="rect">
            <a:avLst/>
          </a:prstGeom>
        </p:spPr>
      </p:pic>
    </p:spTree>
    <p:extLst>
      <p:ext uri="{BB962C8B-B14F-4D97-AF65-F5344CB8AC3E}">
        <p14:creationId xmlns:p14="http://schemas.microsoft.com/office/powerpoint/2010/main" val="596040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905027"/>
          </a:xfrm>
        </p:spPr>
        <p:txBody>
          <a:bodyPr/>
          <a:lstStyle/>
          <a:p>
            <a:pPr algn="ctr"/>
            <a:r>
              <a:rPr lang="es-MX" sz="2800" b="1" dirty="0"/>
              <a:t>Interdisciplinaria de desarrollo 1</a:t>
            </a:r>
          </a:p>
        </p:txBody>
      </p:sp>
      <p:sp>
        <p:nvSpPr>
          <p:cNvPr id="3" name="Marcador de contenido 2"/>
          <p:cNvSpPr>
            <a:spLocks noGrp="1"/>
          </p:cNvSpPr>
          <p:nvPr>
            <p:ph idx="1"/>
          </p:nvPr>
        </p:nvSpPr>
        <p:spPr>
          <a:xfrm>
            <a:off x="872836" y="1052946"/>
            <a:ext cx="9177017" cy="5195454"/>
          </a:xfrm>
        </p:spPr>
        <p:txBody>
          <a:bodyPr/>
          <a:lstStyle/>
          <a:p>
            <a:pPr algn="just"/>
            <a:r>
              <a:rPr lang="es-MX" dirty="0"/>
              <a:t>En esta actividad las profesoras de Literatura Universal, Orientación y Educación para la salud, acompañaron a los alumnos, con los resultados arrojados en la presentación del proyecto, en la investigación de las repercusiones a través del tiempo de los estereotipos establecidos en el aspecto físico, emocional y académico.</a:t>
            </a:r>
          </a:p>
          <a:p>
            <a:pPr algn="just"/>
            <a:endParaRPr lang="es-MX" dirty="0"/>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V="1">
            <a:off x="3283526" y="2788015"/>
            <a:ext cx="5874327" cy="3692493"/>
          </a:xfrm>
          <a:prstGeom prst="rect">
            <a:avLst/>
          </a:prstGeom>
        </p:spPr>
      </p:pic>
    </p:spTree>
    <p:extLst>
      <p:ext uri="{BB962C8B-B14F-4D97-AF65-F5344CB8AC3E}">
        <p14:creationId xmlns:p14="http://schemas.microsoft.com/office/powerpoint/2010/main" val="405655519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EE5818"/>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04000"/>
                <a:satMod val="128000"/>
                <a:lumMod val="104000"/>
              </a:schemeClr>
            </a:gs>
            <a:gs pos="100000">
              <a:schemeClr val="phClr">
                <a:shade val="76000"/>
                <a:hueMod val="89000"/>
                <a:satMod val="164000"/>
                <a:lumMod val="68000"/>
              </a:schemeClr>
            </a:gs>
          </a:gsLst>
          <a:path path="circle">
            <a:fillToRect l="45000" t="65000" r="125000" b="100000"/>
          </a:path>
        </a:gradFill>
        <a:blipFill rotWithShape="1">
          <a:blip xmlns:r="http://schemas.openxmlformats.org/officeDocument/2006/relationships" r:embed="rId1">
            <a:duotone>
              <a:schemeClr val="phClr">
                <a:shade val="42000"/>
                <a:hueMod val="42000"/>
                <a:satMod val="124000"/>
                <a:lumMod val="62000"/>
              </a:schemeClr>
              <a:schemeClr val="phClr">
                <a:tint val="96000"/>
                <a:satMod val="130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5A2F9111-B2DB-470C-BA56-608F9B658826}"/>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590</TotalTime>
  <Words>2511</Words>
  <Application>Microsoft Office PowerPoint</Application>
  <PresentationFormat>Panorámica</PresentationFormat>
  <Paragraphs>209</Paragraphs>
  <Slides>45</Slides>
  <Notes>2</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45</vt:i4>
      </vt:variant>
    </vt:vector>
  </HeadingPairs>
  <TitlesOfParts>
    <vt:vector size="52" baseType="lpstr">
      <vt:lpstr>Arial</vt:lpstr>
      <vt:lpstr>AutobahnW01-LightItalic</vt:lpstr>
      <vt:lpstr>Calibri</vt:lpstr>
      <vt:lpstr>Century Gothic</vt:lpstr>
      <vt:lpstr>Times New Roman</vt:lpstr>
      <vt:lpstr>Wingdings 3</vt:lpstr>
      <vt:lpstr>Ion</vt:lpstr>
      <vt:lpstr>Colegio Estefanía 6857 </vt:lpstr>
      <vt:lpstr>Presentación de PowerPoint</vt:lpstr>
      <vt:lpstr>Ciclo escolar 2018-2019    De Agosto del 2018 a Marzo del 2019</vt:lpstr>
      <vt:lpstr> La moda ¿te acomoda?</vt:lpstr>
      <vt:lpstr>Justificación del proyecto</vt:lpstr>
      <vt:lpstr>Objetivo general</vt:lpstr>
      <vt:lpstr>Objetivos específicos</vt:lpstr>
      <vt:lpstr>Interdisciplinaria para presentar el proyecto La moda ¿te acomoda?</vt:lpstr>
      <vt:lpstr>Interdisciplinaria de desarrollo 1</vt:lpstr>
      <vt:lpstr>Interdisciplinaria de desarrollo 2</vt:lpstr>
      <vt:lpstr>Interdisciplinaria para cerrar el proyecto La moda, ¿te acomoda?</vt:lpstr>
      <vt:lpstr>Autoevaluación, coevaluación del proyecto, por parte de alumnos, maestros.</vt:lpstr>
      <vt:lpstr>EVALUACIÓN DE LOS ALUMNOS</vt:lpstr>
      <vt:lpstr>Lista de cambios realizados a la estructura del Proyecto Interdisciplinario original, planeado el ciclo pasado</vt:lpstr>
      <vt:lpstr>LITERATURA UNIVERSAL</vt:lpstr>
      <vt:lpstr>Presentación de PowerPoint</vt:lpstr>
      <vt:lpstr>Presentación de PowerPoint</vt:lpstr>
      <vt:lpstr>Justificación de la actividad</vt:lpstr>
      <vt:lpstr> Apertura de la actividad: </vt:lpstr>
      <vt:lpstr>Desarrollo de la actividad: En grupo, una ves leídos los textos, se establecerán los modelos  de cada época tomando en cuenta el ámbito físico, el emocional y social. Los alumnos comentarán acerca de su experiencia en el estereotipo al vestir y simularán modelaje. . Finalmente, realizarán un ensayo donde, apoyados de su investigación, lectura de textos y experiencias, podrán dar de manera libre y consciente su punto de vista, mismo que compartirán con el grupo.    </vt:lpstr>
      <vt:lpstr>Presentación de PowerPoint</vt:lpstr>
      <vt:lpstr>Presentación de PowerPoint</vt:lpstr>
      <vt:lpstr>¿Qué se hará con los resultados de la actividad?</vt:lpstr>
      <vt:lpstr>Análisis</vt:lpstr>
      <vt:lpstr>Toma de decisiones</vt:lpstr>
      <vt:lpstr>ORIENTACIÓN VOCACIONAL</vt:lpstr>
      <vt:lpstr>Presentación de PowerPoint</vt:lpstr>
      <vt:lpstr>Presentación de PowerPoint</vt:lpstr>
      <vt:lpstr>Justificación de la actividad</vt:lpstr>
      <vt:lpstr>Apertura de la actividad</vt:lpstr>
      <vt:lpstr>Desarrollo de la actividad</vt:lpstr>
      <vt:lpstr>Cierre de la actividad</vt:lpstr>
      <vt:lpstr>¿Qué se hará con los resultados de la actividad?</vt:lpstr>
      <vt:lpstr>Análisis</vt:lpstr>
      <vt:lpstr>Toma de decisiones</vt:lpstr>
      <vt:lpstr>EDUCACIÓN PARA LA SALUD</vt:lpstr>
      <vt:lpstr> Nombre de la actividad: Prevención, es salud .  Objetivo: Que los alumnos de quinto de preparatoria aprendan hábitos alimenticios que repercutan en un futuro estilo de vida saludable y consciente a partir de las investigaciones y conocimientos adquiridos. Grado: Quinto de preparatoria .  Fecha: Febrero  2019.</vt:lpstr>
      <vt:lpstr>Presentación de PowerPoint</vt:lpstr>
      <vt:lpstr>Justificación de la actividad</vt:lpstr>
      <vt:lpstr>Apertura de la actividad</vt:lpstr>
      <vt:lpstr>Desarrollo de la actividad</vt:lpstr>
      <vt:lpstr>Cierre de la actividad</vt:lpstr>
      <vt:lpstr>¿Qué se hará con los resultados de la actividad?</vt:lpstr>
      <vt:lpstr>Análisis</vt:lpstr>
      <vt:lpstr>Toma de decisiones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Colegio Estefanía 6857</dc:title>
  <dc:creator>Yersin</dc:creator>
  <cp:lastModifiedBy>HP</cp:lastModifiedBy>
  <cp:revision>81</cp:revision>
  <dcterms:created xsi:type="dcterms:W3CDTF">2019-05-06T17:14:19Z</dcterms:created>
  <dcterms:modified xsi:type="dcterms:W3CDTF">2019-06-06T19:24:26Z</dcterms:modified>
</cp:coreProperties>
</file>