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3" r:id="rId3"/>
    <p:sldId id="314" r:id="rId4"/>
    <p:sldId id="315" r:id="rId5"/>
    <p:sldId id="318" r:id="rId6"/>
    <p:sldId id="319" r:id="rId7"/>
    <p:sldId id="321" r:id="rId8"/>
    <p:sldId id="332" r:id="rId9"/>
    <p:sldId id="333" r:id="rId10"/>
    <p:sldId id="323" r:id="rId11"/>
    <p:sldId id="334" r:id="rId12"/>
    <p:sldId id="335" r:id="rId13"/>
    <p:sldId id="320" r:id="rId14"/>
    <p:sldId id="328" r:id="rId15"/>
    <p:sldId id="336" r:id="rId16"/>
    <p:sldId id="338" r:id="rId17"/>
    <p:sldId id="341" r:id="rId18"/>
    <p:sldId id="342" r:id="rId19"/>
    <p:sldId id="326" r:id="rId20"/>
    <p:sldId id="343" r:id="rId21"/>
    <p:sldId id="339" r:id="rId22"/>
    <p:sldId id="337" r:id="rId23"/>
    <p:sldId id="330" r:id="rId24"/>
    <p:sldId id="331" r:id="rId25"/>
    <p:sldId id="344" r:id="rId26"/>
    <p:sldId id="345" r:id="rId27"/>
    <p:sldId id="347" r:id="rId28"/>
    <p:sldId id="346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5161" autoAdjust="0"/>
  </p:normalViewPr>
  <p:slideViewPr>
    <p:cSldViewPr>
      <p:cViewPr varScale="1">
        <p:scale>
          <a:sx n="73" d="100"/>
          <a:sy n="73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1DE-0C26-4F9B-A140-00868CC030C5}" type="datetimeFigureOut">
              <a:rPr lang="es-MX" smtClean="0"/>
              <a:pPr/>
              <a:t>06/03/2020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2EB5-37F8-4F33-82CE-C93DBEB00F7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1DE-0C26-4F9B-A140-00868CC030C5}" type="datetimeFigureOut">
              <a:rPr lang="es-MX" smtClean="0"/>
              <a:pPr/>
              <a:t>06/03/2020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2EB5-37F8-4F33-82CE-C93DBEB00F7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1DE-0C26-4F9B-A140-00868CC030C5}" type="datetimeFigureOut">
              <a:rPr lang="es-MX" smtClean="0"/>
              <a:pPr/>
              <a:t>06/03/2020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2EB5-37F8-4F33-82CE-C93DBEB00F7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1DE-0C26-4F9B-A140-00868CC030C5}" type="datetimeFigureOut">
              <a:rPr lang="es-MX" smtClean="0"/>
              <a:pPr/>
              <a:t>06/03/2020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2EB5-37F8-4F33-82CE-C93DBEB00F7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1DE-0C26-4F9B-A140-00868CC030C5}" type="datetimeFigureOut">
              <a:rPr lang="es-MX" smtClean="0"/>
              <a:pPr/>
              <a:t>06/03/2020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2EB5-37F8-4F33-82CE-C93DBEB00F7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1DE-0C26-4F9B-A140-00868CC030C5}" type="datetimeFigureOut">
              <a:rPr lang="es-MX" smtClean="0"/>
              <a:pPr/>
              <a:t>06/03/2020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2EB5-37F8-4F33-82CE-C93DBEB00F7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1DE-0C26-4F9B-A140-00868CC030C5}" type="datetimeFigureOut">
              <a:rPr lang="es-MX" smtClean="0"/>
              <a:pPr/>
              <a:t>06/03/2020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2EB5-37F8-4F33-82CE-C93DBEB00F7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1DE-0C26-4F9B-A140-00868CC030C5}" type="datetimeFigureOut">
              <a:rPr lang="es-MX" smtClean="0"/>
              <a:pPr/>
              <a:t>06/03/2020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2EB5-37F8-4F33-82CE-C93DBEB00F7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1DE-0C26-4F9B-A140-00868CC030C5}" type="datetimeFigureOut">
              <a:rPr lang="es-MX" smtClean="0"/>
              <a:pPr/>
              <a:t>06/03/2020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2EB5-37F8-4F33-82CE-C93DBEB00F7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1DE-0C26-4F9B-A140-00868CC030C5}" type="datetimeFigureOut">
              <a:rPr lang="es-MX" smtClean="0"/>
              <a:pPr/>
              <a:t>06/03/2020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2EB5-37F8-4F33-82CE-C93DBEB00F7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B1DE-0C26-4F9B-A140-00868CC030C5}" type="datetimeFigureOut">
              <a:rPr lang="es-MX" smtClean="0"/>
              <a:pPr/>
              <a:t>06/03/2020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2EB5-37F8-4F33-82CE-C93DBEB00F7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B1DE-0C26-4F9B-A140-00868CC030C5}" type="datetimeFigureOut">
              <a:rPr lang="es-MX" smtClean="0"/>
              <a:pPr/>
              <a:t>06/03/2020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2EB5-37F8-4F33-82CE-C93DBEB00F7B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EXIONES%20TRABAJO%20PSICOLOGI&#769;A.doc" TargetMode="External"/><Relationship Id="rId2" Type="http://schemas.openxmlformats.org/officeDocument/2006/relationships/hyperlink" Target="../../../../Downloads/2doBIMESTRE_PROYECTOpsicolog&#237;a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CONEXIONES%20TRABAJO%20PSICOLOGI&#769;A.doc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14500" y="1143000"/>
            <a:ext cx="6019800" cy="1470025"/>
          </a:xfrm>
        </p:spPr>
        <p:txBody>
          <a:bodyPr/>
          <a:lstStyle/>
          <a:p>
            <a:r>
              <a:rPr lang="es-MX" b="1" dirty="0">
                <a:latin typeface="Century Gothic" pitchFamily="34" charset="0"/>
              </a:rPr>
              <a:t>INSTITUTO EMILIANI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411162"/>
            <a:ext cx="17430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295399" y="3335570"/>
            <a:ext cx="6858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Century Gothic" pitchFamily="34" charset="0"/>
              </a:rPr>
              <a:t>EQUIPO 2</a:t>
            </a:r>
          </a:p>
          <a:p>
            <a:pPr algn="ctr"/>
            <a:endParaRPr lang="es-MX" sz="2800" dirty="0">
              <a:latin typeface="Century Gothic" pitchFamily="34" charset="0"/>
            </a:endParaRPr>
          </a:p>
          <a:p>
            <a:pPr algn="ctr"/>
            <a:endParaRPr lang="es-MX" sz="2800" dirty="0">
              <a:latin typeface="Century Gothic" pitchFamily="34" charset="0"/>
            </a:endParaRPr>
          </a:p>
          <a:p>
            <a:pPr algn="ctr"/>
            <a:r>
              <a:rPr lang="es-MX" sz="2800" dirty="0">
                <a:latin typeface="Century Gothic" pitchFamily="34" charset="0"/>
              </a:rPr>
              <a:t>6º GRADO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DA85C1-B252-426F-A3C2-FEFC798B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 smtClean="0">
                <a:latin typeface="Century Gothic" pitchFamily="34" charset="0"/>
              </a:rPr>
              <a:t>ACTIVIDADES Y EVIDENCIAS DE ENSEÑANZA-APRENDIZAJE</a:t>
            </a:r>
            <a:endParaRPr lang="es-MX" sz="3600" b="1" dirty="0">
              <a:latin typeface="Century Gothic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347E76E-4F91-496A-9FEE-CF076ED8E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i="1" dirty="0" smtClean="0">
                <a:latin typeface="Century Gothic" pitchFamily="34" charset="0"/>
              </a:rPr>
              <a:t>Materia de Literatura Mexicana e Iberoamericana</a:t>
            </a:r>
          </a:p>
          <a:p>
            <a:pPr marL="0" indent="0">
              <a:buNone/>
            </a:pPr>
            <a:endParaRPr lang="es-MX" b="1" dirty="0" smtClean="0">
              <a:latin typeface="Century Gothic" pitchFamily="34" charset="0"/>
            </a:endParaRPr>
          </a:p>
          <a:p>
            <a:pPr marL="0" indent="0"/>
            <a:r>
              <a:rPr lang="es-MX" dirty="0" smtClean="0">
                <a:latin typeface="Century Gothic" pitchFamily="34" charset="0"/>
              </a:rPr>
              <a:t> A los alumnos se les pidió  realizar una investigación acerca de la comida conventual en la Nueva España durante el siglo XVII para formar propuestas de menú a partir de lo explorado.</a:t>
            </a:r>
          </a:p>
          <a:p>
            <a:pPr marL="0" indent="0">
              <a:buNone/>
            </a:pPr>
            <a:endParaRPr lang="es-MX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20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b="1" dirty="0" smtClean="0">
                <a:latin typeface="Century Gothic" pitchFamily="34" charset="0"/>
              </a:rPr>
              <a:t>ACTIVIDADES Y EVIDENCIAS DE ENSEÑANZA-APRENDIZAJE</a:t>
            </a:r>
            <a:endParaRPr lang="es-MX" sz="4000" b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Autofit/>
          </a:bodyPr>
          <a:lstStyle/>
          <a:p>
            <a:r>
              <a:rPr lang="es-MX" sz="2000" i="1" dirty="0" smtClean="0">
                <a:latin typeface="Century Gothic" pitchFamily="34" charset="0"/>
              </a:rPr>
              <a:t>Materia de Psicología</a:t>
            </a:r>
          </a:p>
          <a:p>
            <a:pPr lvl="1"/>
            <a:r>
              <a:rPr lang="es-MX" sz="1600" dirty="0" smtClean="0">
                <a:latin typeface="Century Gothic" pitchFamily="34" charset="0"/>
              </a:rPr>
              <a:t>Los alumnos entregaron un proyecto donde incluían una muestra por áreas de lo que están realizando para la presentación ejecutiva y el modelo gastronómico que van a llevar acabo</a:t>
            </a:r>
          </a:p>
          <a:p>
            <a:pPr lvl="1">
              <a:buNone/>
            </a:pPr>
            <a:r>
              <a:rPr lang="es-MX" sz="1600" dirty="0" smtClean="0">
                <a:latin typeface="Century Gothic" pitchFamily="34" charset="0"/>
              </a:rPr>
              <a:t>(Anexo 3). </a:t>
            </a:r>
          </a:p>
          <a:p>
            <a:r>
              <a:rPr lang="es-MX" sz="2000" i="1" dirty="0" smtClean="0">
                <a:latin typeface="Century Gothic" pitchFamily="34" charset="0"/>
              </a:rPr>
              <a:t>Materia de Derecho</a:t>
            </a:r>
          </a:p>
          <a:p>
            <a:pPr lvl="1"/>
            <a:r>
              <a:rPr lang="es-MX" sz="1600" dirty="0" smtClean="0">
                <a:latin typeface="Century Gothic" pitchFamily="34" charset="0"/>
              </a:rPr>
              <a:t>Los alumnos de área I realizaron planos y distribución de un restaurante. Los de área II hicieron el presupuesto de permisos, trámites, mobiliario, arrendamiento e insumos. Los de área III desempeñaron la investigación sobre los trámites que debe realizar un restaurante (Constitución de sociedad, Licencia de uso, Funcionamiento, Venta de bebidas alcohólicas y Registro de marca). Y área IV efectuaron el diseño de marca y decoración del restaurante. (Anexo 4)</a:t>
            </a:r>
          </a:p>
          <a:p>
            <a:pPr lvl="1">
              <a:buNone/>
            </a:pPr>
            <a:endParaRPr lang="es-MX" sz="1600" dirty="0" smtClean="0">
              <a:latin typeface="Century Gothic" pitchFamily="34" charset="0"/>
            </a:endParaRPr>
          </a:p>
          <a:p>
            <a:r>
              <a:rPr lang="es-MX" sz="2000" i="1" dirty="0" smtClean="0">
                <a:latin typeface="Century Gothic" pitchFamily="34" charset="0"/>
              </a:rPr>
              <a:t>Materia de Literatura Mexicana e Iberoamericana</a:t>
            </a:r>
          </a:p>
          <a:p>
            <a:pPr lvl="1"/>
            <a:r>
              <a:rPr lang="es-MX" sz="1600" dirty="0" smtClean="0">
                <a:latin typeface="Century Gothic" pitchFamily="34" charset="0"/>
              </a:rPr>
              <a:t>Los alumnos realizaron una preparación de los platillos previa al </a:t>
            </a:r>
            <a:r>
              <a:rPr lang="es-MX" sz="1600" dirty="0" smtClean="0">
                <a:latin typeface="Century Gothic" pitchFamily="34" charset="0"/>
              </a:rPr>
              <a:t>evento (Anexo 5).</a:t>
            </a:r>
            <a:endParaRPr lang="es-MX" sz="1600" dirty="0" smtClean="0">
              <a:latin typeface="Century Gothic" pitchFamily="34" charset="0"/>
            </a:endParaRPr>
          </a:p>
          <a:p>
            <a:endParaRPr lang="es-MX" sz="20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3600" dirty="0" smtClean="0">
              <a:latin typeface="Century Gothic" pitchFamily="34" charset="0"/>
            </a:endParaRPr>
          </a:p>
          <a:p>
            <a:r>
              <a:rPr lang="es-MX" sz="3600" dirty="0" smtClean="0">
                <a:latin typeface="Century Gothic" pitchFamily="34" charset="0"/>
              </a:rPr>
              <a:t>Los alumnos llevaran acabo el 3 Abril del 2020 la presentación ejecutiva de negocios y concluirán con la muestra gastronómica.</a:t>
            </a:r>
          </a:p>
          <a:p>
            <a:pPr>
              <a:buNone/>
            </a:pPr>
            <a:r>
              <a:rPr lang="es-MX" sz="3600" dirty="0" smtClean="0">
                <a:latin typeface="Century Gothic" pitchFamily="34" charset="0"/>
              </a:rPr>
              <a:t> </a:t>
            </a:r>
            <a:endParaRPr lang="es-MX" sz="3600" dirty="0">
              <a:latin typeface="Century Gothic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 smtClean="0">
                <a:latin typeface="Century Gothic" pitchFamily="34" charset="0"/>
              </a:rPr>
              <a:t>ACTIVIDADES Y EVIDENCIAS DE ENSEÑANZA-APRENDIZAJE</a:t>
            </a:r>
            <a:endParaRPr lang="es-MX" sz="36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97FCB4-D4FF-4C4C-BE51-E00C8838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Century Gothic" pitchFamily="34" charset="0"/>
              </a:rPr>
              <a:t>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D6A65F9-EDE2-41F7-8607-0A24B6556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3600" dirty="0" smtClean="0">
                <a:latin typeface="Century Gothic" pitchFamily="34" charset="0"/>
              </a:rPr>
              <a:t>Para </a:t>
            </a:r>
            <a:r>
              <a:rPr lang="es-MX" sz="3600" dirty="0">
                <a:latin typeface="Century Gothic" pitchFamily="34" charset="0"/>
              </a:rPr>
              <a:t>la realización de la evaluación, se utilizarán:</a:t>
            </a:r>
          </a:p>
          <a:p>
            <a:pPr lvl="1" algn="just">
              <a:lnSpc>
                <a:spcPct val="150000"/>
              </a:lnSpc>
            </a:pPr>
            <a:r>
              <a:rPr lang="es-MX" sz="3600" dirty="0">
                <a:latin typeface="Century Gothic" pitchFamily="34" charset="0"/>
              </a:rPr>
              <a:t>Guía de observación para orientar la investigación, detectar áreas de oportunidad y mejorar </a:t>
            </a:r>
            <a:r>
              <a:rPr lang="es-MX" sz="3600" dirty="0" smtClean="0">
                <a:latin typeface="Century Gothic" pitchFamily="34" charset="0"/>
              </a:rPr>
              <a:t>desempeño (Anexo </a:t>
            </a:r>
            <a:r>
              <a:rPr lang="es-MX" sz="3600" dirty="0" smtClean="0">
                <a:latin typeface="Century Gothic" pitchFamily="34" charset="0"/>
              </a:rPr>
              <a:t>6).</a:t>
            </a:r>
            <a:endParaRPr lang="es-MX" sz="3600" dirty="0">
              <a:latin typeface="Century Gothic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s-MX" sz="3600" dirty="0">
                <a:latin typeface="Century Gothic" pitchFamily="34" charset="0"/>
              </a:rPr>
              <a:t>Lista de cotejo, como evaluación interna y se efectuara en cada etapa de la investigación para identificar el logro de objetivos </a:t>
            </a:r>
            <a:r>
              <a:rPr lang="es-MX" sz="3600" dirty="0" smtClean="0">
                <a:latin typeface="Century Gothic" pitchFamily="34" charset="0"/>
              </a:rPr>
              <a:t>planteados (Anexo </a:t>
            </a:r>
            <a:r>
              <a:rPr lang="es-MX" sz="3600" dirty="0" smtClean="0">
                <a:latin typeface="Century Gothic" pitchFamily="34" charset="0"/>
              </a:rPr>
              <a:t>7).</a:t>
            </a:r>
            <a:endParaRPr lang="es-MX" sz="3600" dirty="0">
              <a:latin typeface="Century Gothic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s-MX" sz="3600" dirty="0">
                <a:latin typeface="Century Gothic" pitchFamily="34" charset="0"/>
              </a:rPr>
              <a:t>Rúbrica para coevaluación de exposición </a:t>
            </a:r>
            <a:r>
              <a:rPr lang="es-MX" sz="3600" dirty="0" smtClean="0">
                <a:latin typeface="Century Gothic" pitchFamily="34" charset="0"/>
              </a:rPr>
              <a:t>oral (Anexo </a:t>
            </a:r>
            <a:r>
              <a:rPr lang="es-MX" sz="3600" dirty="0" smtClean="0">
                <a:latin typeface="Century Gothic" pitchFamily="34" charset="0"/>
              </a:rPr>
              <a:t>8).</a:t>
            </a:r>
            <a:endParaRPr lang="es-MX" sz="3600" dirty="0">
              <a:latin typeface="Century Gothic" pitchFamily="34" charset="0"/>
            </a:endParaRPr>
          </a:p>
          <a:p>
            <a:endParaRPr lang="es-MX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93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97FCB4-D4FF-4C4C-BE51-E00C8838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latin typeface="Century Gothic" pitchFamily="34" charset="0"/>
              </a:rPr>
              <a:t>CAMBIOS A LA ESTRUCTURA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D6A65F9-EDE2-41F7-8607-0A24B6556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latin typeface="Century Gothic" pitchFamily="34" charset="0"/>
              </a:rPr>
              <a:t>Cambios de:</a:t>
            </a:r>
          </a:p>
          <a:p>
            <a:r>
              <a:rPr lang="es-MX" dirty="0">
                <a:latin typeface="Century Gothic" pitchFamily="34" charset="0"/>
              </a:rPr>
              <a:t>Tema en el proyecto por modificación de integrantes (profesores).</a:t>
            </a:r>
          </a:p>
          <a:p>
            <a:pPr lvl="1"/>
            <a:r>
              <a:rPr lang="es-MX" dirty="0">
                <a:latin typeface="Century Gothic" pitchFamily="34" charset="0"/>
              </a:rPr>
              <a:t>Investigación de campo por modificación de tema</a:t>
            </a:r>
          </a:p>
          <a:p>
            <a:pPr lvl="1"/>
            <a:r>
              <a:rPr lang="es-MX" dirty="0">
                <a:latin typeface="Century Gothic" pitchFamily="34" charset="0"/>
              </a:rPr>
              <a:t>Enfoque en el proyecto por modificación del tema.</a:t>
            </a:r>
          </a:p>
          <a:p>
            <a:pPr marL="266700" lvl="1" indent="-266700">
              <a:buFont typeface="Arial" panose="020B0604020202020204" pitchFamily="34" charset="0"/>
              <a:buChar char="•"/>
            </a:pPr>
            <a:endParaRPr lang="es-MX" dirty="0">
              <a:latin typeface="Century Gothic" pitchFamily="34" charset="0"/>
            </a:endParaRPr>
          </a:p>
          <a:p>
            <a:pPr marL="457200" lvl="1" indent="0">
              <a:buNone/>
            </a:pPr>
            <a:endParaRPr lang="es-MX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68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ANEXOS</a:t>
            </a:r>
            <a:endParaRPr lang="es-MX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1DA85C1-B252-426F-A3C2-FEFC798B9922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2629122" cy="16223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ANEXO 1</a:t>
            </a:r>
            <a:endParaRPr kumimoji="0" lang="es-MX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7246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DA85C1-B252-426F-A3C2-FEFC798B9922}"/>
              </a:ext>
            </a:extLst>
          </p:cNvPr>
          <p:cNvSpPr txBox="1">
            <a:spLocks/>
          </p:cNvSpPr>
          <p:nvPr/>
        </p:nvSpPr>
        <p:spPr>
          <a:xfrm>
            <a:off x="304800" y="228601"/>
            <a:ext cx="2629122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ANEXO 2</a:t>
            </a:r>
            <a:endParaRPr kumimoji="0" lang="es-MX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9200" y="1752600"/>
            <a:ext cx="6553200" cy="193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s-MX" sz="4000" dirty="0" smtClean="0">
                <a:latin typeface="+mj-lt"/>
                <a:ea typeface="+mj-ea"/>
                <a:cs typeface="+mj-cs"/>
                <a:hlinkClick r:id="rId2" action="ppaction://hlinkfile"/>
              </a:rPr>
              <a:t>..\..\..\..\</a:t>
            </a:r>
            <a:r>
              <a:rPr lang="es-MX" sz="4000" dirty="0" err="1" smtClean="0">
                <a:latin typeface="+mj-lt"/>
                <a:ea typeface="+mj-ea"/>
                <a:cs typeface="+mj-cs"/>
                <a:hlinkClick r:id="rId2" action="ppaction://hlinkfile"/>
              </a:rPr>
              <a:t>Downloads</a:t>
            </a:r>
            <a:r>
              <a:rPr lang="es-MX" sz="4000" dirty="0" smtClean="0">
                <a:latin typeface="+mj-lt"/>
                <a:ea typeface="+mj-ea"/>
                <a:cs typeface="+mj-cs"/>
                <a:hlinkClick r:id="rId2" action="ppaction://hlinkfile"/>
              </a:rPr>
              <a:t>\2doBIMESTRE_PROYECTOpsicología.docx</a:t>
            </a:r>
            <a:endParaRPr lang="es-MX" sz="4000" dirty="0" smtClean="0">
              <a:latin typeface="+mj-lt"/>
              <a:ea typeface="+mj-ea"/>
              <a:cs typeface="+mj-cs"/>
              <a:hlinkClick r:id="rId3" action="ppaction://hlinkfile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4800" y="5562600"/>
            <a:ext cx="208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* Dar </a:t>
            </a:r>
            <a:r>
              <a:rPr lang="es-MX" dirty="0" err="1" smtClean="0"/>
              <a:t>click</a:t>
            </a:r>
            <a:r>
              <a:rPr lang="es-MX" dirty="0" smtClean="0"/>
              <a:t> al vínculo</a:t>
            </a:r>
            <a:endParaRPr lang="es-MX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3400" y="3657600"/>
            <a:ext cx="80687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DA85C1-B252-426F-A3C2-FEFC798B9922}"/>
              </a:ext>
            </a:extLst>
          </p:cNvPr>
          <p:cNvSpPr txBox="1">
            <a:spLocks/>
          </p:cNvSpPr>
          <p:nvPr/>
        </p:nvSpPr>
        <p:spPr>
          <a:xfrm>
            <a:off x="304800" y="228601"/>
            <a:ext cx="2629122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ANEXO 3</a:t>
            </a:r>
            <a:endParaRPr kumimoji="0" lang="es-MX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dirty="0" smtClean="0">
                <a:hlinkClick r:id="rId2" action="ppaction://hlinkfile"/>
              </a:rPr>
              <a:t>CONEXIONES TRABAJO PSICOLOGÍA.doc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343400" y="4267200"/>
            <a:ext cx="208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* Dar </a:t>
            </a:r>
            <a:r>
              <a:rPr lang="es-MX" dirty="0" err="1" smtClean="0"/>
              <a:t>click</a:t>
            </a:r>
            <a:r>
              <a:rPr lang="es-MX" dirty="0" smtClean="0"/>
              <a:t> al vínculo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DA85C1-B252-426F-A3C2-FEFC798B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2629122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100" dirty="0" smtClean="0"/>
              <a:t>ANEXO 4</a:t>
            </a:r>
            <a:endParaRPr lang="es-MX" sz="3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33AA50C1-B2DE-4D69-B938-B53CE9C9E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1778617"/>
              </p:ext>
            </p:extLst>
          </p:nvPr>
        </p:nvGraphicFramePr>
        <p:xfrm>
          <a:off x="3842767" y="457200"/>
          <a:ext cx="4996435" cy="629430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19346">
                  <a:extLst>
                    <a:ext uri="{9D8B030D-6E8A-4147-A177-3AD203B41FA5}">
                      <a16:colId xmlns:a16="http://schemas.microsoft.com/office/drawing/2014/main" xmlns="" val="2732031309"/>
                    </a:ext>
                  </a:extLst>
                </a:gridCol>
                <a:gridCol w="753793">
                  <a:extLst>
                    <a:ext uri="{9D8B030D-6E8A-4147-A177-3AD203B41FA5}">
                      <a16:colId xmlns:a16="http://schemas.microsoft.com/office/drawing/2014/main" xmlns="" val="137777083"/>
                    </a:ext>
                  </a:extLst>
                </a:gridCol>
                <a:gridCol w="925011">
                  <a:extLst>
                    <a:ext uri="{9D8B030D-6E8A-4147-A177-3AD203B41FA5}">
                      <a16:colId xmlns:a16="http://schemas.microsoft.com/office/drawing/2014/main" xmlns="" val="2031497762"/>
                    </a:ext>
                  </a:extLst>
                </a:gridCol>
                <a:gridCol w="403634">
                  <a:extLst>
                    <a:ext uri="{9D8B030D-6E8A-4147-A177-3AD203B41FA5}">
                      <a16:colId xmlns:a16="http://schemas.microsoft.com/office/drawing/2014/main" xmlns="" val="3142853835"/>
                    </a:ext>
                  </a:extLst>
                </a:gridCol>
                <a:gridCol w="694651">
                  <a:extLst>
                    <a:ext uri="{9D8B030D-6E8A-4147-A177-3AD203B41FA5}">
                      <a16:colId xmlns:a16="http://schemas.microsoft.com/office/drawing/2014/main" xmlns="" val="3867054109"/>
                    </a:ext>
                  </a:extLst>
                </a:gridCol>
              </a:tblGrid>
              <a:tr h="17077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ÁREA I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1213109"/>
                  </a:ext>
                </a:extLst>
              </a:tr>
              <a:tr h="17077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PLANOS Y DISTRIBUCIÓN DE RESTAURANTE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9779945"/>
                  </a:ext>
                </a:extLst>
              </a:tr>
              <a:tr h="17593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REALIZAR PLANOS DE DISTRIBUCIÓN DEL RESTAURANTE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1354413804"/>
                  </a:ext>
                </a:extLst>
              </a:tr>
              <a:tr h="11641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ÁREA II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3882602517"/>
                  </a:ext>
                </a:extLst>
              </a:tr>
              <a:tr h="17077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PRESUPUESTO (PERMISOS, TRÁMITES, MOBILIARIO, ARRENDAMIENTO, INSUMOS)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1041233"/>
                  </a:ext>
                </a:extLst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PERMISOS Y TRÁMITES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1035727942"/>
                  </a:ext>
                </a:extLst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MOBILIARIO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2650544135"/>
                  </a:ext>
                </a:extLst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ARRENDAMIENTO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732797915"/>
                  </a:ext>
                </a:extLst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INSUMOS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4162780479"/>
                  </a:ext>
                </a:extLst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DECORACIÓN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3892258140"/>
                  </a:ext>
                </a:extLst>
              </a:tr>
              <a:tr h="15511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ÁREA III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102810979"/>
                  </a:ext>
                </a:extLst>
              </a:tr>
              <a:tr h="30519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TRÁMITES (CONSTITUCIÓN DE SOCIEDAD; LICENCIAS DE USO, FUNCIONAMIENTO, VENTA DE BEBIDAS ALCOHÓLICAS, REGISTRO DE MARCA)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157166"/>
                  </a:ext>
                </a:extLst>
              </a:tr>
              <a:tr h="3051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ACTIVIDAD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AUTORIDAD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u="none" strike="noStrike" dirty="0">
                          <a:effectLst/>
                        </a:rPr>
                        <a:t>PAGO DE DERECHOS</a:t>
                      </a:r>
                      <a:endParaRPr lang="es-MX" sz="2400" dirty="0"/>
                    </a:p>
                  </a:txBody>
                  <a:tcPr marL="3472" marR="3472" marT="3472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u="none" strike="noStrike" dirty="0">
                          <a:effectLst/>
                        </a:rPr>
                        <a:t>TIEMPO DE TRÁMITE </a:t>
                      </a:r>
                      <a:endParaRPr lang="es-MX" sz="2400" dirty="0"/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2362178075"/>
                  </a:ext>
                </a:extLst>
              </a:tr>
              <a:tr h="30519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PERMISO PARA NOMBRE DE SOCIEDAD (DENOMINACIÓN Y TIPO)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>
                  <a:txBody>
                    <a:bodyPr/>
                    <a:lstStyle/>
                    <a:p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2400" dirty="0"/>
                    </a:p>
                  </a:txBody>
                  <a:tcPr marL="3472" marR="3472" marT="3472" marB="0" anchor="b"/>
                </a:tc>
                <a:tc gridSpan="2">
                  <a:txBody>
                    <a:bodyPr/>
                    <a:lstStyle/>
                    <a:p>
                      <a:endParaRPr lang="es-MX" sz="2400"/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1470096299"/>
                  </a:ext>
                </a:extLst>
              </a:tr>
              <a:tr h="1707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CONSTITUCIÓN DE SOCIEDAD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>
                  <a:txBody>
                    <a:bodyPr/>
                    <a:lstStyle/>
                    <a:p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2400" dirty="0"/>
                    </a:p>
                  </a:txBody>
                  <a:tcPr marL="3472" marR="3472" marT="3472" marB="0" anchor="b"/>
                </a:tc>
                <a:tc gridSpan="2">
                  <a:txBody>
                    <a:bodyPr/>
                    <a:lstStyle/>
                    <a:p>
                      <a:endParaRPr lang="es-MX" sz="2400"/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3039687502"/>
                  </a:ext>
                </a:extLst>
              </a:tr>
              <a:tr h="1707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INSCRIPCIÓN EN SAT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>
                  <a:txBody>
                    <a:bodyPr/>
                    <a:lstStyle/>
                    <a:p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2400" dirty="0"/>
                    </a:p>
                  </a:txBody>
                  <a:tcPr marL="3472" marR="3472" marT="3472" marB="0" anchor="b"/>
                </a:tc>
                <a:tc gridSpan="2">
                  <a:txBody>
                    <a:bodyPr/>
                    <a:lstStyle/>
                    <a:p>
                      <a:endParaRPr lang="es-MX" sz="2400"/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1440058190"/>
                  </a:ext>
                </a:extLst>
              </a:tr>
              <a:tr h="1707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CÉDULA INFORMATIVA DE ZONIFICACIÓN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>
                  <a:txBody>
                    <a:bodyPr/>
                    <a:lstStyle/>
                    <a:p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2400" dirty="0"/>
                    </a:p>
                  </a:txBody>
                  <a:tcPr marL="3472" marR="3472" marT="3472" marB="0" anchor="b"/>
                </a:tc>
                <a:tc gridSpan="2">
                  <a:txBody>
                    <a:bodyPr/>
                    <a:lstStyle/>
                    <a:p>
                      <a:endParaRPr lang="es-MX" sz="2400"/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3439216093"/>
                  </a:ext>
                </a:extLst>
              </a:tr>
              <a:tr h="1163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LICENCIA DE USO DE SUELO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>
                  <a:txBody>
                    <a:bodyPr/>
                    <a:lstStyle/>
                    <a:p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2400" dirty="0"/>
                    </a:p>
                  </a:txBody>
                  <a:tcPr marL="3472" marR="3472" marT="3472" marB="0" anchor="b"/>
                </a:tc>
                <a:tc gridSpan="2">
                  <a:txBody>
                    <a:bodyPr/>
                    <a:lstStyle/>
                    <a:p>
                      <a:endParaRPr lang="es-MX" sz="2400"/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1898436834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LICENCIA DE FUNCIONAMIENTO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>
                  <a:txBody>
                    <a:bodyPr/>
                    <a:lstStyle/>
                    <a:p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2400" dirty="0"/>
                    </a:p>
                  </a:txBody>
                  <a:tcPr marL="3472" marR="3472" marT="3472" marB="0" anchor="b"/>
                </a:tc>
                <a:tc gridSpan="2">
                  <a:txBody>
                    <a:bodyPr/>
                    <a:lstStyle/>
                    <a:p>
                      <a:endParaRPr lang="es-MX" sz="2400"/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2076730719"/>
                  </a:ext>
                </a:extLst>
              </a:tr>
              <a:tr h="30519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LICENCIA PARA VENTA DE BEBIDAS ALCOHÓLICAS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>
                  <a:txBody>
                    <a:bodyPr/>
                    <a:lstStyle/>
                    <a:p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2400" dirty="0"/>
                    </a:p>
                  </a:txBody>
                  <a:tcPr marL="3472" marR="3472" marT="3472" marB="0" anchor="b"/>
                </a:tc>
                <a:tc gridSpan="2">
                  <a:txBody>
                    <a:bodyPr/>
                    <a:lstStyle/>
                    <a:p>
                      <a:endParaRPr lang="es-MX" sz="2400"/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3383901538"/>
                  </a:ext>
                </a:extLst>
              </a:tr>
              <a:tr h="1707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REGISTRO DE MARCA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 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>
                  <a:txBody>
                    <a:bodyPr/>
                    <a:lstStyle/>
                    <a:p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2400" dirty="0"/>
                    </a:p>
                  </a:txBody>
                  <a:tcPr marL="3472" marR="3472" marT="3472" marB="0" anchor="b"/>
                </a:tc>
                <a:tc gridSpan="2">
                  <a:txBody>
                    <a:bodyPr/>
                    <a:lstStyle/>
                    <a:p>
                      <a:endParaRPr lang="es-MX" sz="2400" dirty="0"/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2483792849"/>
                  </a:ext>
                </a:extLst>
              </a:tr>
              <a:tr h="14740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ÁREA IV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1889613986"/>
                  </a:ext>
                </a:extLst>
              </a:tr>
              <a:tr h="17077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DISEÑO DE MARCA Y DECORACIÓN DEL RESTAURANTE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50090"/>
                  </a:ext>
                </a:extLst>
              </a:tr>
              <a:tr h="1707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ELABORACIÓN DE DISEÑO DE MARCA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ctr"/>
                </a:tc>
                <a:tc rowSpan="2" gridSpan="4"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1659634892"/>
                  </a:ext>
                </a:extLst>
              </a:tr>
              <a:tr h="1707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DECORACIÓN DE RESTAURANTE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ctr"/>
                </a:tc>
                <a:tc gridSpan="4"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72" marR="3472" marT="3472" marB="0" anchor="b"/>
                </a:tc>
                <a:extLst>
                  <a:ext uri="{0D108BD9-81ED-4DB2-BD59-A6C34878D82A}">
                    <a16:rowId xmlns:a16="http://schemas.microsoft.com/office/drawing/2014/main" xmlns="" val="623435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34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705600" cy="3657600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Julia Campos García </a:t>
            </a:r>
          </a:p>
          <a:p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(Psicología-1609)</a:t>
            </a:r>
          </a:p>
          <a:p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Claudia Ivonne Carrasco Jiménez </a:t>
            </a:r>
          </a:p>
          <a:p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(Derecho-1601)</a:t>
            </a:r>
          </a:p>
          <a:p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Violeta Ponce de León Hernández </a:t>
            </a:r>
          </a:p>
          <a:p>
            <a:r>
              <a:rPr lang="es-MX" dirty="0">
                <a:solidFill>
                  <a:schemeClr val="tx1"/>
                </a:solidFill>
                <a:latin typeface="Century Gothic" pitchFamily="34" charset="0"/>
              </a:rPr>
              <a:t>(Literatura Mexicana e Iberoamericana-1602)</a:t>
            </a:r>
          </a:p>
        </p:txBody>
      </p:sp>
    </p:spTree>
    <p:extLst>
      <p:ext uri="{BB962C8B-B14F-4D97-AF65-F5344CB8AC3E}">
        <p14:creationId xmlns:p14="http://schemas.microsoft.com/office/powerpoint/2010/main" xmlns="" val="1220009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14800"/>
            <a:ext cx="4524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DA85C1-B252-426F-A3C2-FEFC798B9922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2629122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ANEXO 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t="30707" b="3131"/>
          <a:stretch>
            <a:fillRect/>
          </a:stretch>
        </p:blipFill>
        <p:spPr bwMode="auto">
          <a:xfrm>
            <a:off x="838200" y="838200"/>
            <a:ext cx="68484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" y="762001"/>
          <a:ext cx="4648200" cy="4125595"/>
        </p:xfrm>
        <a:graphic>
          <a:graphicData uri="http://schemas.openxmlformats.org/drawingml/2006/table">
            <a:tbl>
              <a:tblPr/>
              <a:tblGrid>
                <a:gridCol w="1357361"/>
                <a:gridCol w="96020"/>
                <a:gridCol w="96020"/>
                <a:gridCol w="96020"/>
                <a:gridCol w="648565"/>
                <a:gridCol w="615395"/>
                <a:gridCol w="582225"/>
                <a:gridCol w="579606"/>
                <a:gridCol w="576988"/>
              </a:tblGrid>
              <a:tr h="207493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INSTRUMENTO PARA VALORAR LA COLABORACIÓN EN EL EQUIPO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925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2024" marR="420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latin typeface="Arial"/>
                          <a:ea typeface="Calibri"/>
                          <a:cs typeface="Times New Roman"/>
                        </a:rPr>
                        <a:t>INSTITUTO EMILIANI        UNAM 6918          CICLO LECTIVO 2019-2020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92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Asignaturas:        Psicología, Derecho y Literatura (proyecto conexiones)  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596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Fecha: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59629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Nombre del alumno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9259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Instrucciones. Valore de 1 a 5 su actuación llevada a cabo al interior del equipo. Considere que el 1 supone la actuación mínima y el 5 la máxima.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92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Rasgo a evaluar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Colaboración en el equipo. Compromiso y responsabilidad con cada una de las tareas encomendadas al equipo.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5962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INDICADORES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2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Ayudo a organizar al grupo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2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Acepto los roles asignados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5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Coopero en las tareas asignadas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5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Cumplo en tiempo y forma con las actividades asignadas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2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Participo asertivamente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8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Promuevo la negociación y concienciación en la toma de acuerdos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8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Comentarios/Observaciones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24" marR="42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5" name="Imagen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544320" cy="609599"/>
          </a:xfrm>
          <a:prstGeom prst="rect">
            <a:avLst/>
          </a:prstGeom>
          <a:noFill/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834365" y="2518351"/>
          <a:ext cx="4309635" cy="4339649"/>
        </p:xfrm>
        <a:graphic>
          <a:graphicData uri="http://schemas.openxmlformats.org/drawingml/2006/table">
            <a:tbl>
              <a:tblPr/>
              <a:tblGrid>
                <a:gridCol w="830111"/>
                <a:gridCol w="58721"/>
                <a:gridCol w="58721"/>
                <a:gridCol w="1167493"/>
                <a:gridCol w="1059659"/>
                <a:gridCol w="1134930"/>
              </a:tblGrid>
              <a:tr h="15621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INSTRUMENTO PARA VALORAR LA ACTUACIÓN AL INTERIOR DE LOS EQUIPOS.</a:t>
                      </a:r>
                      <a:endParaRPr lang="es-MX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071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0417" marR="304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INSTITUTO EMILIANI        UNAM 6918          CICLO LECTIVO 2019-2020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07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Asignaturas:        Psicología, Derecho y Literatura (proyecto conexiones) 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03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Fecha: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0358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Nombre del alumno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0358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Nombre del evaluador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107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Rasgo a evaluar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Capacidad para trabajar en equipo: Disposición para interactuar y trabajar con otros en la consecución de un propósito.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0716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Instrucciones. En la celda correspondiente anote según considere ha sido el desempeño.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392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INDICADORES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EXPRESIONES DE LOGRO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826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Disponibilidad para ayudar a la realización de la actividad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Nunca muestra disposición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Muestra disposición discreta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Muestra disposición entusiasta y colaboradora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6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conformidad al integrar equipos de trabajo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Jamás está conforme con el equipo que integra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En parte conforme porque está uno de sus amigos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Conforme porque es una oportunidad de aprender con los otros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0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Respeta el turno para intervenir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Eleva el volumen y se impone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Interrumpe y termina la idea del compañero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Interviene cuando le corresponde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0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Escucha con atención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Se distrae o realiza otras actividades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Por momentos presta atención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Atiende y toma nota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1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Lleva los materiales que le corresponden para la realización de la actividad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Ninguna vez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Los lleva, pero incompletos 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latin typeface="Calibri"/>
                          <a:ea typeface="Calibri"/>
                          <a:cs typeface="Times New Roman"/>
                        </a:rPr>
                        <a:t>Proporciona el material asignado</a:t>
                      </a: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Comentarios/Observaciones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17" marR="30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75" y="-723900"/>
            <a:ext cx="962025" cy="48577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15000" y="609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ANEXO </a:t>
            </a:r>
            <a:r>
              <a:rPr lang="es-MX" dirty="0" smtClean="0">
                <a:latin typeface="Century Gothic" pitchFamily="34" charset="0"/>
              </a:rPr>
              <a:t>6</a:t>
            </a:r>
            <a:endParaRPr lang="es-MX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85800" y="990600"/>
          <a:ext cx="7696200" cy="4251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455"/>
                <a:gridCol w="810126"/>
                <a:gridCol w="729114"/>
                <a:gridCol w="3240505"/>
              </a:tblGrid>
              <a:tr h="737483">
                <a:tc>
                  <a:txBody>
                    <a:bodyPr/>
                    <a:lstStyle/>
                    <a:p>
                      <a:r>
                        <a:rPr lang="es-MX" dirty="0" smtClean="0"/>
                        <a:t>Alumno: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Asignatura: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Grupo:</a:t>
                      </a:r>
                    </a:p>
                    <a:p>
                      <a:r>
                        <a:rPr lang="es-MX" dirty="0" smtClean="0"/>
                        <a:t>Fecha:</a:t>
                      </a:r>
                      <a:endParaRPr lang="es-MX" dirty="0"/>
                    </a:p>
                  </a:txBody>
                  <a:tcPr/>
                </a:tc>
              </a:tr>
              <a:tr h="427272">
                <a:tc>
                  <a:txBody>
                    <a:bodyPr/>
                    <a:lstStyle/>
                    <a:p>
                      <a:r>
                        <a:rPr lang="es-MX" dirty="0" smtClean="0"/>
                        <a:t>Criterios</a:t>
                      </a:r>
                      <a:r>
                        <a:rPr lang="es-MX" baseline="0" dirty="0" smtClean="0"/>
                        <a:t> de evaluación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Sí 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Comentarios</a:t>
                      </a:r>
                      <a:endParaRPr lang="es-MX" dirty="0"/>
                    </a:p>
                  </a:txBody>
                  <a:tcPr/>
                </a:tc>
              </a:tr>
              <a:tr h="427272">
                <a:tc>
                  <a:txBody>
                    <a:bodyPr/>
                    <a:lstStyle/>
                    <a:p>
                      <a:r>
                        <a:rPr lang="es-MX" dirty="0" smtClean="0"/>
                        <a:t>Entrega</a:t>
                      </a:r>
                      <a:endParaRPr lang="es-MX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7272">
                <a:tc>
                  <a:txBody>
                    <a:bodyPr/>
                    <a:lstStyle/>
                    <a:p>
                      <a:r>
                        <a:rPr lang="es-MX" dirty="0" smtClean="0"/>
                        <a:t>Objetivo del proyecto</a:t>
                      </a:r>
                      <a:endParaRPr lang="es-MX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7272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</a:t>
                      </a:r>
                      <a:endParaRPr lang="es-MX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7272">
                <a:tc>
                  <a:txBody>
                    <a:bodyPr/>
                    <a:lstStyle/>
                    <a:p>
                      <a:r>
                        <a:rPr lang="es-MX" dirty="0" smtClean="0"/>
                        <a:t>Conclusiones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7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Presentación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7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Faltas</a:t>
                      </a:r>
                      <a:r>
                        <a:rPr lang="es-MX" baseline="0" dirty="0" smtClean="0"/>
                        <a:t> de ortografía y redacción </a:t>
                      </a:r>
                      <a:endParaRPr lang="es-MX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57200" y="228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entury Gothic" pitchFamily="34" charset="0"/>
              </a:rPr>
              <a:t>Anexo </a:t>
            </a:r>
            <a:r>
              <a:rPr lang="es-MX" sz="2800" dirty="0" smtClean="0">
                <a:latin typeface="Century Gothic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xmlns="" id="{BA164998-D78D-412C-B312-B2F963C55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7129256"/>
              </p:ext>
            </p:extLst>
          </p:nvPr>
        </p:nvGraphicFramePr>
        <p:xfrm>
          <a:off x="263525" y="425450"/>
          <a:ext cx="8616950" cy="6008688"/>
        </p:xfrm>
        <a:graphic>
          <a:graphicData uri="http://schemas.openxmlformats.org/presentationml/2006/ole">
            <p:oleObj spid="_x0000_s1027" name="Documento" r:id="rId3" imgW="9081303" imgH="5997420" progId="Word.Document.12">
              <p:embed/>
            </p:oleObj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62000" y="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ANEXO </a:t>
            </a:r>
            <a:r>
              <a:rPr lang="es-MX" dirty="0" smtClean="0"/>
              <a:t>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09227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E6A0B58-A041-42AA-8B10-23F73E18E7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90" y="1048512"/>
            <a:ext cx="8618220" cy="476097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62000" y="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ANEXO </a:t>
            </a:r>
            <a:r>
              <a:rPr lang="es-MX" dirty="0" smtClean="0"/>
              <a:t>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584547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mail.google.com/mail/u/1?ui=2&amp;ik=abea435e35&amp;attid=0.1&amp;permmsgid=msg-f:1660259812271345741&amp;th=170a6d80b94a504d&amp;view=fimg&amp;sz=s0-l75-ft&amp;attbid=ANGjdJ-k6KsPmn2BCw2XD70gsQh1pKApaoumQ_o32VEr1OBea7lu38_uH38WcpUDBMbdgchVc8F1xrMrVr1JrKhlTnjgn6VkNswJGvlk6cInHTF13wDI4-CITgBseVI&amp;disp=emb&amp;realattid=170a6d798cc9b87413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868" name="AutoShape 4" descr="https://mail.google.com/mail/u/1?ui=2&amp;ik=abea435e35&amp;attid=0.1&amp;permmsgid=msg-f:1660259812271345741&amp;th=170a6d80b94a504d&amp;view=fimg&amp;sz=s0-l75-ft&amp;attbid=ANGjdJ-k6KsPmn2BCw2XD70gsQh1pKApaoumQ_o32VEr1OBea7lu38_uH38WcpUDBMbdgchVc8F1xrMrVr1JrKhlTnjgn6VkNswJGvlk6cInHTF13wDI4-CITgBseVI&amp;disp=emb&amp;realattid=170a6d798cc9b87413c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50021" y="-516622"/>
            <a:ext cx="2600325" cy="439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08958" y="-472769"/>
            <a:ext cx="23742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3276600"/>
            <a:ext cx="4510479" cy="278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38775" y="2457450"/>
            <a:ext cx="27336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762000" y="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ANEXO </a:t>
            </a:r>
            <a:r>
              <a:rPr lang="es-MX" dirty="0" smtClean="0"/>
              <a:t>8</a:t>
            </a:r>
            <a:endParaRPr lang="es-MX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19792" r="36164" b="13542"/>
          <a:stretch>
            <a:fillRect/>
          </a:stretch>
        </p:blipFill>
        <p:spPr bwMode="auto">
          <a:xfrm rot="16200000">
            <a:off x="491133" y="-262533"/>
            <a:ext cx="320873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14950" y="-666750"/>
            <a:ext cx="25336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000125" y="2962275"/>
            <a:ext cx="29813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929313" y="3157539"/>
            <a:ext cx="21050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705600" y="35052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ANEXO </a:t>
            </a:r>
            <a:r>
              <a:rPr lang="es-MX" dirty="0" smtClean="0"/>
              <a:t>8</a:t>
            </a:r>
            <a:endParaRPr lang="es-MX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latin typeface="Century Gothic" pitchFamily="34" charset="0"/>
              </a:rPr>
              <a:t>FOTOGRAFÍAS</a:t>
            </a:r>
            <a:endParaRPr lang="es-MX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6819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743200"/>
            <a:ext cx="6781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 r="50533"/>
          <a:stretch>
            <a:fillRect/>
          </a:stretch>
        </p:blipFill>
        <p:spPr bwMode="auto">
          <a:xfrm>
            <a:off x="381000" y="4876800"/>
            <a:ext cx="2209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9530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943856"/>
            <a:ext cx="1676400" cy="160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FB0BA8-5A2E-493E-99B4-22D01C29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s-MX" dirty="0"/>
              <a:t>CICLO ESCOLAR 2019 – 2020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55AD6FA-1E86-4F19-951C-F9DC9799F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Fecha de inicio: enero de 2020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Fecha de término: abril de 2020</a:t>
            </a:r>
          </a:p>
        </p:txBody>
      </p:sp>
    </p:spTree>
    <p:extLst>
      <p:ext uri="{BB962C8B-B14F-4D97-AF65-F5344CB8AC3E}">
        <p14:creationId xmlns:p14="http://schemas.microsoft.com/office/powerpoint/2010/main" xmlns="" val="48642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4B4F1E26-146B-42FD-9A49-1E64907B1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720975"/>
            <a:ext cx="7772400" cy="1470025"/>
          </a:xfrm>
        </p:spPr>
        <p:txBody>
          <a:bodyPr/>
          <a:lstStyle/>
          <a:p>
            <a:r>
              <a:rPr lang="es-MX"/>
              <a:t>INCUBADORA DE EMPRESAS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10262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EAE55F-D3CC-4561-A4E4-BF097BDE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3F5F1D-0318-4A53-BD59-66B7774C9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ES" sz="1900" dirty="0">
                <a:latin typeface="Century Gothic" panose="020B0502020202020204" pitchFamily="34" charset="0"/>
              </a:rPr>
              <a:t>El trabajo interdisciplinario que se llevará a cabo durante los dos últimos periodos del ciclo escolar 2019 – 2020  consiste en presentar en la semana cultural “Incubadora de empresas”.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ES" sz="19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1900" dirty="0">
                <a:latin typeface="Century Gothic" panose="020B0502020202020204" pitchFamily="34" charset="0"/>
              </a:rPr>
              <a:t>El trabajo de investigación por parte de los alumnos consiste en presentar un concepto de restaurante escuela, por medio de la investigación y la exploración, es decir; a través del método científico.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ES" sz="19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s-MX" sz="1900" dirty="0">
                <a:latin typeface="Century Gothic" panose="020B0502020202020204" pitchFamily="34" charset="0"/>
              </a:rPr>
              <a:t>Las preguntas detonadoras representan un reto a los alumnos y genera motivación a lo largo de todo el proyecto.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MX" sz="19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s-MX" sz="1900" dirty="0">
                <a:latin typeface="Century Gothic" panose="020B0502020202020204" pitchFamily="34" charset="0"/>
              </a:rPr>
              <a:t>La finalidad es consolidar una empresa sustentable y comercial abarcando aspectos regulatorios,  mercadológico y creativo.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MX" sz="19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s-MX" sz="1900" dirty="0">
                <a:latin typeface="Century Gothic" panose="020B0502020202020204" pitchFamily="34" charset="0"/>
              </a:rPr>
              <a:t>En el presente trabajo se tiene contemplado dedicarle 4 horas al mes desde el punto de vista interdisciplinario, las cuales 2 horas van a estar dedicados para la  revisión de los trabajos realizadas por los alumnos y las siguientes 2 horas para trabajo de laboratorio de psicología.</a:t>
            </a:r>
          </a:p>
          <a:p>
            <a:pPr marL="0" indent="0" algn="just">
              <a:buNone/>
            </a:pPr>
            <a:endParaRPr lang="es-MX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35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EAE55F-D3CC-4561-A4E4-BF097BDE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GENERAL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3F5F1D-0318-4A53-BD59-66B7774C9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114300" indent="0" algn="ctr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None/>
            </a:pPr>
            <a:endParaRPr lang="es-MX" sz="3600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marL="0" marR="114300" indent="0" algn="ctr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s-MX" sz="3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Crear protocolos para la composición de empresas sustentables en el México actual.</a:t>
            </a:r>
            <a:endParaRPr lang="es-MX" sz="2800" dirty="0">
              <a:solidFill>
                <a:srgbClr val="000000"/>
              </a:solidFill>
              <a:latin typeface="Arial"/>
              <a:ea typeface="Arial"/>
              <a:cs typeface="Times New Roman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4540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4BAA7E-99E1-49C4-A707-63313236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DE CADA ASIGNATURA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B91D3AA5-4E68-4141-BAEB-3559047E7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3038514"/>
              </p:ext>
            </p:extLst>
          </p:nvPr>
        </p:nvGraphicFramePr>
        <p:xfrm>
          <a:off x="457200" y="1600200"/>
          <a:ext cx="8229600" cy="420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2582874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75450316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40903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  <a:latin typeface="+mn-lt"/>
                        </a:rPr>
                        <a:t>Psicología-1609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  <a:latin typeface="+mn-lt"/>
                        </a:rPr>
                        <a:t>Derecho-1601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  <a:latin typeface="+mn-lt"/>
                        </a:rPr>
                        <a:t>Literatura Mexicana e Iberoamericana-1602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256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Desarrollar un proyecto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Century Gothic"/>
                        <a:cs typeface="+mn-cs"/>
                      </a:endParaRPr>
                    </a:p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Resolver conflictos 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Century Gothic"/>
                        <a:cs typeface="+mn-cs"/>
                      </a:endParaRPr>
                    </a:p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Adaptación al grupo y al trabajo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Century Gothic"/>
                        <a:cs typeface="+mn-cs"/>
                      </a:endParaRPr>
                    </a:p>
                    <a:p>
                      <a:pPr marL="182563" lvl="0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Alcanzar 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Identificar autoridades ante las</a:t>
                      </a: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+mn-cs"/>
                        </a:rPr>
                        <a:t> </a:t>
                      </a: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cuales se deben realizar trámites</a:t>
                      </a: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+mn-cs"/>
                        </a:rPr>
                        <a:t> </a:t>
                      </a: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para la obtención de permisos.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Century Gothic"/>
                        <a:cs typeface="+mn-cs"/>
                      </a:endParaRPr>
                    </a:p>
                    <a:p>
                      <a:pPr marL="182563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Conocer competencia y atribuciones de diferentes autoridades.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Desarrollar un</a:t>
                      </a:r>
                      <a:r>
                        <a:rPr lang="es-MX" sz="1800" baseline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  <a:r>
                        <a:rPr lang="es-MX" sz="18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sentido analítico y sintético de los textos al proyecto correspondiente.</a:t>
                      </a:r>
                      <a:endParaRPr lang="es-MX" sz="18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731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46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latin typeface="Century Gothic" pitchFamily="34" charset="0"/>
              </a:rPr>
              <a:t>ACTIVIDADES Y EVIDENCIAS DE ENSEÑANZA-APRENDIZAJE</a:t>
            </a:r>
            <a:endParaRPr lang="es-MX" b="1" dirty="0">
              <a:latin typeface="Century Gothic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i="1" dirty="0" smtClean="0">
                <a:latin typeface="Century Gothic" pitchFamily="34" charset="0"/>
              </a:rPr>
              <a:t>Materia de Psicología</a:t>
            </a:r>
          </a:p>
          <a:p>
            <a:pPr>
              <a:buNone/>
            </a:pPr>
            <a:endParaRPr lang="es-MX" b="1" dirty="0" smtClean="0">
              <a:latin typeface="Century Gothic" pitchFamily="34" charset="0"/>
            </a:endParaRPr>
          </a:p>
          <a:p>
            <a:r>
              <a:rPr lang="es-MX" dirty="0" smtClean="0">
                <a:latin typeface="Century Gothic" pitchFamily="34" charset="0"/>
              </a:rPr>
              <a:t>Se le pidió a los alumnos que visitar diferentes restaurantes para que observaran e identificaran (Anexo 1):</a:t>
            </a:r>
          </a:p>
          <a:p>
            <a:pPr lvl="1"/>
            <a:r>
              <a:rPr lang="es-MX" dirty="0" smtClean="0">
                <a:latin typeface="Century Gothic" pitchFamily="34" charset="0"/>
              </a:rPr>
              <a:t>La atención</a:t>
            </a:r>
          </a:p>
          <a:p>
            <a:pPr lvl="1"/>
            <a:r>
              <a:rPr lang="es-MX" dirty="0" smtClean="0">
                <a:latin typeface="Century Gothic" pitchFamily="34" charset="0"/>
              </a:rPr>
              <a:t>La decoración</a:t>
            </a:r>
          </a:p>
          <a:p>
            <a:pPr lvl="1"/>
            <a:r>
              <a:rPr lang="es-MX" dirty="0" smtClean="0">
                <a:latin typeface="Century Gothic" pitchFamily="34" charset="0"/>
              </a:rPr>
              <a:t>El menú </a:t>
            </a:r>
          </a:p>
          <a:p>
            <a:pPr lvl="1"/>
            <a:r>
              <a:rPr lang="es-MX" dirty="0" smtClean="0">
                <a:latin typeface="Century Gothic" pitchFamily="34" charset="0"/>
              </a:rPr>
              <a:t>La presentación y el sabor de los alimentos  </a:t>
            </a:r>
          </a:p>
          <a:p>
            <a:r>
              <a:rPr lang="es-MX" dirty="0" smtClean="0">
                <a:latin typeface="Century Gothic" pitchFamily="34" charset="0"/>
              </a:rPr>
              <a:t>Con el propósito de ir formando ideas para crear su presentación ejecutiva de negocio y su muestra gastronómica.</a:t>
            </a:r>
          </a:p>
          <a:p>
            <a:endParaRPr lang="es-MX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i="1" dirty="0" smtClean="0">
                <a:latin typeface="Century Gothic" pitchFamily="34" charset="0"/>
              </a:rPr>
              <a:t>Materia de Psicología</a:t>
            </a:r>
          </a:p>
          <a:p>
            <a:pPr>
              <a:buNone/>
            </a:pPr>
            <a:endParaRPr lang="es-MX" b="1" dirty="0" smtClean="0">
              <a:latin typeface="Century Gothic" pitchFamily="34" charset="0"/>
            </a:endParaRPr>
          </a:p>
          <a:p>
            <a:r>
              <a:rPr lang="es-MX" dirty="0" smtClean="0">
                <a:latin typeface="Century Gothic" pitchFamily="34" charset="0"/>
              </a:rPr>
              <a:t>Se le pidió a los alumnos tanto probar como observar los ingredientes por separado de los alimentos que se darán en la muestra gastronómica. Con el fin de identificar sabores, texturas, colores y olores (Anexo 2).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 smtClean="0">
                <a:latin typeface="Century Gothic" pitchFamily="34" charset="0"/>
              </a:rPr>
              <a:t>ACTIVIDADES Y EVIDENCIAS DE ENSEÑANZA-APRENDIZAJE</a:t>
            </a:r>
            <a:endParaRPr lang="es-MX" sz="36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1188</Words>
  <Application>Microsoft Office PowerPoint</Application>
  <PresentationFormat>Presentación en pantalla (4:3)</PresentationFormat>
  <Paragraphs>251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Tema de Office</vt:lpstr>
      <vt:lpstr>Documento</vt:lpstr>
      <vt:lpstr>INSTITUTO EMILIANI</vt:lpstr>
      <vt:lpstr>Diapositiva 2</vt:lpstr>
      <vt:lpstr>CICLO ESCOLAR 2019 – 2020 </vt:lpstr>
      <vt:lpstr>INCUBADORA DE EMPRESAS</vt:lpstr>
      <vt:lpstr>INTRODUCCIÓN</vt:lpstr>
      <vt:lpstr>OBJETIVO GENERAL DEL PROYECTO</vt:lpstr>
      <vt:lpstr>OBJETIVO DE CADA ASIGNATURA</vt:lpstr>
      <vt:lpstr>ACTIVIDADES Y EVIDENCIAS DE ENSEÑANZA-APRENDIZAJE</vt:lpstr>
      <vt:lpstr>ACTIVIDADES Y EVIDENCIAS DE ENSEÑANZA-APRENDIZAJE</vt:lpstr>
      <vt:lpstr>ACTIVIDADES Y EVIDENCIAS DE ENSEÑANZA-APRENDIZAJE</vt:lpstr>
      <vt:lpstr>ACTIVIDADES Y EVIDENCIAS DE ENSEÑANZA-APRENDIZAJE</vt:lpstr>
      <vt:lpstr>ACTIVIDADES Y EVIDENCIAS DE ENSEÑANZA-APRENDIZAJE</vt:lpstr>
      <vt:lpstr>EVALUACIÓN</vt:lpstr>
      <vt:lpstr>CAMBIOS A LA ESTRUCTURA DEL PROYECTO</vt:lpstr>
      <vt:lpstr>ANEXOS</vt:lpstr>
      <vt:lpstr>Diapositiva 16</vt:lpstr>
      <vt:lpstr>Diapositiva 17</vt:lpstr>
      <vt:lpstr>CONEXIONES TRABAJO PSICOLOGÍA.doc</vt:lpstr>
      <vt:lpstr>ANEXO 4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FOTOGRAFÍAS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EMILIANI</dc:title>
  <dc:creator>Ivonne Carrasco</dc:creator>
  <cp:lastModifiedBy>Julia</cp:lastModifiedBy>
  <cp:revision>46</cp:revision>
  <dcterms:created xsi:type="dcterms:W3CDTF">2020-02-27T19:31:20Z</dcterms:created>
  <dcterms:modified xsi:type="dcterms:W3CDTF">2020-03-06T18:54:23Z</dcterms:modified>
</cp:coreProperties>
</file>