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91"/>
  </p:notesMasterIdLst>
  <p:sldIdLst>
    <p:sldId id="256" r:id="rId4"/>
    <p:sldId id="257" r:id="rId5"/>
    <p:sldId id="258" r:id="rId6"/>
    <p:sldId id="259" r:id="rId7"/>
    <p:sldId id="260" r:id="rId8"/>
    <p:sldId id="261" r:id="rId9"/>
    <p:sldId id="263" r:id="rId10"/>
    <p:sldId id="264" r:id="rId11"/>
    <p:sldId id="265" r:id="rId12"/>
    <p:sldId id="266" r:id="rId13"/>
    <p:sldId id="267" r:id="rId14"/>
    <p:sldId id="268" r:id="rId15"/>
    <p:sldId id="269" r:id="rId16"/>
    <p:sldId id="272" r:id="rId17"/>
    <p:sldId id="271" r:id="rId18"/>
    <p:sldId id="274" r:id="rId19"/>
    <p:sldId id="275" r:id="rId20"/>
    <p:sldId id="276" r:id="rId21"/>
    <p:sldId id="277" r:id="rId22"/>
    <p:sldId id="278" r:id="rId23"/>
    <p:sldId id="279" r:id="rId24"/>
    <p:sldId id="280" r:id="rId25"/>
    <p:sldId id="281" r:id="rId26"/>
    <p:sldId id="282" r:id="rId27"/>
    <p:sldId id="283" r:id="rId28"/>
    <p:sldId id="424"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Lst>
  <p:sldSz cx="12192000" cy="6858000"/>
  <p:notesSz cx="6858000" cy="9144000"/>
  <p:embeddedFontLst>
    <p:embeddedFont>
      <p:font typeface="Calibri" panose="020F0502020204030204" pitchFamily="34" charset="0"/>
      <p:regular r:id="rId92"/>
      <p:bold r:id="rId93"/>
      <p:italic r:id="rId94"/>
      <p:boldItalic r:id="rId95"/>
    </p:embeddedFont>
    <p:embeddedFont>
      <p:font typeface="Century Gothic" panose="020B0502020202020204" pitchFamily="34" charset="0"/>
      <p:regular r:id="rId96"/>
      <p:bold r:id="rId97"/>
      <p:italic r:id="rId98"/>
      <p:boldItalic r:id="rId99"/>
    </p:embeddedFont>
    <p:embeddedFont>
      <p:font typeface="Corbel" panose="020B0503020204020204" pitchFamily="34" charset="0"/>
      <p:regular r:id="rId100"/>
      <p:bold r:id="rId101"/>
      <p:italic r:id="rId102"/>
      <p:boldItalic r:id="rId103"/>
    </p:embeddedFont>
    <p:embeddedFont>
      <p:font typeface="Syncopate" panose="020B0604020202020204" charset="0"/>
      <p:regular r:id="rId104"/>
      <p:bold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855EB8-E9C3-4299-A8FA-340D8AC48756}">
  <a:tblStyle styleId="{42855EB8-E9C3-4299-A8FA-340D8AC4875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8040AFE-6786-4FFA-8D57-E54F77AC673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11.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font" Target="fonts/font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12.fntdata"/><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Shape 36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Shape 37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Shape 38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Shape 39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Shape 3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Shape 4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6" name="Shape 4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59" name="Shape 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70" name="Shape 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05" name="Shape 5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11" name="Shape 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23" name="Shape 5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29" name="Shape 5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41" name="Shape 5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47" name="Shape 5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53" name="Shape 5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71" name="Shape 5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77" name="Shape 5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89" name="Shape 5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95" name="Shape 5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01" name="Shape 6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6" name="Shape 60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Shape 61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Shape 61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Shape 62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Shape 6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Shape 6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Shape 6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8" name="Shape 64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4" name="Shape 65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0" name="Shape 6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2" name="Shape 6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78" name="Shape 6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83" name="Shape 6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98" name="Shape 6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Shape 70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Shape 71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Shape 71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24" name="Shape 7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 name="Shape 7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Shape 73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Shape 7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Shape 74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56" name="Shape 7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Shape 76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770" name="Shape 7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5" name="Shape 7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Shape 7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781" name="Shape 7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6" name="Shape 7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791" name="Shape 7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Shape 7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6" name="Shape 7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801" name="Shape 8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Shape 12"/>
          <p:cNvPicPr preferRelativeResize="0"/>
          <p:nvPr/>
        </p:nvPicPr>
        <p:blipFill rotWithShape="1">
          <a:blip r:embed="rId2">
            <a:alphaModFix/>
          </a:blip>
          <a:srcRect/>
          <a:stretch/>
        </p:blipFill>
        <p:spPr>
          <a:xfrm>
            <a:off x="-1" y="0"/>
            <a:ext cx="12119675" cy="6851142"/>
          </a:xfrm>
          <a:prstGeom prst="rect">
            <a:avLst/>
          </a:prstGeom>
          <a:noFill/>
          <a:ln>
            <a:noFill/>
          </a:ln>
        </p:spPr>
      </p:pic>
      <p:sp>
        <p:nvSpPr>
          <p:cNvPr id="13" name="Shape 13"/>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Shape 14"/>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Shape 7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Shape 88"/>
          <p:cNvSpPr/>
          <p:nvPr/>
        </p:nvSpPr>
        <p:spPr>
          <a:xfrm>
            <a:off x="0" y="0"/>
            <a:ext cx="667265" cy="6857999"/>
          </a:xfrm>
          <a:prstGeom prst="rect">
            <a:avLst/>
          </a:prstGeom>
          <a:solidFill>
            <a:srgbClr val="012D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89" name="Shape 89"/>
          <p:cNvSpPr/>
          <p:nvPr/>
        </p:nvSpPr>
        <p:spPr>
          <a:xfrm>
            <a:off x="667265" y="0"/>
            <a:ext cx="143695" cy="6857999"/>
          </a:xfrm>
          <a:prstGeom prst="rect">
            <a:avLst/>
          </a:prstGeom>
          <a:solidFill>
            <a:srgbClr val="E2B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90" name="Shape 90"/>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orbel"/>
              <a:buNone/>
              <a:defRPr sz="6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Shape 91"/>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orbel"/>
                <a:ea typeface="Corbel"/>
                <a:cs typeface="Corbel"/>
                <a:sym typeface="Corbe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orbel"/>
                <a:ea typeface="Corbel"/>
                <a:cs typeface="Corbel"/>
                <a:sym typeface="Corbe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92" name="Shape 9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93" name="Shape 9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7F7F7F"/>
              </a:buClr>
              <a:buSzPts val="1000"/>
              <a:buFont typeface="Corbel"/>
              <a:buNone/>
              <a:defRPr sz="1000" b="1"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94" name="Shape 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pic>
        <p:nvPicPr>
          <p:cNvPr id="95" name="Shape 95"/>
          <p:cNvPicPr preferRelativeResize="0"/>
          <p:nvPr/>
        </p:nvPicPr>
        <p:blipFill rotWithShape="1">
          <a:blip r:embed="rId2">
            <a:alphaModFix/>
          </a:blip>
          <a:srcRect/>
          <a:stretch/>
        </p:blipFill>
        <p:spPr>
          <a:xfrm>
            <a:off x="810960" y="216600"/>
            <a:ext cx="4076667" cy="117676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Shape 98"/>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99" name="Shape 9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00" name="Shape 10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01" name="Shape 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orbel"/>
              <a:buNone/>
              <a:defRPr sz="6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 name="Shape 104"/>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orbel"/>
                <a:ea typeface="Corbel"/>
                <a:cs typeface="Corbel"/>
                <a:sym typeface="Corbe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orbel"/>
                <a:ea typeface="Corbel"/>
                <a:cs typeface="Corbel"/>
                <a:sym typeface="Corbe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orbel"/>
                <a:ea typeface="Corbel"/>
                <a:cs typeface="Corbel"/>
                <a:sym typeface="Corbe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orbel"/>
                <a:ea typeface="Corbel"/>
                <a:cs typeface="Corbel"/>
                <a:sym typeface="Corbe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orbel"/>
                <a:ea typeface="Corbel"/>
                <a:cs typeface="Corbel"/>
                <a:sym typeface="Corbe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orbel"/>
                <a:ea typeface="Corbel"/>
                <a:cs typeface="Corbel"/>
                <a:sym typeface="Corbe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orbel"/>
                <a:ea typeface="Corbel"/>
                <a:cs typeface="Corbel"/>
                <a:sym typeface="Corbe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orbel"/>
                <a:ea typeface="Corbel"/>
                <a:cs typeface="Corbel"/>
                <a:sym typeface="Corbe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orbel"/>
                <a:ea typeface="Corbel"/>
                <a:cs typeface="Corbel"/>
                <a:sym typeface="Corbel"/>
              </a:defRPr>
            </a:lvl9pPr>
          </a:lstStyle>
          <a:p>
            <a:endParaRPr/>
          </a:p>
        </p:txBody>
      </p:sp>
      <p:sp>
        <p:nvSpPr>
          <p:cNvPr id="105" name="Shape 10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06" name="Shape 10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07" name="Shape 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 name="Shape 110"/>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11" name="Shape 111"/>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12" name="Shape 1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13" name="Shape 1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14" name="Shape 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Shape 117"/>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orbel"/>
                <a:ea typeface="Corbel"/>
                <a:cs typeface="Corbel"/>
                <a:sym typeface="Corbe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orbel"/>
                <a:ea typeface="Corbel"/>
                <a:cs typeface="Corbel"/>
                <a:sym typeface="Corbe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orbel"/>
                <a:ea typeface="Corbel"/>
                <a:cs typeface="Corbel"/>
                <a:sym typeface="Corbe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118" name="Shape 118"/>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19" name="Shape 119"/>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orbel"/>
                <a:ea typeface="Corbel"/>
                <a:cs typeface="Corbel"/>
                <a:sym typeface="Corbe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orbel"/>
                <a:ea typeface="Corbel"/>
                <a:cs typeface="Corbel"/>
                <a:sym typeface="Corbe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orbel"/>
                <a:ea typeface="Corbel"/>
                <a:cs typeface="Corbel"/>
                <a:sym typeface="Corbe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120" name="Shape 120"/>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21" name="Shape 12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22" name="Shape 12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23" name="Shape 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 name="Shape 12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27" name="Shape 12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28" name="Shape 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Shape 1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31" name="Shape 1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32" name="Shape 1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 name="Shape 135"/>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9pPr>
          </a:lstStyle>
          <a:p>
            <a:endParaRPr/>
          </a:p>
        </p:txBody>
      </p:sp>
      <p:sp>
        <p:nvSpPr>
          <p:cNvPr id="136" name="Shape 136"/>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9pPr>
          </a:lstStyle>
          <a:p>
            <a:endParaRPr/>
          </a:p>
        </p:txBody>
      </p:sp>
      <p:sp>
        <p:nvSpPr>
          <p:cNvPr id="137" name="Shape 1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38" name="Shape 1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39" name="Shape 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Shape 1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2" name="Shape 142"/>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orbel"/>
                <a:ea typeface="Corbel"/>
                <a:cs typeface="Corbel"/>
                <a:sym typeface="Corbe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orbel"/>
                <a:ea typeface="Corbel"/>
                <a:cs typeface="Corbel"/>
                <a:sym typeface="Corbe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orbel"/>
                <a:ea typeface="Corbel"/>
                <a:cs typeface="Corbel"/>
                <a:sym typeface="Corbe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9pPr>
          </a:lstStyle>
          <a:p>
            <a:endParaRPr/>
          </a:p>
        </p:txBody>
      </p:sp>
      <p:sp>
        <p:nvSpPr>
          <p:cNvPr id="143" name="Shape 143"/>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orbel"/>
                <a:ea typeface="Corbel"/>
                <a:cs typeface="Corbel"/>
                <a:sym typeface="Corbe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9pPr>
          </a:lstStyle>
          <a:p>
            <a:endParaRPr/>
          </a:p>
        </p:txBody>
      </p:sp>
      <p:sp>
        <p:nvSpPr>
          <p:cNvPr id="144" name="Shape 14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45" name="Shape 14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46" name="Shape 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9" name="Shape 1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50" name="Shape 15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51" name="Shape 15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52" name="Shape 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5" name="Shape 1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56" name="Shape 15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57" name="Shape 15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158" name="Shape 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pic>
        <p:nvPicPr>
          <p:cNvPr id="166" name="Shape 166"/>
          <p:cNvPicPr preferRelativeResize="0"/>
          <p:nvPr/>
        </p:nvPicPr>
        <p:blipFill rotWithShape="1">
          <a:blip r:embed="rId2">
            <a:alphaModFix/>
          </a:blip>
          <a:srcRect/>
          <a:stretch/>
        </p:blipFill>
        <p:spPr>
          <a:xfrm>
            <a:off x="-1" y="0"/>
            <a:ext cx="12119676" cy="6851142"/>
          </a:xfrm>
          <a:prstGeom prst="rect">
            <a:avLst/>
          </a:prstGeom>
          <a:noFill/>
          <a:ln>
            <a:noFill/>
          </a:ln>
        </p:spPr>
      </p:pic>
      <p:sp>
        <p:nvSpPr>
          <p:cNvPr id="167" name="Shape 167"/>
          <p:cNvSpPr txBox="1">
            <a:spLocks noGrp="1"/>
          </p:cNvSpPr>
          <p:nvPr>
            <p:ph type="ctrTitle"/>
          </p:nvPr>
        </p:nvSpPr>
        <p:spPr>
          <a:xfrm>
            <a:off x="1524000" y="1122363"/>
            <a:ext cx="9144000" cy="23877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68" name="Shape 168"/>
          <p:cNvSpPr txBox="1">
            <a:spLocks noGrp="1"/>
          </p:cNvSpPr>
          <p:nvPr>
            <p:ph type="subTitle" idx="1"/>
          </p:nvPr>
        </p:nvSpPr>
        <p:spPr>
          <a:xfrm>
            <a:off x="1524000" y="3602038"/>
            <a:ext cx="9144000" cy="1655700"/>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28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4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2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Shape 17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8" name="Shape 178"/>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831850" y="1709738"/>
            <a:ext cx="10515600" cy="28527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84" name="Shape 184"/>
          <p:cNvSpPr txBox="1">
            <a:spLocks noGrp="1"/>
          </p:cNvSpPr>
          <p:nvPr>
            <p:ph type="body" idx="1"/>
          </p:nvPr>
        </p:nvSpPr>
        <p:spPr>
          <a:xfrm>
            <a:off x="831850" y="4589463"/>
            <a:ext cx="105156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85" name="Shape 185"/>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0" name="Shape 190"/>
          <p:cNvSpPr txBox="1">
            <a:spLocks noGrp="1"/>
          </p:cNvSpPr>
          <p:nvPr>
            <p:ph type="body" idx="1"/>
          </p:nvPr>
        </p:nvSpPr>
        <p:spPr>
          <a:xfrm>
            <a:off x="838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2"/>
          </p:nvPr>
        </p:nvSpPr>
        <p:spPr>
          <a:xfrm>
            <a:off x="6172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839788" y="365125"/>
            <a:ext cx="105156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7" name="Shape 197"/>
          <p:cNvSpPr txBox="1">
            <a:spLocks noGrp="1"/>
          </p:cNvSpPr>
          <p:nvPr>
            <p:ph type="body" idx="1"/>
          </p:nvPr>
        </p:nvSpPr>
        <p:spPr>
          <a:xfrm>
            <a:off x="839788" y="1681163"/>
            <a:ext cx="51579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body" idx="2"/>
          </p:nvPr>
        </p:nvSpPr>
        <p:spPr>
          <a:xfrm>
            <a:off x="839788" y="2505075"/>
            <a:ext cx="51579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body" idx="3"/>
          </p:nvPr>
        </p:nvSpPr>
        <p:spPr>
          <a:xfrm>
            <a:off x="6172200" y="1681163"/>
            <a:ext cx="51831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body" idx="4"/>
          </p:nvPr>
        </p:nvSpPr>
        <p:spPr>
          <a:xfrm>
            <a:off x="6172200" y="2505075"/>
            <a:ext cx="51831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6" name="Shape 206"/>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Shape 24"/>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839788" y="457200"/>
            <a:ext cx="3932100"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1" name="Shape 211"/>
          <p:cNvSpPr txBox="1">
            <a:spLocks noGrp="1"/>
          </p:cNvSpPr>
          <p:nvPr>
            <p:ph type="body" idx="1"/>
          </p:nvPr>
        </p:nvSpPr>
        <p:spPr>
          <a:xfrm>
            <a:off x="5183188" y="987425"/>
            <a:ext cx="6172200" cy="48735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body" idx="2"/>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839788" y="457200"/>
            <a:ext cx="3932100"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8" name="Shape 218"/>
          <p:cNvSpPr>
            <a:spLocks noGrp="1"/>
          </p:cNvSpPr>
          <p:nvPr>
            <p:ph type="pic" idx="2"/>
          </p:nvPr>
        </p:nvSpPr>
        <p:spPr>
          <a:xfrm>
            <a:off x="5183188" y="987425"/>
            <a:ext cx="6172200" cy="48735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body" idx="1"/>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20" name="Shape 220"/>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5" name="Shape 22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Shape 226"/>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7" name="Shape 227"/>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rot="5400000">
            <a:off x="7133400" y="1956625"/>
            <a:ext cx="5811900"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1" name="Shape 23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Shape 23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3" name="Shape 23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4" name="Shape 2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Shape 30"/>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Shape 36"/>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Shape 43"/>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Shape 5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Shape 64"/>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Shape 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 name="Shape 8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84" name="Shape 8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85" name="Shape 8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orbel"/>
              <a:buNone/>
              <a:defRPr sz="1200" b="0" i="0" u="none" strike="noStrike" cap="none">
                <a:solidFill>
                  <a:srgbClr val="888888"/>
                </a:solidFill>
                <a:latin typeface="Corbel"/>
                <a:ea typeface="Corbel"/>
                <a:cs typeface="Corbel"/>
                <a:sym typeface="Corbel"/>
              </a:defRPr>
            </a:lvl1pPr>
            <a:lvl2pPr marR="0" lvl="1"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86" name="Shape 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1pPr>
            <a:lvl2pPr marL="0" marR="0" lvl="1"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2pPr>
            <a:lvl3pPr marL="0" marR="0" lvl="2"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3pPr>
            <a:lvl4pPr marL="0" marR="0" lvl="3"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4pPr>
            <a:lvl5pPr marL="0" marR="0" lvl="4"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5pPr>
            <a:lvl6pPr marL="0" marR="0" lvl="5"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6pPr>
            <a:lvl7pPr marL="0" marR="0" lvl="6"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7pPr>
            <a:lvl8pPr marL="0" marR="0" lvl="7"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8pPr>
            <a:lvl9pPr marL="0" marR="0" lvl="8" indent="0" algn="r" rtl="0">
              <a:lnSpc>
                <a:spcPct val="100000"/>
              </a:lnSpc>
              <a:spcBef>
                <a:spcPts val="0"/>
              </a:spcBef>
              <a:spcAft>
                <a:spcPts val="0"/>
              </a:spcAft>
              <a:buClr>
                <a:srgbClr val="888888"/>
              </a:buClr>
              <a:buSzPts val="300"/>
              <a:buFont typeface="Corbel"/>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61" name="Shape 161"/>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Shape 239"/>
          <p:cNvPicPr preferRelativeResize="0"/>
          <p:nvPr/>
        </p:nvPicPr>
        <p:blipFill rotWithShape="1">
          <a:blip r:embed="rId3">
            <a:alphaModFix/>
          </a:blip>
          <a:srcRect/>
          <a:stretch/>
        </p:blipFill>
        <p:spPr>
          <a:xfrm>
            <a:off x="1" y="-1"/>
            <a:ext cx="12126383" cy="6838442"/>
          </a:xfrm>
          <a:prstGeom prst="rect">
            <a:avLst/>
          </a:prstGeom>
          <a:noFill/>
          <a:ln>
            <a:noFill/>
          </a:ln>
        </p:spPr>
      </p:pic>
      <p:sp>
        <p:nvSpPr>
          <p:cNvPr id="240" name="Shape 240"/>
          <p:cNvSpPr txBox="1">
            <a:spLocks noGrp="1"/>
          </p:cNvSpPr>
          <p:nvPr>
            <p:ph type="ctrTitle"/>
          </p:nvPr>
        </p:nvSpPr>
        <p:spPr>
          <a:xfrm>
            <a:off x="929225" y="3802450"/>
            <a:ext cx="9917700" cy="883500"/>
          </a:xfrm>
          <a:prstGeom prst="rect">
            <a:avLst/>
          </a:prstGeom>
          <a:solidFill>
            <a:srgbClr val="EFEFEF"/>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b="1" i="0" u="none" strike="noStrike" cap="none">
                <a:solidFill>
                  <a:srgbClr val="000000"/>
                </a:solidFill>
                <a:latin typeface="Calibri"/>
                <a:ea typeface="Calibri"/>
                <a:cs typeface="Calibri"/>
                <a:sym typeface="Calibri"/>
              </a:rPr>
              <a:t>Portafolio virtual de evidencias</a:t>
            </a:r>
            <a:endParaRPr sz="6000" b="0" i="0" u="none" strike="noStrike" cap="none">
              <a:solidFill>
                <a:schemeClr val="dk1"/>
              </a:solidFill>
              <a:latin typeface="Calibri"/>
              <a:ea typeface="Calibri"/>
              <a:cs typeface="Calibri"/>
              <a:sym typeface="Calibri"/>
            </a:endParaRPr>
          </a:p>
        </p:txBody>
      </p:sp>
      <p:sp>
        <p:nvSpPr>
          <p:cNvPr id="241" name="Shape 241"/>
          <p:cNvSpPr txBox="1">
            <a:spLocks noGrp="1"/>
          </p:cNvSpPr>
          <p:nvPr>
            <p:ph type="subTitle" idx="1"/>
          </p:nvPr>
        </p:nvSpPr>
        <p:spPr>
          <a:xfrm>
            <a:off x="2761525" y="4804200"/>
            <a:ext cx="5805000" cy="823500"/>
          </a:xfrm>
          <a:prstGeom prst="rect">
            <a:avLst/>
          </a:prstGeom>
          <a:solidFill>
            <a:srgbClr val="EAD1DC"/>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sz="4800" b="1" i="0" u="none" strike="noStrike" cap="none">
                <a:solidFill>
                  <a:schemeClr val="dk1"/>
                </a:solidFill>
                <a:latin typeface="Calibri"/>
                <a:ea typeface="Calibri"/>
                <a:cs typeface="Calibri"/>
                <a:sym typeface="Calibri"/>
              </a:rPr>
              <a:t>Equipo número: 8</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idx="4294967295"/>
          </p:nvPr>
        </p:nvSpPr>
        <p:spPr>
          <a:xfrm>
            <a:off x="152400" y="136525"/>
            <a:ext cx="11497200" cy="105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highlight>
                  <a:srgbClr val="FFFFFF"/>
                </a:highlight>
                <a:latin typeface="Arial"/>
                <a:ea typeface="Arial"/>
                <a:cs typeface="Arial"/>
                <a:sym typeface="Arial"/>
              </a:rPr>
              <a:t>2.</a:t>
            </a:r>
            <a:r>
              <a:rPr lang="en-US" sz="3000" b="0" i="0" u="none" strike="noStrike" cap="none">
                <a:solidFill>
                  <a:srgbClr val="FC0D1B"/>
                </a:solidFill>
                <a:highlight>
                  <a:srgbClr val="FFFFFF"/>
                </a:highlight>
                <a:latin typeface="Arial"/>
                <a:ea typeface="Arial"/>
                <a:cs typeface="Arial"/>
                <a:sym typeface="Arial"/>
              </a:rPr>
              <a:t> </a:t>
            </a:r>
            <a:r>
              <a:rPr lang="en-US" sz="3000" b="1" i="0" u="none" strike="noStrike" cap="none">
                <a:solidFill>
                  <a:srgbClr val="FC0D1B"/>
                </a:solidFill>
                <a:highlight>
                  <a:srgbClr val="FFFFFF"/>
                </a:highlight>
                <a:latin typeface="Arial"/>
                <a:ea typeface="Arial"/>
                <a:cs typeface="Arial"/>
                <a:sym typeface="Arial"/>
              </a:rPr>
              <a:t>Producto 3.</a:t>
            </a:r>
            <a:r>
              <a:rPr lang="en-US" sz="3000" b="0" i="0" u="none" strike="noStrike" cap="none">
                <a:solidFill>
                  <a:srgbClr val="585858"/>
                </a:solidFill>
                <a:highlight>
                  <a:srgbClr val="FFFFFF"/>
                </a:highlight>
                <a:latin typeface="Arial"/>
                <a:ea typeface="Arial"/>
                <a:cs typeface="Arial"/>
                <a:sym typeface="Arial"/>
              </a:rPr>
              <a:t> Fotografías de la sesión tomadas por los propios grupos y la persona asignada para tal fin (continuación)</a:t>
            </a:r>
            <a:endParaRPr sz="4400" b="0" i="0" u="none" strike="noStrike" cap="none">
              <a:solidFill>
                <a:schemeClr val="dk1"/>
              </a:solidFill>
              <a:latin typeface="Calibri"/>
              <a:ea typeface="Calibri"/>
              <a:cs typeface="Calibri"/>
              <a:sym typeface="Calibri"/>
            </a:endParaRPr>
          </a:p>
        </p:txBody>
      </p:sp>
      <p:pic>
        <p:nvPicPr>
          <p:cNvPr id="306" name="Shape 306" descr="DSC_7407.JPG"/>
          <p:cNvPicPr preferRelativeResize="0"/>
          <p:nvPr/>
        </p:nvPicPr>
        <p:blipFill rotWithShape="1">
          <a:blip r:embed="rId3">
            <a:alphaModFix/>
          </a:blip>
          <a:srcRect/>
          <a:stretch/>
        </p:blipFill>
        <p:spPr>
          <a:xfrm>
            <a:off x="1768500" y="1340725"/>
            <a:ext cx="3745200" cy="2499900"/>
          </a:xfrm>
          <a:prstGeom prst="roundRect">
            <a:avLst>
              <a:gd name="adj" fmla="val 16667"/>
            </a:avLst>
          </a:prstGeom>
          <a:noFill/>
          <a:ln>
            <a:noFill/>
          </a:ln>
        </p:spPr>
      </p:pic>
      <p:pic>
        <p:nvPicPr>
          <p:cNvPr id="307" name="Shape 307" descr="DSC_7400.JPG"/>
          <p:cNvPicPr preferRelativeResize="0"/>
          <p:nvPr/>
        </p:nvPicPr>
        <p:blipFill rotWithShape="1">
          <a:blip r:embed="rId4">
            <a:alphaModFix/>
          </a:blip>
          <a:srcRect/>
          <a:stretch/>
        </p:blipFill>
        <p:spPr>
          <a:xfrm>
            <a:off x="7136250" y="1319888"/>
            <a:ext cx="3745200" cy="2499900"/>
          </a:xfrm>
          <a:prstGeom prst="roundRect">
            <a:avLst>
              <a:gd name="adj" fmla="val 16667"/>
            </a:avLst>
          </a:prstGeom>
          <a:noFill/>
          <a:ln>
            <a:noFill/>
          </a:ln>
        </p:spPr>
      </p:pic>
      <p:pic>
        <p:nvPicPr>
          <p:cNvPr id="308" name="Shape 308" descr="DSC_7399.JPG"/>
          <p:cNvPicPr preferRelativeResize="0"/>
          <p:nvPr/>
        </p:nvPicPr>
        <p:blipFill rotWithShape="1">
          <a:blip r:embed="rId5">
            <a:alphaModFix/>
          </a:blip>
          <a:srcRect/>
          <a:stretch/>
        </p:blipFill>
        <p:spPr>
          <a:xfrm>
            <a:off x="1768499" y="3951325"/>
            <a:ext cx="3745200" cy="2499900"/>
          </a:xfrm>
          <a:prstGeom prst="roundRect">
            <a:avLst>
              <a:gd name="adj" fmla="val 16667"/>
            </a:avLst>
          </a:prstGeom>
          <a:noFill/>
          <a:ln>
            <a:noFill/>
          </a:ln>
        </p:spPr>
      </p:pic>
      <p:pic>
        <p:nvPicPr>
          <p:cNvPr id="309" name="Shape 309" descr="DSC_7398.JPG"/>
          <p:cNvPicPr preferRelativeResize="0"/>
          <p:nvPr/>
        </p:nvPicPr>
        <p:blipFill rotWithShape="1">
          <a:blip r:embed="rId6">
            <a:alphaModFix/>
          </a:blip>
          <a:srcRect/>
          <a:stretch/>
        </p:blipFill>
        <p:spPr>
          <a:xfrm>
            <a:off x="7136238" y="3951325"/>
            <a:ext cx="3745200" cy="2499900"/>
          </a:xfrm>
          <a:prstGeom prst="roundRect">
            <a:avLst>
              <a:gd name="adj" fmla="val 16667"/>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ctrTitle"/>
          </p:nvPr>
        </p:nvSpPr>
        <p:spPr>
          <a:xfrm>
            <a:off x="1849820" y="1698674"/>
            <a:ext cx="9144000" cy="258488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25"/>
              <a:buFont typeface="Corbel"/>
              <a:buNone/>
            </a:pPr>
            <a:r>
              <a:rPr lang="en-US" sz="4500" b="1" i="0" u="none" strike="noStrike" cap="none">
                <a:solidFill>
                  <a:srgbClr val="585858"/>
                </a:solidFill>
                <a:highlight>
                  <a:srgbClr val="FFFFFF"/>
                </a:highlight>
                <a:latin typeface="Arial"/>
                <a:ea typeface="Arial"/>
                <a:cs typeface="Arial"/>
                <a:sym typeface="Arial"/>
              </a:rPr>
              <a:t>5.b Fotografía del Organizador gráfico.</a:t>
            </a:r>
            <a:endParaRPr sz="6000" b="0" i="0" u="none" strike="noStrike" cap="none">
              <a:solidFill>
                <a:schemeClr val="dk1"/>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idx="4294967295"/>
          </p:nvPr>
        </p:nvSpPr>
        <p:spPr>
          <a:xfrm>
            <a:off x="838200" y="365125"/>
            <a:ext cx="10515600" cy="7389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000" b="1" i="0" u="none" strike="noStrike" cap="none">
                <a:solidFill>
                  <a:srgbClr val="585858"/>
                </a:solidFill>
                <a:latin typeface="Arial"/>
                <a:ea typeface="Arial"/>
                <a:cs typeface="Arial"/>
                <a:sym typeface="Arial"/>
              </a:rPr>
              <a:t>5.b    Fotografía del Organizador gráfico que muestre los contenidos y conceptos de todas las asignaturas involucradas  en el proyecto y su interrelación. (</a:t>
            </a:r>
            <a:r>
              <a:rPr lang="en-US" sz="2000" b="1" i="0" u="none" strike="noStrike" cap="none">
                <a:solidFill>
                  <a:srgbClr val="FC0D1B"/>
                </a:solidFill>
                <a:latin typeface="Arial"/>
                <a:ea typeface="Arial"/>
                <a:cs typeface="Arial"/>
                <a:sym typeface="Arial"/>
              </a:rPr>
              <a:t>Producto 2.</a:t>
            </a:r>
            <a:r>
              <a:rPr lang="en-US" sz="2000" b="1" i="0" u="none" strike="noStrike" cap="none">
                <a:solidFill>
                  <a:srgbClr val="585858"/>
                </a:solidFill>
                <a:latin typeface="Arial"/>
                <a:ea typeface="Arial"/>
                <a:cs typeface="Arial"/>
                <a:sym typeface="Arial"/>
              </a:rPr>
              <a:t>)</a:t>
            </a:r>
            <a:endParaRPr sz="4400" b="0" i="0" u="none" strike="noStrike" cap="none">
              <a:solidFill>
                <a:schemeClr val="dk1"/>
              </a:solidFill>
              <a:latin typeface="Calibri"/>
              <a:ea typeface="Calibri"/>
              <a:cs typeface="Calibri"/>
              <a:sym typeface="Calibri"/>
            </a:endParaRPr>
          </a:p>
        </p:txBody>
      </p:sp>
      <p:pic>
        <p:nvPicPr>
          <p:cNvPr id="320" name="Shape 320"/>
          <p:cNvPicPr preferRelativeResize="0"/>
          <p:nvPr/>
        </p:nvPicPr>
        <p:blipFill rotWithShape="1">
          <a:blip r:embed="rId3">
            <a:alphaModFix/>
          </a:blip>
          <a:srcRect/>
          <a:stretch/>
        </p:blipFill>
        <p:spPr>
          <a:xfrm>
            <a:off x="3201900" y="1263613"/>
            <a:ext cx="3139500" cy="2354400"/>
          </a:xfrm>
          <a:prstGeom prst="roundRect">
            <a:avLst>
              <a:gd name="adj" fmla="val 16667"/>
            </a:avLst>
          </a:prstGeom>
          <a:noFill/>
          <a:ln>
            <a:noFill/>
          </a:ln>
        </p:spPr>
      </p:pic>
      <p:pic>
        <p:nvPicPr>
          <p:cNvPr id="321" name="Shape 321"/>
          <p:cNvPicPr preferRelativeResize="0"/>
          <p:nvPr/>
        </p:nvPicPr>
        <p:blipFill rotWithShape="1">
          <a:blip r:embed="rId4">
            <a:alphaModFix/>
          </a:blip>
          <a:srcRect/>
          <a:stretch/>
        </p:blipFill>
        <p:spPr>
          <a:xfrm>
            <a:off x="431900" y="2011512"/>
            <a:ext cx="2578200" cy="3437700"/>
          </a:xfrm>
          <a:prstGeom prst="roundRect">
            <a:avLst>
              <a:gd name="adj" fmla="val 16667"/>
            </a:avLst>
          </a:prstGeom>
          <a:noFill/>
          <a:ln>
            <a:noFill/>
          </a:ln>
        </p:spPr>
      </p:pic>
      <p:pic>
        <p:nvPicPr>
          <p:cNvPr id="322" name="Shape 322"/>
          <p:cNvPicPr preferRelativeResize="0"/>
          <p:nvPr/>
        </p:nvPicPr>
        <p:blipFill rotWithShape="1">
          <a:blip r:embed="rId5">
            <a:alphaModFix/>
          </a:blip>
          <a:srcRect l="12013" t="7158" r="16626"/>
          <a:stretch/>
        </p:blipFill>
        <p:spPr>
          <a:xfrm>
            <a:off x="6663875" y="1263625"/>
            <a:ext cx="5055900" cy="4933500"/>
          </a:xfrm>
          <a:prstGeom prst="roundRect">
            <a:avLst>
              <a:gd name="adj" fmla="val 16667"/>
            </a:avLst>
          </a:prstGeom>
          <a:noFill/>
          <a:ln>
            <a:noFill/>
          </a:ln>
        </p:spPr>
      </p:pic>
      <p:pic>
        <p:nvPicPr>
          <p:cNvPr id="323" name="Shape 323"/>
          <p:cNvPicPr preferRelativeResize="0"/>
          <p:nvPr/>
        </p:nvPicPr>
        <p:blipFill rotWithShape="1">
          <a:blip r:embed="rId6">
            <a:alphaModFix/>
          </a:blip>
          <a:srcRect/>
          <a:stretch/>
        </p:blipFill>
        <p:spPr>
          <a:xfrm>
            <a:off x="3201900" y="3842586"/>
            <a:ext cx="3139500" cy="2354400"/>
          </a:xfrm>
          <a:prstGeom prst="roundRect">
            <a:avLst>
              <a:gd name="adj" fmla="val 16667"/>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idx="4294967295"/>
          </p:nvPr>
        </p:nvSpPr>
        <p:spPr>
          <a:xfrm>
            <a:off x="838200" y="365125"/>
            <a:ext cx="10515600" cy="7389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000" b="1" i="0" u="none" strike="noStrike" cap="none">
                <a:solidFill>
                  <a:srgbClr val="585858"/>
                </a:solidFill>
                <a:latin typeface="Arial"/>
                <a:ea typeface="Arial"/>
                <a:cs typeface="Arial"/>
                <a:sym typeface="Arial"/>
              </a:rPr>
              <a:t>5.b    Fotografía del Organizador gráfico que muestre los contenidos y conceptos de todas las asignaturas involucradas  en el proyecto y su interrelación. (</a:t>
            </a:r>
            <a:r>
              <a:rPr lang="en-US" sz="2000" b="1" i="0" u="none" strike="noStrike" cap="none">
                <a:solidFill>
                  <a:srgbClr val="FC0D1B"/>
                </a:solidFill>
                <a:latin typeface="Arial"/>
                <a:ea typeface="Arial"/>
                <a:cs typeface="Arial"/>
                <a:sym typeface="Arial"/>
              </a:rPr>
              <a:t>Producto 2.</a:t>
            </a:r>
            <a:r>
              <a:rPr lang="en-US" sz="2000" b="1" i="0" u="none" strike="noStrike" cap="none">
                <a:solidFill>
                  <a:srgbClr val="585858"/>
                </a:solidFill>
                <a:latin typeface="Arial"/>
                <a:ea typeface="Arial"/>
                <a:cs typeface="Arial"/>
                <a:sym typeface="Arial"/>
              </a:rPr>
              <a:t>)</a:t>
            </a:r>
            <a:endParaRPr sz="4400" b="0" i="0" u="none" strike="noStrike" cap="none">
              <a:solidFill>
                <a:schemeClr val="dk1"/>
              </a:solidFill>
              <a:latin typeface="Calibri"/>
              <a:ea typeface="Calibri"/>
              <a:cs typeface="Calibri"/>
              <a:sym typeface="Calibri"/>
            </a:endParaRPr>
          </a:p>
        </p:txBody>
      </p:sp>
      <p:pic>
        <p:nvPicPr>
          <p:cNvPr id="329" name="Shape 329"/>
          <p:cNvPicPr preferRelativeResize="0"/>
          <p:nvPr/>
        </p:nvPicPr>
        <p:blipFill rotWithShape="1">
          <a:blip r:embed="rId3">
            <a:alphaModFix/>
          </a:blip>
          <a:srcRect b="13819"/>
          <a:stretch/>
        </p:blipFill>
        <p:spPr>
          <a:xfrm>
            <a:off x="1356750" y="1228325"/>
            <a:ext cx="8655300" cy="5330700"/>
          </a:xfrm>
          <a:prstGeom prst="roundRect">
            <a:avLst>
              <a:gd name="adj" fmla="val 1666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idx="4294967295"/>
          </p:nvPr>
        </p:nvSpPr>
        <p:spPr>
          <a:xfrm>
            <a:off x="838200" y="242400"/>
            <a:ext cx="10515600" cy="738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US" sz="2000" b="1">
                <a:solidFill>
                  <a:srgbClr val="585858"/>
                </a:solidFill>
                <a:highlight>
                  <a:schemeClr val="lt1"/>
                </a:highlight>
                <a:latin typeface="Arial"/>
                <a:ea typeface="Arial"/>
                <a:cs typeface="Arial"/>
                <a:sym typeface="Arial"/>
              </a:rPr>
              <a:t>5.b    Fotografía del Organizador gráfico que muestre los contenidos y conceptos de todas las asignaturas involucradas  en el proyecto y su interrelación. (</a:t>
            </a:r>
            <a:r>
              <a:rPr lang="en-US" sz="2000" b="1">
                <a:solidFill>
                  <a:srgbClr val="FC0D1B"/>
                </a:solidFill>
                <a:highlight>
                  <a:schemeClr val="lt1"/>
                </a:highlight>
                <a:latin typeface="Arial"/>
                <a:ea typeface="Arial"/>
                <a:cs typeface="Arial"/>
                <a:sym typeface="Arial"/>
              </a:rPr>
              <a:t>Producto 2.</a:t>
            </a:r>
            <a:r>
              <a:rPr lang="en-US" sz="2000" b="1">
                <a:solidFill>
                  <a:srgbClr val="585858"/>
                </a:solidFill>
                <a:highlight>
                  <a:schemeClr val="lt1"/>
                </a:highlight>
                <a:latin typeface="Arial"/>
                <a:ea typeface="Arial"/>
                <a:cs typeface="Arial"/>
                <a:sym typeface="Arial"/>
              </a:rPr>
              <a:t>)</a:t>
            </a:r>
            <a:endParaRPr sz="1150">
              <a:solidFill>
                <a:srgbClr val="585858"/>
              </a:solidFill>
              <a:highlight>
                <a:srgbClr val="FFFFFF"/>
              </a:highlight>
              <a:latin typeface="Arial"/>
              <a:ea typeface="Arial"/>
              <a:cs typeface="Arial"/>
              <a:sym typeface="Arial"/>
            </a:endParaRPr>
          </a:p>
        </p:txBody>
      </p:sp>
      <p:sp>
        <p:nvSpPr>
          <p:cNvPr id="353" name="Shape 353"/>
          <p:cNvSpPr/>
          <p:nvPr/>
        </p:nvSpPr>
        <p:spPr>
          <a:xfrm>
            <a:off x="368000" y="981300"/>
            <a:ext cx="3400200" cy="1427400"/>
          </a:xfrm>
          <a:prstGeom prst="ellipse">
            <a:avLst/>
          </a:prstGeom>
          <a:gradFill>
            <a:gsLst>
              <a:gs pos="0">
                <a:srgbClr val="F5D0D0"/>
              </a:gs>
              <a:gs pos="100000">
                <a:srgbClr val="D96868"/>
              </a:gs>
            </a:gsLst>
            <a:path path="circle">
              <a:fillToRect l="50000" t="50000" r="50000" b="50000"/>
            </a:path>
            <a:tileRect/>
          </a:gradFill>
          <a:ln w="9525"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228600" lvl="0" indent="-50800" algn="ctr" rtl="0">
              <a:lnSpc>
                <a:spcPct val="90000"/>
              </a:lnSpc>
              <a:spcBef>
                <a:spcPts val="1000"/>
              </a:spcBef>
              <a:spcAft>
                <a:spcPts val="0"/>
              </a:spcAft>
              <a:buClr>
                <a:schemeClr val="dk1"/>
              </a:buClr>
              <a:buSzPts val="1100"/>
              <a:buFont typeface="Arial"/>
              <a:buNone/>
            </a:pPr>
            <a:r>
              <a:rPr lang="en-US" sz="1800" b="1">
                <a:solidFill>
                  <a:srgbClr val="0000FF"/>
                </a:solidFill>
                <a:latin typeface="Syncopate"/>
                <a:ea typeface="Syncopate"/>
                <a:cs typeface="Syncopate"/>
                <a:sym typeface="Syncopate"/>
              </a:rPr>
              <a:t>In</a:t>
            </a:r>
            <a:r>
              <a:rPr lang="en-US" sz="1800" b="1">
                <a:solidFill>
                  <a:srgbClr val="FF0000"/>
                </a:solidFill>
                <a:latin typeface="Syncopate"/>
                <a:ea typeface="Syncopate"/>
                <a:cs typeface="Syncopate"/>
                <a:sym typeface="Syncopate"/>
              </a:rPr>
              <a:t>for</a:t>
            </a:r>
            <a:r>
              <a:rPr lang="en-US" sz="1800" b="1">
                <a:solidFill>
                  <a:srgbClr val="38761D"/>
                </a:solidFill>
                <a:latin typeface="Syncopate"/>
                <a:ea typeface="Syncopate"/>
                <a:cs typeface="Syncopate"/>
                <a:sym typeface="Syncopate"/>
              </a:rPr>
              <a:t>dance</a:t>
            </a:r>
            <a:endParaRPr sz="1800" b="1">
              <a:solidFill>
                <a:srgbClr val="38761D"/>
              </a:solidFill>
              <a:latin typeface="Syncopate"/>
              <a:ea typeface="Syncopate"/>
              <a:cs typeface="Syncopate"/>
              <a:sym typeface="Syncopate"/>
            </a:endParaRPr>
          </a:p>
          <a:p>
            <a:pPr marL="228600" lvl="0" indent="-50800" algn="ctr" rtl="0">
              <a:lnSpc>
                <a:spcPct val="90000"/>
              </a:lnSpc>
              <a:spcBef>
                <a:spcPts val="1000"/>
              </a:spcBef>
              <a:spcAft>
                <a:spcPts val="0"/>
              </a:spcAft>
              <a:buClr>
                <a:schemeClr val="dk1"/>
              </a:buClr>
              <a:buSzPts val="1100"/>
              <a:buFont typeface="Arial"/>
              <a:buNone/>
            </a:pPr>
            <a:r>
              <a:rPr lang="en-US" sz="1100" b="1">
                <a:solidFill>
                  <a:schemeClr val="dk1"/>
                </a:solidFill>
                <a:latin typeface="Syncopate"/>
                <a:ea typeface="Syncopate"/>
                <a:cs typeface="Syncopate"/>
                <a:sym typeface="Syncopate"/>
              </a:rPr>
              <a:t>Are you in for  dancing?</a:t>
            </a:r>
            <a:endParaRPr sz="1100" b="1">
              <a:solidFill>
                <a:schemeClr val="dk1"/>
              </a:solidFill>
            </a:endParaRPr>
          </a:p>
        </p:txBody>
      </p:sp>
      <p:sp>
        <p:nvSpPr>
          <p:cNvPr id="354" name="Shape 354"/>
          <p:cNvSpPr/>
          <p:nvPr/>
        </p:nvSpPr>
        <p:spPr>
          <a:xfrm>
            <a:off x="176425" y="2751175"/>
            <a:ext cx="2771400" cy="2651700"/>
          </a:xfrm>
          <a:prstGeom prst="flowChartAlternateProcess">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p>
          <a:p>
            <a:pPr marL="0" lvl="0" indent="0" algn="ctr" rtl="0">
              <a:spcBef>
                <a:spcPts val="0"/>
              </a:spcBef>
              <a:spcAft>
                <a:spcPts val="0"/>
              </a:spcAft>
              <a:buNone/>
            </a:pPr>
            <a:endParaRPr b="1"/>
          </a:p>
          <a:p>
            <a:pPr marL="0" lvl="0" indent="0" algn="ctr" rtl="0">
              <a:spcBef>
                <a:spcPts val="0"/>
              </a:spcBef>
              <a:spcAft>
                <a:spcPts val="0"/>
              </a:spcAft>
              <a:buNone/>
            </a:pPr>
            <a:r>
              <a:rPr lang="en-US" b="1"/>
              <a:t>Danza Española</a:t>
            </a:r>
            <a:endParaRPr b="1"/>
          </a:p>
          <a:p>
            <a:pPr marL="0" lvl="0" indent="0" rtl="0">
              <a:spcBef>
                <a:spcPts val="0"/>
              </a:spcBef>
              <a:spcAft>
                <a:spcPts val="0"/>
              </a:spcAft>
              <a:buNone/>
            </a:pPr>
            <a:endParaRPr sz="700"/>
          </a:p>
          <a:p>
            <a:pPr marL="0" lvl="0" indent="0" algn="just" rtl="0">
              <a:spcBef>
                <a:spcPts val="0"/>
              </a:spcBef>
              <a:spcAft>
                <a:spcPts val="0"/>
              </a:spcAft>
              <a:buNone/>
            </a:pPr>
            <a:r>
              <a:rPr lang="en-US" sz="1200"/>
              <a:t>1.4 Adquisición de una </a:t>
            </a:r>
            <a:r>
              <a:rPr lang="en-US" sz="1200" b="1"/>
              <a:t>postura corporal</a:t>
            </a:r>
            <a:r>
              <a:rPr lang="en-US" sz="1200"/>
              <a:t> adecuada para la ejecución de secuencias y dinámicas de movimiento, utilizando elementos rítmico-espaciales de la danza española.</a:t>
            </a:r>
            <a:endParaRPr sz="1200"/>
          </a:p>
          <a:p>
            <a:pPr marL="0" lvl="0" indent="0" algn="just" rtl="0">
              <a:spcBef>
                <a:spcPts val="0"/>
              </a:spcBef>
              <a:spcAft>
                <a:spcPts val="0"/>
              </a:spcAft>
              <a:buClr>
                <a:schemeClr val="dk1"/>
              </a:buClr>
              <a:buSzPts val="1100"/>
              <a:buFont typeface="Arial"/>
              <a:buNone/>
            </a:pPr>
            <a:r>
              <a:rPr lang="en-US" sz="1200"/>
              <a:t>1.6 Apreciación de la postura corporal funcional para el desarrollo de actividades en la vida cotidiana y para la ejecución de la danza española.</a:t>
            </a:r>
            <a:endParaRPr sz="1200"/>
          </a:p>
          <a:p>
            <a:pPr marL="0" lvl="0" indent="0" algn="just" rtl="0">
              <a:spcBef>
                <a:spcPts val="0"/>
              </a:spcBef>
              <a:spcAft>
                <a:spcPts val="0"/>
              </a:spcAft>
              <a:buClr>
                <a:schemeClr val="dk1"/>
              </a:buClr>
              <a:buSzPts val="1100"/>
              <a:buFont typeface="Arial"/>
              <a:buNone/>
            </a:pPr>
            <a:endParaRPr sz="1200"/>
          </a:p>
          <a:p>
            <a:pPr marL="0" lvl="0" indent="0" algn="just" rtl="0">
              <a:spcBef>
                <a:spcPts val="0"/>
              </a:spcBef>
              <a:spcAft>
                <a:spcPts val="0"/>
              </a:spcAft>
              <a:buClr>
                <a:schemeClr val="dk1"/>
              </a:buClr>
              <a:buSzPts val="1100"/>
              <a:buFont typeface="Arial"/>
              <a:buNone/>
            </a:pPr>
            <a:endParaRPr sz="1200"/>
          </a:p>
          <a:p>
            <a:pPr marL="0" lvl="0" indent="0" rtl="0">
              <a:spcBef>
                <a:spcPts val="0"/>
              </a:spcBef>
              <a:spcAft>
                <a:spcPts val="0"/>
              </a:spcAft>
              <a:buNone/>
            </a:pPr>
            <a:endParaRPr sz="1200"/>
          </a:p>
        </p:txBody>
      </p:sp>
      <p:sp>
        <p:nvSpPr>
          <p:cNvPr id="355" name="Shape 355"/>
          <p:cNvSpPr txBox="1"/>
          <p:nvPr/>
        </p:nvSpPr>
        <p:spPr>
          <a:xfrm>
            <a:off x="7159075" y="4449350"/>
            <a:ext cx="3001200" cy="1702200"/>
          </a:xfrm>
          <a:prstGeom prst="rect">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a:t>Lengua Extranjera Inglés IV</a:t>
            </a:r>
            <a:endParaRPr b="1"/>
          </a:p>
          <a:p>
            <a:pPr marL="0" lvl="0" indent="0" rtl="0">
              <a:spcBef>
                <a:spcPts val="0"/>
              </a:spcBef>
              <a:spcAft>
                <a:spcPts val="0"/>
              </a:spcAft>
              <a:buNone/>
            </a:pPr>
            <a:endParaRPr/>
          </a:p>
          <a:p>
            <a:pPr marL="0" lvl="0" indent="0" rtl="0">
              <a:spcBef>
                <a:spcPts val="0"/>
              </a:spcBef>
              <a:spcAft>
                <a:spcPts val="0"/>
              </a:spcAft>
              <a:buClr>
                <a:schemeClr val="dk1"/>
              </a:buClr>
              <a:buSzPts val="1100"/>
              <a:buFont typeface="Arial"/>
              <a:buNone/>
            </a:pPr>
            <a:r>
              <a:rPr lang="en-US" sz="1200"/>
              <a:t>Desarrollar habilidades comunicativas y digitales en materia de comprensión auditiva y lectora, así como de producción oral y escrita, para promover valores que les permitan desenvolverse en su entorno.</a:t>
            </a:r>
            <a:endParaRPr sz="1200"/>
          </a:p>
          <a:p>
            <a:pPr marL="0" lvl="0" indent="0" rtl="0">
              <a:spcBef>
                <a:spcPts val="0"/>
              </a:spcBef>
              <a:spcAft>
                <a:spcPts val="0"/>
              </a:spcAft>
              <a:buNone/>
            </a:pPr>
            <a:endParaRPr/>
          </a:p>
        </p:txBody>
      </p:sp>
      <p:sp>
        <p:nvSpPr>
          <p:cNvPr id="356" name="Shape 356"/>
          <p:cNvSpPr txBox="1"/>
          <p:nvPr/>
        </p:nvSpPr>
        <p:spPr>
          <a:xfrm>
            <a:off x="7159075" y="1181875"/>
            <a:ext cx="4917600" cy="3066900"/>
          </a:xfrm>
          <a:prstGeom prst="rect">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a:t>Informática</a:t>
            </a:r>
            <a:endParaRPr b="1"/>
          </a:p>
          <a:p>
            <a:pPr marL="0" lvl="0" indent="0" rtl="0">
              <a:spcBef>
                <a:spcPts val="0"/>
              </a:spcBef>
              <a:spcAft>
                <a:spcPts val="0"/>
              </a:spcAft>
              <a:buNone/>
            </a:pPr>
            <a:endParaRPr sz="1000"/>
          </a:p>
          <a:p>
            <a:pPr marL="0" lvl="0" indent="0" algn="just" rtl="0">
              <a:spcBef>
                <a:spcPts val="0"/>
              </a:spcBef>
              <a:spcAft>
                <a:spcPts val="0"/>
              </a:spcAft>
              <a:buNone/>
            </a:pPr>
            <a:r>
              <a:rPr lang="en-US" sz="1200"/>
              <a:t>1.4 Almacenamiento de información en dispositivos digitales físicos o lógicos.</a:t>
            </a:r>
            <a:endParaRPr sz="1200"/>
          </a:p>
          <a:p>
            <a:pPr marL="0" lvl="0" indent="0" algn="just" rtl="0">
              <a:spcBef>
                <a:spcPts val="0"/>
              </a:spcBef>
              <a:spcAft>
                <a:spcPts val="0"/>
              </a:spcAft>
              <a:buClr>
                <a:schemeClr val="dk1"/>
              </a:buClr>
              <a:buSzPts val="1100"/>
              <a:buFont typeface="Arial"/>
              <a:buNone/>
            </a:pPr>
            <a:r>
              <a:rPr lang="en-US" sz="1200"/>
              <a:t>1.7 Organización y almacenamiento de información en diversos dispositivos de acuerdo con el volumen de la información.</a:t>
            </a:r>
            <a:endParaRPr sz="1200"/>
          </a:p>
          <a:p>
            <a:pPr marL="0" lvl="0" indent="0" algn="just" rtl="0">
              <a:spcBef>
                <a:spcPts val="0"/>
              </a:spcBef>
              <a:spcAft>
                <a:spcPts val="0"/>
              </a:spcAft>
              <a:buNone/>
            </a:pPr>
            <a:r>
              <a:rPr lang="en-US" sz="1200"/>
              <a:t>2.7 Ejecución de procesamiento de información individual o colectivamente para almacenar, compartir y presentar utilizando dispositivos y/o la nube.</a:t>
            </a:r>
            <a:endParaRPr sz="1200"/>
          </a:p>
          <a:p>
            <a:pPr marL="0" lvl="0" indent="0" algn="just" rtl="0">
              <a:spcBef>
                <a:spcPts val="0"/>
              </a:spcBef>
              <a:spcAft>
                <a:spcPts val="0"/>
              </a:spcAft>
              <a:buClr>
                <a:schemeClr val="dk1"/>
              </a:buClr>
              <a:buSzPts val="1100"/>
              <a:buFont typeface="Arial"/>
              <a:buNone/>
            </a:pPr>
            <a:r>
              <a:rPr lang="en-US" sz="1200"/>
              <a:t>2.8 Uso de software de acuerdo con las necesidades del manejo y presentación de la información: procesadores de texto, hojas de cálculo, presentaciones electrónicas, software multimedia, etc.</a:t>
            </a:r>
            <a:endParaRPr sz="1200"/>
          </a:p>
          <a:p>
            <a:pPr marL="0" lvl="0" indent="0" algn="just" rtl="0">
              <a:spcBef>
                <a:spcPts val="0"/>
              </a:spcBef>
              <a:spcAft>
                <a:spcPts val="0"/>
              </a:spcAft>
              <a:buNone/>
            </a:pPr>
            <a:r>
              <a:rPr lang="en-US" sz="1200"/>
              <a:t>2.10 Valoración del trabajo colaborativo al obtener, procesar, interpretar y presentar información.</a:t>
            </a:r>
            <a:endParaRPr sz="1200"/>
          </a:p>
          <a:p>
            <a:pPr marL="0" lvl="0" indent="0" algn="just" rtl="0">
              <a:spcBef>
                <a:spcPts val="0"/>
              </a:spcBef>
              <a:spcAft>
                <a:spcPts val="0"/>
              </a:spcAft>
              <a:buNone/>
            </a:pPr>
            <a:r>
              <a:rPr lang="en-US" sz="1200"/>
              <a:t>2.11 Valoración de las actitudes que promueven la tolerancia, el respeto y la responsabilidad al compartir la información.</a:t>
            </a:r>
            <a:endParaRPr sz="1200"/>
          </a:p>
        </p:txBody>
      </p:sp>
      <p:sp>
        <p:nvSpPr>
          <p:cNvPr id="357" name="Shape 357"/>
          <p:cNvSpPr/>
          <p:nvPr/>
        </p:nvSpPr>
        <p:spPr>
          <a:xfrm>
            <a:off x="2923425" y="1856675"/>
            <a:ext cx="4235700" cy="2209200"/>
          </a:xfrm>
          <a:prstGeom prst="leftArrow">
            <a:avLst>
              <a:gd name="adj1" fmla="val 50000"/>
              <a:gd name="adj2" fmla="val 50000"/>
            </a:avLst>
          </a:prstGeom>
          <a:gradFill>
            <a:gsLst>
              <a:gs pos="0">
                <a:srgbClr val="DFE9FB"/>
              </a:gs>
              <a:gs pos="100000">
                <a:srgbClr val="6E9BE7"/>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b="1"/>
              <a:t>Desarrollo de habilidades informáticas para obtener y procesar información multimedia que ayude en la  concientización y desarrollo de la postura y la alineación corporal.</a:t>
            </a:r>
            <a:endParaRPr b="1"/>
          </a:p>
        </p:txBody>
      </p:sp>
      <p:sp>
        <p:nvSpPr>
          <p:cNvPr id="358" name="Shape 358"/>
          <p:cNvSpPr/>
          <p:nvPr/>
        </p:nvSpPr>
        <p:spPr>
          <a:xfrm rot="-525768">
            <a:off x="2958818" y="3477689"/>
            <a:ext cx="4164915" cy="2459016"/>
          </a:xfrm>
          <a:prstGeom prst="leftArrow">
            <a:avLst>
              <a:gd name="adj1" fmla="val 50000"/>
              <a:gd name="adj2" fmla="val 50000"/>
            </a:avLst>
          </a:prstGeom>
          <a:gradFill>
            <a:gsLst>
              <a:gs pos="0">
                <a:srgbClr val="DFE9FB"/>
              </a:gs>
              <a:gs pos="100000">
                <a:srgbClr val="6E9BE7"/>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b="1"/>
              <a:t>En el producto final del proyecto se conjuntan tres lenguajes: el corporal, el informático y la lengua extranjera Inglés, a través de los cuales el alumno comunicará su experiencia de aprendizaje.</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ctrTitle"/>
          </p:nvPr>
        </p:nvSpPr>
        <p:spPr>
          <a:xfrm>
            <a:off x="3282462" y="214459"/>
            <a:ext cx="9144000" cy="1385741"/>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err="1"/>
              <a:t>Descripción</a:t>
            </a:r>
            <a:r>
              <a:rPr lang="en-US" dirty="0"/>
              <a:t> de la </a:t>
            </a:r>
            <a:r>
              <a:rPr lang="en-US" dirty="0" err="1"/>
              <a:t>interrelación</a:t>
            </a:r>
            <a:endParaRPr dirty="0"/>
          </a:p>
        </p:txBody>
      </p:sp>
      <p:sp>
        <p:nvSpPr>
          <p:cNvPr id="347" name="Shape 347"/>
          <p:cNvSpPr txBox="1">
            <a:spLocks noGrp="1"/>
          </p:cNvSpPr>
          <p:nvPr>
            <p:ph type="subTitle" idx="1"/>
          </p:nvPr>
        </p:nvSpPr>
        <p:spPr>
          <a:xfrm>
            <a:off x="1622474" y="1600200"/>
            <a:ext cx="9144000" cy="1655762"/>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US" sz="2000" dirty="0">
                <a:latin typeface="Arial"/>
                <a:ea typeface="Arial"/>
                <a:cs typeface="Arial"/>
                <a:sym typeface="Arial"/>
              </a:rPr>
              <a:t>Si bien es </a:t>
            </a:r>
            <a:r>
              <a:rPr lang="en-US" sz="2000" dirty="0" err="1">
                <a:latin typeface="Arial"/>
                <a:ea typeface="Arial"/>
                <a:cs typeface="Arial"/>
                <a:sym typeface="Arial"/>
              </a:rPr>
              <a:t>importante</a:t>
            </a:r>
            <a:r>
              <a:rPr lang="en-US" sz="2000" dirty="0">
                <a:latin typeface="Arial"/>
                <a:ea typeface="Arial"/>
                <a:cs typeface="Arial"/>
                <a:sym typeface="Arial"/>
              </a:rPr>
              <a:t> la </a:t>
            </a:r>
            <a:r>
              <a:rPr lang="en-US" sz="2000" dirty="0" err="1">
                <a:latin typeface="Arial"/>
                <a:ea typeface="Arial"/>
                <a:cs typeface="Arial"/>
                <a:sym typeface="Arial"/>
              </a:rPr>
              <a:t>comunicación</a:t>
            </a:r>
            <a:r>
              <a:rPr lang="en-US" sz="2000" dirty="0">
                <a:latin typeface="Arial"/>
                <a:ea typeface="Arial"/>
                <a:cs typeface="Arial"/>
                <a:sym typeface="Arial"/>
              </a:rPr>
              <a:t> verbal, </a:t>
            </a:r>
            <a:r>
              <a:rPr lang="en-US" sz="2000" dirty="0" err="1">
                <a:latin typeface="Arial"/>
                <a:ea typeface="Arial"/>
                <a:cs typeface="Arial"/>
                <a:sym typeface="Arial"/>
              </a:rPr>
              <a:t>más</a:t>
            </a:r>
            <a:r>
              <a:rPr lang="en-US" sz="2000" dirty="0">
                <a:latin typeface="Arial"/>
                <a:ea typeface="Arial"/>
                <a:cs typeface="Arial"/>
                <a:sym typeface="Arial"/>
              </a:rPr>
              <a:t> del 80% de la </a:t>
            </a:r>
            <a:r>
              <a:rPr lang="en-US" sz="2000" dirty="0" err="1">
                <a:latin typeface="Arial"/>
                <a:ea typeface="Arial"/>
                <a:cs typeface="Arial"/>
                <a:sym typeface="Arial"/>
              </a:rPr>
              <a:t>misma</a:t>
            </a:r>
            <a:r>
              <a:rPr lang="en-US" sz="2000" dirty="0">
                <a:latin typeface="Arial"/>
                <a:ea typeface="Arial"/>
                <a:cs typeface="Arial"/>
                <a:sym typeface="Arial"/>
              </a:rPr>
              <a:t> se da de </a:t>
            </a:r>
            <a:r>
              <a:rPr lang="en-US" sz="2000" dirty="0" err="1">
                <a:latin typeface="Arial"/>
                <a:ea typeface="Arial"/>
                <a:cs typeface="Arial"/>
                <a:sym typeface="Arial"/>
              </a:rPr>
              <a:t>manera</a:t>
            </a:r>
            <a:r>
              <a:rPr lang="en-US" sz="2000" dirty="0">
                <a:latin typeface="Arial"/>
                <a:ea typeface="Arial"/>
                <a:cs typeface="Arial"/>
                <a:sym typeface="Arial"/>
              </a:rPr>
              <a:t> no-verbal por lo que es </a:t>
            </a:r>
            <a:r>
              <a:rPr lang="en-US" sz="2000" dirty="0" err="1">
                <a:latin typeface="Arial"/>
                <a:ea typeface="Arial"/>
                <a:cs typeface="Arial"/>
                <a:sym typeface="Arial"/>
              </a:rPr>
              <a:t>trascendental</a:t>
            </a:r>
            <a:r>
              <a:rPr lang="en-US" sz="2000" dirty="0">
                <a:latin typeface="Arial"/>
                <a:ea typeface="Arial"/>
                <a:cs typeface="Arial"/>
                <a:sym typeface="Arial"/>
              </a:rPr>
              <a:t> </a:t>
            </a:r>
            <a:r>
              <a:rPr lang="en-US" sz="2000" dirty="0" err="1">
                <a:latin typeface="Arial"/>
                <a:ea typeface="Arial"/>
                <a:cs typeface="Arial"/>
                <a:sym typeface="Arial"/>
              </a:rPr>
              <a:t>conocer</a:t>
            </a:r>
            <a:r>
              <a:rPr lang="en-US" sz="2000" dirty="0">
                <a:latin typeface="Arial"/>
                <a:ea typeface="Arial"/>
                <a:cs typeface="Arial"/>
                <a:sym typeface="Arial"/>
              </a:rPr>
              <a:t> </a:t>
            </a:r>
            <a:r>
              <a:rPr lang="en-US" sz="2000" dirty="0" err="1">
                <a:latin typeface="Arial"/>
                <a:ea typeface="Arial"/>
                <a:cs typeface="Arial"/>
                <a:sym typeface="Arial"/>
              </a:rPr>
              <a:t>otros</a:t>
            </a:r>
            <a:r>
              <a:rPr lang="en-US" sz="2000" dirty="0">
                <a:latin typeface="Arial"/>
                <a:ea typeface="Arial"/>
                <a:cs typeface="Arial"/>
                <a:sym typeface="Arial"/>
              </a:rPr>
              <a:t> </a:t>
            </a:r>
            <a:r>
              <a:rPr lang="en-US" sz="2000" dirty="0" err="1">
                <a:latin typeface="Arial"/>
                <a:ea typeface="Arial"/>
                <a:cs typeface="Arial"/>
                <a:sym typeface="Arial"/>
              </a:rPr>
              <a:t>medios</a:t>
            </a:r>
            <a:r>
              <a:rPr lang="en-US" sz="2000" dirty="0">
                <a:latin typeface="Arial"/>
                <a:ea typeface="Arial"/>
                <a:cs typeface="Arial"/>
                <a:sym typeface="Arial"/>
              </a:rPr>
              <a:t> de </a:t>
            </a:r>
            <a:r>
              <a:rPr lang="en-US" sz="2000" dirty="0" err="1">
                <a:latin typeface="Arial"/>
                <a:ea typeface="Arial"/>
                <a:cs typeface="Arial"/>
                <a:sym typeface="Arial"/>
              </a:rPr>
              <a:t>comunicación</a:t>
            </a:r>
            <a:r>
              <a:rPr lang="en-US" sz="2000" dirty="0">
                <a:latin typeface="Arial"/>
                <a:ea typeface="Arial"/>
                <a:cs typeface="Arial"/>
                <a:sym typeface="Arial"/>
              </a:rPr>
              <a:t>. Es </a:t>
            </a:r>
            <a:r>
              <a:rPr lang="en-US" sz="2000" dirty="0" err="1">
                <a:latin typeface="Arial"/>
                <a:ea typeface="Arial"/>
                <a:cs typeface="Arial"/>
                <a:sym typeface="Arial"/>
              </a:rPr>
              <a:t>aquí</a:t>
            </a:r>
            <a:r>
              <a:rPr lang="en-US" sz="2000" dirty="0">
                <a:latin typeface="Arial"/>
                <a:ea typeface="Arial"/>
                <a:cs typeface="Arial"/>
                <a:sym typeface="Arial"/>
              </a:rPr>
              <a:t> </a:t>
            </a:r>
            <a:r>
              <a:rPr lang="en-US" sz="2000" dirty="0" err="1">
                <a:latin typeface="Arial"/>
                <a:ea typeface="Arial"/>
                <a:cs typeface="Arial"/>
                <a:sym typeface="Arial"/>
              </a:rPr>
              <a:t>donde</a:t>
            </a:r>
            <a:r>
              <a:rPr lang="en-US" sz="2000" dirty="0">
                <a:latin typeface="Arial"/>
                <a:ea typeface="Arial"/>
                <a:cs typeface="Arial"/>
                <a:sym typeface="Arial"/>
              </a:rPr>
              <a:t> el </a:t>
            </a:r>
            <a:r>
              <a:rPr lang="en-US" sz="2000" dirty="0" err="1">
                <a:latin typeface="Arial"/>
                <a:ea typeface="Arial"/>
                <a:cs typeface="Arial"/>
                <a:sym typeface="Arial"/>
              </a:rPr>
              <a:t>alumno</a:t>
            </a:r>
            <a:r>
              <a:rPr lang="en-US" sz="2000" dirty="0">
                <a:latin typeface="Arial"/>
                <a:ea typeface="Arial"/>
                <a:cs typeface="Arial"/>
                <a:sym typeface="Arial"/>
              </a:rPr>
              <a:t> </a:t>
            </a:r>
            <a:r>
              <a:rPr lang="en-US" sz="2000" dirty="0" err="1">
                <a:latin typeface="Arial"/>
                <a:ea typeface="Arial"/>
                <a:cs typeface="Arial"/>
                <a:sym typeface="Arial"/>
              </a:rPr>
              <a:t>puede</a:t>
            </a:r>
            <a:r>
              <a:rPr lang="en-US" sz="2000" dirty="0">
                <a:latin typeface="Arial"/>
                <a:ea typeface="Arial"/>
                <a:cs typeface="Arial"/>
                <a:sym typeface="Arial"/>
              </a:rPr>
              <a:t> </a:t>
            </a:r>
            <a:r>
              <a:rPr lang="en-US" sz="2000" dirty="0" err="1">
                <a:latin typeface="Arial"/>
                <a:ea typeface="Arial"/>
                <a:cs typeface="Arial"/>
                <a:sym typeface="Arial"/>
              </a:rPr>
              <a:t>interrelacionar</a:t>
            </a:r>
            <a:r>
              <a:rPr lang="en-US" sz="2000" dirty="0">
                <a:latin typeface="Arial"/>
                <a:ea typeface="Arial"/>
                <a:cs typeface="Arial"/>
                <a:sym typeface="Arial"/>
              </a:rPr>
              <a:t> el </a:t>
            </a:r>
            <a:r>
              <a:rPr lang="en-US" sz="2000" dirty="0" err="1">
                <a:latin typeface="Arial"/>
                <a:ea typeface="Arial"/>
                <a:cs typeface="Arial"/>
                <a:sym typeface="Arial"/>
              </a:rPr>
              <a:t>lenguaje</a:t>
            </a:r>
            <a:r>
              <a:rPr lang="en-US" sz="2000" dirty="0">
                <a:latin typeface="Arial"/>
                <a:ea typeface="Arial"/>
                <a:cs typeface="Arial"/>
                <a:sym typeface="Arial"/>
              </a:rPr>
              <a:t> de la danza, la </a:t>
            </a:r>
            <a:r>
              <a:rPr lang="en-US" sz="2000" dirty="0" err="1">
                <a:latin typeface="Arial"/>
                <a:ea typeface="Arial"/>
                <a:cs typeface="Arial"/>
                <a:sym typeface="Arial"/>
              </a:rPr>
              <a:t>informática</a:t>
            </a:r>
            <a:r>
              <a:rPr lang="en-US" sz="2000" dirty="0">
                <a:latin typeface="Arial"/>
                <a:ea typeface="Arial"/>
                <a:cs typeface="Arial"/>
                <a:sym typeface="Arial"/>
              </a:rPr>
              <a:t> y una </a:t>
            </a:r>
            <a:r>
              <a:rPr lang="en-US" sz="2000" dirty="0" err="1">
                <a:latin typeface="Arial"/>
                <a:ea typeface="Arial"/>
                <a:cs typeface="Arial"/>
                <a:sym typeface="Arial"/>
              </a:rPr>
              <a:t>lengua</a:t>
            </a:r>
            <a:r>
              <a:rPr lang="en-US" sz="2000" dirty="0">
                <a:latin typeface="Arial"/>
                <a:ea typeface="Arial"/>
                <a:cs typeface="Arial"/>
                <a:sym typeface="Arial"/>
              </a:rPr>
              <a:t> </a:t>
            </a:r>
            <a:r>
              <a:rPr lang="en-US" sz="2000" dirty="0" err="1">
                <a:latin typeface="Arial"/>
                <a:ea typeface="Arial"/>
                <a:cs typeface="Arial"/>
                <a:sym typeface="Arial"/>
              </a:rPr>
              <a:t>extranjera</a:t>
            </a:r>
            <a:r>
              <a:rPr lang="en-US" sz="2000" dirty="0">
                <a:latin typeface="Arial"/>
                <a:ea typeface="Arial"/>
                <a:cs typeface="Arial"/>
                <a:sym typeface="Arial"/>
              </a:rPr>
              <a:t> (</a:t>
            </a:r>
            <a:r>
              <a:rPr lang="en-US" sz="2000" dirty="0" err="1">
                <a:latin typeface="Arial"/>
                <a:ea typeface="Arial"/>
                <a:cs typeface="Arial"/>
                <a:sym typeface="Arial"/>
              </a:rPr>
              <a:t>inglés</a:t>
            </a:r>
            <a:r>
              <a:rPr lang="en-US" sz="2000" dirty="0">
                <a:latin typeface="Arial"/>
                <a:ea typeface="Arial"/>
                <a:cs typeface="Arial"/>
                <a:sym typeface="Arial"/>
              </a:rPr>
              <a:t>), para </a:t>
            </a:r>
            <a:r>
              <a:rPr lang="en-US" sz="2000" dirty="0" err="1">
                <a:latin typeface="Arial"/>
                <a:ea typeface="Arial"/>
                <a:cs typeface="Arial"/>
                <a:sym typeface="Arial"/>
              </a:rPr>
              <a:t>tener</a:t>
            </a:r>
            <a:r>
              <a:rPr lang="en-US" sz="2000" dirty="0">
                <a:latin typeface="Arial"/>
                <a:ea typeface="Arial"/>
                <a:cs typeface="Arial"/>
                <a:sym typeface="Arial"/>
              </a:rPr>
              <a:t> un mayor </a:t>
            </a:r>
            <a:r>
              <a:rPr lang="en-US" sz="2000" dirty="0" err="1">
                <a:latin typeface="Arial"/>
                <a:ea typeface="Arial"/>
                <a:cs typeface="Arial"/>
                <a:sym typeface="Arial"/>
              </a:rPr>
              <a:t>conocimiento</a:t>
            </a:r>
            <a:r>
              <a:rPr lang="en-US" sz="2000" dirty="0">
                <a:latin typeface="Arial"/>
                <a:ea typeface="Arial"/>
                <a:cs typeface="Arial"/>
                <a:sym typeface="Arial"/>
              </a:rPr>
              <a:t> de la </a:t>
            </a:r>
            <a:r>
              <a:rPr lang="en-US" sz="2000" dirty="0" err="1">
                <a:latin typeface="Arial"/>
                <a:ea typeface="Arial"/>
                <a:cs typeface="Arial"/>
                <a:sym typeface="Arial"/>
              </a:rPr>
              <a:t>comunicación</a:t>
            </a:r>
            <a:r>
              <a:rPr lang="en-US" sz="2000" dirty="0">
                <a:latin typeface="Arial"/>
                <a:ea typeface="Arial"/>
                <a:cs typeface="Arial"/>
                <a:sym typeface="Arial"/>
              </a:rPr>
              <a:t> </a:t>
            </a:r>
            <a:r>
              <a:rPr lang="en-US" sz="2000" dirty="0" err="1">
                <a:latin typeface="Arial"/>
                <a:ea typeface="Arial"/>
                <a:cs typeface="Arial"/>
                <a:sym typeface="Arial"/>
              </a:rPr>
              <a:t>en</a:t>
            </a:r>
            <a:r>
              <a:rPr lang="en-US" sz="2000" dirty="0">
                <a:latin typeface="Arial"/>
                <a:ea typeface="Arial"/>
                <a:cs typeface="Arial"/>
                <a:sym typeface="Arial"/>
              </a:rPr>
              <a:t> los </a:t>
            </a:r>
            <a:r>
              <a:rPr lang="en-US" sz="2000" dirty="0" err="1">
                <a:latin typeface="Arial"/>
                <a:ea typeface="Arial"/>
                <a:cs typeface="Arial"/>
                <a:sym typeface="Arial"/>
              </a:rPr>
              <a:t>seres</a:t>
            </a:r>
            <a:r>
              <a:rPr lang="en-US" sz="2000" dirty="0">
                <a:latin typeface="Arial"/>
                <a:ea typeface="Arial"/>
                <a:cs typeface="Arial"/>
                <a:sym typeface="Arial"/>
              </a:rPr>
              <a:t> </a:t>
            </a:r>
            <a:r>
              <a:rPr lang="en-US" sz="2000" dirty="0" err="1">
                <a:latin typeface="Arial"/>
                <a:ea typeface="Arial"/>
                <a:cs typeface="Arial"/>
                <a:sym typeface="Arial"/>
              </a:rPr>
              <a:t>humanos</a:t>
            </a:r>
            <a:r>
              <a:rPr lang="en-US" sz="2000" dirty="0">
                <a:latin typeface="Arial"/>
                <a:ea typeface="Arial"/>
                <a:cs typeface="Arial"/>
                <a:sym typeface="Arial"/>
              </a:rPr>
              <a:t>. Gracias al </a:t>
            </a:r>
            <a:r>
              <a:rPr lang="en-US" sz="2000" dirty="0" err="1">
                <a:latin typeface="Arial"/>
                <a:ea typeface="Arial"/>
                <a:cs typeface="Arial"/>
                <a:sym typeface="Arial"/>
              </a:rPr>
              <a:t>inglés</a:t>
            </a:r>
            <a:r>
              <a:rPr lang="en-US" sz="2000" dirty="0">
                <a:latin typeface="Arial"/>
                <a:ea typeface="Arial"/>
                <a:cs typeface="Arial"/>
                <a:sym typeface="Arial"/>
              </a:rPr>
              <a:t> </a:t>
            </a:r>
            <a:r>
              <a:rPr lang="en-US" sz="2000" dirty="0" err="1">
                <a:latin typeface="Arial"/>
                <a:ea typeface="Arial"/>
                <a:cs typeface="Arial"/>
                <a:sym typeface="Arial"/>
              </a:rPr>
              <a:t>podrá</a:t>
            </a:r>
            <a:r>
              <a:rPr lang="en-US" sz="2000" dirty="0">
                <a:latin typeface="Arial"/>
                <a:ea typeface="Arial"/>
                <a:cs typeface="Arial"/>
                <a:sym typeface="Arial"/>
              </a:rPr>
              <a:t> </a:t>
            </a:r>
            <a:r>
              <a:rPr lang="en-US" sz="2000" dirty="0" err="1">
                <a:latin typeface="Arial"/>
                <a:ea typeface="Arial"/>
                <a:cs typeface="Arial"/>
                <a:sym typeface="Arial"/>
              </a:rPr>
              <a:t>desarrollar</a:t>
            </a:r>
            <a:r>
              <a:rPr lang="en-US" sz="2000" dirty="0">
                <a:latin typeface="Arial"/>
                <a:ea typeface="Arial"/>
                <a:cs typeface="Arial"/>
                <a:sym typeface="Arial"/>
              </a:rPr>
              <a:t> las </a:t>
            </a:r>
            <a:r>
              <a:rPr lang="en-US" sz="2000" dirty="0" err="1">
                <a:latin typeface="Arial"/>
                <a:ea typeface="Arial"/>
                <a:cs typeface="Arial"/>
                <a:sym typeface="Arial"/>
              </a:rPr>
              <a:t>habilidades</a:t>
            </a:r>
            <a:r>
              <a:rPr lang="en-US" sz="2000" dirty="0">
                <a:latin typeface="Arial"/>
                <a:ea typeface="Arial"/>
                <a:cs typeface="Arial"/>
                <a:sym typeface="Arial"/>
              </a:rPr>
              <a:t> </a:t>
            </a:r>
            <a:r>
              <a:rPr lang="en-US" sz="2000" dirty="0" err="1">
                <a:latin typeface="Arial"/>
                <a:ea typeface="Arial"/>
                <a:cs typeface="Arial"/>
                <a:sym typeface="Arial"/>
              </a:rPr>
              <a:t>necesarias</a:t>
            </a:r>
            <a:r>
              <a:rPr lang="en-US" sz="2000" dirty="0">
                <a:latin typeface="Arial"/>
                <a:ea typeface="Arial"/>
                <a:cs typeface="Arial"/>
                <a:sym typeface="Arial"/>
              </a:rPr>
              <a:t> para </a:t>
            </a:r>
            <a:r>
              <a:rPr lang="en-US" sz="2000" dirty="0" err="1">
                <a:latin typeface="Arial"/>
                <a:ea typeface="Arial"/>
                <a:cs typeface="Arial"/>
                <a:sym typeface="Arial"/>
              </a:rPr>
              <a:t>comprender</a:t>
            </a:r>
            <a:r>
              <a:rPr lang="en-US" sz="2000" dirty="0">
                <a:latin typeface="Arial"/>
                <a:ea typeface="Arial"/>
                <a:cs typeface="Arial"/>
                <a:sym typeface="Arial"/>
              </a:rPr>
              <a:t> </a:t>
            </a:r>
            <a:r>
              <a:rPr lang="en-US" sz="2000" dirty="0" err="1">
                <a:latin typeface="Arial"/>
                <a:ea typeface="Arial"/>
                <a:cs typeface="Arial"/>
                <a:sym typeface="Arial"/>
              </a:rPr>
              <a:t>algunos</a:t>
            </a:r>
            <a:r>
              <a:rPr lang="en-US" sz="2000" dirty="0">
                <a:latin typeface="Arial"/>
                <a:ea typeface="Arial"/>
                <a:cs typeface="Arial"/>
                <a:sym typeface="Arial"/>
              </a:rPr>
              <a:t> videos de danza que son </a:t>
            </a:r>
            <a:r>
              <a:rPr lang="en-US" sz="2000" dirty="0" err="1">
                <a:latin typeface="Arial"/>
                <a:ea typeface="Arial"/>
                <a:cs typeface="Arial"/>
                <a:sym typeface="Arial"/>
              </a:rPr>
              <a:t>narrados</a:t>
            </a:r>
            <a:r>
              <a:rPr lang="en-US" sz="2000" dirty="0">
                <a:latin typeface="Arial"/>
                <a:ea typeface="Arial"/>
                <a:cs typeface="Arial"/>
                <a:sym typeface="Arial"/>
              </a:rPr>
              <a:t> </a:t>
            </a:r>
            <a:r>
              <a:rPr lang="en-US" sz="2000" dirty="0" err="1">
                <a:latin typeface="Arial"/>
                <a:ea typeface="Arial"/>
                <a:cs typeface="Arial"/>
                <a:sym typeface="Arial"/>
              </a:rPr>
              <a:t>en</a:t>
            </a:r>
            <a:r>
              <a:rPr lang="en-US" sz="2000" dirty="0">
                <a:latin typeface="Arial"/>
                <a:ea typeface="Arial"/>
                <a:cs typeface="Arial"/>
                <a:sym typeface="Arial"/>
              </a:rPr>
              <a:t> </a:t>
            </a:r>
            <a:r>
              <a:rPr lang="en-US" sz="2000" dirty="0" err="1">
                <a:latin typeface="Arial"/>
                <a:ea typeface="Arial"/>
                <a:cs typeface="Arial"/>
                <a:sym typeface="Arial"/>
              </a:rPr>
              <a:t>inglés</a:t>
            </a:r>
            <a:r>
              <a:rPr lang="en-US" sz="2000" dirty="0">
                <a:latin typeface="Arial"/>
                <a:ea typeface="Arial"/>
                <a:cs typeface="Arial"/>
                <a:sym typeface="Arial"/>
              </a:rPr>
              <a:t>. Con la </a:t>
            </a:r>
            <a:r>
              <a:rPr lang="en-US" sz="2000" dirty="0" err="1">
                <a:latin typeface="Arial"/>
                <a:ea typeface="Arial"/>
                <a:cs typeface="Arial"/>
                <a:sym typeface="Arial"/>
              </a:rPr>
              <a:t>informática</a:t>
            </a:r>
            <a:r>
              <a:rPr lang="en-US" sz="2000" dirty="0">
                <a:latin typeface="Arial"/>
                <a:ea typeface="Arial"/>
                <a:cs typeface="Arial"/>
                <a:sym typeface="Arial"/>
              </a:rPr>
              <a:t> </a:t>
            </a:r>
            <a:r>
              <a:rPr lang="en-US" sz="2000" dirty="0" err="1">
                <a:latin typeface="Arial"/>
                <a:ea typeface="Arial"/>
                <a:cs typeface="Arial"/>
                <a:sym typeface="Arial"/>
              </a:rPr>
              <a:t>será</a:t>
            </a:r>
            <a:r>
              <a:rPr lang="en-US" sz="2000" dirty="0">
                <a:latin typeface="Arial"/>
                <a:ea typeface="Arial"/>
                <a:cs typeface="Arial"/>
                <a:sym typeface="Arial"/>
              </a:rPr>
              <a:t> </a:t>
            </a:r>
            <a:r>
              <a:rPr lang="en-US" sz="2000" dirty="0" err="1">
                <a:latin typeface="Arial"/>
                <a:ea typeface="Arial"/>
                <a:cs typeface="Arial"/>
                <a:sym typeface="Arial"/>
              </a:rPr>
              <a:t>capaz</a:t>
            </a:r>
            <a:r>
              <a:rPr lang="en-US" sz="2000" dirty="0">
                <a:latin typeface="Arial"/>
                <a:ea typeface="Arial"/>
                <a:cs typeface="Arial"/>
                <a:sym typeface="Arial"/>
              </a:rPr>
              <a:t> de </a:t>
            </a:r>
            <a:r>
              <a:rPr lang="en-US" sz="2000" dirty="0" err="1">
                <a:latin typeface="Arial"/>
                <a:ea typeface="Arial"/>
                <a:cs typeface="Arial"/>
                <a:sym typeface="Arial"/>
              </a:rPr>
              <a:t>hacer</a:t>
            </a:r>
            <a:r>
              <a:rPr lang="en-US" sz="2000" dirty="0">
                <a:latin typeface="Arial"/>
                <a:ea typeface="Arial"/>
                <a:cs typeface="Arial"/>
                <a:sym typeface="Arial"/>
              </a:rPr>
              <a:t> </a:t>
            </a:r>
            <a:r>
              <a:rPr lang="en-US" sz="2000" dirty="0" err="1">
                <a:latin typeface="Arial"/>
                <a:ea typeface="Arial"/>
                <a:cs typeface="Arial"/>
                <a:sym typeface="Arial"/>
              </a:rPr>
              <a:t>búsquedas</a:t>
            </a:r>
            <a:r>
              <a:rPr lang="en-US" sz="2000" dirty="0">
                <a:latin typeface="Arial"/>
                <a:ea typeface="Arial"/>
                <a:cs typeface="Arial"/>
                <a:sym typeface="Arial"/>
              </a:rPr>
              <a:t> de </a:t>
            </a:r>
            <a:r>
              <a:rPr lang="en-US" sz="2000" dirty="0" err="1">
                <a:latin typeface="Arial"/>
                <a:ea typeface="Arial"/>
                <a:cs typeface="Arial"/>
                <a:sym typeface="Arial"/>
              </a:rPr>
              <a:t>materiales</a:t>
            </a:r>
            <a:r>
              <a:rPr lang="en-US" sz="2000" dirty="0">
                <a:latin typeface="Arial"/>
                <a:ea typeface="Arial"/>
                <a:cs typeface="Arial"/>
                <a:sym typeface="Arial"/>
              </a:rPr>
              <a:t> que </a:t>
            </a:r>
            <a:r>
              <a:rPr lang="en-US" sz="2000" dirty="0" err="1">
                <a:latin typeface="Arial"/>
                <a:ea typeface="Arial"/>
                <a:cs typeface="Arial"/>
                <a:sym typeface="Arial"/>
              </a:rPr>
              <a:t>apoyen</a:t>
            </a:r>
            <a:r>
              <a:rPr lang="en-US" sz="2000" dirty="0">
                <a:latin typeface="Arial"/>
                <a:ea typeface="Arial"/>
                <a:cs typeface="Arial"/>
                <a:sym typeface="Arial"/>
              </a:rPr>
              <a:t> los </a:t>
            </a:r>
            <a:r>
              <a:rPr lang="en-US" sz="2000" dirty="0" err="1">
                <a:latin typeface="Arial"/>
                <a:ea typeface="Arial"/>
                <a:cs typeface="Arial"/>
                <a:sym typeface="Arial"/>
              </a:rPr>
              <a:t>temas</a:t>
            </a:r>
            <a:r>
              <a:rPr lang="en-US" sz="2000" dirty="0">
                <a:latin typeface="Arial"/>
                <a:ea typeface="Arial"/>
                <a:cs typeface="Arial"/>
                <a:sym typeface="Arial"/>
              </a:rPr>
              <a:t> 1.4 y 1.6 de danza </a:t>
            </a:r>
            <a:r>
              <a:rPr lang="en-US" sz="2000" dirty="0" err="1">
                <a:latin typeface="Arial"/>
                <a:ea typeface="Arial"/>
                <a:cs typeface="Arial"/>
                <a:sym typeface="Arial"/>
              </a:rPr>
              <a:t>española</a:t>
            </a:r>
            <a:r>
              <a:rPr lang="en-US" sz="2000" dirty="0">
                <a:latin typeface="Arial"/>
                <a:ea typeface="Arial"/>
                <a:cs typeface="Arial"/>
                <a:sym typeface="Arial"/>
              </a:rPr>
              <a:t>, tanto </a:t>
            </a:r>
            <a:r>
              <a:rPr lang="en-US" sz="2000" dirty="0" err="1">
                <a:latin typeface="Arial"/>
                <a:ea typeface="Arial"/>
                <a:cs typeface="Arial"/>
                <a:sym typeface="Arial"/>
              </a:rPr>
              <a:t>en</a:t>
            </a:r>
            <a:r>
              <a:rPr lang="en-US" sz="2000" dirty="0">
                <a:latin typeface="Arial"/>
                <a:ea typeface="Arial"/>
                <a:cs typeface="Arial"/>
                <a:sym typeface="Arial"/>
              </a:rPr>
              <a:t> </a:t>
            </a:r>
            <a:r>
              <a:rPr lang="en-US" sz="2000" dirty="0" err="1">
                <a:latin typeface="Arial"/>
                <a:ea typeface="Arial"/>
                <a:cs typeface="Arial"/>
                <a:sym typeface="Arial"/>
              </a:rPr>
              <a:t>español</a:t>
            </a:r>
            <a:r>
              <a:rPr lang="en-US" sz="2000" dirty="0">
                <a:latin typeface="Arial"/>
                <a:ea typeface="Arial"/>
                <a:cs typeface="Arial"/>
                <a:sym typeface="Arial"/>
              </a:rPr>
              <a:t> </a:t>
            </a:r>
            <a:r>
              <a:rPr lang="en-US" sz="2000" dirty="0" err="1">
                <a:latin typeface="Arial"/>
                <a:ea typeface="Arial"/>
                <a:cs typeface="Arial"/>
                <a:sym typeface="Arial"/>
              </a:rPr>
              <a:t>como</a:t>
            </a:r>
            <a:r>
              <a:rPr lang="en-US" sz="2000" dirty="0">
                <a:latin typeface="Arial"/>
                <a:ea typeface="Arial"/>
                <a:cs typeface="Arial"/>
                <a:sym typeface="Arial"/>
              </a:rPr>
              <a:t> </a:t>
            </a:r>
            <a:r>
              <a:rPr lang="en-US" sz="2000" dirty="0" err="1">
                <a:latin typeface="Arial"/>
                <a:ea typeface="Arial"/>
                <a:cs typeface="Arial"/>
                <a:sym typeface="Arial"/>
              </a:rPr>
              <a:t>en</a:t>
            </a:r>
            <a:r>
              <a:rPr lang="en-US" sz="2000" dirty="0">
                <a:latin typeface="Arial"/>
                <a:ea typeface="Arial"/>
                <a:cs typeface="Arial"/>
                <a:sym typeface="Arial"/>
              </a:rPr>
              <a:t> </a:t>
            </a:r>
            <a:r>
              <a:rPr lang="en-US" sz="2000" dirty="0" err="1">
                <a:latin typeface="Arial"/>
                <a:ea typeface="Arial"/>
                <a:cs typeface="Arial"/>
                <a:sym typeface="Arial"/>
              </a:rPr>
              <a:t>inglés</a:t>
            </a:r>
            <a:r>
              <a:rPr lang="en-US" sz="2000" dirty="0">
                <a:latin typeface="Arial"/>
                <a:ea typeface="Arial"/>
                <a:cs typeface="Arial"/>
                <a:sym typeface="Arial"/>
              </a:rPr>
              <a:t>. </a:t>
            </a:r>
            <a:r>
              <a:rPr lang="en-US" sz="2000" dirty="0" err="1">
                <a:latin typeface="Arial"/>
                <a:ea typeface="Arial"/>
                <a:cs typeface="Arial"/>
                <a:sym typeface="Arial"/>
              </a:rPr>
              <a:t>Además</a:t>
            </a:r>
            <a:r>
              <a:rPr lang="en-US" sz="2000" dirty="0">
                <a:latin typeface="Arial"/>
                <a:ea typeface="Arial"/>
                <a:cs typeface="Arial"/>
                <a:sym typeface="Arial"/>
              </a:rPr>
              <a:t>, </a:t>
            </a:r>
            <a:r>
              <a:rPr lang="en-US" sz="2000" dirty="0" err="1">
                <a:latin typeface="Arial"/>
                <a:ea typeface="Arial"/>
                <a:cs typeface="Arial"/>
                <a:sym typeface="Arial"/>
              </a:rPr>
              <a:t>hará</a:t>
            </a:r>
            <a:r>
              <a:rPr lang="en-US" sz="2000" dirty="0">
                <a:latin typeface="Arial"/>
                <a:ea typeface="Arial"/>
                <a:cs typeface="Arial"/>
                <a:sym typeface="Arial"/>
              </a:rPr>
              <a:t> </a:t>
            </a:r>
            <a:r>
              <a:rPr lang="en-US" sz="2000" dirty="0" err="1">
                <a:latin typeface="Arial"/>
                <a:ea typeface="Arial"/>
                <a:cs typeface="Arial"/>
                <a:sym typeface="Arial"/>
              </a:rPr>
              <a:t>uso</a:t>
            </a:r>
            <a:r>
              <a:rPr lang="en-US" sz="2000" dirty="0">
                <a:latin typeface="Arial"/>
                <a:ea typeface="Arial"/>
                <a:cs typeface="Arial"/>
                <a:sym typeface="Arial"/>
              </a:rPr>
              <a:t> de hardware y software para </a:t>
            </a:r>
            <a:r>
              <a:rPr lang="en-US" sz="2000" dirty="0" err="1">
                <a:latin typeface="Arial"/>
                <a:ea typeface="Arial"/>
                <a:cs typeface="Arial"/>
                <a:sym typeface="Arial"/>
              </a:rPr>
              <a:t>tomarse</a:t>
            </a:r>
            <a:r>
              <a:rPr lang="en-US" sz="2000" dirty="0">
                <a:latin typeface="Arial"/>
                <a:ea typeface="Arial"/>
                <a:cs typeface="Arial"/>
                <a:sym typeface="Arial"/>
              </a:rPr>
              <a:t> </a:t>
            </a:r>
            <a:r>
              <a:rPr lang="en-US" sz="2000" dirty="0" err="1">
                <a:latin typeface="Arial"/>
                <a:ea typeface="Arial"/>
                <a:cs typeface="Arial"/>
                <a:sym typeface="Arial"/>
              </a:rPr>
              <a:t>fotografías</a:t>
            </a:r>
            <a:r>
              <a:rPr lang="en-US" sz="2000" dirty="0">
                <a:latin typeface="Arial"/>
                <a:ea typeface="Arial"/>
                <a:cs typeface="Arial"/>
                <a:sym typeface="Arial"/>
              </a:rPr>
              <a:t> </a:t>
            </a:r>
            <a:r>
              <a:rPr lang="en-US" sz="2000" dirty="0" err="1">
                <a:latin typeface="Arial"/>
                <a:ea typeface="Arial"/>
                <a:cs typeface="Arial"/>
                <a:sym typeface="Arial"/>
              </a:rPr>
              <a:t>sobre</a:t>
            </a:r>
            <a:r>
              <a:rPr lang="en-US" sz="2000" dirty="0">
                <a:latin typeface="Arial"/>
                <a:ea typeface="Arial"/>
                <a:cs typeface="Arial"/>
                <a:sym typeface="Arial"/>
              </a:rPr>
              <a:t> </a:t>
            </a:r>
            <a:r>
              <a:rPr lang="en-US" sz="2000" dirty="0" err="1">
                <a:latin typeface="Arial"/>
                <a:ea typeface="Arial"/>
                <a:cs typeface="Arial"/>
                <a:sym typeface="Arial"/>
              </a:rPr>
              <a:t>su</a:t>
            </a:r>
            <a:r>
              <a:rPr lang="en-US" sz="2000" dirty="0">
                <a:latin typeface="Arial"/>
                <a:ea typeface="Arial"/>
                <a:cs typeface="Arial"/>
                <a:sym typeface="Arial"/>
              </a:rPr>
              <a:t> </a:t>
            </a:r>
            <a:r>
              <a:rPr lang="en-US" sz="2000" dirty="0" err="1">
                <a:latin typeface="Arial"/>
                <a:ea typeface="Arial"/>
                <a:cs typeface="Arial"/>
                <a:sym typeface="Arial"/>
              </a:rPr>
              <a:t>propia</a:t>
            </a:r>
            <a:r>
              <a:rPr lang="en-US" sz="2000" dirty="0">
                <a:latin typeface="Arial"/>
                <a:ea typeface="Arial"/>
                <a:cs typeface="Arial"/>
                <a:sym typeface="Arial"/>
              </a:rPr>
              <a:t> </a:t>
            </a:r>
            <a:r>
              <a:rPr lang="en-US" sz="2000" dirty="0" err="1">
                <a:latin typeface="Arial"/>
                <a:ea typeface="Arial"/>
                <a:cs typeface="Arial"/>
                <a:sym typeface="Arial"/>
              </a:rPr>
              <a:t>postura</a:t>
            </a:r>
            <a:r>
              <a:rPr lang="en-US" sz="2000" dirty="0">
                <a:latin typeface="Arial"/>
                <a:ea typeface="Arial"/>
                <a:cs typeface="Arial"/>
                <a:sym typeface="Arial"/>
              </a:rPr>
              <a:t> corporal, </a:t>
            </a:r>
            <a:r>
              <a:rPr lang="en-US" sz="2000" dirty="0" err="1">
                <a:latin typeface="Arial"/>
                <a:ea typeface="Arial"/>
                <a:cs typeface="Arial"/>
                <a:sym typeface="Arial"/>
              </a:rPr>
              <a:t>realizar</a:t>
            </a:r>
            <a:r>
              <a:rPr lang="en-US" sz="2000" dirty="0">
                <a:latin typeface="Arial"/>
                <a:ea typeface="Arial"/>
                <a:cs typeface="Arial"/>
                <a:sym typeface="Arial"/>
              </a:rPr>
              <a:t> </a:t>
            </a:r>
            <a:r>
              <a:rPr lang="en-US" sz="2000" dirty="0" err="1">
                <a:latin typeface="Arial"/>
                <a:ea typeface="Arial"/>
                <a:cs typeface="Arial"/>
                <a:sym typeface="Arial"/>
              </a:rPr>
              <a:t>trazos</a:t>
            </a:r>
            <a:r>
              <a:rPr lang="en-US" sz="2000" dirty="0">
                <a:latin typeface="Arial"/>
                <a:ea typeface="Arial"/>
                <a:cs typeface="Arial"/>
                <a:sym typeface="Arial"/>
              </a:rPr>
              <a:t> </a:t>
            </a:r>
            <a:r>
              <a:rPr lang="en-US" sz="2000" dirty="0" err="1">
                <a:latin typeface="Arial"/>
                <a:ea typeface="Arial"/>
                <a:cs typeface="Arial"/>
                <a:sym typeface="Arial"/>
              </a:rPr>
              <a:t>sobre</a:t>
            </a:r>
            <a:r>
              <a:rPr lang="en-US" sz="2000" dirty="0">
                <a:latin typeface="Arial"/>
                <a:ea typeface="Arial"/>
                <a:cs typeface="Arial"/>
                <a:sym typeface="Arial"/>
              </a:rPr>
              <a:t> </a:t>
            </a:r>
            <a:r>
              <a:rPr lang="en-US" sz="2000" dirty="0" err="1">
                <a:latin typeface="Arial"/>
                <a:ea typeface="Arial"/>
                <a:cs typeface="Arial"/>
                <a:sym typeface="Arial"/>
              </a:rPr>
              <a:t>dichas</a:t>
            </a:r>
            <a:r>
              <a:rPr lang="en-US" sz="2000" dirty="0">
                <a:latin typeface="Arial"/>
                <a:ea typeface="Arial"/>
                <a:cs typeface="Arial"/>
                <a:sym typeface="Arial"/>
              </a:rPr>
              <a:t> </a:t>
            </a:r>
            <a:r>
              <a:rPr lang="en-US" sz="2000" dirty="0" err="1">
                <a:latin typeface="Arial"/>
                <a:ea typeface="Arial"/>
                <a:cs typeface="Arial"/>
                <a:sym typeface="Arial"/>
              </a:rPr>
              <a:t>imágenes</a:t>
            </a:r>
            <a:r>
              <a:rPr lang="en-US" sz="2000" dirty="0">
                <a:latin typeface="Arial"/>
                <a:ea typeface="Arial"/>
                <a:cs typeface="Arial"/>
                <a:sym typeface="Arial"/>
              </a:rPr>
              <a:t>, </a:t>
            </a:r>
            <a:r>
              <a:rPr lang="en-US" sz="2000" dirty="0" err="1">
                <a:latin typeface="Arial"/>
                <a:ea typeface="Arial"/>
                <a:cs typeface="Arial"/>
                <a:sym typeface="Arial"/>
              </a:rPr>
              <a:t>organizarlas</a:t>
            </a:r>
            <a:r>
              <a:rPr lang="en-US" sz="2000" dirty="0">
                <a:latin typeface="Arial"/>
                <a:ea typeface="Arial"/>
                <a:cs typeface="Arial"/>
                <a:sym typeface="Arial"/>
              </a:rPr>
              <a:t>, </a:t>
            </a:r>
            <a:r>
              <a:rPr lang="en-US" sz="2000" dirty="0" err="1">
                <a:latin typeface="Arial"/>
                <a:ea typeface="Arial"/>
                <a:cs typeface="Arial"/>
                <a:sym typeface="Arial"/>
              </a:rPr>
              <a:t>almacenarlas</a:t>
            </a:r>
            <a:r>
              <a:rPr lang="en-US" sz="2000" dirty="0">
                <a:latin typeface="Arial"/>
                <a:ea typeface="Arial"/>
                <a:cs typeface="Arial"/>
                <a:sym typeface="Arial"/>
              </a:rPr>
              <a:t>, </a:t>
            </a:r>
            <a:r>
              <a:rPr lang="en-US" sz="2000" dirty="0" err="1">
                <a:latin typeface="Arial"/>
                <a:ea typeface="Arial"/>
                <a:cs typeface="Arial"/>
                <a:sym typeface="Arial"/>
              </a:rPr>
              <a:t>compartirlas</a:t>
            </a:r>
            <a:r>
              <a:rPr lang="en-US" sz="2000" dirty="0">
                <a:latin typeface="Arial"/>
                <a:ea typeface="Arial"/>
                <a:cs typeface="Arial"/>
                <a:sym typeface="Arial"/>
              </a:rPr>
              <a:t> y </a:t>
            </a:r>
            <a:r>
              <a:rPr lang="en-US" sz="2000" dirty="0" err="1">
                <a:latin typeface="Arial"/>
                <a:ea typeface="Arial"/>
                <a:cs typeface="Arial"/>
                <a:sym typeface="Arial"/>
              </a:rPr>
              <a:t>realizar</a:t>
            </a:r>
            <a:r>
              <a:rPr lang="en-US" sz="2000" dirty="0">
                <a:latin typeface="Arial"/>
                <a:ea typeface="Arial"/>
                <a:cs typeface="Arial"/>
                <a:sym typeface="Arial"/>
              </a:rPr>
              <a:t> una </a:t>
            </a:r>
            <a:r>
              <a:rPr lang="en-US" sz="2000" dirty="0" err="1">
                <a:latin typeface="Arial"/>
                <a:ea typeface="Arial"/>
                <a:cs typeface="Arial"/>
                <a:sym typeface="Arial"/>
              </a:rPr>
              <a:t>presentación</a:t>
            </a:r>
            <a:r>
              <a:rPr lang="en-US" sz="2000" dirty="0">
                <a:latin typeface="Arial"/>
                <a:ea typeface="Arial"/>
                <a:cs typeface="Arial"/>
                <a:sym typeface="Arial"/>
              </a:rPr>
              <a:t> de </a:t>
            </a:r>
            <a:r>
              <a:rPr lang="en-US" sz="2000" dirty="0" err="1">
                <a:latin typeface="Arial"/>
                <a:ea typeface="Arial"/>
                <a:cs typeface="Arial"/>
                <a:sym typeface="Arial"/>
              </a:rPr>
              <a:t>su</a:t>
            </a:r>
            <a:r>
              <a:rPr lang="en-US" sz="2000" dirty="0">
                <a:latin typeface="Arial"/>
                <a:ea typeface="Arial"/>
                <a:cs typeface="Arial"/>
                <a:sym typeface="Arial"/>
              </a:rPr>
              <a:t> </a:t>
            </a:r>
            <a:r>
              <a:rPr lang="en-US" sz="2000" dirty="0" err="1">
                <a:latin typeface="Arial"/>
                <a:ea typeface="Arial"/>
                <a:cs typeface="Arial"/>
                <a:sym typeface="Arial"/>
              </a:rPr>
              <a:t>proyecto</a:t>
            </a:r>
            <a:r>
              <a:rPr lang="en-US" sz="2000" dirty="0">
                <a:latin typeface="Arial"/>
                <a:ea typeface="Arial"/>
                <a:cs typeface="Arial"/>
                <a:sym typeface="Arial"/>
              </a:rPr>
              <a:t>, tanto </a:t>
            </a:r>
            <a:r>
              <a:rPr lang="en-US" sz="2000" dirty="0" err="1">
                <a:latin typeface="Arial"/>
                <a:ea typeface="Arial"/>
                <a:cs typeface="Arial"/>
                <a:sym typeface="Arial"/>
              </a:rPr>
              <a:t>en</a:t>
            </a:r>
            <a:r>
              <a:rPr lang="en-US" sz="2000" dirty="0">
                <a:latin typeface="Arial"/>
                <a:ea typeface="Arial"/>
                <a:cs typeface="Arial"/>
                <a:sym typeface="Arial"/>
              </a:rPr>
              <a:t> </a:t>
            </a:r>
            <a:r>
              <a:rPr lang="en-US" sz="2000" dirty="0" err="1">
                <a:latin typeface="Arial"/>
                <a:ea typeface="Arial"/>
                <a:cs typeface="Arial"/>
                <a:sym typeface="Arial"/>
              </a:rPr>
              <a:t>español</a:t>
            </a:r>
            <a:r>
              <a:rPr lang="en-US" sz="2000" dirty="0">
                <a:latin typeface="Arial"/>
                <a:ea typeface="Arial"/>
                <a:cs typeface="Arial"/>
                <a:sym typeface="Arial"/>
              </a:rPr>
              <a:t> </a:t>
            </a:r>
            <a:r>
              <a:rPr lang="en-US" sz="2000" dirty="0" err="1">
                <a:latin typeface="Arial"/>
                <a:ea typeface="Arial"/>
                <a:cs typeface="Arial"/>
                <a:sym typeface="Arial"/>
              </a:rPr>
              <a:t>como</a:t>
            </a:r>
            <a:r>
              <a:rPr lang="en-US" sz="2000" dirty="0">
                <a:latin typeface="Arial"/>
                <a:ea typeface="Arial"/>
                <a:cs typeface="Arial"/>
                <a:sym typeface="Arial"/>
              </a:rPr>
              <a:t> </a:t>
            </a:r>
            <a:r>
              <a:rPr lang="en-US" sz="2000" dirty="0" err="1">
                <a:latin typeface="Arial"/>
                <a:ea typeface="Arial"/>
                <a:cs typeface="Arial"/>
                <a:sym typeface="Arial"/>
              </a:rPr>
              <a:t>en</a:t>
            </a:r>
            <a:r>
              <a:rPr lang="en-US" sz="2000" dirty="0">
                <a:latin typeface="Arial"/>
                <a:ea typeface="Arial"/>
                <a:cs typeface="Arial"/>
                <a:sym typeface="Arial"/>
              </a:rPr>
              <a:t> </a:t>
            </a:r>
            <a:r>
              <a:rPr lang="en-US" sz="2000" dirty="0" err="1">
                <a:latin typeface="Arial"/>
                <a:ea typeface="Arial"/>
                <a:cs typeface="Arial"/>
                <a:sym typeface="Arial"/>
              </a:rPr>
              <a:t>inglés</a:t>
            </a:r>
            <a:r>
              <a:rPr lang="en-US" sz="2000" dirty="0">
                <a:latin typeface="Arial"/>
                <a:ea typeface="Arial"/>
                <a:cs typeface="Arial"/>
                <a:sym typeface="Arial"/>
              </a:rPr>
              <a:t>. </a:t>
            </a:r>
            <a:r>
              <a:rPr lang="en-US" sz="2000" dirty="0" err="1">
                <a:latin typeface="Arial"/>
                <a:ea typeface="Arial"/>
                <a:cs typeface="Arial"/>
                <a:sym typeface="Arial"/>
              </a:rPr>
              <a:t>Además</a:t>
            </a:r>
            <a:r>
              <a:rPr lang="en-US" sz="2000" dirty="0">
                <a:latin typeface="Arial"/>
                <a:ea typeface="Arial"/>
                <a:cs typeface="Arial"/>
                <a:sym typeface="Arial"/>
              </a:rPr>
              <a:t>, las </a:t>
            </a:r>
            <a:r>
              <a:rPr lang="en-US" sz="2000" dirty="0" err="1">
                <a:latin typeface="Arial"/>
                <a:ea typeface="Arial"/>
                <a:cs typeface="Arial"/>
                <a:sym typeface="Arial"/>
              </a:rPr>
              <a:t>tres</a:t>
            </a:r>
            <a:r>
              <a:rPr lang="en-US" sz="2000" dirty="0">
                <a:latin typeface="Arial"/>
                <a:ea typeface="Arial"/>
                <a:cs typeface="Arial"/>
                <a:sym typeface="Arial"/>
              </a:rPr>
              <a:t> </a:t>
            </a:r>
            <a:r>
              <a:rPr lang="en-US" sz="2000" dirty="0" err="1">
                <a:latin typeface="Arial"/>
                <a:ea typeface="Arial"/>
                <a:cs typeface="Arial"/>
                <a:sym typeface="Arial"/>
              </a:rPr>
              <a:t>asignaturas</a:t>
            </a:r>
            <a:r>
              <a:rPr lang="en-US" sz="2000" dirty="0">
                <a:latin typeface="Arial"/>
                <a:ea typeface="Arial"/>
                <a:cs typeface="Arial"/>
                <a:sym typeface="Arial"/>
              </a:rPr>
              <a:t> </a:t>
            </a:r>
            <a:r>
              <a:rPr lang="en-US" sz="2000" dirty="0" err="1">
                <a:latin typeface="Arial"/>
                <a:ea typeface="Arial"/>
                <a:cs typeface="Arial"/>
                <a:sym typeface="Arial"/>
              </a:rPr>
              <a:t>comparten</a:t>
            </a:r>
            <a:r>
              <a:rPr lang="en-US" sz="2000" dirty="0">
                <a:latin typeface="Arial"/>
                <a:ea typeface="Arial"/>
                <a:cs typeface="Arial"/>
                <a:sym typeface="Arial"/>
              </a:rPr>
              <a:t> el </a:t>
            </a:r>
            <a:r>
              <a:rPr lang="en-US" sz="2000" dirty="0" err="1">
                <a:latin typeface="Arial"/>
                <a:ea typeface="Arial"/>
                <a:cs typeface="Arial"/>
                <a:sym typeface="Arial"/>
              </a:rPr>
              <a:t>valorar</a:t>
            </a:r>
            <a:r>
              <a:rPr lang="en-US" sz="2000" dirty="0">
                <a:latin typeface="Arial"/>
                <a:ea typeface="Arial"/>
                <a:cs typeface="Arial"/>
                <a:sym typeface="Arial"/>
              </a:rPr>
              <a:t> </a:t>
            </a:r>
            <a:r>
              <a:rPr lang="en-US" sz="2000" dirty="0" err="1">
                <a:latin typeface="Arial"/>
                <a:ea typeface="Arial"/>
                <a:cs typeface="Arial"/>
                <a:sym typeface="Arial"/>
              </a:rPr>
              <a:t>actitudes</a:t>
            </a:r>
            <a:r>
              <a:rPr lang="en-US" sz="2000" dirty="0">
                <a:latin typeface="Arial"/>
                <a:ea typeface="Arial"/>
                <a:cs typeface="Arial"/>
                <a:sym typeface="Arial"/>
              </a:rPr>
              <a:t> de </a:t>
            </a:r>
            <a:r>
              <a:rPr lang="en-US" sz="2000" dirty="0" err="1">
                <a:latin typeface="Arial"/>
                <a:ea typeface="Arial"/>
                <a:cs typeface="Arial"/>
                <a:sym typeface="Arial"/>
              </a:rPr>
              <a:t>trabajo</a:t>
            </a:r>
            <a:r>
              <a:rPr lang="en-US" sz="2000" dirty="0">
                <a:latin typeface="Arial"/>
                <a:ea typeface="Arial"/>
                <a:cs typeface="Arial"/>
                <a:sym typeface="Arial"/>
              </a:rPr>
              <a:t> </a:t>
            </a:r>
            <a:r>
              <a:rPr lang="en-US" sz="2000" dirty="0" err="1">
                <a:latin typeface="Arial"/>
                <a:ea typeface="Arial"/>
                <a:cs typeface="Arial"/>
                <a:sym typeface="Arial"/>
              </a:rPr>
              <a:t>colaborativo</a:t>
            </a:r>
            <a:r>
              <a:rPr lang="en-US" sz="2000" dirty="0">
                <a:latin typeface="Arial"/>
                <a:ea typeface="Arial"/>
                <a:cs typeface="Arial"/>
                <a:sym typeface="Arial"/>
              </a:rPr>
              <a:t>, </a:t>
            </a:r>
            <a:r>
              <a:rPr lang="en-US" sz="2000" dirty="0" err="1">
                <a:latin typeface="Arial"/>
                <a:ea typeface="Arial"/>
                <a:cs typeface="Arial"/>
                <a:sym typeface="Arial"/>
              </a:rPr>
              <a:t>tolerancia</a:t>
            </a:r>
            <a:r>
              <a:rPr lang="en-US" sz="2000" dirty="0">
                <a:latin typeface="Arial"/>
                <a:ea typeface="Arial"/>
                <a:cs typeface="Arial"/>
                <a:sym typeface="Arial"/>
              </a:rPr>
              <a:t>, </a:t>
            </a:r>
            <a:r>
              <a:rPr lang="en-US" sz="2000" dirty="0" err="1">
                <a:latin typeface="Arial"/>
                <a:ea typeface="Arial"/>
                <a:cs typeface="Arial"/>
                <a:sym typeface="Arial"/>
              </a:rPr>
              <a:t>respeto</a:t>
            </a:r>
            <a:r>
              <a:rPr lang="en-US" sz="2000" dirty="0">
                <a:latin typeface="Arial"/>
                <a:ea typeface="Arial"/>
                <a:cs typeface="Arial"/>
                <a:sym typeface="Arial"/>
              </a:rPr>
              <a:t>, </a:t>
            </a:r>
            <a:r>
              <a:rPr lang="en-US" sz="2000" dirty="0" err="1">
                <a:latin typeface="Arial"/>
                <a:ea typeface="Arial"/>
                <a:cs typeface="Arial"/>
                <a:sym typeface="Arial"/>
              </a:rPr>
              <a:t>responsabilidad</a:t>
            </a:r>
            <a:r>
              <a:rPr lang="en-US" sz="2000" dirty="0">
                <a:latin typeface="Arial"/>
                <a:ea typeface="Arial"/>
                <a:cs typeface="Arial"/>
                <a:sym typeface="Arial"/>
              </a:rPr>
              <a:t> y </a:t>
            </a:r>
            <a:r>
              <a:rPr lang="en-US" sz="2000" dirty="0" err="1">
                <a:latin typeface="Arial"/>
                <a:ea typeface="Arial"/>
                <a:cs typeface="Arial"/>
                <a:sym typeface="Arial"/>
              </a:rPr>
              <a:t>aprecio</a:t>
            </a:r>
            <a:r>
              <a:rPr lang="en-US" sz="2000" dirty="0">
                <a:latin typeface="Arial"/>
                <a:ea typeface="Arial"/>
                <a:cs typeface="Arial"/>
                <a:sym typeface="Arial"/>
              </a:rPr>
              <a:t> de la </a:t>
            </a:r>
            <a:r>
              <a:rPr lang="en-US" sz="2000" dirty="0" err="1">
                <a:latin typeface="Arial"/>
                <a:ea typeface="Arial"/>
                <a:cs typeface="Arial"/>
                <a:sym typeface="Arial"/>
              </a:rPr>
              <a:t>postura</a:t>
            </a:r>
            <a:r>
              <a:rPr lang="en-US" sz="2000" dirty="0">
                <a:latin typeface="Arial"/>
                <a:ea typeface="Arial"/>
                <a:cs typeface="Arial"/>
                <a:sym typeface="Arial"/>
              </a:rPr>
              <a:t> corporal, no solo para la </a:t>
            </a:r>
            <a:r>
              <a:rPr lang="en-US" sz="2000" dirty="0" err="1">
                <a:latin typeface="Arial"/>
                <a:ea typeface="Arial"/>
                <a:cs typeface="Arial"/>
                <a:sym typeface="Arial"/>
              </a:rPr>
              <a:t>ejecución</a:t>
            </a:r>
            <a:r>
              <a:rPr lang="en-US" sz="2000" dirty="0">
                <a:latin typeface="Arial"/>
                <a:ea typeface="Arial"/>
                <a:cs typeface="Arial"/>
                <a:sym typeface="Arial"/>
              </a:rPr>
              <a:t> de la danza, </a:t>
            </a:r>
            <a:r>
              <a:rPr lang="en-US" sz="2000" dirty="0" err="1">
                <a:latin typeface="Arial"/>
                <a:ea typeface="Arial"/>
                <a:cs typeface="Arial"/>
                <a:sym typeface="Arial"/>
              </a:rPr>
              <a:t>sino</a:t>
            </a:r>
            <a:r>
              <a:rPr lang="en-US" sz="2000" dirty="0">
                <a:latin typeface="Arial"/>
                <a:ea typeface="Arial"/>
                <a:cs typeface="Arial"/>
                <a:sym typeface="Arial"/>
              </a:rPr>
              <a:t> para </a:t>
            </a:r>
            <a:r>
              <a:rPr lang="en-US" sz="2000" dirty="0" err="1">
                <a:latin typeface="Arial"/>
                <a:ea typeface="Arial"/>
                <a:cs typeface="Arial"/>
                <a:sym typeface="Arial"/>
              </a:rPr>
              <a:t>cualquiera</a:t>
            </a:r>
            <a:r>
              <a:rPr lang="en-US" sz="2000" dirty="0">
                <a:latin typeface="Arial"/>
                <a:ea typeface="Arial"/>
                <a:cs typeface="Arial"/>
                <a:sym typeface="Arial"/>
              </a:rPr>
              <a:t> de sus </a:t>
            </a:r>
            <a:r>
              <a:rPr lang="en-US" sz="2000" dirty="0" err="1">
                <a:latin typeface="Arial"/>
                <a:ea typeface="Arial"/>
                <a:cs typeface="Arial"/>
                <a:sym typeface="Arial"/>
              </a:rPr>
              <a:t>actividades</a:t>
            </a:r>
            <a:r>
              <a:rPr lang="en-US" sz="2000" dirty="0">
                <a:latin typeface="Arial"/>
                <a:ea typeface="Arial"/>
                <a:cs typeface="Arial"/>
                <a:sym typeface="Arial"/>
              </a:rPr>
              <a:t> </a:t>
            </a:r>
            <a:r>
              <a:rPr lang="en-US" sz="2000" dirty="0" err="1">
                <a:latin typeface="Arial"/>
                <a:ea typeface="Arial"/>
                <a:cs typeface="Arial"/>
                <a:sym typeface="Arial"/>
              </a:rPr>
              <a:t>cotidianas</a:t>
            </a:r>
            <a:r>
              <a:rPr lang="en-US" sz="2000" dirty="0">
                <a:latin typeface="Arial"/>
                <a:ea typeface="Arial"/>
                <a:cs typeface="Arial"/>
                <a:sym typeface="Arial"/>
              </a:rPr>
              <a:t>.</a:t>
            </a:r>
            <a:endParaRPr sz="2000" dirty="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p:nvPr/>
        </p:nvSpPr>
        <p:spPr>
          <a:xfrm>
            <a:off x="1210375" y="1501375"/>
            <a:ext cx="10548600" cy="50502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4. </a:t>
            </a:r>
            <a:r>
              <a:rPr lang="en-US" sz="2000" b="0" i="0" u="none" strike="noStrike" cap="none">
                <a:solidFill>
                  <a:srgbClr val="1F497D"/>
                </a:solidFill>
                <a:latin typeface="Arial"/>
                <a:ea typeface="Arial"/>
                <a:cs typeface="Arial"/>
                <a:sym typeface="Arial"/>
              </a:rPr>
              <a:t>Organizador gráfico. Preguntas esenciales</a:t>
            </a:r>
            <a:r>
              <a:rPr lang="en-US" sz="2000" b="0" i="0" u="none" strike="noStrike" cap="none">
                <a:solidFill>
                  <a:schemeClr val="dk1"/>
                </a:solidFill>
                <a:latin typeface="Arial"/>
                <a:ea typeface="Arial"/>
                <a:cs typeface="Arial"/>
                <a:sym typeface="Arial"/>
              </a:rPr>
              <a:t>.</a:t>
            </a:r>
            <a:endParaRPr sz="2000" b="0" i="0" u="none" strike="noStrike" cap="none">
              <a:solidFill>
                <a:schemeClr val="dk1"/>
              </a:solidFill>
              <a:latin typeface="Arial"/>
              <a:ea typeface="Arial"/>
              <a:cs typeface="Arial"/>
              <a:sym typeface="Arial"/>
            </a:endParaRPr>
          </a:p>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5. </a:t>
            </a:r>
            <a:r>
              <a:rPr lang="en-US" sz="2000" b="0" i="0" u="none" strike="noStrike" cap="none">
                <a:solidFill>
                  <a:srgbClr val="1F497D"/>
                </a:solidFill>
                <a:latin typeface="Arial"/>
                <a:ea typeface="Arial"/>
                <a:cs typeface="Arial"/>
                <a:sym typeface="Arial"/>
              </a:rPr>
              <a:t>Organizador gráfico. Proceso de indagación</a:t>
            </a:r>
            <a:r>
              <a:rPr lang="en-US" sz="2000" b="0" i="0" u="none" strike="noStrike" cap="none">
                <a:solidFill>
                  <a:schemeClr val="dk1"/>
                </a:solidFill>
                <a:latin typeface="Arial"/>
                <a:ea typeface="Arial"/>
                <a:cs typeface="Arial"/>
                <a:sym typeface="Arial"/>
              </a:rPr>
              <a:t>.</a:t>
            </a:r>
            <a:endParaRPr sz="2000" b="0" i="0" u="none" strike="noStrike" cap="none">
              <a:solidFill>
                <a:schemeClr val="dk1"/>
              </a:solidFill>
              <a:latin typeface="Arial"/>
              <a:ea typeface="Arial"/>
              <a:cs typeface="Arial"/>
              <a:sym typeface="Arial"/>
            </a:endParaRPr>
          </a:p>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6.  </a:t>
            </a:r>
            <a:r>
              <a:rPr lang="en-US" sz="2000" b="0" i="0" u="none" strike="noStrike" cap="none">
                <a:solidFill>
                  <a:srgbClr val="1F497D"/>
                </a:solidFill>
                <a:latin typeface="Arial"/>
                <a:ea typeface="Arial"/>
                <a:cs typeface="Arial"/>
                <a:sym typeface="Arial"/>
              </a:rPr>
              <a:t>e) A.M.E.  general</a:t>
            </a:r>
            <a:r>
              <a:rPr lang="en-US" sz="2000" b="1" i="0" u="none" strike="noStrike" cap="none">
                <a:solidFill>
                  <a:srgbClr val="1F497D"/>
                </a:solidFill>
                <a:latin typeface="Arial"/>
                <a:ea typeface="Arial"/>
                <a:cs typeface="Arial"/>
                <a:sym typeface="Arial"/>
              </a:rPr>
              <a:t>.</a:t>
            </a:r>
            <a:endParaRPr sz="2000" b="1" i="0" u="none" strike="noStrike" cap="none">
              <a:solidFill>
                <a:srgbClr val="1F497D"/>
              </a:solidFill>
              <a:latin typeface="Arial"/>
              <a:ea typeface="Arial"/>
              <a:cs typeface="Arial"/>
              <a:sym typeface="Arial"/>
            </a:endParaRPr>
          </a:p>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7.  </a:t>
            </a:r>
            <a:r>
              <a:rPr lang="en-US" sz="2000" b="0" i="0" u="none" strike="noStrike" cap="none">
                <a:solidFill>
                  <a:srgbClr val="1F497D"/>
                </a:solidFill>
                <a:latin typeface="Arial"/>
                <a:ea typeface="Arial"/>
                <a:cs typeface="Arial"/>
                <a:sym typeface="Arial"/>
              </a:rPr>
              <a:t>g) E.I.P. Resumen (señalado).</a:t>
            </a:r>
            <a:endParaRPr sz="2000" b="0" i="0" u="none" strike="noStrike" cap="none">
              <a:solidFill>
                <a:srgbClr val="1F497D"/>
              </a:solidFill>
              <a:latin typeface="Arial"/>
              <a:ea typeface="Arial"/>
              <a:cs typeface="Arial"/>
              <a:sym typeface="Arial"/>
            </a:endParaRPr>
          </a:p>
          <a:p>
            <a:pPr marL="0" marR="114300" lvl="0" indent="0" algn="just" rtl="0">
              <a:lnSpc>
                <a:spcPct val="115000"/>
              </a:lnSpc>
              <a:spcBef>
                <a:spcPts val="0"/>
              </a:spcBef>
              <a:spcAft>
                <a:spcPts val="0"/>
              </a:spcAft>
              <a:buClr>
                <a:schemeClr val="dk1"/>
              </a:buClr>
              <a:buSzPts val="11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a:t>
            </a:r>
            <a:endParaRPr sz="2000" b="0" i="0" u="none" strike="noStrike" cap="none">
              <a:solidFill>
                <a:srgbClr val="1F497D"/>
              </a:solidFill>
              <a:latin typeface="Arial"/>
              <a:ea typeface="Arial"/>
              <a:cs typeface="Arial"/>
              <a:sym typeface="Arial"/>
            </a:endParaRPr>
          </a:p>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585858"/>
                </a:solidFill>
                <a:latin typeface="Arial"/>
                <a:ea typeface="Arial"/>
                <a:cs typeface="Arial"/>
                <a:sym typeface="Arial"/>
              </a:rPr>
              <a:t>5.c</a:t>
            </a:r>
            <a:r>
              <a:rPr lang="en-US" sz="2000" b="0" i="0" u="none" strike="noStrike" cap="none">
                <a:solidFill>
                  <a:srgbClr val="585858"/>
                </a:solidFill>
                <a:latin typeface="Arial"/>
                <a:ea typeface="Arial"/>
                <a:cs typeface="Arial"/>
                <a:sym typeface="Arial"/>
              </a:rPr>
              <a:t> Introducción o justificación y descripción del proyecto.</a:t>
            </a:r>
            <a:endParaRPr sz="2000" b="0" i="0" u="none" strike="noStrike" cap="none">
              <a:solidFill>
                <a:srgbClr val="585858"/>
              </a:solidFill>
              <a:latin typeface="Arial"/>
              <a:ea typeface="Arial"/>
              <a:cs typeface="Arial"/>
              <a:sym typeface="Arial"/>
            </a:endParaRPr>
          </a:p>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585858"/>
                </a:solidFill>
                <a:latin typeface="Arial"/>
                <a:ea typeface="Arial"/>
                <a:cs typeface="Arial"/>
                <a:sym typeface="Arial"/>
              </a:rPr>
              <a:t>5.d</a:t>
            </a:r>
            <a:r>
              <a:rPr lang="en-US" sz="2000" b="0" i="0" u="none" strike="noStrike" cap="none">
                <a:solidFill>
                  <a:srgbClr val="585858"/>
                </a:solidFill>
                <a:latin typeface="Arial"/>
                <a:ea typeface="Arial"/>
                <a:cs typeface="Arial"/>
                <a:sym typeface="Arial"/>
              </a:rPr>
              <a:t> Objetivo general del proyecto y de cada asignatura involucrada.</a:t>
            </a:r>
            <a:endParaRPr sz="2000" b="0" i="0" u="none" strike="noStrike" cap="none">
              <a:solidFill>
                <a:srgbClr val="585858"/>
              </a:solidFill>
              <a:latin typeface="Arial"/>
              <a:ea typeface="Arial"/>
              <a:cs typeface="Arial"/>
              <a:sym typeface="Arial"/>
            </a:endParaRPr>
          </a:p>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585858"/>
                </a:solidFill>
                <a:latin typeface="Arial"/>
                <a:ea typeface="Arial"/>
                <a:cs typeface="Arial"/>
                <a:sym typeface="Arial"/>
              </a:rPr>
              <a:t>5.e</a:t>
            </a:r>
            <a:r>
              <a:rPr lang="en-US" sz="2000" b="0" i="0" u="none" strike="noStrike" cap="none">
                <a:solidFill>
                  <a:srgbClr val="585858"/>
                </a:solidFill>
                <a:latin typeface="Arial"/>
                <a:ea typeface="Arial"/>
                <a:cs typeface="Arial"/>
                <a:sym typeface="Arial"/>
              </a:rPr>
              <a:t> Pregunta generadora, pregunta guía, problema a abordar, asunto a resolver o a probar,    propuesta, etcétera, del proyecto(s) a realizar.</a:t>
            </a:r>
            <a:endParaRPr sz="2000" b="0" i="0" u="none" strike="noStrike" cap="none">
              <a:solidFill>
                <a:srgbClr val="585858"/>
              </a:solidFill>
              <a:latin typeface="Arial"/>
              <a:ea typeface="Arial"/>
              <a:cs typeface="Arial"/>
              <a:sym typeface="Arial"/>
            </a:endParaRPr>
          </a:p>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585858"/>
                </a:solidFill>
                <a:latin typeface="Arial"/>
                <a:ea typeface="Arial"/>
                <a:cs typeface="Arial"/>
                <a:sym typeface="Arial"/>
              </a:rPr>
              <a:t>5.f</a:t>
            </a:r>
            <a:r>
              <a:rPr lang="en-US" sz="2000" b="0" i="0" u="none" strike="noStrike" cap="none">
                <a:solidFill>
                  <a:srgbClr val="585858"/>
                </a:solidFill>
                <a:latin typeface="Arial"/>
                <a:ea typeface="Arial"/>
                <a:cs typeface="Arial"/>
                <a:sym typeface="Arial"/>
              </a:rPr>
              <a:t> Contenido. Temas y productos propuestos, organizados en forma cronológica. Integrar diferentes tipos de evidencias o herramientas, por ejemplo: Manuscritas, digitales, impresas, físicas, documentos para  planeación y seguimiento, etc.</a:t>
            </a:r>
            <a:endParaRPr sz="2000" b="0" i="0" u="none" strike="noStrike" cap="none">
              <a:solidFill>
                <a:srgbClr val="1F497D"/>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p:nvPr/>
        </p:nvSpPr>
        <p:spPr>
          <a:xfrm>
            <a:off x="90400" y="180800"/>
            <a:ext cx="7761900" cy="5766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300"/>
              <a:buFont typeface="Arial"/>
              <a:buNone/>
            </a:pPr>
            <a:r>
              <a:rPr lang="en-US" sz="2300" b="1" i="0" u="none" strike="noStrike" cap="none">
                <a:solidFill>
                  <a:srgbClr val="585858"/>
                </a:solidFill>
                <a:latin typeface="Arial"/>
                <a:ea typeface="Arial"/>
                <a:cs typeface="Arial"/>
                <a:sym typeface="Arial"/>
              </a:rPr>
              <a:t>5.c</a:t>
            </a:r>
            <a:r>
              <a:rPr lang="en-US" sz="2300" b="0" i="0" u="none" strike="noStrike" cap="none">
                <a:solidFill>
                  <a:srgbClr val="585858"/>
                </a:solidFill>
                <a:latin typeface="Arial"/>
                <a:ea typeface="Arial"/>
                <a:cs typeface="Arial"/>
                <a:sym typeface="Arial"/>
              </a:rPr>
              <a:t> Introducción o justificación y descripción del proyecto</a:t>
            </a:r>
            <a:endParaRPr sz="2300" b="0" i="0" u="none" strike="noStrike" cap="none">
              <a:solidFill>
                <a:srgbClr val="585858"/>
              </a:solidFill>
              <a:latin typeface="Arial"/>
              <a:ea typeface="Arial"/>
              <a:cs typeface="Arial"/>
              <a:sym typeface="Arial"/>
            </a:endParaRPr>
          </a:p>
        </p:txBody>
      </p:sp>
      <p:sp>
        <p:nvSpPr>
          <p:cNvPr id="375" name="Shape 375"/>
          <p:cNvSpPr txBox="1"/>
          <p:nvPr/>
        </p:nvSpPr>
        <p:spPr>
          <a:xfrm>
            <a:off x="2530975" y="3175900"/>
            <a:ext cx="9185400" cy="23382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370"/>
              </a:spcBef>
              <a:spcAft>
                <a:spcPts val="0"/>
              </a:spcAft>
              <a:buClr>
                <a:srgbClr val="000000"/>
              </a:buClr>
              <a:buSzPts val="600"/>
              <a:buFont typeface="Arial"/>
              <a:buNone/>
            </a:pPr>
            <a:endParaRPr sz="600" b="0" i="0" u="none" strike="noStrike" cap="none">
              <a:solidFill>
                <a:srgbClr val="1F497D"/>
              </a:solidFill>
              <a:latin typeface="Arial"/>
              <a:ea typeface="Arial"/>
              <a:cs typeface="Arial"/>
              <a:sym typeface="Arial"/>
            </a:endParaRPr>
          </a:p>
          <a:p>
            <a:pPr marL="0" marR="114300" lvl="0" indent="0" algn="just" rtl="0">
              <a:lnSpc>
                <a:spcPct val="115000"/>
              </a:lnSpc>
              <a:spcBef>
                <a:spcPts val="370"/>
              </a:spcBef>
              <a:spcAft>
                <a:spcPts val="0"/>
              </a:spcAft>
              <a:buClr>
                <a:srgbClr val="000000"/>
              </a:buClr>
              <a:buSzPts val="1400"/>
              <a:buFont typeface="Arial"/>
              <a:buNone/>
            </a:pPr>
            <a:r>
              <a:rPr lang="en-US" sz="1400" b="0" i="0" u="none" strike="noStrike" cap="none">
                <a:solidFill>
                  <a:srgbClr val="1F497D"/>
                </a:solidFill>
                <a:latin typeface="Arial"/>
                <a:ea typeface="Arial"/>
                <a:cs typeface="Arial"/>
                <a:sym typeface="Arial"/>
              </a:rPr>
              <a:t>Durante el proceso, se pretende que los alumnos se cuestionen sobre: ¿quién soy? ¿Cómo habitas tu cuerpo? ¿Cuál es la percepción que tienes de tu cuerpo? ¿Cómo cuidas tu cuerpo? ¿Cómo vivías tu cuerpo de niño y ahora? ¿observas tu cuerpo o tu ritmo de vida no te lo permite? ¿solo te das cuenta de tu cuerpo cuando algo te duele ? ¿Cómo te llevas con tu cuerpo? ¿Cómo me siento con mi cuerpo? ¿Tengo conciencia de las partes de mi cuerpo que me ayudan a moverme? ¿una correcta colocación del cuerpo es benéfica en mi vida cotidiana y para la danza? ¿Servirá todo esto para mejorar mi técnica de la danza española?. Posteriormente deberán realizar una serie de actividades que incluyen dibujos, tomarse fotografías, trazar ejes corporales, cuadraturas de la silueta, segmentos corporales, planos corporales, puntos de apoyo, partes del pie y actividades en movimiento.</a:t>
            </a:r>
            <a:endParaRPr sz="600" b="0" i="0" u="none" strike="noStrike" cap="none">
              <a:solidFill>
                <a:srgbClr val="1F497D"/>
              </a:solidFill>
              <a:latin typeface="Arial"/>
              <a:ea typeface="Arial"/>
              <a:cs typeface="Arial"/>
              <a:sym typeface="Arial"/>
            </a:endParaRPr>
          </a:p>
          <a:p>
            <a:pPr marL="0" marR="114300" lvl="0" indent="0" algn="just" rtl="0">
              <a:lnSpc>
                <a:spcPct val="115000"/>
              </a:lnSpc>
              <a:spcBef>
                <a:spcPts val="370"/>
              </a:spcBef>
              <a:spcAft>
                <a:spcPts val="0"/>
              </a:spcAft>
              <a:buClr>
                <a:srgbClr val="000000"/>
              </a:buClr>
              <a:buSzPts val="1400"/>
              <a:buFont typeface="Arial"/>
              <a:buNone/>
            </a:pPr>
            <a:endParaRPr sz="1400" b="0" i="0" u="none" strike="noStrike" cap="none">
              <a:solidFill>
                <a:srgbClr val="1F497D"/>
              </a:solidFill>
              <a:latin typeface="Arial"/>
              <a:ea typeface="Arial"/>
              <a:cs typeface="Arial"/>
              <a:sym typeface="Arial"/>
            </a:endParaRPr>
          </a:p>
        </p:txBody>
      </p:sp>
      <p:pic>
        <p:nvPicPr>
          <p:cNvPr id="376" name="Shape 376"/>
          <p:cNvPicPr preferRelativeResize="0"/>
          <p:nvPr/>
        </p:nvPicPr>
        <p:blipFill rotWithShape="1">
          <a:blip r:embed="rId3">
            <a:alphaModFix/>
          </a:blip>
          <a:srcRect/>
          <a:stretch/>
        </p:blipFill>
        <p:spPr>
          <a:xfrm>
            <a:off x="9308001" y="180810"/>
            <a:ext cx="2171075" cy="1626190"/>
          </a:xfrm>
          <a:prstGeom prst="rect">
            <a:avLst/>
          </a:prstGeom>
          <a:noFill/>
          <a:ln>
            <a:noFill/>
          </a:ln>
        </p:spPr>
      </p:pic>
      <p:pic>
        <p:nvPicPr>
          <p:cNvPr id="377" name="Shape 377"/>
          <p:cNvPicPr preferRelativeResize="0"/>
          <p:nvPr/>
        </p:nvPicPr>
        <p:blipFill rotWithShape="1">
          <a:blip r:embed="rId4">
            <a:alphaModFix/>
          </a:blip>
          <a:srcRect/>
          <a:stretch/>
        </p:blipFill>
        <p:spPr>
          <a:xfrm>
            <a:off x="9558325" y="5254050"/>
            <a:ext cx="2171075" cy="1519751"/>
          </a:xfrm>
          <a:prstGeom prst="rect">
            <a:avLst/>
          </a:prstGeom>
          <a:noFill/>
          <a:ln>
            <a:noFill/>
          </a:ln>
        </p:spPr>
      </p:pic>
      <p:pic>
        <p:nvPicPr>
          <p:cNvPr id="378" name="Shape 378"/>
          <p:cNvPicPr preferRelativeResize="0"/>
          <p:nvPr/>
        </p:nvPicPr>
        <p:blipFill rotWithShape="1">
          <a:blip r:embed="rId5">
            <a:alphaModFix/>
          </a:blip>
          <a:srcRect/>
          <a:stretch/>
        </p:blipFill>
        <p:spPr>
          <a:xfrm>
            <a:off x="258400" y="3330800"/>
            <a:ext cx="2171076" cy="1426176"/>
          </a:xfrm>
          <a:prstGeom prst="rect">
            <a:avLst/>
          </a:prstGeom>
          <a:noFill/>
          <a:ln>
            <a:noFill/>
          </a:ln>
        </p:spPr>
      </p:pic>
      <p:sp>
        <p:nvSpPr>
          <p:cNvPr id="379" name="Shape 379"/>
          <p:cNvSpPr txBox="1"/>
          <p:nvPr/>
        </p:nvSpPr>
        <p:spPr>
          <a:xfrm>
            <a:off x="327800" y="843050"/>
            <a:ext cx="8948100" cy="12201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370"/>
              </a:spcBef>
              <a:spcAft>
                <a:spcPts val="0"/>
              </a:spcAft>
              <a:buClr>
                <a:srgbClr val="000000"/>
              </a:buClr>
              <a:buSzPts val="1400"/>
              <a:buFont typeface="Arial"/>
              <a:buNone/>
            </a:pPr>
            <a:r>
              <a:rPr lang="en-US" sz="1400" b="0" i="0" u="none" strike="noStrike" cap="none">
                <a:solidFill>
                  <a:srgbClr val="1F497D"/>
                </a:solidFill>
                <a:latin typeface="Arial"/>
                <a:ea typeface="Arial"/>
                <a:cs typeface="Arial"/>
                <a:sym typeface="Arial"/>
              </a:rPr>
              <a:t>La danza española, el idioma inglés y la informática son tres asignaturas involucradas en el proyecto que forman parte del campo de conocimiento “Lenguaje, cultura y comunicación”.  En este proyecto, consideramos como eje central a la asignatura de danza española, y las otras dos asignaturas como potenciadoras de expresión del lenguaje de la danza y su comunicación.</a:t>
            </a:r>
            <a:endParaRPr sz="1400" b="0" i="0" u="none" strike="noStrike" cap="none">
              <a:solidFill>
                <a:srgbClr val="1F497D"/>
              </a:solidFill>
              <a:latin typeface="Arial"/>
              <a:ea typeface="Arial"/>
              <a:cs typeface="Arial"/>
              <a:sym typeface="Arial"/>
            </a:endParaRPr>
          </a:p>
        </p:txBody>
      </p:sp>
      <p:sp>
        <p:nvSpPr>
          <p:cNvPr id="380" name="Shape 380"/>
          <p:cNvSpPr txBox="1"/>
          <p:nvPr/>
        </p:nvSpPr>
        <p:spPr>
          <a:xfrm>
            <a:off x="327800" y="5418250"/>
            <a:ext cx="8948100" cy="12201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370"/>
              </a:spcBef>
              <a:spcAft>
                <a:spcPts val="0"/>
              </a:spcAft>
              <a:buClr>
                <a:srgbClr val="000000"/>
              </a:buClr>
              <a:buSzPts val="1400"/>
              <a:buFont typeface="Arial"/>
              <a:buNone/>
            </a:pPr>
            <a:r>
              <a:rPr lang="en-US" sz="1400" b="0" i="0" u="none" strike="noStrike" cap="none">
                <a:solidFill>
                  <a:srgbClr val="1F497D"/>
                </a:solidFill>
                <a:latin typeface="Arial"/>
                <a:ea typeface="Arial"/>
                <a:cs typeface="Arial"/>
                <a:sym typeface="Arial"/>
              </a:rPr>
              <a:t>El producto final la presentación de su propuesta de movimiento, la presentación verbal en la lengua inglesa del proceso y un portafolio digital bilingüe, con lo que se integran las otras dos asignaturas, inglés e informática, para desarrollar dicho producto, en el cual se dejará una evidencia de conocimientos básicos, habilidades, destrezas, valores y actitudes, conectando así un proyecto interdisciplinar.</a:t>
            </a:r>
            <a:endParaRPr sz="1400" b="0" i="0" u="none" strike="noStrike" cap="none">
              <a:solidFill>
                <a:srgbClr val="1F497D"/>
              </a:solidFill>
              <a:latin typeface="Arial"/>
              <a:ea typeface="Arial"/>
              <a:cs typeface="Arial"/>
              <a:sym typeface="Arial"/>
            </a:endParaRPr>
          </a:p>
        </p:txBody>
      </p:sp>
      <p:sp>
        <p:nvSpPr>
          <p:cNvPr id="381" name="Shape 381"/>
          <p:cNvSpPr txBox="1"/>
          <p:nvPr/>
        </p:nvSpPr>
        <p:spPr>
          <a:xfrm>
            <a:off x="327800" y="2000225"/>
            <a:ext cx="11388600" cy="11358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370"/>
              </a:spcBef>
              <a:spcAft>
                <a:spcPts val="0"/>
              </a:spcAft>
              <a:buClr>
                <a:srgbClr val="000000"/>
              </a:buClr>
              <a:buSzPts val="1400"/>
              <a:buFont typeface="Arial"/>
              <a:buNone/>
            </a:pPr>
            <a:r>
              <a:rPr lang="en-US" sz="1400" b="0" i="0" u="none" strike="noStrike" cap="none">
                <a:solidFill>
                  <a:srgbClr val="1F497D"/>
                </a:solidFill>
                <a:latin typeface="Arial"/>
                <a:ea typeface="Arial"/>
                <a:cs typeface="Arial"/>
                <a:sym typeface="Arial"/>
              </a:rPr>
              <a:t>El proyecto se engloba en tres ejes de aprendizaje de la danza: La apreciación, expresión y contextualización de la danza. En estos tres ejes se dará énfasis en la adquisición y apreciación de una postura adecuada y funcional para el desarrollo de actividades en la vida cotidiana y para la ejecución de la danza española, así como el desarrollo  y presentación de una propuesta de movimiento que derive del descubrimiento de su identidad.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p:nvPr/>
        </p:nvSpPr>
        <p:spPr>
          <a:xfrm>
            <a:off x="129850" y="350250"/>
            <a:ext cx="11309700" cy="7461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300"/>
              <a:buFont typeface="Arial"/>
              <a:buNone/>
            </a:pPr>
            <a:r>
              <a:rPr lang="en-US" sz="2300" b="1" i="0" u="none" strike="noStrike" cap="none">
                <a:solidFill>
                  <a:srgbClr val="585858"/>
                </a:solidFill>
                <a:latin typeface="Arial"/>
                <a:ea typeface="Arial"/>
                <a:cs typeface="Arial"/>
                <a:sym typeface="Arial"/>
              </a:rPr>
              <a:t>5.d</a:t>
            </a:r>
            <a:r>
              <a:rPr lang="en-US" sz="2300" b="0" i="0" u="none" strike="noStrike" cap="none">
                <a:solidFill>
                  <a:srgbClr val="585858"/>
                </a:solidFill>
                <a:latin typeface="Arial"/>
                <a:ea typeface="Arial"/>
                <a:cs typeface="Arial"/>
                <a:sym typeface="Arial"/>
              </a:rPr>
              <a:t> Objetivo general del proyecto y de cada asignatura involucrada.</a:t>
            </a:r>
            <a:endParaRPr sz="1400" b="0" i="0" u="none" strike="noStrike" cap="none">
              <a:solidFill>
                <a:srgbClr val="000000"/>
              </a:solidFill>
              <a:latin typeface="Arial"/>
              <a:ea typeface="Arial"/>
              <a:cs typeface="Arial"/>
              <a:sym typeface="Arial"/>
            </a:endParaRPr>
          </a:p>
        </p:txBody>
      </p:sp>
      <p:sp>
        <p:nvSpPr>
          <p:cNvPr id="387" name="Shape 387"/>
          <p:cNvSpPr txBox="1"/>
          <p:nvPr/>
        </p:nvSpPr>
        <p:spPr>
          <a:xfrm>
            <a:off x="553750" y="1672525"/>
            <a:ext cx="10885800" cy="49713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370"/>
              </a:spcBef>
              <a:spcAft>
                <a:spcPts val="0"/>
              </a:spcAft>
              <a:buClr>
                <a:srgbClr val="000000"/>
              </a:buClr>
              <a:buSzPts val="2400"/>
              <a:buFont typeface="Arial"/>
              <a:buNone/>
            </a:pPr>
            <a:r>
              <a:rPr lang="en-US" sz="2400" b="0" i="0" u="none" strike="noStrike" cap="none">
                <a:solidFill>
                  <a:srgbClr val="1F497D"/>
                </a:solidFill>
                <a:latin typeface="Arial"/>
                <a:ea typeface="Arial"/>
                <a:cs typeface="Arial"/>
                <a:sym typeface="Arial"/>
              </a:rPr>
              <a:t>Desarrollar un portafolio digital bilingüe, mediante actitudes, conocimientos, y habilidades integradas en las asignaturas de danza española, inglés e informática, para que el alumno observe, identifique, concientice y exprese la postura corporal adecuada en la práctica de la danza española y fortalezca la aceptación de la imagen corporal, su resignificación y el desarrollo de una existencia integral (cuerpo, mente y emociones), así como la integración del eje transversal de la escritura, el desarrollo del habla de la lengua inglesa y el desarrollo de habilidades en el manejo de software para el manejo y edición de imágenes.</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p:nvPr/>
        </p:nvSpPr>
        <p:spPr>
          <a:xfrm>
            <a:off x="263775" y="169475"/>
            <a:ext cx="11633400" cy="10398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300"/>
              <a:buFont typeface="Arial"/>
              <a:buNone/>
            </a:pPr>
            <a:r>
              <a:rPr lang="en-US" sz="2300" b="1" i="0" u="none" strike="noStrike" cap="none">
                <a:solidFill>
                  <a:srgbClr val="585858"/>
                </a:solidFill>
                <a:latin typeface="Arial"/>
                <a:ea typeface="Arial"/>
                <a:cs typeface="Arial"/>
                <a:sym typeface="Arial"/>
              </a:rPr>
              <a:t>5.e</a:t>
            </a:r>
            <a:r>
              <a:rPr lang="en-US" sz="2300" b="0" i="0" u="none" strike="noStrike" cap="none">
                <a:solidFill>
                  <a:srgbClr val="585858"/>
                </a:solidFill>
                <a:latin typeface="Arial"/>
                <a:ea typeface="Arial"/>
                <a:cs typeface="Arial"/>
                <a:sym typeface="Arial"/>
              </a:rPr>
              <a:t> Pregunta generadora, pregunta guía, problema a abordar, asunto a resolver o a probar,    propuesta, etcétera, del proyecto(s) a realizar.</a:t>
            </a:r>
            <a:endParaRPr sz="2300" b="0" i="0" u="none" strike="noStrike" cap="none">
              <a:solidFill>
                <a:srgbClr val="585858"/>
              </a:solidFill>
              <a:latin typeface="Arial"/>
              <a:ea typeface="Arial"/>
              <a:cs typeface="Arial"/>
              <a:sym typeface="Arial"/>
            </a:endParaRPr>
          </a:p>
        </p:txBody>
      </p:sp>
      <p:sp>
        <p:nvSpPr>
          <p:cNvPr id="393" name="Shape 393"/>
          <p:cNvSpPr txBox="1"/>
          <p:nvPr/>
        </p:nvSpPr>
        <p:spPr>
          <a:xfrm>
            <a:off x="677900" y="1751200"/>
            <a:ext cx="10823700" cy="30000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370"/>
              </a:spcBef>
              <a:spcAft>
                <a:spcPts val="0"/>
              </a:spcAft>
              <a:buClr>
                <a:srgbClr val="000000"/>
              </a:buClr>
              <a:buSzPts val="2000"/>
              <a:buFont typeface="Arial"/>
              <a:buNone/>
            </a:pPr>
            <a:r>
              <a:rPr lang="en-US" sz="2000" b="0" i="0" u="none" strike="noStrike" cap="none">
                <a:solidFill>
                  <a:srgbClr val="1F497D"/>
                </a:solidFill>
                <a:latin typeface="Arial"/>
                <a:ea typeface="Arial"/>
                <a:cs typeface="Arial"/>
                <a:sym typeface="Arial"/>
              </a:rPr>
              <a:t>¿Quién soy? ¿Cómo habitas tu cuerpo? ¿Cuál es la percepción que tienes de tu cuerpo? ¿Cómo cuidas tu cuerpo? ¿Cómo vivías tu cuerpo de niño y ahora? ¿observas tu cuerpo o tu ritmo de vida no te lo permite? ¿solo te das cuenta de tu cuerpo cuando algo te duele ? ¿Cómo te llevas con tu cuerpo? ¿Cómo me siento con mi cuerpo? ¿Tengo conciencia de las partes de mi cuerpo que me ayudan a moverme? ¿una correcta colocación del cuerpo es benéfica en mi vida cotidiana y para la danza? ¿Servirá todo esto para mejorar mi técnica de la danza española?</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500"/>
              <a:buFont typeface="Corbel"/>
              <a:buNone/>
            </a:pPr>
            <a:r>
              <a:rPr lang="en-US" sz="6000" b="0" i="0" u="none" strike="noStrike" cap="none">
                <a:solidFill>
                  <a:schemeClr val="dk1"/>
                </a:solidFill>
                <a:latin typeface="Corbel"/>
                <a:ea typeface="Corbel"/>
                <a:cs typeface="Corbel"/>
                <a:sym typeface="Corbel"/>
              </a:rPr>
              <a:t>1a. Reunión de trabajo</a:t>
            </a:r>
            <a:endParaRPr sz="6000" b="0" i="0" u="none" strike="noStrike" cap="none">
              <a:solidFill>
                <a:schemeClr val="dk1"/>
              </a:solidFill>
              <a:latin typeface="Corbel"/>
              <a:ea typeface="Corbel"/>
              <a:cs typeface="Corbel"/>
              <a:sym typeface="Corbel"/>
            </a:endParaRPr>
          </a:p>
        </p:txBody>
      </p:sp>
      <p:sp>
        <p:nvSpPr>
          <p:cNvPr id="247" name="Shape 2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00"/>
              <a:buFont typeface="Arial"/>
              <a:buNone/>
            </a:pPr>
            <a:r>
              <a:rPr lang="en-US" sz="2400" b="0" i="0" u="none" strike="noStrike" cap="none">
                <a:solidFill>
                  <a:schemeClr val="dk1"/>
                </a:solidFill>
                <a:latin typeface="Corbel"/>
                <a:ea typeface="Corbel"/>
                <a:cs typeface="Corbel"/>
                <a:sym typeface="Corbel"/>
              </a:rPr>
              <a:t>20 de octubre de 2017</a:t>
            </a:r>
            <a:endParaRPr sz="2400" b="0" i="0" u="none" strike="noStrike" cap="none">
              <a:solidFill>
                <a:schemeClr val="dk1"/>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p:nvPr/>
        </p:nvSpPr>
        <p:spPr>
          <a:xfrm>
            <a:off x="280250" y="0"/>
            <a:ext cx="11786400" cy="13674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300"/>
              <a:buFont typeface="Arial"/>
              <a:buNone/>
            </a:pPr>
            <a:r>
              <a:rPr lang="en-US" sz="2300" b="1" i="0" u="none" strike="noStrike" cap="none">
                <a:solidFill>
                  <a:srgbClr val="585858"/>
                </a:solidFill>
                <a:latin typeface="Arial"/>
                <a:ea typeface="Arial"/>
                <a:cs typeface="Arial"/>
                <a:sym typeface="Arial"/>
              </a:rPr>
              <a:t>5.f</a:t>
            </a:r>
            <a:r>
              <a:rPr lang="en-US" sz="2300" b="0" i="0" u="none" strike="noStrike" cap="none">
                <a:solidFill>
                  <a:srgbClr val="585858"/>
                </a:solidFill>
                <a:latin typeface="Arial"/>
                <a:ea typeface="Arial"/>
                <a:cs typeface="Arial"/>
                <a:sym typeface="Arial"/>
              </a:rPr>
              <a:t> Contenido. Temas y productos propuestos, organizados en forma cronológica. Integrar diferentes tipos de evidencias o herramientas, por ejemplo: Manuscritas, digitales, impresas, físicas, documentos para  planeación y seguimiento, etc.</a:t>
            </a:r>
            <a:endParaRPr sz="1400" b="0" i="0" u="none" strike="noStrike" cap="none">
              <a:solidFill>
                <a:srgbClr val="000000"/>
              </a:solidFill>
              <a:latin typeface="Arial"/>
              <a:ea typeface="Arial"/>
              <a:cs typeface="Arial"/>
              <a:sym typeface="Arial"/>
            </a:endParaRPr>
          </a:p>
        </p:txBody>
      </p:sp>
      <p:sp>
        <p:nvSpPr>
          <p:cNvPr id="399" name="Shape 399"/>
          <p:cNvSpPr txBox="1"/>
          <p:nvPr/>
        </p:nvSpPr>
        <p:spPr>
          <a:xfrm>
            <a:off x="497275" y="2079275"/>
            <a:ext cx="2169300" cy="27003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marR="114300" lvl="0" indent="0" algn="just" rtl="0">
              <a:lnSpc>
                <a:spcPct val="115000"/>
              </a:lnSpc>
              <a:spcBef>
                <a:spcPts val="37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Reflexiones, dibujos, tomarse fotografías, trazar ejes corporales, cuadraturas de la silueta, segmentos corporales, planos corporales, puntos de apoyo, partes del pie y actividades en movimiento</a:t>
            </a:r>
            <a:endParaRPr sz="1400" b="0" i="0" u="none" strike="noStrike" cap="none">
              <a:solidFill>
                <a:srgbClr val="000000"/>
              </a:solidFill>
              <a:latin typeface="Arial"/>
              <a:ea typeface="Arial"/>
              <a:cs typeface="Arial"/>
              <a:sym typeface="Arial"/>
            </a:endParaRPr>
          </a:p>
        </p:txBody>
      </p:sp>
      <p:sp>
        <p:nvSpPr>
          <p:cNvPr id="400" name="Shape 400"/>
          <p:cNvSpPr txBox="1"/>
          <p:nvPr/>
        </p:nvSpPr>
        <p:spPr>
          <a:xfrm>
            <a:off x="8304325" y="3977350"/>
            <a:ext cx="2564700" cy="24516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Organización de la información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Almacenamiento de la información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Integración de actividades y evidencias en software seleccionado para presentar e integrar el portafolio digital.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Shape 401"/>
          <p:cNvSpPr txBox="1"/>
          <p:nvPr/>
        </p:nvSpPr>
        <p:spPr>
          <a:xfrm>
            <a:off x="8010600" y="1853300"/>
            <a:ext cx="3129600" cy="1367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Redacción en español y en inglés del guión para la presentación del proceso y evidencias en el portafolio digital.</a:t>
            </a:r>
            <a:endParaRPr sz="1400" b="0" i="0" u="none" strike="noStrike" cap="none">
              <a:solidFill>
                <a:srgbClr val="000000"/>
              </a:solidFill>
              <a:latin typeface="Arial"/>
              <a:ea typeface="Arial"/>
              <a:cs typeface="Arial"/>
              <a:sym typeface="Arial"/>
            </a:endParaRPr>
          </a:p>
        </p:txBody>
      </p:sp>
      <p:pic>
        <p:nvPicPr>
          <p:cNvPr id="402" name="Shape 402"/>
          <p:cNvPicPr preferRelativeResize="0"/>
          <p:nvPr/>
        </p:nvPicPr>
        <p:blipFill rotWithShape="1">
          <a:blip r:embed="rId3">
            <a:alphaModFix/>
          </a:blip>
          <a:srcRect/>
          <a:stretch/>
        </p:blipFill>
        <p:spPr>
          <a:xfrm>
            <a:off x="2960300" y="1732300"/>
            <a:ext cx="5050300" cy="4206779"/>
          </a:xfrm>
          <a:prstGeom prst="rect">
            <a:avLst/>
          </a:prstGeom>
          <a:noFill/>
          <a:ln>
            <a:noFill/>
          </a:ln>
        </p:spPr>
      </p:pic>
      <p:sp>
        <p:nvSpPr>
          <p:cNvPr id="403" name="Shape 403"/>
          <p:cNvSpPr txBox="1"/>
          <p:nvPr/>
        </p:nvSpPr>
        <p:spPr>
          <a:xfrm>
            <a:off x="1005625" y="5225925"/>
            <a:ext cx="2950800" cy="1203000"/>
          </a:xfrm>
          <a:prstGeom prst="rect">
            <a:avLst/>
          </a:prstGeom>
          <a:noFill/>
          <a:ln w="9525" cap="flat" cmpd="sng">
            <a:solidFill>
              <a:srgbClr val="4C113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Exploración de las posibilidades de movimiento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Propuesta de movimiento.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Presentación de la propuesta de movimiento.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ctrTitle"/>
          </p:nvPr>
        </p:nvSpPr>
        <p:spPr>
          <a:xfrm>
            <a:off x="1828800" y="2861516"/>
            <a:ext cx="9144000" cy="23876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4000" b="0" i="0" u="none" strike="noStrike" cap="none">
                <a:solidFill>
                  <a:schemeClr val="dk1"/>
                </a:solidFill>
                <a:latin typeface="Calibri"/>
                <a:ea typeface="Calibri"/>
                <a:cs typeface="Calibri"/>
                <a:sym typeface="Calibri"/>
              </a:rPr>
              <a:t>5g. Formatos e instrumentos para la planeación, seguimiento, evaluación, autoevaluación y coevaluación del Portafolios Virtual de Evidencias.</a:t>
            </a:r>
            <a:br>
              <a:rPr lang="en-US" sz="4000" b="0" i="0" u="none" strike="noStrike" cap="none">
                <a:solidFill>
                  <a:schemeClr val="dk1"/>
                </a:solidFill>
                <a:latin typeface="Calibri"/>
                <a:ea typeface="Calibri"/>
                <a:cs typeface="Calibri"/>
                <a:sym typeface="Calibri"/>
              </a:rPr>
            </a:br>
            <a:endParaRPr sz="40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p:nvPr/>
        </p:nvSpPr>
        <p:spPr>
          <a:xfrm>
            <a:off x="300900" y="918900"/>
            <a:ext cx="11590200" cy="54804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15000"/>
              </a:lnSpc>
              <a:spcBef>
                <a:spcPts val="0"/>
              </a:spcBef>
              <a:spcAft>
                <a:spcPts val="0"/>
              </a:spcAft>
              <a:buClr>
                <a:srgbClr val="1F497D"/>
              </a:buClr>
              <a:buSzPts val="1600"/>
              <a:buFont typeface="Century Gothic"/>
              <a:buChar char="●"/>
            </a:pPr>
            <a:r>
              <a:rPr lang="en-US" sz="1600" b="0" i="0" u="none" strike="noStrike" cap="none">
                <a:solidFill>
                  <a:srgbClr val="1F497D"/>
                </a:solidFill>
                <a:latin typeface="Century Gothic"/>
                <a:ea typeface="Century Gothic"/>
                <a:cs typeface="Century Gothic"/>
                <a:sym typeface="Century Gothic"/>
              </a:rPr>
              <a:t>Evaluación diagnóstica en las tres disciplinas, conforme a sus saberes previos de los contenidos, habilidades y actitudes con las que llegan los alumnos a cada asignatura. En danza se utilizará una guía de observación y en inglés e informática una prueba objetiva para evaluar aprendizajes declarativos, procedimentales y actitudinales.</a:t>
            </a:r>
            <a:endParaRPr sz="1600" b="0" i="0" u="none" strike="noStrike" cap="none">
              <a:solidFill>
                <a:srgbClr val="1F497D"/>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rgbClr val="1F497D"/>
              </a:buClr>
              <a:buSzPts val="1600"/>
              <a:buFont typeface="Century Gothic"/>
              <a:buChar char="●"/>
            </a:pPr>
            <a:r>
              <a:rPr lang="en-US" sz="1600" b="0" i="0" u="none" strike="noStrike" cap="none">
                <a:solidFill>
                  <a:srgbClr val="1F497D"/>
                </a:solidFill>
                <a:latin typeface="Century Gothic"/>
                <a:ea typeface="Century Gothic"/>
                <a:cs typeface="Century Gothic"/>
                <a:sym typeface="Century Gothic"/>
              </a:rPr>
              <a:t>Evaluación formativa de las actividades sobre los temas del aparato locomotor, alineación postural, ejes y planos de alineación y movimiento articular, a través y por medio del uso de las TIC.</a:t>
            </a:r>
            <a:endParaRPr sz="1600" b="0" i="0" u="none" strike="noStrike" cap="none">
              <a:solidFill>
                <a:srgbClr val="1F497D"/>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rgbClr val="1F497D"/>
              </a:buClr>
              <a:buSzPts val="1600"/>
              <a:buFont typeface="Century Gothic"/>
              <a:buChar char="●"/>
            </a:pPr>
            <a:r>
              <a:rPr lang="en-US" sz="1600" b="0" i="0" u="none" strike="noStrike" cap="none">
                <a:solidFill>
                  <a:srgbClr val="1F497D"/>
                </a:solidFill>
                <a:latin typeface="Century Gothic"/>
                <a:ea typeface="Century Gothic"/>
                <a:cs typeface="Century Gothic"/>
                <a:sym typeface="Century Gothic"/>
              </a:rPr>
              <a:t>Evaluación formativa  de las actividades sobre los temas de elementos de la danza, cualidades del movimiento, con el apoyo del uso de las TIC y de forma bilingüe </a:t>
            </a:r>
            <a:endParaRPr sz="1600" b="0" i="0" u="none" strike="noStrike" cap="none">
              <a:solidFill>
                <a:srgbClr val="1F497D"/>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rgbClr val="1F497D"/>
              </a:buClr>
              <a:buSzPts val="1600"/>
              <a:buFont typeface="Century Gothic"/>
              <a:buChar char="●"/>
            </a:pPr>
            <a:r>
              <a:rPr lang="en-US" sz="1600" b="0" i="0" u="none" strike="noStrike" cap="none">
                <a:solidFill>
                  <a:srgbClr val="1F497D"/>
                </a:solidFill>
                <a:latin typeface="Century Gothic"/>
                <a:ea typeface="Century Gothic"/>
                <a:cs typeface="Century Gothic"/>
                <a:sym typeface="Century Gothic"/>
              </a:rPr>
              <a:t>Evaluación formativa del proceso de desarrollo de su propuesta de movimiento.</a:t>
            </a:r>
            <a:endParaRPr sz="1600" b="0" i="0" u="none" strike="noStrike" cap="none">
              <a:solidFill>
                <a:srgbClr val="1F497D"/>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rgbClr val="1F497D"/>
              </a:buClr>
              <a:buSzPts val="1600"/>
              <a:buFont typeface="Century Gothic"/>
              <a:buChar char="●"/>
            </a:pPr>
            <a:r>
              <a:rPr lang="en-US" sz="1600" b="0" i="0" u="none" strike="noStrike" cap="none">
                <a:solidFill>
                  <a:srgbClr val="1F497D"/>
                </a:solidFill>
                <a:latin typeface="Century Gothic"/>
                <a:ea typeface="Century Gothic"/>
                <a:cs typeface="Century Gothic"/>
                <a:sym typeface="Century Gothic"/>
              </a:rPr>
              <a:t>Evaluación formativa del proceso de preparación y presentación de su “speech” en inglés acerca del proceso de elaboración de su propuesta de movimiento.</a:t>
            </a:r>
            <a:endParaRPr sz="1600" b="0" i="0" u="none" strike="noStrike" cap="none">
              <a:solidFill>
                <a:srgbClr val="1F497D"/>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rgbClr val="1F497D"/>
              </a:buClr>
              <a:buSzPts val="1600"/>
              <a:buFont typeface="Century Gothic"/>
              <a:buChar char="●"/>
            </a:pPr>
            <a:r>
              <a:rPr lang="en-US" sz="1600" b="0" i="0" u="none" strike="noStrike" cap="none">
                <a:solidFill>
                  <a:srgbClr val="1F497D"/>
                </a:solidFill>
                <a:latin typeface="Century Gothic"/>
                <a:ea typeface="Century Gothic"/>
                <a:cs typeface="Century Gothic"/>
                <a:sym typeface="Century Gothic"/>
              </a:rPr>
              <a:t>Evaluación sumativa del producto “Portafolio de evidencias” y presentación del proyecto terminado en idioma inglés.</a:t>
            </a:r>
            <a:endParaRPr sz="1600" b="0" i="0" u="none" strike="noStrike" cap="none">
              <a:solidFill>
                <a:srgbClr val="1F497D"/>
              </a:solidFill>
              <a:latin typeface="Century Gothic"/>
              <a:ea typeface="Century Gothic"/>
              <a:cs typeface="Century Gothic"/>
              <a:sym typeface="Century Gothic"/>
            </a:endParaRPr>
          </a:p>
          <a:p>
            <a:pPr marL="914400" marR="0" lvl="1" indent="-330200" algn="l" rtl="0">
              <a:lnSpc>
                <a:spcPct val="115000"/>
              </a:lnSpc>
              <a:spcBef>
                <a:spcPts val="0"/>
              </a:spcBef>
              <a:spcAft>
                <a:spcPts val="0"/>
              </a:spcAft>
              <a:buClr>
                <a:srgbClr val="1F497D"/>
              </a:buClr>
              <a:buSzPts val="1600"/>
              <a:buFont typeface="Century Gothic"/>
              <a:buChar char="○"/>
            </a:pPr>
            <a:r>
              <a:rPr lang="en-US" sz="1600" b="0" i="0" u="none" strike="noStrike" cap="none">
                <a:solidFill>
                  <a:srgbClr val="1F497D"/>
                </a:solidFill>
                <a:latin typeface="Century Gothic"/>
                <a:ea typeface="Century Gothic"/>
                <a:cs typeface="Century Gothic"/>
                <a:sym typeface="Century Gothic"/>
              </a:rPr>
              <a:t>Se utilizarán rúbricas con escalas de rango, para evaluar el nivel de desempeño de cada elemento desarrollado en las actividades, listas de cotejo para evaluar si fueron entregados los elementos solicitados, guías de observación para evaluar el desempeño durante las clases. Pruebas objetivas para evaluar aprendizajes declarativos, procedimentales y actitudinales. Rúbricas de observación, Rúbricas de valoración de cada actividad, Rúbricas de valoración de los niveles de desarrollo de habilidades digitales, utilizando la matriz de habilidades digitales de la UNAM.</a:t>
            </a:r>
            <a:endParaRPr sz="1600" b="0" i="0" u="none" strike="noStrike" cap="none">
              <a:solidFill>
                <a:srgbClr val="1F497D"/>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Formatos Oficiales del Colegio.</a:t>
            </a:r>
            <a:endParaRPr sz="4500" b="1" i="0" u="none" strike="noStrike" cap="none">
              <a:solidFill>
                <a:srgbClr val="585858"/>
              </a:solidFill>
              <a:highlight>
                <a:srgbClr val="FFFFFF"/>
              </a:highlight>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Shape 423"/>
          <p:cNvPicPr preferRelativeResize="0"/>
          <p:nvPr/>
        </p:nvPicPr>
        <p:blipFill rotWithShape="1">
          <a:blip r:embed="rId3">
            <a:alphaModFix/>
          </a:blip>
          <a:srcRect l="5108" t="9257" r="5000" b="13990"/>
          <a:stretch/>
        </p:blipFill>
        <p:spPr>
          <a:xfrm>
            <a:off x="6726" y="-1"/>
            <a:ext cx="12185274" cy="69916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Shape 428"/>
          <p:cNvPicPr preferRelativeResize="0"/>
          <p:nvPr/>
        </p:nvPicPr>
        <p:blipFill rotWithShape="1">
          <a:blip r:embed="rId3">
            <a:alphaModFix/>
          </a:blip>
          <a:srcRect l="25280" t="7976" r="25210" b="14785"/>
          <a:stretch/>
        </p:blipFill>
        <p:spPr>
          <a:xfrm>
            <a:off x="1" y="-1"/>
            <a:ext cx="12192000" cy="693822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ED58DC-A113-4259-B931-D0EE18E40C64}"/>
              </a:ext>
            </a:extLst>
          </p:cNvPr>
          <p:cNvSpPr>
            <a:spLocks noGrp="1"/>
          </p:cNvSpPr>
          <p:nvPr>
            <p:ph type="ctrTitle"/>
          </p:nvPr>
        </p:nvSpPr>
        <p:spPr>
          <a:xfrm>
            <a:off x="1791286" y="1174615"/>
            <a:ext cx="9144000" cy="851169"/>
          </a:xfrm>
        </p:spPr>
        <p:txBody>
          <a:bodyPr/>
          <a:lstStyle/>
          <a:p>
            <a:r>
              <a:rPr lang="es-MX" sz="4000" dirty="0"/>
              <a:t>5.h. Reflexión. Grupo Interdisciplinario</a:t>
            </a:r>
          </a:p>
        </p:txBody>
      </p:sp>
      <p:sp>
        <p:nvSpPr>
          <p:cNvPr id="3" name="Subtítulo 2">
            <a:extLst>
              <a:ext uri="{FF2B5EF4-FFF2-40B4-BE49-F238E27FC236}">
                <a16:creationId xmlns:a16="http://schemas.microsoft.com/office/drawing/2014/main" id="{FC01AD39-CBF5-430F-95F8-6D2C934D7230}"/>
              </a:ext>
            </a:extLst>
          </p:cNvPr>
          <p:cNvSpPr>
            <a:spLocks noGrp="1"/>
          </p:cNvSpPr>
          <p:nvPr>
            <p:ph type="subTitle" idx="1"/>
          </p:nvPr>
        </p:nvSpPr>
        <p:spPr>
          <a:xfrm>
            <a:off x="1524000" y="2195269"/>
            <a:ext cx="9144000" cy="1655762"/>
          </a:xfrm>
        </p:spPr>
        <p:txBody>
          <a:bodyPr/>
          <a:lstStyle/>
          <a:p>
            <a:pPr marL="85725" indent="0" algn="just"/>
            <a:r>
              <a:rPr lang="es-MX" dirty="0"/>
              <a:t>El proyecto representa un gran compromiso y responsabilidad para los diferentes equipos. Uno de los avances fue la comunicación, parte fundamental en todo trabajo colaborativo. Un tropiezo importante fue la falta de tiempo o disponibilidad entre los integrantes para trabajar con el proyecto. Para solucionarlo, se fomentó el diálogo para llegar a un común acuerdo en los tiempos disponibles y en las propuestas, por el bien del proyecto. Esto benefició en gran medida al éxito de los proyectos.</a:t>
            </a:r>
          </a:p>
          <a:p>
            <a:pPr marL="85725" indent="0" algn="just"/>
            <a:r>
              <a:rPr lang="es-MX" dirty="0"/>
              <a:t>La parte más importante de todo proyecto colaborativo siempre es el trabajo en equipo.</a:t>
            </a:r>
          </a:p>
        </p:txBody>
      </p:sp>
    </p:spTree>
    <p:extLst>
      <p:ext uri="{BB962C8B-B14F-4D97-AF65-F5344CB8AC3E}">
        <p14:creationId xmlns:p14="http://schemas.microsoft.com/office/powerpoint/2010/main" val="3610837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orbel"/>
              <a:buNone/>
            </a:pPr>
            <a:r>
              <a:rPr lang="en-US" sz="6000" b="0" i="0" u="none" strike="noStrike" cap="none">
                <a:solidFill>
                  <a:schemeClr val="dk1"/>
                </a:solidFill>
                <a:latin typeface="Corbel"/>
                <a:ea typeface="Corbel"/>
                <a:cs typeface="Corbel"/>
                <a:sym typeface="Corbel"/>
              </a:rPr>
              <a:t>5.i. Evidencias de proceso</a:t>
            </a:r>
            <a:br>
              <a:rPr lang="en-US" sz="6000" b="0" i="0" u="none" strike="noStrike" cap="none">
                <a:solidFill>
                  <a:schemeClr val="dk1"/>
                </a:solidFill>
                <a:latin typeface="Corbel"/>
                <a:ea typeface="Corbel"/>
                <a:cs typeface="Corbel"/>
                <a:sym typeface="Corbel"/>
              </a:rPr>
            </a:br>
            <a:endParaRPr sz="6000" b="0" i="0" u="none" strike="noStrike" cap="none">
              <a:solidFill>
                <a:schemeClr val="dk1"/>
              </a:solidFill>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p:nvPr/>
        </p:nvSpPr>
        <p:spPr>
          <a:xfrm>
            <a:off x="0" y="0"/>
            <a:ext cx="896110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4</a:t>
            </a:r>
            <a:r>
              <a:rPr lang="en-US" sz="2800" b="0" i="0" u="none" strike="noStrike" cap="none">
                <a:solidFill>
                  <a:srgbClr val="000000"/>
                </a:solidFill>
                <a:latin typeface="Arial"/>
                <a:ea typeface="Arial"/>
                <a:cs typeface="Arial"/>
                <a:sym typeface="Arial"/>
              </a:rPr>
              <a:t> Organizador gráfico. Preguntas esenciales</a:t>
            </a:r>
            <a:endParaRPr sz="1400" b="0" i="0" u="none" strike="noStrike" cap="none">
              <a:solidFill>
                <a:srgbClr val="000000"/>
              </a:solidFill>
              <a:latin typeface="Arial"/>
              <a:ea typeface="Arial"/>
              <a:cs typeface="Arial"/>
              <a:sym typeface="Arial"/>
            </a:endParaRPr>
          </a:p>
        </p:txBody>
      </p:sp>
      <p:pic>
        <p:nvPicPr>
          <p:cNvPr id="439" name="Shape 439" descr="https://lh3.googleusercontent.com/Bux1wuKAYrpMrE3Ae3nrdHLzcosuiB8aMBJQ_1V4mJ3mf6h4zqn79nLTs_PkQuMerw1-XABq_VPECZ_vA56zQw58LT47M6irqU_IA9i9s4H_PR52-gQTcLbajLfHUpolEhAXpjbg"/>
          <p:cNvPicPr preferRelativeResize="0"/>
          <p:nvPr/>
        </p:nvPicPr>
        <p:blipFill rotWithShape="1">
          <a:blip r:embed="rId3">
            <a:alphaModFix/>
          </a:blip>
          <a:srcRect/>
          <a:stretch/>
        </p:blipFill>
        <p:spPr>
          <a:xfrm>
            <a:off x="200723" y="512956"/>
            <a:ext cx="11686478" cy="623353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ctrTitle"/>
          </p:nvPr>
        </p:nvSpPr>
        <p:spPr>
          <a:xfrm>
            <a:off x="1747475" y="1827650"/>
            <a:ext cx="9144000" cy="2831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Organizador gráfico sobre</a:t>
            </a:r>
            <a:endParaRPr sz="4500" b="1" i="0" u="none" strike="noStrike" cap="none">
              <a:solidFill>
                <a:srgbClr val="585858"/>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chemeClr val="dk1"/>
              </a:buClr>
              <a:buSzPts val="1125"/>
              <a:buFont typeface="Arial"/>
              <a:buNone/>
            </a:pP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 “Proceso de indagación”.</a:t>
            </a:r>
            <a:endParaRPr sz="4500" b="1" i="0" u="none" strike="noStrike" cap="none">
              <a:solidFill>
                <a:srgbClr val="585858"/>
              </a:solidFill>
              <a:highlight>
                <a:srgbClr val="FFFFFF"/>
              </a:highlight>
              <a:latin typeface="Arial"/>
              <a:ea typeface="Arial"/>
              <a:cs typeface="Arial"/>
              <a:sym typeface="Arial"/>
            </a:endParaRPr>
          </a:p>
          <a:p>
            <a:pPr marL="0" marR="0" lvl="0" indent="457200" algn="ctr" rtl="0">
              <a:lnSpc>
                <a:spcPct val="100000"/>
              </a:lnSpc>
              <a:spcBef>
                <a:spcPts val="0"/>
              </a:spcBef>
              <a:spcAft>
                <a:spcPts val="0"/>
              </a:spcAft>
              <a:buClr>
                <a:schemeClr val="dk1"/>
              </a:buClr>
              <a:buSzPts val="1125"/>
              <a:buFont typeface="Arial"/>
              <a:buNone/>
            </a:pPr>
            <a:r>
              <a:rPr lang="en-US" sz="4500" b="1" i="0" u="none" strike="noStrike" cap="none">
                <a:solidFill>
                  <a:srgbClr val="585858"/>
                </a:solidFill>
                <a:highlight>
                  <a:srgbClr val="FFFFFF"/>
                </a:highlight>
                <a:latin typeface="Arial"/>
                <a:ea typeface="Arial"/>
                <a:cs typeface="Arial"/>
                <a:sym typeface="Arial"/>
              </a:rPr>
              <a:t>Producto 5</a:t>
            </a:r>
            <a:endParaRPr sz="4500" b="1" i="0" u="none" strike="noStrike" cap="none">
              <a:solidFill>
                <a:srgbClr val="585858"/>
              </a:solidFill>
              <a:highlight>
                <a:srgbClr val="FFFFFF"/>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idx="4294967295"/>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4800" b="0" i="0" u="none" strike="noStrike" cap="none">
                <a:solidFill>
                  <a:schemeClr val="dk1"/>
                </a:solidFill>
                <a:latin typeface="Calibri"/>
                <a:ea typeface="Calibri"/>
                <a:cs typeface="Calibri"/>
                <a:sym typeface="Calibri"/>
              </a:rPr>
              <a:t>2) Maestros participantes y sus asignaturas</a:t>
            </a:r>
            <a:endParaRPr sz="4400" b="0" i="0" u="none" strike="noStrike" cap="none">
              <a:solidFill>
                <a:schemeClr val="dk1"/>
              </a:solidFill>
              <a:latin typeface="Calibri"/>
              <a:ea typeface="Calibri"/>
              <a:cs typeface="Calibri"/>
              <a:sym typeface="Calibri"/>
            </a:endParaRPr>
          </a:p>
        </p:txBody>
      </p:sp>
      <p:graphicFrame>
        <p:nvGraphicFramePr>
          <p:cNvPr id="253" name="Shape 253"/>
          <p:cNvGraphicFramePr/>
          <p:nvPr/>
        </p:nvGraphicFramePr>
        <p:xfrm>
          <a:off x="952500" y="1943910"/>
          <a:ext cx="10515600" cy="3510075"/>
        </p:xfrm>
        <a:graphic>
          <a:graphicData uri="http://schemas.openxmlformats.org/drawingml/2006/table">
            <a:tbl>
              <a:tblPr>
                <a:noFill/>
                <a:tableStyleId>{42855EB8-E9C3-4299-A8FA-340D8AC48756}</a:tableStyleId>
              </a:tblPr>
              <a:tblGrid>
                <a:gridCol w="4208625">
                  <a:extLst>
                    <a:ext uri="{9D8B030D-6E8A-4147-A177-3AD203B41FA5}">
                      <a16:colId xmlns:a16="http://schemas.microsoft.com/office/drawing/2014/main" val="20000"/>
                    </a:ext>
                  </a:extLst>
                </a:gridCol>
                <a:gridCol w="6306975">
                  <a:extLst>
                    <a:ext uri="{9D8B030D-6E8A-4147-A177-3AD203B41FA5}">
                      <a16:colId xmlns:a16="http://schemas.microsoft.com/office/drawing/2014/main" val="20001"/>
                    </a:ext>
                  </a:extLst>
                </a:gridCol>
              </a:tblGrid>
              <a:tr h="61230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Nombre del maestro</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Asignatura</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9659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Lidia Elena Caña Díaz</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Informática IV</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65925">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a:solidFill>
                            <a:schemeClr val="dk1"/>
                          </a:solidFill>
                        </a:rPr>
                        <a:t>Raquel Reyes Fabián</a:t>
                      </a:r>
                      <a:endParaRPr sz="1400" u="none" strike="noStrike" cap="none"/>
                    </a:p>
                    <a:p>
                      <a:pPr marL="0" marR="0" lvl="0" indent="0" algn="l" rtl="0">
                        <a:lnSpc>
                          <a:spcPct val="100000"/>
                        </a:lnSpc>
                        <a:spcBef>
                          <a:spcPts val="0"/>
                        </a:spcBef>
                        <a:spcAft>
                          <a:spcPts val="0"/>
                        </a:spcAft>
                        <a:buClr>
                          <a:srgbClr val="000000"/>
                        </a:buClr>
                        <a:buSzPts val="2400"/>
                        <a:buFont typeface="Arial"/>
                        <a:buNone/>
                      </a:pPr>
                      <a:endParaRPr sz="2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Educación Estética y Artística IV: Danza Española</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65925">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a:solidFill>
                            <a:schemeClr val="dk1"/>
                          </a:solidFill>
                        </a:rPr>
                        <a:t>Omar Ruiz Gutiérrez</a:t>
                      </a:r>
                      <a:endParaRPr sz="1400" u="none" strike="noStrike" cap="none"/>
                    </a:p>
                    <a:p>
                      <a:pPr marL="0" marR="0" lvl="0" indent="0" algn="l" rtl="0">
                        <a:lnSpc>
                          <a:spcPct val="100000"/>
                        </a:lnSpc>
                        <a:spcBef>
                          <a:spcPts val="0"/>
                        </a:spcBef>
                        <a:spcAft>
                          <a:spcPts val="0"/>
                        </a:spcAft>
                        <a:buClr>
                          <a:srgbClr val="000000"/>
                        </a:buClr>
                        <a:buSzPts val="2400"/>
                        <a:buFont typeface="Arial"/>
                        <a:buNone/>
                      </a:pPr>
                      <a:endParaRPr sz="2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Lengua Extranjera Inglés IV</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p:nvPr/>
        </p:nvSpPr>
        <p:spPr>
          <a:xfrm>
            <a:off x="293768" y="275433"/>
            <a:ext cx="9381094"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5</a:t>
            </a:r>
            <a:r>
              <a:rPr lang="en-US" sz="2800" b="0" i="0" u="none" strike="noStrike" cap="none">
                <a:solidFill>
                  <a:srgbClr val="000000"/>
                </a:solidFill>
                <a:latin typeface="Arial"/>
                <a:ea typeface="Arial"/>
                <a:cs typeface="Arial"/>
                <a:sym typeface="Arial"/>
              </a:rPr>
              <a:t>. Organizador gráfico. Proceso de indagación </a:t>
            </a:r>
            <a:endParaRPr sz="1400" b="0" i="0" u="none" strike="noStrike" cap="none">
              <a:solidFill>
                <a:srgbClr val="000000"/>
              </a:solidFill>
              <a:latin typeface="Arial"/>
              <a:ea typeface="Arial"/>
              <a:cs typeface="Arial"/>
              <a:sym typeface="Arial"/>
            </a:endParaRPr>
          </a:p>
        </p:txBody>
      </p:sp>
      <p:sp>
        <p:nvSpPr>
          <p:cNvPr id="450" name="Shape 450"/>
          <p:cNvSpPr txBox="1"/>
          <p:nvPr/>
        </p:nvSpPr>
        <p:spPr>
          <a:xfrm>
            <a:off x="293775" y="1120375"/>
            <a:ext cx="3037200" cy="2265000"/>
          </a:xfrm>
          <a:prstGeom prst="rect">
            <a:avLst/>
          </a:prstGeom>
          <a:solidFill>
            <a:srgbClr val="CFE2F3"/>
          </a:solid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457200" marR="0" lvl="0" indent="-298450" algn="ctr" rtl="0">
              <a:lnSpc>
                <a:spcPct val="100000"/>
              </a:lnSpc>
              <a:spcBef>
                <a:spcPts val="0"/>
              </a:spcBef>
              <a:spcAft>
                <a:spcPts val="0"/>
              </a:spcAft>
              <a:buClr>
                <a:schemeClr val="dk1"/>
              </a:buClr>
              <a:buSzPts val="1100"/>
              <a:buFont typeface="Arial"/>
              <a:buAutoNum type="alphaUcParenR"/>
            </a:pPr>
            <a:r>
              <a:rPr lang="en-US" sz="1100" b="1" i="0" u="none" strike="noStrike" cap="none">
                <a:solidFill>
                  <a:schemeClr val="dk1"/>
                </a:solidFill>
                <a:latin typeface="Arial"/>
                <a:ea typeface="Arial"/>
                <a:cs typeface="Arial"/>
                <a:sym typeface="Arial"/>
              </a:rPr>
              <a:t>Planear el marco de referencia del aprendizaje por indagación:</a:t>
            </a:r>
            <a:endParaRPr sz="1100" b="1" i="0" u="none" strike="noStrike" cap="none">
              <a:solidFill>
                <a:schemeClr val="dk1"/>
              </a:solidFill>
              <a:latin typeface="Arial"/>
              <a:ea typeface="Arial"/>
              <a:cs typeface="Arial"/>
              <a:sym typeface="Arial"/>
            </a:endParaRPr>
          </a:p>
          <a:p>
            <a:pPr marL="457200" marR="0" lvl="0" indent="-298450" algn="just" rtl="0">
              <a:lnSpc>
                <a:spcPct val="100000"/>
              </a:lnSpc>
              <a:spcBef>
                <a:spcPts val="0"/>
              </a:spcBef>
              <a:spcAft>
                <a:spcPts val="0"/>
              </a:spcAft>
              <a:buClr>
                <a:schemeClr val="dk1"/>
              </a:buClr>
              <a:buSzPts val="1100"/>
              <a:buFont typeface="Arial"/>
              <a:buAutoNum type="arabicPeriod"/>
            </a:pPr>
            <a:r>
              <a:rPr lang="en-US" sz="1100" b="0" i="0" u="none" strike="noStrike" cap="none">
                <a:solidFill>
                  <a:schemeClr val="dk1"/>
                </a:solidFill>
                <a:latin typeface="Arial"/>
                <a:ea typeface="Arial"/>
                <a:cs typeface="Arial"/>
                <a:sym typeface="Arial"/>
              </a:rPr>
              <a:t>Elija un asunto llamativo: determine un tema que sea importante y que vaya más allá del aula.</a:t>
            </a:r>
            <a:endParaRPr sz="1100" b="0" i="0" u="none" strike="noStrike" cap="none">
              <a:solidFill>
                <a:schemeClr val="dk1"/>
              </a:solidFill>
              <a:latin typeface="Arial"/>
              <a:ea typeface="Arial"/>
              <a:cs typeface="Arial"/>
              <a:sym typeface="Arial"/>
            </a:endParaRPr>
          </a:p>
          <a:p>
            <a:pPr marL="457200" marR="0" lvl="0" indent="-298450" algn="just" rtl="0">
              <a:lnSpc>
                <a:spcPct val="100000"/>
              </a:lnSpc>
              <a:spcBef>
                <a:spcPts val="0"/>
              </a:spcBef>
              <a:spcAft>
                <a:spcPts val="0"/>
              </a:spcAft>
              <a:buClr>
                <a:schemeClr val="dk1"/>
              </a:buClr>
              <a:buSzPts val="1100"/>
              <a:buFont typeface="Arial"/>
              <a:buAutoNum type="arabicPeriod"/>
            </a:pPr>
            <a:r>
              <a:rPr lang="en-US" sz="1100" b="0" i="0" u="none" strike="noStrike" cap="none">
                <a:solidFill>
                  <a:schemeClr val="dk1"/>
                </a:solidFill>
                <a:latin typeface="Arial"/>
                <a:ea typeface="Arial"/>
                <a:cs typeface="Arial"/>
                <a:sym typeface="Arial"/>
              </a:rPr>
              <a:t>Decida sobre la perspectiva a usar: (ambiental, social, histórica, económica), y quién escogerá (el docente o los estudiantes).</a:t>
            </a:r>
            <a:endParaRPr sz="1100" b="0" i="0" u="none" strike="noStrike" cap="none">
              <a:solidFill>
                <a:schemeClr val="dk1"/>
              </a:solidFill>
              <a:latin typeface="Arial"/>
              <a:ea typeface="Arial"/>
              <a:cs typeface="Arial"/>
              <a:sym typeface="Arial"/>
            </a:endParaRPr>
          </a:p>
          <a:p>
            <a:pPr marL="457200" marR="0" lvl="0" indent="-298450" algn="just" rtl="0">
              <a:lnSpc>
                <a:spcPct val="100000"/>
              </a:lnSpc>
              <a:spcBef>
                <a:spcPts val="0"/>
              </a:spcBef>
              <a:spcAft>
                <a:spcPts val="0"/>
              </a:spcAft>
              <a:buClr>
                <a:schemeClr val="dk1"/>
              </a:buClr>
              <a:buSzPts val="1100"/>
              <a:buFont typeface="Arial"/>
              <a:buAutoNum type="arabicPeriod"/>
            </a:pPr>
            <a:r>
              <a:rPr lang="en-US" sz="1100" b="0" i="0" u="none" strike="noStrike" cap="none">
                <a:solidFill>
                  <a:schemeClr val="dk1"/>
                </a:solidFill>
                <a:latin typeface="Arial"/>
                <a:ea typeface="Arial"/>
                <a:cs typeface="Arial"/>
                <a:sym typeface="Arial"/>
              </a:rPr>
              <a:t>Defina el proyecto final.</a:t>
            </a:r>
            <a:endParaRPr sz="1100" b="0" i="0" u="none" strike="noStrike" cap="none">
              <a:solidFill>
                <a:schemeClr val="dk1"/>
              </a:solidFill>
              <a:latin typeface="Arial"/>
              <a:ea typeface="Arial"/>
              <a:cs typeface="Arial"/>
              <a:sym typeface="Arial"/>
            </a:endParaRPr>
          </a:p>
          <a:p>
            <a:pPr marL="457200" marR="0" lvl="0" indent="-298450" algn="just" rtl="0">
              <a:lnSpc>
                <a:spcPct val="100000"/>
              </a:lnSpc>
              <a:spcBef>
                <a:spcPts val="0"/>
              </a:spcBef>
              <a:spcAft>
                <a:spcPts val="0"/>
              </a:spcAft>
              <a:buClr>
                <a:schemeClr val="dk1"/>
              </a:buClr>
              <a:buSzPts val="1100"/>
              <a:buFont typeface="Arial"/>
              <a:buAutoNum type="arabicPeriod"/>
            </a:pPr>
            <a:r>
              <a:rPr lang="en-US" sz="1100" b="0" i="0" u="none" strike="noStrike" cap="none">
                <a:solidFill>
                  <a:schemeClr val="dk1"/>
                </a:solidFill>
                <a:latin typeface="Arial"/>
                <a:ea typeface="Arial"/>
                <a:cs typeface="Arial"/>
                <a:sym typeface="Arial"/>
              </a:rPr>
              <a:t>Prepare la evaluación.</a:t>
            </a:r>
            <a:endParaRPr sz="1100" b="0" i="0" u="none" strike="noStrike" cap="none">
              <a:solidFill>
                <a:schemeClr val="dk1"/>
              </a:solidFill>
              <a:latin typeface="Arial"/>
              <a:ea typeface="Arial"/>
              <a:cs typeface="Arial"/>
              <a:sym typeface="Arial"/>
            </a:endParaRPr>
          </a:p>
          <a:p>
            <a:pPr marL="457200" marR="0" lvl="0" indent="-298450" algn="just" rtl="0">
              <a:lnSpc>
                <a:spcPct val="100000"/>
              </a:lnSpc>
              <a:spcBef>
                <a:spcPts val="0"/>
              </a:spcBef>
              <a:spcAft>
                <a:spcPts val="0"/>
              </a:spcAft>
              <a:buClr>
                <a:schemeClr val="dk1"/>
              </a:buClr>
              <a:buSzPts val="1100"/>
              <a:buFont typeface="Arial"/>
              <a:buAutoNum type="arabicPeriod"/>
            </a:pPr>
            <a:r>
              <a:rPr lang="en-US" sz="1100" b="0" i="0" u="none" strike="noStrike" cap="none">
                <a:solidFill>
                  <a:schemeClr val="dk1"/>
                </a:solidFill>
                <a:latin typeface="Arial"/>
                <a:ea typeface="Arial"/>
                <a:cs typeface="Arial"/>
                <a:sym typeface="Arial"/>
              </a:rPr>
              <a:t>Seleccione las actividades.</a:t>
            </a:r>
            <a:endParaRPr sz="1100" b="0" i="0" u="none" strike="noStrike" cap="none">
              <a:solidFill>
                <a:srgbClr val="000000"/>
              </a:solidFill>
              <a:latin typeface="Arial"/>
              <a:ea typeface="Arial"/>
              <a:cs typeface="Arial"/>
              <a:sym typeface="Arial"/>
            </a:endParaRPr>
          </a:p>
        </p:txBody>
      </p:sp>
      <p:sp>
        <p:nvSpPr>
          <p:cNvPr id="451" name="Shape 451"/>
          <p:cNvSpPr txBox="1"/>
          <p:nvPr/>
        </p:nvSpPr>
        <p:spPr>
          <a:xfrm>
            <a:off x="312375" y="3707100"/>
            <a:ext cx="3000000" cy="2642400"/>
          </a:xfrm>
          <a:prstGeom prst="rect">
            <a:avLst/>
          </a:prstGeom>
          <a:solidFill>
            <a:srgbClr val="D9EAD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B) Proceso de indagación</a:t>
            </a:r>
            <a:endParaRPr sz="1000" b="1" i="0" u="none" strike="noStrike" cap="none">
              <a:solidFill>
                <a:schemeClr val="dk1"/>
              </a:solidFill>
              <a:latin typeface="Arial"/>
              <a:ea typeface="Arial"/>
              <a:cs typeface="Arial"/>
              <a:sym typeface="Arial"/>
            </a:endParaRPr>
          </a:p>
          <a:p>
            <a:pPr marL="457200" marR="0" lvl="0" indent="-292100" algn="just" rtl="0">
              <a:lnSpc>
                <a:spcPct val="100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Problematización</a:t>
            </a:r>
            <a:endParaRPr sz="1000" b="0" i="0" u="none" strike="noStrike" cap="none">
              <a:solidFill>
                <a:schemeClr val="dk1"/>
              </a:solidFill>
              <a:latin typeface="Arial"/>
              <a:ea typeface="Arial"/>
              <a:cs typeface="Arial"/>
              <a:sym typeface="Arial"/>
            </a:endParaRPr>
          </a:p>
          <a:p>
            <a:pPr marL="457200" marR="0" lvl="0" indent="-292100" algn="l" rtl="0">
              <a:lnSpc>
                <a:spcPct val="115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Observación. curiosidad (Para qué, por qué cómo)</a:t>
            </a:r>
            <a:endParaRPr sz="1000" b="0" i="0" u="none" strike="noStrike" cap="none">
              <a:solidFill>
                <a:schemeClr val="dk1"/>
              </a:solidFill>
              <a:latin typeface="Arial"/>
              <a:ea typeface="Arial"/>
              <a:cs typeface="Arial"/>
              <a:sym typeface="Arial"/>
            </a:endParaRPr>
          </a:p>
          <a:p>
            <a:pPr marL="457200" marR="0" lvl="0" indent="-292100" algn="l" rtl="0">
              <a:lnSpc>
                <a:spcPct val="115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Plantear preguntas</a:t>
            </a:r>
            <a:endParaRPr sz="1000" b="0" i="0" u="none" strike="noStrike" cap="none">
              <a:solidFill>
                <a:schemeClr val="dk1"/>
              </a:solidFill>
              <a:latin typeface="Arial"/>
              <a:ea typeface="Arial"/>
              <a:cs typeface="Arial"/>
              <a:sym typeface="Arial"/>
            </a:endParaRPr>
          </a:p>
          <a:p>
            <a:pPr marL="457200" marR="0" lvl="0" indent="-292100" algn="l" rtl="0">
              <a:lnSpc>
                <a:spcPct val="115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Analizar el problema</a:t>
            </a:r>
            <a:endParaRPr sz="1000" b="0" i="0" u="none" strike="noStrike" cap="none">
              <a:solidFill>
                <a:schemeClr val="dk1"/>
              </a:solidFill>
              <a:latin typeface="Arial"/>
              <a:ea typeface="Arial"/>
              <a:cs typeface="Arial"/>
              <a:sym typeface="Arial"/>
            </a:endParaRPr>
          </a:p>
          <a:p>
            <a:pPr marL="457200" marR="0" lvl="0" indent="-292100" algn="just" rtl="0">
              <a:lnSpc>
                <a:spcPct val="100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Buscar información</a:t>
            </a:r>
            <a:endParaRPr sz="1000" b="0" i="0" u="none" strike="noStrike" cap="none">
              <a:solidFill>
                <a:schemeClr val="dk1"/>
              </a:solidFill>
              <a:latin typeface="Arial"/>
              <a:ea typeface="Arial"/>
              <a:cs typeface="Arial"/>
              <a:sym typeface="Arial"/>
            </a:endParaRPr>
          </a:p>
          <a:p>
            <a:pPr marL="457200" marR="0" lvl="0" indent="-292100" algn="just" rtl="0">
              <a:lnSpc>
                <a:spcPct val="100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Organizar la información</a:t>
            </a:r>
            <a:endParaRPr sz="1000" b="0" i="0" u="none" strike="noStrike" cap="none">
              <a:solidFill>
                <a:schemeClr val="dk1"/>
              </a:solidFill>
              <a:latin typeface="Arial"/>
              <a:ea typeface="Arial"/>
              <a:cs typeface="Arial"/>
              <a:sym typeface="Arial"/>
            </a:endParaRPr>
          </a:p>
          <a:p>
            <a:pPr marL="457200" marR="0" lvl="0" indent="-292100" algn="just" rtl="0">
              <a:lnSpc>
                <a:spcPct val="100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Interpretar o explicar el problema a partir de la información</a:t>
            </a:r>
            <a:endParaRPr sz="1000" b="0" i="0" u="none" strike="noStrike" cap="none">
              <a:solidFill>
                <a:schemeClr val="dk1"/>
              </a:solidFill>
              <a:latin typeface="Arial"/>
              <a:ea typeface="Arial"/>
              <a:cs typeface="Arial"/>
              <a:sym typeface="Arial"/>
            </a:endParaRPr>
          </a:p>
          <a:p>
            <a:pPr marL="457200" marR="0" lvl="0" indent="-292100" algn="l" rtl="0">
              <a:lnSpc>
                <a:spcPct val="115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Proponer posible explicación</a:t>
            </a:r>
            <a:endParaRPr sz="1000" b="0" i="0" u="none" strike="noStrike" cap="none">
              <a:solidFill>
                <a:schemeClr val="dk1"/>
              </a:solidFill>
              <a:latin typeface="Arial"/>
              <a:ea typeface="Arial"/>
              <a:cs typeface="Arial"/>
              <a:sym typeface="Arial"/>
            </a:endParaRPr>
          </a:p>
          <a:p>
            <a:pPr marL="457200" marR="0" lvl="0" indent="-292100" algn="just" rtl="0">
              <a:lnSpc>
                <a:spcPct val="100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Síntesis de la información</a:t>
            </a:r>
            <a:endParaRPr sz="1000" b="0" i="0" u="none" strike="noStrike" cap="none">
              <a:solidFill>
                <a:schemeClr val="dk1"/>
              </a:solidFill>
              <a:latin typeface="Arial"/>
              <a:ea typeface="Arial"/>
              <a:cs typeface="Arial"/>
              <a:sym typeface="Arial"/>
            </a:endParaRPr>
          </a:p>
          <a:p>
            <a:pPr marL="457200" marR="0" lvl="0" indent="-292100" algn="just" rtl="0">
              <a:lnSpc>
                <a:spcPct val="100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Expresión o creación de los productos de la investigación</a:t>
            </a:r>
            <a:endParaRPr sz="1000" b="0" i="0" u="none" strike="noStrike" cap="none">
              <a:solidFill>
                <a:schemeClr val="dk1"/>
              </a:solidFill>
              <a:latin typeface="Arial"/>
              <a:ea typeface="Arial"/>
              <a:cs typeface="Arial"/>
              <a:sym typeface="Arial"/>
            </a:endParaRPr>
          </a:p>
          <a:p>
            <a:pPr marL="457200" marR="0" lvl="0" indent="-292100" algn="l" rtl="0">
              <a:lnSpc>
                <a:spcPct val="115000"/>
              </a:lnSpc>
              <a:spcBef>
                <a:spcPts val="0"/>
              </a:spcBef>
              <a:spcAft>
                <a:spcPts val="0"/>
              </a:spcAft>
              <a:buClr>
                <a:schemeClr val="dk1"/>
              </a:buClr>
              <a:buSzPts val="1000"/>
              <a:buFont typeface="Arial"/>
              <a:buAutoNum type="arabicPeriod"/>
            </a:pPr>
            <a:r>
              <a:rPr lang="en-US" sz="1000" b="0" i="0" u="none" strike="noStrike" cap="none">
                <a:solidFill>
                  <a:schemeClr val="dk1"/>
                </a:solidFill>
                <a:latin typeface="Arial"/>
                <a:ea typeface="Arial"/>
                <a:cs typeface="Arial"/>
                <a:sym typeface="Arial"/>
              </a:rPr>
              <a:t>Comparto información al publicarlo</a:t>
            </a:r>
            <a:endParaRPr sz="1000" b="0" i="0" u="none" strike="noStrike" cap="none">
              <a:solidFill>
                <a:schemeClr val="dk1"/>
              </a:solidFill>
              <a:latin typeface="Arial"/>
              <a:ea typeface="Arial"/>
              <a:cs typeface="Arial"/>
              <a:sym typeface="Arial"/>
            </a:endParaRPr>
          </a:p>
        </p:txBody>
      </p:sp>
      <p:sp>
        <p:nvSpPr>
          <p:cNvPr id="452" name="Shape 452"/>
          <p:cNvSpPr txBox="1"/>
          <p:nvPr/>
        </p:nvSpPr>
        <p:spPr>
          <a:xfrm>
            <a:off x="4328400" y="893850"/>
            <a:ext cx="5895000" cy="523200"/>
          </a:xfrm>
          <a:prstGeom prst="rect">
            <a:avLst/>
          </a:prstGeom>
          <a:solidFill>
            <a:srgbClr val="FCE5CD"/>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50"/>
              <a:buFont typeface="Arial"/>
              <a:buNone/>
            </a:pPr>
            <a:r>
              <a:rPr lang="en-US" sz="1150" b="1" i="0" u="none" strike="noStrike" cap="none">
                <a:solidFill>
                  <a:schemeClr val="dk1"/>
                </a:solidFill>
                <a:latin typeface="Arial"/>
                <a:ea typeface="Arial"/>
                <a:cs typeface="Arial"/>
                <a:sym typeface="Arial"/>
              </a:rPr>
              <a:t>C) Evaluar con indicadores el proceso de indagación (alumnos y profesores) </a:t>
            </a:r>
            <a:endParaRPr sz="1400" b="1" i="0" u="none" strike="noStrike" cap="none">
              <a:solidFill>
                <a:srgbClr val="000000"/>
              </a:solidFill>
              <a:latin typeface="Arial"/>
              <a:ea typeface="Arial"/>
              <a:cs typeface="Arial"/>
              <a:sym typeface="Arial"/>
            </a:endParaRPr>
          </a:p>
        </p:txBody>
      </p:sp>
      <p:pic>
        <p:nvPicPr>
          <p:cNvPr id="453" name="Shape 453"/>
          <p:cNvPicPr preferRelativeResize="0"/>
          <p:nvPr/>
        </p:nvPicPr>
        <p:blipFill rotWithShape="1">
          <a:blip r:embed="rId3">
            <a:alphaModFix/>
          </a:blip>
          <a:srcRect l="27749" t="16704" r="29320" b="2784"/>
          <a:stretch/>
        </p:blipFill>
        <p:spPr>
          <a:xfrm>
            <a:off x="4053800" y="1512250"/>
            <a:ext cx="4025001" cy="4616350"/>
          </a:xfrm>
          <a:prstGeom prst="rect">
            <a:avLst/>
          </a:prstGeom>
          <a:noFill/>
          <a:ln>
            <a:noFill/>
          </a:ln>
        </p:spPr>
      </p:pic>
      <p:pic>
        <p:nvPicPr>
          <p:cNvPr id="454" name="Shape 454"/>
          <p:cNvPicPr preferRelativeResize="0"/>
          <p:nvPr/>
        </p:nvPicPr>
        <p:blipFill rotWithShape="1">
          <a:blip r:embed="rId4">
            <a:alphaModFix/>
          </a:blip>
          <a:srcRect l="27555" t="20191" r="29281"/>
          <a:stretch/>
        </p:blipFill>
        <p:spPr>
          <a:xfrm>
            <a:off x="7954650" y="1512250"/>
            <a:ext cx="3900849" cy="4616350"/>
          </a:xfrm>
          <a:prstGeom prst="rect">
            <a:avLst/>
          </a:prstGeom>
          <a:noFill/>
          <a:ln>
            <a:noFill/>
          </a:ln>
        </p:spPr>
      </p:pic>
      <p:cxnSp>
        <p:nvCxnSpPr>
          <p:cNvPr id="455" name="Shape 455"/>
          <p:cNvCxnSpPr>
            <a:stCxn id="450" idx="2"/>
            <a:endCxn id="451" idx="0"/>
          </p:cNvCxnSpPr>
          <p:nvPr/>
        </p:nvCxnSpPr>
        <p:spPr>
          <a:xfrm>
            <a:off x="1812375" y="3385375"/>
            <a:ext cx="0" cy="321600"/>
          </a:xfrm>
          <a:prstGeom prst="straightConnector1">
            <a:avLst/>
          </a:prstGeom>
          <a:noFill/>
          <a:ln w="28575" cap="flat" cmpd="sng">
            <a:solidFill>
              <a:schemeClr val="dk2"/>
            </a:solidFill>
            <a:prstDash val="solid"/>
            <a:round/>
            <a:headEnd type="none" w="sm" len="sm"/>
            <a:tailEnd type="triangle" w="med" len="med"/>
          </a:ln>
        </p:spPr>
      </p:cxnSp>
      <p:cxnSp>
        <p:nvCxnSpPr>
          <p:cNvPr id="456" name="Shape 456"/>
          <p:cNvCxnSpPr>
            <a:stCxn id="451" idx="3"/>
            <a:endCxn id="452" idx="1"/>
          </p:cNvCxnSpPr>
          <p:nvPr/>
        </p:nvCxnSpPr>
        <p:spPr>
          <a:xfrm rot="10800000" flipH="1">
            <a:off x="3312375" y="1155300"/>
            <a:ext cx="1016100" cy="3873000"/>
          </a:xfrm>
          <a:prstGeom prst="bentConnector3">
            <a:avLst>
              <a:gd name="adj1" fmla="val 49996"/>
            </a:avLst>
          </a:prstGeom>
          <a:noFill/>
          <a:ln w="28575" cap="flat" cmpd="sng">
            <a:solidFill>
              <a:schemeClr val="dk2"/>
            </a:solidFill>
            <a:prstDash val="solid"/>
            <a:round/>
            <a:headEnd type="none" w="sm" len="sm"/>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subTitle" idx="1"/>
          </p:nvPr>
        </p:nvSpPr>
        <p:spPr>
          <a:xfrm>
            <a:off x="1860008" y="2270302"/>
            <a:ext cx="9144000" cy="2993634"/>
          </a:xfrm>
          <a:prstGeom prst="rect">
            <a:avLst/>
          </a:prstGeom>
          <a:noFill/>
          <a:ln>
            <a:noFill/>
          </a:ln>
        </p:spPr>
        <p:txBody>
          <a:bodyPr spcFirstLastPara="1" wrap="square" lIns="91425" tIns="91425" rIns="91425" bIns="91425" anchor="t" anchorCtr="0">
            <a:noAutofit/>
          </a:bodyPr>
          <a:lstStyle/>
          <a:p>
            <a:pPr marL="457200" marR="0" lvl="0" indent="-406400" algn="ctr" rtl="0">
              <a:lnSpc>
                <a:spcPct val="90000"/>
              </a:lnSpc>
              <a:spcBef>
                <a:spcPts val="1000"/>
              </a:spcBef>
              <a:spcAft>
                <a:spcPts val="0"/>
              </a:spcAft>
              <a:buClr>
                <a:schemeClr val="dk1"/>
              </a:buClr>
              <a:buSzPts val="2400"/>
              <a:buFont typeface="Arial"/>
              <a:buNone/>
            </a:pPr>
            <a:r>
              <a:rPr lang="en-US" sz="4800" b="1" i="0" u="none" strike="noStrike" cap="none">
                <a:solidFill>
                  <a:schemeClr val="dk1"/>
                </a:solidFill>
                <a:latin typeface="Calibri"/>
                <a:ea typeface="Calibri"/>
                <a:cs typeface="Calibri"/>
                <a:sym typeface="Calibri"/>
              </a:rPr>
              <a:t>PRODUCTO 6.</a:t>
            </a:r>
            <a:endParaRPr/>
          </a:p>
          <a:p>
            <a:pPr marL="457200" marR="0" lvl="0" indent="-406400" algn="ctr" rtl="0">
              <a:lnSpc>
                <a:spcPct val="90000"/>
              </a:lnSpc>
              <a:spcBef>
                <a:spcPts val="1000"/>
              </a:spcBef>
              <a:spcAft>
                <a:spcPts val="0"/>
              </a:spcAft>
              <a:buClr>
                <a:schemeClr val="dk1"/>
              </a:buClr>
              <a:buSzPts val="2400"/>
              <a:buFont typeface="Arial"/>
              <a:buNone/>
            </a:pPr>
            <a:r>
              <a:rPr lang="en-US" sz="4800" b="1" i="0" u="none" strike="noStrike" cap="none">
                <a:solidFill>
                  <a:schemeClr val="dk1"/>
                </a:solidFill>
                <a:latin typeface="Calibri"/>
                <a:ea typeface="Calibri"/>
                <a:cs typeface="Calibri"/>
                <a:sym typeface="Calibri"/>
              </a:rPr>
              <a:t>ANALISIS MESA DE</a:t>
            </a:r>
            <a:endParaRPr/>
          </a:p>
          <a:p>
            <a:pPr marL="457200" marR="0" lvl="0" indent="-406400" algn="ctr" rtl="0">
              <a:lnSpc>
                <a:spcPct val="90000"/>
              </a:lnSpc>
              <a:spcBef>
                <a:spcPts val="1000"/>
              </a:spcBef>
              <a:spcAft>
                <a:spcPts val="0"/>
              </a:spcAft>
              <a:buClr>
                <a:schemeClr val="dk1"/>
              </a:buClr>
              <a:buSzPts val="2400"/>
              <a:buFont typeface="Arial"/>
              <a:buNone/>
            </a:pPr>
            <a:r>
              <a:rPr lang="en-US" sz="4800" b="1" i="0" u="none" strike="noStrike" cap="none">
                <a:solidFill>
                  <a:schemeClr val="dk1"/>
                </a:solidFill>
                <a:latin typeface="Calibri"/>
                <a:ea typeface="Calibri"/>
                <a:cs typeface="Calibri"/>
                <a:sym typeface="Calibri"/>
              </a:rPr>
              <a:t> EXPERTOS GENERAL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p:nvPr/>
        </p:nvSpPr>
        <p:spPr>
          <a:xfrm>
            <a:off x="484290" y="353492"/>
            <a:ext cx="765305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6. </a:t>
            </a:r>
            <a:r>
              <a:rPr lang="en-US" sz="2800" b="1" i="0" u="none" strike="noStrike" cap="none">
                <a:solidFill>
                  <a:srgbClr val="000000"/>
                </a:solidFill>
                <a:latin typeface="Arial"/>
                <a:ea typeface="Arial"/>
                <a:cs typeface="Arial"/>
                <a:sym typeface="Arial"/>
              </a:rPr>
              <a:t>e) A.M.E. general (página 1 de 5</a:t>
            </a:r>
            <a:endParaRPr sz="2800" b="1" i="0" u="none" strike="noStrike" cap="none">
              <a:solidFill>
                <a:srgbClr val="000000"/>
              </a:solidFill>
              <a:latin typeface="Arial"/>
              <a:ea typeface="Arial"/>
              <a:cs typeface="Arial"/>
              <a:sym typeface="Arial"/>
            </a:endParaRPr>
          </a:p>
        </p:txBody>
      </p:sp>
      <p:pic>
        <p:nvPicPr>
          <p:cNvPr id="467" name="Shape 467"/>
          <p:cNvPicPr preferRelativeResize="0"/>
          <p:nvPr/>
        </p:nvPicPr>
        <p:blipFill rotWithShape="1">
          <a:blip r:embed="rId3">
            <a:alphaModFix/>
          </a:blip>
          <a:srcRect/>
          <a:stretch/>
        </p:blipFill>
        <p:spPr>
          <a:xfrm>
            <a:off x="604200" y="876225"/>
            <a:ext cx="10859549" cy="5791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p:nvPr/>
        </p:nvSpPr>
        <p:spPr>
          <a:xfrm>
            <a:off x="484290" y="353492"/>
            <a:ext cx="777328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6. </a:t>
            </a:r>
            <a:r>
              <a:rPr lang="en-US" sz="2800" b="1" i="0" u="none" strike="noStrike" cap="none">
                <a:solidFill>
                  <a:srgbClr val="000000"/>
                </a:solidFill>
                <a:latin typeface="Arial"/>
                <a:ea typeface="Arial"/>
                <a:cs typeface="Arial"/>
                <a:sym typeface="Arial"/>
              </a:rPr>
              <a:t>e) A.M.E. general (página 2 de 5)</a:t>
            </a:r>
            <a:endParaRPr sz="2800" b="1" i="0" u="none" strike="noStrike" cap="none">
              <a:solidFill>
                <a:srgbClr val="000000"/>
              </a:solidFill>
              <a:latin typeface="Arial"/>
              <a:ea typeface="Arial"/>
              <a:cs typeface="Arial"/>
              <a:sym typeface="Arial"/>
            </a:endParaRPr>
          </a:p>
        </p:txBody>
      </p:sp>
      <p:pic>
        <p:nvPicPr>
          <p:cNvPr id="473" name="Shape 473"/>
          <p:cNvPicPr preferRelativeResize="0"/>
          <p:nvPr/>
        </p:nvPicPr>
        <p:blipFill rotWithShape="1">
          <a:blip r:embed="rId3">
            <a:alphaModFix/>
          </a:blip>
          <a:srcRect/>
          <a:stretch/>
        </p:blipFill>
        <p:spPr>
          <a:xfrm>
            <a:off x="604200" y="876700"/>
            <a:ext cx="11123800" cy="5824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p:nvPr/>
        </p:nvSpPr>
        <p:spPr>
          <a:xfrm>
            <a:off x="484290" y="353492"/>
            <a:ext cx="777328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6. </a:t>
            </a:r>
            <a:r>
              <a:rPr lang="en-US" sz="2800" b="1" i="0" u="none" strike="noStrike" cap="none">
                <a:solidFill>
                  <a:srgbClr val="000000"/>
                </a:solidFill>
                <a:latin typeface="Arial"/>
                <a:ea typeface="Arial"/>
                <a:cs typeface="Arial"/>
                <a:sym typeface="Arial"/>
              </a:rPr>
              <a:t>e) A.M.E. general (página 3 de 5)</a:t>
            </a:r>
            <a:endParaRPr sz="2800" b="1" i="0" u="none" strike="noStrike" cap="none">
              <a:solidFill>
                <a:srgbClr val="000000"/>
              </a:solidFill>
              <a:latin typeface="Arial"/>
              <a:ea typeface="Arial"/>
              <a:cs typeface="Arial"/>
              <a:sym typeface="Arial"/>
            </a:endParaRPr>
          </a:p>
        </p:txBody>
      </p:sp>
      <p:pic>
        <p:nvPicPr>
          <p:cNvPr id="479" name="Shape 479"/>
          <p:cNvPicPr preferRelativeResize="0"/>
          <p:nvPr/>
        </p:nvPicPr>
        <p:blipFill rotWithShape="1">
          <a:blip r:embed="rId3">
            <a:alphaModFix/>
          </a:blip>
          <a:srcRect l="23750" t="10666" r="23055" b="26443"/>
          <a:stretch/>
        </p:blipFill>
        <p:spPr>
          <a:xfrm>
            <a:off x="484300" y="876700"/>
            <a:ext cx="11356949" cy="5790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p:nvPr/>
        </p:nvSpPr>
        <p:spPr>
          <a:xfrm>
            <a:off x="484290" y="353492"/>
            <a:ext cx="777328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6. </a:t>
            </a:r>
            <a:r>
              <a:rPr lang="en-US" sz="2800" b="1" i="0" u="none" strike="noStrike" cap="none">
                <a:solidFill>
                  <a:srgbClr val="000000"/>
                </a:solidFill>
                <a:latin typeface="Arial"/>
                <a:ea typeface="Arial"/>
                <a:cs typeface="Arial"/>
                <a:sym typeface="Arial"/>
              </a:rPr>
              <a:t>e) A.M.E. general (página 4 de 5)</a:t>
            </a:r>
            <a:endParaRPr sz="2800" b="1" i="0" u="none" strike="noStrike" cap="none">
              <a:solidFill>
                <a:srgbClr val="000000"/>
              </a:solidFill>
              <a:latin typeface="Arial"/>
              <a:ea typeface="Arial"/>
              <a:cs typeface="Arial"/>
              <a:sym typeface="Arial"/>
            </a:endParaRPr>
          </a:p>
        </p:txBody>
      </p:sp>
      <p:pic>
        <p:nvPicPr>
          <p:cNvPr id="485" name="Shape 485"/>
          <p:cNvPicPr preferRelativeResize="0"/>
          <p:nvPr/>
        </p:nvPicPr>
        <p:blipFill rotWithShape="1">
          <a:blip r:embed="rId3">
            <a:alphaModFix/>
          </a:blip>
          <a:srcRect l="24028" t="15112" r="23055" b="21333"/>
          <a:stretch/>
        </p:blipFill>
        <p:spPr>
          <a:xfrm>
            <a:off x="579025" y="876700"/>
            <a:ext cx="11161573" cy="5748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p:nvPr/>
        </p:nvSpPr>
        <p:spPr>
          <a:xfrm>
            <a:off x="484290" y="353492"/>
            <a:ext cx="777328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6. </a:t>
            </a:r>
            <a:r>
              <a:rPr lang="en-US" sz="2800" b="1" i="0" u="none" strike="noStrike" cap="none">
                <a:solidFill>
                  <a:srgbClr val="000000"/>
                </a:solidFill>
                <a:latin typeface="Arial"/>
                <a:ea typeface="Arial"/>
                <a:cs typeface="Arial"/>
                <a:sym typeface="Arial"/>
              </a:rPr>
              <a:t>e) A.M.E. general (página 4 de 5)</a:t>
            </a:r>
            <a:endParaRPr sz="2800" b="1" i="0" u="none" strike="noStrike" cap="none">
              <a:solidFill>
                <a:srgbClr val="000000"/>
              </a:solidFill>
              <a:latin typeface="Arial"/>
              <a:ea typeface="Arial"/>
              <a:cs typeface="Arial"/>
              <a:sym typeface="Arial"/>
            </a:endParaRPr>
          </a:p>
        </p:txBody>
      </p:sp>
      <p:pic>
        <p:nvPicPr>
          <p:cNvPr id="491" name="Shape 491"/>
          <p:cNvPicPr preferRelativeResize="0"/>
          <p:nvPr/>
        </p:nvPicPr>
        <p:blipFill rotWithShape="1">
          <a:blip r:embed="rId3">
            <a:alphaModFix/>
          </a:blip>
          <a:srcRect/>
          <a:stretch/>
        </p:blipFill>
        <p:spPr>
          <a:xfrm>
            <a:off x="484300" y="876700"/>
            <a:ext cx="11268876" cy="5847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ctrTitle"/>
          </p:nvPr>
        </p:nvSpPr>
        <p:spPr>
          <a:xfrm>
            <a:off x="2078636" y="1813810"/>
            <a:ext cx="9144000" cy="3015288"/>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4800" b="1" i="0" u="none" strike="noStrike" cap="none">
                <a:solidFill>
                  <a:schemeClr val="dk1"/>
                </a:solidFill>
                <a:latin typeface="Calibri"/>
                <a:ea typeface="Calibri"/>
                <a:cs typeface="Calibri"/>
                <a:sym typeface="Calibri"/>
              </a:rPr>
              <a:t>PRODUCTO 7.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ESTRUCTURA INICIAL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DE PLANEACIÓN</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RESUMEN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p:nvPr/>
        </p:nvSpPr>
        <p:spPr>
          <a:xfrm>
            <a:off x="484291" y="353492"/>
            <a:ext cx="11269560"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02" name="Shape 502"/>
          <p:cNvPicPr preferRelativeResize="0"/>
          <p:nvPr/>
        </p:nvPicPr>
        <p:blipFill rotWithShape="1">
          <a:blip r:embed="rId3">
            <a:alphaModFix/>
          </a:blip>
          <a:srcRect l="15784" t="20170" r="15495" b="10906"/>
          <a:stretch/>
        </p:blipFill>
        <p:spPr>
          <a:xfrm>
            <a:off x="309489" y="1307598"/>
            <a:ext cx="11882511" cy="55504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08" name="Shape 508"/>
          <p:cNvPicPr preferRelativeResize="0"/>
          <p:nvPr/>
        </p:nvPicPr>
        <p:blipFill rotWithShape="1">
          <a:blip r:embed="rId3">
            <a:alphaModFix/>
          </a:blip>
          <a:srcRect l="14728" t="14377" r="18958" b="9186"/>
          <a:stretch/>
        </p:blipFill>
        <p:spPr>
          <a:xfrm>
            <a:off x="586450" y="1307500"/>
            <a:ext cx="10783698" cy="5370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idx="4294967295"/>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4800" b="0" i="0" u="none" strike="noStrike" cap="none">
                <a:solidFill>
                  <a:schemeClr val="dk1"/>
                </a:solidFill>
                <a:latin typeface="Calibri"/>
                <a:ea typeface="Calibri"/>
                <a:cs typeface="Calibri"/>
                <a:sym typeface="Calibri"/>
              </a:rPr>
              <a:t>3) Ciclo escolar en el que se planea llevar a cabo el proyecto</a:t>
            </a:r>
            <a:endParaRPr sz="4400" b="0" i="0" u="none" strike="noStrike" cap="none">
              <a:solidFill>
                <a:schemeClr val="dk1"/>
              </a:solidFill>
              <a:latin typeface="Calibri"/>
              <a:ea typeface="Calibri"/>
              <a:cs typeface="Calibri"/>
              <a:sym typeface="Calibri"/>
            </a:endParaRPr>
          </a:p>
        </p:txBody>
      </p:sp>
      <p:sp>
        <p:nvSpPr>
          <p:cNvPr id="259" name="Shape 259"/>
          <p:cNvSpPr txBox="1">
            <a:spLocks noGrp="1"/>
          </p:cNvSpPr>
          <p:nvPr>
            <p:ph type="body" idx="4294967295"/>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0"/>
              </a:spcBef>
              <a:spcAft>
                <a:spcPts val="0"/>
              </a:spcAft>
              <a:buClr>
                <a:schemeClr val="dk1"/>
              </a:buClr>
              <a:buSzPts val="2800"/>
              <a:buFont typeface="Arial"/>
              <a:buNone/>
            </a:pPr>
            <a:r>
              <a:rPr lang="en-US" sz="4000" b="0" i="0" u="none" strike="noStrike" cap="none">
                <a:solidFill>
                  <a:schemeClr val="dk1"/>
                </a:solidFill>
                <a:latin typeface="Calibri"/>
                <a:ea typeface="Calibri"/>
                <a:cs typeface="Calibri"/>
                <a:sym typeface="Calibri"/>
              </a:rPr>
              <a:t>CICLO ESCOLAR 2018 - 2019</a:t>
            </a:r>
            <a:endParaRPr/>
          </a:p>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14" name="Shape 514"/>
          <p:cNvPicPr preferRelativeResize="0"/>
          <p:nvPr/>
        </p:nvPicPr>
        <p:blipFill rotWithShape="1">
          <a:blip r:embed="rId3">
            <a:alphaModFix/>
          </a:blip>
          <a:srcRect l="15014" t="13465" r="17534" b="20136"/>
          <a:stretch/>
        </p:blipFill>
        <p:spPr>
          <a:xfrm>
            <a:off x="622375" y="1520025"/>
            <a:ext cx="10855501" cy="52132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20" name="Shape 520"/>
          <p:cNvPicPr preferRelativeResize="0"/>
          <p:nvPr/>
        </p:nvPicPr>
        <p:blipFill rotWithShape="1">
          <a:blip r:embed="rId3">
            <a:alphaModFix/>
          </a:blip>
          <a:srcRect l="14726" t="14378" r="17537" b="41128"/>
          <a:stretch/>
        </p:blipFill>
        <p:spPr>
          <a:xfrm>
            <a:off x="634325" y="1579850"/>
            <a:ext cx="11119475" cy="50507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26" name="Shape 526"/>
          <p:cNvPicPr preferRelativeResize="0"/>
          <p:nvPr/>
        </p:nvPicPr>
        <p:blipFill rotWithShape="1">
          <a:blip r:embed="rId3">
            <a:alphaModFix/>
          </a:blip>
          <a:srcRect l="15150" t="13555" r="17000" b="9468"/>
          <a:stretch/>
        </p:blipFill>
        <p:spPr>
          <a:xfrm>
            <a:off x="547650" y="1307500"/>
            <a:ext cx="10950901" cy="53805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32" name="Shape 532"/>
          <p:cNvPicPr preferRelativeResize="0"/>
          <p:nvPr/>
        </p:nvPicPr>
        <p:blipFill rotWithShape="1">
          <a:blip r:embed="rId3">
            <a:alphaModFix/>
          </a:blip>
          <a:srcRect l="15308" t="13553" r="17988" b="7643"/>
          <a:stretch/>
        </p:blipFill>
        <p:spPr>
          <a:xfrm>
            <a:off x="602425" y="1362025"/>
            <a:ext cx="10800324" cy="53771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38" name="Shape 538"/>
          <p:cNvPicPr preferRelativeResize="0"/>
          <p:nvPr/>
        </p:nvPicPr>
        <p:blipFill rotWithShape="1">
          <a:blip r:embed="rId3">
            <a:alphaModFix/>
          </a:blip>
          <a:srcRect l="15309" t="15120" r="18639" b="9201"/>
          <a:stretch/>
        </p:blipFill>
        <p:spPr>
          <a:xfrm>
            <a:off x="484300" y="1376825"/>
            <a:ext cx="10986876" cy="53796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44" name="Shape 544"/>
          <p:cNvPicPr preferRelativeResize="0"/>
          <p:nvPr/>
        </p:nvPicPr>
        <p:blipFill rotWithShape="1">
          <a:blip r:embed="rId3">
            <a:alphaModFix/>
          </a:blip>
          <a:srcRect l="15474" t="14074" r="17822" b="7115"/>
          <a:stretch/>
        </p:blipFill>
        <p:spPr>
          <a:xfrm>
            <a:off x="629800" y="1431575"/>
            <a:ext cx="10896124" cy="5174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50" name="Shape 550"/>
          <p:cNvPicPr preferRelativeResize="0"/>
          <p:nvPr/>
        </p:nvPicPr>
        <p:blipFill rotWithShape="1">
          <a:blip r:embed="rId3">
            <a:alphaModFix/>
          </a:blip>
          <a:srcRect l="14987" t="13815" r="17163" b="4768"/>
          <a:stretch/>
        </p:blipFill>
        <p:spPr>
          <a:xfrm>
            <a:off x="575050" y="1404225"/>
            <a:ext cx="11019326" cy="52701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56" name="Shape 556"/>
          <p:cNvPicPr preferRelativeResize="0"/>
          <p:nvPr/>
        </p:nvPicPr>
        <p:blipFill rotWithShape="1">
          <a:blip r:embed="rId3">
            <a:alphaModFix/>
          </a:blip>
          <a:srcRect l="14329" t="14596" r="17006" b="6333"/>
          <a:stretch/>
        </p:blipFill>
        <p:spPr>
          <a:xfrm>
            <a:off x="397075" y="1355175"/>
            <a:ext cx="11420100" cy="5373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62" name="Shape 562"/>
          <p:cNvPicPr preferRelativeResize="0"/>
          <p:nvPr/>
        </p:nvPicPr>
        <p:blipFill rotWithShape="1">
          <a:blip r:embed="rId3">
            <a:alphaModFix/>
          </a:blip>
          <a:srcRect l="12540" t="28165" r="14715" b="19642"/>
          <a:stretch/>
        </p:blipFill>
        <p:spPr>
          <a:xfrm>
            <a:off x="484300" y="1431575"/>
            <a:ext cx="11355548" cy="50921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68" name="Shape 568"/>
          <p:cNvPicPr preferRelativeResize="0"/>
          <p:nvPr/>
        </p:nvPicPr>
        <p:blipFill rotWithShape="1">
          <a:blip r:embed="rId3">
            <a:alphaModFix/>
          </a:blip>
          <a:srcRect l="12535" t="14332" r="15864" b="30604"/>
          <a:stretch/>
        </p:blipFill>
        <p:spPr>
          <a:xfrm>
            <a:off x="575050" y="1445275"/>
            <a:ext cx="11178749" cy="5146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idx="4294967295"/>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4800" b="0" i="0" u="none" strike="noStrike" cap="none">
                <a:solidFill>
                  <a:schemeClr val="dk1"/>
                </a:solidFill>
                <a:latin typeface="Calibri"/>
                <a:ea typeface="Calibri"/>
                <a:cs typeface="Calibri"/>
                <a:sym typeface="Calibri"/>
              </a:rPr>
              <a:t>4) Nombre del portafolio/proyecto</a:t>
            </a:r>
            <a:endParaRPr sz="4400" b="0" i="0" u="none" strike="noStrike" cap="none">
              <a:solidFill>
                <a:schemeClr val="dk1"/>
              </a:solidFill>
              <a:latin typeface="Calibri"/>
              <a:ea typeface="Calibri"/>
              <a:cs typeface="Calibri"/>
              <a:sym typeface="Calibri"/>
            </a:endParaRPr>
          </a:p>
        </p:txBody>
      </p:sp>
      <p:sp>
        <p:nvSpPr>
          <p:cNvPr id="265" name="Shape 265"/>
          <p:cNvSpPr txBox="1">
            <a:spLocks noGrp="1"/>
          </p:cNvSpPr>
          <p:nvPr>
            <p:ph type="body" idx="4294967295"/>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ctr" rtl="0">
              <a:lnSpc>
                <a:spcPct val="90000"/>
              </a:lnSpc>
              <a:spcBef>
                <a:spcPts val="0"/>
              </a:spcBef>
              <a:spcAft>
                <a:spcPts val="0"/>
              </a:spcAft>
              <a:buClr>
                <a:schemeClr val="dk1"/>
              </a:buClr>
              <a:buSzPts val="3600"/>
              <a:buFont typeface="Arial"/>
              <a:buNone/>
            </a:pPr>
            <a:r>
              <a:rPr lang="en-US" sz="3600" b="1" i="0" u="none" strike="noStrike" cap="none">
                <a:solidFill>
                  <a:srgbClr val="0000FF"/>
                </a:solidFill>
                <a:latin typeface="Syncopate"/>
                <a:ea typeface="Syncopate"/>
                <a:cs typeface="Syncopate"/>
                <a:sym typeface="Syncopate"/>
              </a:rPr>
              <a:t>In</a:t>
            </a:r>
            <a:r>
              <a:rPr lang="en-US" sz="3600" b="1" i="0" u="none" strike="noStrike" cap="none">
                <a:solidFill>
                  <a:srgbClr val="FF0000"/>
                </a:solidFill>
                <a:latin typeface="Syncopate"/>
                <a:ea typeface="Syncopate"/>
                <a:cs typeface="Syncopate"/>
                <a:sym typeface="Syncopate"/>
              </a:rPr>
              <a:t>for</a:t>
            </a:r>
            <a:r>
              <a:rPr lang="en-US" sz="3600" b="1" i="0" u="none" strike="noStrike" cap="none">
                <a:solidFill>
                  <a:srgbClr val="38761D"/>
                </a:solidFill>
                <a:latin typeface="Syncopate"/>
                <a:ea typeface="Syncopate"/>
                <a:cs typeface="Syncopate"/>
                <a:sym typeface="Syncopate"/>
              </a:rPr>
              <a:t>dance</a:t>
            </a:r>
            <a:endParaRPr sz="2800" b="0" i="0" u="none" strike="noStrike" cap="none">
              <a:solidFill>
                <a:schemeClr val="dk1"/>
              </a:solidFill>
              <a:latin typeface="Calibri"/>
              <a:ea typeface="Calibri"/>
              <a:cs typeface="Calibri"/>
              <a:sym typeface="Calibri"/>
            </a:endParaRPr>
          </a:p>
          <a:p>
            <a:pPr marL="228600" marR="0" lvl="0" indent="-50800" algn="ctr" rtl="0">
              <a:lnSpc>
                <a:spcPct val="90000"/>
              </a:lnSpc>
              <a:spcBef>
                <a:spcPts val="0"/>
              </a:spcBef>
              <a:spcAft>
                <a:spcPts val="0"/>
              </a:spcAft>
              <a:buClr>
                <a:schemeClr val="dk1"/>
              </a:buClr>
              <a:buSzPts val="3600"/>
              <a:buFont typeface="Arial"/>
              <a:buNone/>
            </a:pPr>
            <a:r>
              <a:rPr lang="en-US" sz="3600" b="0" i="0" u="none" strike="noStrike" cap="none">
                <a:solidFill>
                  <a:schemeClr val="dk1"/>
                </a:solidFill>
                <a:latin typeface="Syncopate"/>
                <a:ea typeface="Syncopate"/>
                <a:cs typeface="Syncopate"/>
                <a:sym typeface="Syncopate"/>
              </a:rPr>
              <a:t>Are you in for Dancing?</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74" name="Shape 574"/>
          <p:cNvPicPr preferRelativeResize="0"/>
          <p:nvPr/>
        </p:nvPicPr>
        <p:blipFill rotWithShape="1">
          <a:blip r:embed="rId3">
            <a:alphaModFix/>
          </a:blip>
          <a:srcRect l="11394" t="14591" r="15376" b="11817"/>
          <a:stretch/>
        </p:blipFill>
        <p:spPr>
          <a:xfrm>
            <a:off x="575050" y="1376850"/>
            <a:ext cx="11060399" cy="5242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80" name="Shape 580"/>
          <p:cNvPicPr preferRelativeResize="0"/>
          <p:nvPr/>
        </p:nvPicPr>
        <p:blipFill rotWithShape="1">
          <a:blip r:embed="rId3">
            <a:alphaModFix/>
          </a:blip>
          <a:srcRect l="11882" t="35732" r="15706" b="23296"/>
          <a:stretch/>
        </p:blipFill>
        <p:spPr>
          <a:xfrm>
            <a:off x="484300" y="1417875"/>
            <a:ext cx="11071599" cy="50511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86" name="Shape 586"/>
          <p:cNvPicPr preferRelativeResize="0"/>
          <p:nvPr/>
        </p:nvPicPr>
        <p:blipFill rotWithShape="1">
          <a:blip r:embed="rId3">
            <a:alphaModFix/>
          </a:blip>
          <a:srcRect l="12214" t="31820" r="16186" b="39215"/>
          <a:stretch/>
        </p:blipFill>
        <p:spPr>
          <a:xfrm>
            <a:off x="588725" y="1513725"/>
            <a:ext cx="11044001" cy="49689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92" name="Shape 592"/>
          <p:cNvPicPr preferRelativeResize="0"/>
          <p:nvPr/>
        </p:nvPicPr>
        <p:blipFill rotWithShape="1">
          <a:blip r:embed="rId3">
            <a:alphaModFix/>
          </a:blip>
          <a:srcRect l="11885" t="15378" r="15376" b="10509"/>
          <a:stretch/>
        </p:blipFill>
        <p:spPr>
          <a:xfrm>
            <a:off x="547650" y="1417900"/>
            <a:ext cx="10923527" cy="52153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p:nvPr/>
        </p:nvSpPr>
        <p:spPr>
          <a:xfrm>
            <a:off x="484291" y="353492"/>
            <a:ext cx="11269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Producto 7. </a:t>
            </a:r>
            <a:r>
              <a:rPr lang="en-US" sz="2800" b="0" i="0" u="none" strike="noStrike" cap="none">
                <a:solidFill>
                  <a:srgbClr val="000000"/>
                </a:solidFill>
                <a:latin typeface="Arial"/>
                <a:ea typeface="Arial"/>
                <a:cs typeface="Arial"/>
                <a:sym typeface="Arial"/>
              </a:rPr>
              <a:t>g) E.I.P. Resumen (Estructura Inicial de Planeación. Resumen), señalado.</a:t>
            </a:r>
            <a:endParaRPr sz="2800" b="1" i="0" u="none" strike="noStrike" cap="none">
              <a:solidFill>
                <a:srgbClr val="000000"/>
              </a:solidFill>
              <a:latin typeface="Arial"/>
              <a:ea typeface="Arial"/>
              <a:cs typeface="Arial"/>
              <a:sym typeface="Arial"/>
            </a:endParaRPr>
          </a:p>
        </p:txBody>
      </p:sp>
      <p:pic>
        <p:nvPicPr>
          <p:cNvPr id="598" name="Shape 598"/>
          <p:cNvPicPr preferRelativeResize="0"/>
          <p:nvPr/>
        </p:nvPicPr>
        <p:blipFill rotWithShape="1">
          <a:blip r:embed="rId3">
            <a:alphaModFix/>
          </a:blip>
          <a:srcRect l="11558" t="14072" r="15702" b="4771"/>
          <a:stretch/>
        </p:blipFill>
        <p:spPr>
          <a:xfrm>
            <a:off x="575025" y="1300425"/>
            <a:ext cx="10950901" cy="54312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ctrTitle"/>
          </p:nvPr>
        </p:nvSpPr>
        <p:spPr>
          <a:xfrm>
            <a:off x="1889761" y="1486667"/>
            <a:ext cx="9144000" cy="364844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4800" b="1" i="0" u="none" strike="noStrike" cap="none">
                <a:solidFill>
                  <a:schemeClr val="dk1"/>
                </a:solidFill>
                <a:latin typeface="Calibri"/>
                <a:ea typeface="Calibri"/>
                <a:cs typeface="Calibri"/>
                <a:sym typeface="Calibri"/>
              </a:rPr>
              <a:t>PRODUCTO 8.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ESTRUCTURA INICIAL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DE PLANEACIÓN</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rPr>
              <a:t>ELABORACI</a:t>
            </a:r>
            <a:r>
              <a:rPr lang="en-US" sz="4800" b="1"/>
              <a:t>Ó</a:t>
            </a:r>
            <a:r>
              <a:rPr lang="en-US" sz="4800" b="1" i="0" u="none" strike="noStrike" cap="none">
                <a:solidFill>
                  <a:schemeClr val="dk1"/>
                </a:solidFill>
              </a:rPr>
              <a:t>N</a:t>
            </a:r>
            <a:r>
              <a:rPr lang="en-US" sz="4800" b="1" i="0" u="none" strike="noStrike" cap="none">
                <a:solidFill>
                  <a:schemeClr val="dk1"/>
                </a:solidFill>
                <a:latin typeface="Calibri"/>
                <a:ea typeface="Calibri"/>
                <a:cs typeface="Calibri"/>
                <a:sym typeface="Calibri"/>
              </a:rPr>
              <a:t> DE PROYECTO</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a:t>
            </a:r>
            <a:endParaRPr sz="2000" b="0" i="0" u="none" strike="noStrike" cap="none">
              <a:solidFill>
                <a:srgbClr val="1F497D"/>
              </a:solidFill>
              <a:latin typeface="Arial"/>
              <a:ea typeface="Arial"/>
              <a:cs typeface="Arial"/>
              <a:sym typeface="Arial"/>
            </a:endParaRPr>
          </a:p>
        </p:txBody>
      </p:sp>
      <p:pic>
        <p:nvPicPr>
          <p:cNvPr id="609" name="Shape 609"/>
          <p:cNvPicPr preferRelativeResize="0"/>
          <p:nvPr/>
        </p:nvPicPr>
        <p:blipFill rotWithShape="1">
          <a:blip r:embed="rId3">
            <a:alphaModFix/>
          </a:blip>
          <a:srcRect l="9840" t="7491" r="14975" b="1687"/>
          <a:stretch/>
        </p:blipFill>
        <p:spPr>
          <a:xfrm>
            <a:off x="203425" y="970175"/>
            <a:ext cx="11154398" cy="55975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pic>
        <p:nvPicPr>
          <p:cNvPr id="615" name="Shape 615"/>
          <p:cNvPicPr preferRelativeResize="0"/>
          <p:nvPr/>
        </p:nvPicPr>
        <p:blipFill rotWithShape="1">
          <a:blip r:embed="rId3">
            <a:alphaModFix/>
          </a:blip>
          <a:srcRect l="11164" t="10072" r="14977" b="2627"/>
          <a:stretch/>
        </p:blipFill>
        <p:spPr>
          <a:xfrm>
            <a:off x="230525" y="1024400"/>
            <a:ext cx="11520349" cy="55839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pic>
        <p:nvPicPr>
          <p:cNvPr id="621" name="Shape 621"/>
          <p:cNvPicPr preferRelativeResize="0"/>
          <p:nvPr/>
        </p:nvPicPr>
        <p:blipFill rotWithShape="1">
          <a:blip r:embed="rId3">
            <a:alphaModFix/>
          </a:blip>
          <a:srcRect l="20998" t="14925" r="16544" b="9155"/>
          <a:stretch/>
        </p:blipFill>
        <p:spPr>
          <a:xfrm>
            <a:off x="268250" y="807125"/>
            <a:ext cx="11511648" cy="58852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pic>
        <p:nvPicPr>
          <p:cNvPr id="627" name="Shape 627"/>
          <p:cNvPicPr preferRelativeResize="0"/>
          <p:nvPr/>
        </p:nvPicPr>
        <p:blipFill rotWithShape="1">
          <a:blip r:embed="rId3">
            <a:alphaModFix/>
          </a:blip>
          <a:srcRect l="11165" t="8210" r="14237" b="2160"/>
          <a:stretch/>
        </p:blipFill>
        <p:spPr>
          <a:xfrm>
            <a:off x="311825" y="956650"/>
            <a:ext cx="11506824" cy="5665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idx="4294967295"/>
          </p:nvPr>
        </p:nvSpPr>
        <p:spPr>
          <a:xfrm>
            <a:off x="838200" y="291150"/>
            <a:ext cx="10515600" cy="8469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4800" b="0" i="0" u="none" strike="noStrike" cap="none">
                <a:solidFill>
                  <a:schemeClr val="dk1"/>
                </a:solidFill>
                <a:latin typeface="Calibri"/>
                <a:ea typeface="Calibri"/>
                <a:cs typeface="Calibri"/>
                <a:sym typeface="Calibri"/>
              </a:rPr>
              <a:t>5) Índice de apartados del portafolio</a:t>
            </a:r>
            <a:endParaRPr sz="4400" b="0" i="0" u="none" strike="noStrike" cap="none">
              <a:solidFill>
                <a:schemeClr val="dk1"/>
              </a:solidFill>
              <a:latin typeface="Calibri"/>
              <a:ea typeface="Calibri"/>
              <a:cs typeface="Calibri"/>
              <a:sym typeface="Calibri"/>
            </a:endParaRPr>
          </a:p>
        </p:txBody>
      </p:sp>
      <p:graphicFrame>
        <p:nvGraphicFramePr>
          <p:cNvPr id="271" name="Shape 271"/>
          <p:cNvGraphicFramePr/>
          <p:nvPr/>
        </p:nvGraphicFramePr>
        <p:xfrm>
          <a:off x="426450" y="1886575"/>
          <a:ext cx="11339100" cy="3298450"/>
        </p:xfrm>
        <a:graphic>
          <a:graphicData uri="http://schemas.openxmlformats.org/drawingml/2006/table">
            <a:tbl>
              <a:tblPr>
                <a:noFill/>
                <a:tableStyleId>{42855EB8-E9C3-4299-A8FA-340D8AC48756}</a:tableStyleId>
              </a:tblPr>
              <a:tblGrid>
                <a:gridCol w="11339100">
                  <a:extLst>
                    <a:ext uri="{9D8B030D-6E8A-4147-A177-3AD203B41FA5}">
                      <a16:colId xmlns:a16="http://schemas.microsoft.com/office/drawing/2014/main" val="20000"/>
                    </a:ext>
                  </a:extLst>
                </a:gridCol>
              </a:tblGrid>
              <a:tr h="633900">
                <a:tc>
                  <a:txBody>
                    <a:bodyPr/>
                    <a:lstStyle/>
                    <a:p>
                      <a:pPr marL="0" marR="0" lvl="0" indent="0" algn="ctr" rtl="0">
                        <a:lnSpc>
                          <a:spcPct val="100000"/>
                        </a:lnSpc>
                        <a:spcBef>
                          <a:spcPts val="0"/>
                        </a:spcBef>
                        <a:spcAft>
                          <a:spcPts val="0"/>
                        </a:spcAft>
                        <a:buClr>
                          <a:srgbClr val="585858"/>
                        </a:buClr>
                        <a:buSzPts val="2000"/>
                        <a:buFont typeface="Arial"/>
                        <a:buNone/>
                      </a:pPr>
                      <a:r>
                        <a:rPr lang="en-US" sz="2000" b="1" u="none" strike="noStrike" cap="none">
                          <a:solidFill>
                            <a:srgbClr val="585858"/>
                          </a:solidFill>
                          <a:highlight>
                            <a:srgbClr val="FFFFFF"/>
                          </a:highlight>
                        </a:rPr>
                        <a:t>5.a  Productos generados en la primera sesión de trabajo. Productos:</a:t>
                      </a:r>
                      <a:endParaRPr sz="1400" u="none" strike="noStrike" cap="none"/>
                    </a:p>
                  </a:txBody>
                  <a:tcPr marL="91425" marR="91425" marT="91425" marB="91425"/>
                </a:tc>
                <a:extLst>
                  <a:ext uri="{0D108BD9-81ED-4DB2-BD59-A6C34878D82A}">
                    <a16:rowId xmlns:a16="http://schemas.microsoft.com/office/drawing/2014/main" val="10000"/>
                  </a:ext>
                </a:extLst>
              </a:tr>
              <a:tr h="633900">
                <a:tc>
                  <a:txBody>
                    <a:bodyPr/>
                    <a:lstStyle/>
                    <a:p>
                      <a:pPr marL="0" marR="0" lvl="0" indent="0" algn="l" rtl="0">
                        <a:lnSpc>
                          <a:spcPct val="100000"/>
                        </a:lnSpc>
                        <a:spcBef>
                          <a:spcPts val="0"/>
                        </a:spcBef>
                        <a:spcAft>
                          <a:spcPts val="0"/>
                        </a:spcAft>
                        <a:buClr>
                          <a:schemeClr val="dk1"/>
                        </a:buClr>
                        <a:buSzPts val="2000"/>
                        <a:buFont typeface="Arial"/>
                        <a:buNone/>
                      </a:pPr>
                      <a:r>
                        <a:rPr lang="en-US" sz="2000" u="none" strike="noStrike" cap="none">
                          <a:solidFill>
                            <a:schemeClr val="dk1"/>
                          </a:solidFill>
                          <a:highlight>
                            <a:srgbClr val="FFFFFF"/>
                          </a:highlight>
                        </a:rPr>
                        <a:t>1.</a:t>
                      </a:r>
                      <a:r>
                        <a:rPr lang="en-US" sz="2000" u="none" strike="noStrike" cap="none">
                          <a:solidFill>
                            <a:srgbClr val="FC0D1B"/>
                          </a:solidFill>
                          <a:highlight>
                            <a:srgbClr val="FFFFFF"/>
                          </a:highlight>
                        </a:rPr>
                        <a:t> </a:t>
                      </a:r>
                      <a:r>
                        <a:rPr lang="en-US" sz="2000" b="1" u="none" strike="noStrike" cap="none">
                          <a:solidFill>
                            <a:srgbClr val="FC0D1B"/>
                          </a:solidFill>
                          <a:highlight>
                            <a:srgbClr val="FFFFFF"/>
                          </a:highlight>
                        </a:rPr>
                        <a:t>Producto 1.</a:t>
                      </a:r>
                      <a:r>
                        <a:rPr lang="en-US" sz="2000" u="none" strike="noStrike" cap="none">
                          <a:solidFill>
                            <a:srgbClr val="585858"/>
                          </a:solidFill>
                          <a:highlight>
                            <a:srgbClr val="FFFFFF"/>
                          </a:highlight>
                        </a:rPr>
                        <a:t> C.A.I.A.C. Conclusiones Generales. FOTO</a:t>
                      </a:r>
                      <a:endParaRPr sz="1400" u="none" strike="noStrike" cap="none"/>
                    </a:p>
                  </a:txBody>
                  <a:tcPr marL="91425" marR="91425" marT="91425" marB="91425"/>
                </a:tc>
                <a:extLst>
                  <a:ext uri="{0D108BD9-81ED-4DB2-BD59-A6C34878D82A}">
                    <a16:rowId xmlns:a16="http://schemas.microsoft.com/office/drawing/2014/main" val="10001"/>
                  </a:ext>
                </a:extLst>
              </a:tr>
              <a:tr h="1015325">
                <a:tc>
                  <a:txBody>
                    <a:bodyPr/>
                    <a:lstStyle/>
                    <a:p>
                      <a:pPr marL="0" marR="0" lvl="0" indent="0" algn="l" rtl="0">
                        <a:lnSpc>
                          <a:spcPct val="100000"/>
                        </a:lnSpc>
                        <a:spcBef>
                          <a:spcPts val="0"/>
                        </a:spcBef>
                        <a:spcAft>
                          <a:spcPts val="0"/>
                        </a:spcAft>
                        <a:buClr>
                          <a:schemeClr val="dk1"/>
                        </a:buClr>
                        <a:buSzPts val="2000"/>
                        <a:buFont typeface="Arial"/>
                        <a:buNone/>
                      </a:pPr>
                      <a:r>
                        <a:rPr lang="en-US" sz="2000" u="none" strike="noStrike" cap="none">
                          <a:solidFill>
                            <a:schemeClr val="dk1"/>
                          </a:solidFill>
                          <a:highlight>
                            <a:srgbClr val="FFFFFF"/>
                          </a:highlight>
                        </a:rPr>
                        <a:t>2.</a:t>
                      </a:r>
                      <a:r>
                        <a:rPr lang="en-US" sz="2000" u="none" strike="noStrike" cap="none">
                          <a:solidFill>
                            <a:srgbClr val="FC0D1B"/>
                          </a:solidFill>
                          <a:highlight>
                            <a:srgbClr val="FFFFFF"/>
                          </a:highlight>
                        </a:rPr>
                        <a:t> </a:t>
                      </a:r>
                      <a:r>
                        <a:rPr lang="en-US" sz="2000" b="1" u="none" strike="noStrike" cap="none">
                          <a:solidFill>
                            <a:srgbClr val="FC0D1B"/>
                          </a:solidFill>
                          <a:highlight>
                            <a:srgbClr val="FFFFFF"/>
                          </a:highlight>
                        </a:rPr>
                        <a:t>Producto 3.</a:t>
                      </a:r>
                      <a:r>
                        <a:rPr lang="en-US" sz="2000" u="none" strike="noStrike" cap="none">
                          <a:solidFill>
                            <a:srgbClr val="585858"/>
                          </a:solidFill>
                          <a:highlight>
                            <a:srgbClr val="FFFFFF"/>
                          </a:highlight>
                        </a:rPr>
                        <a:t> Fotografías de la sesión tomadas por los propios grupos y la persona asignada para tal fin.</a:t>
                      </a:r>
                      <a:endParaRPr sz="1400" u="none" strike="noStrike" cap="none"/>
                    </a:p>
                  </a:txBody>
                  <a:tcPr marL="91425" marR="91425" marT="91425" marB="91425"/>
                </a:tc>
                <a:extLst>
                  <a:ext uri="{0D108BD9-81ED-4DB2-BD59-A6C34878D82A}">
                    <a16:rowId xmlns:a16="http://schemas.microsoft.com/office/drawing/2014/main" val="10002"/>
                  </a:ext>
                </a:extLst>
              </a:tr>
              <a:tr h="1015325">
                <a:tc>
                  <a:txBody>
                    <a:bodyPr/>
                    <a:lstStyle/>
                    <a:p>
                      <a:pPr marL="0" marR="0" lvl="0" indent="0" algn="ctr" rtl="0">
                        <a:lnSpc>
                          <a:spcPct val="100000"/>
                        </a:lnSpc>
                        <a:spcBef>
                          <a:spcPts val="0"/>
                        </a:spcBef>
                        <a:spcAft>
                          <a:spcPts val="0"/>
                        </a:spcAft>
                        <a:buClr>
                          <a:srgbClr val="585858"/>
                        </a:buClr>
                        <a:buSzPts val="2000"/>
                        <a:buFont typeface="Arial"/>
                        <a:buNone/>
                      </a:pPr>
                      <a:r>
                        <a:rPr lang="en-US" sz="2000" b="1" u="none" strike="noStrike" cap="none">
                          <a:solidFill>
                            <a:srgbClr val="585858"/>
                          </a:solidFill>
                          <a:highlight>
                            <a:srgbClr val="FFFFFF"/>
                          </a:highlight>
                        </a:rPr>
                        <a:t>5.b    Fotografía del Organizador gráfico que muestre los contenidos y conceptos de todas las asignaturas involucradas  en el proyecto y su interrelación. (</a:t>
                      </a:r>
                      <a:r>
                        <a:rPr lang="en-US" sz="2000" b="1" u="none" strike="noStrike" cap="none">
                          <a:solidFill>
                            <a:srgbClr val="FC0D1B"/>
                          </a:solidFill>
                          <a:highlight>
                            <a:srgbClr val="FFFFFF"/>
                          </a:highlight>
                        </a:rPr>
                        <a:t>Producto 2.</a:t>
                      </a:r>
                      <a:r>
                        <a:rPr lang="en-US" sz="2000" b="1" u="none" strike="noStrike" cap="none">
                          <a:solidFill>
                            <a:srgbClr val="585858"/>
                          </a:solidFill>
                          <a:highlight>
                            <a:srgbClr val="FFFFFF"/>
                          </a:highlight>
                        </a:rPr>
                        <a:t>)</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pic>
        <p:nvPicPr>
          <p:cNvPr id="633" name="Shape 633"/>
          <p:cNvPicPr preferRelativeResize="0"/>
          <p:nvPr/>
        </p:nvPicPr>
        <p:blipFill rotWithShape="1">
          <a:blip r:embed="rId3">
            <a:alphaModFix/>
          </a:blip>
          <a:srcRect l="11904" t="7728" r="15420" b="2397"/>
          <a:stretch/>
        </p:blipFill>
        <p:spPr>
          <a:xfrm>
            <a:off x="311850" y="902425"/>
            <a:ext cx="11452576" cy="58143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pic>
        <p:nvPicPr>
          <p:cNvPr id="639" name="Shape 639"/>
          <p:cNvPicPr preferRelativeResize="0"/>
          <p:nvPr/>
        </p:nvPicPr>
        <p:blipFill rotWithShape="1">
          <a:blip r:embed="rId3">
            <a:alphaModFix/>
          </a:blip>
          <a:srcRect l="12053" t="10333" r="15419" b="3338"/>
          <a:stretch/>
        </p:blipFill>
        <p:spPr>
          <a:xfrm>
            <a:off x="203425" y="861775"/>
            <a:ext cx="11561000" cy="580082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pic>
        <p:nvPicPr>
          <p:cNvPr id="645" name="Shape 645"/>
          <p:cNvPicPr preferRelativeResize="0"/>
          <p:nvPr/>
        </p:nvPicPr>
        <p:blipFill rotWithShape="1">
          <a:blip r:embed="rId3">
            <a:alphaModFix/>
          </a:blip>
          <a:srcRect l="11164" t="8439" r="14977" b="2163"/>
          <a:stretch/>
        </p:blipFill>
        <p:spPr>
          <a:xfrm>
            <a:off x="488025" y="921650"/>
            <a:ext cx="11262849" cy="574094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pic>
        <p:nvPicPr>
          <p:cNvPr id="651" name="Shape 651"/>
          <p:cNvPicPr preferRelativeResize="0"/>
          <p:nvPr/>
        </p:nvPicPr>
        <p:blipFill rotWithShape="1">
          <a:blip r:embed="rId3">
            <a:alphaModFix/>
          </a:blip>
          <a:srcRect l="12053" t="9616" r="15117" b="2161"/>
          <a:stretch/>
        </p:blipFill>
        <p:spPr>
          <a:xfrm>
            <a:off x="366050" y="1024400"/>
            <a:ext cx="11493248" cy="573307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Shape 656"/>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pic>
        <p:nvPicPr>
          <p:cNvPr id="657" name="Shape 657"/>
          <p:cNvPicPr preferRelativeResize="0"/>
          <p:nvPr/>
        </p:nvPicPr>
        <p:blipFill rotWithShape="1">
          <a:blip r:embed="rId3">
            <a:alphaModFix/>
          </a:blip>
          <a:srcRect l="11613" t="7262" r="14969" b="18858"/>
          <a:stretch/>
        </p:blipFill>
        <p:spPr>
          <a:xfrm>
            <a:off x="338950" y="902425"/>
            <a:ext cx="11398374" cy="47436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Shape 662"/>
          <p:cNvPicPr preferRelativeResize="0"/>
          <p:nvPr/>
        </p:nvPicPr>
        <p:blipFill rotWithShape="1">
          <a:blip r:embed="rId3">
            <a:alphaModFix/>
          </a:blip>
          <a:srcRect l="18060" t="28378" r="8582" b="5501"/>
          <a:stretch/>
        </p:blipFill>
        <p:spPr>
          <a:xfrm>
            <a:off x="298825" y="1055850"/>
            <a:ext cx="11594352" cy="5602924"/>
          </a:xfrm>
          <a:prstGeom prst="rect">
            <a:avLst/>
          </a:prstGeom>
          <a:noFill/>
          <a:ln>
            <a:noFill/>
          </a:ln>
        </p:spPr>
      </p:pic>
      <p:sp>
        <p:nvSpPr>
          <p:cNvPr id="663" name="Shape 663"/>
          <p:cNvSpPr txBox="1"/>
          <p:nvPr/>
        </p:nvSpPr>
        <p:spPr>
          <a:xfrm>
            <a:off x="0" y="113225"/>
            <a:ext cx="12021600"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Shape 668"/>
          <p:cNvPicPr preferRelativeResize="0"/>
          <p:nvPr/>
        </p:nvPicPr>
        <p:blipFill rotWithShape="1">
          <a:blip r:embed="rId3">
            <a:alphaModFix/>
          </a:blip>
          <a:srcRect l="18570" t="28836" r="8201" b="31720"/>
          <a:stretch/>
        </p:blipFill>
        <p:spPr>
          <a:xfrm>
            <a:off x="195425" y="1399500"/>
            <a:ext cx="11687525" cy="4138700"/>
          </a:xfrm>
          <a:prstGeom prst="rect">
            <a:avLst/>
          </a:prstGeom>
          <a:noFill/>
          <a:ln>
            <a:noFill/>
          </a:ln>
        </p:spPr>
      </p:pic>
      <p:sp>
        <p:nvSpPr>
          <p:cNvPr id="669" name="Shape 669"/>
          <p:cNvSpPr txBox="1"/>
          <p:nvPr/>
        </p:nvSpPr>
        <p:spPr>
          <a:xfrm>
            <a:off x="0" y="113225"/>
            <a:ext cx="12021600"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Shape 674"/>
          <p:cNvPicPr preferRelativeResize="0"/>
          <p:nvPr/>
        </p:nvPicPr>
        <p:blipFill rotWithShape="1">
          <a:blip r:embed="rId3">
            <a:alphaModFix/>
          </a:blip>
          <a:srcRect l="18439" t="23817" r="8588" b="23512"/>
          <a:stretch/>
        </p:blipFill>
        <p:spPr>
          <a:xfrm>
            <a:off x="239075" y="1070775"/>
            <a:ext cx="11519376" cy="5468475"/>
          </a:xfrm>
          <a:prstGeom prst="rect">
            <a:avLst/>
          </a:prstGeom>
          <a:noFill/>
          <a:ln>
            <a:noFill/>
          </a:ln>
        </p:spPr>
      </p:pic>
      <p:sp>
        <p:nvSpPr>
          <p:cNvPr id="675" name="Shape 675"/>
          <p:cNvSpPr txBox="1"/>
          <p:nvPr/>
        </p:nvSpPr>
        <p:spPr>
          <a:xfrm>
            <a:off x="0" y="113225"/>
            <a:ext cx="12021600"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8.  </a:t>
            </a:r>
            <a:r>
              <a:rPr lang="en-US" sz="2000" b="0" i="0" u="none" strike="noStrike" cap="none">
                <a:solidFill>
                  <a:srgbClr val="1F497D"/>
                </a:solidFill>
                <a:latin typeface="Arial"/>
                <a:ea typeface="Arial"/>
                <a:cs typeface="Arial"/>
                <a:sym typeface="Arial"/>
              </a:rPr>
              <a:t>h)E.I.P. Elaboración del proyecto, desde el punto I. Contexto, hasta el punto V. 6. Conectar (inclusive) (Continuación)</a:t>
            </a:r>
            <a:endParaRPr sz="2000" b="0" i="0" u="none" strike="noStrike" cap="none">
              <a:solidFill>
                <a:srgbClr val="1F497D"/>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ctrTitle"/>
          </p:nvPr>
        </p:nvSpPr>
        <p:spPr>
          <a:xfrm>
            <a:off x="2072640" y="2683877"/>
            <a:ext cx="9144000" cy="23876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4800" b="1" i="0" u="none" strike="noStrike" cap="none" dirty="0">
                <a:solidFill>
                  <a:schemeClr val="dk1"/>
                </a:solidFill>
                <a:latin typeface="Calibri"/>
                <a:ea typeface="Calibri"/>
                <a:cs typeface="Calibri"/>
                <a:sym typeface="Calibri"/>
              </a:rPr>
              <a:t>PRODUCTO 9. </a:t>
            </a:r>
            <a:br>
              <a:rPr lang="en-US" sz="4800" b="1" i="0" u="none" strike="noStrike" cap="none" dirty="0">
                <a:solidFill>
                  <a:schemeClr val="dk1"/>
                </a:solidFill>
                <a:latin typeface="Calibri"/>
                <a:ea typeface="Calibri"/>
                <a:cs typeface="Calibri"/>
                <a:sym typeface="Calibri"/>
              </a:rPr>
            </a:br>
            <a:r>
              <a:rPr lang="en-US" sz="4800" b="1" i="0" u="none" strike="noStrike" cap="none" dirty="0">
                <a:solidFill>
                  <a:schemeClr val="dk1"/>
                </a:solidFill>
                <a:latin typeface="Calibri"/>
                <a:ea typeface="Calibri"/>
                <a:cs typeface="Calibri"/>
                <a:sym typeface="Calibri"/>
              </a:rPr>
              <a:t>FOTOGRAFÍAS DE LA SEGUNDA REUNIÓN DE TRABAJO. </a:t>
            </a:r>
            <a:br>
              <a:rPr lang="en-US" sz="4800" b="1" i="0" u="none" strike="noStrike" cap="none" dirty="0">
                <a:solidFill>
                  <a:schemeClr val="dk1"/>
                </a:solidFill>
                <a:latin typeface="Calibri"/>
                <a:ea typeface="Calibri"/>
                <a:cs typeface="Calibri"/>
                <a:sym typeface="Calibri"/>
              </a:rPr>
            </a:br>
            <a:endParaRPr sz="4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Shape 685" descr="omar ylidia"/>
          <p:cNvPicPr preferRelativeResize="0"/>
          <p:nvPr/>
        </p:nvPicPr>
        <p:blipFill rotWithShape="1">
          <a:blip r:embed="rId3">
            <a:alphaModFix/>
          </a:blip>
          <a:srcRect/>
          <a:stretch/>
        </p:blipFill>
        <p:spPr>
          <a:xfrm>
            <a:off x="700153" y="147699"/>
            <a:ext cx="4321629" cy="3241222"/>
          </a:xfrm>
          <a:prstGeom prst="rect">
            <a:avLst/>
          </a:prstGeom>
          <a:noFill/>
          <a:ln>
            <a:noFill/>
          </a:ln>
        </p:spPr>
      </p:pic>
      <p:pic>
        <p:nvPicPr>
          <p:cNvPr id="686" name="Shape 686" descr="Omar"/>
          <p:cNvPicPr preferRelativeResize="0"/>
          <p:nvPr/>
        </p:nvPicPr>
        <p:blipFill rotWithShape="1">
          <a:blip r:embed="rId4">
            <a:alphaModFix/>
          </a:blip>
          <a:srcRect/>
          <a:stretch/>
        </p:blipFill>
        <p:spPr>
          <a:xfrm>
            <a:off x="7618512" y="141760"/>
            <a:ext cx="4329548" cy="3247161"/>
          </a:xfrm>
          <a:prstGeom prst="rect">
            <a:avLst/>
          </a:prstGeom>
          <a:noFill/>
          <a:ln>
            <a:noFill/>
          </a:ln>
        </p:spPr>
      </p:pic>
      <p:pic>
        <p:nvPicPr>
          <p:cNvPr id="687" name="Shape 687" descr="omar-Lidia"/>
          <p:cNvPicPr preferRelativeResize="0"/>
          <p:nvPr/>
        </p:nvPicPr>
        <p:blipFill rotWithShape="1">
          <a:blip r:embed="rId5">
            <a:alphaModFix/>
          </a:blip>
          <a:srcRect/>
          <a:stretch/>
        </p:blipFill>
        <p:spPr>
          <a:xfrm>
            <a:off x="129639" y="3519548"/>
            <a:ext cx="4321629" cy="3241222"/>
          </a:xfrm>
          <a:prstGeom prst="rect">
            <a:avLst/>
          </a:prstGeom>
          <a:noFill/>
          <a:ln>
            <a:noFill/>
          </a:ln>
        </p:spPr>
      </p:pic>
      <p:pic>
        <p:nvPicPr>
          <p:cNvPr id="688" name="Shape 688" descr="Om-lid"/>
          <p:cNvPicPr preferRelativeResize="0"/>
          <p:nvPr/>
        </p:nvPicPr>
        <p:blipFill rotWithShape="1">
          <a:blip r:embed="rId6">
            <a:alphaModFix/>
          </a:blip>
          <a:srcRect/>
          <a:stretch/>
        </p:blipFill>
        <p:spPr>
          <a:xfrm>
            <a:off x="7345878" y="3519548"/>
            <a:ext cx="4329548" cy="3247161"/>
          </a:xfrm>
          <a:prstGeom prst="rect">
            <a:avLst/>
          </a:prstGeom>
          <a:noFill/>
          <a:ln>
            <a:noFill/>
          </a:ln>
        </p:spPr>
      </p:pic>
      <p:pic>
        <p:nvPicPr>
          <p:cNvPr id="689" name="Shape 689" descr="Raquel-1"/>
          <p:cNvPicPr preferRelativeResize="0"/>
          <p:nvPr/>
        </p:nvPicPr>
        <p:blipFill rotWithShape="1">
          <a:blip r:embed="rId7">
            <a:alphaModFix/>
          </a:blip>
          <a:srcRect t="9125" b="6444"/>
          <a:stretch/>
        </p:blipFill>
        <p:spPr>
          <a:xfrm>
            <a:off x="5177147" y="368504"/>
            <a:ext cx="2286000" cy="2857500"/>
          </a:xfrm>
          <a:prstGeom prst="rect">
            <a:avLst/>
          </a:prstGeom>
          <a:noFill/>
          <a:ln>
            <a:noFill/>
          </a:ln>
        </p:spPr>
      </p:pic>
      <p:pic>
        <p:nvPicPr>
          <p:cNvPr id="690" name="Shape 690" descr="raquel-2"/>
          <p:cNvPicPr preferRelativeResize="0"/>
          <p:nvPr/>
        </p:nvPicPr>
        <p:blipFill rotWithShape="1">
          <a:blip r:embed="rId8">
            <a:alphaModFix/>
          </a:blip>
          <a:srcRect l="17281" t="15168" r="17734" b="39117"/>
          <a:stretch/>
        </p:blipFill>
        <p:spPr>
          <a:xfrm>
            <a:off x="4874077" y="3714378"/>
            <a:ext cx="2286000" cy="2857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idx="4294967295"/>
          </p:nvPr>
        </p:nvSpPr>
        <p:spPr>
          <a:xfrm>
            <a:off x="838200" y="240725"/>
            <a:ext cx="10515600" cy="785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highlight>
                  <a:srgbClr val="FFFFFF"/>
                </a:highlight>
                <a:latin typeface="Arial"/>
                <a:ea typeface="Arial"/>
                <a:cs typeface="Arial"/>
                <a:sym typeface="Arial"/>
              </a:rPr>
              <a:t>1.</a:t>
            </a:r>
            <a:r>
              <a:rPr lang="en-US" sz="3000" b="0" i="0" u="none" strike="noStrike" cap="none">
                <a:solidFill>
                  <a:srgbClr val="FC0D1B"/>
                </a:solidFill>
                <a:highlight>
                  <a:srgbClr val="FFFFFF"/>
                </a:highlight>
                <a:latin typeface="Arial"/>
                <a:ea typeface="Arial"/>
                <a:cs typeface="Arial"/>
                <a:sym typeface="Arial"/>
              </a:rPr>
              <a:t> </a:t>
            </a:r>
            <a:r>
              <a:rPr lang="en-US" sz="3000" b="1" i="0" u="none" strike="noStrike" cap="none">
                <a:solidFill>
                  <a:srgbClr val="FC0D1B"/>
                </a:solidFill>
                <a:highlight>
                  <a:srgbClr val="FFFFFF"/>
                </a:highlight>
                <a:latin typeface="Arial"/>
                <a:ea typeface="Arial"/>
                <a:cs typeface="Arial"/>
                <a:sym typeface="Arial"/>
              </a:rPr>
              <a:t>Producto 1.</a:t>
            </a:r>
            <a:r>
              <a:rPr lang="en-US" sz="3000" b="0" i="0" u="none" strike="noStrike" cap="none">
                <a:solidFill>
                  <a:srgbClr val="585858"/>
                </a:solidFill>
                <a:highlight>
                  <a:srgbClr val="FFFFFF"/>
                </a:highlight>
                <a:latin typeface="Arial"/>
                <a:ea typeface="Arial"/>
                <a:cs typeface="Arial"/>
                <a:sym typeface="Arial"/>
              </a:rPr>
              <a:t> C.A.I.A.C. Conclusiones Generales. FOTO</a:t>
            </a:r>
            <a:endParaRPr sz="4400" b="0" i="0" u="none" strike="noStrike" cap="none">
              <a:solidFill>
                <a:schemeClr val="dk1"/>
              </a:solidFill>
              <a:latin typeface="Calibri"/>
              <a:ea typeface="Calibri"/>
              <a:cs typeface="Calibri"/>
              <a:sym typeface="Calibri"/>
            </a:endParaRPr>
          </a:p>
        </p:txBody>
      </p:sp>
      <p:pic>
        <p:nvPicPr>
          <p:cNvPr id="282" name="Shape 282"/>
          <p:cNvPicPr preferRelativeResize="0"/>
          <p:nvPr/>
        </p:nvPicPr>
        <p:blipFill rotWithShape="1">
          <a:blip r:embed="rId3">
            <a:alphaModFix/>
          </a:blip>
          <a:srcRect l="13272" t="6836" r="11736" b="21348"/>
          <a:stretch/>
        </p:blipFill>
        <p:spPr>
          <a:xfrm>
            <a:off x="344600" y="1176425"/>
            <a:ext cx="5562426" cy="4895800"/>
          </a:xfrm>
          <a:prstGeom prst="rect">
            <a:avLst/>
          </a:prstGeom>
          <a:noFill/>
          <a:ln w="9525" cap="flat" cmpd="sng">
            <a:solidFill>
              <a:srgbClr val="000000"/>
            </a:solidFill>
            <a:prstDash val="solid"/>
            <a:round/>
            <a:headEnd type="none" w="sm" len="sm"/>
            <a:tailEnd type="none" w="sm" len="sm"/>
          </a:ln>
        </p:spPr>
      </p:pic>
      <p:pic>
        <p:nvPicPr>
          <p:cNvPr id="283" name="Shape 283"/>
          <p:cNvPicPr preferRelativeResize="0"/>
          <p:nvPr/>
        </p:nvPicPr>
        <p:blipFill rotWithShape="1">
          <a:blip r:embed="rId4">
            <a:alphaModFix/>
          </a:blip>
          <a:srcRect l="12730" t="14663" r="11800" b="14121"/>
          <a:stretch/>
        </p:blipFill>
        <p:spPr>
          <a:xfrm>
            <a:off x="6238774" y="1176425"/>
            <a:ext cx="5644275" cy="48958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a:spLocks noGrp="1"/>
          </p:cNvSpPr>
          <p:nvPr>
            <p:ph type="ctrTitle"/>
          </p:nvPr>
        </p:nvSpPr>
        <p:spPr>
          <a:xfrm>
            <a:off x="1524000" y="3091840"/>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6000" b="0" i="0" u="none" strike="noStrike" cap="none">
                <a:solidFill>
                  <a:schemeClr val="dk1"/>
                </a:solidFill>
                <a:latin typeface="Corbel"/>
                <a:ea typeface="Corbel"/>
                <a:cs typeface="Corbel"/>
                <a:sym typeface="Corbel"/>
              </a:rPr>
              <a:t>3a REUNIÓN DE TRABAJO</a:t>
            </a:r>
            <a:endParaRPr sz="60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chemeClr val="dk1"/>
              </a:buClr>
              <a:buSzPts val="1100"/>
              <a:buFont typeface="Arial"/>
              <a:buNone/>
            </a:pPr>
            <a:r>
              <a:rPr lang="en-US" sz="6000" b="0" i="0" u="none" strike="noStrike" cap="none">
                <a:solidFill>
                  <a:schemeClr val="dk1"/>
                </a:solidFill>
                <a:latin typeface="Corbel"/>
                <a:ea typeface="Corbel"/>
                <a:cs typeface="Corbel"/>
                <a:sym typeface="Corbel"/>
              </a:rPr>
              <a:t> </a:t>
            </a:r>
            <a:endParaRPr sz="60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chemeClr val="dk1"/>
              </a:buClr>
              <a:buSzPts val="1125"/>
              <a:buFont typeface="Arial"/>
              <a:buNone/>
            </a:pPr>
            <a:endParaRPr sz="6000" b="0" i="0" u="none" strike="noStrike" cap="none">
              <a:solidFill>
                <a:schemeClr val="dk1"/>
              </a:solidFill>
              <a:latin typeface="Corbel"/>
              <a:ea typeface="Corbel"/>
              <a:cs typeface="Corbel"/>
              <a:sym typeface="Corbe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a:spLocks noGrp="1"/>
          </p:cNvSpPr>
          <p:nvPr>
            <p:ph type="ctrTitle"/>
          </p:nvPr>
        </p:nvSpPr>
        <p:spPr>
          <a:xfrm>
            <a:off x="1524000" y="1887102"/>
            <a:ext cx="9144000" cy="31986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orbel"/>
              <a:buNone/>
            </a:pPr>
            <a:r>
              <a:rPr lang="en-US" sz="4800" b="1" i="0" u="none" strike="noStrike" cap="none">
                <a:solidFill>
                  <a:schemeClr val="dk1"/>
                </a:solidFill>
                <a:latin typeface="Corbel"/>
                <a:ea typeface="Corbel"/>
                <a:cs typeface="Corbel"/>
                <a:sym typeface="Corbel"/>
              </a:rPr>
              <a:t>PRODUCTO 10. </a:t>
            </a:r>
            <a:br>
              <a:rPr lang="en-US" sz="4800" b="1" i="0" u="none" strike="noStrike" cap="none">
                <a:solidFill>
                  <a:schemeClr val="dk1"/>
                </a:solidFill>
                <a:latin typeface="Corbel"/>
                <a:ea typeface="Corbel"/>
                <a:cs typeface="Corbel"/>
                <a:sym typeface="Corbel"/>
              </a:rPr>
            </a:br>
            <a:r>
              <a:rPr lang="en-US" sz="4800" b="1" i="0" u="none" strike="noStrike" cap="none">
                <a:solidFill>
                  <a:schemeClr val="dk1"/>
                </a:solidFill>
                <a:latin typeface="Corbel"/>
                <a:ea typeface="Corbel"/>
                <a:cs typeface="Corbel"/>
                <a:sym typeface="Corbel"/>
              </a:rPr>
              <a:t>EVALUACIÓN. TIPOS,HERRAMIENTAS Y PRODUCTOS DE APRENDIZAJE</a:t>
            </a:r>
            <a:r>
              <a:rPr lang="en-US" sz="6000" b="1" i="0" u="none" strike="noStrike" cap="none">
                <a:solidFill>
                  <a:schemeClr val="dk1"/>
                </a:solidFill>
                <a:latin typeface="Corbel"/>
                <a:ea typeface="Corbel"/>
                <a:cs typeface="Corbel"/>
                <a:sym typeface="Corbel"/>
              </a:rPr>
              <a:t>.</a:t>
            </a:r>
            <a:endParaRPr sz="6000" b="0" i="0" u="none" strike="noStrike" cap="none">
              <a:solidFill>
                <a:schemeClr val="dk1"/>
              </a:solidFill>
              <a:latin typeface="Corbel"/>
              <a:ea typeface="Corbel"/>
              <a:cs typeface="Corbel"/>
              <a:sym typeface="Corbe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Shape 705"/>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10.  </a:t>
            </a:r>
            <a:r>
              <a:rPr lang="en-US" sz="2000" b="1" i="0" u="none" strike="noStrike" cap="none">
                <a:solidFill>
                  <a:srgbClr val="000000"/>
                </a:solidFill>
                <a:latin typeface="Arial"/>
                <a:ea typeface="Arial"/>
                <a:cs typeface="Arial"/>
                <a:sym typeface="Arial"/>
              </a:rPr>
              <a:t>Evaluación. Tipos, Herramientas y productos de aprendizaje.</a:t>
            </a:r>
            <a:endParaRPr sz="2000" b="0" i="0" u="none" strike="noStrike" cap="none">
              <a:solidFill>
                <a:srgbClr val="1F497D"/>
              </a:solidFill>
              <a:latin typeface="Arial"/>
              <a:ea typeface="Arial"/>
              <a:cs typeface="Arial"/>
              <a:sym typeface="Arial"/>
            </a:endParaRPr>
          </a:p>
        </p:txBody>
      </p:sp>
      <p:pic>
        <p:nvPicPr>
          <p:cNvPr id="706" name="Shape 706"/>
          <p:cNvPicPr preferRelativeResize="0"/>
          <p:nvPr/>
        </p:nvPicPr>
        <p:blipFill rotWithShape="1">
          <a:blip r:embed="rId3">
            <a:alphaModFix/>
          </a:blip>
          <a:srcRect l="7637" t="8660" r="3242" b="8454"/>
          <a:stretch/>
        </p:blipFill>
        <p:spPr>
          <a:xfrm>
            <a:off x="347925" y="667450"/>
            <a:ext cx="11097326" cy="5100951"/>
          </a:xfrm>
          <a:prstGeom prst="rect">
            <a:avLst/>
          </a:prstGeom>
          <a:noFill/>
          <a:ln w="12700" cap="flat" cmpd="sng">
            <a:solidFill>
              <a:srgbClr val="000000"/>
            </a:solidFill>
            <a:prstDash val="solid"/>
            <a:miter lim="8000"/>
            <a:headEnd type="none" w="sm" len="sm"/>
            <a:tailEnd type="none" w="sm" len="sm"/>
          </a:ln>
        </p:spPr>
      </p:pic>
      <p:sp>
        <p:nvSpPr>
          <p:cNvPr id="707" name="Shape 707"/>
          <p:cNvSpPr txBox="1"/>
          <p:nvPr/>
        </p:nvSpPr>
        <p:spPr>
          <a:xfrm>
            <a:off x="274350" y="5841650"/>
            <a:ext cx="11472900" cy="921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Bibliografía</a:t>
            </a:r>
            <a:endParaRPr sz="10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Agencia de Estados Unidos para el Desarrollo Internacional. (s.a.). Herramientas de evaluación en el aula. Recuperado de http://uvg.edu.gt/educacion/maestros-innovadores/documentos/evaluacion/Herramientas_Evaluacion.pdf</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Díaz, F. y Barriga, A. (2002). Tipos de evaluación, en Estrategias Docentes para un Aprendizaje Significativo: una interpretación constructivista (pp. 396-414). México: McGraw Hill. Recuperado de https://des.for.infd.edu.ar/sitio/upload/diazbarrigacap8_EVALUACION.pdf</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10.  </a:t>
            </a:r>
            <a:r>
              <a:rPr lang="en-US" sz="2000" b="1" i="0" u="none" strike="noStrike" cap="none">
                <a:solidFill>
                  <a:srgbClr val="000000"/>
                </a:solidFill>
                <a:latin typeface="Arial"/>
                <a:ea typeface="Arial"/>
                <a:cs typeface="Arial"/>
                <a:sym typeface="Arial"/>
              </a:rPr>
              <a:t>Evaluación. Tipos, Herramientas y productos de aprendizaje.</a:t>
            </a:r>
            <a:endParaRPr sz="2000" b="0" i="0" u="none" strike="noStrike" cap="none">
              <a:solidFill>
                <a:srgbClr val="1F497D"/>
              </a:solidFill>
              <a:latin typeface="Arial"/>
              <a:ea typeface="Arial"/>
              <a:cs typeface="Arial"/>
              <a:sym typeface="Arial"/>
            </a:endParaRPr>
          </a:p>
        </p:txBody>
      </p:sp>
      <p:pic>
        <p:nvPicPr>
          <p:cNvPr id="713" name="Shape 713"/>
          <p:cNvPicPr preferRelativeResize="0"/>
          <p:nvPr/>
        </p:nvPicPr>
        <p:blipFill rotWithShape="1">
          <a:blip r:embed="rId3">
            <a:alphaModFix/>
          </a:blip>
          <a:srcRect l="17540" t="8832" r="16391" b="6884"/>
          <a:stretch/>
        </p:blipFill>
        <p:spPr>
          <a:xfrm>
            <a:off x="81825" y="606925"/>
            <a:ext cx="9889277" cy="6175826"/>
          </a:xfrm>
          <a:prstGeom prst="rect">
            <a:avLst/>
          </a:prstGeom>
          <a:noFill/>
          <a:ln>
            <a:noFill/>
          </a:ln>
        </p:spPr>
      </p:pic>
      <p:pic>
        <p:nvPicPr>
          <p:cNvPr id="714" name="Shape 714"/>
          <p:cNvPicPr preferRelativeResize="0"/>
          <p:nvPr/>
        </p:nvPicPr>
        <p:blipFill rotWithShape="1">
          <a:blip r:embed="rId4">
            <a:alphaModFix/>
          </a:blip>
          <a:srcRect l="16824" t="26501" r="17810" b="59434"/>
          <a:stretch/>
        </p:blipFill>
        <p:spPr>
          <a:xfrm>
            <a:off x="6389574" y="6088850"/>
            <a:ext cx="5735926" cy="6939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Shape 719"/>
          <p:cNvSpPr txBox="1"/>
          <p:nvPr/>
        </p:nvSpPr>
        <p:spPr>
          <a:xfrm>
            <a:off x="0" y="113225"/>
            <a:ext cx="12021599" cy="693900"/>
          </a:xfrm>
          <a:prstGeom prst="rect">
            <a:avLst/>
          </a:prstGeom>
          <a:noFill/>
          <a:ln>
            <a:noFill/>
          </a:ln>
        </p:spPr>
        <p:txBody>
          <a:bodyPr spcFirstLastPara="1" wrap="square" lIns="91425" tIns="91425" rIns="91425" bIns="91425" anchor="ctr" anchorCtr="0">
            <a:noAutofit/>
          </a:bodyPr>
          <a:lstStyle/>
          <a:p>
            <a:pPr marL="0" marR="11430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Producto 10.  </a:t>
            </a:r>
            <a:r>
              <a:rPr lang="en-US" sz="2000" b="1" i="0" u="none" strike="noStrike" cap="none">
                <a:solidFill>
                  <a:srgbClr val="000000"/>
                </a:solidFill>
                <a:latin typeface="Arial"/>
                <a:ea typeface="Arial"/>
                <a:cs typeface="Arial"/>
                <a:sym typeface="Arial"/>
              </a:rPr>
              <a:t>Evaluación. Tipos, Herramientas y productos de aprendizaje.</a:t>
            </a:r>
            <a:endParaRPr sz="2000" b="0" i="0" u="none" strike="noStrike" cap="none">
              <a:solidFill>
                <a:srgbClr val="1F497D"/>
              </a:solidFill>
              <a:latin typeface="Arial"/>
              <a:ea typeface="Arial"/>
              <a:cs typeface="Arial"/>
              <a:sym typeface="Arial"/>
            </a:endParaRPr>
          </a:p>
        </p:txBody>
      </p:sp>
      <p:pic>
        <p:nvPicPr>
          <p:cNvPr id="720" name="Shape 720"/>
          <p:cNvPicPr preferRelativeResize="0"/>
          <p:nvPr/>
        </p:nvPicPr>
        <p:blipFill rotWithShape="1">
          <a:blip r:embed="rId3">
            <a:alphaModFix/>
          </a:blip>
          <a:srcRect/>
          <a:stretch/>
        </p:blipFill>
        <p:spPr>
          <a:xfrm>
            <a:off x="122875" y="596275"/>
            <a:ext cx="8767800" cy="6151849"/>
          </a:xfrm>
          <a:prstGeom prst="rect">
            <a:avLst/>
          </a:prstGeom>
          <a:noFill/>
          <a:ln>
            <a:noFill/>
          </a:ln>
        </p:spPr>
      </p:pic>
      <p:pic>
        <p:nvPicPr>
          <p:cNvPr id="721" name="Shape 721"/>
          <p:cNvPicPr preferRelativeResize="0"/>
          <p:nvPr/>
        </p:nvPicPr>
        <p:blipFill rotWithShape="1">
          <a:blip r:embed="rId4">
            <a:alphaModFix/>
          </a:blip>
          <a:srcRect l="30001" t="33160" r="29346" b="33157"/>
          <a:stretch/>
        </p:blipFill>
        <p:spPr>
          <a:xfrm>
            <a:off x="8967875" y="1758000"/>
            <a:ext cx="3011651" cy="19319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Shape 726"/>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orbel"/>
              <a:buNone/>
            </a:pPr>
            <a:r>
              <a:rPr lang="en-US" sz="4800" b="1" i="0" u="none" strike="noStrike" cap="none">
                <a:solidFill>
                  <a:schemeClr val="dk1"/>
                </a:solidFill>
                <a:latin typeface="Corbel"/>
                <a:ea typeface="Corbel"/>
                <a:cs typeface="Corbel"/>
                <a:sym typeface="Corbel"/>
              </a:rPr>
              <a:t>PRODUCTO 11. </a:t>
            </a:r>
            <a:br>
              <a:rPr lang="en-US" sz="4800" b="1" i="0" u="none" strike="noStrike" cap="none">
                <a:solidFill>
                  <a:schemeClr val="dk1"/>
                </a:solidFill>
                <a:latin typeface="Corbel"/>
                <a:ea typeface="Corbel"/>
                <a:cs typeface="Corbel"/>
                <a:sym typeface="Corbel"/>
              </a:rPr>
            </a:br>
            <a:r>
              <a:rPr lang="en-US" sz="4800" b="1" i="0" u="none" strike="noStrike" cap="none">
                <a:solidFill>
                  <a:schemeClr val="dk1"/>
                </a:solidFill>
                <a:latin typeface="Corbel"/>
                <a:ea typeface="Corbel"/>
                <a:cs typeface="Corbel"/>
                <a:sym typeface="Corbel"/>
              </a:rPr>
              <a:t>EVALUACIÓN. FORMATOS.</a:t>
            </a:r>
            <a:br>
              <a:rPr lang="en-US" sz="4800" b="1" i="0" u="none" strike="noStrike" cap="none">
                <a:solidFill>
                  <a:schemeClr val="dk1"/>
                </a:solidFill>
                <a:latin typeface="Corbel"/>
                <a:ea typeface="Corbel"/>
                <a:cs typeface="Corbel"/>
                <a:sym typeface="Corbel"/>
              </a:rPr>
            </a:br>
            <a:r>
              <a:rPr lang="en-US" sz="4800" b="1" i="0" u="none" strike="noStrike" cap="none">
                <a:solidFill>
                  <a:schemeClr val="dk1"/>
                </a:solidFill>
                <a:latin typeface="Corbel"/>
                <a:ea typeface="Corbel"/>
                <a:cs typeface="Corbel"/>
                <a:sym typeface="Corbel"/>
              </a:rPr>
              <a:t>PRERREQUISITOS</a:t>
            </a:r>
            <a:endParaRPr sz="4800" b="0" i="0" u="none" strike="noStrike" cap="none">
              <a:solidFill>
                <a:schemeClr val="dk1"/>
              </a:solidFill>
              <a:latin typeface="Corbel"/>
              <a:ea typeface="Corbel"/>
              <a:cs typeface="Corbel"/>
              <a:sym typeface="Corbe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p:nvPr/>
        </p:nvSpPr>
        <p:spPr>
          <a:xfrm>
            <a:off x="197450" y="6386825"/>
            <a:ext cx="7104600" cy="38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Formatos elaborados por: Lidia Elena Caña Díaz</a:t>
            </a:r>
            <a:endParaRPr sz="1400" b="0" i="0" u="none" strike="noStrike" cap="none">
              <a:solidFill>
                <a:srgbClr val="000000"/>
              </a:solidFill>
              <a:latin typeface="Arial"/>
              <a:ea typeface="Arial"/>
              <a:cs typeface="Arial"/>
              <a:sym typeface="Arial"/>
            </a:endParaRPr>
          </a:p>
        </p:txBody>
      </p:sp>
      <p:sp>
        <p:nvSpPr>
          <p:cNvPr id="732" name="Shape 732"/>
          <p:cNvSpPr txBox="1"/>
          <p:nvPr/>
        </p:nvSpPr>
        <p:spPr>
          <a:xfrm>
            <a:off x="496050" y="807125"/>
            <a:ext cx="4588500" cy="38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Planeación General de Proyecto Interdisciplinario.</a:t>
            </a:r>
            <a:endParaRPr sz="1400" b="0" i="0" u="none" strike="noStrike" cap="none">
              <a:solidFill>
                <a:srgbClr val="000000"/>
              </a:solidFill>
              <a:latin typeface="Arial"/>
              <a:ea typeface="Arial"/>
              <a:cs typeface="Arial"/>
              <a:sym typeface="Arial"/>
            </a:endParaRPr>
          </a:p>
        </p:txBody>
      </p:sp>
      <p:sp>
        <p:nvSpPr>
          <p:cNvPr id="733" name="Shape 733"/>
          <p:cNvSpPr txBox="1"/>
          <p:nvPr/>
        </p:nvSpPr>
        <p:spPr>
          <a:xfrm>
            <a:off x="7302050" y="653675"/>
            <a:ext cx="4588500" cy="54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Planeación Sesión por Sesión de Proyecto Interdisciplinario.</a:t>
            </a:r>
            <a:endParaRPr sz="1400" b="0" i="0" u="none" strike="noStrike" cap="none">
              <a:solidFill>
                <a:srgbClr val="000000"/>
              </a:solidFill>
              <a:latin typeface="Arial"/>
              <a:ea typeface="Arial"/>
              <a:cs typeface="Arial"/>
              <a:sym typeface="Arial"/>
            </a:endParaRPr>
          </a:p>
        </p:txBody>
      </p:sp>
      <p:pic>
        <p:nvPicPr>
          <p:cNvPr id="734" name="Shape 734"/>
          <p:cNvPicPr preferRelativeResize="0"/>
          <p:nvPr/>
        </p:nvPicPr>
        <p:blipFill rotWithShape="1">
          <a:blip r:embed="rId3">
            <a:alphaModFix/>
          </a:blip>
          <a:srcRect l="19817" t="19333" r="21841" b="13789"/>
          <a:stretch/>
        </p:blipFill>
        <p:spPr>
          <a:xfrm>
            <a:off x="148025" y="1379000"/>
            <a:ext cx="6068573" cy="4674799"/>
          </a:xfrm>
          <a:prstGeom prst="rect">
            <a:avLst/>
          </a:prstGeom>
          <a:noFill/>
          <a:ln w="9525" cap="flat" cmpd="sng">
            <a:solidFill>
              <a:srgbClr val="000000"/>
            </a:solidFill>
            <a:prstDash val="solid"/>
            <a:round/>
            <a:headEnd type="none" w="sm" len="sm"/>
            <a:tailEnd type="none" w="sm" len="sm"/>
          </a:ln>
        </p:spPr>
      </p:pic>
      <p:pic>
        <p:nvPicPr>
          <p:cNvPr id="735" name="Shape 735"/>
          <p:cNvPicPr preferRelativeResize="0"/>
          <p:nvPr/>
        </p:nvPicPr>
        <p:blipFill rotWithShape="1">
          <a:blip r:embed="rId4">
            <a:alphaModFix/>
          </a:blip>
          <a:srcRect l="20047" t="16806" r="20160" b="13487"/>
          <a:stretch/>
        </p:blipFill>
        <p:spPr>
          <a:xfrm>
            <a:off x="6463300" y="1379000"/>
            <a:ext cx="5558299" cy="4674799"/>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Shape 740"/>
          <p:cNvSpPr txBox="1"/>
          <p:nvPr/>
        </p:nvSpPr>
        <p:spPr>
          <a:xfrm>
            <a:off x="197450" y="6386825"/>
            <a:ext cx="7104600" cy="38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Formatos elaborados por: Omar Ruiz Gutiérrez</a:t>
            </a:r>
            <a:endParaRPr sz="1400" b="0" i="0" u="none" strike="noStrike" cap="none">
              <a:solidFill>
                <a:srgbClr val="000000"/>
              </a:solidFill>
              <a:latin typeface="Arial"/>
              <a:ea typeface="Arial"/>
              <a:cs typeface="Arial"/>
              <a:sym typeface="Arial"/>
            </a:endParaRPr>
          </a:p>
        </p:txBody>
      </p:sp>
      <p:sp>
        <p:nvSpPr>
          <p:cNvPr id="741" name="Shape 741"/>
          <p:cNvSpPr txBox="1"/>
          <p:nvPr/>
        </p:nvSpPr>
        <p:spPr>
          <a:xfrm>
            <a:off x="496050" y="807125"/>
            <a:ext cx="4588500" cy="38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Planeación General de Proyecto Interdisciplinario.</a:t>
            </a:r>
            <a:endParaRPr sz="1400" b="0" i="0" u="none" strike="noStrike" cap="none">
              <a:solidFill>
                <a:srgbClr val="000000"/>
              </a:solidFill>
              <a:latin typeface="Arial"/>
              <a:ea typeface="Arial"/>
              <a:cs typeface="Arial"/>
              <a:sym typeface="Arial"/>
            </a:endParaRPr>
          </a:p>
        </p:txBody>
      </p:sp>
      <p:sp>
        <p:nvSpPr>
          <p:cNvPr id="742" name="Shape 742"/>
          <p:cNvSpPr txBox="1"/>
          <p:nvPr/>
        </p:nvSpPr>
        <p:spPr>
          <a:xfrm>
            <a:off x="7302050" y="653675"/>
            <a:ext cx="4588500" cy="54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Planeación Sesión por Sesión de Proyecto Interdisciplinario.</a:t>
            </a:r>
            <a:endParaRPr sz="1400" b="0" i="0" u="none" strike="noStrike" cap="none">
              <a:solidFill>
                <a:srgbClr val="000000"/>
              </a:solidFill>
              <a:latin typeface="Arial"/>
              <a:ea typeface="Arial"/>
              <a:cs typeface="Arial"/>
              <a:sym typeface="Arial"/>
            </a:endParaRPr>
          </a:p>
        </p:txBody>
      </p:sp>
      <p:pic>
        <p:nvPicPr>
          <p:cNvPr id="743" name="Shape 743"/>
          <p:cNvPicPr preferRelativeResize="0"/>
          <p:nvPr/>
        </p:nvPicPr>
        <p:blipFill rotWithShape="1">
          <a:blip r:embed="rId3">
            <a:alphaModFix/>
          </a:blip>
          <a:srcRect l="16701" t="19842" r="18235" b="2432"/>
          <a:stretch/>
        </p:blipFill>
        <p:spPr>
          <a:xfrm>
            <a:off x="197450" y="1268000"/>
            <a:ext cx="6315173" cy="5051187"/>
          </a:xfrm>
          <a:prstGeom prst="rect">
            <a:avLst/>
          </a:prstGeom>
          <a:noFill/>
          <a:ln w="9525" cap="flat" cmpd="sng">
            <a:solidFill>
              <a:srgbClr val="000000"/>
            </a:solidFill>
            <a:prstDash val="solid"/>
            <a:round/>
            <a:headEnd type="none" w="sm" len="sm"/>
            <a:tailEnd type="none" w="sm" len="sm"/>
          </a:ln>
        </p:spPr>
      </p:pic>
      <p:pic>
        <p:nvPicPr>
          <p:cNvPr id="744" name="Shape 744"/>
          <p:cNvPicPr preferRelativeResize="0"/>
          <p:nvPr/>
        </p:nvPicPr>
        <p:blipFill rotWithShape="1">
          <a:blip r:embed="rId4">
            <a:alphaModFix/>
          </a:blip>
          <a:srcRect l="34623" t="18716" r="33379" b="9324"/>
          <a:stretch/>
        </p:blipFill>
        <p:spPr>
          <a:xfrm>
            <a:off x="6868375" y="1268000"/>
            <a:ext cx="5022173" cy="50162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Shape 749"/>
          <p:cNvSpPr txBox="1"/>
          <p:nvPr/>
        </p:nvSpPr>
        <p:spPr>
          <a:xfrm>
            <a:off x="197450" y="6386825"/>
            <a:ext cx="7104600" cy="38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Formatos elaborados por: Raquel Reyes Fabián</a:t>
            </a:r>
            <a:endParaRPr sz="1400" b="0" i="0" u="none" strike="noStrike" cap="none">
              <a:solidFill>
                <a:srgbClr val="000000"/>
              </a:solidFill>
              <a:latin typeface="Arial"/>
              <a:ea typeface="Arial"/>
              <a:cs typeface="Arial"/>
              <a:sym typeface="Arial"/>
            </a:endParaRPr>
          </a:p>
        </p:txBody>
      </p:sp>
      <p:sp>
        <p:nvSpPr>
          <p:cNvPr id="750" name="Shape 750"/>
          <p:cNvSpPr txBox="1"/>
          <p:nvPr/>
        </p:nvSpPr>
        <p:spPr>
          <a:xfrm>
            <a:off x="496050" y="807125"/>
            <a:ext cx="4588500" cy="38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Planeación General de Proyecto Interdisciplinario.</a:t>
            </a:r>
            <a:endParaRPr sz="1400" b="0" i="0" u="none" strike="noStrike" cap="none">
              <a:solidFill>
                <a:srgbClr val="000000"/>
              </a:solidFill>
              <a:latin typeface="Arial"/>
              <a:ea typeface="Arial"/>
              <a:cs typeface="Arial"/>
              <a:sym typeface="Arial"/>
            </a:endParaRPr>
          </a:p>
        </p:txBody>
      </p:sp>
      <p:sp>
        <p:nvSpPr>
          <p:cNvPr id="751" name="Shape 751"/>
          <p:cNvSpPr txBox="1"/>
          <p:nvPr/>
        </p:nvSpPr>
        <p:spPr>
          <a:xfrm>
            <a:off x="7302050" y="653675"/>
            <a:ext cx="4588500" cy="54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Planeación Sesión por Sesión de Proyecto Interdisciplinario.</a:t>
            </a:r>
            <a:endParaRPr sz="1400" b="0" i="0" u="none" strike="noStrike" cap="none">
              <a:solidFill>
                <a:srgbClr val="000000"/>
              </a:solidFill>
              <a:latin typeface="Arial"/>
              <a:ea typeface="Arial"/>
              <a:cs typeface="Arial"/>
              <a:sym typeface="Arial"/>
            </a:endParaRPr>
          </a:p>
        </p:txBody>
      </p:sp>
      <p:pic>
        <p:nvPicPr>
          <p:cNvPr id="752" name="Shape 752"/>
          <p:cNvPicPr preferRelativeResize="0"/>
          <p:nvPr/>
        </p:nvPicPr>
        <p:blipFill rotWithShape="1">
          <a:blip r:embed="rId3">
            <a:alphaModFix/>
          </a:blip>
          <a:srcRect l="32856" t="24561" r="32733" b="7401"/>
          <a:stretch/>
        </p:blipFill>
        <p:spPr>
          <a:xfrm>
            <a:off x="351275" y="1194125"/>
            <a:ext cx="5153827" cy="5264625"/>
          </a:xfrm>
          <a:prstGeom prst="rect">
            <a:avLst/>
          </a:prstGeom>
          <a:noFill/>
          <a:ln w="9525" cap="flat" cmpd="sng">
            <a:solidFill>
              <a:srgbClr val="000000"/>
            </a:solidFill>
            <a:prstDash val="solid"/>
            <a:round/>
            <a:headEnd type="none" w="sm" len="sm"/>
            <a:tailEnd type="none" w="sm" len="sm"/>
          </a:ln>
        </p:spPr>
      </p:pic>
      <p:pic>
        <p:nvPicPr>
          <p:cNvPr id="753" name="Shape 753"/>
          <p:cNvPicPr preferRelativeResize="0"/>
          <p:nvPr/>
        </p:nvPicPr>
        <p:blipFill rotWithShape="1">
          <a:blip r:embed="rId4">
            <a:alphaModFix/>
          </a:blip>
          <a:srcRect l="33840" t="13221" r="33680" b="12373"/>
          <a:stretch/>
        </p:blipFill>
        <p:spPr>
          <a:xfrm>
            <a:off x="7136525" y="1194125"/>
            <a:ext cx="4253462" cy="534969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Shape 758"/>
          <p:cNvSpPr/>
          <p:nvPr/>
        </p:nvSpPr>
        <p:spPr>
          <a:xfrm>
            <a:off x="2551611" y="1805634"/>
            <a:ext cx="7559039" cy="23083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i="0" u="none" strike="noStrike" cap="none">
                <a:solidFill>
                  <a:srgbClr val="000000"/>
                </a:solidFill>
                <a:latin typeface="Corbel"/>
                <a:ea typeface="Corbel"/>
                <a:cs typeface="Corbel"/>
                <a:sym typeface="Corbel"/>
              </a:rPr>
              <a:t>PRODUCTO 12. </a:t>
            </a:r>
            <a:br>
              <a:rPr lang="en-US" sz="4800" b="1" i="0" u="none" strike="noStrike" cap="none">
                <a:solidFill>
                  <a:srgbClr val="000000"/>
                </a:solidFill>
                <a:latin typeface="Corbel"/>
                <a:ea typeface="Corbel"/>
                <a:cs typeface="Corbel"/>
                <a:sym typeface="Corbel"/>
              </a:rPr>
            </a:br>
            <a:r>
              <a:rPr lang="en-US" sz="4800" b="1" i="0" u="none" strike="noStrike" cap="none">
                <a:solidFill>
                  <a:srgbClr val="000000"/>
                </a:solidFill>
                <a:latin typeface="Corbel"/>
                <a:ea typeface="Corbel"/>
                <a:cs typeface="Corbel"/>
                <a:sym typeface="Corbel"/>
              </a:rPr>
              <a:t>EVALUACIÓN. FORMATOS</a:t>
            </a:r>
            <a:endParaRPr/>
          </a:p>
          <a:p>
            <a:pPr marL="0" marR="0" lvl="0" indent="0" algn="ctr" rtl="0">
              <a:lnSpc>
                <a:spcPct val="100000"/>
              </a:lnSpc>
              <a:spcBef>
                <a:spcPts val="0"/>
              </a:spcBef>
              <a:spcAft>
                <a:spcPts val="0"/>
              </a:spcAft>
              <a:buNone/>
            </a:pPr>
            <a:r>
              <a:rPr lang="en-US" sz="4800" b="1" i="0" u="none" strike="noStrike" cap="none">
                <a:solidFill>
                  <a:srgbClr val="000000"/>
                </a:solidFill>
                <a:latin typeface="Corbel"/>
                <a:ea typeface="Corbel"/>
                <a:cs typeface="Corbel"/>
                <a:sym typeface="Corbel"/>
              </a:rPr>
              <a:t>GRUPO  HETEROGÉNEO</a:t>
            </a:r>
            <a:endParaRPr sz="4800" b="0" i="0" u="none" strike="noStrike" cap="none">
              <a:solidFill>
                <a:srgbClr val="000000"/>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idx="4294967295"/>
          </p:nvPr>
        </p:nvSpPr>
        <p:spPr>
          <a:xfrm>
            <a:off x="838200" y="240725"/>
            <a:ext cx="10515600" cy="9831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highlight>
                  <a:srgbClr val="FFFFFF"/>
                </a:highlight>
                <a:latin typeface="Arial"/>
                <a:ea typeface="Arial"/>
                <a:cs typeface="Arial"/>
                <a:sym typeface="Arial"/>
              </a:rPr>
              <a:t>1.</a:t>
            </a:r>
            <a:r>
              <a:rPr lang="en-US" sz="3000" b="0" i="0" u="none" strike="noStrike" cap="none">
                <a:solidFill>
                  <a:srgbClr val="FC0D1B"/>
                </a:solidFill>
                <a:highlight>
                  <a:srgbClr val="FFFFFF"/>
                </a:highlight>
                <a:latin typeface="Arial"/>
                <a:ea typeface="Arial"/>
                <a:cs typeface="Arial"/>
                <a:sym typeface="Arial"/>
              </a:rPr>
              <a:t> </a:t>
            </a:r>
            <a:r>
              <a:rPr lang="en-US" sz="3000" b="1" i="0" u="none" strike="noStrike" cap="none">
                <a:solidFill>
                  <a:srgbClr val="FC0D1B"/>
                </a:solidFill>
                <a:highlight>
                  <a:srgbClr val="FFFFFF"/>
                </a:highlight>
                <a:latin typeface="Arial"/>
                <a:ea typeface="Arial"/>
                <a:cs typeface="Arial"/>
                <a:sym typeface="Arial"/>
              </a:rPr>
              <a:t>Producto 1.</a:t>
            </a:r>
            <a:r>
              <a:rPr lang="en-US" sz="3000" b="0" i="0" u="none" strike="noStrike" cap="none">
                <a:solidFill>
                  <a:srgbClr val="585858"/>
                </a:solidFill>
                <a:highlight>
                  <a:srgbClr val="FFFFFF"/>
                </a:highlight>
                <a:latin typeface="Arial"/>
                <a:ea typeface="Arial"/>
                <a:cs typeface="Arial"/>
                <a:sym typeface="Arial"/>
              </a:rPr>
              <a:t> C.A.I.A.C. Conclusiones Generales. FOTO (continuación)</a:t>
            </a:r>
            <a:endParaRPr sz="4400" b="0" i="0" u="none" strike="noStrike" cap="none">
              <a:solidFill>
                <a:schemeClr val="dk1"/>
              </a:solidFill>
              <a:latin typeface="Calibri"/>
              <a:ea typeface="Calibri"/>
              <a:cs typeface="Calibri"/>
              <a:sym typeface="Calibri"/>
            </a:endParaRPr>
          </a:p>
        </p:txBody>
      </p:sp>
      <p:pic>
        <p:nvPicPr>
          <p:cNvPr id="289" name="Shape 289"/>
          <p:cNvPicPr preferRelativeResize="0"/>
          <p:nvPr/>
        </p:nvPicPr>
        <p:blipFill rotWithShape="1">
          <a:blip r:embed="rId3">
            <a:alphaModFix/>
          </a:blip>
          <a:srcRect l="12751" t="14146" r="11391" b="15331"/>
          <a:stretch/>
        </p:blipFill>
        <p:spPr>
          <a:xfrm>
            <a:off x="2566750" y="1366550"/>
            <a:ext cx="6662349" cy="495522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p:nvPr/>
        </p:nvSpPr>
        <p:spPr>
          <a:xfrm>
            <a:off x="197450" y="6386825"/>
            <a:ext cx="7104600" cy="38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Formatos elaborados por: Lidia Elena Caña Díaz</a:t>
            </a:r>
            <a:endParaRPr sz="1400" b="0" i="0" u="none" strike="noStrike" cap="none">
              <a:solidFill>
                <a:srgbClr val="000000"/>
              </a:solidFill>
              <a:latin typeface="Arial"/>
              <a:ea typeface="Arial"/>
              <a:cs typeface="Arial"/>
              <a:sym typeface="Arial"/>
            </a:endParaRPr>
          </a:p>
        </p:txBody>
      </p:sp>
      <p:sp>
        <p:nvSpPr>
          <p:cNvPr id="764" name="Shape 764"/>
          <p:cNvSpPr txBox="1"/>
          <p:nvPr/>
        </p:nvSpPr>
        <p:spPr>
          <a:xfrm>
            <a:off x="496050" y="807125"/>
            <a:ext cx="4588500" cy="38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Planeación General de Proyecto Interdisciplinario.</a:t>
            </a:r>
            <a:endParaRPr sz="1400" b="0" i="0" u="none" strike="noStrike" cap="none">
              <a:solidFill>
                <a:srgbClr val="000000"/>
              </a:solidFill>
              <a:latin typeface="Arial"/>
              <a:ea typeface="Arial"/>
              <a:cs typeface="Arial"/>
              <a:sym typeface="Arial"/>
            </a:endParaRPr>
          </a:p>
        </p:txBody>
      </p:sp>
      <p:sp>
        <p:nvSpPr>
          <p:cNvPr id="765" name="Shape 765"/>
          <p:cNvSpPr txBox="1"/>
          <p:nvPr/>
        </p:nvSpPr>
        <p:spPr>
          <a:xfrm>
            <a:off x="7302050" y="653675"/>
            <a:ext cx="4588500" cy="54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Planeación Sesión por Sesión de Proyecto Interdisciplinario.</a:t>
            </a:r>
            <a:endParaRPr sz="1400" b="0" i="0" u="none" strike="noStrike" cap="none">
              <a:solidFill>
                <a:srgbClr val="000000"/>
              </a:solidFill>
              <a:latin typeface="Arial"/>
              <a:ea typeface="Arial"/>
              <a:cs typeface="Arial"/>
              <a:sym typeface="Arial"/>
            </a:endParaRPr>
          </a:p>
        </p:txBody>
      </p:sp>
      <p:pic>
        <p:nvPicPr>
          <p:cNvPr id="766" name="Shape 766"/>
          <p:cNvPicPr preferRelativeResize="0"/>
          <p:nvPr/>
        </p:nvPicPr>
        <p:blipFill rotWithShape="1">
          <a:blip r:embed="rId3">
            <a:alphaModFix/>
          </a:blip>
          <a:srcRect l="19817" t="19333" r="21841" b="13789"/>
          <a:stretch/>
        </p:blipFill>
        <p:spPr>
          <a:xfrm>
            <a:off x="148025" y="1379000"/>
            <a:ext cx="6068573" cy="4674799"/>
          </a:xfrm>
          <a:prstGeom prst="rect">
            <a:avLst/>
          </a:prstGeom>
          <a:noFill/>
          <a:ln w="9525" cap="flat" cmpd="sng">
            <a:solidFill>
              <a:srgbClr val="000000"/>
            </a:solidFill>
            <a:prstDash val="solid"/>
            <a:round/>
            <a:headEnd type="none" w="sm" len="sm"/>
            <a:tailEnd type="none" w="sm" len="sm"/>
          </a:ln>
        </p:spPr>
      </p:pic>
      <p:pic>
        <p:nvPicPr>
          <p:cNvPr id="767" name="Shape 767"/>
          <p:cNvPicPr preferRelativeResize="0"/>
          <p:nvPr/>
        </p:nvPicPr>
        <p:blipFill rotWithShape="1">
          <a:blip r:embed="rId4">
            <a:alphaModFix/>
          </a:blip>
          <a:srcRect l="20047" t="16806" r="20160" b="13487"/>
          <a:stretch/>
        </p:blipFill>
        <p:spPr>
          <a:xfrm>
            <a:off x="6463300" y="1379000"/>
            <a:ext cx="5558299" cy="4674799"/>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p:nvPr/>
        </p:nvSpPr>
        <p:spPr>
          <a:xfrm>
            <a:off x="2551611" y="1805634"/>
            <a:ext cx="7559100" cy="230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i="0" u="none" strike="noStrike" cap="none">
                <a:solidFill>
                  <a:srgbClr val="000000"/>
                </a:solidFill>
                <a:latin typeface="Corbel"/>
                <a:ea typeface="Corbel"/>
                <a:cs typeface="Corbel"/>
                <a:sym typeface="Corbel"/>
              </a:rPr>
              <a:t>PRODUCTO 1</a:t>
            </a:r>
            <a:r>
              <a:rPr lang="en-US" sz="4800" b="1">
                <a:latin typeface="Corbel"/>
                <a:ea typeface="Corbel"/>
                <a:cs typeface="Corbel"/>
                <a:sym typeface="Corbel"/>
              </a:rPr>
              <a:t>3</a:t>
            </a:r>
            <a:r>
              <a:rPr lang="en-US" sz="4800" b="1" i="0" u="none" strike="noStrike" cap="none">
                <a:solidFill>
                  <a:srgbClr val="000000"/>
                </a:solidFill>
                <a:latin typeface="Corbel"/>
                <a:ea typeface="Corbel"/>
                <a:cs typeface="Corbel"/>
                <a:sym typeface="Corbel"/>
              </a:rPr>
              <a:t>. </a:t>
            </a:r>
            <a:br>
              <a:rPr lang="en-US" sz="4800" b="1" i="0" u="none" strike="noStrike" cap="none">
                <a:solidFill>
                  <a:srgbClr val="000000"/>
                </a:solidFill>
                <a:latin typeface="Corbel"/>
                <a:ea typeface="Corbel"/>
                <a:cs typeface="Corbel"/>
                <a:sym typeface="Corbel"/>
              </a:rPr>
            </a:br>
            <a:r>
              <a:rPr lang="en-US" sz="4800" b="1">
                <a:latin typeface="Corbel"/>
                <a:ea typeface="Corbel"/>
                <a:cs typeface="Corbel"/>
                <a:sym typeface="Corbel"/>
              </a:rPr>
              <a:t>LISTA. PASOS PARA INFOGRAFÍA</a:t>
            </a:r>
            <a:endParaRPr sz="4800" b="0" i="0" u="none" strike="noStrike" cap="none">
              <a:solidFill>
                <a:srgbClr val="000000"/>
              </a:solidFill>
              <a:latin typeface="Corbel"/>
              <a:ea typeface="Corbel"/>
              <a:cs typeface="Corbel"/>
              <a:sym typeface="Corbe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Shape 777"/>
          <p:cNvSpPr txBox="1">
            <a:spLocks noGrp="1"/>
          </p:cNvSpPr>
          <p:nvPr>
            <p:ph type="ctrTitle"/>
          </p:nvPr>
        </p:nvSpPr>
        <p:spPr>
          <a:xfrm>
            <a:off x="5261316" y="281353"/>
            <a:ext cx="6757181" cy="1100332"/>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Lista de </a:t>
            </a:r>
            <a:r>
              <a:rPr lang="en-US" dirty="0" err="1"/>
              <a:t>pasos</a:t>
            </a:r>
            <a:r>
              <a:rPr lang="en-US" dirty="0"/>
              <a:t> para </a:t>
            </a:r>
            <a:r>
              <a:rPr lang="en-US" dirty="0" err="1"/>
              <a:t>infografía</a:t>
            </a:r>
            <a:endParaRPr dirty="0"/>
          </a:p>
        </p:txBody>
      </p:sp>
      <p:sp>
        <p:nvSpPr>
          <p:cNvPr id="778" name="Shape 778"/>
          <p:cNvSpPr txBox="1">
            <a:spLocks noGrp="1"/>
          </p:cNvSpPr>
          <p:nvPr>
            <p:ph type="subTitle" idx="1"/>
          </p:nvPr>
        </p:nvSpPr>
        <p:spPr>
          <a:xfrm>
            <a:off x="1749083" y="1773238"/>
            <a:ext cx="9144000" cy="1655762"/>
          </a:xfrm>
          <a:prstGeom prst="rect">
            <a:avLst/>
          </a:prstGeom>
        </p:spPr>
        <p:txBody>
          <a:bodyPr spcFirstLastPara="1" wrap="square" lIns="91425" tIns="91425" rIns="91425" bIns="91425" anchor="t" anchorCtr="0">
            <a:noAutofit/>
          </a:bodyPr>
          <a:lstStyle/>
          <a:p>
            <a:pPr marL="0" lvl="0" indent="0">
              <a:spcBef>
                <a:spcPts val="1000"/>
              </a:spcBef>
              <a:spcAft>
                <a:spcPts val="0"/>
              </a:spcAft>
              <a:buClr>
                <a:schemeClr val="dk1"/>
              </a:buClr>
              <a:buSzPts val="1100"/>
              <a:buFont typeface="Arial"/>
              <a:buNone/>
            </a:pPr>
            <a:r>
              <a:rPr lang="en-US" sz="2400" dirty="0">
                <a:solidFill>
                  <a:srgbClr val="000000"/>
                </a:solidFill>
              </a:rPr>
              <a:t>1. </a:t>
            </a:r>
            <a:r>
              <a:rPr lang="en-US" sz="2400" dirty="0" err="1">
                <a:solidFill>
                  <a:srgbClr val="000000"/>
                </a:solidFill>
              </a:rPr>
              <a:t>Elegir</a:t>
            </a:r>
            <a:r>
              <a:rPr lang="en-US" sz="2400" dirty="0">
                <a:solidFill>
                  <a:srgbClr val="000000"/>
                </a:solidFill>
              </a:rPr>
              <a:t> el </a:t>
            </a:r>
            <a:r>
              <a:rPr lang="en-US" sz="2400" dirty="0" err="1">
                <a:solidFill>
                  <a:srgbClr val="000000"/>
                </a:solidFill>
              </a:rPr>
              <a:t>tema</a:t>
            </a:r>
            <a:r>
              <a:rPr lang="en-US" sz="2400" dirty="0">
                <a:solidFill>
                  <a:srgbClr val="000000"/>
                </a:solidFill>
              </a:rPr>
              <a:t> de la </a:t>
            </a:r>
            <a:r>
              <a:rPr lang="en-US" sz="2400" dirty="0" err="1">
                <a:solidFill>
                  <a:srgbClr val="000000"/>
                </a:solidFill>
              </a:rPr>
              <a:t>infografía</a:t>
            </a:r>
            <a:r>
              <a:rPr lang="en-US" sz="2400" dirty="0">
                <a:solidFill>
                  <a:srgbClr val="000000"/>
                </a:solidFill>
              </a:rPr>
              <a:t>.</a:t>
            </a:r>
            <a:endParaRPr sz="2400" dirty="0">
              <a:solidFill>
                <a:srgbClr val="000000"/>
              </a:solidFill>
            </a:endParaRPr>
          </a:p>
          <a:p>
            <a:pPr marL="0" lvl="0" indent="0">
              <a:spcBef>
                <a:spcPts val="1000"/>
              </a:spcBef>
              <a:spcAft>
                <a:spcPts val="0"/>
              </a:spcAft>
              <a:buClr>
                <a:schemeClr val="dk1"/>
              </a:buClr>
              <a:buSzPts val="1100"/>
              <a:buFont typeface="Arial"/>
              <a:buNone/>
            </a:pPr>
            <a:r>
              <a:rPr lang="en-US" sz="2400" dirty="0">
                <a:solidFill>
                  <a:srgbClr val="000000"/>
                </a:solidFill>
              </a:rPr>
              <a:t>2. </a:t>
            </a:r>
            <a:r>
              <a:rPr lang="en-US" sz="2400" dirty="0" err="1">
                <a:solidFill>
                  <a:srgbClr val="000000"/>
                </a:solidFill>
              </a:rPr>
              <a:t>Identificar</a:t>
            </a:r>
            <a:r>
              <a:rPr lang="en-US" sz="2400" dirty="0">
                <a:solidFill>
                  <a:srgbClr val="000000"/>
                </a:solidFill>
              </a:rPr>
              <a:t> las </a:t>
            </a:r>
            <a:r>
              <a:rPr lang="en-US" sz="2400" dirty="0" err="1">
                <a:solidFill>
                  <a:srgbClr val="000000"/>
                </a:solidFill>
              </a:rPr>
              <a:t>fuentes</a:t>
            </a:r>
            <a:r>
              <a:rPr lang="en-US" sz="2400" dirty="0">
                <a:solidFill>
                  <a:srgbClr val="000000"/>
                </a:solidFill>
              </a:rPr>
              <a:t> de </a:t>
            </a:r>
            <a:r>
              <a:rPr lang="en-US" sz="2400" dirty="0" err="1">
                <a:solidFill>
                  <a:srgbClr val="000000"/>
                </a:solidFill>
              </a:rPr>
              <a:t>información</a:t>
            </a:r>
            <a:r>
              <a:rPr lang="en-US" sz="2400" dirty="0">
                <a:solidFill>
                  <a:srgbClr val="000000"/>
                </a:solidFill>
              </a:rPr>
              <a:t> para la </a:t>
            </a:r>
            <a:r>
              <a:rPr lang="en-US" sz="2400" dirty="0" err="1">
                <a:solidFill>
                  <a:srgbClr val="000000"/>
                </a:solidFill>
              </a:rPr>
              <a:t>infografía</a:t>
            </a:r>
            <a:r>
              <a:rPr lang="en-US" sz="2400" dirty="0">
                <a:solidFill>
                  <a:srgbClr val="000000"/>
                </a:solidFill>
              </a:rPr>
              <a:t>.</a:t>
            </a:r>
            <a:endParaRPr sz="2400" dirty="0">
              <a:solidFill>
                <a:srgbClr val="000000"/>
              </a:solidFill>
            </a:endParaRPr>
          </a:p>
          <a:p>
            <a:pPr marL="0" lvl="0" indent="0">
              <a:spcBef>
                <a:spcPts val="1000"/>
              </a:spcBef>
              <a:spcAft>
                <a:spcPts val="0"/>
              </a:spcAft>
              <a:buClr>
                <a:schemeClr val="dk1"/>
              </a:buClr>
              <a:buSzPts val="1100"/>
              <a:buFont typeface="Arial"/>
              <a:buNone/>
            </a:pPr>
            <a:r>
              <a:rPr lang="en-US" sz="2400" dirty="0">
                <a:solidFill>
                  <a:srgbClr val="000000"/>
                </a:solidFill>
              </a:rPr>
              <a:t>3. </a:t>
            </a:r>
            <a:r>
              <a:rPr lang="en-US" sz="2400" dirty="0" err="1">
                <a:solidFill>
                  <a:srgbClr val="000000"/>
                </a:solidFill>
              </a:rPr>
              <a:t>Síntesis</a:t>
            </a:r>
            <a:r>
              <a:rPr lang="en-US" sz="2400" dirty="0">
                <a:solidFill>
                  <a:srgbClr val="000000"/>
                </a:solidFill>
              </a:rPr>
              <a:t> de </a:t>
            </a:r>
            <a:r>
              <a:rPr lang="en-US" sz="2400" dirty="0" err="1">
                <a:solidFill>
                  <a:srgbClr val="000000"/>
                </a:solidFill>
              </a:rPr>
              <a:t>información</a:t>
            </a:r>
            <a:r>
              <a:rPr lang="en-US" sz="2400" dirty="0">
                <a:solidFill>
                  <a:srgbClr val="000000"/>
                </a:solidFill>
              </a:rPr>
              <a:t> </a:t>
            </a:r>
            <a:r>
              <a:rPr lang="en-US" sz="2400" dirty="0" err="1">
                <a:solidFill>
                  <a:srgbClr val="000000"/>
                </a:solidFill>
              </a:rPr>
              <a:t>relevante</a:t>
            </a:r>
            <a:r>
              <a:rPr lang="en-US" sz="2400" dirty="0">
                <a:solidFill>
                  <a:srgbClr val="000000"/>
                </a:solidFill>
              </a:rPr>
              <a:t>.</a:t>
            </a:r>
            <a:endParaRPr sz="2400" dirty="0">
              <a:solidFill>
                <a:srgbClr val="000000"/>
              </a:solidFill>
            </a:endParaRPr>
          </a:p>
          <a:p>
            <a:pPr marL="0" lvl="0" indent="0">
              <a:spcBef>
                <a:spcPts val="1000"/>
              </a:spcBef>
              <a:spcAft>
                <a:spcPts val="0"/>
              </a:spcAft>
              <a:buClr>
                <a:schemeClr val="dk1"/>
              </a:buClr>
              <a:buSzPts val="1100"/>
              <a:buFont typeface="Arial"/>
              <a:buNone/>
            </a:pPr>
            <a:r>
              <a:rPr lang="en-US" sz="2400" dirty="0">
                <a:solidFill>
                  <a:srgbClr val="000000"/>
                </a:solidFill>
              </a:rPr>
              <a:t>4. </a:t>
            </a:r>
            <a:r>
              <a:rPr lang="en-US" sz="2400" dirty="0" err="1">
                <a:solidFill>
                  <a:srgbClr val="000000"/>
                </a:solidFill>
              </a:rPr>
              <a:t>Organizar</a:t>
            </a:r>
            <a:r>
              <a:rPr lang="en-US" sz="2400" dirty="0">
                <a:solidFill>
                  <a:srgbClr val="000000"/>
                </a:solidFill>
              </a:rPr>
              <a:t> las ideas por </a:t>
            </a:r>
            <a:r>
              <a:rPr lang="en-US" sz="2400" dirty="0" err="1">
                <a:solidFill>
                  <a:srgbClr val="000000"/>
                </a:solidFill>
              </a:rPr>
              <a:t>orden</a:t>
            </a:r>
            <a:r>
              <a:rPr lang="en-US" sz="2400" dirty="0">
                <a:solidFill>
                  <a:srgbClr val="000000"/>
                </a:solidFill>
              </a:rPr>
              <a:t> de </a:t>
            </a:r>
            <a:r>
              <a:rPr lang="en-US" sz="2400" dirty="0" err="1">
                <a:solidFill>
                  <a:srgbClr val="000000"/>
                </a:solidFill>
              </a:rPr>
              <a:t>importancia</a:t>
            </a:r>
            <a:r>
              <a:rPr lang="en-US" sz="2400" dirty="0">
                <a:solidFill>
                  <a:srgbClr val="000000"/>
                </a:solidFill>
              </a:rPr>
              <a:t>.</a:t>
            </a:r>
            <a:endParaRPr sz="2400" dirty="0">
              <a:solidFill>
                <a:srgbClr val="000000"/>
              </a:solidFill>
            </a:endParaRPr>
          </a:p>
          <a:p>
            <a:pPr marL="0" lvl="0" indent="0">
              <a:spcBef>
                <a:spcPts val="1000"/>
              </a:spcBef>
              <a:spcAft>
                <a:spcPts val="0"/>
              </a:spcAft>
              <a:buClr>
                <a:schemeClr val="dk1"/>
              </a:buClr>
              <a:buSzPts val="1100"/>
              <a:buFont typeface="Arial"/>
              <a:buNone/>
            </a:pPr>
            <a:r>
              <a:rPr lang="en-US" sz="2400" dirty="0">
                <a:solidFill>
                  <a:srgbClr val="000000"/>
                </a:solidFill>
              </a:rPr>
              <a:t>5. </a:t>
            </a:r>
            <a:r>
              <a:rPr lang="en-US" sz="2400" dirty="0" err="1">
                <a:solidFill>
                  <a:srgbClr val="000000"/>
                </a:solidFill>
              </a:rPr>
              <a:t>Conceptualizar</a:t>
            </a:r>
            <a:r>
              <a:rPr lang="en-US" sz="2400" dirty="0">
                <a:solidFill>
                  <a:srgbClr val="000000"/>
                </a:solidFill>
              </a:rPr>
              <a:t> los </a:t>
            </a:r>
            <a:r>
              <a:rPr lang="en-US" sz="2400" dirty="0" err="1">
                <a:solidFill>
                  <a:srgbClr val="000000"/>
                </a:solidFill>
              </a:rPr>
              <a:t>elementos</a:t>
            </a:r>
            <a:r>
              <a:rPr lang="en-US" sz="2400" dirty="0">
                <a:solidFill>
                  <a:srgbClr val="000000"/>
                </a:solidFill>
              </a:rPr>
              <a:t> para </a:t>
            </a:r>
            <a:r>
              <a:rPr lang="en-US" sz="2400" dirty="0" err="1">
                <a:solidFill>
                  <a:srgbClr val="000000"/>
                </a:solidFill>
              </a:rPr>
              <a:t>relacionarlos</a:t>
            </a:r>
            <a:r>
              <a:rPr lang="en-US" sz="2400" dirty="0">
                <a:solidFill>
                  <a:srgbClr val="000000"/>
                </a:solidFill>
              </a:rPr>
              <a:t> entre </a:t>
            </a:r>
            <a:r>
              <a:rPr lang="en-US" sz="2400" dirty="0" err="1">
                <a:solidFill>
                  <a:srgbClr val="000000"/>
                </a:solidFill>
              </a:rPr>
              <a:t>sí</a:t>
            </a:r>
            <a:r>
              <a:rPr lang="en-US" sz="2400" dirty="0">
                <a:solidFill>
                  <a:srgbClr val="000000"/>
                </a:solidFill>
              </a:rPr>
              <a:t>.</a:t>
            </a:r>
            <a:endParaRPr sz="2400" dirty="0">
              <a:solidFill>
                <a:srgbClr val="000000"/>
              </a:solidFill>
            </a:endParaRPr>
          </a:p>
          <a:p>
            <a:pPr marL="0" lvl="0" indent="0">
              <a:spcBef>
                <a:spcPts val="1000"/>
              </a:spcBef>
              <a:spcAft>
                <a:spcPts val="0"/>
              </a:spcAft>
              <a:buClr>
                <a:schemeClr val="dk1"/>
              </a:buClr>
              <a:buSzPts val="1100"/>
              <a:buFont typeface="Arial"/>
              <a:buNone/>
            </a:pPr>
            <a:r>
              <a:rPr lang="en-US" sz="2400" dirty="0">
                <a:solidFill>
                  <a:srgbClr val="000000"/>
                </a:solidFill>
              </a:rPr>
              <a:t>6. </a:t>
            </a:r>
            <a:r>
              <a:rPr lang="en-US" sz="2400" dirty="0" err="1">
                <a:solidFill>
                  <a:srgbClr val="000000"/>
                </a:solidFill>
              </a:rPr>
              <a:t>Elegir</a:t>
            </a:r>
            <a:r>
              <a:rPr lang="en-US" sz="2400" dirty="0">
                <a:solidFill>
                  <a:srgbClr val="000000"/>
                </a:solidFill>
              </a:rPr>
              <a:t> un </a:t>
            </a:r>
            <a:r>
              <a:rPr lang="en-US" sz="2400" dirty="0" err="1">
                <a:solidFill>
                  <a:srgbClr val="000000"/>
                </a:solidFill>
              </a:rPr>
              <a:t>diseño</a:t>
            </a:r>
            <a:r>
              <a:rPr lang="en-US" sz="2400" dirty="0">
                <a:solidFill>
                  <a:srgbClr val="000000"/>
                </a:solidFill>
              </a:rPr>
              <a:t> </a:t>
            </a:r>
            <a:r>
              <a:rPr lang="en-US" sz="2400" dirty="0" err="1">
                <a:solidFill>
                  <a:srgbClr val="000000"/>
                </a:solidFill>
              </a:rPr>
              <a:t>accesible</a:t>
            </a:r>
            <a:r>
              <a:rPr lang="en-US" sz="2400" dirty="0">
                <a:solidFill>
                  <a:srgbClr val="000000"/>
                </a:solidFill>
              </a:rPr>
              <a:t>.</a:t>
            </a:r>
            <a:endParaRPr sz="2400" dirty="0">
              <a:solidFill>
                <a:srgbClr val="000000"/>
              </a:solidFill>
            </a:endParaRPr>
          </a:p>
          <a:p>
            <a:pPr marL="0" lvl="0" indent="0">
              <a:spcBef>
                <a:spcPts val="1000"/>
              </a:spcBef>
              <a:spcAft>
                <a:spcPts val="0"/>
              </a:spcAft>
              <a:buClr>
                <a:schemeClr val="dk1"/>
              </a:buClr>
              <a:buSzPts val="1100"/>
              <a:buFont typeface="Arial"/>
              <a:buNone/>
            </a:pPr>
            <a:r>
              <a:rPr lang="en-US" sz="2400" dirty="0">
                <a:solidFill>
                  <a:srgbClr val="000000"/>
                </a:solidFill>
              </a:rPr>
              <a:t>7. </a:t>
            </a:r>
            <a:r>
              <a:rPr lang="en-US" sz="2400" dirty="0" err="1">
                <a:solidFill>
                  <a:srgbClr val="000000"/>
                </a:solidFill>
              </a:rPr>
              <a:t>Elegir</a:t>
            </a:r>
            <a:r>
              <a:rPr lang="en-US" sz="2400" dirty="0">
                <a:solidFill>
                  <a:srgbClr val="000000"/>
                </a:solidFill>
              </a:rPr>
              <a:t> una paleta de </a:t>
            </a:r>
            <a:r>
              <a:rPr lang="en-US" sz="2400" dirty="0" err="1">
                <a:solidFill>
                  <a:srgbClr val="000000"/>
                </a:solidFill>
              </a:rPr>
              <a:t>colores</a:t>
            </a:r>
            <a:r>
              <a:rPr lang="en-US" sz="2400" dirty="0">
                <a:solidFill>
                  <a:srgbClr val="000000"/>
                </a:solidFill>
              </a:rPr>
              <a:t>.</a:t>
            </a:r>
            <a:endParaRPr sz="2400" dirty="0">
              <a:solidFill>
                <a:srgbClr val="000000"/>
              </a:solidFill>
            </a:endParaRPr>
          </a:p>
          <a:p>
            <a:pPr marL="0" lvl="0" indent="0">
              <a:spcBef>
                <a:spcPts val="1000"/>
              </a:spcBef>
              <a:spcAft>
                <a:spcPts val="0"/>
              </a:spcAft>
              <a:buClr>
                <a:schemeClr val="dk1"/>
              </a:buClr>
              <a:buSzPts val="1100"/>
              <a:buFont typeface="Arial"/>
              <a:buNone/>
            </a:pPr>
            <a:r>
              <a:rPr lang="en-US" sz="2400" dirty="0">
                <a:solidFill>
                  <a:srgbClr val="000000"/>
                </a:solidFill>
              </a:rPr>
              <a:t>8. </a:t>
            </a:r>
            <a:r>
              <a:rPr lang="en-US" sz="2400" dirty="0" err="1">
                <a:solidFill>
                  <a:srgbClr val="000000"/>
                </a:solidFill>
              </a:rPr>
              <a:t>Elegir</a:t>
            </a:r>
            <a:r>
              <a:rPr lang="en-US" sz="2400" dirty="0">
                <a:solidFill>
                  <a:srgbClr val="000000"/>
                </a:solidFill>
              </a:rPr>
              <a:t> </a:t>
            </a:r>
            <a:r>
              <a:rPr lang="en-US" sz="2400" dirty="0" err="1">
                <a:solidFill>
                  <a:srgbClr val="000000"/>
                </a:solidFill>
              </a:rPr>
              <a:t>tipografía</a:t>
            </a:r>
            <a:r>
              <a:rPr lang="en-US" sz="2400" dirty="0">
                <a:solidFill>
                  <a:srgbClr val="000000"/>
                </a:solidFill>
              </a:rPr>
              <a:t>.</a:t>
            </a:r>
            <a:endParaRPr sz="2400" dirty="0">
              <a:solidFill>
                <a:srgbClr val="000000"/>
              </a:solidFill>
            </a:endParaRPr>
          </a:p>
          <a:p>
            <a:pPr marL="0" lvl="0" indent="0">
              <a:spcBef>
                <a:spcPts val="1000"/>
              </a:spcBef>
              <a:spcAft>
                <a:spcPts val="0"/>
              </a:spcAft>
              <a:buClr>
                <a:schemeClr val="dk1"/>
              </a:buClr>
              <a:buSzPts val="1100"/>
              <a:buFont typeface="Arial"/>
              <a:buNone/>
            </a:pPr>
            <a:r>
              <a:rPr lang="en-US" sz="2400" dirty="0">
                <a:solidFill>
                  <a:srgbClr val="000000"/>
                </a:solidFill>
              </a:rPr>
              <a:t>9. </a:t>
            </a:r>
            <a:r>
              <a:rPr lang="en-US" sz="2400" dirty="0" err="1">
                <a:solidFill>
                  <a:srgbClr val="000000"/>
                </a:solidFill>
              </a:rPr>
              <a:t>Selección</a:t>
            </a:r>
            <a:r>
              <a:rPr lang="en-US" sz="2400" dirty="0">
                <a:solidFill>
                  <a:srgbClr val="000000"/>
                </a:solidFill>
              </a:rPr>
              <a:t> de </a:t>
            </a:r>
            <a:r>
              <a:rPr lang="en-US" sz="2400" dirty="0" err="1">
                <a:solidFill>
                  <a:srgbClr val="000000"/>
                </a:solidFill>
              </a:rPr>
              <a:t>programa</a:t>
            </a:r>
            <a:r>
              <a:rPr lang="en-US" sz="2400" dirty="0">
                <a:solidFill>
                  <a:srgbClr val="000000"/>
                </a:solidFill>
              </a:rPr>
              <a:t> y </a:t>
            </a:r>
            <a:r>
              <a:rPr lang="en-US" sz="2400" dirty="0" err="1">
                <a:solidFill>
                  <a:srgbClr val="000000"/>
                </a:solidFill>
              </a:rPr>
              <a:t>asegurar</a:t>
            </a:r>
            <a:r>
              <a:rPr lang="en-US" sz="2400" dirty="0">
                <a:solidFill>
                  <a:srgbClr val="000000"/>
                </a:solidFill>
              </a:rPr>
              <a:t> la </a:t>
            </a:r>
            <a:r>
              <a:rPr lang="en-US" sz="2400" dirty="0" err="1">
                <a:solidFill>
                  <a:srgbClr val="000000"/>
                </a:solidFill>
              </a:rPr>
              <a:t>legibilidad</a:t>
            </a:r>
            <a:r>
              <a:rPr lang="en-US" sz="2400" dirty="0">
                <a:solidFill>
                  <a:srgbClr val="000000"/>
                </a:solidFill>
              </a:rPr>
              <a:t> del </a:t>
            </a:r>
            <a:r>
              <a:rPr lang="en-US" sz="2400" dirty="0" err="1">
                <a:solidFill>
                  <a:srgbClr val="000000"/>
                </a:solidFill>
              </a:rPr>
              <a:t>documento</a:t>
            </a:r>
            <a:r>
              <a:rPr lang="en-US" sz="2400" dirty="0">
                <a:solidFill>
                  <a:srgbClr val="000000"/>
                </a:solidFill>
              </a:rPr>
              <a:t> para </a:t>
            </a:r>
            <a:r>
              <a:rPr lang="en-US" sz="2400" dirty="0" err="1">
                <a:solidFill>
                  <a:srgbClr val="000000"/>
                </a:solidFill>
              </a:rPr>
              <a:t>su</a:t>
            </a:r>
            <a:r>
              <a:rPr lang="en-US" sz="2400" dirty="0">
                <a:solidFill>
                  <a:srgbClr val="000000"/>
                </a:solidFill>
              </a:rPr>
              <a:t> </a:t>
            </a:r>
            <a:r>
              <a:rPr lang="en-US" sz="2400" dirty="0" err="1">
                <a:solidFill>
                  <a:srgbClr val="000000"/>
                </a:solidFill>
              </a:rPr>
              <a:t>sencilla</a:t>
            </a:r>
            <a:r>
              <a:rPr lang="en-US" sz="2400" dirty="0">
                <a:solidFill>
                  <a:srgbClr val="000000"/>
                </a:solidFill>
              </a:rPr>
              <a:t> </a:t>
            </a:r>
            <a:r>
              <a:rPr lang="en-US" sz="2400" dirty="0" err="1">
                <a:solidFill>
                  <a:srgbClr val="000000"/>
                </a:solidFill>
              </a:rPr>
              <a:t>comprensión</a:t>
            </a:r>
            <a:r>
              <a:rPr lang="en-US" sz="2400" dirty="0">
                <a:solidFill>
                  <a:srgbClr val="000000"/>
                </a:solidFill>
              </a:rPr>
              <a:t>.</a:t>
            </a:r>
            <a:endParaRPr sz="2400" dirty="0">
              <a:solidFill>
                <a:srgbClr val="000000"/>
              </a:solidFill>
            </a:endParaRPr>
          </a:p>
          <a:p>
            <a:pPr marL="0" lvl="0" indent="0">
              <a:spcBef>
                <a:spcPts val="1000"/>
              </a:spcBef>
              <a:spcAft>
                <a:spcPts val="0"/>
              </a:spcAft>
              <a:buNone/>
            </a:pPr>
            <a:r>
              <a:rPr lang="en-US" sz="2400" dirty="0">
                <a:solidFill>
                  <a:srgbClr val="000000"/>
                </a:solidFill>
              </a:rPr>
              <a:t>10. </a:t>
            </a:r>
            <a:r>
              <a:rPr lang="en-US" sz="2400" dirty="0" err="1">
                <a:solidFill>
                  <a:srgbClr val="000000"/>
                </a:solidFill>
              </a:rPr>
              <a:t>Citar</a:t>
            </a:r>
            <a:r>
              <a:rPr lang="en-US" sz="2400" dirty="0">
                <a:solidFill>
                  <a:srgbClr val="000000"/>
                </a:solidFill>
              </a:rPr>
              <a:t> </a:t>
            </a:r>
            <a:r>
              <a:rPr lang="en-US" sz="2400" dirty="0" err="1">
                <a:solidFill>
                  <a:srgbClr val="000000"/>
                </a:solidFill>
              </a:rPr>
              <a:t>fuentes</a:t>
            </a:r>
            <a:r>
              <a:rPr lang="en-US" sz="2400" dirty="0">
                <a:solidFill>
                  <a:srgbClr val="000000"/>
                </a:solidFill>
              </a:rPr>
              <a:t>.</a:t>
            </a:r>
            <a:endParaRPr sz="2400" dirty="0">
              <a:solidFill>
                <a:srgbClr val="00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Shape 783"/>
          <p:cNvSpPr/>
          <p:nvPr/>
        </p:nvSpPr>
        <p:spPr>
          <a:xfrm>
            <a:off x="2551611" y="1805634"/>
            <a:ext cx="7559100" cy="230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i="0" u="none" strike="noStrike" cap="none">
                <a:solidFill>
                  <a:srgbClr val="000000"/>
                </a:solidFill>
                <a:latin typeface="Corbel"/>
                <a:ea typeface="Corbel"/>
                <a:cs typeface="Corbel"/>
                <a:sym typeface="Corbel"/>
              </a:rPr>
              <a:t>PRODUCTO 1</a:t>
            </a:r>
            <a:r>
              <a:rPr lang="en-US" sz="4800" b="1">
                <a:latin typeface="Corbel"/>
                <a:ea typeface="Corbel"/>
                <a:cs typeface="Corbel"/>
                <a:sym typeface="Corbel"/>
              </a:rPr>
              <a:t>4</a:t>
            </a:r>
            <a:r>
              <a:rPr lang="en-US" sz="4800" b="1" i="0" u="none" strike="noStrike" cap="none">
                <a:solidFill>
                  <a:srgbClr val="000000"/>
                </a:solidFill>
                <a:latin typeface="Corbel"/>
                <a:ea typeface="Corbel"/>
                <a:cs typeface="Corbel"/>
                <a:sym typeface="Corbel"/>
              </a:rPr>
              <a:t>. </a:t>
            </a:r>
            <a:br>
              <a:rPr lang="en-US" sz="4800" b="1" i="0" u="none" strike="noStrike" cap="none">
                <a:solidFill>
                  <a:srgbClr val="000000"/>
                </a:solidFill>
                <a:latin typeface="Corbel"/>
                <a:ea typeface="Corbel"/>
                <a:cs typeface="Corbel"/>
                <a:sym typeface="Corbel"/>
              </a:rPr>
            </a:br>
            <a:r>
              <a:rPr lang="en-US" sz="4800" b="1">
                <a:latin typeface="Corbel"/>
                <a:ea typeface="Corbel"/>
                <a:cs typeface="Corbel"/>
                <a:sym typeface="Corbel"/>
              </a:rPr>
              <a:t>INFOGRAFÍA</a:t>
            </a:r>
            <a:endParaRPr sz="4800" b="0" i="0" u="none" strike="noStrike" cap="none">
              <a:solidFill>
                <a:srgbClr val="000000"/>
              </a:solidFill>
              <a:latin typeface="Corbel"/>
              <a:ea typeface="Corbel"/>
              <a:cs typeface="Corbel"/>
              <a:sym typeface="Corbe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Shape 788"/>
          <p:cNvPicPr preferRelativeResize="0"/>
          <p:nvPr/>
        </p:nvPicPr>
        <p:blipFill rotWithShape="1">
          <a:blip r:embed="rId3">
            <a:alphaModFix/>
          </a:blip>
          <a:srcRect b="2008"/>
          <a:stretch/>
        </p:blipFill>
        <p:spPr>
          <a:xfrm>
            <a:off x="7363885" y="76200"/>
            <a:ext cx="4467076" cy="671992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p:nvPr/>
        </p:nvSpPr>
        <p:spPr>
          <a:xfrm>
            <a:off x="2551611" y="1805634"/>
            <a:ext cx="7559100" cy="230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i="0" u="none" strike="noStrike" cap="none">
                <a:solidFill>
                  <a:srgbClr val="000000"/>
                </a:solidFill>
                <a:latin typeface="Corbel"/>
                <a:ea typeface="Corbel"/>
                <a:cs typeface="Corbel"/>
                <a:sym typeface="Corbel"/>
              </a:rPr>
              <a:t>PRODUCTO 1</a:t>
            </a:r>
            <a:r>
              <a:rPr lang="en-US" sz="4800" b="1">
                <a:latin typeface="Corbel"/>
                <a:ea typeface="Corbel"/>
                <a:cs typeface="Corbel"/>
                <a:sym typeface="Corbel"/>
              </a:rPr>
              <a:t>5</a:t>
            </a:r>
            <a:r>
              <a:rPr lang="en-US" sz="4800" b="1" i="0" u="none" strike="noStrike" cap="none">
                <a:solidFill>
                  <a:srgbClr val="000000"/>
                </a:solidFill>
                <a:latin typeface="Corbel"/>
                <a:ea typeface="Corbel"/>
                <a:cs typeface="Corbel"/>
                <a:sym typeface="Corbel"/>
              </a:rPr>
              <a:t>. </a:t>
            </a:r>
            <a:br>
              <a:rPr lang="en-US" sz="4800" b="1" i="0" u="none" strike="noStrike" cap="none">
                <a:solidFill>
                  <a:srgbClr val="000000"/>
                </a:solidFill>
                <a:latin typeface="Corbel"/>
                <a:ea typeface="Corbel"/>
                <a:cs typeface="Corbel"/>
                <a:sym typeface="Corbel"/>
              </a:rPr>
            </a:br>
            <a:r>
              <a:rPr lang="en-US" sz="4800" b="1">
                <a:latin typeface="Corbel"/>
                <a:ea typeface="Corbel"/>
                <a:cs typeface="Corbel"/>
                <a:sym typeface="Corbel"/>
              </a:rPr>
              <a:t>REFLEXIONES PERSONALES</a:t>
            </a:r>
            <a:endParaRPr sz="4800" b="0" i="0" u="none" strike="noStrike" cap="none">
              <a:solidFill>
                <a:srgbClr val="000000"/>
              </a:solidFill>
              <a:latin typeface="Corbel"/>
              <a:ea typeface="Corbel"/>
              <a:cs typeface="Corbel"/>
              <a:sym typeface="Corbe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graphicFrame>
        <p:nvGraphicFramePr>
          <p:cNvPr id="798" name="Shape 798"/>
          <p:cNvGraphicFramePr/>
          <p:nvPr/>
        </p:nvGraphicFramePr>
        <p:xfrm>
          <a:off x="244250" y="246925"/>
          <a:ext cx="11721575" cy="6224749"/>
        </p:xfrm>
        <a:graphic>
          <a:graphicData uri="http://schemas.openxmlformats.org/drawingml/2006/table">
            <a:tbl>
              <a:tblPr>
                <a:noFill/>
                <a:tableStyleId>{D8040AFE-6786-4FFA-8D57-E54F77AC6736}</a:tableStyleId>
              </a:tblPr>
              <a:tblGrid>
                <a:gridCol w="983625">
                  <a:extLst>
                    <a:ext uri="{9D8B030D-6E8A-4147-A177-3AD203B41FA5}">
                      <a16:colId xmlns:a16="http://schemas.microsoft.com/office/drawing/2014/main" val="20000"/>
                    </a:ext>
                  </a:extLst>
                </a:gridCol>
                <a:gridCol w="2407825">
                  <a:extLst>
                    <a:ext uri="{9D8B030D-6E8A-4147-A177-3AD203B41FA5}">
                      <a16:colId xmlns:a16="http://schemas.microsoft.com/office/drawing/2014/main" val="20001"/>
                    </a:ext>
                  </a:extLst>
                </a:gridCol>
                <a:gridCol w="1944400">
                  <a:extLst>
                    <a:ext uri="{9D8B030D-6E8A-4147-A177-3AD203B41FA5}">
                      <a16:colId xmlns:a16="http://schemas.microsoft.com/office/drawing/2014/main" val="20002"/>
                    </a:ext>
                  </a:extLst>
                </a:gridCol>
                <a:gridCol w="2430700">
                  <a:extLst>
                    <a:ext uri="{9D8B030D-6E8A-4147-A177-3AD203B41FA5}">
                      <a16:colId xmlns:a16="http://schemas.microsoft.com/office/drawing/2014/main" val="20003"/>
                    </a:ext>
                  </a:extLst>
                </a:gridCol>
                <a:gridCol w="2079975">
                  <a:extLst>
                    <a:ext uri="{9D8B030D-6E8A-4147-A177-3AD203B41FA5}">
                      <a16:colId xmlns:a16="http://schemas.microsoft.com/office/drawing/2014/main" val="20004"/>
                    </a:ext>
                  </a:extLst>
                </a:gridCol>
                <a:gridCol w="1875050">
                  <a:extLst>
                    <a:ext uri="{9D8B030D-6E8A-4147-A177-3AD203B41FA5}">
                      <a16:colId xmlns:a16="http://schemas.microsoft.com/office/drawing/2014/main" val="20005"/>
                    </a:ext>
                  </a:extLst>
                </a:gridCol>
              </a:tblGrid>
              <a:tr h="1076875">
                <a:tc>
                  <a:txBody>
                    <a:bodyPr/>
                    <a:lstStyle/>
                    <a:p>
                      <a:pPr marL="0" lvl="0" indent="0" algn="ctr" rtl="0">
                        <a:lnSpc>
                          <a:spcPct val="115000"/>
                        </a:lnSpc>
                        <a:spcBef>
                          <a:spcPts val="0"/>
                        </a:spcBef>
                        <a:spcAft>
                          <a:spcPts val="0"/>
                        </a:spcAft>
                        <a:buNone/>
                      </a:pPr>
                      <a:r>
                        <a:rPr lang="en-US" sz="1100" b="1"/>
                        <a:t> Preguntas</a:t>
                      </a:r>
                      <a:endParaRPr sz="1100" b="1"/>
                    </a:p>
                    <a:p>
                      <a:pPr marL="0" lvl="0" indent="0" algn="ctr" rtl="0">
                        <a:lnSpc>
                          <a:spcPct val="115000"/>
                        </a:lnSpc>
                        <a:spcBef>
                          <a:spcPts val="0"/>
                        </a:spcBef>
                        <a:spcAft>
                          <a:spcPts val="0"/>
                        </a:spcAft>
                        <a:buNone/>
                      </a:pPr>
                      <a:endParaRPr sz="1100" b="1"/>
                    </a:p>
                    <a:p>
                      <a:pPr marL="0" lvl="0" indent="0" algn="ctr" rtl="0">
                        <a:lnSpc>
                          <a:spcPct val="115000"/>
                        </a:lnSpc>
                        <a:spcBef>
                          <a:spcPts val="0"/>
                        </a:spcBef>
                        <a:spcAft>
                          <a:spcPts val="0"/>
                        </a:spcAft>
                        <a:buNone/>
                      </a:pPr>
                      <a:endParaRPr sz="1100" b="1"/>
                    </a:p>
                    <a:p>
                      <a:pPr marL="0" lvl="0" indent="0" algn="ctr" rtl="0">
                        <a:lnSpc>
                          <a:spcPct val="115000"/>
                        </a:lnSpc>
                        <a:spcBef>
                          <a:spcPts val="0"/>
                        </a:spcBef>
                        <a:spcAft>
                          <a:spcPts val="0"/>
                        </a:spcAft>
                        <a:buNone/>
                      </a:pPr>
                      <a:endParaRPr sz="1100" b="1"/>
                    </a:p>
                    <a:p>
                      <a:pPr marL="0" lvl="0" indent="0" algn="ctr" rtl="0">
                        <a:lnSpc>
                          <a:spcPct val="115000"/>
                        </a:lnSpc>
                        <a:spcBef>
                          <a:spcPts val="0"/>
                        </a:spcBef>
                        <a:spcAft>
                          <a:spcPts val="0"/>
                        </a:spcAft>
                        <a:buNone/>
                      </a:pPr>
                      <a:endParaRPr sz="1100" b="1"/>
                    </a:p>
                    <a:p>
                      <a:pPr marL="0" lvl="0" indent="0" algn="ctr" rtl="0">
                        <a:lnSpc>
                          <a:spcPct val="115000"/>
                        </a:lnSpc>
                        <a:spcBef>
                          <a:spcPts val="0"/>
                        </a:spcBef>
                        <a:spcAft>
                          <a:spcPts val="0"/>
                        </a:spcAft>
                        <a:buNone/>
                      </a:pPr>
                      <a:r>
                        <a:rPr lang="en-US" sz="1100" b="1"/>
                        <a:t>Docentes</a:t>
                      </a:r>
                      <a:endParaRPr sz="1100" b="1"/>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b="1">
                          <a:solidFill>
                            <a:srgbClr val="222222"/>
                          </a:solidFill>
                        </a:rPr>
                        <a:t>¿Cuáles fueron las tres principales dificultades propias, para la construcción del proyecto interdisciplinario?</a:t>
                      </a:r>
                      <a:endParaRPr sz="1100" b="1">
                        <a:solidFill>
                          <a:srgbClr val="22222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100" b="1">
                          <a:solidFill>
                            <a:srgbClr val="222222"/>
                          </a:solidFill>
                        </a:rPr>
                        <a:t>¿De qué forma las resolviste?</a:t>
                      </a:r>
                      <a:endParaRPr sz="1100" b="1">
                        <a:solidFill>
                          <a:srgbClr val="22222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100" b="1">
                          <a:solidFill>
                            <a:srgbClr val="222222"/>
                          </a:solidFill>
                        </a:rPr>
                        <a:t>¿Qué resultados obtuviste y cómo se evidencian éstos?</a:t>
                      </a:r>
                      <a:endParaRPr sz="1100" b="1">
                        <a:solidFill>
                          <a:srgbClr val="22222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100" b="1">
                          <a:solidFill>
                            <a:srgbClr val="222222"/>
                          </a:solidFill>
                        </a:rPr>
                        <a:t>¿Qué aspectos crees que puedes seguir trabajando en ti para obtener mejores resultados?</a:t>
                      </a:r>
                      <a:endParaRPr sz="1100" b="1">
                        <a:solidFill>
                          <a:srgbClr val="22222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100" b="1">
                          <a:solidFill>
                            <a:srgbClr val="222222"/>
                          </a:solidFill>
                        </a:rPr>
                        <a:t>¿Qué de lo aprendido en el proceso repercute de forma positiva en tu sesiones cotidianas de trabajo?¿de qué manera?</a:t>
                      </a:r>
                      <a:endParaRPr sz="1100" b="1">
                        <a:solidFill>
                          <a:srgbClr val="22222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0">
                <a:tc>
                  <a:txBody>
                    <a:bodyPr/>
                    <a:lstStyle/>
                    <a:p>
                      <a:pPr marL="0" lvl="0" indent="0" rtl="0">
                        <a:lnSpc>
                          <a:spcPct val="115000"/>
                        </a:lnSpc>
                        <a:spcBef>
                          <a:spcPts val="0"/>
                        </a:spcBef>
                        <a:spcAft>
                          <a:spcPts val="0"/>
                        </a:spcAft>
                        <a:buNone/>
                      </a:pPr>
                      <a:r>
                        <a:rPr lang="en-US" sz="1100" b="1"/>
                        <a:t>Lidia</a:t>
                      </a:r>
                      <a:endParaRPr sz="1100" b="1"/>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28600" lvl="0" indent="-120650" rtl="0">
                        <a:lnSpc>
                          <a:spcPct val="115000"/>
                        </a:lnSpc>
                        <a:spcBef>
                          <a:spcPts val="0"/>
                        </a:spcBef>
                        <a:spcAft>
                          <a:spcPts val="0"/>
                        </a:spcAft>
                        <a:buSzPts val="1000"/>
                        <a:buAutoNum type="arabicPeriod"/>
                      </a:pPr>
                      <a:r>
                        <a:rPr lang="en-US" sz="1000"/>
                        <a:t>Coincidir con mis compañeros de equipo para trabajar.</a:t>
                      </a:r>
                      <a:endParaRPr sz="1000"/>
                    </a:p>
                    <a:p>
                      <a:pPr marL="228600" lvl="0" indent="-120650" rtl="0">
                        <a:lnSpc>
                          <a:spcPct val="115000"/>
                        </a:lnSpc>
                        <a:spcBef>
                          <a:spcPts val="0"/>
                        </a:spcBef>
                        <a:spcAft>
                          <a:spcPts val="0"/>
                        </a:spcAft>
                        <a:buSzPts val="1000"/>
                        <a:buAutoNum type="arabicPeriod"/>
                      </a:pPr>
                      <a:r>
                        <a:rPr lang="en-US" sz="1000"/>
                        <a:t>Entender las lecturas y lo solicitado para las evidencias.</a:t>
                      </a:r>
                      <a:endParaRPr sz="1000"/>
                    </a:p>
                    <a:p>
                      <a:pPr marL="228600" lvl="0" indent="-120650" rtl="0">
                        <a:lnSpc>
                          <a:spcPct val="115000"/>
                        </a:lnSpc>
                        <a:spcBef>
                          <a:spcPts val="0"/>
                        </a:spcBef>
                        <a:spcAft>
                          <a:spcPts val="0"/>
                        </a:spcAft>
                        <a:buSzPts val="1000"/>
                        <a:buAutoNum type="arabicPeriod"/>
                      </a:pPr>
                      <a:r>
                        <a:rPr lang="en-US" sz="1000"/>
                        <a:t>Creatividad para generar el proyecto.</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t>Trabajar a distancia, buscar información en otras fuentes alternas, platicar con mis compañeros y otras personas para obtener más ideas sobre el proyecto.</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t>Una planeación del proyecto, que considero será un reto lograr llevarlo a cabo. Se evidencia en el portafolio solicitado.</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t>Practicar el aprendizaje por proyectos, primero a nivel de mi propia asignatura y en mis horarios, llevando la metodología propuesta en conexiones, para luego hacerlo interdisciplinario.</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t>Pude conocer a mis compañeros, no había tenido esa oportunidad. Valorarlos más como profesionistas. Ampliar mis conocimientos.</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rtl="0">
                        <a:lnSpc>
                          <a:spcPct val="115000"/>
                        </a:lnSpc>
                        <a:spcBef>
                          <a:spcPts val="0"/>
                        </a:spcBef>
                        <a:spcAft>
                          <a:spcPts val="0"/>
                        </a:spcAft>
                        <a:buNone/>
                      </a:pPr>
                      <a:r>
                        <a:rPr lang="en-US" sz="1100" b="1"/>
                        <a:t>Raquel</a:t>
                      </a:r>
                      <a:endParaRPr sz="1100" b="1"/>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457200" lvl="0" indent="-292100" rtl="0">
                        <a:lnSpc>
                          <a:spcPct val="115000"/>
                        </a:lnSpc>
                        <a:spcBef>
                          <a:spcPts val="0"/>
                        </a:spcBef>
                        <a:spcAft>
                          <a:spcPts val="0"/>
                        </a:spcAft>
                        <a:buSzPts val="1000"/>
                        <a:buAutoNum type="arabicPeriod"/>
                      </a:pPr>
                      <a:r>
                        <a:rPr lang="en-US" sz="1000"/>
                        <a:t>Encontrar un horario en el que pudiéramos coincidir.</a:t>
                      </a:r>
                      <a:endParaRPr sz="1000"/>
                    </a:p>
                    <a:p>
                      <a:pPr marL="457200" lvl="0" indent="-292100" rtl="0">
                        <a:lnSpc>
                          <a:spcPct val="115000"/>
                        </a:lnSpc>
                        <a:spcBef>
                          <a:spcPts val="0"/>
                        </a:spcBef>
                        <a:spcAft>
                          <a:spcPts val="0"/>
                        </a:spcAft>
                        <a:buSzPts val="1000"/>
                        <a:buAutoNum type="arabicPeriod"/>
                      </a:pPr>
                      <a:r>
                        <a:rPr lang="en-US" sz="1000"/>
                        <a:t>Poder adaptar lo que se nos pedía al real trabajo en el aula </a:t>
                      </a:r>
                      <a:endParaRPr sz="1000"/>
                    </a:p>
                    <a:p>
                      <a:pPr marL="457200" lvl="0" indent="-292100" rtl="0">
                        <a:lnSpc>
                          <a:spcPct val="115000"/>
                        </a:lnSpc>
                        <a:spcBef>
                          <a:spcPts val="0"/>
                        </a:spcBef>
                        <a:spcAft>
                          <a:spcPts val="0"/>
                        </a:spcAft>
                        <a:buSzPts val="1000"/>
                        <a:buAutoNum type="arabicPeriod"/>
                      </a:pPr>
                      <a:r>
                        <a:rPr lang="en-US" sz="1000"/>
                        <a:t>Ya sea por el número de alumnos, por la disponibilidad de los recursos tecnológicos y el tiempo horario de las asignaturas.</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t>La buena disposición a mejorar la práctica docente en beneficio del aprovechamiento de los alumnos.</a:t>
                      </a:r>
                      <a:endParaRPr sz="1000"/>
                    </a:p>
                    <a:p>
                      <a:pPr marL="0" lvl="0" indent="0" rtl="0">
                        <a:lnSpc>
                          <a:spcPct val="115000"/>
                        </a:lnSpc>
                        <a:spcBef>
                          <a:spcPts val="0"/>
                        </a:spcBef>
                        <a:spcAft>
                          <a:spcPts val="0"/>
                        </a:spcAft>
                        <a:buNone/>
                      </a:pPr>
                      <a:r>
                        <a:rPr lang="en-US" sz="1000"/>
                        <a:t>La capacitación previa que proporciona ventajas de conocimiento, para desarrollar actividades, buscar recursos, entre otras.</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t> El trabajo con profesores de otras áreas de conocimiento ha sido enriquecedor, pues me ha permitido profundizar en el proceso de enseñanza aprendizaje en el desarrollo de las actividades que se solicitaron para cada fase del programa.</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t> Documentándome acerca de los recursos pedagógicos y didácticos para motivar a mis alumnos a construir su aprendizaje.</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t> Bueno, es un proyecto que apenas aplicaremos, pero de antemano me facilitará abordar y planear la dosificación de los contenidos de los nuevos programas de estudio, así como echar mano de los ejes transversales en el desarrollo de las secuencias didácticas.</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761550">
                <a:tc>
                  <a:txBody>
                    <a:bodyPr/>
                    <a:lstStyle/>
                    <a:p>
                      <a:pPr marL="0" lvl="0" indent="0" rtl="0">
                        <a:lnSpc>
                          <a:spcPct val="115000"/>
                        </a:lnSpc>
                        <a:spcBef>
                          <a:spcPts val="0"/>
                        </a:spcBef>
                        <a:spcAft>
                          <a:spcPts val="0"/>
                        </a:spcAft>
                        <a:buNone/>
                      </a:pPr>
                      <a:r>
                        <a:rPr lang="en-US" sz="1100" b="1"/>
                        <a:t>Omar</a:t>
                      </a:r>
                      <a:endParaRPr sz="1100" b="1"/>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28600" lvl="0" indent="-177800" rtl="0">
                        <a:lnSpc>
                          <a:spcPct val="115000"/>
                        </a:lnSpc>
                        <a:spcBef>
                          <a:spcPts val="0"/>
                        </a:spcBef>
                        <a:spcAft>
                          <a:spcPts val="0"/>
                        </a:spcAft>
                        <a:buClr>
                          <a:srgbClr val="222222"/>
                        </a:buClr>
                        <a:buSzPts val="1000"/>
                        <a:buAutoNum type="arabicPeriod"/>
                      </a:pPr>
                      <a:r>
                        <a:rPr lang="en-US" sz="1000">
                          <a:solidFill>
                            <a:srgbClr val="222222"/>
                          </a:solidFill>
                        </a:rPr>
                        <a:t>Los tiempos de reunión con mi equipo ya que no siempre coincidimos.</a:t>
                      </a:r>
                      <a:endParaRPr sz="1000">
                        <a:solidFill>
                          <a:srgbClr val="222222"/>
                        </a:solidFill>
                      </a:endParaRPr>
                    </a:p>
                    <a:p>
                      <a:pPr marL="228600" lvl="0" indent="-177800" rtl="0">
                        <a:lnSpc>
                          <a:spcPct val="115000"/>
                        </a:lnSpc>
                        <a:spcBef>
                          <a:spcPts val="0"/>
                        </a:spcBef>
                        <a:spcAft>
                          <a:spcPts val="0"/>
                        </a:spcAft>
                        <a:buClr>
                          <a:srgbClr val="222222"/>
                        </a:buClr>
                        <a:buSzPts val="1000"/>
                        <a:buAutoNum type="arabicPeriod"/>
                      </a:pPr>
                      <a:r>
                        <a:rPr lang="en-US" sz="1000">
                          <a:solidFill>
                            <a:srgbClr val="222222"/>
                          </a:solidFill>
                        </a:rPr>
                        <a:t>Localizar fuentes alternas de información.</a:t>
                      </a:r>
                      <a:endParaRPr sz="1000">
                        <a:solidFill>
                          <a:srgbClr val="222222"/>
                        </a:solidFill>
                      </a:endParaRPr>
                    </a:p>
                    <a:p>
                      <a:pPr marL="228600" lvl="0" indent="-177800" rtl="0">
                        <a:lnSpc>
                          <a:spcPct val="115000"/>
                        </a:lnSpc>
                        <a:spcBef>
                          <a:spcPts val="0"/>
                        </a:spcBef>
                        <a:spcAft>
                          <a:spcPts val="0"/>
                        </a:spcAft>
                        <a:buClr>
                          <a:srgbClr val="222222"/>
                        </a:buClr>
                        <a:buSzPts val="1000"/>
                        <a:buAutoNum type="arabicPeriod"/>
                      </a:pPr>
                      <a:r>
                        <a:rPr lang="en-US" sz="1000">
                          <a:solidFill>
                            <a:srgbClr val="222222"/>
                          </a:solidFill>
                        </a:rPr>
                        <a:t>Buscar una motivación más allá de la utilidad del proyecto</a:t>
                      </a:r>
                      <a:endParaRPr sz="1000">
                        <a:solidFill>
                          <a:srgbClr val="222222"/>
                        </a:solidFill>
                      </a:endParaRPr>
                    </a:p>
                    <a:p>
                      <a:pPr marL="0" lvl="0" indent="0" rtl="0">
                        <a:lnSpc>
                          <a:spcPct val="115000"/>
                        </a:lnSpc>
                        <a:spcBef>
                          <a:spcPts val="0"/>
                        </a:spcBef>
                        <a:spcAft>
                          <a:spcPts val="0"/>
                        </a:spcAft>
                        <a:buNone/>
                      </a:pPr>
                      <a:r>
                        <a:rPr lang="en-US" sz="1000"/>
                        <a:t> </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solidFill>
                            <a:srgbClr val="222222"/>
                          </a:solidFill>
                        </a:rPr>
                        <a:t>Reuniéndonos en equipos de dos o tres personas siempre que fuera posible,</a:t>
                      </a:r>
                      <a:endParaRPr sz="1000">
                        <a:solidFill>
                          <a:srgbClr val="222222"/>
                        </a:solidFill>
                      </a:endParaRPr>
                    </a:p>
                    <a:p>
                      <a:pPr marL="0" lvl="0" indent="0" rtl="0">
                        <a:lnSpc>
                          <a:spcPct val="115000"/>
                        </a:lnSpc>
                        <a:spcBef>
                          <a:spcPts val="0"/>
                        </a:spcBef>
                        <a:spcAft>
                          <a:spcPts val="0"/>
                        </a:spcAft>
                        <a:buNone/>
                      </a:pPr>
                      <a:r>
                        <a:rPr lang="en-US" sz="1000">
                          <a:solidFill>
                            <a:srgbClr val="222222"/>
                          </a:solidFill>
                        </a:rPr>
                        <a:t>Utilizando el internet,</a:t>
                      </a:r>
                      <a:endParaRPr sz="1000">
                        <a:solidFill>
                          <a:srgbClr val="222222"/>
                        </a:solidFill>
                      </a:endParaRPr>
                    </a:p>
                    <a:p>
                      <a:pPr marL="0" lvl="0" indent="0" rtl="0">
                        <a:lnSpc>
                          <a:spcPct val="115000"/>
                        </a:lnSpc>
                        <a:spcBef>
                          <a:spcPts val="0"/>
                        </a:spcBef>
                        <a:spcAft>
                          <a:spcPts val="0"/>
                        </a:spcAft>
                        <a:buNone/>
                      </a:pPr>
                      <a:r>
                        <a:rPr lang="en-US" sz="1000">
                          <a:solidFill>
                            <a:srgbClr val="222222"/>
                          </a:solidFill>
                        </a:rPr>
                        <a:t>Descubriendo la real utilidad del proyecto en el proceso de aprendizaje de los alumnos</a:t>
                      </a:r>
                      <a:endParaRPr sz="1000">
                        <a:solidFill>
                          <a:srgbClr val="222222"/>
                        </a:solidFill>
                      </a:endParaRPr>
                    </a:p>
                    <a:p>
                      <a:pPr marL="0" lvl="0" indent="0" rtl="0">
                        <a:lnSpc>
                          <a:spcPct val="115000"/>
                        </a:lnSpc>
                        <a:spcBef>
                          <a:spcPts val="0"/>
                        </a:spcBef>
                        <a:spcAft>
                          <a:spcPts val="0"/>
                        </a:spcAft>
                        <a:buNone/>
                      </a:pPr>
                      <a:r>
                        <a:rPr lang="en-US" sz="1000"/>
                        <a:t> </a:t>
                      </a:r>
                      <a:endParaRPr sz="1000"/>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solidFill>
                            <a:srgbClr val="222222"/>
                          </a:solidFill>
                        </a:rPr>
                        <a:t>Un proyecto ambicioso que dará una intensa labor en cuanto sea aplicado, se evidencia por las mismas razones antes mencionadas, no es fácil coincidir con mi equipo siempre que sea necesario</a:t>
                      </a:r>
                      <a:endParaRPr sz="1000">
                        <a:solidFill>
                          <a:srgbClr val="22222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solidFill>
                            <a:srgbClr val="222222"/>
                          </a:solidFill>
                        </a:rPr>
                        <a:t>Investigar más al respecto de los proyectos de otros equipos.</a:t>
                      </a:r>
                      <a:endParaRPr sz="1000">
                        <a:solidFill>
                          <a:srgbClr val="22222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1000">
                          <a:solidFill>
                            <a:srgbClr val="222222"/>
                          </a:solidFill>
                        </a:rPr>
                        <a:t>Aún no lo ha hecho, ya que no se ha aplicado nada de lo que se trabajó. En cuanto haya experiencia, se podrá ponderar.</a:t>
                      </a:r>
                      <a:endParaRPr sz="1000">
                        <a:solidFill>
                          <a:srgbClr val="22222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Shape 803"/>
          <p:cNvPicPr preferRelativeResize="0"/>
          <p:nvPr/>
        </p:nvPicPr>
        <p:blipFill rotWithShape="1">
          <a:blip r:embed="rId3">
            <a:alphaModFix/>
          </a:blip>
          <a:srcRect/>
          <a:stretch/>
        </p:blipFill>
        <p:spPr>
          <a:xfrm>
            <a:off x="-1" y="0"/>
            <a:ext cx="12097272" cy="68329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idx="4294967295"/>
          </p:nvPr>
        </p:nvSpPr>
        <p:spPr>
          <a:xfrm>
            <a:off x="838200" y="136525"/>
            <a:ext cx="10515600" cy="105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highlight>
                  <a:srgbClr val="FFFFFF"/>
                </a:highlight>
                <a:latin typeface="Arial"/>
                <a:ea typeface="Arial"/>
                <a:cs typeface="Arial"/>
                <a:sym typeface="Arial"/>
              </a:rPr>
              <a:t>2.</a:t>
            </a:r>
            <a:r>
              <a:rPr lang="en-US" sz="3000" b="0" i="0" u="none" strike="noStrike" cap="none">
                <a:solidFill>
                  <a:srgbClr val="FC0D1B"/>
                </a:solidFill>
                <a:highlight>
                  <a:srgbClr val="FFFFFF"/>
                </a:highlight>
                <a:latin typeface="Arial"/>
                <a:ea typeface="Arial"/>
                <a:cs typeface="Arial"/>
                <a:sym typeface="Arial"/>
              </a:rPr>
              <a:t> </a:t>
            </a:r>
            <a:r>
              <a:rPr lang="en-US" sz="3000" b="1" i="0" u="none" strike="noStrike" cap="none">
                <a:solidFill>
                  <a:srgbClr val="FC0D1B"/>
                </a:solidFill>
                <a:highlight>
                  <a:srgbClr val="FFFFFF"/>
                </a:highlight>
                <a:latin typeface="Arial"/>
                <a:ea typeface="Arial"/>
                <a:cs typeface="Arial"/>
                <a:sym typeface="Arial"/>
              </a:rPr>
              <a:t>Producto 3.</a:t>
            </a:r>
            <a:r>
              <a:rPr lang="en-US" sz="3000" b="0" i="0" u="none" strike="noStrike" cap="none">
                <a:solidFill>
                  <a:srgbClr val="585858"/>
                </a:solidFill>
                <a:highlight>
                  <a:srgbClr val="FFFFFF"/>
                </a:highlight>
                <a:latin typeface="Arial"/>
                <a:ea typeface="Arial"/>
                <a:cs typeface="Arial"/>
                <a:sym typeface="Arial"/>
              </a:rPr>
              <a:t> Fotografías de la sesión tomadas por los propios grupos y la persona asignada para tal fin.</a:t>
            </a:r>
            <a:endParaRPr sz="4400" b="0" i="0" u="none" strike="noStrike" cap="none">
              <a:solidFill>
                <a:schemeClr val="dk1"/>
              </a:solidFill>
              <a:latin typeface="Calibri"/>
              <a:ea typeface="Calibri"/>
              <a:cs typeface="Calibri"/>
              <a:sym typeface="Calibri"/>
            </a:endParaRPr>
          </a:p>
        </p:txBody>
      </p:sp>
      <p:pic>
        <p:nvPicPr>
          <p:cNvPr id="295" name="Shape 295" descr="IMG_20171020_100244.jpg"/>
          <p:cNvPicPr preferRelativeResize="0"/>
          <p:nvPr/>
        </p:nvPicPr>
        <p:blipFill rotWithShape="1">
          <a:blip r:embed="rId3">
            <a:alphaModFix/>
          </a:blip>
          <a:srcRect/>
          <a:stretch/>
        </p:blipFill>
        <p:spPr>
          <a:xfrm>
            <a:off x="152400" y="1386025"/>
            <a:ext cx="3614400" cy="2710800"/>
          </a:xfrm>
          <a:prstGeom prst="roundRect">
            <a:avLst>
              <a:gd name="adj" fmla="val 16667"/>
            </a:avLst>
          </a:prstGeom>
          <a:noFill/>
          <a:ln>
            <a:noFill/>
          </a:ln>
        </p:spPr>
      </p:pic>
      <p:pic>
        <p:nvPicPr>
          <p:cNvPr id="296" name="Shape 296" descr="IMG_20171020_073452.jpg"/>
          <p:cNvPicPr preferRelativeResize="0"/>
          <p:nvPr/>
        </p:nvPicPr>
        <p:blipFill rotWithShape="1">
          <a:blip r:embed="rId4">
            <a:alphaModFix/>
          </a:blip>
          <a:srcRect/>
          <a:stretch/>
        </p:blipFill>
        <p:spPr>
          <a:xfrm>
            <a:off x="8087500" y="1386025"/>
            <a:ext cx="3614400" cy="2710800"/>
          </a:xfrm>
          <a:prstGeom prst="roundRect">
            <a:avLst>
              <a:gd name="adj" fmla="val 16667"/>
            </a:avLst>
          </a:prstGeom>
          <a:noFill/>
          <a:ln>
            <a:noFill/>
          </a:ln>
        </p:spPr>
      </p:pic>
      <p:pic>
        <p:nvPicPr>
          <p:cNvPr id="297" name="Shape 297" descr="DSC_7418.JPG"/>
          <p:cNvPicPr preferRelativeResize="0"/>
          <p:nvPr/>
        </p:nvPicPr>
        <p:blipFill rotWithShape="1">
          <a:blip r:embed="rId5">
            <a:alphaModFix/>
          </a:blip>
          <a:srcRect/>
          <a:stretch/>
        </p:blipFill>
        <p:spPr>
          <a:xfrm>
            <a:off x="3896525" y="1386025"/>
            <a:ext cx="4061400" cy="2710800"/>
          </a:xfrm>
          <a:prstGeom prst="roundRect">
            <a:avLst>
              <a:gd name="adj" fmla="val 16667"/>
            </a:avLst>
          </a:prstGeom>
          <a:noFill/>
          <a:ln>
            <a:noFill/>
          </a:ln>
        </p:spPr>
      </p:pic>
      <p:pic>
        <p:nvPicPr>
          <p:cNvPr id="298" name="Shape 298" descr="DSC_7414.JPG"/>
          <p:cNvPicPr preferRelativeResize="0"/>
          <p:nvPr/>
        </p:nvPicPr>
        <p:blipFill rotWithShape="1">
          <a:blip r:embed="rId6">
            <a:alphaModFix/>
          </a:blip>
          <a:srcRect/>
          <a:stretch/>
        </p:blipFill>
        <p:spPr>
          <a:xfrm>
            <a:off x="152400" y="4185750"/>
            <a:ext cx="3614400" cy="2412600"/>
          </a:xfrm>
          <a:prstGeom prst="roundRect">
            <a:avLst>
              <a:gd name="adj" fmla="val 16667"/>
            </a:avLst>
          </a:prstGeom>
          <a:noFill/>
          <a:ln>
            <a:noFill/>
          </a:ln>
        </p:spPr>
      </p:pic>
      <p:pic>
        <p:nvPicPr>
          <p:cNvPr id="299" name="Shape 299" descr="DSC_7412.JPG"/>
          <p:cNvPicPr preferRelativeResize="0"/>
          <p:nvPr/>
        </p:nvPicPr>
        <p:blipFill rotWithShape="1">
          <a:blip r:embed="rId7">
            <a:alphaModFix/>
          </a:blip>
          <a:srcRect/>
          <a:stretch/>
        </p:blipFill>
        <p:spPr>
          <a:xfrm>
            <a:off x="3896525" y="4163925"/>
            <a:ext cx="4061400" cy="2412600"/>
          </a:xfrm>
          <a:prstGeom prst="roundRect">
            <a:avLst>
              <a:gd name="adj" fmla="val 16667"/>
            </a:avLst>
          </a:prstGeom>
          <a:noFill/>
          <a:ln>
            <a:noFill/>
          </a:ln>
        </p:spPr>
      </p:pic>
      <p:pic>
        <p:nvPicPr>
          <p:cNvPr id="300" name="Shape 300" descr="DSC_7408.JPG"/>
          <p:cNvPicPr preferRelativeResize="0"/>
          <p:nvPr/>
        </p:nvPicPr>
        <p:blipFill rotWithShape="1">
          <a:blip r:embed="rId8">
            <a:alphaModFix/>
          </a:blip>
          <a:srcRect/>
          <a:stretch/>
        </p:blipFill>
        <p:spPr>
          <a:xfrm>
            <a:off x="8087500" y="4163925"/>
            <a:ext cx="3614400" cy="2412600"/>
          </a:xfrm>
          <a:prstGeom prst="roundRect">
            <a:avLst>
              <a:gd name="adj" fmla="val 16667"/>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3603</Words>
  <Application>Microsoft Office PowerPoint</Application>
  <PresentationFormat>Panorámica</PresentationFormat>
  <Paragraphs>246</Paragraphs>
  <Slides>87</Slides>
  <Notes>86</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87</vt:i4>
      </vt:variant>
    </vt:vector>
  </HeadingPairs>
  <TitlesOfParts>
    <vt:vector size="95" baseType="lpstr">
      <vt:lpstr>Corbel</vt:lpstr>
      <vt:lpstr>Calibri</vt:lpstr>
      <vt:lpstr>Arial</vt:lpstr>
      <vt:lpstr>Syncopate</vt:lpstr>
      <vt:lpstr>Century Gothic</vt:lpstr>
      <vt:lpstr>Office Theme</vt:lpstr>
      <vt:lpstr>1_Office Theme</vt:lpstr>
      <vt:lpstr>Office Theme</vt:lpstr>
      <vt:lpstr>Portafolio virtual de evidencias</vt:lpstr>
      <vt:lpstr>1a. Reunión de trabajo</vt:lpstr>
      <vt:lpstr>2) Maestros participantes y sus asignaturas</vt:lpstr>
      <vt:lpstr>3) Ciclo escolar en el que se planea llevar a cabo el proyecto</vt:lpstr>
      <vt:lpstr>4) Nombre del portafolio/proyecto</vt:lpstr>
      <vt:lpstr>5) Índice de apartados del portafolio</vt:lpstr>
      <vt:lpstr>1. Producto 1. C.A.I.A.C. Conclusiones Generales. FOTO</vt:lpstr>
      <vt:lpstr>1. Producto 1. C.A.I.A.C. Conclusiones Generales. FOTO (continuación)</vt:lpstr>
      <vt:lpstr>2. Producto 3. Fotografías de la sesión tomadas por los propios grupos y la persona asignada para tal fin.</vt:lpstr>
      <vt:lpstr>2. Producto 3. Fotografías de la sesión tomadas por los propios grupos y la persona asignada para tal fin (continuación)</vt:lpstr>
      <vt:lpstr>5.b Fotografía del Organizador gráfico.</vt:lpstr>
      <vt:lpstr>5.b    Fotografía del Organizador gráfico que muestre los contenidos y conceptos de todas las asignaturas involucradas  en el proyecto y su interrelación. (Producto 2.)</vt:lpstr>
      <vt:lpstr>5.b    Fotografía del Organizador gráfico que muestre los contenidos y conceptos de todas las asignaturas involucradas  en el proyecto y su interrelación. (Producto 2.)</vt:lpstr>
      <vt:lpstr>5.b    Fotografía del Organizador gráfico que muestre los contenidos y conceptos de todas las asignaturas involucradas  en el proyecto y su interrelación. (Producto 2.)</vt:lpstr>
      <vt:lpstr>Descripción de la interrelación</vt:lpstr>
      <vt:lpstr>Presentación de PowerPoint</vt:lpstr>
      <vt:lpstr>Presentación de PowerPoint</vt:lpstr>
      <vt:lpstr>Presentación de PowerPoint</vt:lpstr>
      <vt:lpstr>Presentación de PowerPoint</vt:lpstr>
      <vt:lpstr>Presentación de PowerPoint</vt:lpstr>
      <vt:lpstr>5g. Formatos e instrumentos para la planeación, seguimiento, evaluación, autoevaluación y coevaluación del Portafolios Virtual de Evidencias. </vt:lpstr>
      <vt:lpstr>Presentación de PowerPoint</vt:lpstr>
      <vt:lpstr>Formatos Oficiales del Colegio.</vt:lpstr>
      <vt:lpstr>Presentación de PowerPoint</vt:lpstr>
      <vt:lpstr>Presentación de PowerPoint</vt:lpstr>
      <vt:lpstr>5.h. Reflexión. Grupo Interdisciplinario</vt:lpstr>
      <vt:lpstr>5.i. Evidencias de proceso </vt:lpstr>
      <vt:lpstr>Presentación de PowerPoint</vt:lpstr>
      <vt:lpstr>Organizador gráfico sobre   “Proceso de indagación”. Producto 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7.  ESTRUCTURA INICIAL  DE PLANEACIÓN RESUMEN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8.  ESTRUCTURA INICIAL  DE PLANEACIÓN ELABORACIÓN DE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9.  FOTOGRAFÍAS DE LA SEGUNDA REUNIÓN DE TRABAJO.  </vt:lpstr>
      <vt:lpstr>Presentación de PowerPoint</vt:lpstr>
      <vt:lpstr>3a REUNIÓN DE TRABAJO   </vt:lpstr>
      <vt:lpstr>PRODUCTO 10.  EVALUACIÓN. TIPOS,HERRAMIENTAS Y PRODUCTOS DE APRENDIZAJE.</vt:lpstr>
      <vt:lpstr>Presentación de PowerPoint</vt:lpstr>
      <vt:lpstr>Presentación de PowerPoint</vt:lpstr>
      <vt:lpstr>Presentación de PowerPoint</vt:lpstr>
      <vt:lpstr>PRODUCTO 11.  EVALUACIÓN. FORMATOS. PRERREQUISITOS</vt:lpstr>
      <vt:lpstr>Presentación de PowerPoint</vt:lpstr>
      <vt:lpstr>Presentación de PowerPoint</vt:lpstr>
      <vt:lpstr>Presentación de PowerPoint</vt:lpstr>
      <vt:lpstr>Presentación de PowerPoint</vt:lpstr>
      <vt:lpstr>Presentación de PowerPoint</vt:lpstr>
      <vt:lpstr>Presentación de PowerPoint</vt:lpstr>
      <vt:lpstr>Lista de pasos para infografía</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Portafolio virtual de evidencias</dc:title>
  <dc:creator>ADMIN</dc:creator>
  <cp:lastModifiedBy>ADMIN</cp:lastModifiedBy>
  <cp:revision>3</cp:revision>
  <dcterms:modified xsi:type="dcterms:W3CDTF">2018-06-25T20:54:01Z</dcterms:modified>
</cp:coreProperties>
</file>