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7" r:id="rId7"/>
    <p:sldId id="271" r:id="rId8"/>
    <p:sldId id="272" r:id="rId9"/>
    <p:sldId id="259" r:id="rId10"/>
    <p:sldId id="265" r:id="rId11"/>
    <p:sldId id="260" r:id="rId12"/>
    <p:sldId id="267" r:id="rId13"/>
    <p:sldId id="262" r:id="rId14"/>
    <p:sldId id="268" r:id="rId15"/>
    <p:sldId id="261" r:id="rId16"/>
    <p:sldId id="256" r:id="rId17"/>
    <p:sldId id="273" r:id="rId18"/>
    <p:sldId id="274" r:id="rId19"/>
    <p:sldId id="275" r:id="rId20"/>
    <p:sldId id="276" r:id="rId21"/>
    <p:sldId id="282" r:id="rId22"/>
    <p:sldId id="266" r:id="rId23"/>
    <p:sldId id="269" r:id="rId24"/>
    <p:sldId id="270" r:id="rId25"/>
    <p:sldId id="281" r:id="rId26"/>
    <p:sldId id="277" r:id="rId27"/>
    <p:sldId id="279" r:id="rId28"/>
    <p:sldId id="283" r:id="rId29"/>
    <p:sldId id="284" r:id="rId30"/>
    <p:sldId id="278"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112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B325E-0402-4450-A897-737A68F10DD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C8C9B87-86BC-4B7D-8E45-010CA3F065F9}">
      <dgm:prSet phldrT="[Text]" custT="1"/>
      <dgm:spPr/>
      <dgm:t>
        <a:bodyPr/>
        <a:lstStyle/>
        <a:p>
          <a:r>
            <a:rPr lang="es-MX" sz="2800" b="1" dirty="0" smtClean="0">
              <a:solidFill>
                <a:srgbClr val="FFFF00"/>
              </a:solidFill>
              <a:latin typeface="Calibri Light" panose="020F0302020204030204" pitchFamily="34" charset="0"/>
            </a:rPr>
            <a:t>Física</a:t>
          </a:r>
          <a:endParaRPr lang="es-MX" sz="1700" b="1" dirty="0" smtClean="0">
            <a:solidFill>
              <a:srgbClr val="FFFF00"/>
            </a:solidFill>
            <a:latin typeface="Calibri Light" panose="020F0302020204030204" pitchFamily="34" charset="0"/>
          </a:endParaRPr>
        </a:p>
        <a:p>
          <a:r>
            <a:rPr lang="es-MX" sz="1700" dirty="0" smtClean="0">
              <a:latin typeface="Calibri Light" panose="020F0302020204030204" pitchFamily="34" charset="0"/>
            </a:rPr>
            <a:t>La segunda Ley de Newton.</a:t>
          </a:r>
          <a:endParaRPr lang="en-US" sz="1700" dirty="0"/>
        </a:p>
      </dgm:t>
    </dgm:pt>
    <dgm:pt modelId="{E5261348-8B3B-417C-95B3-649FA285F607}" type="parTrans" cxnId="{6415E5B9-57FB-4910-BFA2-8EFE99D659B3}">
      <dgm:prSet/>
      <dgm:spPr/>
      <dgm:t>
        <a:bodyPr/>
        <a:lstStyle/>
        <a:p>
          <a:endParaRPr lang="en-US"/>
        </a:p>
      </dgm:t>
    </dgm:pt>
    <dgm:pt modelId="{E0C0010D-67B5-4DB7-B614-60EE686DADA7}" type="sibTrans" cxnId="{6415E5B9-57FB-4910-BFA2-8EFE99D659B3}">
      <dgm:prSet/>
      <dgm:spPr/>
      <dgm:t>
        <a:bodyPr/>
        <a:lstStyle/>
        <a:p>
          <a:endParaRPr lang="en-US"/>
        </a:p>
      </dgm:t>
    </dgm:pt>
    <dgm:pt modelId="{254D20BC-2D8C-4840-9608-2F4CCD58E001}">
      <dgm:prSet phldrT="[Text]" custT="1"/>
      <dgm:spPr/>
      <dgm:t>
        <a:bodyPr/>
        <a:lstStyle/>
        <a:p>
          <a:r>
            <a:rPr lang="es-MX" sz="2800" b="1" dirty="0" smtClean="0">
              <a:solidFill>
                <a:srgbClr val="FFFF00"/>
              </a:solidFill>
              <a:latin typeface="Calibri Light" panose="020F0302020204030204" pitchFamily="34" charset="0"/>
            </a:rPr>
            <a:t>Historia</a:t>
          </a:r>
        </a:p>
        <a:p>
          <a:r>
            <a:rPr lang="es-MX" sz="1700" dirty="0" smtClean="0">
              <a:latin typeface="Calibri Light" panose="020F0302020204030204" pitchFamily="34" charset="0"/>
            </a:rPr>
            <a:t>Culturas </a:t>
          </a:r>
          <a:r>
            <a:rPr lang="es-MX" sz="1700" dirty="0" err="1" smtClean="0">
              <a:latin typeface="Calibri Light" panose="020F0302020204030204" pitchFamily="34" charset="0"/>
            </a:rPr>
            <a:t>prehispanicas</a:t>
          </a:r>
          <a:r>
            <a:rPr lang="es-MX" sz="1700" dirty="0" smtClean="0">
              <a:latin typeface="Calibri Light" panose="020F0302020204030204" pitchFamily="34" charset="0"/>
            </a:rPr>
            <a:t>, </a:t>
          </a:r>
          <a:r>
            <a:rPr lang="es-MX" sz="1700" dirty="0" smtClean="0">
              <a:latin typeface="Calibri Light" panose="020F0302020204030204" pitchFamily="34" charset="0"/>
            </a:rPr>
            <a:t>Juego de Pelota</a:t>
          </a:r>
          <a:endParaRPr lang="en-US" sz="1700" dirty="0"/>
        </a:p>
      </dgm:t>
    </dgm:pt>
    <dgm:pt modelId="{382EFD45-14CE-407B-8234-36621855EA8A}" type="parTrans" cxnId="{0738EFA1-5D30-4608-B323-7ADFF11C3BDD}">
      <dgm:prSet/>
      <dgm:spPr/>
      <dgm:t>
        <a:bodyPr/>
        <a:lstStyle/>
        <a:p>
          <a:endParaRPr lang="en-US"/>
        </a:p>
      </dgm:t>
    </dgm:pt>
    <dgm:pt modelId="{68E2D30B-AC04-4CE4-9D4B-A3A525462B58}" type="sibTrans" cxnId="{0738EFA1-5D30-4608-B323-7ADFF11C3BDD}">
      <dgm:prSet/>
      <dgm:spPr/>
      <dgm:t>
        <a:bodyPr/>
        <a:lstStyle/>
        <a:p>
          <a:endParaRPr lang="en-US"/>
        </a:p>
      </dgm:t>
    </dgm:pt>
    <dgm:pt modelId="{88F646E1-3FCA-48A8-B524-0D7F09E659A3}">
      <dgm:prSet phldrT="[Text]" custT="1"/>
      <dgm:spPr/>
      <dgm:t>
        <a:bodyPr/>
        <a:lstStyle/>
        <a:p>
          <a:r>
            <a:rPr lang="es-MX" sz="2800" b="1" dirty="0" smtClean="0">
              <a:solidFill>
                <a:srgbClr val="FFFF00"/>
              </a:solidFill>
              <a:latin typeface="Calibri Light" panose="020F0302020204030204" pitchFamily="34" charset="0"/>
            </a:rPr>
            <a:t>Matemáticas</a:t>
          </a:r>
        </a:p>
        <a:p>
          <a:r>
            <a:rPr lang="en-US" sz="1700" dirty="0" err="1" smtClean="0">
              <a:latin typeface="Calibri Light" panose="020F0302020204030204" pitchFamily="34" charset="0"/>
            </a:rPr>
            <a:t>Sección</a:t>
          </a:r>
          <a:r>
            <a:rPr lang="en-US" sz="1700" dirty="0" smtClean="0">
              <a:latin typeface="Calibri Light" panose="020F0302020204030204" pitchFamily="34" charset="0"/>
            </a:rPr>
            <a:t> </a:t>
          </a:r>
          <a:r>
            <a:rPr lang="en-US" sz="1700" dirty="0" err="1" smtClean="0">
              <a:latin typeface="Calibri Light" panose="020F0302020204030204" pitchFamily="34" charset="0"/>
            </a:rPr>
            <a:t>Cónica</a:t>
          </a:r>
          <a:r>
            <a:rPr lang="en-US" sz="1700" dirty="0" smtClean="0">
              <a:latin typeface="Calibri Light" panose="020F0302020204030204" pitchFamily="34" charset="0"/>
            </a:rPr>
            <a:t>, Parabola</a:t>
          </a:r>
          <a:endParaRPr lang="en-US" sz="1700" dirty="0"/>
        </a:p>
      </dgm:t>
    </dgm:pt>
    <dgm:pt modelId="{0FF61B84-92C5-448B-B8F8-E999D7802410}" type="parTrans" cxnId="{DBA432C3-E892-4E7F-B267-9191F99F4D4C}">
      <dgm:prSet/>
      <dgm:spPr/>
      <dgm:t>
        <a:bodyPr/>
        <a:lstStyle/>
        <a:p>
          <a:endParaRPr lang="en-US"/>
        </a:p>
      </dgm:t>
    </dgm:pt>
    <dgm:pt modelId="{30BB66E5-3C12-43D8-AE5D-A66AC303ADC8}" type="sibTrans" cxnId="{DBA432C3-E892-4E7F-B267-9191F99F4D4C}">
      <dgm:prSet/>
      <dgm:spPr/>
      <dgm:t>
        <a:bodyPr/>
        <a:lstStyle/>
        <a:p>
          <a:endParaRPr lang="en-US"/>
        </a:p>
      </dgm:t>
    </dgm:pt>
    <dgm:pt modelId="{9192AC8B-4FA4-492A-AF6D-B0BBCC3A468C}" type="pres">
      <dgm:prSet presAssocID="{0EFB325E-0402-4450-A897-737A68F10DD4}" presName="Name0" presStyleCnt="0">
        <dgm:presLayoutVars>
          <dgm:dir/>
          <dgm:resizeHandles val="exact"/>
        </dgm:presLayoutVars>
      </dgm:prSet>
      <dgm:spPr/>
      <dgm:t>
        <a:bodyPr/>
        <a:lstStyle/>
        <a:p>
          <a:endParaRPr lang="es-MX"/>
        </a:p>
      </dgm:t>
    </dgm:pt>
    <dgm:pt modelId="{25746B99-3270-44D3-8F3D-A372609239BA}" type="pres">
      <dgm:prSet presAssocID="{1C8C9B87-86BC-4B7D-8E45-010CA3F065F9}" presName="node" presStyleLbl="node1" presStyleIdx="0" presStyleCnt="3" custRadScaleRad="86430" custRadScaleInc="-1216">
        <dgm:presLayoutVars>
          <dgm:bulletEnabled val="1"/>
        </dgm:presLayoutVars>
      </dgm:prSet>
      <dgm:spPr/>
      <dgm:t>
        <a:bodyPr/>
        <a:lstStyle/>
        <a:p>
          <a:endParaRPr lang="en-US"/>
        </a:p>
      </dgm:t>
    </dgm:pt>
    <dgm:pt modelId="{CB71591F-ABB4-4CE8-8968-F9B51D804A98}" type="pres">
      <dgm:prSet presAssocID="{E0C0010D-67B5-4DB7-B614-60EE686DADA7}" presName="sibTrans" presStyleLbl="sibTrans2D1" presStyleIdx="0" presStyleCnt="3"/>
      <dgm:spPr/>
      <dgm:t>
        <a:bodyPr/>
        <a:lstStyle/>
        <a:p>
          <a:endParaRPr lang="es-MX"/>
        </a:p>
      </dgm:t>
    </dgm:pt>
    <dgm:pt modelId="{11BE0FDE-DB0A-4FEA-8E73-E9741C93531B}" type="pres">
      <dgm:prSet presAssocID="{E0C0010D-67B5-4DB7-B614-60EE686DADA7}" presName="connectorText" presStyleLbl="sibTrans2D1" presStyleIdx="0" presStyleCnt="3"/>
      <dgm:spPr/>
      <dgm:t>
        <a:bodyPr/>
        <a:lstStyle/>
        <a:p>
          <a:endParaRPr lang="es-MX"/>
        </a:p>
      </dgm:t>
    </dgm:pt>
    <dgm:pt modelId="{0F0739DC-78C4-4292-85FF-1CBA7A07A780}" type="pres">
      <dgm:prSet presAssocID="{254D20BC-2D8C-4840-9608-2F4CCD58E001}" presName="node" presStyleLbl="node1" presStyleIdx="1" presStyleCnt="3" custRadScaleRad="93184" custRadScaleInc="-15187">
        <dgm:presLayoutVars>
          <dgm:bulletEnabled val="1"/>
        </dgm:presLayoutVars>
      </dgm:prSet>
      <dgm:spPr/>
      <dgm:t>
        <a:bodyPr/>
        <a:lstStyle/>
        <a:p>
          <a:endParaRPr lang="en-US"/>
        </a:p>
      </dgm:t>
    </dgm:pt>
    <dgm:pt modelId="{F6F40D52-B62A-4ECA-B802-4FE05936F1E6}" type="pres">
      <dgm:prSet presAssocID="{68E2D30B-AC04-4CE4-9D4B-A3A525462B58}" presName="sibTrans" presStyleLbl="sibTrans2D1" presStyleIdx="1" presStyleCnt="3"/>
      <dgm:spPr/>
      <dgm:t>
        <a:bodyPr/>
        <a:lstStyle/>
        <a:p>
          <a:endParaRPr lang="es-MX"/>
        </a:p>
      </dgm:t>
    </dgm:pt>
    <dgm:pt modelId="{36BBCFE4-2077-49CB-AB0B-AC90544FCB35}" type="pres">
      <dgm:prSet presAssocID="{68E2D30B-AC04-4CE4-9D4B-A3A525462B58}" presName="connectorText" presStyleLbl="sibTrans2D1" presStyleIdx="1" presStyleCnt="3"/>
      <dgm:spPr/>
      <dgm:t>
        <a:bodyPr/>
        <a:lstStyle/>
        <a:p>
          <a:endParaRPr lang="es-MX"/>
        </a:p>
      </dgm:t>
    </dgm:pt>
    <dgm:pt modelId="{B453B32B-583B-4D02-ADA7-8110080C96F0}" type="pres">
      <dgm:prSet presAssocID="{88F646E1-3FCA-48A8-B524-0D7F09E659A3}" presName="node" presStyleLbl="node1" presStyleIdx="2" presStyleCnt="3" custRadScaleRad="92299" custRadScaleInc="14838">
        <dgm:presLayoutVars>
          <dgm:bulletEnabled val="1"/>
        </dgm:presLayoutVars>
      </dgm:prSet>
      <dgm:spPr/>
      <dgm:t>
        <a:bodyPr/>
        <a:lstStyle/>
        <a:p>
          <a:endParaRPr lang="en-US"/>
        </a:p>
      </dgm:t>
    </dgm:pt>
    <dgm:pt modelId="{B9C3C192-EDD0-4423-8A78-C7A3D09E740B}" type="pres">
      <dgm:prSet presAssocID="{30BB66E5-3C12-43D8-AE5D-A66AC303ADC8}" presName="sibTrans" presStyleLbl="sibTrans2D1" presStyleIdx="2" presStyleCnt="3"/>
      <dgm:spPr/>
      <dgm:t>
        <a:bodyPr/>
        <a:lstStyle/>
        <a:p>
          <a:endParaRPr lang="es-MX"/>
        </a:p>
      </dgm:t>
    </dgm:pt>
    <dgm:pt modelId="{D701F743-3ED7-4E82-A682-DA0A5786DA82}" type="pres">
      <dgm:prSet presAssocID="{30BB66E5-3C12-43D8-AE5D-A66AC303ADC8}" presName="connectorText" presStyleLbl="sibTrans2D1" presStyleIdx="2" presStyleCnt="3"/>
      <dgm:spPr/>
      <dgm:t>
        <a:bodyPr/>
        <a:lstStyle/>
        <a:p>
          <a:endParaRPr lang="es-MX"/>
        </a:p>
      </dgm:t>
    </dgm:pt>
  </dgm:ptLst>
  <dgm:cxnLst>
    <dgm:cxn modelId="{6415E5B9-57FB-4910-BFA2-8EFE99D659B3}" srcId="{0EFB325E-0402-4450-A897-737A68F10DD4}" destId="{1C8C9B87-86BC-4B7D-8E45-010CA3F065F9}" srcOrd="0" destOrd="0" parTransId="{E5261348-8B3B-417C-95B3-649FA285F607}" sibTransId="{E0C0010D-67B5-4DB7-B614-60EE686DADA7}"/>
    <dgm:cxn modelId="{EAF3E5FB-58A3-49BE-BC10-9D1478F32724}" type="presOf" srcId="{30BB66E5-3C12-43D8-AE5D-A66AC303ADC8}" destId="{D701F743-3ED7-4E82-A682-DA0A5786DA82}" srcOrd="1" destOrd="0" presId="urn:microsoft.com/office/officeart/2005/8/layout/cycle7"/>
    <dgm:cxn modelId="{9C0D2379-B97F-4BCF-A89E-E115357E97B8}" type="presOf" srcId="{0EFB325E-0402-4450-A897-737A68F10DD4}" destId="{9192AC8B-4FA4-492A-AF6D-B0BBCC3A468C}" srcOrd="0" destOrd="0" presId="urn:microsoft.com/office/officeart/2005/8/layout/cycle7"/>
    <dgm:cxn modelId="{AFF653D8-12C9-47C3-842C-553D0997FD5B}" type="presOf" srcId="{68E2D30B-AC04-4CE4-9D4B-A3A525462B58}" destId="{F6F40D52-B62A-4ECA-B802-4FE05936F1E6}" srcOrd="0" destOrd="0" presId="urn:microsoft.com/office/officeart/2005/8/layout/cycle7"/>
    <dgm:cxn modelId="{463FA693-F658-4148-B4C1-CB0A84ADC8D2}" type="presOf" srcId="{88F646E1-3FCA-48A8-B524-0D7F09E659A3}" destId="{B453B32B-583B-4D02-ADA7-8110080C96F0}" srcOrd="0" destOrd="0" presId="urn:microsoft.com/office/officeart/2005/8/layout/cycle7"/>
    <dgm:cxn modelId="{0738EFA1-5D30-4608-B323-7ADFF11C3BDD}" srcId="{0EFB325E-0402-4450-A897-737A68F10DD4}" destId="{254D20BC-2D8C-4840-9608-2F4CCD58E001}" srcOrd="1" destOrd="0" parTransId="{382EFD45-14CE-407B-8234-36621855EA8A}" sibTransId="{68E2D30B-AC04-4CE4-9D4B-A3A525462B58}"/>
    <dgm:cxn modelId="{7EA6406D-8355-42D6-B521-305D1DFE9387}" type="presOf" srcId="{E0C0010D-67B5-4DB7-B614-60EE686DADA7}" destId="{11BE0FDE-DB0A-4FEA-8E73-E9741C93531B}" srcOrd="1" destOrd="0" presId="urn:microsoft.com/office/officeart/2005/8/layout/cycle7"/>
    <dgm:cxn modelId="{6DC72DEC-D9C6-4ED8-B3EF-E7A96FE1657B}" type="presOf" srcId="{1C8C9B87-86BC-4B7D-8E45-010CA3F065F9}" destId="{25746B99-3270-44D3-8F3D-A372609239BA}" srcOrd="0" destOrd="0" presId="urn:microsoft.com/office/officeart/2005/8/layout/cycle7"/>
    <dgm:cxn modelId="{2090F41B-3361-40EB-B486-E00F30B1B07D}" type="presOf" srcId="{68E2D30B-AC04-4CE4-9D4B-A3A525462B58}" destId="{36BBCFE4-2077-49CB-AB0B-AC90544FCB35}" srcOrd="1" destOrd="0" presId="urn:microsoft.com/office/officeart/2005/8/layout/cycle7"/>
    <dgm:cxn modelId="{DBA432C3-E892-4E7F-B267-9191F99F4D4C}" srcId="{0EFB325E-0402-4450-A897-737A68F10DD4}" destId="{88F646E1-3FCA-48A8-B524-0D7F09E659A3}" srcOrd="2" destOrd="0" parTransId="{0FF61B84-92C5-448B-B8F8-E999D7802410}" sibTransId="{30BB66E5-3C12-43D8-AE5D-A66AC303ADC8}"/>
    <dgm:cxn modelId="{DC89315F-FAB3-4636-8203-8CF821D8CD08}" type="presOf" srcId="{E0C0010D-67B5-4DB7-B614-60EE686DADA7}" destId="{CB71591F-ABB4-4CE8-8968-F9B51D804A98}" srcOrd="0" destOrd="0" presId="urn:microsoft.com/office/officeart/2005/8/layout/cycle7"/>
    <dgm:cxn modelId="{A8B6A5CF-F7D5-4E6D-8BEC-AE1EDB73D161}" type="presOf" srcId="{254D20BC-2D8C-4840-9608-2F4CCD58E001}" destId="{0F0739DC-78C4-4292-85FF-1CBA7A07A780}" srcOrd="0" destOrd="0" presId="urn:microsoft.com/office/officeart/2005/8/layout/cycle7"/>
    <dgm:cxn modelId="{DFD5CDB2-C3C2-4B83-8F09-CCE1EA5E571D}" type="presOf" srcId="{30BB66E5-3C12-43D8-AE5D-A66AC303ADC8}" destId="{B9C3C192-EDD0-4423-8A78-C7A3D09E740B}" srcOrd="0" destOrd="0" presId="urn:microsoft.com/office/officeart/2005/8/layout/cycle7"/>
    <dgm:cxn modelId="{AC5D7E1D-074F-4DEA-84B9-ADBFAE5DDAD6}" type="presParOf" srcId="{9192AC8B-4FA4-492A-AF6D-B0BBCC3A468C}" destId="{25746B99-3270-44D3-8F3D-A372609239BA}" srcOrd="0" destOrd="0" presId="urn:microsoft.com/office/officeart/2005/8/layout/cycle7"/>
    <dgm:cxn modelId="{5F67A299-FADC-4699-9699-10E30BEB9323}" type="presParOf" srcId="{9192AC8B-4FA4-492A-AF6D-B0BBCC3A468C}" destId="{CB71591F-ABB4-4CE8-8968-F9B51D804A98}" srcOrd="1" destOrd="0" presId="urn:microsoft.com/office/officeart/2005/8/layout/cycle7"/>
    <dgm:cxn modelId="{09A9854B-5D7E-45D4-828A-5E81C3BD8D86}" type="presParOf" srcId="{CB71591F-ABB4-4CE8-8968-F9B51D804A98}" destId="{11BE0FDE-DB0A-4FEA-8E73-E9741C93531B}" srcOrd="0" destOrd="0" presId="urn:microsoft.com/office/officeart/2005/8/layout/cycle7"/>
    <dgm:cxn modelId="{B1DBFA7F-93DA-4EC7-BBD7-B14486DAC45C}" type="presParOf" srcId="{9192AC8B-4FA4-492A-AF6D-B0BBCC3A468C}" destId="{0F0739DC-78C4-4292-85FF-1CBA7A07A780}" srcOrd="2" destOrd="0" presId="urn:microsoft.com/office/officeart/2005/8/layout/cycle7"/>
    <dgm:cxn modelId="{48458F8F-A048-45B7-9C8B-AAF58D0225EA}" type="presParOf" srcId="{9192AC8B-4FA4-492A-AF6D-B0BBCC3A468C}" destId="{F6F40D52-B62A-4ECA-B802-4FE05936F1E6}" srcOrd="3" destOrd="0" presId="urn:microsoft.com/office/officeart/2005/8/layout/cycle7"/>
    <dgm:cxn modelId="{17AF0ACC-B71D-4133-8AFA-07D5492AFB63}" type="presParOf" srcId="{F6F40D52-B62A-4ECA-B802-4FE05936F1E6}" destId="{36BBCFE4-2077-49CB-AB0B-AC90544FCB35}" srcOrd="0" destOrd="0" presId="urn:microsoft.com/office/officeart/2005/8/layout/cycle7"/>
    <dgm:cxn modelId="{B3C752E9-8EA1-485E-A841-D7E243557D51}" type="presParOf" srcId="{9192AC8B-4FA4-492A-AF6D-B0BBCC3A468C}" destId="{B453B32B-583B-4D02-ADA7-8110080C96F0}" srcOrd="4" destOrd="0" presId="urn:microsoft.com/office/officeart/2005/8/layout/cycle7"/>
    <dgm:cxn modelId="{BD5C5475-01A6-4925-8AC2-BC32022A299A}" type="presParOf" srcId="{9192AC8B-4FA4-492A-AF6D-B0BBCC3A468C}" destId="{B9C3C192-EDD0-4423-8A78-C7A3D09E740B}" srcOrd="5" destOrd="0" presId="urn:microsoft.com/office/officeart/2005/8/layout/cycle7"/>
    <dgm:cxn modelId="{53B17C43-2FB2-4C91-8F93-35180F5CA417}" type="presParOf" srcId="{B9C3C192-EDD0-4423-8A78-C7A3D09E740B}" destId="{D701F743-3ED7-4E82-A682-DA0A5786DA8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46B99-3270-44D3-8F3D-A372609239BA}">
      <dsp:nvSpPr>
        <dsp:cNvPr id="0" name=""/>
        <dsp:cNvSpPr/>
      </dsp:nvSpPr>
      <dsp:spPr>
        <a:xfrm>
          <a:off x="2895605" y="330204"/>
          <a:ext cx="2537519" cy="126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solidFill>
                <a:srgbClr val="FFFF00"/>
              </a:solidFill>
              <a:latin typeface="Calibri Light" panose="020F0302020204030204" pitchFamily="34" charset="0"/>
            </a:rPr>
            <a:t>Física</a:t>
          </a:r>
          <a:endParaRPr lang="es-MX" sz="1700" b="1" kern="1200" dirty="0" smtClean="0">
            <a:solidFill>
              <a:srgbClr val="FFFF00"/>
            </a:solidFill>
            <a:latin typeface="Calibri Light" panose="020F0302020204030204" pitchFamily="34" charset="0"/>
          </a:endParaRPr>
        </a:p>
        <a:p>
          <a:pPr lvl="0" algn="ctr" defTabSz="1244600">
            <a:lnSpc>
              <a:spcPct val="90000"/>
            </a:lnSpc>
            <a:spcBef>
              <a:spcPct val="0"/>
            </a:spcBef>
            <a:spcAft>
              <a:spcPct val="35000"/>
            </a:spcAft>
          </a:pPr>
          <a:r>
            <a:rPr lang="es-MX" sz="1700" kern="1200" dirty="0" smtClean="0">
              <a:latin typeface="Calibri Light" panose="020F0302020204030204" pitchFamily="34" charset="0"/>
            </a:rPr>
            <a:t>La segunda Ley de Newton.</a:t>
          </a:r>
          <a:endParaRPr lang="en-US" sz="1700" kern="1200" dirty="0"/>
        </a:p>
      </dsp:txBody>
      <dsp:txXfrm>
        <a:off x="2932766" y="367365"/>
        <a:ext cx="2463197" cy="1194437"/>
      </dsp:txXfrm>
    </dsp:sp>
    <dsp:sp modelId="{CB71591F-ABB4-4CE8-8968-F9B51D804A98}">
      <dsp:nvSpPr>
        <dsp:cNvPr id="0" name=""/>
        <dsp:cNvSpPr/>
      </dsp:nvSpPr>
      <dsp:spPr>
        <a:xfrm rot="3216943">
          <a:off x="4569775" y="2190353"/>
          <a:ext cx="1322779" cy="4440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702995" y="2279166"/>
        <a:ext cx="1056340" cy="266439"/>
      </dsp:txXfrm>
    </dsp:sp>
    <dsp:sp modelId="{0F0739DC-78C4-4292-85FF-1CBA7A07A780}">
      <dsp:nvSpPr>
        <dsp:cNvPr id="0" name=""/>
        <dsp:cNvSpPr/>
      </dsp:nvSpPr>
      <dsp:spPr>
        <a:xfrm>
          <a:off x="5029204" y="3225809"/>
          <a:ext cx="2537519" cy="126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solidFill>
                <a:srgbClr val="FFFF00"/>
              </a:solidFill>
              <a:latin typeface="Calibri Light" panose="020F0302020204030204" pitchFamily="34" charset="0"/>
            </a:rPr>
            <a:t>Historia</a:t>
          </a:r>
        </a:p>
        <a:p>
          <a:pPr lvl="0" algn="ctr" defTabSz="1244600">
            <a:lnSpc>
              <a:spcPct val="90000"/>
            </a:lnSpc>
            <a:spcBef>
              <a:spcPct val="0"/>
            </a:spcBef>
            <a:spcAft>
              <a:spcPct val="35000"/>
            </a:spcAft>
          </a:pPr>
          <a:r>
            <a:rPr lang="es-MX" sz="1700" kern="1200" dirty="0" smtClean="0">
              <a:latin typeface="Calibri Light" panose="020F0302020204030204" pitchFamily="34" charset="0"/>
            </a:rPr>
            <a:t>Culturas </a:t>
          </a:r>
          <a:r>
            <a:rPr lang="es-MX" sz="1700" kern="1200" dirty="0" err="1" smtClean="0">
              <a:latin typeface="Calibri Light" panose="020F0302020204030204" pitchFamily="34" charset="0"/>
            </a:rPr>
            <a:t>prehispanicas</a:t>
          </a:r>
          <a:r>
            <a:rPr lang="es-MX" sz="1700" kern="1200" dirty="0" smtClean="0">
              <a:latin typeface="Calibri Light" panose="020F0302020204030204" pitchFamily="34" charset="0"/>
            </a:rPr>
            <a:t>, </a:t>
          </a:r>
          <a:r>
            <a:rPr lang="es-MX" sz="1700" kern="1200" dirty="0" smtClean="0">
              <a:latin typeface="Calibri Light" panose="020F0302020204030204" pitchFamily="34" charset="0"/>
            </a:rPr>
            <a:t>Juego de Pelota</a:t>
          </a:r>
          <a:endParaRPr lang="en-US" sz="1700" kern="1200" dirty="0"/>
        </a:p>
      </dsp:txBody>
      <dsp:txXfrm>
        <a:off x="5066365" y="3262970"/>
        <a:ext cx="2463197" cy="1194437"/>
      </dsp:txXfrm>
    </dsp:sp>
    <dsp:sp modelId="{F6F40D52-B62A-4ECA-B802-4FE05936F1E6}">
      <dsp:nvSpPr>
        <dsp:cNvPr id="0" name=""/>
        <dsp:cNvSpPr/>
      </dsp:nvSpPr>
      <dsp:spPr>
        <a:xfrm rot="10800012">
          <a:off x="3541077" y="3638149"/>
          <a:ext cx="1322779" cy="4440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674296" y="3726962"/>
        <a:ext cx="1056340" cy="266439"/>
      </dsp:txXfrm>
    </dsp:sp>
    <dsp:sp modelId="{B453B32B-583B-4D02-ADA7-8110080C96F0}">
      <dsp:nvSpPr>
        <dsp:cNvPr id="0" name=""/>
        <dsp:cNvSpPr/>
      </dsp:nvSpPr>
      <dsp:spPr>
        <a:xfrm>
          <a:off x="838211" y="3225795"/>
          <a:ext cx="2537519" cy="126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solidFill>
                <a:srgbClr val="FFFF00"/>
              </a:solidFill>
              <a:latin typeface="Calibri Light" panose="020F0302020204030204" pitchFamily="34" charset="0"/>
            </a:rPr>
            <a:t>Matemáticas</a:t>
          </a:r>
        </a:p>
        <a:p>
          <a:pPr lvl="0" algn="ctr" defTabSz="1244600">
            <a:lnSpc>
              <a:spcPct val="90000"/>
            </a:lnSpc>
            <a:spcBef>
              <a:spcPct val="0"/>
            </a:spcBef>
            <a:spcAft>
              <a:spcPct val="35000"/>
            </a:spcAft>
          </a:pPr>
          <a:r>
            <a:rPr lang="en-US" sz="1700" kern="1200" dirty="0" err="1" smtClean="0">
              <a:latin typeface="Calibri Light" panose="020F0302020204030204" pitchFamily="34" charset="0"/>
            </a:rPr>
            <a:t>Sección</a:t>
          </a:r>
          <a:r>
            <a:rPr lang="en-US" sz="1700" kern="1200" dirty="0" smtClean="0">
              <a:latin typeface="Calibri Light" panose="020F0302020204030204" pitchFamily="34" charset="0"/>
            </a:rPr>
            <a:t> </a:t>
          </a:r>
          <a:r>
            <a:rPr lang="en-US" sz="1700" kern="1200" dirty="0" err="1" smtClean="0">
              <a:latin typeface="Calibri Light" panose="020F0302020204030204" pitchFamily="34" charset="0"/>
            </a:rPr>
            <a:t>Cónica</a:t>
          </a:r>
          <a:r>
            <a:rPr lang="en-US" sz="1700" kern="1200" dirty="0" smtClean="0">
              <a:latin typeface="Calibri Light" panose="020F0302020204030204" pitchFamily="34" charset="0"/>
            </a:rPr>
            <a:t>, Parabola</a:t>
          </a:r>
          <a:endParaRPr lang="en-US" sz="1700" kern="1200" dirty="0"/>
        </a:p>
      </dsp:txBody>
      <dsp:txXfrm>
        <a:off x="875372" y="3262956"/>
        <a:ext cx="2463197" cy="1194437"/>
      </dsp:txXfrm>
    </dsp:sp>
    <dsp:sp modelId="{B9C3C192-EDD0-4423-8A78-C7A3D09E740B}">
      <dsp:nvSpPr>
        <dsp:cNvPr id="0" name=""/>
        <dsp:cNvSpPr/>
      </dsp:nvSpPr>
      <dsp:spPr>
        <a:xfrm rot="18323688">
          <a:off x="2474278" y="2190346"/>
          <a:ext cx="1322779" cy="4440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607498" y="2279159"/>
        <a:ext cx="1056340" cy="26643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9975D-14F6-4ADA-B02A-5A22DFCB7ED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975D-14F6-4ADA-B02A-5A22DFCB7ED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975D-14F6-4ADA-B02A-5A22DFCB7ED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409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532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8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434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806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278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2185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469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21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9975D-14F6-4ADA-B02A-5A22DFCB7ED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12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864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8578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4092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5325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85"/>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4346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806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278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21855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46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9975D-14F6-4ADA-B02A-5A22DFCB7ED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216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7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123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8648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8578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409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5325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7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4346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8069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2783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218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9975D-14F6-4ADA-B02A-5A22DFCB7ED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469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2166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6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123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8648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8578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4092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5325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65"/>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4346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8069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278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9975D-14F6-4ADA-B02A-5A22DFCB7ED9}"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21855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469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2166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123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8648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8578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409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55325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53"/>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4346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806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9975D-14F6-4ADA-B02A-5A22DFCB7ED9}"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2783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21855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469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2166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123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28648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857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9975D-14F6-4ADA-B02A-5A22DFCB7ED9}"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9975D-14F6-4ADA-B02A-5A22DFCB7ED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9975D-14F6-4ADA-B02A-5A22DFCB7ED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20316-9D96-45D5-B3CD-788CFC269938}"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9975D-14F6-4ADA-B02A-5A22DFCB7ED9}" type="datetimeFigureOut">
              <a:rPr lang="en-US" smtClean="0"/>
              <a:t>4/23/2019</a:t>
            </a:fld>
            <a:endParaRPr lang="en-US"/>
          </a:p>
        </p:txBody>
      </p:sp>
      <p:sp>
        <p:nvSpPr>
          <p:cNvPr id="5" name="Footer Placeholder 4"/>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20316-9D96-45D5-B3CD-788CFC26993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80805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80805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80805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808057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9948-E772-4884-82C0-56EFE3F6ED5F}" type="datetimeFigureOut">
              <a:rPr lang="es-MX" smtClean="0">
                <a:solidFill>
                  <a:prstClr val="black">
                    <a:tint val="75000"/>
                  </a:prstClr>
                </a:solidFill>
              </a:rPr>
              <a:pPr/>
              <a:t>23/04/2019</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D3B1-D99F-4E46-B22F-A8033F37450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808057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egio De Excelencia Raindrop, 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1981200"/>
            <a:ext cx="2635103"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2540381" y="2286000"/>
            <a:ext cx="6474853" cy="3581400"/>
          </a:xfrm>
        </p:spPr>
        <p:txBody>
          <a:bodyPr>
            <a:normAutofit fontScale="92500" lnSpcReduction="10000"/>
          </a:bodyPr>
          <a:lstStyle/>
          <a:p>
            <a:pPr algn="r"/>
            <a:r>
              <a:rPr lang="es-MX" sz="2800" b="1" dirty="0" smtClean="0">
                <a:latin typeface="Calibri Light" panose="020F0302020204030204" pitchFamily="34" charset="0"/>
              </a:rPr>
              <a:t>PORTAFOLIO DE EVIDENCIAS</a:t>
            </a:r>
          </a:p>
          <a:p>
            <a:pPr algn="r"/>
            <a:r>
              <a:rPr lang="es-MX" sz="2800" b="1" dirty="0" smtClean="0">
                <a:latin typeface="Calibri Light" panose="020F0302020204030204" pitchFamily="34" charset="0"/>
              </a:rPr>
              <a:t>ETAPA II</a:t>
            </a:r>
          </a:p>
          <a:p>
            <a:pPr algn="r"/>
            <a:endParaRPr lang="es-MX" sz="2800" b="1" dirty="0">
              <a:latin typeface="Calibri Light" panose="020F0302020204030204" pitchFamily="34" charset="0"/>
            </a:endParaRPr>
          </a:p>
          <a:p>
            <a:pPr algn="r"/>
            <a:r>
              <a:rPr lang="es-MX" sz="3500" b="1" dirty="0" smtClean="0">
                <a:latin typeface="Calibri Light" panose="020F0302020204030204" pitchFamily="34" charset="0"/>
              </a:rPr>
              <a:t>Colegio de Excelencia </a:t>
            </a:r>
            <a:r>
              <a:rPr lang="es-MX" sz="3500" b="1" dirty="0" err="1" smtClean="0">
                <a:latin typeface="Calibri Light" panose="020F0302020204030204" pitchFamily="34" charset="0"/>
              </a:rPr>
              <a:t>Raindrop</a:t>
            </a:r>
            <a:endParaRPr lang="es-MX" sz="3500" b="1" dirty="0" smtClean="0">
              <a:latin typeface="Calibri Light" panose="020F0302020204030204" pitchFamily="34" charset="0"/>
            </a:endParaRPr>
          </a:p>
          <a:p>
            <a:pPr algn="r"/>
            <a:r>
              <a:rPr lang="es-ES" sz="2800" dirty="0">
                <a:latin typeface="Calibri Light" panose="020F0302020204030204" pitchFamily="34" charset="0"/>
              </a:rPr>
              <a:t>Clave de Incorporación UNAM-CCH: </a:t>
            </a:r>
            <a:r>
              <a:rPr lang="es-ES" sz="2800" dirty="0" smtClean="0">
                <a:latin typeface="Calibri Light" panose="020F0302020204030204" pitchFamily="34" charset="0"/>
              </a:rPr>
              <a:t>7996</a:t>
            </a:r>
            <a:endParaRPr lang="es-ES" sz="2800" dirty="0">
              <a:latin typeface="Calibri Light" panose="020F0302020204030204" pitchFamily="34" charset="0"/>
            </a:endParaRPr>
          </a:p>
          <a:p>
            <a:pPr algn="r"/>
            <a:endParaRPr lang="es-MX" sz="2800" dirty="0" smtClean="0">
              <a:latin typeface="Calibri Light" panose="020F0302020204030204" pitchFamily="34" charset="0"/>
            </a:endParaRPr>
          </a:p>
          <a:p>
            <a:pPr algn="r"/>
            <a:r>
              <a:rPr lang="es-MX" sz="2800" dirty="0" smtClean="0">
                <a:latin typeface="Calibri Light" panose="020F0302020204030204" pitchFamily="34" charset="0"/>
              </a:rPr>
              <a:t>“La segunda ley de Newton </a:t>
            </a:r>
            <a:r>
              <a:rPr lang="es-MX" sz="2800" dirty="0" smtClean="0">
                <a:latin typeface="Calibri Light" panose="020F0302020204030204" pitchFamily="34" charset="0"/>
              </a:rPr>
              <a:t> </a:t>
            </a:r>
            <a:r>
              <a:rPr lang="es-MX" sz="2800" dirty="0" smtClean="0">
                <a:latin typeface="Calibri Light" panose="020F0302020204030204" pitchFamily="34" charset="0"/>
              </a:rPr>
              <a:t>en el Juego de Pelota”</a:t>
            </a:r>
            <a:endParaRPr lang="es-MX" sz="2800" dirty="0">
              <a:latin typeface="Calibri Light" panose="020F0302020204030204" pitchFamily="34" charset="0"/>
            </a:endParaRPr>
          </a:p>
          <a:p>
            <a:pPr algn="r"/>
            <a:endParaRPr lang="es-MX" sz="2800" dirty="0">
              <a:latin typeface="Calibri Light" panose="020F0302020204030204" pitchFamily="34" charset="0"/>
            </a:endParaRPr>
          </a:p>
        </p:txBody>
      </p:sp>
      <p:sp>
        <p:nvSpPr>
          <p:cNvPr id="5" name="Marcador de contenido 2"/>
          <p:cNvSpPr txBox="1">
            <a:spLocks/>
          </p:cNvSpPr>
          <p:nvPr/>
        </p:nvSpPr>
        <p:spPr>
          <a:xfrm>
            <a:off x="457200" y="3962448"/>
            <a:ext cx="7886700" cy="2575091"/>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onexiones"/>
          <p:cNvPicPr>
            <a:picLocks noChangeAspect="1" noChangeArrowheads="1"/>
          </p:cNvPicPr>
          <p:nvPr/>
        </p:nvPicPr>
        <p:blipFill>
          <a:blip r:embed="rId3" cstate="print"/>
          <a:srcRect/>
          <a:stretch>
            <a:fillRect/>
          </a:stretch>
        </p:blipFill>
        <p:spPr bwMode="auto">
          <a:xfrm>
            <a:off x="838200" y="282361"/>
            <a:ext cx="6858001" cy="1504430"/>
          </a:xfrm>
          <a:prstGeom prst="rect">
            <a:avLst/>
          </a:prstGeom>
          <a:noFill/>
        </p:spPr>
      </p:pic>
    </p:spTree>
    <p:extLst>
      <p:ext uri="{BB962C8B-B14F-4D97-AF65-F5344CB8AC3E}">
        <p14:creationId xmlns:p14="http://schemas.microsoft.com/office/powerpoint/2010/main" val="417384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ERDAR01\Desktop\unnamed.png"/>
          <p:cNvPicPr>
            <a:picLocks noChangeAspect="1" noChangeArrowheads="1"/>
          </p:cNvPicPr>
          <p:nvPr/>
        </p:nvPicPr>
        <p:blipFill>
          <a:blip r:embed="rId2" cstate="print"/>
          <a:srcRect/>
          <a:stretch>
            <a:fillRect/>
          </a:stretch>
        </p:blipFill>
        <p:spPr bwMode="auto">
          <a:xfrm rot="16200000">
            <a:off x="1381125" y="-904876"/>
            <a:ext cx="6457950" cy="861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nexiones"/>
          <p:cNvPicPr>
            <a:picLocks noChangeAspect="1" noChangeArrowheads="1"/>
          </p:cNvPicPr>
          <p:nvPr/>
        </p:nvPicPr>
        <p:blipFill>
          <a:blip r:embed="rId2" cstate="print"/>
          <a:srcRect/>
          <a:stretch>
            <a:fillRect/>
          </a:stretch>
        </p:blipFill>
        <p:spPr bwMode="auto">
          <a:xfrm>
            <a:off x="20" y="274637"/>
            <a:ext cx="8610580" cy="1191155"/>
          </a:xfrm>
          <a:prstGeom prst="rect">
            <a:avLst/>
          </a:prstGeom>
          <a:noFill/>
        </p:spPr>
      </p:pic>
      <p:sp>
        <p:nvSpPr>
          <p:cNvPr id="8" name="Título 7"/>
          <p:cNvSpPr>
            <a:spLocks noGrp="1"/>
          </p:cNvSpPr>
          <p:nvPr>
            <p:ph type="title"/>
          </p:nvPr>
        </p:nvSpPr>
        <p:spPr/>
        <p:txBody>
          <a:bodyPr>
            <a:normAutofit fontScale="90000"/>
          </a:bodyPr>
          <a:lstStyle/>
          <a:p>
            <a:pPr algn="l"/>
            <a:r>
              <a:rPr lang="es-MX" dirty="0" smtClean="0"/>
              <a:t>INICIO DE PROYECTO TERCER SEMESTRE</a:t>
            </a:r>
            <a:endParaRPr lang="es-MX" dirty="0"/>
          </a:p>
        </p:txBody>
      </p:sp>
      <p:sp>
        <p:nvSpPr>
          <p:cNvPr id="9" name="Marcador de contenido 8"/>
          <p:cNvSpPr>
            <a:spLocks noGrp="1"/>
          </p:cNvSpPr>
          <p:nvPr>
            <p:ph idx="1"/>
          </p:nvPr>
        </p:nvSpPr>
        <p:spPr/>
        <p:txBody>
          <a:bodyPr/>
          <a:lstStyle/>
          <a:p>
            <a:pPr marL="0" indent="0">
              <a:buNone/>
            </a:pPr>
            <a:r>
              <a:rPr lang="es-MX" dirty="0" smtClean="0"/>
              <a:t>Protocolo y fechas para la investigación para los dos equipos que componen el proyecto:</a:t>
            </a:r>
          </a:p>
          <a:p>
            <a:pPr marL="0" indent="0">
              <a:buNone/>
            </a:pPr>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3462901958"/>
              </p:ext>
            </p:extLst>
          </p:nvPr>
        </p:nvGraphicFramePr>
        <p:xfrm>
          <a:off x="457200" y="2743200"/>
          <a:ext cx="7924800" cy="3565536"/>
        </p:xfrm>
        <a:graphic>
          <a:graphicData uri="http://schemas.openxmlformats.org/drawingml/2006/table">
            <a:tbl>
              <a:tblPr firstRow="1" bandRow="1">
                <a:tableStyleId>{21E4AEA4-8DFA-4A89-87EB-49C32662AFE0}</a:tableStyleId>
              </a:tblPr>
              <a:tblGrid>
                <a:gridCol w="1905000"/>
                <a:gridCol w="6019800"/>
              </a:tblGrid>
              <a:tr h="594256">
                <a:tc>
                  <a:txBody>
                    <a:bodyPr/>
                    <a:lstStyle/>
                    <a:p>
                      <a:r>
                        <a:rPr lang="es-MX" dirty="0" smtClean="0"/>
                        <a:t>Fechas de entrega</a:t>
                      </a:r>
                      <a:endParaRPr lang="es-MX" dirty="0"/>
                    </a:p>
                  </a:txBody>
                  <a:tcPr/>
                </a:tc>
                <a:tc>
                  <a:txBody>
                    <a:bodyPr/>
                    <a:lstStyle/>
                    <a:p>
                      <a:r>
                        <a:rPr lang="es-MX" dirty="0" smtClean="0"/>
                        <a:t>Protocolo  </a:t>
                      </a:r>
                      <a:r>
                        <a:rPr lang="es-MX" baseline="0" dirty="0" smtClean="0"/>
                        <a:t> a entregar</a:t>
                      </a:r>
                      <a:endParaRPr lang="es-MX" dirty="0"/>
                    </a:p>
                  </a:txBody>
                  <a:tcPr/>
                </a:tc>
              </a:tr>
              <a:tr h="594256">
                <a:tc>
                  <a:txBody>
                    <a:bodyPr/>
                    <a:lstStyle/>
                    <a:p>
                      <a:r>
                        <a:rPr lang="es-MX" dirty="0" smtClean="0"/>
                        <a:t>7-ix-2018</a:t>
                      </a:r>
                      <a:endParaRPr lang="es-MX" dirty="0"/>
                    </a:p>
                  </a:txBody>
                  <a:tcPr/>
                </a:tc>
                <a:tc>
                  <a:txBody>
                    <a:bodyPr/>
                    <a:lstStyle/>
                    <a:p>
                      <a:r>
                        <a:rPr lang="es-MX" dirty="0" smtClean="0"/>
                        <a:t>Justificación del trabajo</a:t>
                      </a:r>
                      <a:endParaRPr lang="es-MX" dirty="0"/>
                    </a:p>
                  </a:txBody>
                  <a:tcPr/>
                </a:tc>
              </a:tr>
              <a:tr h="594256">
                <a:tc>
                  <a:txBody>
                    <a:bodyPr/>
                    <a:lstStyle/>
                    <a:p>
                      <a:r>
                        <a:rPr lang="es-MX" dirty="0" smtClean="0"/>
                        <a:t>21-IX-2018</a:t>
                      </a:r>
                      <a:endParaRPr lang="es-MX" dirty="0"/>
                    </a:p>
                  </a:txBody>
                  <a:tcPr/>
                </a:tc>
                <a:tc>
                  <a:txBody>
                    <a:bodyPr/>
                    <a:lstStyle/>
                    <a:p>
                      <a:r>
                        <a:rPr lang="es-MX" dirty="0" smtClean="0"/>
                        <a:t>Contexto histórico </a:t>
                      </a:r>
                      <a:endParaRPr lang="es-MX" dirty="0"/>
                    </a:p>
                  </a:txBody>
                  <a:tcPr/>
                </a:tc>
              </a:tr>
              <a:tr h="594256">
                <a:tc>
                  <a:txBody>
                    <a:bodyPr/>
                    <a:lstStyle/>
                    <a:p>
                      <a:r>
                        <a:rPr lang="es-MX" dirty="0" smtClean="0"/>
                        <a:t>5-X-2018</a:t>
                      </a:r>
                      <a:endParaRPr lang="es-MX" dirty="0"/>
                    </a:p>
                  </a:txBody>
                  <a:tcPr/>
                </a:tc>
                <a:tc>
                  <a:txBody>
                    <a:bodyPr/>
                    <a:lstStyle/>
                    <a:p>
                      <a:r>
                        <a:rPr lang="es-MX" dirty="0" smtClean="0"/>
                        <a:t>Marco teórico</a:t>
                      </a:r>
                      <a:endParaRPr lang="es-MX" dirty="0"/>
                    </a:p>
                  </a:txBody>
                  <a:tcPr/>
                </a:tc>
              </a:tr>
              <a:tr h="594256">
                <a:tc>
                  <a:txBody>
                    <a:bodyPr/>
                    <a:lstStyle/>
                    <a:p>
                      <a:r>
                        <a:rPr lang="es-MX" dirty="0" smtClean="0"/>
                        <a:t>19-X-2018</a:t>
                      </a:r>
                      <a:endParaRPr lang="es-MX" dirty="0"/>
                    </a:p>
                  </a:txBody>
                  <a:tcPr/>
                </a:tc>
                <a:tc>
                  <a:txBody>
                    <a:bodyPr/>
                    <a:lstStyle/>
                    <a:p>
                      <a:r>
                        <a:rPr lang="es-MX" dirty="0" smtClean="0"/>
                        <a:t>Objetivo particular y  objetivos generales por cada asignatura</a:t>
                      </a:r>
                      <a:endParaRPr lang="es-MX" dirty="0"/>
                    </a:p>
                  </a:txBody>
                  <a:tcPr/>
                </a:tc>
              </a:tr>
              <a:tr h="594256">
                <a:tc>
                  <a:txBody>
                    <a:bodyPr/>
                    <a:lstStyle/>
                    <a:p>
                      <a:r>
                        <a:rPr lang="es-MX" dirty="0" smtClean="0"/>
                        <a:t>9-XI-2018</a:t>
                      </a:r>
                      <a:endParaRPr lang="es-MX" dirty="0"/>
                    </a:p>
                  </a:txBody>
                  <a:tcPr/>
                </a:tc>
                <a:tc>
                  <a:txBody>
                    <a:bodyPr/>
                    <a:lstStyle/>
                    <a:p>
                      <a:r>
                        <a:rPr lang="es-MX" dirty="0" smtClean="0"/>
                        <a:t>Hipótesis de cada </a:t>
                      </a:r>
                      <a:r>
                        <a:rPr lang="es-MX" dirty="0" smtClean="0"/>
                        <a:t>asignatura y fuentes utilizadas</a:t>
                      </a:r>
                      <a:endParaRPr lang="es-MX"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5821362"/>
          </a:xfrm>
        </p:spPr>
        <p:txBody>
          <a:bodyPr/>
          <a:lstStyle/>
          <a:p>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35104517"/>
              </p:ext>
            </p:extLst>
          </p:nvPr>
        </p:nvGraphicFramePr>
        <p:xfrm>
          <a:off x="609600" y="457200"/>
          <a:ext cx="8077200" cy="1219200"/>
        </p:xfrm>
        <a:graphic>
          <a:graphicData uri="http://schemas.openxmlformats.org/drawingml/2006/table">
            <a:tbl>
              <a:tblPr firstRow="1" bandRow="1">
                <a:tableStyleId>{21E4AEA4-8DFA-4A89-87EB-49C32662AFE0}</a:tableStyleId>
              </a:tblPr>
              <a:tblGrid>
                <a:gridCol w="1828800"/>
                <a:gridCol w="6248400"/>
              </a:tblGrid>
              <a:tr h="609600">
                <a:tc>
                  <a:txBody>
                    <a:bodyPr/>
                    <a:lstStyle/>
                    <a:p>
                      <a:r>
                        <a:rPr lang="es-MX" dirty="0" smtClean="0"/>
                        <a:t>23- X-2018</a:t>
                      </a:r>
                      <a:endParaRPr lang="es-MX" dirty="0"/>
                    </a:p>
                  </a:txBody>
                  <a:tcPr/>
                </a:tc>
                <a:tc>
                  <a:txBody>
                    <a:bodyPr/>
                    <a:lstStyle/>
                    <a:p>
                      <a:r>
                        <a:rPr lang="es-MX" dirty="0" smtClean="0"/>
                        <a:t>Índice tentativo y correcciones</a:t>
                      </a:r>
                      <a:endParaRPr lang="es-MX" dirty="0"/>
                    </a:p>
                  </a:txBody>
                  <a:tcPr/>
                </a:tc>
              </a:tr>
              <a:tr h="609600">
                <a:tc>
                  <a:txBody>
                    <a:bodyPr/>
                    <a:lstStyle/>
                    <a:p>
                      <a:r>
                        <a:rPr lang="es-MX" dirty="0" smtClean="0"/>
                        <a:t>7-XII-2018</a:t>
                      </a:r>
                      <a:endParaRPr lang="es-MX" dirty="0"/>
                    </a:p>
                  </a:txBody>
                  <a:tcPr/>
                </a:tc>
                <a:tc>
                  <a:txBody>
                    <a:bodyPr/>
                    <a:lstStyle/>
                    <a:p>
                      <a:r>
                        <a:rPr lang="es-MX" dirty="0" smtClean="0"/>
                        <a:t>Entrega del protocolo completo corregido</a:t>
                      </a:r>
                      <a:endParaRPr lang="es-MX" dirty="0"/>
                    </a:p>
                  </a:txBody>
                  <a:tcPr/>
                </a:tc>
              </a:tr>
            </a:tbl>
          </a:graphicData>
        </a:graphic>
      </p:graphicFrame>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76400"/>
            <a:ext cx="8229600" cy="4537364"/>
          </a:xfrm>
          <a:prstGeom prst="rect">
            <a:avLst/>
          </a:prstGeom>
        </p:spPr>
      </p:pic>
    </p:spTree>
    <p:extLst>
      <p:ext uri="{BB962C8B-B14F-4D97-AF65-F5344CB8AC3E}">
        <p14:creationId xmlns:p14="http://schemas.microsoft.com/office/powerpoint/2010/main" val="357725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nexiones"/>
          <p:cNvPicPr>
            <a:picLocks noChangeAspect="1" noChangeArrowheads="1"/>
          </p:cNvPicPr>
          <p:nvPr/>
        </p:nvPicPr>
        <p:blipFill>
          <a:blip r:embed="rId2" cstate="print"/>
          <a:srcRect/>
          <a:stretch>
            <a:fillRect/>
          </a:stretch>
        </p:blipFill>
        <p:spPr bwMode="auto">
          <a:xfrm>
            <a:off x="20" y="274637"/>
            <a:ext cx="8686780" cy="1191155"/>
          </a:xfrm>
          <a:prstGeom prst="rect">
            <a:avLst/>
          </a:prstGeom>
          <a:noFill/>
        </p:spPr>
      </p:pic>
      <p:sp>
        <p:nvSpPr>
          <p:cNvPr id="3" name="Título 2"/>
          <p:cNvSpPr>
            <a:spLocks noGrp="1"/>
          </p:cNvSpPr>
          <p:nvPr>
            <p:ph type="title"/>
          </p:nvPr>
        </p:nvSpPr>
        <p:spPr/>
        <p:txBody>
          <a:bodyPr>
            <a:normAutofit fontScale="90000"/>
          </a:bodyPr>
          <a:lstStyle/>
          <a:p>
            <a:r>
              <a:rPr lang="es-MX" dirty="0" smtClean="0"/>
              <a:t>DESCRIPCIÓN DE LA APERTURA DE LA ACTIVIDAD</a:t>
            </a:r>
            <a:endParaRPr lang="es-MX" dirty="0"/>
          </a:p>
        </p:txBody>
      </p:sp>
      <p:sp>
        <p:nvSpPr>
          <p:cNvPr id="5" name="Marcador de contenido 4"/>
          <p:cNvSpPr>
            <a:spLocks noGrp="1"/>
          </p:cNvSpPr>
          <p:nvPr>
            <p:ph sz="half" idx="1"/>
          </p:nvPr>
        </p:nvSpPr>
        <p:spPr/>
        <p:txBody>
          <a:bodyPr>
            <a:normAutofit fontScale="92500"/>
          </a:bodyPr>
          <a:lstStyle/>
          <a:p>
            <a:pPr algn="just"/>
            <a:r>
              <a:rPr lang="es-MX" dirty="0" smtClean="0"/>
              <a:t>Lo primero que se hizo fue aclarar dudas y la importancia del proyecto con clases destinadas a la realización del mismo  y  donde cada maestro  fue guiándolos al tema y cómo abordar y realizar el protocolo. Se tuvo acceso a la sala de computo.</a:t>
            </a:r>
          </a:p>
          <a:p>
            <a:pPr algn="just"/>
            <a:endParaRPr lang="es-MX" dirty="0"/>
          </a:p>
        </p:txBody>
      </p:sp>
      <p:pic>
        <p:nvPicPr>
          <p:cNvPr id="7" name="Marcador de contenido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00206"/>
            <a:ext cx="4038600" cy="4800594"/>
          </a:xfrm>
        </p:spPr>
      </p:pic>
    </p:spTree>
    <p:extLst>
      <p:ext uri="{BB962C8B-B14F-4D97-AF65-F5344CB8AC3E}">
        <p14:creationId xmlns:p14="http://schemas.microsoft.com/office/powerpoint/2010/main" val="272194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onexiones"/>
          <p:cNvPicPr>
            <a:picLocks noChangeAspect="1" noChangeArrowheads="1"/>
          </p:cNvPicPr>
          <p:nvPr/>
        </p:nvPicPr>
        <p:blipFill>
          <a:blip r:embed="rId2" cstate="print"/>
          <a:srcRect/>
          <a:stretch>
            <a:fillRect/>
          </a:stretch>
        </p:blipFill>
        <p:spPr bwMode="auto">
          <a:xfrm>
            <a:off x="20" y="92070"/>
            <a:ext cx="8381980" cy="1203330"/>
          </a:xfrm>
          <a:prstGeom prst="rect">
            <a:avLst/>
          </a:prstGeom>
          <a:noFill/>
        </p:spPr>
      </p:pic>
      <p:sp>
        <p:nvSpPr>
          <p:cNvPr id="2" name="Título 1"/>
          <p:cNvSpPr>
            <a:spLocks noGrp="1"/>
          </p:cNvSpPr>
          <p:nvPr>
            <p:ph type="title"/>
          </p:nvPr>
        </p:nvSpPr>
        <p:spPr/>
        <p:txBody>
          <a:bodyPr>
            <a:normAutofit fontScale="90000"/>
          </a:bodyPr>
          <a:lstStyle/>
          <a:p>
            <a:r>
              <a:rPr lang="es-MX" dirty="0" smtClean="0"/>
              <a:t>DESCRIPCIÓN DEL DESARROLLO DE LA ACTIVIDAD</a:t>
            </a:r>
            <a:endParaRPr lang="es-MX" dirty="0"/>
          </a:p>
        </p:txBody>
      </p:sp>
      <p:sp>
        <p:nvSpPr>
          <p:cNvPr id="3" name="Marcador de contenido 2"/>
          <p:cNvSpPr>
            <a:spLocks noGrp="1"/>
          </p:cNvSpPr>
          <p:nvPr>
            <p:ph sz="half" idx="1"/>
          </p:nvPr>
        </p:nvSpPr>
        <p:spPr/>
        <p:txBody>
          <a:bodyPr/>
          <a:lstStyle/>
          <a:p>
            <a:r>
              <a:rPr lang="es-MX" dirty="0" smtClean="0"/>
              <a:t>Se dio una calendario donde los equipos repetirían la entrega de trabajo para saber el avance y así corregir el trabajo de investigación. Cada profesor en su materia cedió tiempo para el </a:t>
            </a:r>
            <a:r>
              <a:rPr lang="es-MX" dirty="0" smtClean="0"/>
              <a:t>proyecto</a:t>
            </a:r>
            <a:r>
              <a:rPr lang="es-MX" dirty="0" smtClean="0"/>
              <a:t>.</a:t>
            </a:r>
            <a:endParaRPr lang="es-MX" dirty="0"/>
          </a:p>
        </p:txBody>
      </p:sp>
      <p:pic>
        <p:nvPicPr>
          <p:cNvPr id="5" name="Marcador de contenid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716536" cy="4525963"/>
          </a:xfrm>
        </p:spPr>
      </p:pic>
    </p:spTree>
    <p:extLst>
      <p:ext uri="{BB962C8B-B14F-4D97-AF65-F5344CB8AC3E}">
        <p14:creationId xmlns:p14="http://schemas.microsoft.com/office/powerpoint/2010/main" val="7088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onexiones"/>
          <p:cNvPicPr>
            <a:picLocks noChangeAspect="1" noChangeArrowheads="1"/>
          </p:cNvPicPr>
          <p:nvPr/>
        </p:nvPicPr>
        <p:blipFill>
          <a:blip r:embed="rId2" cstate="print"/>
          <a:srcRect/>
          <a:stretch>
            <a:fillRect/>
          </a:stretch>
        </p:blipFill>
        <p:spPr bwMode="auto">
          <a:xfrm>
            <a:off x="429491" y="295420"/>
            <a:ext cx="8229600" cy="1318641"/>
          </a:xfrm>
          <a:prstGeom prst="rect">
            <a:avLst/>
          </a:prstGeom>
          <a:noFill/>
        </p:spPr>
      </p:pic>
      <p:sp>
        <p:nvSpPr>
          <p:cNvPr id="7" name="Título 6"/>
          <p:cNvSpPr>
            <a:spLocks noGrp="1"/>
          </p:cNvSpPr>
          <p:nvPr>
            <p:ph type="title"/>
          </p:nvPr>
        </p:nvSpPr>
        <p:spPr/>
        <p:txBody>
          <a:bodyPr/>
          <a:lstStyle/>
          <a:p>
            <a:r>
              <a:rPr lang="es-MX" dirty="0" smtClean="0"/>
              <a:t>DESARROLLO DE LA ACTIVIDAD</a:t>
            </a:r>
            <a:endParaRPr lang="es-MX" dirty="0"/>
          </a:p>
        </p:txBody>
      </p:sp>
      <p:sp>
        <p:nvSpPr>
          <p:cNvPr id="8" name="Marcador de contenido 7"/>
          <p:cNvSpPr>
            <a:spLocks noGrp="1"/>
          </p:cNvSpPr>
          <p:nvPr>
            <p:ph idx="1"/>
          </p:nvPr>
        </p:nvSpPr>
        <p:spPr/>
        <p:txBody>
          <a:bodyPr/>
          <a:lstStyle/>
          <a:p>
            <a:pPr marL="0" indent="0" algn="just">
              <a:buNone/>
            </a:pPr>
            <a:r>
              <a:rPr lang="es-MX" dirty="0" smtClean="0"/>
              <a:t>Las herramientas fueron variadas, desde la biblioteca del colegio hasta ir a la zona arqueológica de Xochicalco, donde los equipos hicieron su investigación con fotografías y escribir datos del Juego de Pelota</a:t>
            </a:r>
            <a:r>
              <a:rPr lang="es-MX" dirty="0" smtClean="0"/>
              <a:t>.</a:t>
            </a:r>
          </a:p>
          <a:p>
            <a:pPr marL="0" indent="0" algn="just">
              <a:buNone/>
            </a:pPr>
            <a:r>
              <a:rPr lang="es-MX" dirty="0" smtClean="0"/>
              <a:t> </a:t>
            </a:r>
            <a:r>
              <a:rPr lang="es-MX" dirty="0" smtClean="0"/>
              <a:t>Desgraciadamente varias partes están cerradas debido al temblor de 2017 y no se nos permitió entrar.</a:t>
            </a:r>
            <a:endParaRPr lang="es-MX" dirty="0"/>
          </a:p>
        </p:txBody>
      </p:sp>
    </p:spTree>
    <p:extLst>
      <p:ext uri="{BB962C8B-B14F-4D97-AF65-F5344CB8AC3E}">
        <p14:creationId xmlns:p14="http://schemas.microsoft.com/office/powerpoint/2010/main" val="192165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4638"/>
            <a:ext cx="9144000" cy="6583362"/>
          </a:xfrm>
        </p:spPr>
      </p:pic>
    </p:spTree>
    <p:extLst>
      <p:ext uri="{BB962C8B-B14F-4D97-AF65-F5344CB8AC3E}">
        <p14:creationId xmlns:p14="http://schemas.microsoft.com/office/powerpoint/2010/main" val="219231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28650" y="365129"/>
            <a:ext cx="7886700" cy="6111871"/>
          </a:xfrm>
        </p:spPr>
        <p:txBody>
          <a:bodyPr/>
          <a:lstStyle/>
          <a:p>
            <a:endParaRPr lang="es-MX" dirty="0"/>
          </a:p>
        </p:txBody>
      </p:sp>
      <p:sp>
        <p:nvSpPr>
          <p:cNvPr id="3" name="Marcador de contenido 2"/>
          <p:cNvSpPr>
            <a:spLocks noGrp="1"/>
          </p:cNvSpPr>
          <p:nvPr>
            <p:ph idx="1"/>
          </p:nvPr>
        </p:nvSpPr>
        <p:spPr/>
        <p:txBody>
          <a:bodyPr/>
          <a:lstStyle/>
          <a:p>
            <a:pPr marL="0" indent="0">
              <a:buNone/>
            </a:pPr>
            <a:r>
              <a:rPr lang="es-MX" dirty="0" smtClean="0">
                <a:latin typeface="Calibri Light" panose="020F0302020204030204" pitchFamily="34" charset="0"/>
              </a:rPr>
              <a:t>. </a:t>
            </a:r>
          </a:p>
          <a:p>
            <a:pPr marL="0" indent="0">
              <a:buNone/>
            </a:pPr>
            <a:endParaRPr lang="es-MX" dirty="0" smtClean="0">
              <a:latin typeface="Calibri Light" panose="020F030202020403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67200" cy="68580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150" y="0"/>
            <a:ext cx="4895850" cy="6858000"/>
          </a:xfrm>
          <a:prstGeom prst="rect">
            <a:avLst/>
          </a:prstGeom>
        </p:spPr>
      </p:pic>
    </p:spTree>
    <p:extLst>
      <p:ext uri="{BB962C8B-B14F-4D97-AF65-F5344CB8AC3E}">
        <p14:creationId xmlns:p14="http://schemas.microsoft.com/office/powerpoint/2010/main" val="150428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exiones"/>
          <p:cNvPicPr>
            <a:picLocks noChangeAspect="1" noChangeArrowheads="1"/>
          </p:cNvPicPr>
          <p:nvPr/>
        </p:nvPicPr>
        <p:blipFill>
          <a:blip r:embed="rId2" cstate="print"/>
          <a:srcRect/>
          <a:stretch>
            <a:fillRect/>
          </a:stretch>
        </p:blipFill>
        <p:spPr bwMode="auto">
          <a:xfrm>
            <a:off x="628650" y="344347"/>
            <a:ext cx="7886700" cy="1504430"/>
          </a:xfrm>
          <a:prstGeom prst="rect">
            <a:avLst/>
          </a:prstGeom>
          <a:noFill/>
        </p:spPr>
      </p:pic>
      <p:sp>
        <p:nvSpPr>
          <p:cNvPr id="2" name="Título 1"/>
          <p:cNvSpPr>
            <a:spLocks noGrp="1"/>
          </p:cNvSpPr>
          <p:nvPr>
            <p:ph type="title"/>
          </p:nvPr>
        </p:nvSpPr>
        <p:spPr/>
        <p:txBody>
          <a:bodyPr/>
          <a:lstStyle/>
          <a:p>
            <a:r>
              <a:rPr lang="es-MX" b="1" dirty="0"/>
              <a:t>DESARROLLO DE LA ACTIVIDAD</a:t>
            </a:r>
          </a:p>
        </p:txBody>
      </p:sp>
      <p:sp>
        <p:nvSpPr>
          <p:cNvPr id="3" name="Marcador de contenido 2"/>
          <p:cNvSpPr>
            <a:spLocks noGrp="1"/>
          </p:cNvSpPr>
          <p:nvPr>
            <p:ph sz="half" idx="1"/>
          </p:nvPr>
        </p:nvSpPr>
        <p:spPr/>
        <p:txBody>
          <a:bodyPr/>
          <a:lstStyle/>
          <a:p>
            <a:pPr marL="0" indent="0" algn="just">
              <a:buNone/>
            </a:pPr>
            <a:r>
              <a:rPr lang="es-MX" dirty="0">
                <a:solidFill>
                  <a:sysClr val="windowText" lastClr="000000"/>
                </a:solidFill>
                <a:latin typeface="Calibri Light" panose="020F0302020204030204" pitchFamily="34" charset="0"/>
              </a:rPr>
              <a:t>En las tres materias se </a:t>
            </a:r>
            <a:r>
              <a:rPr lang="es-MX" dirty="0" smtClean="0">
                <a:solidFill>
                  <a:sysClr val="windowText" lastClr="000000"/>
                </a:solidFill>
                <a:latin typeface="Calibri Light" panose="020F0302020204030204" pitchFamily="34" charset="0"/>
              </a:rPr>
              <a:t>realizaron  </a:t>
            </a:r>
            <a:r>
              <a:rPr lang="es-MX" dirty="0">
                <a:solidFill>
                  <a:sysClr val="windowText" lastClr="000000"/>
                </a:solidFill>
                <a:latin typeface="Calibri Light" panose="020F0302020204030204" pitchFamily="34" charset="0"/>
              </a:rPr>
              <a:t>una serie de investigaciones con lecturas sugeridas por los profesores, entrega de reportes </a:t>
            </a:r>
            <a:r>
              <a:rPr lang="es-MX" dirty="0" smtClean="0">
                <a:solidFill>
                  <a:sysClr val="windowText" lastClr="000000"/>
                </a:solidFill>
                <a:latin typeface="Calibri Light" panose="020F0302020204030204" pitchFamily="34" charset="0"/>
              </a:rPr>
              <a:t>escritos cada quince días.</a:t>
            </a:r>
            <a:endParaRPr lang="es-MX" dirty="0">
              <a:latin typeface="Calibri Light" panose="020F0302020204030204" pitchFamily="34" charset="0"/>
            </a:endParaRPr>
          </a:p>
        </p:txBody>
      </p:sp>
      <p:pic>
        <p:nvPicPr>
          <p:cNvPr id="6" name="Marcador de contenid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825624"/>
            <a:ext cx="3886200" cy="4727575"/>
          </a:xfrm>
        </p:spPr>
      </p:pic>
    </p:spTree>
    <p:extLst>
      <p:ext uri="{BB962C8B-B14F-4D97-AF65-F5344CB8AC3E}">
        <p14:creationId xmlns:p14="http://schemas.microsoft.com/office/powerpoint/2010/main" val="57648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exiones"/>
          <p:cNvPicPr>
            <a:picLocks noChangeAspect="1" noChangeArrowheads="1"/>
          </p:cNvPicPr>
          <p:nvPr/>
        </p:nvPicPr>
        <p:blipFill>
          <a:blip r:embed="rId2" cstate="print"/>
          <a:srcRect/>
          <a:stretch>
            <a:fillRect/>
          </a:stretch>
        </p:blipFill>
        <p:spPr bwMode="auto">
          <a:xfrm>
            <a:off x="173864" y="0"/>
            <a:ext cx="8665336" cy="1849582"/>
          </a:xfrm>
          <a:prstGeom prst="rect">
            <a:avLst/>
          </a:prstGeom>
          <a:noFill/>
        </p:spPr>
      </p:pic>
      <p:sp>
        <p:nvSpPr>
          <p:cNvPr id="5" name="Marcador de contenido 2"/>
          <p:cNvSpPr txBox="1">
            <a:spLocks/>
          </p:cNvSpPr>
          <p:nvPr/>
        </p:nvSpPr>
        <p:spPr>
          <a:xfrm>
            <a:off x="173864" y="1828800"/>
            <a:ext cx="7886700" cy="3733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noProof="0" dirty="0" smtClean="0">
              <a:ln>
                <a:noFill/>
              </a:ln>
              <a:solidFill>
                <a:sysClr val="windowText" lastClr="000000"/>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2800" b="1" dirty="0">
              <a:solidFill>
                <a:sysClr val="windowText" lastClr="000000"/>
              </a:solidFill>
              <a:latin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2800" b="1" baseline="0" dirty="0">
              <a:solidFill>
                <a:sysClr val="windowText" lastClr="000000"/>
              </a:solidFill>
              <a:latin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8" name="Título 7"/>
          <p:cNvSpPr>
            <a:spLocks noGrp="1"/>
          </p:cNvSpPr>
          <p:nvPr>
            <p:ph type="title"/>
          </p:nvPr>
        </p:nvSpPr>
        <p:spPr/>
        <p:txBody>
          <a:bodyPr/>
          <a:lstStyle/>
          <a:p>
            <a:r>
              <a:rPr lang="es-MX" dirty="0" smtClean="0"/>
              <a:t>SEGUNDO SEMESTRE</a:t>
            </a:r>
            <a:endParaRPr lang="es-MX" dirty="0"/>
          </a:p>
        </p:txBody>
      </p:sp>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600200"/>
            <a:ext cx="8610599" cy="5257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marL="0" lvl="0" indent="0">
              <a:buNone/>
              <a:defRPr/>
            </a:pPr>
            <a:r>
              <a:rPr lang="es-MX" sz="3600" b="1" dirty="0" smtClean="0">
                <a:latin typeface="Calibri Light" panose="020F0302020204030204" pitchFamily="34" charset="0"/>
              </a:rPr>
              <a:t>EQUIPO: 2</a:t>
            </a:r>
          </a:p>
          <a:p>
            <a:pPr marL="0" lvl="0" indent="0">
              <a:lnSpc>
                <a:spcPct val="110000"/>
              </a:lnSpc>
              <a:spcBef>
                <a:spcPts val="600"/>
              </a:spcBef>
              <a:buNone/>
              <a:defRPr/>
            </a:pPr>
            <a:r>
              <a:rPr lang="es-MX" dirty="0" err="1" smtClean="0">
                <a:latin typeface="Calibri Light" panose="020F0302020204030204" pitchFamily="34" charset="0"/>
              </a:rPr>
              <a:t>Coord.Martha</a:t>
            </a:r>
            <a:r>
              <a:rPr lang="es-MX" dirty="0" smtClean="0">
                <a:latin typeface="Calibri Light" panose="020F0302020204030204" pitchFamily="34" charset="0"/>
              </a:rPr>
              <a:t> </a:t>
            </a:r>
            <a:r>
              <a:rPr lang="es-MX" dirty="0">
                <a:latin typeface="Calibri Light" panose="020F0302020204030204" pitchFamily="34" charset="0"/>
              </a:rPr>
              <a:t>Ledesma Medrano (Historia de México)</a:t>
            </a:r>
          </a:p>
          <a:p>
            <a:pPr marL="0" lvl="0" indent="0">
              <a:lnSpc>
                <a:spcPct val="110000"/>
              </a:lnSpc>
              <a:spcBef>
                <a:spcPts val="600"/>
              </a:spcBef>
              <a:buNone/>
              <a:defRPr/>
            </a:pPr>
            <a:r>
              <a:rPr lang="es-MX" dirty="0" err="1">
                <a:latin typeface="Calibri Light" panose="020F0302020204030204" pitchFamily="34" charset="0"/>
              </a:rPr>
              <a:t>Serdar</a:t>
            </a:r>
            <a:r>
              <a:rPr lang="es-MX" dirty="0">
                <a:latin typeface="Calibri Light" panose="020F0302020204030204" pitchFamily="34" charset="0"/>
              </a:rPr>
              <a:t> </a:t>
            </a:r>
            <a:r>
              <a:rPr lang="es-MX" dirty="0" err="1">
                <a:latin typeface="Calibri Light" panose="020F0302020204030204" pitchFamily="34" charset="0"/>
              </a:rPr>
              <a:t>Caparoglu</a:t>
            </a:r>
            <a:r>
              <a:rPr lang="es-MX" dirty="0">
                <a:latin typeface="Calibri Light" panose="020F0302020204030204" pitchFamily="34" charset="0"/>
              </a:rPr>
              <a:t> (Matemáticas)</a:t>
            </a:r>
          </a:p>
          <a:p>
            <a:pPr marL="0" lvl="0" indent="0">
              <a:lnSpc>
                <a:spcPct val="110000"/>
              </a:lnSpc>
              <a:spcBef>
                <a:spcPts val="600"/>
              </a:spcBef>
              <a:buNone/>
              <a:defRPr/>
            </a:pPr>
            <a:r>
              <a:rPr lang="es-MX" dirty="0" err="1">
                <a:latin typeface="Calibri Light" panose="020F0302020204030204" pitchFamily="34" charset="0"/>
              </a:rPr>
              <a:t>Zehra</a:t>
            </a:r>
            <a:r>
              <a:rPr lang="es-MX" dirty="0">
                <a:latin typeface="Calibri Light" panose="020F0302020204030204" pitchFamily="34" charset="0"/>
              </a:rPr>
              <a:t> </a:t>
            </a:r>
            <a:r>
              <a:rPr lang="es-MX" dirty="0" err="1">
                <a:latin typeface="Calibri Light" panose="020F0302020204030204" pitchFamily="34" charset="0"/>
              </a:rPr>
              <a:t>Yildirim</a:t>
            </a:r>
            <a:r>
              <a:rPr lang="es-MX" dirty="0">
                <a:latin typeface="Calibri Light" panose="020F0302020204030204" pitchFamily="34" charset="0"/>
              </a:rPr>
              <a:t> (Física</a:t>
            </a:r>
            <a:r>
              <a:rPr lang="es-MX" dirty="0" smtClean="0">
                <a:latin typeface="Calibri Light" panose="020F0302020204030204" pitchFamily="34" charset="0"/>
              </a:rPr>
              <a:t>)</a:t>
            </a:r>
          </a:p>
          <a:p>
            <a:pPr marL="0" lvl="0" indent="0">
              <a:lnSpc>
                <a:spcPct val="110000"/>
              </a:lnSpc>
              <a:spcBef>
                <a:spcPts val="600"/>
              </a:spcBef>
              <a:buNone/>
              <a:defRPr/>
            </a:pPr>
            <a:r>
              <a:rPr lang="es-MX" dirty="0" smtClean="0">
                <a:latin typeface="Calibri Light" panose="020F0302020204030204" pitchFamily="34" charset="0"/>
              </a:rPr>
              <a:t>Proyecto dirigido a </a:t>
            </a:r>
            <a:r>
              <a:rPr lang="es-MX" dirty="0" smtClean="0">
                <a:latin typeface="Calibri Light" panose="020F0302020204030204" pitchFamily="34" charset="0"/>
              </a:rPr>
              <a:t>tercer y cuarto semestre: Dos equipos</a:t>
            </a:r>
            <a:endParaRPr lang="es-MX" dirty="0" smtClean="0">
              <a:latin typeface="Calibri Light" panose="020F0302020204030204" pitchFamily="34" charset="0"/>
            </a:endParaRPr>
          </a:p>
          <a:p>
            <a:pPr marL="0" lvl="0" indent="0">
              <a:lnSpc>
                <a:spcPct val="110000"/>
              </a:lnSpc>
              <a:spcBef>
                <a:spcPts val="600"/>
              </a:spcBef>
              <a:buNone/>
              <a:defRPr/>
            </a:pPr>
            <a:r>
              <a:rPr lang="es-MX" dirty="0">
                <a:latin typeface="Calibri Light" panose="020F0302020204030204" pitchFamily="34" charset="0"/>
              </a:rPr>
              <a:t> </a:t>
            </a:r>
            <a:r>
              <a:rPr lang="es-MX" dirty="0" smtClean="0">
                <a:latin typeface="Calibri Light" panose="020F0302020204030204" pitchFamily="34" charset="0"/>
              </a:rPr>
              <a:t>                                </a:t>
            </a:r>
            <a:r>
              <a:rPr lang="es-MX" b="1" dirty="0" smtClean="0">
                <a:latin typeface="Calibri Light" panose="020F0302020204030204" pitchFamily="34" charset="0"/>
              </a:rPr>
              <a:t>Ciclo </a:t>
            </a:r>
            <a:r>
              <a:rPr lang="es-MX" b="1" dirty="0">
                <a:latin typeface="Calibri Light" panose="020F0302020204030204" pitchFamily="34" charset="0"/>
              </a:rPr>
              <a:t>escolar: 2018-2019</a:t>
            </a:r>
          </a:p>
          <a:p>
            <a:pPr marL="0" indent="0">
              <a:buNone/>
            </a:pPr>
            <a:r>
              <a:rPr lang="es-MX" dirty="0" smtClean="0"/>
              <a:t>                                      ( agosto-mayo)</a:t>
            </a:r>
            <a:endParaRPr lang="es-MX" dirty="0"/>
          </a:p>
        </p:txBody>
      </p:sp>
      <p:pic>
        <p:nvPicPr>
          <p:cNvPr id="4" name="Picture 2" descr="Conexiones"/>
          <p:cNvPicPr>
            <a:picLocks noChangeAspect="1" noChangeArrowheads="1"/>
          </p:cNvPicPr>
          <p:nvPr/>
        </p:nvPicPr>
        <p:blipFill>
          <a:blip r:embed="rId2" cstate="print"/>
          <a:srcRect/>
          <a:stretch>
            <a:fillRect/>
          </a:stretch>
        </p:blipFill>
        <p:spPr bwMode="auto">
          <a:xfrm>
            <a:off x="628650" y="253729"/>
            <a:ext cx="6858001" cy="1504430"/>
          </a:xfrm>
          <a:prstGeom prst="rect">
            <a:avLst/>
          </a:prstGeom>
          <a:noFill/>
        </p:spPr>
      </p:pic>
    </p:spTree>
    <p:extLst>
      <p:ext uri="{BB962C8B-B14F-4D97-AF65-F5344CB8AC3E}">
        <p14:creationId xmlns:p14="http://schemas.microsoft.com/office/powerpoint/2010/main" val="422792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57200"/>
            <a:ext cx="8229600" cy="5668969"/>
          </a:xfrm>
        </p:spPr>
        <p:txBody>
          <a:bodyPr/>
          <a:lstStyle/>
          <a:p>
            <a:pPr marL="0" indent="0" algn="just">
              <a:buNone/>
            </a:pPr>
            <a:r>
              <a:rPr lang="es-MX" dirty="0" smtClean="0"/>
              <a:t>T</a:t>
            </a:r>
            <a:r>
              <a:rPr lang="es-MX" dirty="0"/>
              <a:t>a</a:t>
            </a:r>
            <a:r>
              <a:rPr lang="es-MX" dirty="0" smtClean="0"/>
              <a:t>l como se ve  en la foto anterior se volvió a dar un calendario de actividades a realizar en el proyecto, con la supervisión de las tres asignaturas asignadas. Cada quince días cada materia fueron corrigiendo  la información de los equipos, resolviendo dudas y supervisar que cada miembro de los equipos trabajen en cada capítulo a desarrollar.</a:t>
            </a:r>
          </a:p>
        </p:txBody>
      </p:sp>
    </p:spTree>
    <p:extLst>
      <p:ext uri="{BB962C8B-B14F-4D97-AF65-F5344CB8AC3E}">
        <p14:creationId xmlns:p14="http://schemas.microsoft.com/office/powerpoint/2010/main" val="385512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495800" cy="6858000"/>
          </a:xfrm>
        </p:spPr>
      </p:pic>
      <p:pic>
        <p:nvPicPr>
          <p:cNvPr id="5"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0"/>
            <a:ext cx="4648200" cy="6858000"/>
          </a:xfrm>
          <a:prstGeom prst="rect">
            <a:avLst/>
          </a:prstGeom>
        </p:spPr>
      </p:pic>
    </p:spTree>
    <p:extLst>
      <p:ext uri="{BB962C8B-B14F-4D97-AF65-F5344CB8AC3E}">
        <p14:creationId xmlns:p14="http://schemas.microsoft.com/office/powerpoint/2010/main" val="311778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CIERRE DEL PROYECTO</a:t>
            </a:r>
            <a:endParaRPr lang="es-MX" dirty="0"/>
          </a:p>
        </p:txBody>
      </p:sp>
      <p:sp>
        <p:nvSpPr>
          <p:cNvPr id="3" name="Marcador de contenido 2"/>
          <p:cNvSpPr>
            <a:spLocks noGrp="1"/>
          </p:cNvSpPr>
          <p:nvPr>
            <p:ph idx="1"/>
          </p:nvPr>
        </p:nvSpPr>
        <p:spPr/>
        <p:txBody>
          <a:bodyPr/>
          <a:lstStyle/>
          <a:p>
            <a:pPr marL="0" indent="0" algn="just">
              <a:buNone/>
            </a:pPr>
            <a:r>
              <a:rPr lang="es-MX" dirty="0" smtClean="0"/>
              <a:t>Como esta escrito en el calendario el día 29 de abril entregarán el proyecto corregido y listo para la exposición a preparatoria y secundaria. Se expondrá desde que se escogió el tema hasta la entrega del producto final. </a:t>
            </a:r>
          </a:p>
          <a:p>
            <a:pPr marL="0" indent="0" algn="just">
              <a:buNone/>
            </a:pPr>
            <a:r>
              <a:rPr lang="es-MX" dirty="0" smtClean="0"/>
              <a:t>La siguiente información son los índices de cada equipo.</a:t>
            </a:r>
            <a:endParaRPr lang="es-MX" dirty="0"/>
          </a:p>
        </p:txBody>
      </p:sp>
    </p:spTree>
    <p:extLst>
      <p:ext uri="{BB962C8B-B14F-4D97-AF65-F5344CB8AC3E}">
        <p14:creationId xmlns:p14="http://schemas.microsoft.com/office/powerpoint/2010/main" val="195729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EQUIPO 1</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09890368"/>
              </p:ext>
            </p:extLst>
          </p:nvPr>
        </p:nvGraphicFramePr>
        <p:xfrm>
          <a:off x="457200" y="1600200"/>
          <a:ext cx="8229600" cy="4648200"/>
        </p:xfrm>
        <a:graphic>
          <a:graphicData uri="http://schemas.openxmlformats.org/drawingml/2006/table">
            <a:tbl>
              <a:tblPr firstRow="1" bandRow="1">
                <a:tableStyleId>{5C22544A-7EE6-4342-B048-85BDC9FD1C3A}</a:tableStyleId>
              </a:tblPr>
              <a:tblGrid>
                <a:gridCol w="8229600"/>
              </a:tblGrid>
              <a:tr h="4648200">
                <a:tc>
                  <a:txBody>
                    <a:bodyPr/>
                    <a:lstStyle/>
                    <a:p>
                      <a:r>
                        <a:rPr lang="es-MX" sz="1800" b="1" kern="1200" dirty="0" smtClean="0">
                          <a:solidFill>
                            <a:schemeClr val="lt1"/>
                          </a:solidFill>
                          <a:effectLst/>
                          <a:latin typeface="+mn-lt"/>
                          <a:ea typeface="+mn-ea"/>
                          <a:cs typeface="+mn-cs"/>
                        </a:rPr>
                        <a:t>INDICE</a:t>
                      </a:r>
                    </a:p>
                    <a:p>
                      <a:pPr lvl="0"/>
                      <a:r>
                        <a:rPr lang="es-MX" sz="2400" b="1" i="1" kern="1200" dirty="0" smtClean="0">
                          <a:solidFill>
                            <a:schemeClr val="lt1"/>
                          </a:solidFill>
                          <a:effectLst/>
                          <a:latin typeface="+mn-lt"/>
                          <a:ea typeface="+mn-ea"/>
                          <a:cs typeface="+mn-cs"/>
                        </a:rPr>
                        <a:t>Capítulo 1 “La comprobación de la 2da Ley de Newton relacionada con la parábola en el juego de pelota”</a:t>
                      </a:r>
                      <a:endParaRPr lang="es-MX" sz="2400" b="1" kern="1200" dirty="0" smtClean="0">
                        <a:solidFill>
                          <a:schemeClr val="lt1"/>
                        </a:solidFill>
                        <a:effectLst/>
                        <a:latin typeface="+mn-lt"/>
                        <a:ea typeface="+mn-ea"/>
                        <a:cs typeface="+mn-cs"/>
                      </a:endParaRPr>
                    </a:p>
                    <a:p>
                      <a:pPr lvl="1"/>
                      <a:r>
                        <a:rPr lang="es-MX" sz="2400" b="1" kern="1200" dirty="0" smtClean="0">
                          <a:solidFill>
                            <a:schemeClr val="lt1"/>
                          </a:solidFill>
                          <a:effectLst/>
                          <a:latin typeface="+mn-lt"/>
                          <a:ea typeface="+mn-ea"/>
                          <a:cs typeface="+mn-cs"/>
                        </a:rPr>
                        <a:t>1.1 Aplicación de la de la 2da ley de Newton en el juego de pelota</a:t>
                      </a:r>
                    </a:p>
                    <a:p>
                      <a:pPr lvl="1"/>
                      <a:r>
                        <a:rPr lang="es-MX" sz="2400" b="1" kern="1200" dirty="0" smtClean="0">
                          <a:solidFill>
                            <a:schemeClr val="lt1"/>
                          </a:solidFill>
                          <a:effectLst/>
                          <a:latin typeface="+mn-lt"/>
                          <a:ea typeface="+mn-ea"/>
                          <a:cs typeface="+mn-cs"/>
                        </a:rPr>
                        <a:t>1.2 El proceso de la aplicación de la 2da ley de Newton en el juego de pelota</a:t>
                      </a:r>
                    </a:p>
                    <a:p>
                      <a:pPr lvl="0"/>
                      <a:r>
                        <a:rPr lang="es-MX" sz="2400" b="1" i="1" kern="1200" dirty="0" smtClean="0">
                          <a:solidFill>
                            <a:schemeClr val="lt1"/>
                          </a:solidFill>
                          <a:effectLst/>
                          <a:latin typeface="+mn-lt"/>
                          <a:ea typeface="+mn-ea"/>
                          <a:cs typeface="+mn-cs"/>
                        </a:rPr>
                        <a:t>Capítulo</a:t>
                      </a:r>
                      <a:r>
                        <a:rPr lang="es-MX" sz="2400" b="1" kern="1200" dirty="0" smtClean="0">
                          <a:solidFill>
                            <a:schemeClr val="lt1"/>
                          </a:solidFill>
                          <a:effectLst/>
                          <a:latin typeface="+mn-lt"/>
                          <a:ea typeface="+mn-ea"/>
                          <a:cs typeface="+mn-cs"/>
                        </a:rPr>
                        <a:t> 2 “El juego de pelota en nuestros días”</a:t>
                      </a:r>
                    </a:p>
                    <a:p>
                      <a:pPr lvl="1"/>
                      <a:r>
                        <a:rPr lang="es-MX" sz="2400" b="1" kern="1200" dirty="0" smtClean="0">
                          <a:solidFill>
                            <a:schemeClr val="lt1"/>
                          </a:solidFill>
                          <a:effectLst/>
                          <a:latin typeface="+mn-lt"/>
                          <a:ea typeface="+mn-ea"/>
                          <a:cs typeface="+mn-cs"/>
                        </a:rPr>
                        <a:t>2.1 Arqueológicas donde se encuentran canchas del juego de pelota</a:t>
                      </a:r>
                    </a:p>
                    <a:p>
                      <a:pPr lvl="1"/>
                      <a:r>
                        <a:rPr lang="es-MX" sz="2400" b="1" kern="1200" dirty="0" smtClean="0">
                          <a:solidFill>
                            <a:schemeClr val="lt1"/>
                          </a:solidFill>
                          <a:effectLst/>
                          <a:latin typeface="+mn-lt"/>
                          <a:ea typeface="+mn-ea"/>
                          <a:cs typeface="+mn-cs"/>
                        </a:rPr>
                        <a:t>2.2</a:t>
                      </a:r>
                      <a:r>
                        <a:rPr lang="es-MX" sz="2400" b="1" kern="1200" baseline="0" dirty="0" smtClean="0">
                          <a:solidFill>
                            <a:schemeClr val="lt1"/>
                          </a:solidFill>
                          <a:effectLst/>
                          <a:latin typeface="+mn-lt"/>
                          <a:ea typeface="+mn-ea"/>
                          <a:cs typeface="+mn-cs"/>
                        </a:rPr>
                        <a:t> </a:t>
                      </a:r>
                      <a:r>
                        <a:rPr lang="es-MX" sz="2400" b="1" kern="1200" dirty="0" smtClean="0">
                          <a:solidFill>
                            <a:schemeClr val="lt1"/>
                          </a:solidFill>
                          <a:effectLst/>
                          <a:latin typeface="+mn-lt"/>
                          <a:ea typeface="+mn-ea"/>
                          <a:cs typeface="+mn-cs"/>
                        </a:rPr>
                        <a:t>Aplicación de la parábola en la vida cotidiana.</a:t>
                      </a:r>
                    </a:p>
                    <a:p>
                      <a:endParaRPr lang="es-MX" sz="2400" dirty="0"/>
                    </a:p>
                  </a:txBody>
                  <a:tcPr/>
                </a:tc>
              </a:tr>
            </a:tbl>
          </a:graphicData>
        </a:graphic>
      </p:graphicFrame>
    </p:spTree>
    <p:extLst>
      <p:ext uri="{BB962C8B-B14F-4D97-AF65-F5344CB8AC3E}">
        <p14:creationId xmlns:p14="http://schemas.microsoft.com/office/powerpoint/2010/main" val="419272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EQUIPO 2</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57342521"/>
              </p:ext>
            </p:extLst>
          </p:nvPr>
        </p:nvGraphicFramePr>
        <p:xfrm>
          <a:off x="457200" y="1600200"/>
          <a:ext cx="8229600" cy="5105400"/>
        </p:xfrm>
        <a:graphic>
          <a:graphicData uri="http://schemas.openxmlformats.org/drawingml/2006/table">
            <a:tbl>
              <a:tblPr firstRow="1" bandRow="1">
                <a:tableStyleId>{21E4AEA4-8DFA-4A89-87EB-49C32662AFE0}</a:tableStyleId>
              </a:tblPr>
              <a:tblGrid>
                <a:gridCol w="8229600"/>
              </a:tblGrid>
              <a:tr h="5105400">
                <a:tc>
                  <a:txBody>
                    <a:bodyPr/>
                    <a:lstStyle/>
                    <a:p>
                      <a:r>
                        <a:rPr lang="es-MX" sz="2400" b="1" kern="1200" dirty="0" smtClean="0">
                          <a:solidFill>
                            <a:schemeClr val="lt1"/>
                          </a:solidFill>
                          <a:effectLst/>
                          <a:latin typeface="+mn-lt"/>
                          <a:ea typeface="+mn-ea"/>
                          <a:cs typeface="+mn-cs"/>
                        </a:rPr>
                        <a:t>Índice </a:t>
                      </a:r>
                    </a:p>
                    <a:p>
                      <a:r>
                        <a:rPr lang="es-MX" sz="2400" b="1" kern="1200" dirty="0" smtClean="0">
                          <a:solidFill>
                            <a:schemeClr val="lt1"/>
                          </a:solidFill>
                          <a:effectLst/>
                          <a:latin typeface="+mn-lt"/>
                          <a:ea typeface="+mn-ea"/>
                          <a:cs typeface="+mn-cs"/>
                        </a:rPr>
                        <a:t>1.	La intervención de la Física y las Matemáticas en el Juego de Pelota.</a:t>
                      </a:r>
                    </a:p>
                    <a:p>
                      <a:r>
                        <a:rPr lang="es-MX" sz="2400" b="1" kern="1200" dirty="0" smtClean="0">
                          <a:solidFill>
                            <a:schemeClr val="lt1"/>
                          </a:solidFill>
                          <a:effectLst/>
                          <a:latin typeface="+mn-lt"/>
                          <a:ea typeface="+mn-ea"/>
                          <a:cs typeface="+mn-cs"/>
                        </a:rPr>
                        <a:t>1.1.	 Comprobar la unión de la segunda ley de Newton y la Parábola  con el juego de pelota.</a:t>
                      </a:r>
                    </a:p>
                    <a:p>
                      <a:r>
                        <a:rPr lang="es-MX" sz="2400" b="1" kern="1200" dirty="0" smtClean="0">
                          <a:solidFill>
                            <a:schemeClr val="lt1"/>
                          </a:solidFill>
                          <a:effectLst/>
                          <a:latin typeface="+mn-lt"/>
                          <a:ea typeface="+mn-ea"/>
                          <a:cs typeface="+mn-cs"/>
                        </a:rPr>
                        <a:t>1.2.	Fórmulas y ecuaciones de física y matemáticas que le dan vida al juego de pelota</a:t>
                      </a:r>
                    </a:p>
                    <a:p>
                      <a:r>
                        <a:rPr lang="es-MX" sz="2400" b="1" kern="1200" dirty="0" smtClean="0">
                          <a:solidFill>
                            <a:schemeClr val="lt1"/>
                          </a:solidFill>
                          <a:effectLst/>
                          <a:latin typeface="+mn-lt"/>
                          <a:ea typeface="+mn-ea"/>
                          <a:cs typeface="+mn-cs"/>
                        </a:rPr>
                        <a:t>2.	Variaciones del  Juego de Pelota antiguo y actual </a:t>
                      </a:r>
                    </a:p>
                    <a:p>
                      <a:r>
                        <a:rPr lang="es-MX" sz="2400" b="1" kern="1200" dirty="0" smtClean="0">
                          <a:solidFill>
                            <a:schemeClr val="lt1"/>
                          </a:solidFill>
                          <a:effectLst/>
                          <a:latin typeface="+mn-lt"/>
                          <a:ea typeface="+mn-ea"/>
                          <a:cs typeface="+mn-cs"/>
                        </a:rPr>
                        <a:t>2.1.	Diferencias y semejanzas en el juego de pelota</a:t>
                      </a:r>
                    </a:p>
                    <a:p>
                      <a:r>
                        <a:rPr lang="es-MX" sz="2400" b="1" kern="1200" dirty="0" smtClean="0">
                          <a:solidFill>
                            <a:schemeClr val="lt1"/>
                          </a:solidFill>
                          <a:effectLst/>
                          <a:latin typeface="+mn-lt"/>
                          <a:ea typeface="+mn-ea"/>
                          <a:cs typeface="+mn-cs"/>
                        </a:rPr>
                        <a:t>2.2.	Ley fundamental de la dinámica aplicada en el juego de pelota actual </a:t>
                      </a:r>
                    </a:p>
                    <a:p>
                      <a:endParaRPr lang="es-MX" sz="2400" dirty="0"/>
                    </a:p>
                  </a:txBody>
                  <a:tcPr/>
                </a:tc>
              </a:tr>
            </a:tbl>
          </a:graphicData>
        </a:graphic>
      </p:graphicFrame>
    </p:spTree>
    <p:extLst>
      <p:ext uri="{BB962C8B-B14F-4D97-AF65-F5344CB8AC3E}">
        <p14:creationId xmlns:p14="http://schemas.microsoft.com/office/powerpoint/2010/main" val="297703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INFOGRAFÍA DEL PROYECTO</a:t>
            </a:r>
            <a:endParaRPr lang="es-MX" dirty="0"/>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143000"/>
            <a:ext cx="4572000" cy="5715000"/>
          </a:xfrm>
        </p:spPr>
      </p:pic>
    </p:spTree>
    <p:extLst>
      <p:ext uri="{BB962C8B-B14F-4D97-AF65-F5344CB8AC3E}">
        <p14:creationId xmlns:p14="http://schemas.microsoft.com/office/powerpoint/2010/main" val="348570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15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04800"/>
            <a:ext cx="8839200" cy="5695950"/>
          </a:xfrm>
          <a:prstGeom prst="rect">
            <a:avLst/>
          </a:prstGeom>
        </p:spPr>
      </p:pic>
      <p:sp>
        <p:nvSpPr>
          <p:cNvPr id="2" name="Título 1"/>
          <p:cNvSpPr>
            <a:spLocks noGrp="1"/>
          </p:cNvSpPr>
          <p:nvPr>
            <p:ph type="title"/>
          </p:nvPr>
        </p:nvSpPr>
        <p:spPr>
          <a:xfrm>
            <a:off x="781050" y="402431"/>
            <a:ext cx="7886700" cy="1731169"/>
          </a:xfrm>
        </p:spPr>
        <p:txBody>
          <a:bodyPr>
            <a:noAutofit/>
          </a:bodyPr>
          <a:lstStyle/>
          <a:p>
            <a:r>
              <a:rPr lang="es-MX" sz="4800" dirty="0" smtClean="0">
                <a:solidFill>
                  <a:srgbClr val="FF0000"/>
                </a:solidFill>
                <a:latin typeface="Calibri Light" panose="020F0302020204030204" pitchFamily="34" charset="0"/>
              </a:rPr>
              <a:t>PROYECTO INTERDISCIPLINARIO</a:t>
            </a:r>
            <a:br>
              <a:rPr lang="es-MX" sz="4800" dirty="0" smtClean="0">
                <a:solidFill>
                  <a:srgbClr val="FF0000"/>
                </a:solidFill>
                <a:latin typeface="Calibri Light" panose="020F0302020204030204" pitchFamily="34" charset="0"/>
              </a:rPr>
            </a:br>
            <a:endParaRPr lang="es-MX" sz="4800" dirty="0">
              <a:solidFill>
                <a:srgbClr val="FF0000"/>
              </a:solidFill>
            </a:endParaRPr>
          </a:p>
        </p:txBody>
      </p:sp>
      <p:sp>
        <p:nvSpPr>
          <p:cNvPr id="3" name="Marcador de contenido 2"/>
          <p:cNvSpPr>
            <a:spLocks noGrp="1"/>
          </p:cNvSpPr>
          <p:nvPr>
            <p:ph idx="1"/>
          </p:nvPr>
        </p:nvSpPr>
        <p:spPr/>
        <p:txBody>
          <a:bodyPr/>
          <a:lstStyle/>
          <a:p>
            <a:endParaRPr lang="es-MX" dirty="0" smtClean="0">
              <a:latin typeface="Calibri Light" panose="020F0302020204030204" pitchFamily="34" charset="0"/>
            </a:endParaRPr>
          </a:p>
          <a:p>
            <a:pPr marL="0" indent="0">
              <a:buNone/>
            </a:pPr>
            <a:r>
              <a:rPr lang="es-MX" sz="4000" dirty="0" smtClean="0">
                <a:solidFill>
                  <a:srgbClr val="FF0000"/>
                </a:solidFill>
                <a:latin typeface="Calibri Light" panose="020F0302020204030204" pitchFamily="34" charset="0"/>
              </a:rPr>
              <a:t>La </a:t>
            </a:r>
            <a:r>
              <a:rPr lang="es-MX" sz="4000" dirty="0">
                <a:solidFill>
                  <a:srgbClr val="FF0000"/>
                </a:solidFill>
                <a:latin typeface="Calibri Light" panose="020F0302020204030204" pitchFamily="34" charset="0"/>
              </a:rPr>
              <a:t>segunda ley de Newton </a:t>
            </a:r>
            <a:r>
              <a:rPr lang="es-MX" sz="4000" dirty="0" smtClean="0">
                <a:solidFill>
                  <a:srgbClr val="FF0000"/>
                </a:solidFill>
                <a:latin typeface="Calibri Light" panose="020F0302020204030204" pitchFamily="34" charset="0"/>
              </a:rPr>
              <a:t> </a:t>
            </a:r>
            <a:r>
              <a:rPr lang="es-MX" sz="4000" dirty="0">
                <a:solidFill>
                  <a:srgbClr val="FF0000"/>
                </a:solidFill>
                <a:latin typeface="Calibri Light" panose="020F0302020204030204" pitchFamily="34" charset="0"/>
              </a:rPr>
              <a:t>en el Juego de </a:t>
            </a:r>
            <a:r>
              <a:rPr lang="es-MX" sz="4000" dirty="0" smtClean="0">
                <a:solidFill>
                  <a:srgbClr val="FF0000"/>
                </a:solidFill>
                <a:latin typeface="Calibri Light" panose="020F0302020204030204" pitchFamily="34" charset="0"/>
              </a:rPr>
              <a:t>Pelota</a:t>
            </a:r>
            <a:r>
              <a:rPr lang="es-MX" sz="4000" dirty="0">
                <a:solidFill>
                  <a:srgbClr val="FF0000"/>
                </a:solidFill>
                <a:latin typeface="Calibri Light" panose="020F0302020204030204" pitchFamily="34" charset="0"/>
              </a:rPr>
              <a:t/>
            </a:r>
            <a:br>
              <a:rPr lang="es-MX" sz="4000" dirty="0">
                <a:solidFill>
                  <a:srgbClr val="FF0000"/>
                </a:solidFill>
                <a:latin typeface="Calibri Light" panose="020F0302020204030204" pitchFamily="34" charset="0"/>
              </a:rPr>
            </a:br>
            <a:endParaRPr lang="es-MX" sz="4000" dirty="0">
              <a:solidFill>
                <a:srgbClr val="FF0000"/>
              </a:solidFill>
            </a:endParaRPr>
          </a:p>
        </p:txBody>
      </p:sp>
    </p:spTree>
    <p:extLst>
      <p:ext uri="{BB962C8B-B14F-4D97-AF65-F5344CB8AC3E}">
        <p14:creationId xmlns:p14="http://schemas.microsoft.com/office/powerpoint/2010/main" val="215021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exiones"/>
          <p:cNvPicPr>
            <a:picLocks noChangeAspect="1" noChangeArrowheads="1"/>
          </p:cNvPicPr>
          <p:nvPr/>
        </p:nvPicPr>
        <p:blipFill>
          <a:blip r:embed="rId2" cstate="print"/>
          <a:srcRect/>
          <a:stretch>
            <a:fillRect/>
          </a:stretch>
        </p:blipFill>
        <p:spPr bwMode="auto">
          <a:xfrm>
            <a:off x="25" y="-65932"/>
            <a:ext cx="6858001" cy="1504430"/>
          </a:xfrm>
          <a:prstGeom prst="rect">
            <a:avLst/>
          </a:prstGeom>
          <a:noFill/>
        </p:spPr>
      </p:pic>
      <p:sp>
        <p:nvSpPr>
          <p:cNvPr id="2" name="Título 1"/>
          <p:cNvSpPr>
            <a:spLocks noGrp="1"/>
          </p:cNvSpPr>
          <p:nvPr>
            <p:ph type="title"/>
          </p:nvPr>
        </p:nvSpPr>
        <p:spPr/>
        <p:txBody>
          <a:bodyPr/>
          <a:lstStyle/>
          <a:p>
            <a:r>
              <a:rPr lang="es-MX" dirty="0" smtClean="0"/>
              <a:t>JUSTIFICACIÓN DEL PROYECTO</a:t>
            </a:r>
            <a:endParaRPr lang="es-MX" dirty="0"/>
          </a:p>
        </p:txBody>
      </p:sp>
      <p:sp>
        <p:nvSpPr>
          <p:cNvPr id="3" name="Marcador de contenido 2"/>
          <p:cNvSpPr>
            <a:spLocks noGrp="1"/>
          </p:cNvSpPr>
          <p:nvPr>
            <p:ph idx="1"/>
          </p:nvPr>
        </p:nvSpPr>
        <p:spPr/>
        <p:txBody>
          <a:bodyPr/>
          <a:lstStyle/>
          <a:p>
            <a:pPr algn="just"/>
            <a:r>
              <a:rPr lang="es-MX" dirty="0" smtClean="0"/>
              <a:t>La importancia de estudiar las culturas prehispánicas nos ha llevado a nuevas investigaciones relacionándolas con las ciencias físicas y matemáticas. En este proyecto demostraremos cómo la Segunda </a:t>
            </a:r>
            <a:r>
              <a:rPr lang="es-MX" dirty="0" smtClean="0"/>
              <a:t>Ley </a:t>
            </a:r>
            <a:r>
              <a:rPr lang="es-MX" dirty="0" smtClean="0"/>
              <a:t>de Newton se aplica en el Juego de Pelota prehispánico, dándole un nuevo giro de cómo este rito religioso </a:t>
            </a:r>
            <a:r>
              <a:rPr lang="es-MX" dirty="0" smtClean="0"/>
              <a:t> </a:t>
            </a:r>
            <a:r>
              <a:rPr lang="es-MX" dirty="0" smtClean="0"/>
              <a:t>vinculado a todo un estudio matemático y físico para poder jugar y agradar a los dioses prehispánicos.</a:t>
            </a:r>
            <a:endParaRPr lang="es-MX" dirty="0"/>
          </a:p>
        </p:txBody>
      </p:sp>
    </p:spTree>
    <p:extLst>
      <p:ext uri="{BB962C8B-B14F-4D97-AF65-F5344CB8AC3E}">
        <p14:creationId xmlns:p14="http://schemas.microsoft.com/office/powerpoint/2010/main" val="310408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3889" y="1295400"/>
            <a:ext cx="8838127" cy="5256978"/>
          </a:xfrm>
        </p:spPr>
        <p:txBody>
          <a:bodyPr>
            <a:normAutofit/>
          </a:bodyPr>
          <a:lstStyle/>
          <a:p>
            <a:pPr marL="0" indent="0">
              <a:buNone/>
            </a:pPr>
            <a:endParaRPr lang="es-MX" b="1" dirty="0" smtClean="0">
              <a:latin typeface="Calibri Light" panose="020F0302020204030204" pitchFamily="34" charset="0"/>
            </a:endParaRPr>
          </a:p>
          <a:p>
            <a:pPr marL="0" indent="0">
              <a:buNone/>
            </a:pPr>
            <a:r>
              <a:rPr lang="es-MX" b="1" dirty="0" smtClean="0">
                <a:latin typeface="Calibri Light" panose="020F0302020204030204" pitchFamily="34" charset="0"/>
              </a:rPr>
              <a:t>INTRODUCCIÓN</a:t>
            </a:r>
          </a:p>
          <a:p>
            <a:endParaRPr lang="es-ES" dirty="0" smtClean="0"/>
          </a:p>
          <a:p>
            <a:pPr algn="just"/>
            <a:r>
              <a:rPr lang="es-ES" dirty="0" smtClean="0"/>
              <a:t>Los proyectos interdisciplinarios son una estrategia globalizadora y sistemática que incorpora a las disciplinas a mejorar el proceso de enseñanza - aprendizaje.</a:t>
            </a:r>
            <a:endParaRPr lang="en-US" dirty="0" smtClean="0"/>
          </a:p>
          <a:p>
            <a:pPr algn="just"/>
            <a:r>
              <a:rPr lang="es-ES" dirty="0" smtClean="0"/>
              <a:t>El origen del Juego de Pelota es incierto, pero formó parte de la vida de las culturas mesoamericanas  y en matemáticas se intentara comprobar el uso de la parábola en el juego de pelota en las culturas prehispánicas. Así mismo en física se vera como la segunda ley de Newton se lleva acabo en la realización de Juego.</a:t>
            </a:r>
            <a:endParaRPr lang="en-US" dirty="0" smtClean="0"/>
          </a:p>
          <a:p>
            <a:pPr marL="0" indent="0">
              <a:buNone/>
            </a:pPr>
            <a:endParaRPr lang="es-MX" dirty="0" smtClean="0">
              <a:latin typeface="Calibri Light" panose="020F0302020204030204" pitchFamily="34" charset="0"/>
            </a:endParaRPr>
          </a:p>
        </p:txBody>
      </p:sp>
      <p:pic>
        <p:nvPicPr>
          <p:cNvPr id="4" name="Picture 2" descr="Conexiones"/>
          <p:cNvPicPr>
            <a:picLocks noChangeAspect="1" noChangeArrowheads="1"/>
          </p:cNvPicPr>
          <p:nvPr/>
        </p:nvPicPr>
        <p:blipFill>
          <a:blip r:embed="rId2" cstate="print"/>
          <a:srcRect/>
          <a:stretch>
            <a:fillRect/>
          </a:stretch>
        </p:blipFill>
        <p:spPr bwMode="auto">
          <a:xfrm>
            <a:off x="24" y="-38637"/>
            <a:ext cx="6858001" cy="1504430"/>
          </a:xfrm>
          <a:prstGeom prst="rect">
            <a:avLst/>
          </a:prstGeom>
          <a:noFill/>
        </p:spPr>
      </p:pic>
    </p:spTree>
    <p:extLst>
      <p:ext uri="{BB962C8B-B14F-4D97-AF65-F5344CB8AC3E}">
        <p14:creationId xmlns:p14="http://schemas.microsoft.com/office/powerpoint/2010/main" val="335096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exiones"/>
          <p:cNvPicPr>
            <a:picLocks noChangeAspect="1" noChangeArrowheads="1"/>
          </p:cNvPicPr>
          <p:nvPr/>
        </p:nvPicPr>
        <p:blipFill>
          <a:blip r:embed="rId2" cstate="print"/>
          <a:srcRect/>
          <a:stretch>
            <a:fillRect/>
          </a:stretch>
        </p:blipFill>
        <p:spPr bwMode="auto">
          <a:xfrm>
            <a:off x="25" y="-38637"/>
            <a:ext cx="6858001" cy="1504430"/>
          </a:xfrm>
          <a:prstGeom prst="rect">
            <a:avLst/>
          </a:prstGeom>
          <a:noFill/>
        </p:spPr>
      </p:pic>
      <p:sp>
        <p:nvSpPr>
          <p:cNvPr id="2" name="Título 1"/>
          <p:cNvSpPr>
            <a:spLocks noGrp="1"/>
          </p:cNvSpPr>
          <p:nvPr>
            <p:ph type="title"/>
          </p:nvPr>
        </p:nvSpPr>
        <p:spPr/>
        <p:txBody>
          <a:bodyPr/>
          <a:lstStyle/>
          <a:p>
            <a:r>
              <a:rPr lang="es-MX" dirty="0" smtClean="0"/>
              <a:t>PRODUCTO FINAL</a:t>
            </a:r>
            <a:endParaRPr lang="es-MX" dirty="0"/>
          </a:p>
        </p:txBody>
      </p:sp>
      <p:sp>
        <p:nvSpPr>
          <p:cNvPr id="3" name="Marcador de contenido 2"/>
          <p:cNvSpPr>
            <a:spLocks noGrp="1"/>
          </p:cNvSpPr>
          <p:nvPr>
            <p:ph idx="1"/>
          </p:nvPr>
        </p:nvSpPr>
        <p:spPr/>
        <p:txBody>
          <a:bodyPr/>
          <a:lstStyle/>
          <a:p>
            <a:pPr algn="just"/>
            <a:r>
              <a:rPr lang="es-MX" sz="3600" dirty="0" smtClean="0"/>
              <a:t>Los estudiantes realizarán durante los dos semestres una investigación dónde demostrarán que la Segunda </a:t>
            </a:r>
            <a:r>
              <a:rPr lang="es-MX" sz="3600" dirty="0" smtClean="0"/>
              <a:t>Ley </a:t>
            </a:r>
            <a:r>
              <a:rPr lang="es-MX" sz="3600" dirty="0" smtClean="0"/>
              <a:t>de Newton es aplicable en el Juego de Pelota prehispánico presentando como producto final  un trabajo escrito y exposición</a:t>
            </a:r>
            <a:r>
              <a:rPr lang="es-MX" dirty="0" smtClean="0"/>
              <a:t>.</a:t>
            </a:r>
            <a:endParaRPr lang="es-MX" dirty="0"/>
          </a:p>
        </p:txBody>
      </p:sp>
    </p:spTree>
    <p:extLst>
      <p:ext uri="{BB962C8B-B14F-4D97-AF65-F5344CB8AC3E}">
        <p14:creationId xmlns:p14="http://schemas.microsoft.com/office/powerpoint/2010/main" val="179338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581" y="2099263"/>
            <a:ext cx="8615162" cy="4090585"/>
          </a:xfrm>
        </p:spPr>
        <p:txBody>
          <a:bodyPr/>
          <a:lstStyle/>
          <a:p>
            <a:pPr marL="0" indent="0">
              <a:buNone/>
            </a:pPr>
            <a:r>
              <a:rPr lang="es-MX" b="1" dirty="0" smtClean="0">
                <a:latin typeface="Calibri Light" panose="020F0302020204030204" pitchFamily="34" charset="0"/>
              </a:rPr>
              <a:t>OBJETIVO GENERAL</a:t>
            </a:r>
          </a:p>
          <a:p>
            <a:pPr marL="0" indent="0">
              <a:buNone/>
            </a:pPr>
            <a:endParaRPr lang="es-MX" dirty="0" smtClean="0">
              <a:latin typeface="Calibri Light" panose="020F0302020204030204" pitchFamily="34" charset="0"/>
            </a:endParaRPr>
          </a:p>
          <a:p>
            <a:r>
              <a:rPr lang="es-MX" dirty="0" smtClean="0">
                <a:latin typeface="Calibri Light" panose="020F0302020204030204" pitchFamily="34" charset="0"/>
              </a:rPr>
              <a:t>Comprobar como la fuerza, masa, velocidad y el uso de la parábola es aplicable en el Juego de Pelota. </a:t>
            </a:r>
          </a:p>
        </p:txBody>
      </p:sp>
      <p:pic>
        <p:nvPicPr>
          <p:cNvPr id="4" name="Picture 2" descr="Conexiones"/>
          <p:cNvPicPr>
            <a:picLocks noChangeAspect="1" noChangeArrowheads="1"/>
          </p:cNvPicPr>
          <p:nvPr/>
        </p:nvPicPr>
        <p:blipFill>
          <a:blip r:embed="rId2" cstate="print"/>
          <a:srcRect/>
          <a:stretch>
            <a:fillRect/>
          </a:stretch>
        </p:blipFill>
        <p:spPr bwMode="auto">
          <a:xfrm>
            <a:off x="18" y="-38637"/>
            <a:ext cx="6858001" cy="1504430"/>
          </a:xfrm>
          <a:prstGeom prst="rect">
            <a:avLst/>
          </a:prstGeom>
          <a:noFill/>
        </p:spPr>
      </p:pic>
    </p:spTree>
    <p:extLst>
      <p:ext uri="{BB962C8B-B14F-4D97-AF65-F5344CB8AC3E}">
        <p14:creationId xmlns:p14="http://schemas.microsoft.com/office/powerpoint/2010/main" val="150979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74795745"/>
              </p:ext>
            </p:extLst>
          </p:nvPr>
        </p:nvGraphicFramePr>
        <p:xfrm>
          <a:off x="457200" y="1651000"/>
          <a:ext cx="83820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p:cNvSpPr txBox="1">
            <a:spLocks/>
          </p:cNvSpPr>
          <p:nvPr/>
        </p:nvSpPr>
        <p:spPr>
          <a:xfrm>
            <a:off x="173864" y="1828800"/>
            <a:ext cx="7886700" cy="89181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pic>
        <p:nvPicPr>
          <p:cNvPr id="6" name="Picture 2" descr="Conexiones"/>
          <p:cNvPicPr>
            <a:picLocks noChangeAspect="1" noChangeArrowheads="1"/>
          </p:cNvPicPr>
          <p:nvPr/>
        </p:nvPicPr>
        <p:blipFill>
          <a:blip r:embed="rId7" cstate="print"/>
          <a:srcRect/>
          <a:stretch>
            <a:fillRect/>
          </a:stretch>
        </p:blipFill>
        <p:spPr bwMode="auto">
          <a:xfrm>
            <a:off x="8" y="0"/>
            <a:ext cx="6858001" cy="15044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3987" y="1762009"/>
            <a:ext cx="8682776" cy="4613035"/>
          </a:xfrm>
        </p:spPr>
        <p:txBody>
          <a:bodyPr>
            <a:normAutofit fontScale="92500" lnSpcReduction="20000"/>
          </a:bodyPr>
          <a:lstStyle/>
          <a:p>
            <a:pPr marL="0" indent="0">
              <a:buNone/>
            </a:pPr>
            <a:r>
              <a:rPr lang="es-MX" b="1" dirty="0" smtClean="0">
                <a:latin typeface="Calibri Light" panose="020F0302020204030204" pitchFamily="34" charset="0"/>
              </a:rPr>
              <a:t>OBJETIVOS PARTICULARES</a:t>
            </a:r>
          </a:p>
          <a:p>
            <a:pPr marL="0" indent="0">
              <a:buNone/>
            </a:pPr>
            <a:endParaRPr lang="es-MX" dirty="0" smtClean="0">
              <a:latin typeface="Calibri Light" panose="020F0302020204030204" pitchFamily="34" charset="0"/>
            </a:endParaRPr>
          </a:p>
          <a:p>
            <a:pPr marL="0" indent="0">
              <a:buNone/>
            </a:pPr>
            <a:r>
              <a:rPr lang="es-MX" b="1" dirty="0" smtClean="0">
                <a:latin typeface="Calibri Light" panose="020F0302020204030204" pitchFamily="34" charset="0"/>
              </a:rPr>
              <a:t>Física : </a:t>
            </a:r>
            <a:r>
              <a:rPr lang="es-MX" dirty="0" smtClean="0">
                <a:latin typeface="Calibri Light" panose="020F0302020204030204" pitchFamily="34" charset="0"/>
              </a:rPr>
              <a:t>Establecer cuando una fuerza constante actúa sobre un cuerpo, hace que acelere, que cambie su velocidad a un ritmo constante.</a:t>
            </a:r>
          </a:p>
          <a:p>
            <a:pPr marL="0" indent="0">
              <a:buNone/>
            </a:pPr>
            <a:endParaRPr lang="es-MX" dirty="0" smtClean="0">
              <a:latin typeface="Calibri Light" panose="020F0302020204030204" pitchFamily="34" charset="0"/>
            </a:endParaRPr>
          </a:p>
          <a:p>
            <a:pPr marL="0" indent="0">
              <a:buNone/>
            </a:pPr>
            <a:r>
              <a:rPr lang="es-MX" b="1" dirty="0" smtClean="0">
                <a:latin typeface="Calibri Light" panose="020F0302020204030204" pitchFamily="34" charset="0"/>
              </a:rPr>
              <a:t>Matemáticas:  </a:t>
            </a:r>
            <a:r>
              <a:rPr lang="es-MX" dirty="0" smtClean="0">
                <a:latin typeface="Calibri Light" panose="020F0302020204030204" pitchFamily="34" charset="0"/>
              </a:rPr>
              <a:t>Demostrar como la parábola es una curva donde cualquier punto esta a una distancia igual de un punto fijo y de una línea fija.</a:t>
            </a:r>
          </a:p>
          <a:p>
            <a:pPr marL="0" indent="0">
              <a:buNone/>
            </a:pPr>
            <a:endParaRPr lang="es-MX" dirty="0" smtClean="0">
              <a:latin typeface="Calibri Light" panose="020F0302020204030204" pitchFamily="34" charset="0"/>
            </a:endParaRPr>
          </a:p>
          <a:p>
            <a:pPr marL="0" indent="0">
              <a:buNone/>
            </a:pPr>
            <a:r>
              <a:rPr lang="es-MX" b="1" dirty="0" smtClean="0">
                <a:latin typeface="Calibri Light" panose="020F0302020204030204" pitchFamily="34" charset="0"/>
              </a:rPr>
              <a:t>Historia: </a:t>
            </a:r>
            <a:r>
              <a:rPr lang="es-MX" dirty="0" smtClean="0">
                <a:latin typeface="Calibri Light" panose="020F0302020204030204" pitchFamily="34" charset="0"/>
              </a:rPr>
              <a:t>Aprender como el juego de pelota fue parte de la vida cotidiana de las culturas Mesoamericanas. </a:t>
            </a:r>
          </a:p>
        </p:txBody>
      </p:sp>
      <p:pic>
        <p:nvPicPr>
          <p:cNvPr id="4" name="Picture 2" descr="Conexiones"/>
          <p:cNvPicPr>
            <a:picLocks noChangeAspect="1" noChangeArrowheads="1"/>
          </p:cNvPicPr>
          <p:nvPr/>
        </p:nvPicPr>
        <p:blipFill>
          <a:blip r:embed="rId2" cstate="print"/>
          <a:srcRect/>
          <a:stretch>
            <a:fillRect/>
          </a:stretch>
        </p:blipFill>
        <p:spPr bwMode="auto">
          <a:xfrm>
            <a:off x="14" y="0"/>
            <a:ext cx="6858001" cy="1504430"/>
          </a:xfrm>
          <a:prstGeom prst="rect">
            <a:avLst/>
          </a:prstGeom>
          <a:noFill/>
        </p:spPr>
      </p:pic>
    </p:spTree>
    <p:extLst>
      <p:ext uri="{BB962C8B-B14F-4D97-AF65-F5344CB8AC3E}">
        <p14:creationId xmlns:p14="http://schemas.microsoft.com/office/powerpoint/2010/main" val="2770162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845</Words>
  <Application>Microsoft Office PowerPoint</Application>
  <PresentationFormat>Presentación en pantalla (4:3)</PresentationFormat>
  <Paragraphs>94</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26</vt:i4>
      </vt:variant>
    </vt:vector>
  </HeadingPairs>
  <TitlesOfParts>
    <vt:vector size="35" baseType="lpstr">
      <vt:lpstr>Arial</vt:lpstr>
      <vt:lpstr>Calibri</vt:lpstr>
      <vt:lpstr>Calibri Light</vt:lpstr>
      <vt:lpstr>Office Theme</vt:lpstr>
      <vt:lpstr>Tema de Office</vt:lpstr>
      <vt:lpstr>1_Tema de Office</vt:lpstr>
      <vt:lpstr>2_Tema de Office</vt:lpstr>
      <vt:lpstr>3_Tema de Office</vt:lpstr>
      <vt:lpstr>4_Tema de Office</vt:lpstr>
      <vt:lpstr>Presentación de PowerPoint</vt:lpstr>
      <vt:lpstr>Presentación de PowerPoint</vt:lpstr>
      <vt:lpstr>PROYECTO INTERDISCIPLINARIO </vt:lpstr>
      <vt:lpstr>JUSTIFICACIÓN DEL PROYECTO</vt:lpstr>
      <vt:lpstr>Presentación de PowerPoint</vt:lpstr>
      <vt:lpstr>PRODUCTO FINAL</vt:lpstr>
      <vt:lpstr>Presentación de PowerPoint</vt:lpstr>
      <vt:lpstr>Presentación de PowerPoint</vt:lpstr>
      <vt:lpstr>Presentación de PowerPoint</vt:lpstr>
      <vt:lpstr>Presentación de PowerPoint</vt:lpstr>
      <vt:lpstr>INICIO DE PROYECTO TERCER SEMESTRE</vt:lpstr>
      <vt:lpstr>Presentación de PowerPoint</vt:lpstr>
      <vt:lpstr>DESCRIPCIÓN DE LA APERTURA DE LA ACTIVIDAD</vt:lpstr>
      <vt:lpstr>DESCRIPCIÓN DEL DESARROLLO DE LA ACTIVIDAD</vt:lpstr>
      <vt:lpstr>DESARROLLO DE LA ACTIVIDAD</vt:lpstr>
      <vt:lpstr>Presentación de PowerPoint</vt:lpstr>
      <vt:lpstr>Presentación de PowerPoint</vt:lpstr>
      <vt:lpstr>DESARROLLO DE LA ACTIVIDAD</vt:lpstr>
      <vt:lpstr>SEGUNDO SEMESTRE</vt:lpstr>
      <vt:lpstr>Presentación de PowerPoint</vt:lpstr>
      <vt:lpstr>Presentación de PowerPoint</vt:lpstr>
      <vt:lpstr>CIERRE DEL PROYECTO</vt:lpstr>
      <vt:lpstr>EQUIPO 1</vt:lpstr>
      <vt:lpstr>EQUIPO 2</vt:lpstr>
      <vt:lpstr>LA INFOGRAFÍA DEL PROYECTO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SERDAR01</dc:creator>
  <cp:lastModifiedBy>martha ledesma medrano</cp:lastModifiedBy>
  <cp:revision>26</cp:revision>
  <dcterms:created xsi:type="dcterms:W3CDTF">2018-10-26T17:00:04Z</dcterms:created>
  <dcterms:modified xsi:type="dcterms:W3CDTF">2019-04-23T14:46:27Z</dcterms:modified>
</cp:coreProperties>
</file>