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1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73" d="100"/>
          <a:sy n="73" d="100"/>
        </p:scale>
        <p:origin x="-3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D29F8E-C03E-4A8D-9287-9D5C598E93F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Profesores </a:t>
            </a:r>
            <a:r>
              <a:rPr lang="es-MX" dirty="0" smtClean="0"/>
              <a:t>integrantes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dirty="0" smtClean="0"/>
              <a:t>Ricardo Alberto Rodríguez Alatriste (Matemáticas)</a:t>
            </a:r>
          </a:p>
          <a:p>
            <a:r>
              <a:rPr lang="es-MX" dirty="0" smtClean="0"/>
              <a:t>José Enrique Huerta González (Derecho)</a:t>
            </a:r>
          </a:p>
          <a:p>
            <a:r>
              <a:rPr lang="es-MX" dirty="0" smtClean="0"/>
              <a:t>Octavio Lozada Flores (Química)</a:t>
            </a:r>
          </a:p>
          <a:p>
            <a:r>
              <a:rPr lang="es-MX" dirty="0" smtClean="0"/>
              <a:t>Pedro Rico Lugo (Historia)</a:t>
            </a:r>
          </a:p>
          <a:p>
            <a:r>
              <a:rPr lang="es-MX" dirty="0" smtClean="0"/>
              <a:t>Mariana Cruz Sánchez (Psicología)</a:t>
            </a:r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40871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51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55682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2324100"/>
            <a:ext cx="1970087" cy="3508375"/>
          </a:xfrm>
        </p:spPr>
      </p:pic>
    </p:spTree>
    <p:extLst>
      <p:ext uri="{BB962C8B-B14F-4D97-AF65-F5344CB8AC3E}">
        <p14:creationId xmlns:p14="http://schemas.microsoft.com/office/powerpoint/2010/main" val="423752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63245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11" y="2324100"/>
            <a:ext cx="6247791" cy="3508375"/>
          </a:xfrm>
        </p:spPr>
      </p:pic>
    </p:spTree>
    <p:extLst>
      <p:ext uri="{BB962C8B-B14F-4D97-AF65-F5344CB8AC3E}">
        <p14:creationId xmlns:p14="http://schemas.microsoft.com/office/powerpoint/2010/main" val="26916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11" y="2324100"/>
            <a:ext cx="6247791" cy="3508375"/>
          </a:xfrm>
        </p:spPr>
      </p:pic>
    </p:spTree>
    <p:extLst>
      <p:ext uri="{BB962C8B-B14F-4D97-AF65-F5344CB8AC3E}">
        <p14:creationId xmlns:p14="http://schemas.microsoft.com/office/powerpoint/2010/main" val="320263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2324100"/>
            <a:ext cx="1970087" cy="3508375"/>
          </a:xfrm>
        </p:spPr>
      </p:pic>
    </p:spTree>
    <p:extLst>
      <p:ext uri="{BB962C8B-B14F-4D97-AF65-F5344CB8AC3E}">
        <p14:creationId xmlns:p14="http://schemas.microsoft.com/office/powerpoint/2010/main" val="249496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11" y="2324100"/>
            <a:ext cx="6247791" cy="3508375"/>
          </a:xfrm>
        </p:spPr>
      </p:pic>
    </p:spTree>
    <p:extLst>
      <p:ext uri="{BB962C8B-B14F-4D97-AF65-F5344CB8AC3E}">
        <p14:creationId xmlns:p14="http://schemas.microsoft.com/office/powerpoint/2010/main" val="38250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11" y="2324100"/>
            <a:ext cx="6247791" cy="3508375"/>
          </a:xfrm>
        </p:spPr>
      </p:pic>
    </p:spTree>
    <p:extLst>
      <p:ext uri="{BB962C8B-B14F-4D97-AF65-F5344CB8AC3E}">
        <p14:creationId xmlns:p14="http://schemas.microsoft.com/office/powerpoint/2010/main" val="143406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11" y="2324100"/>
            <a:ext cx="6247791" cy="3508375"/>
          </a:xfrm>
        </p:spPr>
      </p:pic>
    </p:spTree>
    <p:extLst>
      <p:ext uri="{BB962C8B-B14F-4D97-AF65-F5344CB8AC3E}">
        <p14:creationId xmlns:p14="http://schemas.microsoft.com/office/powerpoint/2010/main" val="94494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Organizador gráfico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271831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Proyecto planeado para llevar a cabo en el ciclo escolar 2018-2019</a:t>
            </a:r>
          </a:p>
          <a:p>
            <a:r>
              <a:rPr lang="es-MX" dirty="0" smtClean="0"/>
              <a:t>Nombre del proyecto</a:t>
            </a:r>
            <a:r>
              <a:rPr lang="es-MX" smtClean="0"/>
              <a:t>: Juicio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1730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36" y="692696"/>
            <a:ext cx="4075100" cy="5433467"/>
          </a:xfrm>
        </p:spPr>
      </p:pic>
    </p:spTree>
    <p:extLst>
      <p:ext uri="{BB962C8B-B14F-4D97-AF65-F5344CB8AC3E}">
        <p14:creationId xmlns:p14="http://schemas.microsoft.com/office/powerpoint/2010/main" val="2896976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9" y="908720"/>
            <a:ext cx="6956590" cy="5217443"/>
          </a:xfrm>
        </p:spPr>
      </p:pic>
    </p:spTree>
    <p:extLst>
      <p:ext uri="{BB962C8B-B14F-4D97-AF65-F5344CB8AC3E}">
        <p14:creationId xmlns:p14="http://schemas.microsoft.com/office/powerpoint/2010/main" val="626935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66" y="1052736"/>
            <a:ext cx="3805070" cy="5073427"/>
          </a:xfrm>
        </p:spPr>
      </p:pic>
    </p:spTree>
    <p:extLst>
      <p:ext uri="{BB962C8B-B14F-4D97-AF65-F5344CB8AC3E}">
        <p14:creationId xmlns:p14="http://schemas.microsoft.com/office/powerpoint/2010/main" val="1465480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48" y="836712"/>
            <a:ext cx="3967088" cy="5289451"/>
          </a:xfrm>
        </p:spPr>
      </p:pic>
    </p:spTree>
    <p:extLst>
      <p:ext uri="{BB962C8B-B14F-4D97-AF65-F5344CB8AC3E}">
        <p14:creationId xmlns:p14="http://schemas.microsoft.com/office/powerpoint/2010/main" val="1117680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64704"/>
            <a:ext cx="3826520" cy="5102027"/>
          </a:xfrm>
        </p:spPr>
      </p:pic>
    </p:spTree>
    <p:extLst>
      <p:ext uri="{BB962C8B-B14F-4D97-AF65-F5344CB8AC3E}">
        <p14:creationId xmlns:p14="http://schemas.microsoft.com/office/powerpoint/2010/main" val="3517839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24" y="548680"/>
            <a:ext cx="4183112" cy="5577483"/>
          </a:xfrm>
        </p:spPr>
      </p:pic>
    </p:spTree>
    <p:extLst>
      <p:ext uri="{BB962C8B-B14F-4D97-AF65-F5344CB8AC3E}">
        <p14:creationId xmlns:p14="http://schemas.microsoft.com/office/powerpoint/2010/main" val="4138022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00" y="260648"/>
            <a:ext cx="4399136" cy="5865515"/>
          </a:xfrm>
        </p:spPr>
      </p:pic>
    </p:spTree>
    <p:extLst>
      <p:ext uri="{BB962C8B-B14F-4D97-AF65-F5344CB8AC3E}">
        <p14:creationId xmlns:p14="http://schemas.microsoft.com/office/powerpoint/2010/main" val="2503130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18" y="476672"/>
            <a:ext cx="4237118" cy="5649491"/>
          </a:xfrm>
        </p:spPr>
      </p:pic>
    </p:spTree>
    <p:extLst>
      <p:ext uri="{BB962C8B-B14F-4D97-AF65-F5344CB8AC3E}">
        <p14:creationId xmlns:p14="http://schemas.microsoft.com/office/powerpoint/2010/main" val="1694973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18" y="476672"/>
            <a:ext cx="4237118" cy="5649491"/>
          </a:xfrm>
        </p:spPr>
      </p:pic>
    </p:spTree>
    <p:extLst>
      <p:ext uri="{BB962C8B-B14F-4D97-AF65-F5344CB8AC3E}">
        <p14:creationId xmlns:p14="http://schemas.microsoft.com/office/powerpoint/2010/main" val="2820159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12" y="404664"/>
            <a:ext cx="4291124" cy="5721499"/>
          </a:xfrm>
        </p:spPr>
      </p:pic>
    </p:spTree>
    <p:extLst>
      <p:ext uri="{BB962C8B-B14F-4D97-AF65-F5344CB8AC3E}">
        <p14:creationId xmlns:p14="http://schemas.microsoft.com/office/powerpoint/2010/main" val="228278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 generales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406" y="2324100"/>
            <a:ext cx="568620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26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94" y="188640"/>
            <a:ext cx="4453142" cy="5937523"/>
          </a:xfrm>
        </p:spPr>
      </p:pic>
    </p:spTree>
    <p:extLst>
      <p:ext uri="{BB962C8B-B14F-4D97-AF65-F5344CB8AC3E}">
        <p14:creationId xmlns:p14="http://schemas.microsoft.com/office/powerpoint/2010/main" val="908356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12" y="404664"/>
            <a:ext cx="4291124" cy="5721499"/>
          </a:xfrm>
        </p:spPr>
      </p:pic>
    </p:spTree>
    <p:extLst>
      <p:ext uri="{BB962C8B-B14F-4D97-AF65-F5344CB8AC3E}">
        <p14:creationId xmlns:p14="http://schemas.microsoft.com/office/powerpoint/2010/main" val="4064694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COLEGIO HERMANN HESSE</a:t>
            </a:r>
          </a:p>
          <a:p>
            <a:r>
              <a:rPr lang="es-MX" b="1" dirty="0"/>
              <a:t>REFLEXION PROYECTO CONEXIONES</a:t>
            </a:r>
          </a:p>
          <a:p>
            <a:r>
              <a:rPr lang="es-MX" dirty="0"/>
              <a:t>Equipo Pedro, Mariana</a:t>
            </a:r>
          </a:p>
          <a:p>
            <a:r>
              <a:rPr lang="es-MX" b="1" dirty="0"/>
              <a:t>AVANCES</a:t>
            </a:r>
            <a:endParaRPr lang="es-MX" dirty="0"/>
          </a:p>
          <a:p>
            <a:pPr lvl="0"/>
            <a:r>
              <a:rPr lang="es-MX" dirty="0"/>
              <a:t>Se logró determinar un objetivo para la población de estudiantes que tiene nuestra institución</a:t>
            </a:r>
          </a:p>
          <a:p>
            <a:pPr lvl="0"/>
            <a:r>
              <a:rPr lang="es-MX" dirty="0"/>
              <a:t>Le pudo trabajar en equipo para encontrar una relación entre los diferentes temas de las distintas materias del plan de estudios</a:t>
            </a:r>
          </a:p>
          <a:p>
            <a:r>
              <a:rPr lang="es-MX" dirty="0"/>
              <a:t> </a:t>
            </a:r>
          </a:p>
          <a:p>
            <a:r>
              <a:rPr lang="es-MX" b="1" dirty="0"/>
              <a:t>TROPIEZOS</a:t>
            </a:r>
            <a:endParaRPr lang="es-MX" dirty="0"/>
          </a:p>
          <a:p>
            <a:pPr lvl="0"/>
            <a:r>
              <a:rPr lang="es-MX" dirty="0"/>
              <a:t>Existe una falta de tiempo para organizar la planeación del proyecto y para poder llevarla a cabo</a:t>
            </a:r>
          </a:p>
          <a:p>
            <a:r>
              <a:rPr lang="es-MX" dirty="0"/>
              <a:t> </a:t>
            </a:r>
          </a:p>
          <a:p>
            <a:r>
              <a:rPr lang="es-MX" b="1" dirty="0"/>
              <a:t>SOLUCIONES</a:t>
            </a:r>
            <a:endParaRPr lang="es-MX" dirty="0"/>
          </a:p>
          <a:p>
            <a:pPr lvl="0"/>
            <a:r>
              <a:rPr lang="es-MX" dirty="0"/>
              <a:t>Encontrar relaciones entre las distintas materias para evaluar el trabajo de manera conjunta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1901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REFLEXIÓN. REUNIÓN DE ZONA.</a:t>
            </a:r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ZONA 4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/>
              <a:t>El pasado miércoles 15 de marzo, se llevó a cabo la reunión de la zona 4 de las Instituciones del Sistema Incorporado de la UNAM, con la finalidad de realizar la “Tercera Reunión de Trabajo” en su primera parte.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El objetivo de dicha reunión fue: analizar procesos y avances en la construcción de propuestas de proyectos interdisciplinarios, con el fin de compartir experiencias y enriquecer los propios. 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Después del trabajo en grupos, en el que cada maestro de las ISI representadas participó aportando la experiencia vivida en sus Colegios, se llegó a las siguientes: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0807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332656"/>
            <a:ext cx="7772400" cy="5328592"/>
          </a:xfrm>
        </p:spPr>
        <p:txBody>
          <a:bodyPr>
            <a:normAutofit fontScale="55000" lnSpcReduction="20000"/>
          </a:bodyPr>
          <a:lstStyle/>
          <a:p>
            <a:r>
              <a:rPr lang="es-MX" b="1" dirty="0"/>
              <a:t>C O N C L U S I O N E S</a:t>
            </a:r>
            <a:endParaRPr lang="es-MX" dirty="0"/>
          </a:p>
          <a:p>
            <a:r>
              <a:rPr lang="es-MX" b="1" dirty="0"/>
              <a:t> </a:t>
            </a:r>
            <a:endParaRPr lang="es-MX" dirty="0"/>
          </a:p>
          <a:p>
            <a:r>
              <a:rPr lang="es-MX" b="1" dirty="0"/>
              <a:t>TROPIEZOS:</a:t>
            </a:r>
            <a:endParaRPr lang="es-MX" dirty="0"/>
          </a:p>
          <a:p>
            <a:r>
              <a:rPr lang="es-MX" b="1" dirty="0"/>
              <a:t> </a:t>
            </a:r>
            <a:endParaRPr lang="es-MX" dirty="0"/>
          </a:p>
          <a:p>
            <a:pPr lvl="0"/>
            <a:r>
              <a:rPr lang="es-MX" dirty="0"/>
              <a:t>El trabajo colaborativo se vio perjudicado por que los tiempos de los maestros no se ajustan y difícilmente coinciden, especialmente porque la mayoría de los profesores tienen más de un trabajo  u horarios diferentes.</a:t>
            </a:r>
          </a:p>
          <a:p>
            <a:pPr lvl="0"/>
            <a:r>
              <a:rPr lang="es-MX" dirty="0"/>
              <a:t>En ocasiones hubo que enfrentar poca disposición de los docentes pues muchos temen al trabajo colaborativo y cooperativo, y algunos otros presentan resistencia al cambio y manejo de las tic.</a:t>
            </a:r>
          </a:p>
          <a:p>
            <a:pPr lvl="0"/>
            <a:r>
              <a:rPr lang="es-MX" dirty="0"/>
              <a:t>En algunas instituciones se presentaron cambios de profesores, lo cual hizo menos fluido y ágil el trabajo pues había la necesidad de integrar a los nuevos maestros a un trabajo ya empezado.</a:t>
            </a:r>
          </a:p>
          <a:p>
            <a:pPr lvl="0"/>
            <a:r>
              <a:rPr lang="es-MX" dirty="0"/>
              <a:t>Algunos maestros consideraron que los textos y/o documentos que se han recibido para estudio y profundización son densos y en ocasiones poco claros.</a:t>
            </a:r>
          </a:p>
          <a:p>
            <a:pPr lvl="0"/>
            <a:r>
              <a:rPr lang="es-MX" dirty="0"/>
              <a:t>El hecho de hacer revisiones de los documentos de manera individual y después heterogénea, llegó a percibirse como trabajo repetitivo, que hacía más lentos los procesos y la elaboración de los productos.</a:t>
            </a:r>
          </a:p>
          <a:p>
            <a:pPr lvl="0"/>
            <a:r>
              <a:rPr lang="es-MX" dirty="0"/>
              <a:t>La mayoría de los maestros que forman parte del Sistema Incorporado, son profesionistas y no normalistas y esto deriva en que algunos no conocen los metodologías de la investigación mas que de manera práctica pues seguramente las aplican pero posiblemente no profundizan en ellas.</a:t>
            </a:r>
          </a:p>
          <a:p>
            <a:pPr lvl="0"/>
            <a:r>
              <a:rPr lang="es-MX" dirty="0"/>
              <a:t>Algunos profesores consideraron que las experiencias que se compartieron estaban incompletas, poco claras y no tan aplicables al nivel de estudios en el que este proyecto se desarrolla.</a:t>
            </a:r>
          </a:p>
          <a:p>
            <a:pPr lvl="0"/>
            <a:r>
              <a:rPr lang="es-MX" dirty="0"/>
              <a:t>Igualmente hubo quienes percibieron que las instrucciones que se dan para las diversas reuniones de trabajo, son complicadas y </a:t>
            </a:r>
            <a:r>
              <a:rPr lang="es-MX" dirty="0" err="1"/>
              <a:t>saturantes</a:t>
            </a:r>
            <a:r>
              <a:rPr lang="es-MX" dirty="0"/>
              <a:t>, lo que las hace poco claras e inclusive, complejas.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2380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60648"/>
            <a:ext cx="7772400" cy="5328592"/>
          </a:xfrm>
        </p:spPr>
        <p:txBody>
          <a:bodyPr>
            <a:normAutofit fontScale="62500" lnSpcReduction="20000"/>
          </a:bodyPr>
          <a:lstStyle/>
          <a:p>
            <a:r>
              <a:rPr lang="es-MX" b="1" dirty="0"/>
              <a:t>SOLUCIONES: </a:t>
            </a:r>
            <a:endParaRPr lang="es-MX" dirty="0"/>
          </a:p>
          <a:p>
            <a:r>
              <a:rPr lang="es-MX" b="1" dirty="0"/>
              <a:t> </a:t>
            </a:r>
            <a:endParaRPr lang="es-MX" dirty="0"/>
          </a:p>
          <a:p>
            <a:pPr lvl="0"/>
            <a:r>
              <a:rPr lang="es-MX" dirty="0"/>
              <a:t>Los maestros con mayor conocimiento y práctica en la aplicación de las TIC, trabajaron de manera cooperativa y colaborativa con aquellos a quienes aun les cuesta trabajo su empleo, facilitándoles el desarrollo de sus proyectos. </a:t>
            </a:r>
          </a:p>
          <a:p>
            <a:pPr lvl="0"/>
            <a:r>
              <a:rPr lang="es-MX" dirty="0"/>
              <a:t>Debido a la negativa de algunos maestros a participar de manera activa y propositiva en los proyectos, hubo la necesidad de convencer e involucrar a todos con la finalidad de lograr un verdadero trabajo interdisciplinario.</a:t>
            </a:r>
          </a:p>
          <a:p>
            <a:pPr lvl="0"/>
            <a:r>
              <a:rPr lang="es-MX" dirty="0"/>
              <a:t>En alguna institución decidieron hacer más explícita y sencilla la información que manda DGIRE relativa al proyecto conexiones, con la creación de un blog, que permite a los docentes participar en el proyecto de manera activa y además, entender más y mejor lo que se va solicitando.</a:t>
            </a:r>
          </a:p>
          <a:p>
            <a:pPr lvl="0"/>
            <a:r>
              <a:rPr lang="es-MX" dirty="0"/>
              <a:t>Se vio la necesidad de integrar a los profesores que ingresaron a las instituciones después de iniciado el proyecto.</a:t>
            </a:r>
          </a:p>
          <a:p>
            <a:pPr lvl="0"/>
            <a:r>
              <a:rPr lang="es-MX" dirty="0"/>
              <a:t>Los maestros que tuvieron dificultades para entender alguna de las lecturas o documentos que fueron enviados, recibieron apoyo de sus compañeros, lo cual les permitió entender el material.</a:t>
            </a:r>
          </a:p>
          <a:p>
            <a:pPr lvl="0"/>
            <a:r>
              <a:rPr lang="es-MX" dirty="0"/>
              <a:t>El trabajo en plenarias facilitó la comprensión y puesta en marcha del proyecto general y de los diferentes proyectos que cada ISI propuso.</a:t>
            </a:r>
          </a:p>
          <a:p>
            <a:pPr lvl="0"/>
            <a:r>
              <a:rPr lang="es-MX" dirty="0"/>
              <a:t>La elaboración de rutas críticas o diagramas hizo más fluida y entendible la información.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4234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88640"/>
            <a:ext cx="7772400" cy="5544616"/>
          </a:xfrm>
        </p:spPr>
        <p:txBody>
          <a:bodyPr>
            <a:normAutofit fontScale="47500" lnSpcReduction="20000"/>
          </a:bodyPr>
          <a:lstStyle/>
          <a:p>
            <a:r>
              <a:rPr lang="es-MX" b="1" dirty="0"/>
              <a:t>LOGROS O AVANCES: </a:t>
            </a:r>
            <a:endParaRPr lang="es-MX" dirty="0"/>
          </a:p>
          <a:p>
            <a:r>
              <a:rPr lang="es-MX" b="1" dirty="0"/>
              <a:t> </a:t>
            </a:r>
            <a:endParaRPr lang="es-MX" dirty="0"/>
          </a:p>
          <a:p>
            <a:pPr lvl="0"/>
            <a:r>
              <a:rPr lang="es-MX" dirty="0"/>
              <a:t>Los maestros se convencieron de las bondades que el trabajo en equipo da en el desarrollo del trabajo individual y de los equipos del proyecto.</a:t>
            </a:r>
          </a:p>
          <a:p>
            <a:pPr lvl="0"/>
            <a:r>
              <a:rPr lang="es-MX" dirty="0"/>
              <a:t>Quienes no manejaban las tic tuvieron que empezar a hacerlo aunque fuera de manera sencilla y elemental, lo cual implica gran ganancia individual y colectiva.</a:t>
            </a:r>
          </a:p>
          <a:p>
            <a:pPr lvl="0"/>
            <a:r>
              <a:rPr lang="es-MX" dirty="0"/>
              <a:t>Se logró el compromiso del trabajo en equipo al sentirse parte del proyecto.</a:t>
            </a:r>
          </a:p>
          <a:p>
            <a:pPr lvl="0"/>
            <a:r>
              <a:rPr lang="es-MX" dirty="0"/>
              <a:t>Los maestros de la ISI en la cual se creó el blog para este proyecto, se han vuelto sumamente activos pues comparten su información a través de este medio.</a:t>
            </a:r>
          </a:p>
          <a:p>
            <a:pPr lvl="0"/>
            <a:r>
              <a:rPr lang="es-MX" dirty="0"/>
              <a:t>Se acercó a los docentes al entendimiento de los textos a través del acompañamiento y del aprendizaje entre pares. </a:t>
            </a:r>
          </a:p>
          <a:p>
            <a:pPr lvl="0"/>
            <a:r>
              <a:rPr lang="es-MX" dirty="0"/>
              <a:t>Ha sido un verdadero aprendizaje para los docentes pues han tenido que enfrentarse a la construcción de nuevos saberes de la misma forma que lo harán los alumnos.</a:t>
            </a:r>
          </a:p>
          <a:p>
            <a:pPr lvl="0"/>
            <a:r>
              <a:rPr lang="es-MX" dirty="0"/>
              <a:t>Los docentes se han visto obligados a la autorreflexión, misma que les permite conocer mejor su proyecto y saber las fortalezas y debilidades que el mismo presenta para subrayarlas o mejorarlas.</a:t>
            </a:r>
          </a:p>
          <a:p>
            <a:pPr lvl="0"/>
            <a:r>
              <a:rPr lang="es-MX" dirty="0"/>
              <a:t>Se ha tenido que llegar a acuerdos de cómo elaborar trabajos, contando todos con la absoluta libertad de modificar el proyecto inicial. Este no es un proyecto restrictivo. </a:t>
            </a:r>
          </a:p>
          <a:p>
            <a:pPr lvl="0"/>
            <a:r>
              <a:rPr lang="es-MX" dirty="0"/>
              <a:t>Los maestros han tenido que mostrar apertura a temas ajenos a su especialidad, lo que no solamente enriquece el trabajo del equipo sino también, el conocimiento del maestro. </a:t>
            </a:r>
          </a:p>
          <a:p>
            <a:pPr lvl="0"/>
            <a:r>
              <a:rPr lang="es-MX" dirty="0"/>
              <a:t>El problema detonante podrá ser resuelto aun cuando quienes hicieron el planteamiento y  planeación no estén presentes. </a:t>
            </a:r>
          </a:p>
          <a:p>
            <a:pPr lvl="0"/>
            <a:r>
              <a:rPr lang="es-MX" dirty="0"/>
              <a:t>Se han tenido que ir conociendo los programas del  nuevo plan de estudios de manera profunda. </a:t>
            </a:r>
          </a:p>
          <a:p>
            <a:pPr lvl="0"/>
            <a:r>
              <a:rPr lang="es-MX" dirty="0"/>
              <a:t>Todo lo anterior ha derivado en el autoconocimiento y reconocimiento de habilidades y destrezas que poseen y de las que carecen los docentes. </a:t>
            </a:r>
          </a:p>
          <a:p>
            <a:pPr lvl="0"/>
            <a:r>
              <a:rPr lang="es-MX" dirty="0"/>
              <a:t>Se ha subrayado el hecho de que todas las materias tienen el mismo valor en el desarrollo y formación de los estudiantes.</a:t>
            </a:r>
          </a:p>
          <a:p>
            <a:pPr lvl="0"/>
            <a:r>
              <a:rPr lang="es-MX" dirty="0"/>
              <a:t>Ha sido necesario tomar en cuenta la diversidad de estrategias pues pueden presentarse tantas, como integrantes hay en cada equipo. </a:t>
            </a:r>
          </a:p>
          <a:p>
            <a:pPr lvl="0"/>
            <a:r>
              <a:rPr lang="es-MX" dirty="0"/>
              <a:t>Se ha llegado a la certeza de que si el maestro cree en la factibilidad y beneficios del proyecto se lo puede vender al alumno al alumno de tal manera que ambos se involucren verdaderamente en la realización del mismo. </a:t>
            </a:r>
          </a:p>
          <a:p>
            <a:pPr lvl="0"/>
            <a:r>
              <a:rPr lang="es-MX" dirty="0"/>
              <a:t>Los docentes lograron organizarse detectando quién posee mayores y mejores habilidades para cada tema y así lograron trabajar en colaboración.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5292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332656"/>
            <a:ext cx="7772400" cy="5001345"/>
          </a:xfrm>
        </p:spPr>
        <p:txBody>
          <a:bodyPr>
            <a:normAutofit lnSpcReduction="10000"/>
          </a:bodyPr>
          <a:lstStyle/>
          <a:p>
            <a:r>
              <a:rPr lang="es-MX" b="1" dirty="0"/>
              <a:t>NOTAS FINALES:</a:t>
            </a:r>
            <a:endParaRPr lang="es-MX" dirty="0"/>
          </a:p>
          <a:p>
            <a:r>
              <a:rPr lang="es-MX" dirty="0"/>
              <a:t> </a:t>
            </a:r>
          </a:p>
          <a:p>
            <a:r>
              <a:rPr lang="es-MX" dirty="0"/>
              <a:t>El trabajo inicial de estos proyectos, ha permitido saber con qué recursos se cuenta para llevar a cabo el proyecto y la viabilidad del mismo, con cronograma de distribución de funciones y uso adecuado del tiempo, haciendo los  ajustes pertinentes al cronograma elaborado en un inicio.</a:t>
            </a:r>
          </a:p>
          <a:p>
            <a:r>
              <a:rPr lang="es-MX" dirty="0"/>
              <a:t>Es importante que cada proyecto se retome en las juntas iniciales del próximo curso escolar y pueda  trabajarse en etapas claramente definidas.</a:t>
            </a:r>
          </a:p>
          <a:p>
            <a:r>
              <a:rPr lang="es-MX" dirty="0"/>
              <a:t>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6785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143000"/>
          </a:xfrm>
        </p:spPr>
        <p:txBody>
          <a:bodyPr/>
          <a:lstStyle/>
          <a:p>
            <a:r>
              <a:rPr lang="es-MX" dirty="0" smtClean="0"/>
              <a:t>Fotografías</a:t>
            </a:r>
            <a:endParaRPr lang="es-MX" dirty="0"/>
          </a:p>
        </p:txBody>
      </p:sp>
      <p:pic>
        <p:nvPicPr>
          <p:cNvPr id="1026" name="Picture 2" descr="C:\Users\PC-16\Desktop\IMG-20180419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600200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65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-16\Desktop\IMG-20180419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692696"/>
            <a:ext cx="6637866" cy="464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3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089" y="2324100"/>
            <a:ext cx="6366834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15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-16\Desktop\IMG-20180419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764704"/>
            <a:ext cx="6637866" cy="45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4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C-16\Desktop\IMG-20180419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548680"/>
            <a:ext cx="6637866" cy="47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61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-16\Desktop\IMG-20180419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620688"/>
            <a:ext cx="6637866" cy="47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35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-16\Desktop\IMG-20180419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548680"/>
            <a:ext cx="6637866" cy="47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Fotografías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10" y="2324100"/>
            <a:ext cx="6236393" cy="3508375"/>
          </a:xfrm>
        </p:spPr>
      </p:pic>
    </p:spTree>
    <p:extLst>
      <p:ext uri="{BB962C8B-B14F-4D97-AF65-F5344CB8AC3E}">
        <p14:creationId xmlns:p14="http://schemas.microsoft.com/office/powerpoint/2010/main" val="147794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10" y="2324100"/>
            <a:ext cx="6236393" cy="3508375"/>
          </a:xfrm>
        </p:spPr>
      </p:pic>
    </p:spTree>
    <p:extLst>
      <p:ext uri="{BB962C8B-B14F-4D97-AF65-F5344CB8AC3E}">
        <p14:creationId xmlns:p14="http://schemas.microsoft.com/office/powerpoint/2010/main" val="157158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10" y="2324100"/>
            <a:ext cx="6236393" cy="3508375"/>
          </a:xfrm>
        </p:spPr>
      </p:pic>
    </p:spTree>
    <p:extLst>
      <p:ext uri="{BB962C8B-B14F-4D97-AF65-F5344CB8AC3E}">
        <p14:creationId xmlns:p14="http://schemas.microsoft.com/office/powerpoint/2010/main" val="130058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10" y="2324100"/>
            <a:ext cx="6236393" cy="3508375"/>
          </a:xfrm>
        </p:spPr>
      </p:pic>
    </p:spTree>
    <p:extLst>
      <p:ext uri="{BB962C8B-B14F-4D97-AF65-F5344CB8AC3E}">
        <p14:creationId xmlns:p14="http://schemas.microsoft.com/office/powerpoint/2010/main" val="155659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10" y="2324100"/>
            <a:ext cx="6236393" cy="3508375"/>
          </a:xfrm>
        </p:spPr>
      </p:pic>
    </p:spTree>
    <p:extLst>
      <p:ext uri="{BB962C8B-B14F-4D97-AF65-F5344CB8AC3E}">
        <p14:creationId xmlns:p14="http://schemas.microsoft.com/office/powerpoint/2010/main" val="3972468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</TotalTime>
  <Words>173</Words>
  <Application>Microsoft Office PowerPoint</Application>
  <PresentationFormat>Presentación en pantalla (4:3)</PresentationFormat>
  <Paragraphs>74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Austin</vt:lpstr>
      <vt:lpstr>Profesores integrantes</vt:lpstr>
      <vt:lpstr>Presentación de PowerPoint</vt:lpstr>
      <vt:lpstr>Conclusiones generales</vt:lpstr>
      <vt:lpstr>Presentación de PowerPoint</vt:lpstr>
      <vt:lpstr>Fotografías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Organizador 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REFLEXIÓN. REUNIÓN DE ZONA. ZONA 4 </vt:lpstr>
      <vt:lpstr>Presentación de PowerPoint</vt:lpstr>
      <vt:lpstr>Presentación de PowerPoint</vt:lpstr>
      <vt:lpstr>Presentación de PowerPoint</vt:lpstr>
      <vt:lpstr>Presentación de PowerPoint</vt:lpstr>
      <vt:lpstr>Fotografías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Profesores integrantes</dc:title>
  <dc:creator>spa@chh.com</dc:creator>
  <cp:lastModifiedBy>spa@chh.com</cp:lastModifiedBy>
  <cp:revision>10</cp:revision>
  <dcterms:created xsi:type="dcterms:W3CDTF">2017-10-30T22:24:50Z</dcterms:created>
  <dcterms:modified xsi:type="dcterms:W3CDTF">2018-05-07T20:42:27Z</dcterms:modified>
</cp:coreProperties>
</file>