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40" r:id="rId81"/>
    <p:sldId id="336" r:id="rId82"/>
    <p:sldId id="337" r:id="rId83"/>
    <p:sldId id="338" r:id="rId84"/>
    <p:sldId id="339" r:id="rId85"/>
  </p:sldIdLst>
  <p:sldSz cx="9144000" cy="5143500" type="screen16x9"/>
  <p:notesSz cx="6858000" cy="9144000"/>
  <p:embeddedFontLst>
    <p:embeddedFont>
      <p:font typeface="Century Gothic" panose="020B050202020202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4E0932-5ECA-4114-A1E2-E36BC0D26ED9}">
  <a:tblStyle styleId="{084E0932-5ECA-4114-A1E2-E36BC0D26ED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7E6"/>
          </a:solidFill>
        </a:fill>
      </a:tcStyle>
    </a:wholeTbl>
    <a:band1H>
      <a:tcTxStyle/>
      <a:tcStyle>
        <a:tcBdr/>
        <a:fill>
          <a:solidFill>
            <a:srgbClr val="E0CCCA"/>
          </a:solidFill>
        </a:fill>
      </a:tcStyle>
    </a:band1H>
    <a:band2H>
      <a:tcTxStyle/>
      <a:tcStyle>
        <a:tcBdr/>
      </a:tcStyle>
    </a:band2H>
    <a:band1V>
      <a:tcTxStyle/>
      <a:tcStyle>
        <a:tcBdr/>
        <a:fill>
          <a:solidFill>
            <a:srgbClr val="E0C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6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3.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03924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Shape 16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531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Shape 21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836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Shape 2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807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548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03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421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38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34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3471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423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533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Shape 1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464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216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024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150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54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06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46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4512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002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497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61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200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094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393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59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37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09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793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8" name="Shape 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794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877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867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466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461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21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879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898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216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594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899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881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3249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747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89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724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431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889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2005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906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32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778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544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591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1384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984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7385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134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4553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6079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65524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446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4554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96" name="Shape 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015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4821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06" name="Shape 6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438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971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1656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1429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2689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27" name="Shape 6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523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530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2469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42" name="Shape 6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97535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47" name="Shape 6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833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401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57" name="Shape 6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1777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2" name="Shape 6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17080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Shape 20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9559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4" name="Shape 6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53007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0" name="Shape 6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602984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5" name="Shape 6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517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08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8"/>
        <p:cNvGrpSpPr/>
        <p:nvPr/>
      </p:nvGrpSpPr>
      <p:grpSpPr>
        <a:xfrm>
          <a:off x="0" y="0"/>
          <a:ext cx="0" cy="0"/>
          <a:chOff x="0" y="0"/>
          <a:chExt cx="0" cy="0"/>
        </a:xfrm>
      </p:grpSpPr>
      <p:sp>
        <p:nvSpPr>
          <p:cNvPr id="39" name="Shape 39"/>
          <p:cNvSpPr txBox="1">
            <a:spLocks noGrp="1"/>
          </p:cNvSpPr>
          <p:nvPr>
            <p:ph type="ctrTitle"/>
          </p:nvPr>
        </p:nvSpPr>
        <p:spPr>
          <a:xfrm>
            <a:off x="1941910" y="1885950"/>
            <a:ext cx="6686549" cy="1697086"/>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262626"/>
              </a:buClr>
              <a:buSzPts val="4050"/>
              <a:buFont typeface="Century Gothic"/>
              <a:buNone/>
              <a:defRPr sz="405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0" name="Shape 40"/>
          <p:cNvSpPr txBox="1">
            <a:spLocks noGrp="1"/>
          </p:cNvSpPr>
          <p:nvPr>
            <p:ph type="subTitle" idx="1"/>
          </p:nvPr>
        </p:nvSpPr>
        <p:spPr>
          <a:xfrm>
            <a:off x="1941910" y="3583035"/>
            <a:ext cx="6686549" cy="844712"/>
          </a:xfrm>
          <a:prstGeom prst="rect">
            <a:avLst/>
          </a:prstGeom>
          <a:noFill/>
          <a:ln>
            <a:noFill/>
          </a:ln>
        </p:spPr>
        <p:txBody>
          <a:bodyPr spcFirstLastPara="1" wrap="square" lIns="91425" tIns="45700" rIns="91425" bIns="45700" anchor="t" anchorCtr="0"/>
          <a:lstStyle>
            <a:lvl1pPr marR="0" lvl="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R="0" lvl="1" algn="ctr" rtl="0">
              <a:spcBef>
                <a:spcPts val="75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2pPr>
            <a:lvl3pPr marR="0" lvl="2" algn="ctr"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3pPr>
            <a:lvl4pPr marR="0" lvl="3"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4pPr>
            <a:lvl5pPr marR="0" lvl="4"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5pPr>
            <a:lvl6pPr marR="0" lvl="5"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6pPr>
            <a:lvl7pPr marR="0" lvl="6"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7pPr>
            <a:lvl8pPr marR="0" lvl="7"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8pPr>
            <a:lvl9pPr marR="0" lvl="8" algn="ctr" rtl="0">
              <a:spcBef>
                <a:spcPts val="750"/>
              </a:spcBef>
              <a:spcAft>
                <a:spcPts val="0"/>
              </a:spcAft>
              <a:buClr>
                <a:schemeClr val="accent1"/>
              </a:buClr>
              <a:buSzPts val="900"/>
              <a:buFont typeface="Noto Sans Symbols"/>
              <a:buNone/>
              <a:defRPr sz="900" b="0" i="0" u="none" strike="noStrike" cap="none">
                <a:solidFill>
                  <a:srgbClr val="888888"/>
                </a:solidFill>
                <a:latin typeface="Century Gothic"/>
                <a:ea typeface="Century Gothic"/>
                <a:cs typeface="Century Gothic"/>
                <a:sym typeface="Century Gothic"/>
              </a:defRPr>
            </a:lvl9pPr>
          </a:lstStyle>
          <a:p>
            <a:endParaRPr/>
          </a:p>
        </p:txBody>
      </p:sp>
      <p:sp>
        <p:nvSpPr>
          <p:cNvPr id="41" name="Shape 41"/>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Shape 43"/>
          <p:cNvSpPr/>
          <p:nvPr/>
        </p:nvSpPr>
        <p:spPr>
          <a:xfrm>
            <a:off x="0" y="3242858"/>
            <a:ext cx="1308489" cy="583942"/>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txBox="1">
            <a:spLocks noGrp="1"/>
          </p:cNvSpPr>
          <p:nvPr>
            <p:ph type="sldNum" idx="12"/>
          </p:nvPr>
        </p:nvSpPr>
        <p:spPr>
          <a:xfrm>
            <a:off x="398860" y="3397155"/>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41910" y="3600450"/>
            <a:ext cx="668655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262626"/>
              </a:buClr>
              <a:buSzPts val="1800"/>
              <a:buFont typeface="Century Gothic"/>
              <a:buNone/>
              <a:defRPr sz="1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1941909" y="476224"/>
            <a:ext cx="6686550" cy="2891228"/>
          </a:xfrm>
          <a:prstGeom prst="rect">
            <a:avLst/>
          </a:prstGeom>
          <a:noFill/>
          <a:ln>
            <a:noFill/>
          </a:ln>
        </p:spPr>
        <p:txBody>
          <a:bodyPr spcFirstLastPara="1" wrap="square" lIns="91425" tIns="45700" rIns="91425" bIns="45700" anchor="t" anchorCtr="0"/>
          <a:lstStyle>
            <a:lvl1pPr marR="0" lvl="0" algn="ctr"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R="0" lvl="1"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R="0" lvl="2"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3pPr>
            <a:lvl4pPr marR="0" lvl="3"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R="0" lvl="4"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R="0" lvl="5"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6pPr>
            <a:lvl7pPr marR="0" lvl="6"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7pPr>
            <a:lvl8pPr marR="0" lvl="7"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8pPr>
            <a:lvl9pPr marR="0" lvl="8"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1941910" y="4025504"/>
            <a:ext cx="6686550" cy="370284"/>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750"/>
              <a:buFont typeface="Noto Sans Symbols"/>
              <a:buNone/>
              <a:defRPr sz="75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Shape 105"/>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Shape 106"/>
          <p:cNvSpPr/>
          <p:nvPr/>
        </p:nvSpPr>
        <p:spPr>
          <a:xfrm rot="10800000" flipH="1">
            <a:off x="-3141" y="3683794"/>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398860" y="3737316"/>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941910" y="457200"/>
            <a:ext cx="6686549" cy="233778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1941910" y="3265535"/>
            <a:ext cx="6686549" cy="1166898"/>
          </a:xfrm>
          <a:prstGeom prst="rect">
            <a:avLst/>
          </a:prstGeom>
          <a:noFill/>
          <a:ln>
            <a:noFill/>
          </a:ln>
        </p:spPr>
        <p:txBody>
          <a:bodyPr spcFirstLastPara="1" wrap="square" lIns="91425" tIns="45700" rIns="91425" bIns="45700" anchor="ctr" anchorCtr="0"/>
          <a:lstStyle>
            <a:lvl1pPr marL="457200" marR="0" lvl="0" indent="-22860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350"/>
              <a:buFont typeface="Noto Sans Symbols"/>
              <a:buNone/>
              <a:defRPr sz="135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Shape 113"/>
          <p:cNvSpPr/>
          <p:nvPr/>
        </p:nvSpPr>
        <p:spPr>
          <a:xfrm rot="10800000" flipH="1">
            <a:off x="-3141" y="238363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398860" y="2433105"/>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137462" y="457200"/>
            <a:ext cx="6295445" cy="21717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2456259" y="2628900"/>
            <a:ext cx="5652416" cy="285750"/>
          </a:xfrm>
          <a:prstGeom prst="rect">
            <a:avLst/>
          </a:prstGeom>
          <a:noFill/>
          <a:ln>
            <a:noFill/>
          </a:ln>
        </p:spPr>
        <p:txBody>
          <a:bodyPr spcFirstLastPara="1" wrap="square" lIns="91425" tIns="45700" rIns="91425" bIns="45700" anchor="ctr" anchorCtr="0"/>
          <a:lstStyle>
            <a:lvl1pPr marL="457200" marR="0" lvl="0" indent="-228600" algn="l" rtl="0">
              <a:spcBef>
                <a:spcPts val="750"/>
              </a:spcBef>
              <a:spcAft>
                <a:spcPts val="0"/>
              </a:spcAft>
              <a:buClr>
                <a:schemeClr val="accent1"/>
              </a:buClr>
              <a:buSzPts val="1200"/>
              <a:buFont typeface="Noto Sans Symbols"/>
              <a:buNone/>
              <a:defRPr sz="12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050"/>
              <a:buFont typeface="Noto Sans Symbols"/>
              <a:buNone/>
              <a:defRPr sz="105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1941910" y="3265535"/>
            <a:ext cx="6686549" cy="1166898"/>
          </a:xfrm>
          <a:prstGeom prst="rect">
            <a:avLst/>
          </a:prstGeom>
          <a:noFill/>
          <a:ln>
            <a:noFill/>
          </a:ln>
        </p:spPr>
        <p:txBody>
          <a:bodyPr spcFirstLastPara="1" wrap="square" lIns="91425" tIns="45700" rIns="91425" bIns="45700" anchor="ctr" anchorCtr="0"/>
          <a:lstStyle>
            <a:lvl1pPr marL="457200" marR="0" lvl="0" indent="-22860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350"/>
              <a:buFont typeface="Noto Sans Symbols"/>
              <a:buNone/>
              <a:defRPr sz="135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Shape 120"/>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Shape 121"/>
          <p:cNvSpPr/>
          <p:nvPr/>
        </p:nvSpPr>
        <p:spPr>
          <a:xfrm rot="10800000" flipH="1">
            <a:off x="-3141" y="238363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398860" y="2433105"/>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
        <p:nvSpPr>
          <p:cNvPr id="123" name="Shape 123"/>
          <p:cNvSpPr txBox="1"/>
          <p:nvPr/>
        </p:nvSpPr>
        <p:spPr>
          <a:xfrm>
            <a:off x="1850739" y="486004"/>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accent1"/>
              </a:buClr>
              <a:buSzPts val="6000"/>
              <a:buFont typeface="Arial"/>
              <a:buNone/>
            </a:pPr>
            <a:r>
              <a:rPr lang="es-MX" sz="6000" b="0" i="0" u="none" strike="noStrike" cap="none">
                <a:solidFill>
                  <a:schemeClr val="accent1"/>
                </a:solidFill>
                <a:latin typeface="Arial"/>
                <a:ea typeface="Arial"/>
                <a:cs typeface="Arial"/>
                <a:sym typeface="Arial"/>
              </a:rPr>
              <a:t>“</a:t>
            </a:r>
            <a:endParaRPr/>
          </a:p>
        </p:txBody>
      </p:sp>
      <p:sp>
        <p:nvSpPr>
          <p:cNvPr id="124" name="Shape 124"/>
          <p:cNvSpPr txBox="1"/>
          <p:nvPr/>
        </p:nvSpPr>
        <p:spPr>
          <a:xfrm>
            <a:off x="8336139" y="2178980"/>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accent1"/>
              </a:buClr>
              <a:buSzPts val="6000"/>
              <a:buFont typeface="Arial"/>
              <a:buNone/>
            </a:pPr>
            <a:r>
              <a:rPr lang="es-MX" sz="6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1910" y="1828800"/>
            <a:ext cx="6686550" cy="204363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1941910" y="3886200"/>
            <a:ext cx="6686550" cy="547217"/>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Shape 130"/>
          <p:cNvSpPr/>
          <p:nvPr/>
        </p:nvSpPr>
        <p:spPr>
          <a:xfrm rot="10800000" flipH="1">
            <a:off x="-3141" y="3683794"/>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398860" y="3737316"/>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137462" y="457200"/>
            <a:ext cx="6295445" cy="21717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1941909" y="3257550"/>
            <a:ext cx="6686550" cy="628650"/>
          </a:xfrm>
          <a:prstGeom prst="rect">
            <a:avLst/>
          </a:prstGeom>
          <a:noFill/>
          <a:ln>
            <a:noFill/>
          </a:ln>
        </p:spPr>
        <p:txBody>
          <a:bodyPr spcFirstLastPara="1" wrap="square" lIns="91425" tIns="45700" rIns="91425" bIns="45700" anchor="b" anchorCtr="0"/>
          <a:lstStyle>
            <a:lvl1pPr marL="457200" marR="0" lvl="0" indent="-228600" algn="l" rtl="0">
              <a:spcBef>
                <a:spcPts val="750"/>
              </a:spcBef>
              <a:spcAft>
                <a:spcPts val="0"/>
              </a:spcAft>
              <a:buClr>
                <a:schemeClr val="accent1"/>
              </a:buClr>
              <a:buSzPts val="180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050"/>
              <a:buFont typeface="Noto Sans Symbols"/>
              <a:buNone/>
              <a:defRPr sz="105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1941910" y="3886200"/>
            <a:ext cx="6686550" cy="547217"/>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Shape 137"/>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Shape 138"/>
          <p:cNvSpPr/>
          <p:nvPr/>
        </p:nvSpPr>
        <p:spPr>
          <a:xfrm rot="10800000" flipH="1">
            <a:off x="-3141" y="3683794"/>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398860" y="3737316"/>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
        <p:nvSpPr>
          <p:cNvPr id="140" name="Shape 140"/>
          <p:cNvSpPr txBox="1"/>
          <p:nvPr/>
        </p:nvSpPr>
        <p:spPr>
          <a:xfrm>
            <a:off x="1850739" y="486004"/>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accent1"/>
              </a:buClr>
              <a:buSzPts val="6000"/>
              <a:buFont typeface="Arial"/>
              <a:buNone/>
            </a:pPr>
            <a:r>
              <a:rPr lang="es-MX" sz="6000" b="0" i="0" u="none" strike="noStrike" cap="none">
                <a:solidFill>
                  <a:schemeClr val="accent1"/>
                </a:solidFill>
                <a:latin typeface="Arial"/>
                <a:ea typeface="Arial"/>
                <a:cs typeface="Arial"/>
                <a:sym typeface="Arial"/>
              </a:rPr>
              <a:t>“</a:t>
            </a:r>
            <a:endParaRPr/>
          </a:p>
        </p:txBody>
      </p:sp>
      <p:sp>
        <p:nvSpPr>
          <p:cNvPr id="141" name="Shape 141"/>
          <p:cNvSpPr txBox="1"/>
          <p:nvPr/>
        </p:nvSpPr>
        <p:spPr>
          <a:xfrm>
            <a:off x="8336139" y="2178980"/>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accent1"/>
              </a:buClr>
              <a:buSzPts val="6000"/>
              <a:buFont typeface="Arial"/>
              <a:buNone/>
            </a:pPr>
            <a:r>
              <a:rPr lang="es-MX" sz="6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941910" y="470555"/>
            <a:ext cx="6686549" cy="216001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1941909" y="3257550"/>
            <a:ext cx="6686550" cy="628650"/>
          </a:xfrm>
          <a:prstGeom prst="rect">
            <a:avLst/>
          </a:prstGeom>
          <a:noFill/>
          <a:ln>
            <a:noFill/>
          </a:ln>
        </p:spPr>
        <p:txBody>
          <a:bodyPr spcFirstLastPara="1" wrap="square" lIns="91425" tIns="45700" rIns="91425" bIns="45700" anchor="b" anchorCtr="0"/>
          <a:lstStyle>
            <a:lvl1pPr marL="457200" marR="0" lvl="0" indent="-228600" algn="l" rtl="0">
              <a:spcBef>
                <a:spcPts val="750"/>
              </a:spcBef>
              <a:spcAft>
                <a:spcPts val="0"/>
              </a:spcAft>
              <a:buClr>
                <a:schemeClr val="accent1"/>
              </a:buClr>
              <a:buSzPts val="1800"/>
              <a:buFont typeface="Noto Sans Symbols"/>
              <a:buNone/>
              <a:defRPr sz="18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050"/>
              <a:buFont typeface="Noto Sans Symbols"/>
              <a:buNone/>
              <a:defRPr sz="105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1941910" y="3886200"/>
            <a:ext cx="6686550" cy="547217"/>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1350"/>
              <a:buFont typeface="Noto Sans Symbols"/>
              <a:buNone/>
              <a:defRPr sz="1350" b="0" i="0" u="none" strike="noStrike" cap="none">
                <a:solidFill>
                  <a:srgbClr val="595959"/>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Shape 147"/>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Shape 148"/>
          <p:cNvSpPr/>
          <p:nvPr/>
        </p:nvSpPr>
        <p:spPr>
          <a:xfrm rot="10800000" flipH="1">
            <a:off x="-3141" y="3683794"/>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398860" y="3737316"/>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3827860" y="-285750"/>
            <a:ext cx="2914650" cy="6686550"/>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4" name="Shape 154"/>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Shape 155"/>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5817528" y="1624135"/>
            <a:ext cx="3962863" cy="16557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2389353" y="23110"/>
            <a:ext cx="3962863" cy="4857750"/>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Shape 162"/>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7" name="Shape 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4325" algn="l" rtl="0">
              <a:spcBef>
                <a:spcPts val="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48" name="Shape 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FEFFFF"/>
              </a:buClr>
              <a:buSzPts val="1500"/>
              <a:buFont typeface="Arial"/>
              <a:buNone/>
              <a:defRPr sz="1500" b="0" i="0" u="none" strike="noStrike" cap="none">
                <a:solidFill>
                  <a:srgbClr val="FEFFFF"/>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Shape 51"/>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Shape 52"/>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1941909" y="1600200"/>
            <a:ext cx="6686550" cy="2833217"/>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Shape 58"/>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Shape 59"/>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Shape 64"/>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Shape 65"/>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941910" y="1544063"/>
            <a:ext cx="6686549" cy="1101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262626"/>
              </a:buClr>
              <a:buSzPts val="3000"/>
              <a:buFont typeface="Century Gothic"/>
              <a:buNone/>
              <a:defRPr sz="3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9" name="Shape 69"/>
          <p:cNvSpPr txBox="1">
            <a:spLocks noGrp="1"/>
          </p:cNvSpPr>
          <p:nvPr>
            <p:ph type="body" idx="1"/>
          </p:nvPr>
        </p:nvSpPr>
        <p:spPr>
          <a:xfrm>
            <a:off x="1941910" y="2647597"/>
            <a:ext cx="6686549" cy="645300"/>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1500"/>
              <a:buFont typeface="Noto Sans Symbols"/>
              <a:buNone/>
              <a:defRPr sz="15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350"/>
              <a:buFont typeface="Noto Sans Symbols"/>
              <a:buNone/>
              <a:defRPr sz="135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1050"/>
              <a:buFont typeface="Noto Sans Symbols"/>
              <a:buNone/>
              <a:defRPr sz="1050" b="0" i="0" u="none" strike="noStrike" cap="none">
                <a:solidFill>
                  <a:srgbClr val="888888"/>
                </a:solidFill>
                <a:latin typeface="Century Gothic"/>
                <a:ea typeface="Century Gothic"/>
                <a:cs typeface="Century Gothic"/>
                <a:sym typeface="Century Gothic"/>
              </a:defRPr>
            </a:lvl9pPr>
          </a:lstStyle>
          <a:p>
            <a:endParaRPr/>
          </a:p>
        </p:txBody>
      </p:sp>
      <p:sp>
        <p:nvSpPr>
          <p:cNvPr id="70" name="Shape 70"/>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Shape 72"/>
          <p:cNvSpPr/>
          <p:nvPr/>
        </p:nvSpPr>
        <p:spPr>
          <a:xfrm rot="10800000" flipH="1">
            <a:off x="-3141" y="238363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txBox="1">
            <a:spLocks noGrp="1"/>
          </p:cNvSpPr>
          <p:nvPr>
            <p:ph type="sldNum" idx="12"/>
          </p:nvPr>
        </p:nvSpPr>
        <p:spPr>
          <a:xfrm>
            <a:off x="398860" y="2433105"/>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6" name="Shape 76"/>
          <p:cNvSpPr txBox="1">
            <a:spLocks noGrp="1"/>
          </p:cNvSpPr>
          <p:nvPr>
            <p:ph type="body" idx="1"/>
          </p:nvPr>
        </p:nvSpPr>
        <p:spPr>
          <a:xfrm>
            <a:off x="1941909" y="1600200"/>
            <a:ext cx="3235398" cy="2833217"/>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2"/>
          </p:nvPr>
        </p:nvSpPr>
        <p:spPr>
          <a:xfrm>
            <a:off x="5393060" y="1594666"/>
            <a:ext cx="3235398" cy="2833217"/>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78" name="Shape 78"/>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Shape 79"/>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Shape 80"/>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4" name="Shape 84"/>
          <p:cNvSpPr txBox="1">
            <a:spLocks noGrp="1"/>
          </p:cNvSpPr>
          <p:nvPr>
            <p:ph type="body" idx="1"/>
          </p:nvPr>
        </p:nvSpPr>
        <p:spPr>
          <a:xfrm>
            <a:off x="2204530" y="1479527"/>
            <a:ext cx="2994549" cy="432197"/>
          </a:xfrm>
          <a:prstGeom prst="rect">
            <a:avLst/>
          </a:prstGeom>
          <a:noFill/>
          <a:ln>
            <a:noFill/>
          </a:ln>
        </p:spPr>
        <p:txBody>
          <a:bodyPr spcFirstLastPara="1" wrap="square" lIns="91425" tIns="45700" rIns="91425" bIns="45700" anchor="b" anchorCtr="0"/>
          <a:lstStyle>
            <a:lvl1pPr marL="457200" marR="0" lvl="0" indent="-228600" algn="l" rtl="0">
              <a:spcBef>
                <a:spcPts val="750"/>
              </a:spcBef>
              <a:spcAft>
                <a:spcPts val="0"/>
              </a:spcAft>
              <a:buClr>
                <a:schemeClr val="accent1"/>
              </a:buClr>
              <a:buSzPts val="1800"/>
              <a:buFont typeface="Noto Sans Symbols"/>
              <a:buNone/>
              <a:defRPr sz="18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500"/>
              <a:buFont typeface="Noto Sans Symbols"/>
              <a:buNone/>
              <a:defRPr sz="15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350"/>
              <a:buFont typeface="Noto Sans Symbols"/>
              <a:buNone/>
              <a:defRPr sz="135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1941909" y="1911725"/>
            <a:ext cx="3257170" cy="2515545"/>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5629972" y="1477106"/>
            <a:ext cx="2999251" cy="432197"/>
          </a:xfrm>
          <a:prstGeom prst="rect">
            <a:avLst/>
          </a:prstGeom>
          <a:noFill/>
          <a:ln>
            <a:noFill/>
          </a:ln>
        </p:spPr>
        <p:txBody>
          <a:bodyPr spcFirstLastPara="1" wrap="square" lIns="91425" tIns="45700" rIns="91425" bIns="45700" anchor="b" anchorCtr="0"/>
          <a:lstStyle>
            <a:lvl1pPr marL="457200" marR="0" lvl="0" indent="-228600" algn="l" rtl="0">
              <a:spcBef>
                <a:spcPts val="750"/>
              </a:spcBef>
              <a:spcAft>
                <a:spcPts val="0"/>
              </a:spcAft>
              <a:buClr>
                <a:schemeClr val="accent1"/>
              </a:buClr>
              <a:buSzPts val="1800"/>
              <a:buFont typeface="Noto Sans Symbols"/>
              <a:buNone/>
              <a:defRPr sz="18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1500"/>
              <a:buFont typeface="Noto Sans Symbols"/>
              <a:buNone/>
              <a:defRPr sz="15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1350"/>
              <a:buFont typeface="Noto Sans Symbols"/>
              <a:buNone/>
              <a:defRPr sz="135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1200"/>
              <a:buFont typeface="Noto Sans Symbols"/>
              <a:buNone/>
              <a:defRPr sz="1200" b="1" i="0" u="none" strike="noStrike" cap="none">
                <a:solidFill>
                  <a:srgbClr val="3F3F3F"/>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4"/>
          </p:nvPr>
        </p:nvSpPr>
        <p:spPr>
          <a:xfrm>
            <a:off x="5375218" y="1909304"/>
            <a:ext cx="3254006" cy="2515545"/>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88" name="Shape 88"/>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Shape 90"/>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941910" y="334566"/>
            <a:ext cx="2628899" cy="73223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262626"/>
              </a:buClr>
              <a:buSzPts val="1500"/>
              <a:buFont typeface="Century Gothic"/>
              <a:buNone/>
              <a:defRPr sz="15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4742259" y="334567"/>
            <a:ext cx="3886200" cy="4061222"/>
          </a:xfrm>
          <a:prstGeom prst="rect">
            <a:avLst/>
          </a:prstGeom>
          <a:noFill/>
          <a:ln>
            <a:noFill/>
          </a:ln>
        </p:spPr>
        <p:txBody>
          <a:bodyPr spcFirstLastPara="1" wrap="square" lIns="91425" tIns="45700" rIns="91425" bIns="45700" anchor="ctr"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1941910" y="1198960"/>
            <a:ext cx="2628899" cy="3196827"/>
          </a:xfrm>
          <a:prstGeom prst="rect">
            <a:avLst/>
          </a:prstGeom>
          <a:noFill/>
          <a:ln>
            <a:noFill/>
          </a:ln>
        </p:spPr>
        <p:txBody>
          <a:bodyPr spcFirstLastPara="1" wrap="square" lIns="91425" tIns="45700" rIns="91425" bIns="45700" anchor="t" anchorCtr="0"/>
          <a:lstStyle>
            <a:lvl1pPr marL="457200" marR="0" lvl="0" indent="-228600" algn="l" rtl="0">
              <a:spcBef>
                <a:spcPts val="750"/>
              </a:spcBef>
              <a:spcAft>
                <a:spcPts val="0"/>
              </a:spcAft>
              <a:buClr>
                <a:schemeClr val="accent1"/>
              </a:buClr>
              <a:buSzPts val="1050"/>
              <a:buFont typeface="Noto Sans Symbols"/>
              <a:buNone/>
              <a:defRPr sz="105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75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750"/>
              </a:spcBef>
              <a:spcAft>
                <a:spcPts val="0"/>
              </a:spcAft>
              <a:buClr>
                <a:schemeClr val="accent1"/>
              </a:buClr>
              <a:buSzPts val="750"/>
              <a:buFont typeface="Noto Sans Symbols"/>
              <a:buNone/>
              <a:defRPr sz="75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750"/>
              </a:spcBef>
              <a:spcAft>
                <a:spcPts val="0"/>
              </a:spcAft>
              <a:buClr>
                <a:schemeClr val="accent1"/>
              </a:buClr>
              <a:buSzPts val="675"/>
              <a:buFont typeface="Noto Sans Symbols"/>
              <a:buNone/>
              <a:defRPr sz="675"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Shape 97"/>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Shape 98"/>
          <p:cNvSpPr/>
          <p:nvPr/>
        </p:nvSpPr>
        <p:spPr>
          <a:xfrm rot="10800000" flipH="1">
            <a:off x="-3141" y="535782"/>
            <a:ext cx="1191395" cy="380473"/>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5"/>
        <p:cNvGrpSpPr/>
        <p:nvPr/>
      </p:nvGrpSpPr>
      <p:grpSpPr>
        <a:xfrm>
          <a:off x="0" y="0"/>
          <a:ext cx="0" cy="0"/>
          <a:chOff x="0" y="0"/>
          <a:chExt cx="0" cy="0"/>
        </a:xfrm>
      </p:grpSpPr>
      <p:grpSp>
        <p:nvGrpSpPr>
          <p:cNvPr id="6" name="Shape 6"/>
          <p:cNvGrpSpPr/>
          <p:nvPr/>
        </p:nvGrpSpPr>
        <p:grpSpPr>
          <a:xfrm>
            <a:off x="1" y="171450"/>
            <a:ext cx="2138637" cy="4978971"/>
            <a:chOff x="2487613" y="285750"/>
            <a:chExt cx="2428875" cy="5654676"/>
          </a:xfrm>
        </p:grpSpPr>
        <p:sp>
          <p:nvSpPr>
            <p:cNvPr id="7" name="Shape 7"/>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9"/>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10"/>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9" name="Shape 19"/>
          <p:cNvGrpSpPr/>
          <p:nvPr/>
        </p:nvGrpSpPr>
        <p:grpSpPr>
          <a:xfrm>
            <a:off x="20417" y="-589"/>
            <a:ext cx="1767506" cy="5140529"/>
            <a:chOff x="6627813" y="194833"/>
            <a:chExt cx="1952625" cy="5678918"/>
          </a:xfrm>
        </p:grpSpPr>
        <p:sp>
          <p:nvSpPr>
            <p:cNvPr id="20" name="Shape 20"/>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2" name="Shape 32"/>
          <p:cNvSpPr/>
          <p:nvPr/>
        </p:nvSpPr>
        <p:spPr>
          <a:xfrm>
            <a:off x="0" y="0"/>
            <a:ext cx="13716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262626"/>
              </a:buClr>
              <a:buSzPts val="2700"/>
              <a:buFont typeface="Century Gothic"/>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 name="Shape 34"/>
          <p:cNvSpPr txBox="1">
            <a:spLocks noGrp="1"/>
          </p:cNvSpPr>
          <p:nvPr>
            <p:ph type="body" idx="1"/>
          </p:nvPr>
        </p:nvSpPr>
        <p:spPr>
          <a:xfrm>
            <a:off x="1941909" y="1600200"/>
            <a:ext cx="6686550" cy="2914650"/>
          </a:xfrm>
          <a:prstGeom prst="rect">
            <a:avLst/>
          </a:prstGeom>
          <a:noFill/>
          <a:ln>
            <a:noFill/>
          </a:ln>
        </p:spPr>
        <p:txBody>
          <a:bodyPr spcFirstLastPara="1" wrap="square" lIns="91425" tIns="45700" rIns="91425" bIns="45700" anchor="t" anchorCtr="0"/>
          <a:lstStyle>
            <a:lvl1pPr marL="457200" marR="0" lvl="0" indent="-314325" algn="l" rtl="0">
              <a:spcBef>
                <a:spcPts val="750"/>
              </a:spcBef>
              <a:spcAft>
                <a:spcPts val="0"/>
              </a:spcAft>
              <a:buClr>
                <a:schemeClr val="accent1"/>
              </a:buClr>
              <a:buSzPts val="135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95275" algn="l" rtl="0">
              <a:spcBef>
                <a:spcPts val="750"/>
              </a:spcBef>
              <a:spcAft>
                <a:spcPts val="0"/>
              </a:spcAft>
              <a:buClr>
                <a:schemeClr val="accent1"/>
              </a:buClr>
              <a:buSzPts val="105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5" name="Shape 35"/>
          <p:cNvSpPr txBox="1">
            <a:spLocks noGrp="1"/>
          </p:cNvSpPr>
          <p:nvPr>
            <p:ph type="dt" idx="10"/>
          </p:nvPr>
        </p:nvSpPr>
        <p:spPr>
          <a:xfrm>
            <a:off x="7771210" y="4597828"/>
            <a:ext cx="859712" cy="277797"/>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Shape 36"/>
          <p:cNvSpPr txBox="1">
            <a:spLocks noGrp="1"/>
          </p:cNvSpPr>
          <p:nvPr>
            <p:ph type="ftr" idx="11"/>
          </p:nvPr>
        </p:nvSpPr>
        <p:spPr>
          <a:xfrm>
            <a:off x="1941910" y="4601856"/>
            <a:ext cx="5714999"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675"/>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398860" y="590837"/>
            <a:ext cx="584825"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des-for.infd.edu.ar/sitio/upload/diazbarrigacap8_EVALUACION.pdf"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http://uvg.edu.gt/educacion/maestrosinnovadores/documentos/evaluacion/Herramientas_Evaluacion.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167"/>
        <p:cNvGrpSpPr/>
        <p:nvPr/>
      </p:nvGrpSpPr>
      <p:grpSpPr>
        <a:xfrm>
          <a:off x="0" y="0"/>
          <a:ext cx="0" cy="0"/>
          <a:chOff x="0" y="0"/>
          <a:chExt cx="0" cy="0"/>
        </a:xfrm>
      </p:grpSpPr>
      <p:sp>
        <p:nvSpPr>
          <p:cNvPr id="168" name="Shape 168"/>
          <p:cNvSpPr txBox="1">
            <a:spLocks noGrp="1"/>
          </p:cNvSpPr>
          <p:nvPr>
            <p:ph type="ctrTitle"/>
          </p:nvPr>
        </p:nvSpPr>
        <p:spPr>
          <a:xfrm>
            <a:off x="1623448" y="779779"/>
            <a:ext cx="6858000" cy="1790700"/>
          </a:xfrm>
          <a:prstGeom prst="rect">
            <a:avLst/>
          </a:prstGeom>
          <a:noFill/>
          <a:ln>
            <a:noFill/>
          </a:ln>
        </p:spPr>
        <p:txBody>
          <a:bodyPr spcFirstLastPara="1" wrap="square" lIns="91425" tIns="91425" rIns="91425" bIns="91425" anchor="b" anchorCtr="0">
            <a:noAutofit/>
          </a:bodyPr>
          <a:lstStyle/>
          <a:p>
            <a:pPr marL="0" marR="0" lvl="0" indent="0" algn="ctr" rtl="0">
              <a:spcBef>
                <a:spcPts val="0"/>
              </a:spcBef>
              <a:spcAft>
                <a:spcPts val="0"/>
              </a:spcAft>
              <a:buClr>
                <a:srgbClr val="002060"/>
              </a:buClr>
              <a:buSzPts val="4050"/>
              <a:buFont typeface="Arial"/>
              <a:buNone/>
            </a:pPr>
            <a:r>
              <a:rPr lang="es-MX" sz="4050" b="1" i="0" u="none" strike="noStrike" cap="none">
                <a:solidFill>
                  <a:srgbClr val="002060"/>
                </a:solidFill>
                <a:latin typeface="Arial"/>
                <a:ea typeface="Arial"/>
                <a:cs typeface="Arial"/>
                <a:sym typeface="Arial"/>
              </a:rPr>
              <a:t>COLEGIO INGLES MICHAEL FARADAY, A.C.</a:t>
            </a:r>
            <a:endParaRPr/>
          </a:p>
        </p:txBody>
      </p:sp>
      <p:sp>
        <p:nvSpPr>
          <p:cNvPr id="169" name="Shape 169"/>
          <p:cNvSpPr txBox="1">
            <a:spLocks noGrp="1"/>
          </p:cNvSpPr>
          <p:nvPr>
            <p:ph type="subTitle" idx="1"/>
          </p:nvPr>
        </p:nvSpPr>
        <p:spPr>
          <a:xfrm>
            <a:off x="1886154" y="3302638"/>
            <a:ext cx="6686549" cy="844712"/>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530"/>
              <a:buFont typeface="Arial"/>
              <a:buNone/>
            </a:pPr>
            <a:r>
              <a:rPr lang="es-MX" sz="1350" b="0" i="0" u="none" strike="noStrike" cap="none">
                <a:solidFill>
                  <a:schemeClr val="dk1"/>
                </a:solidFill>
                <a:latin typeface="Century Gothic"/>
                <a:ea typeface="Century Gothic"/>
                <a:cs typeface="Century Gothic"/>
                <a:sym typeface="Century Gothic"/>
              </a:rPr>
              <a:t>                   </a:t>
            </a:r>
            <a:r>
              <a:rPr lang="es-MX" sz="1350" b="1" i="0" u="none" strike="noStrike" cap="none">
                <a:solidFill>
                  <a:schemeClr val="dk1"/>
                </a:solidFill>
                <a:latin typeface="Arial"/>
                <a:ea typeface="Arial"/>
                <a:cs typeface="Arial"/>
                <a:sym typeface="Arial"/>
              </a:rPr>
              <a:t>Ciclo escolar: 2018 – 2019</a:t>
            </a:r>
            <a:endParaRPr sz="135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530"/>
              <a:buFont typeface="Arial"/>
              <a:buNone/>
            </a:pPr>
            <a:endParaRPr sz="1350" b="1" i="0" u="none" strike="noStrike" cap="none">
              <a:solidFill>
                <a:schemeClr val="dk1"/>
              </a:solidFill>
              <a:latin typeface="Arial"/>
              <a:ea typeface="Arial"/>
              <a:cs typeface="Arial"/>
              <a:sym typeface="Arial"/>
            </a:endParaRPr>
          </a:p>
        </p:txBody>
      </p:sp>
      <p:pic>
        <p:nvPicPr>
          <p:cNvPr id="170" name="Shape 170"/>
          <p:cNvPicPr preferRelativeResize="0"/>
          <p:nvPr/>
        </p:nvPicPr>
        <p:blipFill rotWithShape="1">
          <a:blip r:embed="rId4">
            <a:alphaModFix/>
          </a:blip>
          <a:srcRect/>
          <a:stretch/>
        </p:blipFill>
        <p:spPr>
          <a:xfrm>
            <a:off x="123987" y="178472"/>
            <a:ext cx="1276350" cy="1704975"/>
          </a:xfrm>
          <a:prstGeom prst="rect">
            <a:avLst/>
          </a:prstGeom>
          <a:noFill/>
          <a:ln>
            <a:noFill/>
          </a:ln>
        </p:spPr>
      </p:pic>
      <p:sp>
        <p:nvSpPr>
          <p:cNvPr id="171" name="Shape 171"/>
          <p:cNvSpPr txBox="1"/>
          <p:nvPr/>
        </p:nvSpPr>
        <p:spPr>
          <a:xfrm>
            <a:off x="1045650" y="3688050"/>
            <a:ext cx="2762400" cy="9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rgbClr val="000000"/>
                </a:solidFill>
                <a:latin typeface="Arial"/>
                <a:ea typeface="Arial"/>
                <a:cs typeface="Arial"/>
                <a:sym typeface="Arial"/>
              </a:rPr>
              <a:t>Equipo número: 1</a:t>
            </a:r>
            <a:endParaRPr sz="2400" b="0" i="0" u="none" strike="noStrike" cap="none">
              <a:solidFill>
                <a:srgbClr val="000000"/>
              </a:solidFill>
              <a:latin typeface="Arial"/>
              <a:ea typeface="Arial"/>
              <a:cs typeface="Arial"/>
              <a:sym typeface="Arial"/>
            </a:endParaRPr>
          </a:p>
        </p:txBody>
      </p:sp>
      <p:pic>
        <p:nvPicPr>
          <p:cNvPr id="172" name="Shape 172"/>
          <p:cNvPicPr preferRelativeResize="0"/>
          <p:nvPr/>
        </p:nvPicPr>
        <p:blipFill rotWithShape="1">
          <a:blip r:embed="rId4">
            <a:alphaModFix/>
          </a:blip>
          <a:srcRect/>
          <a:stretch/>
        </p:blipFill>
        <p:spPr>
          <a:xfrm>
            <a:off x="7669079" y="3221911"/>
            <a:ext cx="1276350" cy="1704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3F3F3F"/>
              </a:buClr>
              <a:buSzPts val="2700"/>
              <a:buFont typeface="Century Gothic"/>
              <a:buNone/>
            </a:pPr>
            <a:r>
              <a:rPr lang="es-MX" sz="2700" b="1" i="0" u="none" strike="noStrike" cap="none">
                <a:solidFill>
                  <a:srgbClr val="3F3F3F"/>
                </a:solidFill>
                <a:latin typeface="Century Gothic"/>
                <a:ea typeface="Century Gothic"/>
                <a:cs typeface="Century Gothic"/>
                <a:sym typeface="Century Gothic"/>
              </a:rPr>
              <a:t>Producto 3    Fotografías de la sesión.</a:t>
            </a:r>
            <a:endParaRPr sz="2700" b="1" i="0" u="none" strike="noStrike" cap="none">
              <a:solidFill>
                <a:srgbClr val="3F3F3F"/>
              </a:solidFill>
              <a:latin typeface="Century Gothic"/>
              <a:ea typeface="Century Gothic"/>
              <a:cs typeface="Century Gothic"/>
              <a:sym typeface="Century Gothic"/>
            </a:endParaRPr>
          </a:p>
        </p:txBody>
      </p:sp>
      <p:sp>
        <p:nvSpPr>
          <p:cNvPr id="221" name="Shape 2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285750" marR="0" lvl="0" indent="-285750" algn="l" rtl="0">
              <a:spcBef>
                <a:spcPts val="0"/>
              </a:spcBef>
              <a:spcAft>
                <a:spcPts val="0"/>
              </a:spcAft>
              <a:buClr>
                <a:schemeClr val="accent1"/>
              </a:buClr>
              <a:buSzPts val="2000"/>
              <a:buFont typeface="Noto Sans Symbols"/>
              <a:buChar char="❑"/>
            </a:pPr>
            <a:r>
              <a:rPr lang="es-MX" sz="2000" b="0" i="0" u="none" strike="noStrike" cap="none">
                <a:solidFill>
                  <a:srgbClr val="3F3F3F"/>
                </a:solidFill>
                <a:latin typeface="Arial"/>
                <a:ea typeface="Arial"/>
                <a:cs typeface="Arial"/>
                <a:sym typeface="Arial"/>
              </a:rPr>
              <a:t>Trabajo realizado después de la proyección audio visual.</a:t>
            </a:r>
            <a:endParaRPr sz="2000" b="0" i="0" u="none" strike="noStrike" cap="none">
              <a:solidFill>
                <a:srgbClr val="3F3F3F"/>
              </a:solidFill>
              <a:latin typeface="Arial"/>
              <a:ea typeface="Arial"/>
              <a:cs typeface="Arial"/>
              <a:sym typeface="Arial"/>
            </a:endParaRPr>
          </a:p>
        </p:txBody>
      </p:sp>
      <p:pic>
        <p:nvPicPr>
          <p:cNvPr id="222" name="Shape 222"/>
          <p:cNvPicPr preferRelativeResize="0"/>
          <p:nvPr/>
        </p:nvPicPr>
        <p:blipFill rotWithShape="1">
          <a:blip r:embed="rId3">
            <a:alphaModFix/>
          </a:blip>
          <a:srcRect/>
          <a:stretch/>
        </p:blipFill>
        <p:spPr>
          <a:xfrm>
            <a:off x="479502" y="2010137"/>
            <a:ext cx="3451784" cy="2149268"/>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23" name="Shape 223"/>
          <p:cNvPicPr preferRelativeResize="0"/>
          <p:nvPr/>
        </p:nvPicPr>
        <p:blipFill rotWithShape="1">
          <a:blip r:embed="rId4">
            <a:alphaModFix/>
          </a:blip>
          <a:srcRect/>
          <a:stretch/>
        </p:blipFill>
        <p:spPr>
          <a:xfrm rot="10800000">
            <a:off x="4572000" y="2450665"/>
            <a:ext cx="3619587" cy="225296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311700" y="154982"/>
            <a:ext cx="8520600" cy="4835471"/>
          </a:xfrm>
          <a:prstGeom prst="rect">
            <a:avLst/>
          </a:prstGeom>
          <a:noFill/>
          <a:ln>
            <a:noFill/>
          </a:ln>
        </p:spPr>
        <p:txBody>
          <a:bodyPr spcFirstLastPara="1" wrap="square" lIns="91425" tIns="91425" rIns="91425" bIns="91425" anchor="t" anchorCtr="0">
            <a:noAutofit/>
          </a:bodyPr>
          <a:lstStyle/>
          <a:p>
            <a:pPr marL="257175" marR="0" lvl="0" indent="-257175" algn="ctr" rtl="0">
              <a:spcBef>
                <a:spcPts val="0"/>
              </a:spcBef>
              <a:spcAft>
                <a:spcPts val="0"/>
              </a:spcAft>
              <a:buClr>
                <a:schemeClr val="accent1"/>
              </a:buClr>
              <a:buSzPts val="2800"/>
              <a:buFont typeface="Noto Sans Symbols"/>
              <a:buNone/>
            </a:pPr>
            <a:r>
              <a:rPr lang="es-MX" sz="2800" b="0" i="0" u="none" strike="noStrike" cap="none">
                <a:solidFill>
                  <a:srgbClr val="3F3F3F"/>
                </a:solidFill>
                <a:latin typeface="Arial"/>
                <a:ea typeface="Arial"/>
                <a:cs typeface="Arial"/>
                <a:sym typeface="Arial"/>
              </a:rPr>
              <a:t>Trabajo por equipos para plantear proyecto interdisciplinario.</a:t>
            </a:r>
            <a:endParaRPr sz="2800" b="0" i="0" u="none" strike="noStrike" cap="none">
              <a:solidFill>
                <a:srgbClr val="3F3F3F"/>
              </a:solidFill>
              <a:latin typeface="Arial"/>
              <a:ea typeface="Arial"/>
              <a:cs typeface="Arial"/>
              <a:sym typeface="Arial"/>
            </a:endParaRPr>
          </a:p>
        </p:txBody>
      </p:sp>
      <p:pic>
        <p:nvPicPr>
          <p:cNvPr id="229" name="Shape 229"/>
          <p:cNvPicPr preferRelativeResize="0"/>
          <p:nvPr/>
        </p:nvPicPr>
        <p:blipFill rotWithShape="1">
          <a:blip r:embed="rId3">
            <a:alphaModFix/>
          </a:blip>
          <a:srcRect/>
          <a:stretch/>
        </p:blipFill>
        <p:spPr>
          <a:xfrm>
            <a:off x="1859797" y="1317356"/>
            <a:ext cx="5207430" cy="325464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p:nvPr/>
        </p:nvSpPr>
        <p:spPr>
          <a:xfrm>
            <a:off x="240535" y="140766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700"/>
              <a:buFont typeface="Century Gothic"/>
              <a:buNone/>
            </a:pPr>
            <a:r>
              <a:rPr lang="es-MX" sz="2700" b="1" i="0" u="none" strike="noStrike" cap="none">
                <a:solidFill>
                  <a:srgbClr val="3F3F3F"/>
                </a:solidFill>
                <a:latin typeface="Century Gothic"/>
                <a:ea typeface="Century Gothic"/>
                <a:cs typeface="Century Gothic"/>
                <a:sym typeface="Century Gothic"/>
              </a:rPr>
              <a:t>Producto 2</a:t>
            </a:r>
            <a:endParaRPr sz="2700" b="1" i="0" u="none" strike="noStrike" cap="none">
              <a:solidFill>
                <a:srgbClr val="3F3F3F"/>
              </a:solidFill>
              <a:latin typeface="Century Gothic"/>
              <a:ea typeface="Century Gothic"/>
              <a:cs typeface="Century Gothic"/>
              <a:sym typeface="Century Gothic"/>
            </a:endParaRPr>
          </a:p>
        </p:txBody>
      </p:sp>
      <p:sp>
        <p:nvSpPr>
          <p:cNvPr id="235" name="Shape 235"/>
          <p:cNvSpPr txBox="1"/>
          <p:nvPr/>
        </p:nvSpPr>
        <p:spPr>
          <a:xfrm>
            <a:off x="311700" y="2798395"/>
            <a:ext cx="8520600" cy="1719418"/>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Organizador</a:t>
            </a:r>
            <a:endParaRPr/>
          </a:p>
          <a:p>
            <a:pPr marL="257175" marR="0" lvl="0" indent="-257175" algn="l" rtl="0">
              <a:lnSpc>
                <a:spcPct val="100000"/>
              </a:lnSpc>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         gráfico</a:t>
            </a:r>
            <a:endParaRPr sz="2400" b="0" i="0" u="none" strike="noStrike" cap="none">
              <a:solidFill>
                <a:srgbClr val="3F3F3F"/>
              </a:solidFill>
              <a:latin typeface="Arial"/>
              <a:ea typeface="Arial"/>
              <a:cs typeface="Arial"/>
              <a:sym typeface="Arial"/>
            </a:endParaRPr>
          </a:p>
        </p:txBody>
      </p:sp>
      <p:pic>
        <p:nvPicPr>
          <p:cNvPr id="236" name="Shape 236"/>
          <p:cNvPicPr preferRelativeResize="0"/>
          <p:nvPr/>
        </p:nvPicPr>
        <p:blipFill rotWithShape="1">
          <a:blip r:embed="rId3">
            <a:alphaModFix/>
          </a:blip>
          <a:srcRect/>
          <a:stretch/>
        </p:blipFill>
        <p:spPr>
          <a:xfrm rot="5400000">
            <a:off x="2172575" y="750400"/>
            <a:ext cx="4832626" cy="3624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548454" y="48840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Introducción o justificación.</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Descripción del proyecto</a:t>
            </a:r>
            <a:endParaRPr sz="2700" b="0" i="0" u="none" strike="noStrike" cap="none">
              <a:solidFill>
                <a:srgbClr val="262626"/>
              </a:solidFill>
              <a:latin typeface="Century Gothic"/>
              <a:ea typeface="Century Gothic"/>
              <a:cs typeface="Century Gothic"/>
              <a:sym typeface="Century Gothic"/>
            </a:endParaRPr>
          </a:p>
        </p:txBody>
      </p:sp>
      <p:sp>
        <p:nvSpPr>
          <p:cNvPr id="242" name="Shape 242"/>
          <p:cNvSpPr txBox="1">
            <a:spLocks noGrp="1"/>
          </p:cNvSpPr>
          <p:nvPr>
            <p:ph type="body" idx="1"/>
          </p:nvPr>
        </p:nvSpPr>
        <p:spPr>
          <a:xfrm>
            <a:off x="1941909" y="1600201"/>
            <a:ext cx="6686550" cy="1352972"/>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En la actualidad el uso de la energía se ha vuelto un factor importante en la vida cotidiana del ser humano por lo que se vuelve fundamental transformarla para satisfacer las necesidades del hombre, es trascendental evolucionar para que los procesos hagan uso eficiente de la energía y sobre todo que sea amigable con el medio ambiente.</a:t>
            </a:r>
            <a:br>
              <a:rPr lang="es-MX" sz="1350" b="0" i="0" u="none" strike="noStrike" cap="none">
                <a:solidFill>
                  <a:srgbClr val="3F3F3F"/>
                </a:solidFill>
                <a:latin typeface="Century Gothic"/>
                <a:ea typeface="Century Gothic"/>
                <a:cs typeface="Century Gothic"/>
                <a:sym typeface="Century Gothic"/>
              </a:rPr>
            </a:br>
            <a:endParaRPr sz="1350" b="0" i="0" u="none" strike="noStrike" cap="none">
              <a:solidFill>
                <a:srgbClr val="3F3F3F"/>
              </a:solidFill>
              <a:latin typeface="Century Gothic"/>
              <a:ea typeface="Century Gothic"/>
              <a:cs typeface="Century Gothic"/>
              <a:sym typeface="Century Gothic"/>
            </a:endParaRPr>
          </a:p>
        </p:txBody>
      </p:sp>
      <p:sp>
        <p:nvSpPr>
          <p:cNvPr id="243" name="Shape 243"/>
          <p:cNvSpPr txBox="1"/>
          <p:nvPr/>
        </p:nvSpPr>
        <p:spPr>
          <a:xfrm>
            <a:off x="1548454" y="2760855"/>
            <a:ext cx="6683765" cy="7341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Objetivo general del proyecto.</a:t>
            </a:r>
            <a:endParaRPr sz="2700" b="0" i="0" u="none" strike="noStrike" cap="none">
              <a:solidFill>
                <a:srgbClr val="262626"/>
              </a:solidFill>
              <a:latin typeface="Century Gothic"/>
              <a:ea typeface="Century Gothic"/>
              <a:cs typeface="Century Gothic"/>
              <a:sym typeface="Century Gothic"/>
            </a:endParaRPr>
          </a:p>
        </p:txBody>
      </p:sp>
      <p:sp>
        <p:nvSpPr>
          <p:cNvPr id="244" name="Shape 244"/>
          <p:cNvSpPr txBox="1"/>
          <p:nvPr/>
        </p:nvSpPr>
        <p:spPr>
          <a:xfrm>
            <a:off x="1941909" y="3302722"/>
            <a:ext cx="6686550" cy="1352972"/>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El alumno aplicará principios, técnicas y recursos para construir modelos que le permitan investigar en fuentes electrónicas y poder establecer criterios sobre las diferencias que existen en el proceso de transformación de energía eléctrica a partir de energía: térmica, hidráulica, eólica, nuclear y geotérmica para analizar y argumentar de manera verbal y gráfica. </a:t>
            </a:r>
            <a:endParaRPr/>
          </a:p>
          <a:p>
            <a:pPr marL="0" marR="0" lvl="0" indent="0" algn="l" rtl="0">
              <a:lnSpc>
                <a:spcPct val="100000"/>
              </a:lnSpc>
              <a:spcBef>
                <a:spcPts val="75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Objetivos o propósitos a alcanzar, de cada asignatura involucrada</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250" name="Shape 250"/>
          <p:cNvGraphicFramePr/>
          <p:nvPr/>
        </p:nvGraphicFramePr>
        <p:xfrm>
          <a:off x="1196447" y="1925320"/>
          <a:ext cx="3000000" cy="3000000"/>
        </p:xfrm>
        <a:graphic>
          <a:graphicData uri="http://schemas.openxmlformats.org/drawingml/2006/table">
            <a:tbl>
              <a:tblPr firstRow="1" bandRow="1">
                <a:noFill/>
                <a:tableStyleId>{084E0932-5ECA-4114-A1E2-E36BC0D26ED9}</a:tableStyleId>
              </a:tblPr>
              <a:tblGrid>
                <a:gridCol w="1174225"/>
                <a:gridCol w="1605275"/>
                <a:gridCol w="1582175"/>
                <a:gridCol w="1357450"/>
                <a:gridCol w="1550325"/>
              </a:tblGrid>
              <a:tr h="370850">
                <a:tc>
                  <a:txBody>
                    <a:bodyPr/>
                    <a:lstStyle/>
                    <a:p>
                      <a:pPr marL="228600" marR="0" lvl="0" indent="0" algn="ctr" rtl="0">
                        <a:spcBef>
                          <a:spcPts val="0"/>
                        </a:spcBef>
                        <a:spcAft>
                          <a:spcPts val="0"/>
                        </a:spcAft>
                        <a:buNone/>
                      </a:pPr>
                      <a:r>
                        <a:rPr lang="es-MX" sz="1100" b="1" i="0" u="none" strike="noStrike" cap="none">
                          <a:solidFill>
                            <a:srgbClr val="000000"/>
                          </a:solidFill>
                          <a:latin typeface="Arial"/>
                          <a:ea typeface="Arial"/>
                          <a:cs typeface="Arial"/>
                          <a:sym typeface="Arial"/>
                        </a:rPr>
                        <a:t>Disciplinas:</a:t>
                      </a:r>
                      <a:endParaRPr sz="1350" u="none" strike="noStrike" cap="none"/>
                    </a:p>
                  </a:txBody>
                  <a:tcPr marL="63500" marR="63500" marT="63500" marB="63500"/>
                </a:tc>
                <a:tc>
                  <a:txBody>
                    <a:bodyPr/>
                    <a:lstStyle/>
                    <a:p>
                      <a:pPr marL="228600" marR="0" lvl="0" indent="0" algn="ctr" rtl="0">
                        <a:spcBef>
                          <a:spcPts val="0"/>
                        </a:spcBef>
                        <a:spcAft>
                          <a:spcPts val="0"/>
                        </a:spcAft>
                        <a:buNone/>
                      </a:pPr>
                      <a:r>
                        <a:rPr lang="es-MX" sz="1100" b="1" i="0" u="none" strike="noStrike" cap="none">
                          <a:solidFill>
                            <a:srgbClr val="000000"/>
                          </a:solidFill>
                          <a:latin typeface="Arial"/>
                          <a:ea typeface="Arial"/>
                          <a:cs typeface="Arial"/>
                          <a:sym typeface="Arial"/>
                        </a:rPr>
                        <a:t>Disciplina 1. ___</a:t>
                      </a:r>
                      <a:r>
                        <a:rPr lang="es-MX" sz="1100" b="1" i="0" u="sng" strike="noStrike" cap="none">
                          <a:solidFill>
                            <a:srgbClr val="000000"/>
                          </a:solidFill>
                          <a:latin typeface="Arial"/>
                          <a:ea typeface="Arial"/>
                          <a:cs typeface="Arial"/>
                          <a:sym typeface="Arial"/>
                        </a:rPr>
                        <a:t>Física</a:t>
                      </a:r>
                      <a:r>
                        <a:rPr lang="es-MX" sz="1100" b="1" i="0" u="none" strike="noStrike" cap="none">
                          <a:solidFill>
                            <a:srgbClr val="000000"/>
                          </a:solidFill>
                          <a:latin typeface="Arial"/>
                          <a:ea typeface="Arial"/>
                          <a:cs typeface="Arial"/>
                          <a:sym typeface="Arial"/>
                        </a:rPr>
                        <a:t>___</a:t>
                      </a:r>
                      <a:endParaRPr sz="1350" u="none" strike="noStrike" cap="none"/>
                    </a:p>
                  </a:txBody>
                  <a:tcPr marL="63500" marR="63500" marT="63500" marB="63500" anchor="ctr"/>
                </a:tc>
                <a:tc>
                  <a:txBody>
                    <a:bodyPr/>
                    <a:lstStyle/>
                    <a:p>
                      <a:pPr marL="228600" marR="0" lvl="0" indent="0" algn="ctr" rtl="0">
                        <a:spcBef>
                          <a:spcPts val="0"/>
                        </a:spcBef>
                        <a:spcAft>
                          <a:spcPts val="0"/>
                        </a:spcAft>
                        <a:buNone/>
                      </a:pPr>
                      <a:r>
                        <a:rPr lang="es-MX" sz="1100" b="1" i="0" u="none" strike="noStrike" cap="none">
                          <a:solidFill>
                            <a:srgbClr val="000000"/>
                          </a:solidFill>
                          <a:latin typeface="Arial"/>
                          <a:ea typeface="Arial"/>
                          <a:cs typeface="Arial"/>
                          <a:sym typeface="Arial"/>
                        </a:rPr>
                        <a:t>Disciplina 2. _</a:t>
                      </a:r>
                      <a:r>
                        <a:rPr lang="es-MX" sz="1100" b="1" i="0" u="sng" strike="noStrike" cap="none">
                          <a:solidFill>
                            <a:srgbClr val="000000"/>
                          </a:solidFill>
                          <a:latin typeface="Arial"/>
                          <a:ea typeface="Arial"/>
                          <a:cs typeface="Arial"/>
                          <a:sym typeface="Arial"/>
                        </a:rPr>
                        <a:t>Matemáticas  IV</a:t>
                      </a:r>
                      <a:r>
                        <a:rPr lang="es-MX" sz="1100" b="1" i="0" u="none" strike="noStrike" cap="none">
                          <a:solidFill>
                            <a:srgbClr val="000000"/>
                          </a:solidFill>
                          <a:latin typeface="Arial"/>
                          <a:ea typeface="Arial"/>
                          <a:cs typeface="Arial"/>
                          <a:sym typeface="Arial"/>
                        </a:rPr>
                        <a:t>_</a:t>
                      </a:r>
                      <a:endParaRPr sz="1350" u="none" strike="noStrike" cap="none"/>
                    </a:p>
                  </a:txBody>
                  <a:tcPr marL="63500" marR="63500" marT="63500" marB="63500" anchor="ctr"/>
                </a:tc>
                <a:tc>
                  <a:txBody>
                    <a:bodyPr/>
                    <a:lstStyle/>
                    <a:p>
                      <a:pPr marL="228600" marR="0" lvl="0" indent="0" algn="ctr" rtl="0">
                        <a:spcBef>
                          <a:spcPts val="0"/>
                        </a:spcBef>
                        <a:spcAft>
                          <a:spcPts val="0"/>
                        </a:spcAft>
                        <a:buNone/>
                      </a:pPr>
                      <a:r>
                        <a:rPr lang="es-MX" sz="1100" b="1" i="0" u="none" strike="noStrike" cap="none">
                          <a:solidFill>
                            <a:srgbClr val="000000"/>
                          </a:solidFill>
                          <a:latin typeface="Arial"/>
                          <a:ea typeface="Arial"/>
                          <a:cs typeface="Arial"/>
                          <a:sym typeface="Arial"/>
                        </a:rPr>
                        <a:t>Disciplina 3. __</a:t>
                      </a:r>
                      <a:r>
                        <a:rPr lang="es-MX" sz="1100" b="1" i="0" u="sng" strike="noStrike" cap="none">
                          <a:solidFill>
                            <a:srgbClr val="000000"/>
                          </a:solidFill>
                          <a:latin typeface="Arial"/>
                          <a:ea typeface="Arial"/>
                          <a:cs typeface="Arial"/>
                          <a:sym typeface="Arial"/>
                        </a:rPr>
                        <a:t>Dibujo</a:t>
                      </a:r>
                      <a:r>
                        <a:rPr lang="es-MX" sz="1100" b="1" i="0" u="none" strike="noStrike" cap="none">
                          <a:solidFill>
                            <a:srgbClr val="000000"/>
                          </a:solidFill>
                          <a:latin typeface="Arial"/>
                          <a:ea typeface="Arial"/>
                          <a:cs typeface="Arial"/>
                          <a:sym typeface="Arial"/>
                        </a:rPr>
                        <a:t>__</a:t>
                      </a:r>
                      <a:endParaRPr sz="1350" u="none" strike="noStrike" cap="none"/>
                    </a:p>
                  </a:txBody>
                  <a:tcPr marL="63500" marR="63500" marT="63500" marB="63500" anchor="ctr"/>
                </a:tc>
                <a:tc>
                  <a:txBody>
                    <a:bodyPr/>
                    <a:lstStyle/>
                    <a:p>
                      <a:pPr marL="228600" marR="0" lvl="0" indent="0" algn="ctr" rtl="0">
                        <a:spcBef>
                          <a:spcPts val="0"/>
                        </a:spcBef>
                        <a:spcAft>
                          <a:spcPts val="0"/>
                        </a:spcAft>
                        <a:buNone/>
                      </a:pPr>
                      <a:r>
                        <a:rPr lang="es-MX" sz="1100" b="1" i="0" u="none" strike="noStrike" cap="none">
                          <a:solidFill>
                            <a:srgbClr val="000000"/>
                          </a:solidFill>
                          <a:latin typeface="Arial"/>
                          <a:ea typeface="Arial"/>
                          <a:cs typeface="Arial"/>
                          <a:sym typeface="Arial"/>
                        </a:rPr>
                        <a:t>Disciplina 3. _</a:t>
                      </a:r>
                      <a:r>
                        <a:rPr lang="es-MX" sz="1100" b="1" i="0" u="sng" strike="noStrike" cap="none">
                          <a:solidFill>
                            <a:srgbClr val="000000"/>
                          </a:solidFill>
                          <a:latin typeface="Arial"/>
                          <a:ea typeface="Arial"/>
                          <a:cs typeface="Arial"/>
                          <a:sym typeface="Arial"/>
                        </a:rPr>
                        <a:t>INFORMATICA</a:t>
                      </a:r>
                      <a:endParaRPr sz="1350" u="none" strike="noStrike" cap="none"/>
                    </a:p>
                  </a:txBody>
                  <a:tcPr marL="63500" marR="63500" marT="63500" marB="63500" anchor="ctr"/>
                </a:tc>
              </a:tr>
              <a:tr h="3708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Comprenden el proceso de transformación de la energía para obtener energía eléctrica.</a:t>
                      </a:r>
                      <a:endParaRPr sz="1350"/>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Desarrollar habilidades de razonamiento lógico y analizar los factores que intervienen en la eficiencia de generar energía eléctrica e interpretarlos y argumentar una conclusión. </a:t>
                      </a:r>
                      <a:endParaRPr sz="1350"/>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Comprender al dibujo como un medio de expresión indispensable, así como la comprensión gráfica, cuyo fin sea la creación o fabricación de un producto.</a:t>
                      </a:r>
                      <a:endParaRPr sz="1350"/>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Términos y de realidad virtual. Entender la programación y la realidad aumentada. Acceder al diseño de carteles y al modelaje en 3D.</a:t>
                      </a:r>
                      <a:endParaRPr sz="1350"/>
                    </a:p>
                  </a:txBody>
                  <a:tcPr marL="63500" marR="63500" marT="63500" marB="6350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639893" y="136189"/>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Preguntas generadoras, preguntas guía, problema a abordar.</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256" name="Shape 256"/>
          <p:cNvGraphicFramePr/>
          <p:nvPr/>
        </p:nvGraphicFramePr>
        <p:xfrm>
          <a:off x="1054207" y="1096857"/>
          <a:ext cx="3000000" cy="3000000"/>
        </p:xfrm>
        <a:graphic>
          <a:graphicData uri="http://schemas.openxmlformats.org/drawingml/2006/table">
            <a:tbl>
              <a:tblPr firstRow="1" bandRow="1">
                <a:noFill/>
                <a:tableStyleId>{084E0932-5ECA-4114-A1E2-E36BC0D26ED9}</a:tableStyleId>
              </a:tblPr>
              <a:tblGrid>
                <a:gridCol w="1174225"/>
                <a:gridCol w="1605275"/>
                <a:gridCol w="1582175"/>
                <a:gridCol w="1357450"/>
                <a:gridCol w="1550325"/>
              </a:tblGrid>
              <a:tr h="370850">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Disciplinas:</a:t>
                      </a:r>
                      <a:endParaRPr sz="1350"/>
                    </a:p>
                  </a:txBody>
                  <a:tcPr marL="63500" marR="63500" marT="63500" marB="63500"/>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1. ___</a:t>
                      </a:r>
                      <a:r>
                        <a:rPr lang="es-MX" sz="1100" b="1" i="0" u="sng">
                          <a:solidFill>
                            <a:srgbClr val="000000"/>
                          </a:solidFill>
                          <a:latin typeface="Arial"/>
                          <a:ea typeface="Arial"/>
                          <a:cs typeface="Arial"/>
                          <a:sym typeface="Arial"/>
                        </a:rPr>
                        <a:t>Física</a:t>
                      </a:r>
                      <a:r>
                        <a:rPr lang="es-MX" sz="1100" b="1" i="0" u="none" strike="noStrike">
                          <a:solidFill>
                            <a:srgbClr val="000000"/>
                          </a:solidFill>
                          <a:latin typeface="Arial"/>
                          <a:ea typeface="Arial"/>
                          <a:cs typeface="Arial"/>
                          <a:sym typeface="Arial"/>
                        </a:rPr>
                        <a:t>___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2. _</a:t>
                      </a:r>
                      <a:r>
                        <a:rPr lang="es-MX" sz="1100" b="1" i="0" u="sng">
                          <a:solidFill>
                            <a:srgbClr val="000000"/>
                          </a:solidFill>
                          <a:latin typeface="Arial"/>
                          <a:ea typeface="Arial"/>
                          <a:cs typeface="Arial"/>
                          <a:sym typeface="Arial"/>
                        </a:rPr>
                        <a:t>Matemáticas  IV</a:t>
                      </a:r>
                      <a:r>
                        <a:rPr lang="es-MX" sz="1100" b="1" i="0" u="none" strike="noStrike">
                          <a:solidFill>
                            <a:srgbClr val="000000"/>
                          </a:solidFill>
                          <a:latin typeface="Arial"/>
                          <a:ea typeface="Arial"/>
                          <a:cs typeface="Arial"/>
                          <a:sym typeface="Arial"/>
                        </a:rPr>
                        <a:t>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__</a:t>
                      </a:r>
                      <a:r>
                        <a:rPr lang="es-MX" sz="1100" b="1" i="0" u="sng">
                          <a:solidFill>
                            <a:srgbClr val="000000"/>
                          </a:solidFill>
                          <a:latin typeface="Arial"/>
                          <a:ea typeface="Arial"/>
                          <a:cs typeface="Arial"/>
                          <a:sym typeface="Arial"/>
                        </a:rPr>
                        <a:t>Dibujo</a:t>
                      </a:r>
                      <a:r>
                        <a:rPr lang="es-MX" sz="1100" b="1" i="0" u="none" strike="noStrike">
                          <a:solidFill>
                            <a:srgbClr val="000000"/>
                          </a:solidFill>
                          <a:latin typeface="Arial"/>
                          <a:ea typeface="Arial"/>
                          <a:cs typeface="Arial"/>
                          <a:sym typeface="Arial"/>
                        </a:rPr>
                        <a:t>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_</a:t>
                      </a:r>
                      <a:r>
                        <a:rPr lang="es-MX" sz="1100" b="1" i="0" u="sng">
                          <a:solidFill>
                            <a:srgbClr val="000000"/>
                          </a:solidFill>
                          <a:latin typeface="Arial"/>
                          <a:ea typeface="Arial"/>
                          <a:cs typeface="Arial"/>
                          <a:sym typeface="Arial"/>
                        </a:rPr>
                        <a:t>INFORMATICA</a:t>
                      </a:r>
                      <a:endParaRPr sz="1350"/>
                    </a:p>
                  </a:txBody>
                  <a:tcPr marL="63500" marR="63500" marT="63500" marB="63500" anchor="ctr"/>
                </a:tc>
              </a:tr>
              <a:tr h="370850">
                <a:tc>
                  <a:txBody>
                    <a:bodyPr/>
                    <a:lstStyle/>
                    <a:p>
                      <a:pPr marL="0" marR="0" lvl="0" indent="0" algn="l" rtl="0">
                        <a:spcBef>
                          <a:spcPts val="0"/>
                        </a:spcBef>
                        <a:spcAft>
                          <a:spcPts val="0"/>
                        </a:spcAft>
                        <a:buNone/>
                      </a:pPr>
                      <a:r>
                        <a:rPr lang="es-MX" sz="1100" b="1" i="0" u="none" strike="noStrike">
                          <a:solidFill>
                            <a:srgbClr val="000000"/>
                          </a:solidFill>
                          <a:latin typeface="Arial"/>
                          <a:ea typeface="Arial"/>
                          <a:cs typeface="Arial"/>
                          <a:sym typeface="Arial"/>
                        </a:rPr>
                        <a:t>1. Preguntar y cuestionar.</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Preguntas que dirigen la Investigación Interdisciplinaria.</a:t>
                      </a:r>
                      <a:endParaRPr sz="1350"/>
                    </a:p>
                  </a:txBody>
                  <a:tcPr marL="63500" marR="63500" marT="63500" marB="63500"/>
                </a:tc>
                <a:tc gridSpan="4">
                  <a:txBody>
                    <a:bodyPr/>
                    <a:lstStyle/>
                    <a:p>
                      <a:pPr marL="0" marR="0" lvl="0" indent="0" algn="l" rtl="0">
                        <a:spcBef>
                          <a:spcPts val="0"/>
                        </a:spcBef>
                        <a:spcAft>
                          <a:spcPts val="0"/>
                        </a:spcAft>
                        <a:buNone/>
                      </a:pPr>
                      <a:r>
                        <a:rPr lang="es-MX" sz="1350" b="0" i="0" u="none" strike="noStrike">
                          <a:solidFill>
                            <a:schemeClr val="dk1"/>
                          </a:solidFill>
                          <a:latin typeface="Century Gothic"/>
                          <a:ea typeface="Century Gothic"/>
                          <a:cs typeface="Century Gothic"/>
                          <a:sym typeface="Century Gothic"/>
                        </a:rPr>
                        <a:t>¿Cuáles son las formas de generar energía eléctrica?</a:t>
                      </a:r>
                      <a:endParaRPr/>
                    </a:p>
                    <a:p>
                      <a:pPr marL="0" marR="0" lvl="0" indent="0" algn="l" rtl="0">
                        <a:spcBef>
                          <a:spcPts val="0"/>
                        </a:spcBef>
                        <a:spcAft>
                          <a:spcPts val="0"/>
                        </a:spcAft>
                        <a:buNone/>
                      </a:pPr>
                      <a:r>
                        <a:rPr lang="es-MX" sz="1350" b="0" i="0" u="none" strike="noStrike">
                          <a:solidFill>
                            <a:schemeClr val="dk1"/>
                          </a:solidFill>
                          <a:latin typeface="Century Gothic"/>
                          <a:ea typeface="Century Gothic"/>
                          <a:cs typeface="Century Gothic"/>
                          <a:sym typeface="Century Gothic"/>
                        </a:rPr>
                        <a:t>¿Cuál es la forma más eficiente de generar energía eléctrica?</a:t>
                      </a:r>
                      <a:endParaRPr/>
                    </a:p>
                    <a:p>
                      <a:pPr marL="0" marR="0" lvl="0" indent="0" algn="l" rtl="0">
                        <a:spcBef>
                          <a:spcPts val="0"/>
                        </a:spcBef>
                        <a:spcAft>
                          <a:spcPts val="0"/>
                        </a:spcAft>
                        <a:buNone/>
                      </a:pPr>
                      <a:r>
                        <a:rPr lang="es-MX" sz="1350" b="0" i="0" u="none" strike="noStrike">
                          <a:solidFill>
                            <a:schemeClr val="dk1"/>
                          </a:solidFill>
                          <a:latin typeface="Century Gothic"/>
                          <a:ea typeface="Century Gothic"/>
                          <a:cs typeface="Century Gothic"/>
                          <a:sym typeface="Century Gothic"/>
                        </a:rPr>
                        <a:t>¿Cuál es la forma de generación de energía eléctrica más amigable con el medio ambiente?</a:t>
                      </a:r>
                      <a:endParaRPr/>
                    </a:p>
                    <a:p>
                      <a:pPr marL="0" marR="0" lvl="0" indent="0" algn="l" rtl="0">
                        <a:spcBef>
                          <a:spcPts val="0"/>
                        </a:spcBef>
                        <a:spcAft>
                          <a:spcPts val="0"/>
                        </a:spcAft>
                        <a:buNone/>
                      </a:pPr>
                      <a:r>
                        <a:rPr lang="es-MX" sz="1350" b="0" i="0" u="none" strike="noStrike">
                          <a:solidFill>
                            <a:schemeClr val="dk1"/>
                          </a:solidFill>
                          <a:latin typeface="Century Gothic"/>
                          <a:ea typeface="Century Gothic"/>
                          <a:cs typeface="Century Gothic"/>
                          <a:sym typeface="Century Gothic"/>
                        </a:rPr>
                        <a:t>¿Qué tipo de generación de energía eléctrica sería la más adecuada para ciudad en la que vivimos?</a:t>
                      </a:r>
                      <a:endParaRPr/>
                    </a:p>
                    <a:p>
                      <a:pPr marL="0" marR="0" lvl="0" indent="0" algn="l" rtl="0">
                        <a:spcBef>
                          <a:spcPts val="0"/>
                        </a:spcBef>
                        <a:spcAft>
                          <a:spcPts val="0"/>
                        </a:spcAft>
                        <a:buNone/>
                      </a:pPr>
                      <a:r>
                        <a:rPr lang="es-MX" sz="1350" b="0" i="0" u="none" strike="noStrike">
                          <a:solidFill>
                            <a:schemeClr val="dk1"/>
                          </a:solidFill>
                          <a:latin typeface="Century Gothic"/>
                          <a:ea typeface="Century Gothic"/>
                          <a:cs typeface="Century Gothic"/>
                          <a:sym typeface="Century Gothic"/>
                        </a:rPr>
                        <a:t>¿Qué proporciones debería presentar una planta generadora de electricidad para la colonia en la que se encuentra el colegio?</a:t>
                      </a:r>
                      <a:endParaRPr sz="1350"/>
                    </a:p>
                  </a:txBody>
                  <a:tcPr marL="63500" marR="63500" marT="63500" marB="63500"/>
                </a:tc>
                <a:tc hMerge="1">
                  <a:txBody>
                    <a:bodyPr/>
                    <a:lstStyle/>
                    <a:p>
                      <a:endParaRPr lang="es-MX"/>
                    </a:p>
                  </a:txBody>
                  <a:tcPr/>
                </a:tc>
                <a:tc hMerge="1">
                  <a:txBody>
                    <a:bodyPr/>
                    <a:lstStyle/>
                    <a:p>
                      <a:endParaRPr lang="es-MX"/>
                    </a:p>
                  </a:txBody>
                  <a:tcPr/>
                </a:tc>
                <a:tc hMerge="1">
                  <a:txBody>
                    <a:bodyPr/>
                    <a:lstStyle/>
                    <a:p>
                      <a:endParaRPr lang="es-MX"/>
                    </a:p>
                  </a:txBody>
                  <a:tcPr/>
                </a:tc>
              </a:tr>
              <a:tr h="370850">
                <a:tc>
                  <a:txBody>
                    <a:bodyPr/>
                    <a:lstStyle/>
                    <a:p>
                      <a:pPr marL="0" marR="0" lvl="0" indent="0" algn="l" rtl="0">
                        <a:spcBef>
                          <a:spcPts val="0"/>
                        </a:spcBef>
                        <a:spcAft>
                          <a:spcPts val="0"/>
                        </a:spcAft>
                        <a:buNone/>
                      </a:pPr>
                      <a:r>
                        <a:rPr lang="es-MX" sz="1100" b="1" i="0" u="none" strike="noStrike">
                          <a:solidFill>
                            <a:srgbClr val="000000"/>
                          </a:solidFill>
                          <a:latin typeface="Arial"/>
                          <a:ea typeface="Arial"/>
                          <a:cs typeface="Arial"/>
                          <a:sym typeface="Arial"/>
                        </a:rPr>
                        <a:t>2. Despertar el interés (detonar).</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Estrategias para involucrar a los estudiantes con la problemática planteada, en el salón de clase.</a:t>
                      </a:r>
                      <a:endParaRPr sz="1350"/>
                    </a:p>
                  </a:txBody>
                  <a:tcPr marL="63500" marR="63500" marT="63500" marB="63500"/>
                </a:tc>
                <a:tc gridSpan="4">
                  <a:txBody>
                    <a:bodyPr/>
                    <a:lstStyle/>
                    <a:p>
                      <a:pPr marL="0" marR="0" lvl="0" indent="0" algn="l" rtl="0">
                        <a:lnSpc>
                          <a:spcPct val="100000"/>
                        </a:lnSpc>
                        <a:spcBef>
                          <a:spcPts val="0"/>
                        </a:spcBef>
                        <a:spcAft>
                          <a:spcPts val="0"/>
                        </a:spcAft>
                        <a:buClr>
                          <a:schemeClr val="dk1"/>
                        </a:buClr>
                        <a:buSzPts val="1350"/>
                        <a:buFont typeface="Century Gothic"/>
                        <a:buNone/>
                      </a:pPr>
                      <a:endParaRPr sz="1350" b="0" i="0" u="none" strike="noStrik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350"/>
                        <a:buFont typeface="Century Gothic"/>
                        <a:buNone/>
                      </a:pPr>
                      <a:endParaRPr sz="1350" b="0" i="0" u="none" strike="noStrik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350"/>
                        <a:buFont typeface="Century Gothic"/>
                        <a:buNone/>
                      </a:pPr>
                      <a:r>
                        <a:rPr lang="es-MX" sz="1350" b="0" i="0" u="none" strike="noStrike">
                          <a:solidFill>
                            <a:schemeClr val="dk1"/>
                          </a:solidFill>
                          <a:latin typeface="Century Gothic"/>
                          <a:ea typeface="Century Gothic"/>
                          <a:cs typeface="Century Gothic"/>
                          <a:sym typeface="Century Gothic"/>
                        </a:rPr>
                        <a:t>Contingencias ambientales en el área metropolitana, ¿Cuales son las consecuencias de los altos consumos de Energía eléctrica?</a:t>
                      </a:r>
                      <a:endParaRPr/>
                    </a:p>
                    <a:p>
                      <a:pPr marL="0" marR="0" lvl="0" indent="0" algn="l" rtl="0">
                        <a:spcBef>
                          <a:spcPts val="0"/>
                        </a:spcBef>
                        <a:spcAft>
                          <a:spcPts val="0"/>
                        </a:spcAft>
                        <a:buNone/>
                      </a:pPr>
                      <a:endParaRPr sz="1350"/>
                    </a:p>
                  </a:txBody>
                  <a:tcPr marL="63500" marR="63500" marT="63500" marB="63500"/>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423147" y="34616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Contenido. Temas y porductos propuestos.</a:t>
            </a:r>
            <a:endParaRPr sz="2700" b="0" i="0" u="none" strike="noStrike" cap="none">
              <a:solidFill>
                <a:srgbClr val="262626"/>
              </a:solidFill>
              <a:latin typeface="Century Gothic"/>
              <a:ea typeface="Century Gothic"/>
              <a:cs typeface="Century Gothic"/>
              <a:sym typeface="Century Gothic"/>
            </a:endParaRPr>
          </a:p>
        </p:txBody>
      </p:sp>
      <p:sp>
        <p:nvSpPr>
          <p:cNvPr id="262" name="Shape 262"/>
          <p:cNvSpPr txBox="1">
            <a:spLocks noGrp="1"/>
          </p:cNvSpPr>
          <p:nvPr>
            <p:ph type="body" idx="1"/>
          </p:nvPr>
        </p:nvSpPr>
        <p:spPr>
          <a:xfrm>
            <a:off x="1169749" y="1552786"/>
            <a:ext cx="6686550" cy="3188547"/>
          </a:xfrm>
          <a:prstGeom prst="rect">
            <a:avLst/>
          </a:prstGeom>
          <a:noFill/>
          <a:ln>
            <a:noFill/>
          </a:ln>
        </p:spPr>
        <p:txBody>
          <a:bodyPr spcFirstLastPara="1" wrap="square" lIns="91425" tIns="45700" rIns="91425" bIns="45700" anchor="t" anchorCtr="0">
            <a:noAutofit/>
          </a:bodyPr>
          <a:lstStyle/>
          <a:p>
            <a:pPr marL="257175" marR="0" lvl="0" indent="-257175" algn="l" rtl="0">
              <a:lnSpc>
                <a:spcPct val="90000"/>
              </a:lnSpc>
              <a:spcBef>
                <a:spcPts val="0"/>
              </a:spcBef>
              <a:spcAft>
                <a:spcPts val="0"/>
              </a:spcAft>
              <a:buClr>
                <a:schemeClr val="accent1"/>
              </a:buClr>
              <a:buSzPts val="1350"/>
              <a:buFont typeface="Noto Sans Symbols"/>
              <a:buChar char="•"/>
            </a:pPr>
            <a:r>
              <a:rPr lang="es-MX" sz="1350" b="1" i="0" u="none" strike="noStrike" cap="none">
                <a:solidFill>
                  <a:srgbClr val="3F3F3F"/>
                </a:solidFill>
                <a:latin typeface="Century Gothic"/>
                <a:ea typeface="Century Gothic"/>
                <a:cs typeface="Century Gothic"/>
                <a:sym typeface="Century Gothic"/>
              </a:rPr>
              <a:t>Disciplina 1. </a:t>
            </a:r>
            <a:r>
              <a:rPr lang="es-MX" sz="1350" b="1" i="0" u="sng" strike="noStrike" cap="none">
                <a:solidFill>
                  <a:srgbClr val="3F3F3F"/>
                </a:solidFill>
                <a:latin typeface="Century Gothic"/>
                <a:ea typeface="Century Gothic"/>
                <a:cs typeface="Century Gothic"/>
                <a:sym typeface="Century Gothic"/>
              </a:rPr>
              <a:t>Física</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2. Generación de energía eléctrica</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2.1 Tipos de plantas generadoras de electricidad y su transmisión</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Generadores de corriente. Ley de Inducción de Faraday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Calor, trabajo y conservación de la energía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Transformaciones de energía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Máquinas y eficiencia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Diferentes tipos de energía: mecánica, eólica, solar, química, nuclear, de mareas, geotérmica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Piezoeléctricos (transformaciones de energía)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Superconductores </a:t>
            </a:r>
            <a:endParaRPr/>
          </a:p>
          <a:p>
            <a:pPr marL="557213" marR="0" lvl="1" indent="-214312" algn="l" rtl="0">
              <a:lnSpc>
                <a:spcPct val="90000"/>
              </a:lnSpc>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Sustentabilidad y contaminación</a:t>
            </a:r>
            <a:endParaRPr/>
          </a:p>
          <a:p>
            <a:pPr marL="0" marR="0" lvl="0" indent="0" algn="l" rtl="0">
              <a:lnSpc>
                <a:spcPct val="90000"/>
              </a:lnSpc>
              <a:spcBef>
                <a:spcPts val="75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1305215" y="176107"/>
            <a:ext cx="6686550" cy="4673600"/>
          </a:xfrm>
          <a:prstGeom prst="rect">
            <a:avLst/>
          </a:prstGeom>
          <a:noFill/>
          <a:ln>
            <a:noFill/>
          </a:ln>
        </p:spPr>
        <p:txBody>
          <a:bodyPr spcFirstLastPara="1" wrap="square" lIns="91425" tIns="45700" rIns="91425" bIns="45700" anchor="t" anchorCtr="0">
            <a:noAutofit/>
          </a:bodyPr>
          <a:lstStyle/>
          <a:p>
            <a:pPr marL="257175" marR="0" lvl="0" indent="-257175" algn="l" rtl="0">
              <a:lnSpc>
                <a:spcPct val="80000"/>
              </a:lnSpc>
              <a:spcBef>
                <a:spcPts val="0"/>
              </a:spcBef>
              <a:spcAft>
                <a:spcPts val="0"/>
              </a:spcAft>
              <a:buClr>
                <a:schemeClr val="accent1"/>
              </a:buClr>
              <a:buSzPts val="1248"/>
              <a:buFont typeface="Noto Sans Symbols"/>
              <a:buChar char="•"/>
            </a:pPr>
            <a:r>
              <a:rPr lang="es-MX" sz="1248" b="1" i="0" u="none" strike="noStrike" cap="none">
                <a:solidFill>
                  <a:srgbClr val="3F3F3F"/>
                </a:solidFill>
                <a:latin typeface="Century Gothic"/>
                <a:ea typeface="Century Gothic"/>
                <a:cs typeface="Century Gothic"/>
                <a:sym typeface="Century Gothic"/>
              </a:rPr>
              <a:t>Disciplina 2. </a:t>
            </a:r>
            <a:r>
              <a:rPr lang="es-MX" sz="1248" b="1" i="0" u="sng" strike="noStrike" cap="none">
                <a:solidFill>
                  <a:srgbClr val="3F3F3F"/>
                </a:solidFill>
                <a:latin typeface="Century Gothic"/>
                <a:ea typeface="Century Gothic"/>
                <a:cs typeface="Century Gothic"/>
                <a:sym typeface="Century Gothic"/>
              </a:rPr>
              <a:t>Matemáticas  IV</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Los números reales para contar, comparar y medir.</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Conjunto de los números reales y sus subconjuntos</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Problemas que involucren razones y proporciones.</a:t>
            </a:r>
            <a:endParaRPr sz="1110" b="0" i="0" u="none" strike="noStrike" cap="none">
              <a:solidFill>
                <a:srgbClr val="3F3F3F"/>
              </a:solidFill>
              <a:latin typeface="Century Gothic"/>
              <a:ea typeface="Century Gothic"/>
              <a:cs typeface="Century Gothic"/>
              <a:sym typeface="Century Gothic"/>
            </a:endParaRPr>
          </a:p>
          <a:p>
            <a:pPr marL="257175" marR="0" lvl="0" indent="-257175" algn="l" rtl="0">
              <a:lnSpc>
                <a:spcPct val="80000"/>
              </a:lnSpc>
              <a:spcBef>
                <a:spcPts val="750"/>
              </a:spcBef>
              <a:spcAft>
                <a:spcPts val="0"/>
              </a:spcAft>
              <a:buClr>
                <a:schemeClr val="accent1"/>
              </a:buClr>
              <a:buSzPts val="1295"/>
              <a:buFont typeface="Noto Sans Symbols"/>
              <a:buChar char="•"/>
            </a:pPr>
            <a:r>
              <a:rPr lang="es-MX" sz="1295" b="1" i="0" u="none" strike="noStrike" cap="none">
                <a:solidFill>
                  <a:srgbClr val="3F3F3F"/>
                </a:solidFill>
                <a:latin typeface="Century Gothic"/>
                <a:ea typeface="Century Gothic"/>
                <a:cs typeface="Century Gothic"/>
                <a:sym typeface="Century Gothic"/>
              </a:rPr>
              <a:t>Disciplina 3. </a:t>
            </a:r>
            <a:r>
              <a:rPr lang="es-MX" sz="1295" b="1" i="0" u="sng" strike="noStrike" cap="none">
                <a:solidFill>
                  <a:srgbClr val="3F3F3F"/>
                </a:solidFill>
                <a:latin typeface="Century Gothic"/>
                <a:ea typeface="Century Gothic"/>
                <a:cs typeface="Century Gothic"/>
                <a:sym typeface="Century Gothic"/>
              </a:rPr>
              <a:t>Dibujo</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Aprender a representar la realidad a través del dibujo</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Reconocer y valorar la importancia del dibujo</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Habilidades de observación</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Trabajo conceptual y procedimental</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Solución- de problemas</a:t>
            </a:r>
            <a:endParaRPr/>
          </a:p>
          <a:p>
            <a:pPr marL="257175" marR="0" lvl="0" indent="-257175" algn="l" rtl="0">
              <a:lnSpc>
                <a:spcPct val="80000"/>
              </a:lnSpc>
              <a:spcBef>
                <a:spcPts val="750"/>
              </a:spcBef>
              <a:spcAft>
                <a:spcPts val="0"/>
              </a:spcAft>
              <a:buClr>
                <a:schemeClr val="accent1"/>
              </a:buClr>
              <a:buSzPts val="1295"/>
              <a:buFont typeface="Noto Sans Symbols"/>
              <a:buChar char="•"/>
            </a:pPr>
            <a:r>
              <a:rPr lang="es-MX" sz="1295" b="1" i="0" u="none" strike="noStrike" cap="none">
                <a:solidFill>
                  <a:srgbClr val="3F3F3F"/>
                </a:solidFill>
                <a:latin typeface="Century Gothic"/>
                <a:ea typeface="Century Gothic"/>
                <a:cs typeface="Century Gothic"/>
                <a:sym typeface="Century Gothic"/>
              </a:rPr>
              <a:t>Disciplina 3. </a:t>
            </a:r>
            <a:r>
              <a:rPr lang="es-MX" sz="1295" b="1" i="0" u="sng" strike="noStrike" cap="none">
                <a:solidFill>
                  <a:srgbClr val="3F3F3F"/>
                </a:solidFill>
                <a:latin typeface="Century Gothic"/>
                <a:ea typeface="Century Gothic"/>
                <a:cs typeface="Century Gothic"/>
                <a:sym typeface="Century Gothic"/>
              </a:rPr>
              <a:t>INFORMATICA</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Creación de un sitio</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Texto</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Tablas</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Plantillas</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Imágenes</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Capas y comportamientos</a:t>
            </a:r>
            <a:endParaRPr/>
          </a:p>
          <a:p>
            <a:pPr marL="557213" marR="0" lvl="1" indent="-214313" algn="l" rtl="0">
              <a:lnSpc>
                <a:spcPct val="80000"/>
              </a:lnSpc>
              <a:spcBef>
                <a:spcPts val="750"/>
              </a:spcBef>
              <a:spcAft>
                <a:spcPts val="0"/>
              </a:spcAft>
              <a:buClr>
                <a:schemeClr val="accent1"/>
              </a:buClr>
              <a:buSzPts val="1156"/>
              <a:buFont typeface="Noto Sans Symbols"/>
              <a:buChar char="•"/>
            </a:pPr>
            <a:r>
              <a:rPr lang="es-MX" sz="1156" b="0" i="0" u="none" strike="noStrike" cap="none">
                <a:solidFill>
                  <a:srgbClr val="3F3F3F"/>
                </a:solidFill>
                <a:latin typeface="Century Gothic"/>
                <a:ea typeface="Century Gothic"/>
                <a:cs typeface="Century Gothic"/>
                <a:sym typeface="Century Gothic"/>
              </a:rPr>
              <a:t>Formulario</a:t>
            </a:r>
            <a:endParaRPr/>
          </a:p>
          <a:p>
            <a:pPr marL="257175" marR="0" lvl="0" indent="-174942" algn="l" rtl="0">
              <a:lnSpc>
                <a:spcPct val="80000"/>
              </a:lnSpc>
              <a:spcBef>
                <a:spcPts val="750"/>
              </a:spcBef>
              <a:spcAft>
                <a:spcPts val="0"/>
              </a:spcAft>
              <a:buClr>
                <a:schemeClr val="accent1"/>
              </a:buClr>
              <a:buSzPts val="1295"/>
              <a:buFont typeface="Noto Sans Symbols"/>
              <a:buNone/>
            </a:pPr>
            <a:endParaRPr sz="1295" b="0" i="0" u="none" strike="noStrike" cap="none">
              <a:solidFill>
                <a:srgbClr val="3F3F3F"/>
              </a:solidFill>
              <a:latin typeface="Century Gothic"/>
              <a:ea typeface="Century Gothic"/>
              <a:cs typeface="Century Gothic"/>
              <a:sym typeface="Century Gothic"/>
            </a:endParaRPr>
          </a:p>
          <a:p>
            <a:pPr marL="557213" marR="0" lvl="1" indent="-140907" algn="l" rtl="0">
              <a:lnSpc>
                <a:spcPct val="80000"/>
              </a:lnSpc>
              <a:spcBef>
                <a:spcPts val="750"/>
              </a:spcBef>
              <a:spcAft>
                <a:spcPts val="0"/>
              </a:spcAft>
              <a:buClr>
                <a:schemeClr val="accent1"/>
              </a:buClr>
              <a:buSzPts val="1156"/>
              <a:buFont typeface="Noto Sans Symbols"/>
              <a:buNone/>
            </a:pPr>
            <a:endParaRPr sz="1156" b="0" i="0" u="none" strike="noStrike" cap="none">
              <a:solidFill>
                <a:srgbClr val="3F3F3F"/>
              </a:solidFill>
              <a:latin typeface="Century Gothic"/>
              <a:ea typeface="Century Gothic"/>
              <a:cs typeface="Century Gothic"/>
              <a:sym typeface="Century Gothic"/>
            </a:endParaRPr>
          </a:p>
          <a:p>
            <a:pPr marL="557213" marR="0" lvl="1" indent="-140907" algn="l" rtl="0">
              <a:lnSpc>
                <a:spcPct val="80000"/>
              </a:lnSpc>
              <a:spcBef>
                <a:spcPts val="750"/>
              </a:spcBef>
              <a:spcAft>
                <a:spcPts val="0"/>
              </a:spcAft>
              <a:buClr>
                <a:schemeClr val="accent1"/>
              </a:buClr>
              <a:buSzPts val="1156"/>
              <a:buFont typeface="Noto Sans Symbols"/>
              <a:buNone/>
            </a:pPr>
            <a:endParaRPr sz="1156"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490881" y="251336"/>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Evaluación. Productos/ Evidencias</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273" name="Shape 273"/>
          <p:cNvGraphicFramePr/>
          <p:nvPr/>
        </p:nvGraphicFramePr>
        <p:xfrm>
          <a:off x="1110829" y="1085639"/>
          <a:ext cx="3000000" cy="3000000"/>
        </p:xfrm>
        <a:graphic>
          <a:graphicData uri="http://schemas.openxmlformats.org/drawingml/2006/table">
            <a:tbl>
              <a:tblPr firstRow="1" bandRow="1">
                <a:noFill/>
                <a:tableStyleId>{084E0932-5ECA-4114-A1E2-E36BC0D26ED9}</a:tableStyleId>
              </a:tblPr>
              <a:tblGrid>
                <a:gridCol w="1320325"/>
                <a:gridCol w="1442200"/>
                <a:gridCol w="1548900"/>
                <a:gridCol w="1437150"/>
                <a:gridCol w="1437150"/>
              </a:tblGrid>
              <a:tr h="370850">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Disciplinas:</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1. ___</a:t>
                      </a:r>
                      <a:r>
                        <a:rPr lang="es-MX" sz="1100" b="1" i="0" u="sng">
                          <a:solidFill>
                            <a:srgbClr val="000000"/>
                          </a:solidFill>
                          <a:latin typeface="Arial"/>
                          <a:ea typeface="Arial"/>
                          <a:cs typeface="Arial"/>
                          <a:sym typeface="Arial"/>
                        </a:rPr>
                        <a:t>Física</a:t>
                      </a:r>
                      <a:r>
                        <a:rPr lang="es-MX" sz="1100" b="1" i="0" u="none" strike="noStrike">
                          <a:solidFill>
                            <a:srgbClr val="000000"/>
                          </a:solidFill>
                          <a:latin typeface="Arial"/>
                          <a:ea typeface="Arial"/>
                          <a:cs typeface="Arial"/>
                          <a:sym typeface="Arial"/>
                        </a:rPr>
                        <a:t>___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2. _</a:t>
                      </a:r>
                      <a:r>
                        <a:rPr lang="es-MX" sz="1100" b="1" i="0" u="sng">
                          <a:solidFill>
                            <a:srgbClr val="000000"/>
                          </a:solidFill>
                          <a:latin typeface="Arial"/>
                          <a:ea typeface="Arial"/>
                          <a:cs typeface="Arial"/>
                          <a:sym typeface="Arial"/>
                        </a:rPr>
                        <a:t>Matemáticas  IV</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__</a:t>
                      </a:r>
                      <a:r>
                        <a:rPr lang="es-MX" sz="1100" b="1" i="0" u="sng">
                          <a:solidFill>
                            <a:srgbClr val="000000"/>
                          </a:solidFill>
                          <a:latin typeface="Arial"/>
                          <a:ea typeface="Arial"/>
                          <a:cs typeface="Arial"/>
                          <a:sym typeface="Arial"/>
                        </a:rPr>
                        <a:t>Dibujo</a:t>
                      </a:r>
                      <a:r>
                        <a:rPr lang="es-MX" sz="1100" b="1" i="0" u="none" strike="noStrike">
                          <a:solidFill>
                            <a:srgbClr val="000000"/>
                          </a:solidFill>
                          <a:latin typeface="Arial"/>
                          <a:ea typeface="Arial"/>
                          <a:cs typeface="Arial"/>
                          <a:sym typeface="Arial"/>
                        </a:rPr>
                        <a:t>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a:t>
                      </a:r>
                      <a:r>
                        <a:rPr lang="es-MX" sz="1100" b="1" i="0" u="sng">
                          <a:solidFill>
                            <a:srgbClr val="000000"/>
                          </a:solidFill>
                          <a:latin typeface="Arial"/>
                          <a:ea typeface="Arial"/>
                          <a:cs typeface="Arial"/>
                          <a:sym typeface="Arial"/>
                        </a:rPr>
                        <a:t>INFORMATICA</a:t>
                      </a:r>
                      <a:endParaRPr sz="1350"/>
                    </a:p>
                  </a:txBody>
                  <a:tcPr marL="63500" marR="63500" marT="63500" marB="63500" anchor="ctr"/>
                </a:tc>
              </a:tr>
              <a:tr h="370850">
                <a:tc>
                  <a:txBody>
                    <a:bodyPr/>
                    <a:lstStyle/>
                    <a:p>
                      <a:pPr marL="0" marR="0" lvl="0" indent="0" algn="l" rtl="0">
                        <a:spcBef>
                          <a:spcPts val="0"/>
                        </a:spcBef>
                        <a:spcAft>
                          <a:spcPts val="0"/>
                        </a:spcAft>
                        <a:buNone/>
                      </a:pPr>
                      <a:r>
                        <a:rPr lang="es-MX" sz="1100" b="1" i="0" u="none" strike="noStrike">
                          <a:solidFill>
                            <a:srgbClr val="000000"/>
                          </a:solidFill>
                          <a:latin typeface="Arial"/>
                          <a:ea typeface="Arial"/>
                          <a:cs typeface="Arial"/>
                          <a:sym typeface="Arial"/>
                        </a:rPr>
                        <a:t> Evaluación.</a:t>
                      </a:r>
                      <a:r>
                        <a:rPr lang="es-MX" sz="1100" b="0" i="0" u="none" strike="noStrike">
                          <a:solidFill>
                            <a:srgbClr val="000000"/>
                          </a:solidFill>
                          <a:latin typeface="Arial"/>
                          <a:ea typeface="Arial"/>
                          <a:cs typeface="Arial"/>
                          <a:sym typeface="Arial"/>
                        </a:rPr>
                        <a:t> </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Productos /evidencias</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de aprendizaje, que</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demuestran el avance</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en el proceso y el logro del objetivo propuesto.</a:t>
                      </a:r>
                      <a:endParaRPr sz="1350"/>
                    </a:p>
                  </a:txBody>
                  <a:tcPr marL="63500" marR="63500" marT="63500" marB="63500"/>
                </a:tc>
                <a:tc>
                  <a:txBody>
                    <a:bodyPr/>
                    <a:lstStyle/>
                    <a:p>
                      <a:pPr marL="0" marR="0" lvl="0" indent="-63500" algn="l" rtl="0">
                        <a:spcBef>
                          <a:spcPts val="0"/>
                        </a:spcBef>
                        <a:spcAft>
                          <a:spcPts val="0"/>
                        </a:spcAft>
                        <a:buClr>
                          <a:srgbClr val="000000"/>
                        </a:buClr>
                        <a:buSzPts val="1000"/>
                        <a:buFont typeface="Arial"/>
                        <a:buChar char="•"/>
                      </a:pPr>
                      <a:r>
                        <a:rPr lang="es-MX" sz="1000" b="0" i="0" u="none" strike="noStrike">
                          <a:solidFill>
                            <a:srgbClr val="000000"/>
                          </a:solidFill>
                          <a:latin typeface="Arial"/>
                          <a:ea typeface="Arial"/>
                          <a:cs typeface="Arial"/>
                          <a:sym typeface="Arial"/>
                        </a:rPr>
                        <a:t>Los miembros del equipo realizan la presentación del proyecto y muestran el grado de comprensión del mismo.</a:t>
                      </a:r>
                      <a:endParaRPr/>
                    </a:p>
                    <a:p>
                      <a:pPr marL="0" marR="0" lvl="0" indent="-63500" algn="l" rtl="0">
                        <a:spcBef>
                          <a:spcPts val="0"/>
                        </a:spcBef>
                        <a:spcAft>
                          <a:spcPts val="0"/>
                        </a:spcAft>
                        <a:buClr>
                          <a:srgbClr val="000000"/>
                        </a:buClr>
                        <a:buSzPts val="1000"/>
                        <a:buFont typeface="Arial"/>
                        <a:buChar char="•"/>
                      </a:pPr>
                      <a:r>
                        <a:rPr lang="es-MX" sz="1000" b="0" i="0" u="none" strike="noStrike">
                          <a:solidFill>
                            <a:srgbClr val="000000"/>
                          </a:solidFill>
                          <a:latin typeface="Arial"/>
                          <a:ea typeface="Arial"/>
                          <a:cs typeface="Arial"/>
                          <a:sym typeface="Arial"/>
                        </a:rPr>
                        <a:t>realizan modelos matemáticos que describen los proceso de transferencia de energía.</a:t>
                      </a:r>
                      <a:endParaRPr/>
                    </a:p>
                    <a:p>
                      <a:pPr marL="0" marR="0" lvl="0" indent="-63500" algn="l" rtl="0">
                        <a:spcBef>
                          <a:spcPts val="0"/>
                        </a:spcBef>
                        <a:spcAft>
                          <a:spcPts val="0"/>
                        </a:spcAft>
                        <a:buClr>
                          <a:srgbClr val="000000"/>
                        </a:buClr>
                        <a:buSzPts val="1000"/>
                        <a:buFont typeface="Arial"/>
                        <a:buChar char="•"/>
                      </a:pPr>
                      <a:r>
                        <a:rPr lang="es-MX" sz="1000" b="0" i="0" u="none" strike="noStrike">
                          <a:solidFill>
                            <a:srgbClr val="000000"/>
                          </a:solidFill>
                          <a:latin typeface="Arial"/>
                          <a:ea typeface="Arial"/>
                          <a:cs typeface="Arial"/>
                          <a:sym typeface="Arial"/>
                        </a:rPr>
                        <a:t>Realizan bosquejos de los diagramas de bloques de los procesos</a:t>
                      </a:r>
                      <a:endParaRPr/>
                    </a:p>
                    <a:p>
                      <a:pPr marL="0" marR="0" lvl="0" indent="-63500" algn="l" rtl="0">
                        <a:spcBef>
                          <a:spcPts val="0"/>
                        </a:spcBef>
                        <a:spcAft>
                          <a:spcPts val="0"/>
                        </a:spcAft>
                        <a:buClr>
                          <a:srgbClr val="000000"/>
                        </a:buClr>
                        <a:buSzPts val="1000"/>
                        <a:buFont typeface="Arial"/>
                        <a:buChar char="•"/>
                      </a:pPr>
                      <a:r>
                        <a:rPr lang="es-MX" sz="1000" b="0" i="0" u="none" strike="noStrike">
                          <a:solidFill>
                            <a:srgbClr val="000000"/>
                          </a:solidFill>
                          <a:latin typeface="Arial"/>
                          <a:ea typeface="Arial"/>
                          <a:cs typeface="Arial"/>
                          <a:sym typeface="Arial"/>
                        </a:rPr>
                        <a:t>Realizan simulaciones y reportes por medio de recursos informáticos.</a:t>
                      </a:r>
                      <a:endParaRPr/>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Los miembros del equipo realizan la presentación del proyecto y muestran el grado de comprensión del mismo.</a:t>
                      </a:r>
                      <a:endParaRPr sz="1350"/>
                    </a:p>
                    <a:p>
                      <a:pPr marL="0" marR="0" lvl="0" indent="0" algn="l" rtl="0">
                        <a:spcBef>
                          <a:spcPts val="0"/>
                        </a:spcBef>
                        <a:spcAft>
                          <a:spcPts val="0"/>
                        </a:spcAft>
                        <a:buNone/>
                      </a:pPr>
                      <a:r>
                        <a:rPr lang="es-MX" sz="1350"/>
                        <a:t/>
                      </a:r>
                      <a:br>
                        <a:rPr lang="es-MX" sz="1350"/>
                      </a:br>
                      <a:endParaRPr sz="1350"/>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El desarrollo de habilidades para organizar y procesar información gráfica,para expresar ideas y para aprender diversos contenidos.</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Proceso de aprendizaje que parta de la creación y la práctica del dibujo.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Habilidades de observación, representación y síntesis al dibujar diversos elementos del contexto de manera analítica.</a:t>
                      </a:r>
                      <a:endParaRPr/>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Simplifica el uso de la geometría para representar elementos</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Todos los elementos que usó fueron vinculados a una idea principal y que fueron organizados de una manera lógica.</a:t>
                      </a:r>
                      <a:endParaRPr sz="1350"/>
                    </a:p>
                    <a:p>
                      <a:pPr marL="0" marR="0" lvl="0" indent="0" algn="l" rtl="0">
                        <a:spcBef>
                          <a:spcPts val="0"/>
                        </a:spcBef>
                        <a:spcAft>
                          <a:spcPts val="0"/>
                        </a:spcAft>
                        <a:buNone/>
                      </a:pPr>
                      <a:r>
                        <a:rPr lang="es-MX" sz="1350"/>
                        <a:t/>
                      </a:r>
                      <a:br>
                        <a:rPr lang="es-MX" sz="1350"/>
                      </a:br>
                      <a:endParaRPr sz="1350"/>
                    </a:p>
                  </a:txBody>
                  <a:tcPr marL="63500" marR="63500" marT="63500" marB="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Planeación general</a:t>
            </a:r>
            <a:endParaRPr sz="2700" b="0" i="0" u="none" strike="noStrike" cap="none">
              <a:solidFill>
                <a:srgbClr val="262626"/>
              </a:solidFill>
              <a:latin typeface="Century Gothic"/>
              <a:ea typeface="Century Gothic"/>
              <a:cs typeface="Century Gothic"/>
              <a:sym typeface="Century Gothic"/>
            </a:endParaRPr>
          </a:p>
        </p:txBody>
      </p:sp>
      <p:sp>
        <p:nvSpPr>
          <p:cNvPr id="279" name="Shape 279"/>
          <p:cNvSpPr txBox="1">
            <a:spLocks noGrp="1"/>
          </p:cNvSpPr>
          <p:nvPr>
            <p:ph type="body" idx="1"/>
          </p:nvPr>
        </p:nvSpPr>
        <p:spPr>
          <a:xfrm>
            <a:off x="1941909" y="1600200"/>
            <a:ext cx="6686550" cy="2833217"/>
          </a:xfrm>
          <a:prstGeom prst="rect">
            <a:avLst/>
          </a:prstGeom>
          <a:noFill/>
          <a:ln>
            <a:noFill/>
          </a:ln>
        </p:spPr>
        <p:txBody>
          <a:bodyPr spcFirstLastPara="1" wrap="square" lIns="91425" tIns="45700" rIns="91425" bIns="45700" anchor="t" anchorCtr="0">
            <a:noAutofit/>
          </a:bodyPr>
          <a:lstStyle/>
          <a:p>
            <a:pPr marL="257175" marR="0" lvl="0" indent="-171450" algn="l" rtl="0">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pic>
        <p:nvPicPr>
          <p:cNvPr id="280" name="Shape 280"/>
          <p:cNvPicPr preferRelativeResize="0"/>
          <p:nvPr/>
        </p:nvPicPr>
        <p:blipFill rotWithShape="1">
          <a:blip r:embed="rId3">
            <a:alphaModFix/>
          </a:blip>
          <a:srcRect l="6831" t="47609" r="3469" b="18709"/>
          <a:stretch/>
        </p:blipFill>
        <p:spPr>
          <a:xfrm>
            <a:off x="1284942" y="1060499"/>
            <a:ext cx="6777317" cy="27109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311700" y="345440"/>
            <a:ext cx="8520600" cy="4522560"/>
          </a:xfrm>
          <a:prstGeom prst="rect">
            <a:avLst/>
          </a:prstGeom>
          <a:noFill/>
          <a:ln>
            <a:noFill/>
          </a:ln>
        </p:spPr>
        <p:txBody>
          <a:bodyPr spcFirstLastPara="1" wrap="square" lIns="91425" tIns="91425" rIns="91425" bIns="91425" anchor="t" anchorCtr="0">
            <a:noAutofit/>
          </a:bodyPr>
          <a:lstStyle/>
          <a:p>
            <a:pPr marL="257175" marR="0" lvl="0" indent="-257175" algn="just" rtl="0">
              <a:lnSpc>
                <a:spcPct val="100000"/>
              </a:lnSpc>
              <a:spcBef>
                <a:spcPts val="0"/>
              </a:spcBef>
              <a:spcAft>
                <a:spcPts val="0"/>
              </a:spcAft>
              <a:buClr>
                <a:schemeClr val="accent1"/>
              </a:buClr>
              <a:buSzPts val="2800"/>
              <a:buFont typeface="Noto Sans Symbols"/>
              <a:buNone/>
            </a:pPr>
            <a:r>
              <a:rPr lang="es-MX" sz="2800" b="0" i="0" u="none" strike="noStrike" cap="none">
                <a:solidFill>
                  <a:srgbClr val="3F3F3F"/>
                </a:solidFill>
                <a:latin typeface="Century Gothic"/>
                <a:ea typeface="Century Gothic"/>
                <a:cs typeface="Century Gothic"/>
                <a:sym typeface="Century Gothic"/>
              </a:rPr>
              <a:t>PARTICIPANTES:</a:t>
            </a:r>
            <a:endParaRPr/>
          </a:p>
          <a:p>
            <a:pPr marL="257175" marR="0" lvl="0" indent="-257175" algn="l" rtl="0">
              <a:lnSpc>
                <a:spcPct val="100000"/>
              </a:lnSpc>
              <a:spcBef>
                <a:spcPts val="0"/>
              </a:spcBef>
              <a:spcAft>
                <a:spcPts val="0"/>
              </a:spcAft>
              <a:buClr>
                <a:schemeClr val="dk1"/>
              </a:buClr>
              <a:buSzPts val="1100"/>
              <a:buFont typeface="Arial"/>
              <a:buNone/>
            </a:pPr>
            <a:endParaRPr sz="2800" b="0" i="0" u="none" strike="noStrike" cap="none">
              <a:solidFill>
                <a:srgbClr val="3F3F3F"/>
              </a:solidFill>
              <a:latin typeface="Century Gothic"/>
              <a:ea typeface="Century Gothic"/>
              <a:cs typeface="Century Gothic"/>
              <a:sym typeface="Century Gothic"/>
            </a:endParaRPr>
          </a:p>
          <a:p>
            <a:pPr marL="257175" marR="0" lvl="0" indent="-257175" algn="l" rtl="0">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Gregorio Axayácatl Alba Miranda       Dibujo II</a:t>
            </a:r>
            <a:endParaRPr/>
          </a:p>
          <a:p>
            <a:pPr marL="257175" marR="0" lvl="0" indent="-257175" algn="l" rtl="0">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Armando Barrón Gil      Informática IV</a:t>
            </a:r>
            <a:endParaRPr/>
          </a:p>
          <a:p>
            <a:pPr marL="257175" marR="0" lvl="0" indent="-257175" algn="l" rtl="0">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Fidel Gutierrez Flores     Física III</a:t>
            </a:r>
            <a:endParaRPr/>
          </a:p>
          <a:p>
            <a:pPr marL="257175" marR="0" lvl="0" indent="-257175" algn="l" rtl="0">
              <a:spcBef>
                <a:spcPts val="0"/>
              </a:spcBef>
              <a:spcAft>
                <a:spcPts val="0"/>
              </a:spcAft>
              <a:buClr>
                <a:schemeClr val="accent1"/>
              </a:buClr>
              <a:buSzPts val="2400"/>
              <a:buFont typeface="Noto Sans Symbols"/>
              <a:buNone/>
            </a:pPr>
            <a:r>
              <a:rPr lang="es-MX" sz="2400" b="0" i="0" u="none" strike="noStrike" cap="none">
                <a:solidFill>
                  <a:srgbClr val="3F3F3F"/>
                </a:solidFill>
                <a:latin typeface="Arial"/>
                <a:ea typeface="Arial"/>
                <a:cs typeface="Arial"/>
                <a:sym typeface="Arial"/>
              </a:rPr>
              <a:t>María del Carmen Méndez Jiménez     Matemáticas  IV</a:t>
            </a:r>
            <a:endParaRPr/>
          </a:p>
          <a:p>
            <a:pPr marL="257175" marR="0" lvl="0" indent="-257175" algn="r" rtl="0">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a:p>
            <a:pPr marL="257175" marR="0" lvl="0" indent="-257175" algn="l" rtl="0">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a:p>
            <a:pPr marL="257175" marR="0" lvl="0" indent="-257175" algn="l" rtl="0">
              <a:spcBef>
                <a:spcPts val="0"/>
              </a:spcBef>
              <a:spcAft>
                <a:spcPts val="0"/>
              </a:spcAft>
              <a:buClr>
                <a:schemeClr val="accent1"/>
              </a:buClr>
              <a:buSzPts val="1350"/>
              <a:buFont typeface="Noto Sans Symbols"/>
              <a:buNone/>
            </a:pPr>
            <a:r>
              <a:rPr lang="es-MX" sz="1350" b="1" i="0" u="none" strike="noStrike" cap="none">
                <a:solidFill>
                  <a:srgbClr val="3F3F3F"/>
                </a:solidFill>
                <a:latin typeface="Century Gothic"/>
                <a:ea typeface="Century Gothic"/>
                <a:cs typeface="Century Gothic"/>
                <a:sym typeface="Century Gothic"/>
              </a:rPr>
              <a:t>Ciclo escolar: 2018 -2019</a:t>
            </a:r>
            <a:endParaRPr/>
          </a:p>
          <a:p>
            <a:pPr marL="257175" marR="0" lvl="0" indent="-257175" algn="l" rtl="0">
              <a:spcBef>
                <a:spcPts val="0"/>
              </a:spcBef>
              <a:spcAft>
                <a:spcPts val="0"/>
              </a:spcAft>
              <a:buClr>
                <a:schemeClr val="accent1"/>
              </a:buClr>
              <a:buSzPts val="1350"/>
              <a:buFont typeface="Noto Sans Symbols"/>
              <a:buNone/>
            </a:pPr>
            <a:endParaRPr sz="1350" b="1" i="0" u="none" strike="noStrike" cap="none">
              <a:solidFill>
                <a:srgbClr val="3F3F3F"/>
              </a:solidFill>
              <a:latin typeface="Century Gothic"/>
              <a:ea typeface="Century Gothic"/>
              <a:cs typeface="Century Gothic"/>
              <a:sym typeface="Century Gothic"/>
            </a:endParaRPr>
          </a:p>
          <a:p>
            <a:pPr marL="257175" marR="0" lvl="0" indent="-257175" algn="l" rtl="0">
              <a:spcBef>
                <a:spcPts val="0"/>
              </a:spcBef>
              <a:spcAft>
                <a:spcPts val="0"/>
              </a:spcAft>
              <a:buClr>
                <a:schemeClr val="accent1"/>
              </a:buClr>
              <a:buSzPts val="1350"/>
              <a:buFont typeface="Noto Sans Symbols"/>
              <a:buNone/>
            </a:pPr>
            <a:r>
              <a:rPr lang="es-MX" sz="1350" b="1" i="0" u="none" strike="noStrike" cap="none">
                <a:solidFill>
                  <a:srgbClr val="3F3F3F"/>
                </a:solidFill>
                <a:latin typeface="Century Gothic"/>
                <a:ea typeface="Century Gothic"/>
                <a:cs typeface="Century Gothic"/>
                <a:sym typeface="Century Gothic"/>
              </a:rPr>
              <a:t>Fecha de inicio y término del proyecto: Aún no se tienen horarios del próximo ciclo escolar </a:t>
            </a:r>
            <a:endParaRPr sz="1350" b="1"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endParaRPr sz="2700" b="0" i="0" u="none" strike="noStrike" cap="none">
              <a:solidFill>
                <a:srgbClr val="262626"/>
              </a:solidFill>
              <a:latin typeface="Century Gothic"/>
              <a:ea typeface="Century Gothic"/>
              <a:cs typeface="Century Gothic"/>
              <a:sym typeface="Century Gothic"/>
            </a:endParaRPr>
          </a:p>
        </p:txBody>
      </p:sp>
      <p:sp>
        <p:nvSpPr>
          <p:cNvPr id="286" name="Shape 286"/>
          <p:cNvSpPr txBox="1">
            <a:spLocks noGrp="1"/>
          </p:cNvSpPr>
          <p:nvPr>
            <p:ph type="body" idx="1"/>
          </p:nvPr>
        </p:nvSpPr>
        <p:spPr>
          <a:xfrm>
            <a:off x="1941909" y="1600200"/>
            <a:ext cx="6686550" cy="2833217"/>
          </a:xfrm>
          <a:prstGeom prst="rect">
            <a:avLst/>
          </a:prstGeom>
          <a:noFill/>
          <a:ln>
            <a:noFill/>
          </a:ln>
        </p:spPr>
        <p:txBody>
          <a:bodyPr spcFirstLastPara="1" wrap="square" lIns="91425" tIns="45700" rIns="91425" bIns="45700" anchor="t" anchorCtr="0">
            <a:noAutofit/>
          </a:bodyPr>
          <a:lstStyle/>
          <a:p>
            <a:pPr marL="257175" marR="0" lvl="0" indent="-171450" algn="l" rtl="0">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pic>
        <p:nvPicPr>
          <p:cNvPr id="287" name="Shape 287"/>
          <p:cNvPicPr preferRelativeResize="0"/>
          <p:nvPr/>
        </p:nvPicPr>
        <p:blipFill rotWithShape="1">
          <a:blip r:embed="rId3">
            <a:alphaModFix/>
          </a:blip>
          <a:srcRect l="4492" t="26562" r="3905" b="11457"/>
          <a:stretch/>
        </p:blipFill>
        <p:spPr>
          <a:xfrm>
            <a:off x="125095" y="250613"/>
            <a:ext cx="8934450" cy="453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l="1757" t="39844" r="2733" b="35416"/>
          <a:stretch/>
        </p:blipFill>
        <p:spPr>
          <a:xfrm>
            <a:off x="151130" y="1096434"/>
            <a:ext cx="8801100" cy="2476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Shape 297"/>
          <p:cNvPicPr preferRelativeResize="0"/>
          <p:nvPr/>
        </p:nvPicPr>
        <p:blipFill rotWithShape="1">
          <a:blip r:embed="rId3">
            <a:alphaModFix/>
          </a:blip>
          <a:srcRect l="9571" t="27864" r="8594" b="10156"/>
          <a:stretch/>
        </p:blipFill>
        <p:spPr>
          <a:xfrm>
            <a:off x="533611" y="426720"/>
            <a:ext cx="7981950" cy="4533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Shape 302"/>
          <p:cNvPicPr preferRelativeResize="0"/>
          <p:nvPr/>
        </p:nvPicPr>
        <p:blipFill rotWithShape="1">
          <a:blip r:embed="rId3">
            <a:alphaModFix/>
          </a:blip>
          <a:srcRect l="9542" t="34425" r="8202" b="12025"/>
          <a:stretch/>
        </p:blipFill>
        <p:spPr>
          <a:xfrm>
            <a:off x="799280" y="1023012"/>
            <a:ext cx="7870558" cy="28807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Shape 307"/>
          <p:cNvPicPr preferRelativeResize="0"/>
          <p:nvPr/>
        </p:nvPicPr>
        <p:blipFill rotWithShape="1">
          <a:blip r:embed="rId3">
            <a:alphaModFix/>
          </a:blip>
          <a:srcRect l="12634" t="35142" r="12234" b="17764"/>
          <a:stretch/>
        </p:blipFill>
        <p:spPr>
          <a:xfrm>
            <a:off x="1186900" y="1084635"/>
            <a:ext cx="6770200" cy="29742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p:cNvPicPr preferRelativeResize="0"/>
          <p:nvPr/>
        </p:nvPicPr>
        <p:blipFill rotWithShape="1">
          <a:blip r:embed="rId3">
            <a:alphaModFix/>
          </a:blip>
          <a:srcRect l="12607" t="35781" r="12424" b="24859"/>
          <a:stretch/>
        </p:blipFill>
        <p:spPr>
          <a:xfrm>
            <a:off x="831667" y="1182536"/>
            <a:ext cx="7480667" cy="27784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3">
            <a:alphaModFix/>
          </a:blip>
          <a:srcRect l="19313" t="34117" r="19569" b="26118"/>
          <a:stretch/>
        </p:blipFill>
        <p:spPr>
          <a:xfrm>
            <a:off x="1218238" y="997787"/>
            <a:ext cx="6707525" cy="3147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p:cNvPicPr preferRelativeResize="0"/>
          <p:nvPr/>
        </p:nvPicPr>
        <p:blipFill rotWithShape="1">
          <a:blip r:embed="rId3">
            <a:alphaModFix/>
          </a:blip>
          <a:srcRect l="16000" t="46720" r="16398" b="27665"/>
          <a:stretch/>
        </p:blipFill>
        <p:spPr>
          <a:xfrm>
            <a:off x="1185585" y="1286604"/>
            <a:ext cx="6772831" cy="2570291"/>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Shape 327"/>
          <p:cNvPicPr preferRelativeResize="0"/>
          <p:nvPr/>
        </p:nvPicPr>
        <p:blipFill rotWithShape="1">
          <a:blip r:embed="rId3">
            <a:alphaModFix/>
          </a:blip>
          <a:srcRect l="5859" t="27083" r="4101" b="11719"/>
          <a:stretch/>
        </p:blipFill>
        <p:spPr>
          <a:xfrm>
            <a:off x="180975" y="333375"/>
            <a:ext cx="8782050" cy="4476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Shape 332"/>
          <p:cNvPicPr preferRelativeResize="0"/>
          <p:nvPr/>
        </p:nvPicPr>
        <p:blipFill rotWithShape="1">
          <a:blip r:embed="rId3">
            <a:alphaModFix/>
          </a:blip>
          <a:srcRect l="5858" t="31249" r="3710" b="19532"/>
          <a:stretch/>
        </p:blipFill>
        <p:spPr>
          <a:xfrm>
            <a:off x="161925" y="771525"/>
            <a:ext cx="8820150" cy="3600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p:nvPr/>
        </p:nvSpPr>
        <p:spPr>
          <a:xfrm>
            <a:off x="1592480" y="711922"/>
            <a:ext cx="6683765" cy="960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2700"/>
              <a:buFont typeface="Century Gothic"/>
              <a:buNone/>
            </a:pPr>
            <a:endParaRPr sz="2700" b="0" i="0" u="none" strike="noStrike" cap="none">
              <a:solidFill>
                <a:srgbClr val="26262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Nombre del Proyecto</a:t>
            </a:r>
            <a:endParaRPr sz="2700" b="0" i="0" u="none" strike="noStrike" cap="none">
              <a:solidFill>
                <a:srgbClr val="262626"/>
              </a:solidFill>
              <a:latin typeface="Century Gothic"/>
              <a:ea typeface="Century Gothic"/>
              <a:cs typeface="Century Gothic"/>
              <a:sym typeface="Century Gothic"/>
            </a:endParaRPr>
          </a:p>
        </p:txBody>
      </p:sp>
      <p:sp>
        <p:nvSpPr>
          <p:cNvPr id="183" name="Shape 183"/>
          <p:cNvSpPr txBox="1"/>
          <p:nvPr/>
        </p:nvSpPr>
        <p:spPr>
          <a:xfrm>
            <a:off x="1589695" y="1844040"/>
            <a:ext cx="6686550" cy="2833217"/>
          </a:xfrm>
          <a:prstGeom prst="rect">
            <a:avLst/>
          </a:prstGeom>
          <a:noFill/>
          <a:ln>
            <a:noFill/>
          </a:ln>
        </p:spPr>
        <p:txBody>
          <a:bodyPr spcFirstLastPara="1" wrap="square" lIns="91425" tIns="45700" rIns="91425" bIns="45700" anchor="t" anchorCtr="0">
            <a:noAutofit/>
          </a:bodyPr>
          <a:lstStyle/>
          <a:p>
            <a:pPr marL="257175" marR="0" lvl="0" indent="-28575" algn="l" rtl="0">
              <a:lnSpc>
                <a:spcPct val="100000"/>
              </a:lnSpc>
              <a:spcBef>
                <a:spcPts val="0"/>
              </a:spcBef>
              <a:spcAft>
                <a:spcPts val="0"/>
              </a:spcAft>
              <a:buClr>
                <a:schemeClr val="accent1"/>
              </a:buClr>
              <a:buSzPts val="3600"/>
              <a:buFont typeface="Noto Sans Symbols"/>
              <a:buNone/>
            </a:pPr>
            <a:endParaRPr sz="3600" b="0" i="0" u="none" strike="noStrike" cap="none">
              <a:solidFill>
                <a:srgbClr val="3F3F3F"/>
              </a:solidFill>
              <a:latin typeface="Century Gothic"/>
              <a:ea typeface="Century Gothic"/>
              <a:cs typeface="Century Gothic"/>
              <a:sym typeface="Century Gothic"/>
            </a:endParaRPr>
          </a:p>
          <a:p>
            <a:pPr marL="257175" marR="0" lvl="0" indent="-257175" algn="l" rtl="0">
              <a:lnSpc>
                <a:spcPct val="100000"/>
              </a:lnSpc>
              <a:spcBef>
                <a:spcPts val="750"/>
              </a:spcBef>
              <a:spcAft>
                <a:spcPts val="0"/>
              </a:spcAft>
              <a:buClr>
                <a:schemeClr val="accent1"/>
              </a:buClr>
              <a:buSzPts val="3600"/>
              <a:buFont typeface="Noto Sans Symbols"/>
              <a:buChar char="•"/>
            </a:pPr>
            <a:r>
              <a:rPr lang="es-MX" sz="3600" b="0" i="0" u="none" strike="noStrike" cap="none">
                <a:solidFill>
                  <a:srgbClr val="3F3F3F"/>
                </a:solidFill>
                <a:latin typeface="Century Gothic"/>
                <a:ea typeface="Century Gothic"/>
                <a:cs typeface="Century Gothic"/>
                <a:sym typeface="Century Gothic"/>
              </a:rPr>
              <a:t>La energía a tu servicio, hoy, mañana y siempre.</a:t>
            </a:r>
            <a:endParaRPr sz="36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Shape 337"/>
          <p:cNvPicPr preferRelativeResize="0"/>
          <p:nvPr/>
        </p:nvPicPr>
        <p:blipFill rotWithShape="1">
          <a:blip r:embed="rId3">
            <a:alphaModFix/>
          </a:blip>
          <a:srcRect l="4493" t="46874" r="3710" b="13020"/>
          <a:stretch/>
        </p:blipFill>
        <p:spPr>
          <a:xfrm>
            <a:off x="95250" y="926712"/>
            <a:ext cx="8953500" cy="3290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p:cNvPicPr preferRelativeResize="0"/>
          <p:nvPr/>
        </p:nvPicPr>
        <p:blipFill rotWithShape="1">
          <a:blip r:embed="rId3">
            <a:alphaModFix/>
          </a:blip>
          <a:srcRect l="4297" t="36198" r="3320" b="23698"/>
          <a:stretch/>
        </p:blipFill>
        <p:spPr>
          <a:xfrm>
            <a:off x="66675" y="720647"/>
            <a:ext cx="9010650" cy="37022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1565387" y="156509"/>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Seguimiento, evaluación, autoevaluación y coevaluación</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348" name="Shape 348"/>
          <p:cNvGraphicFramePr/>
          <p:nvPr/>
        </p:nvGraphicFramePr>
        <p:xfrm>
          <a:off x="1101621" y="1220893"/>
          <a:ext cx="3000000" cy="3000000"/>
        </p:xfrm>
        <a:graphic>
          <a:graphicData uri="http://schemas.openxmlformats.org/drawingml/2006/table">
            <a:tbl>
              <a:tblPr firstRow="1" bandRow="1">
                <a:noFill/>
                <a:tableStyleId>{084E0932-5ECA-4114-A1E2-E36BC0D26ED9}</a:tableStyleId>
              </a:tblPr>
              <a:tblGrid>
                <a:gridCol w="1174225"/>
                <a:gridCol w="1605275"/>
                <a:gridCol w="1582175"/>
                <a:gridCol w="1357450"/>
                <a:gridCol w="1550325"/>
              </a:tblGrid>
              <a:tr h="370850">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Disciplinas:</a:t>
                      </a:r>
                      <a:endParaRPr sz="1350"/>
                    </a:p>
                  </a:txBody>
                  <a:tcPr marL="63500" marR="63500" marT="63500" marB="63500"/>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1. ___</a:t>
                      </a:r>
                      <a:r>
                        <a:rPr lang="es-MX" sz="1100" b="1" i="0" u="sng">
                          <a:solidFill>
                            <a:srgbClr val="000000"/>
                          </a:solidFill>
                          <a:latin typeface="Arial"/>
                          <a:ea typeface="Arial"/>
                          <a:cs typeface="Arial"/>
                          <a:sym typeface="Arial"/>
                        </a:rPr>
                        <a:t>Física</a:t>
                      </a:r>
                      <a:r>
                        <a:rPr lang="es-MX" sz="1100" b="1" i="0" u="none" strike="noStrike">
                          <a:solidFill>
                            <a:srgbClr val="000000"/>
                          </a:solidFill>
                          <a:latin typeface="Arial"/>
                          <a:ea typeface="Arial"/>
                          <a:cs typeface="Arial"/>
                          <a:sym typeface="Arial"/>
                        </a:rPr>
                        <a:t>___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2. _</a:t>
                      </a:r>
                      <a:r>
                        <a:rPr lang="es-MX" sz="1100" b="1" i="0" u="sng">
                          <a:solidFill>
                            <a:srgbClr val="000000"/>
                          </a:solidFill>
                          <a:latin typeface="Arial"/>
                          <a:ea typeface="Arial"/>
                          <a:cs typeface="Arial"/>
                          <a:sym typeface="Arial"/>
                        </a:rPr>
                        <a:t>Matemáticas  IV</a:t>
                      </a:r>
                      <a:r>
                        <a:rPr lang="es-MX" sz="1100" b="1" i="0" u="none" strike="noStrike">
                          <a:solidFill>
                            <a:srgbClr val="000000"/>
                          </a:solidFill>
                          <a:latin typeface="Arial"/>
                          <a:ea typeface="Arial"/>
                          <a:cs typeface="Arial"/>
                          <a:sym typeface="Arial"/>
                        </a:rPr>
                        <a:t>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__</a:t>
                      </a:r>
                      <a:r>
                        <a:rPr lang="es-MX" sz="1100" b="1" i="0" u="sng">
                          <a:solidFill>
                            <a:srgbClr val="000000"/>
                          </a:solidFill>
                          <a:latin typeface="Arial"/>
                          <a:ea typeface="Arial"/>
                          <a:cs typeface="Arial"/>
                          <a:sym typeface="Arial"/>
                        </a:rPr>
                        <a:t>Dibujo</a:t>
                      </a:r>
                      <a:r>
                        <a:rPr lang="es-MX" sz="1100" b="1" i="0" u="none" strike="noStrike">
                          <a:solidFill>
                            <a:srgbClr val="000000"/>
                          </a:solidFill>
                          <a:latin typeface="Arial"/>
                          <a:ea typeface="Arial"/>
                          <a:cs typeface="Arial"/>
                          <a:sym typeface="Arial"/>
                        </a:rPr>
                        <a:t>__</a:t>
                      </a:r>
                      <a:endParaRPr sz="1350"/>
                    </a:p>
                  </a:txBody>
                  <a:tcPr marL="63500" marR="63500" marT="63500" marB="63500" anchor="ctr"/>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Disciplina 3. _</a:t>
                      </a:r>
                      <a:r>
                        <a:rPr lang="es-MX" sz="1100" b="1" i="0" u="sng">
                          <a:solidFill>
                            <a:srgbClr val="000000"/>
                          </a:solidFill>
                          <a:latin typeface="Arial"/>
                          <a:ea typeface="Arial"/>
                          <a:cs typeface="Arial"/>
                          <a:sym typeface="Arial"/>
                        </a:rPr>
                        <a:t>INFORMATICA</a:t>
                      </a:r>
                      <a:endParaRPr sz="1350"/>
                    </a:p>
                  </a:txBody>
                  <a:tcPr marL="63500" marR="63500" marT="63500" marB="63500" anchor="ctr"/>
                </a:tc>
              </a:tr>
              <a:tr h="370850">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 </a:t>
                      </a:r>
                      <a:r>
                        <a:rPr lang="es-MX" sz="1100" b="1" i="0" u="none" strike="noStrike">
                          <a:solidFill>
                            <a:srgbClr val="000000"/>
                          </a:solidFill>
                          <a:latin typeface="Arial"/>
                          <a:ea typeface="Arial"/>
                          <a:cs typeface="Arial"/>
                          <a:sym typeface="Arial"/>
                        </a:rPr>
                        <a:t>Tipos </a:t>
                      </a:r>
                      <a:r>
                        <a:rPr lang="es-MX" sz="1200" b="1" i="0" u="none" strike="noStrike">
                          <a:solidFill>
                            <a:srgbClr val="000000"/>
                          </a:solidFill>
                          <a:latin typeface="Arial"/>
                          <a:ea typeface="Arial"/>
                          <a:cs typeface="Arial"/>
                          <a:sym typeface="Arial"/>
                        </a:rPr>
                        <a:t>y</a:t>
                      </a:r>
                      <a:r>
                        <a:rPr lang="es-MX" sz="1100" b="1" i="0" u="none" strike="noStrike">
                          <a:solidFill>
                            <a:srgbClr val="000000"/>
                          </a:solidFill>
                          <a:latin typeface="Arial"/>
                          <a:ea typeface="Arial"/>
                          <a:cs typeface="Arial"/>
                          <a:sym typeface="Arial"/>
                        </a:rPr>
                        <a:t> herramientas</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de evaluación.</a:t>
                      </a:r>
                      <a:r>
                        <a:rPr lang="es-MX" sz="1100" b="1" i="0" u="none" strike="noStrike">
                          <a:solidFill>
                            <a:srgbClr val="000000"/>
                          </a:solidFill>
                          <a:latin typeface="Arial"/>
                          <a:ea typeface="Arial"/>
                          <a:cs typeface="Arial"/>
                          <a:sym typeface="Arial"/>
                        </a:rPr>
                        <a:t> </a:t>
                      </a:r>
                      <a:endParaRPr sz="1350"/>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Presentación de diagramas de flujo del proceso de generación de la energía eléctrica.</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Análisis de las diferentes formas de  generación de energía eléctrica y demuestran con datos la más eficiente y amigable con el medio ambiente.</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presentación gráfica de procesos</a:t>
                      </a:r>
                      <a:endParaRPr/>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Resolución de un problema a partir de una pregunta detonante: ¿Cuál es la forma más eficiente de generar energía eléctrica? y ¿Qué proporciones debería presentar una planta generadora de electricidad para la colonia en la que se encuentra el colegio?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Los alumnos presentarán un ensayo donde puedan analizar y argumentar sus conclusiones, que se evaluará con rúbrica.</a:t>
                      </a:r>
                      <a:endParaRPr/>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Conocimientos y habilidades esenciales para expresar y comunicar sus ideas mediante el dibujo.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Aplicar esas habilidades en otras asignaturas y en su vida cotidiana.</a:t>
                      </a:r>
                      <a:endParaRPr/>
                    </a:p>
                  </a:txBody>
                  <a:tcPr marL="63500" marR="63500" marT="63500" marB="63500"/>
                </a:tc>
                <a:tc>
                  <a:txBody>
                    <a:bodyPr/>
                    <a:lstStyle/>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Lograr la implementación y diseño de una muestra gráfica</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Usar tecnología para crear.</a:t>
                      </a:r>
                      <a:endParaRPr sz="1350"/>
                    </a:p>
                    <a:p>
                      <a:pPr marL="0" marR="0" lvl="0" indent="0" algn="l" rtl="0">
                        <a:spcBef>
                          <a:spcPts val="0"/>
                        </a:spcBef>
                        <a:spcAft>
                          <a:spcPts val="0"/>
                        </a:spcAft>
                        <a:buNone/>
                      </a:pPr>
                      <a:r>
                        <a:rPr lang="es-MX" sz="1100" b="0" i="0" u="none" strike="noStrike">
                          <a:solidFill>
                            <a:srgbClr val="000000"/>
                          </a:solidFill>
                          <a:latin typeface="Arial"/>
                          <a:ea typeface="Arial"/>
                          <a:cs typeface="Arial"/>
                          <a:sym typeface="Arial"/>
                        </a:rPr>
                        <a:t>Prepararse para nuevas tecnologías.</a:t>
                      </a:r>
                      <a:endParaRPr sz="1350"/>
                    </a:p>
                  </a:txBody>
                  <a:tcPr marL="63500" marR="63500" marT="63500" marB="63500"/>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1497654" y="319068"/>
            <a:ext cx="6683765" cy="7240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Evaluación del proyecto</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354" name="Shape 354"/>
          <p:cNvGraphicFramePr/>
          <p:nvPr/>
        </p:nvGraphicFramePr>
        <p:xfrm>
          <a:off x="1497013" y="1504950"/>
          <a:ext cx="3000000" cy="3000000"/>
        </p:xfrm>
        <a:graphic>
          <a:graphicData uri="http://schemas.openxmlformats.org/drawingml/2006/table">
            <a:tbl>
              <a:tblPr firstRow="1" bandRow="1">
                <a:noFill/>
                <a:tableStyleId>{084E0932-5ECA-4114-A1E2-E36BC0D26ED9}</a:tableStyleId>
              </a:tblPr>
              <a:tblGrid>
                <a:gridCol w="2228850"/>
                <a:gridCol w="2228850"/>
                <a:gridCol w="2228850"/>
              </a:tblGrid>
              <a:tr h="370850">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1. Aspectos  que se evalúan</a:t>
                      </a:r>
                      <a:endParaRPr sz="1350"/>
                    </a:p>
                  </a:txBody>
                  <a:tcPr marL="63500" marR="63500" marT="63500" marB="63500"/>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2. Criterios que se utilizan, para evaluar cada aspecto</a:t>
                      </a:r>
                      <a:endParaRPr sz="1350"/>
                    </a:p>
                  </a:txBody>
                  <a:tcPr marL="63500" marR="63500" marT="63500" marB="63500"/>
                </a:tc>
                <a:tc>
                  <a:txBody>
                    <a:bodyPr/>
                    <a:lstStyle/>
                    <a:p>
                      <a:pPr marL="228600" marR="0" lvl="0" indent="0" algn="ctr" rtl="0">
                        <a:spcBef>
                          <a:spcPts val="0"/>
                        </a:spcBef>
                        <a:spcAft>
                          <a:spcPts val="0"/>
                        </a:spcAft>
                        <a:buNone/>
                      </a:pPr>
                      <a:r>
                        <a:rPr lang="es-MX" sz="1100" b="1" i="0" u="none" strike="noStrike">
                          <a:solidFill>
                            <a:srgbClr val="000000"/>
                          </a:solidFill>
                          <a:latin typeface="Arial"/>
                          <a:ea typeface="Arial"/>
                          <a:cs typeface="Arial"/>
                          <a:sym typeface="Arial"/>
                        </a:rPr>
                        <a:t>3. Herramientas e instrumentos de evaluación que se utilizan.</a:t>
                      </a:r>
                      <a:endParaRPr sz="1350"/>
                    </a:p>
                  </a:txBody>
                  <a:tcPr marL="63500" marR="63500" marT="63500" marB="63500"/>
                </a:tc>
              </a:tr>
              <a:tr h="370850">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Trabajo en equipo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Contenido de la información</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Cumplimiento con los establecido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Uso adecuado de recursos para lograr calidad en el producto.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Organización.</a:t>
                      </a:r>
                      <a:endParaRPr/>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Objetivo específico, respuesta, expresión, propiciar una conciencia y entendimiento</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organización</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Indagación y análisis</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Desarrollo de ideas </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Creacion de solución </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Evaluación</a:t>
                      </a:r>
                      <a:endParaRPr/>
                    </a:p>
                  </a:txBody>
                  <a:tcPr marL="63500" marR="63500" marT="63500" marB="63500"/>
                </a:tc>
                <a:tc>
                  <a:txBody>
                    <a:bodyPr/>
                    <a:lstStyle/>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Rúbricas </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Interdisciplinariedad:</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Base disciplinaria</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Síntesis</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Comunicación</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Reflexión</a:t>
                      </a:r>
                      <a:endParaRPr/>
                    </a:p>
                    <a:p>
                      <a:pPr marL="0" marR="0" lvl="0" indent="-69850" algn="l" rtl="0">
                        <a:spcBef>
                          <a:spcPts val="0"/>
                        </a:spcBef>
                        <a:spcAft>
                          <a:spcPts val="0"/>
                        </a:spcAft>
                        <a:buClr>
                          <a:srgbClr val="000000"/>
                        </a:buClr>
                        <a:buSzPts val="1100"/>
                        <a:buFont typeface="Arial"/>
                        <a:buChar char="•"/>
                      </a:pPr>
                      <a:r>
                        <a:rPr lang="es-MX" sz="1100" b="0" i="0" u="none" strike="noStrike">
                          <a:solidFill>
                            <a:srgbClr val="000000"/>
                          </a:solidFill>
                          <a:latin typeface="Arial"/>
                          <a:ea typeface="Arial"/>
                          <a:cs typeface="Arial"/>
                          <a:sym typeface="Arial"/>
                        </a:rPr>
                        <a:t>Análisis</a:t>
                      </a:r>
                      <a:endParaRPr/>
                    </a:p>
                  </a:txBody>
                  <a:tcPr marL="63500" marR="63500" marT="63500" marB="63500"/>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294454" y="217468"/>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Reflexión del Grupo interdisciplinario</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360" name="Shape 360"/>
          <p:cNvGraphicFramePr/>
          <p:nvPr/>
        </p:nvGraphicFramePr>
        <p:xfrm>
          <a:off x="1190625" y="935567"/>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200" b="1">
                          <a:latin typeface="Calibri"/>
                          <a:ea typeface="Calibri"/>
                          <a:cs typeface="Calibri"/>
                          <a:sym typeface="Calibri"/>
                        </a:rPr>
                        <a:t>AVANCES</a:t>
                      </a:r>
                      <a:endParaRPr sz="1100">
                        <a:latin typeface="Calibri"/>
                        <a:ea typeface="Calibri"/>
                        <a:cs typeface="Calibri"/>
                        <a:sym typeface="Calibri"/>
                      </a:endParaRPr>
                    </a:p>
                  </a:txBody>
                  <a:tcPr marL="68575" marR="68575" marT="0" marB="0"/>
                </a:tc>
              </a:tr>
              <a:tr h="370850">
                <a:tc>
                  <a:txBody>
                    <a:bodyPr/>
                    <a:lstStyle/>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Conformamos un equipo responsable con ánimo de trabajar y aprender.</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La disposición de los compañeros de proyecto para trabajar y acordar en nuestro proyecto.</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Todos hemos estado dispuestos a aprender y usar la tecnología en nuestro favor para cumplir con las actividades y compromisos relacionados con el proyecto.</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Conocer mejor la interdisciplinariedad para poder trabajarla con los alumnos y demás profesores de las distintas disciplinas.</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Entender que la solución a un problema presenta diferentes enfoques, que además son complementarios.</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Construir modelos que le permitan al alumno investigar, usando sus criterios sobre las diferencias de las distintas soluciones.</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Tenemos la oportunidad de que como profesores podemos inducir a los alumnos en la indagación de conceptos desde la visión de diferentes asignaturas y por consecuencia lograr un aprendizaje significativo en el cual contestamos a la eterna pregunta “y esto para que me va a servir”.</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Hasta el momento, ya tenemos planteado el proyecto y creemos que aún habrá que hacerle muchas mejoras, conforme vayamos  realizando las lecturas. </a:t>
                      </a:r>
                      <a:endParaRPr/>
                    </a:p>
                    <a:p>
                      <a:pPr marL="171450" marR="0" lvl="0" indent="-1714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Partimos de la idea que este proyecto es perfectible y como tal, buscamos la manera de mejorarlo.</a:t>
                      </a:r>
                      <a:r>
                        <a:rPr lang="es-MX" sz="1400">
                          <a:latin typeface="Calibri"/>
                          <a:ea typeface="Calibri"/>
                          <a:cs typeface="Calibri"/>
                          <a:sym typeface="Calibri"/>
                        </a:rPr>
                        <a:t> </a:t>
                      </a:r>
                      <a:endParaRPr sz="1100">
                        <a:latin typeface="Calibri"/>
                        <a:ea typeface="Calibri"/>
                        <a:cs typeface="Calibri"/>
                        <a:sym typeface="Calibri"/>
                      </a:endParaRPr>
                    </a:p>
                  </a:txBody>
                  <a:tcPr marL="68575" marR="68575" marT="0" marB="0"/>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aphicFrame>
        <p:nvGraphicFramePr>
          <p:cNvPr id="365" name="Shape 365"/>
          <p:cNvGraphicFramePr/>
          <p:nvPr/>
        </p:nvGraphicFramePr>
        <p:xfrm>
          <a:off x="1541886" y="455507"/>
          <a:ext cx="3000000" cy="3000000"/>
        </p:xfrm>
        <a:graphic>
          <a:graphicData uri="http://schemas.openxmlformats.org/drawingml/2006/table">
            <a:tbl>
              <a:tblPr firstRow="1" bandRow="1">
                <a:noFill/>
                <a:tableStyleId>{084E0932-5ECA-4114-A1E2-E36BC0D26ED9}</a:tableStyleId>
              </a:tblPr>
              <a:tblGrid>
                <a:gridCol w="3343275"/>
                <a:gridCol w="3343275"/>
              </a:tblGrid>
              <a:tr h="370850">
                <a:tc>
                  <a:txBody>
                    <a:bodyPr/>
                    <a:lstStyle/>
                    <a:p>
                      <a:pPr marL="0" marR="0" lvl="0" indent="0" algn="ctr" rtl="0">
                        <a:spcBef>
                          <a:spcPts val="0"/>
                        </a:spcBef>
                        <a:spcAft>
                          <a:spcPts val="0"/>
                        </a:spcAft>
                        <a:buNone/>
                      </a:pPr>
                      <a:r>
                        <a:rPr lang="es-MX" sz="1200" b="1">
                          <a:latin typeface="Calibri"/>
                          <a:ea typeface="Calibri"/>
                          <a:cs typeface="Calibri"/>
                          <a:sym typeface="Calibri"/>
                        </a:rPr>
                        <a:t>TROPIEZOS</a:t>
                      </a:r>
                      <a:endParaRPr sz="1100">
                        <a:latin typeface="Calibri"/>
                        <a:ea typeface="Calibri"/>
                        <a:cs typeface="Calibri"/>
                        <a:sym typeface="Calibri"/>
                      </a:endParaRPr>
                    </a:p>
                  </a:txBody>
                  <a:tcPr marL="68575" marR="68575" marT="0" marB="0"/>
                </a:tc>
                <a:tc>
                  <a:txBody>
                    <a:bodyPr/>
                    <a:lstStyle/>
                    <a:p>
                      <a:pPr marL="0" marR="0" lvl="0" indent="0" algn="ctr" rtl="0">
                        <a:spcBef>
                          <a:spcPts val="0"/>
                        </a:spcBef>
                        <a:spcAft>
                          <a:spcPts val="0"/>
                        </a:spcAft>
                        <a:buNone/>
                      </a:pPr>
                      <a:r>
                        <a:rPr lang="es-MX" sz="1200" b="1">
                          <a:latin typeface="Calibri"/>
                          <a:ea typeface="Calibri"/>
                          <a:cs typeface="Calibri"/>
                          <a:sym typeface="Calibri"/>
                        </a:rPr>
                        <a:t>SOLUCIONES</a:t>
                      </a:r>
                      <a:endParaRPr sz="1100">
                        <a:latin typeface="Calibri"/>
                        <a:ea typeface="Calibri"/>
                        <a:cs typeface="Calibri"/>
                        <a:sym typeface="Calibri"/>
                      </a:endParaRPr>
                    </a:p>
                  </a:txBody>
                  <a:tcPr marL="68575" marR="68575" marT="0" marB="0"/>
                </a:tc>
              </a:tr>
              <a:tr h="370850">
                <a:tc>
                  <a:txBody>
                    <a:bodyPr/>
                    <a:lstStyle/>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Se nos complicó encontrar los tiempos adecuados para trabajar en equipo.</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En la división del tiempo, ya que es difícil saber cómo vamos a quedar en los nuevos horarios y con el nuevo plan de estudios.</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La mayoría tenemos que atender otros trabajos.</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 veces un poco de confusión al definir lo que se debe hacer, cómo hacerlo, cuándo entregarlo.</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La utilización del Software actualizado, tanto para profesores como para alumnos para las distintas disciplinas. </a:t>
                      </a:r>
                      <a:endParaRPr/>
                    </a:p>
                    <a:p>
                      <a:pPr marL="0" marR="0" lvl="0" indent="0" algn="just" rtl="0">
                        <a:spcBef>
                          <a:spcPts val="0"/>
                        </a:spcBef>
                        <a:spcAft>
                          <a:spcPts val="0"/>
                        </a:spcAft>
                        <a:buNone/>
                      </a:pPr>
                      <a:r>
                        <a:rPr lang="es-MX" sz="1300">
                          <a:latin typeface="Calibri"/>
                          <a:ea typeface="Calibri"/>
                          <a:cs typeface="Calibri"/>
                          <a:sym typeface="Calibri"/>
                        </a:rPr>
                        <a:t> </a:t>
                      </a:r>
                      <a:endParaRPr/>
                    </a:p>
                    <a:p>
                      <a:pPr marL="0" marR="0" lvl="0" indent="0" algn="just" rtl="0">
                        <a:spcBef>
                          <a:spcPts val="0"/>
                        </a:spcBef>
                        <a:spcAft>
                          <a:spcPts val="0"/>
                        </a:spcAft>
                        <a:buNone/>
                      </a:pPr>
                      <a:r>
                        <a:rPr lang="es-MX" sz="1300">
                          <a:latin typeface="Calibri"/>
                          <a:ea typeface="Calibri"/>
                          <a:cs typeface="Calibri"/>
                          <a:sym typeface="Calibri"/>
                        </a:rPr>
                        <a:t> </a:t>
                      </a:r>
                      <a:endParaRPr/>
                    </a:p>
                  </a:txBody>
                  <a:tcPr marL="68575" marR="68575" marT="0" marB="0"/>
                </a:tc>
                <a:tc>
                  <a:txBody>
                    <a:bodyPr/>
                    <a:lstStyle/>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Establecimos comunicación a través de las redes sociales, principalmente WhatsApp, así como los documentos compartidos de Google además del correo electrónico y con esto, logramos trabajar en constante comunicación.</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Recurrimos a los documentos del micro sitio y entrevistas constantes con la directora del plantel.</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Actualizar el software y el uso del mismo.</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  </a:t>
                      </a:r>
                      <a:endParaRPr/>
                    </a:p>
                    <a:p>
                      <a:pPr marL="285750" marR="0" lvl="0" indent="-285750" algn="just" rtl="0">
                        <a:spcBef>
                          <a:spcPts val="0"/>
                        </a:spcBef>
                        <a:spcAft>
                          <a:spcPts val="0"/>
                        </a:spcAft>
                        <a:buClr>
                          <a:schemeClr val="dk1"/>
                        </a:buClr>
                        <a:buSzPts val="1300"/>
                        <a:buFont typeface="Noto Sans Symbols"/>
                        <a:buChar char="➢"/>
                      </a:pPr>
                      <a:r>
                        <a:rPr lang="es-MX" sz="1300">
                          <a:latin typeface="Calibri"/>
                          <a:ea typeface="Calibri"/>
                          <a:cs typeface="Calibri"/>
                          <a:sym typeface="Calibri"/>
                        </a:rPr>
                        <a:t>Planear una acción para identificar cuáles son las variables involucradas dentro del problema, proponer un procedimiento para solucionarlo y aplicarlo.</a:t>
                      </a:r>
                      <a:endParaRPr/>
                    </a:p>
                    <a:p>
                      <a:pPr marL="0" marR="0" lvl="0" indent="0" algn="just" rtl="0">
                        <a:spcBef>
                          <a:spcPts val="0"/>
                        </a:spcBef>
                        <a:spcAft>
                          <a:spcPts val="0"/>
                        </a:spcAft>
                        <a:buClr>
                          <a:schemeClr val="dk1"/>
                        </a:buClr>
                        <a:buSzPts val="1300"/>
                        <a:buFont typeface="Noto Sans Symbols"/>
                        <a:buNone/>
                      </a:pPr>
                      <a:endParaRPr sz="1300">
                        <a:latin typeface="Calibri"/>
                        <a:ea typeface="Calibri"/>
                        <a:cs typeface="Calibri"/>
                        <a:sym typeface="Calibri"/>
                      </a:endParaRPr>
                    </a:p>
                    <a:p>
                      <a:pPr marL="0" marR="0" lvl="0" indent="0" algn="just" rtl="0">
                        <a:spcBef>
                          <a:spcPts val="0"/>
                        </a:spcBef>
                        <a:spcAft>
                          <a:spcPts val="0"/>
                        </a:spcAft>
                        <a:buNone/>
                      </a:pPr>
                      <a:r>
                        <a:rPr lang="es-MX" sz="1300">
                          <a:latin typeface="Calibri"/>
                          <a:ea typeface="Calibri"/>
                          <a:cs typeface="Calibri"/>
                          <a:sym typeface="Calibri"/>
                        </a:rPr>
                        <a:t> </a:t>
                      </a:r>
                      <a:endParaRPr/>
                    </a:p>
                  </a:txBody>
                  <a:tcPr marL="68575" marR="68575" marT="0" marB="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83627" y="1213148"/>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Reflexión.</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Reunión de zona</a:t>
            </a:r>
            <a:endParaRPr sz="2700" b="0" i="0" u="none" strike="noStrike" cap="none">
              <a:solidFill>
                <a:srgbClr val="262626"/>
              </a:solidFill>
              <a:latin typeface="Century Gothic"/>
              <a:ea typeface="Century Gothic"/>
              <a:cs typeface="Century Gothic"/>
              <a:sym typeface="Century Gothic"/>
            </a:endParaRPr>
          </a:p>
        </p:txBody>
      </p:sp>
      <p:pic>
        <p:nvPicPr>
          <p:cNvPr id="371" name="Shape 371" descr="https://attachment.outlook.live.net/owa/ibqmarycarmen@hotmail.com/service.svc/s/GetAttachmentThumbnail?id=AQMkADAwATYwMAItOTc1Yy0yMzMAOC0wMAItMDAKAEYAAAPukSbFcqZeSbNcp%2BSaHNw3BwCP2spzwr9VTrktnj3uh%2FB4AAACAQwAAACP2spzwr9VTrktnj3uh%2FB4AAHNZd0tAAAAARIAEADiOZ9A8ubzTqNxm6NePDwAFQ%3D%3D&amp;thumbnailType=2&amp;owa=outlook.live.com&amp;scriptVer=20180611.02&amp;isc=1&amp;X-OWA-CANARY=jP5dl4RE7kS3DmdemZ8_MwCrK_8D19UYS1qdeXdBRztR2RMXiHETMNnrzDe9Y_4kcFqqNc91Pwo.&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zkzMjE2LTI1MzkzOTc5NDRcIixcInB1aWRcIjpcIjE2ODg4NTIzOTk2NjE4ODBcIixcIm9pZFwiOlwiMDAwNjAwMDAtOTc1Yy0yMzM4LTAwMDAtMDAwMDAwMDAwMDAwXCIsXCJzY29wZVwiOlwiT3dhRG93bmxvYWRcIn0iLCJuYmYiOjE1Mjk1MzY1MTYsImV4cCI6MTUyOTUzNzExNiwiaXNzIjoiMDAwMDAwMDItMDAwMC0wZmYxLWNlMDAtMDAwMDAwMDAwMDAwQDg0ZGY5ZTdmLWU5ZjYtNDBhZi1iNDM1LWFhYWFhYWFhYWFhYSIsImF1ZCI6IjAwMDAwMDAyLTAwMDAtMGZmMS1jZTAwLTAwMDAwMDAwMDAwMC9hdHRhY2htZW50Lm91dGxvb2subGl2ZS5uZXRAODRkZjllN2YtZTlmNi00MGFmLWI0MzUtYWFhYWFhYWFhYWFhIn0.KVGDkonrJDIT20KomQWtK1NGolhv7Lc_sX7BUDNu5K_ui1Abcdj0ERc2NuFzR5Y2ygR6obeRHkuNzBua00yfdgjat3Ddwa0THhnrk4C03iT3K0L_Fpj0H83-JYyGlwwn6481sD4onDUqEd0Bh9PX03QYW3Og_6Vxl27QrN0H0Twkj7mHMmtxkAgcCrT4XyQ3Q1Gv7DBeGFRH7wldR0S9p0FImwVk29JUmkG8Ixp1TAHRgPgFHlt8utIFctV-4r_GekK1txS_JEsXtZNJUfoC2EHeHkCZHXEefQPRWazXZagtupKVgnEiVTb28Oqs-NNfxIwFOra1zkzvLyeGC6tlqg&amp;animation=true"/>
          <p:cNvPicPr preferRelativeResize="0"/>
          <p:nvPr/>
        </p:nvPicPr>
        <p:blipFill rotWithShape="1">
          <a:blip r:embed="rId3">
            <a:alphaModFix/>
          </a:blip>
          <a:srcRect/>
          <a:stretch/>
        </p:blipFill>
        <p:spPr>
          <a:xfrm>
            <a:off x="4077335" y="253733"/>
            <a:ext cx="3617172" cy="481287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1944694" y="46808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endParaRPr sz="2700" b="0" i="0" u="none" strike="noStrike" cap="none">
              <a:solidFill>
                <a:srgbClr val="262626"/>
              </a:solidFill>
              <a:latin typeface="Century Gothic"/>
              <a:ea typeface="Century Gothic"/>
              <a:cs typeface="Century Gothic"/>
              <a:sym typeface="Century Gothic"/>
            </a:endParaRPr>
          </a:p>
        </p:txBody>
      </p:sp>
      <p:pic>
        <p:nvPicPr>
          <p:cNvPr id="377" name="Shape 377" descr="https://attachment.outlook.live.net/owa/ibqmarycarmen@hotmail.com/service.svc/s/GetAttachmentThumbnail?id=AQMkADAwATYwMAItOTc1Yy0yMzMAOC0wMAItMDAKAEYAAAPukSbFcqZeSbNcp%2BSaHNw3BwCP2spzwr9VTrktnj3uh%2FB4AAACAQwAAACP2spzwr9VTrktnj3uh%2FB4AAHNZd0tAAAAARIAEAD0ZYrSCqDvTrxZR9BGp0FBAA%3D%3D&amp;thumbnailType=2&amp;owa=outlook.live.com&amp;scriptVer=20180611.02&amp;isc=1&amp;X-OWA-CANARY=DGIJdE6P3kSgBmrm9nfkycC0XgEE19UYchCku9HCMSugptFV-dfAVLRX6tO4qXVO575kFEWYoxY.&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zkzMjE2LTI1MzkzOTc5NDRcIixcInB1aWRcIjpcIjE2ODg4NTIzOTk2NjE4ODBcIixcIm9pZFwiOlwiMDAwNjAwMDAtOTc1Yy0yMzM4LTAwMDAtMDAwMDAwMDAwMDAwXCIsXCJzY29wZVwiOlwiT3dhRG93bmxvYWRcIn0iLCJuYmYiOjE1Mjk1MzY1MTYsImV4cCI6MTUyOTUzNzExNiwiaXNzIjoiMDAwMDAwMDItMDAwMC0wZmYxLWNlMDAtMDAwMDAwMDAwMDAwQDg0ZGY5ZTdmLWU5ZjYtNDBhZi1iNDM1LWFhYWFhYWFhYWFhYSIsImF1ZCI6IjAwMDAwMDAyLTAwMDAtMGZmMS1jZTAwLTAwMDAwMDAwMDAwMC9hdHRhY2htZW50Lm91dGxvb2subGl2ZS5uZXRAODRkZjllN2YtZTlmNi00MGFmLWI0MzUtYWFhYWFhYWFhYWFhIn0.KVGDkonrJDIT20KomQWtK1NGolhv7Lc_sX7BUDNu5K_ui1Abcdj0ERc2NuFzR5Y2ygR6obeRHkuNzBua00yfdgjat3Ddwa0THhnrk4C03iT3K0L_Fpj0H83-JYyGlwwn6481sD4onDUqEd0Bh9PX03QYW3Og_6Vxl27QrN0H0Twkj7mHMmtxkAgcCrT4XyQ3Q1Gv7DBeGFRH7wldR0S9p0FImwVk29JUmkG8Ixp1TAHRgPgFHlt8utIFctV-4r_GekK1txS_JEsXtZNJUfoC2EHeHkCZHXEefQPRWazXZagtupKVgnEiVTb28Oqs-NNfxIwFOra1zkzvLyeGC6tlqg&amp;animation=true"/>
          <p:cNvPicPr preferRelativeResize="0"/>
          <p:nvPr/>
        </p:nvPicPr>
        <p:blipFill rotWithShape="1">
          <a:blip r:embed="rId3">
            <a:alphaModFix/>
          </a:blip>
          <a:srcRect/>
          <a:stretch/>
        </p:blipFill>
        <p:spPr>
          <a:xfrm>
            <a:off x="616163" y="197148"/>
            <a:ext cx="3588557" cy="4774795"/>
          </a:xfrm>
          <a:prstGeom prst="rect">
            <a:avLst/>
          </a:prstGeom>
          <a:noFill/>
          <a:ln>
            <a:noFill/>
          </a:ln>
        </p:spPr>
      </p:pic>
      <p:pic>
        <p:nvPicPr>
          <p:cNvPr id="378" name="Shape 378" descr="https://attachment.outlook.live.net/owa/ibqmarycarmen@hotmail.com/service.svc/s/GetAttachmentThumbnail?id=AQMkADAwATYwMAItOTc1Yy0yMzMAOC0wMAItMDAKAEYAAAPukSbFcqZeSbNcp%2BSaHNw3BwCP2spzwr9VTrktnj3uh%2FB4AAACAQwAAACP2spzwr9VTrktnj3uh%2FB4AAHNZd0tAAAAARIAEADZe2bEDgTFTZ3ggfDyodBX&amp;thumbnailType=2&amp;owa=outlook.live.com&amp;scriptVer=20180611.02&amp;isc=1&amp;X-OWA-CANARY=9cTh3TByBkeby-7-SGmdWtBMbBAG19UY1zKTaW1926hrXG7U9MVL3guZtRlgIw1at_kkNDrxY5k.&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zkzMjE2LTI1MzkzOTc5NDRcIixcInB1aWRcIjpcIjE2ODg4NTIzOTk2NjE4ODBcIixcIm9pZFwiOlwiMDAwNjAwMDAtOTc1Yy0yMzM4LTAwMDAtMDAwMDAwMDAwMDAwXCIsXCJzY29wZVwiOlwiT3dhRG93bmxvYWRcIn0iLCJuYmYiOjE1Mjk1Mzc0NDEsImV4cCI6MTUyOTUzODA0MSwiaXNzIjoiMDAwMDAwMDItMDAwMC0wZmYxLWNlMDAtMDAwMDAwMDAwMDAwQDg0ZGY5ZTdmLWU5ZjYtNDBhZi1iNDM1LWFhYWFhYWFhYWFhYSIsImF1ZCI6IjAwMDAwMDAyLTAwMDAtMGZmMS1jZTAwLTAwMDAwMDAwMDAwMC9hdHRhY2htZW50Lm91dGxvb2subGl2ZS5uZXRAODRkZjllN2YtZTlmNi00MGFmLWI0MzUtYWFhYWFhYWFhYWFhIn0.R8lS6RTlISoMOGShq9_z0igKOsySwtNvGtgWZZpoahm68NZSrCZg5nxh3nsud-V7vECKCR1EzFKCbRTTFGI0xa9USnHDmA_IM_LS-o5fgRW5eih8mTvywDx-SIE_zi3joXY1RmWuJw1DGkMcQSAKJGX-CZ2ytrWA67evGPwwn3aTAr3ojSUyodb1ZBBaQmUjBfqTlWBvs2sw9IAMQ4SWBI2U176nb1KDWfwcUUVwMgWYW3Zy-f5t22q8cepNmha57-0MPps4ZVuCjQOQua5QOi_I8HwZimkwM9xdSv3d1ZCHKWjj0dW8esO8e_9LgMS8VuKDd4NAkZqgW4bg8vsVbw&amp;animation=true"/>
          <p:cNvPicPr preferRelativeResize="0">
            <a:picLocks noGrp="1"/>
          </p:cNvPicPr>
          <p:nvPr>
            <p:ph type="body" idx="1"/>
          </p:nvPr>
        </p:nvPicPr>
        <p:blipFill rotWithShape="1">
          <a:blip r:embed="rId4">
            <a:alphaModFix/>
          </a:blip>
          <a:srcRect/>
          <a:stretch/>
        </p:blipFill>
        <p:spPr>
          <a:xfrm>
            <a:off x="4985328" y="197148"/>
            <a:ext cx="3588556" cy="47747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244587" y="1082759"/>
            <a:ext cx="6683765" cy="23784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Producto 4 </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Organizador gráfico. </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Preguntas esenciales</a:t>
            </a:r>
            <a:endParaRPr sz="2700" b="0" i="0" u="none" strike="noStrike" cap="none">
              <a:solidFill>
                <a:srgbClr val="262626"/>
              </a:solidFill>
              <a:latin typeface="Century Gothic"/>
              <a:ea typeface="Century Gothic"/>
              <a:cs typeface="Century Gothic"/>
              <a:sym typeface="Century Gothic"/>
            </a:endParaRPr>
          </a:p>
        </p:txBody>
      </p:sp>
      <p:pic>
        <p:nvPicPr>
          <p:cNvPr id="384" name="Shape 384"/>
          <p:cNvPicPr preferRelativeResize="0"/>
          <p:nvPr/>
        </p:nvPicPr>
        <p:blipFill rotWithShape="1">
          <a:blip r:embed="rId3">
            <a:alphaModFix/>
          </a:blip>
          <a:srcRect/>
          <a:stretch/>
        </p:blipFill>
        <p:spPr>
          <a:xfrm>
            <a:off x="4001702" y="-379719"/>
            <a:ext cx="6477982" cy="54288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612053" y="129415"/>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Producto 5         Organizador gráfico</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Proceso de indagación </a:t>
            </a:r>
            <a:endParaRPr sz="2700" b="0" i="0" u="none" strike="noStrike" cap="none">
              <a:solidFill>
                <a:srgbClr val="262626"/>
              </a:solidFill>
              <a:latin typeface="Century Gothic"/>
              <a:ea typeface="Century Gothic"/>
              <a:cs typeface="Century Gothic"/>
              <a:sym typeface="Century Gothic"/>
            </a:endParaRPr>
          </a:p>
        </p:txBody>
      </p:sp>
      <p:pic>
        <p:nvPicPr>
          <p:cNvPr id="390" name="Shape 390"/>
          <p:cNvPicPr preferRelativeResize="0"/>
          <p:nvPr/>
        </p:nvPicPr>
        <p:blipFill rotWithShape="1">
          <a:blip r:embed="rId3">
            <a:alphaModFix/>
          </a:blip>
          <a:srcRect l="9868" t="25672" r="9081" b="8214"/>
          <a:stretch/>
        </p:blipFill>
        <p:spPr>
          <a:xfrm>
            <a:off x="619199" y="1146533"/>
            <a:ext cx="8081709" cy="382579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3F3F3F"/>
              </a:buClr>
              <a:buSzPts val="2520"/>
              <a:buFont typeface="Arial"/>
              <a:buNone/>
            </a:pPr>
            <a:r>
              <a:rPr lang="es-MX" sz="2520" b="1" i="0" u="sng" strike="noStrike" cap="none">
                <a:solidFill>
                  <a:srgbClr val="3F3F3F"/>
                </a:solidFill>
                <a:latin typeface="Arial"/>
                <a:ea typeface="Arial"/>
                <a:cs typeface="Arial"/>
                <a:sym typeface="Arial"/>
              </a:rPr>
              <a:t>ÍNDICE</a:t>
            </a:r>
            <a:endParaRPr sz="2520" b="1" i="0" u="sng" strike="noStrike" cap="none">
              <a:solidFill>
                <a:srgbClr val="3F3F3F"/>
              </a:solidFill>
              <a:latin typeface="Arial"/>
              <a:ea typeface="Arial"/>
              <a:cs typeface="Arial"/>
              <a:sym typeface="Arial"/>
            </a:endParaRPr>
          </a:p>
        </p:txBody>
      </p:sp>
      <p:sp>
        <p:nvSpPr>
          <p:cNvPr id="189" name="Shape 189"/>
          <p:cNvSpPr txBox="1">
            <a:spLocks noGrp="1"/>
          </p:cNvSpPr>
          <p:nvPr>
            <p:ph type="body" idx="1"/>
          </p:nvPr>
        </p:nvSpPr>
        <p:spPr>
          <a:xfrm>
            <a:off x="311700" y="1152475"/>
            <a:ext cx="8520600" cy="3868976"/>
          </a:xfrm>
          <a:prstGeom prst="rect">
            <a:avLst/>
          </a:prstGeom>
          <a:noFill/>
          <a:ln>
            <a:noFill/>
          </a:ln>
        </p:spPr>
        <p:txBody>
          <a:bodyPr spcFirstLastPara="1" wrap="square" lIns="91425" tIns="91425" rIns="91425" bIns="91425" anchor="t" anchorCtr="0">
            <a:noAutofit/>
          </a:bodyPr>
          <a:lstStyle/>
          <a:p>
            <a:pPr marL="257175" marR="0" lvl="0" indent="-257175" algn="l" rtl="0">
              <a:lnSpc>
                <a:spcPct val="90000"/>
              </a:lnSpc>
              <a:spcBef>
                <a:spcPts val="0"/>
              </a:spcBef>
              <a:spcAft>
                <a:spcPts val="0"/>
              </a:spcAft>
              <a:buClr>
                <a:schemeClr val="accent1"/>
              </a:buClr>
              <a:buSzPts val="1350"/>
              <a:buFont typeface="Noto Sans Symbols"/>
              <a:buNone/>
            </a:pPr>
            <a:endParaRPr sz="1350" b="1" i="0" u="none" strike="noStrike" cap="none">
              <a:solidFill>
                <a:srgbClr val="3F3F3F"/>
              </a:solidFill>
              <a:latin typeface="Century Gothic"/>
              <a:ea typeface="Century Gothic"/>
              <a:cs typeface="Century Gothic"/>
              <a:sym typeface="Century Gothic"/>
            </a:endParaRPr>
          </a:p>
          <a:p>
            <a:pPr marL="457200" marR="0" lvl="0" indent="-457200" algn="l" rtl="0">
              <a:lnSpc>
                <a:spcPct val="90000"/>
              </a:lnSpc>
              <a:spcBef>
                <a:spcPts val="0"/>
              </a:spcBef>
              <a:spcAft>
                <a:spcPts val="0"/>
              </a:spcAft>
              <a:buClr>
                <a:schemeClr val="accent1"/>
              </a:buClr>
              <a:buSzPts val="2400"/>
              <a:buFont typeface="Noto Sans Symbols"/>
              <a:buAutoNum type="alphaUcParenR"/>
            </a:pPr>
            <a:r>
              <a:rPr lang="es-MX" sz="2400" b="0" i="0" u="none" strike="noStrike" cap="none">
                <a:solidFill>
                  <a:srgbClr val="3F3F3F"/>
                </a:solidFill>
                <a:latin typeface="Arial"/>
                <a:ea typeface="Arial"/>
                <a:cs typeface="Arial"/>
                <a:sym typeface="Arial"/>
              </a:rPr>
              <a:t>Productos generados en la primera sesión de trabajo.</a:t>
            </a:r>
            <a:endParaRPr/>
          </a:p>
          <a:p>
            <a:pPr marL="0" marR="0" lvl="0" indent="0" algn="l" rtl="0">
              <a:lnSpc>
                <a:spcPct val="90000"/>
              </a:lnSpc>
              <a:spcBef>
                <a:spcPts val="0"/>
              </a:spcBef>
              <a:spcAft>
                <a:spcPts val="0"/>
              </a:spcAft>
              <a:buClr>
                <a:schemeClr val="accent1"/>
              </a:buClr>
              <a:buSzPts val="2400"/>
              <a:buFont typeface="Noto Sans Symbols"/>
              <a:buNone/>
            </a:pPr>
            <a:endParaRPr sz="2400" b="0" i="0" u="none" strike="noStrike" cap="none">
              <a:solidFill>
                <a:srgbClr val="3F3F3F"/>
              </a:solidFill>
              <a:latin typeface="Arial"/>
              <a:ea typeface="Arial"/>
              <a:cs typeface="Arial"/>
              <a:sym typeface="Arial"/>
            </a:endParaRPr>
          </a:p>
          <a:p>
            <a:pPr marL="285750" marR="0" lvl="0" indent="-285750" algn="just" rtl="0">
              <a:lnSpc>
                <a:spcPct val="90000"/>
              </a:lnSpc>
              <a:spcBef>
                <a:spcPts val="0"/>
              </a:spcBef>
              <a:spcAft>
                <a:spcPts val="0"/>
              </a:spcAft>
              <a:buClr>
                <a:schemeClr val="accent1"/>
              </a:buClr>
              <a:buSzPts val="2400"/>
              <a:buFont typeface="Noto Sans Symbols"/>
              <a:buChar char="❑"/>
            </a:pPr>
            <a:r>
              <a:rPr lang="es-MX" sz="2400" b="1" i="0" u="none" strike="noStrike" cap="none">
                <a:solidFill>
                  <a:srgbClr val="3F3F3F"/>
                </a:solidFill>
                <a:latin typeface="Arial"/>
                <a:ea typeface="Arial"/>
                <a:cs typeface="Arial"/>
                <a:sym typeface="Arial"/>
              </a:rPr>
              <a:t>Producto 1. C.A.I.A.C. Conclusiones generales.</a:t>
            </a:r>
            <a:endParaRPr/>
          </a:p>
          <a:p>
            <a:pPr marL="285750" marR="0" lvl="0" indent="-285750" algn="just" rtl="0">
              <a:lnSpc>
                <a:spcPct val="90000"/>
              </a:lnSpc>
              <a:spcBef>
                <a:spcPts val="0"/>
              </a:spcBef>
              <a:spcAft>
                <a:spcPts val="0"/>
              </a:spcAft>
              <a:buClr>
                <a:schemeClr val="accent1"/>
              </a:buClr>
              <a:buSzPts val="2400"/>
              <a:buFont typeface="Noto Sans Symbols"/>
              <a:buChar char="❑"/>
            </a:pPr>
            <a:r>
              <a:rPr lang="es-MX" sz="2400" b="1" i="0" u="none" strike="noStrike" cap="none">
                <a:solidFill>
                  <a:srgbClr val="3F3F3F"/>
                </a:solidFill>
                <a:latin typeface="Arial"/>
                <a:ea typeface="Arial"/>
                <a:cs typeface="Arial"/>
                <a:sym typeface="Arial"/>
              </a:rPr>
              <a:t>Producto 3. Fotografías de la sesión tomadas por los participantes y              grupos.</a:t>
            </a:r>
            <a:endParaRPr/>
          </a:p>
          <a:p>
            <a:pPr marL="0" marR="0" lvl="0" indent="0" algn="just" rtl="0">
              <a:lnSpc>
                <a:spcPct val="90000"/>
              </a:lnSpc>
              <a:spcBef>
                <a:spcPts val="0"/>
              </a:spcBef>
              <a:spcAft>
                <a:spcPts val="0"/>
              </a:spcAft>
              <a:buClr>
                <a:schemeClr val="accent1"/>
              </a:buClr>
              <a:buSzPts val="2400"/>
              <a:buFont typeface="Noto Sans Symbols"/>
              <a:buNone/>
            </a:pPr>
            <a:endParaRPr sz="2400" b="1" i="0" u="none" strike="noStrike" cap="none">
              <a:solidFill>
                <a:srgbClr val="3F3F3F"/>
              </a:solidFill>
              <a:latin typeface="Arial"/>
              <a:ea typeface="Arial"/>
              <a:cs typeface="Arial"/>
              <a:sym typeface="Arial"/>
            </a:endParaRPr>
          </a:p>
          <a:p>
            <a:pPr marL="257175" marR="0" lvl="0" indent="-257175" algn="just" rtl="0">
              <a:lnSpc>
                <a:spcPct val="90000"/>
              </a:lnSpc>
              <a:spcBef>
                <a:spcPts val="0"/>
              </a:spcBef>
              <a:spcAft>
                <a:spcPts val="0"/>
              </a:spcAft>
              <a:buClr>
                <a:schemeClr val="accent1"/>
              </a:buClr>
              <a:buSzPts val="2400"/>
              <a:buFont typeface="Noto Sans Symbols"/>
              <a:buNone/>
            </a:pPr>
            <a:r>
              <a:rPr lang="es-MX" sz="2400" b="1" i="0" u="none" strike="noStrike" cap="none">
                <a:solidFill>
                  <a:srgbClr val="3F3F3F"/>
                </a:solidFill>
                <a:latin typeface="Arial"/>
                <a:ea typeface="Arial"/>
                <a:cs typeface="Arial"/>
                <a:sym typeface="Arial"/>
              </a:rPr>
              <a:t>B) </a:t>
            </a:r>
            <a:r>
              <a:rPr lang="es-MX" sz="2400" b="0" i="0" u="none" strike="noStrike" cap="none">
                <a:solidFill>
                  <a:srgbClr val="3F3F3F"/>
                </a:solidFill>
                <a:latin typeface="Arial"/>
                <a:ea typeface="Arial"/>
                <a:cs typeface="Arial"/>
                <a:sym typeface="Arial"/>
              </a:rPr>
              <a:t>Organizador gráfico que muestre los conceptos y contenidos de las asignaturas que intervienen en la solución de un proyecto de trabajo.</a:t>
            </a:r>
            <a:endParaRPr/>
          </a:p>
          <a:p>
            <a:pPr marL="285750" marR="0" lvl="0" indent="-285750" algn="just" rtl="0">
              <a:lnSpc>
                <a:spcPct val="90000"/>
              </a:lnSpc>
              <a:spcBef>
                <a:spcPts val="0"/>
              </a:spcBef>
              <a:spcAft>
                <a:spcPts val="0"/>
              </a:spcAft>
              <a:buClr>
                <a:schemeClr val="accent1"/>
              </a:buClr>
              <a:buSzPts val="2400"/>
              <a:buFont typeface="Noto Sans Symbols"/>
              <a:buChar char="❑"/>
            </a:pPr>
            <a:r>
              <a:rPr lang="es-MX" sz="2400" b="1" i="0" u="none" strike="noStrike" cap="none">
                <a:solidFill>
                  <a:srgbClr val="3F3F3F"/>
                </a:solidFill>
                <a:latin typeface="Arial"/>
                <a:ea typeface="Arial"/>
                <a:cs typeface="Arial"/>
                <a:sym typeface="Arial"/>
              </a:rPr>
              <a:t>Producto 2. Organizador gráfico.</a:t>
            </a:r>
            <a:endParaRPr/>
          </a:p>
          <a:p>
            <a:pPr marL="257175" marR="0" lvl="0" indent="-257175" algn="l" rtl="0">
              <a:lnSpc>
                <a:spcPct val="90000"/>
              </a:lnSpc>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1253814" y="163282"/>
            <a:ext cx="6683765" cy="9606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Producto 6</a:t>
            </a:r>
            <a:br>
              <a:rPr lang="es-MX" sz="2700" b="0" i="0" u="none" strike="noStrike" cap="none">
                <a:solidFill>
                  <a:srgbClr val="262626"/>
                </a:solidFill>
                <a:latin typeface="Century Gothic"/>
                <a:ea typeface="Century Gothic"/>
                <a:cs typeface="Century Gothic"/>
                <a:sym typeface="Century Gothic"/>
              </a:rPr>
            </a:br>
            <a:r>
              <a:rPr lang="es-MX" sz="2700" b="0" i="0" u="none" strike="noStrike" cap="none">
                <a:solidFill>
                  <a:srgbClr val="262626"/>
                </a:solidFill>
                <a:latin typeface="Century Gothic"/>
                <a:ea typeface="Century Gothic"/>
                <a:cs typeface="Century Gothic"/>
                <a:sym typeface="Century Gothic"/>
              </a:rPr>
              <a:t>Análisis mesa de expertos, general.</a:t>
            </a:r>
            <a:endParaRPr sz="2700" b="0" i="0" u="none" strike="noStrike" cap="none">
              <a:solidFill>
                <a:srgbClr val="262626"/>
              </a:solidFill>
              <a:latin typeface="Century Gothic"/>
              <a:ea typeface="Century Gothic"/>
              <a:cs typeface="Century Gothic"/>
              <a:sym typeface="Century Gothic"/>
            </a:endParaRPr>
          </a:p>
        </p:txBody>
      </p:sp>
      <p:graphicFrame>
        <p:nvGraphicFramePr>
          <p:cNvPr id="396" name="Shape 396"/>
          <p:cNvGraphicFramePr/>
          <p:nvPr/>
        </p:nvGraphicFramePr>
        <p:xfrm>
          <a:off x="1251029" y="1174010"/>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350" b="1" i="1">
                          <a:solidFill>
                            <a:schemeClr val="lt1"/>
                          </a:solidFill>
                          <a:latin typeface="Century Gothic"/>
                          <a:ea typeface="Century Gothic"/>
                          <a:cs typeface="Century Gothic"/>
                          <a:sym typeface="Century Gothic"/>
                        </a:rPr>
                        <a:t>Planeación de proyectos Interdisciplinarios</a:t>
                      </a:r>
                      <a:endParaRPr sz="1350"/>
                    </a:p>
                  </a:txBody>
                  <a:tcPr marL="91450" marR="91450" marT="45725" marB="45725"/>
                </a:tc>
              </a:tr>
              <a:tr h="370850">
                <a:tc>
                  <a:txBody>
                    <a:bodyPr/>
                    <a:lstStyle/>
                    <a:p>
                      <a:pPr marL="0" marR="0" lvl="0" indent="0" algn="l" rtl="0">
                        <a:spcBef>
                          <a:spcPts val="0"/>
                        </a:spcBef>
                        <a:spcAft>
                          <a:spcPts val="0"/>
                        </a:spcAft>
                        <a:buClr>
                          <a:schemeClr val="dk1"/>
                        </a:buClr>
                        <a:buSzPts val="1300"/>
                        <a:buFont typeface="Century Gothic"/>
                        <a:buNone/>
                      </a:pPr>
                      <a:r>
                        <a:rPr lang="es-MX" sz="1300" b="1">
                          <a:solidFill>
                            <a:schemeClr val="dk1"/>
                          </a:solidFill>
                        </a:rPr>
                        <a:t>A qué responde la necesidad de crear proyectos interdisciplinarios como medio de aprendizaje?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Porque responde a las necesidades de la educación del siglo XXI  de buscar una ruta distinta donde el alumno adquiera conocimientos y habilidades para dar respuestas a los contextos donde se desarrolla bajo una visión constructivista.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¿Cuáles son los elementos fundamentales para la estructuración y planeación de los proyectos interdisciplinarios?</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El profesor se tendrá que preparar en diferentes ejes: recuperar conocimientos de evaluación, trabajo colaborativo, indagación, generar en los alumnos herramientas para ver más allá de una materia construyendo interdisciplinariedad, apoyar e indagar las inquietudes de los alumnos y al mismo tiempo aprender con ellos.</a:t>
                      </a:r>
                      <a:endParaRPr sz="13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aphicFrame>
        <p:nvGraphicFramePr>
          <p:cNvPr id="401" name="Shape 401"/>
          <p:cNvGraphicFramePr/>
          <p:nvPr/>
        </p:nvGraphicFramePr>
        <p:xfrm>
          <a:off x="1325140" y="889000"/>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l" rtl="0">
                        <a:lnSpc>
                          <a:spcPct val="100000"/>
                        </a:lnSpc>
                        <a:spcBef>
                          <a:spcPts val="0"/>
                        </a:spcBef>
                        <a:spcAft>
                          <a:spcPts val="0"/>
                        </a:spcAft>
                        <a:buClr>
                          <a:schemeClr val="lt1"/>
                        </a:buClr>
                        <a:buSzPts val="1350"/>
                        <a:buFont typeface="Century Gothic"/>
                        <a:buNone/>
                      </a:pPr>
                      <a:r>
                        <a:rPr lang="es-MX" sz="1350" b="1" i="1">
                          <a:solidFill>
                            <a:schemeClr val="lt1"/>
                          </a:solidFill>
                          <a:latin typeface="Century Gothic"/>
                          <a:ea typeface="Century Gothic"/>
                          <a:cs typeface="Century Gothic"/>
                          <a:sym typeface="Century Gothic"/>
                        </a:rPr>
                        <a:t>Planeación de proyectos Interdisciplinarios  ( continuación)</a:t>
                      </a:r>
                      <a:endParaRPr sz="1350"/>
                    </a:p>
                    <a:p>
                      <a:pPr marL="0" marR="0" lvl="0" indent="0" algn="l" rtl="0">
                        <a:spcBef>
                          <a:spcPts val="0"/>
                        </a:spcBef>
                        <a:spcAft>
                          <a:spcPts val="0"/>
                        </a:spcAft>
                        <a:buNone/>
                      </a:pPr>
                      <a:endParaRPr sz="1350"/>
                    </a:p>
                  </a:txBody>
                  <a:tcPr marL="91450" marR="91450" marT="45725" marB="45725"/>
                </a:tc>
              </a:tr>
              <a:tr h="370850">
                <a:tc>
                  <a:txBody>
                    <a:bodyPr/>
                    <a:lstStyle/>
                    <a:p>
                      <a:pPr marL="0" marR="0" lvl="0" indent="0" algn="l" rtl="0">
                        <a:spcBef>
                          <a:spcPts val="0"/>
                        </a:spcBef>
                        <a:spcAft>
                          <a:spcPts val="0"/>
                        </a:spcAft>
                        <a:buClr>
                          <a:schemeClr val="dk1"/>
                        </a:buClr>
                        <a:buSzPts val="1400"/>
                        <a:buFont typeface="Century Gothic"/>
                        <a:buNone/>
                      </a:pPr>
                      <a:r>
                        <a:rPr lang="es-MX" sz="1400" b="1">
                          <a:solidFill>
                            <a:schemeClr val="dk1"/>
                          </a:solidFill>
                        </a:rPr>
                        <a:t>¿Cuál es “el método” o “los pasos” para acercarse a la Interdisciplinariedad”?</a:t>
                      </a:r>
                      <a:endParaRPr/>
                    </a:p>
                    <a:p>
                      <a:pPr marL="0" marR="0" lvl="0" indent="0" algn="l" rtl="0">
                        <a:spcBef>
                          <a:spcPts val="0"/>
                        </a:spcBef>
                        <a:spcAft>
                          <a:spcPts val="0"/>
                        </a:spcAft>
                        <a:buClr>
                          <a:schemeClr val="dk1"/>
                        </a:buClr>
                        <a:buSzPts val="1400"/>
                        <a:buFont typeface="Century Gothic"/>
                        <a:buNone/>
                      </a:pP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Conocer el programa, jerarquizar los elementos y realizarse con docentes para establecer conexiones.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Para conocer elementos reales que se pueden problematizar, innovar a partir de dos áreas distintas.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 </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¿Qué características debe de tener el nombre del proyecto interdisciplinario? </a:t>
                      </a:r>
                      <a:endParaRPr sz="1400">
                        <a:solidFill>
                          <a:schemeClr val="dk1"/>
                        </a:solidFill>
                      </a:endParaRPr>
                    </a:p>
                    <a:p>
                      <a:pPr marL="0" marR="0" lvl="0" indent="0" algn="l" rtl="0">
                        <a:spcBef>
                          <a:spcPts val="0"/>
                        </a:spcBef>
                        <a:spcAft>
                          <a:spcPts val="0"/>
                        </a:spcAft>
                        <a:buClr>
                          <a:schemeClr val="dk1"/>
                        </a:buClr>
                        <a:buSzPts val="1400"/>
                        <a:buFont typeface="Century Gothic"/>
                        <a:buNone/>
                      </a:pPr>
                      <a:endParaRPr sz="1400" b="1">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Que englobe la idea general que se pretende alcanzar y que refleje la conexión de las materias.</a:t>
                      </a:r>
                      <a:endParaRPr sz="14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aphicFrame>
        <p:nvGraphicFramePr>
          <p:cNvPr id="406" name="Shape 406"/>
          <p:cNvGraphicFramePr/>
          <p:nvPr/>
        </p:nvGraphicFramePr>
        <p:xfrm>
          <a:off x="1277727" y="428412"/>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350" b="1" i="1">
                          <a:solidFill>
                            <a:schemeClr val="lt1"/>
                          </a:solidFill>
                          <a:latin typeface="Century Gothic"/>
                          <a:ea typeface="Century Gothic"/>
                          <a:cs typeface="Century Gothic"/>
                          <a:sym typeface="Century Gothic"/>
                        </a:rPr>
                        <a:t>Documentación del proceso y portafolios de evidencias</a:t>
                      </a:r>
                      <a:endParaRPr sz="1350"/>
                    </a:p>
                  </a:txBody>
                  <a:tcPr marL="91450" marR="91450" marT="45725" marB="45725"/>
                </a:tc>
              </a:tr>
              <a:tr h="370850">
                <a:tc>
                  <a:txBody>
                    <a:bodyPr/>
                    <a:lstStyle/>
                    <a:p>
                      <a:pPr marL="0" marR="0" lvl="0" indent="0" algn="l" rtl="0">
                        <a:spcBef>
                          <a:spcPts val="0"/>
                        </a:spcBef>
                        <a:spcAft>
                          <a:spcPts val="0"/>
                        </a:spcAft>
                        <a:buClr>
                          <a:schemeClr val="dk1"/>
                        </a:buClr>
                        <a:buSzPts val="1300"/>
                        <a:buFont typeface="Century Gothic"/>
                        <a:buNone/>
                      </a:pPr>
                      <a:r>
                        <a:rPr lang="es-MX" sz="1300" b="1" i="1">
                          <a:solidFill>
                            <a:schemeClr val="dk1"/>
                          </a:solidFill>
                        </a:rPr>
                        <a:t>¿Qué se entiende por “Documentación”?</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i="1">
                          <a:solidFill>
                            <a:schemeClr val="dk1"/>
                          </a:solidFill>
                        </a:rPr>
                        <a:t>Evidencias que permiten verificar el aprendizaje de los alumnos.</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i="1">
                          <a:solidFill>
                            <a:schemeClr val="dk1"/>
                          </a:solidFill>
                        </a:rPr>
                        <a:t>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¿Qué evidencias de documentación concretas se esperan  cuando se  trabaja de manera interdisciplinaria?</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 Claras y objetivas que permiten visualizar el proceso de construcción del proyecto.</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Grabaciones, fotografías, videos, mesas de discusión encuestas, entrevistas.</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¿Cuál es la intención de documentar en un proyecto y quién lo debe de hacer?</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Que el docente tenga evidencia del proceso de construcción y evaluar la significación del proyecto. Así como tener evidencias del inicio y desarrollo de cada etapa y con ello regresar la autonomía del aprendizaje al estudiante al mostrar procesos, resultados, reflexiones puntos de análisis y comparaciones.</a:t>
                      </a:r>
                      <a:endParaRPr sz="13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aphicFrame>
        <p:nvGraphicFramePr>
          <p:cNvPr id="411" name="Shape 411"/>
          <p:cNvGraphicFramePr/>
          <p:nvPr/>
        </p:nvGraphicFramePr>
        <p:xfrm>
          <a:off x="1352233" y="590973"/>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350" b="1" i="1">
                          <a:solidFill>
                            <a:schemeClr val="lt1"/>
                          </a:solidFill>
                          <a:latin typeface="Century Gothic"/>
                          <a:ea typeface="Century Gothic"/>
                          <a:cs typeface="Century Gothic"/>
                          <a:sym typeface="Century Gothic"/>
                        </a:rPr>
                        <a:t>Gestión de Proyectos interdisciplinarios</a:t>
                      </a:r>
                      <a:endParaRPr sz="1350"/>
                    </a:p>
                  </a:txBody>
                  <a:tcPr marL="91450" marR="91450" marT="45725" marB="45725"/>
                </a:tc>
              </a:tr>
              <a:tr h="370850">
                <a:tc>
                  <a:txBody>
                    <a:bodyPr/>
                    <a:lstStyle/>
                    <a:p>
                      <a:pPr marL="0" marR="0" lvl="0" indent="0" algn="l" rtl="0">
                        <a:spcBef>
                          <a:spcPts val="0"/>
                        </a:spcBef>
                        <a:spcAft>
                          <a:spcPts val="0"/>
                        </a:spcAft>
                        <a:buClr>
                          <a:schemeClr val="dk1"/>
                        </a:buClr>
                        <a:buSzPts val="1300"/>
                        <a:buFont typeface="Century Gothic"/>
                        <a:buNone/>
                      </a:pPr>
                      <a:r>
                        <a:rPr lang="es-MX" sz="1300" b="1">
                          <a:solidFill>
                            <a:schemeClr val="dk1"/>
                          </a:solidFill>
                        </a:rPr>
                        <a:t>Qué factores se deben tomar en cuenta para hacer un proyecto? ¿Cómo se deben organizar?</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Hacer una organización de tiempos donde docentes y alumnos participen.</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Dividir el proyecto en etapas</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Fijar tiempos y establecer formas de evaluación formativa, difundirlo a la comunidad</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Retroalimentación de la experiencia entre docentes y alumnos.</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 </a:t>
                      </a: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¿Cómo se pueden identificar los puntos de interacción que permitan una indagación, desde situaciones complejas o la problematización?</a:t>
                      </a:r>
                      <a:endParaRPr/>
                    </a:p>
                    <a:p>
                      <a:pPr marL="0" marR="0" lvl="0" indent="0" algn="l" rtl="0">
                        <a:spcBef>
                          <a:spcPts val="0"/>
                        </a:spcBef>
                        <a:spcAft>
                          <a:spcPts val="0"/>
                        </a:spcAft>
                        <a:buClr>
                          <a:schemeClr val="dk1"/>
                        </a:buClr>
                        <a:buSzPts val="1300"/>
                        <a:buFont typeface="Century Gothic"/>
                        <a:buNone/>
                      </a:pPr>
                      <a:endParaRPr sz="1300">
                        <a:solidFill>
                          <a:schemeClr val="dk1"/>
                        </a:solidFill>
                      </a:endParaRPr>
                    </a:p>
                    <a:p>
                      <a:pPr marL="0" marR="0" lvl="0" indent="0" algn="l" rtl="0">
                        <a:spcBef>
                          <a:spcPts val="0"/>
                        </a:spcBef>
                        <a:spcAft>
                          <a:spcPts val="0"/>
                        </a:spcAft>
                        <a:buClr>
                          <a:schemeClr val="dk1"/>
                        </a:buClr>
                        <a:buSzPts val="1300"/>
                        <a:buFont typeface="Century Gothic"/>
                        <a:buNone/>
                      </a:pPr>
                      <a:r>
                        <a:rPr lang="es-MX" sz="1300" b="1">
                          <a:solidFill>
                            <a:schemeClr val="dk1"/>
                          </a:solidFill>
                        </a:rPr>
                        <a:t>Partiendo de un problema que entre más complejo, más atractivo para poderlo abarcar desde diferentes ejes y perspectivas, comprender el problema desde el punto de vista crítico  y analítico.</a:t>
                      </a:r>
                      <a:endParaRPr sz="13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aphicFrame>
        <p:nvGraphicFramePr>
          <p:cNvPr id="416" name="Shape 416"/>
          <p:cNvGraphicFramePr/>
          <p:nvPr/>
        </p:nvGraphicFramePr>
        <p:xfrm>
          <a:off x="1352233" y="590973"/>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350" b="1" i="1">
                          <a:solidFill>
                            <a:schemeClr val="lt1"/>
                          </a:solidFill>
                          <a:latin typeface="Century Gothic"/>
                          <a:ea typeface="Century Gothic"/>
                          <a:cs typeface="Century Gothic"/>
                          <a:sym typeface="Century Gothic"/>
                        </a:rPr>
                        <a:t>Gestión de Proyectos interdisciplinarios (continuación)</a:t>
                      </a:r>
                      <a:endParaRPr sz="1350"/>
                    </a:p>
                  </a:txBody>
                  <a:tcPr marL="91450" marR="91450" marT="45725" marB="45725"/>
                </a:tc>
              </a:tr>
              <a:tr h="370850">
                <a:tc>
                  <a:txBody>
                    <a:bodyPr/>
                    <a:lstStyle/>
                    <a:p>
                      <a:pPr marL="0" marR="0" lvl="0" indent="0" algn="l" rtl="0">
                        <a:spcBef>
                          <a:spcPts val="0"/>
                        </a:spcBef>
                        <a:spcAft>
                          <a:spcPts val="0"/>
                        </a:spcAft>
                        <a:buClr>
                          <a:schemeClr val="dk1"/>
                        </a:buClr>
                        <a:buSzPts val="1400"/>
                        <a:buFont typeface="Century Gothic"/>
                        <a:buNone/>
                      </a:pPr>
                      <a:r>
                        <a:rPr lang="es-MX" sz="1400" b="1">
                          <a:solidFill>
                            <a:schemeClr val="dk1"/>
                          </a:solidFill>
                        </a:rPr>
                        <a:t>Si se toma en cuenta lo que se hace generalmente, para el trabajo en clase ¿Qué cambios  deben  hacerse para generar un proyecto interdisciplinario?</a:t>
                      </a:r>
                      <a:endParaRPr/>
                    </a:p>
                    <a:p>
                      <a:pPr marL="0" marR="0" lvl="0" indent="0" algn="l" rtl="0">
                        <a:spcBef>
                          <a:spcPts val="0"/>
                        </a:spcBef>
                        <a:spcAft>
                          <a:spcPts val="0"/>
                        </a:spcAft>
                        <a:buClr>
                          <a:schemeClr val="dk1"/>
                        </a:buClr>
                        <a:buSzPts val="1400"/>
                        <a:buFont typeface="Century Gothic"/>
                        <a:buNone/>
                      </a:pP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A partir de las evidencias observar si el alumno está desarrollando un pensamiento crítico, comprobar si los alumnos están adquiriendo la herramienta necesaria para resolver un problema o situación a partir de la aplicación de los conocimientos en más de un área.</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a:solidFill>
                            <a:schemeClr val="dk1"/>
                          </a:solidFill>
                        </a:rPr>
                        <a:t> </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¿Cómo beneficia al aprendizaje el trabajo interdisciplinario?</a:t>
                      </a:r>
                      <a:endParaRPr/>
                    </a:p>
                    <a:p>
                      <a:pPr marL="0" marR="0" lvl="0" indent="0" algn="l" rtl="0">
                        <a:spcBef>
                          <a:spcPts val="0"/>
                        </a:spcBef>
                        <a:spcAft>
                          <a:spcPts val="0"/>
                        </a:spcAft>
                        <a:buClr>
                          <a:schemeClr val="dk1"/>
                        </a:buClr>
                        <a:buSzPts val="1400"/>
                        <a:buFont typeface="Century Gothic"/>
                        <a:buNone/>
                      </a:pP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Ampliar y favorecer el pensamiento crítico enriqueciendo el conocimiento personal, adquiriendo un mejor proceso para indagar, aprender a dar mejores soluciones a los problemas.</a:t>
                      </a:r>
                      <a:endParaRPr sz="14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aphicFrame>
        <p:nvGraphicFramePr>
          <p:cNvPr id="421" name="Shape 421"/>
          <p:cNvGraphicFramePr/>
          <p:nvPr/>
        </p:nvGraphicFramePr>
        <p:xfrm>
          <a:off x="1406419" y="177800"/>
          <a:ext cx="3000000" cy="3000000"/>
        </p:xfrm>
        <a:graphic>
          <a:graphicData uri="http://schemas.openxmlformats.org/drawingml/2006/table">
            <a:tbl>
              <a:tblPr firstRow="1" bandRow="1">
                <a:noFill/>
                <a:tableStyleId>{084E0932-5ECA-4114-A1E2-E36BC0D26ED9}</a:tableStyleId>
              </a:tblPr>
              <a:tblGrid>
                <a:gridCol w="6686550"/>
              </a:tblGrid>
              <a:tr h="370850">
                <a:tc>
                  <a:txBody>
                    <a:bodyPr/>
                    <a:lstStyle/>
                    <a:p>
                      <a:pPr marL="0" marR="0" lvl="0" indent="0" algn="ctr" rtl="0">
                        <a:spcBef>
                          <a:spcPts val="0"/>
                        </a:spcBef>
                        <a:spcAft>
                          <a:spcPts val="0"/>
                        </a:spcAft>
                        <a:buNone/>
                      </a:pPr>
                      <a:r>
                        <a:rPr lang="es-MX" sz="1350" b="1" i="1">
                          <a:solidFill>
                            <a:schemeClr val="lt1"/>
                          </a:solidFill>
                          <a:latin typeface="Century Gothic"/>
                          <a:ea typeface="Century Gothic"/>
                          <a:cs typeface="Century Gothic"/>
                          <a:sym typeface="Century Gothic"/>
                        </a:rPr>
                        <a:t>El desarrollo profesional y la formación docente</a:t>
                      </a:r>
                      <a:endParaRPr sz="1350"/>
                    </a:p>
                  </a:txBody>
                  <a:tcPr marL="91450" marR="91450" marT="45725" marB="45725"/>
                </a:tc>
              </a:tr>
              <a:tr h="370850">
                <a:tc>
                  <a:txBody>
                    <a:bodyPr/>
                    <a:lstStyle/>
                    <a:p>
                      <a:pPr marL="0" marR="0" lvl="0" indent="0" algn="l" rtl="0">
                        <a:spcBef>
                          <a:spcPts val="0"/>
                        </a:spcBef>
                        <a:spcAft>
                          <a:spcPts val="0"/>
                        </a:spcAft>
                        <a:buClr>
                          <a:schemeClr val="dk1"/>
                        </a:buClr>
                        <a:buSzPts val="1400"/>
                        <a:buFont typeface="Century Gothic"/>
                        <a:buNone/>
                      </a:pPr>
                      <a:r>
                        <a:rPr lang="es-MX" sz="1400" b="1">
                          <a:solidFill>
                            <a:schemeClr val="dk1"/>
                          </a:solidFill>
                        </a:rPr>
                        <a:t>¿Qué implicaciones tiene, dentro del esquema de formación docente, el trabajo orientado hacia la interdisciplinariedad? </a:t>
                      </a:r>
                      <a:endParaRPr/>
                    </a:p>
                    <a:p>
                      <a:pPr marL="0" marR="0" lvl="0" indent="0" algn="l" rtl="0">
                        <a:spcBef>
                          <a:spcPts val="0"/>
                        </a:spcBef>
                        <a:spcAft>
                          <a:spcPts val="0"/>
                        </a:spcAft>
                        <a:buClr>
                          <a:schemeClr val="dk1"/>
                        </a:buClr>
                        <a:buSzPts val="1400"/>
                        <a:buFont typeface="Century Gothic"/>
                        <a:buNone/>
                      </a:pP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Que el docente deba prepararse en varios ejes.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Generar abstracciones para poder resolver incógnitas.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La motivación del docente a continuar aprendiendo y retarse a construir procesos con los alumnos.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Que el docente adquiera la disposición al cambio </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Aceptación de que el docente también se está formando.</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Profesores comprometidos con su labor, mejorar su estrategia para construir experiencias de aprendizaje profundas y significativas.</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Desarrollar modelos de éxito en el aula  </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a:solidFill>
                            <a:schemeClr val="dk1"/>
                          </a:solidFill>
                        </a:rPr>
                        <a:t> </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¿Qué dimensiones deben tenerse en cuenta para proyectos interdisciplinarios?</a:t>
                      </a:r>
                      <a:endParaRPr/>
                    </a:p>
                    <a:p>
                      <a:pPr marL="0" marR="0" lvl="0" indent="0" algn="l" rtl="0">
                        <a:spcBef>
                          <a:spcPts val="0"/>
                        </a:spcBef>
                        <a:spcAft>
                          <a:spcPts val="0"/>
                        </a:spcAft>
                        <a:buClr>
                          <a:schemeClr val="dk1"/>
                        </a:buClr>
                        <a:buSzPts val="1400"/>
                        <a:buFont typeface="Century Gothic"/>
                        <a:buNone/>
                      </a:pP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La dimensión escolar, la de la vida cotidiana.</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Integrar dos o más áreas de estudio.</a:t>
                      </a:r>
                      <a:endParaRPr sz="1400">
                        <a:solidFill>
                          <a:schemeClr val="dk1"/>
                        </a:solidFill>
                      </a:endParaRPr>
                    </a:p>
                    <a:p>
                      <a:pPr marL="0" marR="0" lvl="0" indent="0" algn="l" rtl="0">
                        <a:spcBef>
                          <a:spcPts val="0"/>
                        </a:spcBef>
                        <a:spcAft>
                          <a:spcPts val="0"/>
                        </a:spcAft>
                        <a:buClr>
                          <a:schemeClr val="dk1"/>
                        </a:buClr>
                        <a:buSzPts val="1400"/>
                        <a:buFont typeface="Century Gothic"/>
                        <a:buNone/>
                      </a:pPr>
                      <a:r>
                        <a:rPr lang="es-MX" sz="1400" b="1">
                          <a:solidFill>
                            <a:schemeClr val="dk1"/>
                          </a:solidFill>
                        </a:rPr>
                        <a:t>El alcance de los contenidos del programa.</a:t>
                      </a:r>
                      <a:endParaRPr sz="1400">
                        <a:solidFill>
                          <a:schemeClr val="dk1"/>
                        </a:solidFill>
                      </a:endParaRPr>
                    </a:p>
                    <a:p>
                      <a:pPr marL="0" marR="0" lvl="0" indent="0" algn="l" rtl="0">
                        <a:spcBef>
                          <a:spcPts val="0"/>
                        </a:spcBef>
                        <a:spcAft>
                          <a:spcPts val="0"/>
                        </a:spcAft>
                        <a:buNone/>
                      </a:pPr>
                      <a:endParaRPr sz="1350"/>
                    </a:p>
                  </a:txBody>
                  <a:tcPr marL="91450" marR="91450" marT="45725" marB="45725"/>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311700" y="0"/>
            <a:ext cx="8520600" cy="8572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70C0"/>
              </a:buClr>
              <a:buSzPts val="2430"/>
              <a:buFont typeface="Century Gothic"/>
              <a:buNone/>
            </a:pPr>
            <a:r>
              <a:rPr lang="es-MX" sz="2430" b="1" i="0" u="none" strike="noStrike" cap="none">
                <a:solidFill>
                  <a:srgbClr val="0070C0"/>
                </a:solidFill>
                <a:latin typeface="Century Gothic"/>
                <a:ea typeface="Century Gothic"/>
                <a:cs typeface="Century Gothic"/>
                <a:sym typeface="Century Gothic"/>
              </a:rPr>
              <a:t>Estructura Inicial de Planeación</a:t>
            </a:r>
            <a:r>
              <a:rPr lang="es-MX" sz="2430" b="0" i="0" u="none" strike="noStrike" cap="none">
                <a:solidFill>
                  <a:srgbClr val="0070C0"/>
                </a:solidFill>
                <a:latin typeface="Century Gothic"/>
                <a:ea typeface="Century Gothic"/>
                <a:cs typeface="Century Gothic"/>
                <a:sym typeface="Century Gothic"/>
              </a:rPr>
              <a:t/>
            </a:r>
            <a:br>
              <a:rPr lang="es-MX" sz="2430" b="0" i="0" u="none" strike="noStrike" cap="none">
                <a:solidFill>
                  <a:srgbClr val="0070C0"/>
                </a:solidFill>
                <a:latin typeface="Century Gothic"/>
                <a:ea typeface="Century Gothic"/>
                <a:cs typeface="Century Gothic"/>
                <a:sym typeface="Century Gothic"/>
              </a:rPr>
            </a:br>
            <a:r>
              <a:rPr lang="es-MX" sz="2430" b="1" i="0" u="none" strike="noStrike" cap="none">
                <a:solidFill>
                  <a:srgbClr val="0070C0"/>
                </a:solidFill>
                <a:latin typeface="Century Gothic"/>
                <a:ea typeface="Century Gothic"/>
                <a:cs typeface="Century Gothic"/>
                <a:sym typeface="Century Gothic"/>
              </a:rPr>
              <a:t>E.I.P. Resumen (Señalado. Producto7.)</a:t>
            </a:r>
            <a:endParaRPr sz="2430" b="0" i="0" u="none" strike="noStrike" cap="none">
              <a:solidFill>
                <a:srgbClr val="0070C0"/>
              </a:solidFill>
              <a:latin typeface="Century Gothic"/>
              <a:ea typeface="Century Gothic"/>
              <a:cs typeface="Century Gothic"/>
              <a:sym typeface="Century Gothic"/>
            </a:endParaRPr>
          </a:p>
        </p:txBody>
      </p:sp>
      <p:sp>
        <p:nvSpPr>
          <p:cNvPr id="427" name="Shape 427"/>
          <p:cNvSpPr txBox="1">
            <a:spLocks noGrp="1"/>
          </p:cNvSpPr>
          <p:nvPr>
            <p:ph type="body" idx="1"/>
          </p:nvPr>
        </p:nvSpPr>
        <p:spPr>
          <a:xfrm>
            <a:off x="152400" y="1152474"/>
            <a:ext cx="8991600" cy="399102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1600"/>
              <a:buFont typeface="Noto Sans Symbols"/>
              <a:buNone/>
            </a:pPr>
            <a:r>
              <a:rPr lang="es-MX" sz="1600" b="1" i="0" u="none" strike="noStrike" cap="none">
                <a:solidFill>
                  <a:schemeClr val="accent1"/>
                </a:solidFill>
                <a:latin typeface="Century Gothic"/>
                <a:ea typeface="Century Gothic"/>
                <a:cs typeface="Century Gothic"/>
                <a:sym typeface="Century Gothic"/>
              </a:rPr>
              <a:t>El equipo heterogéneo:</a:t>
            </a:r>
            <a:endParaRPr/>
          </a:p>
          <a:p>
            <a:pPr marL="0" marR="0" lvl="0" indent="0" algn="l" rtl="0">
              <a:spcBef>
                <a:spcPts val="0"/>
              </a:spcBef>
              <a:spcAft>
                <a:spcPts val="0"/>
              </a:spcAft>
              <a:buClr>
                <a:schemeClr val="accent1"/>
              </a:buClr>
              <a:buSzPts val="1600"/>
              <a:buFont typeface="Noto Sans Symbols"/>
              <a:buNone/>
            </a:pP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1. Revisa  el análisis de cada Experiencia Exitosa elegida.</a:t>
            </a:r>
            <a:endParaRPr/>
          </a:p>
          <a:p>
            <a:pPr marL="0" marR="0" lvl="0" indent="0" algn="l" rtl="0">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2. Reflexiona, acuerda y lleva a cabo, </a:t>
            </a:r>
            <a:r>
              <a:rPr lang="es-MX" sz="1600" b="1" i="0" u="none" strike="noStrike" cap="none">
                <a:solidFill>
                  <a:srgbClr val="0070C0"/>
                </a:solidFill>
                <a:latin typeface="Century Gothic"/>
                <a:ea typeface="Century Gothic"/>
                <a:cs typeface="Century Gothic"/>
                <a:sym typeface="Century Gothic"/>
              </a:rPr>
              <a:t>a manera de resumen</a:t>
            </a:r>
            <a:r>
              <a:rPr lang="es-MX" sz="1600" b="0" i="0" u="none" strike="noStrike" cap="none">
                <a:solidFill>
                  <a:srgbClr val="002060"/>
                </a:solidFill>
                <a:latin typeface="Century Gothic"/>
                <a:ea typeface="Century Gothic"/>
                <a:cs typeface="Century Gothic"/>
                <a:sym typeface="Century Gothic"/>
              </a:rPr>
              <a:t>, el registro de los puntos de todas las Experiencias Exitosas analizadas, que se </a:t>
            </a:r>
            <a:r>
              <a:rPr lang="es-MX" sz="1600" b="1" i="0" u="none" strike="noStrike" cap="none">
                <a:solidFill>
                  <a:srgbClr val="0070C0"/>
                </a:solidFill>
                <a:latin typeface="Century Gothic"/>
                <a:ea typeface="Century Gothic"/>
                <a:cs typeface="Century Gothic"/>
                <a:sym typeface="Century Gothic"/>
              </a:rPr>
              <a:t>podrían tomar en cuenta para el propio proyecto</a:t>
            </a:r>
            <a:r>
              <a:rPr lang="es-MX" sz="1600" b="0" i="0" u="none" strike="noStrike" cap="none">
                <a:solidFill>
                  <a:srgbClr val="0070C0"/>
                </a:solidFill>
                <a:latin typeface="Century Gothic"/>
                <a:ea typeface="Century Gothic"/>
                <a:cs typeface="Century Gothic"/>
                <a:sym typeface="Century Gothic"/>
              </a:rPr>
              <a:t>.</a:t>
            </a:r>
            <a:endParaRPr/>
          </a:p>
          <a:p>
            <a:pPr marL="0" marR="0" lvl="0" indent="0" algn="l" rtl="0">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3. Al terminar el </a:t>
            </a:r>
            <a:r>
              <a:rPr lang="es-MX" sz="1600" b="1" i="0" u="none" strike="noStrike" cap="none">
                <a:solidFill>
                  <a:srgbClr val="0070C0"/>
                </a:solidFill>
                <a:latin typeface="Century Gothic"/>
                <a:ea typeface="Century Gothic"/>
                <a:cs typeface="Century Gothic"/>
                <a:sym typeface="Century Gothic"/>
              </a:rPr>
              <a:t>Resumen</a:t>
            </a:r>
            <a:r>
              <a:rPr lang="es-MX" sz="1600" b="0" i="0" u="none" strike="noStrike" cap="none">
                <a:solidFill>
                  <a:srgbClr val="002060"/>
                </a:solidFill>
                <a:latin typeface="Century Gothic"/>
                <a:ea typeface="Century Gothic"/>
                <a:cs typeface="Century Gothic"/>
                <a:sym typeface="Century Gothic"/>
              </a:rPr>
              <a:t>, revisa y reflexiona sobre lo anotado</a:t>
            </a:r>
            <a:r>
              <a:rPr lang="es-MX" sz="1600" b="1" i="0" u="none" strike="noStrike" cap="none">
                <a:solidFill>
                  <a:srgbClr val="002060"/>
                </a:solidFill>
                <a:latin typeface="Century Gothic"/>
                <a:ea typeface="Century Gothic"/>
                <a:cs typeface="Century Gothic"/>
                <a:sym typeface="Century Gothic"/>
              </a:rPr>
              <a:t>, </a:t>
            </a:r>
            <a:r>
              <a:rPr lang="es-MX" sz="1600" b="0" i="0" u="none" strike="noStrike" cap="none">
                <a:solidFill>
                  <a:srgbClr val="002060"/>
                </a:solidFill>
                <a:latin typeface="Century Gothic"/>
                <a:ea typeface="Century Gothic"/>
                <a:cs typeface="Century Gothic"/>
                <a:sym typeface="Century Gothic"/>
              </a:rPr>
              <a:t> acuerda aquello que </a:t>
            </a:r>
            <a:r>
              <a:rPr lang="es-MX" sz="1600" b="1" i="0" u="none" strike="noStrike" cap="none">
                <a:solidFill>
                  <a:srgbClr val="0070C0"/>
                </a:solidFill>
                <a:latin typeface="Century Gothic"/>
                <a:ea typeface="Century Gothic"/>
                <a:cs typeface="Century Gothic"/>
                <a:sym typeface="Century Gothic"/>
              </a:rPr>
              <a:t>será tomado en cuenta</a:t>
            </a:r>
            <a:r>
              <a:rPr lang="es-MX" sz="1600" b="0" i="0" u="none" strike="noStrike" cap="none">
                <a:solidFill>
                  <a:srgbClr val="0070C0"/>
                </a:solidFill>
                <a:latin typeface="Century Gothic"/>
                <a:ea typeface="Century Gothic"/>
                <a:cs typeface="Century Gothic"/>
                <a:sym typeface="Century Gothic"/>
              </a:rPr>
              <a:t>  </a:t>
            </a:r>
            <a:r>
              <a:rPr lang="es-MX" sz="1600" b="0" i="0" u="none" strike="noStrike" cap="none">
                <a:solidFill>
                  <a:srgbClr val="002060"/>
                </a:solidFill>
                <a:latin typeface="Century Gothic"/>
                <a:ea typeface="Century Gothic"/>
                <a:cs typeface="Century Gothic"/>
                <a:sym typeface="Century Gothic"/>
              </a:rPr>
              <a:t>en la construcción del propio proyecto y  lo </a:t>
            </a:r>
            <a:r>
              <a:rPr lang="es-MX" sz="1600" b="1" i="0" u="none" strike="noStrike" cap="none">
                <a:solidFill>
                  <a:srgbClr val="0070C0"/>
                </a:solidFill>
                <a:latin typeface="Century Gothic"/>
                <a:ea typeface="Century Gothic"/>
                <a:cs typeface="Century Gothic"/>
                <a:sym typeface="Century Gothic"/>
              </a:rPr>
              <a:t>señala</a:t>
            </a:r>
            <a:r>
              <a:rPr lang="es-MX" sz="1600" b="0" i="0" u="none" strike="noStrike" cap="none">
                <a:solidFill>
                  <a:srgbClr val="002060"/>
                </a:solidFill>
                <a:latin typeface="Century Gothic"/>
                <a:ea typeface="Century Gothic"/>
                <a:cs typeface="Century Gothic"/>
                <a:sym typeface="Century Gothic"/>
              </a:rPr>
              <a:t> de alguna manera.</a:t>
            </a:r>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4. </a:t>
            </a:r>
            <a:r>
              <a:rPr lang="es-MX" sz="1600" b="1" i="0" u="none" strike="noStrike" cap="none">
                <a:solidFill>
                  <a:srgbClr val="0070C0"/>
                </a:solidFill>
                <a:latin typeface="Century Gothic"/>
                <a:ea typeface="Century Gothic"/>
                <a:cs typeface="Century Gothic"/>
                <a:sym typeface="Century Gothic"/>
              </a:rPr>
              <a:t>Nombre de los  proyectos revisados:</a:t>
            </a:r>
            <a:endParaRPr/>
          </a:p>
          <a:p>
            <a:pPr marL="0" marR="0" lvl="0" indent="0" algn="l" rtl="0">
              <a:spcBef>
                <a:spcPts val="0"/>
              </a:spcBef>
              <a:spcAft>
                <a:spcPts val="0"/>
              </a:spcAft>
              <a:buClr>
                <a:schemeClr val="accent1"/>
              </a:buClr>
              <a:buSzPts val="1600"/>
              <a:buFont typeface="Noto Sans Symbols"/>
              <a:buNone/>
            </a:pPr>
            <a:endParaRPr sz="1600" b="0" i="0" u="none" strike="noStrike" cap="none">
              <a:solidFill>
                <a:srgbClr val="0070C0"/>
              </a:solidFill>
              <a:latin typeface="Century Gothic"/>
              <a:ea typeface="Century Gothic"/>
              <a:cs typeface="Century Gothic"/>
              <a:sym typeface="Century Gothic"/>
            </a:endParaRPr>
          </a:p>
          <a:p>
            <a:pPr marL="342900" marR="0" lvl="0" indent="-342900" algn="l" rtl="0">
              <a:spcBef>
                <a:spcPts val="0"/>
              </a:spcBef>
              <a:spcAft>
                <a:spcPts val="0"/>
              </a:spcAft>
              <a:buClr>
                <a:schemeClr val="accent1"/>
              </a:buClr>
              <a:buSzPts val="1600"/>
              <a:buFont typeface="Noto Sans Symbols"/>
              <a:buAutoNum type="alphaLcParenR"/>
            </a:pPr>
            <a:r>
              <a:rPr lang="es-MX" sz="1600" b="1" i="0" u="sng" strike="noStrike" cap="none">
                <a:solidFill>
                  <a:srgbClr val="002060"/>
                </a:solidFill>
                <a:latin typeface="Century Gothic"/>
                <a:ea typeface="Century Gothic"/>
                <a:cs typeface="Century Gothic"/>
                <a:sym typeface="Century Gothic"/>
              </a:rPr>
              <a:t>Bioingenieria, soluciones creativas para problemas de México</a:t>
            </a:r>
            <a:endParaRPr sz="1600" b="1" i="0" u="none" strike="noStrike" cap="none">
              <a:solidFill>
                <a:srgbClr val="002060"/>
              </a:solidFill>
              <a:latin typeface="Century Gothic"/>
              <a:ea typeface="Century Gothic"/>
              <a:cs typeface="Century Gothic"/>
              <a:sym typeface="Century Gothic"/>
            </a:endParaRPr>
          </a:p>
          <a:p>
            <a:pPr marL="342900" marR="0" lvl="0" indent="-342900" algn="l" rtl="0">
              <a:spcBef>
                <a:spcPts val="0"/>
              </a:spcBef>
              <a:spcAft>
                <a:spcPts val="0"/>
              </a:spcAft>
              <a:buClr>
                <a:schemeClr val="accent1"/>
              </a:buClr>
              <a:buSzPts val="1600"/>
              <a:buFont typeface="Noto Sans Symbols"/>
              <a:buAutoNum type="alphaLcParenR"/>
            </a:pPr>
            <a:r>
              <a:rPr lang="es-MX" sz="1600" b="1" i="0" u="sng" strike="noStrike" cap="none">
                <a:solidFill>
                  <a:srgbClr val="002060"/>
                </a:solidFill>
                <a:latin typeface="Century Gothic"/>
                <a:ea typeface="Century Gothic"/>
                <a:cs typeface="Century Gothic"/>
                <a:sym typeface="Century Gothic"/>
              </a:rPr>
              <a:t>“IDHILL…Ciudad utópica hacia la distopía”</a:t>
            </a:r>
            <a:endParaRPr sz="1600" b="0" i="0" u="none" strike="noStrike" cap="none">
              <a:solidFill>
                <a:srgbClr val="002060"/>
              </a:solidFill>
              <a:latin typeface="Century Gothic"/>
              <a:ea typeface="Century Gothic"/>
              <a:cs typeface="Century Gothic"/>
              <a:sym typeface="Century Gothic"/>
            </a:endParaRPr>
          </a:p>
          <a:p>
            <a:pPr marL="342900" marR="0" lvl="0" indent="-342900" algn="l" rtl="0">
              <a:spcBef>
                <a:spcPts val="0"/>
              </a:spcBef>
              <a:spcAft>
                <a:spcPts val="0"/>
              </a:spcAft>
              <a:buClr>
                <a:schemeClr val="accent1"/>
              </a:buClr>
              <a:buSzPts val="1600"/>
              <a:buFont typeface="Noto Sans Symbols"/>
              <a:buAutoNum type="alphaLcParenR"/>
            </a:pPr>
            <a:r>
              <a:rPr lang="es-MX" sz="1600" b="1" i="0" u="sng" strike="noStrike" cap="none">
                <a:solidFill>
                  <a:srgbClr val="002060"/>
                </a:solidFill>
                <a:latin typeface="Century Gothic"/>
                <a:ea typeface="Century Gothic"/>
                <a:cs typeface="Century Gothic"/>
                <a:sym typeface="Century Gothic"/>
              </a:rPr>
              <a:t>Los diferentes ángulos de la guerra ( Primera Guerra Mundial) ____</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endParaRPr sz="1600" b="0" i="0" u="none" strike="noStrike" cap="none">
              <a:solidFill>
                <a:srgbClr val="00206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11700" y="0"/>
            <a:ext cx="8520600" cy="98372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70C0"/>
              </a:buClr>
              <a:buSzPts val="1620"/>
              <a:buFont typeface="Century Gothic"/>
              <a:buNone/>
            </a:pPr>
            <a:r>
              <a:rPr lang="es-MX" sz="1620" b="1" i="0" u="none" strike="noStrike" cap="none">
                <a:solidFill>
                  <a:srgbClr val="0070C0"/>
                </a:solidFill>
                <a:latin typeface="Century Gothic"/>
                <a:ea typeface="Century Gothic"/>
                <a:cs typeface="Century Gothic"/>
                <a:sym typeface="Century Gothic"/>
              </a:rPr>
              <a:t>Contexto. </a:t>
            </a:r>
            <a:r>
              <a:rPr lang="es-MX" sz="1620" b="0" i="0" u="none" strike="noStrike" cap="none">
                <a:solidFill>
                  <a:srgbClr val="0070C0"/>
                </a:solidFill>
                <a:latin typeface="Century Gothic"/>
                <a:ea typeface="Century Gothic"/>
                <a:cs typeface="Century Gothic"/>
                <a:sym typeface="Century Gothic"/>
              </a:rPr>
              <a:t>Justifica las circunstancias o elementos de la realidad en la que se da el problema o propuesta.</a:t>
            </a:r>
            <a:br>
              <a:rPr lang="es-MX" sz="1620" b="0" i="0" u="none" strike="noStrike" cap="none">
                <a:solidFill>
                  <a:srgbClr val="0070C0"/>
                </a:solidFill>
                <a:latin typeface="Century Gothic"/>
                <a:ea typeface="Century Gothic"/>
                <a:cs typeface="Century Gothic"/>
                <a:sym typeface="Century Gothic"/>
              </a:rPr>
            </a:br>
            <a:r>
              <a:rPr lang="es-MX" sz="1620" b="1" i="0" u="none" strike="noStrike" cap="none">
                <a:solidFill>
                  <a:srgbClr val="0070C0"/>
                </a:solidFill>
                <a:latin typeface="Century Gothic"/>
                <a:ea typeface="Century Gothic"/>
                <a:cs typeface="Century Gothic"/>
                <a:sym typeface="Century Gothic"/>
              </a:rPr>
              <a:t> Introducción y/o justificación del proyecto.</a:t>
            </a:r>
            <a:r>
              <a:rPr lang="es-MX" sz="1620" b="0" i="0" u="none" strike="noStrike" cap="none">
                <a:solidFill>
                  <a:srgbClr val="0070C0"/>
                </a:solidFill>
                <a:latin typeface="Century Gothic"/>
                <a:ea typeface="Century Gothic"/>
                <a:cs typeface="Century Gothic"/>
                <a:sym typeface="Century Gothic"/>
              </a:rPr>
              <a:t/>
            </a:r>
            <a:br>
              <a:rPr lang="es-MX" sz="1620" b="0" i="0" u="none" strike="noStrike" cap="none">
                <a:solidFill>
                  <a:srgbClr val="0070C0"/>
                </a:solidFill>
                <a:latin typeface="Century Gothic"/>
                <a:ea typeface="Century Gothic"/>
                <a:cs typeface="Century Gothic"/>
                <a:sym typeface="Century Gothic"/>
              </a:rPr>
            </a:br>
            <a:endParaRPr sz="1620" b="0" i="0" u="none" strike="noStrike" cap="none">
              <a:solidFill>
                <a:srgbClr val="0070C0"/>
              </a:solidFill>
              <a:latin typeface="Century Gothic"/>
              <a:ea typeface="Century Gothic"/>
              <a:cs typeface="Century Gothic"/>
              <a:sym typeface="Century Gothic"/>
            </a:endParaRPr>
          </a:p>
        </p:txBody>
      </p:sp>
      <p:graphicFrame>
        <p:nvGraphicFramePr>
          <p:cNvPr id="433" name="Shape 433"/>
          <p:cNvGraphicFramePr/>
          <p:nvPr/>
        </p:nvGraphicFramePr>
        <p:xfrm>
          <a:off x="515937" y="1308000"/>
          <a:ext cx="3000000" cy="3000000"/>
        </p:xfrm>
        <a:graphic>
          <a:graphicData uri="http://schemas.openxmlformats.org/drawingml/2006/table">
            <a:tbl>
              <a:tblPr>
                <a:noFill/>
                <a:tableStyleId>{084E0932-5ECA-4114-A1E2-E36BC0D26ED9}</a:tableStyleId>
              </a:tblPr>
              <a:tblGrid>
                <a:gridCol w="8316375"/>
              </a:tblGrid>
              <a:tr h="3416400">
                <a:tc>
                  <a:txBody>
                    <a:bodyPr/>
                    <a:lstStyle/>
                    <a:p>
                      <a:pPr marL="342900" marR="114300" lvl="0" indent="-342900" algn="l" rtl="0">
                        <a:spcBef>
                          <a:spcPts val="0"/>
                        </a:spcBef>
                        <a:spcAft>
                          <a:spcPts val="0"/>
                        </a:spcAft>
                        <a:buClr>
                          <a:schemeClr val="dk1"/>
                        </a:buClr>
                        <a:buSzPts val="1600"/>
                        <a:buFont typeface="Century Gothic"/>
                        <a:buAutoNum type="arabicPeriod"/>
                      </a:pPr>
                      <a:r>
                        <a:rPr lang="es-MX" sz="1600" u="none" strike="noStrike"/>
                        <a:t>Problemas Médicos de México.</a:t>
                      </a:r>
                      <a:endParaRPr/>
                    </a:p>
                    <a:p>
                      <a:pPr marL="342900" marR="0" lvl="0" indent="-342900" algn="l" rtl="0">
                        <a:spcBef>
                          <a:spcPts val="0"/>
                        </a:spcBef>
                        <a:spcAft>
                          <a:spcPts val="0"/>
                        </a:spcAft>
                        <a:buClr>
                          <a:schemeClr val="dk1"/>
                        </a:buClr>
                        <a:buSzPts val="1600"/>
                        <a:buFont typeface="Century Gothic"/>
                        <a:buAutoNum type="arabicPeriod"/>
                      </a:pPr>
                      <a:r>
                        <a:rPr lang="es-MX" sz="1600" u="none" strike="noStrike"/>
                        <a:t>Los alumnos deberán comprender que la creación de utopías exige conocimiento de diversas áreas y lidiar con la amenaza de una distopía constante.</a:t>
                      </a:r>
                      <a:endParaRPr/>
                    </a:p>
                    <a:p>
                      <a:pPr marL="342900" marR="0" lvl="0" indent="-342900" algn="l" rtl="0">
                        <a:spcBef>
                          <a:spcPts val="0"/>
                        </a:spcBef>
                        <a:spcAft>
                          <a:spcPts val="0"/>
                        </a:spcAft>
                        <a:buClr>
                          <a:schemeClr val="dk1"/>
                        </a:buClr>
                        <a:buSzPts val="1600"/>
                        <a:buFont typeface="Century Gothic"/>
                        <a:buAutoNum type="arabicPeriod"/>
                      </a:pPr>
                      <a:r>
                        <a:rPr lang="es-MX" sz="1600" u="none" strike="noStrike"/>
                        <a:t>Que los alumnos comprendan la multidimensionalidad de un conflicto bélico.</a:t>
                      </a:r>
                      <a:endParaRPr/>
                    </a:p>
                    <a:p>
                      <a:pPr marL="228600" marR="114300" lvl="0" indent="0" algn="l" rtl="0">
                        <a:spcBef>
                          <a:spcPts val="400"/>
                        </a:spcBef>
                        <a:spcAft>
                          <a:spcPts val="0"/>
                        </a:spcAft>
                        <a:buNone/>
                      </a:pPr>
                      <a:r>
                        <a:rPr lang="es-MX" sz="1600"/>
                        <a:t> </a:t>
                      </a:r>
                      <a:endParaRPr/>
                    </a:p>
                    <a:p>
                      <a:pPr marL="228600" marR="114300" lvl="0" indent="0" algn="l" rtl="0">
                        <a:spcBef>
                          <a:spcPts val="400"/>
                        </a:spcBef>
                        <a:spcAft>
                          <a:spcPts val="0"/>
                        </a:spcAft>
                        <a:buNone/>
                      </a:pPr>
                      <a:r>
                        <a:rPr lang="es-MX" sz="900"/>
                        <a:t> </a:t>
                      </a:r>
                      <a:endParaRPr/>
                    </a:p>
                    <a:p>
                      <a:pPr marL="228600" marR="114300" lvl="0" indent="0" algn="l" rtl="0">
                        <a:spcBef>
                          <a:spcPts val="400"/>
                        </a:spcBef>
                        <a:spcAft>
                          <a:spcPts val="0"/>
                        </a:spcAft>
                        <a:buNone/>
                      </a:pPr>
                      <a:r>
                        <a:rPr lang="es-MX" sz="900"/>
                        <a:t> </a:t>
                      </a:r>
                      <a:endParaRPr/>
                    </a:p>
                    <a:p>
                      <a:pPr marL="228600" marR="114300" lvl="0" indent="0" algn="l" rtl="0">
                        <a:spcBef>
                          <a:spcPts val="400"/>
                        </a:spcBef>
                        <a:spcAft>
                          <a:spcPts val="0"/>
                        </a:spcAft>
                        <a:buNone/>
                      </a:pPr>
                      <a:r>
                        <a:rPr lang="es-MX" sz="900"/>
                        <a:t> </a:t>
                      </a:r>
                      <a:endParaRPr/>
                    </a:p>
                    <a:p>
                      <a:pPr marL="228600" marR="114300" lvl="0" indent="0" algn="l" rtl="0">
                        <a:spcBef>
                          <a:spcPts val="400"/>
                        </a:spcBef>
                        <a:spcAft>
                          <a:spcPts val="0"/>
                        </a:spcAft>
                        <a:buNone/>
                      </a:pPr>
                      <a:r>
                        <a:rPr lang="es-MX" sz="900"/>
                        <a:t> </a:t>
                      </a:r>
                      <a:endParaRPr sz="900">
                        <a:solidFill>
                          <a:srgbClr val="000000"/>
                        </a:solidFill>
                        <a:latin typeface="Arial"/>
                        <a:ea typeface="Arial"/>
                        <a:cs typeface="Arial"/>
                        <a:sym typeface="Arial"/>
                      </a:endParaRPr>
                    </a:p>
                  </a:txBody>
                  <a:tcPr marL="49250" marR="49250" marT="49250" marB="49250"/>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311700" y="428575"/>
            <a:ext cx="8520600" cy="3416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Colegio Inglés Michael Faraday, A.C.</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 </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Arq. Gregorio Axayacatl Alba Miranda.</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Ing. Armando Barrón Gil.</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M. en I. Fidel Gutiérrez Flores.</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r>
              <a:rPr lang="es-MX" sz="1600" b="1" i="0" u="none" strike="noStrike" cap="none">
                <a:solidFill>
                  <a:srgbClr val="002060"/>
                </a:solidFill>
                <a:latin typeface="Century Gothic"/>
                <a:ea typeface="Century Gothic"/>
                <a:cs typeface="Century Gothic"/>
                <a:sym typeface="Century Gothic"/>
              </a:rPr>
              <a:t>I.B.Q. Ma. Carmen Méndez Jiménez.</a:t>
            </a:r>
            <a:endParaRPr sz="1600" b="0" i="0" u="none" strike="noStrike" cap="none">
              <a:solidFill>
                <a:srgbClr val="002060"/>
              </a:solidFill>
              <a:latin typeface="Century Gothic"/>
              <a:ea typeface="Century Gothic"/>
              <a:cs typeface="Century Gothic"/>
              <a:sym typeface="Century Gothic"/>
            </a:endParaRPr>
          </a:p>
          <a:p>
            <a:pPr marL="0" marR="0" lvl="0" indent="0" algn="l" rtl="0">
              <a:spcBef>
                <a:spcPts val="0"/>
              </a:spcBef>
              <a:spcAft>
                <a:spcPts val="0"/>
              </a:spcAft>
              <a:buClr>
                <a:schemeClr val="accent1"/>
              </a:buClr>
              <a:buSzPts val="1600"/>
              <a:buFont typeface="Noto Sans Symbols"/>
              <a:buNone/>
            </a:pPr>
            <a:endParaRPr sz="1600" b="0" i="0" u="none" strike="noStrike" cap="none">
              <a:solidFill>
                <a:srgbClr val="00206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311700" y="1"/>
            <a:ext cx="8520600" cy="9715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62626"/>
              </a:buClr>
              <a:buSzPts val="2430"/>
              <a:buFont typeface="Century Gothic"/>
              <a:buNone/>
            </a:pPr>
            <a:r>
              <a:rPr lang="es-MX" sz="2430" b="1" i="0" u="none" strike="noStrike" cap="none">
                <a:solidFill>
                  <a:srgbClr val="262626"/>
                </a:solidFill>
                <a:latin typeface="Century Gothic"/>
                <a:ea typeface="Century Gothic"/>
                <a:cs typeface="Century Gothic"/>
                <a:sym typeface="Century Gothic"/>
              </a:rPr>
              <a:t>II. Intención. </a:t>
            </a:r>
            <a:r>
              <a:rPr lang="es-MX" sz="2430" b="1" i="0" u="none" strike="noStrike" cap="none">
                <a:solidFill>
                  <a:srgbClr val="0070C0"/>
                </a:solidFill>
                <a:latin typeface="Century Gothic"/>
                <a:ea typeface="Century Gothic"/>
                <a:cs typeface="Century Gothic"/>
                <a:sym typeface="Century Gothic"/>
              </a:rPr>
              <a:t>Sólo una de las propuestas da nombre al proyecto.</a:t>
            </a:r>
            <a:r>
              <a:rPr lang="es-MX" sz="2430" b="0" i="0" u="none" strike="noStrike" cap="none">
                <a:solidFill>
                  <a:srgbClr val="262626"/>
                </a:solidFill>
                <a:latin typeface="Century Gothic"/>
                <a:ea typeface="Century Gothic"/>
                <a:cs typeface="Century Gothic"/>
                <a:sym typeface="Century Gothic"/>
              </a:rPr>
              <a:t/>
            </a:r>
            <a:br>
              <a:rPr lang="es-MX" sz="2430" b="0" i="0" u="none" strike="noStrike" cap="none">
                <a:solidFill>
                  <a:srgbClr val="262626"/>
                </a:solidFill>
                <a:latin typeface="Century Gothic"/>
                <a:ea typeface="Century Gothic"/>
                <a:cs typeface="Century Gothic"/>
                <a:sym typeface="Century Gothic"/>
              </a:rPr>
            </a:br>
            <a:endParaRPr sz="2430" b="0" i="0" u="none" strike="noStrike" cap="none">
              <a:solidFill>
                <a:srgbClr val="262626"/>
              </a:solidFill>
              <a:latin typeface="Century Gothic"/>
              <a:ea typeface="Century Gothic"/>
              <a:cs typeface="Century Gothic"/>
              <a:sym typeface="Century Gothic"/>
            </a:endParaRPr>
          </a:p>
        </p:txBody>
      </p:sp>
      <p:pic>
        <p:nvPicPr>
          <p:cNvPr id="444" name="Shape 444"/>
          <p:cNvPicPr preferRelativeResize="0"/>
          <p:nvPr/>
        </p:nvPicPr>
        <p:blipFill rotWithShape="1">
          <a:blip r:embed="rId3">
            <a:alphaModFix/>
          </a:blip>
          <a:srcRect l="15108" t="30678" r="14149" b="9835"/>
          <a:stretch/>
        </p:blipFill>
        <p:spPr>
          <a:xfrm>
            <a:off x="1078950" y="971551"/>
            <a:ext cx="6986099" cy="3962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1251028" y="171027"/>
            <a:ext cx="7466251" cy="47531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350"/>
              <a:buFont typeface="Noto Sans Symbols"/>
              <a:buNone/>
            </a:pPr>
            <a:r>
              <a:rPr lang="es-MX" sz="1350" b="0" i="0" u="none" strike="noStrike" cap="none">
                <a:solidFill>
                  <a:srgbClr val="3F3F3F"/>
                </a:solidFill>
                <a:latin typeface="Century Gothic"/>
                <a:ea typeface="Century Gothic"/>
                <a:cs typeface="Century Gothic"/>
                <a:sym typeface="Century Gothic"/>
              </a:rPr>
              <a:t>C) Productos generados en la 2ª y 3ª reunión de trabajo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Introducción o justificación. Descripción del proyecto.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Objetivo general del proyecto.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Objetivo o propósitos a alcanzar, de cada asignatura involucrada.</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Preguntas generadoras, preguntas guía, problemas a bordar.</a:t>
            </a:r>
            <a:endParaRPr sz="1350" b="0" i="0" u="none" strike="noStrike" cap="none">
              <a:solidFill>
                <a:srgbClr val="3F3F3F"/>
              </a:solidFill>
              <a:latin typeface="Century Gothic"/>
              <a:ea typeface="Century Gothic"/>
              <a:cs typeface="Century Gothic"/>
              <a:sym typeface="Century Gothic"/>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Producto 8 Elaboración del proyecto.</a:t>
            </a:r>
            <a:endParaRPr/>
          </a:p>
          <a:p>
            <a:pPr marL="557213" marR="0" lvl="1" indent="-214312" algn="l" rtl="0">
              <a:spcBef>
                <a:spcPts val="750"/>
              </a:spcBef>
              <a:spcAft>
                <a:spcPts val="0"/>
              </a:spcAft>
              <a:buClr>
                <a:schemeClr val="accent1"/>
              </a:buClr>
              <a:buSzPts val="1200"/>
              <a:buFont typeface="Noto Sans Symbols"/>
              <a:buChar char="❑"/>
            </a:pPr>
            <a:r>
              <a:rPr lang="es-MX" sz="1200" b="0" i="0" u="none" strike="noStrike" cap="none">
                <a:solidFill>
                  <a:srgbClr val="3F3F3F"/>
                </a:solidFill>
                <a:latin typeface="Century Gothic"/>
                <a:ea typeface="Century Gothic"/>
                <a:cs typeface="Century Gothic"/>
                <a:sym typeface="Century Gothic"/>
              </a:rPr>
              <a:t>Planeación general.</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Reflexión del grupo interdisciplinario.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Reflexión. Reunión de zona.</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Producto 4. Organizador gráfico. Preguntas esenciales.</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Producto 5 .Organizador gráfico. Proceso de indagación.</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Producto 6. Análisis mesa de expertos, general</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Producto 7. Elaboración del proyecto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Fotografías de 3ª y 4ª reunión de trabajo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Organizadores. Evaluación. Tipos, herramientas y de aprendizaje.</a:t>
            </a:r>
            <a:endParaRPr/>
          </a:p>
          <a:p>
            <a:pPr marL="257175" marR="0" lvl="0" indent="-171450" algn="l" rtl="0">
              <a:spcBef>
                <a:spcPts val="75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a:p>
            <a:pPr marL="557213" marR="0" lvl="1" indent="-138112" algn="l" rtl="0">
              <a:spcBef>
                <a:spcPts val="750"/>
              </a:spcBef>
              <a:spcAft>
                <a:spcPts val="0"/>
              </a:spcAft>
              <a:buClr>
                <a:schemeClr val="accent1"/>
              </a:buClr>
              <a:buSzPts val="1200"/>
              <a:buFont typeface="Noto Sans Symbols"/>
              <a:buNone/>
            </a:pPr>
            <a:endParaRPr sz="1200" b="0" i="0" u="none" strike="noStrike" cap="none">
              <a:solidFill>
                <a:srgbClr val="3F3F3F"/>
              </a:solidFill>
              <a:latin typeface="Century Gothic"/>
              <a:ea typeface="Century Gothic"/>
              <a:cs typeface="Century Gothic"/>
              <a:sym typeface="Century Gothic"/>
            </a:endParaRPr>
          </a:p>
          <a:p>
            <a:pPr marL="257175" marR="0" lvl="0" indent="-171450" algn="l" rtl="0">
              <a:spcBef>
                <a:spcPts val="75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a:p>
            <a:pPr marL="0" marR="0" lvl="0" indent="0" algn="l" rtl="0">
              <a:spcBef>
                <a:spcPts val="75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311700" y="171450"/>
            <a:ext cx="8520600" cy="57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62626"/>
              </a:buClr>
              <a:buSzPts val="1600"/>
              <a:buFont typeface="Century Gothic"/>
              <a:buNone/>
            </a:pPr>
            <a:r>
              <a:rPr lang="es-MX" sz="1600" b="1" i="0" u="none" strike="noStrike" cap="none">
                <a:solidFill>
                  <a:srgbClr val="262626"/>
                </a:solidFill>
                <a:latin typeface="Century Gothic"/>
                <a:ea typeface="Century Gothic"/>
                <a:cs typeface="Century Gothic"/>
                <a:sym typeface="Century Gothic"/>
              </a:rPr>
              <a:t>III. Objetivo general del proyecto. </a:t>
            </a:r>
            <a:r>
              <a:rPr lang="es-MX" sz="1600" b="1" i="0" u="none" strike="noStrike" cap="none">
                <a:solidFill>
                  <a:srgbClr val="0070C0"/>
                </a:solidFill>
                <a:latin typeface="Century Gothic"/>
                <a:ea typeface="Century Gothic"/>
                <a:cs typeface="Century Gothic"/>
                <a:sym typeface="Century Gothic"/>
              </a:rPr>
              <a:t>Toma en cuenta a todas las asignaturas  involucradas.</a:t>
            </a:r>
            <a:r>
              <a:rPr lang="es-MX" sz="1600" b="0" i="0" u="none" strike="noStrike" cap="none">
                <a:solidFill>
                  <a:srgbClr val="262626"/>
                </a:solidFill>
                <a:latin typeface="Century Gothic"/>
                <a:ea typeface="Century Gothic"/>
                <a:cs typeface="Century Gothic"/>
                <a:sym typeface="Century Gothic"/>
              </a:rPr>
              <a:t/>
            </a:r>
            <a:br>
              <a:rPr lang="es-MX" sz="1600" b="0" i="0" u="none" strike="noStrike" cap="none">
                <a:solidFill>
                  <a:srgbClr val="262626"/>
                </a:solidFill>
                <a:latin typeface="Century Gothic"/>
                <a:ea typeface="Century Gothic"/>
                <a:cs typeface="Century Gothic"/>
                <a:sym typeface="Century Gothic"/>
              </a:rPr>
            </a:br>
            <a:endParaRPr sz="1600" b="0" i="0" u="none" strike="noStrike" cap="none">
              <a:solidFill>
                <a:srgbClr val="262626"/>
              </a:solidFill>
              <a:latin typeface="Century Gothic"/>
              <a:ea typeface="Century Gothic"/>
              <a:cs typeface="Century Gothic"/>
              <a:sym typeface="Century Gothic"/>
            </a:endParaRPr>
          </a:p>
        </p:txBody>
      </p:sp>
      <p:sp>
        <p:nvSpPr>
          <p:cNvPr id="450" name="Shape 4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Comprender la importancia social de la creación de tecnología médica dirigida a resolver problemas que se identifican a través del estudio epidemiológico de la población mexicana y se resuelven a través de la comprensión especializada de las patologías relevantes para el sector Salud que permitan bocetar diseños de instrumentos y dispositivos médicos que constituyan una propuesta tecnológica rentable </a:t>
            </a:r>
            <a:endParaRPr/>
          </a:p>
          <a:p>
            <a:pPr marL="0" marR="0" lvl="0" indent="0" algn="l" rtl="0">
              <a:lnSpc>
                <a:spcPct val="90000"/>
              </a:lnSpc>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 </a:t>
            </a:r>
            <a:endParaRPr/>
          </a:p>
          <a:p>
            <a:pPr marL="0" marR="0" lvl="0" indent="0" algn="l" rtl="0">
              <a:lnSpc>
                <a:spcPct val="90000"/>
              </a:lnSpc>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Que los alumnos: integren conceptos y métodos de diferentes disciplinas para comprender cómo se conforman las identidades y relaciones en un mundo que enfrenta las consecuencias de la globalización; desarrollando e incorporando habilidades que son herramientas para un futuro viable basado en la búsqueda  de la felicidad y el buen vivir.</a:t>
            </a:r>
            <a:endParaRPr/>
          </a:p>
          <a:p>
            <a:pPr marL="0" marR="0" lvl="0" indent="0" algn="l" rtl="0">
              <a:lnSpc>
                <a:spcPct val="90000"/>
              </a:lnSpc>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 </a:t>
            </a:r>
            <a:endParaRPr/>
          </a:p>
          <a:p>
            <a:pPr marL="0" marR="0" lvl="0" indent="0" algn="l" rtl="0">
              <a:lnSpc>
                <a:spcPct val="90000"/>
              </a:lnSpc>
              <a:spcBef>
                <a:spcPts val="0"/>
              </a:spcBef>
              <a:spcAft>
                <a:spcPts val="0"/>
              </a:spcAft>
              <a:buClr>
                <a:schemeClr val="accent1"/>
              </a:buClr>
              <a:buSzPts val="1600"/>
              <a:buFont typeface="Noto Sans Symbols"/>
              <a:buNone/>
            </a:pPr>
            <a:r>
              <a:rPr lang="es-MX" sz="1600" b="0" i="0" u="none" strike="noStrike" cap="none">
                <a:solidFill>
                  <a:srgbClr val="002060"/>
                </a:solidFill>
                <a:latin typeface="Century Gothic"/>
                <a:ea typeface="Century Gothic"/>
                <a:cs typeface="Century Gothic"/>
                <a:sym typeface="Century Gothic"/>
              </a:rPr>
              <a:t> Que los alumnos comprendan la multidimensionalidad de un conflicto bélico.</a:t>
            </a:r>
            <a:endParaRPr sz="1600" b="0" i="0" u="none" strike="noStrike" cap="none">
              <a:solidFill>
                <a:srgbClr val="002060"/>
              </a:solidFill>
              <a:latin typeface="Century Gothic"/>
              <a:ea typeface="Century Gothic"/>
              <a:cs typeface="Century Gothic"/>
              <a:sym typeface="Century Gothic"/>
            </a:endParaRPr>
          </a:p>
          <a:p>
            <a:pPr marL="257175" marR="0" lvl="0" indent="-171450" algn="l" rtl="0">
              <a:lnSpc>
                <a:spcPct val="90000"/>
              </a:lnSpc>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311700" y="159275"/>
            <a:ext cx="8520600" cy="50747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70C0"/>
              </a:buClr>
              <a:buSzPts val="1600"/>
              <a:buFont typeface="Century Gothic"/>
              <a:buNone/>
            </a:pPr>
            <a:r>
              <a:rPr lang="es-MX" sz="1600" b="1" i="0" u="none" strike="noStrike" cap="none">
                <a:solidFill>
                  <a:srgbClr val="0070C0"/>
                </a:solidFill>
                <a:latin typeface="Century Gothic"/>
                <a:ea typeface="Century Gothic"/>
                <a:cs typeface="Century Gothic"/>
                <a:sym typeface="Century Gothic"/>
              </a:rPr>
              <a:t>IV. Disciplinas involucradas en el  trabajo interdisciplinario.</a:t>
            </a:r>
            <a:r>
              <a:rPr lang="es-MX" sz="1600" b="0" i="0" u="none" strike="noStrike" cap="none">
                <a:solidFill>
                  <a:srgbClr val="0070C0"/>
                </a:solidFill>
                <a:latin typeface="Century Gothic"/>
                <a:ea typeface="Century Gothic"/>
                <a:cs typeface="Century Gothic"/>
                <a:sym typeface="Century Gothic"/>
              </a:rPr>
              <a:t/>
            </a:r>
            <a:br>
              <a:rPr lang="es-MX" sz="1600" b="0" i="0" u="none" strike="noStrike" cap="none">
                <a:solidFill>
                  <a:srgbClr val="0070C0"/>
                </a:solidFill>
                <a:latin typeface="Century Gothic"/>
                <a:ea typeface="Century Gothic"/>
                <a:cs typeface="Century Gothic"/>
                <a:sym typeface="Century Gothic"/>
              </a:rPr>
            </a:br>
            <a:endParaRPr sz="1600" b="0" i="0" u="none" strike="noStrike" cap="none">
              <a:solidFill>
                <a:srgbClr val="0070C0"/>
              </a:solidFill>
              <a:latin typeface="Century Gothic"/>
              <a:ea typeface="Century Gothic"/>
              <a:cs typeface="Century Gothic"/>
              <a:sym typeface="Century Gothic"/>
            </a:endParaRPr>
          </a:p>
        </p:txBody>
      </p:sp>
      <p:pic>
        <p:nvPicPr>
          <p:cNvPr id="456" name="Shape 456"/>
          <p:cNvPicPr preferRelativeResize="0"/>
          <p:nvPr/>
        </p:nvPicPr>
        <p:blipFill rotWithShape="1">
          <a:blip r:embed="rId3">
            <a:alphaModFix/>
          </a:blip>
          <a:srcRect l="18359" t="49219" r="17578" b="7813"/>
          <a:stretch/>
        </p:blipFill>
        <p:spPr>
          <a:xfrm>
            <a:off x="1447800" y="1200150"/>
            <a:ext cx="6343650" cy="3352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Shape 461"/>
          <p:cNvPicPr preferRelativeResize="0"/>
          <p:nvPr/>
        </p:nvPicPr>
        <p:blipFill rotWithShape="1">
          <a:blip r:embed="rId3">
            <a:alphaModFix/>
          </a:blip>
          <a:srcRect l="13710" t="27688" r="12499" b="23386"/>
          <a:stretch/>
        </p:blipFill>
        <p:spPr>
          <a:xfrm>
            <a:off x="1333499" y="781050"/>
            <a:ext cx="7375959" cy="3962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70C0"/>
              </a:buClr>
              <a:buSzPts val="1600"/>
              <a:buFont typeface="Century Gothic"/>
              <a:buNone/>
            </a:pPr>
            <a:r>
              <a:rPr lang="es-MX" sz="1600" b="1" i="0" u="none" strike="noStrike" cap="none">
                <a:solidFill>
                  <a:srgbClr val="0070C0"/>
                </a:solidFill>
                <a:latin typeface="Century Gothic"/>
                <a:ea typeface="Century Gothic"/>
                <a:cs typeface="Century Gothic"/>
                <a:sym typeface="Century Gothic"/>
              </a:rPr>
              <a:t>V. Esquema del proceso de construcción del proyecto por disciplinas.</a:t>
            </a:r>
            <a:r>
              <a:rPr lang="es-MX" sz="1600" b="0" i="0" u="none" strike="noStrike" cap="none">
                <a:solidFill>
                  <a:srgbClr val="0070C0"/>
                </a:solidFill>
                <a:latin typeface="Century Gothic"/>
                <a:ea typeface="Century Gothic"/>
                <a:cs typeface="Century Gothic"/>
                <a:sym typeface="Century Gothic"/>
              </a:rPr>
              <a:t/>
            </a:r>
            <a:br>
              <a:rPr lang="es-MX" sz="1600" b="0" i="0" u="none" strike="noStrike" cap="none">
                <a:solidFill>
                  <a:srgbClr val="0070C0"/>
                </a:solidFill>
                <a:latin typeface="Century Gothic"/>
                <a:ea typeface="Century Gothic"/>
                <a:cs typeface="Century Gothic"/>
                <a:sym typeface="Century Gothic"/>
              </a:rPr>
            </a:br>
            <a:r>
              <a:rPr lang="es-MX" sz="1600" b="1" i="0" u="none" strike="noStrike" cap="none">
                <a:solidFill>
                  <a:srgbClr val="0070C0"/>
                </a:solidFill>
                <a:latin typeface="Century Gothic"/>
                <a:ea typeface="Century Gothic"/>
                <a:cs typeface="Century Gothic"/>
                <a:sym typeface="Century Gothic"/>
              </a:rPr>
              <a:t> </a:t>
            </a:r>
            <a:r>
              <a:rPr lang="es-MX" sz="1600" b="0" i="0" u="none" strike="noStrike" cap="none">
                <a:solidFill>
                  <a:srgbClr val="0070C0"/>
                </a:solidFill>
                <a:latin typeface="Century Gothic"/>
                <a:ea typeface="Century Gothic"/>
                <a:cs typeface="Century Gothic"/>
                <a:sym typeface="Century Gothic"/>
              </a:rPr>
              <a:t/>
            </a:r>
            <a:br>
              <a:rPr lang="es-MX" sz="1600" b="0" i="0" u="none" strike="noStrike" cap="none">
                <a:solidFill>
                  <a:srgbClr val="0070C0"/>
                </a:solidFill>
                <a:latin typeface="Century Gothic"/>
                <a:ea typeface="Century Gothic"/>
                <a:cs typeface="Century Gothic"/>
                <a:sym typeface="Century Gothic"/>
              </a:rPr>
            </a:br>
            <a:endParaRPr sz="1600" b="0" i="0" u="none" strike="noStrike" cap="none">
              <a:solidFill>
                <a:srgbClr val="0070C0"/>
              </a:solidFill>
              <a:latin typeface="Century Gothic"/>
              <a:ea typeface="Century Gothic"/>
              <a:cs typeface="Century Gothic"/>
              <a:sym typeface="Century Gothic"/>
            </a:endParaRPr>
          </a:p>
        </p:txBody>
      </p:sp>
      <p:pic>
        <p:nvPicPr>
          <p:cNvPr id="467" name="Shape 467"/>
          <p:cNvPicPr preferRelativeResize="0"/>
          <p:nvPr/>
        </p:nvPicPr>
        <p:blipFill rotWithShape="1">
          <a:blip r:embed="rId3">
            <a:alphaModFix/>
          </a:blip>
          <a:srcRect l="17774" t="29949" r="17187" b="13800"/>
          <a:stretch/>
        </p:blipFill>
        <p:spPr>
          <a:xfrm>
            <a:off x="1400174" y="789124"/>
            <a:ext cx="6410325" cy="4201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Shape 472"/>
          <p:cNvPicPr preferRelativeResize="0"/>
          <p:nvPr/>
        </p:nvPicPr>
        <p:blipFill rotWithShape="1">
          <a:blip r:embed="rId3">
            <a:alphaModFix/>
          </a:blip>
          <a:srcRect l="18945" t="25410" r="17773" b="11829"/>
          <a:stretch/>
        </p:blipFill>
        <p:spPr>
          <a:xfrm>
            <a:off x="1619250" y="323849"/>
            <a:ext cx="6324600" cy="45910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l="13868" t="36459" r="12891" b="9114"/>
          <a:stretch/>
        </p:blipFill>
        <p:spPr>
          <a:xfrm>
            <a:off x="1123949" y="514350"/>
            <a:ext cx="7314653" cy="4076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Shape 482"/>
          <p:cNvPicPr preferRelativeResize="0"/>
          <p:nvPr/>
        </p:nvPicPr>
        <p:blipFill rotWithShape="1">
          <a:blip r:embed="rId3">
            <a:alphaModFix/>
          </a:blip>
          <a:srcRect l="13672" t="32293" r="12890" b="12238"/>
          <a:stretch/>
        </p:blipFill>
        <p:spPr>
          <a:xfrm>
            <a:off x="1257300" y="704850"/>
            <a:ext cx="7162800" cy="4057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Shape 487"/>
          <p:cNvPicPr preferRelativeResize="0"/>
          <p:nvPr/>
        </p:nvPicPr>
        <p:blipFill rotWithShape="1">
          <a:blip r:embed="rId3">
            <a:alphaModFix/>
          </a:blip>
          <a:srcRect l="12695" t="49480" r="13086" b="13801"/>
          <a:stretch/>
        </p:blipFill>
        <p:spPr>
          <a:xfrm>
            <a:off x="1143000" y="876300"/>
            <a:ext cx="7701064" cy="3390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3">
            <a:alphaModFix/>
          </a:blip>
          <a:srcRect l="8398" t="45832" r="8397" b="10677"/>
          <a:stretch/>
        </p:blipFill>
        <p:spPr>
          <a:xfrm>
            <a:off x="609600" y="266700"/>
            <a:ext cx="8115300" cy="3467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278247" y="-1"/>
            <a:ext cx="8520600" cy="62314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58533E"/>
              </a:buClr>
              <a:buSzPts val="2700"/>
              <a:buFont typeface="Century Gothic"/>
              <a:buNone/>
            </a:pPr>
            <a:r>
              <a:rPr lang="es-MX" sz="2700" b="1" i="0" u="none" strike="noStrike" cap="none">
                <a:solidFill>
                  <a:srgbClr val="58533E"/>
                </a:solidFill>
                <a:latin typeface="Century Gothic"/>
                <a:ea typeface="Century Gothic"/>
                <a:cs typeface="Century Gothic"/>
                <a:sym typeface="Century Gothic"/>
              </a:rPr>
              <a:t>Fotos: 3ª reunión de trabajo</a:t>
            </a:r>
            <a:endParaRPr sz="2700" b="1" i="0" u="none" strike="noStrike" cap="none">
              <a:solidFill>
                <a:srgbClr val="58533E"/>
              </a:solidFill>
              <a:latin typeface="Century Gothic"/>
              <a:ea typeface="Century Gothic"/>
              <a:cs typeface="Century Gothic"/>
              <a:sym typeface="Century Gothic"/>
            </a:endParaRPr>
          </a:p>
        </p:txBody>
      </p:sp>
      <p:pic>
        <p:nvPicPr>
          <p:cNvPr id="498" name="Shape 498"/>
          <p:cNvPicPr preferRelativeResize="0"/>
          <p:nvPr/>
        </p:nvPicPr>
        <p:blipFill rotWithShape="1">
          <a:blip r:embed="rId3">
            <a:alphaModFix/>
          </a:blip>
          <a:srcRect/>
          <a:stretch/>
        </p:blipFill>
        <p:spPr>
          <a:xfrm>
            <a:off x="177886" y="572700"/>
            <a:ext cx="4012649" cy="26289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99" name="Shape 499"/>
          <p:cNvPicPr preferRelativeResize="0"/>
          <p:nvPr/>
        </p:nvPicPr>
        <p:blipFill rotWithShape="1">
          <a:blip r:embed="rId4">
            <a:alphaModFix/>
          </a:blip>
          <a:srcRect/>
          <a:stretch/>
        </p:blipFill>
        <p:spPr>
          <a:xfrm>
            <a:off x="4538547" y="2381715"/>
            <a:ext cx="4334933" cy="24384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0" name="Shape 500"/>
          <p:cNvPicPr preferRelativeResize="0"/>
          <p:nvPr/>
        </p:nvPicPr>
        <p:blipFill rotWithShape="1">
          <a:blip r:embed="rId5">
            <a:alphaModFix/>
          </a:blip>
          <a:srcRect/>
          <a:stretch/>
        </p:blipFill>
        <p:spPr>
          <a:xfrm>
            <a:off x="5161569" y="286350"/>
            <a:ext cx="3401122" cy="191313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1" name="Shape 501"/>
          <p:cNvPicPr preferRelativeResize="0"/>
          <p:nvPr/>
        </p:nvPicPr>
        <p:blipFill rotWithShape="1">
          <a:blip r:embed="rId6">
            <a:alphaModFix/>
          </a:blip>
          <a:srcRect/>
          <a:stretch/>
        </p:blipFill>
        <p:spPr>
          <a:xfrm>
            <a:off x="473212" y="3279657"/>
            <a:ext cx="3181623" cy="178966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1244255" y="590973"/>
            <a:ext cx="6686550" cy="2833217"/>
          </a:xfrm>
          <a:prstGeom prst="rect">
            <a:avLst/>
          </a:prstGeom>
          <a:noFill/>
          <a:ln>
            <a:noFill/>
          </a:ln>
        </p:spPr>
        <p:txBody>
          <a:bodyPr spcFirstLastPara="1" wrap="square" lIns="91425" tIns="45700" rIns="91425" bIns="45700" anchor="t" anchorCtr="0">
            <a:noAutofit/>
          </a:bodyPr>
          <a:lstStyle/>
          <a:p>
            <a:pPr marL="257175" marR="0" lvl="0" indent="-257175" algn="l" rtl="0">
              <a:spcBef>
                <a:spcPts val="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Evaluación. Formato</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Lista de pasos para realizar una infografía digital</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Infografía</a:t>
            </a:r>
            <a:endParaRPr/>
          </a:p>
          <a:p>
            <a:pPr marL="257175" marR="0" lvl="0" indent="-257175" algn="l" rtl="0">
              <a:spcBef>
                <a:spcPts val="750"/>
              </a:spcBef>
              <a:spcAft>
                <a:spcPts val="0"/>
              </a:spcAft>
              <a:buClr>
                <a:schemeClr val="accent1"/>
              </a:buClr>
              <a:buSzPts val="1350"/>
              <a:buFont typeface="Noto Sans Symbols"/>
              <a:buChar char="❑"/>
            </a:pPr>
            <a:r>
              <a:rPr lang="es-MX" sz="1350" b="0" i="0" u="none" strike="noStrike" cap="none">
                <a:solidFill>
                  <a:srgbClr val="3F3F3F"/>
                </a:solidFill>
                <a:latin typeface="Century Gothic"/>
                <a:ea typeface="Century Gothic"/>
                <a:cs typeface="Century Gothic"/>
                <a:sym typeface="Century Gothic"/>
              </a:rPr>
              <a:t>Reflexiones personales</a:t>
            </a: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a:stretch/>
        </p:blipFill>
        <p:spPr>
          <a:xfrm>
            <a:off x="4364308" y="323850"/>
            <a:ext cx="4542263" cy="255502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7" name="Shape 507"/>
          <p:cNvPicPr preferRelativeResize="0"/>
          <p:nvPr/>
        </p:nvPicPr>
        <p:blipFill rotWithShape="1">
          <a:blip r:embed="rId4">
            <a:alphaModFix/>
          </a:blip>
          <a:srcRect/>
          <a:stretch/>
        </p:blipFill>
        <p:spPr>
          <a:xfrm>
            <a:off x="171449" y="2457450"/>
            <a:ext cx="4192859" cy="268605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8" name="Shape 508"/>
          <p:cNvPicPr preferRelativeResize="0"/>
          <p:nvPr/>
        </p:nvPicPr>
        <p:blipFill rotWithShape="1">
          <a:blip r:embed="rId5">
            <a:alphaModFix/>
          </a:blip>
          <a:srcRect/>
          <a:stretch/>
        </p:blipFill>
        <p:spPr>
          <a:xfrm>
            <a:off x="422353" y="171218"/>
            <a:ext cx="3680314" cy="207017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9" name="Shape 509"/>
          <p:cNvPicPr preferRelativeResize="0"/>
          <p:nvPr/>
        </p:nvPicPr>
        <p:blipFill rotWithShape="1">
          <a:blip r:embed="rId6">
            <a:alphaModFix/>
          </a:blip>
          <a:srcRect/>
          <a:stretch/>
        </p:blipFill>
        <p:spPr>
          <a:xfrm>
            <a:off x="4828215" y="2969534"/>
            <a:ext cx="3703651" cy="208330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Shape 514"/>
          <p:cNvPicPr preferRelativeResize="0"/>
          <p:nvPr/>
        </p:nvPicPr>
        <p:blipFill rotWithShape="1">
          <a:blip r:embed="rId3">
            <a:alphaModFix/>
          </a:blip>
          <a:srcRect/>
          <a:stretch/>
        </p:blipFill>
        <p:spPr>
          <a:xfrm>
            <a:off x="187918" y="82241"/>
            <a:ext cx="4401015" cy="28194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15" name="Shape 515"/>
          <p:cNvPicPr preferRelativeResize="0"/>
          <p:nvPr/>
        </p:nvPicPr>
        <p:blipFill rotWithShape="1">
          <a:blip r:embed="rId4">
            <a:alphaModFix/>
          </a:blip>
          <a:srcRect/>
          <a:stretch/>
        </p:blipFill>
        <p:spPr>
          <a:xfrm>
            <a:off x="4588933" y="2476500"/>
            <a:ext cx="4538134" cy="25527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16" name="Shape 516"/>
          <p:cNvPicPr preferRelativeResize="0"/>
          <p:nvPr/>
        </p:nvPicPr>
        <p:blipFill rotWithShape="1">
          <a:blip r:embed="rId5">
            <a:alphaModFix/>
          </a:blip>
          <a:srcRect/>
          <a:stretch/>
        </p:blipFill>
        <p:spPr>
          <a:xfrm>
            <a:off x="5508698" y="82241"/>
            <a:ext cx="2865867" cy="230505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17" name="Shape 517"/>
          <p:cNvPicPr preferRelativeResize="0"/>
          <p:nvPr/>
        </p:nvPicPr>
        <p:blipFill rotWithShape="1">
          <a:blip r:embed="rId6">
            <a:alphaModFix/>
          </a:blip>
          <a:srcRect/>
          <a:stretch/>
        </p:blipFill>
        <p:spPr>
          <a:xfrm>
            <a:off x="579864" y="3011991"/>
            <a:ext cx="3055434" cy="2017209"/>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Shape 522"/>
          <p:cNvPicPr preferRelativeResize="0"/>
          <p:nvPr/>
        </p:nvPicPr>
        <p:blipFill rotWithShape="1">
          <a:blip r:embed="rId3">
            <a:alphaModFix/>
          </a:blip>
          <a:srcRect l="293" t="12221" r="497" b="12537"/>
          <a:stretch/>
        </p:blipFill>
        <p:spPr>
          <a:xfrm>
            <a:off x="826232" y="796843"/>
            <a:ext cx="7547674" cy="4293031"/>
          </a:xfrm>
          <a:prstGeom prst="rect">
            <a:avLst/>
          </a:prstGeom>
          <a:noFill/>
          <a:ln>
            <a:noFill/>
          </a:ln>
        </p:spPr>
      </p:pic>
      <p:sp>
        <p:nvSpPr>
          <p:cNvPr id="523" name="Shape 523"/>
          <p:cNvSpPr txBox="1">
            <a:spLocks noGrp="1"/>
          </p:cNvSpPr>
          <p:nvPr>
            <p:ph type="title"/>
          </p:nvPr>
        </p:nvSpPr>
        <p:spPr>
          <a:xfrm>
            <a:off x="826232" y="190375"/>
            <a:ext cx="7938346" cy="6877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500"/>
              <a:buFont typeface="Century Gothic"/>
              <a:buNone/>
            </a:pPr>
            <a:r>
              <a:rPr lang="es-MX" sz="2500" b="0" i="0" u="none" strike="noStrike" cap="none">
                <a:solidFill>
                  <a:srgbClr val="262626"/>
                </a:solidFill>
                <a:latin typeface="Century Gothic"/>
                <a:ea typeface="Century Gothic"/>
                <a:cs typeface="Century Gothic"/>
                <a:sym typeface="Century Gothic"/>
              </a:rPr>
              <a:t>Evaluación. Tipos, herramientas y de aprendizaje</a:t>
            </a:r>
            <a:endParaRPr sz="2500" b="0" i="0" u="none" strike="noStrike" cap="none">
              <a:solidFill>
                <a:srgbClr val="262626"/>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p:nvPr/>
        </p:nvSpPr>
        <p:spPr>
          <a:xfrm>
            <a:off x="3014191" y="2483164"/>
            <a:ext cx="1924964" cy="1800493"/>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Desempeño: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La pregunta</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Portafolio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Diario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Debate</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Ensayo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Estudio de caso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Mapa conceptual</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Proyecto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Solución de problemas</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Texto paralelo</a:t>
            </a:r>
            <a:endParaRPr sz="1050" b="0" i="0" u="none" strike="noStrike" cap="none">
              <a:solidFill>
                <a:srgbClr val="000000"/>
              </a:solidFill>
              <a:latin typeface="Arial"/>
              <a:ea typeface="Arial"/>
              <a:cs typeface="Arial"/>
              <a:sym typeface="Arial"/>
            </a:endParaRPr>
          </a:p>
          <a:p>
            <a:pPr marL="214313" marR="0" lvl="0" indent="-128588" algn="l" rtl="0">
              <a:lnSpc>
                <a:spcPct val="100000"/>
              </a:lnSpc>
              <a:spcBef>
                <a:spcPts val="0"/>
              </a:spcBef>
              <a:spcAft>
                <a:spcPts val="0"/>
              </a:spcAft>
              <a:buClr>
                <a:schemeClr val="dk1"/>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29" name="Shape 529"/>
          <p:cNvSpPr txBox="1"/>
          <p:nvPr/>
        </p:nvSpPr>
        <p:spPr>
          <a:xfrm>
            <a:off x="3754676" y="160433"/>
            <a:ext cx="2015468" cy="276999"/>
          </a:xfrm>
          <a:prstGeom prst="rect">
            <a:avLst/>
          </a:prstGeom>
          <a:noFill/>
          <a:ln w="12700"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r>
              <a:rPr lang="es-MX" sz="1350" b="0" i="0" u="none" strike="noStrike" cap="none">
                <a:solidFill>
                  <a:schemeClr val="dk1"/>
                </a:solidFill>
                <a:latin typeface="Calibri"/>
                <a:ea typeface="Calibri"/>
                <a:cs typeface="Calibri"/>
                <a:sym typeface="Calibri"/>
              </a:rPr>
              <a:t>EVALUACIÓN FORMATIVA</a:t>
            </a:r>
            <a:endParaRPr sz="1050" b="0" i="0" u="none" strike="noStrike" cap="none">
              <a:solidFill>
                <a:srgbClr val="000000"/>
              </a:solidFill>
              <a:latin typeface="Arial"/>
              <a:ea typeface="Arial"/>
              <a:cs typeface="Arial"/>
              <a:sym typeface="Arial"/>
            </a:endParaRPr>
          </a:p>
        </p:txBody>
      </p:sp>
      <p:sp>
        <p:nvSpPr>
          <p:cNvPr id="530" name="Shape 530"/>
          <p:cNvSpPr txBox="1"/>
          <p:nvPr/>
        </p:nvSpPr>
        <p:spPr>
          <a:xfrm>
            <a:off x="451035" y="1109650"/>
            <a:ext cx="1252329" cy="62324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realiza durante el proceso de enseñanza aprendizaje por el docente</a:t>
            </a:r>
            <a:endParaRPr sz="1050" b="0" i="0" u="none" strike="noStrike" cap="none">
              <a:solidFill>
                <a:srgbClr val="000000"/>
              </a:solidFill>
              <a:latin typeface="Arial"/>
              <a:ea typeface="Arial"/>
              <a:cs typeface="Arial"/>
              <a:sym typeface="Arial"/>
            </a:endParaRPr>
          </a:p>
        </p:txBody>
      </p:sp>
      <p:sp>
        <p:nvSpPr>
          <p:cNvPr id="531" name="Shape 531"/>
          <p:cNvSpPr txBox="1"/>
          <p:nvPr/>
        </p:nvSpPr>
        <p:spPr>
          <a:xfrm>
            <a:off x="1905741" y="1109650"/>
            <a:ext cx="1252329" cy="103874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Determina el avance  de los estudiantes: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¿Qué han aprendido?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¿Qué les falta por aprender?</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¿Cómo van en los procesos de desarrollo?</a:t>
            </a:r>
            <a:endParaRPr sz="1050" b="0" i="0" u="none" strike="noStrike" cap="none">
              <a:solidFill>
                <a:srgbClr val="000000"/>
              </a:solidFill>
              <a:latin typeface="Arial"/>
              <a:ea typeface="Arial"/>
              <a:cs typeface="Arial"/>
              <a:sym typeface="Arial"/>
            </a:endParaRPr>
          </a:p>
        </p:txBody>
      </p:sp>
      <p:sp>
        <p:nvSpPr>
          <p:cNvPr id="532" name="Shape 532"/>
          <p:cNvSpPr txBox="1"/>
          <p:nvPr/>
        </p:nvSpPr>
        <p:spPr>
          <a:xfrm>
            <a:off x="3350508" y="1111512"/>
            <a:ext cx="1252329" cy="900247"/>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Induce a hacer un alto en el camino y determinar los procesos de reforzamiento para alcanzar las metas</a:t>
            </a:r>
            <a:endParaRPr sz="1050" b="0" i="0" u="none" strike="noStrike" cap="none">
              <a:solidFill>
                <a:srgbClr val="000000"/>
              </a:solidFill>
              <a:latin typeface="Arial"/>
              <a:ea typeface="Arial"/>
              <a:cs typeface="Arial"/>
              <a:sym typeface="Arial"/>
            </a:endParaRPr>
          </a:p>
        </p:txBody>
      </p:sp>
      <p:sp>
        <p:nvSpPr>
          <p:cNvPr id="533" name="Shape 533"/>
          <p:cNvSpPr txBox="1"/>
          <p:nvPr/>
        </p:nvSpPr>
        <p:spPr>
          <a:xfrm>
            <a:off x="6174312" y="1114838"/>
            <a:ext cx="1364844" cy="62324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puede aplicar autoevaluación, heteroevaluación y coevaluación</a:t>
            </a:r>
            <a:endParaRPr sz="1050" b="0" i="0" u="none" strike="noStrike" cap="none">
              <a:solidFill>
                <a:srgbClr val="000000"/>
              </a:solidFill>
              <a:latin typeface="Arial"/>
              <a:ea typeface="Arial"/>
              <a:cs typeface="Arial"/>
              <a:sym typeface="Arial"/>
            </a:endParaRPr>
          </a:p>
        </p:txBody>
      </p:sp>
      <p:sp>
        <p:nvSpPr>
          <p:cNvPr id="534" name="Shape 534"/>
          <p:cNvSpPr txBox="1"/>
          <p:nvPr/>
        </p:nvSpPr>
        <p:spPr>
          <a:xfrm>
            <a:off x="4762410" y="1104817"/>
            <a:ext cx="1252329"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Técnicas de evaluación</a:t>
            </a:r>
            <a:endParaRPr sz="1050" b="0" i="0" u="none" strike="noStrike" cap="none">
              <a:solidFill>
                <a:srgbClr val="000000"/>
              </a:solidFill>
              <a:latin typeface="Arial"/>
              <a:ea typeface="Arial"/>
              <a:cs typeface="Arial"/>
              <a:sym typeface="Arial"/>
            </a:endParaRPr>
          </a:p>
        </p:txBody>
      </p:sp>
      <p:sp>
        <p:nvSpPr>
          <p:cNvPr id="535" name="Shape 535"/>
          <p:cNvSpPr txBox="1"/>
          <p:nvPr/>
        </p:nvSpPr>
        <p:spPr>
          <a:xfrm>
            <a:off x="5289745" y="2500557"/>
            <a:ext cx="1252329" cy="62324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Observación:</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Listas de cotejo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Escalas de rango</a:t>
            </a:r>
            <a:endParaRPr sz="105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chemeClr val="dk1"/>
              </a:buClr>
              <a:buSzPts val="1200"/>
              <a:buFont typeface="Arial"/>
              <a:buChar char="•"/>
            </a:pPr>
            <a:r>
              <a:rPr lang="es-MX" sz="900" b="0" i="0" u="none" strike="noStrike" cap="none">
                <a:solidFill>
                  <a:schemeClr val="dk1"/>
                </a:solidFill>
                <a:latin typeface="Calibri"/>
                <a:ea typeface="Calibri"/>
                <a:cs typeface="Calibri"/>
                <a:sym typeface="Calibri"/>
              </a:rPr>
              <a:t>Rúbricas</a:t>
            </a:r>
            <a:endParaRPr sz="1050" b="0" i="0" u="none" strike="noStrike" cap="none">
              <a:solidFill>
                <a:srgbClr val="000000"/>
              </a:solidFill>
              <a:latin typeface="Arial"/>
              <a:ea typeface="Arial"/>
              <a:cs typeface="Arial"/>
              <a:sym typeface="Arial"/>
            </a:endParaRPr>
          </a:p>
        </p:txBody>
      </p:sp>
      <p:cxnSp>
        <p:nvCxnSpPr>
          <p:cNvPr id="536" name="Shape 536"/>
          <p:cNvCxnSpPr/>
          <p:nvPr/>
        </p:nvCxnSpPr>
        <p:spPr>
          <a:xfrm>
            <a:off x="1211656" y="626167"/>
            <a:ext cx="7101509" cy="0"/>
          </a:xfrm>
          <a:prstGeom prst="straightConnector1">
            <a:avLst/>
          </a:prstGeom>
          <a:noFill/>
          <a:ln w="9525" cap="flat" cmpd="sng">
            <a:solidFill>
              <a:schemeClr val="accent1"/>
            </a:solidFill>
            <a:prstDash val="solid"/>
            <a:miter lim="800000"/>
            <a:headEnd type="none" w="sm" len="sm"/>
            <a:tailEnd type="none" w="sm" len="sm"/>
          </a:ln>
        </p:spPr>
      </p:cxnSp>
      <p:sp>
        <p:nvSpPr>
          <p:cNvPr id="537" name="Shape 537"/>
          <p:cNvSpPr txBox="1"/>
          <p:nvPr/>
        </p:nvSpPr>
        <p:spPr>
          <a:xfrm>
            <a:off x="7795809" y="1114838"/>
            <a:ext cx="1252329" cy="3462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Puede presentar 3 tipos de regulación:</a:t>
            </a:r>
            <a:endParaRPr sz="1050" b="0" i="0" u="none" strike="noStrike" cap="none">
              <a:solidFill>
                <a:srgbClr val="000000"/>
              </a:solidFill>
              <a:latin typeface="Arial"/>
              <a:ea typeface="Arial"/>
              <a:cs typeface="Arial"/>
              <a:sym typeface="Arial"/>
            </a:endParaRPr>
          </a:p>
        </p:txBody>
      </p:sp>
      <p:sp>
        <p:nvSpPr>
          <p:cNvPr id="538" name="Shape 538"/>
          <p:cNvSpPr txBox="1"/>
          <p:nvPr/>
        </p:nvSpPr>
        <p:spPr>
          <a:xfrm>
            <a:off x="6384974" y="3531148"/>
            <a:ext cx="1252329" cy="103874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R. Proactiva:  Evaluaciones que ayudan a hacer adaptaciones relacionadas con lo que se aprenderá en un futuro cercano. </a:t>
            </a:r>
            <a:endParaRPr sz="1050" b="0" i="0" u="none" strike="noStrike" cap="none">
              <a:solidFill>
                <a:srgbClr val="000000"/>
              </a:solidFill>
              <a:latin typeface="Arial"/>
              <a:ea typeface="Arial"/>
              <a:cs typeface="Arial"/>
              <a:sym typeface="Arial"/>
            </a:endParaRPr>
          </a:p>
        </p:txBody>
      </p:sp>
      <p:sp>
        <p:nvSpPr>
          <p:cNvPr id="539" name="Shape 539"/>
          <p:cNvSpPr txBox="1"/>
          <p:nvPr/>
        </p:nvSpPr>
        <p:spPr>
          <a:xfrm>
            <a:off x="7795809" y="1786845"/>
            <a:ext cx="1252329" cy="1177245"/>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R. Interactiva: Evaluación que ocurre completamente integrada al proceso de enseñanza aprendizaje, para decidir qué apoyos necesita para hacer el seguimiento.</a:t>
            </a:r>
            <a:endParaRPr sz="1050" b="0" i="0" u="none" strike="noStrike" cap="none">
              <a:solidFill>
                <a:srgbClr val="000000"/>
              </a:solidFill>
              <a:latin typeface="Arial"/>
              <a:ea typeface="Arial"/>
              <a:cs typeface="Arial"/>
              <a:sym typeface="Arial"/>
            </a:endParaRPr>
          </a:p>
        </p:txBody>
      </p:sp>
      <p:sp>
        <p:nvSpPr>
          <p:cNvPr id="540" name="Shape 540"/>
          <p:cNvSpPr txBox="1"/>
          <p:nvPr/>
        </p:nvSpPr>
        <p:spPr>
          <a:xfrm>
            <a:off x="7795809" y="3099440"/>
            <a:ext cx="1252329" cy="1177245"/>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R. Retroactiva: Evaluaciones que permiten crear oportunidades de aprendizaje, permite reforzar lo que no se ha aprendido apropiadamente</a:t>
            </a:r>
            <a:endParaRPr sz="1050" b="0" i="0" u="none" strike="noStrike" cap="none">
              <a:solidFill>
                <a:srgbClr val="000000"/>
              </a:solidFill>
              <a:latin typeface="Arial"/>
              <a:ea typeface="Arial"/>
              <a:cs typeface="Arial"/>
              <a:sym typeface="Arial"/>
            </a:endParaRPr>
          </a:p>
        </p:txBody>
      </p:sp>
      <p:cxnSp>
        <p:nvCxnSpPr>
          <p:cNvPr id="541" name="Shape 541"/>
          <p:cNvCxnSpPr>
            <a:stCxn id="529" idx="2"/>
          </p:cNvCxnSpPr>
          <p:nvPr/>
        </p:nvCxnSpPr>
        <p:spPr>
          <a:xfrm>
            <a:off x="4762410" y="437432"/>
            <a:ext cx="0" cy="188700"/>
          </a:xfrm>
          <a:prstGeom prst="straightConnector1">
            <a:avLst/>
          </a:prstGeom>
          <a:noFill/>
          <a:ln w="9525" cap="flat" cmpd="sng">
            <a:solidFill>
              <a:schemeClr val="accent1"/>
            </a:solidFill>
            <a:prstDash val="solid"/>
            <a:miter lim="800000"/>
            <a:headEnd type="none" w="sm" len="sm"/>
            <a:tailEnd type="none" w="sm" len="sm"/>
          </a:ln>
        </p:spPr>
      </p:cxnSp>
      <p:cxnSp>
        <p:nvCxnSpPr>
          <p:cNvPr id="542" name="Shape 542"/>
          <p:cNvCxnSpPr/>
          <p:nvPr/>
        </p:nvCxnSpPr>
        <p:spPr>
          <a:xfrm>
            <a:off x="1211656" y="626167"/>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3" name="Shape 543"/>
          <p:cNvCxnSpPr/>
          <p:nvPr/>
        </p:nvCxnSpPr>
        <p:spPr>
          <a:xfrm>
            <a:off x="2531906" y="636188"/>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4" name="Shape 544"/>
          <p:cNvCxnSpPr/>
          <p:nvPr/>
        </p:nvCxnSpPr>
        <p:spPr>
          <a:xfrm>
            <a:off x="3976673" y="636188"/>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5" name="Shape 545"/>
          <p:cNvCxnSpPr/>
          <p:nvPr/>
        </p:nvCxnSpPr>
        <p:spPr>
          <a:xfrm>
            <a:off x="5392147" y="631000"/>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6" name="Shape 546"/>
          <p:cNvCxnSpPr/>
          <p:nvPr/>
        </p:nvCxnSpPr>
        <p:spPr>
          <a:xfrm>
            <a:off x="6850367" y="631000"/>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7" name="Shape 547"/>
          <p:cNvCxnSpPr/>
          <p:nvPr/>
        </p:nvCxnSpPr>
        <p:spPr>
          <a:xfrm>
            <a:off x="8313164" y="622067"/>
            <a:ext cx="0" cy="478650"/>
          </a:xfrm>
          <a:prstGeom prst="straightConnector1">
            <a:avLst/>
          </a:prstGeom>
          <a:noFill/>
          <a:ln w="9525" cap="flat" cmpd="sng">
            <a:solidFill>
              <a:schemeClr val="accent1"/>
            </a:solidFill>
            <a:prstDash val="solid"/>
            <a:miter lim="800000"/>
            <a:headEnd type="none" w="sm" len="sm"/>
            <a:tailEnd type="none" w="sm" len="sm"/>
          </a:ln>
        </p:spPr>
      </p:cxnSp>
      <p:cxnSp>
        <p:nvCxnSpPr>
          <p:cNvPr id="548" name="Shape 548"/>
          <p:cNvCxnSpPr>
            <a:stCxn id="534" idx="2"/>
            <a:endCxn id="528" idx="0"/>
          </p:cNvCxnSpPr>
          <p:nvPr/>
        </p:nvCxnSpPr>
        <p:spPr>
          <a:xfrm flipH="1">
            <a:off x="3976775" y="1312566"/>
            <a:ext cx="1411800" cy="1170600"/>
          </a:xfrm>
          <a:prstGeom prst="straightConnector1">
            <a:avLst/>
          </a:prstGeom>
          <a:noFill/>
          <a:ln w="9525" cap="flat" cmpd="sng">
            <a:solidFill>
              <a:schemeClr val="accent1"/>
            </a:solidFill>
            <a:prstDash val="solid"/>
            <a:miter lim="800000"/>
            <a:headEnd type="none" w="sm" len="sm"/>
            <a:tailEnd type="none" w="sm" len="sm"/>
          </a:ln>
        </p:spPr>
      </p:cxnSp>
      <p:cxnSp>
        <p:nvCxnSpPr>
          <p:cNvPr id="549" name="Shape 549"/>
          <p:cNvCxnSpPr>
            <a:stCxn id="534" idx="2"/>
            <a:endCxn id="535" idx="0"/>
          </p:cNvCxnSpPr>
          <p:nvPr/>
        </p:nvCxnSpPr>
        <p:spPr>
          <a:xfrm>
            <a:off x="5388575" y="1312566"/>
            <a:ext cx="527400" cy="1188000"/>
          </a:xfrm>
          <a:prstGeom prst="straightConnector1">
            <a:avLst/>
          </a:prstGeom>
          <a:noFill/>
          <a:ln w="9525" cap="flat" cmpd="sng">
            <a:solidFill>
              <a:schemeClr val="accent1"/>
            </a:solidFill>
            <a:prstDash val="solid"/>
            <a:miter lim="800000"/>
            <a:headEnd type="none" w="sm" len="sm"/>
            <a:tailEnd type="none" w="sm" len="sm"/>
          </a:ln>
        </p:spPr>
      </p:cxnSp>
      <p:cxnSp>
        <p:nvCxnSpPr>
          <p:cNvPr id="550" name="Shape 550"/>
          <p:cNvCxnSpPr/>
          <p:nvPr/>
        </p:nvCxnSpPr>
        <p:spPr>
          <a:xfrm rot="10800000">
            <a:off x="7315679" y="2011759"/>
            <a:ext cx="0" cy="1519389"/>
          </a:xfrm>
          <a:prstGeom prst="straightConnector1">
            <a:avLst/>
          </a:prstGeom>
          <a:noFill/>
          <a:ln w="9525" cap="flat" cmpd="sng">
            <a:solidFill>
              <a:schemeClr val="accent1"/>
            </a:solidFill>
            <a:prstDash val="solid"/>
            <a:miter lim="800000"/>
            <a:headEnd type="none" w="sm" len="sm"/>
            <a:tailEnd type="none" w="sm" len="sm"/>
          </a:ln>
        </p:spPr>
      </p:cxnSp>
      <p:cxnSp>
        <p:nvCxnSpPr>
          <p:cNvPr id="551" name="Shape 551"/>
          <p:cNvCxnSpPr/>
          <p:nvPr/>
        </p:nvCxnSpPr>
        <p:spPr>
          <a:xfrm>
            <a:off x="7325619" y="3289853"/>
            <a:ext cx="470191" cy="0"/>
          </a:xfrm>
          <a:prstGeom prst="straightConnector1">
            <a:avLst/>
          </a:prstGeom>
          <a:noFill/>
          <a:ln w="9525" cap="flat" cmpd="sng">
            <a:solidFill>
              <a:schemeClr val="accent1"/>
            </a:solidFill>
            <a:prstDash val="solid"/>
            <a:miter lim="800000"/>
            <a:headEnd type="none" w="sm" len="sm"/>
            <a:tailEnd type="none" w="sm" len="sm"/>
          </a:ln>
        </p:spPr>
      </p:cxnSp>
      <p:cxnSp>
        <p:nvCxnSpPr>
          <p:cNvPr id="552" name="Shape 552"/>
          <p:cNvCxnSpPr/>
          <p:nvPr/>
        </p:nvCxnSpPr>
        <p:spPr>
          <a:xfrm>
            <a:off x="7304061" y="2016729"/>
            <a:ext cx="470191" cy="0"/>
          </a:xfrm>
          <a:prstGeom prst="straightConnector1">
            <a:avLst/>
          </a:prstGeom>
          <a:noFill/>
          <a:ln w="9525" cap="flat" cmpd="sng">
            <a:solidFill>
              <a:schemeClr val="accent1"/>
            </a:solidFill>
            <a:prstDash val="solid"/>
            <a:miter lim="800000"/>
            <a:headEnd type="none" w="sm" len="sm"/>
            <a:tailEnd type="none" w="sm" len="sm"/>
          </a:ln>
        </p:spPr>
      </p:cxnSp>
      <p:cxnSp>
        <p:nvCxnSpPr>
          <p:cNvPr id="553" name="Shape 553"/>
          <p:cNvCxnSpPr/>
          <p:nvPr/>
        </p:nvCxnSpPr>
        <p:spPr>
          <a:xfrm rot="10800000">
            <a:off x="7011139" y="2812181"/>
            <a:ext cx="292922" cy="0"/>
          </a:xfrm>
          <a:prstGeom prst="straightConnector1">
            <a:avLst/>
          </a:prstGeom>
          <a:noFill/>
          <a:ln w="9525" cap="flat" cmpd="sng">
            <a:solidFill>
              <a:schemeClr val="accent1"/>
            </a:solidFill>
            <a:prstDash val="solid"/>
            <a:miter lim="800000"/>
            <a:headEnd type="none" w="sm" len="sm"/>
            <a:tailEnd type="none" w="sm" len="sm"/>
          </a:ln>
        </p:spPr>
      </p:cxnSp>
      <p:cxnSp>
        <p:nvCxnSpPr>
          <p:cNvPr id="554" name="Shape 554"/>
          <p:cNvCxnSpPr/>
          <p:nvPr/>
        </p:nvCxnSpPr>
        <p:spPr>
          <a:xfrm rot="10800000">
            <a:off x="7011138" y="1897865"/>
            <a:ext cx="0" cy="914316"/>
          </a:xfrm>
          <a:prstGeom prst="straightConnector1">
            <a:avLst/>
          </a:prstGeom>
          <a:noFill/>
          <a:ln w="9525" cap="flat" cmpd="sng">
            <a:solidFill>
              <a:schemeClr val="accent1"/>
            </a:solidFill>
            <a:prstDash val="solid"/>
            <a:miter lim="800000"/>
            <a:headEnd type="none" w="sm" len="sm"/>
            <a:tailEnd type="none" w="sm" len="sm"/>
          </a:ln>
        </p:spPr>
      </p:cxnSp>
      <p:cxnSp>
        <p:nvCxnSpPr>
          <p:cNvPr id="555" name="Shape 555"/>
          <p:cNvCxnSpPr>
            <a:endCxn id="537" idx="2"/>
          </p:cNvCxnSpPr>
          <p:nvPr/>
        </p:nvCxnSpPr>
        <p:spPr>
          <a:xfrm rot="10800000" flipH="1">
            <a:off x="7011074" y="1461087"/>
            <a:ext cx="1410900" cy="436800"/>
          </a:xfrm>
          <a:prstGeom prst="straightConnector1">
            <a:avLst/>
          </a:prstGeom>
          <a:noFill/>
          <a:ln w="9525" cap="flat" cmpd="sng">
            <a:solidFill>
              <a:schemeClr val="accent1"/>
            </a:solidFill>
            <a:prstDash val="solid"/>
            <a:miter lim="800000"/>
            <a:headEnd type="none" w="sm" len="sm"/>
            <a:tailEnd type="none" w="sm" len="sm"/>
          </a:ln>
        </p:spPr>
      </p:cxnSp>
      <p:sp>
        <p:nvSpPr>
          <p:cNvPr id="556" name="Shape 556"/>
          <p:cNvSpPr txBox="1"/>
          <p:nvPr/>
        </p:nvSpPr>
        <p:spPr>
          <a:xfrm>
            <a:off x="450956" y="2964085"/>
            <a:ext cx="2212650" cy="1248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s-MX" sz="750" b="0" i="0" u="none" strike="noStrike" cap="none">
                <a:solidFill>
                  <a:srgbClr val="000000"/>
                </a:solidFill>
                <a:latin typeface="Arial"/>
                <a:ea typeface="Arial"/>
                <a:cs typeface="Arial"/>
                <a:sym typeface="Arial"/>
              </a:rPr>
              <a:t>Diaz, F. y Barriga A. (2002).Tipos de evaluación, en estrategias docentes para un aprendizaje significativo: una interpretación constructivista (pp. 396-4114), Mx., McGraw Hill. </a:t>
            </a:r>
            <a:r>
              <a:rPr lang="es-MX" sz="750" b="0" i="0" u="sng" strike="noStrike" cap="none">
                <a:solidFill>
                  <a:schemeClr val="hlink"/>
                </a:solidFill>
                <a:latin typeface="Arial"/>
                <a:ea typeface="Arial"/>
                <a:cs typeface="Arial"/>
                <a:sym typeface="Arial"/>
                <a:hlinkClick r:id="rId3"/>
              </a:rPr>
              <a:t>https://des-for.infd.edu.ar/sitio/upload/diazbarrigacap8_EVALUACION.pdf</a:t>
            </a:r>
            <a:r>
              <a:rPr lang="es-MX" sz="750" b="0" i="0" u="none" strike="noStrike" cap="none">
                <a:solidFill>
                  <a:srgbClr val="000000"/>
                </a:solidFill>
                <a:latin typeface="Arial"/>
                <a:ea typeface="Arial"/>
                <a:cs typeface="Arial"/>
                <a:sym typeface="Arial"/>
              </a:rPr>
              <a:t> </a:t>
            </a:r>
            <a:endParaRPr sz="750" b="0" i="0" u="none" strike="noStrike" cap="none">
              <a:solidFill>
                <a:srgbClr val="000000"/>
              </a:solidFill>
              <a:latin typeface="Arial"/>
              <a:ea typeface="Arial"/>
              <a:cs typeface="Arial"/>
              <a:sym typeface="Arial"/>
            </a:endParaRPr>
          </a:p>
        </p:txBody>
      </p:sp>
      <p:sp>
        <p:nvSpPr>
          <p:cNvPr id="557" name="Shape 557"/>
          <p:cNvSpPr txBox="1"/>
          <p:nvPr/>
        </p:nvSpPr>
        <p:spPr>
          <a:xfrm>
            <a:off x="506719" y="3880163"/>
            <a:ext cx="2212650" cy="1248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s-MX" sz="750" b="0" i="0" u="none" strike="noStrike" cap="none">
                <a:solidFill>
                  <a:srgbClr val="000000"/>
                </a:solidFill>
                <a:latin typeface="Arial"/>
                <a:ea typeface="Arial"/>
                <a:cs typeface="Arial"/>
                <a:sym typeface="Arial"/>
              </a:rPr>
              <a:t>Agencia de Estados Unidos para el dasarrollo internacional. (s.a.). Herramientas de evalución en el aula. Recuperado de  </a:t>
            </a:r>
            <a:r>
              <a:rPr lang="es-MX" sz="750" b="0" i="0" u="sng" strike="noStrike" cap="none">
                <a:solidFill>
                  <a:schemeClr val="hlink"/>
                </a:solidFill>
                <a:latin typeface="Arial"/>
                <a:ea typeface="Arial"/>
                <a:cs typeface="Arial"/>
                <a:sym typeface="Arial"/>
                <a:hlinkClick r:id="rId4"/>
              </a:rPr>
              <a:t>http://uvg.edu.gt/educacion/maestrosinnovadores/documentos/evaluacion/Herramientas_Evaluacion.pdf</a:t>
            </a:r>
            <a:r>
              <a:rPr lang="es-MX" sz="750" b="0" i="0" u="none" strike="noStrike" cap="none">
                <a:solidFill>
                  <a:srgbClr val="000000"/>
                </a:solidFill>
                <a:latin typeface="Arial"/>
                <a:ea typeface="Arial"/>
                <a:cs typeface="Arial"/>
                <a:sym typeface="Arial"/>
              </a:rPr>
              <a:t> </a:t>
            </a:r>
            <a:endParaRPr sz="75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p:nvPr/>
        </p:nvSpPr>
        <p:spPr>
          <a:xfrm>
            <a:off x="3686929" y="367748"/>
            <a:ext cx="2693505" cy="276999"/>
          </a:xfrm>
          <a:prstGeom prst="rect">
            <a:avLst/>
          </a:prstGeom>
          <a:noFill/>
          <a:ln w="12700"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r>
              <a:rPr lang="es-MX" sz="1350" b="0" i="0" u="none" strike="noStrike" cap="none">
                <a:solidFill>
                  <a:schemeClr val="dk1"/>
                </a:solidFill>
                <a:latin typeface="Calibri"/>
                <a:ea typeface="Calibri"/>
                <a:cs typeface="Calibri"/>
                <a:sym typeface="Calibri"/>
              </a:rPr>
              <a:t>INSTRUMENTOS DE EVALUACIÓN </a:t>
            </a:r>
            <a:endParaRPr sz="1050" b="0" i="0" u="none" strike="noStrike" cap="none">
              <a:solidFill>
                <a:srgbClr val="000000"/>
              </a:solidFill>
              <a:latin typeface="Arial"/>
              <a:ea typeface="Arial"/>
              <a:cs typeface="Arial"/>
              <a:sym typeface="Arial"/>
            </a:endParaRPr>
          </a:p>
        </p:txBody>
      </p:sp>
      <p:sp>
        <p:nvSpPr>
          <p:cNvPr id="563" name="Shape 563"/>
          <p:cNvSpPr txBox="1"/>
          <p:nvPr/>
        </p:nvSpPr>
        <p:spPr>
          <a:xfrm>
            <a:off x="260414" y="1013788"/>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Listas de cotejo </a:t>
            </a:r>
            <a:endParaRPr sz="1050" b="0" i="0" u="none" strike="noStrike" cap="none">
              <a:solidFill>
                <a:srgbClr val="000000"/>
              </a:solidFill>
              <a:latin typeface="Arial"/>
              <a:ea typeface="Arial"/>
              <a:cs typeface="Arial"/>
              <a:sym typeface="Arial"/>
            </a:endParaRPr>
          </a:p>
        </p:txBody>
      </p:sp>
      <p:sp>
        <p:nvSpPr>
          <p:cNvPr id="564" name="Shape 564"/>
          <p:cNvSpPr txBox="1"/>
          <p:nvPr/>
        </p:nvSpPr>
        <p:spPr>
          <a:xfrm>
            <a:off x="1461805" y="101375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Escalas de rango</a:t>
            </a:r>
            <a:endParaRPr sz="1050" b="0" i="0" u="none" strike="noStrike" cap="none">
              <a:solidFill>
                <a:srgbClr val="000000"/>
              </a:solidFill>
              <a:latin typeface="Arial"/>
              <a:ea typeface="Arial"/>
              <a:cs typeface="Arial"/>
              <a:sym typeface="Arial"/>
            </a:endParaRPr>
          </a:p>
        </p:txBody>
      </p:sp>
      <p:sp>
        <p:nvSpPr>
          <p:cNvPr id="565" name="Shape 565"/>
          <p:cNvSpPr txBox="1"/>
          <p:nvPr/>
        </p:nvSpPr>
        <p:spPr>
          <a:xfrm>
            <a:off x="2663197" y="101375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Rúbricas</a:t>
            </a:r>
            <a:endParaRPr sz="1050" b="0" i="0" u="none" strike="noStrike" cap="none">
              <a:solidFill>
                <a:srgbClr val="000000"/>
              </a:solidFill>
              <a:latin typeface="Arial"/>
              <a:ea typeface="Arial"/>
              <a:cs typeface="Arial"/>
              <a:sym typeface="Arial"/>
            </a:endParaRPr>
          </a:p>
        </p:txBody>
      </p:sp>
      <p:sp>
        <p:nvSpPr>
          <p:cNvPr id="566" name="Shape 566"/>
          <p:cNvSpPr txBox="1"/>
          <p:nvPr/>
        </p:nvSpPr>
        <p:spPr>
          <a:xfrm>
            <a:off x="3998872" y="101375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La pregunta</a:t>
            </a:r>
            <a:endParaRPr sz="1050" b="0" i="0" u="none" strike="noStrike" cap="none">
              <a:solidFill>
                <a:srgbClr val="000000"/>
              </a:solidFill>
              <a:latin typeface="Arial"/>
              <a:ea typeface="Arial"/>
              <a:cs typeface="Arial"/>
              <a:sym typeface="Arial"/>
            </a:endParaRPr>
          </a:p>
        </p:txBody>
      </p:sp>
      <p:sp>
        <p:nvSpPr>
          <p:cNvPr id="567" name="Shape 567"/>
          <p:cNvSpPr txBox="1"/>
          <p:nvPr/>
        </p:nvSpPr>
        <p:spPr>
          <a:xfrm>
            <a:off x="5313107" y="1003927"/>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Portafolio </a:t>
            </a:r>
            <a:endParaRPr sz="1050" b="0" i="0" u="none" strike="noStrike" cap="none">
              <a:solidFill>
                <a:srgbClr val="000000"/>
              </a:solidFill>
              <a:latin typeface="Arial"/>
              <a:ea typeface="Arial"/>
              <a:cs typeface="Arial"/>
              <a:sym typeface="Arial"/>
            </a:endParaRPr>
          </a:p>
        </p:txBody>
      </p:sp>
      <p:sp>
        <p:nvSpPr>
          <p:cNvPr id="568" name="Shape 568"/>
          <p:cNvSpPr txBox="1"/>
          <p:nvPr/>
        </p:nvSpPr>
        <p:spPr>
          <a:xfrm>
            <a:off x="6648782" y="101375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Diario</a:t>
            </a:r>
            <a:endParaRPr sz="1050" b="0" i="0" u="none" strike="noStrike" cap="none">
              <a:solidFill>
                <a:srgbClr val="000000"/>
              </a:solidFill>
              <a:latin typeface="Arial"/>
              <a:ea typeface="Arial"/>
              <a:cs typeface="Arial"/>
              <a:sym typeface="Arial"/>
            </a:endParaRPr>
          </a:p>
        </p:txBody>
      </p:sp>
      <p:sp>
        <p:nvSpPr>
          <p:cNvPr id="569" name="Shape 569"/>
          <p:cNvSpPr txBox="1"/>
          <p:nvPr/>
        </p:nvSpPr>
        <p:spPr>
          <a:xfrm>
            <a:off x="7963017" y="101375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Debate</a:t>
            </a:r>
            <a:endParaRPr sz="1050" b="0" i="0" u="none" strike="noStrike" cap="none">
              <a:solidFill>
                <a:srgbClr val="000000"/>
              </a:solidFill>
              <a:latin typeface="Arial"/>
              <a:ea typeface="Arial"/>
              <a:cs typeface="Arial"/>
              <a:sym typeface="Arial"/>
            </a:endParaRPr>
          </a:p>
        </p:txBody>
      </p:sp>
      <p:sp>
        <p:nvSpPr>
          <p:cNvPr id="570" name="Shape 570"/>
          <p:cNvSpPr txBox="1"/>
          <p:nvPr/>
        </p:nvSpPr>
        <p:spPr>
          <a:xfrm>
            <a:off x="260414" y="1391478"/>
            <a:ext cx="1023731" cy="2146742"/>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Listas de indicadores de logros determinados por el docente.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usa para: Anotar el producto de observaciones en el aula de distinto tipo: productos de los alumnos, actitudes, trabajo en equipo, entre otros.</a:t>
            </a:r>
            <a:endParaRPr sz="900" b="0" i="0" u="none" strike="noStrike" cap="none">
              <a:solidFill>
                <a:schemeClr val="dk1"/>
              </a:solidFill>
              <a:latin typeface="Calibri"/>
              <a:ea typeface="Calibri"/>
              <a:cs typeface="Calibri"/>
              <a:sym typeface="Calibri"/>
            </a:endParaRPr>
          </a:p>
        </p:txBody>
      </p:sp>
      <p:sp>
        <p:nvSpPr>
          <p:cNvPr id="571" name="Shape 571"/>
          <p:cNvSpPr txBox="1"/>
          <p:nvPr/>
        </p:nvSpPr>
        <p:spPr>
          <a:xfrm>
            <a:off x="1450654" y="1391479"/>
            <a:ext cx="1023731" cy="3670235"/>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Instrumento que permite registrar el grado en el cual un comporta- miento, habilidad o actitud deter-minada es desa-rrollada por el estudiante.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usa para: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Evaluar comport-amientos, habi-lidades y actitudes durante el proceso de aprendizaje. Valorar los comportamientos previamente definidos. Comparar caracte-rísticas entre dos estudiantes. Comparar los juicios de los observadores.</a:t>
            </a:r>
            <a:endParaRPr sz="900" b="0" i="0" u="none" strike="noStrike" cap="none">
              <a:solidFill>
                <a:schemeClr val="dk1"/>
              </a:solidFill>
              <a:latin typeface="Calibri"/>
              <a:ea typeface="Calibri"/>
              <a:cs typeface="Calibri"/>
              <a:sym typeface="Calibri"/>
            </a:endParaRPr>
          </a:p>
        </p:txBody>
      </p:sp>
      <p:sp>
        <p:nvSpPr>
          <p:cNvPr id="572" name="Shape 572"/>
          <p:cNvSpPr txBox="1"/>
          <p:nvPr/>
        </p:nvSpPr>
        <p:spPr>
          <a:xfrm>
            <a:off x="2663197" y="1391478"/>
            <a:ext cx="1023731" cy="277907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Tabla que presenta en el eje vertical los criterios que se van a evaluar 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en el eje horizontal los rangos de calificación a aplicar en cada criterio.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Sirve para tener una idea clara de lo que representa cada nivel, el alumno puede saber lo que ha alcanzado y le falta por desarrollar.</a:t>
            </a:r>
            <a:endParaRPr sz="900" b="0" i="0" u="none" strike="noStrike" cap="none">
              <a:solidFill>
                <a:schemeClr val="dk1"/>
              </a:solidFill>
              <a:latin typeface="Calibri"/>
              <a:ea typeface="Calibri"/>
              <a:cs typeface="Calibri"/>
              <a:sym typeface="Calibri"/>
            </a:endParaRPr>
          </a:p>
        </p:txBody>
      </p:sp>
      <p:sp>
        <p:nvSpPr>
          <p:cNvPr id="573" name="Shape 573"/>
          <p:cNvSpPr txBox="1"/>
          <p:nvPr/>
        </p:nvSpPr>
        <p:spPr>
          <a:xfrm>
            <a:off x="3980992" y="1364879"/>
            <a:ext cx="1023731" cy="297773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Oración interro-gativa que sirve para obtener de los alumnos In-formación sobre conceptos, procedimientos, habilidades cognitivas,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sentimientos, experiencias, así como estimular el razonamiento del alumno, expresión oral.</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El tipo de pregunta refleja el nivel de procesamiento de la información que se espera del alumno o alumna.</a:t>
            </a:r>
            <a:endParaRPr sz="900" b="0" i="0" u="none" strike="noStrike" cap="none">
              <a:solidFill>
                <a:schemeClr val="dk1"/>
              </a:solidFill>
              <a:latin typeface="Calibri"/>
              <a:ea typeface="Calibri"/>
              <a:cs typeface="Calibri"/>
              <a:sym typeface="Calibri"/>
            </a:endParaRPr>
          </a:p>
        </p:txBody>
      </p:sp>
      <p:sp>
        <p:nvSpPr>
          <p:cNvPr id="574" name="Shape 574"/>
          <p:cNvSpPr txBox="1"/>
          <p:nvPr/>
        </p:nvSpPr>
        <p:spPr>
          <a:xfrm>
            <a:off x="5313107" y="1354050"/>
            <a:ext cx="1023731" cy="3619394"/>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Colección de trabajos y re-flexiones de los y las estudiantes ordenados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 forma cronológica, en una carpeta o fólder, que recopila información para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monitorear el proceso de aprendizaje y que permite evaluar el progreso de los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Alumnos. Se usa para la reflexión, participación de los alumnos, para observar el progreso e integrar varias áreas del cirriculum en un tema.</a:t>
            </a:r>
            <a:endParaRPr sz="1050" b="0" i="0" u="none" strike="noStrike" cap="none">
              <a:solidFill>
                <a:srgbClr val="000000"/>
              </a:solidFill>
              <a:latin typeface="Arial"/>
              <a:ea typeface="Arial"/>
              <a:cs typeface="Arial"/>
              <a:sym typeface="Arial"/>
            </a:endParaRPr>
          </a:p>
        </p:txBody>
      </p:sp>
      <p:sp>
        <p:nvSpPr>
          <p:cNvPr id="575" name="Shape 575"/>
          <p:cNvSpPr txBox="1"/>
          <p:nvPr/>
        </p:nvSpPr>
        <p:spPr>
          <a:xfrm>
            <a:off x="6579722" y="1364880"/>
            <a:ext cx="1201392" cy="339323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 registro individual donde cada estudiante plasma su expe-riencia personal en las diferentes  actividades que ha realizado a lo largo del ciclo escolar</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o durante deter-minados períodos de tiempo y/ o actividades.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usa para Registrar la experiencia personal de cada estudiante a lo largo del ciclo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escolar a través de dudas, comen-tarios y sugeren-cias de las activi-dades</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realizadas 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fomentar la autoevaluación.</a:t>
            </a:r>
            <a:endParaRPr sz="1050" b="0" i="0" u="none" strike="noStrike" cap="none">
              <a:solidFill>
                <a:srgbClr val="000000"/>
              </a:solidFill>
              <a:latin typeface="Arial"/>
              <a:ea typeface="Arial"/>
              <a:cs typeface="Arial"/>
              <a:sym typeface="Arial"/>
            </a:endParaRPr>
          </a:p>
        </p:txBody>
      </p:sp>
      <p:sp>
        <p:nvSpPr>
          <p:cNvPr id="576" name="Shape 576"/>
          <p:cNvSpPr txBox="1"/>
          <p:nvPr/>
        </p:nvSpPr>
        <p:spPr>
          <a:xfrm>
            <a:off x="7963017" y="1391478"/>
            <a:ext cx="1023731" cy="346248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una discusión que se organiza entre los y las estudiantes sobre determinado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tema con el propósito de analizarlo y llegar a ciertas conclu-siones</a:t>
            </a:r>
            <a:r>
              <a:rPr lang="es-MX" sz="1350" b="0" i="0" u="none" strike="noStrike" cap="none">
                <a:solidFill>
                  <a:schemeClr val="dk1"/>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usa para Profundizar sobre un tema,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comprender mejor las causas y consecuencias de los hechos,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desarrollar estrezas de comunicación, 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fomentar el respeto hacia las diferencias individuales.</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p:nvPr/>
        </p:nvSpPr>
        <p:spPr>
          <a:xfrm>
            <a:off x="3642325" y="390050"/>
            <a:ext cx="2693505" cy="276999"/>
          </a:xfrm>
          <a:prstGeom prst="rect">
            <a:avLst/>
          </a:prstGeom>
          <a:noFill/>
          <a:ln w="12700"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chemeClr val="dk1"/>
              </a:buClr>
              <a:buSzPts val="1350"/>
              <a:buFont typeface="Calibri"/>
              <a:buNone/>
            </a:pPr>
            <a:r>
              <a:rPr lang="es-MX" sz="1350" b="0" i="0" u="none" strike="noStrike" cap="none">
                <a:solidFill>
                  <a:schemeClr val="dk1"/>
                </a:solidFill>
                <a:latin typeface="Calibri"/>
                <a:ea typeface="Calibri"/>
                <a:cs typeface="Calibri"/>
                <a:sym typeface="Calibri"/>
              </a:rPr>
              <a:t>INSTRUMENTOS DE EVALUACIÓN </a:t>
            </a:r>
            <a:endParaRPr sz="1050" b="0" i="0" u="none" strike="noStrike" cap="none">
              <a:solidFill>
                <a:srgbClr val="000000"/>
              </a:solidFill>
              <a:latin typeface="Arial"/>
              <a:ea typeface="Arial"/>
              <a:cs typeface="Arial"/>
              <a:sym typeface="Arial"/>
            </a:endParaRPr>
          </a:p>
        </p:txBody>
      </p:sp>
      <p:sp>
        <p:nvSpPr>
          <p:cNvPr id="582" name="Shape 582"/>
          <p:cNvSpPr txBox="1"/>
          <p:nvPr/>
        </p:nvSpPr>
        <p:spPr>
          <a:xfrm>
            <a:off x="379454" y="933709"/>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Estudio de caso </a:t>
            </a:r>
            <a:endParaRPr sz="1050" b="0" i="0" u="none" strike="noStrike" cap="none">
              <a:solidFill>
                <a:srgbClr val="000000"/>
              </a:solidFill>
              <a:latin typeface="Arial"/>
              <a:ea typeface="Arial"/>
              <a:cs typeface="Arial"/>
              <a:sym typeface="Arial"/>
            </a:endParaRPr>
          </a:p>
        </p:txBody>
      </p:sp>
      <p:sp>
        <p:nvSpPr>
          <p:cNvPr id="583" name="Shape 583"/>
          <p:cNvSpPr txBox="1"/>
          <p:nvPr/>
        </p:nvSpPr>
        <p:spPr>
          <a:xfrm>
            <a:off x="1813906" y="933709"/>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Mapa conceptual</a:t>
            </a:r>
            <a:endParaRPr sz="1050" b="0" i="0" u="none" strike="noStrike" cap="none">
              <a:solidFill>
                <a:srgbClr val="000000"/>
              </a:solidFill>
              <a:latin typeface="Arial"/>
              <a:ea typeface="Arial"/>
              <a:cs typeface="Arial"/>
              <a:sym typeface="Arial"/>
            </a:endParaRPr>
          </a:p>
        </p:txBody>
      </p:sp>
      <p:sp>
        <p:nvSpPr>
          <p:cNvPr id="584" name="Shape 584"/>
          <p:cNvSpPr txBox="1"/>
          <p:nvPr/>
        </p:nvSpPr>
        <p:spPr>
          <a:xfrm>
            <a:off x="3283466" y="943945"/>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Proyecto</a:t>
            </a:r>
            <a:endParaRPr sz="1050" b="0" i="0" u="none" strike="noStrike" cap="none">
              <a:solidFill>
                <a:srgbClr val="000000"/>
              </a:solidFill>
              <a:latin typeface="Arial"/>
              <a:ea typeface="Arial"/>
              <a:cs typeface="Arial"/>
              <a:sym typeface="Arial"/>
            </a:endParaRPr>
          </a:p>
        </p:txBody>
      </p:sp>
      <p:sp>
        <p:nvSpPr>
          <p:cNvPr id="585" name="Shape 585"/>
          <p:cNvSpPr txBox="1"/>
          <p:nvPr/>
        </p:nvSpPr>
        <p:spPr>
          <a:xfrm>
            <a:off x="4753027" y="933709"/>
            <a:ext cx="125978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Solución de problemas</a:t>
            </a:r>
            <a:endParaRPr sz="1050" b="0" i="0" u="none" strike="noStrike" cap="none">
              <a:solidFill>
                <a:srgbClr val="000000"/>
              </a:solidFill>
              <a:latin typeface="Arial"/>
              <a:ea typeface="Arial"/>
              <a:cs typeface="Arial"/>
              <a:sym typeface="Arial"/>
            </a:endParaRPr>
          </a:p>
        </p:txBody>
      </p:sp>
      <p:sp>
        <p:nvSpPr>
          <p:cNvPr id="586" name="Shape 586"/>
          <p:cNvSpPr txBox="1"/>
          <p:nvPr/>
        </p:nvSpPr>
        <p:spPr>
          <a:xfrm>
            <a:off x="6263953" y="933709"/>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Textos paralelos </a:t>
            </a:r>
            <a:endParaRPr sz="1050" b="0" i="0" u="none" strike="noStrike" cap="none">
              <a:solidFill>
                <a:srgbClr val="000000"/>
              </a:solidFill>
              <a:latin typeface="Arial"/>
              <a:ea typeface="Arial"/>
              <a:cs typeface="Arial"/>
              <a:sym typeface="Arial"/>
            </a:endParaRPr>
          </a:p>
        </p:txBody>
      </p:sp>
      <p:sp>
        <p:nvSpPr>
          <p:cNvPr id="587" name="Shape 587"/>
          <p:cNvSpPr txBox="1"/>
          <p:nvPr/>
        </p:nvSpPr>
        <p:spPr>
          <a:xfrm>
            <a:off x="7733514" y="933709"/>
            <a:ext cx="1023731" cy="207749"/>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Ensayo</a:t>
            </a:r>
            <a:endParaRPr sz="1050" b="0" i="0" u="none" strike="noStrike" cap="none">
              <a:solidFill>
                <a:srgbClr val="000000"/>
              </a:solidFill>
              <a:latin typeface="Arial"/>
              <a:ea typeface="Arial"/>
              <a:cs typeface="Arial"/>
              <a:sym typeface="Arial"/>
            </a:endParaRPr>
          </a:p>
        </p:txBody>
      </p:sp>
      <p:sp>
        <p:nvSpPr>
          <p:cNvPr id="588" name="Shape 588"/>
          <p:cNvSpPr txBox="1"/>
          <p:nvPr/>
        </p:nvSpPr>
        <p:spPr>
          <a:xfrm>
            <a:off x="379454" y="1352364"/>
            <a:ext cx="1023731" cy="353173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Consiste en el análisis de una situación real o de un contexto similar al de los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y las estudiantes, que les permita el análisis, la dis-cusión y la toma de decisiones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para resolver el problema planteado en el caso.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Sirve para Acercar  los estudiantes a situaciones que pueden llegar a vivir y permitirles resolver las situaciones.  Dar énfasis al proceso de razonamiento y búsqueda de solución. </a:t>
            </a:r>
            <a:endParaRPr sz="900" b="0" i="0" u="none" strike="noStrike" cap="none">
              <a:solidFill>
                <a:schemeClr val="dk1"/>
              </a:solidFill>
              <a:latin typeface="Calibri"/>
              <a:ea typeface="Calibri"/>
              <a:cs typeface="Calibri"/>
              <a:sym typeface="Calibri"/>
            </a:endParaRPr>
          </a:p>
        </p:txBody>
      </p:sp>
      <p:sp>
        <p:nvSpPr>
          <p:cNvPr id="589" name="Shape 589"/>
          <p:cNvSpPr txBox="1"/>
          <p:nvPr/>
        </p:nvSpPr>
        <p:spPr>
          <a:xfrm>
            <a:off x="1733475" y="1372836"/>
            <a:ext cx="1313032" cy="325473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una represen-tación en forma de diagrama de una cierta cantidad de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información. Permite representar una misma información de varias formas.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Puede ser elaborado en forma individual o en grupo.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Puede tener diferentes formas dependiendo del contenido y el objetivo de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elaboración.</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Sirve para Aprender términos o hechos, prácticas sobre el uso de gráficas, sintetizar e integrar informa-ción y mejorar sus habilidades creativas y de memoria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a largo plazo.</a:t>
            </a:r>
            <a:endParaRPr sz="1050" b="0" i="0" u="none" strike="noStrike" cap="none">
              <a:solidFill>
                <a:srgbClr val="000000"/>
              </a:solidFill>
              <a:latin typeface="Arial"/>
              <a:ea typeface="Arial"/>
              <a:cs typeface="Arial"/>
              <a:sym typeface="Arial"/>
            </a:endParaRPr>
          </a:p>
        </p:txBody>
      </p:sp>
      <p:sp>
        <p:nvSpPr>
          <p:cNvPr id="590" name="Shape 590"/>
          <p:cNvSpPr txBox="1"/>
          <p:nvPr/>
        </p:nvSpPr>
        <p:spPr>
          <a:xfrm>
            <a:off x="3297652" y="1352364"/>
            <a:ext cx="1023731" cy="2700740"/>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la planificación y ejecución de una tarea, investigación o actividad,</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en la cual las y los estudiantes son los planificadores, ejecutores y evaluadores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de todo el proceso.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Sirve para Encontrar la solución a problemas reales,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Y organizar el trabajo en forma interdisciplinaria.</a:t>
            </a:r>
            <a:endParaRPr sz="900" b="0" i="0" u="none" strike="noStrike" cap="none">
              <a:solidFill>
                <a:schemeClr val="dk1"/>
              </a:solidFill>
              <a:latin typeface="Calibri"/>
              <a:ea typeface="Calibri"/>
              <a:cs typeface="Calibri"/>
              <a:sym typeface="Calibri"/>
            </a:endParaRPr>
          </a:p>
        </p:txBody>
      </p:sp>
      <p:sp>
        <p:nvSpPr>
          <p:cNvPr id="591" name="Shape 591"/>
          <p:cNvSpPr txBox="1"/>
          <p:nvPr/>
        </p:nvSpPr>
        <p:spPr>
          <a:xfrm>
            <a:off x="4690555" y="1340941"/>
            <a:ext cx="1322253" cy="3393236"/>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una actividad de desarrollo del pensamiento que consiste en propor-cionar una respuesta o producir un producto a partir de un objeto o unas situaciones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que presenta un desafío o situación a resolver.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Sirve para permitir enfrentar problemas en los que el objeto, situación o clase no se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han experimentado con anterioridad, propicia la búsqueda de soluciones que exigen la aplicación de una combinación de reglas o de principios, aprendidos con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anterioridad para generar conocimientos completamente nuevos.</a:t>
            </a:r>
            <a:endParaRPr sz="1050" b="0" i="0" u="none" strike="noStrike" cap="none">
              <a:solidFill>
                <a:srgbClr val="000000"/>
              </a:solidFill>
              <a:latin typeface="Arial"/>
              <a:ea typeface="Arial"/>
              <a:cs typeface="Arial"/>
              <a:sym typeface="Arial"/>
            </a:endParaRPr>
          </a:p>
        </p:txBody>
      </p:sp>
      <p:sp>
        <p:nvSpPr>
          <p:cNvPr id="592" name="Shape 592"/>
          <p:cNvSpPr txBox="1"/>
          <p:nvPr/>
        </p:nvSpPr>
        <p:spPr>
          <a:xfrm>
            <a:off x="6263954" y="1340941"/>
            <a:ext cx="1139271" cy="3254738"/>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 material elaborado por el estudiante con base en su experiencia de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aprendizaje,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elabora en la medida que se avanza en el estudio de los temas 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construye con reflexiones personales, hojas de trabajo, lecturas,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evaluaciones, materiales adicionales a los que el maestro proporciona, y</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todo aquello que el alumno quiera agregar a toda su evidencia de trabajo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personal.</a:t>
            </a:r>
            <a:endParaRPr sz="1050" b="0" i="0" u="none" strike="noStrike" cap="none">
              <a:solidFill>
                <a:srgbClr val="000000"/>
              </a:solidFill>
              <a:latin typeface="Arial"/>
              <a:ea typeface="Arial"/>
              <a:cs typeface="Arial"/>
              <a:sym typeface="Arial"/>
            </a:endParaRPr>
          </a:p>
        </p:txBody>
      </p:sp>
      <p:sp>
        <p:nvSpPr>
          <p:cNvPr id="593" name="Shape 593"/>
          <p:cNvSpPr txBox="1"/>
          <p:nvPr/>
        </p:nvSpPr>
        <p:spPr>
          <a:xfrm>
            <a:off x="7733514" y="1351770"/>
            <a:ext cx="1023731" cy="2700740"/>
          </a:xfrm>
          <a:prstGeom prst="rect">
            <a:avLst/>
          </a:prstGeom>
          <a:noFill/>
          <a:ln w="9525" cap="flat" cmpd="sng">
            <a:solidFill>
              <a:schemeClr val="dk1"/>
            </a:solidFill>
            <a:prstDash val="solid"/>
            <a:round/>
            <a:headEnd type="none" w="sm" len="sm"/>
            <a:tailEnd type="none" w="sm" len="sm"/>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Es una composi-ción escrita que se escribe con len-guaje directo,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sencillo y cohe-rente y que es el resultado de un proceso personal que implica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diseñar, investigar, ejecutar y revisar el escrito.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Se usa para Comunicar las ideas propias del autor de una manera sencilla, en forma</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Calibri"/>
              <a:buNone/>
            </a:pPr>
            <a:r>
              <a:rPr lang="es-MX" sz="900" b="0" i="0" u="none" strike="noStrike" cap="none">
                <a:solidFill>
                  <a:schemeClr val="dk1"/>
                </a:solidFill>
                <a:latin typeface="Calibri"/>
                <a:ea typeface="Calibri"/>
                <a:cs typeface="Calibri"/>
                <a:sym typeface="Calibri"/>
              </a:rPr>
              <a:t>directa y libre.</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Shape 598"/>
          <p:cNvPicPr preferRelativeResize="0"/>
          <p:nvPr/>
        </p:nvPicPr>
        <p:blipFill rotWithShape="1">
          <a:blip r:embed="rId3">
            <a:alphaModFix/>
          </a:blip>
          <a:srcRect l="4499" t="28612" r="3456" b="12915"/>
          <a:stretch/>
        </p:blipFill>
        <p:spPr>
          <a:xfrm>
            <a:off x="1239865" y="697423"/>
            <a:ext cx="6896746" cy="3673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Shape 603"/>
          <p:cNvPicPr preferRelativeResize="0"/>
          <p:nvPr/>
        </p:nvPicPr>
        <p:blipFill rotWithShape="1">
          <a:blip r:embed="rId3">
            <a:alphaModFix/>
          </a:blip>
          <a:srcRect t="46609" r="1466" b="19059"/>
          <a:stretch/>
        </p:blipFill>
        <p:spPr>
          <a:xfrm>
            <a:off x="912952" y="1001340"/>
            <a:ext cx="7472766" cy="263395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Shape 608"/>
          <p:cNvPicPr preferRelativeResize="0"/>
          <p:nvPr/>
        </p:nvPicPr>
        <p:blipFill rotWithShape="1">
          <a:blip r:embed="rId3">
            <a:alphaModFix/>
          </a:blip>
          <a:srcRect l="4178" t="28907" r="3843" b="17561"/>
          <a:stretch/>
        </p:blipFill>
        <p:spPr>
          <a:xfrm>
            <a:off x="1221912" y="378007"/>
            <a:ext cx="7749151" cy="449451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Shape 613"/>
          <p:cNvPicPr preferRelativeResize="0"/>
          <p:nvPr/>
        </p:nvPicPr>
        <p:blipFill rotWithShape="1">
          <a:blip r:embed="rId3">
            <a:alphaModFix/>
          </a:blip>
          <a:srcRect l="4124" t="49201" r="3834" b="15295"/>
          <a:stretch/>
        </p:blipFill>
        <p:spPr>
          <a:xfrm>
            <a:off x="938780" y="942751"/>
            <a:ext cx="7660923" cy="35491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11700" y="212551"/>
            <a:ext cx="8520600" cy="572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3F3F3F"/>
              </a:buClr>
              <a:buSzPts val="2700"/>
              <a:buFont typeface="Arial"/>
              <a:buNone/>
            </a:pPr>
            <a:r>
              <a:rPr lang="es-MX" sz="2700" b="1" i="0" u="none" strike="noStrike" cap="none">
                <a:solidFill>
                  <a:srgbClr val="3F3F3F"/>
                </a:solidFill>
                <a:latin typeface="Arial"/>
                <a:ea typeface="Arial"/>
                <a:cs typeface="Arial"/>
                <a:sym typeface="Arial"/>
              </a:rPr>
              <a:t>Producto 1.</a:t>
            </a:r>
            <a:endParaRPr sz="2700" b="1" i="0" u="none" strike="noStrike" cap="none">
              <a:solidFill>
                <a:srgbClr val="3F3F3F"/>
              </a:solidFill>
              <a:latin typeface="Arial"/>
              <a:ea typeface="Arial"/>
              <a:cs typeface="Arial"/>
              <a:sym typeface="Arial"/>
            </a:endParaRPr>
          </a:p>
        </p:txBody>
      </p:sp>
      <p:sp>
        <p:nvSpPr>
          <p:cNvPr id="205" name="Shape 205"/>
          <p:cNvSpPr txBox="1">
            <a:spLocks noGrp="1"/>
          </p:cNvSpPr>
          <p:nvPr>
            <p:ph type="body" idx="1"/>
          </p:nvPr>
        </p:nvSpPr>
        <p:spPr>
          <a:xfrm>
            <a:off x="0" y="785251"/>
            <a:ext cx="8832300" cy="4358249"/>
          </a:xfrm>
          <a:prstGeom prst="rect">
            <a:avLst/>
          </a:prstGeom>
          <a:noFill/>
          <a:ln>
            <a:noFill/>
          </a:ln>
        </p:spPr>
        <p:txBody>
          <a:bodyPr spcFirstLastPara="1" wrap="square" lIns="91425" tIns="91425" rIns="91425" bIns="91425" anchor="t" anchorCtr="0">
            <a:noAutofit/>
          </a:bodyPr>
          <a:lstStyle/>
          <a:p>
            <a:pPr marL="257175" marR="0" lvl="0" indent="-257175" algn="l" rtl="0">
              <a:spcBef>
                <a:spcPts val="0"/>
              </a:spcBef>
              <a:spcAft>
                <a:spcPts val="0"/>
              </a:spcAft>
              <a:buClr>
                <a:schemeClr val="dk1"/>
              </a:buClr>
              <a:buSzPts val="1571"/>
              <a:buFont typeface="Arial"/>
              <a:buNone/>
            </a:pPr>
            <a:r>
              <a:rPr lang="es-MX" sz="2000" b="1" i="0" u="none" strike="noStrike" cap="none">
                <a:solidFill>
                  <a:schemeClr val="dk1"/>
                </a:solidFill>
                <a:latin typeface="Arial"/>
                <a:ea typeface="Arial"/>
                <a:cs typeface="Arial"/>
                <a:sym typeface="Arial"/>
              </a:rPr>
              <a:t>Conclusiones Generales.</a:t>
            </a:r>
            <a:endParaRPr sz="2000" b="1"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571"/>
              <a:buFont typeface="Arial"/>
              <a:buNone/>
            </a:pPr>
            <a:endParaRPr sz="2000" b="1"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571"/>
              <a:buFont typeface="Arial"/>
              <a:buNone/>
            </a:pPr>
            <a:r>
              <a:rPr lang="es-MX" sz="2000" b="1" i="0" u="none" strike="noStrike" cap="none">
                <a:solidFill>
                  <a:schemeClr val="dk1"/>
                </a:solidFill>
                <a:latin typeface="Arial"/>
                <a:ea typeface="Arial"/>
                <a:cs typeface="Arial"/>
                <a:sym typeface="Arial"/>
              </a:rPr>
              <a:t>Propuesta del grupo heterogéneo.</a:t>
            </a:r>
            <a:endParaRPr sz="2000" b="1"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729"/>
              <a:buFont typeface="Arial"/>
              <a:buNone/>
            </a:pPr>
            <a:endParaRPr sz="2200" b="1" i="0" u="none" strike="noStrike" cap="none">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2000"/>
              <a:buFont typeface="Noto Sans Symbols"/>
              <a:buAutoNum type="arabicPeriod"/>
            </a:pPr>
            <a:r>
              <a:rPr lang="es-MX" sz="2000" b="0" i="0" u="none" strike="noStrike" cap="none">
                <a:solidFill>
                  <a:schemeClr val="dk1"/>
                </a:solidFill>
                <a:latin typeface="Arial"/>
                <a:ea typeface="Arial"/>
                <a:cs typeface="Arial"/>
                <a:sym typeface="Arial"/>
              </a:rPr>
              <a:t>¿Qué es interdisciplinariedad?</a:t>
            </a:r>
            <a:endParaRPr/>
          </a:p>
          <a:p>
            <a:pPr marL="257175" marR="0" lvl="0" indent="-257175" algn="l" rtl="0">
              <a:spcBef>
                <a:spcPts val="0"/>
              </a:spcBef>
              <a:spcAft>
                <a:spcPts val="0"/>
              </a:spcAft>
              <a:buClr>
                <a:schemeClr val="dk1"/>
              </a:buClr>
              <a:buSzPts val="1833"/>
              <a:buFont typeface="Arial"/>
              <a:buNone/>
            </a:pPr>
            <a:endParaRPr sz="20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833"/>
              <a:buFont typeface="Arial"/>
              <a:buNone/>
            </a:pPr>
            <a:r>
              <a:rPr lang="es-MX" sz="2000" b="0" i="0" u="none" strike="noStrike" cap="none">
                <a:solidFill>
                  <a:schemeClr val="dk1"/>
                </a:solidFill>
                <a:latin typeface="Arial"/>
                <a:ea typeface="Arial"/>
                <a:cs typeface="Arial"/>
                <a:sym typeface="Arial"/>
              </a:rPr>
              <a:t>   Conectar e intercambiar conocimientos de diversas disciplinas   en la resolución de problemas actuales, reales y concretos.</a:t>
            </a:r>
            <a:endParaRPr/>
          </a:p>
          <a:p>
            <a:pPr marL="257175" marR="0" lvl="0" indent="-257175" algn="l" rtl="0">
              <a:spcBef>
                <a:spcPts val="0"/>
              </a:spcBef>
              <a:spcAft>
                <a:spcPts val="0"/>
              </a:spcAft>
              <a:buClr>
                <a:schemeClr val="dk1"/>
              </a:buClr>
              <a:buSzPts val="1833"/>
              <a:buFont typeface="Arial"/>
              <a:buNone/>
            </a:pPr>
            <a:endParaRPr sz="20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833"/>
              <a:buFont typeface="Arial"/>
              <a:buNone/>
            </a:pPr>
            <a:r>
              <a:rPr lang="es-MX" sz="2000" b="0" i="0" u="none" strike="noStrike" cap="none">
                <a:solidFill>
                  <a:schemeClr val="dk1"/>
                </a:solidFill>
                <a:latin typeface="Arial"/>
                <a:ea typeface="Arial"/>
                <a:cs typeface="Arial"/>
                <a:sym typeface="Arial"/>
              </a:rPr>
              <a:t>   2. ¿Qué características tiene la interdisciplinariedad?</a:t>
            </a:r>
            <a:endParaRPr/>
          </a:p>
          <a:p>
            <a:pPr marL="257175" marR="0" lvl="0" indent="-257175" algn="l" rtl="0">
              <a:spcBef>
                <a:spcPts val="0"/>
              </a:spcBef>
              <a:spcAft>
                <a:spcPts val="0"/>
              </a:spcAft>
              <a:buClr>
                <a:schemeClr val="dk1"/>
              </a:buClr>
              <a:buSzPts val="1833"/>
              <a:buFont typeface="Arial"/>
              <a:buNone/>
            </a:pPr>
            <a:endParaRPr sz="20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1833"/>
              <a:buFont typeface="Arial"/>
              <a:buNone/>
            </a:pPr>
            <a:r>
              <a:rPr lang="es-MX" sz="2000" b="0" i="0" u="none" strike="noStrike" cap="none">
                <a:solidFill>
                  <a:schemeClr val="dk1"/>
                </a:solidFill>
                <a:latin typeface="Arial"/>
                <a:ea typeface="Arial"/>
                <a:cs typeface="Arial"/>
                <a:sym typeface="Arial"/>
              </a:rPr>
              <a:t>  Enfatizar la transversalidad de las diversas disciplinas para   resolver   problemas como resultado de la propuesta de los  alumnos.</a:t>
            </a:r>
            <a:endParaRPr/>
          </a:p>
          <a:p>
            <a:pPr marL="257175" marR="0" lvl="0" indent="-257175" algn="l" rtl="0">
              <a:spcBef>
                <a:spcPts val="0"/>
              </a:spcBef>
              <a:spcAft>
                <a:spcPts val="0"/>
              </a:spcAft>
              <a:buClr>
                <a:schemeClr val="accent1"/>
              </a:buClr>
              <a:buSzPts val="2200"/>
              <a:buFont typeface="Noto Sans Symbols"/>
              <a:buNone/>
            </a:pPr>
            <a:endParaRPr sz="2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Shape 618"/>
          <p:cNvPicPr preferRelativeResize="0"/>
          <p:nvPr/>
        </p:nvPicPr>
        <p:blipFill rotWithShape="1">
          <a:blip r:embed="rId3">
            <a:alphaModFix/>
          </a:blip>
          <a:srcRect l="10849" t="24859" r="14647" b="10334"/>
          <a:stretch/>
        </p:blipFill>
        <p:spPr>
          <a:xfrm>
            <a:off x="923322" y="1002454"/>
            <a:ext cx="7209467" cy="4059702"/>
          </a:xfrm>
          <a:prstGeom prst="rect">
            <a:avLst/>
          </a:prstGeom>
          <a:noFill/>
          <a:ln>
            <a:noFill/>
          </a:ln>
        </p:spPr>
      </p:pic>
      <p:sp>
        <p:nvSpPr>
          <p:cNvPr id="619" name="Shape 619"/>
          <p:cNvSpPr txBox="1">
            <a:spLocks noGrp="1"/>
          </p:cNvSpPr>
          <p:nvPr>
            <p:ph type="title"/>
          </p:nvPr>
        </p:nvSpPr>
        <p:spPr>
          <a:xfrm>
            <a:off x="1125212" y="320279"/>
            <a:ext cx="6683765" cy="682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2700"/>
              <a:buFont typeface="Century Gothic"/>
              <a:buNone/>
            </a:pPr>
            <a:r>
              <a:rPr lang="es-MX" sz="2700" b="0" i="0" u="none" strike="noStrike" cap="none">
                <a:solidFill>
                  <a:srgbClr val="262626"/>
                </a:solidFill>
                <a:latin typeface="Century Gothic"/>
                <a:ea typeface="Century Gothic"/>
                <a:cs typeface="Century Gothic"/>
                <a:sym typeface="Century Gothic"/>
              </a:rPr>
              <a:t>Evaluación. Formatos. Prerrequisitos</a:t>
            </a:r>
            <a:endParaRPr sz="2700" b="0" i="0" u="none" strike="noStrike" cap="none">
              <a:solidFill>
                <a:srgbClr val="262626"/>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Shape 624"/>
          <p:cNvPicPr preferRelativeResize="0"/>
          <p:nvPr/>
        </p:nvPicPr>
        <p:blipFill rotWithShape="1">
          <a:blip r:embed="rId3">
            <a:alphaModFix/>
          </a:blip>
          <a:srcRect l="20894" t="25547" r="24633" b="8245"/>
          <a:stretch/>
        </p:blipFill>
        <p:spPr>
          <a:xfrm>
            <a:off x="1667191" y="405183"/>
            <a:ext cx="5971395" cy="440099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Shape 629"/>
          <p:cNvPicPr preferRelativeResize="0"/>
          <p:nvPr/>
        </p:nvPicPr>
        <p:blipFill rotWithShape="1">
          <a:blip r:embed="rId3">
            <a:alphaModFix/>
          </a:blip>
          <a:srcRect l="23862" t="27707" r="28227" b="8451"/>
          <a:stretch/>
        </p:blipFill>
        <p:spPr>
          <a:xfrm>
            <a:off x="2160007" y="223025"/>
            <a:ext cx="4809504" cy="471932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Shape 634"/>
          <p:cNvPicPr preferRelativeResize="0"/>
          <p:nvPr/>
        </p:nvPicPr>
        <p:blipFill rotWithShape="1">
          <a:blip r:embed="rId3">
            <a:alphaModFix/>
          </a:blip>
          <a:srcRect l="24430" t="65357" r="28416" b="12508"/>
          <a:stretch/>
        </p:blipFill>
        <p:spPr>
          <a:xfrm>
            <a:off x="1393902" y="1237784"/>
            <a:ext cx="6627852" cy="261253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Shape 639"/>
          <p:cNvPicPr preferRelativeResize="0"/>
          <p:nvPr/>
        </p:nvPicPr>
        <p:blipFill rotWithShape="1">
          <a:blip r:embed="rId3">
            <a:alphaModFix/>
          </a:blip>
          <a:srcRect l="26779" t="27112" r="31049" b="11568"/>
          <a:stretch/>
        </p:blipFill>
        <p:spPr>
          <a:xfrm>
            <a:off x="2183642" y="381149"/>
            <a:ext cx="4986591" cy="435684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Shape 644"/>
          <p:cNvPicPr preferRelativeResize="0"/>
          <p:nvPr/>
        </p:nvPicPr>
        <p:blipFill rotWithShape="1">
          <a:blip r:embed="rId3">
            <a:alphaModFix/>
          </a:blip>
          <a:srcRect l="26768" t="27552" r="30774" b="8665"/>
          <a:stretch/>
        </p:blipFill>
        <p:spPr>
          <a:xfrm>
            <a:off x="2552130" y="260385"/>
            <a:ext cx="4995081" cy="442945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Shape 649"/>
          <p:cNvPicPr preferRelativeResize="0"/>
          <p:nvPr/>
        </p:nvPicPr>
        <p:blipFill rotWithShape="1">
          <a:blip r:embed="rId3">
            <a:alphaModFix/>
          </a:blip>
          <a:srcRect l="24236" t="33730" r="28647" b="35670"/>
          <a:stretch/>
        </p:blipFill>
        <p:spPr>
          <a:xfrm>
            <a:off x="1895708" y="1357620"/>
            <a:ext cx="5613058" cy="273394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Shape 654"/>
          <p:cNvPicPr preferRelativeResize="0"/>
          <p:nvPr/>
        </p:nvPicPr>
        <p:blipFill rotWithShape="1">
          <a:blip r:embed="rId3">
            <a:alphaModFix/>
          </a:blip>
          <a:srcRect l="20977" t="28032" r="26129" b="9248"/>
          <a:stretch/>
        </p:blipFill>
        <p:spPr>
          <a:xfrm>
            <a:off x="2152185" y="345191"/>
            <a:ext cx="5228757" cy="447867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3">
            <a:alphaModFix/>
          </a:blip>
          <a:srcRect l="21395" t="26355" r="26071" b="13889"/>
          <a:stretch/>
        </p:blipFill>
        <p:spPr>
          <a:xfrm>
            <a:off x="1965277" y="574706"/>
            <a:ext cx="5427982" cy="404753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p:nvPr>
        </p:nvSpPr>
        <p:spPr>
          <a:xfrm>
            <a:off x="311700" y="445025"/>
            <a:ext cx="8520600" cy="102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MX"/>
              <a:t>LISTA DE PASOS PARA REALIZAR UNA INFOGRAFÍA</a:t>
            </a:r>
            <a:endParaRPr/>
          </a:p>
          <a:p>
            <a:pPr marL="0" lvl="0" indent="0">
              <a:spcBef>
                <a:spcPts val="0"/>
              </a:spcBef>
              <a:spcAft>
                <a:spcPts val="0"/>
              </a:spcAft>
              <a:buNone/>
            </a:pPr>
            <a:r>
              <a:rPr lang="es-MX"/>
              <a:t>DIGITAL.</a:t>
            </a:r>
            <a:endParaRPr/>
          </a:p>
        </p:txBody>
      </p:sp>
      <p:sp>
        <p:nvSpPr>
          <p:cNvPr id="665" name="Shape 665"/>
          <p:cNvSpPr txBox="1">
            <a:spLocks noGrp="1"/>
          </p:cNvSpPr>
          <p:nvPr>
            <p:ph type="body" idx="1"/>
          </p:nvPr>
        </p:nvSpPr>
        <p:spPr>
          <a:xfrm>
            <a:off x="311700" y="1645625"/>
            <a:ext cx="8520600" cy="2923200"/>
          </a:xfrm>
          <a:prstGeom prst="rect">
            <a:avLst/>
          </a:prstGeom>
        </p:spPr>
        <p:txBody>
          <a:bodyPr spcFirstLastPara="1" wrap="square" lIns="91425" tIns="91425" rIns="91425" bIns="91425" anchor="t" anchorCtr="0">
            <a:noAutofit/>
          </a:bodyPr>
          <a:lstStyle/>
          <a:p>
            <a:pPr marL="453390" lvl="0" indent="-315595" algn="just" rtl="0">
              <a:lnSpc>
                <a:spcPct val="150000"/>
              </a:lnSpc>
              <a:spcBef>
                <a:spcPts val="1200"/>
              </a:spcBef>
              <a:spcAft>
                <a:spcPts val="0"/>
              </a:spcAft>
              <a:buClr>
                <a:schemeClr val="dk1"/>
              </a:buClr>
              <a:buSzPts val="1400"/>
              <a:buFont typeface="Calibri"/>
              <a:buAutoNum type="arabicPeriod"/>
            </a:pPr>
            <a:r>
              <a:rPr lang="es-MX" sz="1400">
                <a:solidFill>
                  <a:schemeClr val="dk1"/>
                </a:solidFill>
                <a:latin typeface="Calibri"/>
                <a:ea typeface="Calibri"/>
                <a:cs typeface="Calibri"/>
                <a:sym typeface="Calibri"/>
              </a:rPr>
              <a:t>Determinar el objetivo de lo que se requiere comunicar.</a:t>
            </a:r>
            <a:endParaRPr sz="1400">
              <a:solidFill>
                <a:schemeClr val="dk1"/>
              </a:solidFill>
              <a:latin typeface="Calibri"/>
              <a:ea typeface="Calibri"/>
              <a:cs typeface="Calibri"/>
              <a:sym typeface="Calibri"/>
            </a:endParaRPr>
          </a:p>
          <a:p>
            <a:pPr marL="453390" lvl="0" indent="-315595" algn="just" rtl="0">
              <a:lnSpc>
                <a:spcPct val="150000"/>
              </a:lnSpc>
              <a:spcBef>
                <a:spcPts val="0"/>
              </a:spcBef>
              <a:spcAft>
                <a:spcPts val="0"/>
              </a:spcAft>
              <a:buClr>
                <a:schemeClr val="dk1"/>
              </a:buClr>
              <a:buSzPts val="1400"/>
              <a:buFont typeface="Calibri"/>
              <a:buAutoNum type="arabicPeriod"/>
            </a:pPr>
            <a:r>
              <a:rPr lang="es-MX" sz="1400">
                <a:solidFill>
                  <a:schemeClr val="dk1"/>
                </a:solidFill>
                <a:latin typeface="Calibri"/>
                <a:ea typeface="Calibri"/>
                <a:cs typeface="Calibri"/>
                <a:sym typeface="Calibri"/>
              </a:rPr>
              <a:t>Determinar las características de la audiencia que va a recibir el mensaje.</a:t>
            </a:r>
            <a:endParaRPr sz="1400">
              <a:solidFill>
                <a:schemeClr val="dk1"/>
              </a:solidFill>
              <a:latin typeface="Calibri"/>
              <a:ea typeface="Calibri"/>
              <a:cs typeface="Calibri"/>
              <a:sym typeface="Calibri"/>
            </a:endParaRPr>
          </a:p>
          <a:p>
            <a:pPr marL="453390" lvl="0" indent="-315595" algn="just" rtl="0">
              <a:lnSpc>
                <a:spcPct val="150000"/>
              </a:lnSpc>
              <a:spcBef>
                <a:spcPts val="0"/>
              </a:spcBef>
              <a:spcAft>
                <a:spcPts val="0"/>
              </a:spcAft>
              <a:buClr>
                <a:schemeClr val="dk1"/>
              </a:buClr>
              <a:buSzPts val="1400"/>
              <a:buFont typeface="Calibri"/>
              <a:buAutoNum type="arabicPeriod"/>
            </a:pPr>
            <a:r>
              <a:rPr lang="es-MX" sz="1400">
                <a:solidFill>
                  <a:schemeClr val="dk1"/>
                </a:solidFill>
                <a:latin typeface="Calibri"/>
                <a:ea typeface="Calibri"/>
                <a:cs typeface="Calibri"/>
                <a:sym typeface="Calibri"/>
              </a:rPr>
              <a:t>Determinar la forma en que lo vamos a realizar, para ellos debemos determinar las herramientas para la elaboración de infografías que vamos a utilizar.</a:t>
            </a:r>
            <a:endParaRPr sz="1400">
              <a:solidFill>
                <a:schemeClr val="dk1"/>
              </a:solidFill>
              <a:latin typeface="Calibri"/>
              <a:ea typeface="Calibri"/>
              <a:cs typeface="Calibri"/>
              <a:sym typeface="Calibri"/>
            </a:endParaRPr>
          </a:p>
          <a:p>
            <a:pPr marL="453390" lvl="0" indent="-315595" algn="just" rtl="0">
              <a:lnSpc>
                <a:spcPct val="150000"/>
              </a:lnSpc>
              <a:spcBef>
                <a:spcPts val="0"/>
              </a:spcBef>
              <a:spcAft>
                <a:spcPts val="0"/>
              </a:spcAft>
              <a:buClr>
                <a:schemeClr val="dk1"/>
              </a:buClr>
              <a:buSzPts val="1400"/>
              <a:buFont typeface="Calibri"/>
              <a:buAutoNum type="arabicPeriod"/>
            </a:pPr>
            <a:r>
              <a:rPr lang="es-MX" sz="1400">
                <a:solidFill>
                  <a:schemeClr val="dk1"/>
                </a:solidFill>
                <a:latin typeface="Calibri"/>
                <a:ea typeface="Calibri"/>
                <a:cs typeface="Calibri"/>
                <a:sym typeface="Calibri"/>
              </a:rPr>
              <a:t>Determinar el medio por el cual vamos a transmitir el mensaje.</a:t>
            </a:r>
            <a:endParaRPr sz="1400">
              <a:solidFill>
                <a:schemeClr val="dk1"/>
              </a:solidFill>
              <a:latin typeface="Calibri"/>
              <a:ea typeface="Calibri"/>
              <a:cs typeface="Calibri"/>
              <a:sym typeface="Calibri"/>
            </a:endParaRPr>
          </a:p>
          <a:p>
            <a:pPr marL="453390" lvl="0" indent="-315595" algn="just" rtl="0">
              <a:lnSpc>
                <a:spcPct val="150000"/>
              </a:lnSpc>
              <a:spcBef>
                <a:spcPts val="0"/>
              </a:spcBef>
              <a:spcAft>
                <a:spcPts val="0"/>
              </a:spcAft>
              <a:buClr>
                <a:schemeClr val="dk1"/>
              </a:buClr>
              <a:buSzPts val="1400"/>
              <a:buFont typeface="Calibri"/>
              <a:buAutoNum type="arabicPeriod"/>
            </a:pPr>
            <a:r>
              <a:rPr lang="es-MX" sz="1400">
                <a:solidFill>
                  <a:schemeClr val="dk1"/>
                </a:solidFill>
                <a:latin typeface="Calibri"/>
                <a:ea typeface="Calibri"/>
                <a:cs typeface="Calibri"/>
                <a:sym typeface="Calibri"/>
              </a:rPr>
              <a:t>Proceder a la elaboración de la infografía, basada en los elementos anteriores.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311700" y="416850"/>
            <a:ext cx="8520600" cy="4152000"/>
          </a:xfrm>
          <a:prstGeom prst="rect">
            <a:avLst/>
          </a:prstGeom>
          <a:noFill/>
          <a:ln>
            <a:noFill/>
          </a:ln>
        </p:spPr>
        <p:txBody>
          <a:bodyPr spcFirstLastPara="1" wrap="square" lIns="91425" tIns="91425" rIns="91425" bIns="91425" anchor="t" anchorCtr="0">
            <a:noAutofit/>
          </a:bodyPr>
          <a:lstStyle/>
          <a:p>
            <a:pPr marL="257175" marR="0" lvl="0" indent="-257175" algn="l" rtl="0">
              <a:spcBef>
                <a:spcPts val="0"/>
              </a:spcBef>
              <a:spcAft>
                <a:spcPts val="0"/>
              </a:spcAft>
              <a:buClr>
                <a:schemeClr val="dk1"/>
              </a:buClr>
              <a:buSzPts val="2200"/>
              <a:buFont typeface="Arial"/>
              <a:buNone/>
            </a:pPr>
            <a:r>
              <a:rPr lang="es-MX" sz="2400" b="0" i="0" u="none" strike="noStrike" cap="none">
                <a:solidFill>
                  <a:schemeClr val="dk1"/>
                </a:solidFill>
                <a:latin typeface="Arial"/>
                <a:ea typeface="Arial"/>
                <a:cs typeface="Arial"/>
                <a:sym typeface="Arial"/>
              </a:rPr>
              <a:t>3. ¿Por qué es importante en la educación?</a:t>
            </a:r>
            <a:endParaRPr/>
          </a:p>
          <a:p>
            <a:pPr marL="257175" marR="0" lvl="0" indent="-257175" algn="l" rtl="0">
              <a:spcBef>
                <a:spcPts val="0"/>
              </a:spcBef>
              <a:spcAft>
                <a:spcPts val="0"/>
              </a:spcAft>
              <a:buClr>
                <a:schemeClr val="dk1"/>
              </a:buClr>
              <a:buSzPts val="2200"/>
              <a:buFont typeface="Arial"/>
              <a:buNone/>
            </a:pPr>
            <a:endParaRPr sz="24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2200"/>
              <a:buFont typeface="Arial"/>
              <a:buNone/>
            </a:pPr>
            <a:r>
              <a:rPr lang="es-MX" sz="2400" b="0" i="0" u="none" strike="noStrike" cap="none">
                <a:solidFill>
                  <a:schemeClr val="dk1"/>
                </a:solidFill>
                <a:latin typeface="Arial"/>
                <a:ea typeface="Arial"/>
                <a:cs typeface="Arial"/>
                <a:sym typeface="Arial"/>
              </a:rPr>
              <a:t>Para abrir la panorámica  y perspectiva de los alumnos no solo en el ámbito académico, sino en la vida personal.</a:t>
            </a:r>
            <a:endParaRPr/>
          </a:p>
          <a:p>
            <a:pPr marL="257175" marR="0" lvl="0" indent="-257175" algn="l" rtl="0">
              <a:spcBef>
                <a:spcPts val="0"/>
              </a:spcBef>
              <a:spcAft>
                <a:spcPts val="0"/>
              </a:spcAft>
              <a:buClr>
                <a:schemeClr val="dk1"/>
              </a:buClr>
              <a:buSzPts val="2200"/>
              <a:buFont typeface="Arial"/>
              <a:buNone/>
            </a:pPr>
            <a:endParaRPr sz="24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dk1"/>
              </a:buClr>
              <a:buSzPts val="2200"/>
              <a:buFont typeface="Arial"/>
              <a:buNone/>
            </a:pPr>
            <a:r>
              <a:rPr lang="es-MX" sz="2400" b="0" i="0" u="none" strike="noStrike" cap="none">
                <a:solidFill>
                  <a:schemeClr val="dk1"/>
                </a:solidFill>
                <a:latin typeface="Arial"/>
                <a:ea typeface="Arial"/>
                <a:cs typeface="Arial"/>
                <a:sym typeface="Arial"/>
              </a:rPr>
              <a:t>4. ¿Cómo motivar a los alumnos para el trabajo interdisciplinario?</a:t>
            </a:r>
            <a:endParaRPr/>
          </a:p>
          <a:p>
            <a:pPr marL="257175" marR="0" lvl="0" indent="-257175" algn="l" rtl="0">
              <a:spcBef>
                <a:spcPts val="0"/>
              </a:spcBef>
              <a:spcAft>
                <a:spcPts val="0"/>
              </a:spcAft>
              <a:buClr>
                <a:schemeClr val="dk1"/>
              </a:buClr>
              <a:buSzPts val="2200"/>
              <a:buFont typeface="Arial"/>
              <a:buNone/>
            </a:pPr>
            <a:endParaRPr sz="2400" b="0" i="0" u="none" strike="noStrike" cap="none">
              <a:solidFill>
                <a:schemeClr val="dk1"/>
              </a:solidFill>
              <a:latin typeface="Arial"/>
              <a:ea typeface="Arial"/>
              <a:cs typeface="Arial"/>
              <a:sym typeface="Arial"/>
            </a:endParaRPr>
          </a:p>
          <a:p>
            <a:pPr marL="257175" marR="0" lvl="0" indent="-257175" algn="just" rtl="0">
              <a:spcBef>
                <a:spcPts val="0"/>
              </a:spcBef>
              <a:spcAft>
                <a:spcPts val="0"/>
              </a:spcAft>
              <a:buClr>
                <a:schemeClr val="dk1"/>
              </a:buClr>
              <a:buSzPts val="2200"/>
              <a:buFont typeface="Arial"/>
              <a:buNone/>
            </a:pPr>
            <a:r>
              <a:rPr lang="es-MX" sz="2400" b="0" i="0" u="none" strike="noStrike" cap="none">
                <a:solidFill>
                  <a:schemeClr val="dk1"/>
                </a:solidFill>
                <a:latin typeface="Arial"/>
                <a:ea typeface="Arial"/>
                <a:cs typeface="Arial"/>
                <a:sym typeface="Arial"/>
              </a:rPr>
              <a:t>  Incitar a los alumnos en la solución de problemas de interés de diversa índole a través de modelos a seguir (mímesis).</a:t>
            </a:r>
            <a:endParaRPr/>
          </a:p>
          <a:p>
            <a:pPr marL="257175" marR="0" lvl="0" indent="-257175" algn="l" rtl="0">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a:p>
            <a:pPr marL="257175" marR="0" lvl="0" indent="-257175" algn="l" rtl="0">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1097" t="25650" r="29903" b="8037"/>
          <a:stretch/>
        </p:blipFill>
        <p:spPr>
          <a:xfrm>
            <a:off x="3161653" y="0"/>
            <a:ext cx="3502617" cy="5143500"/>
          </a:xfrm>
          <a:prstGeom prst="rect">
            <a:avLst/>
          </a:prstGeom>
        </p:spPr>
      </p:pic>
      <p:sp>
        <p:nvSpPr>
          <p:cNvPr id="6" name="CuadroTexto 5"/>
          <p:cNvSpPr txBox="1"/>
          <p:nvPr/>
        </p:nvSpPr>
        <p:spPr>
          <a:xfrm>
            <a:off x="697424" y="139485"/>
            <a:ext cx="2216257" cy="307777"/>
          </a:xfrm>
          <a:prstGeom prst="rect">
            <a:avLst/>
          </a:prstGeom>
          <a:noFill/>
        </p:spPr>
        <p:txBody>
          <a:bodyPr wrap="square" rtlCol="0">
            <a:spAutoFit/>
          </a:bodyPr>
          <a:lstStyle/>
          <a:p>
            <a:r>
              <a:rPr lang="es-MX" b="1" u="sng" dirty="0" smtClean="0">
                <a:effectLst>
                  <a:outerShdw blurRad="38100" dist="38100" dir="2700000" algn="tl">
                    <a:srgbClr val="000000">
                      <a:alpha val="43137"/>
                    </a:srgbClr>
                  </a:outerShdw>
                </a:effectLst>
              </a:rPr>
              <a:t>INFOGRAFÍA</a:t>
            </a:r>
            <a:endParaRPr lang="es-MX"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17562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MX"/>
              <a:t>REFLEXIONES PERSONALES</a:t>
            </a:r>
            <a:endParaRPr/>
          </a:p>
        </p:txBody>
      </p:sp>
      <p:sp>
        <p:nvSpPr>
          <p:cNvPr id="677" name="Shape 6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MX"/>
              <a:t>FIDEL GUTIERREZ FLORES</a:t>
            </a:r>
            <a:endParaRPr/>
          </a:p>
          <a:p>
            <a:pPr marL="0" lvl="0" indent="0">
              <a:spcBef>
                <a:spcPts val="0"/>
              </a:spcBef>
              <a:spcAft>
                <a:spcPts val="0"/>
              </a:spcAft>
              <a:buNone/>
            </a:pPr>
            <a:endParaRPr/>
          </a:p>
          <a:p>
            <a:pPr marL="0" lvl="0" indent="0" algn="just" rtl="0">
              <a:lnSpc>
                <a:spcPct val="150000"/>
              </a:lnSpc>
              <a:spcBef>
                <a:spcPts val="0"/>
              </a:spcBef>
              <a:spcAft>
                <a:spcPts val="0"/>
              </a:spcAft>
              <a:buClr>
                <a:schemeClr val="dk1"/>
              </a:buClr>
              <a:buSzPts val="1100"/>
              <a:buFont typeface="Arial"/>
              <a:buNone/>
            </a:pPr>
            <a:r>
              <a:rPr lang="es-MX" sz="1200">
                <a:solidFill>
                  <a:schemeClr val="dk1"/>
                </a:solidFill>
                <a:latin typeface="Calibri"/>
                <a:ea typeface="Calibri"/>
                <a:cs typeface="Calibri"/>
                <a:sym typeface="Calibri"/>
              </a:rPr>
              <a:t>La primera dificultad que encontramos fue el poder conjuntar los horarios para poder trabajar sobre el proyecto. Nos resultó muy complicado, así que optamos por crear un grupo en WhatsApp y mantuvimos comunicación permanente durante todo el desarrollo del proyecto. También utilizamos la herramienta de Google Docs y Drive para transferir archivos y trabajar de manera tanto síncrona como asíncrona. Como evidencia tenemos el historial de mensajes que nos enviamos por los medios descritos anteriormente y la evidencia más importante son los productos mismos que subimos al PVE. Para mejorar los resultados, es conveniente que nos organicemos para trabajar por medio de las redes sociales. Es una herramienta muy poderosa, funcional, disponible todo el tiempo y gratuita, por lo que nos va a ser de mucha utilidad cuando ya estemos trabajando el proyecto con los alumnos para el próximo ciclo escolar ya que podemos establecer comunicación en tiempo real.</a:t>
            </a:r>
            <a:endParaRPr sz="1200">
              <a:solidFill>
                <a:schemeClr val="dk1"/>
              </a:solidFill>
              <a:latin typeface="Calibri"/>
              <a:ea typeface="Calibri"/>
              <a:cs typeface="Calibri"/>
              <a:sym typeface="Calibri"/>
            </a:endParaRPr>
          </a:p>
          <a:p>
            <a:pPr marL="0" lvl="0" indent="0" algn="just" rtl="0">
              <a:lnSpc>
                <a:spcPct val="150000"/>
              </a:lnSpc>
              <a:spcBef>
                <a:spcPts val="800"/>
              </a:spcBef>
              <a:spcAft>
                <a:spcPts val="0"/>
              </a:spcAft>
              <a:buClr>
                <a:schemeClr val="dk1"/>
              </a:buClr>
              <a:buSzPts val="1100"/>
              <a:buFont typeface="Arial"/>
              <a:buNone/>
            </a:pPr>
            <a:r>
              <a:rPr lang="es-MX" sz="1200">
                <a:solidFill>
                  <a:schemeClr val="dk1"/>
                </a:solidFill>
                <a:latin typeface="Calibri"/>
                <a:ea typeface="Calibri"/>
                <a:cs typeface="Calibri"/>
                <a:sym typeface="Calibri"/>
              </a:rPr>
              <a:t>Otra dificultad a la que nos enfrentamos fue que a veces habían dudas sobre el llenado de algún formato, o sobre si estaba adecuadamente requisitado, sin embargo el trabajo y comunicación con los otros equipos de nuestra escuela nos ayudó a estar al día.</a:t>
            </a:r>
            <a:endParaRPr sz="1200">
              <a:solidFill>
                <a:schemeClr val="dk1"/>
              </a:solidFill>
              <a:latin typeface="Calibri"/>
              <a:ea typeface="Calibri"/>
              <a:cs typeface="Calibri"/>
              <a:sym typeface="Calibri"/>
            </a:endParaRPr>
          </a:p>
          <a:p>
            <a:pPr marL="0" lvl="0" indent="0">
              <a:spcBef>
                <a:spcPts val="80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311700" y="484425"/>
            <a:ext cx="8520600" cy="408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MX"/>
              <a:t>GREGORIO AXAYACATL ALBA MIRANDA</a:t>
            </a:r>
            <a:endParaRPr/>
          </a:p>
          <a:p>
            <a:pPr marL="0" lvl="0" indent="0">
              <a:spcBef>
                <a:spcPts val="0"/>
              </a:spcBef>
              <a:spcAft>
                <a:spcPts val="0"/>
              </a:spcAft>
              <a:buNone/>
            </a:pPr>
            <a:endParaRPr/>
          </a:p>
          <a:p>
            <a:pPr marL="0" lvl="0" indent="0" rtl="0">
              <a:lnSpc>
                <a:spcPct val="115000"/>
              </a:lnSpc>
              <a:spcBef>
                <a:spcPts val="0"/>
              </a:spcBef>
              <a:spcAft>
                <a:spcPts val="0"/>
              </a:spcAft>
              <a:buNone/>
            </a:pPr>
            <a:r>
              <a:rPr lang="es-MX" sz="1600"/>
              <a:t>Si podemos alcanzar el objetivo de hacer que el alumno, desarrolle la capacidad de observación, síntesis y representación gráfica, ya que los dibujos creados con las técnicas básicas, necesitan una mayor práctica para afinar habilidades sensoperceptuales y motrices en su relación con el proyecto. </a:t>
            </a:r>
            <a:endParaRPr sz="1600"/>
          </a:p>
          <a:p>
            <a:pPr marL="0" lvl="0" indent="0" rtl="0">
              <a:lnSpc>
                <a:spcPct val="115000"/>
              </a:lnSpc>
              <a:spcBef>
                <a:spcPts val="0"/>
              </a:spcBef>
              <a:spcAft>
                <a:spcPts val="0"/>
              </a:spcAft>
              <a:buNone/>
            </a:pPr>
            <a:endParaRPr sz="1600"/>
          </a:p>
          <a:p>
            <a:pPr marL="0" lvl="0" indent="0">
              <a:lnSpc>
                <a:spcPct val="115000"/>
              </a:lnSpc>
              <a:spcBef>
                <a:spcPts val="0"/>
              </a:spcBef>
              <a:spcAft>
                <a:spcPts val="0"/>
              </a:spcAft>
              <a:buNone/>
            </a:pPr>
            <a:r>
              <a:rPr lang="es-MX" sz="1600"/>
              <a:t>ARMANDO BARRÓN GIL</a:t>
            </a:r>
            <a:endParaRPr sz="16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347325" y="327700"/>
            <a:ext cx="8520600" cy="4516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MX"/>
              <a:t>MARÍA DEL CARMEN MÉNDEZ JIMÉNEZ</a:t>
            </a:r>
            <a:endParaRPr/>
          </a:p>
          <a:p>
            <a:pPr marL="0" lvl="0" indent="0">
              <a:spcBef>
                <a:spcPts val="0"/>
              </a:spcBef>
              <a:spcAft>
                <a:spcPts val="0"/>
              </a:spcAft>
              <a:buNone/>
            </a:pPr>
            <a:endParaRPr/>
          </a:p>
          <a:p>
            <a:pPr marL="0" lvl="0" indent="0">
              <a:spcBef>
                <a:spcPts val="0"/>
              </a:spcBef>
              <a:spcAft>
                <a:spcPts val="0"/>
              </a:spcAft>
              <a:buNone/>
            </a:pPr>
            <a:r>
              <a:rPr lang="es-MX"/>
              <a:t>     Al conocer sobre los nuevos programas que se planean implementar y la modalidad en los métodos de enseñanza - aprendizaje me trajeron sentimientos encontrados, primero porque los cambios siempre me provocan ansiedad, pero al mismo tiempo es algo que ya esperaba y al mismo tiempo que deseaba.</a:t>
            </a:r>
            <a:endParaRPr/>
          </a:p>
          <a:p>
            <a:pPr marL="0" lvl="0" indent="0">
              <a:spcBef>
                <a:spcPts val="0"/>
              </a:spcBef>
              <a:spcAft>
                <a:spcPts val="0"/>
              </a:spcAft>
              <a:buNone/>
            </a:pPr>
            <a:endParaRPr/>
          </a:p>
          <a:p>
            <a:pPr marL="0" lvl="0" indent="0">
              <a:spcBef>
                <a:spcPts val="0"/>
              </a:spcBef>
              <a:spcAft>
                <a:spcPts val="0"/>
              </a:spcAft>
              <a:buNone/>
            </a:pPr>
            <a:r>
              <a:rPr lang="es-MX"/>
              <a:t>     Desde el inicio de éste proyecto de conexiones donde he trabajado con excelentes profesores y compañeros ha sido de aprendizaje, cooperación y disposición.</a:t>
            </a:r>
            <a:endParaRPr/>
          </a:p>
          <a:p>
            <a:pPr marL="0" lvl="0" indent="0">
              <a:spcBef>
                <a:spcPts val="0"/>
              </a:spcBef>
              <a:spcAft>
                <a:spcPts val="0"/>
              </a:spcAft>
              <a:buNone/>
            </a:pPr>
            <a:r>
              <a:rPr lang="es-MX"/>
              <a:t>He aprendido de mis compañeros y se han ido aclarando dudas con cada trabajo para ir elaborando el proyecto, que con ilusión hemos ido formando.</a:t>
            </a:r>
            <a:endParaRPr/>
          </a:p>
          <a:p>
            <a:pPr marL="0" lvl="0" indent="0">
              <a:spcBef>
                <a:spcPts val="0"/>
              </a:spcBef>
              <a:spcAft>
                <a:spcPts val="0"/>
              </a:spcAft>
              <a:buNone/>
            </a:pPr>
            <a:endParaRPr/>
          </a:p>
          <a:p>
            <a:pPr marL="0" lvl="0" indent="0">
              <a:spcBef>
                <a:spcPts val="0"/>
              </a:spcBef>
              <a:spcAft>
                <a:spcPts val="0"/>
              </a:spcAft>
              <a:buNone/>
            </a:pPr>
            <a:r>
              <a:rPr lang="es-MX"/>
              <a:t>     Si bien, el tiempo y buscar los momentos adecuados para platicar y acordar con respecto a nuestro proyecto no ha sido fácil, la disposición siempre ha estado, así que buscamos alternativas de comunicación por whatsapp y trabajamos con los aplicaciones que nos brinda google, eso nos facilitó el trabajo. </a:t>
            </a:r>
            <a:endParaRPr/>
          </a:p>
          <a:p>
            <a:pPr marL="0" lvl="0" indent="0">
              <a:spcBef>
                <a:spcPts val="0"/>
              </a:spcBef>
              <a:spcAft>
                <a:spcPts val="0"/>
              </a:spcAft>
              <a:buNone/>
            </a:pPr>
            <a:endParaRPr/>
          </a:p>
          <a:p>
            <a:pPr marL="0" lvl="0" indent="0">
              <a:spcBef>
                <a:spcPts val="0"/>
              </a:spcBef>
              <a:spcAft>
                <a:spcPts val="0"/>
              </a:spcAft>
              <a:buNone/>
            </a:pPr>
            <a:r>
              <a:rPr lang="es-MX"/>
              <a:t>     Aunque todavía falta el verdadero trabajo al llevar a cabo nuestro proyecto, ésta planeación ha sido enriquecedora y espero seguir aprendiendo de mis compañeros y alumnos.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p:txBody>
          <a:bodyPr/>
          <a:lstStyle/>
          <a:p>
            <a:endParaRPr lang="es-MX"/>
          </a:p>
        </p:txBody>
      </p:sp>
      <p:pic>
        <p:nvPicPr>
          <p:cNvPr id="4" name="Imagen 3"/>
          <p:cNvPicPr>
            <a:picLocks noChangeAspect="1"/>
          </p:cNvPicPr>
          <p:nvPr/>
        </p:nvPicPr>
        <p:blipFill rotWithShape="1">
          <a:blip r:embed="rId2"/>
          <a:srcRect l="2067" t="28243" b="10744"/>
          <a:stretch/>
        </p:blipFill>
        <p:spPr>
          <a:xfrm>
            <a:off x="852406" y="1152475"/>
            <a:ext cx="7098183" cy="3316638"/>
          </a:xfrm>
          <a:prstGeom prst="rect">
            <a:avLst/>
          </a:prstGeom>
        </p:spPr>
      </p:pic>
    </p:spTree>
    <p:extLst>
      <p:ext uri="{BB962C8B-B14F-4D97-AF65-F5344CB8AC3E}">
        <p14:creationId xmlns:p14="http://schemas.microsoft.com/office/powerpoint/2010/main" val="2820561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280704" y="424055"/>
            <a:ext cx="8520600" cy="4287430"/>
          </a:xfrm>
          <a:prstGeom prst="rect">
            <a:avLst/>
          </a:prstGeom>
          <a:noFill/>
          <a:ln>
            <a:noFill/>
          </a:ln>
        </p:spPr>
        <p:txBody>
          <a:bodyPr spcFirstLastPara="1" wrap="square" lIns="91425" tIns="91425" rIns="91425" bIns="91425" anchor="t" anchorCtr="0">
            <a:noAutofit/>
          </a:bodyPr>
          <a:lstStyle/>
          <a:p>
            <a:pPr marL="257175" marR="0" lvl="0" indent="-257175" algn="l" rtl="0">
              <a:lnSpc>
                <a:spcPct val="90000"/>
              </a:lnSpc>
              <a:spcBef>
                <a:spcPts val="0"/>
              </a:spcBef>
              <a:spcAft>
                <a:spcPts val="0"/>
              </a:spcAft>
              <a:buClr>
                <a:schemeClr val="dk1"/>
              </a:buClr>
              <a:buSzPts val="2017"/>
              <a:buFont typeface="Noto Sans Symbols"/>
              <a:buNone/>
            </a:pPr>
            <a:r>
              <a:rPr lang="es-MX" sz="2200" b="0" i="0" u="none" strike="noStrike" cap="none">
                <a:solidFill>
                  <a:schemeClr val="dk1"/>
                </a:solidFill>
                <a:latin typeface="Arial"/>
                <a:ea typeface="Arial"/>
                <a:cs typeface="Arial"/>
                <a:sym typeface="Arial"/>
              </a:rPr>
              <a:t>5. ¿Cuáles son los prerrequisitos materiales, organizacionales y personales para la planeación del trabajo interdisciplinarios?</a:t>
            </a:r>
            <a:endParaRPr/>
          </a:p>
          <a:p>
            <a:pPr marL="257175" marR="0" lvl="0" indent="-257175" algn="l" rtl="0">
              <a:lnSpc>
                <a:spcPct val="90000"/>
              </a:lnSpc>
              <a:spcBef>
                <a:spcPts val="0"/>
              </a:spcBef>
              <a:spcAft>
                <a:spcPts val="0"/>
              </a:spcAft>
              <a:buClr>
                <a:schemeClr val="dk1"/>
              </a:buClr>
              <a:buSzPts val="2017"/>
              <a:buFont typeface="Noto Sans Symbols"/>
              <a:buNone/>
            </a:pPr>
            <a:endParaRPr sz="2200" b="0" i="0" u="none" strike="noStrike" cap="none">
              <a:solidFill>
                <a:schemeClr val="dk1"/>
              </a:solidFill>
              <a:latin typeface="Arial"/>
              <a:ea typeface="Arial"/>
              <a:cs typeface="Arial"/>
              <a:sym typeface="Arial"/>
            </a:endParaRPr>
          </a:p>
          <a:p>
            <a:pPr marL="495300" marR="0" lvl="0" indent="-342900" algn="l" rtl="0">
              <a:lnSpc>
                <a:spcPct val="90000"/>
              </a:lnSpc>
              <a:spcBef>
                <a:spcPts val="0"/>
              </a:spcBef>
              <a:spcAft>
                <a:spcPts val="0"/>
              </a:spcAft>
              <a:buClr>
                <a:schemeClr val="dk1"/>
              </a:buClr>
              <a:buSzPts val="2200"/>
              <a:buFont typeface="Noto Sans Symbols"/>
              <a:buChar char="❑"/>
            </a:pPr>
            <a:r>
              <a:rPr lang="es-MX" sz="2200" b="0" i="0" u="none" strike="noStrike" cap="none">
                <a:solidFill>
                  <a:schemeClr val="dk1"/>
                </a:solidFill>
                <a:latin typeface="Arial"/>
                <a:ea typeface="Arial"/>
                <a:cs typeface="Arial"/>
                <a:sym typeface="Arial"/>
              </a:rPr>
              <a:t>Programas indicativos y operativos.</a:t>
            </a:r>
            <a:endParaRPr sz="2200" b="0" i="0" u="none" strike="noStrike" cap="none">
              <a:solidFill>
                <a:schemeClr val="dk1"/>
              </a:solidFill>
              <a:latin typeface="Arial"/>
              <a:ea typeface="Arial"/>
              <a:cs typeface="Arial"/>
              <a:sym typeface="Arial"/>
            </a:endParaRPr>
          </a:p>
          <a:p>
            <a:pPr marL="495300" marR="0" lvl="0" indent="-342900" algn="l" rtl="0">
              <a:lnSpc>
                <a:spcPct val="90000"/>
              </a:lnSpc>
              <a:spcBef>
                <a:spcPts val="0"/>
              </a:spcBef>
              <a:spcAft>
                <a:spcPts val="0"/>
              </a:spcAft>
              <a:buClr>
                <a:schemeClr val="dk1"/>
              </a:buClr>
              <a:buSzPts val="2200"/>
              <a:buFont typeface="Noto Sans Symbols"/>
              <a:buChar char="❑"/>
            </a:pPr>
            <a:r>
              <a:rPr lang="es-MX" sz="2200" b="0" i="0" u="none" strike="noStrike" cap="none">
                <a:solidFill>
                  <a:schemeClr val="dk1"/>
                </a:solidFill>
                <a:latin typeface="Arial"/>
                <a:ea typeface="Arial"/>
                <a:cs typeface="Arial"/>
                <a:sym typeface="Arial"/>
              </a:rPr>
              <a:t>Equipos necesarios para el desarrollo del proyecto e insumos</a:t>
            </a:r>
            <a:endParaRPr/>
          </a:p>
          <a:p>
            <a:pPr marL="495300" marR="0" lvl="0" indent="-342900" algn="l" rtl="0">
              <a:lnSpc>
                <a:spcPct val="90000"/>
              </a:lnSpc>
              <a:spcBef>
                <a:spcPts val="0"/>
              </a:spcBef>
              <a:spcAft>
                <a:spcPts val="0"/>
              </a:spcAft>
              <a:buClr>
                <a:schemeClr val="dk1"/>
              </a:buClr>
              <a:buSzPts val="2200"/>
              <a:buFont typeface="Noto Sans Symbols"/>
              <a:buChar char="❑"/>
            </a:pPr>
            <a:r>
              <a:rPr lang="es-MX" sz="2200" b="0" i="0" u="none" strike="noStrike" cap="none">
                <a:solidFill>
                  <a:schemeClr val="dk1"/>
                </a:solidFill>
                <a:latin typeface="Arial"/>
                <a:ea typeface="Arial"/>
                <a:cs typeface="Arial"/>
                <a:sym typeface="Arial"/>
              </a:rPr>
              <a:t>Lugar de trabajo adecuado.</a:t>
            </a:r>
            <a:endParaRPr sz="2200" b="0" i="0" u="none" strike="noStrike" cap="none">
              <a:solidFill>
                <a:schemeClr val="dk1"/>
              </a:solidFill>
              <a:latin typeface="Arial"/>
              <a:ea typeface="Arial"/>
              <a:cs typeface="Arial"/>
              <a:sym typeface="Arial"/>
            </a:endParaRPr>
          </a:p>
          <a:p>
            <a:pPr marL="495300" marR="0" lvl="0" indent="-342900" algn="l" rtl="0">
              <a:lnSpc>
                <a:spcPct val="90000"/>
              </a:lnSpc>
              <a:spcBef>
                <a:spcPts val="0"/>
              </a:spcBef>
              <a:spcAft>
                <a:spcPts val="0"/>
              </a:spcAft>
              <a:buClr>
                <a:schemeClr val="dk1"/>
              </a:buClr>
              <a:buSzPts val="2200"/>
              <a:buFont typeface="Noto Sans Symbols"/>
              <a:buChar char="❑"/>
            </a:pPr>
            <a:r>
              <a:rPr lang="es-MX" sz="2200" b="0" i="0" u="none" strike="noStrike" cap="none">
                <a:solidFill>
                  <a:schemeClr val="dk1"/>
                </a:solidFill>
                <a:latin typeface="Arial"/>
                <a:ea typeface="Arial"/>
                <a:cs typeface="Arial"/>
                <a:sym typeface="Arial"/>
              </a:rPr>
              <a:t>Disposición y compromiso personal.</a:t>
            </a:r>
            <a:endParaRPr/>
          </a:p>
          <a:p>
            <a:pPr marL="457200" marR="0" lvl="0" indent="-165100" algn="l" rtl="0">
              <a:lnSpc>
                <a:spcPct val="90000"/>
              </a:lnSpc>
              <a:spcBef>
                <a:spcPts val="0"/>
              </a:spcBef>
              <a:spcAft>
                <a:spcPts val="0"/>
              </a:spcAft>
              <a:buClr>
                <a:schemeClr val="dk1"/>
              </a:buClr>
              <a:buSzPts val="2200"/>
              <a:buFont typeface="Noto Sans Symbols"/>
              <a:buNone/>
            </a:pPr>
            <a:endParaRPr sz="2200" b="0" i="0" u="none" strike="noStrike" cap="none">
              <a:solidFill>
                <a:schemeClr val="dk1"/>
              </a:solidFill>
              <a:latin typeface="Arial"/>
              <a:ea typeface="Arial"/>
              <a:cs typeface="Arial"/>
              <a:sym typeface="Arial"/>
            </a:endParaRPr>
          </a:p>
          <a:p>
            <a:pPr marL="257175" marR="0" lvl="0" indent="-257175" algn="l" rtl="0">
              <a:lnSpc>
                <a:spcPct val="90000"/>
              </a:lnSpc>
              <a:spcBef>
                <a:spcPts val="0"/>
              </a:spcBef>
              <a:spcAft>
                <a:spcPts val="0"/>
              </a:spcAft>
              <a:buClr>
                <a:schemeClr val="accent1"/>
              </a:buClr>
              <a:buSzPts val="2200"/>
              <a:buFont typeface="Noto Sans Symbols"/>
              <a:buNone/>
            </a:pPr>
            <a:r>
              <a:rPr lang="es-MX" sz="2200" b="0" i="0" u="none" strike="noStrike" cap="none">
                <a:solidFill>
                  <a:schemeClr val="dk1"/>
                </a:solidFill>
                <a:latin typeface="Arial"/>
                <a:ea typeface="Arial"/>
                <a:cs typeface="Arial"/>
                <a:sym typeface="Arial"/>
              </a:rPr>
              <a:t>6. ¿Qué papel juega la planeación en el trabajo interdisciplinario y qué características debe tener?</a:t>
            </a:r>
            <a:endParaRPr/>
          </a:p>
          <a:p>
            <a:pPr marL="257175" marR="0" lvl="0" indent="-257175" algn="l" rtl="0">
              <a:lnSpc>
                <a:spcPct val="90000"/>
              </a:lnSpc>
              <a:spcBef>
                <a:spcPts val="0"/>
              </a:spcBef>
              <a:spcAft>
                <a:spcPts val="0"/>
              </a:spcAft>
              <a:buClr>
                <a:schemeClr val="accent1"/>
              </a:buClr>
              <a:buSzPts val="2200"/>
              <a:buFont typeface="Noto Sans Symbols"/>
              <a:buNone/>
            </a:pPr>
            <a:endParaRPr sz="2200" b="0" i="0" u="none" strike="noStrike" cap="none">
              <a:solidFill>
                <a:schemeClr val="dk1"/>
              </a:solidFill>
              <a:latin typeface="Arial"/>
              <a:ea typeface="Arial"/>
              <a:cs typeface="Arial"/>
              <a:sym typeface="Arial"/>
            </a:endParaRPr>
          </a:p>
          <a:p>
            <a:pPr marL="257175" marR="0" lvl="0" indent="-257175" algn="l" rtl="0">
              <a:lnSpc>
                <a:spcPct val="90000"/>
              </a:lnSpc>
              <a:spcBef>
                <a:spcPts val="0"/>
              </a:spcBef>
              <a:spcAft>
                <a:spcPts val="0"/>
              </a:spcAft>
              <a:buClr>
                <a:schemeClr val="accent1"/>
              </a:buClr>
              <a:buSzPts val="2200"/>
              <a:buFont typeface="Noto Sans Symbols"/>
              <a:buNone/>
            </a:pPr>
            <a:r>
              <a:rPr lang="es-MX" sz="2200" b="0" i="0" u="none" strike="noStrike" cap="none">
                <a:solidFill>
                  <a:schemeClr val="dk1"/>
                </a:solidFill>
                <a:latin typeface="Arial"/>
                <a:ea typeface="Arial"/>
                <a:cs typeface="Arial"/>
                <a:sym typeface="Arial"/>
              </a:rPr>
              <a:t>   Es la parte medular del proceso y debe ser metódico, organizado, coherente, factible, objetivo y perfectible.</a:t>
            </a:r>
            <a:endParaRPr/>
          </a:p>
          <a:p>
            <a:pPr marL="257175" marR="0" lvl="0" indent="-171450" algn="l" rtl="0">
              <a:lnSpc>
                <a:spcPct val="90000"/>
              </a:lnSpc>
              <a:spcBef>
                <a:spcPts val="0"/>
              </a:spcBef>
              <a:spcAft>
                <a:spcPts val="0"/>
              </a:spcAft>
              <a:buClr>
                <a:schemeClr val="accent1"/>
              </a:buClr>
              <a:buSzPts val="135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Espiral">
  <a:themeElements>
    <a:clrScheme name="Espiral">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4012</Words>
  <Application>Microsoft Office PowerPoint</Application>
  <PresentationFormat>Presentación en pantalla (16:9)</PresentationFormat>
  <Paragraphs>483</Paragraphs>
  <Slides>84</Slides>
  <Notes>82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84</vt:i4>
      </vt:variant>
    </vt:vector>
  </HeadingPairs>
  <TitlesOfParts>
    <vt:vector size="89" baseType="lpstr">
      <vt:lpstr>Century Gothic</vt:lpstr>
      <vt:lpstr>Calibri</vt:lpstr>
      <vt:lpstr>Arial</vt:lpstr>
      <vt:lpstr>Noto Sans Symbols</vt:lpstr>
      <vt:lpstr>Espiral</vt:lpstr>
      <vt:lpstr>COLEGIO INGLES MICHAEL FARADAY, A.C.</vt:lpstr>
      <vt:lpstr>Presentación de PowerPoint</vt:lpstr>
      <vt:lpstr>Presentación de PowerPoint</vt:lpstr>
      <vt:lpstr>ÍNDICE</vt:lpstr>
      <vt:lpstr>Presentación de PowerPoint</vt:lpstr>
      <vt:lpstr>Presentación de PowerPoint</vt:lpstr>
      <vt:lpstr>Producto 1.</vt:lpstr>
      <vt:lpstr>Presentación de PowerPoint</vt:lpstr>
      <vt:lpstr>Presentación de PowerPoint</vt:lpstr>
      <vt:lpstr>Producto 3    Fotografías de la sesión.</vt:lpstr>
      <vt:lpstr>Presentación de PowerPoint</vt:lpstr>
      <vt:lpstr>Presentación de PowerPoint</vt:lpstr>
      <vt:lpstr>Introducción o justificación. Descripción del proyecto</vt:lpstr>
      <vt:lpstr>Objetivos o propósitos a alcanzar, de cada asignatura involucrada</vt:lpstr>
      <vt:lpstr>Preguntas generadoras, preguntas guía, problema a abordar.</vt:lpstr>
      <vt:lpstr>Contenido. Temas y porductos propuestos.</vt:lpstr>
      <vt:lpstr>Presentación de PowerPoint</vt:lpstr>
      <vt:lpstr>Evaluación. Productos/ Evidencias</vt:lpstr>
      <vt:lpstr>Planeación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Seguimiento, evaluación, autoevaluación y coevaluación</vt:lpstr>
      <vt:lpstr>Evaluación del proyecto</vt:lpstr>
      <vt:lpstr>Reflexión del Grupo interdisciplinario</vt:lpstr>
      <vt:lpstr>Presentación de PowerPoint</vt:lpstr>
      <vt:lpstr>Reflexión. Reunión de zona</vt:lpstr>
      <vt:lpstr>Presentación de PowerPoint</vt:lpstr>
      <vt:lpstr>Producto 4   Organizador gráfico.  Preguntas esenciales</vt:lpstr>
      <vt:lpstr>Producto 5         Organizador gráfico Proceso de indagación </vt:lpstr>
      <vt:lpstr>Producto 6 Análisis mesa de expertos, general.</vt:lpstr>
      <vt:lpstr>Presentación de PowerPoint</vt:lpstr>
      <vt:lpstr>Presentación de PowerPoint</vt:lpstr>
      <vt:lpstr>Presentación de PowerPoint</vt:lpstr>
      <vt:lpstr>Presentación de PowerPoint</vt:lpstr>
      <vt:lpstr>Presentación de PowerPoint</vt:lpstr>
      <vt:lpstr>Estructura Inicial de Planeación E.I.P. Resumen (Señalado. Producto7.)</vt:lpstr>
      <vt:lpstr>Contexto. Justifica las circunstancias o elementos de la realidad en la que se da el problema o propuesta.  Introducción y/o justificación del proyecto. </vt:lpstr>
      <vt:lpstr>Presentación de PowerPoint</vt:lpstr>
      <vt:lpstr>II. Intención. Sólo una de las propuestas da nombre al proyecto. </vt:lpstr>
      <vt:lpstr>III. Objetivo general del proyecto. Toma en cuenta a todas las asignaturas  involucradas. </vt:lpstr>
      <vt:lpstr>IV. Disciplinas involucradas en el  trabajo interdisciplinario. </vt:lpstr>
      <vt:lpstr>Presentación de PowerPoint</vt:lpstr>
      <vt:lpstr>V. Esquema del proceso de construcción del proyecto por disciplinas.   </vt:lpstr>
      <vt:lpstr>Presentación de PowerPoint</vt:lpstr>
      <vt:lpstr>Presentación de PowerPoint</vt:lpstr>
      <vt:lpstr>Presentación de PowerPoint</vt:lpstr>
      <vt:lpstr>Presentación de PowerPoint</vt:lpstr>
      <vt:lpstr>Presentación de PowerPoint</vt:lpstr>
      <vt:lpstr>Fotos: 3ª reunión de trabajo</vt:lpstr>
      <vt:lpstr>Presentación de PowerPoint</vt:lpstr>
      <vt:lpstr>Presentación de PowerPoint</vt:lpstr>
      <vt:lpstr>Evaluación. Tipos, herramientas y de aprendizaje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Evaluación. Formatos. Prerrequisitos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LISTA DE PASOS PARA REALIZAR UNA INFOGRAFÍA DIGITAL.</vt:lpstr>
      <vt:lpstr>Presentación de PowerPoint</vt:lpstr>
      <vt:lpstr>REFLEXIONES PERSONALES</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INGLES MICHAEL FARADAY, A.C.</dc:title>
  <dc:creator>TEYITA</dc:creator>
  <cp:lastModifiedBy>Gronk</cp:lastModifiedBy>
  <cp:revision>3</cp:revision>
  <dcterms:modified xsi:type="dcterms:W3CDTF">2018-06-30T05:18:52Z</dcterms:modified>
</cp:coreProperties>
</file>