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72" r:id="rId2"/>
    <p:sldId id="322" r:id="rId3"/>
    <p:sldId id="323" r:id="rId4"/>
    <p:sldId id="332" r:id="rId5"/>
    <p:sldId id="273" r:id="rId6"/>
    <p:sldId id="324" r:id="rId7"/>
    <p:sldId id="325" r:id="rId8"/>
    <p:sldId id="326" r:id="rId9"/>
    <p:sldId id="327" r:id="rId10"/>
    <p:sldId id="328" r:id="rId11"/>
    <p:sldId id="329" r:id="rId12"/>
    <p:sldId id="330" r:id="rId13"/>
    <p:sldId id="331" r:id="rId14"/>
    <p:sldId id="274" r:id="rId15"/>
    <p:sldId id="275" r:id="rId16"/>
    <p:sldId id="276" r:id="rId17"/>
    <p:sldId id="277" r:id="rId18"/>
    <p:sldId id="354" r:id="rId19"/>
    <p:sldId id="355" r:id="rId20"/>
    <p:sldId id="356" r:id="rId21"/>
    <p:sldId id="335" r:id="rId22"/>
    <p:sldId id="336" r:id="rId23"/>
    <p:sldId id="339" r:id="rId24"/>
    <p:sldId id="343" r:id="rId25"/>
    <p:sldId id="345" r:id="rId26"/>
    <p:sldId id="346" r:id="rId27"/>
    <p:sldId id="347" r:id="rId28"/>
    <p:sldId id="348" r:id="rId29"/>
    <p:sldId id="349" r:id="rId30"/>
    <p:sldId id="278" r:id="rId31"/>
    <p:sldId id="279" r:id="rId32"/>
    <p:sldId id="290" r:id="rId33"/>
    <p:sldId id="280" r:id="rId34"/>
    <p:sldId id="291" r:id="rId35"/>
    <p:sldId id="281" r:id="rId36"/>
    <p:sldId id="292" r:id="rId37"/>
    <p:sldId id="293" r:id="rId38"/>
    <p:sldId id="297" r:id="rId39"/>
    <p:sldId id="298" r:id="rId40"/>
    <p:sldId id="299" r:id="rId41"/>
    <p:sldId id="311" r:id="rId42"/>
    <p:sldId id="308" r:id="rId43"/>
    <p:sldId id="362" r:id="rId44"/>
    <p:sldId id="365" r:id="rId45"/>
    <p:sldId id="364" r:id="rId46"/>
    <p:sldId id="366" r:id="rId47"/>
    <p:sldId id="321" r:id="rId48"/>
    <p:sldId id="350" r:id="rId49"/>
    <p:sldId id="351" r:id="rId50"/>
    <p:sldId id="352" r:id="rId51"/>
    <p:sldId id="353" r:id="rId5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35" autoAdjust="0"/>
    <p:restoredTop sz="94660"/>
  </p:normalViewPr>
  <p:slideViewPr>
    <p:cSldViewPr>
      <p:cViewPr>
        <p:scale>
          <a:sx n="60" d="100"/>
          <a:sy n="60" d="100"/>
        </p:scale>
        <p:origin x="-1650" y="-2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AD6C0E-C1E2-4EBE-B8AA-143FAE3177E4}" type="doc">
      <dgm:prSet loTypeId="urn:microsoft.com/office/officeart/2008/layout/VerticalAccentList" loCatId="list" qsTypeId="urn:microsoft.com/office/officeart/2005/8/quickstyle/simple1" qsCatId="simple" csTypeId="urn:microsoft.com/office/officeart/2005/8/colors/accent2_1" csCatId="accent2" phldr="1"/>
      <dgm:spPr/>
      <dgm:t>
        <a:bodyPr/>
        <a:lstStyle/>
        <a:p>
          <a:endParaRPr lang="es-MX"/>
        </a:p>
      </dgm:t>
    </dgm:pt>
    <dgm:pt modelId="{7EB240D1-A7D0-483F-AA69-C440FC2FADC9}">
      <dgm:prSet phldrT="[Texto]"/>
      <dgm:spPr/>
      <dgm:t>
        <a:bodyPr/>
        <a:lstStyle/>
        <a:p>
          <a:r>
            <a:rPr lang="es-MX" dirty="0" smtClean="0">
              <a:solidFill>
                <a:srgbClr val="800000"/>
              </a:solidFill>
            </a:rPr>
            <a:t>EDUCACIÓN PARA LA SALUD</a:t>
          </a:r>
          <a:endParaRPr lang="es-MX" dirty="0">
            <a:solidFill>
              <a:srgbClr val="800000"/>
            </a:solidFill>
          </a:endParaRPr>
        </a:p>
      </dgm:t>
    </dgm:pt>
    <dgm:pt modelId="{592C2EE9-8B75-4208-B1E7-7FE677541C40}" type="parTrans" cxnId="{9F41BDD8-6AEF-4FEA-9E64-F9C7AB6A5EC9}">
      <dgm:prSet/>
      <dgm:spPr/>
      <dgm:t>
        <a:bodyPr/>
        <a:lstStyle/>
        <a:p>
          <a:endParaRPr lang="es-MX"/>
        </a:p>
      </dgm:t>
    </dgm:pt>
    <dgm:pt modelId="{28206F54-5392-42D7-92CC-43E475BFFA8A}" type="sibTrans" cxnId="{9F41BDD8-6AEF-4FEA-9E64-F9C7AB6A5EC9}">
      <dgm:prSet/>
      <dgm:spPr/>
      <dgm:t>
        <a:bodyPr/>
        <a:lstStyle/>
        <a:p>
          <a:endParaRPr lang="es-MX"/>
        </a:p>
      </dgm:t>
    </dgm:pt>
    <dgm:pt modelId="{05844A22-B732-47B5-A10E-18A8A05F9497}">
      <dgm:prSet phldrT="[Texto]"/>
      <dgm:spPr/>
      <dgm:t>
        <a:bodyPr/>
        <a:lstStyle/>
        <a:p>
          <a:r>
            <a:rPr lang="es-MX" b="1" dirty="0" smtClean="0"/>
            <a:t>Reconocerse como individuo único y social, consciente de lo que representa tener hijos  de consumo con problemas  sociales y de la naturaleza (ambientales)</a:t>
          </a:r>
          <a:endParaRPr lang="es-MX" b="1" dirty="0"/>
        </a:p>
      </dgm:t>
    </dgm:pt>
    <dgm:pt modelId="{46406A48-A598-4460-902B-9357B9D99B89}" type="parTrans" cxnId="{51A1AF98-E325-4972-BCC6-593E550E2A85}">
      <dgm:prSet/>
      <dgm:spPr/>
      <dgm:t>
        <a:bodyPr/>
        <a:lstStyle/>
        <a:p>
          <a:endParaRPr lang="es-MX"/>
        </a:p>
      </dgm:t>
    </dgm:pt>
    <dgm:pt modelId="{2A0DCE57-1E5A-41E3-8652-D1303C162C40}" type="sibTrans" cxnId="{51A1AF98-E325-4972-BCC6-593E550E2A85}">
      <dgm:prSet/>
      <dgm:spPr/>
      <dgm:t>
        <a:bodyPr/>
        <a:lstStyle/>
        <a:p>
          <a:endParaRPr lang="es-MX"/>
        </a:p>
      </dgm:t>
    </dgm:pt>
    <dgm:pt modelId="{70DDE111-3309-4925-BEF3-638A1B4BD5A1}">
      <dgm:prSet phldrT="[Texto]"/>
      <dgm:spPr/>
      <dgm:t>
        <a:bodyPr/>
        <a:lstStyle/>
        <a:p>
          <a:r>
            <a:rPr lang="es-MX" dirty="0" smtClean="0">
              <a:solidFill>
                <a:srgbClr val="800000"/>
              </a:solidFill>
            </a:rPr>
            <a:t>MATEMÁTICAS</a:t>
          </a:r>
          <a:endParaRPr lang="es-MX" dirty="0">
            <a:solidFill>
              <a:srgbClr val="800000"/>
            </a:solidFill>
          </a:endParaRPr>
        </a:p>
      </dgm:t>
    </dgm:pt>
    <dgm:pt modelId="{5DA759FC-E590-45B1-8124-C6FF8E11EFD9}" type="parTrans" cxnId="{3C8B0DA7-1689-4F61-BB52-81A17A390B5B}">
      <dgm:prSet/>
      <dgm:spPr/>
      <dgm:t>
        <a:bodyPr/>
        <a:lstStyle/>
        <a:p>
          <a:endParaRPr lang="es-MX"/>
        </a:p>
      </dgm:t>
    </dgm:pt>
    <dgm:pt modelId="{807EB083-A8AE-45A0-9018-2F52968F4B0B}" type="sibTrans" cxnId="{3C8B0DA7-1689-4F61-BB52-81A17A390B5B}">
      <dgm:prSet/>
      <dgm:spPr/>
      <dgm:t>
        <a:bodyPr/>
        <a:lstStyle/>
        <a:p>
          <a:endParaRPr lang="es-MX"/>
        </a:p>
      </dgm:t>
    </dgm:pt>
    <dgm:pt modelId="{2C514F52-FA0D-4FAD-B754-FAA96F152D47}">
      <dgm:prSet phldrT="[Texto]"/>
      <dgm:spPr/>
      <dgm:t>
        <a:bodyPr/>
        <a:lstStyle/>
        <a:p>
          <a:r>
            <a:rPr lang="es-MX" b="1" dirty="0" smtClean="0"/>
            <a:t>Que los alumnos sean capaces de modelar gráfica y algebraicamente, así como manejar las funciones trascendentes.</a:t>
          </a:r>
          <a:endParaRPr lang="es-MX" b="1" dirty="0"/>
        </a:p>
      </dgm:t>
    </dgm:pt>
    <dgm:pt modelId="{D60A20F4-CEAD-46B9-B244-BCE7A8300A6B}" type="parTrans" cxnId="{51BDA23C-5643-43FC-9087-05126E382E43}">
      <dgm:prSet/>
      <dgm:spPr/>
      <dgm:t>
        <a:bodyPr/>
        <a:lstStyle/>
        <a:p>
          <a:endParaRPr lang="es-MX"/>
        </a:p>
      </dgm:t>
    </dgm:pt>
    <dgm:pt modelId="{D9B55A0A-DCE5-4A55-B321-4F01C1CC5F43}" type="sibTrans" cxnId="{51BDA23C-5643-43FC-9087-05126E382E43}">
      <dgm:prSet/>
      <dgm:spPr/>
      <dgm:t>
        <a:bodyPr/>
        <a:lstStyle/>
        <a:p>
          <a:endParaRPr lang="es-MX"/>
        </a:p>
      </dgm:t>
    </dgm:pt>
    <dgm:pt modelId="{55BD19D6-48FE-48D0-B072-10A177F6D1DF}">
      <dgm:prSet phldrT="[Texto]"/>
      <dgm:spPr/>
      <dgm:t>
        <a:bodyPr/>
        <a:lstStyle/>
        <a:p>
          <a:r>
            <a:rPr lang="es-MX" dirty="0" smtClean="0">
              <a:solidFill>
                <a:srgbClr val="800000"/>
              </a:solidFill>
            </a:rPr>
            <a:t>ÉTICA</a:t>
          </a:r>
          <a:endParaRPr lang="es-MX" dirty="0">
            <a:solidFill>
              <a:srgbClr val="800000"/>
            </a:solidFill>
          </a:endParaRPr>
        </a:p>
      </dgm:t>
    </dgm:pt>
    <dgm:pt modelId="{2DB86CEC-F40B-42E6-AC26-D0DED48E22BF}" type="parTrans" cxnId="{8DA3ADAF-39EE-4CFA-8BE6-184EA8ED1929}">
      <dgm:prSet/>
      <dgm:spPr/>
      <dgm:t>
        <a:bodyPr/>
        <a:lstStyle/>
        <a:p>
          <a:endParaRPr lang="es-MX"/>
        </a:p>
      </dgm:t>
    </dgm:pt>
    <dgm:pt modelId="{E318556E-19AA-4E96-B78C-B87FC9E48E36}" type="sibTrans" cxnId="{8DA3ADAF-39EE-4CFA-8BE6-184EA8ED1929}">
      <dgm:prSet/>
      <dgm:spPr/>
      <dgm:t>
        <a:bodyPr/>
        <a:lstStyle/>
        <a:p>
          <a:endParaRPr lang="es-MX"/>
        </a:p>
      </dgm:t>
    </dgm:pt>
    <dgm:pt modelId="{6CB7D818-2C10-4DDD-9061-37435349A2A2}">
      <dgm:prSet phldrT="[Texto]"/>
      <dgm:spPr/>
      <dgm:t>
        <a:bodyPr/>
        <a:lstStyle/>
        <a:p>
          <a:r>
            <a:rPr lang="es-ES" b="1" dirty="0" smtClean="0"/>
            <a:t>Concientizar a los alumnos sobre el problema de la sobrepoblación por práctica de relaciones sexuales erróneas</a:t>
          </a:r>
          <a:endParaRPr lang="es-MX" dirty="0"/>
        </a:p>
      </dgm:t>
    </dgm:pt>
    <dgm:pt modelId="{5B17B4F4-D95C-4573-80A9-108A0D09F7AA}" type="parTrans" cxnId="{4CFE3F8B-CC64-4D9F-B49F-E3A2CA329C11}">
      <dgm:prSet/>
      <dgm:spPr/>
      <dgm:t>
        <a:bodyPr/>
        <a:lstStyle/>
        <a:p>
          <a:endParaRPr lang="es-MX"/>
        </a:p>
      </dgm:t>
    </dgm:pt>
    <dgm:pt modelId="{08BD1619-B176-423A-9C15-C8400E31C597}" type="sibTrans" cxnId="{4CFE3F8B-CC64-4D9F-B49F-E3A2CA329C11}">
      <dgm:prSet/>
      <dgm:spPr/>
      <dgm:t>
        <a:bodyPr/>
        <a:lstStyle/>
        <a:p>
          <a:endParaRPr lang="es-MX"/>
        </a:p>
      </dgm:t>
    </dgm:pt>
    <dgm:pt modelId="{11C41BE8-2EA3-4586-81E5-EDD3366F5647}" type="pres">
      <dgm:prSet presAssocID="{5BAD6C0E-C1E2-4EBE-B8AA-143FAE3177E4}" presName="Name0" presStyleCnt="0">
        <dgm:presLayoutVars>
          <dgm:chMax/>
          <dgm:chPref/>
          <dgm:dir/>
        </dgm:presLayoutVars>
      </dgm:prSet>
      <dgm:spPr/>
      <dgm:t>
        <a:bodyPr/>
        <a:lstStyle/>
        <a:p>
          <a:endParaRPr lang="es-MX"/>
        </a:p>
      </dgm:t>
    </dgm:pt>
    <dgm:pt modelId="{29500E72-34D2-41F5-AC63-1BD6094383EA}" type="pres">
      <dgm:prSet presAssocID="{7EB240D1-A7D0-483F-AA69-C440FC2FADC9}" presName="parenttextcomposite" presStyleCnt="0"/>
      <dgm:spPr/>
    </dgm:pt>
    <dgm:pt modelId="{D2D40753-D820-4B4C-B49C-692D5E1CDA23}" type="pres">
      <dgm:prSet presAssocID="{7EB240D1-A7D0-483F-AA69-C440FC2FADC9}" presName="parenttext" presStyleLbl="revTx" presStyleIdx="0" presStyleCnt="3">
        <dgm:presLayoutVars>
          <dgm:chMax/>
          <dgm:chPref val="2"/>
          <dgm:bulletEnabled val="1"/>
        </dgm:presLayoutVars>
      </dgm:prSet>
      <dgm:spPr/>
      <dgm:t>
        <a:bodyPr/>
        <a:lstStyle/>
        <a:p>
          <a:endParaRPr lang="es-MX"/>
        </a:p>
      </dgm:t>
    </dgm:pt>
    <dgm:pt modelId="{49A23B06-2B2A-49DE-BEB0-9C891067410D}" type="pres">
      <dgm:prSet presAssocID="{7EB240D1-A7D0-483F-AA69-C440FC2FADC9}" presName="composite" presStyleCnt="0"/>
      <dgm:spPr/>
    </dgm:pt>
    <dgm:pt modelId="{2CB5A290-6BE2-447F-B454-3024634C6D91}" type="pres">
      <dgm:prSet presAssocID="{7EB240D1-A7D0-483F-AA69-C440FC2FADC9}" presName="chevron1" presStyleLbl="alignNode1" presStyleIdx="0" presStyleCnt="21"/>
      <dgm:spPr/>
    </dgm:pt>
    <dgm:pt modelId="{DB54F956-F567-4BC6-B432-07DABAE661FE}" type="pres">
      <dgm:prSet presAssocID="{7EB240D1-A7D0-483F-AA69-C440FC2FADC9}" presName="chevron2" presStyleLbl="alignNode1" presStyleIdx="1" presStyleCnt="21"/>
      <dgm:spPr/>
    </dgm:pt>
    <dgm:pt modelId="{BF009EE2-0020-4245-B829-363EB8BE8592}" type="pres">
      <dgm:prSet presAssocID="{7EB240D1-A7D0-483F-AA69-C440FC2FADC9}" presName="chevron3" presStyleLbl="alignNode1" presStyleIdx="2" presStyleCnt="21"/>
      <dgm:spPr/>
    </dgm:pt>
    <dgm:pt modelId="{C4C756BA-6897-4576-BB03-2DDF7CA5A2A7}" type="pres">
      <dgm:prSet presAssocID="{7EB240D1-A7D0-483F-AA69-C440FC2FADC9}" presName="chevron4" presStyleLbl="alignNode1" presStyleIdx="3" presStyleCnt="21"/>
      <dgm:spPr/>
    </dgm:pt>
    <dgm:pt modelId="{4234790B-DD05-47ED-85BB-9FC75B63C719}" type="pres">
      <dgm:prSet presAssocID="{7EB240D1-A7D0-483F-AA69-C440FC2FADC9}" presName="chevron5" presStyleLbl="alignNode1" presStyleIdx="4" presStyleCnt="21"/>
      <dgm:spPr/>
    </dgm:pt>
    <dgm:pt modelId="{33792B52-245D-47DB-99F6-359A63A0902B}" type="pres">
      <dgm:prSet presAssocID="{7EB240D1-A7D0-483F-AA69-C440FC2FADC9}" presName="chevron6" presStyleLbl="alignNode1" presStyleIdx="5" presStyleCnt="21"/>
      <dgm:spPr/>
    </dgm:pt>
    <dgm:pt modelId="{4EE96AF9-2354-4E2C-9FD3-7691B4DF3142}" type="pres">
      <dgm:prSet presAssocID="{7EB240D1-A7D0-483F-AA69-C440FC2FADC9}" presName="chevron7" presStyleLbl="alignNode1" presStyleIdx="6" presStyleCnt="21"/>
      <dgm:spPr/>
    </dgm:pt>
    <dgm:pt modelId="{CA129EF1-C2CE-45D4-BA12-7AFF9B547139}" type="pres">
      <dgm:prSet presAssocID="{7EB240D1-A7D0-483F-AA69-C440FC2FADC9}" presName="childtext" presStyleLbl="solidFgAcc1" presStyleIdx="0" presStyleCnt="3">
        <dgm:presLayoutVars>
          <dgm:chMax/>
          <dgm:chPref val="0"/>
          <dgm:bulletEnabled val="1"/>
        </dgm:presLayoutVars>
      </dgm:prSet>
      <dgm:spPr/>
      <dgm:t>
        <a:bodyPr/>
        <a:lstStyle/>
        <a:p>
          <a:endParaRPr lang="es-MX"/>
        </a:p>
      </dgm:t>
    </dgm:pt>
    <dgm:pt modelId="{F9B71130-DEAD-4275-B345-04C17CEC3BF2}" type="pres">
      <dgm:prSet presAssocID="{28206F54-5392-42D7-92CC-43E475BFFA8A}" presName="sibTrans" presStyleCnt="0"/>
      <dgm:spPr/>
    </dgm:pt>
    <dgm:pt modelId="{84CA01A4-BB6E-4BD9-B3E9-D183C635E6C7}" type="pres">
      <dgm:prSet presAssocID="{70DDE111-3309-4925-BEF3-638A1B4BD5A1}" presName="parenttextcomposite" presStyleCnt="0"/>
      <dgm:spPr/>
    </dgm:pt>
    <dgm:pt modelId="{9B8CF28C-5790-4D6C-8DEA-0BAB3EBB98EC}" type="pres">
      <dgm:prSet presAssocID="{70DDE111-3309-4925-BEF3-638A1B4BD5A1}" presName="parenttext" presStyleLbl="revTx" presStyleIdx="1" presStyleCnt="3">
        <dgm:presLayoutVars>
          <dgm:chMax/>
          <dgm:chPref val="2"/>
          <dgm:bulletEnabled val="1"/>
        </dgm:presLayoutVars>
      </dgm:prSet>
      <dgm:spPr/>
      <dgm:t>
        <a:bodyPr/>
        <a:lstStyle/>
        <a:p>
          <a:endParaRPr lang="es-MX"/>
        </a:p>
      </dgm:t>
    </dgm:pt>
    <dgm:pt modelId="{49F9958B-0B35-41D6-A4DF-F5BA46C444E3}" type="pres">
      <dgm:prSet presAssocID="{70DDE111-3309-4925-BEF3-638A1B4BD5A1}" presName="composite" presStyleCnt="0"/>
      <dgm:spPr/>
    </dgm:pt>
    <dgm:pt modelId="{5BBD46CB-41A9-441E-A05F-BE6D53C0C4DD}" type="pres">
      <dgm:prSet presAssocID="{70DDE111-3309-4925-BEF3-638A1B4BD5A1}" presName="chevron1" presStyleLbl="alignNode1" presStyleIdx="7" presStyleCnt="21"/>
      <dgm:spPr/>
    </dgm:pt>
    <dgm:pt modelId="{1EBEEE5A-A040-40D5-A7F6-071FBCE25D61}" type="pres">
      <dgm:prSet presAssocID="{70DDE111-3309-4925-BEF3-638A1B4BD5A1}" presName="chevron2" presStyleLbl="alignNode1" presStyleIdx="8" presStyleCnt="21"/>
      <dgm:spPr/>
    </dgm:pt>
    <dgm:pt modelId="{8178F34C-FFFC-45B7-8E29-57B68A956563}" type="pres">
      <dgm:prSet presAssocID="{70DDE111-3309-4925-BEF3-638A1B4BD5A1}" presName="chevron3" presStyleLbl="alignNode1" presStyleIdx="9" presStyleCnt="21"/>
      <dgm:spPr/>
    </dgm:pt>
    <dgm:pt modelId="{7F090609-42EC-47E2-872F-D74926611B28}" type="pres">
      <dgm:prSet presAssocID="{70DDE111-3309-4925-BEF3-638A1B4BD5A1}" presName="chevron4" presStyleLbl="alignNode1" presStyleIdx="10" presStyleCnt="21"/>
      <dgm:spPr/>
    </dgm:pt>
    <dgm:pt modelId="{01B9219A-B34D-47DE-A2A7-C577452E4036}" type="pres">
      <dgm:prSet presAssocID="{70DDE111-3309-4925-BEF3-638A1B4BD5A1}" presName="chevron5" presStyleLbl="alignNode1" presStyleIdx="11" presStyleCnt="21"/>
      <dgm:spPr/>
    </dgm:pt>
    <dgm:pt modelId="{FA43CEE5-DAE0-4283-BFA1-29100C1B54F8}" type="pres">
      <dgm:prSet presAssocID="{70DDE111-3309-4925-BEF3-638A1B4BD5A1}" presName="chevron6" presStyleLbl="alignNode1" presStyleIdx="12" presStyleCnt="21"/>
      <dgm:spPr/>
    </dgm:pt>
    <dgm:pt modelId="{B3AE3685-82CB-4FD9-B519-5996F1132CBF}" type="pres">
      <dgm:prSet presAssocID="{70DDE111-3309-4925-BEF3-638A1B4BD5A1}" presName="chevron7" presStyleLbl="alignNode1" presStyleIdx="13" presStyleCnt="21"/>
      <dgm:spPr/>
    </dgm:pt>
    <dgm:pt modelId="{DAC5372B-2492-4079-B957-A514D79D5138}" type="pres">
      <dgm:prSet presAssocID="{70DDE111-3309-4925-BEF3-638A1B4BD5A1}" presName="childtext" presStyleLbl="solidFgAcc1" presStyleIdx="1" presStyleCnt="3">
        <dgm:presLayoutVars>
          <dgm:chMax/>
          <dgm:chPref val="0"/>
          <dgm:bulletEnabled val="1"/>
        </dgm:presLayoutVars>
      </dgm:prSet>
      <dgm:spPr/>
      <dgm:t>
        <a:bodyPr/>
        <a:lstStyle/>
        <a:p>
          <a:endParaRPr lang="es-MX"/>
        </a:p>
      </dgm:t>
    </dgm:pt>
    <dgm:pt modelId="{2CBC4CA1-7653-4CFA-B698-0F3FAB466346}" type="pres">
      <dgm:prSet presAssocID="{807EB083-A8AE-45A0-9018-2F52968F4B0B}" presName="sibTrans" presStyleCnt="0"/>
      <dgm:spPr/>
    </dgm:pt>
    <dgm:pt modelId="{BE249A59-1AE0-495D-AF8A-0BF1AD25E800}" type="pres">
      <dgm:prSet presAssocID="{55BD19D6-48FE-48D0-B072-10A177F6D1DF}" presName="parenttextcomposite" presStyleCnt="0"/>
      <dgm:spPr/>
    </dgm:pt>
    <dgm:pt modelId="{F821B61C-CF09-46CE-A4AC-17497690058F}" type="pres">
      <dgm:prSet presAssocID="{55BD19D6-48FE-48D0-B072-10A177F6D1DF}" presName="parenttext" presStyleLbl="revTx" presStyleIdx="2" presStyleCnt="3">
        <dgm:presLayoutVars>
          <dgm:chMax/>
          <dgm:chPref val="2"/>
          <dgm:bulletEnabled val="1"/>
        </dgm:presLayoutVars>
      </dgm:prSet>
      <dgm:spPr/>
      <dgm:t>
        <a:bodyPr/>
        <a:lstStyle/>
        <a:p>
          <a:endParaRPr lang="es-MX"/>
        </a:p>
      </dgm:t>
    </dgm:pt>
    <dgm:pt modelId="{F14CFDF8-5712-4F36-BEB7-FBE9E7A0063F}" type="pres">
      <dgm:prSet presAssocID="{55BD19D6-48FE-48D0-B072-10A177F6D1DF}" presName="composite" presStyleCnt="0"/>
      <dgm:spPr/>
    </dgm:pt>
    <dgm:pt modelId="{6A4E430D-339B-4327-8998-BCC5D2113BB5}" type="pres">
      <dgm:prSet presAssocID="{55BD19D6-48FE-48D0-B072-10A177F6D1DF}" presName="chevron1" presStyleLbl="alignNode1" presStyleIdx="14" presStyleCnt="21"/>
      <dgm:spPr/>
    </dgm:pt>
    <dgm:pt modelId="{8AD02065-334F-4101-A584-3DDE0677FE93}" type="pres">
      <dgm:prSet presAssocID="{55BD19D6-48FE-48D0-B072-10A177F6D1DF}" presName="chevron2" presStyleLbl="alignNode1" presStyleIdx="15" presStyleCnt="21"/>
      <dgm:spPr/>
    </dgm:pt>
    <dgm:pt modelId="{797C2555-4BF5-44D9-B68C-D3A09966FE4B}" type="pres">
      <dgm:prSet presAssocID="{55BD19D6-48FE-48D0-B072-10A177F6D1DF}" presName="chevron3" presStyleLbl="alignNode1" presStyleIdx="16" presStyleCnt="21"/>
      <dgm:spPr/>
    </dgm:pt>
    <dgm:pt modelId="{C99C7E7A-DA41-4E66-B135-1861F21B15BF}" type="pres">
      <dgm:prSet presAssocID="{55BD19D6-48FE-48D0-B072-10A177F6D1DF}" presName="chevron4" presStyleLbl="alignNode1" presStyleIdx="17" presStyleCnt="21"/>
      <dgm:spPr/>
    </dgm:pt>
    <dgm:pt modelId="{66788AA7-1143-482B-9645-CC8BF7F922C5}" type="pres">
      <dgm:prSet presAssocID="{55BD19D6-48FE-48D0-B072-10A177F6D1DF}" presName="chevron5" presStyleLbl="alignNode1" presStyleIdx="18" presStyleCnt="21"/>
      <dgm:spPr/>
    </dgm:pt>
    <dgm:pt modelId="{F99C26F3-94A2-4358-88B0-249AB791A78E}" type="pres">
      <dgm:prSet presAssocID="{55BD19D6-48FE-48D0-B072-10A177F6D1DF}" presName="chevron6" presStyleLbl="alignNode1" presStyleIdx="19" presStyleCnt="21"/>
      <dgm:spPr/>
    </dgm:pt>
    <dgm:pt modelId="{887BA2E1-16C1-4FB2-98A8-D455CB141F97}" type="pres">
      <dgm:prSet presAssocID="{55BD19D6-48FE-48D0-B072-10A177F6D1DF}" presName="chevron7" presStyleLbl="alignNode1" presStyleIdx="20" presStyleCnt="21"/>
      <dgm:spPr/>
    </dgm:pt>
    <dgm:pt modelId="{076BA436-3A11-4CE1-99F2-9ADBA6D0DE3C}" type="pres">
      <dgm:prSet presAssocID="{55BD19D6-48FE-48D0-B072-10A177F6D1DF}" presName="childtext" presStyleLbl="solidFgAcc1" presStyleIdx="2" presStyleCnt="3">
        <dgm:presLayoutVars>
          <dgm:chMax/>
          <dgm:chPref val="0"/>
          <dgm:bulletEnabled val="1"/>
        </dgm:presLayoutVars>
      </dgm:prSet>
      <dgm:spPr/>
      <dgm:t>
        <a:bodyPr/>
        <a:lstStyle/>
        <a:p>
          <a:endParaRPr lang="es-MX"/>
        </a:p>
      </dgm:t>
    </dgm:pt>
  </dgm:ptLst>
  <dgm:cxnLst>
    <dgm:cxn modelId="{51A1AF98-E325-4972-BCC6-593E550E2A85}" srcId="{7EB240D1-A7D0-483F-AA69-C440FC2FADC9}" destId="{05844A22-B732-47B5-A10E-18A8A05F9497}" srcOrd="0" destOrd="0" parTransId="{46406A48-A598-4460-902B-9357B9D99B89}" sibTransId="{2A0DCE57-1E5A-41E3-8652-D1303C162C40}"/>
    <dgm:cxn modelId="{3C8B0DA7-1689-4F61-BB52-81A17A390B5B}" srcId="{5BAD6C0E-C1E2-4EBE-B8AA-143FAE3177E4}" destId="{70DDE111-3309-4925-BEF3-638A1B4BD5A1}" srcOrd="1" destOrd="0" parTransId="{5DA759FC-E590-45B1-8124-C6FF8E11EFD9}" sibTransId="{807EB083-A8AE-45A0-9018-2F52968F4B0B}"/>
    <dgm:cxn modelId="{51BDA23C-5643-43FC-9087-05126E382E43}" srcId="{70DDE111-3309-4925-BEF3-638A1B4BD5A1}" destId="{2C514F52-FA0D-4FAD-B754-FAA96F152D47}" srcOrd="0" destOrd="0" parTransId="{D60A20F4-CEAD-46B9-B244-BCE7A8300A6B}" sibTransId="{D9B55A0A-DCE5-4A55-B321-4F01C1CC5F43}"/>
    <dgm:cxn modelId="{9F41BDD8-6AEF-4FEA-9E64-F9C7AB6A5EC9}" srcId="{5BAD6C0E-C1E2-4EBE-B8AA-143FAE3177E4}" destId="{7EB240D1-A7D0-483F-AA69-C440FC2FADC9}" srcOrd="0" destOrd="0" parTransId="{592C2EE9-8B75-4208-B1E7-7FE677541C40}" sibTransId="{28206F54-5392-42D7-92CC-43E475BFFA8A}"/>
    <dgm:cxn modelId="{8DA3ADAF-39EE-4CFA-8BE6-184EA8ED1929}" srcId="{5BAD6C0E-C1E2-4EBE-B8AA-143FAE3177E4}" destId="{55BD19D6-48FE-48D0-B072-10A177F6D1DF}" srcOrd="2" destOrd="0" parTransId="{2DB86CEC-F40B-42E6-AC26-D0DED48E22BF}" sibTransId="{E318556E-19AA-4E96-B78C-B87FC9E48E36}"/>
    <dgm:cxn modelId="{73A0B364-E183-4E93-9933-C70BBAED52DD}" type="presOf" srcId="{7EB240D1-A7D0-483F-AA69-C440FC2FADC9}" destId="{D2D40753-D820-4B4C-B49C-692D5E1CDA23}" srcOrd="0" destOrd="0" presId="urn:microsoft.com/office/officeart/2008/layout/VerticalAccentList"/>
    <dgm:cxn modelId="{33612A18-9A38-4F6D-B329-7D994ED272CE}" type="presOf" srcId="{70DDE111-3309-4925-BEF3-638A1B4BD5A1}" destId="{9B8CF28C-5790-4D6C-8DEA-0BAB3EBB98EC}" srcOrd="0" destOrd="0" presId="urn:microsoft.com/office/officeart/2008/layout/VerticalAccentList"/>
    <dgm:cxn modelId="{93CA4C03-0AFD-4107-B695-CF61DAFB816D}" type="presOf" srcId="{55BD19D6-48FE-48D0-B072-10A177F6D1DF}" destId="{F821B61C-CF09-46CE-A4AC-17497690058F}" srcOrd="0" destOrd="0" presId="urn:microsoft.com/office/officeart/2008/layout/VerticalAccentList"/>
    <dgm:cxn modelId="{0B997D74-FA87-4387-97A9-88D318115541}" type="presOf" srcId="{2C514F52-FA0D-4FAD-B754-FAA96F152D47}" destId="{DAC5372B-2492-4079-B957-A514D79D5138}" srcOrd="0" destOrd="0" presId="urn:microsoft.com/office/officeart/2008/layout/VerticalAccentList"/>
    <dgm:cxn modelId="{61B04A15-645D-4EC8-B43E-7118D87EE4CB}" type="presOf" srcId="{5BAD6C0E-C1E2-4EBE-B8AA-143FAE3177E4}" destId="{11C41BE8-2EA3-4586-81E5-EDD3366F5647}" srcOrd="0" destOrd="0" presId="urn:microsoft.com/office/officeart/2008/layout/VerticalAccentList"/>
    <dgm:cxn modelId="{BADB3458-9407-49C7-99EF-7A962C90B81A}" type="presOf" srcId="{05844A22-B732-47B5-A10E-18A8A05F9497}" destId="{CA129EF1-C2CE-45D4-BA12-7AFF9B547139}" srcOrd="0" destOrd="0" presId="urn:microsoft.com/office/officeart/2008/layout/VerticalAccentList"/>
    <dgm:cxn modelId="{4CFE3F8B-CC64-4D9F-B49F-E3A2CA329C11}" srcId="{55BD19D6-48FE-48D0-B072-10A177F6D1DF}" destId="{6CB7D818-2C10-4DDD-9061-37435349A2A2}" srcOrd="0" destOrd="0" parTransId="{5B17B4F4-D95C-4573-80A9-108A0D09F7AA}" sibTransId="{08BD1619-B176-423A-9C15-C8400E31C597}"/>
    <dgm:cxn modelId="{0712D06C-EE7E-401A-AA2D-8FFAB43ECE84}" type="presOf" srcId="{6CB7D818-2C10-4DDD-9061-37435349A2A2}" destId="{076BA436-3A11-4CE1-99F2-9ADBA6D0DE3C}" srcOrd="0" destOrd="0" presId="urn:microsoft.com/office/officeart/2008/layout/VerticalAccentList"/>
    <dgm:cxn modelId="{5DE1F58C-CDA7-4284-B932-634880FC93B5}" type="presParOf" srcId="{11C41BE8-2EA3-4586-81E5-EDD3366F5647}" destId="{29500E72-34D2-41F5-AC63-1BD6094383EA}" srcOrd="0" destOrd="0" presId="urn:microsoft.com/office/officeart/2008/layout/VerticalAccentList"/>
    <dgm:cxn modelId="{1252C98A-D1E1-4071-9C9C-9905944D94ED}" type="presParOf" srcId="{29500E72-34D2-41F5-AC63-1BD6094383EA}" destId="{D2D40753-D820-4B4C-B49C-692D5E1CDA23}" srcOrd="0" destOrd="0" presId="urn:microsoft.com/office/officeart/2008/layout/VerticalAccentList"/>
    <dgm:cxn modelId="{E74114C9-A46C-4C4B-9ED7-CE26B9BCA657}" type="presParOf" srcId="{11C41BE8-2EA3-4586-81E5-EDD3366F5647}" destId="{49A23B06-2B2A-49DE-BEB0-9C891067410D}" srcOrd="1" destOrd="0" presId="urn:microsoft.com/office/officeart/2008/layout/VerticalAccentList"/>
    <dgm:cxn modelId="{82740BF6-37EA-44B5-A8E7-88B6CCBCDF76}" type="presParOf" srcId="{49A23B06-2B2A-49DE-BEB0-9C891067410D}" destId="{2CB5A290-6BE2-447F-B454-3024634C6D91}" srcOrd="0" destOrd="0" presId="urn:microsoft.com/office/officeart/2008/layout/VerticalAccentList"/>
    <dgm:cxn modelId="{B0ED0691-84D7-4385-89CC-72238C3FFF64}" type="presParOf" srcId="{49A23B06-2B2A-49DE-BEB0-9C891067410D}" destId="{DB54F956-F567-4BC6-B432-07DABAE661FE}" srcOrd="1" destOrd="0" presId="urn:microsoft.com/office/officeart/2008/layout/VerticalAccentList"/>
    <dgm:cxn modelId="{D7B42615-1210-457B-8A4A-46F8B6EB763C}" type="presParOf" srcId="{49A23B06-2B2A-49DE-BEB0-9C891067410D}" destId="{BF009EE2-0020-4245-B829-363EB8BE8592}" srcOrd="2" destOrd="0" presId="urn:microsoft.com/office/officeart/2008/layout/VerticalAccentList"/>
    <dgm:cxn modelId="{9B87FAEF-598C-4B35-B1F6-4F7D544E26B5}" type="presParOf" srcId="{49A23B06-2B2A-49DE-BEB0-9C891067410D}" destId="{C4C756BA-6897-4576-BB03-2DDF7CA5A2A7}" srcOrd="3" destOrd="0" presId="urn:microsoft.com/office/officeart/2008/layout/VerticalAccentList"/>
    <dgm:cxn modelId="{11350408-5E8F-4F9B-8670-D95DC49C8C23}" type="presParOf" srcId="{49A23B06-2B2A-49DE-BEB0-9C891067410D}" destId="{4234790B-DD05-47ED-85BB-9FC75B63C719}" srcOrd="4" destOrd="0" presId="urn:microsoft.com/office/officeart/2008/layout/VerticalAccentList"/>
    <dgm:cxn modelId="{E0D988B9-9652-4D63-BC81-90668F33443C}" type="presParOf" srcId="{49A23B06-2B2A-49DE-BEB0-9C891067410D}" destId="{33792B52-245D-47DB-99F6-359A63A0902B}" srcOrd="5" destOrd="0" presId="urn:microsoft.com/office/officeart/2008/layout/VerticalAccentList"/>
    <dgm:cxn modelId="{14986245-FFF1-4FC5-9886-50B4D213E628}" type="presParOf" srcId="{49A23B06-2B2A-49DE-BEB0-9C891067410D}" destId="{4EE96AF9-2354-4E2C-9FD3-7691B4DF3142}" srcOrd="6" destOrd="0" presId="urn:microsoft.com/office/officeart/2008/layout/VerticalAccentList"/>
    <dgm:cxn modelId="{1C000692-99D5-47EC-AFAB-592DD2059642}" type="presParOf" srcId="{49A23B06-2B2A-49DE-BEB0-9C891067410D}" destId="{CA129EF1-C2CE-45D4-BA12-7AFF9B547139}" srcOrd="7" destOrd="0" presId="urn:microsoft.com/office/officeart/2008/layout/VerticalAccentList"/>
    <dgm:cxn modelId="{8C52F3C9-4D7C-4B5D-8015-FAF6E243DB28}" type="presParOf" srcId="{11C41BE8-2EA3-4586-81E5-EDD3366F5647}" destId="{F9B71130-DEAD-4275-B345-04C17CEC3BF2}" srcOrd="2" destOrd="0" presId="urn:microsoft.com/office/officeart/2008/layout/VerticalAccentList"/>
    <dgm:cxn modelId="{5A35803A-3CDA-4536-B343-BA94813A272B}" type="presParOf" srcId="{11C41BE8-2EA3-4586-81E5-EDD3366F5647}" destId="{84CA01A4-BB6E-4BD9-B3E9-D183C635E6C7}" srcOrd="3" destOrd="0" presId="urn:microsoft.com/office/officeart/2008/layout/VerticalAccentList"/>
    <dgm:cxn modelId="{A75B4230-EB1E-4F97-9499-8E64C18C5FF0}" type="presParOf" srcId="{84CA01A4-BB6E-4BD9-B3E9-D183C635E6C7}" destId="{9B8CF28C-5790-4D6C-8DEA-0BAB3EBB98EC}" srcOrd="0" destOrd="0" presId="urn:microsoft.com/office/officeart/2008/layout/VerticalAccentList"/>
    <dgm:cxn modelId="{0FE2FBC0-AD44-472E-A3B3-BEFB20825F78}" type="presParOf" srcId="{11C41BE8-2EA3-4586-81E5-EDD3366F5647}" destId="{49F9958B-0B35-41D6-A4DF-F5BA46C444E3}" srcOrd="4" destOrd="0" presId="urn:microsoft.com/office/officeart/2008/layout/VerticalAccentList"/>
    <dgm:cxn modelId="{CC2C5834-2179-42BB-B150-22A52CB0B055}" type="presParOf" srcId="{49F9958B-0B35-41D6-A4DF-F5BA46C444E3}" destId="{5BBD46CB-41A9-441E-A05F-BE6D53C0C4DD}" srcOrd="0" destOrd="0" presId="urn:microsoft.com/office/officeart/2008/layout/VerticalAccentList"/>
    <dgm:cxn modelId="{56CE498C-EA7F-41DA-B5A0-80F32586064C}" type="presParOf" srcId="{49F9958B-0B35-41D6-A4DF-F5BA46C444E3}" destId="{1EBEEE5A-A040-40D5-A7F6-071FBCE25D61}" srcOrd="1" destOrd="0" presId="urn:microsoft.com/office/officeart/2008/layout/VerticalAccentList"/>
    <dgm:cxn modelId="{A22D5010-A1C7-417E-B7DD-784383A45144}" type="presParOf" srcId="{49F9958B-0B35-41D6-A4DF-F5BA46C444E3}" destId="{8178F34C-FFFC-45B7-8E29-57B68A956563}" srcOrd="2" destOrd="0" presId="urn:microsoft.com/office/officeart/2008/layout/VerticalAccentList"/>
    <dgm:cxn modelId="{77193CB0-0778-45A1-9318-E7F6346AC8C8}" type="presParOf" srcId="{49F9958B-0B35-41D6-A4DF-F5BA46C444E3}" destId="{7F090609-42EC-47E2-872F-D74926611B28}" srcOrd="3" destOrd="0" presId="urn:microsoft.com/office/officeart/2008/layout/VerticalAccentList"/>
    <dgm:cxn modelId="{92DDED5F-CE55-49B2-81D9-D42A041DFDCD}" type="presParOf" srcId="{49F9958B-0B35-41D6-A4DF-F5BA46C444E3}" destId="{01B9219A-B34D-47DE-A2A7-C577452E4036}" srcOrd="4" destOrd="0" presId="urn:microsoft.com/office/officeart/2008/layout/VerticalAccentList"/>
    <dgm:cxn modelId="{FA52143E-7BF3-4F23-87F4-AB8C15AE393E}" type="presParOf" srcId="{49F9958B-0B35-41D6-A4DF-F5BA46C444E3}" destId="{FA43CEE5-DAE0-4283-BFA1-29100C1B54F8}" srcOrd="5" destOrd="0" presId="urn:microsoft.com/office/officeart/2008/layout/VerticalAccentList"/>
    <dgm:cxn modelId="{D01005D3-42DF-43E5-99C5-AACCB15588C5}" type="presParOf" srcId="{49F9958B-0B35-41D6-A4DF-F5BA46C444E3}" destId="{B3AE3685-82CB-4FD9-B519-5996F1132CBF}" srcOrd="6" destOrd="0" presId="urn:microsoft.com/office/officeart/2008/layout/VerticalAccentList"/>
    <dgm:cxn modelId="{4F35AC02-A573-41FB-8D79-46A7BEABAB88}" type="presParOf" srcId="{49F9958B-0B35-41D6-A4DF-F5BA46C444E3}" destId="{DAC5372B-2492-4079-B957-A514D79D5138}" srcOrd="7" destOrd="0" presId="urn:microsoft.com/office/officeart/2008/layout/VerticalAccentList"/>
    <dgm:cxn modelId="{C64B151C-14A8-47E2-800F-223013B5B8B6}" type="presParOf" srcId="{11C41BE8-2EA3-4586-81E5-EDD3366F5647}" destId="{2CBC4CA1-7653-4CFA-B698-0F3FAB466346}" srcOrd="5" destOrd="0" presId="urn:microsoft.com/office/officeart/2008/layout/VerticalAccentList"/>
    <dgm:cxn modelId="{0BBB9F6E-71AE-4F48-B58C-6C70525929E1}" type="presParOf" srcId="{11C41BE8-2EA3-4586-81E5-EDD3366F5647}" destId="{BE249A59-1AE0-495D-AF8A-0BF1AD25E800}" srcOrd="6" destOrd="0" presId="urn:microsoft.com/office/officeart/2008/layout/VerticalAccentList"/>
    <dgm:cxn modelId="{6A4075C9-C52A-47B2-8723-DE24A6118D9C}" type="presParOf" srcId="{BE249A59-1AE0-495D-AF8A-0BF1AD25E800}" destId="{F821B61C-CF09-46CE-A4AC-17497690058F}" srcOrd="0" destOrd="0" presId="urn:microsoft.com/office/officeart/2008/layout/VerticalAccentList"/>
    <dgm:cxn modelId="{C1197319-F45F-45F9-8C27-33535F472F49}" type="presParOf" srcId="{11C41BE8-2EA3-4586-81E5-EDD3366F5647}" destId="{F14CFDF8-5712-4F36-BEB7-FBE9E7A0063F}" srcOrd="7" destOrd="0" presId="urn:microsoft.com/office/officeart/2008/layout/VerticalAccentList"/>
    <dgm:cxn modelId="{57B4820B-484B-489C-9E8F-A47F273FDFA5}" type="presParOf" srcId="{F14CFDF8-5712-4F36-BEB7-FBE9E7A0063F}" destId="{6A4E430D-339B-4327-8998-BCC5D2113BB5}" srcOrd="0" destOrd="0" presId="urn:microsoft.com/office/officeart/2008/layout/VerticalAccentList"/>
    <dgm:cxn modelId="{78EB3E9A-FF74-4B05-89F6-3D4D435B0D23}" type="presParOf" srcId="{F14CFDF8-5712-4F36-BEB7-FBE9E7A0063F}" destId="{8AD02065-334F-4101-A584-3DDE0677FE93}" srcOrd="1" destOrd="0" presId="urn:microsoft.com/office/officeart/2008/layout/VerticalAccentList"/>
    <dgm:cxn modelId="{0BC576FF-4814-44F4-B0E8-3FF02A75EF07}" type="presParOf" srcId="{F14CFDF8-5712-4F36-BEB7-FBE9E7A0063F}" destId="{797C2555-4BF5-44D9-B68C-D3A09966FE4B}" srcOrd="2" destOrd="0" presId="urn:microsoft.com/office/officeart/2008/layout/VerticalAccentList"/>
    <dgm:cxn modelId="{EA0F0B61-1541-4ACD-9619-8C6831EAD777}" type="presParOf" srcId="{F14CFDF8-5712-4F36-BEB7-FBE9E7A0063F}" destId="{C99C7E7A-DA41-4E66-B135-1861F21B15BF}" srcOrd="3" destOrd="0" presId="urn:microsoft.com/office/officeart/2008/layout/VerticalAccentList"/>
    <dgm:cxn modelId="{5F84A1B7-AE9C-4EF5-A0F6-C50007A4B4BC}" type="presParOf" srcId="{F14CFDF8-5712-4F36-BEB7-FBE9E7A0063F}" destId="{66788AA7-1143-482B-9645-CC8BF7F922C5}" srcOrd="4" destOrd="0" presId="urn:microsoft.com/office/officeart/2008/layout/VerticalAccentList"/>
    <dgm:cxn modelId="{F099EA28-807C-4A94-92BF-DDF31C3C5EA3}" type="presParOf" srcId="{F14CFDF8-5712-4F36-BEB7-FBE9E7A0063F}" destId="{F99C26F3-94A2-4358-88B0-249AB791A78E}" srcOrd="5" destOrd="0" presId="urn:microsoft.com/office/officeart/2008/layout/VerticalAccentList"/>
    <dgm:cxn modelId="{1E93C390-D974-4EAF-8483-4BC9F2CE6FC8}" type="presParOf" srcId="{F14CFDF8-5712-4F36-BEB7-FBE9E7A0063F}" destId="{887BA2E1-16C1-4FB2-98A8-D455CB141F97}" srcOrd="6" destOrd="0" presId="urn:microsoft.com/office/officeart/2008/layout/VerticalAccentList"/>
    <dgm:cxn modelId="{0ACF7E8F-B83B-4F04-9A04-1E3000895199}" type="presParOf" srcId="{F14CFDF8-5712-4F36-BEB7-FBE9E7A0063F}" destId="{076BA436-3A11-4CE1-99F2-9ADBA6D0DE3C}" srcOrd="7" destOrd="0" presId="urn:microsoft.com/office/officeart/2008/layout/VerticalAccen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D40753-D820-4B4C-B49C-692D5E1CDA23}">
      <dsp:nvSpPr>
        <dsp:cNvPr id="0" name=""/>
        <dsp:cNvSpPr/>
      </dsp:nvSpPr>
      <dsp:spPr>
        <a:xfrm>
          <a:off x="563173" y="583"/>
          <a:ext cx="6371674" cy="579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a:lnSpc>
              <a:spcPct val="90000"/>
            </a:lnSpc>
            <a:spcBef>
              <a:spcPct val="0"/>
            </a:spcBef>
            <a:spcAft>
              <a:spcPct val="35000"/>
            </a:spcAft>
          </a:pPr>
          <a:r>
            <a:rPr lang="es-MX" sz="2600" kern="1200" dirty="0" smtClean="0">
              <a:solidFill>
                <a:srgbClr val="800000"/>
              </a:solidFill>
            </a:rPr>
            <a:t>EDUCACIÓN PARA LA SALUD</a:t>
          </a:r>
          <a:endParaRPr lang="es-MX" sz="2600" kern="1200" dirty="0">
            <a:solidFill>
              <a:srgbClr val="800000"/>
            </a:solidFill>
          </a:endParaRPr>
        </a:p>
      </dsp:txBody>
      <dsp:txXfrm>
        <a:off x="563173" y="583"/>
        <a:ext cx="6371674" cy="579243"/>
      </dsp:txXfrm>
    </dsp:sp>
    <dsp:sp modelId="{2CB5A290-6BE2-447F-B454-3024634C6D91}">
      <dsp:nvSpPr>
        <dsp:cNvPr id="0" name=""/>
        <dsp:cNvSpPr/>
      </dsp:nvSpPr>
      <dsp:spPr>
        <a:xfrm>
          <a:off x="563173" y="579826"/>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54F956-F567-4BC6-B432-07DABAE661FE}">
      <dsp:nvSpPr>
        <dsp:cNvPr id="0" name=""/>
        <dsp:cNvSpPr/>
      </dsp:nvSpPr>
      <dsp:spPr>
        <a:xfrm>
          <a:off x="1458747" y="579826"/>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009EE2-0020-4245-B829-363EB8BE8592}">
      <dsp:nvSpPr>
        <dsp:cNvPr id="0" name=""/>
        <dsp:cNvSpPr/>
      </dsp:nvSpPr>
      <dsp:spPr>
        <a:xfrm>
          <a:off x="2355029" y="579826"/>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C756BA-6897-4576-BB03-2DDF7CA5A2A7}">
      <dsp:nvSpPr>
        <dsp:cNvPr id="0" name=""/>
        <dsp:cNvSpPr/>
      </dsp:nvSpPr>
      <dsp:spPr>
        <a:xfrm>
          <a:off x="3250604" y="579826"/>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34790B-DD05-47ED-85BB-9FC75B63C719}">
      <dsp:nvSpPr>
        <dsp:cNvPr id="0" name=""/>
        <dsp:cNvSpPr/>
      </dsp:nvSpPr>
      <dsp:spPr>
        <a:xfrm>
          <a:off x="4146886" y="579826"/>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792B52-245D-47DB-99F6-359A63A0902B}">
      <dsp:nvSpPr>
        <dsp:cNvPr id="0" name=""/>
        <dsp:cNvSpPr/>
      </dsp:nvSpPr>
      <dsp:spPr>
        <a:xfrm>
          <a:off x="5042460" y="579826"/>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E96AF9-2354-4E2C-9FD3-7691B4DF3142}">
      <dsp:nvSpPr>
        <dsp:cNvPr id="0" name=""/>
        <dsp:cNvSpPr/>
      </dsp:nvSpPr>
      <dsp:spPr>
        <a:xfrm>
          <a:off x="5938742" y="579826"/>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129EF1-C2CE-45D4-BA12-7AFF9B547139}">
      <dsp:nvSpPr>
        <dsp:cNvPr id="0" name=""/>
        <dsp:cNvSpPr/>
      </dsp:nvSpPr>
      <dsp:spPr>
        <a:xfrm>
          <a:off x="563173" y="697820"/>
          <a:ext cx="6454506" cy="94395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s-MX" sz="2000" b="1" kern="1200" dirty="0" smtClean="0"/>
            <a:t>Reconocerse como individuo único y social, consciente de lo que representa tener hijos  de consumo con problemas  sociales y de la naturaleza (ambientales)</a:t>
          </a:r>
          <a:endParaRPr lang="es-MX" sz="2000" b="1" kern="1200" dirty="0"/>
        </a:p>
      </dsp:txBody>
      <dsp:txXfrm>
        <a:off x="563173" y="697820"/>
        <a:ext cx="6454506" cy="943951"/>
      </dsp:txXfrm>
    </dsp:sp>
    <dsp:sp modelId="{9B8CF28C-5790-4D6C-8DEA-0BAB3EBB98EC}">
      <dsp:nvSpPr>
        <dsp:cNvPr id="0" name=""/>
        <dsp:cNvSpPr/>
      </dsp:nvSpPr>
      <dsp:spPr>
        <a:xfrm>
          <a:off x="563173" y="1856712"/>
          <a:ext cx="6371674" cy="579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a:lnSpc>
              <a:spcPct val="90000"/>
            </a:lnSpc>
            <a:spcBef>
              <a:spcPct val="0"/>
            </a:spcBef>
            <a:spcAft>
              <a:spcPct val="35000"/>
            </a:spcAft>
          </a:pPr>
          <a:r>
            <a:rPr lang="es-MX" sz="2600" kern="1200" dirty="0" smtClean="0">
              <a:solidFill>
                <a:srgbClr val="800000"/>
              </a:solidFill>
            </a:rPr>
            <a:t>MATEMÁTICAS</a:t>
          </a:r>
          <a:endParaRPr lang="es-MX" sz="2600" kern="1200" dirty="0">
            <a:solidFill>
              <a:srgbClr val="800000"/>
            </a:solidFill>
          </a:endParaRPr>
        </a:p>
      </dsp:txBody>
      <dsp:txXfrm>
        <a:off x="563173" y="1856712"/>
        <a:ext cx="6371674" cy="579243"/>
      </dsp:txXfrm>
    </dsp:sp>
    <dsp:sp modelId="{5BBD46CB-41A9-441E-A05F-BE6D53C0C4DD}">
      <dsp:nvSpPr>
        <dsp:cNvPr id="0" name=""/>
        <dsp:cNvSpPr/>
      </dsp:nvSpPr>
      <dsp:spPr>
        <a:xfrm>
          <a:off x="563173" y="2435955"/>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BEEE5A-A040-40D5-A7F6-071FBCE25D61}">
      <dsp:nvSpPr>
        <dsp:cNvPr id="0" name=""/>
        <dsp:cNvSpPr/>
      </dsp:nvSpPr>
      <dsp:spPr>
        <a:xfrm>
          <a:off x="1458747" y="2435955"/>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78F34C-FFFC-45B7-8E29-57B68A956563}">
      <dsp:nvSpPr>
        <dsp:cNvPr id="0" name=""/>
        <dsp:cNvSpPr/>
      </dsp:nvSpPr>
      <dsp:spPr>
        <a:xfrm>
          <a:off x="2355029" y="2435955"/>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90609-42EC-47E2-872F-D74926611B28}">
      <dsp:nvSpPr>
        <dsp:cNvPr id="0" name=""/>
        <dsp:cNvSpPr/>
      </dsp:nvSpPr>
      <dsp:spPr>
        <a:xfrm>
          <a:off x="3250604" y="2435955"/>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B9219A-B34D-47DE-A2A7-C577452E4036}">
      <dsp:nvSpPr>
        <dsp:cNvPr id="0" name=""/>
        <dsp:cNvSpPr/>
      </dsp:nvSpPr>
      <dsp:spPr>
        <a:xfrm>
          <a:off x="4146886" y="2435955"/>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43CEE5-DAE0-4283-BFA1-29100C1B54F8}">
      <dsp:nvSpPr>
        <dsp:cNvPr id="0" name=""/>
        <dsp:cNvSpPr/>
      </dsp:nvSpPr>
      <dsp:spPr>
        <a:xfrm>
          <a:off x="5042460" y="2435955"/>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AE3685-82CB-4FD9-B519-5996F1132CBF}">
      <dsp:nvSpPr>
        <dsp:cNvPr id="0" name=""/>
        <dsp:cNvSpPr/>
      </dsp:nvSpPr>
      <dsp:spPr>
        <a:xfrm>
          <a:off x="5938742" y="2435955"/>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C5372B-2492-4079-B957-A514D79D5138}">
      <dsp:nvSpPr>
        <dsp:cNvPr id="0" name=""/>
        <dsp:cNvSpPr/>
      </dsp:nvSpPr>
      <dsp:spPr>
        <a:xfrm>
          <a:off x="563173" y="2553949"/>
          <a:ext cx="6454506" cy="94395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s-MX" sz="2000" b="1" kern="1200" dirty="0" smtClean="0"/>
            <a:t>Que los alumnos sean capaces de modelar gráfica y algebraicamente, así como manejar las funciones trascendentes.</a:t>
          </a:r>
          <a:endParaRPr lang="es-MX" sz="2000" b="1" kern="1200" dirty="0"/>
        </a:p>
      </dsp:txBody>
      <dsp:txXfrm>
        <a:off x="563173" y="2553949"/>
        <a:ext cx="6454506" cy="943951"/>
      </dsp:txXfrm>
    </dsp:sp>
    <dsp:sp modelId="{F821B61C-CF09-46CE-A4AC-17497690058F}">
      <dsp:nvSpPr>
        <dsp:cNvPr id="0" name=""/>
        <dsp:cNvSpPr/>
      </dsp:nvSpPr>
      <dsp:spPr>
        <a:xfrm>
          <a:off x="563173" y="3712841"/>
          <a:ext cx="6371674" cy="5792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b" anchorCtr="0">
          <a:noAutofit/>
        </a:bodyPr>
        <a:lstStyle/>
        <a:p>
          <a:pPr lvl="0" algn="l" defTabSz="1155700">
            <a:lnSpc>
              <a:spcPct val="90000"/>
            </a:lnSpc>
            <a:spcBef>
              <a:spcPct val="0"/>
            </a:spcBef>
            <a:spcAft>
              <a:spcPct val="35000"/>
            </a:spcAft>
          </a:pPr>
          <a:r>
            <a:rPr lang="es-MX" sz="2600" kern="1200" dirty="0" smtClean="0">
              <a:solidFill>
                <a:srgbClr val="800000"/>
              </a:solidFill>
            </a:rPr>
            <a:t>ÉTICA</a:t>
          </a:r>
          <a:endParaRPr lang="es-MX" sz="2600" kern="1200" dirty="0">
            <a:solidFill>
              <a:srgbClr val="800000"/>
            </a:solidFill>
          </a:endParaRPr>
        </a:p>
      </dsp:txBody>
      <dsp:txXfrm>
        <a:off x="563173" y="3712841"/>
        <a:ext cx="6371674" cy="579243"/>
      </dsp:txXfrm>
    </dsp:sp>
    <dsp:sp modelId="{6A4E430D-339B-4327-8998-BCC5D2113BB5}">
      <dsp:nvSpPr>
        <dsp:cNvPr id="0" name=""/>
        <dsp:cNvSpPr/>
      </dsp:nvSpPr>
      <dsp:spPr>
        <a:xfrm>
          <a:off x="563173" y="4292084"/>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D02065-334F-4101-A584-3DDE0677FE93}">
      <dsp:nvSpPr>
        <dsp:cNvPr id="0" name=""/>
        <dsp:cNvSpPr/>
      </dsp:nvSpPr>
      <dsp:spPr>
        <a:xfrm>
          <a:off x="1458747" y="4292084"/>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7C2555-4BF5-44D9-B68C-D3A09966FE4B}">
      <dsp:nvSpPr>
        <dsp:cNvPr id="0" name=""/>
        <dsp:cNvSpPr/>
      </dsp:nvSpPr>
      <dsp:spPr>
        <a:xfrm>
          <a:off x="2355029" y="4292084"/>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99C7E7A-DA41-4E66-B135-1861F21B15BF}">
      <dsp:nvSpPr>
        <dsp:cNvPr id="0" name=""/>
        <dsp:cNvSpPr/>
      </dsp:nvSpPr>
      <dsp:spPr>
        <a:xfrm>
          <a:off x="3250604" y="4292084"/>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788AA7-1143-482B-9645-CC8BF7F922C5}">
      <dsp:nvSpPr>
        <dsp:cNvPr id="0" name=""/>
        <dsp:cNvSpPr/>
      </dsp:nvSpPr>
      <dsp:spPr>
        <a:xfrm>
          <a:off x="4146886" y="4292084"/>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9C26F3-94A2-4358-88B0-249AB791A78E}">
      <dsp:nvSpPr>
        <dsp:cNvPr id="0" name=""/>
        <dsp:cNvSpPr/>
      </dsp:nvSpPr>
      <dsp:spPr>
        <a:xfrm>
          <a:off x="5042460" y="4292084"/>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7BA2E1-16C1-4FB2-98A8-D455CB141F97}">
      <dsp:nvSpPr>
        <dsp:cNvPr id="0" name=""/>
        <dsp:cNvSpPr/>
      </dsp:nvSpPr>
      <dsp:spPr>
        <a:xfrm>
          <a:off x="5938742" y="4292084"/>
          <a:ext cx="1490971" cy="1179939"/>
        </a:xfrm>
        <a:prstGeom prst="chevron">
          <a:avLst>
            <a:gd name="adj" fmla="val 7061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6BA436-3A11-4CE1-99F2-9ADBA6D0DE3C}">
      <dsp:nvSpPr>
        <dsp:cNvPr id="0" name=""/>
        <dsp:cNvSpPr/>
      </dsp:nvSpPr>
      <dsp:spPr>
        <a:xfrm>
          <a:off x="563173" y="4410078"/>
          <a:ext cx="6454506" cy="943951"/>
        </a:xfrm>
        <a:prstGeom prst="rect">
          <a:avLst/>
        </a:prstGeom>
        <a:solidFill>
          <a:schemeClr val="lt1">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0800" tIns="50800" rIns="50800" bIns="50800" numCol="1" spcCol="1270" anchor="ctr" anchorCtr="0">
          <a:noAutofit/>
        </a:bodyPr>
        <a:lstStyle/>
        <a:p>
          <a:pPr lvl="0" algn="l" defTabSz="889000">
            <a:lnSpc>
              <a:spcPct val="90000"/>
            </a:lnSpc>
            <a:spcBef>
              <a:spcPct val="0"/>
            </a:spcBef>
            <a:spcAft>
              <a:spcPct val="35000"/>
            </a:spcAft>
          </a:pPr>
          <a:r>
            <a:rPr lang="es-ES" sz="2000" b="1" kern="1200" dirty="0" smtClean="0"/>
            <a:t>Concientizar a los alumnos sobre el problema de la sobrepoblación por práctica de relaciones sexuales erróneas</a:t>
          </a:r>
          <a:endParaRPr lang="es-MX" sz="2000" kern="1200" dirty="0"/>
        </a:p>
      </dsp:txBody>
      <dsp:txXfrm>
        <a:off x="563173" y="4410078"/>
        <a:ext cx="6454506" cy="943951"/>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71E5F8-9E6F-4B23-B6C0-CDB18B2E17F7}" type="datetimeFigureOut">
              <a:rPr lang="es-MX" smtClean="0"/>
              <a:t>11/06/2019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CCA68A-88A6-457E-9774-E9FC1E7CC68A}" type="slidenum">
              <a:rPr lang="es-MX" smtClean="0"/>
              <a:t>‹Nº›</a:t>
            </a:fld>
            <a:endParaRPr lang="es-MX"/>
          </a:p>
        </p:txBody>
      </p:sp>
    </p:spTree>
    <p:extLst>
      <p:ext uri="{BB962C8B-B14F-4D97-AF65-F5344CB8AC3E}">
        <p14:creationId xmlns:p14="http://schemas.microsoft.com/office/powerpoint/2010/main" val="1345419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ECCCA68A-88A6-457E-9774-E9FC1E7CC68A}" type="slidenum">
              <a:rPr lang="es-MX" smtClean="0"/>
              <a:t>23</a:t>
            </a:fld>
            <a:endParaRPr lang="es-MX"/>
          </a:p>
        </p:txBody>
      </p:sp>
    </p:spTree>
    <p:extLst>
      <p:ext uri="{BB962C8B-B14F-4D97-AF65-F5344CB8AC3E}">
        <p14:creationId xmlns:p14="http://schemas.microsoft.com/office/powerpoint/2010/main" val="280369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44552D8B-17AF-4A40-B302-AA642CD14309}" type="slidenum">
              <a:rPr lang="es-MX" smtClean="0"/>
              <a:t>51</a:t>
            </a:fld>
            <a:endParaRPr lang="es-MX" dirty="0"/>
          </a:p>
        </p:txBody>
      </p:sp>
    </p:spTree>
    <p:extLst>
      <p:ext uri="{BB962C8B-B14F-4D97-AF65-F5344CB8AC3E}">
        <p14:creationId xmlns:p14="http://schemas.microsoft.com/office/powerpoint/2010/main" val="2153308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F472C3C-74B8-4D74-818D-21DA02B2AEDF}" type="datetimeFigureOut">
              <a:rPr lang="es-MX" smtClean="0"/>
              <a:t>11/06/2019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FB541E-0674-465B-9090-A57182069330}" type="slidenum">
              <a:rPr lang="es-MX" smtClean="0"/>
              <a:t>‹Nº›</a:t>
            </a:fld>
            <a:endParaRPr lang="es-MX" dirty="0"/>
          </a:p>
        </p:txBody>
      </p:sp>
    </p:spTree>
    <p:extLst>
      <p:ext uri="{BB962C8B-B14F-4D97-AF65-F5344CB8AC3E}">
        <p14:creationId xmlns:p14="http://schemas.microsoft.com/office/powerpoint/2010/main" val="2331302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F472C3C-74B8-4D74-818D-21DA02B2AEDF}" type="datetimeFigureOut">
              <a:rPr lang="es-MX" smtClean="0"/>
              <a:t>11/06/2019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FB541E-0674-465B-9090-A57182069330}" type="slidenum">
              <a:rPr lang="es-MX" smtClean="0"/>
              <a:t>‹Nº›</a:t>
            </a:fld>
            <a:endParaRPr lang="es-MX" dirty="0"/>
          </a:p>
        </p:txBody>
      </p:sp>
    </p:spTree>
    <p:extLst>
      <p:ext uri="{BB962C8B-B14F-4D97-AF65-F5344CB8AC3E}">
        <p14:creationId xmlns:p14="http://schemas.microsoft.com/office/powerpoint/2010/main" val="2474847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F472C3C-74B8-4D74-818D-21DA02B2AEDF}" type="datetimeFigureOut">
              <a:rPr lang="es-MX" smtClean="0"/>
              <a:t>11/06/2019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FB541E-0674-465B-9090-A57182069330}" type="slidenum">
              <a:rPr lang="es-MX" smtClean="0"/>
              <a:t>‹Nº›</a:t>
            </a:fld>
            <a:endParaRPr lang="es-MX" dirty="0"/>
          </a:p>
        </p:txBody>
      </p:sp>
    </p:spTree>
    <p:extLst>
      <p:ext uri="{BB962C8B-B14F-4D97-AF65-F5344CB8AC3E}">
        <p14:creationId xmlns:p14="http://schemas.microsoft.com/office/powerpoint/2010/main" val="426354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F472C3C-74B8-4D74-818D-21DA02B2AEDF}" type="datetimeFigureOut">
              <a:rPr lang="es-MX" smtClean="0"/>
              <a:t>11/06/2019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FB541E-0674-465B-9090-A57182069330}" type="slidenum">
              <a:rPr lang="es-MX" smtClean="0"/>
              <a:t>‹Nº›</a:t>
            </a:fld>
            <a:endParaRPr lang="es-MX" dirty="0"/>
          </a:p>
        </p:txBody>
      </p:sp>
    </p:spTree>
    <p:extLst>
      <p:ext uri="{BB962C8B-B14F-4D97-AF65-F5344CB8AC3E}">
        <p14:creationId xmlns:p14="http://schemas.microsoft.com/office/powerpoint/2010/main" val="164862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F472C3C-74B8-4D74-818D-21DA02B2AEDF}" type="datetimeFigureOut">
              <a:rPr lang="es-MX" smtClean="0"/>
              <a:t>11/06/2019</a:t>
            </a:fld>
            <a:endParaRPr lang="es-MX" dirty="0"/>
          </a:p>
        </p:txBody>
      </p:sp>
      <p:sp>
        <p:nvSpPr>
          <p:cNvPr id="5" name="4 Marcador de pie de página"/>
          <p:cNvSpPr>
            <a:spLocks noGrp="1"/>
          </p:cNvSpPr>
          <p:nvPr>
            <p:ph type="ftr" sz="quarter" idx="11"/>
          </p:nvPr>
        </p:nvSpPr>
        <p:spPr/>
        <p:txBody>
          <a:bodyPr/>
          <a:lstStyle/>
          <a:p>
            <a:endParaRPr lang="es-MX" dirty="0"/>
          </a:p>
        </p:txBody>
      </p:sp>
      <p:sp>
        <p:nvSpPr>
          <p:cNvPr id="6" name="5 Marcador de número de diapositiva"/>
          <p:cNvSpPr>
            <a:spLocks noGrp="1"/>
          </p:cNvSpPr>
          <p:nvPr>
            <p:ph type="sldNum" sz="quarter" idx="12"/>
          </p:nvPr>
        </p:nvSpPr>
        <p:spPr/>
        <p:txBody>
          <a:bodyPr/>
          <a:lstStyle/>
          <a:p>
            <a:fld id="{8FFB541E-0674-465B-9090-A57182069330}" type="slidenum">
              <a:rPr lang="es-MX" smtClean="0"/>
              <a:t>‹Nº›</a:t>
            </a:fld>
            <a:endParaRPr lang="es-MX" dirty="0"/>
          </a:p>
        </p:txBody>
      </p:sp>
    </p:spTree>
    <p:extLst>
      <p:ext uri="{BB962C8B-B14F-4D97-AF65-F5344CB8AC3E}">
        <p14:creationId xmlns:p14="http://schemas.microsoft.com/office/powerpoint/2010/main" val="2598705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F472C3C-74B8-4D74-818D-21DA02B2AEDF}" type="datetimeFigureOut">
              <a:rPr lang="es-MX" smtClean="0"/>
              <a:t>11/06/2019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FB541E-0674-465B-9090-A57182069330}" type="slidenum">
              <a:rPr lang="es-MX" smtClean="0"/>
              <a:t>‹Nº›</a:t>
            </a:fld>
            <a:endParaRPr lang="es-MX" dirty="0"/>
          </a:p>
        </p:txBody>
      </p:sp>
    </p:spTree>
    <p:extLst>
      <p:ext uri="{BB962C8B-B14F-4D97-AF65-F5344CB8AC3E}">
        <p14:creationId xmlns:p14="http://schemas.microsoft.com/office/powerpoint/2010/main" val="1538133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F472C3C-74B8-4D74-818D-21DA02B2AEDF}" type="datetimeFigureOut">
              <a:rPr lang="es-MX" smtClean="0"/>
              <a:t>11/06/2019</a:t>
            </a:fld>
            <a:endParaRPr lang="es-MX" dirty="0"/>
          </a:p>
        </p:txBody>
      </p:sp>
      <p:sp>
        <p:nvSpPr>
          <p:cNvPr id="8" name="7 Marcador de pie de página"/>
          <p:cNvSpPr>
            <a:spLocks noGrp="1"/>
          </p:cNvSpPr>
          <p:nvPr>
            <p:ph type="ftr" sz="quarter" idx="11"/>
          </p:nvPr>
        </p:nvSpPr>
        <p:spPr/>
        <p:txBody>
          <a:bodyPr/>
          <a:lstStyle/>
          <a:p>
            <a:endParaRPr lang="es-MX" dirty="0"/>
          </a:p>
        </p:txBody>
      </p:sp>
      <p:sp>
        <p:nvSpPr>
          <p:cNvPr id="9" name="8 Marcador de número de diapositiva"/>
          <p:cNvSpPr>
            <a:spLocks noGrp="1"/>
          </p:cNvSpPr>
          <p:nvPr>
            <p:ph type="sldNum" sz="quarter" idx="12"/>
          </p:nvPr>
        </p:nvSpPr>
        <p:spPr/>
        <p:txBody>
          <a:bodyPr/>
          <a:lstStyle/>
          <a:p>
            <a:fld id="{8FFB541E-0674-465B-9090-A57182069330}" type="slidenum">
              <a:rPr lang="es-MX" smtClean="0"/>
              <a:t>‹Nº›</a:t>
            </a:fld>
            <a:endParaRPr lang="es-MX" dirty="0"/>
          </a:p>
        </p:txBody>
      </p:sp>
    </p:spTree>
    <p:extLst>
      <p:ext uri="{BB962C8B-B14F-4D97-AF65-F5344CB8AC3E}">
        <p14:creationId xmlns:p14="http://schemas.microsoft.com/office/powerpoint/2010/main" val="2998973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F472C3C-74B8-4D74-818D-21DA02B2AEDF}" type="datetimeFigureOut">
              <a:rPr lang="es-MX" smtClean="0"/>
              <a:t>11/06/2019</a:t>
            </a:fld>
            <a:endParaRPr lang="es-MX" dirty="0"/>
          </a:p>
        </p:txBody>
      </p:sp>
      <p:sp>
        <p:nvSpPr>
          <p:cNvPr id="4" name="3 Marcador de pie de página"/>
          <p:cNvSpPr>
            <a:spLocks noGrp="1"/>
          </p:cNvSpPr>
          <p:nvPr>
            <p:ph type="ftr" sz="quarter" idx="11"/>
          </p:nvPr>
        </p:nvSpPr>
        <p:spPr/>
        <p:txBody>
          <a:bodyPr/>
          <a:lstStyle/>
          <a:p>
            <a:endParaRPr lang="es-MX" dirty="0"/>
          </a:p>
        </p:txBody>
      </p:sp>
      <p:sp>
        <p:nvSpPr>
          <p:cNvPr id="5" name="4 Marcador de número de diapositiva"/>
          <p:cNvSpPr>
            <a:spLocks noGrp="1"/>
          </p:cNvSpPr>
          <p:nvPr>
            <p:ph type="sldNum" sz="quarter" idx="12"/>
          </p:nvPr>
        </p:nvSpPr>
        <p:spPr/>
        <p:txBody>
          <a:bodyPr/>
          <a:lstStyle/>
          <a:p>
            <a:fld id="{8FFB541E-0674-465B-9090-A57182069330}" type="slidenum">
              <a:rPr lang="es-MX" smtClean="0"/>
              <a:t>‹Nº›</a:t>
            </a:fld>
            <a:endParaRPr lang="es-MX" dirty="0"/>
          </a:p>
        </p:txBody>
      </p:sp>
    </p:spTree>
    <p:extLst>
      <p:ext uri="{BB962C8B-B14F-4D97-AF65-F5344CB8AC3E}">
        <p14:creationId xmlns:p14="http://schemas.microsoft.com/office/powerpoint/2010/main" val="1024364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F472C3C-74B8-4D74-818D-21DA02B2AEDF}" type="datetimeFigureOut">
              <a:rPr lang="es-MX" smtClean="0"/>
              <a:t>11/06/2019</a:t>
            </a:fld>
            <a:endParaRPr lang="es-MX" dirty="0"/>
          </a:p>
        </p:txBody>
      </p:sp>
      <p:sp>
        <p:nvSpPr>
          <p:cNvPr id="3" name="2 Marcador de pie de página"/>
          <p:cNvSpPr>
            <a:spLocks noGrp="1"/>
          </p:cNvSpPr>
          <p:nvPr>
            <p:ph type="ftr" sz="quarter" idx="11"/>
          </p:nvPr>
        </p:nvSpPr>
        <p:spPr/>
        <p:txBody>
          <a:bodyPr/>
          <a:lstStyle/>
          <a:p>
            <a:endParaRPr lang="es-MX" dirty="0"/>
          </a:p>
        </p:txBody>
      </p:sp>
      <p:sp>
        <p:nvSpPr>
          <p:cNvPr id="4" name="3 Marcador de número de diapositiva"/>
          <p:cNvSpPr>
            <a:spLocks noGrp="1"/>
          </p:cNvSpPr>
          <p:nvPr>
            <p:ph type="sldNum" sz="quarter" idx="12"/>
          </p:nvPr>
        </p:nvSpPr>
        <p:spPr/>
        <p:txBody>
          <a:bodyPr/>
          <a:lstStyle/>
          <a:p>
            <a:fld id="{8FFB541E-0674-465B-9090-A57182069330}" type="slidenum">
              <a:rPr lang="es-MX" smtClean="0"/>
              <a:t>‹Nº›</a:t>
            </a:fld>
            <a:endParaRPr lang="es-MX" dirty="0"/>
          </a:p>
        </p:txBody>
      </p:sp>
    </p:spTree>
    <p:extLst>
      <p:ext uri="{BB962C8B-B14F-4D97-AF65-F5344CB8AC3E}">
        <p14:creationId xmlns:p14="http://schemas.microsoft.com/office/powerpoint/2010/main" val="2961510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F472C3C-74B8-4D74-818D-21DA02B2AEDF}" type="datetimeFigureOut">
              <a:rPr lang="es-MX" smtClean="0"/>
              <a:t>11/06/2019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FB541E-0674-465B-9090-A57182069330}" type="slidenum">
              <a:rPr lang="es-MX" smtClean="0"/>
              <a:t>‹Nº›</a:t>
            </a:fld>
            <a:endParaRPr lang="es-MX" dirty="0"/>
          </a:p>
        </p:txBody>
      </p:sp>
    </p:spTree>
    <p:extLst>
      <p:ext uri="{BB962C8B-B14F-4D97-AF65-F5344CB8AC3E}">
        <p14:creationId xmlns:p14="http://schemas.microsoft.com/office/powerpoint/2010/main" val="1068476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dirty="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F472C3C-74B8-4D74-818D-21DA02B2AEDF}" type="datetimeFigureOut">
              <a:rPr lang="es-MX" smtClean="0"/>
              <a:t>11/06/2019</a:t>
            </a:fld>
            <a:endParaRPr lang="es-MX" dirty="0"/>
          </a:p>
        </p:txBody>
      </p:sp>
      <p:sp>
        <p:nvSpPr>
          <p:cNvPr id="6" name="5 Marcador de pie de página"/>
          <p:cNvSpPr>
            <a:spLocks noGrp="1"/>
          </p:cNvSpPr>
          <p:nvPr>
            <p:ph type="ftr" sz="quarter" idx="11"/>
          </p:nvPr>
        </p:nvSpPr>
        <p:spPr/>
        <p:txBody>
          <a:bodyPr/>
          <a:lstStyle/>
          <a:p>
            <a:endParaRPr lang="es-MX" dirty="0"/>
          </a:p>
        </p:txBody>
      </p:sp>
      <p:sp>
        <p:nvSpPr>
          <p:cNvPr id="7" name="6 Marcador de número de diapositiva"/>
          <p:cNvSpPr>
            <a:spLocks noGrp="1"/>
          </p:cNvSpPr>
          <p:nvPr>
            <p:ph type="sldNum" sz="quarter" idx="12"/>
          </p:nvPr>
        </p:nvSpPr>
        <p:spPr/>
        <p:txBody>
          <a:bodyPr/>
          <a:lstStyle/>
          <a:p>
            <a:fld id="{8FFB541E-0674-465B-9090-A57182069330}" type="slidenum">
              <a:rPr lang="es-MX" smtClean="0"/>
              <a:t>‹Nº›</a:t>
            </a:fld>
            <a:endParaRPr lang="es-MX" dirty="0"/>
          </a:p>
        </p:txBody>
      </p:sp>
    </p:spTree>
    <p:extLst>
      <p:ext uri="{BB962C8B-B14F-4D97-AF65-F5344CB8AC3E}">
        <p14:creationId xmlns:p14="http://schemas.microsoft.com/office/powerpoint/2010/main" val="17672675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72C3C-74B8-4D74-818D-21DA02B2AEDF}" type="datetimeFigureOut">
              <a:rPr lang="es-MX" smtClean="0"/>
              <a:t>11/06/2019</a:t>
            </a:fld>
            <a:endParaRPr lang="es-MX" dirty="0"/>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dirty="0"/>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FB541E-0674-465B-9090-A57182069330}" type="slidenum">
              <a:rPr lang="es-MX" smtClean="0"/>
              <a:t>‹Nº›</a:t>
            </a:fld>
            <a:endParaRPr lang="es-MX" dirty="0"/>
          </a:p>
        </p:txBody>
      </p:sp>
    </p:spTree>
    <p:extLst>
      <p:ext uri="{BB962C8B-B14F-4D97-AF65-F5344CB8AC3E}">
        <p14:creationId xmlns:p14="http://schemas.microsoft.com/office/powerpoint/2010/main" val="13306308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7.jp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5.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2.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8.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44.jpg"/><Relationship Id="rId3" Type="http://schemas.openxmlformats.org/officeDocument/2006/relationships/image" Target="../media/image4.png"/><Relationship Id="rId7" Type="http://schemas.openxmlformats.org/officeDocument/2006/relationships/image" Target="../media/image43.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8" Type="http://schemas.openxmlformats.org/officeDocument/2006/relationships/image" Target="../media/image48.jpg"/><Relationship Id="rId3" Type="http://schemas.openxmlformats.org/officeDocument/2006/relationships/image" Target="../media/image4.png"/><Relationship Id="rId7" Type="http://schemas.openxmlformats.org/officeDocument/2006/relationships/image" Target="../media/image47.jp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g"/><Relationship Id="rId4" Type="http://schemas.openxmlformats.org/officeDocument/2006/relationships/image" Target="../media/image5.png"/><Relationship Id="rId9" Type="http://schemas.openxmlformats.org/officeDocument/2006/relationships/image" Target="../media/image49.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5.jpg"/><Relationship Id="rId5" Type="http://schemas.openxmlformats.org/officeDocument/2006/relationships/image" Target="../media/image54.jp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0.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47667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764704"/>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3025737" y="2325073"/>
            <a:ext cx="3024336" cy="1767376"/>
          </a:xfrm>
          <a:prstGeom prst="rect">
            <a:avLst/>
          </a:prstGeom>
        </p:spPr>
      </p:pic>
      <p:sp>
        <p:nvSpPr>
          <p:cNvPr id="15" name="14 CuadroTexto"/>
          <p:cNvSpPr txBox="1"/>
          <p:nvPr/>
        </p:nvSpPr>
        <p:spPr>
          <a:xfrm>
            <a:off x="906930" y="1124744"/>
            <a:ext cx="7678567" cy="1200329"/>
          </a:xfrm>
          <a:prstGeom prst="rect">
            <a:avLst/>
          </a:prstGeom>
          <a:noFill/>
        </p:spPr>
        <p:txBody>
          <a:bodyPr wrap="square" rtlCol="0">
            <a:spAutoFit/>
          </a:bodyPr>
          <a:lstStyle/>
          <a:p>
            <a:pPr algn="ctr"/>
            <a:r>
              <a:rPr lang="es-MX" sz="3600" dirty="0" smtClean="0">
                <a:solidFill>
                  <a:srgbClr val="C00000"/>
                </a:solidFill>
                <a:effectLst>
                  <a:outerShdw blurRad="38100" dist="38100" dir="2700000" algn="tl">
                    <a:srgbClr val="000000">
                      <a:alpha val="43137"/>
                    </a:srgbClr>
                  </a:outerShdw>
                </a:effectLst>
                <a:latin typeface="Arial Black" pitchFamily="34" charset="0"/>
              </a:rPr>
              <a:t>Centro de Educación </a:t>
            </a:r>
          </a:p>
          <a:p>
            <a:pPr algn="ctr"/>
            <a:r>
              <a:rPr lang="es-MX" sz="3600" dirty="0" smtClean="0">
                <a:solidFill>
                  <a:srgbClr val="C00000"/>
                </a:solidFill>
                <a:effectLst>
                  <a:outerShdw blurRad="38100" dist="38100" dir="2700000" algn="tl">
                    <a:srgbClr val="000000">
                      <a:alpha val="43137"/>
                    </a:srgbClr>
                  </a:outerShdw>
                </a:effectLst>
                <a:latin typeface="Arial Black" pitchFamily="34" charset="0"/>
              </a:rPr>
              <a:t>Superior Integral</a:t>
            </a:r>
            <a:endParaRPr lang="es-MX" sz="3200" dirty="0">
              <a:solidFill>
                <a:srgbClr val="C00000"/>
              </a:solidFill>
              <a:effectLst>
                <a:outerShdw blurRad="38100" dist="38100" dir="2700000" algn="tl">
                  <a:srgbClr val="000000">
                    <a:alpha val="43137"/>
                  </a:srgbClr>
                </a:outerShdw>
              </a:effectLst>
              <a:latin typeface="Arial Black" pitchFamily="34" charset="0"/>
            </a:endParaRPr>
          </a:p>
        </p:txBody>
      </p:sp>
      <p:sp>
        <p:nvSpPr>
          <p:cNvPr id="3" name="2 Título"/>
          <p:cNvSpPr>
            <a:spLocks noGrp="1"/>
          </p:cNvSpPr>
          <p:nvPr>
            <p:ph type="title"/>
          </p:nvPr>
        </p:nvSpPr>
        <p:spPr>
          <a:xfrm>
            <a:off x="612775" y="4365104"/>
            <a:ext cx="7772400" cy="1362075"/>
          </a:xfrm>
        </p:spPr>
        <p:txBody>
          <a:bodyPr>
            <a:normAutofit/>
          </a:bodyPr>
          <a:lstStyle/>
          <a:p>
            <a:pPr algn="ctr"/>
            <a:r>
              <a:rPr lang="es-MX" sz="3200" dirty="0" smtClean="0">
                <a:solidFill>
                  <a:srgbClr val="FF0000"/>
                </a:solidFill>
                <a:effectLst>
                  <a:outerShdw blurRad="38100" dist="38100" dir="2700000" algn="tl">
                    <a:srgbClr val="000000">
                      <a:alpha val="43137"/>
                    </a:srgbClr>
                  </a:outerShdw>
                </a:effectLst>
              </a:rPr>
              <a:t>Equipo 1</a:t>
            </a:r>
            <a:endParaRPr lang="es-MX" sz="3200" dirty="0">
              <a:solidFill>
                <a:srgbClr val="FF0000"/>
              </a:solidFill>
              <a:effectLst>
                <a:outerShdw blurRad="38100" dist="38100" dir="2700000" algn="tl">
                  <a:srgbClr val="000000">
                    <a:alpha val="43137"/>
                  </a:srgbClr>
                </a:outerShdw>
              </a:effectLst>
            </a:endParaRPr>
          </a:p>
        </p:txBody>
      </p:sp>
      <p:sp>
        <p:nvSpPr>
          <p:cNvPr id="5" name="AutoShape 2" descr="Resultado de imagen para la sexualid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6" name="AutoShape 4" descr="Resultado de imagen para la sexualida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61" y="5085184"/>
            <a:ext cx="852487" cy="133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9700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8" name="7 CuadroTexto"/>
          <p:cNvSpPr txBox="1"/>
          <p:nvPr/>
        </p:nvSpPr>
        <p:spPr>
          <a:xfrm>
            <a:off x="1403648" y="251937"/>
            <a:ext cx="6408712" cy="461665"/>
          </a:xfrm>
          <a:prstGeom prst="rect">
            <a:avLst/>
          </a:prstGeom>
          <a:noFill/>
        </p:spPr>
        <p:txBody>
          <a:bodyPr wrap="square" rtlCol="0">
            <a:spAutoFit/>
          </a:bodyPr>
          <a:lstStyle/>
          <a:p>
            <a:pPr algn="ctr"/>
            <a:r>
              <a:rPr lang="es-MX" sz="2400" dirty="0" smtClean="0">
                <a:solidFill>
                  <a:srgbClr val="C00000"/>
                </a:solidFill>
                <a:effectLst>
                  <a:outerShdw blurRad="38100" dist="38100" dir="2700000" algn="tl">
                    <a:srgbClr val="000000">
                      <a:alpha val="43137"/>
                    </a:srgbClr>
                  </a:outerShdw>
                </a:effectLst>
                <a:latin typeface="Arial Black" pitchFamily="34" charset="0"/>
              </a:rPr>
              <a:t>Memoria Fotográfica de </a:t>
            </a:r>
            <a:r>
              <a:rPr lang="es-MX" sz="2400" dirty="0" smtClean="0">
                <a:solidFill>
                  <a:srgbClr val="C00000"/>
                </a:solidFill>
                <a:effectLst>
                  <a:outerShdw blurRad="38100" dist="38100" dir="2700000" algn="tl">
                    <a:srgbClr val="000000">
                      <a:alpha val="43137"/>
                    </a:srgbClr>
                  </a:outerShdw>
                </a:effectLst>
                <a:latin typeface="Arial Black" pitchFamily="34" charset="0"/>
              </a:rPr>
              <a:t>la 1a. R.T.</a:t>
            </a:r>
            <a:endParaRPr lang="es-MX" sz="2400"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7" name="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1675048"/>
            <a:ext cx="4284475" cy="4046606"/>
          </a:xfrm>
          <a:prstGeom prst="rect">
            <a:avLst/>
          </a:prstGeom>
        </p:spPr>
      </p:pic>
      <p:pic>
        <p:nvPicPr>
          <p:cNvPr id="21" name="20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8024" y="1675048"/>
            <a:ext cx="4006159" cy="3914191"/>
          </a:xfrm>
          <a:prstGeom prst="rect">
            <a:avLst/>
          </a:prstGeom>
        </p:spPr>
      </p:pic>
    </p:spTree>
    <p:extLst>
      <p:ext uri="{BB962C8B-B14F-4D97-AF65-F5344CB8AC3E}">
        <p14:creationId xmlns:p14="http://schemas.microsoft.com/office/powerpoint/2010/main" val="12230079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8" name="7 CuadroTexto"/>
          <p:cNvSpPr txBox="1"/>
          <p:nvPr/>
        </p:nvSpPr>
        <p:spPr>
          <a:xfrm>
            <a:off x="1403648" y="251937"/>
            <a:ext cx="6408712" cy="461665"/>
          </a:xfrm>
          <a:prstGeom prst="rect">
            <a:avLst/>
          </a:prstGeom>
          <a:noFill/>
        </p:spPr>
        <p:txBody>
          <a:bodyPr wrap="square" rtlCol="0">
            <a:spAutoFit/>
          </a:bodyPr>
          <a:lstStyle/>
          <a:p>
            <a:pPr algn="ctr"/>
            <a:r>
              <a:rPr lang="es-MX" sz="2400" dirty="0" smtClean="0">
                <a:solidFill>
                  <a:srgbClr val="C00000"/>
                </a:solidFill>
                <a:effectLst>
                  <a:outerShdw blurRad="38100" dist="38100" dir="2700000" algn="tl">
                    <a:srgbClr val="000000">
                      <a:alpha val="43137"/>
                    </a:srgbClr>
                  </a:outerShdw>
                </a:effectLst>
                <a:latin typeface="Arial Black" pitchFamily="34" charset="0"/>
              </a:rPr>
              <a:t>Memoria Fotográfica de </a:t>
            </a:r>
            <a:r>
              <a:rPr lang="es-MX" sz="2400" dirty="0" smtClean="0">
                <a:solidFill>
                  <a:srgbClr val="C00000"/>
                </a:solidFill>
                <a:effectLst>
                  <a:outerShdw blurRad="38100" dist="38100" dir="2700000" algn="tl">
                    <a:srgbClr val="000000">
                      <a:alpha val="43137"/>
                    </a:srgbClr>
                  </a:outerShdw>
                </a:effectLst>
                <a:latin typeface="Arial Black" pitchFamily="34" charset="0"/>
              </a:rPr>
              <a:t>la 1ª. R.T.</a:t>
            </a:r>
          </a:p>
        </p:txBody>
      </p:sp>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14" name="1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3645024"/>
            <a:ext cx="6696743" cy="2664296"/>
          </a:xfrm>
          <a:prstGeom prst="rect">
            <a:avLst/>
          </a:prstGeom>
        </p:spPr>
      </p:pic>
      <p:pic>
        <p:nvPicPr>
          <p:cNvPr id="16" name="15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59632" y="1124744"/>
            <a:ext cx="6696743" cy="2304255"/>
          </a:xfrm>
          <a:prstGeom prst="rect">
            <a:avLst/>
          </a:prstGeom>
        </p:spPr>
      </p:pic>
    </p:spTree>
    <p:extLst>
      <p:ext uri="{BB962C8B-B14F-4D97-AF65-F5344CB8AC3E}">
        <p14:creationId xmlns:p14="http://schemas.microsoft.com/office/powerpoint/2010/main" val="39948478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8" name="7 CuadroTexto"/>
          <p:cNvSpPr txBox="1"/>
          <p:nvPr/>
        </p:nvSpPr>
        <p:spPr>
          <a:xfrm>
            <a:off x="1403648" y="251937"/>
            <a:ext cx="6408712" cy="461665"/>
          </a:xfrm>
          <a:prstGeom prst="rect">
            <a:avLst/>
          </a:prstGeom>
          <a:noFill/>
        </p:spPr>
        <p:txBody>
          <a:bodyPr wrap="square" rtlCol="0">
            <a:spAutoFit/>
          </a:bodyPr>
          <a:lstStyle/>
          <a:p>
            <a:pPr algn="ctr"/>
            <a:r>
              <a:rPr lang="es-MX" sz="2400" dirty="0" smtClean="0">
                <a:solidFill>
                  <a:srgbClr val="C00000"/>
                </a:solidFill>
                <a:effectLst>
                  <a:outerShdw blurRad="38100" dist="38100" dir="2700000" algn="tl">
                    <a:srgbClr val="000000">
                      <a:alpha val="43137"/>
                    </a:srgbClr>
                  </a:outerShdw>
                </a:effectLst>
                <a:latin typeface="Arial Black" pitchFamily="34" charset="0"/>
              </a:rPr>
              <a:t>Memoria Fotográfica de </a:t>
            </a:r>
            <a:r>
              <a:rPr lang="es-MX" sz="2400" dirty="0" smtClean="0">
                <a:solidFill>
                  <a:srgbClr val="C00000"/>
                </a:solidFill>
                <a:effectLst>
                  <a:outerShdw blurRad="38100" dist="38100" dir="2700000" algn="tl">
                    <a:srgbClr val="000000">
                      <a:alpha val="43137"/>
                    </a:srgbClr>
                  </a:outerShdw>
                </a:effectLst>
                <a:latin typeface="Arial Black" pitchFamily="34" charset="0"/>
              </a:rPr>
              <a:t>la 1ª. </a:t>
            </a:r>
            <a:r>
              <a:rPr lang="es-MX" sz="2400" dirty="0" smtClean="0">
                <a:solidFill>
                  <a:srgbClr val="C00000"/>
                </a:solidFill>
                <a:effectLst>
                  <a:outerShdw blurRad="38100" dist="38100" dir="2700000" algn="tl">
                    <a:srgbClr val="000000">
                      <a:alpha val="43137"/>
                    </a:srgbClr>
                  </a:outerShdw>
                </a:effectLst>
                <a:latin typeface="Arial Black" pitchFamily="34" charset="0"/>
              </a:rPr>
              <a:t>R.T.</a:t>
            </a:r>
            <a:endParaRPr lang="es-MX" sz="2400"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17" name="16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1" y="1628799"/>
            <a:ext cx="4104456" cy="4623017"/>
          </a:xfrm>
          <a:prstGeom prst="rect">
            <a:avLst/>
          </a:prstGeom>
        </p:spPr>
      </p:pic>
      <p:pic>
        <p:nvPicPr>
          <p:cNvPr id="18" name="1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8121" y="1628800"/>
            <a:ext cx="4266062" cy="4623016"/>
          </a:xfrm>
          <a:prstGeom prst="rect">
            <a:avLst/>
          </a:prstGeom>
        </p:spPr>
      </p:pic>
    </p:spTree>
    <p:extLst>
      <p:ext uri="{BB962C8B-B14F-4D97-AF65-F5344CB8AC3E}">
        <p14:creationId xmlns:p14="http://schemas.microsoft.com/office/powerpoint/2010/main" val="36596314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0" y="12755"/>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1403648" y="251937"/>
            <a:ext cx="6408712" cy="461665"/>
          </a:xfrm>
          <a:prstGeom prst="rect">
            <a:avLst/>
          </a:prstGeom>
          <a:noFill/>
        </p:spPr>
        <p:txBody>
          <a:bodyPr wrap="square" rtlCol="0">
            <a:spAutoFit/>
          </a:bodyPr>
          <a:lstStyle/>
          <a:p>
            <a:pPr algn="ctr"/>
            <a:r>
              <a:rPr lang="es-MX" sz="2400" dirty="0" smtClean="0">
                <a:solidFill>
                  <a:srgbClr val="C00000"/>
                </a:solidFill>
                <a:effectLst>
                  <a:outerShdw blurRad="38100" dist="38100" dir="2700000" algn="tl">
                    <a:srgbClr val="000000">
                      <a:alpha val="43137"/>
                    </a:srgbClr>
                  </a:outerShdw>
                </a:effectLst>
                <a:latin typeface="Arial Black" pitchFamily="34" charset="0"/>
              </a:rPr>
              <a:t>Organizador gráfico del proyecto</a:t>
            </a:r>
            <a:endParaRPr lang="es-MX" sz="2400" dirty="0">
              <a:solidFill>
                <a:srgbClr val="C00000"/>
              </a:solidFill>
              <a:effectLst>
                <a:outerShdw blurRad="38100" dist="38100" dir="2700000" algn="tl">
                  <a:srgbClr val="000000">
                    <a:alpha val="43137"/>
                  </a:srgbClr>
                </a:outerShdw>
              </a:effectLst>
              <a:latin typeface="Arial Black" pitchFamily="34" charset="0"/>
            </a:endParaRPr>
          </a:p>
        </p:txBody>
      </p:sp>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6780" y="1458000"/>
            <a:ext cx="7969224" cy="54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97402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369332"/>
          </a:xfrm>
          <a:prstGeom prst="rect">
            <a:avLst/>
          </a:prstGeom>
          <a:noFill/>
        </p:spPr>
        <p:txBody>
          <a:bodyPr wrap="square" rtlCol="0">
            <a:spAutoFit/>
          </a:bodyPr>
          <a:lstStyle/>
          <a:p>
            <a:pPr algn="r"/>
            <a:r>
              <a:rPr lang="es-MX" dirty="0" smtClean="0">
                <a:solidFill>
                  <a:srgbClr val="C00000"/>
                </a:solidFill>
                <a:effectLst>
                  <a:outerShdw blurRad="38100" dist="38100" dir="2700000" algn="tl">
                    <a:srgbClr val="000000">
                      <a:alpha val="43137"/>
                    </a:srgbClr>
                  </a:outerShdw>
                </a:effectLst>
                <a:latin typeface="Arial Black" pitchFamily="34" charset="0"/>
              </a:rPr>
              <a:t>INTRODUCCIÓN</a:t>
            </a: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79512" y="1412776"/>
            <a:ext cx="8424936" cy="5262979"/>
          </a:xfrm>
          <a:prstGeom prst="rect">
            <a:avLst/>
          </a:prstGeom>
          <a:noFill/>
        </p:spPr>
        <p:txBody>
          <a:bodyPr wrap="square" rtlCol="0">
            <a:spAutoFit/>
          </a:bodyPr>
          <a:lstStyle/>
          <a:p>
            <a:pPr algn="just">
              <a:lnSpc>
                <a:spcPct val="150000"/>
              </a:lnSpc>
            </a:pPr>
            <a:r>
              <a:rPr lang="es-MX" sz="1200" b="1" dirty="0" smtClean="0">
                <a:solidFill>
                  <a:srgbClr val="800000"/>
                </a:solidFill>
                <a:latin typeface="Arial" panose="020B0604020202020204" pitchFamily="34" charset="0"/>
                <a:cs typeface="Arial" panose="020B0604020202020204" pitchFamily="34" charset="0"/>
              </a:rPr>
              <a:t>El  crecimiento demográfico es un problema  de México y el mundo. Según Thomas Malthus (1992-223) en el protocolo de Montreal  asentó los precedentes importantes¹ , propuso el principio de que las poblaciones humanas crecen exponencialmente mientras  que la producción de alimentos  crece a razón  aritmética², por lo que la educación sobre sexualidad  a las nuevas generaciones  de estudiantes basadas en la indagación, es impostergable; ya que ayudara a incidir en la reducción del problema  a futuro en la toma de decisiones de manera libre y consciente sobre el número de hijos a tener.</a:t>
            </a:r>
          </a:p>
          <a:p>
            <a:pPr algn="just">
              <a:lnSpc>
                <a:spcPct val="150000"/>
              </a:lnSpc>
            </a:pPr>
            <a:r>
              <a:rPr lang="es-MX" sz="1200" b="1" dirty="0" smtClean="0">
                <a:solidFill>
                  <a:srgbClr val="800000"/>
                </a:solidFill>
                <a:latin typeface="Arial" panose="020B0604020202020204" pitchFamily="34" charset="0"/>
                <a:cs typeface="Arial" panose="020B0604020202020204" pitchFamily="34" charset="0"/>
              </a:rPr>
              <a:t>La situación de nuestro planeta no aguanta  más,  debido a que los patrones dominantes de producción y consumo están causando devastación ambiental, agotamiento de recursos y una extinción masiva de especies. Las comunidades están siendo destruidas , los beneficios del desarrollo no se comparten equitativamente y la brecha de desarrollo entre ricos y pobres se esta ensanchando. La justicia, la pobreza, la ignorancia y los conflictos violentos se manifiestan por doquier y son causa de grandes  sufrimientos³.</a:t>
            </a:r>
          </a:p>
          <a:p>
            <a:pPr algn="just">
              <a:lnSpc>
                <a:spcPct val="150000"/>
              </a:lnSpc>
            </a:pPr>
            <a:r>
              <a:rPr lang="es-MX" sz="1200" b="1" dirty="0" smtClean="0">
                <a:solidFill>
                  <a:srgbClr val="800000"/>
                </a:solidFill>
                <a:latin typeface="Arial" panose="020B0604020202020204" pitchFamily="34" charset="0"/>
                <a:cs typeface="Arial" panose="020B0604020202020204" pitchFamily="34" charset="0"/>
              </a:rPr>
              <a:t>Por lo que la propuesta de este proyecto se basa en la educación sexual y análisis estadísticos  sobre población y, así encontrar la cuota de saberes que ayuden a la formación de un nuevo ciudadano.</a:t>
            </a:r>
          </a:p>
          <a:p>
            <a:pPr algn="just">
              <a:lnSpc>
                <a:spcPct val="150000"/>
              </a:lnSpc>
            </a:pPr>
            <a:endParaRPr lang="es-MX" sz="1200" dirty="0">
              <a:solidFill>
                <a:srgbClr val="800000"/>
              </a:solidFill>
              <a:latin typeface="Arial" panose="020B0604020202020204" pitchFamily="34" charset="0"/>
              <a:cs typeface="Arial" panose="020B0604020202020204" pitchFamily="34" charset="0"/>
            </a:endParaRPr>
          </a:p>
          <a:p>
            <a:pPr algn="just">
              <a:lnSpc>
                <a:spcPct val="150000"/>
              </a:lnSpc>
            </a:pPr>
            <a:endParaRPr lang="es-MX" sz="1200" dirty="0" smtClean="0">
              <a:solidFill>
                <a:srgbClr val="800000"/>
              </a:solidFill>
              <a:latin typeface="Arial" panose="020B0604020202020204" pitchFamily="34" charset="0"/>
              <a:cs typeface="Arial" panose="020B0604020202020204" pitchFamily="34" charset="0"/>
            </a:endParaRPr>
          </a:p>
          <a:p>
            <a:endParaRPr lang="es-MX" sz="1100" dirty="0">
              <a:solidFill>
                <a:srgbClr val="800000"/>
              </a:solidFill>
              <a:latin typeface="Arial" panose="020B0604020202020204" pitchFamily="34" charset="0"/>
              <a:cs typeface="Arial" panose="020B0604020202020204" pitchFamily="34" charset="0"/>
            </a:endParaRPr>
          </a:p>
          <a:p>
            <a:r>
              <a:rPr lang="es-MX" sz="1100" dirty="0" smtClean="0">
                <a:solidFill>
                  <a:srgbClr val="800000"/>
                </a:solidFill>
                <a:latin typeface="Arial" panose="020B0604020202020204" pitchFamily="34" charset="0"/>
                <a:cs typeface="Arial" panose="020B0604020202020204" pitchFamily="34" charset="0"/>
              </a:rPr>
              <a:t>¹ </a:t>
            </a:r>
            <a:r>
              <a:rPr lang="es-MX" sz="700" dirty="0" smtClean="0">
                <a:solidFill>
                  <a:srgbClr val="800000"/>
                </a:solidFill>
                <a:latin typeface="Arial" panose="020B0604020202020204" pitchFamily="34" charset="0"/>
                <a:cs typeface="Arial" panose="020B0604020202020204" pitchFamily="34" charset="0"/>
              </a:rPr>
              <a:t>Análisis de la Política Ambiental. Desafíos Institucionales. Carlos E. Lascurain Fernández. Plaza y Váldez Editores. México. 2006.</a:t>
            </a:r>
          </a:p>
          <a:p>
            <a:r>
              <a:rPr lang="es-MX" sz="1100" dirty="0" smtClean="0">
                <a:solidFill>
                  <a:srgbClr val="800000"/>
                </a:solidFill>
                <a:latin typeface="Arial" panose="020B0604020202020204" pitchFamily="34" charset="0"/>
                <a:cs typeface="Arial" panose="020B0604020202020204" pitchFamily="34" charset="0"/>
              </a:rPr>
              <a:t>²</a:t>
            </a:r>
            <a:r>
              <a:rPr lang="es-MX" sz="700" dirty="0" smtClean="0">
                <a:solidFill>
                  <a:srgbClr val="800000"/>
                </a:solidFill>
                <a:latin typeface="Arial" panose="020B0604020202020204" pitchFamily="34" charset="0"/>
                <a:cs typeface="Arial" panose="020B0604020202020204" pitchFamily="34" charset="0"/>
              </a:rPr>
              <a:t> Cgge.aag.org/populationannaturalresources1e/CF_popNatres_JanIOESP.</a:t>
            </a:r>
          </a:p>
          <a:p>
            <a:r>
              <a:rPr lang="es-MX" sz="700" dirty="0">
                <a:solidFill>
                  <a:srgbClr val="800000"/>
                </a:solidFill>
                <a:latin typeface="Arial" panose="020B0604020202020204" pitchFamily="34" charset="0"/>
                <a:cs typeface="Arial" panose="020B0604020202020204" pitchFamily="34" charset="0"/>
              </a:rPr>
              <a:t> </a:t>
            </a:r>
            <a:r>
              <a:rPr lang="es-MX" sz="1100" dirty="0" smtClean="0">
                <a:solidFill>
                  <a:srgbClr val="800000"/>
                </a:solidFill>
                <a:latin typeface="Arial" panose="020B0604020202020204" pitchFamily="34" charset="0"/>
                <a:cs typeface="Arial" panose="020B0604020202020204" pitchFamily="34" charset="0"/>
              </a:rPr>
              <a:t>³ </a:t>
            </a:r>
            <a:r>
              <a:rPr lang="es-MX" sz="700" dirty="0" smtClean="0">
                <a:solidFill>
                  <a:srgbClr val="800000"/>
                </a:solidFill>
                <a:latin typeface="Arial" panose="020B0604020202020204" pitchFamily="34" charset="0"/>
                <a:cs typeface="Arial" panose="020B0604020202020204" pitchFamily="34" charset="0"/>
              </a:rPr>
              <a:t>La Carta de la tierra. México, Secretaría del Medio Ambiente y Recursos Naturales.  </a:t>
            </a:r>
            <a:endParaRPr lang="es-MX" sz="800" dirty="0" smtClean="0">
              <a:solidFill>
                <a:srgbClr val="800000"/>
              </a:solidFill>
              <a:latin typeface="Arial" panose="020B0604020202020204" pitchFamily="34" charset="0"/>
              <a:cs typeface="Arial" panose="020B0604020202020204" pitchFamily="34" charset="0"/>
            </a:endParaRPr>
          </a:p>
          <a:p>
            <a:endParaRPr lang="es-MX" sz="1100" dirty="0" smtClean="0">
              <a:solidFill>
                <a:srgbClr val="800000"/>
              </a:solidFill>
              <a:latin typeface="Arial" panose="020B0604020202020204" pitchFamily="34" charset="0"/>
              <a:cs typeface="Arial" panose="020B0604020202020204" pitchFamily="34" charset="0"/>
            </a:endParaRPr>
          </a:p>
          <a:p>
            <a:endParaRPr lang="es-MX"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1950319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411760" y="193900"/>
            <a:ext cx="6408712" cy="369332"/>
          </a:xfrm>
          <a:prstGeom prst="rect">
            <a:avLst/>
          </a:prstGeom>
          <a:noFill/>
        </p:spPr>
        <p:txBody>
          <a:bodyPr wrap="square" rtlCol="0">
            <a:spAutoFit/>
          </a:bodyPr>
          <a:lstStyle/>
          <a:p>
            <a:pPr algn="r"/>
            <a:r>
              <a:rPr lang="es-MX" dirty="0" smtClean="0">
                <a:solidFill>
                  <a:srgbClr val="C00000"/>
                </a:solidFill>
                <a:effectLst>
                  <a:outerShdw blurRad="38100" dist="38100" dir="2700000" algn="tl">
                    <a:srgbClr val="000000">
                      <a:alpha val="43137"/>
                    </a:srgbClr>
                  </a:outerShdw>
                </a:effectLst>
                <a:latin typeface="Arial Black" pitchFamily="34" charset="0"/>
              </a:rPr>
              <a:t>OBJETIVO GENERAL DEL PROYECTO</a:t>
            </a: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971600" y="82729"/>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3461297" y="8272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827584" y="1772816"/>
            <a:ext cx="7272808" cy="1938992"/>
          </a:xfrm>
          <a:prstGeom prst="rect">
            <a:avLst/>
          </a:prstGeom>
          <a:noFill/>
        </p:spPr>
        <p:txBody>
          <a:bodyPr wrap="square" rtlCol="0">
            <a:spAutoFit/>
          </a:bodyPr>
          <a:lstStyle/>
          <a:p>
            <a:pPr algn="just">
              <a:lnSpc>
                <a:spcPct val="150000"/>
              </a:lnSpc>
            </a:pPr>
            <a:r>
              <a:rPr lang="es-MX" sz="2000" b="1" dirty="0" smtClean="0">
                <a:solidFill>
                  <a:schemeClr val="accent2">
                    <a:lumMod val="50000"/>
                  </a:schemeClr>
                </a:solidFill>
                <a:latin typeface="Arial" panose="020B0604020202020204" pitchFamily="34" charset="0"/>
                <a:cs typeface="Arial" panose="020B0604020202020204" pitchFamily="34" charset="0"/>
              </a:rPr>
              <a:t>Conocer sobre sexualidad para que ayude a promover una nueva cultura en la población del CESI (alumnos, maestros y padres de familia) y así incidir en la reducción de los problemas ambientales. </a:t>
            </a:r>
            <a:endParaRPr lang="es-MX" sz="2000" b="1" dirty="0">
              <a:solidFill>
                <a:schemeClr val="accent2">
                  <a:lumMod val="50000"/>
                </a:schemeClr>
              </a:solidFill>
              <a:latin typeface="Arial" panose="020B0604020202020204" pitchFamily="34" charset="0"/>
              <a:cs typeface="Arial" panose="020B0604020202020204" pitchFamily="34" charset="0"/>
            </a:endParaRPr>
          </a:p>
        </p:txBody>
      </p:sp>
      <p:pic>
        <p:nvPicPr>
          <p:cNvPr id="6" name="5 Imagen"/>
          <p:cNvPicPr>
            <a:picLocks noChangeAspect="1"/>
          </p:cNvPicPr>
          <p:nvPr/>
        </p:nvPicPr>
        <p:blipFill rotWithShape="1">
          <a:blip r:embed="rId5">
            <a:extLst>
              <a:ext uri="{28A0092B-C50C-407E-A947-70E740481C1C}">
                <a14:useLocalDpi xmlns:a14="http://schemas.microsoft.com/office/drawing/2010/main" val="0"/>
              </a:ext>
            </a:extLst>
          </a:blip>
          <a:srcRect b="8434"/>
          <a:stretch/>
        </p:blipFill>
        <p:spPr>
          <a:xfrm>
            <a:off x="2818827" y="4509120"/>
            <a:ext cx="2540000" cy="1930400"/>
          </a:xfrm>
          <a:prstGeom prst="rect">
            <a:avLst/>
          </a:prstGeom>
        </p:spPr>
      </p:pic>
    </p:spTree>
    <p:extLst>
      <p:ext uri="{BB962C8B-B14F-4D97-AF65-F5344CB8AC3E}">
        <p14:creationId xmlns:p14="http://schemas.microsoft.com/office/powerpoint/2010/main" val="42152781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411760" y="193900"/>
            <a:ext cx="6408712" cy="369332"/>
          </a:xfrm>
          <a:prstGeom prst="rect">
            <a:avLst/>
          </a:prstGeom>
          <a:noFill/>
        </p:spPr>
        <p:txBody>
          <a:bodyPr wrap="square" rtlCol="0">
            <a:spAutoFit/>
          </a:bodyPr>
          <a:lstStyle/>
          <a:p>
            <a:pPr algn="r"/>
            <a:r>
              <a:rPr lang="es-MX" dirty="0" smtClean="0">
                <a:solidFill>
                  <a:srgbClr val="C00000"/>
                </a:solidFill>
                <a:effectLst>
                  <a:outerShdw blurRad="38100" dist="38100" dir="2700000" algn="tl">
                    <a:srgbClr val="000000">
                      <a:alpha val="43137"/>
                    </a:srgbClr>
                  </a:outerShdw>
                </a:effectLst>
                <a:latin typeface="Arial Black" pitchFamily="34" charset="0"/>
              </a:rPr>
              <a:t>OBJETIVO POR CADA ASIGNATURA</a:t>
            </a: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930175" y="40852"/>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3419872" y="40852"/>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4" name="3 Diagrama"/>
          <p:cNvGraphicFramePr/>
          <p:nvPr>
            <p:extLst>
              <p:ext uri="{D42A27DB-BD31-4B8C-83A1-F6EECF244321}">
                <p14:modId xmlns:p14="http://schemas.microsoft.com/office/powerpoint/2010/main" val="1975911943"/>
              </p:ext>
            </p:extLst>
          </p:nvPr>
        </p:nvGraphicFramePr>
        <p:xfrm>
          <a:off x="323528" y="1124744"/>
          <a:ext cx="7992888" cy="547260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9340145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646331"/>
          </a:xfrm>
          <a:prstGeom prst="rect">
            <a:avLst/>
          </a:prstGeom>
          <a:noFill/>
        </p:spPr>
        <p:txBody>
          <a:bodyPr wrap="square" rtlCol="0">
            <a:spAutoFit/>
          </a:bodyPr>
          <a:lstStyle/>
          <a:p>
            <a:pPr algn="r"/>
            <a:r>
              <a:rPr lang="es-MX" dirty="0" smtClean="0">
                <a:solidFill>
                  <a:srgbClr val="C00000"/>
                </a:solidFill>
                <a:effectLst>
                  <a:outerShdw blurRad="38100" dist="38100" dir="2700000" algn="tl">
                    <a:srgbClr val="000000">
                      <a:alpha val="43137"/>
                    </a:srgbClr>
                  </a:outerShdw>
                </a:effectLst>
                <a:latin typeface="Arial Black" pitchFamily="34" charset="0"/>
              </a:rPr>
              <a:t>PREGUNTA GENERADORA Y </a:t>
            </a:r>
          </a:p>
          <a:p>
            <a:pPr algn="r"/>
            <a:r>
              <a:rPr lang="es-MX" dirty="0" smtClean="0">
                <a:solidFill>
                  <a:srgbClr val="C00000"/>
                </a:solidFill>
                <a:effectLst>
                  <a:outerShdw blurRad="38100" dist="38100" dir="2700000" algn="tl">
                    <a:srgbClr val="000000">
                      <a:alpha val="43137"/>
                    </a:srgbClr>
                  </a:outerShdw>
                </a:effectLst>
                <a:latin typeface="Arial Black" pitchFamily="34" charset="0"/>
              </a:rPr>
              <a:t>PROBLEMA A ABORDAR</a:t>
            </a: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146199" y="178919"/>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3872462"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467544" y="1700808"/>
            <a:ext cx="8136904" cy="954107"/>
          </a:xfrm>
          <a:prstGeom prst="rect">
            <a:avLst/>
          </a:prstGeom>
          <a:noFill/>
        </p:spPr>
        <p:txBody>
          <a:bodyPr wrap="square" rtlCol="0">
            <a:spAutoFit/>
          </a:bodyPr>
          <a:lstStyle/>
          <a:p>
            <a:pPr algn="ctr"/>
            <a:r>
              <a:rPr lang="es-MX" sz="2800" b="1" dirty="0" smtClean="0">
                <a:solidFill>
                  <a:schemeClr val="accent2">
                    <a:lumMod val="50000"/>
                  </a:schemeClr>
                </a:solidFill>
              </a:rPr>
              <a:t>¿Es la sobrepoblación humana la causa de los  problemas  </a:t>
            </a:r>
            <a:r>
              <a:rPr lang="es-MX" sz="2800" b="1" dirty="0" smtClean="0">
                <a:solidFill>
                  <a:schemeClr val="accent2">
                    <a:lumMod val="50000"/>
                  </a:schemeClr>
                </a:solidFill>
              </a:rPr>
              <a:t>ambientales en México?</a:t>
            </a:r>
            <a:endParaRPr lang="es-MX" sz="2800" b="1" dirty="0">
              <a:solidFill>
                <a:schemeClr val="accent2">
                  <a:lumMod val="50000"/>
                </a:schemeClr>
              </a:solidFill>
            </a:endParaRPr>
          </a:p>
        </p:txBody>
      </p:sp>
      <p:sp>
        <p:nvSpPr>
          <p:cNvPr id="4" name="3 CuadroTexto"/>
          <p:cNvSpPr txBox="1"/>
          <p:nvPr/>
        </p:nvSpPr>
        <p:spPr>
          <a:xfrm>
            <a:off x="827584" y="3645024"/>
            <a:ext cx="7272808" cy="2534027"/>
          </a:xfrm>
          <a:prstGeom prst="rect">
            <a:avLst/>
          </a:prstGeom>
          <a:noFill/>
        </p:spPr>
        <p:txBody>
          <a:bodyPr wrap="square" rtlCol="0">
            <a:spAutoFit/>
          </a:bodyPr>
          <a:lstStyle/>
          <a:p>
            <a:pPr algn="just">
              <a:lnSpc>
                <a:spcPct val="150000"/>
              </a:lnSpc>
            </a:pPr>
            <a:r>
              <a:rPr lang="es-MX" b="1" dirty="0" smtClean="0">
                <a:solidFill>
                  <a:schemeClr val="accent2">
                    <a:lumMod val="50000"/>
                  </a:schemeClr>
                </a:solidFill>
                <a:latin typeface="Arial" panose="020B0604020202020204" pitchFamily="34" charset="0"/>
                <a:cs typeface="Arial" panose="020B0604020202020204" pitchFamily="34" charset="0"/>
              </a:rPr>
              <a:t>En 1940 la población en nuestro país era de 13.6 millones  de habitantes  y para 1980, esta se disparó a 97.5 millones  y considerando las  aportaciones de Tomas Malthus quien dice que la producción de alimentos solo se multiplica como progresión aritmética, mientras que los nacimientos  crecen exponencialmente.</a:t>
            </a:r>
            <a:endParaRPr lang="es-MX" b="1" dirty="0">
              <a:solidFill>
                <a:schemeClr val="accent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84929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646331"/>
          </a:xfrm>
          <a:prstGeom prst="rect">
            <a:avLst/>
          </a:prstGeom>
          <a:noFill/>
        </p:spPr>
        <p:txBody>
          <a:bodyPr wrap="square" rtlCol="0">
            <a:spAutoFit/>
          </a:bodyPr>
          <a:lstStyle/>
          <a:p>
            <a:pPr algn="r"/>
            <a:r>
              <a:rPr lang="es-MX" dirty="0">
                <a:solidFill>
                  <a:srgbClr val="C00000"/>
                </a:solidFill>
                <a:effectLst>
                  <a:outerShdw blurRad="38100" dist="38100" dir="2700000" algn="tl">
                    <a:srgbClr val="000000">
                      <a:alpha val="43137"/>
                    </a:srgbClr>
                  </a:outerShdw>
                </a:effectLst>
                <a:latin typeface="Arial Black" pitchFamily="34" charset="0"/>
              </a:rPr>
              <a:t>PREGUNTA GENERADORA Y </a:t>
            </a:r>
          </a:p>
          <a:p>
            <a:pPr algn="r"/>
            <a:r>
              <a:rPr lang="es-MX" dirty="0">
                <a:solidFill>
                  <a:srgbClr val="C00000"/>
                </a:solidFill>
                <a:effectLst>
                  <a:outerShdw blurRad="38100" dist="38100" dir="2700000" algn="tl">
                    <a:srgbClr val="000000">
                      <a:alpha val="43137"/>
                    </a:srgbClr>
                  </a:outerShdw>
                </a:effectLst>
                <a:latin typeface="Arial Black" pitchFamily="34" charset="0"/>
              </a:rPr>
              <a:t>PROBLEMA A ABORDAR</a:t>
            </a: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590" t="13403" r="18703" b="11611"/>
          <a:stretch/>
        </p:blipFill>
        <p:spPr bwMode="auto">
          <a:xfrm>
            <a:off x="467544" y="1337480"/>
            <a:ext cx="8136904" cy="504384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986430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1200329"/>
          </a:xfrm>
          <a:prstGeom prst="rect">
            <a:avLst/>
          </a:prstGeom>
          <a:noFill/>
        </p:spPr>
        <p:txBody>
          <a:bodyPr wrap="square" rtlCol="0">
            <a:spAutoFit/>
          </a:bodyPr>
          <a:lstStyle/>
          <a:p>
            <a:pPr algn="r"/>
            <a:r>
              <a:rPr lang="es-MX" dirty="0">
                <a:solidFill>
                  <a:srgbClr val="C00000"/>
                </a:solidFill>
                <a:effectLst>
                  <a:outerShdw blurRad="38100" dist="38100" dir="2700000" algn="tl">
                    <a:srgbClr val="000000">
                      <a:alpha val="43137"/>
                    </a:srgbClr>
                  </a:outerShdw>
                </a:effectLst>
                <a:latin typeface="Arial Black" pitchFamily="34" charset="0"/>
              </a:rPr>
              <a:t>PREGUNTA GENERADORA Y </a:t>
            </a:r>
          </a:p>
          <a:p>
            <a:pPr algn="r"/>
            <a:r>
              <a:rPr lang="es-MX" dirty="0">
                <a:solidFill>
                  <a:srgbClr val="C00000"/>
                </a:solidFill>
                <a:effectLst>
                  <a:outerShdw blurRad="38100" dist="38100" dir="2700000" algn="tl">
                    <a:srgbClr val="000000">
                      <a:alpha val="43137"/>
                    </a:srgbClr>
                  </a:outerShdw>
                </a:effectLst>
                <a:latin typeface="Arial Black" pitchFamily="34" charset="0"/>
              </a:rPr>
              <a:t>PROBLEMA A ABORDAR</a:t>
            </a:r>
          </a:p>
          <a:p>
            <a:pPr algn="r"/>
            <a:r>
              <a:rPr lang="es-MX" b="1" dirty="0" smtClean="0">
                <a:solidFill>
                  <a:srgbClr val="C00000"/>
                </a:solidFill>
              </a:rPr>
              <a:t> </a:t>
            </a:r>
            <a:endParaRPr lang="es-MX" b="1" dirty="0">
              <a:solidFill>
                <a:srgbClr val="C00000"/>
              </a:solidFill>
            </a:endParaRP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729" t="12209" r="19123" b="12567"/>
          <a:stretch/>
        </p:blipFill>
        <p:spPr bwMode="auto">
          <a:xfrm>
            <a:off x="395536" y="1269242"/>
            <a:ext cx="8208912" cy="46080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02525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1" y="-1"/>
            <a:ext cx="9062786" cy="6870757"/>
            <a:chOff x="-1" y="-1"/>
            <a:chExt cx="9062786" cy="6870757"/>
          </a:xfrm>
        </p:grpSpPr>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35152" t="16003" r="35303" b="37459"/>
            <a:stretch/>
          </p:blipFill>
          <p:spPr>
            <a:xfrm>
              <a:off x="251521" y="188640"/>
              <a:ext cx="2016224" cy="1656184"/>
            </a:xfrm>
            <a:prstGeom prst="rect">
              <a:avLst/>
            </a:prstGeom>
          </p:spPr>
        </p:pic>
        <p:sp>
          <p:nvSpPr>
            <p:cNvPr id="6" name="5 CuadroTexto"/>
            <p:cNvSpPr txBox="1"/>
            <p:nvPr/>
          </p:nvSpPr>
          <p:spPr>
            <a:xfrm>
              <a:off x="2483768" y="416567"/>
              <a:ext cx="6192688" cy="1477328"/>
            </a:xfrm>
            <a:prstGeom prst="rect">
              <a:avLst/>
            </a:prstGeom>
            <a:noFill/>
          </p:spPr>
          <p:txBody>
            <a:bodyPr wrap="square" rtlCol="0">
              <a:spAutoFit/>
            </a:bodyPr>
            <a:lstStyle/>
            <a:p>
              <a:pPr algn="ctr"/>
              <a:r>
                <a:rPr lang="es-MX" sz="3600" dirty="0" smtClean="0">
                  <a:solidFill>
                    <a:srgbClr val="C00000"/>
                  </a:solidFill>
                  <a:latin typeface="Arial Black" pitchFamily="34" charset="0"/>
                </a:rPr>
                <a:t>Centro de Educación Superior Integral</a:t>
              </a:r>
            </a:p>
            <a:p>
              <a:pPr algn="ctr"/>
              <a:r>
                <a:rPr lang="es-MX" dirty="0" smtClean="0">
                  <a:solidFill>
                    <a:srgbClr val="C00000"/>
                  </a:solidFill>
                  <a:latin typeface="Arial Black" pitchFamily="34" charset="0"/>
                </a:rPr>
                <a:t>Clave 6990</a:t>
              </a:r>
              <a:endParaRPr lang="es-MX" dirty="0">
                <a:solidFill>
                  <a:srgbClr val="C00000"/>
                </a:solidFill>
                <a:latin typeface="Arial Black" pitchFamily="34" charset="0"/>
              </a:endParaRPr>
            </a:p>
          </p:txBody>
        </p:sp>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1844823"/>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997223"/>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5" name="14 CuadroTexto"/>
            <p:cNvSpPr txBox="1"/>
            <p:nvPr/>
          </p:nvSpPr>
          <p:spPr>
            <a:xfrm>
              <a:off x="1629684" y="2241426"/>
              <a:ext cx="6192688" cy="3600986"/>
            </a:xfrm>
            <a:prstGeom prst="rect">
              <a:avLst/>
            </a:prstGeom>
            <a:noFill/>
          </p:spPr>
          <p:txBody>
            <a:bodyPr wrap="square" rtlCol="0">
              <a:spAutoFit/>
            </a:bodyPr>
            <a:lstStyle/>
            <a:p>
              <a:pPr algn="ctr"/>
              <a:r>
                <a:rPr lang="es-MX" sz="3600" dirty="0" smtClean="0">
                  <a:ln>
                    <a:solidFill>
                      <a:srgbClr val="C00000"/>
                    </a:solidFill>
                  </a:ln>
                  <a:solidFill>
                    <a:schemeClr val="accent6">
                      <a:lumMod val="75000"/>
                    </a:schemeClr>
                  </a:solidFill>
                  <a:effectLst>
                    <a:outerShdw blurRad="38100" dist="38100" dir="2700000" algn="tl">
                      <a:srgbClr val="000000">
                        <a:alpha val="43137"/>
                      </a:srgbClr>
                    </a:outerShdw>
                  </a:effectLst>
                  <a:latin typeface="Arial Rounded MT Bold" pitchFamily="34" charset="0"/>
                </a:rPr>
                <a:t>Integrantes:</a:t>
              </a:r>
            </a:p>
            <a:p>
              <a:pPr algn="ctr"/>
              <a:r>
                <a:rPr lang="es-MX" sz="3600" dirty="0" smtClean="0">
                  <a:ln>
                    <a:solidFill>
                      <a:srgbClr val="C00000"/>
                    </a:solidFill>
                  </a:ln>
                  <a:solidFill>
                    <a:schemeClr val="accent6">
                      <a:lumMod val="75000"/>
                    </a:schemeClr>
                  </a:solidFill>
                  <a:effectLst>
                    <a:outerShdw blurRad="38100" dist="38100" dir="2700000" algn="tl">
                      <a:srgbClr val="000000">
                        <a:alpha val="43137"/>
                      </a:srgbClr>
                    </a:outerShdw>
                  </a:effectLst>
                  <a:latin typeface="Arial Rounded MT Bold" pitchFamily="34" charset="0"/>
                </a:rPr>
                <a:t>Velia Gisela Zarco Espino</a:t>
              </a:r>
            </a:p>
            <a:p>
              <a:pPr algn="ctr"/>
              <a:r>
                <a:rPr lang="es-MX" sz="2800" dirty="0" smtClean="0">
                  <a:ln>
                    <a:solidFill>
                      <a:srgbClr val="C00000"/>
                    </a:solidFill>
                  </a:ln>
                  <a:solidFill>
                    <a:schemeClr val="accent6">
                      <a:lumMod val="75000"/>
                    </a:schemeClr>
                  </a:solidFill>
                  <a:effectLst>
                    <a:outerShdw blurRad="38100" dist="38100" dir="2700000" algn="tl">
                      <a:srgbClr val="000000">
                        <a:alpha val="43137"/>
                      </a:srgbClr>
                    </a:outerShdw>
                  </a:effectLst>
                  <a:latin typeface="Arial Rounded MT Bold" pitchFamily="34" charset="0"/>
                </a:rPr>
                <a:t>(Matemáticas)</a:t>
              </a:r>
            </a:p>
            <a:p>
              <a:pPr algn="ctr"/>
              <a:r>
                <a:rPr lang="es-MX" sz="3600" dirty="0" smtClean="0">
                  <a:ln>
                    <a:solidFill>
                      <a:srgbClr val="C00000"/>
                    </a:solidFill>
                  </a:ln>
                  <a:solidFill>
                    <a:schemeClr val="accent6">
                      <a:lumMod val="75000"/>
                    </a:schemeClr>
                  </a:solidFill>
                  <a:effectLst>
                    <a:outerShdw blurRad="38100" dist="38100" dir="2700000" algn="tl">
                      <a:srgbClr val="000000">
                        <a:alpha val="43137"/>
                      </a:srgbClr>
                    </a:outerShdw>
                  </a:effectLst>
                  <a:latin typeface="Arial Rounded MT Bold" pitchFamily="34" charset="0"/>
                </a:rPr>
                <a:t>Justiniano Fierro Gracida</a:t>
              </a:r>
            </a:p>
            <a:p>
              <a:pPr algn="ctr"/>
              <a:r>
                <a:rPr lang="es-MX" sz="2800" dirty="0" smtClean="0">
                  <a:ln>
                    <a:solidFill>
                      <a:srgbClr val="C00000"/>
                    </a:solidFill>
                  </a:ln>
                  <a:solidFill>
                    <a:schemeClr val="accent6">
                      <a:lumMod val="75000"/>
                    </a:schemeClr>
                  </a:solidFill>
                  <a:effectLst>
                    <a:outerShdw blurRad="38100" dist="38100" dir="2700000" algn="tl">
                      <a:srgbClr val="000000">
                        <a:alpha val="43137"/>
                      </a:srgbClr>
                    </a:outerShdw>
                  </a:effectLst>
                  <a:latin typeface="Arial Rounded MT Bold" pitchFamily="34" charset="0"/>
                </a:rPr>
                <a:t>(Educación para la Salud)</a:t>
              </a:r>
            </a:p>
            <a:p>
              <a:pPr algn="ctr"/>
              <a:r>
                <a:rPr lang="es-MX" sz="3600" dirty="0" smtClean="0">
                  <a:ln>
                    <a:solidFill>
                      <a:srgbClr val="C00000"/>
                    </a:solidFill>
                  </a:ln>
                  <a:solidFill>
                    <a:schemeClr val="accent6">
                      <a:lumMod val="75000"/>
                    </a:schemeClr>
                  </a:solidFill>
                  <a:effectLst>
                    <a:outerShdw blurRad="38100" dist="38100" dir="2700000" algn="tl">
                      <a:srgbClr val="000000">
                        <a:alpha val="43137"/>
                      </a:srgbClr>
                    </a:outerShdw>
                  </a:effectLst>
                  <a:latin typeface="Arial Rounded MT Bold" pitchFamily="34" charset="0"/>
                </a:rPr>
                <a:t>Horacio Sánchez Vázquez</a:t>
              </a:r>
            </a:p>
            <a:p>
              <a:pPr algn="ctr"/>
              <a:r>
                <a:rPr lang="es-MX" sz="2800" dirty="0" smtClean="0">
                  <a:ln>
                    <a:solidFill>
                      <a:srgbClr val="C00000"/>
                    </a:solidFill>
                  </a:ln>
                  <a:solidFill>
                    <a:schemeClr val="accent6">
                      <a:lumMod val="75000"/>
                    </a:schemeClr>
                  </a:solidFill>
                  <a:effectLst>
                    <a:outerShdw blurRad="38100" dist="38100" dir="2700000" algn="tl">
                      <a:srgbClr val="000000">
                        <a:alpha val="43137"/>
                      </a:srgbClr>
                    </a:outerShdw>
                  </a:effectLst>
                  <a:latin typeface="Arial Rounded MT Bold" pitchFamily="34" charset="0"/>
                </a:rPr>
                <a:t>(Ética)</a:t>
              </a:r>
              <a:endParaRPr lang="es-MX" sz="2800" dirty="0">
                <a:ln>
                  <a:solidFill>
                    <a:srgbClr val="C00000"/>
                  </a:solidFill>
                </a:ln>
                <a:solidFill>
                  <a:schemeClr val="accent6">
                    <a:lumMod val="75000"/>
                  </a:schemeClr>
                </a:solidFill>
                <a:effectLst>
                  <a:outerShdw blurRad="38100" dist="38100" dir="2700000" algn="tl">
                    <a:srgbClr val="000000">
                      <a:alpha val="43137"/>
                    </a:srgbClr>
                  </a:outerShdw>
                </a:effectLst>
                <a:latin typeface="Arial Rounded MT Bold" pitchFamily="34" charset="0"/>
              </a:endParaRPr>
            </a:p>
          </p:txBody>
        </p:sp>
      </p:grpSp>
    </p:spTree>
    <p:extLst>
      <p:ext uri="{BB962C8B-B14F-4D97-AF65-F5344CB8AC3E}">
        <p14:creationId xmlns:p14="http://schemas.microsoft.com/office/powerpoint/2010/main" val="277585400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1200329"/>
          </a:xfrm>
          <a:prstGeom prst="rect">
            <a:avLst/>
          </a:prstGeom>
          <a:noFill/>
        </p:spPr>
        <p:txBody>
          <a:bodyPr wrap="square" rtlCol="0">
            <a:spAutoFit/>
          </a:bodyPr>
          <a:lstStyle/>
          <a:p>
            <a:pPr algn="r"/>
            <a:r>
              <a:rPr lang="es-MX" dirty="0">
                <a:solidFill>
                  <a:srgbClr val="C00000"/>
                </a:solidFill>
                <a:effectLst>
                  <a:outerShdw blurRad="38100" dist="38100" dir="2700000" algn="tl">
                    <a:srgbClr val="000000">
                      <a:alpha val="43137"/>
                    </a:srgbClr>
                  </a:outerShdw>
                </a:effectLst>
                <a:latin typeface="Arial Black" pitchFamily="34" charset="0"/>
              </a:rPr>
              <a:t>PREGUNTA GENERADORA Y </a:t>
            </a:r>
          </a:p>
          <a:p>
            <a:pPr algn="r"/>
            <a:r>
              <a:rPr lang="es-MX" dirty="0">
                <a:solidFill>
                  <a:srgbClr val="C00000"/>
                </a:solidFill>
                <a:effectLst>
                  <a:outerShdw blurRad="38100" dist="38100" dir="2700000" algn="tl">
                    <a:srgbClr val="000000">
                      <a:alpha val="43137"/>
                    </a:srgbClr>
                  </a:outerShdw>
                </a:effectLst>
                <a:latin typeface="Arial Black" pitchFamily="34" charset="0"/>
              </a:rPr>
              <a:t>PROBLEMA A ABORDAR</a:t>
            </a:r>
          </a:p>
          <a:p>
            <a:pPr algn="r"/>
            <a:r>
              <a:rPr lang="es-MX" b="1" dirty="0" smtClean="0">
                <a:solidFill>
                  <a:srgbClr val="C00000"/>
                </a:solidFill>
              </a:rPr>
              <a:t> </a:t>
            </a:r>
            <a:endParaRPr lang="es-MX" b="1" dirty="0">
              <a:solidFill>
                <a:srgbClr val="C00000"/>
              </a:solidFill>
            </a:endParaRP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310" t="13882" r="18843" b="50894"/>
          <a:stretch/>
        </p:blipFill>
        <p:spPr bwMode="auto">
          <a:xfrm>
            <a:off x="403920" y="1517176"/>
            <a:ext cx="8352928" cy="247227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079642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smtClean="0">
                <a:solidFill>
                  <a:srgbClr val="C00000"/>
                </a:solidFill>
              </a:rPr>
              <a:t>Contenido, temas y</a:t>
            </a:r>
          </a:p>
          <a:p>
            <a:pPr algn="r"/>
            <a:r>
              <a:rPr lang="es-MX" b="1" dirty="0" smtClean="0">
                <a:solidFill>
                  <a:srgbClr val="C00000"/>
                </a:solidFill>
              </a:rPr>
              <a:t> productos propuestos. </a:t>
            </a:r>
            <a:endParaRPr lang="es-MX" b="1" dirty="0">
              <a:solidFill>
                <a:srgbClr val="C00000"/>
              </a:solidFill>
            </a:endParaRP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590" t="14596" r="20382" b="12567"/>
          <a:stretch/>
        </p:blipFill>
        <p:spPr bwMode="auto">
          <a:xfrm>
            <a:off x="467544" y="1405718"/>
            <a:ext cx="7992888" cy="475958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8353966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smtClean="0">
                <a:solidFill>
                  <a:srgbClr val="C00000"/>
                </a:solidFill>
              </a:rPr>
              <a:t>Contenido, Temas y </a:t>
            </a:r>
          </a:p>
          <a:p>
            <a:pPr algn="r"/>
            <a:r>
              <a:rPr lang="es-MX" b="1" dirty="0" smtClean="0">
                <a:solidFill>
                  <a:srgbClr val="C00000"/>
                </a:solidFill>
              </a:rPr>
              <a:t>Productos propuestos.</a:t>
            </a:r>
            <a:endParaRPr lang="es-MX" b="1" dirty="0">
              <a:solidFill>
                <a:srgbClr val="C00000"/>
              </a:solidFill>
            </a:endParaRP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449" t="14120" r="18703" b="15910"/>
          <a:stretch/>
        </p:blipFill>
        <p:spPr bwMode="auto">
          <a:xfrm>
            <a:off x="467544" y="1378424"/>
            <a:ext cx="8064896" cy="500290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42432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a:solidFill>
                  <a:srgbClr val="C00000"/>
                </a:solidFill>
              </a:rPr>
              <a:t>Contenido, Temas y </a:t>
            </a:r>
          </a:p>
          <a:p>
            <a:pPr algn="r"/>
            <a:r>
              <a:rPr lang="es-MX" b="1" dirty="0">
                <a:solidFill>
                  <a:srgbClr val="C00000"/>
                </a:solidFill>
              </a:rPr>
              <a:t>Productos propuestos.</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4">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9310" t="57243" r="18843" b="15671"/>
          <a:stretch/>
        </p:blipFill>
        <p:spPr bwMode="auto">
          <a:xfrm>
            <a:off x="251520" y="1126851"/>
            <a:ext cx="8352928" cy="190109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215187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a:solidFill>
                  <a:srgbClr val="C00000"/>
                </a:solidFill>
              </a:rPr>
              <a:t>Planeación general  del Proyecto</a:t>
            </a:r>
          </a:p>
          <a:p>
            <a:pPr algn="r"/>
            <a:r>
              <a:rPr lang="es-MX" b="1" dirty="0" smtClean="0">
                <a:solidFill>
                  <a:srgbClr val="C00000"/>
                </a:solidFill>
              </a:rPr>
              <a:t>   </a:t>
            </a:r>
            <a:endParaRPr lang="es-MX" b="1" dirty="0">
              <a:solidFill>
                <a:srgbClr val="C00000"/>
              </a:solidFill>
            </a:endParaRP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628" t="25301" r="22815" b="8836"/>
          <a:stretch/>
        </p:blipFill>
        <p:spPr bwMode="auto">
          <a:xfrm>
            <a:off x="416078" y="1268760"/>
            <a:ext cx="7920880" cy="54765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57854530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a:solidFill>
                  <a:srgbClr val="C00000"/>
                </a:solidFill>
              </a:rPr>
              <a:t>Planeación día a día</a:t>
            </a:r>
          </a:p>
          <a:p>
            <a:pPr algn="r"/>
            <a:r>
              <a:rPr lang="es-MX" b="1" dirty="0" smtClean="0">
                <a:solidFill>
                  <a:srgbClr val="C00000"/>
                </a:solidFill>
              </a:rPr>
              <a:t>   </a:t>
            </a:r>
            <a:endParaRPr lang="es-MX" b="1" dirty="0">
              <a:solidFill>
                <a:srgbClr val="C00000"/>
              </a:solidFill>
            </a:endParaRP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507" t="23275" r="22815" b="8621"/>
          <a:stretch/>
        </p:blipFill>
        <p:spPr bwMode="auto">
          <a:xfrm>
            <a:off x="611560" y="1268760"/>
            <a:ext cx="7632848" cy="5444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092738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smtClean="0">
                <a:solidFill>
                  <a:srgbClr val="C00000"/>
                </a:solidFill>
              </a:rPr>
              <a:t>Formato de Evaluación   </a:t>
            </a:r>
          </a:p>
          <a:p>
            <a:pPr algn="r"/>
            <a:r>
              <a:rPr lang="es-MX" b="1" dirty="0" smtClean="0">
                <a:solidFill>
                  <a:srgbClr val="C00000"/>
                </a:solidFill>
              </a:rPr>
              <a:t>   </a:t>
            </a:r>
            <a:endParaRPr lang="es-MX" b="1" dirty="0">
              <a:solidFill>
                <a:srgbClr val="C00000"/>
              </a:solidFill>
            </a:endParaRP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628" t="21552" r="23179" b="10561"/>
          <a:stretch/>
        </p:blipFill>
        <p:spPr bwMode="auto">
          <a:xfrm>
            <a:off x="720846" y="1412776"/>
            <a:ext cx="7379546" cy="496613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19692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smtClean="0">
                <a:solidFill>
                  <a:srgbClr val="C00000"/>
                </a:solidFill>
              </a:rPr>
              <a:t>Formato de Autoevaluación   </a:t>
            </a:r>
          </a:p>
          <a:p>
            <a:pPr algn="r"/>
            <a:r>
              <a:rPr lang="es-MX" b="1" dirty="0" smtClean="0">
                <a:solidFill>
                  <a:srgbClr val="C00000"/>
                </a:solidFill>
              </a:rPr>
              <a:t>   </a:t>
            </a:r>
            <a:endParaRPr lang="es-MX" b="1" dirty="0">
              <a:solidFill>
                <a:srgbClr val="C00000"/>
              </a:solidFill>
            </a:endParaRP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750" t="23707" r="22815" b="9698"/>
          <a:stretch/>
        </p:blipFill>
        <p:spPr bwMode="auto">
          <a:xfrm>
            <a:off x="629817" y="1556792"/>
            <a:ext cx="7470575" cy="4871546"/>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812232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smtClean="0">
                <a:solidFill>
                  <a:srgbClr val="C00000"/>
                </a:solidFill>
              </a:rPr>
              <a:t>Formato de Coevaluación   </a:t>
            </a:r>
          </a:p>
          <a:p>
            <a:pPr algn="r"/>
            <a:r>
              <a:rPr lang="es-MX" b="1" dirty="0" smtClean="0">
                <a:solidFill>
                  <a:srgbClr val="C00000"/>
                </a:solidFill>
              </a:rPr>
              <a:t>   </a:t>
            </a:r>
            <a:endParaRPr lang="es-MX" b="1" dirty="0">
              <a:solidFill>
                <a:srgbClr val="C00000"/>
              </a:solidFill>
            </a:endParaRP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507" t="21767" r="22784" b="11422"/>
          <a:stretch/>
        </p:blipFill>
        <p:spPr bwMode="auto">
          <a:xfrm>
            <a:off x="598650" y="1534127"/>
            <a:ext cx="7573750" cy="48873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097572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smtClean="0">
                <a:solidFill>
                  <a:srgbClr val="C00000"/>
                </a:solidFill>
              </a:rPr>
              <a:t>Reflexión. Grupo Interdisciplinario   </a:t>
            </a:r>
          </a:p>
          <a:p>
            <a:pPr algn="r"/>
            <a:r>
              <a:rPr lang="es-MX" b="1" dirty="0" smtClean="0">
                <a:solidFill>
                  <a:srgbClr val="C00000"/>
                </a:solidFill>
              </a:rPr>
              <a:t>   </a:t>
            </a:r>
            <a:endParaRPr lang="es-MX" b="1" dirty="0">
              <a:solidFill>
                <a:srgbClr val="C00000"/>
              </a:solidFill>
            </a:endParaRP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614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628" t="21120" r="23057" b="8190"/>
          <a:stretch/>
        </p:blipFill>
        <p:spPr bwMode="auto">
          <a:xfrm>
            <a:off x="629817" y="1268760"/>
            <a:ext cx="7758607" cy="517109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325467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1" y="-1"/>
            <a:ext cx="9062786" cy="6870757"/>
            <a:chOff x="-1" y="-1"/>
            <a:chExt cx="9062786" cy="6870757"/>
          </a:xfrm>
        </p:grpSpPr>
        <p:pic>
          <p:nvPicPr>
            <p:cNvPr id="5" name="4 Imagen"/>
            <p:cNvPicPr>
              <a:picLocks noChangeAspect="1"/>
            </p:cNvPicPr>
            <p:nvPr/>
          </p:nvPicPr>
          <p:blipFill rotWithShape="1">
            <a:blip r:embed="rId2">
              <a:extLst>
                <a:ext uri="{28A0092B-C50C-407E-A947-70E740481C1C}">
                  <a14:useLocalDpi xmlns:a14="http://schemas.microsoft.com/office/drawing/2010/main" val="0"/>
                </a:ext>
              </a:extLst>
            </a:blip>
            <a:srcRect l="35152" t="16003" r="35303" b="37459"/>
            <a:stretch/>
          </p:blipFill>
          <p:spPr>
            <a:xfrm>
              <a:off x="251521" y="188640"/>
              <a:ext cx="2016224" cy="1656184"/>
            </a:xfrm>
            <a:prstGeom prst="rect">
              <a:avLst/>
            </a:prstGeom>
          </p:spPr>
        </p:pic>
        <p:sp>
          <p:nvSpPr>
            <p:cNvPr id="6" name="5 CuadroTexto"/>
            <p:cNvSpPr txBox="1"/>
            <p:nvPr/>
          </p:nvSpPr>
          <p:spPr>
            <a:xfrm>
              <a:off x="2483768" y="416567"/>
              <a:ext cx="6192688" cy="1477328"/>
            </a:xfrm>
            <a:prstGeom prst="rect">
              <a:avLst/>
            </a:prstGeom>
            <a:noFill/>
          </p:spPr>
          <p:txBody>
            <a:bodyPr wrap="square" rtlCol="0">
              <a:spAutoFit/>
            </a:bodyPr>
            <a:lstStyle/>
            <a:p>
              <a:pPr algn="ctr"/>
              <a:r>
                <a:rPr lang="es-MX" sz="3600" dirty="0" smtClean="0">
                  <a:solidFill>
                    <a:srgbClr val="C00000"/>
                  </a:solidFill>
                  <a:latin typeface="Arial Black" pitchFamily="34" charset="0"/>
                </a:rPr>
                <a:t>Centro de Educación Superior Integral</a:t>
              </a:r>
            </a:p>
            <a:p>
              <a:pPr algn="ctr"/>
              <a:r>
                <a:rPr lang="es-MX" dirty="0" smtClean="0">
                  <a:solidFill>
                    <a:srgbClr val="C00000"/>
                  </a:solidFill>
                  <a:latin typeface="Arial Black" pitchFamily="34" charset="0"/>
                </a:rPr>
                <a:t>Clave 6990</a:t>
              </a:r>
              <a:endParaRPr lang="es-MX" dirty="0">
                <a:solidFill>
                  <a:srgbClr val="C00000"/>
                </a:solidFill>
                <a:latin typeface="Arial Black" pitchFamily="34" charset="0"/>
              </a:endParaRPr>
            </a:p>
          </p:txBody>
        </p:sp>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1844823"/>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997223"/>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7" name="16 Rectángulo"/>
            <p:cNvSpPr/>
            <p:nvPr/>
          </p:nvSpPr>
          <p:spPr>
            <a:xfrm>
              <a:off x="1829714" y="2348880"/>
              <a:ext cx="5783506" cy="584775"/>
            </a:xfrm>
            <a:prstGeom prst="rect">
              <a:avLst/>
            </a:prstGeom>
            <a:noFill/>
          </p:spPr>
          <p:txBody>
            <a:bodyPr wrap="none" lIns="91440" tIns="45720" rIns="91440" bIns="45720">
              <a:spAutoFit/>
            </a:bodyPr>
            <a:lstStyle/>
            <a:p>
              <a:pPr algn="ctr"/>
              <a:r>
                <a:rPr lang="es-E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Proyecto Ciclo </a:t>
              </a:r>
              <a:r>
                <a:rPr lang="es-ES" sz="32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escolar 2018-2019</a:t>
              </a:r>
              <a:endParaRPr lang="es-ES" sz="32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grpSp>
      <p:sp>
        <p:nvSpPr>
          <p:cNvPr id="14" name="13 Rectángulo"/>
          <p:cNvSpPr/>
          <p:nvPr/>
        </p:nvSpPr>
        <p:spPr>
          <a:xfrm>
            <a:off x="1948230" y="3149025"/>
            <a:ext cx="5175199"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s-ES"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FECHA DE INICIO Y TÉRMINO</a:t>
            </a:r>
            <a:r>
              <a:rPr lang="es-E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sp>
        <p:nvSpPr>
          <p:cNvPr id="16" name="15 Rectángulo"/>
          <p:cNvSpPr/>
          <p:nvPr/>
        </p:nvSpPr>
        <p:spPr>
          <a:xfrm>
            <a:off x="1601975" y="3877270"/>
            <a:ext cx="5463548" cy="1754326"/>
          </a:xfrm>
          <a:prstGeom prst="rect">
            <a:avLst/>
          </a:prstGeom>
          <a:noFill/>
        </p:spPr>
        <p:txBody>
          <a:bodyPr wrap="none" lIns="91440" tIns="45720" rIns="91440" bIns="45720">
            <a:spAutoFit/>
          </a:bodyPr>
          <a:lstStyle/>
          <a:p>
            <a:pPr algn="ctr"/>
            <a:r>
              <a:rPr lang="es-ES"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03-OCTUBRE-2018</a:t>
            </a:r>
          </a:p>
          <a:p>
            <a:pPr algn="ctr"/>
            <a:r>
              <a:rPr lang="es-ES" sz="54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08- MAYO-2019</a:t>
            </a:r>
          </a:p>
        </p:txBody>
      </p:sp>
    </p:spTree>
    <p:extLst>
      <p:ext uri="{BB962C8B-B14F-4D97-AF65-F5344CB8AC3E}">
        <p14:creationId xmlns:p14="http://schemas.microsoft.com/office/powerpoint/2010/main" val="11825106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 name="Picture 66"/>
          <p:cNvPicPr>
            <a:picLocks noChangeAspect="1" noChangeArrowheads="1"/>
          </p:cNvPicPr>
          <p:nvPr/>
        </p:nvPicPr>
        <p:blipFill rotWithShape="1">
          <a:blip r:embed="rId2">
            <a:extLst>
              <a:ext uri="{28A0092B-C50C-407E-A947-70E740481C1C}">
                <a14:useLocalDpi xmlns:a14="http://schemas.microsoft.com/office/drawing/2010/main" val="0"/>
              </a:ext>
            </a:extLst>
          </a:blip>
          <a:srcRect l="17457" t="13448" r="17565" b="10138"/>
          <a:stretch/>
        </p:blipFill>
        <p:spPr bwMode="auto">
          <a:xfrm>
            <a:off x="179512" y="1026447"/>
            <a:ext cx="8424936" cy="5714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smtClean="0">
                <a:solidFill>
                  <a:srgbClr val="C00000"/>
                </a:solidFill>
                <a:latin typeface="Arial" panose="020B0604020202020204" pitchFamily="34" charset="0"/>
                <a:cs typeface="Arial" panose="020B0604020202020204" pitchFamily="34" charset="0"/>
              </a:rPr>
              <a:t> </a:t>
            </a:r>
            <a:r>
              <a:rPr lang="es-MX" b="1" dirty="0" smtClean="0">
                <a:solidFill>
                  <a:srgbClr val="C00000"/>
                </a:solidFill>
                <a:latin typeface="Arial" panose="020B0604020202020204" pitchFamily="34" charset="0"/>
                <a:cs typeface="Arial" panose="020B0604020202020204" pitchFamily="34" charset="0"/>
              </a:rPr>
              <a:t>ORGANIZADOR GRÁFICO. </a:t>
            </a:r>
          </a:p>
          <a:p>
            <a:pPr algn="r"/>
            <a:r>
              <a:rPr lang="es-MX" b="1" dirty="0" smtClean="0">
                <a:solidFill>
                  <a:srgbClr val="C00000"/>
                </a:solidFill>
                <a:latin typeface="Arial" panose="020B0604020202020204" pitchFamily="34" charset="0"/>
                <a:cs typeface="Arial" panose="020B0604020202020204" pitchFamily="34" charset="0"/>
              </a:rPr>
              <a:t>PREGUNTAS  ESENCIALES</a:t>
            </a:r>
            <a:r>
              <a:rPr lang="es-MX" b="1" i="1" dirty="0" smtClean="0">
                <a:solidFill>
                  <a:srgbClr val="C00000"/>
                </a:solidFill>
              </a:rPr>
              <a:t>.</a:t>
            </a:r>
            <a:endParaRPr lang="es-MX" b="1" i="1" dirty="0">
              <a:solidFill>
                <a:srgbClr val="C00000"/>
              </a:solidFill>
            </a:endParaRP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4">
            <a:alphaModFix/>
          </a:blip>
          <a:srcRect r="47809"/>
          <a:stretch/>
        </p:blipFill>
        <p:spPr>
          <a:xfrm>
            <a:off x="827584" y="44624"/>
            <a:ext cx="2489697" cy="585785"/>
          </a:xfrm>
          <a:prstGeom prst="rect">
            <a:avLst/>
          </a:prstGeom>
          <a:noFill/>
          <a:ln>
            <a:noFill/>
          </a:ln>
        </p:spPr>
      </p:pic>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5629" r="7236"/>
          <a:stretch/>
        </p:blipFill>
        <p:spPr bwMode="auto">
          <a:xfrm>
            <a:off x="329639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8376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646331"/>
          </a:xfrm>
          <a:prstGeom prst="rect">
            <a:avLst/>
          </a:prstGeom>
          <a:noFill/>
        </p:spPr>
        <p:txBody>
          <a:bodyPr wrap="square" rtlCol="0">
            <a:spAutoFit/>
          </a:bodyPr>
          <a:lstStyle/>
          <a:p>
            <a:pPr algn="r"/>
            <a:r>
              <a:rPr lang="es-MX" b="1" dirty="0" smtClean="0">
                <a:solidFill>
                  <a:srgbClr val="C00000"/>
                </a:solidFill>
                <a:latin typeface="Arial" panose="020B0604020202020204" pitchFamily="34" charset="0"/>
                <a:cs typeface="Arial" panose="020B0604020202020204" pitchFamily="34" charset="0"/>
              </a:rPr>
              <a:t>ORGANIZADOR </a:t>
            </a:r>
            <a:r>
              <a:rPr lang="es-MX" b="1" dirty="0" smtClean="0">
                <a:solidFill>
                  <a:srgbClr val="C00000"/>
                </a:solidFill>
                <a:latin typeface="Arial" panose="020B0604020202020204" pitchFamily="34" charset="0"/>
                <a:cs typeface="Arial" panose="020B0604020202020204" pitchFamily="34" charset="0"/>
              </a:rPr>
              <a:t>GRÁFICO. </a:t>
            </a:r>
          </a:p>
          <a:p>
            <a:pPr algn="r"/>
            <a:r>
              <a:rPr lang="es-MX" b="1" dirty="0" smtClean="0">
                <a:solidFill>
                  <a:srgbClr val="C00000"/>
                </a:solidFill>
                <a:latin typeface="Arial" panose="020B0604020202020204" pitchFamily="34" charset="0"/>
                <a:cs typeface="Arial" panose="020B0604020202020204" pitchFamily="34" charset="0"/>
              </a:rPr>
              <a:t>PROCESO DE INDAGACIÓN</a:t>
            </a:r>
            <a:endParaRPr lang="es-MX"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Shape 86"/>
          <p:cNvPicPr preferRelativeResize="0"/>
          <p:nvPr/>
        </p:nvPicPr>
        <p:blipFill rotWithShape="1">
          <a:blip r:embed="rId3">
            <a:alphaModFix/>
          </a:blip>
          <a:srcRect r="47809"/>
          <a:stretch/>
        </p:blipFill>
        <p:spPr>
          <a:xfrm>
            <a:off x="899592" y="44624"/>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3347864"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3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9817" y="1268760"/>
            <a:ext cx="7476374" cy="5401681"/>
          </a:xfrm>
          <a:prstGeom prst="rect">
            <a:avLst/>
          </a:prstGeom>
        </p:spPr>
      </p:pic>
    </p:spTree>
    <p:extLst>
      <p:ext uri="{BB962C8B-B14F-4D97-AF65-F5344CB8AC3E}">
        <p14:creationId xmlns:p14="http://schemas.microsoft.com/office/powerpoint/2010/main" val="295096201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646331"/>
          </a:xfrm>
          <a:prstGeom prst="rect">
            <a:avLst/>
          </a:prstGeom>
          <a:noFill/>
        </p:spPr>
        <p:txBody>
          <a:bodyPr wrap="square" rtlCol="0">
            <a:spAutoFit/>
          </a:bodyPr>
          <a:lstStyle/>
          <a:p>
            <a:pPr algn="r"/>
            <a:r>
              <a:rPr lang="es-MX" b="1" dirty="0" smtClean="0">
                <a:solidFill>
                  <a:srgbClr val="C00000"/>
                </a:solidFill>
                <a:latin typeface="Arial" panose="020B0604020202020204" pitchFamily="34" charset="0"/>
                <a:cs typeface="Arial" panose="020B0604020202020204" pitchFamily="34" charset="0"/>
              </a:rPr>
              <a:t>ORGANIZADOR </a:t>
            </a:r>
            <a:r>
              <a:rPr lang="es-MX" b="1" dirty="0" smtClean="0">
                <a:solidFill>
                  <a:srgbClr val="C00000"/>
                </a:solidFill>
                <a:latin typeface="Arial" panose="020B0604020202020204" pitchFamily="34" charset="0"/>
                <a:cs typeface="Arial" panose="020B0604020202020204" pitchFamily="34" charset="0"/>
              </a:rPr>
              <a:t>GRÁFICO. </a:t>
            </a:r>
          </a:p>
          <a:p>
            <a:pPr algn="r"/>
            <a:r>
              <a:rPr lang="es-MX" b="1" dirty="0" smtClean="0">
                <a:solidFill>
                  <a:srgbClr val="C00000"/>
                </a:solidFill>
                <a:latin typeface="Arial" panose="020B0604020202020204" pitchFamily="34" charset="0"/>
                <a:cs typeface="Arial" panose="020B0604020202020204" pitchFamily="34" charset="0"/>
              </a:rPr>
              <a:t>PROCESO DE INDAGACIÓN</a:t>
            </a:r>
            <a:endParaRPr lang="es-MX"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9" name="Shape 86"/>
          <p:cNvPicPr preferRelativeResize="0"/>
          <p:nvPr/>
        </p:nvPicPr>
        <p:blipFill rotWithShape="1">
          <a:blip r:embed="rId3">
            <a:alphaModFix/>
          </a:blip>
          <a:srcRect r="47809"/>
          <a:stretch/>
        </p:blipFill>
        <p:spPr>
          <a:xfrm>
            <a:off x="899592" y="44624"/>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3347864"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1340768"/>
            <a:ext cx="7848871" cy="5184576"/>
          </a:xfrm>
          <a:prstGeom prst="rect">
            <a:avLst/>
          </a:prstGeom>
        </p:spPr>
      </p:pic>
    </p:spTree>
    <p:extLst>
      <p:ext uri="{BB962C8B-B14F-4D97-AF65-F5344CB8AC3E}">
        <p14:creationId xmlns:p14="http://schemas.microsoft.com/office/powerpoint/2010/main" val="93440461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369332"/>
          </a:xfrm>
          <a:prstGeom prst="rect">
            <a:avLst/>
          </a:prstGeom>
          <a:noFill/>
        </p:spPr>
        <p:txBody>
          <a:bodyPr wrap="square" rtlCol="0">
            <a:spAutoFit/>
          </a:bodyPr>
          <a:lstStyle/>
          <a:p>
            <a:pPr algn="r"/>
            <a:r>
              <a:rPr lang="es-MX" b="1" dirty="0" smtClean="0">
                <a:solidFill>
                  <a:srgbClr val="C00000"/>
                </a:solidFill>
                <a:latin typeface="Arial" panose="020B0604020202020204" pitchFamily="34" charset="0"/>
                <a:cs typeface="Arial" panose="020B0604020202020204" pitchFamily="34" charset="0"/>
              </a:rPr>
              <a:t>   </a:t>
            </a:r>
            <a:r>
              <a:rPr lang="es-MX" b="1" dirty="0" smtClean="0">
                <a:solidFill>
                  <a:srgbClr val="C00000"/>
                </a:solidFill>
                <a:latin typeface="Arial" panose="020B0604020202020204" pitchFamily="34" charset="0"/>
                <a:cs typeface="Arial" panose="020B0604020202020204" pitchFamily="34" charset="0"/>
              </a:rPr>
              <a:t>A.M.E. GENERAL.</a:t>
            </a:r>
            <a:endParaRPr lang="es-MX" b="1" dirty="0">
              <a:solidFill>
                <a:srgbClr val="C00000"/>
              </a:solidFill>
              <a:latin typeface="Arial" panose="020B0604020202020204" pitchFamily="34" charset="0"/>
              <a:cs typeface="Arial" panose="020B0604020202020204" pitchFamily="34" charset="0"/>
            </a:endParaRPr>
          </a:p>
        </p:txBody>
      </p:sp>
      <p:pic>
        <p:nvPicPr>
          <p:cNvPr id="9" name="Shape 86"/>
          <p:cNvPicPr preferRelativeResize="0"/>
          <p:nvPr/>
        </p:nvPicPr>
        <p:blipFill rotWithShape="1">
          <a:blip r:embed="rId3">
            <a:alphaModFix/>
          </a:blip>
          <a:srcRect r="47809"/>
          <a:stretch/>
        </p:blipFill>
        <p:spPr>
          <a:xfrm>
            <a:off x="755576" y="34236"/>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3253197" y="101417"/>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385" t="15380" r="13686" b="9861"/>
          <a:stretch/>
        </p:blipFill>
        <p:spPr bwMode="auto">
          <a:xfrm>
            <a:off x="1" y="1292771"/>
            <a:ext cx="8388424" cy="4584501"/>
          </a:xfrm>
          <a:prstGeom prst="rect">
            <a:avLst/>
          </a:prstGeom>
          <a:noFill/>
          <a:ln w="9525">
            <a:no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6407822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369332"/>
          </a:xfrm>
          <a:prstGeom prst="rect">
            <a:avLst/>
          </a:prstGeom>
          <a:noFill/>
        </p:spPr>
        <p:txBody>
          <a:bodyPr wrap="square" rtlCol="0">
            <a:spAutoFit/>
          </a:bodyPr>
          <a:lstStyle/>
          <a:p>
            <a:pPr algn="r"/>
            <a:r>
              <a:rPr lang="es-MX" b="1" dirty="0" smtClean="0">
                <a:solidFill>
                  <a:srgbClr val="C00000"/>
                </a:solidFill>
                <a:latin typeface="Arial" panose="020B0604020202020204" pitchFamily="34" charset="0"/>
                <a:cs typeface="Arial" panose="020B0604020202020204" pitchFamily="34" charset="0"/>
              </a:rPr>
              <a:t>   </a:t>
            </a:r>
            <a:r>
              <a:rPr lang="es-MX" b="1" dirty="0" smtClean="0">
                <a:solidFill>
                  <a:srgbClr val="C00000"/>
                </a:solidFill>
                <a:latin typeface="Arial" panose="020B0604020202020204" pitchFamily="34" charset="0"/>
                <a:cs typeface="Arial" panose="020B0604020202020204" pitchFamily="34" charset="0"/>
              </a:rPr>
              <a:t>A.M.E. GENERAL.</a:t>
            </a:r>
            <a:endParaRPr lang="es-MX" b="1" dirty="0">
              <a:solidFill>
                <a:srgbClr val="C00000"/>
              </a:solidFill>
              <a:latin typeface="Arial" panose="020B0604020202020204" pitchFamily="34" charset="0"/>
              <a:cs typeface="Arial" panose="020B0604020202020204" pitchFamily="34" charset="0"/>
            </a:endParaRPr>
          </a:p>
        </p:txBody>
      </p:sp>
      <p:pic>
        <p:nvPicPr>
          <p:cNvPr id="9" name="Shape 86"/>
          <p:cNvPicPr preferRelativeResize="0"/>
          <p:nvPr/>
        </p:nvPicPr>
        <p:blipFill rotWithShape="1">
          <a:blip r:embed="rId3">
            <a:alphaModFix/>
          </a:blip>
          <a:srcRect r="47809"/>
          <a:stretch/>
        </p:blipFill>
        <p:spPr>
          <a:xfrm>
            <a:off x="755576" y="34236"/>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3253197" y="101417"/>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4709" t="12069" r="13686" b="10691"/>
          <a:stretch/>
        </p:blipFill>
        <p:spPr bwMode="auto">
          <a:xfrm>
            <a:off x="323528" y="1261240"/>
            <a:ext cx="8095258" cy="4843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71160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646331"/>
          </a:xfrm>
          <a:prstGeom prst="rect">
            <a:avLst/>
          </a:prstGeom>
          <a:noFill/>
        </p:spPr>
        <p:txBody>
          <a:bodyPr wrap="square" rtlCol="0">
            <a:spAutoFit/>
          </a:bodyPr>
          <a:lstStyle/>
          <a:p>
            <a:pPr algn="r"/>
            <a:r>
              <a:rPr lang="es-MX" b="1" dirty="0" smtClean="0">
                <a:solidFill>
                  <a:srgbClr val="C00000"/>
                </a:solidFill>
              </a:rPr>
              <a:t>   </a:t>
            </a:r>
            <a:r>
              <a:rPr lang="es-MX" b="1" dirty="0">
                <a:solidFill>
                  <a:srgbClr val="C00000"/>
                </a:solidFill>
              </a:rPr>
              <a:t>E.I.P. Resumen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9073" t="13172" r="19019" b="11241"/>
          <a:stretch/>
        </p:blipFill>
        <p:spPr bwMode="auto">
          <a:xfrm>
            <a:off x="297367" y="1329073"/>
            <a:ext cx="4562665" cy="3036031"/>
          </a:xfrm>
          <a:prstGeom prst="rect">
            <a:avLst/>
          </a:prstGeom>
          <a:noFill/>
          <a:ln w="9525">
            <a:solidFill>
              <a:schemeClr val="accent1">
                <a:lumMod val="40000"/>
                <a:lumOff val="6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9563" t="13256" r="8657" b="11242"/>
          <a:stretch/>
        </p:blipFill>
        <p:spPr bwMode="auto">
          <a:xfrm>
            <a:off x="3851920" y="3428998"/>
            <a:ext cx="4531394" cy="3317605"/>
          </a:xfrm>
          <a:prstGeom prst="rect">
            <a:avLst/>
          </a:prstGeom>
          <a:noFill/>
          <a:ln w="9525">
            <a:solidFill>
              <a:schemeClr val="tx2">
                <a:lumMod val="20000"/>
                <a:lumOff val="8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08560044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646331"/>
          </a:xfrm>
          <a:prstGeom prst="rect">
            <a:avLst/>
          </a:prstGeom>
          <a:noFill/>
        </p:spPr>
        <p:txBody>
          <a:bodyPr wrap="square" rtlCol="0">
            <a:spAutoFit/>
          </a:bodyPr>
          <a:lstStyle/>
          <a:p>
            <a:pPr algn="r"/>
            <a:r>
              <a:rPr lang="es-MX" b="1" dirty="0" smtClean="0">
                <a:solidFill>
                  <a:srgbClr val="C00000"/>
                </a:solidFill>
              </a:rPr>
              <a:t>   </a:t>
            </a:r>
            <a:r>
              <a:rPr lang="es-MX" b="1" dirty="0">
                <a:solidFill>
                  <a:srgbClr val="C00000"/>
                </a:solidFill>
              </a:rPr>
              <a:t>E.I.P. Resumen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9069" t="15504" r="9080" b="10012"/>
          <a:stretch/>
        </p:blipFill>
        <p:spPr bwMode="auto">
          <a:xfrm>
            <a:off x="179512" y="1219425"/>
            <a:ext cx="4197006" cy="2708448"/>
          </a:xfrm>
          <a:prstGeom prst="rect">
            <a:avLst/>
          </a:prstGeom>
          <a:noFill/>
          <a:ln w="9525">
            <a:solidFill>
              <a:schemeClr val="tx2">
                <a:lumMod val="20000"/>
                <a:lumOff val="8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28772" t="14827" r="8829" b="15657"/>
          <a:stretch/>
        </p:blipFill>
        <p:spPr bwMode="auto">
          <a:xfrm>
            <a:off x="4531391" y="1159466"/>
            <a:ext cx="4241003" cy="2768406"/>
          </a:xfrm>
          <a:prstGeom prst="rect">
            <a:avLst/>
          </a:prstGeom>
          <a:noFill/>
          <a:ln w="9525">
            <a:solidFill>
              <a:schemeClr val="tx2">
                <a:lumMod val="20000"/>
                <a:lumOff val="8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7">
            <a:extLst>
              <a:ext uri="{28A0092B-C50C-407E-A947-70E740481C1C}">
                <a14:useLocalDpi xmlns:a14="http://schemas.microsoft.com/office/drawing/2010/main" val="0"/>
              </a:ext>
            </a:extLst>
          </a:blip>
          <a:srcRect l="32004" t="15379" r="11782" b="12897"/>
          <a:stretch/>
        </p:blipFill>
        <p:spPr bwMode="auto">
          <a:xfrm>
            <a:off x="2699792" y="3938246"/>
            <a:ext cx="4320480" cy="2919754"/>
          </a:xfrm>
          <a:prstGeom prst="rect">
            <a:avLst/>
          </a:prstGeom>
          <a:noFill/>
          <a:ln w="9525">
            <a:solidFill>
              <a:schemeClr val="tx2">
                <a:lumMod val="20000"/>
                <a:lumOff val="8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3549311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646331"/>
          </a:xfrm>
          <a:prstGeom prst="rect">
            <a:avLst/>
          </a:prstGeom>
          <a:noFill/>
        </p:spPr>
        <p:txBody>
          <a:bodyPr wrap="square" rtlCol="0">
            <a:spAutoFit/>
          </a:bodyPr>
          <a:lstStyle/>
          <a:p>
            <a:pPr algn="r"/>
            <a:r>
              <a:rPr lang="es-MX" b="1" dirty="0" smtClean="0">
                <a:solidFill>
                  <a:srgbClr val="C00000"/>
                </a:solidFill>
              </a:rPr>
              <a:t>   </a:t>
            </a:r>
            <a:r>
              <a:rPr lang="es-MX" b="1" dirty="0">
                <a:solidFill>
                  <a:srgbClr val="C00000"/>
                </a:solidFill>
              </a:rPr>
              <a:t>E.I.P</a:t>
            </a:r>
            <a:r>
              <a:rPr lang="es-MX" b="1" dirty="0" smtClean="0">
                <a:solidFill>
                  <a:srgbClr val="C00000"/>
                </a:solidFill>
              </a:rPr>
              <a:t>. Elaboración del proyecto  </a:t>
            </a:r>
            <a:endParaRPr lang="es-MX" b="1" dirty="0">
              <a:solidFill>
                <a:srgbClr val="C00000"/>
              </a:solidFill>
            </a:endParaRP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1843" t="16207" r="11782" b="16207"/>
          <a:stretch/>
        </p:blipFill>
        <p:spPr bwMode="auto">
          <a:xfrm>
            <a:off x="303349" y="1268760"/>
            <a:ext cx="4594482" cy="3227420"/>
          </a:xfrm>
          <a:prstGeom prst="rect">
            <a:avLst/>
          </a:prstGeom>
          <a:noFill/>
          <a:ln w="9525">
            <a:solidFill>
              <a:schemeClr val="tx2">
                <a:lumMod val="20000"/>
                <a:lumOff val="80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1897" t="14828" r="11368" b="41586"/>
          <a:stretch/>
        </p:blipFill>
        <p:spPr bwMode="auto">
          <a:xfrm>
            <a:off x="2483768" y="4077072"/>
            <a:ext cx="5533697" cy="2636912"/>
          </a:xfrm>
          <a:prstGeom prst="rect">
            <a:avLst/>
          </a:prstGeom>
          <a:noFill/>
          <a:ln w="9525">
            <a:solidFill>
              <a:schemeClr val="tx2">
                <a:lumMod val="20000"/>
                <a:lumOff val="80000"/>
              </a:schemeClr>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463974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smtClean="0">
                <a:solidFill>
                  <a:srgbClr val="C00000"/>
                </a:solidFill>
              </a:rPr>
              <a:t>. </a:t>
            </a:r>
            <a:endParaRPr lang="es-MX" b="1" dirty="0" smtClean="0">
              <a:solidFill>
                <a:srgbClr val="C00000"/>
              </a:solidFill>
            </a:endParaRPr>
          </a:p>
          <a:p>
            <a:pPr algn="r"/>
            <a:r>
              <a:rPr lang="es-MX" b="1" dirty="0" smtClean="0">
                <a:solidFill>
                  <a:srgbClr val="C00000"/>
                </a:solidFill>
              </a:rPr>
              <a:t>  Fotografías de la </a:t>
            </a:r>
            <a:r>
              <a:rPr lang="es-MX" b="1" dirty="0" smtClean="0">
                <a:solidFill>
                  <a:srgbClr val="C00000"/>
                </a:solidFill>
              </a:rPr>
              <a:t>sesión 2ª.R.T. </a:t>
            </a:r>
            <a:endParaRPr lang="es-MX" b="1" dirty="0">
              <a:solidFill>
                <a:srgbClr val="C00000"/>
              </a:solidFill>
            </a:endParaRP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60032" y="4216048"/>
            <a:ext cx="3779836" cy="244853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9030" y="4085723"/>
            <a:ext cx="3747487" cy="279035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0032" y="1280093"/>
            <a:ext cx="3652997" cy="27397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52985" y="1289848"/>
            <a:ext cx="3528392" cy="264629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9234054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369332"/>
          </a:xfrm>
          <a:prstGeom prst="rect">
            <a:avLst/>
          </a:prstGeom>
          <a:noFill/>
        </p:spPr>
        <p:txBody>
          <a:bodyPr wrap="square" rtlCol="0">
            <a:spAutoFit/>
          </a:bodyPr>
          <a:lstStyle/>
          <a:p>
            <a:pPr algn="r"/>
            <a:r>
              <a:rPr lang="es-MX" b="1" dirty="0">
                <a:solidFill>
                  <a:srgbClr val="C00000"/>
                </a:solidFill>
              </a:rPr>
              <a:t> Fotografías de la sesión 2ª.R.T. </a:t>
            </a: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2106" y="1287351"/>
            <a:ext cx="3515883" cy="26369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3 Imagen"/>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12160" y="4293096"/>
            <a:ext cx="2354755" cy="176606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4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400092" y="1268760"/>
            <a:ext cx="3390177" cy="25426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5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431503" y="2924944"/>
            <a:ext cx="2329926" cy="31065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7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7590" y="4395146"/>
            <a:ext cx="2288938" cy="1716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93593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1115615" y="234933"/>
            <a:ext cx="7678567" cy="523220"/>
          </a:xfrm>
          <a:prstGeom prst="rect">
            <a:avLst/>
          </a:prstGeom>
          <a:noFill/>
        </p:spPr>
        <p:txBody>
          <a:bodyPr wrap="square" rtlCol="0">
            <a:spAutoFit/>
          </a:bodyPr>
          <a:lstStyle/>
          <a:p>
            <a:pPr algn="ctr"/>
            <a:r>
              <a:rPr lang="es-MX" sz="2800" dirty="0" smtClean="0">
                <a:solidFill>
                  <a:srgbClr val="C00000"/>
                </a:solidFill>
                <a:effectLst>
                  <a:outerShdw blurRad="38100" dist="38100" dir="2700000" algn="tl">
                    <a:srgbClr val="000000">
                      <a:alpha val="43137"/>
                    </a:srgbClr>
                  </a:outerShdw>
                </a:effectLst>
                <a:latin typeface="Arial Black" pitchFamily="34" charset="0"/>
              </a:rPr>
              <a:t>Centro de Educación Superior Integral</a:t>
            </a:r>
            <a:endParaRPr lang="es-MX" sz="2400" dirty="0">
              <a:solidFill>
                <a:srgbClr val="C00000"/>
              </a:solidFill>
              <a:effectLst>
                <a:outerShdw blurRad="38100" dist="38100" dir="2700000" algn="tl">
                  <a:srgbClr val="000000">
                    <a:alpha val="43137"/>
                  </a:srgbClr>
                </a:outerShdw>
              </a:effectLst>
              <a:latin typeface="Arial Black" pitchFamily="34" charset="0"/>
            </a:endParaRPr>
          </a:p>
        </p:txBody>
      </p:sp>
      <p:sp>
        <p:nvSpPr>
          <p:cNvPr id="4" name="3 Marcador de texto"/>
          <p:cNvSpPr>
            <a:spLocks noGrp="1"/>
          </p:cNvSpPr>
          <p:nvPr>
            <p:ph type="body" idx="1"/>
          </p:nvPr>
        </p:nvSpPr>
        <p:spPr>
          <a:xfrm>
            <a:off x="645192" y="2276872"/>
            <a:ext cx="7772400" cy="1500187"/>
          </a:xfrm>
        </p:spPr>
        <p:txBody>
          <a:bodyPr anchor="t">
            <a:noAutofit/>
          </a:bodyPr>
          <a:lstStyle/>
          <a:p>
            <a:pPr algn="ctr"/>
            <a:r>
              <a:rPr lang="es-MX"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PROYECTO:</a:t>
            </a:r>
          </a:p>
          <a:p>
            <a:pPr algn="ctr"/>
            <a:r>
              <a:rPr lang="es-E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LA</a:t>
            </a:r>
            <a:r>
              <a:rPr lang="es-E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s-E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SEXUALIDAD Y SUS </a:t>
            </a:r>
          </a:p>
          <a:p>
            <a:pPr algn="ctr"/>
            <a:r>
              <a:rPr lang="es-ES"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CONSECUENCIAS </a:t>
            </a:r>
            <a:r>
              <a:rPr lang="es-E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AMBIENTALES EN MÉXICO</a:t>
            </a:r>
          </a:p>
          <a:p>
            <a:pPr algn="ctr"/>
            <a:endParaRPr lang="es-MX"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5" name="AutoShape 2" descr="Resultado de imagen para la sexualida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sp>
        <p:nvSpPr>
          <p:cNvPr id="6" name="AutoShape 4" descr="Resultado de imagen para la sexualidad"/>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dirty="0"/>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3728" y="5085184"/>
            <a:ext cx="852487" cy="1338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788817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646331"/>
          </a:xfrm>
          <a:prstGeom prst="rect">
            <a:avLst/>
          </a:prstGeom>
          <a:noFill/>
        </p:spPr>
        <p:txBody>
          <a:bodyPr wrap="square" rtlCol="0">
            <a:spAutoFit/>
          </a:bodyPr>
          <a:lstStyle/>
          <a:p>
            <a:pPr algn="r"/>
            <a:r>
              <a:rPr lang="es-MX" b="1" dirty="0">
                <a:solidFill>
                  <a:srgbClr val="C00000"/>
                </a:solidFill>
              </a:rPr>
              <a:t> Fotografías de la sesión 2ª.R.T.  </a:t>
            </a:r>
            <a:endParaRPr lang="es-MX" b="1" dirty="0">
              <a:solidFill>
                <a:srgbClr val="C00000"/>
              </a:solidFill>
            </a:endParaRP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46" y="1484784"/>
            <a:ext cx="4108032" cy="3459457"/>
          </a:xfrm>
          <a:prstGeom prst="snip2DiagRect">
            <a:avLst/>
          </a:prstGeom>
          <a:solidFill>
            <a:srgbClr val="FFFFFF">
              <a:shade val="85000"/>
            </a:srgbClr>
          </a:solidFill>
          <a:ln w="88900" cap="sq">
            <a:solidFill>
              <a:srgbClr val="FFFFFF"/>
            </a:solidFill>
            <a:miter lim="800000"/>
          </a:ln>
          <a:effectLst>
            <a:glow rad="228600">
              <a:schemeClr val="accent2">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4" name="3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1391" y="2531762"/>
            <a:ext cx="4073057" cy="3777558"/>
          </a:xfrm>
          <a:prstGeom prst="snip2DiagRect">
            <a:avLst/>
          </a:prstGeom>
          <a:solidFill>
            <a:srgbClr val="FFFFFF">
              <a:shade val="85000"/>
            </a:srgbClr>
          </a:solidFill>
          <a:ln w="88900" cap="sq">
            <a:solidFill>
              <a:srgbClr val="FFFFFF"/>
            </a:solidFill>
            <a:miter lim="800000"/>
          </a:ln>
          <a:effectLst>
            <a:glow rad="228600">
              <a:schemeClr val="accent2">
                <a:satMod val="175000"/>
                <a:alpha val="40000"/>
              </a:schemeClr>
            </a:glow>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239518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1200329"/>
          </a:xfrm>
          <a:prstGeom prst="rect">
            <a:avLst/>
          </a:prstGeom>
          <a:noFill/>
        </p:spPr>
        <p:txBody>
          <a:bodyPr wrap="square" rtlCol="0">
            <a:spAutoFit/>
          </a:bodyPr>
          <a:lstStyle/>
          <a:p>
            <a:pPr algn="r"/>
            <a:r>
              <a:rPr lang="es-MX" b="1" dirty="0" smtClean="0">
                <a:solidFill>
                  <a:srgbClr val="C00000"/>
                </a:solidFill>
              </a:rPr>
              <a:t>Evaluación</a:t>
            </a:r>
            <a:r>
              <a:rPr lang="es-MX" b="1" dirty="0" smtClean="0">
                <a:solidFill>
                  <a:srgbClr val="C00000"/>
                </a:solidFill>
              </a:rPr>
              <a:t>. Tipos, herramientas </a:t>
            </a:r>
            <a:r>
              <a:rPr lang="es-MX" b="1" dirty="0" smtClean="0">
                <a:solidFill>
                  <a:srgbClr val="C00000"/>
                </a:solidFill>
              </a:rPr>
              <a:t>y</a:t>
            </a:r>
          </a:p>
          <a:p>
            <a:pPr algn="r"/>
            <a:r>
              <a:rPr lang="es-MX" b="1" dirty="0" smtClean="0">
                <a:solidFill>
                  <a:srgbClr val="C00000"/>
                </a:solidFill>
              </a:rPr>
              <a:t> </a:t>
            </a:r>
            <a:r>
              <a:rPr lang="es-MX" b="1" dirty="0" smtClean="0">
                <a:solidFill>
                  <a:srgbClr val="C00000"/>
                </a:solidFill>
              </a:rPr>
              <a:t>grupos de Aprendizaje  </a:t>
            </a:r>
          </a:p>
          <a:p>
            <a:pPr algn="r"/>
            <a:r>
              <a:rPr lang="es-MX" b="1" dirty="0" smtClean="0">
                <a:solidFill>
                  <a:srgbClr val="C00000"/>
                </a:solidFill>
              </a:rPr>
              <a:t>   </a:t>
            </a:r>
            <a:endParaRPr lang="es-MX" b="1" dirty="0">
              <a:solidFill>
                <a:srgbClr val="C00000"/>
              </a:solidFill>
            </a:endParaRP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3" name="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1271596" y="488636"/>
            <a:ext cx="2838192" cy="4626714"/>
          </a:xfrm>
          <a:prstGeom prst="rect">
            <a:avLst/>
          </a:prstGeom>
        </p:spPr>
      </p:pic>
      <p:pic>
        <p:nvPicPr>
          <p:cNvPr id="16" name="15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a:off x="3954505" y="3861047"/>
            <a:ext cx="4716520" cy="2986062"/>
          </a:xfrm>
          <a:prstGeom prst="rect">
            <a:avLst/>
          </a:prstGeom>
        </p:spPr>
      </p:pic>
    </p:spTree>
    <p:extLst>
      <p:ext uri="{BB962C8B-B14F-4D97-AF65-F5344CB8AC3E}">
        <p14:creationId xmlns:p14="http://schemas.microsoft.com/office/powerpoint/2010/main" val="5360900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1200329"/>
          </a:xfrm>
          <a:prstGeom prst="rect">
            <a:avLst/>
          </a:prstGeom>
          <a:noFill/>
        </p:spPr>
        <p:txBody>
          <a:bodyPr wrap="square" rtlCol="0">
            <a:spAutoFit/>
          </a:bodyPr>
          <a:lstStyle/>
          <a:p>
            <a:pPr algn="r"/>
            <a:r>
              <a:rPr lang="es-MX" b="1" dirty="0" smtClean="0">
                <a:solidFill>
                  <a:srgbClr val="C00000"/>
                </a:solidFill>
              </a:rPr>
              <a:t>Evaluación</a:t>
            </a:r>
            <a:r>
              <a:rPr lang="es-MX" b="1" dirty="0" smtClean="0">
                <a:solidFill>
                  <a:srgbClr val="C00000"/>
                </a:solidFill>
              </a:rPr>
              <a:t>. Tipos, herramientas y </a:t>
            </a:r>
            <a:endParaRPr lang="es-MX" b="1" dirty="0" smtClean="0">
              <a:solidFill>
                <a:srgbClr val="C00000"/>
              </a:solidFill>
            </a:endParaRPr>
          </a:p>
          <a:p>
            <a:pPr algn="r"/>
            <a:r>
              <a:rPr lang="es-MX" b="1" dirty="0" smtClean="0">
                <a:solidFill>
                  <a:srgbClr val="C00000"/>
                </a:solidFill>
              </a:rPr>
              <a:t>grupos </a:t>
            </a:r>
            <a:r>
              <a:rPr lang="es-MX" b="1" dirty="0" smtClean="0">
                <a:solidFill>
                  <a:srgbClr val="C00000"/>
                </a:solidFill>
              </a:rPr>
              <a:t>de Aprendizaje  </a:t>
            </a:r>
          </a:p>
          <a:p>
            <a:pPr algn="r"/>
            <a:r>
              <a:rPr lang="es-MX" b="1" dirty="0" smtClean="0">
                <a:solidFill>
                  <a:srgbClr val="C00000"/>
                </a:solidFill>
              </a:rPr>
              <a:t>   </a:t>
            </a:r>
            <a:endParaRPr lang="es-MX" b="1" dirty="0">
              <a:solidFill>
                <a:srgbClr val="C00000"/>
              </a:solidFill>
            </a:endParaRP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3" name="2 Imagen"/>
          <p:cNvPicPr>
            <a:picLocks noChangeAspect="1"/>
          </p:cNvPicPr>
          <p:nvPr/>
        </p:nvPicPr>
        <p:blipFill rotWithShape="1">
          <a:blip r:embed="rId5">
            <a:extLst>
              <a:ext uri="{28A0092B-C50C-407E-A947-70E740481C1C}">
                <a14:useLocalDpi xmlns:a14="http://schemas.microsoft.com/office/drawing/2010/main" val="0"/>
              </a:ext>
            </a:extLst>
          </a:blip>
          <a:srcRect r="9496"/>
          <a:stretch/>
        </p:blipFill>
        <p:spPr>
          <a:xfrm rot="10800000">
            <a:off x="323528" y="1492394"/>
            <a:ext cx="3672408" cy="4248326"/>
          </a:xfrm>
          <a:prstGeom prst="rect">
            <a:avLst/>
          </a:prstGeom>
        </p:spPr>
      </p:pic>
      <p:pic>
        <p:nvPicPr>
          <p:cNvPr id="16" name="15 Imagen"/>
          <p:cNvPicPr>
            <a:picLocks noChangeAspect="1"/>
          </p:cNvPicPr>
          <p:nvPr/>
        </p:nvPicPr>
        <p:blipFill rotWithShape="1">
          <a:blip r:embed="rId6">
            <a:extLst>
              <a:ext uri="{28A0092B-C50C-407E-A947-70E740481C1C}">
                <a14:useLocalDpi xmlns:a14="http://schemas.microsoft.com/office/drawing/2010/main" val="0"/>
              </a:ext>
            </a:extLst>
          </a:blip>
          <a:srcRect t="6194" b="8736"/>
          <a:stretch/>
        </p:blipFill>
        <p:spPr>
          <a:xfrm>
            <a:off x="4279485" y="1492394"/>
            <a:ext cx="3730833" cy="4240862"/>
          </a:xfrm>
          <a:prstGeom prst="rect">
            <a:avLst/>
          </a:prstGeom>
        </p:spPr>
      </p:pic>
    </p:spTree>
    <p:extLst>
      <p:ext uri="{BB962C8B-B14F-4D97-AF65-F5344CB8AC3E}">
        <p14:creationId xmlns:p14="http://schemas.microsoft.com/office/powerpoint/2010/main" val="29579844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a:solidFill>
                  <a:srgbClr val="C00000"/>
                </a:solidFill>
              </a:rPr>
              <a:t>Evaluación. Formatos ,</a:t>
            </a:r>
          </a:p>
          <a:p>
            <a:pPr algn="r"/>
            <a:r>
              <a:rPr lang="es-MX" b="1" dirty="0">
                <a:solidFill>
                  <a:srgbClr val="C00000"/>
                </a:solidFill>
              </a:rPr>
              <a:t> Prerrequisitos.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3" name="2 Imagen"/>
          <p:cNvPicPr>
            <a:picLocks noChangeAspect="1"/>
          </p:cNvPicPr>
          <p:nvPr/>
        </p:nvPicPr>
        <p:blipFill rotWithShape="1">
          <a:blip r:embed="rId5">
            <a:extLst>
              <a:ext uri="{28A0092B-C50C-407E-A947-70E740481C1C}">
                <a14:useLocalDpi xmlns:a14="http://schemas.microsoft.com/office/drawing/2010/main" val="0"/>
              </a:ext>
            </a:extLst>
          </a:blip>
          <a:srcRect l="2511" t="6022" r="9766" b="5161"/>
          <a:stretch/>
        </p:blipFill>
        <p:spPr>
          <a:xfrm rot="12823794">
            <a:off x="4505177" y="2921677"/>
            <a:ext cx="4045249" cy="3071745"/>
          </a:xfrm>
          <a:prstGeom prst="rect">
            <a:avLst/>
          </a:prstGeom>
        </p:spPr>
      </p:pic>
      <p:pic>
        <p:nvPicPr>
          <p:cNvPr id="4" name="3 Imagen"/>
          <p:cNvPicPr>
            <a:picLocks noChangeAspect="1"/>
          </p:cNvPicPr>
          <p:nvPr/>
        </p:nvPicPr>
        <p:blipFill rotWithShape="1">
          <a:blip r:embed="rId6">
            <a:extLst>
              <a:ext uri="{28A0092B-C50C-407E-A947-70E740481C1C}">
                <a14:useLocalDpi xmlns:a14="http://schemas.microsoft.com/office/drawing/2010/main" val="0"/>
              </a:ext>
            </a:extLst>
          </a:blip>
          <a:srcRect l="4391" t="5176" r="16860" b="9392"/>
          <a:stretch/>
        </p:blipFill>
        <p:spPr>
          <a:xfrm rot="10800000">
            <a:off x="35497" y="1842719"/>
            <a:ext cx="4148647" cy="3375577"/>
          </a:xfrm>
          <a:prstGeom prst="rect">
            <a:avLst/>
          </a:prstGeom>
        </p:spPr>
      </p:pic>
    </p:spTree>
    <p:extLst>
      <p:ext uri="{BB962C8B-B14F-4D97-AF65-F5344CB8AC3E}">
        <p14:creationId xmlns:p14="http://schemas.microsoft.com/office/powerpoint/2010/main" val="111294601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255274" y="73319"/>
            <a:ext cx="6408712" cy="923330"/>
          </a:xfrm>
          <a:prstGeom prst="rect">
            <a:avLst/>
          </a:prstGeom>
          <a:noFill/>
        </p:spPr>
        <p:txBody>
          <a:bodyPr wrap="square" rtlCol="0">
            <a:spAutoFit/>
          </a:bodyPr>
          <a:lstStyle/>
          <a:p>
            <a:pPr algn="r"/>
            <a:r>
              <a:rPr lang="es-MX" b="1" dirty="0">
                <a:solidFill>
                  <a:srgbClr val="C00000"/>
                </a:solidFill>
              </a:rPr>
              <a:t>Evaluación. Formatos ,</a:t>
            </a:r>
          </a:p>
          <a:p>
            <a:pPr algn="r"/>
            <a:r>
              <a:rPr lang="es-MX" b="1" dirty="0">
                <a:solidFill>
                  <a:srgbClr val="C00000"/>
                </a:solidFill>
              </a:rPr>
              <a:t> Prerrequisitos.   </a:t>
            </a:r>
            <a:endParaRPr lang="es-MX" b="1" dirty="0">
              <a:solidFill>
                <a:srgbClr val="C00000"/>
              </a:solidFill>
            </a:endParaRP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16" name="15 Imagen"/>
          <p:cNvPicPr>
            <a:picLocks noChangeAspect="1"/>
          </p:cNvPicPr>
          <p:nvPr/>
        </p:nvPicPr>
        <p:blipFill rotWithShape="1">
          <a:blip r:embed="rId5">
            <a:extLst>
              <a:ext uri="{28A0092B-C50C-407E-A947-70E740481C1C}">
                <a14:useLocalDpi xmlns:a14="http://schemas.microsoft.com/office/drawing/2010/main" val="0"/>
              </a:ext>
            </a:extLst>
          </a:blip>
          <a:srcRect l="11468" t="9401" r="10256" b="4006"/>
          <a:stretch/>
        </p:blipFill>
        <p:spPr>
          <a:xfrm rot="10800000">
            <a:off x="179512" y="1205743"/>
            <a:ext cx="4680520" cy="2969268"/>
          </a:xfrm>
          <a:prstGeom prst="rect">
            <a:avLst/>
          </a:prstGeom>
        </p:spPr>
      </p:pic>
      <p:pic>
        <p:nvPicPr>
          <p:cNvPr id="17" name="16 Imagen"/>
          <p:cNvPicPr>
            <a:picLocks noChangeAspect="1"/>
          </p:cNvPicPr>
          <p:nvPr/>
        </p:nvPicPr>
        <p:blipFill rotWithShape="1">
          <a:blip r:embed="rId6">
            <a:extLst>
              <a:ext uri="{28A0092B-C50C-407E-A947-70E740481C1C}">
                <a14:useLocalDpi xmlns:a14="http://schemas.microsoft.com/office/drawing/2010/main" val="0"/>
              </a:ext>
            </a:extLst>
          </a:blip>
          <a:srcRect l="8550" t="3051" r="4898" b="3143"/>
          <a:stretch/>
        </p:blipFill>
        <p:spPr>
          <a:xfrm>
            <a:off x="3392862" y="2996951"/>
            <a:ext cx="4851545" cy="3813181"/>
          </a:xfrm>
          <a:prstGeom prst="rect">
            <a:avLst/>
          </a:prstGeom>
        </p:spPr>
      </p:pic>
    </p:spTree>
    <p:extLst>
      <p:ext uri="{BB962C8B-B14F-4D97-AF65-F5344CB8AC3E}">
        <p14:creationId xmlns:p14="http://schemas.microsoft.com/office/powerpoint/2010/main" val="15243108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1200329"/>
          </a:xfrm>
          <a:prstGeom prst="rect">
            <a:avLst/>
          </a:prstGeom>
          <a:noFill/>
        </p:spPr>
        <p:txBody>
          <a:bodyPr wrap="square" rtlCol="0">
            <a:spAutoFit/>
          </a:bodyPr>
          <a:lstStyle/>
          <a:p>
            <a:pPr algn="r"/>
            <a:r>
              <a:rPr lang="es-MX" b="1" dirty="0" smtClean="0">
                <a:solidFill>
                  <a:srgbClr val="C00000"/>
                </a:solidFill>
              </a:rPr>
              <a:t>Evaluación. Formatos </a:t>
            </a:r>
            <a:r>
              <a:rPr lang="es-MX" b="1" dirty="0" smtClean="0">
                <a:solidFill>
                  <a:srgbClr val="C00000"/>
                </a:solidFill>
              </a:rPr>
              <a:t>,</a:t>
            </a:r>
          </a:p>
          <a:p>
            <a:pPr algn="r"/>
            <a:r>
              <a:rPr lang="es-MX" b="1" dirty="0" smtClean="0">
                <a:solidFill>
                  <a:srgbClr val="C00000"/>
                </a:solidFill>
              </a:rPr>
              <a:t>Grupo Heterogéneo.  </a:t>
            </a:r>
            <a:endParaRPr lang="es-MX" b="1" dirty="0" smtClean="0">
              <a:solidFill>
                <a:srgbClr val="C00000"/>
              </a:solidFill>
            </a:endParaRPr>
          </a:p>
          <a:p>
            <a:pPr algn="r"/>
            <a:r>
              <a:rPr lang="es-MX" b="1" dirty="0" smtClean="0">
                <a:solidFill>
                  <a:srgbClr val="C00000"/>
                </a:solidFill>
              </a:rPr>
              <a:t>   </a:t>
            </a:r>
            <a:endParaRPr lang="es-MX" b="1" dirty="0">
              <a:solidFill>
                <a:srgbClr val="C00000"/>
              </a:solidFill>
            </a:endParaRP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17"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628" t="25301" r="22815" b="8836"/>
          <a:stretch/>
        </p:blipFill>
        <p:spPr bwMode="auto">
          <a:xfrm>
            <a:off x="416078" y="1268760"/>
            <a:ext cx="7920880" cy="54765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4096767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646331"/>
          </a:xfrm>
          <a:prstGeom prst="rect">
            <a:avLst/>
          </a:prstGeom>
          <a:noFill/>
        </p:spPr>
        <p:txBody>
          <a:bodyPr wrap="square" rtlCol="0">
            <a:spAutoFit/>
          </a:bodyPr>
          <a:lstStyle/>
          <a:p>
            <a:pPr algn="r"/>
            <a:r>
              <a:rPr lang="es-MX" b="1" dirty="0">
                <a:solidFill>
                  <a:srgbClr val="C00000"/>
                </a:solidFill>
              </a:rPr>
              <a:t>Evaluación. Formatos ,</a:t>
            </a:r>
          </a:p>
          <a:p>
            <a:pPr algn="r"/>
            <a:r>
              <a:rPr lang="es-MX" b="1" dirty="0">
                <a:solidFill>
                  <a:srgbClr val="C00000"/>
                </a:solidFill>
              </a:rPr>
              <a:t>Grupo Heterogéneo.  </a:t>
            </a:r>
          </a:p>
        </p:txBody>
      </p:sp>
      <p:pic>
        <p:nvPicPr>
          <p:cNvPr id="205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507" t="23275" r="22815" b="8621"/>
          <a:stretch/>
        </p:blipFill>
        <p:spPr bwMode="auto">
          <a:xfrm>
            <a:off x="611560" y="1268760"/>
            <a:ext cx="7632848" cy="54446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5405006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923330"/>
          </a:xfrm>
          <a:prstGeom prst="rect">
            <a:avLst/>
          </a:prstGeom>
          <a:noFill/>
        </p:spPr>
        <p:txBody>
          <a:bodyPr wrap="square" rtlCol="0">
            <a:spAutoFit/>
          </a:bodyPr>
          <a:lstStyle/>
          <a:p>
            <a:pPr algn="r"/>
            <a:r>
              <a:rPr lang="es-MX" b="1" dirty="0" smtClean="0">
                <a:solidFill>
                  <a:srgbClr val="C00000"/>
                </a:solidFill>
              </a:rPr>
              <a:t>Lista de </a:t>
            </a:r>
            <a:r>
              <a:rPr lang="es-MX" b="1" dirty="0" smtClean="0">
                <a:solidFill>
                  <a:srgbClr val="C00000"/>
                </a:solidFill>
              </a:rPr>
              <a:t>Pasos para Infografía.   </a:t>
            </a:r>
          </a:p>
          <a:p>
            <a:pPr algn="r"/>
            <a:r>
              <a:rPr lang="es-MX" b="1" dirty="0" smtClean="0">
                <a:solidFill>
                  <a:srgbClr val="C00000"/>
                </a:solidFill>
              </a:rPr>
              <a:t>   </a:t>
            </a:r>
            <a:endParaRPr lang="es-MX" b="1" dirty="0">
              <a:solidFill>
                <a:srgbClr val="C00000"/>
              </a:solidFill>
            </a:endParaRP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6048" t="22413" r="34811" b="20044"/>
          <a:stretch/>
        </p:blipFill>
        <p:spPr bwMode="auto">
          <a:xfrm>
            <a:off x="1048131" y="1700808"/>
            <a:ext cx="6966520" cy="489654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5880719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1200329"/>
          </a:xfrm>
          <a:prstGeom prst="rect">
            <a:avLst/>
          </a:prstGeom>
          <a:noFill/>
        </p:spPr>
        <p:txBody>
          <a:bodyPr wrap="square" rtlCol="0">
            <a:spAutoFit/>
          </a:bodyPr>
          <a:lstStyle/>
          <a:p>
            <a:pPr algn="r"/>
            <a:endParaRPr lang="es-MX" b="1" dirty="0">
              <a:solidFill>
                <a:srgbClr val="C00000"/>
              </a:solidFill>
            </a:endParaRPr>
          </a:p>
          <a:p>
            <a:pPr algn="r"/>
            <a:r>
              <a:rPr lang="es-MX" b="1" dirty="0">
                <a:solidFill>
                  <a:srgbClr val="C00000"/>
                </a:solidFill>
              </a:rPr>
              <a:t> Infografía.   </a:t>
            </a:r>
          </a:p>
          <a:p>
            <a:pPr algn="r"/>
            <a:r>
              <a:rPr lang="es-MX" b="1" dirty="0">
                <a:solidFill>
                  <a:srgbClr val="C00000"/>
                </a:solidFill>
              </a:rPr>
              <a:t>   </a:t>
            </a:r>
          </a:p>
          <a:p>
            <a:pPr algn="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819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5722" t="14396" r="33729" b="7932"/>
          <a:stretch/>
        </p:blipFill>
        <p:spPr bwMode="auto">
          <a:xfrm>
            <a:off x="2195737" y="1394228"/>
            <a:ext cx="4268126" cy="5082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67184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369332"/>
          </a:xfrm>
          <a:prstGeom prst="rect">
            <a:avLst/>
          </a:prstGeom>
          <a:noFill/>
        </p:spPr>
        <p:txBody>
          <a:bodyPr wrap="square" rtlCol="0">
            <a:spAutoFit/>
          </a:bodyPr>
          <a:lstStyle/>
          <a:p>
            <a:pPr algn="r"/>
            <a:r>
              <a:rPr lang="es-MX" dirty="0">
                <a:solidFill>
                  <a:srgbClr val="C00000"/>
                </a:solidFill>
                <a:effectLst>
                  <a:outerShdw blurRad="38100" dist="38100" dir="2700000" algn="tl">
                    <a:srgbClr val="000000">
                      <a:alpha val="43137"/>
                    </a:srgbClr>
                  </a:outerShdw>
                </a:effectLst>
                <a:latin typeface="Arial Black" pitchFamily="34" charset="0"/>
              </a:rPr>
              <a:t> REFLEXIONES PERSONALES</a:t>
            </a:r>
          </a:p>
        </p:txBody>
      </p:sp>
      <p:sp>
        <p:nvSpPr>
          <p:cNvPr id="3" name="CuadroTexto 2">
            <a:extLst>
              <a:ext uri="{FF2B5EF4-FFF2-40B4-BE49-F238E27FC236}">
                <a16:creationId xmlns="" xmlns:a16="http://schemas.microsoft.com/office/drawing/2014/main" id="{60D63BAA-9A69-4D68-BACB-BA49820FE714}"/>
              </a:ext>
            </a:extLst>
          </p:cNvPr>
          <p:cNvSpPr txBox="1"/>
          <p:nvPr/>
        </p:nvSpPr>
        <p:spPr>
          <a:xfrm>
            <a:off x="381000" y="2590800"/>
            <a:ext cx="3388175" cy="1400572"/>
          </a:xfrm>
          <a:prstGeom prst="rect">
            <a:avLst/>
          </a:prstGeom>
          <a:noFill/>
        </p:spPr>
        <p:txBody>
          <a:bodyPr wrap="square" rtlCol="0">
            <a:spAutoFit/>
          </a:bodyPr>
          <a:lstStyle/>
          <a:p>
            <a:endParaRPr lang="es-MX" dirty="0"/>
          </a:p>
        </p:txBody>
      </p:sp>
      <p:graphicFrame>
        <p:nvGraphicFramePr>
          <p:cNvPr id="8" name="Tabla 7">
            <a:extLst>
              <a:ext uri="{FF2B5EF4-FFF2-40B4-BE49-F238E27FC236}">
                <a16:creationId xmlns="" xmlns:a16="http://schemas.microsoft.com/office/drawing/2014/main" id="{AEA4FD74-DBEA-48D8-B602-2E3374B22176}"/>
              </a:ext>
            </a:extLst>
          </p:cNvPr>
          <p:cNvGraphicFramePr>
            <a:graphicFrameLocks noGrp="1"/>
          </p:cNvGraphicFramePr>
          <p:nvPr>
            <p:extLst>
              <p:ext uri="{D42A27DB-BD31-4B8C-83A1-F6EECF244321}">
                <p14:modId xmlns:p14="http://schemas.microsoft.com/office/powerpoint/2010/main" val="2458518888"/>
              </p:ext>
            </p:extLst>
          </p:nvPr>
        </p:nvGraphicFramePr>
        <p:xfrm>
          <a:off x="395830" y="2083642"/>
          <a:ext cx="7848600" cy="4416552"/>
        </p:xfrm>
        <a:graphic>
          <a:graphicData uri="http://schemas.openxmlformats.org/drawingml/2006/table">
            <a:tbl>
              <a:tblPr firstRow="1" firstCol="1" bandRow="1">
                <a:tableStyleId>{5C22544A-7EE6-4342-B048-85BDC9FD1C3A}</a:tableStyleId>
              </a:tblPr>
              <a:tblGrid>
                <a:gridCol w="2615844">
                  <a:extLst>
                    <a:ext uri="{9D8B030D-6E8A-4147-A177-3AD203B41FA5}">
                      <a16:colId xmlns="" xmlns:a16="http://schemas.microsoft.com/office/drawing/2014/main" val="2548121082"/>
                    </a:ext>
                  </a:extLst>
                </a:gridCol>
                <a:gridCol w="2616378">
                  <a:extLst>
                    <a:ext uri="{9D8B030D-6E8A-4147-A177-3AD203B41FA5}">
                      <a16:colId xmlns="" xmlns:a16="http://schemas.microsoft.com/office/drawing/2014/main" val="3611531437"/>
                    </a:ext>
                  </a:extLst>
                </a:gridCol>
                <a:gridCol w="2616378">
                  <a:extLst>
                    <a:ext uri="{9D8B030D-6E8A-4147-A177-3AD203B41FA5}">
                      <a16:colId xmlns="" xmlns:a16="http://schemas.microsoft.com/office/drawing/2014/main" val="3613507871"/>
                    </a:ext>
                  </a:extLst>
                </a:gridCol>
              </a:tblGrid>
              <a:tr h="142271">
                <a:tc>
                  <a:txBody>
                    <a:bodyPr/>
                    <a:lstStyle/>
                    <a:p>
                      <a:pPr algn="ctr">
                        <a:lnSpc>
                          <a:spcPct val="115000"/>
                        </a:lnSpc>
                        <a:spcAft>
                          <a:spcPts val="0"/>
                        </a:spcAft>
                      </a:pPr>
                      <a:r>
                        <a:rPr lang="es-MX" sz="1400" dirty="0">
                          <a:effectLst/>
                        </a:rPr>
                        <a:t>COMO SER HUMANO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tc>
                  <a:txBody>
                    <a:bodyPr/>
                    <a:lstStyle/>
                    <a:p>
                      <a:pPr algn="ctr">
                        <a:lnSpc>
                          <a:spcPct val="115000"/>
                        </a:lnSpc>
                        <a:spcAft>
                          <a:spcPts val="0"/>
                        </a:spcAft>
                      </a:pPr>
                      <a:r>
                        <a:rPr lang="es-MX" sz="1400" dirty="0">
                          <a:effectLst/>
                        </a:rPr>
                        <a:t>COMO DOCENTE</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tc>
                  <a:txBody>
                    <a:bodyPr/>
                    <a:lstStyle/>
                    <a:p>
                      <a:pPr>
                        <a:lnSpc>
                          <a:spcPct val="115000"/>
                        </a:lnSpc>
                        <a:spcAft>
                          <a:spcPts val="0"/>
                        </a:spcAft>
                      </a:pPr>
                      <a:r>
                        <a:rPr lang="es-MX" sz="1400" dirty="0">
                          <a:effectLst/>
                        </a:rPr>
                        <a:t>COMO COMPAÑERO DE TRABAJO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extLst>
                  <a:ext uri="{0D108BD9-81ED-4DB2-BD59-A6C34878D82A}">
                    <a16:rowId xmlns="" xmlns:a16="http://schemas.microsoft.com/office/drawing/2014/main" val="282507525"/>
                  </a:ext>
                </a:extLst>
              </a:tr>
              <a:tr h="1712213">
                <a:tc>
                  <a:txBody>
                    <a:bodyPr/>
                    <a:lstStyle/>
                    <a:p>
                      <a:pPr algn="just">
                        <a:lnSpc>
                          <a:spcPct val="115000"/>
                        </a:lnSpc>
                        <a:spcAft>
                          <a:spcPts val="0"/>
                        </a:spcAft>
                      </a:pPr>
                      <a:r>
                        <a:rPr lang="es-MX" sz="1400" dirty="0">
                          <a:effectLst/>
                        </a:rPr>
                        <a:t> </a:t>
                      </a:r>
                    </a:p>
                    <a:p>
                      <a:pPr algn="just">
                        <a:lnSpc>
                          <a:spcPct val="115000"/>
                        </a:lnSpc>
                        <a:spcAft>
                          <a:spcPts val="0"/>
                        </a:spcAft>
                      </a:pPr>
                      <a:r>
                        <a:rPr lang="es-MX" sz="1400" dirty="0">
                          <a:effectLst/>
                        </a:rPr>
                        <a:t>Este trabajo en equipo interdisciplinario me permitió darme la oportunidad de compartir entre compañeros momentos de intercambios de conocimientos de dudas, de angustias por no encontrar la salida a la solución de puntos de vista diversos sobre el tema, sin embargo siempre hubo disposición de los compañeros por aportar, lo cual representó para mí enriquecer mi formación profesional.</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tc>
                  <a:txBody>
                    <a:bodyPr/>
                    <a:lstStyle/>
                    <a:p>
                      <a:pPr algn="just">
                        <a:lnSpc>
                          <a:spcPct val="115000"/>
                        </a:lnSpc>
                        <a:spcAft>
                          <a:spcPts val="0"/>
                        </a:spcAft>
                      </a:pPr>
                      <a:r>
                        <a:rPr lang="es-MX" sz="1400" dirty="0">
                          <a:effectLst/>
                        </a:rPr>
                        <a:t> </a:t>
                      </a:r>
                    </a:p>
                    <a:p>
                      <a:pPr algn="just">
                        <a:lnSpc>
                          <a:spcPct val="115000"/>
                        </a:lnSpc>
                        <a:spcAft>
                          <a:spcPts val="0"/>
                        </a:spcAft>
                      </a:pPr>
                      <a:r>
                        <a:rPr lang="es-MX" sz="1400" dirty="0">
                          <a:effectLst/>
                        </a:rPr>
                        <a:t>Resultó complementario al aumentar la visión del tema sobre Educación Sexual vista desde el aporte de la estadística (matemáticas) y la ética. La formación profesional de los compañeros sin duda que representó un gran aporte al escuchar un punto de vista distinto. Me siento satisfecho de haber tenido la oportunidad de ensanchar mis conocimientos y también de nuevas dudas e inquietudes por resolver. </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tc>
                  <a:txBody>
                    <a:bodyPr/>
                    <a:lstStyle/>
                    <a:p>
                      <a:pPr algn="just">
                        <a:lnSpc>
                          <a:spcPct val="115000"/>
                        </a:lnSpc>
                        <a:spcAft>
                          <a:spcPts val="0"/>
                        </a:spcAft>
                      </a:pPr>
                      <a:r>
                        <a:rPr lang="es-MX" sz="1400" dirty="0">
                          <a:effectLst/>
                        </a:rPr>
                        <a:t> </a:t>
                      </a:r>
                    </a:p>
                    <a:p>
                      <a:pPr algn="just">
                        <a:lnSpc>
                          <a:spcPct val="115000"/>
                        </a:lnSpc>
                        <a:spcAft>
                          <a:spcPts val="0"/>
                        </a:spcAft>
                      </a:pPr>
                      <a:r>
                        <a:rPr lang="es-MX" sz="1400" dirty="0">
                          <a:effectLst/>
                        </a:rPr>
                        <a:t>Este trabajo en equipo me dio la oportunidad de conocer aun más a algunas compañeras de trabajo quienes fueron siempre amables y participativas. Mención especial para el Prof. De Ética Horacio Sánchez Vázquez quién a pesar de haberse integrado al equipo de trabajo, mostró gran disposición al mismo, así como a sus valiosos aportes.</a:t>
                      </a:r>
                    </a:p>
                    <a:p>
                      <a:pPr algn="just">
                        <a:lnSpc>
                          <a:spcPct val="115000"/>
                        </a:lnSpc>
                        <a:spcAft>
                          <a:spcPts val="0"/>
                        </a:spcAft>
                      </a:pPr>
                      <a:r>
                        <a:rPr lang="es-MX" sz="1400" dirty="0">
                          <a:effectLst/>
                        </a:rPr>
                        <a:t>Para mí fue una experiencia no sólo de trabajo sino de compañerismo por lo que manifiesto mi agradecimiento a todos.</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extLst>
                  <a:ext uri="{0D108BD9-81ED-4DB2-BD59-A6C34878D82A}">
                    <a16:rowId xmlns="" xmlns:a16="http://schemas.microsoft.com/office/drawing/2014/main" val="1748648418"/>
                  </a:ext>
                </a:extLst>
              </a:tr>
            </a:tbl>
          </a:graphicData>
        </a:graphic>
      </p:graphicFrame>
      <p:sp>
        <p:nvSpPr>
          <p:cNvPr id="16" name="Rectangle 2">
            <a:extLst>
              <a:ext uri="{FF2B5EF4-FFF2-40B4-BE49-F238E27FC236}">
                <a16:creationId xmlns="" xmlns:a16="http://schemas.microsoft.com/office/drawing/2014/main" id="{8E06AD1D-4BB8-4309-A7C6-C880CDA30976}"/>
              </a:ext>
            </a:extLst>
          </p:cNvPr>
          <p:cNvSpPr>
            <a:spLocks noChangeArrowheads="1"/>
          </p:cNvSpPr>
          <p:nvPr/>
        </p:nvSpPr>
        <p:spPr bwMode="auto">
          <a:xfrm>
            <a:off x="2858639" y="967874"/>
            <a:ext cx="289332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EDUCACIÓN PARA LA SALUD</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PROF. JUSTINIANO FIERRO GRACIDA</a:t>
            </a:r>
            <a:endParaRPr kumimoji="0" lang="es-MX" altLang="es-MX"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265384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sp>
        <p:nvSpPr>
          <p:cNvPr id="15" name="14 CuadroTexto"/>
          <p:cNvSpPr txBox="1"/>
          <p:nvPr/>
        </p:nvSpPr>
        <p:spPr>
          <a:xfrm>
            <a:off x="2195736" y="193900"/>
            <a:ext cx="6408712" cy="369332"/>
          </a:xfrm>
          <a:prstGeom prst="rect">
            <a:avLst/>
          </a:prstGeom>
          <a:noFill/>
        </p:spPr>
        <p:txBody>
          <a:bodyPr wrap="square" rtlCol="0">
            <a:spAutoFit/>
          </a:bodyPr>
          <a:lstStyle/>
          <a:p>
            <a:pPr algn="r"/>
            <a:r>
              <a:rPr lang="es-MX" dirty="0" smtClean="0">
                <a:solidFill>
                  <a:srgbClr val="C00000"/>
                </a:solidFill>
                <a:effectLst>
                  <a:outerShdw blurRad="38100" dist="38100" dir="2700000" algn="tl">
                    <a:srgbClr val="000000">
                      <a:alpha val="43137"/>
                    </a:srgbClr>
                  </a:outerShdw>
                </a:effectLst>
                <a:latin typeface="Arial Black" pitchFamily="34" charset="0"/>
              </a:rPr>
              <a:t>INDÍCE</a:t>
            </a:r>
            <a:endParaRPr lang="es-MX"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929262" y="1268760"/>
            <a:ext cx="6894511" cy="6078587"/>
          </a:xfrm>
          <a:prstGeom prst="rect">
            <a:avLst/>
          </a:prstGeom>
          <a:noFill/>
        </p:spPr>
        <p:txBody>
          <a:bodyPr wrap="square" rtlCol="0">
            <a:spAutoFit/>
          </a:bodyPr>
          <a:lstStyle/>
          <a:p>
            <a:r>
              <a:rPr lang="es-MX" sz="1200" b="1" dirty="0" smtClean="0">
                <a:solidFill>
                  <a:srgbClr val="C00000"/>
                </a:solidFill>
                <a:effectLst>
                  <a:outerShdw blurRad="38100" dist="38100" dir="2700000" algn="tl">
                    <a:srgbClr val="000000">
                      <a:alpha val="43137"/>
                    </a:srgbClr>
                  </a:outerShdw>
                </a:effectLst>
              </a:rPr>
              <a:t>INDÍCE</a:t>
            </a:r>
          </a:p>
          <a:p>
            <a:endParaRPr lang="es-MX" sz="1200" b="1" i="1" dirty="0" smtClean="0">
              <a:solidFill>
                <a:srgbClr val="C00000"/>
              </a:solidFill>
              <a:effectLst>
                <a:outerShdw blurRad="38100" dist="38100" dir="2700000" algn="tl">
                  <a:srgbClr val="000000">
                    <a:alpha val="43137"/>
                  </a:srgbClr>
                </a:outerShdw>
              </a:effectLst>
            </a:endParaRPr>
          </a:p>
          <a:p>
            <a:pPr marL="400050" indent="-400050">
              <a:buFont typeface="+mj-lt"/>
              <a:buAutoNum type="romanUcPeriod"/>
            </a:pPr>
            <a:r>
              <a:rPr lang="es-MX" sz="1200" b="1" i="1" dirty="0" smtClean="0">
                <a:solidFill>
                  <a:srgbClr val="C00000"/>
                </a:solidFill>
              </a:rPr>
              <a:t>Conclusiones generales. Interdisciplinariedad.</a:t>
            </a:r>
            <a:endParaRPr lang="es-MX" sz="1200" b="1" i="1" dirty="0" smtClean="0">
              <a:solidFill>
                <a:srgbClr val="C00000"/>
              </a:solidFill>
            </a:endParaRPr>
          </a:p>
          <a:p>
            <a:pPr marL="400050" indent="-400050">
              <a:buFont typeface="+mj-lt"/>
              <a:buAutoNum type="romanUcPeriod"/>
            </a:pPr>
            <a:r>
              <a:rPr lang="es-MX" sz="1200" b="1" i="1" dirty="0" smtClean="0">
                <a:solidFill>
                  <a:srgbClr val="C00000"/>
                </a:solidFill>
              </a:rPr>
              <a:t>Fotografías de la sesión.</a:t>
            </a:r>
            <a:endParaRPr lang="es-MX" sz="1200" b="1" i="1" dirty="0" smtClean="0">
              <a:solidFill>
                <a:srgbClr val="C00000"/>
              </a:solidFill>
            </a:endParaRPr>
          </a:p>
          <a:p>
            <a:pPr marL="400050" indent="-400050">
              <a:buFont typeface="+mj-lt"/>
              <a:buAutoNum type="romanUcPeriod"/>
            </a:pPr>
            <a:r>
              <a:rPr lang="es-MX" sz="1200" b="1" i="1" dirty="0" smtClean="0">
                <a:solidFill>
                  <a:srgbClr val="C00000"/>
                </a:solidFill>
              </a:rPr>
              <a:t>Fotografía del organizador gráfico.</a:t>
            </a:r>
            <a:endParaRPr lang="es-MX" sz="1200" b="1" i="1" dirty="0" smtClean="0">
              <a:solidFill>
                <a:srgbClr val="C00000"/>
              </a:solidFill>
            </a:endParaRPr>
          </a:p>
          <a:p>
            <a:pPr marL="400050" indent="-400050">
              <a:buFont typeface="+mj-lt"/>
              <a:buAutoNum type="romanUcPeriod"/>
            </a:pPr>
            <a:r>
              <a:rPr lang="es-MX" sz="1200" b="1" i="1" dirty="0" smtClean="0">
                <a:solidFill>
                  <a:srgbClr val="C00000"/>
                </a:solidFill>
              </a:rPr>
              <a:t>Introducción o justificación del proyecto.</a:t>
            </a:r>
            <a:endParaRPr lang="es-MX" sz="1200" b="1" i="1" dirty="0" smtClean="0">
              <a:solidFill>
                <a:srgbClr val="C00000"/>
              </a:solidFill>
            </a:endParaRPr>
          </a:p>
          <a:p>
            <a:pPr marL="400050" indent="-400050">
              <a:buFont typeface="+mj-lt"/>
              <a:buAutoNum type="romanUcPeriod"/>
            </a:pPr>
            <a:r>
              <a:rPr lang="es-MX" sz="1200" b="1" i="1" dirty="0" smtClean="0">
                <a:solidFill>
                  <a:srgbClr val="C00000"/>
                </a:solidFill>
              </a:rPr>
              <a:t>Objetivo general del proyecto.</a:t>
            </a:r>
          </a:p>
          <a:p>
            <a:pPr marL="400050" indent="-400050">
              <a:buFont typeface="+mj-lt"/>
              <a:buAutoNum type="romanUcPeriod"/>
            </a:pPr>
            <a:r>
              <a:rPr lang="es-MX" sz="1200" b="1" i="1" dirty="0" smtClean="0">
                <a:solidFill>
                  <a:srgbClr val="C00000"/>
                </a:solidFill>
              </a:rPr>
              <a:t>Objetivo o propósitos a alcanzar , de cada asignatura involucrada.</a:t>
            </a:r>
          </a:p>
          <a:p>
            <a:pPr marL="400050" indent="-400050">
              <a:buFont typeface="+mj-lt"/>
              <a:buAutoNum type="romanUcPeriod"/>
            </a:pPr>
            <a:r>
              <a:rPr lang="es-MX" sz="1200" b="1" i="1" dirty="0" smtClean="0">
                <a:solidFill>
                  <a:srgbClr val="C00000"/>
                </a:solidFill>
              </a:rPr>
              <a:t>Pregunta generadora.</a:t>
            </a:r>
          </a:p>
          <a:p>
            <a:pPr marL="400050" indent="-400050">
              <a:buFont typeface="+mj-lt"/>
              <a:buAutoNum type="romanUcPeriod"/>
            </a:pPr>
            <a:r>
              <a:rPr lang="es-MX" sz="1200" b="1" i="1" dirty="0" smtClean="0">
                <a:solidFill>
                  <a:srgbClr val="C00000"/>
                </a:solidFill>
              </a:rPr>
              <a:t>Contenido, temas y productos propuestos.</a:t>
            </a:r>
          </a:p>
          <a:p>
            <a:pPr marL="400050" indent="-400050">
              <a:buFont typeface="+mj-lt"/>
              <a:buAutoNum type="romanUcPeriod"/>
            </a:pPr>
            <a:r>
              <a:rPr lang="es-MX" sz="1200" b="1" i="1" dirty="0" smtClean="0">
                <a:solidFill>
                  <a:srgbClr val="C00000"/>
                </a:solidFill>
              </a:rPr>
              <a:t>Planeación general.</a:t>
            </a:r>
          </a:p>
          <a:p>
            <a:pPr marL="400050" indent="-400050">
              <a:buFont typeface="+mj-lt"/>
              <a:buAutoNum type="romanUcPeriod"/>
            </a:pPr>
            <a:r>
              <a:rPr lang="es-MX" sz="1200" b="1" i="1" dirty="0" smtClean="0">
                <a:solidFill>
                  <a:srgbClr val="C00000"/>
                </a:solidFill>
              </a:rPr>
              <a:t>Planeación día a día.</a:t>
            </a:r>
          </a:p>
          <a:p>
            <a:pPr marL="400050" indent="-400050">
              <a:buFont typeface="+mj-lt"/>
              <a:buAutoNum type="romanUcPeriod"/>
            </a:pPr>
            <a:r>
              <a:rPr lang="es-MX" sz="1200" b="1" i="1" dirty="0" smtClean="0">
                <a:solidFill>
                  <a:srgbClr val="C00000"/>
                </a:solidFill>
              </a:rPr>
              <a:t>Seguimiento.</a:t>
            </a:r>
          </a:p>
          <a:p>
            <a:pPr marL="400050" indent="-400050">
              <a:buFont typeface="+mj-lt"/>
              <a:buAutoNum type="romanUcPeriod"/>
            </a:pPr>
            <a:r>
              <a:rPr lang="es-MX" sz="1200" b="1" i="1" dirty="0" smtClean="0">
                <a:solidFill>
                  <a:srgbClr val="C00000"/>
                </a:solidFill>
              </a:rPr>
              <a:t>Evaluación.</a:t>
            </a:r>
          </a:p>
          <a:p>
            <a:pPr marL="400050" indent="-400050">
              <a:buFont typeface="+mj-lt"/>
              <a:buAutoNum type="romanUcPeriod"/>
            </a:pPr>
            <a:r>
              <a:rPr lang="es-MX" sz="1200" b="1" i="1" dirty="0" smtClean="0">
                <a:solidFill>
                  <a:srgbClr val="C00000"/>
                </a:solidFill>
              </a:rPr>
              <a:t>Autoevaluación .</a:t>
            </a:r>
          </a:p>
          <a:p>
            <a:pPr marL="400050" indent="-400050">
              <a:buFont typeface="+mj-lt"/>
              <a:buAutoNum type="romanUcPeriod"/>
            </a:pPr>
            <a:r>
              <a:rPr lang="es-MX" sz="1200" b="1" i="1" dirty="0" smtClean="0">
                <a:solidFill>
                  <a:srgbClr val="C00000"/>
                </a:solidFill>
              </a:rPr>
              <a:t>Coevaluación.</a:t>
            </a:r>
          </a:p>
          <a:p>
            <a:pPr marL="400050" indent="-400050">
              <a:buFont typeface="+mj-lt"/>
              <a:buAutoNum type="romanUcPeriod"/>
            </a:pPr>
            <a:r>
              <a:rPr lang="es-MX" sz="1200" b="1" i="1" dirty="0" smtClean="0">
                <a:solidFill>
                  <a:srgbClr val="C00000"/>
                </a:solidFill>
              </a:rPr>
              <a:t>Reflexión Grupo interdisciplinario.</a:t>
            </a:r>
          </a:p>
          <a:p>
            <a:pPr marL="400050" indent="-400050">
              <a:buFont typeface="+mj-lt"/>
              <a:buAutoNum type="romanUcPeriod"/>
            </a:pPr>
            <a:r>
              <a:rPr lang="es-MX" sz="1200" b="1" i="1" dirty="0" smtClean="0">
                <a:solidFill>
                  <a:srgbClr val="C00000"/>
                </a:solidFill>
              </a:rPr>
              <a:t>Organizador gráfico: Preguntas esenciales.</a:t>
            </a:r>
          </a:p>
          <a:p>
            <a:pPr marL="400050" indent="-400050">
              <a:buFont typeface="+mj-lt"/>
              <a:buAutoNum type="romanUcPeriod"/>
            </a:pPr>
            <a:r>
              <a:rPr lang="es-MX" sz="1200" b="1" i="1" dirty="0" smtClean="0">
                <a:solidFill>
                  <a:srgbClr val="C00000"/>
                </a:solidFill>
              </a:rPr>
              <a:t>Organizador gráfico procesos  de indagación.</a:t>
            </a:r>
          </a:p>
          <a:p>
            <a:pPr marL="400050" indent="-400050">
              <a:buFont typeface="+mj-lt"/>
              <a:buAutoNum type="romanUcPeriod"/>
            </a:pPr>
            <a:r>
              <a:rPr lang="es-MX" sz="1200" b="1" i="1" dirty="0" smtClean="0">
                <a:solidFill>
                  <a:srgbClr val="C00000"/>
                </a:solidFill>
              </a:rPr>
              <a:t> A.M.E. general.</a:t>
            </a:r>
          </a:p>
          <a:p>
            <a:pPr marL="400050" indent="-400050">
              <a:buFont typeface="+mj-lt"/>
              <a:buAutoNum type="romanUcPeriod"/>
            </a:pPr>
            <a:r>
              <a:rPr lang="es-MX" sz="1200" b="1" i="1" dirty="0" smtClean="0">
                <a:solidFill>
                  <a:srgbClr val="C00000"/>
                </a:solidFill>
              </a:rPr>
              <a:t>E.I.P. Resumen.</a:t>
            </a:r>
          </a:p>
          <a:p>
            <a:pPr marL="400050" indent="-400050">
              <a:buFont typeface="+mj-lt"/>
              <a:buAutoNum type="romanUcPeriod"/>
            </a:pPr>
            <a:r>
              <a:rPr lang="es-MX" sz="1200" b="1" i="1" dirty="0" smtClean="0">
                <a:solidFill>
                  <a:srgbClr val="C00000"/>
                </a:solidFill>
              </a:rPr>
              <a:t>E.I.P. Elaboración del proyecto.</a:t>
            </a:r>
          </a:p>
          <a:p>
            <a:pPr marL="400050" indent="-400050">
              <a:buFont typeface="+mj-lt"/>
              <a:buAutoNum type="romanUcPeriod"/>
            </a:pPr>
            <a:r>
              <a:rPr lang="es-MX" sz="1200" b="1" i="1" dirty="0" smtClean="0">
                <a:solidFill>
                  <a:srgbClr val="C00000"/>
                </a:solidFill>
              </a:rPr>
              <a:t>Fotografías de la sesión.</a:t>
            </a:r>
            <a:endParaRPr lang="es-MX" sz="1200" b="1" i="1" dirty="0">
              <a:solidFill>
                <a:srgbClr val="C00000"/>
              </a:solidFill>
            </a:endParaRPr>
          </a:p>
          <a:p>
            <a:pPr marL="400050" indent="-400050">
              <a:buFont typeface="+mj-lt"/>
              <a:buAutoNum type="romanUcPeriod"/>
            </a:pPr>
            <a:r>
              <a:rPr lang="es-MX" sz="1200" b="1" i="1" dirty="0" smtClean="0">
                <a:solidFill>
                  <a:srgbClr val="C00000"/>
                </a:solidFill>
              </a:rPr>
              <a:t>Evaluación: Tipos, herramientas y productos de aprendizaje.</a:t>
            </a:r>
          </a:p>
          <a:p>
            <a:pPr marL="400050" indent="-400050">
              <a:buFont typeface="+mj-lt"/>
              <a:buAutoNum type="romanUcPeriod"/>
            </a:pPr>
            <a:r>
              <a:rPr lang="es-MX" sz="1200" b="1" i="1" dirty="0" smtClean="0">
                <a:solidFill>
                  <a:srgbClr val="C00000"/>
                </a:solidFill>
              </a:rPr>
              <a:t>Evaluación: Formatos y Prerrequisitos.</a:t>
            </a:r>
          </a:p>
          <a:p>
            <a:pPr marL="400050" indent="-400050">
              <a:buFont typeface="+mj-lt"/>
              <a:buAutoNum type="romanUcPeriod"/>
            </a:pPr>
            <a:r>
              <a:rPr lang="es-MX" sz="1200" b="1" i="1" dirty="0" smtClean="0">
                <a:solidFill>
                  <a:srgbClr val="C00000"/>
                </a:solidFill>
              </a:rPr>
              <a:t>Evaluación: formatos, grupo heterogéneo.</a:t>
            </a:r>
          </a:p>
          <a:p>
            <a:pPr marL="400050" indent="-400050">
              <a:buFont typeface="+mj-lt"/>
              <a:buAutoNum type="romanUcPeriod"/>
            </a:pPr>
            <a:r>
              <a:rPr lang="es-MX" sz="1200" b="1" i="1" dirty="0" smtClean="0">
                <a:solidFill>
                  <a:srgbClr val="C00000"/>
                </a:solidFill>
              </a:rPr>
              <a:t>Lista de pasos para realizar una infografía digital.</a:t>
            </a:r>
          </a:p>
          <a:p>
            <a:pPr marL="400050" indent="-400050">
              <a:buFont typeface="+mj-lt"/>
              <a:buAutoNum type="romanUcPeriod"/>
            </a:pPr>
            <a:r>
              <a:rPr lang="es-MX" sz="1200" b="1" i="1" dirty="0" smtClean="0">
                <a:solidFill>
                  <a:srgbClr val="C00000"/>
                </a:solidFill>
              </a:rPr>
              <a:t>Infografía.</a:t>
            </a:r>
          </a:p>
          <a:p>
            <a:pPr marL="400050" indent="-400050">
              <a:buFont typeface="+mj-lt"/>
              <a:buAutoNum type="romanUcPeriod"/>
            </a:pPr>
            <a:r>
              <a:rPr lang="es-MX" sz="1200" b="1" i="1" dirty="0" smtClean="0">
                <a:solidFill>
                  <a:srgbClr val="C00000"/>
                </a:solidFill>
              </a:rPr>
              <a:t>Reflexiones personales.</a:t>
            </a:r>
          </a:p>
          <a:p>
            <a:pPr marL="400050" indent="-400050">
              <a:buFont typeface="+mj-lt"/>
              <a:buAutoNum type="romanUcPeriod"/>
            </a:pPr>
            <a:endParaRPr lang="es-MX" sz="1100" b="1" i="1" dirty="0" smtClean="0">
              <a:solidFill>
                <a:srgbClr val="C00000"/>
              </a:solidFill>
            </a:endParaRPr>
          </a:p>
          <a:p>
            <a:endParaRPr lang="es-MX" b="1" i="1" dirty="0"/>
          </a:p>
        </p:txBody>
      </p:sp>
    </p:spTree>
    <p:extLst>
      <p:ext uri="{BB962C8B-B14F-4D97-AF65-F5344CB8AC3E}">
        <p14:creationId xmlns:p14="http://schemas.microsoft.com/office/powerpoint/2010/main" val="257797505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3">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369332"/>
          </a:xfrm>
          <a:prstGeom prst="rect">
            <a:avLst/>
          </a:prstGeom>
          <a:noFill/>
        </p:spPr>
        <p:txBody>
          <a:bodyPr wrap="square" rtlCol="0">
            <a:spAutoFit/>
          </a:bodyPr>
          <a:lstStyle/>
          <a:p>
            <a:pPr algn="r"/>
            <a:r>
              <a:rPr lang="es-MX" dirty="0">
                <a:solidFill>
                  <a:srgbClr val="C00000"/>
                </a:solidFill>
                <a:effectLst>
                  <a:outerShdw blurRad="38100" dist="38100" dir="2700000" algn="tl">
                    <a:srgbClr val="000000">
                      <a:alpha val="43137"/>
                    </a:srgbClr>
                  </a:outerShdw>
                </a:effectLst>
                <a:latin typeface="Arial Black" pitchFamily="34" charset="0"/>
              </a:rPr>
              <a:t> REFLEXIONES PERSONALES</a:t>
            </a:r>
          </a:p>
        </p:txBody>
      </p:sp>
      <p:sp>
        <p:nvSpPr>
          <p:cNvPr id="3" name="CuadroTexto 2">
            <a:extLst>
              <a:ext uri="{FF2B5EF4-FFF2-40B4-BE49-F238E27FC236}">
                <a16:creationId xmlns="" xmlns:a16="http://schemas.microsoft.com/office/drawing/2014/main" id="{60D63BAA-9A69-4D68-BACB-BA49820FE714}"/>
              </a:ext>
            </a:extLst>
          </p:cNvPr>
          <p:cNvSpPr txBox="1"/>
          <p:nvPr/>
        </p:nvSpPr>
        <p:spPr>
          <a:xfrm>
            <a:off x="381000" y="2590800"/>
            <a:ext cx="3388175" cy="1400572"/>
          </a:xfrm>
          <a:prstGeom prst="rect">
            <a:avLst/>
          </a:prstGeom>
          <a:noFill/>
        </p:spPr>
        <p:txBody>
          <a:bodyPr wrap="square" rtlCol="0">
            <a:spAutoFit/>
          </a:bodyPr>
          <a:lstStyle/>
          <a:p>
            <a:endParaRPr lang="es-MX" dirty="0"/>
          </a:p>
        </p:txBody>
      </p:sp>
      <p:graphicFrame>
        <p:nvGraphicFramePr>
          <p:cNvPr id="8" name="Tabla 7">
            <a:extLst>
              <a:ext uri="{FF2B5EF4-FFF2-40B4-BE49-F238E27FC236}">
                <a16:creationId xmlns="" xmlns:a16="http://schemas.microsoft.com/office/drawing/2014/main" id="{AEA4FD74-DBEA-48D8-B602-2E3374B22176}"/>
              </a:ext>
            </a:extLst>
          </p:cNvPr>
          <p:cNvGraphicFramePr>
            <a:graphicFrameLocks noGrp="1"/>
          </p:cNvGraphicFramePr>
          <p:nvPr>
            <p:extLst>
              <p:ext uri="{D42A27DB-BD31-4B8C-83A1-F6EECF244321}">
                <p14:modId xmlns:p14="http://schemas.microsoft.com/office/powerpoint/2010/main" val="363695056"/>
              </p:ext>
            </p:extLst>
          </p:nvPr>
        </p:nvGraphicFramePr>
        <p:xfrm>
          <a:off x="452218" y="2057400"/>
          <a:ext cx="7848600" cy="4442841"/>
        </p:xfrm>
        <a:graphic>
          <a:graphicData uri="http://schemas.openxmlformats.org/drawingml/2006/table">
            <a:tbl>
              <a:tblPr firstRow="1" firstCol="1" bandRow="1">
                <a:tableStyleId>{5C22544A-7EE6-4342-B048-85BDC9FD1C3A}</a:tableStyleId>
              </a:tblPr>
              <a:tblGrid>
                <a:gridCol w="2615844">
                  <a:extLst>
                    <a:ext uri="{9D8B030D-6E8A-4147-A177-3AD203B41FA5}">
                      <a16:colId xmlns="" xmlns:a16="http://schemas.microsoft.com/office/drawing/2014/main" val="2548121082"/>
                    </a:ext>
                  </a:extLst>
                </a:gridCol>
                <a:gridCol w="2616378">
                  <a:extLst>
                    <a:ext uri="{9D8B030D-6E8A-4147-A177-3AD203B41FA5}">
                      <a16:colId xmlns="" xmlns:a16="http://schemas.microsoft.com/office/drawing/2014/main" val="3611531437"/>
                    </a:ext>
                  </a:extLst>
                </a:gridCol>
                <a:gridCol w="2616378">
                  <a:extLst>
                    <a:ext uri="{9D8B030D-6E8A-4147-A177-3AD203B41FA5}">
                      <a16:colId xmlns="" xmlns:a16="http://schemas.microsoft.com/office/drawing/2014/main" val="3613507871"/>
                    </a:ext>
                  </a:extLst>
                </a:gridCol>
              </a:tblGrid>
              <a:tr h="142271">
                <a:tc>
                  <a:txBody>
                    <a:bodyPr/>
                    <a:lstStyle/>
                    <a:p>
                      <a:pPr algn="ctr">
                        <a:lnSpc>
                          <a:spcPct val="115000"/>
                        </a:lnSpc>
                        <a:spcAft>
                          <a:spcPts val="0"/>
                        </a:spcAft>
                      </a:pPr>
                      <a:r>
                        <a:rPr lang="es-MX" sz="1200" dirty="0">
                          <a:effectLst/>
                        </a:rPr>
                        <a:t>COMO SER HUMANO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tc>
                  <a:txBody>
                    <a:bodyPr/>
                    <a:lstStyle/>
                    <a:p>
                      <a:pPr algn="ctr">
                        <a:lnSpc>
                          <a:spcPct val="115000"/>
                        </a:lnSpc>
                        <a:spcAft>
                          <a:spcPts val="0"/>
                        </a:spcAft>
                      </a:pPr>
                      <a:r>
                        <a:rPr lang="es-MX" sz="1200" dirty="0">
                          <a:effectLst/>
                        </a:rPr>
                        <a:t>COMO DOCENTE</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tc>
                  <a:txBody>
                    <a:bodyPr/>
                    <a:lstStyle/>
                    <a:p>
                      <a:pPr>
                        <a:lnSpc>
                          <a:spcPct val="115000"/>
                        </a:lnSpc>
                        <a:spcAft>
                          <a:spcPts val="0"/>
                        </a:spcAft>
                      </a:pPr>
                      <a:r>
                        <a:rPr lang="es-MX" sz="1200" dirty="0">
                          <a:effectLst/>
                        </a:rPr>
                        <a:t>COMO COMPAÑERO DE TRABAJO</a:t>
                      </a:r>
                      <a:endParaRPr lang="es-MX"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extLst>
                  <a:ext uri="{0D108BD9-81ED-4DB2-BD59-A6C34878D82A}">
                    <a16:rowId xmlns="" xmlns:a16="http://schemas.microsoft.com/office/drawing/2014/main" val="282507525"/>
                  </a:ext>
                </a:extLst>
              </a:tr>
              <a:tr h="1712213">
                <a:tc>
                  <a:txBody>
                    <a:bodyPr/>
                    <a:lstStyle/>
                    <a:p>
                      <a:pPr algn="just">
                        <a:lnSpc>
                          <a:spcPct val="115000"/>
                        </a:lnSpc>
                        <a:spcAft>
                          <a:spcPts val="0"/>
                        </a:spcAft>
                      </a:pPr>
                      <a:r>
                        <a:rPr lang="es-MX" sz="105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0"/>
                        </a:spcAft>
                      </a:pPr>
                      <a:r>
                        <a:rPr lang="es-MX" sz="1050" dirty="0">
                          <a:effectLst/>
                          <a:latin typeface="Calibri" panose="020F0502020204030204" pitchFamily="34" charset="0"/>
                          <a:ea typeface="Calibri" panose="020F0502020204030204" pitchFamily="34" charset="0"/>
                          <a:cs typeface="Times New Roman" panose="02020603050405020304" pitchFamily="18" charset="0"/>
                        </a:rPr>
                        <a:t>Todos los seres humanos estamos vinculados unos a otros a través de muchas cosas, una de ellas es el bienestar común, es por ello que me parece muy acertado el hecho de que todas las disciplinas se unan para resolver un problema, como es el </a:t>
                      </a:r>
                      <a:r>
                        <a:rPr lang="es-MX" sz="1000" dirty="0">
                          <a:effectLst/>
                          <a:latin typeface="Calibri" panose="020F0502020204030204" pitchFamily="34" charset="0"/>
                          <a:ea typeface="Calibri" panose="020F0502020204030204" pitchFamily="34" charset="0"/>
                          <a:cs typeface="Times New Roman" panose="02020603050405020304" pitchFamily="18" charset="0"/>
                        </a:rPr>
                        <a:t>caso</a:t>
                      </a:r>
                      <a:r>
                        <a:rPr lang="es-MX" sz="1050" dirty="0">
                          <a:effectLst/>
                          <a:latin typeface="Calibri" panose="020F0502020204030204" pitchFamily="34" charset="0"/>
                          <a:ea typeface="Calibri" panose="020F0502020204030204" pitchFamily="34" charset="0"/>
                          <a:cs typeface="Times New Roman" panose="02020603050405020304" pitchFamily="18" charset="0"/>
                        </a:rPr>
                        <a:t> de que la sobrepoblación está deteriorando nuestro planeta.</a:t>
                      </a:r>
                    </a:p>
                    <a:p>
                      <a:pPr algn="just">
                        <a:lnSpc>
                          <a:spcPct val="115000"/>
                        </a:lnSpc>
                        <a:spcAft>
                          <a:spcPts val="0"/>
                        </a:spcAft>
                      </a:pPr>
                      <a:r>
                        <a:rPr lang="es-MX" sz="1050" dirty="0">
                          <a:effectLst/>
                          <a:latin typeface="Calibri" panose="020F0502020204030204" pitchFamily="34" charset="0"/>
                          <a:ea typeface="Calibri" panose="020F0502020204030204" pitchFamily="34" charset="0"/>
                          <a:cs typeface="Times New Roman" panose="02020603050405020304" pitchFamily="18" charset="0"/>
                        </a:rPr>
                        <a:t>Gracias a este proyecto obtuve una visión más amplia del tema y pienso que es muy importante concientizar a la población para que comprendan la magnitud del problema y puedan aportar su ayuda a través de distintas formas de no contaminar y contrarrestar los daños ya producidos en el ambiente, así como entender mejor que traer hijos al mundo sin medida, orientación ni responsabilidad, o tener hijos fuera del matrimonio legitimo hace que la población se incremente de una forma exorbitante eso nos lleva a destruir nuestro planeta y a tener una menor calidad de vida.</a:t>
                      </a:r>
                    </a:p>
                  </a:txBody>
                  <a:tcPr marL="68580" marR="68580" marT="0" marB="0"/>
                </a:tc>
                <a:tc>
                  <a:txBody>
                    <a:bodyPr/>
                    <a:lstStyle/>
                    <a:p>
                      <a:pPr algn="just">
                        <a:lnSpc>
                          <a:spcPct val="115000"/>
                        </a:lnSpc>
                        <a:spcAft>
                          <a:spcPts val="0"/>
                        </a:spcAft>
                      </a:pPr>
                      <a:r>
                        <a:rPr lang="es-MX" sz="105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0"/>
                        </a:spcAft>
                      </a:pPr>
                      <a:r>
                        <a:rPr lang="es-MX" sz="1050" dirty="0">
                          <a:effectLst/>
                          <a:latin typeface="Calibri" panose="020F0502020204030204" pitchFamily="34" charset="0"/>
                          <a:ea typeface="Calibri" panose="020F0502020204030204" pitchFamily="34" charset="0"/>
                          <a:cs typeface="Times New Roman" panose="02020603050405020304" pitchFamily="18" charset="0"/>
                        </a:rPr>
                        <a:t>Los temas que se abordaron en este proyecto me parecieron importantes desde el inicio; la cuestión del crecimiento exponencial de la población en México (y en el mundo entero) es algo muy interesante de estudiar desde el punto de vista matemático, ya que se puede modelar con funciones trascendentes un comportamiento social, y la combinación del tema sobre el deterioro ambiental que también va en crecimiento, esto hizo en mi como docente que me interesara grandemente en el análisis de la fusión de los dos temas y así las gráficas obtenidas fueran describiendo lo que pasaría de no mejorar nuestro comportamiento.</a:t>
                      </a:r>
                    </a:p>
                  </a:txBody>
                  <a:tcPr marL="68580" marR="68580" marT="0" marB="0"/>
                </a:tc>
                <a:tc>
                  <a:txBody>
                    <a:bodyPr/>
                    <a:lstStyle/>
                    <a:p>
                      <a:pPr algn="just">
                        <a:lnSpc>
                          <a:spcPct val="115000"/>
                        </a:lnSpc>
                        <a:spcAft>
                          <a:spcPts val="0"/>
                        </a:spcAft>
                      </a:pPr>
                      <a:r>
                        <a:rPr lang="es-MX" sz="105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0"/>
                        </a:spcAft>
                      </a:pPr>
                      <a:r>
                        <a:rPr lang="es-MX" sz="1050" dirty="0">
                          <a:effectLst/>
                          <a:latin typeface="Calibri" panose="020F0502020204030204" pitchFamily="34" charset="0"/>
                          <a:ea typeface="Calibri" panose="020F0502020204030204" pitchFamily="34" charset="0"/>
                          <a:cs typeface="Times New Roman" panose="02020603050405020304" pitchFamily="18" charset="0"/>
                        </a:rPr>
                        <a:t>El presente trabajo fue muy influyente en mi para tomar más en cuenta las otras materias que imparten mis compañeros maestros, ya que gracias a la interdisciplinariedad de este proyecto me di cuenta cuanto se puede enriquecer un tema agregando los conocimientos y puntos de vista de las muchas disciplinas que a simple vista no tienen nada en común, pero al juntarse en pro de un mismo tema se descubre que son todas parte de un rompecabezas, las cuales forman un entero.</a:t>
                      </a:r>
                    </a:p>
                    <a:p>
                      <a:pPr algn="just">
                        <a:lnSpc>
                          <a:spcPct val="115000"/>
                        </a:lnSpc>
                        <a:spcAft>
                          <a:spcPts val="0"/>
                        </a:spcAft>
                      </a:pPr>
                      <a:r>
                        <a:rPr lang="es-MX" sz="1050" dirty="0">
                          <a:effectLst/>
                          <a:latin typeface="Calibri" panose="020F0502020204030204" pitchFamily="34" charset="0"/>
                          <a:ea typeface="Calibri" panose="020F0502020204030204" pitchFamily="34" charset="0"/>
                          <a:cs typeface="Times New Roman" panose="02020603050405020304" pitchFamily="18" charset="0"/>
                        </a:rPr>
                        <a:t>En lo personal me di cuenta de la riqueza que nos brinda la interdisciplinariedad y el trabajo en equipo, aprendí que las diferentes disciplinas no están separadas, sino más bien todas están unidas con una conexión universal.</a:t>
                      </a:r>
                    </a:p>
                  </a:txBody>
                  <a:tcPr marL="68580" marR="68580" marT="0" marB="0"/>
                </a:tc>
                <a:extLst>
                  <a:ext uri="{0D108BD9-81ED-4DB2-BD59-A6C34878D82A}">
                    <a16:rowId xmlns="" xmlns:a16="http://schemas.microsoft.com/office/drawing/2014/main" val="1748648418"/>
                  </a:ext>
                </a:extLst>
              </a:tr>
            </a:tbl>
          </a:graphicData>
        </a:graphic>
      </p:graphicFrame>
      <p:sp>
        <p:nvSpPr>
          <p:cNvPr id="16" name="Rectangle 2">
            <a:extLst>
              <a:ext uri="{FF2B5EF4-FFF2-40B4-BE49-F238E27FC236}">
                <a16:creationId xmlns="" xmlns:a16="http://schemas.microsoft.com/office/drawing/2014/main" id="{8E06AD1D-4BB8-4309-A7C6-C880CDA30976}"/>
              </a:ext>
            </a:extLst>
          </p:cNvPr>
          <p:cNvSpPr>
            <a:spLocks noChangeArrowheads="1"/>
          </p:cNvSpPr>
          <p:nvPr/>
        </p:nvSpPr>
        <p:spPr bwMode="auto">
          <a:xfrm>
            <a:off x="2647555" y="991356"/>
            <a:ext cx="345792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lvl="0" eaLnBrk="0" fontAlgn="base" hangingPunct="0">
              <a:spcBef>
                <a:spcPct val="0"/>
              </a:spcBef>
              <a:spcAft>
                <a:spcPct val="0"/>
              </a:spcAft>
            </a:pPr>
            <a:r>
              <a:rPr lang="es-MX" altLang="es-MX" sz="1400" b="1" dirty="0">
                <a:latin typeface="Calibri" panose="020F0502020204030204" pitchFamily="34" charset="0"/>
                <a:ea typeface="Calibri" panose="020F0502020204030204" pitchFamily="34" charset="0"/>
                <a:cs typeface="Times New Roman" panose="02020603050405020304" pitchFamily="18" charset="0"/>
              </a:rPr>
              <a:t>                              MATEMÁTICAS</a:t>
            </a:r>
          </a:p>
          <a:p>
            <a:pPr lvl="0" eaLnBrk="0" fontAlgn="base" hangingPunct="0">
              <a:spcBef>
                <a:spcPct val="0"/>
              </a:spcBef>
              <a:spcAft>
                <a:spcPct val="0"/>
              </a:spcAft>
            </a:pPr>
            <a:endParaRPr lang="es-MX" altLang="es-MX" sz="1400" b="1" dirty="0">
              <a:latin typeface="Calibri" panose="020F0502020204030204" pitchFamily="34" charset="0"/>
              <a:ea typeface="Calibri" panose="020F0502020204030204" pitchFamily="34" charset="0"/>
              <a:cs typeface="Times New Roman" panose="02020603050405020304" pitchFamily="18" charset="0"/>
            </a:endParaRPr>
          </a:p>
          <a:p>
            <a:pPr lvl="0" eaLnBrk="0" fontAlgn="base" hangingPunct="0">
              <a:spcBef>
                <a:spcPct val="0"/>
              </a:spcBef>
              <a:spcAft>
                <a:spcPct val="0"/>
              </a:spcAft>
            </a:pPr>
            <a:r>
              <a:rPr lang="es-MX" altLang="es-MX" sz="1400" b="1" dirty="0">
                <a:latin typeface="Calibri" panose="020F0502020204030204" pitchFamily="34" charset="0"/>
                <a:ea typeface="Calibri" panose="020F0502020204030204" pitchFamily="34" charset="0"/>
                <a:cs typeface="Times New Roman" panose="02020603050405020304" pitchFamily="18" charset="0"/>
              </a:rPr>
              <a:t>PROFRA. VELIA GISELLA ZARCO MARTÍNEZ</a:t>
            </a:r>
          </a:p>
        </p:txBody>
      </p:sp>
    </p:spTree>
    <p:extLst>
      <p:ext uri="{BB962C8B-B14F-4D97-AF65-F5344CB8AC3E}">
        <p14:creationId xmlns:p14="http://schemas.microsoft.com/office/powerpoint/2010/main" val="262695921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pic>
        <p:nvPicPr>
          <p:cNvPr id="7" name="6 Imagen"/>
          <p:cNvPicPr>
            <a:picLocks noChangeAspect="1"/>
          </p:cNvPicPr>
          <p:nvPr/>
        </p:nvPicPr>
        <p:blipFill rotWithShape="1">
          <a:blip r:embed="rId3"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9" name="Shape 86"/>
          <p:cNvPicPr preferRelativeResize="0"/>
          <p:nvPr/>
        </p:nvPicPr>
        <p:blipFill rotWithShape="1">
          <a:blip r:embed="rId4">
            <a:alphaModFix/>
          </a:blip>
          <a:srcRect r="47809"/>
          <a:stretch/>
        </p:blipFill>
        <p:spPr>
          <a:xfrm>
            <a:off x="1691680" y="131840"/>
            <a:ext cx="2489697" cy="585785"/>
          </a:xfrm>
          <a:prstGeom prst="rect">
            <a:avLst/>
          </a:prstGeom>
          <a:noFill/>
          <a:ln>
            <a:noFill/>
          </a:ln>
        </p:spPr>
      </p:pic>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5629" r="7236"/>
          <a:stretch/>
        </p:blipFill>
        <p:spPr bwMode="auto">
          <a:xfrm>
            <a:off x="4376518" y="73319"/>
            <a:ext cx="627530" cy="702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14 CuadroTexto"/>
          <p:cNvSpPr txBox="1"/>
          <p:nvPr/>
        </p:nvSpPr>
        <p:spPr>
          <a:xfrm>
            <a:off x="2195736" y="193900"/>
            <a:ext cx="6408712" cy="369332"/>
          </a:xfrm>
          <a:prstGeom prst="rect">
            <a:avLst/>
          </a:prstGeom>
          <a:noFill/>
        </p:spPr>
        <p:txBody>
          <a:bodyPr wrap="square" rtlCol="0">
            <a:spAutoFit/>
          </a:bodyPr>
          <a:lstStyle/>
          <a:p>
            <a:pPr algn="r"/>
            <a:r>
              <a:rPr lang="es-MX" dirty="0">
                <a:solidFill>
                  <a:srgbClr val="C00000"/>
                </a:solidFill>
                <a:effectLst>
                  <a:outerShdw blurRad="38100" dist="38100" dir="2700000" algn="tl">
                    <a:srgbClr val="000000">
                      <a:alpha val="43137"/>
                    </a:srgbClr>
                  </a:outerShdw>
                </a:effectLst>
                <a:latin typeface="Arial Black" pitchFamily="34" charset="0"/>
              </a:rPr>
              <a:t> REFLEXIONES PERSONALES</a:t>
            </a:r>
          </a:p>
        </p:txBody>
      </p:sp>
      <p:sp>
        <p:nvSpPr>
          <p:cNvPr id="3" name="CuadroTexto 2">
            <a:extLst>
              <a:ext uri="{FF2B5EF4-FFF2-40B4-BE49-F238E27FC236}">
                <a16:creationId xmlns="" xmlns:a16="http://schemas.microsoft.com/office/drawing/2014/main" id="{60D63BAA-9A69-4D68-BACB-BA49820FE714}"/>
              </a:ext>
            </a:extLst>
          </p:cNvPr>
          <p:cNvSpPr txBox="1"/>
          <p:nvPr/>
        </p:nvSpPr>
        <p:spPr>
          <a:xfrm>
            <a:off x="381000" y="2590800"/>
            <a:ext cx="3388175" cy="1400572"/>
          </a:xfrm>
          <a:prstGeom prst="rect">
            <a:avLst/>
          </a:prstGeom>
          <a:noFill/>
        </p:spPr>
        <p:txBody>
          <a:bodyPr wrap="square" rtlCol="0">
            <a:spAutoFit/>
          </a:bodyPr>
          <a:lstStyle/>
          <a:p>
            <a:endParaRPr lang="es-MX" dirty="0"/>
          </a:p>
        </p:txBody>
      </p:sp>
      <p:graphicFrame>
        <p:nvGraphicFramePr>
          <p:cNvPr id="8" name="Tabla 7">
            <a:extLst>
              <a:ext uri="{FF2B5EF4-FFF2-40B4-BE49-F238E27FC236}">
                <a16:creationId xmlns="" xmlns:a16="http://schemas.microsoft.com/office/drawing/2014/main" id="{AEA4FD74-DBEA-48D8-B602-2E3374B22176}"/>
              </a:ext>
            </a:extLst>
          </p:cNvPr>
          <p:cNvGraphicFramePr>
            <a:graphicFrameLocks noGrp="1"/>
          </p:cNvGraphicFramePr>
          <p:nvPr>
            <p:extLst>
              <p:ext uri="{D42A27DB-BD31-4B8C-83A1-F6EECF244321}">
                <p14:modId xmlns:p14="http://schemas.microsoft.com/office/powerpoint/2010/main" val="3257517719"/>
              </p:ext>
            </p:extLst>
          </p:nvPr>
        </p:nvGraphicFramePr>
        <p:xfrm>
          <a:off x="452218" y="1673425"/>
          <a:ext cx="7848600" cy="5084452"/>
        </p:xfrm>
        <a:graphic>
          <a:graphicData uri="http://schemas.openxmlformats.org/drawingml/2006/table">
            <a:tbl>
              <a:tblPr firstRow="1" firstCol="1" bandRow="1">
                <a:tableStyleId>{5C22544A-7EE6-4342-B048-85BDC9FD1C3A}</a:tableStyleId>
              </a:tblPr>
              <a:tblGrid>
                <a:gridCol w="2615844">
                  <a:extLst>
                    <a:ext uri="{9D8B030D-6E8A-4147-A177-3AD203B41FA5}">
                      <a16:colId xmlns="" xmlns:a16="http://schemas.microsoft.com/office/drawing/2014/main" val="2548121082"/>
                    </a:ext>
                  </a:extLst>
                </a:gridCol>
                <a:gridCol w="2616378">
                  <a:extLst>
                    <a:ext uri="{9D8B030D-6E8A-4147-A177-3AD203B41FA5}">
                      <a16:colId xmlns="" xmlns:a16="http://schemas.microsoft.com/office/drawing/2014/main" val="3611531437"/>
                    </a:ext>
                  </a:extLst>
                </a:gridCol>
                <a:gridCol w="2616378">
                  <a:extLst>
                    <a:ext uri="{9D8B030D-6E8A-4147-A177-3AD203B41FA5}">
                      <a16:colId xmlns="" xmlns:a16="http://schemas.microsoft.com/office/drawing/2014/main" val="3613507871"/>
                    </a:ext>
                  </a:extLst>
                </a:gridCol>
              </a:tblGrid>
              <a:tr h="210234">
                <a:tc>
                  <a:txBody>
                    <a:bodyPr/>
                    <a:lstStyle/>
                    <a:p>
                      <a:pPr algn="ctr">
                        <a:lnSpc>
                          <a:spcPct val="115000"/>
                        </a:lnSpc>
                        <a:spcAft>
                          <a:spcPts val="0"/>
                        </a:spcAft>
                      </a:pPr>
                      <a:r>
                        <a:rPr lang="es-MX" sz="1400" dirty="0">
                          <a:effectLst/>
                        </a:rPr>
                        <a:t>COMO SER HUMANO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tc>
                  <a:txBody>
                    <a:bodyPr/>
                    <a:lstStyle/>
                    <a:p>
                      <a:pPr algn="ctr">
                        <a:lnSpc>
                          <a:spcPct val="115000"/>
                        </a:lnSpc>
                        <a:spcAft>
                          <a:spcPts val="0"/>
                        </a:spcAft>
                      </a:pPr>
                      <a:r>
                        <a:rPr lang="es-MX" sz="1400" dirty="0">
                          <a:effectLst/>
                        </a:rPr>
                        <a:t>COMO DOCENTE</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tc>
                  <a:txBody>
                    <a:bodyPr/>
                    <a:lstStyle/>
                    <a:p>
                      <a:pPr>
                        <a:lnSpc>
                          <a:spcPct val="115000"/>
                        </a:lnSpc>
                        <a:spcAft>
                          <a:spcPts val="0"/>
                        </a:spcAft>
                      </a:pPr>
                      <a:r>
                        <a:rPr lang="es-MX" sz="1400" dirty="0">
                          <a:effectLst/>
                        </a:rPr>
                        <a:t>COMO COMPAÑERO DE TRABAJO</a:t>
                      </a: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47330" marR="47330" marT="0" marB="0"/>
                </a:tc>
                <a:extLst>
                  <a:ext uri="{0D108BD9-81ED-4DB2-BD59-A6C34878D82A}">
                    <a16:rowId xmlns="" xmlns:a16="http://schemas.microsoft.com/office/drawing/2014/main" val="282507525"/>
                  </a:ext>
                </a:extLst>
              </a:tr>
              <a:tr h="4839088">
                <a:tc>
                  <a:txBody>
                    <a:bodyPr/>
                    <a:lstStyle/>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Este proyecto me ha permitido darme cuenta que debemos tener consideraciones hacia las demás personas, porque no vivimos solos, pues, si así fuera entonces estaríamos aislados de toda comunicación, y en consecuencia si vivimos acompañados como seres humanos debemos tener piedad hacia nosotros mismos, hacia los demás y a todo ser viviente. Por otra parte, he de comprender que los seres humanos debemos tener una consideración hacia el lugar en que vivimos, ya que, si no lo hacemos, entonces no respetaremos al ser viviente más grande que conocemos, es decir, la tierra.</a:t>
                      </a:r>
                    </a:p>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Y del mismo modo debemos cuidar hasta el más pequeño lugar en que vivimos pues justamente nos sirve como hogar, el mismo que da una imagen de nosotros mismos como seres humanos.</a:t>
                      </a:r>
                    </a:p>
                  </a:txBody>
                  <a:tcPr marL="68580" marR="68580" marT="0" marB="0"/>
                </a:tc>
                <a:tc>
                  <a:txBody>
                    <a:bodyPr/>
                    <a:lstStyle/>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He aprendido que cada docente nunca termina de aprender porque cada nueva experiencia nos enseña algo. Y aun cuando creamos tener todas las respuestas en lo que nos creemos eruditos, siempre habrá algo que se nos escape de nuestra memoria o de nuestro conocimiento.</a:t>
                      </a:r>
                    </a:p>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He aprendido que como docente necesito ser un buen líder que garantice a quien enseño algún tipo de disciplina que estoy en lo correcto, y que puede confiar en mí.  Me he dado cuenta que el trabajo colaborativo nos da muchas satisfacciones porque somos reconocidos por otras personas de las cuales nos llegamos a hacer amigos. Me doy cuenta que como profesor de ética y filosofía nunca he dejado de ser apasionado cuando debato algún tema, pero que debo aprender a escuchar.</a:t>
                      </a:r>
                    </a:p>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Ser docente en consecuencia conlleva una gran responsabilidad.</a:t>
                      </a:r>
                    </a:p>
                  </a:txBody>
                  <a:tcPr marL="68580" marR="68580" marT="0" marB="0"/>
                </a:tc>
                <a:tc>
                  <a:txBody>
                    <a:bodyPr/>
                    <a:lstStyle/>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La solidaridad sin duda es una de las cosas que he</a:t>
                      </a:r>
                    </a:p>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experimentado como compañero de trabajo.</a:t>
                      </a:r>
                    </a:p>
                    <a:p>
                      <a:pPr algn="just">
                        <a:lnSpc>
                          <a:spcPct val="115000"/>
                        </a:lnSpc>
                        <a:spcAft>
                          <a:spcPts val="0"/>
                        </a:spcAft>
                      </a:pPr>
                      <a:r>
                        <a:rPr lang="es-MX" sz="1000" dirty="0">
                          <a:effectLst/>
                          <a:latin typeface="Calibri" panose="020F0502020204030204" pitchFamily="34" charset="0"/>
                          <a:ea typeface="Calibri" panose="020F0502020204030204" pitchFamily="34" charset="0"/>
                          <a:cs typeface="Times New Roman" panose="02020603050405020304" pitchFamily="18" charset="0"/>
                        </a:rPr>
                        <a:t>He compartido experiencias sobre las disciplinas que impartimos, y del mismo modo sueños y proyectos de vida. Por otra parte, no puedo dejar de lado que también me he encontrado con ideas y cosas contrarias a mí, y que en un principio consideré absurdas y cortas de criterio. Sin embargo, aprendí que se debe observar muy bien lo que se nos presenta para tenerlo en consideración y rescatar de ello lo que puede sernos útil. Reconozco en cada uno de mis compañeros maestros a un ser original con vicios y virtudes, que nunca dejara de ser así, pues somos seres humanos, finitos y falibles. Ha sido una gran satisfacción haber trabajado con mis colegas Tanya, Velia Gisela, Justiniano, y Brenda. Por otra parte, pido una disculpa a todos ellos por ser tan impositivo, necio y recalcitrante en mis argumentaciones y comentarios, pero al mismo tiempo se habrán dado cuenta que no lo hago por molestarlos, sino que justamente vivo y me apasiona lo que hago. En mi tendrán al más sincero de sus colegas.</a:t>
                      </a:r>
                    </a:p>
                  </a:txBody>
                  <a:tcPr marL="68580" marR="68580" marT="0" marB="0"/>
                </a:tc>
                <a:extLst>
                  <a:ext uri="{0D108BD9-81ED-4DB2-BD59-A6C34878D82A}">
                    <a16:rowId xmlns="" xmlns:a16="http://schemas.microsoft.com/office/drawing/2014/main" val="1748648418"/>
                  </a:ext>
                </a:extLst>
              </a:tr>
            </a:tbl>
          </a:graphicData>
        </a:graphic>
      </p:graphicFrame>
      <p:sp>
        <p:nvSpPr>
          <p:cNvPr id="16" name="Rectangle 2">
            <a:extLst>
              <a:ext uri="{FF2B5EF4-FFF2-40B4-BE49-F238E27FC236}">
                <a16:creationId xmlns="" xmlns:a16="http://schemas.microsoft.com/office/drawing/2014/main" id="{8E06AD1D-4BB8-4309-A7C6-C880CDA30976}"/>
              </a:ext>
            </a:extLst>
          </p:cNvPr>
          <p:cNvSpPr>
            <a:spLocks noChangeArrowheads="1"/>
          </p:cNvSpPr>
          <p:nvPr/>
        </p:nvSpPr>
        <p:spPr bwMode="auto">
          <a:xfrm>
            <a:off x="2834992" y="895234"/>
            <a:ext cx="312419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MX" altLang="es-MX" sz="14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p>
            <a:pPr lvl="0" eaLnBrk="0" fontAlgn="base" hangingPunct="0">
              <a:spcBef>
                <a:spcPct val="0"/>
              </a:spcBef>
              <a:spcAft>
                <a:spcPct val="0"/>
              </a:spcAft>
            </a:pPr>
            <a:r>
              <a:rPr lang="es-MX" altLang="es-MX" sz="1400" b="1" dirty="0">
                <a:latin typeface="Calibri" panose="020F0502020204030204" pitchFamily="34" charset="0"/>
                <a:ea typeface="Calibri" panose="020F0502020204030204" pitchFamily="34" charset="0"/>
                <a:cs typeface="Times New Roman" panose="02020603050405020304" pitchFamily="18" charset="0"/>
              </a:rPr>
              <a:t>                            ÉTICA</a:t>
            </a:r>
          </a:p>
          <a:p>
            <a:pPr lvl="0" eaLnBrk="0" fontAlgn="base" hangingPunct="0">
              <a:spcBef>
                <a:spcPct val="0"/>
              </a:spcBef>
              <a:spcAft>
                <a:spcPct val="0"/>
              </a:spcAft>
            </a:pPr>
            <a:r>
              <a:rPr lang="es-MX" altLang="es-MX" sz="1400" b="1" dirty="0">
                <a:latin typeface="Calibri" panose="020F0502020204030204" pitchFamily="34" charset="0"/>
                <a:ea typeface="Calibri" panose="020F0502020204030204" pitchFamily="34" charset="0"/>
                <a:cs typeface="Times New Roman" panose="02020603050405020304" pitchFamily="18" charset="0"/>
              </a:rPr>
              <a:t>PROFR. HORACIO SÁNCHEZ VÁZQUEZ</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MX" altLang="es-MX" sz="14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922364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8" name="7 CuadroTexto"/>
          <p:cNvSpPr txBox="1"/>
          <p:nvPr/>
        </p:nvSpPr>
        <p:spPr>
          <a:xfrm>
            <a:off x="1403648" y="251937"/>
            <a:ext cx="6408712" cy="584775"/>
          </a:xfrm>
          <a:prstGeom prst="rect">
            <a:avLst/>
          </a:prstGeom>
          <a:noFill/>
        </p:spPr>
        <p:txBody>
          <a:bodyPr wrap="square" rtlCol="0">
            <a:spAutoFit/>
          </a:bodyPr>
          <a:lstStyle/>
          <a:p>
            <a:pPr algn="ctr"/>
            <a:r>
              <a:rPr lang="es-MX" sz="3200" dirty="0" smtClean="0">
                <a:solidFill>
                  <a:srgbClr val="C00000"/>
                </a:solidFill>
                <a:effectLst>
                  <a:outerShdw blurRad="38100" dist="38100" dir="2700000" algn="tl">
                    <a:srgbClr val="000000">
                      <a:alpha val="43137"/>
                    </a:srgbClr>
                  </a:outerShdw>
                </a:effectLst>
                <a:latin typeface="Arial Black" pitchFamily="34" charset="0"/>
              </a:rPr>
              <a:t>Conclusiones Generales</a:t>
            </a:r>
            <a:endParaRPr lang="es-MX" sz="3200"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20824" t="21307" r="19972" b="8428"/>
          <a:stretch/>
        </p:blipFill>
        <p:spPr bwMode="auto">
          <a:xfrm>
            <a:off x="467544" y="1330036"/>
            <a:ext cx="7703127" cy="5140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015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8" name="7 CuadroTexto"/>
          <p:cNvSpPr txBox="1"/>
          <p:nvPr/>
        </p:nvSpPr>
        <p:spPr>
          <a:xfrm>
            <a:off x="1403648" y="251937"/>
            <a:ext cx="6408712" cy="584775"/>
          </a:xfrm>
          <a:prstGeom prst="rect">
            <a:avLst/>
          </a:prstGeom>
          <a:noFill/>
        </p:spPr>
        <p:txBody>
          <a:bodyPr wrap="square" rtlCol="0">
            <a:spAutoFit/>
          </a:bodyPr>
          <a:lstStyle/>
          <a:p>
            <a:pPr algn="ctr"/>
            <a:r>
              <a:rPr lang="es-MX" sz="3200" dirty="0" smtClean="0">
                <a:solidFill>
                  <a:srgbClr val="C00000"/>
                </a:solidFill>
                <a:effectLst>
                  <a:outerShdw blurRad="38100" dist="38100" dir="2700000" algn="tl">
                    <a:srgbClr val="000000">
                      <a:alpha val="43137"/>
                    </a:srgbClr>
                  </a:outerShdw>
                </a:effectLst>
                <a:latin typeface="Arial Black" pitchFamily="34" charset="0"/>
              </a:rPr>
              <a:t>Conclusiones Generales</a:t>
            </a:r>
            <a:endParaRPr lang="es-MX" sz="3200"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637" t="21032" r="20128" b="8333"/>
          <a:stretch/>
        </p:blipFill>
        <p:spPr bwMode="auto">
          <a:xfrm>
            <a:off x="629817" y="1340768"/>
            <a:ext cx="7707087" cy="5167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21157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8" name="7 CuadroTexto"/>
          <p:cNvSpPr txBox="1"/>
          <p:nvPr/>
        </p:nvSpPr>
        <p:spPr>
          <a:xfrm>
            <a:off x="1403648" y="251937"/>
            <a:ext cx="6408712" cy="584775"/>
          </a:xfrm>
          <a:prstGeom prst="rect">
            <a:avLst/>
          </a:prstGeom>
          <a:noFill/>
        </p:spPr>
        <p:txBody>
          <a:bodyPr wrap="square" rtlCol="0">
            <a:spAutoFit/>
          </a:bodyPr>
          <a:lstStyle/>
          <a:p>
            <a:pPr algn="ctr"/>
            <a:r>
              <a:rPr lang="es-MX" sz="3200" dirty="0" smtClean="0">
                <a:solidFill>
                  <a:srgbClr val="C00000"/>
                </a:solidFill>
                <a:effectLst>
                  <a:outerShdw blurRad="38100" dist="38100" dir="2700000" algn="tl">
                    <a:srgbClr val="000000">
                      <a:alpha val="43137"/>
                    </a:srgbClr>
                  </a:outerShdw>
                </a:effectLst>
                <a:latin typeface="Arial Black" pitchFamily="34" charset="0"/>
              </a:rPr>
              <a:t>Conclusiones Generales</a:t>
            </a:r>
            <a:endParaRPr lang="es-MX" sz="3200"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972" t="20635" r="20016" b="7936"/>
          <a:stretch/>
        </p:blipFill>
        <p:spPr bwMode="auto">
          <a:xfrm>
            <a:off x="629817" y="1268760"/>
            <a:ext cx="7678057" cy="5225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80767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1 Grupo"/>
          <p:cNvGrpSpPr/>
          <p:nvPr/>
        </p:nvGrpSpPr>
        <p:grpSpPr>
          <a:xfrm>
            <a:off x="-1" y="-1"/>
            <a:ext cx="9062786" cy="6870757"/>
            <a:chOff x="-1" y="-1"/>
            <a:chExt cx="9062786" cy="6870757"/>
          </a:xfrm>
        </p:grpSpPr>
        <p:sp>
          <p:nvSpPr>
            <p:cNvPr id="10" name="9 Rectángulo"/>
            <p:cNvSpPr/>
            <p:nvPr/>
          </p:nvSpPr>
          <p:spPr>
            <a:xfrm rot="5400000" flipV="1">
              <a:off x="5414331" y="3379851"/>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1" name="10 Rectángulo"/>
            <p:cNvSpPr/>
            <p:nvPr/>
          </p:nvSpPr>
          <p:spPr>
            <a:xfrm rot="5400000" flipV="1">
              <a:off x="5584636" y="3392607"/>
              <a:ext cx="6858001"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2" name="11 Rectángulo"/>
            <p:cNvSpPr/>
            <p:nvPr/>
          </p:nvSpPr>
          <p:spPr>
            <a:xfrm flipV="1">
              <a:off x="0" y="836712"/>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sp>
          <p:nvSpPr>
            <p:cNvPr id="13" name="12 Rectángulo"/>
            <p:cNvSpPr/>
            <p:nvPr/>
          </p:nvSpPr>
          <p:spPr>
            <a:xfrm flipV="1">
              <a:off x="-1" y="1026447"/>
              <a:ext cx="9062785" cy="982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dirty="0"/>
            </a:p>
          </p:txBody>
        </p:sp>
      </p:grpSp>
      <p:sp>
        <p:nvSpPr>
          <p:cNvPr id="8" name="7 CuadroTexto"/>
          <p:cNvSpPr txBox="1"/>
          <p:nvPr/>
        </p:nvSpPr>
        <p:spPr>
          <a:xfrm>
            <a:off x="1403648" y="251937"/>
            <a:ext cx="6408712" cy="584775"/>
          </a:xfrm>
          <a:prstGeom prst="rect">
            <a:avLst/>
          </a:prstGeom>
          <a:noFill/>
        </p:spPr>
        <p:txBody>
          <a:bodyPr wrap="square" rtlCol="0">
            <a:spAutoFit/>
          </a:bodyPr>
          <a:lstStyle/>
          <a:p>
            <a:pPr algn="ctr"/>
            <a:r>
              <a:rPr lang="es-MX" sz="3200" dirty="0" smtClean="0">
                <a:solidFill>
                  <a:srgbClr val="C00000"/>
                </a:solidFill>
                <a:effectLst>
                  <a:outerShdw blurRad="38100" dist="38100" dir="2700000" algn="tl">
                    <a:srgbClr val="000000">
                      <a:alpha val="43137"/>
                    </a:srgbClr>
                  </a:outerShdw>
                </a:effectLst>
                <a:latin typeface="Arial Black" pitchFamily="34" charset="0"/>
              </a:rPr>
              <a:t>Conclusiones Generales</a:t>
            </a:r>
            <a:endParaRPr lang="es-MX" sz="3200" dirty="0">
              <a:solidFill>
                <a:srgbClr val="C00000"/>
              </a:solidFill>
              <a:effectLst>
                <a:outerShdw blurRad="38100" dist="38100" dir="2700000" algn="tl">
                  <a:srgbClr val="000000">
                    <a:alpha val="43137"/>
                  </a:srgbClr>
                </a:outerShdw>
              </a:effectLst>
              <a:latin typeface="Arial Black" pitchFamily="34" charset="0"/>
            </a:endParaRPr>
          </a:p>
        </p:txBody>
      </p:sp>
      <p:pic>
        <p:nvPicPr>
          <p:cNvPr id="9" name="8 Imagen"/>
          <p:cNvPicPr>
            <a:picLocks noChangeAspect="1"/>
          </p:cNvPicPr>
          <p:nvPr/>
        </p:nvPicPr>
        <p:blipFill rotWithShape="1">
          <a:blip r:embed="rId2" cstate="print">
            <a:extLst>
              <a:ext uri="{28A0092B-C50C-407E-A947-70E740481C1C}">
                <a14:useLocalDpi xmlns:a14="http://schemas.microsoft.com/office/drawing/2010/main" val="0"/>
              </a:ext>
            </a:extLst>
          </a:blip>
          <a:srcRect l="33182" t="16305" r="24242" b="12679"/>
          <a:stretch/>
        </p:blipFill>
        <p:spPr>
          <a:xfrm>
            <a:off x="1" y="12755"/>
            <a:ext cx="1259632" cy="823957"/>
          </a:xfrm>
          <a:prstGeom prst="rect">
            <a:avLst/>
          </a:prstGeom>
        </p:spPr>
      </p:pic>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972" t="21230" r="20128" b="8135"/>
          <a:stretch/>
        </p:blipFill>
        <p:spPr bwMode="auto">
          <a:xfrm>
            <a:off x="654767" y="1340768"/>
            <a:ext cx="7663543" cy="5167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8077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1210</TotalTime>
  <Words>956</Words>
  <Application>Microsoft Office PowerPoint</Application>
  <PresentationFormat>Presentación en pantalla (4:3)</PresentationFormat>
  <Paragraphs>195</Paragraphs>
  <Slides>51</Slides>
  <Notes>2</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Tema de Office</vt:lpstr>
      <vt:lpstr>Equipo 1</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dc:creator>
  <cp:lastModifiedBy>pc</cp:lastModifiedBy>
  <cp:revision>128</cp:revision>
  <dcterms:created xsi:type="dcterms:W3CDTF">2017-10-24T13:33:23Z</dcterms:created>
  <dcterms:modified xsi:type="dcterms:W3CDTF">2019-06-11T17:24:33Z</dcterms:modified>
</cp:coreProperties>
</file>