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51" r:id="rId16"/>
    <p:sldId id="333" r:id="rId17"/>
    <p:sldId id="334" r:id="rId18"/>
    <p:sldId id="270" r:id="rId19"/>
    <p:sldId id="345" r:id="rId20"/>
    <p:sldId id="346" r:id="rId21"/>
    <p:sldId id="335" r:id="rId22"/>
    <p:sldId id="349" r:id="rId23"/>
    <p:sldId id="350" r:id="rId24"/>
    <p:sldId id="336" r:id="rId25"/>
    <p:sldId id="347" r:id="rId26"/>
    <p:sldId id="348" r:id="rId27"/>
    <p:sldId id="337" r:id="rId28"/>
    <p:sldId id="271" r:id="rId29"/>
    <p:sldId id="352" r:id="rId30"/>
    <p:sldId id="338" r:id="rId31"/>
    <p:sldId id="272" r:id="rId32"/>
    <p:sldId id="339" r:id="rId33"/>
    <p:sldId id="340" r:id="rId34"/>
    <p:sldId id="273" r:id="rId35"/>
    <p:sldId id="341" r:id="rId36"/>
    <p:sldId id="342" r:id="rId37"/>
    <p:sldId id="343" r:id="rId38"/>
    <p:sldId id="274" r:id="rId39"/>
    <p:sldId id="307" r:id="rId40"/>
    <p:sldId id="275" r:id="rId41"/>
    <p:sldId id="344" r:id="rId42"/>
    <p:sldId id="276" r:id="rId43"/>
    <p:sldId id="277" r:id="rId44"/>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oyPrepa" initials="P" lastIdx="0" clrIdx="0">
    <p:extLst>
      <p:ext uri="{19B8F6BF-5375-455C-9EA6-DF929625EA0E}">
        <p15:presenceInfo xmlns:p15="http://schemas.microsoft.com/office/powerpoint/2012/main" userId="ProyPrep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1469917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190876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357306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16371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89391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88339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170737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857525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400289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21602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D0387318-807E-C141-9E6C-82B6EDC4B686}" type="datetimeFigureOut">
              <a:rPr lang="es-ES" smtClean="0"/>
              <a:t>27/06/2019</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00179219-6947-B546-9994-AE74CD545B4E}" type="slidenum">
              <a:rPr lang="es-ES" smtClean="0"/>
              <a:t>‹Nº›</a:t>
            </a:fld>
            <a:endParaRPr lang="es-ES"/>
          </a:p>
        </p:txBody>
      </p:sp>
    </p:spTree>
    <p:extLst>
      <p:ext uri="{BB962C8B-B14F-4D97-AF65-F5344CB8AC3E}">
        <p14:creationId xmlns:p14="http://schemas.microsoft.com/office/powerpoint/2010/main" val="3881262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master fondo.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75922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portada pp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29586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469946"/>
            <a:ext cx="7772400" cy="1470025"/>
          </a:xfrm>
        </p:spPr>
        <p:txBody>
          <a:bodyPr/>
          <a:lstStyle/>
          <a:p>
            <a:r>
              <a:rPr lang="es-ES" b="1" dirty="0">
                <a:latin typeface="Century Gothic"/>
                <a:cs typeface="Century Gothic"/>
              </a:rPr>
              <a:t>Objetivo por asignatura</a:t>
            </a:r>
          </a:p>
        </p:txBody>
      </p:sp>
    </p:spTree>
    <p:extLst>
      <p:ext uri="{BB962C8B-B14F-4D97-AF65-F5344CB8AC3E}">
        <p14:creationId xmlns:p14="http://schemas.microsoft.com/office/powerpoint/2010/main" val="153809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81648"/>
          </a:xfrm>
        </p:spPr>
        <p:txBody>
          <a:bodyPr/>
          <a:lstStyle/>
          <a:p>
            <a:r>
              <a:rPr lang="es-ES" sz="3200" b="1" dirty="0">
                <a:latin typeface="Century Gothic"/>
                <a:cs typeface="Century Gothic"/>
              </a:rPr>
              <a:t>Contabilidad</a:t>
            </a:r>
          </a:p>
        </p:txBody>
      </p:sp>
      <p:sp>
        <p:nvSpPr>
          <p:cNvPr id="3" name="Marcador de contenido 2"/>
          <p:cNvSpPr>
            <a:spLocks noGrp="1"/>
          </p:cNvSpPr>
          <p:nvPr>
            <p:ph idx="1"/>
          </p:nvPr>
        </p:nvSpPr>
        <p:spPr>
          <a:xfrm>
            <a:off x="457200" y="2160540"/>
            <a:ext cx="8229600" cy="1268460"/>
          </a:xfrm>
        </p:spPr>
        <p:txBody>
          <a:bodyPr/>
          <a:lstStyle/>
          <a:p>
            <a:pPr algn="just"/>
            <a:r>
              <a:rPr lang="es-ES" sz="2000" dirty="0">
                <a:latin typeface="Century Gothic"/>
                <a:cs typeface="Century Gothic"/>
              </a:rPr>
              <a:t>Analizar los costos que genera la prevención de enfermedades derivadas del problema de la obesidad.</a:t>
            </a:r>
          </a:p>
        </p:txBody>
      </p:sp>
    </p:spTree>
    <p:extLst>
      <p:ext uri="{BB962C8B-B14F-4D97-AF65-F5344CB8AC3E}">
        <p14:creationId xmlns:p14="http://schemas.microsoft.com/office/powerpoint/2010/main" val="1904218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81049"/>
          </a:xfrm>
        </p:spPr>
        <p:txBody>
          <a:bodyPr/>
          <a:lstStyle/>
          <a:p>
            <a:r>
              <a:rPr lang="es-ES" sz="3200" b="1" dirty="0">
                <a:latin typeface="Century Gothic"/>
                <a:cs typeface="Century Gothic"/>
              </a:rPr>
              <a:t>Temas selectos de morfofisiología</a:t>
            </a:r>
          </a:p>
        </p:txBody>
      </p:sp>
      <p:sp>
        <p:nvSpPr>
          <p:cNvPr id="3" name="Marcador de contenido 2"/>
          <p:cNvSpPr>
            <a:spLocks noGrp="1"/>
          </p:cNvSpPr>
          <p:nvPr>
            <p:ph idx="1"/>
          </p:nvPr>
        </p:nvSpPr>
        <p:spPr>
          <a:xfrm>
            <a:off x="457200" y="1681656"/>
            <a:ext cx="8229600" cy="2499196"/>
          </a:xfrm>
        </p:spPr>
        <p:txBody>
          <a:bodyPr/>
          <a:lstStyle/>
          <a:p>
            <a:pPr marL="0" indent="0" algn="just">
              <a:buNone/>
            </a:pPr>
            <a:r>
              <a:rPr lang="es-ES" sz="2000" dirty="0">
                <a:latin typeface="Century Gothic"/>
                <a:cs typeface="Century Gothic"/>
              </a:rPr>
              <a:t>Conocer la diferencia entre alimentarse y nutrirse e identificar los factores que influyen en uno y otro proceso. Analizar la importancia de una buena alimentación para contribuir a una adecuada nutrición y las implicaciones que sufre el organismo cuando esto no se cumple.</a:t>
            </a:r>
          </a:p>
          <a:p>
            <a:pPr marL="0" indent="0" algn="just">
              <a:buNone/>
            </a:pPr>
            <a:r>
              <a:rPr lang="es-ES" sz="2000" dirty="0">
                <a:latin typeface="Century Gothic"/>
                <a:cs typeface="Century Gothic"/>
              </a:rPr>
              <a:t>Explicar la diferencia entre actividad física y ejercicio y la relación entre éstos y la ingesta de calorías para mantener un peso adecuado.</a:t>
            </a:r>
          </a:p>
        </p:txBody>
      </p:sp>
    </p:spTree>
    <p:extLst>
      <p:ext uri="{BB962C8B-B14F-4D97-AF65-F5344CB8AC3E}">
        <p14:creationId xmlns:p14="http://schemas.microsoft.com/office/powerpoint/2010/main" val="1505646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63261"/>
            <a:ext cx="8229600" cy="781648"/>
          </a:xfrm>
        </p:spPr>
        <p:txBody>
          <a:bodyPr/>
          <a:lstStyle/>
          <a:p>
            <a:r>
              <a:rPr lang="es-ES" sz="3200" b="1" dirty="0">
                <a:latin typeface="Century Gothic"/>
                <a:cs typeface="Century Gothic"/>
              </a:rPr>
              <a:t> Psicología</a:t>
            </a:r>
          </a:p>
        </p:txBody>
      </p:sp>
      <p:sp>
        <p:nvSpPr>
          <p:cNvPr id="3" name="Marcador de contenido 2"/>
          <p:cNvSpPr>
            <a:spLocks noGrp="1"/>
          </p:cNvSpPr>
          <p:nvPr>
            <p:ph idx="1"/>
          </p:nvPr>
        </p:nvSpPr>
        <p:spPr>
          <a:xfrm>
            <a:off x="457200" y="1763674"/>
            <a:ext cx="8229600" cy="2197400"/>
          </a:xfrm>
        </p:spPr>
        <p:txBody>
          <a:bodyPr/>
          <a:lstStyle/>
          <a:p>
            <a:pPr marL="0" indent="0" algn="just">
              <a:buNone/>
            </a:pPr>
            <a:r>
              <a:rPr lang="es-ES" sz="2000" dirty="0">
                <a:latin typeface="Century Gothic"/>
                <a:cs typeface="Century Gothic"/>
              </a:rPr>
              <a:t>Comprender y analizar los procesos mentales como la motivación y el aprendizaje, así como los factores psicológicos tales como la personalidad y las emociones que influyen de manera personal y social en el proceso de desarrollar obesidad.</a:t>
            </a:r>
          </a:p>
        </p:txBody>
      </p:sp>
    </p:spTree>
    <p:extLst>
      <p:ext uri="{BB962C8B-B14F-4D97-AF65-F5344CB8AC3E}">
        <p14:creationId xmlns:p14="http://schemas.microsoft.com/office/powerpoint/2010/main" val="53055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6"/>
            <a:ext cx="7772400" cy="925260"/>
          </a:xfrm>
        </p:spPr>
        <p:txBody>
          <a:bodyPr/>
          <a:lstStyle/>
          <a:p>
            <a:r>
              <a:rPr lang="es-ES" b="1" dirty="0">
                <a:latin typeface="Century Gothic"/>
                <a:cs typeface="Century Gothic"/>
              </a:rPr>
              <a:t>Evidencias de trabajo</a:t>
            </a:r>
          </a:p>
        </p:txBody>
      </p:sp>
    </p:spTree>
    <p:extLst>
      <p:ext uri="{BB962C8B-B14F-4D97-AF65-F5344CB8AC3E}">
        <p14:creationId xmlns:p14="http://schemas.microsoft.com/office/powerpoint/2010/main" val="1456965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35A74-C398-4E03-A43D-B06483E89347}"/>
              </a:ext>
            </a:extLst>
          </p:cNvPr>
          <p:cNvSpPr>
            <a:spLocks noGrp="1"/>
          </p:cNvSpPr>
          <p:nvPr>
            <p:ph type="title"/>
          </p:nvPr>
        </p:nvSpPr>
        <p:spPr/>
        <p:txBody>
          <a:bodyPr/>
          <a:lstStyle/>
          <a:p>
            <a:r>
              <a:rPr lang="es-MX" sz="2800" b="1" dirty="0">
                <a:latin typeface="Century Gothic" panose="020B0502020202020204" pitchFamily="34" charset="0"/>
              </a:rPr>
              <a:t>Evidencias interdisciplinarias de inicio del proyecto</a:t>
            </a:r>
            <a:endParaRPr lang="es-MX" sz="2800" dirty="0"/>
          </a:p>
        </p:txBody>
      </p:sp>
      <p:pic>
        <p:nvPicPr>
          <p:cNvPr id="4" name="Marcador de contenido 3">
            <a:extLst>
              <a:ext uri="{FF2B5EF4-FFF2-40B4-BE49-F238E27FC236}">
                <a16:creationId xmlns:a16="http://schemas.microsoft.com/office/drawing/2014/main" id="{07071303-4FB7-4985-B8DA-DED813279806}"/>
              </a:ext>
            </a:extLst>
          </p:cNvPr>
          <p:cNvPicPr>
            <a:picLocks noGrp="1" noChangeAspect="1"/>
          </p:cNvPicPr>
          <p:nvPr>
            <p:ph idx="4294967295"/>
          </p:nvPr>
        </p:nvPicPr>
        <p:blipFill>
          <a:blip r:embed="rId2"/>
          <a:stretch>
            <a:fillRect/>
          </a:stretch>
        </p:blipFill>
        <p:spPr>
          <a:xfrm>
            <a:off x="1119676" y="1326753"/>
            <a:ext cx="3078426" cy="4204493"/>
          </a:xfrm>
          <a:prstGeom prst="rect">
            <a:avLst/>
          </a:prstGeom>
        </p:spPr>
      </p:pic>
      <p:pic>
        <p:nvPicPr>
          <p:cNvPr id="5" name="Imagen 4">
            <a:extLst>
              <a:ext uri="{FF2B5EF4-FFF2-40B4-BE49-F238E27FC236}">
                <a16:creationId xmlns:a16="http://schemas.microsoft.com/office/drawing/2014/main" id="{C3E2CD65-5DB8-4E81-B873-3497647262A9}"/>
              </a:ext>
            </a:extLst>
          </p:cNvPr>
          <p:cNvPicPr>
            <a:picLocks noChangeAspect="1"/>
          </p:cNvPicPr>
          <p:nvPr/>
        </p:nvPicPr>
        <p:blipFill>
          <a:blip r:embed="rId3"/>
          <a:stretch>
            <a:fillRect/>
          </a:stretch>
        </p:blipFill>
        <p:spPr>
          <a:xfrm>
            <a:off x="4572000" y="1417637"/>
            <a:ext cx="3506613" cy="4044501"/>
          </a:xfrm>
          <a:prstGeom prst="rect">
            <a:avLst/>
          </a:prstGeom>
        </p:spPr>
      </p:pic>
    </p:spTree>
    <p:extLst>
      <p:ext uri="{BB962C8B-B14F-4D97-AF65-F5344CB8AC3E}">
        <p14:creationId xmlns:p14="http://schemas.microsoft.com/office/powerpoint/2010/main" val="1946829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2100909" y="1041009"/>
            <a:ext cx="5162917" cy="3872188"/>
          </a:xfrm>
          <a:prstGeom prst="rect">
            <a:avLst/>
          </a:prstGeom>
        </p:spPr>
      </p:pic>
    </p:spTree>
    <p:extLst>
      <p:ext uri="{BB962C8B-B14F-4D97-AF65-F5344CB8AC3E}">
        <p14:creationId xmlns:p14="http://schemas.microsoft.com/office/powerpoint/2010/main" val="3458908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3723483" y="1200978"/>
            <a:ext cx="4105131" cy="3078848"/>
          </a:xfrm>
          <a:prstGeom prst="rect">
            <a:avLst/>
          </a:prstGeom>
        </p:spPr>
      </p:pic>
      <p:pic>
        <p:nvPicPr>
          <p:cNvPr id="1026" name="Picture 2" descr="https://attachment.outlook.live.net/owa/pantoja_g85@hotmail.com/service.svc/s/GetAttachmentThumbnail?id=AQMkADAwATY0MDABLWFjZWUALTFmNTktMDACLTAwCgBGAAADKhvc7iJxR0cAq3ehMXS4X%2F4HAEVYryI4eO1Po9VbNWe9UxAAAAIBDAAAAEVYryI4eO1Po9VbNWe9UxAAA1FMRrIAAAABEgAQALJB529z291HhdNwHSmxXlM%3D&amp;thumbnailType=2&amp;owa=outlook.live.com&amp;scriptVer=2019051303.07&amp;isc=1&amp;X-OWA-CANARY=2bExexWufUK8VSpvvJc2FJBgc6LR6dYYVyf0egLzKtzsGYJjRq5t_2-ck52jVBEEOfWeiXgx5MU.&amp;token=eyJhbGciOiJSUzI1NiIsImtpZCI6IjA2MDBGOUY2NzQ2MjA3MzdFNzM0MDRFMjg3QzQ1QTgxOENCN0NFQjgiLCJ4NXQiOiJCZ0Q1OW5SaUJ6Zm5OQVRpaDhSYWdZeTN6cmciLCJ0eXAiOiJKV1QifQ.eyJ2ZXIiOiJFeGNoYW5nZS5DYWxsYmFjay5WMSIsImFwcGN0eHNlbmRlciI6Ik93YURvd25sb2FkQDg0ZGY5ZTdmLWU5ZjYtNDBhZi1iNDM1LWFhYWFhYWFhYWFhYSIsImFwcGN0eCI6IntcIm1zZXhjaHByb3RcIjpcIm93YVwiLFwicHJpbWFyeXNpZFwiOlwiUy0xLTI4MjctNDA5NjAwLTI5MDEyODY3NDVcIixcInB1aWRcIjpcIjE3NTkyMjE1MDU3MjgzNDVcIixcIm9pZFwiOlwiMDAwNjQwMDAtYWNlZS0xZjU5LTAwMDAtMDAwMDAwMDAwMDAwXCIsXCJzY29wZVwiOlwiT3dhRG93bmxvYWRcIn0iLCJuYmYiOjE1NTk3NTEzMjQsImV4cCI6MTU1OTc1MTkyNCwiaXNzIjoiMDAwMDAwMDItMDAwMC0wZmYxLWNlMDAtMDAwMDAwMDAwMDAwQDg0ZGY5ZTdmLWU5ZjYtNDBhZi1iNDM1LWFhYWFhYWFhYWFhYSIsImF1ZCI6IjAwMDAwMDAyLTAwMDAtMGZmMS1jZTAwLTAwMDAwMDAwMDAwMC9hdHRhY2htZW50Lm91dGxvb2subGl2ZS5uZXRAODRkZjllN2YtZTlmNi00MGFmLWI0MzUtYWFhYWFhYWFhYWFhIn0.bZc2rL_Uy1j3s4-WY62-LAn7vDxfnEozCXHOnPsG7Y9WBc7Owb0oiW5CEHxl7pjL90sIR__kfnVwVwPkURY9jFvbZOlomEFvUeF_A2at3XDiXvZaR2GxZj24I-msMJR96lRT0s3B4-wUH9QSX3b4ZhmgYIwrYM5dYiW0XokNAl8EzkyQICXnHkIR8hUGTWjFdVdIRAxUvocX51uhlQiffmDzj_hNWV3IgWsR4zvsYAMmAGva4bv7Pbm-QT-WQuLEccaJV4kegYJLD8y4cfYVFYLyR4-KZovcvkbbrgTrYB8pS07I5z0m6DcqzaNPoX6Fv9NuMDr-Idf1PHtrYDfibg&amp;animation=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771" y="831072"/>
            <a:ext cx="2863994" cy="381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1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950409"/>
          </a:xfrm>
        </p:spPr>
        <p:txBody>
          <a:bodyPr/>
          <a:lstStyle/>
          <a:p>
            <a:r>
              <a:rPr lang="es-ES" b="1" dirty="0">
                <a:latin typeface="Century Gothic"/>
                <a:cs typeface="Century Gothic"/>
              </a:rPr>
              <a:t>Evidencias por asignatura</a:t>
            </a:r>
          </a:p>
        </p:txBody>
      </p:sp>
    </p:spTree>
    <p:extLst>
      <p:ext uri="{BB962C8B-B14F-4D97-AF65-F5344CB8AC3E}">
        <p14:creationId xmlns:p14="http://schemas.microsoft.com/office/powerpoint/2010/main" val="1339763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564D59-E136-49A0-B824-D7C64B1E2CA7}"/>
              </a:ext>
            </a:extLst>
          </p:cNvPr>
          <p:cNvSpPr>
            <a:spLocks noGrp="1"/>
          </p:cNvSpPr>
          <p:nvPr>
            <p:ph type="title"/>
          </p:nvPr>
        </p:nvSpPr>
        <p:spPr>
          <a:xfrm>
            <a:off x="457200" y="274638"/>
            <a:ext cx="8229600" cy="760078"/>
          </a:xfrm>
        </p:spPr>
        <p:txBody>
          <a:bodyPr/>
          <a:lstStyle/>
          <a:p>
            <a:r>
              <a:rPr lang="es-MX" b="1" dirty="0"/>
              <a:t>Temas selectos de Morfofisiología</a:t>
            </a:r>
          </a:p>
        </p:txBody>
      </p:sp>
      <p:pic>
        <p:nvPicPr>
          <p:cNvPr id="4" name="Marcador de contenido 3">
            <a:extLst>
              <a:ext uri="{FF2B5EF4-FFF2-40B4-BE49-F238E27FC236}">
                <a16:creationId xmlns:a16="http://schemas.microsoft.com/office/drawing/2014/main" id="{D9E44C1E-CE1D-4ED3-9373-685B1501673F}"/>
              </a:ext>
            </a:extLst>
          </p:cNvPr>
          <p:cNvPicPr>
            <a:picLocks noGrp="1" noChangeAspect="1"/>
          </p:cNvPicPr>
          <p:nvPr>
            <p:ph idx="1"/>
          </p:nvPr>
        </p:nvPicPr>
        <p:blipFill>
          <a:blip r:embed="rId2"/>
          <a:stretch>
            <a:fillRect/>
          </a:stretch>
        </p:blipFill>
        <p:spPr>
          <a:xfrm>
            <a:off x="1198438" y="1034716"/>
            <a:ext cx="3130251" cy="4450682"/>
          </a:xfrm>
          <a:prstGeom prst="rect">
            <a:avLst/>
          </a:prstGeom>
        </p:spPr>
      </p:pic>
      <p:pic>
        <p:nvPicPr>
          <p:cNvPr id="5" name="Imagen 4">
            <a:extLst>
              <a:ext uri="{FF2B5EF4-FFF2-40B4-BE49-F238E27FC236}">
                <a16:creationId xmlns:a16="http://schemas.microsoft.com/office/drawing/2014/main" id="{8E83C081-B710-4759-A7CE-6D89BDC26E93}"/>
              </a:ext>
            </a:extLst>
          </p:cNvPr>
          <p:cNvPicPr>
            <a:picLocks noChangeAspect="1"/>
          </p:cNvPicPr>
          <p:nvPr/>
        </p:nvPicPr>
        <p:blipFill>
          <a:blip r:embed="rId3"/>
          <a:stretch>
            <a:fillRect/>
          </a:stretch>
        </p:blipFill>
        <p:spPr>
          <a:xfrm>
            <a:off x="5069927" y="1034716"/>
            <a:ext cx="3261356" cy="4450682"/>
          </a:xfrm>
          <a:prstGeom prst="rect">
            <a:avLst/>
          </a:prstGeom>
        </p:spPr>
      </p:pic>
    </p:spTree>
    <p:extLst>
      <p:ext uri="{BB962C8B-B14F-4D97-AF65-F5344CB8AC3E}">
        <p14:creationId xmlns:p14="http://schemas.microsoft.com/office/powerpoint/2010/main" val="174383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59306"/>
            <a:ext cx="7772400" cy="5104263"/>
          </a:xfrm>
        </p:spPr>
        <p:txBody>
          <a:bodyPr/>
          <a:lstStyle/>
          <a:p>
            <a:r>
              <a:rPr lang="es-MX" sz="4000" b="1" dirty="0">
                <a:latin typeface="Century Gothic" panose="020B0502020202020204" pitchFamily="34" charset="0"/>
              </a:rPr>
              <a:t>Instituto Cultural A. C.</a:t>
            </a:r>
            <a:br>
              <a:rPr lang="es-MX" sz="4000" b="1" dirty="0">
                <a:latin typeface="Century Gothic" panose="020B0502020202020204" pitchFamily="34" charset="0"/>
              </a:rPr>
            </a:br>
            <a:br>
              <a:rPr lang="es-MX" sz="4000" b="1" dirty="0">
                <a:latin typeface="Century Gothic" panose="020B0502020202020204" pitchFamily="34" charset="0"/>
              </a:rPr>
            </a:br>
            <a:br>
              <a:rPr lang="es-MX" sz="4000" b="1" dirty="0">
                <a:latin typeface="Century Gothic" panose="020B0502020202020204" pitchFamily="34" charset="0"/>
              </a:rPr>
            </a:br>
            <a:r>
              <a:rPr lang="es-MX" sz="4000" b="1" dirty="0">
                <a:latin typeface="Century Gothic" panose="020B0502020202020204" pitchFamily="34" charset="0"/>
              </a:rPr>
              <a:t>Equipo 7</a:t>
            </a:r>
            <a:br>
              <a:rPr lang="es-MX" sz="4000" b="1" dirty="0">
                <a:latin typeface="Century Gothic" panose="020B0502020202020204" pitchFamily="34" charset="0"/>
              </a:rPr>
            </a:br>
            <a:br>
              <a:rPr lang="es-MX" sz="4000" b="1" i="1" dirty="0">
                <a:latin typeface="Century Gothic" panose="020B0502020202020204" pitchFamily="34" charset="0"/>
              </a:rPr>
            </a:br>
            <a:br>
              <a:rPr lang="es-MX" sz="4000" b="1" i="1" dirty="0">
                <a:latin typeface="Century Gothic" panose="020B0502020202020204" pitchFamily="34" charset="0"/>
              </a:rPr>
            </a:br>
            <a:r>
              <a:rPr lang="es-MX" sz="4000" b="1" i="1" dirty="0">
                <a:latin typeface="Century Gothic" panose="020B0502020202020204" pitchFamily="34" charset="0"/>
              </a:rPr>
              <a:t>6</a:t>
            </a:r>
            <a:r>
              <a:rPr lang="es-MX" sz="4000" b="1" dirty="0">
                <a:latin typeface="Century Gothic" panose="020B0502020202020204" pitchFamily="34" charset="0"/>
              </a:rPr>
              <a:t>to Preparatoria</a:t>
            </a:r>
            <a:endParaRPr lang="es-ES" sz="4000" dirty="0"/>
          </a:p>
        </p:txBody>
      </p:sp>
    </p:spTree>
    <p:extLst>
      <p:ext uri="{BB962C8B-B14F-4D97-AF65-F5344CB8AC3E}">
        <p14:creationId xmlns:p14="http://schemas.microsoft.com/office/powerpoint/2010/main" val="11086709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5E4879C-4B0C-4761-A001-EDC2CB6CA9D2}"/>
              </a:ext>
            </a:extLst>
          </p:cNvPr>
          <p:cNvPicPr>
            <a:picLocks noChangeAspect="1"/>
          </p:cNvPicPr>
          <p:nvPr/>
        </p:nvPicPr>
        <p:blipFill>
          <a:blip r:embed="rId2"/>
          <a:stretch>
            <a:fillRect/>
          </a:stretch>
        </p:blipFill>
        <p:spPr>
          <a:xfrm>
            <a:off x="1073068" y="523944"/>
            <a:ext cx="3171825" cy="4532577"/>
          </a:xfrm>
          <a:prstGeom prst="rect">
            <a:avLst/>
          </a:prstGeom>
        </p:spPr>
      </p:pic>
      <p:pic>
        <p:nvPicPr>
          <p:cNvPr id="5" name="Imagen 4">
            <a:extLst>
              <a:ext uri="{FF2B5EF4-FFF2-40B4-BE49-F238E27FC236}">
                <a16:creationId xmlns:a16="http://schemas.microsoft.com/office/drawing/2014/main" id="{D085ECE3-3EE1-4E2B-9AC5-10E9BA1CAE8C}"/>
              </a:ext>
            </a:extLst>
          </p:cNvPr>
          <p:cNvPicPr>
            <a:picLocks noChangeAspect="1"/>
          </p:cNvPicPr>
          <p:nvPr/>
        </p:nvPicPr>
        <p:blipFill>
          <a:blip r:embed="rId3"/>
          <a:stretch>
            <a:fillRect/>
          </a:stretch>
        </p:blipFill>
        <p:spPr>
          <a:xfrm>
            <a:off x="4768201" y="523943"/>
            <a:ext cx="3302731" cy="4532577"/>
          </a:xfrm>
          <a:prstGeom prst="rect">
            <a:avLst/>
          </a:prstGeom>
        </p:spPr>
      </p:pic>
    </p:spTree>
    <p:extLst>
      <p:ext uri="{BB962C8B-B14F-4D97-AF65-F5344CB8AC3E}">
        <p14:creationId xmlns:p14="http://schemas.microsoft.com/office/powerpoint/2010/main" val="3827626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580383" y="1081612"/>
            <a:ext cx="2477798" cy="1858349"/>
          </a:xfrm>
          <a:prstGeom prst="rect">
            <a:avLst/>
          </a:prstGeom>
        </p:spPr>
      </p:pic>
      <p:pic>
        <p:nvPicPr>
          <p:cNvPr id="5" name="Imagen 4"/>
          <p:cNvPicPr>
            <a:picLocks noChangeAspect="1"/>
          </p:cNvPicPr>
          <p:nvPr/>
        </p:nvPicPr>
        <p:blipFill>
          <a:blip r:embed="rId3"/>
          <a:stretch>
            <a:fillRect/>
          </a:stretch>
        </p:blipFill>
        <p:spPr>
          <a:xfrm>
            <a:off x="3144308" y="812817"/>
            <a:ext cx="2086625" cy="2782166"/>
          </a:xfrm>
          <a:prstGeom prst="rect">
            <a:avLst/>
          </a:prstGeom>
        </p:spPr>
      </p:pic>
      <p:pic>
        <p:nvPicPr>
          <p:cNvPr id="3" name="Imagen 2"/>
          <p:cNvPicPr>
            <a:picLocks noChangeAspect="1"/>
          </p:cNvPicPr>
          <p:nvPr/>
        </p:nvPicPr>
        <p:blipFill>
          <a:blip r:embed="rId4"/>
          <a:stretch>
            <a:fillRect/>
          </a:stretch>
        </p:blipFill>
        <p:spPr>
          <a:xfrm>
            <a:off x="5303259" y="1184758"/>
            <a:ext cx="3230418" cy="2244242"/>
          </a:xfrm>
          <a:prstGeom prst="rect">
            <a:avLst/>
          </a:prstGeom>
        </p:spPr>
      </p:pic>
    </p:spTree>
    <p:extLst>
      <p:ext uri="{BB962C8B-B14F-4D97-AF65-F5344CB8AC3E}">
        <p14:creationId xmlns:p14="http://schemas.microsoft.com/office/powerpoint/2010/main" val="146174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6FB5FD-0170-48DA-8C83-96B13C06F62B}"/>
              </a:ext>
            </a:extLst>
          </p:cNvPr>
          <p:cNvSpPr>
            <a:spLocks noGrp="1"/>
          </p:cNvSpPr>
          <p:nvPr>
            <p:ph type="title"/>
          </p:nvPr>
        </p:nvSpPr>
        <p:spPr>
          <a:xfrm>
            <a:off x="457200" y="118228"/>
            <a:ext cx="8229600" cy="748046"/>
          </a:xfrm>
        </p:spPr>
        <p:txBody>
          <a:bodyPr/>
          <a:lstStyle/>
          <a:p>
            <a:r>
              <a:rPr lang="es-MX" b="1" dirty="0"/>
              <a:t>Contabilidad</a:t>
            </a:r>
          </a:p>
        </p:txBody>
      </p:sp>
      <p:pic>
        <p:nvPicPr>
          <p:cNvPr id="4" name="Marcador de contenido 3">
            <a:extLst>
              <a:ext uri="{FF2B5EF4-FFF2-40B4-BE49-F238E27FC236}">
                <a16:creationId xmlns:a16="http://schemas.microsoft.com/office/drawing/2014/main" id="{C435A2E8-F6C4-4093-9494-BCDB8D9F8633}"/>
              </a:ext>
            </a:extLst>
          </p:cNvPr>
          <p:cNvPicPr>
            <a:picLocks noGrp="1" noChangeAspect="1"/>
          </p:cNvPicPr>
          <p:nvPr>
            <p:ph idx="1"/>
          </p:nvPr>
        </p:nvPicPr>
        <p:blipFill>
          <a:blip r:embed="rId2"/>
          <a:stretch>
            <a:fillRect/>
          </a:stretch>
        </p:blipFill>
        <p:spPr>
          <a:xfrm>
            <a:off x="1131708" y="990450"/>
            <a:ext cx="2850744" cy="4175502"/>
          </a:xfrm>
          <a:prstGeom prst="rect">
            <a:avLst/>
          </a:prstGeom>
        </p:spPr>
      </p:pic>
      <p:pic>
        <p:nvPicPr>
          <p:cNvPr id="5" name="Imagen 4">
            <a:extLst>
              <a:ext uri="{FF2B5EF4-FFF2-40B4-BE49-F238E27FC236}">
                <a16:creationId xmlns:a16="http://schemas.microsoft.com/office/drawing/2014/main" id="{295866F8-4CC9-4E01-A35F-F41DF66D41B9}"/>
              </a:ext>
            </a:extLst>
          </p:cNvPr>
          <p:cNvPicPr>
            <a:picLocks noChangeAspect="1"/>
          </p:cNvPicPr>
          <p:nvPr/>
        </p:nvPicPr>
        <p:blipFill>
          <a:blip r:embed="rId3"/>
          <a:stretch>
            <a:fillRect/>
          </a:stretch>
        </p:blipFill>
        <p:spPr>
          <a:xfrm>
            <a:off x="4732686" y="1279207"/>
            <a:ext cx="3279606" cy="2765158"/>
          </a:xfrm>
          <a:prstGeom prst="rect">
            <a:avLst/>
          </a:prstGeom>
        </p:spPr>
      </p:pic>
    </p:spTree>
    <p:extLst>
      <p:ext uri="{BB962C8B-B14F-4D97-AF65-F5344CB8AC3E}">
        <p14:creationId xmlns:p14="http://schemas.microsoft.com/office/powerpoint/2010/main" val="785815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18F525-9592-4A03-B4D9-438F67C3ECBE}"/>
              </a:ext>
            </a:extLst>
          </p:cNvPr>
          <p:cNvPicPr>
            <a:picLocks noChangeAspect="1"/>
          </p:cNvPicPr>
          <p:nvPr/>
        </p:nvPicPr>
        <p:blipFill>
          <a:blip r:embed="rId2"/>
          <a:stretch>
            <a:fillRect/>
          </a:stretch>
        </p:blipFill>
        <p:spPr>
          <a:xfrm>
            <a:off x="807176" y="505326"/>
            <a:ext cx="3367779" cy="4548437"/>
          </a:xfrm>
          <a:prstGeom prst="rect">
            <a:avLst/>
          </a:prstGeom>
        </p:spPr>
      </p:pic>
      <p:pic>
        <p:nvPicPr>
          <p:cNvPr id="5" name="Imagen 4">
            <a:extLst>
              <a:ext uri="{FF2B5EF4-FFF2-40B4-BE49-F238E27FC236}">
                <a16:creationId xmlns:a16="http://schemas.microsoft.com/office/drawing/2014/main" id="{C8D33FCA-9AFA-43A3-BCDB-1E401BBCEF09}"/>
              </a:ext>
            </a:extLst>
          </p:cNvPr>
          <p:cNvPicPr>
            <a:picLocks noChangeAspect="1"/>
          </p:cNvPicPr>
          <p:nvPr/>
        </p:nvPicPr>
        <p:blipFill>
          <a:blip r:embed="rId3"/>
          <a:stretch>
            <a:fillRect/>
          </a:stretch>
        </p:blipFill>
        <p:spPr>
          <a:xfrm>
            <a:off x="4385507" y="394952"/>
            <a:ext cx="3789947" cy="3158289"/>
          </a:xfrm>
          <a:prstGeom prst="rect">
            <a:avLst/>
          </a:prstGeom>
        </p:spPr>
      </p:pic>
    </p:spTree>
    <p:extLst>
      <p:ext uri="{BB962C8B-B14F-4D97-AF65-F5344CB8AC3E}">
        <p14:creationId xmlns:p14="http://schemas.microsoft.com/office/powerpoint/2010/main" val="1075277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4410838" y="1426352"/>
            <a:ext cx="3336131" cy="2488859"/>
          </a:xfrm>
          <a:prstGeom prst="rect">
            <a:avLst/>
          </a:prstGeom>
        </p:spPr>
      </p:pic>
      <p:pic>
        <p:nvPicPr>
          <p:cNvPr id="4" name="Imagen 3"/>
          <p:cNvPicPr>
            <a:picLocks noChangeAspect="1"/>
          </p:cNvPicPr>
          <p:nvPr/>
        </p:nvPicPr>
        <p:blipFill>
          <a:blip r:embed="rId3"/>
          <a:stretch>
            <a:fillRect/>
          </a:stretch>
        </p:blipFill>
        <p:spPr>
          <a:xfrm>
            <a:off x="805945" y="1413822"/>
            <a:ext cx="3277682" cy="2501389"/>
          </a:xfrm>
          <a:prstGeom prst="rect">
            <a:avLst/>
          </a:prstGeom>
        </p:spPr>
      </p:pic>
    </p:spTree>
    <p:extLst>
      <p:ext uri="{BB962C8B-B14F-4D97-AF65-F5344CB8AC3E}">
        <p14:creationId xmlns:p14="http://schemas.microsoft.com/office/powerpoint/2010/main" val="353902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FFCD2-4DE9-49BF-B39B-6D2232581136}"/>
              </a:ext>
            </a:extLst>
          </p:cNvPr>
          <p:cNvSpPr>
            <a:spLocks noGrp="1"/>
          </p:cNvSpPr>
          <p:nvPr>
            <p:ph type="title"/>
          </p:nvPr>
        </p:nvSpPr>
        <p:spPr>
          <a:xfrm>
            <a:off x="457200" y="106196"/>
            <a:ext cx="8229600" cy="651793"/>
          </a:xfrm>
        </p:spPr>
        <p:txBody>
          <a:bodyPr/>
          <a:lstStyle/>
          <a:p>
            <a:r>
              <a:rPr lang="es-MX" b="1" dirty="0"/>
              <a:t>Psicología</a:t>
            </a:r>
          </a:p>
        </p:txBody>
      </p:sp>
      <p:pic>
        <p:nvPicPr>
          <p:cNvPr id="4" name="Marcador de contenido 3">
            <a:extLst>
              <a:ext uri="{FF2B5EF4-FFF2-40B4-BE49-F238E27FC236}">
                <a16:creationId xmlns:a16="http://schemas.microsoft.com/office/drawing/2014/main" id="{F1318828-710F-4A66-941B-5332816E1AB1}"/>
              </a:ext>
            </a:extLst>
          </p:cNvPr>
          <p:cNvPicPr>
            <a:picLocks noGrp="1" noChangeAspect="1"/>
          </p:cNvPicPr>
          <p:nvPr>
            <p:ph idx="1"/>
          </p:nvPr>
        </p:nvPicPr>
        <p:blipFill>
          <a:blip r:embed="rId2"/>
          <a:stretch>
            <a:fillRect/>
          </a:stretch>
        </p:blipFill>
        <p:spPr>
          <a:xfrm>
            <a:off x="1357271" y="870262"/>
            <a:ext cx="3015832" cy="4041565"/>
          </a:xfrm>
          <a:prstGeom prst="rect">
            <a:avLst/>
          </a:prstGeom>
        </p:spPr>
      </p:pic>
      <p:pic>
        <p:nvPicPr>
          <p:cNvPr id="5" name="Imagen 4">
            <a:extLst>
              <a:ext uri="{FF2B5EF4-FFF2-40B4-BE49-F238E27FC236}">
                <a16:creationId xmlns:a16="http://schemas.microsoft.com/office/drawing/2014/main" id="{C8B46577-18B4-480A-986C-6B34995B4404}"/>
              </a:ext>
            </a:extLst>
          </p:cNvPr>
          <p:cNvPicPr>
            <a:picLocks noChangeAspect="1"/>
          </p:cNvPicPr>
          <p:nvPr/>
        </p:nvPicPr>
        <p:blipFill>
          <a:blip r:embed="rId3"/>
          <a:stretch>
            <a:fillRect/>
          </a:stretch>
        </p:blipFill>
        <p:spPr>
          <a:xfrm>
            <a:off x="4770899" y="986045"/>
            <a:ext cx="3362325" cy="2486025"/>
          </a:xfrm>
          <a:prstGeom prst="rect">
            <a:avLst/>
          </a:prstGeom>
        </p:spPr>
      </p:pic>
    </p:spTree>
    <p:extLst>
      <p:ext uri="{BB962C8B-B14F-4D97-AF65-F5344CB8AC3E}">
        <p14:creationId xmlns:p14="http://schemas.microsoft.com/office/powerpoint/2010/main" val="413604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23EF82-2F07-46BB-B3A4-ACE4CA7F79FD}"/>
              </a:ext>
            </a:extLst>
          </p:cNvPr>
          <p:cNvPicPr>
            <a:picLocks noChangeAspect="1"/>
          </p:cNvPicPr>
          <p:nvPr/>
        </p:nvPicPr>
        <p:blipFill>
          <a:blip r:embed="rId2"/>
          <a:stretch>
            <a:fillRect/>
          </a:stretch>
        </p:blipFill>
        <p:spPr>
          <a:xfrm>
            <a:off x="1010265" y="467226"/>
            <a:ext cx="3561735" cy="4525962"/>
          </a:xfrm>
          <a:prstGeom prst="rect">
            <a:avLst/>
          </a:prstGeom>
        </p:spPr>
      </p:pic>
      <p:pic>
        <p:nvPicPr>
          <p:cNvPr id="5" name="Imagen 4">
            <a:extLst>
              <a:ext uri="{FF2B5EF4-FFF2-40B4-BE49-F238E27FC236}">
                <a16:creationId xmlns:a16="http://schemas.microsoft.com/office/drawing/2014/main" id="{D8EBEF1C-7CDF-4117-A994-E560B8549D0E}"/>
              </a:ext>
            </a:extLst>
          </p:cNvPr>
          <p:cNvPicPr>
            <a:picLocks noChangeAspect="1"/>
          </p:cNvPicPr>
          <p:nvPr/>
        </p:nvPicPr>
        <p:blipFill>
          <a:blip r:embed="rId3"/>
          <a:stretch>
            <a:fillRect/>
          </a:stretch>
        </p:blipFill>
        <p:spPr>
          <a:xfrm>
            <a:off x="4703036" y="575510"/>
            <a:ext cx="3476625" cy="2724150"/>
          </a:xfrm>
          <a:prstGeom prst="rect">
            <a:avLst/>
          </a:prstGeom>
        </p:spPr>
      </p:pic>
    </p:spTree>
    <p:extLst>
      <p:ext uri="{BB962C8B-B14F-4D97-AF65-F5344CB8AC3E}">
        <p14:creationId xmlns:p14="http://schemas.microsoft.com/office/powerpoint/2010/main" val="3950987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rot="16200000">
            <a:off x="612322" y="616215"/>
            <a:ext cx="3335457" cy="2836718"/>
          </a:xfrm>
          <a:prstGeom prst="rect">
            <a:avLst/>
          </a:prstGeom>
        </p:spPr>
      </p:pic>
      <p:pic>
        <p:nvPicPr>
          <p:cNvPr id="6" name="Imagen 5"/>
          <p:cNvPicPr>
            <a:picLocks noChangeAspect="1"/>
          </p:cNvPicPr>
          <p:nvPr/>
        </p:nvPicPr>
        <p:blipFill>
          <a:blip r:embed="rId3"/>
          <a:stretch>
            <a:fillRect/>
          </a:stretch>
        </p:blipFill>
        <p:spPr>
          <a:xfrm>
            <a:off x="5018810" y="366845"/>
            <a:ext cx="2836718" cy="4292802"/>
          </a:xfrm>
          <a:prstGeom prst="rect">
            <a:avLst/>
          </a:prstGeom>
        </p:spPr>
      </p:pic>
      <p:pic>
        <p:nvPicPr>
          <p:cNvPr id="4" name="Marcador de contenido 3"/>
          <p:cNvPicPr>
            <a:picLocks noGrp="1" noChangeAspect="1"/>
          </p:cNvPicPr>
          <p:nvPr>
            <p:ph idx="1"/>
          </p:nvPr>
        </p:nvPicPr>
        <p:blipFill>
          <a:blip r:embed="rId4"/>
          <a:stretch>
            <a:fillRect/>
          </a:stretch>
        </p:blipFill>
        <p:spPr>
          <a:xfrm rot="16200000">
            <a:off x="2079109" y="1576888"/>
            <a:ext cx="1922542" cy="3956860"/>
          </a:xfrm>
          <a:prstGeom prst="rect">
            <a:avLst/>
          </a:prstGeom>
        </p:spPr>
      </p:pic>
    </p:spTree>
    <p:extLst>
      <p:ext uri="{BB962C8B-B14F-4D97-AF65-F5344CB8AC3E}">
        <p14:creationId xmlns:p14="http://schemas.microsoft.com/office/powerpoint/2010/main" val="1395651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005"/>
            <a:ext cx="7772400" cy="2003446"/>
          </a:xfrm>
        </p:spPr>
        <p:txBody>
          <a:bodyPr/>
          <a:lstStyle/>
          <a:p>
            <a:r>
              <a:rPr lang="es-ES" b="1" dirty="0">
                <a:latin typeface="Century Gothic"/>
                <a:cs typeface="Century Gothic"/>
              </a:rPr>
              <a:t>Evidencias interdisciplinarias de cierre de proyecto</a:t>
            </a:r>
          </a:p>
        </p:txBody>
      </p:sp>
    </p:spTree>
    <p:extLst>
      <p:ext uri="{BB962C8B-B14F-4D97-AF65-F5344CB8AC3E}">
        <p14:creationId xmlns:p14="http://schemas.microsoft.com/office/powerpoint/2010/main" val="1131292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1EE1965-0A0C-48D0-9C83-79B96C07D988}"/>
              </a:ext>
            </a:extLst>
          </p:cNvPr>
          <p:cNvPicPr>
            <a:picLocks noChangeAspect="1"/>
          </p:cNvPicPr>
          <p:nvPr/>
        </p:nvPicPr>
        <p:blipFill>
          <a:blip r:embed="rId2"/>
          <a:stretch>
            <a:fillRect/>
          </a:stretch>
        </p:blipFill>
        <p:spPr>
          <a:xfrm>
            <a:off x="979320" y="673016"/>
            <a:ext cx="3592680" cy="4617710"/>
          </a:xfrm>
          <a:prstGeom prst="rect">
            <a:avLst/>
          </a:prstGeom>
        </p:spPr>
      </p:pic>
      <p:pic>
        <p:nvPicPr>
          <p:cNvPr id="5" name="Imagen 4">
            <a:extLst>
              <a:ext uri="{FF2B5EF4-FFF2-40B4-BE49-F238E27FC236}">
                <a16:creationId xmlns:a16="http://schemas.microsoft.com/office/drawing/2014/main" id="{85E359B2-51FC-45EE-80B7-8C5E99182B36}"/>
              </a:ext>
            </a:extLst>
          </p:cNvPr>
          <p:cNvPicPr>
            <a:picLocks noChangeAspect="1"/>
          </p:cNvPicPr>
          <p:nvPr/>
        </p:nvPicPr>
        <p:blipFill>
          <a:blip r:embed="rId3"/>
          <a:stretch>
            <a:fillRect/>
          </a:stretch>
        </p:blipFill>
        <p:spPr>
          <a:xfrm>
            <a:off x="4884822" y="597288"/>
            <a:ext cx="3280360" cy="4693438"/>
          </a:xfrm>
          <a:prstGeom prst="rect">
            <a:avLst/>
          </a:prstGeom>
        </p:spPr>
      </p:pic>
    </p:spTree>
    <p:extLst>
      <p:ext uri="{BB962C8B-B14F-4D97-AF65-F5344CB8AC3E}">
        <p14:creationId xmlns:p14="http://schemas.microsoft.com/office/powerpoint/2010/main" val="3419598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457200" y="560399"/>
            <a:ext cx="8229600" cy="571523"/>
          </a:xfrm>
        </p:spPr>
        <p:txBody>
          <a:bodyPr/>
          <a:lstStyle/>
          <a:p>
            <a:r>
              <a:rPr lang="es-MX" sz="2400" b="1" dirty="0">
                <a:latin typeface="Century Gothic" panose="020B0502020202020204" pitchFamily="34" charset="0"/>
              </a:rPr>
              <a:t>Nombre de profesores y asignaturas</a:t>
            </a:r>
          </a:p>
        </p:txBody>
      </p:sp>
      <p:sp>
        <p:nvSpPr>
          <p:cNvPr id="5" name="Marcador de contenido 4"/>
          <p:cNvSpPr>
            <a:spLocks noGrp="1"/>
          </p:cNvSpPr>
          <p:nvPr>
            <p:ph idx="1"/>
          </p:nvPr>
        </p:nvSpPr>
        <p:spPr>
          <a:xfrm>
            <a:off x="457200" y="1335505"/>
            <a:ext cx="8229600" cy="3601572"/>
          </a:xfrm>
        </p:spPr>
        <p:txBody>
          <a:bodyPr/>
          <a:lstStyle/>
          <a:p>
            <a:pPr marL="0" indent="0" algn="ctr">
              <a:buNone/>
            </a:pPr>
            <a:br>
              <a:rPr lang="es-ES" sz="2000" dirty="0">
                <a:latin typeface="Century Gothic" panose="020B0502020202020204" pitchFamily="34" charset="0"/>
              </a:rPr>
            </a:br>
            <a:br>
              <a:rPr lang="es-ES" sz="2000" dirty="0">
                <a:latin typeface="Century Gothic" panose="020B0502020202020204" pitchFamily="34" charset="0"/>
              </a:rPr>
            </a:br>
            <a:r>
              <a:rPr lang="es-ES" sz="2000" b="1" dirty="0">
                <a:latin typeface="Century Gothic" panose="020B0502020202020204" pitchFamily="34" charset="0"/>
              </a:rPr>
              <a:t>Gabriela Bastida Sanmiguel  </a:t>
            </a:r>
            <a:br>
              <a:rPr lang="es-ES" sz="2000" dirty="0">
                <a:latin typeface="Century Gothic" panose="020B0502020202020204" pitchFamily="34" charset="0"/>
              </a:rPr>
            </a:br>
            <a:r>
              <a:rPr lang="es-ES" sz="2000" dirty="0">
                <a:latin typeface="Century Gothic" panose="020B0502020202020204" pitchFamily="34" charset="0"/>
              </a:rPr>
              <a:t>Contabilidad</a:t>
            </a:r>
            <a:br>
              <a:rPr lang="es-ES" sz="2000" dirty="0">
                <a:latin typeface="Century Gothic" panose="020B0502020202020204" pitchFamily="34" charset="0"/>
              </a:rPr>
            </a:br>
            <a:endParaRPr lang="es-ES" sz="2000" dirty="0">
              <a:latin typeface="Century Gothic" panose="020B0502020202020204" pitchFamily="34" charset="0"/>
            </a:endParaRPr>
          </a:p>
          <a:p>
            <a:pPr marL="0" indent="0" algn="ctr">
              <a:buNone/>
            </a:pPr>
            <a:r>
              <a:rPr lang="es-ES" sz="2000" b="1" dirty="0">
                <a:latin typeface="Century Gothic" panose="020B0502020202020204" pitchFamily="34" charset="0"/>
              </a:rPr>
              <a:t>Jaqueline Hurtado </a:t>
            </a:r>
            <a:r>
              <a:rPr lang="es-ES" sz="2000" b="1" dirty="0" err="1">
                <a:latin typeface="Century Gothic" panose="020B0502020202020204" pitchFamily="34" charset="0"/>
              </a:rPr>
              <a:t>Susarrey</a:t>
            </a:r>
            <a:br>
              <a:rPr lang="es-ES" sz="2000" dirty="0">
                <a:latin typeface="Century Gothic" panose="020B0502020202020204" pitchFamily="34" charset="0"/>
              </a:rPr>
            </a:br>
            <a:r>
              <a:rPr lang="es-ES" sz="2000" dirty="0">
                <a:latin typeface="Century Gothic" panose="020B0502020202020204" pitchFamily="34" charset="0"/>
              </a:rPr>
              <a:t>Temas selectos de morfofisiología</a:t>
            </a:r>
            <a:br>
              <a:rPr lang="es-ES" sz="2000" dirty="0">
                <a:latin typeface="Century Gothic" panose="020B0502020202020204" pitchFamily="34" charset="0"/>
              </a:rPr>
            </a:br>
            <a:br>
              <a:rPr lang="es-ES" sz="2000" dirty="0">
                <a:latin typeface="Century Gothic" panose="020B0502020202020204" pitchFamily="34" charset="0"/>
              </a:rPr>
            </a:br>
            <a:r>
              <a:rPr lang="es-ES" sz="2000" b="1" dirty="0">
                <a:latin typeface="Century Gothic" panose="020B0502020202020204" pitchFamily="34" charset="0"/>
              </a:rPr>
              <a:t>Gabriela Pantoja Hernández</a:t>
            </a:r>
            <a:br>
              <a:rPr lang="es-ES" sz="2000" dirty="0">
                <a:latin typeface="Century Gothic" panose="020B0502020202020204" pitchFamily="34" charset="0"/>
              </a:rPr>
            </a:br>
            <a:r>
              <a:rPr lang="es-ES" sz="2000" dirty="0">
                <a:latin typeface="Century Gothic" panose="020B0502020202020204" pitchFamily="34" charset="0"/>
              </a:rPr>
              <a:t>Psicología</a:t>
            </a:r>
          </a:p>
          <a:p>
            <a:pPr marL="0" indent="0" algn="ctr">
              <a:buNone/>
            </a:pPr>
            <a:br>
              <a:rPr lang="es-ES" sz="2000" dirty="0">
                <a:latin typeface="Century Gothic" panose="020B0502020202020204" pitchFamily="34" charset="0"/>
              </a:rPr>
            </a:br>
            <a:br>
              <a:rPr lang="es-ES" sz="2000" dirty="0">
                <a:latin typeface="Century Gothic" panose="020B0502020202020204" pitchFamily="34" charset="0"/>
              </a:rPr>
            </a:br>
            <a:endParaRPr lang="es-MX" sz="1400" dirty="0"/>
          </a:p>
        </p:txBody>
      </p:sp>
    </p:spTree>
    <p:extLst>
      <p:ext uri="{BB962C8B-B14F-4D97-AF65-F5344CB8AC3E}">
        <p14:creationId xmlns:p14="http://schemas.microsoft.com/office/powerpoint/2010/main" val="595618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5928" y="1007970"/>
            <a:ext cx="2614753" cy="196106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0539" y="1239253"/>
            <a:ext cx="3224686" cy="1566797"/>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0136" y="2022550"/>
            <a:ext cx="2488623" cy="1866467"/>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773" y="2806050"/>
            <a:ext cx="2526363" cy="1894772"/>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9994" y="2716526"/>
            <a:ext cx="2773481" cy="2080110"/>
          </a:xfrm>
          <a:prstGeom prst="rect">
            <a:avLst/>
          </a:prstGeom>
        </p:spPr>
      </p:pic>
    </p:spTree>
    <p:extLst>
      <p:ext uri="{BB962C8B-B14F-4D97-AF65-F5344CB8AC3E}">
        <p14:creationId xmlns:p14="http://schemas.microsoft.com/office/powerpoint/2010/main" val="138974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b="1" dirty="0">
                <a:latin typeface="Century Gothic"/>
                <a:cs typeface="Century Gothic"/>
              </a:rPr>
              <a:t>Resultados obtenidos por cada equipo de trabajo</a:t>
            </a:r>
          </a:p>
        </p:txBody>
      </p:sp>
    </p:spTree>
    <p:extLst>
      <p:ext uri="{BB962C8B-B14F-4D97-AF65-F5344CB8AC3E}">
        <p14:creationId xmlns:p14="http://schemas.microsoft.com/office/powerpoint/2010/main" val="1059112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48916" y="577052"/>
            <a:ext cx="8229600" cy="3946822"/>
          </a:xfrm>
        </p:spPr>
        <p:txBody>
          <a:bodyPr/>
          <a:lstStyle/>
          <a:p>
            <a:pPr algn="just"/>
            <a:r>
              <a:rPr lang="es-MX" sz="2400" dirty="0"/>
              <a:t>La división en la que se organizaron los equipos, dio como resultado un trabajo interdisciplinario, al haberse formado con al menos un integrante de cada área.</a:t>
            </a:r>
          </a:p>
          <a:p>
            <a:pPr algn="just"/>
            <a:r>
              <a:rPr lang="es-MX" sz="2400" dirty="0"/>
              <a:t>Se utilizó la materia de Psicología como base, ya que es la asignatura que comparten todos loa alumnos.</a:t>
            </a:r>
          </a:p>
          <a:p>
            <a:pPr algn="just"/>
            <a:r>
              <a:rPr lang="es-MX" sz="2400" dirty="0"/>
              <a:t>Con cada tema asignado para Psicología, se trabajó de manera conjunta con los alumnos de área 2 y área 3, dando como resultado una variedad de puntos de vista, teniendo la obesidad y los factores psicológicos que influyen, como eje conductor. </a:t>
            </a:r>
          </a:p>
        </p:txBody>
      </p:sp>
    </p:spTree>
    <p:extLst>
      <p:ext uri="{BB962C8B-B14F-4D97-AF65-F5344CB8AC3E}">
        <p14:creationId xmlns:p14="http://schemas.microsoft.com/office/powerpoint/2010/main" val="2088960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762802"/>
            <a:ext cx="8229600" cy="3628724"/>
          </a:xfrm>
        </p:spPr>
        <p:txBody>
          <a:bodyPr/>
          <a:lstStyle/>
          <a:p>
            <a:pPr marL="0" indent="0" algn="just">
              <a:buNone/>
            </a:pPr>
            <a:r>
              <a:rPr lang="es-MX" dirty="0"/>
              <a:t>Los alumnos pudieron compartir opiniones, discutir el tema y llegar a conclusiones de manera que debían de tomar en cuenta lo observado en las tres asignaturas desde las que se trabajo, lo cual ayudó con el objetivo de ver el fenómeno como un elemento multifactorial, y con diversas implicaciones personales y sociales. </a:t>
            </a:r>
          </a:p>
        </p:txBody>
      </p:sp>
    </p:spTree>
    <p:extLst>
      <p:ext uri="{BB962C8B-B14F-4D97-AF65-F5344CB8AC3E}">
        <p14:creationId xmlns:p14="http://schemas.microsoft.com/office/powerpoint/2010/main" val="3437710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587" y="1708159"/>
            <a:ext cx="8804518" cy="2170168"/>
          </a:xfrm>
        </p:spPr>
        <p:txBody>
          <a:bodyPr/>
          <a:lstStyle/>
          <a:p>
            <a:r>
              <a:rPr lang="es-ES" b="1" dirty="0">
                <a:latin typeface="Century Gothic"/>
                <a:cs typeface="Century Gothic"/>
              </a:rPr>
              <a:t>Desempeño de los integrantes de cada equipo de trabajo</a:t>
            </a:r>
          </a:p>
        </p:txBody>
      </p:sp>
    </p:spTree>
    <p:extLst>
      <p:ext uri="{BB962C8B-B14F-4D97-AF65-F5344CB8AC3E}">
        <p14:creationId xmlns:p14="http://schemas.microsoft.com/office/powerpoint/2010/main" val="3826291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599254"/>
            <a:ext cx="7886700" cy="3627402"/>
          </a:xfrm>
        </p:spPr>
        <p:txBody>
          <a:bodyPr>
            <a:normAutofit/>
          </a:bodyPr>
          <a:lstStyle/>
          <a:p>
            <a:pPr marL="0" indent="0" algn="just">
              <a:buNone/>
            </a:pPr>
            <a:r>
              <a:rPr lang="es-MX" sz="2000" dirty="0"/>
              <a:t>En conclusión los datos arrojados por la investigación son realmente importantes para darnos cuenta de la conexión que existe entre las materias de psicología, morfología y contabilidad, ya que los aspectos psicológicos y morfológicos nos han llevado a tener presentes estas enfermedades en la vida diaria, como factor de riesgo para la población y en contabilidad las gráficas mostradas en el cuerpo del trabajo arrojan cifras sumamente parecidas a las del INEGI, como también pudimos darnos cuenta de los costos y el gasto que generan las personas a través de las instituciones tanto públicas como privadas que brindan los servicios de salud.</a:t>
            </a:r>
          </a:p>
          <a:p>
            <a:pPr marL="0" indent="0" algn="just">
              <a:buNone/>
            </a:pPr>
            <a:r>
              <a:rPr lang="es-MX" sz="2000" dirty="0"/>
              <a:t>Alumno de área 3</a:t>
            </a:r>
          </a:p>
        </p:txBody>
      </p:sp>
    </p:spTree>
    <p:extLst>
      <p:ext uri="{BB962C8B-B14F-4D97-AF65-F5344CB8AC3E}">
        <p14:creationId xmlns:p14="http://schemas.microsoft.com/office/powerpoint/2010/main" val="1160397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3453" y="577517"/>
            <a:ext cx="8229600" cy="3549316"/>
          </a:xfrm>
        </p:spPr>
        <p:txBody>
          <a:bodyPr/>
          <a:lstStyle/>
          <a:p>
            <a:pPr marL="0" indent="0" algn="just">
              <a:buNone/>
            </a:pPr>
            <a:r>
              <a:rPr lang="es-MX" sz="2400" dirty="0"/>
              <a:t>A pesar de que la obesidad, es generalmente percibido como un problema médico, pudimos darnos cuenta de que se trata de un fenómeno multifactorial, y tan importante es tener una buena alimentación y ejercicio diario, como cuidar la salud mental de las personas, eso nos ayuda a entender más a fondo la situación particular de cada persona, así como el impacto que esto tiene en la economía del país, y por qué es mejor la prevención que el tratamiento. </a:t>
            </a:r>
          </a:p>
          <a:p>
            <a:pPr marL="0" indent="0" algn="just">
              <a:buNone/>
            </a:pPr>
            <a:r>
              <a:rPr lang="es-MX" sz="2400" dirty="0"/>
              <a:t>Alumna de área 2</a:t>
            </a:r>
          </a:p>
        </p:txBody>
      </p:sp>
    </p:spTree>
    <p:extLst>
      <p:ext uri="{BB962C8B-B14F-4D97-AF65-F5344CB8AC3E}">
        <p14:creationId xmlns:p14="http://schemas.microsoft.com/office/powerpoint/2010/main" val="1385876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5484" y="600534"/>
            <a:ext cx="8229600" cy="3550361"/>
          </a:xfrm>
        </p:spPr>
        <p:txBody>
          <a:bodyPr/>
          <a:lstStyle/>
          <a:p>
            <a:pPr marL="0" indent="0" algn="just">
              <a:buNone/>
            </a:pPr>
            <a:r>
              <a:rPr lang="es-MX" sz="2400" dirty="0"/>
              <a:t>Concluimos que este trastorno, como muchos otros, puede y debe analizarse desde diferentes disciplinas para comprender mejor por qué ocurre, y qué se puede hacer para evitarlo. </a:t>
            </a:r>
          </a:p>
          <a:p>
            <a:pPr marL="0" indent="0" algn="just">
              <a:buNone/>
            </a:pPr>
            <a:r>
              <a:rPr lang="es-MX" sz="2400" dirty="0"/>
              <a:t>Consideramos importante que lo investigado y las infografías realizadas en este trabajo, se comparta en la escuela para que alumnos y maestros puedan tener esta información de manera accesible. </a:t>
            </a:r>
          </a:p>
          <a:p>
            <a:pPr marL="0" indent="0" algn="just">
              <a:buNone/>
            </a:pPr>
            <a:r>
              <a:rPr lang="es-MX" sz="2800" dirty="0"/>
              <a:t>Alumno de área 1</a:t>
            </a:r>
          </a:p>
        </p:txBody>
      </p:sp>
    </p:spTree>
    <p:extLst>
      <p:ext uri="{BB962C8B-B14F-4D97-AF65-F5344CB8AC3E}">
        <p14:creationId xmlns:p14="http://schemas.microsoft.com/office/powerpoint/2010/main" val="3382052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b="1" dirty="0">
                <a:latin typeface="Century Gothic"/>
                <a:cs typeface="Century Gothic"/>
              </a:rPr>
              <a:t>El equipo interdisciplinario de profesores</a:t>
            </a:r>
          </a:p>
        </p:txBody>
      </p:sp>
    </p:spTree>
    <p:extLst>
      <p:ext uri="{BB962C8B-B14F-4D97-AF65-F5344CB8AC3E}">
        <p14:creationId xmlns:p14="http://schemas.microsoft.com/office/powerpoint/2010/main" val="34303945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8F3FA5-C6BB-40B0-8155-F4918BEF92DA}"/>
              </a:ext>
            </a:extLst>
          </p:cNvPr>
          <p:cNvSpPr>
            <a:spLocks noGrp="1"/>
          </p:cNvSpPr>
          <p:nvPr>
            <p:ph idx="1"/>
          </p:nvPr>
        </p:nvSpPr>
        <p:spPr>
          <a:xfrm>
            <a:off x="517358" y="304903"/>
            <a:ext cx="8141677" cy="4525963"/>
          </a:xfrm>
        </p:spPr>
        <p:txBody>
          <a:bodyPr/>
          <a:lstStyle/>
          <a:p>
            <a:pPr algn="just">
              <a:lnSpc>
                <a:spcPct val="107000"/>
              </a:lnSpc>
              <a:spcAft>
                <a:spcPts val="800"/>
              </a:spcAft>
            </a:pPr>
            <a:r>
              <a:rPr lang="es-MX" sz="1200" b="1" dirty="0">
                <a:latin typeface="Century Gothic" panose="020B0502020202020204" pitchFamily="34" charset="0"/>
                <a:ea typeface="Calibri" panose="020F0502020204030204" pitchFamily="34" charset="0"/>
                <a:cs typeface="Times New Roman" panose="02020603050405020304" pitchFamily="18" charset="0"/>
              </a:rPr>
              <a:t>1.</a:t>
            </a:r>
            <a:r>
              <a:rPr lang="es-ES" sz="1200" b="1" dirty="0">
                <a:latin typeface="Century Gothic" panose="020B0502020202020204" pitchFamily="34" charset="0"/>
                <a:ea typeface="Calibri" panose="020F0502020204030204" pitchFamily="34" charset="0"/>
                <a:cs typeface="Times New Roman" panose="02020603050405020304" pitchFamily="18" charset="0"/>
              </a:rPr>
              <a:t>¿Se realizaron las actividades como lo planeado como equipo?</a:t>
            </a:r>
            <a:endParaRPr lang="es-MX"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200" dirty="0">
                <a:latin typeface="Century Gothic" panose="020B0502020202020204" pitchFamily="34" charset="0"/>
                <a:ea typeface="Calibri" panose="020F0502020204030204" pitchFamily="34" charset="0"/>
                <a:cs typeface="Times New Roman" panose="02020603050405020304" pitchFamily="18" charset="0"/>
              </a:rPr>
              <a:t>En general si, pero debido a que no hubo alumnos inscritos en área 4, se tuvieron que eliminar las actividades relacionadas con Doctrinas Filosóficas y Dibujo constructivo También se tuvieron que modificar algunas actividades, debido a la dificultad de la coincidencia de tres materias en el mimos horario.</a:t>
            </a:r>
            <a:r>
              <a:rPr lang="es-MX" sz="1200" dirty="0">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200" b="1" dirty="0">
                <a:latin typeface="Century Gothic" panose="020B0502020202020204" pitchFamily="34" charset="0"/>
                <a:ea typeface="Calibri" panose="020F0502020204030204" pitchFamily="34" charset="0"/>
                <a:cs typeface="Times New Roman" panose="02020603050405020304" pitchFamily="18" charset="0"/>
              </a:rPr>
              <a:t>2.¿En el transcurso del proyecto trabajamos por equipo? Y ¿por qué?</a:t>
            </a:r>
            <a:endParaRPr lang="es-MX"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200" dirty="0">
                <a:latin typeface="Century Gothic" panose="020B0502020202020204" pitchFamily="34" charset="0"/>
                <a:ea typeface="Calibri" panose="020F0502020204030204" pitchFamily="34" charset="0"/>
                <a:cs typeface="Times New Roman" panose="02020603050405020304" pitchFamily="18" charset="0"/>
              </a:rPr>
              <a:t>Al momento de planear las actividades y ver los resultados de lo trabajado en clase, pero para trabajar las temáticas de cada asignatura, lo tuvimos que hacer cada quién en el momento y horario adecuado para cada una.   </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200" b="1" dirty="0">
                <a:latin typeface="Century Gothic" panose="020B0502020202020204" pitchFamily="34" charset="0"/>
                <a:ea typeface="Calibri" panose="020F0502020204030204" pitchFamily="34" charset="0"/>
                <a:cs typeface="Times New Roman" panose="02020603050405020304" pitchFamily="18" charset="0"/>
              </a:rPr>
              <a:t>3.¿Pudimos reunirnos para planear fechas y actividades de información en conjunto con los alumnos? </a:t>
            </a:r>
            <a:endParaRPr lang="es-MX"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200" dirty="0">
                <a:latin typeface="Century Gothic" panose="020B0502020202020204" pitchFamily="34" charset="0"/>
                <a:ea typeface="Calibri" panose="020F0502020204030204" pitchFamily="34" charset="0"/>
                <a:cs typeface="Times New Roman" panose="02020603050405020304" pitchFamily="18" charset="0"/>
              </a:rPr>
              <a:t>Solo a la mitad del proyecto y al final por la diferencia de horarios de las profesoras y la carga académica de cada asignatura. </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200" b="1" dirty="0">
                <a:latin typeface="Century Gothic" panose="020B0502020202020204" pitchFamily="34" charset="0"/>
                <a:ea typeface="Calibri" panose="020F0502020204030204" pitchFamily="34" charset="0"/>
                <a:cs typeface="Times New Roman" panose="02020603050405020304" pitchFamily="18" charset="0"/>
              </a:rPr>
              <a:t>4.¿Qué podríamos mejorar como equipo en el siguiente proyecto interdisciplinario?</a:t>
            </a:r>
            <a:endParaRPr lang="es-MX" sz="12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200" dirty="0">
                <a:latin typeface="Century Gothic" panose="020B0502020202020204" pitchFamily="34" charset="0"/>
                <a:ea typeface="Calibri" panose="020F0502020204030204" pitchFamily="34" charset="0"/>
                <a:cs typeface="Times New Roman" panose="02020603050405020304" pitchFamily="18" charset="0"/>
              </a:rPr>
              <a:t>Indagar primero sobre los temas de interés de los alumnos, ya que para este proyecto se partió e un supuesto interés que creíamos que podían tener, y quizá no fue la mejor elección. Con base en eso, los mismos alumnos pueden llegar a tener mejores propuestas y un resultado que les signifique más. </a:t>
            </a:r>
            <a:endParaRPr lang="es-MX" sz="1200" dirty="0">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Tree>
    <p:extLst>
      <p:ext uri="{BB962C8B-B14F-4D97-AF65-F5344CB8AC3E}">
        <p14:creationId xmlns:p14="http://schemas.microsoft.com/office/powerpoint/2010/main" val="69752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90242"/>
            <a:ext cx="8229600" cy="4525963"/>
          </a:xfrm>
        </p:spPr>
        <p:txBody>
          <a:bodyPr/>
          <a:lstStyle/>
          <a:p>
            <a:pPr marL="0" indent="0" algn="ctr">
              <a:buNone/>
            </a:pPr>
            <a:r>
              <a:rPr lang="es-MX" dirty="0">
                <a:latin typeface="Century Gothic" panose="020B0502020202020204" pitchFamily="34" charset="0"/>
              </a:rPr>
              <a:t>Ciclo de puesta en marcha del proyecto</a:t>
            </a:r>
          </a:p>
          <a:p>
            <a:pPr marL="0" indent="0" algn="ctr">
              <a:buNone/>
            </a:pPr>
            <a:r>
              <a:rPr lang="es-MX" b="1" dirty="0">
                <a:latin typeface="Century Gothic" panose="020B0502020202020204" pitchFamily="34" charset="0"/>
              </a:rPr>
              <a:t>2018-2019</a:t>
            </a:r>
          </a:p>
          <a:p>
            <a:pPr marL="0" indent="0" algn="ctr">
              <a:buNone/>
            </a:pPr>
            <a:endParaRPr lang="es-MX" b="1" dirty="0">
              <a:latin typeface="Century Gothic" panose="020B0502020202020204" pitchFamily="34" charset="0"/>
            </a:endParaRPr>
          </a:p>
          <a:p>
            <a:pPr marL="0" indent="0" algn="ctr">
              <a:buNone/>
            </a:pPr>
            <a:r>
              <a:rPr lang="es-MX" dirty="0">
                <a:latin typeface="Century Gothic" panose="020B0502020202020204" pitchFamily="34" charset="0"/>
              </a:rPr>
              <a:t>Fecha de inicio y término del proyecto</a:t>
            </a:r>
          </a:p>
          <a:p>
            <a:pPr marL="0" indent="0" algn="ctr">
              <a:buNone/>
            </a:pPr>
            <a:r>
              <a:rPr lang="es-MX" b="1" dirty="0">
                <a:latin typeface="Century Gothic" panose="020B0502020202020204" pitchFamily="34" charset="0"/>
              </a:rPr>
              <a:t>Febrero de 2019-Mayo de 2019</a:t>
            </a:r>
          </a:p>
          <a:p>
            <a:endParaRPr lang="es-MX" dirty="0"/>
          </a:p>
        </p:txBody>
      </p:sp>
    </p:spTree>
    <p:extLst>
      <p:ext uri="{BB962C8B-B14F-4D97-AF65-F5344CB8AC3E}">
        <p14:creationId xmlns:p14="http://schemas.microsoft.com/office/powerpoint/2010/main" val="3656800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640007"/>
            <a:ext cx="7772400" cy="2082144"/>
          </a:xfrm>
        </p:spPr>
        <p:txBody>
          <a:bodyPr/>
          <a:lstStyle/>
          <a:p>
            <a:r>
              <a:rPr lang="es-ES" b="1" dirty="0">
                <a:latin typeface="Century Gothic"/>
                <a:cs typeface="Century Gothic"/>
              </a:rPr>
              <a:t>Proceso y resultados del proyecto interdisciplinario en general</a:t>
            </a:r>
          </a:p>
        </p:txBody>
      </p:sp>
    </p:spTree>
    <p:extLst>
      <p:ext uri="{BB962C8B-B14F-4D97-AF65-F5344CB8AC3E}">
        <p14:creationId xmlns:p14="http://schemas.microsoft.com/office/powerpoint/2010/main" val="2947721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33161" y="84222"/>
            <a:ext cx="8383003" cy="4632158"/>
          </a:xfrm>
        </p:spPr>
        <p:txBody>
          <a:bodyPr/>
          <a:lstStyle/>
          <a:p>
            <a:pPr marL="0" indent="0" algn="just">
              <a:buNone/>
            </a:pPr>
            <a:r>
              <a:rPr lang="es-ES" sz="2400" dirty="0"/>
              <a:t>Como docentes de disciplinas sumamente diferentes, nos sentimos satisfechas de nuestro trabajo conjunto, ya que a pesar de las dificultades en cuanto a organización de horarios, reuniones, recopilación de material y transmisión del proyecto a los alumnos, logramos aportar y profundizar en torno a la obesidad</a:t>
            </a:r>
          </a:p>
          <a:p>
            <a:pPr marL="0" indent="0" algn="just">
              <a:buNone/>
            </a:pPr>
            <a:r>
              <a:rPr lang="es-ES" sz="2400" dirty="0"/>
              <a:t>Consideramos que el objetivo multidisciplinario se cumplió, ya que se abordó desde cada materia el problema, son sus definiciones y sobre todo, propuesta para combatirla. </a:t>
            </a:r>
          </a:p>
          <a:p>
            <a:pPr marL="0" indent="0" algn="just">
              <a:buNone/>
            </a:pPr>
            <a:r>
              <a:rPr lang="es-ES" sz="2400" dirty="0"/>
              <a:t>Fue satisfactorio trabajar con colegas especialistas en otras disciplinas, ya que cada una aportó lo mejor de su experiencia y conocimiento para entusiasmar a los alumnos. </a:t>
            </a:r>
            <a:endParaRPr lang="es-MX" sz="2400" dirty="0"/>
          </a:p>
        </p:txBody>
      </p:sp>
    </p:spTree>
    <p:extLst>
      <p:ext uri="{BB962C8B-B14F-4D97-AF65-F5344CB8AC3E}">
        <p14:creationId xmlns:p14="http://schemas.microsoft.com/office/powerpoint/2010/main" val="103255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395412"/>
            <a:ext cx="7772400" cy="1470025"/>
          </a:xfrm>
        </p:spPr>
        <p:txBody>
          <a:bodyPr/>
          <a:lstStyle/>
          <a:p>
            <a:r>
              <a:rPr lang="es-ES" b="1" dirty="0">
                <a:latin typeface="Century Gothic"/>
                <a:cs typeface="Century Gothic"/>
              </a:rPr>
              <a:t>Lista de cambios realizados a la estructura del proyecto</a:t>
            </a:r>
          </a:p>
        </p:txBody>
      </p:sp>
    </p:spTree>
    <p:extLst>
      <p:ext uri="{BB962C8B-B14F-4D97-AF65-F5344CB8AC3E}">
        <p14:creationId xmlns:p14="http://schemas.microsoft.com/office/powerpoint/2010/main" val="4204330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7752" y="649704"/>
            <a:ext cx="7808495" cy="4001201"/>
          </a:xfrm>
        </p:spPr>
        <p:txBody>
          <a:bodyPr/>
          <a:lstStyle/>
          <a:p>
            <a:pPr marL="385763" indent="-385763" algn="just">
              <a:buAutoNum type="arabicParenR"/>
            </a:pPr>
            <a:r>
              <a:rPr lang="es-MX" sz="2800" dirty="0"/>
              <a:t>Al no haber alumnos inscritos en área cuatro, se quitaron del proyecto las asignaturas de doctrinas filosóficas y comunicación visual.</a:t>
            </a:r>
          </a:p>
          <a:p>
            <a:pPr marL="385763" indent="-385763" algn="just">
              <a:buAutoNum type="arabicParenR"/>
            </a:pPr>
            <a:r>
              <a:rPr lang="es-MX" sz="2800" dirty="0"/>
              <a:t>Por incompatibilidad de horarios entre las profesoras, sólo pudo haber una sesión de trabajo de las tres asignaturas</a:t>
            </a:r>
          </a:p>
          <a:p>
            <a:pPr marL="385763" indent="-385763" algn="just">
              <a:buAutoNum type="arabicParenR"/>
            </a:pPr>
            <a:r>
              <a:rPr lang="es-MX" sz="2800" dirty="0"/>
              <a:t>Las materias de Contabilidad y </a:t>
            </a:r>
            <a:r>
              <a:rPr lang="es-MX" sz="2800" dirty="0" err="1"/>
              <a:t>Morfofisiología</a:t>
            </a:r>
            <a:r>
              <a:rPr lang="es-MX" sz="2800" dirty="0"/>
              <a:t>, no realizaron infografía como producto final, ya que era mucha información la que debía presentarse. </a:t>
            </a:r>
          </a:p>
          <a:p>
            <a:pPr algn="just"/>
            <a:endParaRPr lang="es-MX" dirty="0"/>
          </a:p>
        </p:txBody>
      </p:sp>
    </p:spTree>
    <p:extLst>
      <p:ext uri="{BB962C8B-B14F-4D97-AF65-F5344CB8AC3E}">
        <p14:creationId xmlns:p14="http://schemas.microsoft.com/office/powerpoint/2010/main" val="506413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808630" y="1335263"/>
            <a:ext cx="7772400" cy="2707348"/>
          </a:xfrm>
        </p:spPr>
        <p:txBody>
          <a:bodyPr/>
          <a:lstStyle/>
          <a:p>
            <a:r>
              <a:rPr lang="es-MX" b="1" dirty="0">
                <a:latin typeface="Century Gothic" panose="020B0502020202020204" pitchFamily="34" charset="0"/>
              </a:rPr>
              <a:t>“Obesidad en México, su impacto en la economía y los discursos que se generan”</a:t>
            </a:r>
          </a:p>
        </p:txBody>
      </p:sp>
    </p:spTree>
    <p:extLst>
      <p:ext uri="{BB962C8B-B14F-4D97-AF65-F5344CB8AC3E}">
        <p14:creationId xmlns:p14="http://schemas.microsoft.com/office/powerpoint/2010/main" val="836215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sz="4800" b="1" dirty="0">
                <a:latin typeface="Century Gothic" panose="020B0502020202020204" pitchFamily="34" charset="0"/>
              </a:rPr>
              <a:t>Justificación</a:t>
            </a:r>
          </a:p>
        </p:txBody>
      </p:sp>
    </p:spTree>
    <p:extLst>
      <p:ext uri="{BB962C8B-B14F-4D97-AF65-F5344CB8AC3E}">
        <p14:creationId xmlns:p14="http://schemas.microsoft.com/office/powerpoint/2010/main" val="2337779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23898"/>
            <a:ext cx="8229600" cy="4316914"/>
          </a:xfrm>
        </p:spPr>
        <p:txBody>
          <a:bodyPr/>
          <a:lstStyle/>
          <a:p>
            <a:pPr marL="0" indent="0" algn="r">
              <a:buNone/>
            </a:pPr>
            <a:r>
              <a:rPr lang="es-MX" sz="1800" dirty="0">
                <a:latin typeface="Century Gothic" panose="020B0502020202020204" pitchFamily="34" charset="0"/>
              </a:rPr>
              <a:t>Actualmente el 72% de los mexicanos presentan sobrepeso u obesidad. Dicho problema causó, en el año 2008, un gasto en la economía mexicana de 5,500 millones de dólares. Al día de hoy el porcentaje sigue incrementándose, principalmente en las zonas rurales o en aquellas en las que no es posible el acceso a la educación. </a:t>
            </a:r>
          </a:p>
          <a:p>
            <a:pPr marL="0" indent="0" algn="r">
              <a:buNone/>
            </a:pPr>
            <a:r>
              <a:rPr lang="es-MX" sz="1800" dirty="0">
                <a:latin typeface="Century Gothic" panose="020B0502020202020204" pitchFamily="34" charset="0"/>
              </a:rPr>
              <a:t>Con base en este contexto histórico y social, nos hemos planteado una serie de aristas, las cuales intentan construir un panorama general del problema y ser detonadoras en el análisis del mismo. Las preguntas que servirán a este proyecto, como guía, son las siguientes: ¿Qué factores biológicos, psicológicos y sociales están presentes en el desarrollo de la patología alimenticia? ¿Qué problemas genera a nivel económico, personal, familiar y nacional esta situación y cuáles son las situaciones a las que nos enfrentamos como sociedad?</a:t>
            </a:r>
          </a:p>
        </p:txBody>
      </p:sp>
    </p:spTree>
    <p:extLst>
      <p:ext uri="{BB962C8B-B14F-4D97-AF65-F5344CB8AC3E}">
        <p14:creationId xmlns:p14="http://schemas.microsoft.com/office/powerpoint/2010/main" val="6572596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243315"/>
            <a:ext cx="7772400" cy="1030464"/>
          </a:xfrm>
        </p:spPr>
        <p:txBody>
          <a:bodyPr/>
          <a:lstStyle/>
          <a:p>
            <a:r>
              <a:rPr lang="es-ES" b="1" dirty="0">
                <a:latin typeface="Century Gothic"/>
                <a:cs typeface="Century Gothic"/>
              </a:rPr>
              <a:t>Objetivo general</a:t>
            </a:r>
          </a:p>
        </p:txBody>
      </p:sp>
    </p:spTree>
    <p:extLst>
      <p:ext uri="{BB962C8B-B14F-4D97-AF65-F5344CB8AC3E}">
        <p14:creationId xmlns:p14="http://schemas.microsoft.com/office/powerpoint/2010/main" val="862617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62192" y="1364992"/>
            <a:ext cx="8419615" cy="2314982"/>
          </a:xfrm>
        </p:spPr>
        <p:txBody>
          <a:bodyPr/>
          <a:lstStyle/>
          <a:p>
            <a:pPr marL="0" indent="0" algn="just">
              <a:buNone/>
            </a:pPr>
            <a:r>
              <a:rPr lang="es-ES" sz="2400" dirty="0">
                <a:latin typeface="Century Gothic"/>
                <a:cs typeface="Century Gothic"/>
              </a:rPr>
              <a:t>Que la comunidad educativa reconozca los factores económicos, políticos, médicos y psicológicos que influyen en el desarrollo de la obesidad y el impacto que ésta tiene en la economía del país, con el fin de generar conciencia y crear una cultura de la prevención</a:t>
            </a:r>
          </a:p>
        </p:txBody>
      </p:sp>
    </p:spTree>
    <p:extLst>
      <p:ext uri="{BB962C8B-B14F-4D97-AF65-F5344CB8AC3E}">
        <p14:creationId xmlns:p14="http://schemas.microsoft.com/office/powerpoint/2010/main" val="352764074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TotalTime>
  <Words>1279</Words>
  <Application>Microsoft Office PowerPoint</Application>
  <PresentationFormat>Presentación en pantalla (4:3)</PresentationFormat>
  <Paragraphs>61</Paragraphs>
  <Slides>43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43</vt:i4>
      </vt:variant>
    </vt:vector>
  </HeadingPairs>
  <TitlesOfParts>
    <vt:vector size="48" baseType="lpstr">
      <vt:lpstr>Arial</vt:lpstr>
      <vt:lpstr>Calibri</vt:lpstr>
      <vt:lpstr>Century Gothic</vt:lpstr>
      <vt:lpstr>Times New Roman</vt:lpstr>
      <vt:lpstr>Tema de Office</vt:lpstr>
      <vt:lpstr>Presentación de PowerPoint</vt:lpstr>
      <vt:lpstr>Instituto Cultural A. C.   Equipo 7   6to Preparatoria</vt:lpstr>
      <vt:lpstr>Nombre de profesores y asignaturas</vt:lpstr>
      <vt:lpstr>Presentación de PowerPoint</vt:lpstr>
      <vt:lpstr>“Obesidad en México, su impacto en la economía y los discursos que se generan”</vt:lpstr>
      <vt:lpstr>Justificación</vt:lpstr>
      <vt:lpstr>Presentación de PowerPoint</vt:lpstr>
      <vt:lpstr>Objetivo general</vt:lpstr>
      <vt:lpstr>Presentación de PowerPoint</vt:lpstr>
      <vt:lpstr>Objetivo por asignatura</vt:lpstr>
      <vt:lpstr>Contabilidad</vt:lpstr>
      <vt:lpstr>Temas selectos de morfofisiología</vt:lpstr>
      <vt:lpstr> Psicología</vt:lpstr>
      <vt:lpstr>Evidencias de trabajo</vt:lpstr>
      <vt:lpstr>Evidencias interdisciplinarias de inicio del proyecto</vt:lpstr>
      <vt:lpstr>Presentación de PowerPoint</vt:lpstr>
      <vt:lpstr>Presentación de PowerPoint</vt:lpstr>
      <vt:lpstr>Evidencias por asignatura</vt:lpstr>
      <vt:lpstr>Temas selectos de Morfofisiología</vt:lpstr>
      <vt:lpstr>Presentación de PowerPoint</vt:lpstr>
      <vt:lpstr>Presentación de PowerPoint</vt:lpstr>
      <vt:lpstr>Contabilidad</vt:lpstr>
      <vt:lpstr>Presentación de PowerPoint</vt:lpstr>
      <vt:lpstr>Presentación de PowerPoint</vt:lpstr>
      <vt:lpstr>Psicología</vt:lpstr>
      <vt:lpstr>Presentación de PowerPoint</vt:lpstr>
      <vt:lpstr>Presentación de PowerPoint</vt:lpstr>
      <vt:lpstr>Evidencias interdisciplinarias de cierre de proyecto</vt:lpstr>
      <vt:lpstr>Presentación de PowerPoint</vt:lpstr>
      <vt:lpstr>Presentación de PowerPoint</vt:lpstr>
      <vt:lpstr>Resultados obtenidos por cada equipo de trabajo</vt:lpstr>
      <vt:lpstr>Presentación de PowerPoint</vt:lpstr>
      <vt:lpstr>Presentación de PowerPoint</vt:lpstr>
      <vt:lpstr>Desempeño de los integrantes de cada equipo de trabajo</vt:lpstr>
      <vt:lpstr>Presentación de PowerPoint</vt:lpstr>
      <vt:lpstr>Presentación de PowerPoint</vt:lpstr>
      <vt:lpstr>Presentación de PowerPoint</vt:lpstr>
      <vt:lpstr>El equipo interdisciplinario de profesores</vt:lpstr>
      <vt:lpstr>Presentación de PowerPoint</vt:lpstr>
      <vt:lpstr>Proceso y resultados del proyecto interdisciplinario en general</vt:lpstr>
      <vt:lpstr>Presentación de PowerPoint</vt:lpstr>
      <vt:lpstr>Lista de cambios realizados a la estructura del proyecto</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Esteban Teran</dc:creator>
  <cp:lastModifiedBy>ProyPrepa</cp:lastModifiedBy>
  <cp:revision>28</cp:revision>
  <dcterms:created xsi:type="dcterms:W3CDTF">2019-05-29T23:32:27Z</dcterms:created>
  <dcterms:modified xsi:type="dcterms:W3CDTF">2019-06-27T20:09:21Z</dcterms:modified>
</cp:coreProperties>
</file>