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sldIdLst>
    <p:sldId id="257" r:id="rId2"/>
    <p:sldId id="294" r:id="rId3"/>
    <p:sldId id="320" r:id="rId4"/>
    <p:sldId id="321" r:id="rId5"/>
    <p:sldId id="295" r:id="rId6"/>
    <p:sldId id="323" r:id="rId7"/>
    <p:sldId id="322" r:id="rId8"/>
    <p:sldId id="296" r:id="rId9"/>
    <p:sldId id="325" r:id="rId10"/>
    <p:sldId id="326" r:id="rId11"/>
    <p:sldId id="327" r:id="rId12"/>
    <p:sldId id="328" r:id="rId13"/>
    <p:sldId id="329" r:id="rId14"/>
    <p:sldId id="358" r:id="rId15"/>
    <p:sldId id="330" r:id="rId16"/>
    <p:sldId id="332" r:id="rId17"/>
    <p:sldId id="333" r:id="rId18"/>
    <p:sldId id="334" r:id="rId19"/>
    <p:sldId id="335" r:id="rId20"/>
    <p:sldId id="336" r:id="rId21"/>
    <p:sldId id="337" r:id="rId22"/>
    <p:sldId id="338" r:id="rId23"/>
    <p:sldId id="346" r:id="rId24"/>
    <p:sldId id="314" r:id="rId25"/>
    <p:sldId id="347" r:id="rId26"/>
    <p:sldId id="339" r:id="rId27"/>
    <p:sldId id="340" r:id="rId28"/>
    <p:sldId id="341" r:id="rId29"/>
    <p:sldId id="342" r:id="rId30"/>
    <p:sldId id="343" r:id="rId31"/>
    <p:sldId id="344" r:id="rId32"/>
    <p:sldId id="345" r:id="rId33"/>
    <p:sldId id="348" r:id="rId34"/>
    <p:sldId id="349" r:id="rId35"/>
    <p:sldId id="324" r:id="rId36"/>
    <p:sldId id="359" r:id="rId37"/>
    <p:sldId id="360" r:id="rId38"/>
    <p:sldId id="361" r:id="rId39"/>
    <p:sldId id="362" r:id="rId40"/>
    <p:sldId id="363" r:id="rId41"/>
    <p:sldId id="364" r:id="rId42"/>
    <p:sldId id="365" r:id="rId43"/>
    <p:sldId id="331" r:id="rId44"/>
    <p:sldId id="356" r:id="rId45"/>
    <p:sldId id="357" r:id="rId46"/>
    <p:sldId id="366" r:id="rId47"/>
    <p:sldId id="367" r:id="rId48"/>
    <p:sldId id="368" r:id="rId49"/>
    <p:sldId id="369" r:id="rId50"/>
    <p:sldId id="370" r:id="rId51"/>
    <p:sldId id="371" r:id="rId52"/>
    <p:sldId id="372" r:id="rId53"/>
    <p:sldId id="351" r:id="rId54"/>
    <p:sldId id="352" r:id="rId55"/>
    <p:sldId id="353" r:id="rId56"/>
    <p:sldId id="373" r:id="rId57"/>
    <p:sldId id="374" r:id="rId58"/>
    <p:sldId id="375" r:id="rId59"/>
    <p:sldId id="376" r:id="rId60"/>
    <p:sldId id="377" r:id="rId61"/>
    <p:sldId id="378" r:id="rId62"/>
    <p:sldId id="379" r:id="rId63"/>
    <p:sldId id="354" r:id="rId64"/>
    <p:sldId id="355" r:id="rId6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66"/>
    <p:restoredTop sz="93702"/>
  </p:normalViewPr>
  <p:slideViewPr>
    <p:cSldViewPr snapToGrid="0" snapToObjects="1">
      <p:cViewPr varScale="1">
        <p:scale>
          <a:sx n="89" d="100"/>
          <a:sy n="89" d="100"/>
        </p:scale>
        <p:origin x="-1216" y="-1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3A9D8C6-C2B5-A247-8E0B-C8D23FD41549}" type="datetimeFigureOut">
              <a:rPr lang="es-MX" smtClean="0"/>
              <a:t>08/04/19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47E9DD9-B8BC-C24B-A999-D5A07F2AE5BF}" type="slidenum">
              <a:rPr lang="es-MX" smtClean="0"/>
              <a:t>‹Nr.›</a:t>
            </a:fld>
            <a:endParaRPr lang="es-MX"/>
          </a:p>
        </p:txBody>
      </p:sp>
    </p:spTree>
    <p:extLst>
      <p:ext uri="{BB962C8B-B14F-4D97-AF65-F5344CB8AC3E}">
        <p14:creationId xmlns:p14="http://schemas.microsoft.com/office/powerpoint/2010/main" val="1783107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3A9D8C6-C2B5-A247-8E0B-C8D23FD41549}" type="datetimeFigureOut">
              <a:rPr lang="es-MX" smtClean="0"/>
              <a:t>08/04/19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47E9DD9-B8BC-C24B-A999-D5A07F2AE5BF}" type="slidenum">
              <a:rPr lang="es-MX" smtClean="0"/>
              <a:t>‹Nr.›</a:t>
            </a:fld>
            <a:endParaRPr lang="es-MX"/>
          </a:p>
        </p:txBody>
      </p:sp>
    </p:spTree>
    <p:extLst>
      <p:ext uri="{BB962C8B-B14F-4D97-AF65-F5344CB8AC3E}">
        <p14:creationId xmlns:p14="http://schemas.microsoft.com/office/powerpoint/2010/main" val="2931221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
Segundo nivel
Tercer nivel
Cuarto nivel
Quinto nivel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3A9D8C6-C2B5-A247-8E0B-C8D23FD41549}" type="datetimeFigureOut">
              <a:rPr lang="es-MX" smtClean="0"/>
              <a:t>08/04/19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47E9DD9-B8BC-C24B-A999-D5A07F2AE5BF}" type="slidenum">
              <a:rPr lang="es-MX" smtClean="0"/>
              <a:t>‹Nr.›</a:t>
            </a:fld>
            <a:endParaRPr lang="es-MX"/>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84982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3A9D8C6-C2B5-A247-8E0B-C8D23FD41549}" type="datetimeFigureOut">
              <a:rPr lang="es-MX" smtClean="0"/>
              <a:t>08/04/19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47E9DD9-B8BC-C24B-A999-D5A07F2AE5BF}" type="slidenum">
              <a:rPr lang="es-MX" smtClean="0"/>
              <a:t>‹Nr.›</a:t>
            </a:fld>
            <a:endParaRPr lang="es-MX"/>
          </a:p>
        </p:txBody>
      </p:sp>
    </p:spTree>
    <p:extLst>
      <p:ext uri="{BB962C8B-B14F-4D97-AF65-F5344CB8AC3E}">
        <p14:creationId xmlns:p14="http://schemas.microsoft.com/office/powerpoint/2010/main" val="2068318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
Segundo nivel
Tercer nivel
Cuarto nivel
Quinto nivel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3A9D8C6-C2B5-A247-8E0B-C8D23FD41549}" type="datetimeFigureOut">
              <a:rPr lang="es-MX" smtClean="0"/>
              <a:t>08/04/19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47E9DD9-B8BC-C24B-A999-D5A07F2AE5BF}" type="slidenum">
              <a:rPr lang="es-MX" smtClean="0"/>
              <a:t>‹Nr.›</a:t>
            </a:fld>
            <a:endParaRPr lang="es-MX"/>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32377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
Segundo nivel
Tercer nivel
Cuarto nivel
Quinto nivel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3A9D8C6-C2B5-A247-8E0B-C8D23FD41549}" type="datetimeFigureOut">
              <a:rPr lang="es-MX" smtClean="0"/>
              <a:t>08/04/19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47E9DD9-B8BC-C24B-A999-D5A07F2AE5BF}" type="slidenum">
              <a:rPr lang="es-MX" smtClean="0"/>
              <a:t>‹Nr.›</a:t>
            </a:fld>
            <a:endParaRPr lang="es-MX"/>
          </a:p>
        </p:txBody>
      </p:sp>
    </p:spTree>
    <p:extLst>
      <p:ext uri="{BB962C8B-B14F-4D97-AF65-F5344CB8AC3E}">
        <p14:creationId xmlns:p14="http://schemas.microsoft.com/office/powerpoint/2010/main" val="790845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3A9D8C6-C2B5-A247-8E0B-C8D23FD41549}" type="datetimeFigureOut">
              <a:rPr lang="es-MX" smtClean="0"/>
              <a:t>08/04/19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47E9DD9-B8BC-C24B-A999-D5A07F2AE5BF}" type="slidenum">
              <a:rPr lang="es-MX" smtClean="0"/>
              <a:t>‹Nr.›</a:t>
            </a:fld>
            <a:endParaRPr lang="es-MX"/>
          </a:p>
        </p:txBody>
      </p:sp>
    </p:spTree>
    <p:extLst>
      <p:ext uri="{BB962C8B-B14F-4D97-AF65-F5344CB8AC3E}">
        <p14:creationId xmlns:p14="http://schemas.microsoft.com/office/powerpoint/2010/main" val="2898939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3A9D8C6-C2B5-A247-8E0B-C8D23FD41549}" type="datetimeFigureOut">
              <a:rPr lang="es-MX" smtClean="0"/>
              <a:t>08/04/19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47E9DD9-B8BC-C24B-A999-D5A07F2AE5BF}" type="slidenum">
              <a:rPr lang="es-MX" smtClean="0"/>
              <a:t>‹Nr.›</a:t>
            </a:fld>
            <a:endParaRPr lang="es-MX"/>
          </a:p>
        </p:txBody>
      </p:sp>
    </p:spTree>
    <p:extLst>
      <p:ext uri="{BB962C8B-B14F-4D97-AF65-F5344CB8AC3E}">
        <p14:creationId xmlns:p14="http://schemas.microsoft.com/office/powerpoint/2010/main" val="420486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3A9D8C6-C2B5-A247-8E0B-C8D23FD41549}" type="datetimeFigureOut">
              <a:rPr lang="es-MX" smtClean="0"/>
              <a:t>08/04/19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47E9DD9-B8BC-C24B-A999-D5A07F2AE5BF}" type="slidenum">
              <a:rPr lang="es-MX" smtClean="0"/>
              <a:t>‹Nr.›</a:t>
            </a:fld>
            <a:endParaRPr lang="es-MX"/>
          </a:p>
        </p:txBody>
      </p:sp>
    </p:spTree>
    <p:extLst>
      <p:ext uri="{BB962C8B-B14F-4D97-AF65-F5344CB8AC3E}">
        <p14:creationId xmlns:p14="http://schemas.microsoft.com/office/powerpoint/2010/main" val="4281523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3A9D8C6-C2B5-A247-8E0B-C8D23FD41549}" type="datetimeFigureOut">
              <a:rPr lang="es-MX" smtClean="0"/>
              <a:t>08/04/19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47E9DD9-B8BC-C24B-A999-D5A07F2AE5BF}" type="slidenum">
              <a:rPr lang="es-MX" smtClean="0"/>
              <a:t>‹Nr.›</a:t>
            </a:fld>
            <a:endParaRPr lang="es-MX"/>
          </a:p>
        </p:txBody>
      </p:sp>
    </p:spTree>
    <p:extLst>
      <p:ext uri="{BB962C8B-B14F-4D97-AF65-F5344CB8AC3E}">
        <p14:creationId xmlns:p14="http://schemas.microsoft.com/office/powerpoint/2010/main" val="706760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3A9D8C6-C2B5-A247-8E0B-C8D23FD41549}" type="datetimeFigureOut">
              <a:rPr lang="es-MX" smtClean="0"/>
              <a:t>08/04/19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47E9DD9-B8BC-C24B-A999-D5A07F2AE5BF}" type="slidenum">
              <a:rPr lang="es-MX" smtClean="0"/>
              <a:t>‹Nr.›</a:t>
            </a:fld>
            <a:endParaRPr lang="es-MX"/>
          </a:p>
        </p:txBody>
      </p:sp>
    </p:spTree>
    <p:extLst>
      <p:ext uri="{BB962C8B-B14F-4D97-AF65-F5344CB8AC3E}">
        <p14:creationId xmlns:p14="http://schemas.microsoft.com/office/powerpoint/2010/main" val="3465989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63A9D8C6-C2B5-A247-8E0B-C8D23FD41549}" type="datetimeFigureOut">
              <a:rPr lang="es-MX" smtClean="0"/>
              <a:t>08/04/19</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747E9DD9-B8BC-C24B-A999-D5A07F2AE5BF}" type="slidenum">
              <a:rPr lang="es-MX" smtClean="0"/>
              <a:t>‹Nr.›</a:t>
            </a:fld>
            <a:endParaRPr lang="es-MX"/>
          </a:p>
        </p:txBody>
      </p:sp>
    </p:spTree>
    <p:extLst>
      <p:ext uri="{BB962C8B-B14F-4D97-AF65-F5344CB8AC3E}">
        <p14:creationId xmlns:p14="http://schemas.microsoft.com/office/powerpoint/2010/main" val="330261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3A9D8C6-C2B5-A247-8E0B-C8D23FD41549}" type="datetimeFigureOut">
              <a:rPr lang="es-MX" smtClean="0"/>
              <a:t>08/04/19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747E9DD9-B8BC-C24B-A999-D5A07F2AE5BF}" type="slidenum">
              <a:rPr lang="es-MX" smtClean="0"/>
              <a:t>‹Nr.›</a:t>
            </a:fld>
            <a:endParaRPr lang="es-MX"/>
          </a:p>
        </p:txBody>
      </p:sp>
    </p:spTree>
    <p:extLst>
      <p:ext uri="{BB962C8B-B14F-4D97-AF65-F5344CB8AC3E}">
        <p14:creationId xmlns:p14="http://schemas.microsoft.com/office/powerpoint/2010/main" val="2506060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9D8C6-C2B5-A247-8E0B-C8D23FD41549}" type="datetimeFigureOut">
              <a:rPr lang="es-MX" smtClean="0"/>
              <a:t>08/04/19</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747E9DD9-B8BC-C24B-A999-D5A07F2AE5BF}" type="slidenum">
              <a:rPr lang="es-MX" smtClean="0"/>
              <a:t>‹Nr.›</a:t>
            </a:fld>
            <a:endParaRPr lang="es-MX"/>
          </a:p>
        </p:txBody>
      </p:sp>
    </p:spTree>
    <p:extLst>
      <p:ext uri="{BB962C8B-B14F-4D97-AF65-F5344CB8AC3E}">
        <p14:creationId xmlns:p14="http://schemas.microsoft.com/office/powerpoint/2010/main" val="1962065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3A9D8C6-C2B5-A247-8E0B-C8D23FD41549}" type="datetimeFigureOut">
              <a:rPr lang="es-MX" smtClean="0"/>
              <a:t>08/04/19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47E9DD9-B8BC-C24B-A999-D5A07F2AE5BF}" type="slidenum">
              <a:rPr lang="es-MX" smtClean="0"/>
              <a:t>‹Nr.›</a:t>
            </a:fld>
            <a:endParaRPr lang="es-MX"/>
          </a:p>
        </p:txBody>
      </p:sp>
    </p:spTree>
    <p:extLst>
      <p:ext uri="{BB962C8B-B14F-4D97-AF65-F5344CB8AC3E}">
        <p14:creationId xmlns:p14="http://schemas.microsoft.com/office/powerpoint/2010/main" val="363181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3A9D8C6-C2B5-A247-8E0B-C8D23FD41549}" type="datetimeFigureOut">
              <a:rPr lang="es-MX" smtClean="0"/>
              <a:t>08/04/19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47E9DD9-B8BC-C24B-A999-D5A07F2AE5BF}" type="slidenum">
              <a:rPr lang="es-MX" smtClean="0"/>
              <a:t>‹Nr.›</a:t>
            </a:fld>
            <a:endParaRPr lang="es-MX"/>
          </a:p>
        </p:txBody>
      </p:sp>
    </p:spTree>
    <p:extLst>
      <p:ext uri="{BB962C8B-B14F-4D97-AF65-F5344CB8AC3E}">
        <p14:creationId xmlns:p14="http://schemas.microsoft.com/office/powerpoint/2010/main" val="38467548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A9D8C6-C2B5-A247-8E0B-C8D23FD41549}" type="datetimeFigureOut">
              <a:rPr lang="es-MX" smtClean="0"/>
              <a:t>08/04/19</a:t>
            </a:fld>
            <a:endParaRPr lang="es-MX"/>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47E9DD9-B8BC-C24B-A999-D5A07F2AE5BF}" type="slidenum">
              <a:rPr lang="es-MX" smtClean="0"/>
              <a:t>‹Nr.›</a:t>
            </a:fld>
            <a:endParaRPr lang="es-MX"/>
          </a:p>
        </p:txBody>
      </p:sp>
    </p:spTree>
    <p:extLst>
      <p:ext uri="{BB962C8B-B14F-4D97-AF65-F5344CB8AC3E}">
        <p14:creationId xmlns:p14="http://schemas.microsoft.com/office/powerpoint/2010/main" val="166407371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6.tiff"/></Relationships>
</file>

<file path=ppt/slides/_rels/slide4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3.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4.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5.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1.jpg"/><Relationship Id="rId5"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64.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elissa\Documents\PASEO ESMERALDA (RUBI)\LOGOTIPO COLOR PE 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7059" y="232012"/>
            <a:ext cx="1425111" cy="1988559"/>
          </a:xfrm>
          <a:prstGeom prst="rect">
            <a:avLst/>
          </a:prstGeom>
          <a:noFill/>
          <a:ln>
            <a:noFill/>
          </a:ln>
        </p:spPr>
      </p:pic>
      <p:sp>
        <p:nvSpPr>
          <p:cNvPr id="11" name="CuadroTexto 10">
            <a:extLst>
              <a:ext uri="{FF2B5EF4-FFF2-40B4-BE49-F238E27FC236}">
                <a16:creationId xmlns:a16="http://schemas.microsoft.com/office/drawing/2014/main" xmlns="" id="{9D717622-E9C7-4148-B5CA-DAE60A4E426F}"/>
              </a:ext>
            </a:extLst>
          </p:cNvPr>
          <p:cNvSpPr txBox="1"/>
          <p:nvPr/>
        </p:nvSpPr>
        <p:spPr>
          <a:xfrm>
            <a:off x="1484706" y="3429000"/>
            <a:ext cx="8102474" cy="3170099"/>
          </a:xfrm>
          <a:prstGeom prst="rect">
            <a:avLst/>
          </a:prstGeom>
          <a:noFill/>
        </p:spPr>
        <p:txBody>
          <a:bodyPr wrap="none" rtlCol="0">
            <a:spAutoFit/>
          </a:bodyPr>
          <a:lstStyle/>
          <a:p>
            <a:r>
              <a:rPr lang="es-MX" sz="3200" dirty="0">
                <a:solidFill>
                  <a:srgbClr val="002060"/>
                </a:solidFill>
              </a:rPr>
              <a:t>CENTRO ESCOLAR PASEO ESMERALDA   7800</a:t>
            </a:r>
          </a:p>
          <a:p>
            <a:endParaRPr lang="es-MX" sz="3200" dirty="0">
              <a:solidFill>
                <a:srgbClr val="002060"/>
              </a:solidFill>
            </a:endParaRPr>
          </a:p>
          <a:p>
            <a:pPr algn="ctr"/>
            <a:r>
              <a:rPr lang="es-MX" sz="2400" dirty="0">
                <a:solidFill>
                  <a:srgbClr val="002060"/>
                </a:solidFill>
              </a:rPr>
              <a:t>EQUIPO 1</a:t>
            </a:r>
          </a:p>
          <a:p>
            <a:pPr algn="ctr"/>
            <a:endParaRPr lang="es-MX" sz="2400" dirty="0">
              <a:solidFill>
                <a:srgbClr val="002060"/>
              </a:solidFill>
            </a:endParaRPr>
          </a:p>
          <a:p>
            <a:pPr algn="ctr"/>
            <a:r>
              <a:rPr lang="es-MX" sz="2400" dirty="0">
                <a:solidFill>
                  <a:srgbClr val="002060"/>
                </a:solidFill>
              </a:rPr>
              <a:t>PRIMERO Y SEGUNDO SEMESTRE DEL PLAN CCH </a:t>
            </a:r>
          </a:p>
          <a:p>
            <a:pPr algn="ctr"/>
            <a:endParaRPr lang="es-MX" sz="3200" dirty="0">
              <a:solidFill>
                <a:srgbClr val="002060"/>
              </a:solidFill>
            </a:endParaRPr>
          </a:p>
          <a:p>
            <a:pPr algn="ctr"/>
            <a:endParaRPr lang="es-MX" sz="3200" dirty="0">
              <a:solidFill>
                <a:srgbClr val="002060"/>
              </a:solidFill>
            </a:endParaRPr>
          </a:p>
        </p:txBody>
      </p:sp>
      <p:sp>
        <p:nvSpPr>
          <p:cNvPr id="2" name="CuadroTexto 1"/>
          <p:cNvSpPr txBox="1"/>
          <p:nvPr/>
        </p:nvSpPr>
        <p:spPr>
          <a:xfrm>
            <a:off x="996286" y="232012"/>
            <a:ext cx="3780430" cy="369332"/>
          </a:xfrm>
          <a:prstGeom prst="rect">
            <a:avLst/>
          </a:prstGeom>
          <a:noFill/>
        </p:spPr>
        <p:txBody>
          <a:bodyPr wrap="square" rtlCol="0">
            <a:spAutoFit/>
          </a:bodyPr>
          <a:lstStyle/>
          <a:p>
            <a:r>
              <a:rPr lang="es-MX" dirty="0"/>
              <a:t>APARTADO 1 </a:t>
            </a:r>
          </a:p>
        </p:txBody>
      </p:sp>
    </p:spTree>
    <p:extLst>
      <p:ext uri="{BB962C8B-B14F-4D97-AF65-F5344CB8AC3E}">
        <p14:creationId xmlns:p14="http://schemas.microsoft.com/office/powerpoint/2010/main" val="2502473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920622" y="222541"/>
            <a:ext cx="3684895" cy="369332"/>
          </a:xfrm>
          <a:prstGeom prst="rect">
            <a:avLst/>
          </a:prstGeom>
          <a:noFill/>
        </p:spPr>
        <p:txBody>
          <a:bodyPr wrap="square" rtlCol="0">
            <a:spAutoFit/>
          </a:bodyPr>
          <a:lstStyle/>
          <a:p>
            <a:r>
              <a:rPr lang="es-MX" dirty="0"/>
              <a:t>APARTADO 8</a:t>
            </a:r>
          </a:p>
        </p:txBody>
      </p:sp>
      <p:sp>
        <p:nvSpPr>
          <p:cNvPr id="3" name="CuadroTexto 2"/>
          <p:cNvSpPr txBox="1"/>
          <p:nvPr/>
        </p:nvSpPr>
        <p:spPr>
          <a:xfrm>
            <a:off x="1253129" y="2118324"/>
            <a:ext cx="9275300" cy="2062103"/>
          </a:xfrm>
          <a:prstGeom prst="rect">
            <a:avLst/>
          </a:prstGeom>
          <a:noFill/>
        </p:spPr>
        <p:txBody>
          <a:bodyPr wrap="square" rtlCol="0">
            <a:spAutoFit/>
          </a:bodyPr>
          <a:lstStyle/>
          <a:p>
            <a:pPr>
              <a:buClr>
                <a:schemeClr val="accent1">
                  <a:lumMod val="75000"/>
                </a:schemeClr>
              </a:buClr>
            </a:pPr>
            <a:r>
              <a:rPr lang="es-MX" sz="3200" dirty="0"/>
              <a:t>8.3</a:t>
            </a:r>
          </a:p>
          <a:p>
            <a:pPr marL="457200" indent="-457200">
              <a:buClr>
                <a:schemeClr val="accent1">
                  <a:lumMod val="75000"/>
                </a:schemeClr>
              </a:buClr>
              <a:buFont typeface="+mj-lt"/>
              <a:buAutoNum type="alphaLcParenR" startAt="7"/>
            </a:pPr>
            <a:r>
              <a:rPr lang="es-MX" sz="2400" dirty="0"/>
              <a:t>Justificación de la actividad.- conocer opciones baratas, más sanas, con  raíces locales, que las que ofrece la medicina alópata.</a:t>
            </a:r>
          </a:p>
          <a:p>
            <a:pPr>
              <a:buClr>
                <a:schemeClr val="accent1">
                  <a:lumMod val="75000"/>
                </a:schemeClr>
              </a:buClr>
            </a:pPr>
            <a:endParaRPr lang="es-MX" sz="2400" dirty="0"/>
          </a:p>
        </p:txBody>
      </p:sp>
    </p:spTree>
    <p:extLst>
      <p:ext uri="{BB962C8B-B14F-4D97-AF65-F5344CB8AC3E}">
        <p14:creationId xmlns:p14="http://schemas.microsoft.com/office/powerpoint/2010/main" val="4050162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920622" y="222541"/>
            <a:ext cx="3684895" cy="369332"/>
          </a:xfrm>
          <a:prstGeom prst="rect">
            <a:avLst/>
          </a:prstGeom>
          <a:noFill/>
        </p:spPr>
        <p:txBody>
          <a:bodyPr wrap="square" rtlCol="0">
            <a:spAutoFit/>
          </a:bodyPr>
          <a:lstStyle/>
          <a:p>
            <a:r>
              <a:rPr lang="es-MX" dirty="0"/>
              <a:t>APARTADO 8</a:t>
            </a:r>
          </a:p>
        </p:txBody>
      </p:sp>
      <p:sp>
        <p:nvSpPr>
          <p:cNvPr id="3" name="CuadroTexto 2"/>
          <p:cNvSpPr txBox="1"/>
          <p:nvPr/>
        </p:nvSpPr>
        <p:spPr>
          <a:xfrm>
            <a:off x="1253129" y="1634210"/>
            <a:ext cx="9275300" cy="4770537"/>
          </a:xfrm>
          <a:prstGeom prst="rect">
            <a:avLst/>
          </a:prstGeom>
          <a:noFill/>
        </p:spPr>
        <p:txBody>
          <a:bodyPr wrap="square" rtlCol="0">
            <a:spAutoFit/>
          </a:bodyPr>
          <a:lstStyle/>
          <a:p>
            <a:pPr>
              <a:buClr>
                <a:schemeClr val="accent1">
                  <a:lumMod val="75000"/>
                </a:schemeClr>
              </a:buClr>
            </a:pPr>
            <a:r>
              <a:rPr lang="es-MX" sz="3200" dirty="0"/>
              <a:t>8.4</a:t>
            </a:r>
          </a:p>
          <a:p>
            <a:pPr marL="457200" indent="-457200">
              <a:buClr>
                <a:schemeClr val="accent1">
                  <a:lumMod val="75000"/>
                </a:schemeClr>
              </a:buClr>
              <a:buFont typeface="+mj-lt"/>
              <a:buAutoNum type="alphaLcParenR" startAt="8"/>
            </a:pPr>
            <a:r>
              <a:rPr lang="es-MX" sz="2400" dirty="0"/>
              <a:t>Descripción de apertura de la actividad.</a:t>
            </a:r>
          </a:p>
          <a:p>
            <a:pPr marL="457200" indent="-457200">
              <a:buClr>
                <a:schemeClr val="accent1">
                  <a:lumMod val="75000"/>
                </a:schemeClr>
              </a:buClr>
              <a:buFont typeface="Arial" panose="020B0604020202020204" pitchFamily="34" charset="0"/>
              <a:buChar char="•"/>
            </a:pPr>
            <a:r>
              <a:rPr lang="es-MX" sz="2400" dirty="0"/>
              <a:t>Presentación al grupo de los objetivos generales del proyecto.</a:t>
            </a:r>
          </a:p>
          <a:p>
            <a:pPr marL="457200" indent="-457200">
              <a:buClr>
                <a:schemeClr val="accent1">
                  <a:lumMod val="75000"/>
                </a:schemeClr>
              </a:buClr>
              <a:buFont typeface="Arial" panose="020B0604020202020204" pitchFamily="34" charset="0"/>
              <a:buChar char="•"/>
            </a:pPr>
            <a:r>
              <a:rPr lang="es-MX" sz="2400" dirty="0"/>
              <a:t>Solicitud de trabajo de investigación general sobre las plantas medicinales.</a:t>
            </a:r>
          </a:p>
          <a:p>
            <a:pPr marL="457200" indent="-457200">
              <a:buClr>
                <a:schemeClr val="accent1">
                  <a:lumMod val="75000"/>
                </a:schemeClr>
              </a:buClr>
              <a:buFont typeface="Arial" panose="020B0604020202020204" pitchFamily="34" charset="0"/>
              <a:buChar char="•"/>
            </a:pPr>
            <a:r>
              <a:rPr lang="es-MX" sz="2400" dirty="0"/>
              <a:t>Entrega individual de resultados.</a:t>
            </a:r>
          </a:p>
          <a:p>
            <a:pPr>
              <a:buClr>
                <a:schemeClr val="accent1">
                  <a:lumMod val="75000"/>
                </a:schemeClr>
              </a:buClr>
            </a:pPr>
            <a:endParaRPr lang="es-MX" sz="2400" dirty="0"/>
          </a:p>
          <a:p>
            <a:pPr>
              <a:buClr>
                <a:schemeClr val="accent1">
                  <a:lumMod val="75000"/>
                </a:schemeClr>
              </a:buClr>
            </a:pPr>
            <a:r>
              <a:rPr lang="es-MX" sz="3200" dirty="0"/>
              <a:t>8.5</a:t>
            </a:r>
          </a:p>
          <a:p>
            <a:pPr marL="457200" indent="-457200">
              <a:buClr>
                <a:schemeClr val="accent1">
                  <a:lumMod val="75000"/>
                </a:schemeClr>
              </a:buClr>
              <a:buFont typeface="+mj-lt"/>
              <a:buAutoNum type="alphaLcParenR" startAt="9"/>
            </a:pPr>
            <a:r>
              <a:rPr lang="es-MX" sz="2400" dirty="0"/>
              <a:t>Descripción del desarrollo de la actividad.</a:t>
            </a:r>
          </a:p>
          <a:p>
            <a:pPr>
              <a:buClr>
                <a:schemeClr val="accent1">
                  <a:lumMod val="75000"/>
                </a:schemeClr>
              </a:buClr>
            </a:pPr>
            <a:r>
              <a:rPr lang="es-MX" sz="2400" dirty="0"/>
              <a:t>	Investigación general, en todo tipo de fuentes (bibliográficas, electrónicas) sobre las plantas medicinales, nombre común, nombre científico, usos y beneficios.</a:t>
            </a:r>
          </a:p>
        </p:txBody>
      </p:sp>
    </p:spTree>
    <p:extLst>
      <p:ext uri="{BB962C8B-B14F-4D97-AF65-F5344CB8AC3E}">
        <p14:creationId xmlns:p14="http://schemas.microsoft.com/office/powerpoint/2010/main" val="588937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920622" y="222541"/>
            <a:ext cx="3684895" cy="369332"/>
          </a:xfrm>
          <a:prstGeom prst="rect">
            <a:avLst/>
          </a:prstGeom>
          <a:noFill/>
        </p:spPr>
        <p:txBody>
          <a:bodyPr wrap="square" rtlCol="0">
            <a:spAutoFit/>
          </a:bodyPr>
          <a:lstStyle/>
          <a:p>
            <a:r>
              <a:rPr lang="es-MX" dirty="0"/>
              <a:t>APARTADO 8</a:t>
            </a:r>
          </a:p>
        </p:txBody>
      </p:sp>
      <p:sp>
        <p:nvSpPr>
          <p:cNvPr id="3" name="CuadroTexto 2"/>
          <p:cNvSpPr txBox="1"/>
          <p:nvPr/>
        </p:nvSpPr>
        <p:spPr>
          <a:xfrm>
            <a:off x="1253129" y="1784334"/>
            <a:ext cx="9275300" cy="4401205"/>
          </a:xfrm>
          <a:prstGeom prst="rect">
            <a:avLst/>
          </a:prstGeom>
          <a:noFill/>
        </p:spPr>
        <p:txBody>
          <a:bodyPr wrap="square" rtlCol="0">
            <a:spAutoFit/>
          </a:bodyPr>
          <a:lstStyle/>
          <a:p>
            <a:pPr>
              <a:buClr>
                <a:schemeClr val="accent1">
                  <a:lumMod val="75000"/>
                </a:schemeClr>
              </a:buClr>
            </a:pPr>
            <a:r>
              <a:rPr lang="es-MX" sz="3200" dirty="0"/>
              <a:t>8.6</a:t>
            </a:r>
          </a:p>
          <a:p>
            <a:pPr marL="457200" indent="-457200">
              <a:buClr>
                <a:schemeClr val="accent1">
                  <a:lumMod val="75000"/>
                </a:schemeClr>
              </a:buClr>
              <a:buFont typeface="+mj-lt"/>
              <a:buAutoNum type="alphaLcParenR" startAt="10"/>
            </a:pPr>
            <a:r>
              <a:rPr lang="es-MX" sz="2400" dirty="0"/>
              <a:t>Descripción del cierre de la actividad.</a:t>
            </a:r>
          </a:p>
          <a:p>
            <a:pPr marL="457200" indent="-457200">
              <a:buClr>
                <a:schemeClr val="accent1">
                  <a:lumMod val="75000"/>
                </a:schemeClr>
              </a:buClr>
              <a:buFont typeface="Arial" panose="020B0604020202020204" pitchFamily="34" charset="0"/>
              <a:buChar char="•"/>
            </a:pPr>
            <a:r>
              <a:rPr lang="es-MX" sz="2400" dirty="0"/>
              <a:t>Entrega de la investigación y comentario grupal sobre el tema.</a:t>
            </a:r>
          </a:p>
          <a:p>
            <a:pPr marL="457200" indent="-457200">
              <a:buClr>
                <a:schemeClr val="accent1">
                  <a:lumMod val="75000"/>
                </a:schemeClr>
              </a:buClr>
              <a:buFont typeface="Arial" panose="020B0604020202020204" pitchFamily="34" charset="0"/>
              <a:buChar char="•"/>
            </a:pPr>
            <a:r>
              <a:rPr lang="es-MX" sz="2400" dirty="0"/>
              <a:t>Planteamiento de opciones de investigación.</a:t>
            </a:r>
          </a:p>
          <a:p>
            <a:pPr marL="457200" indent="-457200">
              <a:buClr>
                <a:schemeClr val="accent1">
                  <a:lumMod val="75000"/>
                </a:schemeClr>
              </a:buClr>
              <a:buFont typeface="Arial" panose="020B0604020202020204" pitchFamily="34" charset="0"/>
              <a:buChar char="•"/>
            </a:pPr>
            <a:endParaRPr lang="es-MX" sz="2400" dirty="0"/>
          </a:p>
          <a:p>
            <a:pPr>
              <a:buClr>
                <a:schemeClr val="accent1">
                  <a:lumMod val="75000"/>
                </a:schemeClr>
              </a:buClr>
            </a:pPr>
            <a:r>
              <a:rPr lang="es-MX" sz="3200" dirty="0"/>
              <a:t>8.7</a:t>
            </a:r>
          </a:p>
          <a:p>
            <a:pPr marL="457200" indent="-457200">
              <a:buClr>
                <a:schemeClr val="accent1">
                  <a:lumMod val="75000"/>
                </a:schemeClr>
              </a:buClr>
              <a:buFont typeface="+mj-lt"/>
              <a:buAutoNum type="alphaLcParenR" startAt="11"/>
            </a:pPr>
            <a:r>
              <a:rPr lang="es-MX" sz="2400" dirty="0"/>
              <a:t>Descripción de lo que se hará con los resultados de la actividad.</a:t>
            </a:r>
          </a:p>
          <a:p>
            <a:pPr marL="457200" indent="-457200">
              <a:buClr>
                <a:schemeClr val="accent1">
                  <a:lumMod val="75000"/>
                </a:schemeClr>
              </a:buClr>
              <a:buFont typeface="Arial" panose="020B0604020202020204" pitchFamily="34" charset="0"/>
              <a:buChar char="•"/>
            </a:pPr>
            <a:r>
              <a:rPr lang="es-MX" sz="2400" dirty="0"/>
              <a:t>Muestrario: buscar y clasificar muestras, elaboración de álbum con la información sobre el uso, sustancia química activa.</a:t>
            </a:r>
          </a:p>
          <a:p>
            <a:pPr marL="457200" indent="-457200">
              <a:buClr>
                <a:schemeClr val="accent1">
                  <a:lumMod val="75000"/>
                </a:schemeClr>
              </a:buClr>
              <a:buFont typeface="Arial" panose="020B0604020202020204" pitchFamily="34" charset="0"/>
              <a:buChar char="•"/>
            </a:pPr>
            <a:r>
              <a:rPr lang="es-MX" sz="2400" dirty="0"/>
              <a:t>Investigación paralela sobre la medicina alópata.</a:t>
            </a:r>
          </a:p>
        </p:txBody>
      </p:sp>
    </p:spTree>
    <p:extLst>
      <p:ext uri="{BB962C8B-B14F-4D97-AF65-F5344CB8AC3E}">
        <p14:creationId xmlns:p14="http://schemas.microsoft.com/office/powerpoint/2010/main" val="2919181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920622" y="222541"/>
            <a:ext cx="3684895" cy="369332"/>
          </a:xfrm>
          <a:prstGeom prst="rect">
            <a:avLst/>
          </a:prstGeom>
          <a:noFill/>
        </p:spPr>
        <p:txBody>
          <a:bodyPr wrap="square" rtlCol="0">
            <a:spAutoFit/>
          </a:bodyPr>
          <a:lstStyle/>
          <a:p>
            <a:r>
              <a:rPr lang="es-MX" dirty="0"/>
              <a:t>APARTADO 8</a:t>
            </a:r>
          </a:p>
        </p:txBody>
      </p:sp>
      <p:sp>
        <p:nvSpPr>
          <p:cNvPr id="3" name="CuadroTexto 2"/>
          <p:cNvSpPr txBox="1"/>
          <p:nvPr/>
        </p:nvSpPr>
        <p:spPr>
          <a:xfrm>
            <a:off x="1253129" y="1252069"/>
            <a:ext cx="9275300" cy="4770537"/>
          </a:xfrm>
          <a:prstGeom prst="rect">
            <a:avLst/>
          </a:prstGeom>
          <a:noFill/>
        </p:spPr>
        <p:txBody>
          <a:bodyPr wrap="square" rtlCol="0">
            <a:spAutoFit/>
          </a:bodyPr>
          <a:lstStyle/>
          <a:p>
            <a:pPr>
              <a:buClr>
                <a:schemeClr val="accent1">
                  <a:lumMod val="75000"/>
                </a:schemeClr>
              </a:buClr>
            </a:pPr>
            <a:r>
              <a:rPr lang="es-MX" sz="3200" dirty="0"/>
              <a:t>8.8</a:t>
            </a:r>
          </a:p>
          <a:p>
            <a:pPr marL="457200" indent="-457200">
              <a:buClr>
                <a:schemeClr val="accent1">
                  <a:lumMod val="75000"/>
                </a:schemeClr>
              </a:buClr>
              <a:buFont typeface="+mj-lt"/>
              <a:buAutoNum type="alphaLcParenR" startAt="12"/>
            </a:pPr>
            <a:r>
              <a:rPr lang="es-MX" sz="2400" dirty="0"/>
              <a:t>Análisis</a:t>
            </a:r>
          </a:p>
          <a:p>
            <a:pPr>
              <a:buClr>
                <a:schemeClr val="accent1">
                  <a:lumMod val="75000"/>
                </a:schemeClr>
              </a:buClr>
            </a:pPr>
            <a:endParaRPr lang="es-MX" sz="2400" dirty="0"/>
          </a:p>
          <a:p>
            <a:pPr marL="457200" indent="-457200">
              <a:buClr>
                <a:schemeClr val="accent1">
                  <a:lumMod val="75000"/>
                </a:schemeClr>
              </a:buClr>
              <a:buFont typeface="Arial" panose="020B0604020202020204" pitchFamily="34" charset="0"/>
              <a:buChar char="•"/>
            </a:pPr>
            <a:r>
              <a:rPr lang="es-MX" sz="2400" dirty="0"/>
              <a:t>Esperamos hacer un análisis estadístico, porcentual, de costos, usos, frecuencias, edades de consumidores, etc.</a:t>
            </a:r>
          </a:p>
          <a:p>
            <a:pPr marL="457200" indent="-457200">
              <a:buClr>
                <a:schemeClr val="accent1">
                  <a:lumMod val="75000"/>
                </a:schemeClr>
              </a:buClr>
              <a:buFont typeface="Arial" panose="020B0604020202020204" pitchFamily="34" charset="0"/>
              <a:buChar char="•"/>
            </a:pPr>
            <a:r>
              <a:rPr lang="es-MX" sz="2400" dirty="0"/>
              <a:t>Más adelante se hará la contrastación con los resultados obtenidos.</a:t>
            </a:r>
          </a:p>
          <a:p>
            <a:pPr marL="457200" indent="-457200">
              <a:buClr>
                <a:schemeClr val="accent1">
                  <a:lumMod val="75000"/>
                </a:schemeClr>
              </a:buClr>
              <a:buFont typeface="Arial" panose="020B0604020202020204" pitchFamily="34" charset="0"/>
              <a:buChar char="•"/>
            </a:pPr>
            <a:endParaRPr lang="es-MX" sz="2400" dirty="0"/>
          </a:p>
          <a:p>
            <a:pPr>
              <a:buClr>
                <a:schemeClr val="accent1">
                  <a:lumMod val="75000"/>
                </a:schemeClr>
              </a:buClr>
            </a:pPr>
            <a:r>
              <a:rPr lang="es-MX" sz="3200" dirty="0"/>
              <a:t>8.9</a:t>
            </a:r>
          </a:p>
          <a:p>
            <a:pPr marL="457200" indent="-457200">
              <a:buClr>
                <a:schemeClr val="accent1">
                  <a:lumMod val="75000"/>
                </a:schemeClr>
              </a:buClr>
              <a:buFont typeface="+mj-lt"/>
              <a:buAutoNum type="alphaLcParenR" startAt="13"/>
            </a:pPr>
            <a:r>
              <a:rPr lang="es-MX" sz="2400" dirty="0"/>
              <a:t>Toma de decisiones.</a:t>
            </a:r>
          </a:p>
          <a:p>
            <a:pPr marL="457200" indent="-457200">
              <a:buClr>
                <a:schemeClr val="accent1">
                  <a:lumMod val="75000"/>
                </a:schemeClr>
              </a:buClr>
              <a:buFont typeface="Arial" panose="020B0604020202020204" pitchFamily="34" charset="0"/>
              <a:buChar char="•"/>
            </a:pPr>
            <a:r>
              <a:rPr lang="es-MX" sz="2400" dirty="0"/>
              <a:t>Ampliar las opciones de consumo, utilidad y consecuencias secundarias.</a:t>
            </a:r>
          </a:p>
        </p:txBody>
      </p:sp>
    </p:spTree>
    <p:extLst>
      <p:ext uri="{BB962C8B-B14F-4D97-AF65-F5344CB8AC3E}">
        <p14:creationId xmlns:p14="http://schemas.microsoft.com/office/powerpoint/2010/main" val="1927746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A1778-0B62-9046-A95B-2E9172E43B30}"/>
              </a:ext>
            </a:extLst>
          </p:cNvPr>
          <p:cNvSpPr>
            <a:spLocks noGrp="1"/>
          </p:cNvSpPr>
          <p:nvPr>
            <p:ph type="ctrTitle"/>
          </p:nvPr>
        </p:nvSpPr>
        <p:spPr/>
        <p:txBody>
          <a:bodyPr/>
          <a:lstStyle/>
          <a:p>
            <a:r>
              <a:rPr lang="en-US" dirty="0" err="1"/>
              <a:t>Evidencias</a:t>
            </a:r>
            <a:r>
              <a:rPr lang="en-US" dirty="0"/>
              <a:t> </a:t>
            </a:r>
          </a:p>
        </p:txBody>
      </p:sp>
      <p:sp>
        <p:nvSpPr>
          <p:cNvPr id="3" name="Subtitle 2">
            <a:extLst>
              <a:ext uri="{FF2B5EF4-FFF2-40B4-BE49-F238E27FC236}">
                <a16:creationId xmlns:a16="http://schemas.microsoft.com/office/drawing/2014/main" xmlns="" id="{1322B6A1-66EC-2B4E-BC80-5D4C9B7661E4}"/>
              </a:ext>
            </a:extLst>
          </p:cNvPr>
          <p:cNvSpPr>
            <a:spLocks noGrp="1"/>
          </p:cNvSpPr>
          <p:nvPr>
            <p:ph type="subTitle" idx="1"/>
          </p:nvPr>
        </p:nvSpPr>
        <p:spPr/>
        <p:txBody>
          <a:bodyPr>
            <a:normAutofit/>
          </a:bodyPr>
          <a:lstStyle/>
          <a:p>
            <a:r>
              <a:rPr lang="en-US" sz="3200" dirty="0" err="1">
                <a:solidFill>
                  <a:schemeClr val="tx1"/>
                </a:solidFill>
              </a:rPr>
              <a:t>Apartado</a:t>
            </a:r>
            <a:r>
              <a:rPr lang="en-US" sz="3200" dirty="0">
                <a:solidFill>
                  <a:schemeClr val="tx1"/>
                </a:solidFill>
              </a:rPr>
              <a:t> 8</a:t>
            </a:r>
          </a:p>
          <a:p>
            <a:endParaRPr lang="en-US" sz="3200" dirty="0">
              <a:solidFill>
                <a:schemeClr val="tx1"/>
              </a:solidFill>
            </a:endParaRPr>
          </a:p>
        </p:txBody>
      </p:sp>
    </p:spTree>
    <p:extLst>
      <p:ext uri="{BB962C8B-B14F-4D97-AF65-F5344CB8AC3E}">
        <p14:creationId xmlns:p14="http://schemas.microsoft.com/office/powerpoint/2010/main" val="2304382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150" y="539256"/>
            <a:ext cx="4118140" cy="308860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1044" y="3310883"/>
            <a:ext cx="4479073" cy="3359305"/>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3304" y="576645"/>
            <a:ext cx="4073025" cy="3054768"/>
          </a:xfrm>
          <a:prstGeom prst="rect">
            <a:avLst/>
          </a:prstGeom>
        </p:spPr>
      </p:pic>
    </p:spTree>
    <p:extLst>
      <p:ext uri="{BB962C8B-B14F-4D97-AF65-F5344CB8AC3E}">
        <p14:creationId xmlns:p14="http://schemas.microsoft.com/office/powerpoint/2010/main" val="3414883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A603223-46BC-114E-849F-737A04D71FF0}"/>
              </a:ext>
            </a:extLst>
          </p:cNvPr>
          <p:cNvSpPr txBox="1">
            <a:spLocks noGrp="1"/>
          </p:cNvSpPr>
          <p:nvPr>
            <p:ph idx="1"/>
          </p:nvPr>
        </p:nvSpPr>
        <p:spPr>
          <a:xfrm>
            <a:off x="1253129" y="1465733"/>
            <a:ext cx="8597900" cy="4039296"/>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MX" sz="2800" dirty="0">
                <a:solidFill>
                  <a:schemeClr val="tx1"/>
                </a:solidFill>
              </a:rPr>
              <a:t>9.1</a:t>
            </a:r>
            <a:r>
              <a:rPr lang="es-MX" sz="2000" dirty="0">
                <a:solidFill>
                  <a:schemeClr val="tx1"/>
                </a:solidFill>
              </a:rPr>
              <a:t> </a:t>
            </a:r>
          </a:p>
          <a:p>
            <a:pPr marL="457200" indent="-457200" algn="l">
              <a:buAutoNum type="alphaLcParenR"/>
            </a:pPr>
            <a:r>
              <a:rPr lang="es-MX" sz="2800" dirty="0">
                <a:solidFill>
                  <a:schemeClr val="tx1"/>
                </a:solidFill>
              </a:rPr>
              <a:t>Nombre de la actividad.- visita al mercado de hierbas.</a:t>
            </a:r>
          </a:p>
          <a:p>
            <a:pPr marL="457200" indent="-457200" algn="l">
              <a:buAutoNum type="alphaLcParenR"/>
            </a:pPr>
            <a:r>
              <a:rPr lang="es-MX" sz="2800" dirty="0">
                <a:solidFill>
                  <a:schemeClr val="tx1"/>
                </a:solidFill>
              </a:rPr>
              <a:t>Objetivo: conocer el acervo de hierbas medicinales, uso, costos, popularidad, nombre común, etc.</a:t>
            </a:r>
          </a:p>
          <a:p>
            <a:pPr marL="457200" indent="-457200" algn="l">
              <a:buAutoNum type="alphaLcParenR"/>
            </a:pPr>
            <a:r>
              <a:rPr lang="es-MX" sz="2800" dirty="0">
                <a:solidFill>
                  <a:schemeClr val="tx1"/>
                </a:solidFill>
              </a:rPr>
              <a:t>Grado: Primer semestre del plan CCH.</a:t>
            </a:r>
          </a:p>
          <a:p>
            <a:pPr marL="457200" indent="-457200" algn="l">
              <a:buAutoNum type="alphaLcParenR"/>
            </a:pPr>
            <a:r>
              <a:rPr lang="es-MX" sz="2800" dirty="0">
                <a:solidFill>
                  <a:schemeClr val="tx1"/>
                </a:solidFill>
              </a:rPr>
              <a:t>Fecha: noviembre de 2018.</a:t>
            </a:r>
          </a:p>
          <a:p>
            <a:pPr marL="457200" indent="-457200" algn="l">
              <a:buAutoNum type="alphaLcParenR"/>
            </a:pPr>
            <a:endParaRPr lang="es-MX" sz="2000" dirty="0">
              <a:solidFill>
                <a:schemeClr val="tx1"/>
              </a:solidFill>
            </a:endParaRPr>
          </a:p>
        </p:txBody>
      </p:sp>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084334" y="795749"/>
            <a:ext cx="1890934" cy="369332"/>
          </a:xfrm>
          <a:prstGeom prst="rect">
            <a:avLst/>
          </a:prstGeom>
          <a:noFill/>
        </p:spPr>
        <p:txBody>
          <a:bodyPr wrap="square" rtlCol="0">
            <a:spAutoFit/>
          </a:bodyPr>
          <a:lstStyle/>
          <a:p>
            <a:r>
              <a:rPr lang="es-MX" dirty="0"/>
              <a:t>APARTADO 9</a:t>
            </a:r>
          </a:p>
        </p:txBody>
      </p:sp>
    </p:spTree>
    <p:extLst>
      <p:ext uri="{BB962C8B-B14F-4D97-AF65-F5344CB8AC3E}">
        <p14:creationId xmlns:p14="http://schemas.microsoft.com/office/powerpoint/2010/main" val="2291176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821630" y="304429"/>
            <a:ext cx="1562755" cy="369332"/>
          </a:xfrm>
          <a:prstGeom prst="rect">
            <a:avLst/>
          </a:prstGeom>
          <a:noFill/>
        </p:spPr>
        <p:txBody>
          <a:bodyPr wrap="square" rtlCol="0">
            <a:spAutoFit/>
          </a:bodyPr>
          <a:lstStyle/>
          <a:p>
            <a:r>
              <a:rPr lang="es-MX" dirty="0"/>
              <a:t>APARTADO 9</a:t>
            </a:r>
          </a:p>
        </p:txBody>
      </p:sp>
      <p:sp>
        <p:nvSpPr>
          <p:cNvPr id="3" name="CuadroTexto 2"/>
          <p:cNvSpPr txBox="1"/>
          <p:nvPr/>
        </p:nvSpPr>
        <p:spPr>
          <a:xfrm>
            <a:off x="2685810" y="1571751"/>
            <a:ext cx="7665537" cy="4093428"/>
          </a:xfrm>
          <a:prstGeom prst="rect">
            <a:avLst/>
          </a:prstGeom>
          <a:noFill/>
        </p:spPr>
        <p:txBody>
          <a:bodyPr wrap="square" rtlCol="0">
            <a:spAutoFit/>
          </a:bodyPr>
          <a:lstStyle/>
          <a:p>
            <a:r>
              <a:rPr lang="es-MX" sz="3200" dirty="0"/>
              <a:t>9.2</a:t>
            </a:r>
          </a:p>
          <a:p>
            <a:endParaRPr lang="es-MX" dirty="0"/>
          </a:p>
          <a:p>
            <a:pPr marL="457200" indent="-457200">
              <a:buClr>
                <a:schemeClr val="accent1">
                  <a:lumMod val="75000"/>
                </a:schemeClr>
              </a:buClr>
              <a:buFont typeface="+mj-lt"/>
              <a:buAutoNum type="alphaLcParenR" startAt="5"/>
            </a:pPr>
            <a:r>
              <a:rPr lang="es-MX" sz="2400" dirty="0"/>
              <a:t>Asignaturas participantes:</a:t>
            </a:r>
          </a:p>
          <a:p>
            <a:pPr marL="342900" indent="-342900">
              <a:buFont typeface="Arial" panose="020B0604020202020204" pitchFamily="34" charset="0"/>
              <a:buChar char="•"/>
            </a:pPr>
            <a:r>
              <a:rPr lang="es-MX" sz="2400" dirty="0"/>
              <a:t>Español</a:t>
            </a:r>
          </a:p>
          <a:p>
            <a:pPr marL="342900" indent="-342900">
              <a:buFont typeface="Arial" panose="020B0604020202020204" pitchFamily="34" charset="0"/>
              <a:buChar char="•"/>
            </a:pPr>
            <a:r>
              <a:rPr lang="es-MX" sz="2400" dirty="0"/>
              <a:t>Historia Universal </a:t>
            </a:r>
          </a:p>
          <a:p>
            <a:pPr marL="342900" indent="-342900">
              <a:buFont typeface="Arial" panose="020B0604020202020204" pitchFamily="34" charset="0"/>
              <a:buChar char="•"/>
            </a:pPr>
            <a:r>
              <a:rPr lang="es-MX" sz="2400" dirty="0"/>
              <a:t>Matemáticas I</a:t>
            </a:r>
          </a:p>
          <a:p>
            <a:pPr marL="342900" indent="-342900">
              <a:buFont typeface="Arial" panose="020B0604020202020204" pitchFamily="34" charset="0"/>
              <a:buChar char="•"/>
            </a:pPr>
            <a:r>
              <a:rPr lang="es-MX" sz="2400" dirty="0"/>
              <a:t>Química II</a:t>
            </a:r>
          </a:p>
          <a:p>
            <a:endParaRPr lang="es-MX" sz="2400" dirty="0"/>
          </a:p>
          <a:p>
            <a:endParaRPr lang="es-MX" sz="2400" dirty="0"/>
          </a:p>
          <a:p>
            <a:pPr marL="457200" indent="-457200">
              <a:buClr>
                <a:schemeClr val="accent1">
                  <a:lumMod val="75000"/>
                </a:schemeClr>
              </a:buClr>
              <a:buFont typeface="+mj-lt"/>
              <a:buAutoNum type="alphaLcParenR" startAt="6"/>
            </a:pPr>
            <a:r>
              <a:rPr lang="es-MX" sz="2400" dirty="0"/>
              <a:t>Fuentes de apoyo: entrevistas y encuestas.</a:t>
            </a:r>
          </a:p>
          <a:p>
            <a:endParaRPr lang="es-MX" dirty="0"/>
          </a:p>
        </p:txBody>
      </p:sp>
    </p:spTree>
    <p:extLst>
      <p:ext uri="{BB962C8B-B14F-4D97-AF65-F5344CB8AC3E}">
        <p14:creationId xmlns:p14="http://schemas.microsoft.com/office/powerpoint/2010/main" val="1640147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170286" y="713862"/>
            <a:ext cx="1719031" cy="369332"/>
          </a:xfrm>
          <a:prstGeom prst="rect">
            <a:avLst/>
          </a:prstGeom>
          <a:noFill/>
        </p:spPr>
        <p:txBody>
          <a:bodyPr wrap="square" rtlCol="0">
            <a:spAutoFit/>
          </a:bodyPr>
          <a:lstStyle/>
          <a:p>
            <a:r>
              <a:rPr lang="es-MX" dirty="0"/>
              <a:t>APARTADO 9</a:t>
            </a:r>
          </a:p>
        </p:txBody>
      </p:sp>
      <p:sp>
        <p:nvSpPr>
          <p:cNvPr id="3" name="CuadroTexto 2"/>
          <p:cNvSpPr txBox="1"/>
          <p:nvPr/>
        </p:nvSpPr>
        <p:spPr>
          <a:xfrm>
            <a:off x="1253129" y="2118324"/>
            <a:ext cx="9275300" cy="1692771"/>
          </a:xfrm>
          <a:prstGeom prst="rect">
            <a:avLst/>
          </a:prstGeom>
          <a:noFill/>
        </p:spPr>
        <p:txBody>
          <a:bodyPr wrap="square" rtlCol="0">
            <a:spAutoFit/>
          </a:bodyPr>
          <a:lstStyle/>
          <a:p>
            <a:pPr>
              <a:buClr>
                <a:schemeClr val="accent1">
                  <a:lumMod val="75000"/>
                </a:schemeClr>
              </a:buClr>
            </a:pPr>
            <a:r>
              <a:rPr lang="es-MX" sz="3200" dirty="0"/>
              <a:t>9.3</a:t>
            </a:r>
          </a:p>
          <a:p>
            <a:pPr marL="457200" indent="-457200">
              <a:buClr>
                <a:schemeClr val="accent1">
                  <a:lumMod val="75000"/>
                </a:schemeClr>
              </a:buClr>
              <a:buFont typeface="+mj-lt"/>
              <a:buAutoNum type="alphaLcParenR" startAt="7"/>
            </a:pPr>
            <a:r>
              <a:rPr lang="es-MX" sz="2400" dirty="0"/>
              <a:t>Justificación de la actividad.- conocer en vivo las hierbas sobre las cuales se hará la investigación.</a:t>
            </a:r>
          </a:p>
          <a:p>
            <a:pPr>
              <a:buClr>
                <a:schemeClr val="accent1">
                  <a:lumMod val="75000"/>
                </a:schemeClr>
              </a:buClr>
            </a:pPr>
            <a:endParaRPr lang="es-MX" sz="2400" dirty="0"/>
          </a:p>
        </p:txBody>
      </p:sp>
    </p:spTree>
    <p:extLst>
      <p:ext uri="{BB962C8B-B14F-4D97-AF65-F5344CB8AC3E}">
        <p14:creationId xmlns:p14="http://schemas.microsoft.com/office/powerpoint/2010/main" val="899597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920622" y="222541"/>
            <a:ext cx="3684895" cy="369332"/>
          </a:xfrm>
          <a:prstGeom prst="rect">
            <a:avLst/>
          </a:prstGeom>
          <a:noFill/>
        </p:spPr>
        <p:txBody>
          <a:bodyPr wrap="square" rtlCol="0">
            <a:spAutoFit/>
          </a:bodyPr>
          <a:lstStyle/>
          <a:p>
            <a:r>
              <a:rPr lang="es-MX" dirty="0"/>
              <a:t>APARTADO 9</a:t>
            </a:r>
          </a:p>
        </p:txBody>
      </p:sp>
      <p:sp>
        <p:nvSpPr>
          <p:cNvPr id="3" name="CuadroTexto 2"/>
          <p:cNvSpPr txBox="1"/>
          <p:nvPr/>
        </p:nvSpPr>
        <p:spPr>
          <a:xfrm>
            <a:off x="1253129" y="1634210"/>
            <a:ext cx="9275300" cy="4031873"/>
          </a:xfrm>
          <a:prstGeom prst="rect">
            <a:avLst/>
          </a:prstGeom>
          <a:noFill/>
        </p:spPr>
        <p:txBody>
          <a:bodyPr wrap="square" rtlCol="0">
            <a:spAutoFit/>
          </a:bodyPr>
          <a:lstStyle/>
          <a:p>
            <a:pPr>
              <a:buClr>
                <a:schemeClr val="accent1">
                  <a:lumMod val="75000"/>
                </a:schemeClr>
              </a:buClr>
            </a:pPr>
            <a:r>
              <a:rPr lang="es-MX" sz="3200" dirty="0"/>
              <a:t>9.4</a:t>
            </a:r>
          </a:p>
          <a:p>
            <a:pPr marL="457200" indent="-457200">
              <a:buClr>
                <a:schemeClr val="accent1">
                  <a:lumMod val="75000"/>
                </a:schemeClr>
              </a:buClr>
              <a:buFont typeface="+mj-lt"/>
              <a:buAutoNum type="alphaLcParenR" startAt="8"/>
            </a:pPr>
            <a:r>
              <a:rPr lang="es-MX" sz="2400" dirty="0"/>
              <a:t>Descripción de apertura de la actividad.</a:t>
            </a:r>
          </a:p>
          <a:p>
            <a:pPr marL="457200" indent="-457200">
              <a:buClr>
                <a:schemeClr val="accent1">
                  <a:lumMod val="75000"/>
                </a:schemeClr>
              </a:buClr>
              <a:buFont typeface="Arial" panose="020B0604020202020204" pitchFamily="34" charset="0"/>
              <a:buChar char="•"/>
            </a:pPr>
            <a:r>
              <a:rPr lang="es-MX" sz="2400" dirty="0"/>
              <a:t>Visita al mercado de hierbas.</a:t>
            </a:r>
          </a:p>
          <a:p>
            <a:pPr marL="457200" indent="-457200">
              <a:buClr>
                <a:schemeClr val="accent1">
                  <a:lumMod val="75000"/>
                </a:schemeClr>
              </a:buClr>
              <a:buFont typeface="Arial" panose="020B0604020202020204" pitchFamily="34" charset="0"/>
              <a:buChar char="•"/>
            </a:pPr>
            <a:r>
              <a:rPr lang="es-MX" sz="2400" dirty="0"/>
              <a:t>Entrevistas a los dueños de puesto y/o hierberos.</a:t>
            </a:r>
          </a:p>
          <a:p>
            <a:pPr>
              <a:buClr>
                <a:schemeClr val="accent1">
                  <a:lumMod val="75000"/>
                </a:schemeClr>
              </a:buClr>
            </a:pPr>
            <a:endParaRPr lang="es-MX" sz="2400" dirty="0"/>
          </a:p>
          <a:p>
            <a:pPr>
              <a:buClr>
                <a:schemeClr val="accent1">
                  <a:lumMod val="75000"/>
                </a:schemeClr>
              </a:buClr>
            </a:pPr>
            <a:r>
              <a:rPr lang="es-MX" sz="3200" dirty="0"/>
              <a:t>9.5</a:t>
            </a:r>
          </a:p>
          <a:p>
            <a:pPr marL="457200" indent="-457200">
              <a:buClr>
                <a:schemeClr val="accent1">
                  <a:lumMod val="75000"/>
                </a:schemeClr>
              </a:buClr>
              <a:buFont typeface="+mj-lt"/>
              <a:buAutoNum type="alphaLcParenR" startAt="9"/>
            </a:pPr>
            <a:r>
              <a:rPr lang="es-MX" sz="2400" dirty="0"/>
              <a:t>Descripción del desarrollo de la actividad.</a:t>
            </a:r>
          </a:p>
          <a:p>
            <a:pPr>
              <a:buClr>
                <a:schemeClr val="accent1">
                  <a:lumMod val="75000"/>
                </a:schemeClr>
              </a:buClr>
            </a:pPr>
            <a:r>
              <a:rPr lang="es-MX" sz="2400" dirty="0"/>
              <a:t>Entrevistar y platicar con los dueños de puestos y/o hierberos para conocer el uso, popularidad y venta de cada una de las hierbas que ofrecen.</a:t>
            </a:r>
          </a:p>
        </p:txBody>
      </p:sp>
    </p:spTree>
    <p:extLst>
      <p:ext uri="{BB962C8B-B14F-4D97-AF65-F5344CB8AC3E}">
        <p14:creationId xmlns:p14="http://schemas.microsoft.com/office/powerpoint/2010/main" val="1681566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922910" y="1613863"/>
            <a:ext cx="8312369" cy="2809196"/>
          </a:xfrm>
          <a:prstGeom prst="rect">
            <a:avLst/>
          </a:prstGeom>
        </p:spPr>
        <p:txBody>
          <a:bodyPr vert="horz" lIns="91440" tIns="45720" rIns="91440" bIns="45720" rtlCol="0" anchor="t">
            <a:normAutofit fontScale="92500" lnSpcReduction="20000"/>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algn="ctr"/>
            <a:endParaRPr lang="es-MX" sz="3600" b="1" dirty="0">
              <a:solidFill>
                <a:srgbClr val="002060"/>
              </a:solidFill>
            </a:endParaRPr>
          </a:p>
          <a:p>
            <a:pPr algn="ctr"/>
            <a:r>
              <a:rPr lang="es-MX" sz="2300" dirty="0">
                <a:solidFill>
                  <a:srgbClr val="002060"/>
                </a:solidFill>
              </a:rPr>
              <a:t>INTEGRANTES:</a:t>
            </a:r>
          </a:p>
          <a:p>
            <a:pPr algn="ctr"/>
            <a:endParaRPr lang="es-MX" sz="2300" dirty="0">
              <a:solidFill>
                <a:srgbClr val="002060"/>
              </a:solidFill>
            </a:endParaRPr>
          </a:p>
          <a:p>
            <a:pPr algn="ctr"/>
            <a:r>
              <a:rPr lang="es-MX" sz="2300" dirty="0">
                <a:solidFill>
                  <a:srgbClr val="002060"/>
                </a:solidFill>
              </a:rPr>
              <a:t>MAGALI OSANTE MORENO (HISTORIA UNIVERSAL)</a:t>
            </a:r>
          </a:p>
          <a:p>
            <a:pPr algn="ctr"/>
            <a:r>
              <a:rPr lang="es-MX" sz="2300" dirty="0">
                <a:solidFill>
                  <a:srgbClr val="002060"/>
                </a:solidFill>
              </a:rPr>
              <a:t>MARINA LETICIA ARIAS RAMÍREZ (QUÍMICA)</a:t>
            </a:r>
          </a:p>
          <a:p>
            <a:pPr algn="ctr"/>
            <a:r>
              <a:rPr lang="es-MX" sz="2300" dirty="0">
                <a:solidFill>
                  <a:srgbClr val="002060"/>
                </a:solidFill>
              </a:rPr>
              <a:t>MARISELA LUJÁN ACOSTA (MATEMÁTICAS)</a:t>
            </a:r>
          </a:p>
          <a:p>
            <a:pPr algn="ctr"/>
            <a:r>
              <a:rPr lang="es-MX" sz="2300" dirty="0">
                <a:solidFill>
                  <a:srgbClr val="002060"/>
                </a:solidFill>
              </a:rPr>
              <a:t>MA. TERESA DOMÍNGUEZ PACHECO (TALLER DE LECTURA, APOYO)</a:t>
            </a:r>
          </a:p>
          <a:p>
            <a:pPr algn="ctr"/>
            <a:endParaRPr lang="es-MX" sz="2300" dirty="0">
              <a:solidFill>
                <a:srgbClr val="002060"/>
              </a:solidFill>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906" y="412640"/>
            <a:ext cx="947228" cy="1323563"/>
          </a:xfrm>
          <a:prstGeom prst="rect">
            <a:avLst/>
          </a:prstGeom>
          <a:noFill/>
          <a:ln>
            <a:noFill/>
          </a:ln>
        </p:spPr>
      </p:pic>
      <p:sp>
        <p:nvSpPr>
          <p:cNvPr id="2" name="CuadroTexto 1"/>
          <p:cNvSpPr txBox="1"/>
          <p:nvPr/>
        </p:nvSpPr>
        <p:spPr>
          <a:xfrm>
            <a:off x="1760561" y="412640"/>
            <a:ext cx="2101755" cy="369332"/>
          </a:xfrm>
          <a:prstGeom prst="rect">
            <a:avLst/>
          </a:prstGeom>
          <a:noFill/>
        </p:spPr>
        <p:txBody>
          <a:bodyPr wrap="square" rtlCol="0">
            <a:spAutoFit/>
          </a:bodyPr>
          <a:lstStyle/>
          <a:p>
            <a:r>
              <a:rPr lang="es-MX" dirty="0"/>
              <a:t>APARTADO 2</a:t>
            </a:r>
          </a:p>
        </p:txBody>
      </p:sp>
    </p:spTree>
    <p:extLst>
      <p:ext uri="{BB962C8B-B14F-4D97-AF65-F5344CB8AC3E}">
        <p14:creationId xmlns:p14="http://schemas.microsoft.com/office/powerpoint/2010/main" val="1978466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1651378" y="863988"/>
            <a:ext cx="3684895" cy="369332"/>
          </a:xfrm>
          <a:prstGeom prst="rect">
            <a:avLst/>
          </a:prstGeom>
          <a:noFill/>
        </p:spPr>
        <p:txBody>
          <a:bodyPr wrap="square" rtlCol="0">
            <a:spAutoFit/>
          </a:bodyPr>
          <a:lstStyle/>
          <a:p>
            <a:r>
              <a:rPr lang="es-MX" dirty="0"/>
              <a:t>APARTADO 9</a:t>
            </a:r>
          </a:p>
        </p:txBody>
      </p:sp>
      <p:sp>
        <p:nvSpPr>
          <p:cNvPr id="3" name="CuadroTexto 2"/>
          <p:cNvSpPr txBox="1"/>
          <p:nvPr/>
        </p:nvSpPr>
        <p:spPr>
          <a:xfrm>
            <a:off x="1253129" y="1784334"/>
            <a:ext cx="9275300" cy="4401205"/>
          </a:xfrm>
          <a:prstGeom prst="rect">
            <a:avLst/>
          </a:prstGeom>
          <a:noFill/>
        </p:spPr>
        <p:txBody>
          <a:bodyPr wrap="square" rtlCol="0">
            <a:spAutoFit/>
          </a:bodyPr>
          <a:lstStyle/>
          <a:p>
            <a:pPr>
              <a:buClr>
                <a:schemeClr val="accent1">
                  <a:lumMod val="75000"/>
                </a:schemeClr>
              </a:buClr>
            </a:pPr>
            <a:r>
              <a:rPr lang="es-MX" sz="3200" dirty="0"/>
              <a:t>9.6</a:t>
            </a:r>
          </a:p>
          <a:p>
            <a:pPr marL="457200" indent="-457200">
              <a:buClr>
                <a:schemeClr val="accent1">
                  <a:lumMod val="75000"/>
                </a:schemeClr>
              </a:buClr>
              <a:buFont typeface="+mj-lt"/>
              <a:buAutoNum type="alphaLcParenR" startAt="10"/>
            </a:pPr>
            <a:r>
              <a:rPr lang="es-MX" sz="2400" dirty="0"/>
              <a:t>Descripción del cierre de la actividad.</a:t>
            </a:r>
          </a:p>
          <a:p>
            <a:pPr marL="457200" indent="-457200">
              <a:buClr>
                <a:schemeClr val="accent1">
                  <a:lumMod val="75000"/>
                </a:schemeClr>
              </a:buClr>
              <a:buFont typeface="Arial" panose="020B0604020202020204" pitchFamily="34" charset="0"/>
              <a:buChar char="•"/>
            </a:pPr>
            <a:r>
              <a:rPr lang="es-MX" sz="2400" dirty="0"/>
              <a:t>Compilación de entrevistas.</a:t>
            </a:r>
          </a:p>
          <a:p>
            <a:pPr marL="457200" indent="-457200">
              <a:buClr>
                <a:schemeClr val="accent1">
                  <a:lumMod val="75000"/>
                </a:schemeClr>
              </a:buClr>
              <a:buFont typeface="Arial" panose="020B0604020202020204" pitchFamily="34" charset="0"/>
              <a:buChar char="•"/>
            </a:pPr>
            <a:r>
              <a:rPr lang="es-MX" sz="2400" dirty="0"/>
              <a:t>Entrega de reporte.</a:t>
            </a:r>
          </a:p>
          <a:p>
            <a:pPr marL="457200" indent="-457200">
              <a:buClr>
                <a:schemeClr val="accent1">
                  <a:lumMod val="75000"/>
                </a:schemeClr>
              </a:buClr>
              <a:buFont typeface="Arial" panose="020B0604020202020204" pitchFamily="34" charset="0"/>
              <a:buChar char="•"/>
            </a:pPr>
            <a:endParaRPr lang="es-MX" sz="2400" dirty="0"/>
          </a:p>
          <a:p>
            <a:pPr>
              <a:buClr>
                <a:schemeClr val="accent1">
                  <a:lumMod val="75000"/>
                </a:schemeClr>
              </a:buClr>
            </a:pPr>
            <a:r>
              <a:rPr lang="es-MX" sz="3200" dirty="0"/>
              <a:t>9.7</a:t>
            </a:r>
          </a:p>
          <a:p>
            <a:pPr marL="457200" indent="-457200">
              <a:buClr>
                <a:schemeClr val="accent1">
                  <a:lumMod val="75000"/>
                </a:schemeClr>
              </a:buClr>
              <a:buFont typeface="+mj-lt"/>
              <a:buAutoNum type="alphaLcParenR" startAt="11"/>
            </a:pPr>
            <a:r>
              <a:rPr lang="es-MX" sz="2400" dirty="0"/>
              <a:t>Descripción de lo que se hará con los resultados de la actividad.</a:t>
            </a:r>
          </a:p>
          <a:p>
            <a:pPr marL="457200" indent="-457200">
              <a:buClr>
                <a:schemeClr val="accent1">
                  <a:lumMod val="75000"/>
                </a:schemeClr>
              </a:buClr>
              <a:buFont typeface="Arial" panose="020B0604020202020204" pitchFamily="34" charset="0"/>
              <a:buChar char="•"/>
            </a:pPr>
            <a:r>
              <a:rPr lang="es-MX" sz="2400" dirty="0"/>
              <a:t>Álbum  que incluirá origen, tiempo de uso, uso curativo, componente activo, uso comparativo con el equivalente alópata y costo.</a:t>
            </a:r>
          </a:p>
        </p:txBody>
      </p:sp>
    </p:spTree>
    <p:extLst>
      <p:ext uri="{BB962C8B-B14F-4D97-AF65-F5344CB8AC3E}">
        <p14:creationId xmlns:p14="http://schemas.microsoft.com/office/powerpoint/2010/main" val="3240767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920622" y="222541"/>
            <a:ext cx="3684895" cy="369332"/>
          </a:xfrm>
          <a:prstGeom prst="rect">
            <a:avLst/>
          </a:prstGeom>
          <a:noFill/>
        </p:spPr>
        <p:txBody>
          <a:bodyPr wrap="square" rtlCol="0">
            <a:spAutoFit/>
          </a:bodyPr>
          <a:lstStyle/>
          <a:p>
            <a:r>
              <a:rPr lang="es-MX" dirty="0"/>
              <a:t>APARTADO 9</a:t>
            </a:r>
          </a:p>
        </p:txBody>
      </p:sp>
      <p:sp>
        <p:nvSpPr>
          <p:cNvPr id="3" name="CuadroTexto 2"/>
          <p:cNvSpPr txBox="1"/>
          <p:nvPr/>
        </p:nvSpPr>
        <p:spPr>
          <a:xfrm>
            <a:off x="1253129" y="1252069"/>
            <a:ext cx="9275300" cy="5016758"/>
          </a:xfrm>
          <a:prstGeom prst="rect">
            <a:avLst/>
          </a:prstGeom>
          <a:noFill/>
        </p:spPr>
        <p:txBody>
          <a:bodyPr wrap="square" rtlCol="0">
            <a:spAutoFit/>
          </a:bodyPr>
          <a:lstStyle/>
          <a:p>
            <a:pPr>
              <a:buClr>
                <a:schemeClr val="accent1">
                  <a:lumMod val="75000"/>
                </a:schemeClr>
              </a:buClr>
            </a:pPr>
            <a:r>
              <a:rPr lang="es-MX" sz="3200" dirty="0"/>
              <a:t>9.8</a:t>
            </a:r>
          </a:p>
          <a:p>
            <a:pPr marL="457200" indent="-457200">
              <a:buClr>
                <a:schemeClr val="accent1">
                  <a:lumMod val="75000"/>
                </a:schemeClr>
              </a:buClr>
              <a:buFont typeface="+mj-lt"/>
              <a:buAutoNum type="alphaLcParenR" startAt="12"/>
            </a:pPr>
            <a:r>
              <a:rPr lang="es-MX" sz="2400" dirty="0"/>
              <a:t>Análisis</a:t>
            </a:r>
          </a:p>
          <a:p>
            <a:pPr>
              <a:buClr>
                <a:schemeClr val="accent1">
                  <a:lumMod val="75000"/>
                </a:schemeClr>
              </a:buClr>
            </a:pPr>
            <a:endParaRPr lang="es-MX" sz="2400" dirty="0"/>
          </a:p>
          <a:p>
            <a:pPr marL="457200" indent="-457200">
              <a:buClr>
                <a:schemeClr val="accent1">
                  <a:lumMod val="75000"/>
                </a:schemeClr>
              </a:buClr>
              <a:buFont typeface="Arial" panose="020B0604020202020204" pitchFamily="34" charset="0"/>
              <a:buChar char="•"/>
            </a:pPr>
            <a:r>
              <a:rPr lang="es-MX" sz="2400" dirty="0"/>
              <a:t>Contrastación de lo esperado con lo sucedido:</a:t>
            </a:r>
          </a:p>
          <a:p>
            <a:pPr>
              <a:buClr>
                <a:schemeClr val="accent1">
                  <a:lumMod val="75000"/>
                </a:schemeClr>
              </a:buClr>
            </a:pPr>
            <a:r>
              <a:rPr lang="es-MX" sz="2400" dirty="0"/>
              <a:t>Todas las hierbas se vendían por manojo y todos los manojos costaban $5.</a:t>
            </a:r>
          </a:p>
          <a:p>
            <a:pPr marL="457200" indent="-457200">
              <a:buClr>
                <a:schemeClr val="accent1">
                  <a:lumMod val="75000"/>
                </a:schemeClr>
              </a:buClr>
              <a:buFont typeface="+mj-lt"/>
              <a:buAutoNum type="arabicPeriod"/>
            </a:pPr>
            <a:r>
              <a:rPr lang="es-MX" sz="2400" dirty="0"/>
              <a:t>Logros alcanzados.- las alumnas descubrieron que una proporción alta de la población citadina usa, hasta la fecha, hierbas curativas. Compararon intuitivamente el costo de un tratamiento alópata con las opciones naturistas.</a:t>
            </a:r>
          </a:p>
          <a:p>
            <a:pPr marL="457200" indent="-457200">
              <a:buClr>
                <a:schemeClr val="accent1">
                  <a:lumMod val="75000"/>
                </a:schemeClr>
              </a:buClr>
              <a:buFont typeface="+mj-lt"/>
              <a:buAutoNum type="arabicPeriod"/>
            </a:pPr>
            <a:r>
              <a:rPr lang="es-MX" sz="2400" dirty="0"/>
              <a:t>Aspectos a mejorar.- analizar científicamente lo que intuyeron.</a:t>
            </a:r>
          </a:p>
          <a:p>
            <a:pPr>
              <a:buClr>
                <a:schemeClr val="accent1">
                  <a:lumMod val="75000"/>
                </a:schemeClr>
              </a:buClr>
            </a:pPr>
            <a:endParaRPr lang="es-MX" sz="2400" dirty="0"/>
          </a:p>
        </p:txBody>
      </p:sp>
    </p:spTree>
    <p:extLst>
      <p:ext uri="{BB962C8B-B14F-4D97-AF65-F5344CB8AC3E}">
        <p14:creationId xmlns:p14="http://schemas.microsoft.com/office/powerpoint/2010/main" val="1053820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920622" y="222541"/>
            <a:ext cx="3684895" cy="369332"/>
          </a:xfrm>
          <a:prstGeom prst="rect">
            <a:avLst/>
          </a:prstGeom>
          <a:noFill/>
        </p:spPr>
        <p:txBody>
          <a:bodyPr wrap="square" rtlCol="0">
            <a:spAutoFit/>
          </a:bodyPr>
          <a:lstStyle/>
          <a:p>
            <a:r>
              <a:rPr lang="es-MX" dirty="0"/>
              <a:t>APARTADO 9</a:t>
            </a:r>
          </a:p>
        </p:txBody>
      </p:sp>
      <p:sp>
        <p:nvSpPr>
          <p:cNvPr id="3" name="CuadroTexto 2"/>
          <p:cNvSpPr txBox="1"/>
          <p:nvPr/>
        </p:nvSpPr>
        <p:spPr>
          <a:xfrm>
            <a:off x="1253129" y="1833982"/>
            <a:ext cx="9275300" cy="2062103"/>
          </a:xfrm>
          <a:prstGeom prst="rect">
            <a:avLst/>
          </a:prstGeom>
          <a:noFill/>
        </p:spPr>
        <p:txBody>
          <a:bodyPr wrap="square" rtlCol="0">
            <a:spAutoFit/>
          </a:bodyPr>
          <a:lstStyle/>
          <a:p>
            <a:pPr>
              <a:buClr>
                <a:schemeClr val="accent1">
                  <a:lumMod val="75000"/>
                </a:schemeClr>
              </a:buClr>
            </a:pPr>
            <a:r>
              <a:rPr lang="es-MX" sz="3200" dirty="0"/>
              <a:t>9.9</a:t>
            </a:r>
          </a:p>
          <a:p>
            <a:pPr marL="457200" indent="-457200">
              <a:buClr>
                <a:schemeClr val="accent1">
                  <a:lumMod val="75000"/>
                </a:schemeClr>
              </a:buClr>
              <a:buFont typeface="+mj-lt"/>
              <a:buAutoNum type="alphaLcParenR" startAt="13"/>
            </a:pPr>
            <a:r>
              <a:rPr lang="es-MX" sz="2400" dirty="0"/>
              <a:t>Toma de decisiones.</a:t>
            </a:r>
          </a:p>
          <a:p>
            <a:pPr marL="457200" indent="-457200">
              <a:buClr>
                <a:schemeClr val="accent1">
                  <a:lumMod val="75000"/>
                </a:schemeClr>
              </a:buClr>
              <a:buFont typeface="Arial" panose="020B0604020202020204" pitchFamily="34" charset="0"/>
              <a:buChar char="•"/>
            </a:pPr>
            <a:r>
              <a:rPr lang="es-MX" sz="2400" dirty="0"/>
              <a:t>Interesarse por la opción naturista.</a:t>
            </a:r>
          </a:p>
          <a:p>
            <a:pPr>
              <a:buClr>
                <a:schemeClr val="accent1">
                  <a:lumMod val="75000"/>
                </a:schemeClr>
              </a:buClr>
            </a:pPr>
            <a:endParaRPr lang="es-MX" sz="2400" dirty="0"/>
          </a:p>
          <a:p>
            <a:pPr marL="457200" indent="-457200">
              <a:buClr>
                <a:schemeClr val="accent1">
                  <a:lumMod val="75000"/>
                </a:schemeClr>
              </a:buClr>
              <a:buFont typeface="Arial" panose="020B0604020202020204" pitchFamily="34" charset="0"/>
              <a:buChar char="•"/>
            </a:pPr>
            <a:endParaRPr lang="es-MX" sz="2400" dirty="0"/>
          </a:p>
        </p:txBody>
      </p:sp>
    </p:spTree>
    <p:extLst>
      <p:ext uri="{BB962C8B-B14F-4D97-AF65-F5344CB8AC3E}">
        <p14:creationId xmlns:p14="http://schemas.microsoft.com/office/powerpoint/2010/main" val="732671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A1778-0B62-9046-A95B-2E9172E43B30}"/>
              </a:ext>
            </a:extLst>
          </p:cNvPr>
          <p:cNvSpPr>
            <a:spLocks noGrp="1"/>
          </p:cNvSpPr>
          <p:nvPr>
            <p:ph type="ctrTitle"/>
          </p:nvPr>
        </p:nvSpPr>
        <p:spPr/>
        <p:txBody>
          <a:bodyPr/>
          <a:lstStyle/>
          <a:p>
            <a:r>
              <a:rPr lang="en-US" dirty="0" err="1"/>
              <a:t>Evidencias</a:t>
            </a:r>
            <a:r>
              <a:rPr lang="en-US" dirty="0"/>
              <a:t> </a:t>
            </a:r>
          </a:p>
        </p:txBody>
      </p:sp>
      <p:sp>
        <p:nvSpPr>
          <p:cNvPr id="3" name="Subtitle 2">
            <a:extLst>
              <a:ext uri="{FF2B5EF4-FFF2-40B4-BE49-F238E27FC236}">
                <a16:creationId xmlns:a16="http://schemas.microsoft.com/office/drawing/2014/main" xmlns="" id="{1322B6A1-66EC-2B4E-BC80-5D4C9B7661E4}"/>
              </a:ext>
            </a:extLst>
          </p:cNvPr>
          <p:cNvSpPr>
            <a:spLocks noGrp="1"/>
          </p:cNvSpPr>
          <p:nvPr>
            <p:ph type="subTitle" idx="1"/>
          </p:nvPr>
        </p:nvSpPr>
        <p:spPr/>
        <p:txBody>
          <a:bodyPr>
            <a:normAutofit/>
          </a:bodyPr>
          <a:lstStyle/>
          <a:p>
            <a:r>
              <a:rPr lang="en-US" sz="3200" dirty="0" err="1">
                <a:solidFill>
                  <a:schemeClr val="tx1"/>
                </a:solidFill>
              </a:rPr>
              <a:t>Apartado</a:t>
            </a:r>
            <a:r>
              <a:rPr lang="en-US" sz="3200" dirty="0">
                <a:solidFill>
                  <a:schemeClr val="tx1"/>
                </a:solidFill>
              </a:rPr>
              <a:t> 9</a:t>
            </a:r>
          </a:p>
          <a:p>
            <a:endParaRPr lang="en-US" sz="3200" dirty="0">
              <a:solidFill>
                <a:schemeClr val="tx1"/>
              </a:solidFill>
            </a:endParaRPr>
          </a:p>
        </p:txBody>
      </p:sp>
    </p:spTree>
    <p:extLst>
      <p:ext uri="{BB962C8B-B14F-4D97-AF65-F5344CB8AC3E}">
        <p14:creationId xmlns:p14="http://schemas.microsoft.com/office/powerpoint/2010/main" val="3897291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A603223-46BC-114E-849F-737A04D71FF0}"/>
              </a:ext>
            </a:extLst>
          </p:cNvPr>
          <p:cNvSpPr txBox="1">
            <a:spLocks noGrp="1"/>
          </p:cNvSpPr>
          <p:nvPr>
            <p:ph idx="1"/>
          </p:nvPr>
        </p:nvSpPr>
        <p:spPr>
          <a:xfrm>
            <a:off x="1240714" y="754960"/>
            <a:ext cx="8597900" cy="82238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200" dirty="0"/>
              <a:t>Visita al mercado de hierbas</a:t>
            </a: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906" y="412640"/>
            <a:ext cx="947228" cy="1323563"/>
          </a:xfrm>
          <a:prstGeom prst="rect">
            <a:avLst/>
          </a:prstGeom>
          <a:noFill/>
          <a:ln>
            <a:noFill/>
          </a:ln>
        </p:spPr>
      </p:pic>
      <p:pic>
        <p:nvPicPr>
          <p:cNvPr id="2" name="Imagen 1" descr="5446dc7a-c820-4608-be72-90c8657d58d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69" y="2133838"/>
            <a:ext cx="4397310" cy="3297982"/>
          </a:xfrm>
          <a:prstGeom prst="rect">
            <a:avLst/>
          </a:prstGeom>
        </p:spPr>
      </p:pic>
      <p:pic>
        <p:nvPicPr>
          <p:cNvPr id="3" name="Imagen 2" descr="12b9be7c-6ed4-4dd1-964a-e329c1472bc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0400" y="2063533"/>
            <a:ext cx="3711600" cy="2783700"/>
          </a:xfrm>
          <a:prstGeom prst="rect">
            <a:avLst/>
          </a:prstGeom>
        </p:spPr>
      </p:pic>
      <p:sp>
        <p:nvSpPr>
          <p:cNvPr id="5" name="TextBox 4">
            <a:extLst>
              <a:ext uri="{FF2B5EF4-FFF2-40B4-BE49-F238E27FC236}">
                <a16:creationId xmlns:a16="http://schemas.microsoft.com/office/drawing/2014/main" xmlns="" id="{7464C17B-742E-DC4C-A060-487775478301}"/>
              </a:ext>
            </a:extLst>
          </p:cNvPr>
          <p:cNvSpPr txBox="1"/>
          <p:nvPr/>
        </p:nvSpPr>
        <p:spPr>
          <a:xfrm>
            <a:off x="1783080" y="412640"/>
            <a:ext cx="1316386" cy="369332"/>
          </a:xfrm>
          <a:prstGeom prst="rect">
            <a:avLst/>
          </a:prstGeom>
          <a:noFill/>
        </p:spPr>
        <p:txBody>
          <a:bodyPr wrap="none" rtlCol="0">
            <a:spAutoFit/>
          </a:bodyPr>
          <a:lstStyle/>
          <a:p>
            <a:r>
              <a:rPr lang="en-US" dirty="0" err="1"/>
              <a:t>Apartado</a:t>
            </a:r>
            <a:r>
              <a:rPr lang="en-US" dirty="0"/>
              <a:t> 9</a:t>
            </a:r>
          </a:p>
        </p:txBody>
      </p:sp>
      <p:pic>
        <p:nvPicPr>
          <p:cNvPr id="12" name="Picture 11">
            <a:extLst>
              <a:ext uri="{FF2B5EF4-FFF2-40B4-BE49-F238E27FC236}">
                <a16:creationId xmlns:a16="http://schemas.microsoft.com/office/drawing/2014/main" xmlns="" id="{CF194A8A-8D4F-9342-8572-5C0BA3CF15BA}"/>
              </a:ext>
            </a:extLst>
          </p:cNvPr>
          <p:cNvPicPr>
            <a:picLocks noChangeAspect="1"/>
          </p:cNvPicPr>
          <p:nvPr/>
        </p:nvPicPr>
        <p:blipFill>
          <a:blip r:embed="rId5"/>
          <a:stretch>
            <a:fillRect/>
          </a:stretch>
        </p:blipFill>
        <p:spPr>
          <a:xfrm>
            <a:off x="4925087" y="2538260"/>
            <a:ext cx="3239805" cy="4319740"/>
          </a:xfrm>
          <a:prstGeom prst="rect">
            <a:avLst/>
          </a:prstGeom>
        </p:spPr>
      </p:pic>
    </p:spTree>
    <p:extLst>
      <p:ext uri="{BB962C8B-B14F-4D97-AF65-F5344CB8AC3E}">
        <p14:creationId xmlns:p14="http://schemas.microsoft.com/office/powerpoint/2010/main" val="3767550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A603223-46BC-114E-849F-737A04D71FF0}"/>
              </a:ext>
            </a:extLst>
          </p:cNvPr>
          <p:cNvSpPr txBox="1">
            <a:spLocks noGrp="1"/>
          </p:cNvSpPr>
          <p:nvPr>
            <p:ph idx="1"/>
          </p:nvPr>
        </p:nvSpPr>
        <p:spPr>
          <a:xfrm>
            <a:off x="1240714" y="754960"/>
            <a:ext cx="8597900" cy="82238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200" dirty="0"/>
              <a:t>Visita al mercado de hierbas</a:t>
            </a: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906" y="412640"/>
            <a:ext cx="947228" cy="1323563"/>
          </a:xfrm>
          <a:prstGeom prst="rect">
            <a:avLst/>
          </a:prstGeom>
          <a:noFill/>
          <a:ln>
            <a:noFill/>
          </a:ln>
        </p:spPr>
      </p:pic>
      <p:sp>
        <p:nvSpPr>
          <p:cNvPr id="5" name="TextBox 4">
            <a:extLst>
              <a:ext uri="{FF2B5EF4-FFF2-40B4-BE49-F238E27FC236}">
                <a16:creationId xmlns:a16="http://schemas.microsoft.com/office/drawing/2014/main" xmlns="" id="{7464C17B-742E-DC4C-A060-487775478301}"/>
              </a:ext>
            </a:extLst>
          </p:cNvPr>
          <p:cNvSpPr txBox="1"/>
          <p:nvPr/>
        </p:nvSpPr>
        <p:spPr>
          <a:xfrm>
            <a:off x="1783080" y="412640"/>
            <a:ext cx="1316386" cy="369332"/>
          </a:xfrm>
          <a:prstGeom prst="rect">
            <a:avLst/>
          </a:prstGeom>
          <a:noFill/>
        </p:spPr>
        <p:txBody>
          <a:bodyPr wrap="none" rtlCol="0">
            <a:spAutoFit/>
          </a:bodyPr>
          <a:lstStyle/>
          <a:p>
            <a:r>
              <a:rPr lang="en-US" dirty="0" err="1"/>
              <a:t>Apartado</a:t>
            </a:r>
            <a:r>
              <a:rPr lang="en-US" dirty="0"/>
              <a:t> 9</a:t>
            </a:r>
          </a:p>
        </p:txBody>
      </p:sp>
      <p:pic>
        <p:nvPicPr>
          <p:cNvPr id="9" name="Imagen 8" descr="f22654fe-e76b-42af-bf89-87f9777133f7.JPG">
            <a:extLst>
              <a:ext uri="{FF2B5EF4-FFF2-40B4-BE49-F238E27FC236}">
                <a16:creationId xmlns:a16="http://schemas.microsoft.com/office/drawing/2014/main" xmlns="" id="{246F6E3C-32B8-6A4C-8EBB-270A757C6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44" y="2078523"/>
            <a:ext cx="4537722" cy="3403292"/>
          </a:xfrm>
          <a:prstGeom prst="rect">
            <a:avLst/>
          </a:prstGeom>
        </p:spPr>
      </p:pic>
      <p:pic>
        <p:nvPicPr>
          <p:cNvPr id="10" name="Imagen 2" descr="422c6ab1-caba-436c-a668-31420066dc0c.JPG">
            <a:extLst>
              <a:ext uri="{FF2B5EF4-FFF2-40B4-BE49-F238E27FC236}">
                <a16:creationId xmlns:a16="http://schemas.microsoft.com/office/drawing/2014/main" xmlns="" id="{8A3F47CC-4173-FD44-9AA4-A37C8C42F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5866" y="4104073"/>
            <a:ext cx="3437814" cy="2578361"/>
          </a:xfrm>
          <a:prstGeom prst="rect">
            <a:avLst/>
          </a:prstGeom>
        </p:spPr>
      </p:pic>
      <p:pic>
        <p:nvPicPr>
          <p:cNvPr id="11" name="Picture 10">
            <a:extLst>
              <a:ext uri="{FF2B5EF4-FFF2-40B4-BE49-F238E27FC236}">
                <a16:creationId xmlns:a16="http://schemas.microsoft.com/office/drawing/2014/main" xmlns="" id="{78E143C7-553D-5841-8806-5BB2A423746B}"/>
              </a:ext>
            </a:extLst>
          </p:cNvPr>
          <p:cNvPicPr>
            <a:picLocks noChangeAspect="1"/>
          </p:cNvPicPr>
          <p:nvPr/>
        </p:nvPicPr>
        <p:blipFill>
          <a:blip r:embed="rId5"/>
          <a:stretch>
            <a:fillRect/>
          </a:stretch>
        </p:blipFill>
        <p:spPr>
          <a:xfrm>
            <a:off x="8408716" y="285328"/>
            <a:ext cx="3529720" cy="4706293"/>
          </a:xfrm>
          <a:prstGeom prst="rect">
            <a:avLst/>
          </a:prstGeom>
        </p:spPr>
      </p:pic>
      <p:pic>
        <p:nvPicPr>
          <p:cNvPr id="12" name="Imagen 8" descr="f22654fe-e76b-42af-bf89-87f9777133f7.JPG">
            <a:extLst>
              <a:ext uri="{FF2B5EF4-FFF2-40B4-BE49-F238E27FC236}">
                <a16:creationId xmlns:a16="http://schemas.microsoft.com/office/drawing/2014/main" xmlns="" id="{416EDB1E-874D-344E-B356-683901DBE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39" y="1919660"/>
            <a:ext cx="4537722" cy="3403292"/>
          </a:xfrm>
          <a:prstGeom prst="rect">
            <a:avLst/>
          </a:prstGeom>
        </p:spPr>
      </p:pic>
    </p:spTree>
    <p:extLst>
      <p:ext uri="{BB962C8B-B14F-4D97-AF65-F5344CB8AC3E}">
        <p14:creationId xmlns:p14="http://schemas.microsoft.com/office/powerpoint/2010/main" val="172183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A603223-46BC-114E-849F-737A04D71FF0}"/>
              </a:ext>
            </a:extLst>
          </p:cNvPr>
          <p:cNvSpPr txBox="1">
            <a:spLocks noGrp="1"/>
          </p:cNvSpPr>
          <p:nvPr>
            <p:ph idx="1"/>
          </p:nvPr>
        </p:nvSpPr>
        <p:spPr>
          <a:xfrm>
            <a:off x="1253129" y="1465733"/>
            <a:ext cx="8597900" cy="4039296"/>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s-MX" sz="2800" dirty="0">
              <a:solidFill>
                <a:schemeClr val="tx1"/>
              </a:solidFill>
            </a:endParaRPr>
          </a:p>
          <a:p>
            <a:pPr algn="l"/>
            <a:endParaRPr lang="es-MX" sz="2800" dirty="0">
              <a:solidFill>
                <a:schemeClr val="tx1"/>
              </a:solidFill>
            </a:endParaRPr>
          </a:p>
          <a:p>
            <a:pPr algn="l"/>
            <a:endParaRPr lang="es-MX" sz="2800" dirty="0">
              <a:solidFill>
                <a:schemeClr val="tx1"/>
              </a:solidFill>
            </a:endParaRPr>
          </a:p>
          <a:p>
            <a:pPr algn="l"/>
            <a:endParaRPr lang="es-MX" sz="2800" dirty="0">
              <a:solidFill>
                <a:schemeClr val="tx1"/>
              </a:solidFill>
            </a:endParaRPr>
          </a:p>
          <a:p>
            <a:pPr algn="l"/>
            <a:endParaRPr lang="es-MX" sz="2800" dirty="0">
              <a:solidFill>
                <a:schemeClr val="tx1"/>
              </a:solidFill>
            </a:endParaRPr>
          </a:p>
          <a:p>
            <a:pPr algn="l"/>
            <a:r>
              <a:rPr lang="es-MX" sz="2800" dirty="0">
                <a:solidFill>
                  <a:schemeClr val="tx1"/>
                </a:solidFill>
              </a:rPr>
              <a:t>Visita al jardín  botánico de UNAM-CU</a:t>
            </a:r>
          </a:p>
          <a:p>
            <a:pPr algn="l"/>
            <a:r>
              <a:rPr lang="es-MX" sz="2800" dirty="0">
                <a:solidFill>
                  <a:schemeClr val="tx1"/>
                </a:solidFill>
              </a:rPr>
              <a:t>10.1</a:t>
            </a:r>
            <a:r>
              <a:rPr lang="es-MX" sz="2000" dirty="0">
                <a:solidFill>
                  <a:schemeClr val="tx1"/>
                </a:solidFill>
              </a:rPr>
              <a:t> </a:t>
            </a:r>
          </a:p>
          <a:p>
            <a:pPr marL="457200" indent="-457200" algn="l">
              <a:buAutoNum type="alphaLcParenR"/>
            </a:pPr>
            <a:r>
              <a:rPr lang="es-MX" sz="2800" dirty="0">
                <a:solidFill>
                  <a:schemeClr val="tx1"/>
                </a:solidFill>
              </a:rPr>
              <a:t>Nombre de la actividad.- visita guiada al jardín botánico.</a:t>
            </a:r>
          </a:p>
          <a:p>
            <a:pPr marL="457200" indent="-457200" algn="l">
              <a:buAutoNum type="alphaLcParenR"/>
            </a:pPr>
            <a:r>
              <a:rPr lang="es-MX" sz="2800" dirty="0">
                <a:solidFill>
                  <a:schemeClr val="tx1"/>
                </a:solidFill>
              </a:rPr>
              <a:t>Objetivo: conocer un acervo de hierbas medicinales, más amplio, variado y en la planta viva.</a:t>
            </a:r>
          </a:p>
          <a:p>
            <a:pPr marL="457200" indent="-457200" algn="l">
              <a:buAutoNum type="alphaLcParenR"/>
            </a:pPr>
            <a:r>
              <a:rPr lang="es-MX" sz="2800" dirty="0">
                <a:solidFill>
                  <a:schemeClr val="tx1"/>
                </a:solidFill>
              </a:rPr>
              <a:t>Grado: Primer semestre del plan CCH.</a:t>
            </a:r>
          </a:p>
          <a:p>
            <a:pPr marL="457200" indent="-457200" algn="l">
              <a:buAutoNum type="alphaLcParenR"/>
            </a:pPr>
            <a:r>
              <a:rPr lang="es-MX" sz="2800" dirty="0">
                <a:solidFill>
                  <a:schemeClr val="tx1"/>
                </a:solidFill>
              </a:rPr>
              <a:t>Fecha: febrero de 2019.</a:t>
            </a:r>
          </a:p>
          <a:p>
            <a:pPr marL="457200" indent="-457200" algn="l">
              <a:buAutoNum type="alphaLcParenR"/>
            </a:pPr>
            <a:endParaRPr lang="es-MX" sz="2000" dirty="0">
              <a:solidFill>
                <a:schemeClr val="tx1"/>
              </a:solidFill>
            </a:endParaRPr>
          </a:p>
        </p:txBody>
      </p:sp>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084334" y="795749"/>
            <a:ext cx="1890934" cy="369332"/>
          </a:xfrm>
          <a:prstGeom prst="rect">
            <a:avLst/>
          </a:prstGeom>
          <a:noFill/>
        </p:spPr>
        <p:txBody>
          <a:bodyPr wrap="square" rtlCol="0">
            <a:spAutoFit/>
          </a:bodyPr>
          <a:lstStyle/>
          <a:p>
            <a:r>
              <a:rPr lang="es-MX" dirty="0"/>
              <a:t>APARTADO 10</a:t>
            </a:r>
          </a:p>
        </p:txBody>
      </p:sp>
    </p:spTree>
    <p:extLst>
      <p:ext uri="{BB962C8B-B14F-4D97-AF65-F5344CB8AC3E}">
        <p14:creationId xmlns:p14="http://schemas.microsoft.com/office/powerpoint/2010/main" val="2152771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821630" y="304429"/>
            <a:ext cx="1562755" cy="369332"/>
          </a:xfrm>
          <a:prstGeom prst="rect">
            <a:avLst/>
          </a:prstGeom>
          <a:noFill/>
        </p:spPr>
        <p:txBody>
          <a:bodyPr wrap="square" rtlCol="0">
            <a:spAutoFit/>
          </a:bodyPr>
          <a:lstStyle/>
          <a:p>
            <a:r>
              <a:rPr lang="es-MX" dirty="0"/>
              <a:t>APARTADO 10</a:t>
            </a:r>
          </a:p>
        </p:txBody>
      </p:sp>
      <p:sp>
        <p:nvSpPr>
          <p:cNvPr id="3" name="CuadroTexto 2"/>
          <p:cNvSpPr txBox="1"/>
          <p:nvPr/>
        </p:nvSpPr>
        <p:spPr>
          <a:xfrm>
            <a:off x="2685810" y="1571751"/>
            <a:ext cx="7665537" cy="4462760"/>
          </a:xfrm>
          <a:prstGeom prst="rect">
            <a:avLst/>
          </a:prstGeom>
          <a:noFill/>
        </p:spPr>
        <p:txBody>
          <a:bodyPr wrap="square" rtlCol="0">
            <a:spAutoFit/>
          </a:bodyPr>
          <a:lstStyle/>
          <a:p>
            <a:r>
              <a:rPr lang="es-MX" sz="3200" dirty="0"/>
              <a:t>10.2</a:t>
            </a:r>
          </a:p>
          <a:p>
            <a:endParaRPr lang="es-MX" dirty="0"/>
          </a:p>
          <a:p>
            <a:pPr marL="457200" indent="-457200">
              <a:buClr>
                <a:schemeClr val="accent1">
                  <a:lumMod val="75000"/>
                </a:schemeClr>
              </a:buClr>
              <a:buFont typeface="+mj-lt"/>
              <a:buAutoNum type="alphaLcParenR" startAt="5"/>
            </a:pPr>
            <a:r>
              <a:rPr lang="es-MX" sz="2400" dirty="0"/>
              <a:t>Asignaturas participantes:</a:t>
            </a:r>
          </a:p>
          <a:p>
            <a:pPr marL="342900" indent="-342900">
              <a:buFont typeface="Arial" panose="020B0604020202020204" pitchFamily="34" charset="0"/>
              <a:buChar char="•"/>
            </a:pPr>
            <a:r>
              <a:rPr lang="es-MX" sz="2400" dirty="0"/>
              <a:t>Español</a:t>
            </a:r>
          </a:p>
          <a:p>
            <a:pPr marL="342900" indent="-342900">
              <a:buFont typeface="Arial" panose="020B0604020202020204" pitchFamily="34" charset="0"/>
              <a:buChar char="•"/>
            </a:pPr>
            <a:r>
              <a:rPr lang="es-MX" sz="2400" dirty="0"/>
              <a:t>Historia Universal </a:t>
            </a:r>
          </a:p>
          <a:p>
            <a:pPr marL="342900" indent="-342900">
              <a:buFont typeface="Arial" panose="020B0604020202020204" pitchFamily="34" charset="0"/>
              <a:buChar char="•"/>
            </a:pPr>
            <a:r>
              <a:rPr lang="es-MX" sz="2400" dirty="0"/>
              <a:t>Matemáticas I</a:t>
            </a:r>
          </a:p>
          <a:p>
            <a:pPr marL="342900" indent="-342900">
              <a:buFont typeface="Arial" panose="020B0604020202020204" pitchFamily="34" charset="0"/>
              <a:buChar char="•"/>
            </a:pPr>
            <a:r>
              <a:rPr lang="es-MX" sz="2400" dirty="0"/>
              <a:t>Química II</a:t>
            </a:r>
          </a:p>
          <a:p>
            <a:endParaRPr lang="es-MX" sz="2400" dirty="0"/>
          </a:p>
          <a:p>
            <a:endParaRPr lang="es-MX" sz="2400" dirty="0"/>
          </a:p>
          <a:p>
            <a:pPr marL="457200" indent="-457200">
              <a:buClr>
                <a:schemeClr val="accent1">
                  <a:lumMod val="75000"/>
                </a:schemeClr>
              </a:buClr>
              <a:buFont typeface="+mj-lt"/>
              <a:buAutoNum type="alphaLcParenR" startAt="6"/>
            </a:pPr>
            <a:r>
              <a:rPr lang="es-MX" sz="2400" dirty="0"/>
              <a:t>Fuentes de apoyo: guía para la visita. </a:t>
            </a:r>
          </a:p>
          <a:p>
            <a:pPr>
              <a:buClr>
                <a:schemeClr val="accent1">
                  <a:lumMod val="75000"/>
                </a:schemeClr>
              </a:buClr>
            </a:pPr>
            <a:r>
              <a:rPr lang="es-MX" sz="2400" dirty="0"/>
              <a:t>Apoyo de la materia y profesora de Biología.</a:t>
            </a:r>
          </a:p>
          <a:p>
            <a:endParaRPr lang="es-MX" dirty="0"/>
          </a:p>
        </p:txBody>
      </p:sp>
    </p:spTree>
    <p:extLst>
      <p:ext uri="{BB962C8B-B14F-4D97-AF65-F5344CB8AC3E}">
        <p14:creationId xmlns:p14="http://schemas.microsoft.com/office/powerpoint/2010/main" val="3741781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170286" y="713862"/>
            <a:ext cx="1719031" cy="369332"/>
          </a:xfrm>
          <a:prstGeom prst="rect">
            <a:avLst/>
          </a:prstGeom>
          <a:noFill/>
        </p:spPr>
        <p:txBody>
          <a:bodyPr wrap="square" rtlCol="0">
            <a:spAutoFit/>
          </a:bodyPr>
          <a:lstStyle/>
          <a:p>
            <a:r>
              <a:rPr lang="es-MX" dirty="0"/>
              <a:t>APARTADO 10</a:t>
            </a:r>
          </a:p>
        </p:txBody>
      </p:sp>
      <p:sp>
        <p:nvSpPr>
          <p:cNvPr id="3" name="CuadroTexto 2"/>
          <p:cNvSpPr txBox="1"/>
          <p:nvPr/>
        </p:nvSpPr>
        <p:spPr>
          <a:xfrm>
            <a:off x="1253129" y="2118324"/>
            <a:ext cx="9275300" cy="1692771"/>
          </a:xfrm>
          <a:prstGeom prst="rect">
            <a:avLst/>
          </a:prstGeom>
          <a:noFill/>
        </p:spPr>
        <p:txBody>
          <a:bodyPr wrap="square" rtlCol="0">
            <a:spAutoFit/>
          </a:bodyPr>
          <a:lstStyle/>
          <a:p>
            <a:pPr>
              <a:buClr>
                <a:schemeClr val="accent1">
                  <a:lumMod val="75000"/>
                </a:schemeClr>
              </a:buClr>
            </a:pPr>
            <a:r>
              <a:rPr lang="es-MX" sz="3200" dirty="0"/>
              <a:t>10.3</a:t>
            </a:r>
          </a:p>
          <a:p>
            <a:pPr marL="457200" indent="-457200">
              <a:buClr>
                <a:schemeClr val="accent1">
                  <a:lumMod val="75000"/>
                </a:schemeClr>
              </a:buClr>
              <a:buFont typeface="+mj-lt"/>
              <a:buAutoNum type="alphaLcParenR" startAt="7"/>
            </a:pPr>
            <a:r>
              <a:rPr lang="es-MX" sz="2400" dirty="0"/>
              <a:t>Justificación de la actividad.- conocer las plantas de las que se obtienen las medicinas, bajo la descripción de un guía experto, biólogo.</a:t>
            </a:r>
          </a:p>
        </p:txBody>
      </p:sp>
    </p:spTree>
    <p:extLst>
      <p:ext uri="{BB962C8B-B14F-4D97-AF65-F5344CB8AC3E}">
        <p14:creationId xmlns:p14="http://schemas.microsoft.com/office/powerpoint/2010/main" val="715688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920622" y="222541"/>
            <a:ext cx="3684895" cy="369332"/>
          </a:xfrm>
          <a:prstGeom prst="rect">
            <a:avLst/>
          </a:prstGeom>
          <a:noFill/>
        </p:spPr>
        <p:txBody>
          <a:bodyPr wrap="square" rtlCol="0">
            <a:spAutoFit/>
          </a:bodyPr>
          <a:lstStyle/>
          <a:p>
            <a:r>
              <a:rPr lang="es-MX" dirty="0"/>
              <a:t>APARTADO 10</a:t>
            </a:r>
          </a:p>
        </p:txBody>
      </p:sp>
      <p:sp>
        <p:nvSpPr>
          <p:cNvPr id="3" name="CuadroTexto 2"/>
          <p:cNvSpPr txBox="1"/>
          <p:nvPr/>
        </p:nvSpPr>
        <p:spPr>
          <a:xfrm>
            <a:off x="1253129" y="1634210"/>
            <a:ext cx="9275300" cy="4524315"/>
          </a:xfrm>
          <a:prstGeom prst="rect">
            <a:avLst/>
          </a:prstGeom>
          <a:noFill/>
        </p:spPr>
        <p:txBody>
          <a:bodyPr wrap="square" rtlCol="0">
            <a:spAutoFit/>
          </a:bodyPr>
          <a:lstStyle/>
          <a:p>
            <a:pPr>
              <a:buClr>
                <a:schemeClr val="accent1">
                  <a:lumMod val="75000"/>
                </a:schemeClr>
              </a:buClr>
            </a:pPr>
            <a:r>
              <a:rPr lang="es-MX" sz="3200" dirty="0"/>
              <a:t>10.4</a:t>
            </a:r>
          </a:p>
          <a:p>
            <a:pPr marL="457200" indent="-457200">
              <a:buClr>
                <a:schemeClr val="accent1">
                  <a:lumMod val="75000"/>
                </a:schemeClr>
              </a:buClr>
              <a:buFont typeface="+mj-lt"/>
              <a:buAutoNum type="alphaLcParenR" startAt="8"/>
            </a:pPr>
            <a:r>
              <a:rPr lang="es-MX" sz="2400" dirty="0"/>
              <a:t>Descripción de apertura de la actividad.</a:t>
            </a:r>
          </a:p>
          <a:p>
            <a:pPr marL="457200" indent="-457200">
              <a:buClr>
                <a:schemeClr val="accent1">
                  <a:lumMod val="75000"/>
                </a:schemeClr>
              </a:buClr>
              <a:buFont typeface="Arial" panose="020B0604020202020204" pitchFamily="34" charset="0"/>
              <a:buChar char="•"/>
            </a:pPr>
            <a:r>
              <a:rPr lang="es-MX" sz="2400" dirty="0"/>
              <a:t>Obtener los permisos de los padres de familia, contratar el transporte y hacer una cita con el guía experto.</a:t>
            </a:r>
          </a:p>
          <a:p>
            <a:pPr>
              <a:buClr>
                <a:schemeClr val="accent1">
                  <a:lumMod val="75000"/>
                </a:schemeClr>
              </a:buClr>
            </a:pPr>
            <a:endParaRPr lang="es-MX" sz="2400" dirty="0"/>
          </a:p>
          <a:p>
            <a:pPr>
              <a:buClr>
                <a:schemeClr val="accent1">
                  <a:lumMod val="75000"/>
                </a:schemeClr>
              </a:buClr>
            </a:pPr>
            <a:r>
              <a:rPr lang="es-MX" sz="3200" dirty="0"/>
              <a:t>10.5</a:t>
            </a:r>
          </a:p>
          <a:p>
            <a:pPr marL="457200" indent="-457200">
              <a:buClr>
                <a:schemeClr val="accent1">
                  <a:lumMod val="75000"/>
                </a:schemeClr>
              </a:buClr>
              <a:buFont typeface="+mj-lt"/>
              <a:buAutoNum type="alphaLcParenR" startAt="9"/>
            </a:pPr>
            <a:r>
              <a:rPr lang="es-MX" sz="2400" dirty="0"/>
              <a:t>Descripción del desarrollo de la actividad.</a:t>
            </a:r>
          </a:p>
          <a:p>
            <a:pPr marL="342900" indent="-342900">
              <a:buClr>
                <a:schemeClr val="accent1">
                  <a:lumMod val="75000"/>
                </a:schemeClr>
              </a:buClr>
              <a:buFont typeface="Arial" panose="020B0604020202020204" pitchFamily="34" charset="0"/>
              <a:buChar char="•"/>
            </a:pPr>
            <a:r>
              <a:rPr lang="es-MX" sz="2400" dirty="0"/>
              <a:t>Visita con la guía de un experto por las diferentes áreas del jardín botánico de la UNAM.</a:t>
            </a:r>
          </a:p>
          <a:p>
            <a:pPr>
              <a:buClr>
                <a:schemeClr val="accent1">
                  <a:lumMod val="75000"/>
                </a:schemeClr>
              </a:buClr>
            </a:pPr>
            <a:endParaRPr lang="es-MX" sz="3200" dirty="0"/>
          </a:p>
          <a:p>
            <a:pPr>
              <a:buClr>
                <a:schemeClr val="accent1">
                  <a:lumMod val="75000"/>
                </a:schemeClr>
              </a:buClr>
            </a:pPr>
            <a:endParaRPr lang="es-MX" sz="2400" dirty="0"/>
          </a:p>
        </p:txBody>
      </p:sp>
    </p:spTree>
    <p:extLst>
      <p:ext uri="{BB962C8B-B14F-4D97-AF65-F5344CB8AC3E}">
        <p14:creationId xmlns:p14="http://schemas.microsoft.com/office/powerpoint/2010/main" val="1215477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A603223-46BC-114E-849F-737A04D71FF0}"/>
              </a:ext>
            </a:extLst>
          </p:cNvPr>
          <p:cNvSpPr txBox="1">
            <a:spLocks noGrp="1"/>
          </p:cNvSpPr>
          <p:nvPr>
            <p:ph idx="1"/>
          </p:nvPr>
        </p:nvSpPr>
        <p:spPr>
          <a:xfrm>
            <a:off x="1240714" y="754960"/>
            <a:ext cx="7994726" cy="145827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200" dirty="0">
                <a:solidFill>
                  <a:schemeClr val="tx1"/>
                </a:solidFill>
              </a:rPr>
              <a:t>CICLO ESCOLAR:2018-2019</a:t>
            </a:r>
          </a:p>
        </p:txBody>
      </p:sp>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059388" y="2555558"/>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algn="ctr"/>
            <a:endParaRPr lang="es-MX" sz="3600" b="1" dirty="0">
              <a:solidFill>
                <a:srgbClr val="002060"/>
              </a:solidFill>
            </a:endParaRPr>
          </a:p>
          <a:p>
            <a:pPr algn="ctr"/>
            <a:r>
              <a:rPr lang="es-MX" sz="3200" dirty="0">
                <a:solidFill>
                  <a:srgbClr val="002060"/>
                </a:solidFill>
              </a:rPr>
              <a:t>Fecha de inicio: Octubre 2019</a:t>
            </a:r>
          </a:p>
          <a:p>
            <a:pPr algn="ctr"/>
            <a:r>
              <a:rPr lang="es-MX" sz="3200" dirty="0">
                <a:solidFill>
                  <a:srgbClr val="002060"/>
                </a:solidFill>
              </a:rPr>
              <a:t>Fecha de término: Mayo 2019 </a:t>
            </a:r>
          </a:p>
          <a:p>
            <a:pPr algn="ctr"/>
            <a:endParaRPr lang="es-MX" sz="3200" dirty="0">
              <a:solidFill>
                <a:srgbClr val="002060"/>
              </a:solidFill>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906" y="412640"/>
            <a:ext cx="947228" cy="1323563"/>
          </a:xfrm>
          <a:prstGeom prst="rect">
            <a:avLst/>
          </a:prstGeom>
          <a:noFill/>
          <a:ln>
            <a:noFill/>
          </a:ln>
        </p:spPr>
      </p:pic>
      <p:sp>
        <p:nvSpPr>
          <p:cNvPr id="2" name="CuadroTexto 1"/>
          <p:cNvSpPr txBox="1"/>
          <p:nvPr/>
        </p:nvSpPr>
        <p:spPr>
          <a:xfrm>
            <a:off x="2129051" y="573206"/>
            <a:ext cx="2743200" cy="369332"/>
          </a:xfrm>
          <a:prstGeom prst="rect">
            <a:avLst/>
          </a:prstGeom>
          <a:noFill/>
        </p:spPr>
        <p:txBody>
          <a:bodyPr wrap="square" rtlCol="0">
            <a:spAutoFit/>
          </a:bodyPr>
          <a:lstStyle/>
          <a:p>
            <a:r>
              <a:rPr lang="es-MX" dirty="0"/>
              <a:t>APARTADO 3</a:t>
            </a:r>
          </a:p>
        </p:txBody>
      </p:sp>
    </p:spTree>
    <p:extLst>
      <p:ext uri="{BB962C8B-B14F-4D97-AF65-F5344CB8AC3E}">
        <p14:creationId xmlns:p14="http://schemas.microsoft.com/office/powerpoint/2010/main" val="210267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1651378" y="863988"/>
            <a:ext cx="3684895" cy="369332"/>
          </a:xfrm>
          <a:prstGeom prst="rect">
            <a:avLst/>
          </a:prstGeom>
          <a:noFill/>
        </p:spPr>
        <p:txBody>
          <a:bodyPr wrap="square" rtlCol="0">
            <a:spAutoFit/>
          </a:bodyPr>
          <a:lstStyle/>
          <a:p>
            <a:r>
              <a:rPr lang="es-MX" dirty="0"/>
              <a:t>APARTADO 10</a:t>
            </a:r>
          </a:p>
        </p:txBody>
      </p:sp>
      <p:sp>
        <p:nvSpPr>
          <p:cNvPr id="3" name="CuadroTexto 2"/>
          <p:cNvSpPr txBox="1"/>
          <p:nvPr/>
        </p:nvSpPr>
        <p:spPr>
          <a:xfrm>
            <a:off x="1253129" y="1784334"/>
            <a:ext cx="9275300" cy="4770537"/>
          </a:xfrm>
          <a:prstGeom prst="rect">
            <a:avLst/>
          </a:prstGeom>
          <a:noFill/>
        </p:spPr>
        <p:txBody>
          <a:bodyPr wrap="square" rtlCol="0">
            <a:spAutoFit/>
          </a:bodyPr>
          <a:lstStyle/>
          <a:p>
            <a:pPr>
              <a:buClr>
                <a:schemeClr val="accent1">
                  <a:lumMod val="75000"/>
                </a:schemeClr>
              </a:buClr>
            </a:pPr>
            <a:r>
              <a:rPr lang="es-MX" sz="3200" dirty="0"/>
              <a:t>10.6</a:t>
            </a:r>
          </a:p>
          <a:p>
            <a:pPr marL="457200" indent="-457200">
              <a:buClr>
                <a:schemeClr val="accent1">
                  <a:lumMod val="75000"/>
                </a:schemeClr>
              </a:buClr>
              <a:buFont typeface="+mj-lt"/>
              <a:buAutoNum type="alphaLcParenR" startAt="10"/>
            </a:pPr>
            <a:r>
              <a:rPr lang="es-MX" sz="2400" dirty="0"/>
              <a:t>Descripción del cierre de la actividad.</a:t>
            </a:r>
          </a:p>
          <a:p>
            <a:pPr marL="457200" indent="-457200">
              <a:buClr>
                <a:schemeClr val="accent1">
                  <a:lumMod val="75000"/>
                </a:schemeClr>
              </a:buClr>
              <a:buFont typeface="Arial" panose="020B0604020202020204" pitchFamily="34" charset="0"/>
              <a:buChar char="•"/>
            </a:pPr>
            <a:r>
              <a:rPr lang="es-MX" sz="2400" dirty="0"/>
              <a:t>Comentarios   generales sobre la experiencia y lo aprendido a lo largo de la visita guiada por experto.</a:t>
            </a:r>
          </a:p>
          <a:p>
            <a:pPr marL="457200" indent="-457200">
              <a:buClr>
                <a:schemeClr val="accent1">
                  <a:lumMod val="75000"/>
                </a:schemeClr>
              </a:buClr>
              <a:buFont typeface="Arial" panose="020B0604020202020204" pitchFamily="34" charset="0"/>
              <a:buChar char="•"/>
            </a:pPr>
            <a:endParaRPr lang="es-MX" sz="2400" dirty="0"/>
          </a:p>
          <a:p>
            <a:pPr marL="457200" indent="-457200">
              <a:buClr>
                <a:schemeClr val="accent1">
                  <a:lumMod val="75000"/>
                </a:schemeClr>
              </a:buClr>
              <a:buFont typeface="Arial" panose="020B0604020202020204" pitchFamily="34" charset="0"/>
              <a:buChar char="•"/>
            </a:pPr>
            <a:endParaRPr lang="es-MX" sz="2400" dirty="0"/>
          </a:p>
          <a:p>
            <a:pPr>
              <a:buClr>
                <a:schemeClr val="accent1">
                  <a:lumMod val="75000"/>
                </a:schemeClr>
              </a:buClr>
            </a:pPr>
            <a:r>
              <a:rPr lang="es-MX" sz="3200" dirty="0"/>
              <a:t>10.7</a:t>
            </a:r>
          </a:p>
          <a:p>
            <a:pPr marL="457200" indent="-457200">
              <a:buClr>
                <a:schemeClr val="accent1">
                  <a:lumMod val="75000"/>
                </a:schemeClr>
              </a:buClr>
              <a:buFont typeface="+mj-lt"/>
              <a:buAutoNum type="alphaLcParenR" startAt="11"/>
            </a:pPr>
            <a:r>
              <a:rPr lang="es-MX" sz="2400" dirty="0"/>
              <a:t>Descripción de lo que se hará con los resultados de la actividad.</a:t>
            </a:r>
          </a:p>
          <a:p>
            <a:pPr marL="457200" indent="-457200">
              <a:buClr>
                <a:schemeClr val="accent1">
                  <a:lumMod val="75000"/>
                </a:schemeClr>
              </a:buClr>
              <a:buFont typeface="Arial" panose="020B0604020202020204" pitchFamily="34" charset="0"/>
              <a:buChar char="•"/>
            </a:pPr>
            <a:r>
              <a:rPr lang="es-MX" sz="2400" dirty="0"/>
              <a:t>Hacer una comparación de su clasificación realizada contra la hecha por la UNAM. </a:t>
            </a:r>
          </a:p>
          <a:p>
            <a:pPr>
              <a:buClr>
                <a:schemeClr val="accent1">
                  <a:lumMod val="75000"/>
                </a:schemeClr>
              </a:buClr>
            </a:pPr>
            <a:endParaRPr lang="es-MX" sz="2400" dirty="0"/>
          </a:p>
        </p:txBody>
      </p:sp>
    </p:spTree>
    <p:extLst>
      <p:ext uri="{BB962C8B-B14F-4D97-AF65-F5344CB8AC3E}">
        <p14:creationId xmlns:p14="http://schemas.microsoft.com/office/powerpoint/2010/main" val="355624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920622" y="222541"/>
            <a:ext cx="3684895" cy="369332"/>
          </a:xfrm>
          <a:prstGeom prst="rect">
            <a:avLst/>
          </a:prstGeom>
          <a:noFill/>
        </p:spPr>
        <p:txBody>
          <a:bodyPr wrap="square" rtlCol="0">
            <a:spAutoFit/>
          </a:bodyPr>
          <a:lstStyle/>
          <a:p>
            <a:r>
              <a:rPr lang="es-MX" dirty="0"/>
              <a:t>APARTADO 10</a:t>
            </a:r>
          </a:p>
        </p:txBody>
      </p:sp>
      <p:sp>
        <p:nvSpPr>
          <p:cNvPr id="3" name="CuadroTexto 2"/>
          <p:cNvSpPr txBox="1"/>
          <p:nvPr/>
        </p:nvSpPr>
        <p:spPr>
          <a:xfrm>
            <a:off x="1253129" y="1252069"/>
            <a:ext cx="9275300" cy="3539430"/>
          </a:xfrm>
          <a:prstGeom prst="rect">
            <a:avLst/>
          </a:prstGeom>
          <a:noFill/>
        </p:spPr>
        <p:txBody>
          <a:bodyPr wrap="square" rtlCol="0">
            <a:spAutoFit/>
          </a:bodyPr>
          <a:lstStyle/>
          <a:p>
            <a:pPr>
              <a:buClr>
                <a:schemeClr val="accent1">
                  <a:lumMod val="75000"/>
                </a:schemeClr>
              </a:buClr>
            </a:pPr>
            <a:r>
              <a:rPr lang="es-MX" sz="3200" dirty="0"/>
              <a:t>10.8</a:t>
            </a:r>
          </a:p>
          <a:p>
            <a:pPr marL="457200" indent="-457200">
              <a:buClr>
                <a:schemeClr val="accent1">
                  <a:lumMod val="75000"/>
                </a:schemeClr>
              </a:buClr>
              <a:buFont typeface="+mj-lt"/>
              <a:buAutoNum type="alphaLcParenR" startAt="12"/>
            </a:pPr>
            <a:r>
              <a:rPr lang="es-MX" sz="2400" dirty="0"/>
              <a:t>Análisis</a:t>
            </a:r>
          </a:p>
          <a:p>
            <a:pPr>
              <a:buClr>
                <a:schemeClr val="accent1">
                  <a:lumMod val="75000"/>
                </a:schemeClr>
              </a:buClr>
            </a:pPr>
            <a:endParaRPr lang="es-MX" sz="2400" dirty="0"/>
          </a:p>
          <a:p>
            <a:pPr marL="457200" indent="-457200">
              <a:buClr>
                <a:schemeClr val="accent1">
                  <a:lumMod val="75000"/>
                </a:schemeClr>
              </a:buClr>
              <a:buFont typeface="Arial" panose="020B0604020202020204" pitchFamily="34" charset="0"/>
              <a:buChar char="•"/>
            </a:pPr>
            <a:r>
              <a:rPr lang="es-MX" sz="2400" dirty="0"/>
              <a:t>Contrastación de lo esperado con lo sucedido:</a:t>
            </a:r>
          </a:p>
          <a:p>
            <a:pPr marL="457200" indent="-457200">
              <a:buClr>
                <a:schemeClr val="accent1">
                  <a:lumMod val="75000"/>
                </a:schemeClr>
              </a:buClr>
              <a:buFont typeface="+mj-lt"/>
              <a:buAutoNum type="arabicPeriod"/>
            </a:pPr>
            <a:r>
              <a:rPr lang="es-MX" sz="2400" dirty="0"/>
              <a:t>Logros alcanzados.- Reafirmar los conocimientos anteriormente obtenidos</a:t>
            </a:r>
          </a:p>
          <a:p>
            <a:pPr marL="457200" indent="-457200">
              <a:buClr>
                <a:schemeClr val="accent1">
                  <a:lumMod val="75000"/>
                </a:schemeClr>
              </a:buClr>
              <a:buFont typeface="+mj-lt"/>
              <a:buAutoNum type="arabicPeriod"/>
            </a:pPr>
            <a:r>
              <a:rPr lang="es-MX" sz="2400" dirty="0"/>
              <a:t>Aspectos a mejorar.- Verificar la confiabilidad y trascendencia de sus conocimientos.</a:t>
            </a:r>
          </a:p>
          <a:p>
            <a:pPr>
              <a:buClr>
                <a:schemeClr val="accent1">
                  <a:lumMod val="75000"/>
                </a:schemeClr>
              </a:buClr>
            </a:pPr>
            <a:endParaRPr lang="es-MX" sz="2400" dirty="0"/>
          </a:p>
        </p:txBody>
      </p:sp>
    </p:spTree>
    <p:extLst>
      <p:ext uri="{BB962C8B-B14F-4D97-AF65-F5344CB8AC3E}">
        <p14:creationId xmlns:p14="http://schemas.microsoft.com/office/powerpoint/2010/main" val="2916605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920622" y="222541"/>
            <a:ext cx="3684895" cy="369332"/>
          </a:xfrm>
          <a:prstGeom prst="rect">
            <a:avLst/>
          </a:prstGeom>
          <a:noFill/>
        </p:spPr>
        <p:txBody>
          <a:bodyPr wrap="square" rtlCol="0">
            <a:spAutoFit/>
          </a:bodyPr>
          <a:lstStyle/>
          <a:p>
            <a:r>
              <a:rPr lang="es-MX" dirty="0"/>
              <a:t>APARTADO 10</a:t>
            </a:r>
          </a:p>
        </p:txBody>
      </p:sp>
      <p:sp>
        <p:nvSpPr>
          <p:cNvPr id="3" name="CuadroTexto 2"/>
          <p:cNvSpPr txBox="1"/>
          <p:nvPr/>
        </p:nvSpPr>
        <p:spPr>
          <a:xfrm>
            <a:off x="1253129" y="1833982"/>
            <a:ext cx="9275300" cy="2062103"/>
          </a:xfrm>
          <a:prstGeom prst="rect">
            <a:avLst/>
          </a:prstGeom>
          <a:noFill/>
        </p:spPr>
        <p:txBody>
          <a:bodyPr wrap="square" rtlCol="0">
            <a:spAutoFit/>
          </a:bodyPr>
          <a:lstStyle/>
          <a:p>
            <a:pPr>
              <a:buClr>
                <a:schemeClr val="accent1">
                  <a:lumMod val="75000"/>
                </a:schemeClr>
              </a:buClr>
            </a:pPr>
            <a:r>
              <a:rPr lang="es-MX" sz="3200" dirty="0"/>
              <a:t>10.9</a:t>
            </a:r>
          </a:p>
          <a:p>
            <a:pPr marL="457200" indent="-457200">
              <a:buClr>
                <a:schemeClr val="accent1">
                  <a:lumMod val="75000"/>
                </a:schemeClr>
              </a:buClr>
              <a:buFont typeface="+mj-lt"/>
              <a:buAutoNum type="alphaLcParenR" startAt="13"/>
            </a:pPr>
            <a:r>
              <a:rPr lang="es-MX" sz="2400" dirty="0"/>
              <a:t>Toma de decisiones.</a:t>
            </a:r>
          </a:p>
          <a:p>
            <a:pPr marL="457200" indent="-457200">
              <a:buClr>
                <a:schemeClr val="accent1">
                  <a:lumMod val="75000"/>
                </a:schemeClr>
              </a:buClr>
              <a:buFont typeface="Arial" panose="020B0604020202020204" pitchFamily="34" charset="0"/>
              <a:buChar char="•"/>
            </a:pPr>
            <a:r>
              <a:rPr lang="es-MX" sz="2400" dirty="0"/>
              <a:t>Analizar sobrar sobre la utilidad práctica de la clasificación.</a:t>
            </a:r>
          </a:p>
          <a:p>
            <a:pPr>
              <a:buClr>
                <a:schemeClr val="accent1">
                  <a:lumMod val="75000"/>
                </a:schemeClr>
              </a:buClr>
            </a:pPr>
            <a:endParaRPr lang="es-MX" sz="2400" dirty="0"/>
          </a:p>
          <a:p>
            <a:pPr marL="457200" indent="-457200">
              <a:buClr>
                <a:schemeClr val="accent1">
                  <a:lumMod val="75000"/>
                </a:schemeClr>
              </a:buClr>
              <a:buFont typeface="Arial" panose="020B0604020202020204" pitchFamily="34" charset="0"/>
              <a:buChar char="•"/>
            </a:pPr>
            <a:endParaRPr lang="es-MX" sz="2400" dirty="0"/>
          </a:p>
        </p:txBody>
      </p:sp>
    </p:spTree>
    <p:extLst>
      <p:ext uri="{BB962C8B-B14F-4D97-AF65-F5344CB8AC3E}">
        <p14:creationId xmlns:p14="http://schemas.microsoft.com/office/powerpoint/2010/main" val="3967287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A1778-0B62-9046-A95B-2E9172E43B30}"/>
              </a:ext>
            </a:extLst>
          </p:cNvPr>
          <p:cNvSpPr>
            <a:spLocks noGrp="1"/>
          </p:cNvSpPr>
          <p:nvPr>
            <p:ph type="ctrTitle"/>
          </p:nvPr>
        </p:nvSpPr>
        <p:spPr/>
        <p:txBody>
          <a:bodyPr/>
          <a:lstStyle/>
          <a:p>
            <a:r>
              <a:rPr lang="en-US" dirty="0" err="1"/>
              <a:t>Evidencias</a:t>
            </a:r>
            <a:r>
              <a:rPr lang="en-US" dirty="0"/>
              <a:t> </a:t>
            </a:r>
          </a:p>
        </p:txBody>
      </p:sp>
      <p:sp>
        <p:nvSpPr>
          <p:cNvPr id="3" name="Subtitle 2">
            <a:extLst>
              <a:ext uri="{FF2B5EF4-FFF2-40B4-BE49-F238E27FC236}">
                <a16:creationId xmlns:a16="http://schemas.microsoft.com/office/drawing/2014/main" xmlns="" id="{1322B6A1-66EC-2B4E-BC80-5D4C9B7661E4}"/>
              </a:ext>
            </a:extLst>
          </p:cNvPr>
          <p:cNvSpPr>
            <a:spLocks noGrp="1"/>
          </p:cNvSpPr>
          <p:nvPr>
            <p:ph type="subTitle" idx="1"/>
          </p:nvPr>
        </p:nvSpPr>
        <p:spPr/>
        <p:txBody>
          <a:bodyPr>
            <a:normAutofit/>
          </a:bodyPr>
          <a:lstStyle/>
          <a:p>
            <a:r>
              <a:rPr lang="en-US" sz="3200" dirty="0" err="1">
                <a:solidFill>
                  <a:schemeClr val="tx1"/>
                </a:solidFill>
              </a:rPr>
              <a:t>Apartado</a:t>
            </a:r>
            <a:r>
              <a:rPr lang="en-US" sz="3200" dirty="0">
                <a:solidFill>
                  <a:schemeClr val="tx1"/>
                </a:solidFill>
              </a:rPr>
              <a:t> 10</a:t>
            </a:r>
          </a:p>
          <a:p>
            <a:endParaRPr lang="en-US" sz="3200" dirty="0">
              <a:solidFill>
                <a:schemeClr val="tx1"/>
              </a:solidFill>
            </a:endParaRPr>
          </a:p>
        </p:txBody>
      </p:sp>
    </p:spTree>
    <p:extLst>
      <p:ext uri="{BB962C8B-B14F-4D97-AF65-F5344CB8AC3E}">
        <p14:creationId xmlns:p14="http://schemas.microsoft.com/office/powerpoint/2010/main" val="2173029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A603223-46BC-114E-849F-737A04D71FF0}"/>
              </a:ext>
            </a:extLst>
          </p:cNvPr>
          <p:cNvSpPr txBox="1">
            <a:spLocks noGrp="1"/>
          </p:cNvSpPr>
          <p:nvPr>
            <p:ph idx="1"/>
          </p:nvPr>
        </p:nvSpPr>
        <p:spPr>
          <a:xfrm>
            <a:off x="1240714" y="754960"/>
            <a:ext cx="8597900" cy="82238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200" dirty="0"/>
              <a:t>Visita al Jadrín Botánico de la UNAM</a:t>
            </a: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906" y="412640"/>
            <a:ext cx="947228" cy="1323563"/>
          </a:xfrm>
          <a:prstGeom prst="rect">
            <a:avLst/>
          </a:prstGeom>
          <a:noFill/>
          <a:ln>
            <a:noFill/>
          </a:ln>
        </p:spPr>
      </p:pic>
      <p:sp>
        <p:nvSpPr>
          <p:cNvPr id="5" name="TextBox 4">
            <a:extLst>
              <a:ext uri="{FF2B5EF4-FFF2-40B4-BE49-F238E27FC236}">
                <a16:creationId xmlns:a16="http://schemas.microsoft.com/office/drawing/2014/main" xmlns="" id="{7464C17B-742E-DC4C-A060-487775478301}"/>
              </a:ext>
            </a:extLst>
          </p:cNvPr>
          <p:cNvSpPr txBox="1"/>
          <p:nvPr/>
        </p:nvSpPr>
        <p:spPr>
          <a:xfrm>
            <a:off x="1783080" y="412640"/>
            <a:ext cx="1438214" cy="369332"/>
          </a:xfrm>
          <a:prstGeom prst="rect">
            <a:avLst/>
          </a:prstGeom>
          <a:noFill/>
        </p:spPr>
        <p:txBody>
          <a:bodyPr wrap="none" rtlCol="0">
            <a:spAutoFit/>
          </a:bodyPr>
          <a:lstStyle/>
          <a:p>
            <a:r>
              <a:rPr lang="en-US" dirty="0" err="1"/>
              <a:t>Apartado</a:t>
            </a:r>
            <a:r>
              <a:rPr lang="en-US" dirty="0"/>
              <a:t> 10</a:t>
            </a:r>
          </a:p>
        </p:txBody>
      </p:sp>
      <p:pic>
        <p:nvPicPr>
          <p:cNvPr id="10" name="Picture 9">
            <a:extLst>
              <a:ext uri="{FF2B5EF4-FFF2-40B4-BE49-F238E27FC236}">
                <a16:creationId xmlns:a16="http://schemas.microsoft.com/office/drawing/2014/main" xmlns="" id="{97059FFE-ADD0-0847-907A-671038EDAF8B}"/>
              </a:ext>
            </a:extLst>
          </p:cNvPr>
          <p:cNvPicPr>
            <a:picLocks noChangeAspect="1"/>
          </p:cNvPicPr>
          <p:nvPr/>
        </p:nvPicPr>
        <p:blipFill>
          <a:blip r:embed="rId3"/>
          <a:stretch>
            <a:fillRect/>
          </a:stretch>
        </p:blipFill>
        <p:spPr>
          <a:xfrm>
            <a:off x="8970706" y="412640"/>
            <a:ext cx="3001810" cy="4002413"/>
          </a:xfrm>
          <a:prstGeom prst="rect">
            <a:avLst/>
          </a:prstGeom>
        </p:spPr>
      </p:pic>
      <p:pic>
        <p:nvPicPr>
          <p:cNvPr id="16" name="Picture 15">
            <a:extLst>
              <a:ext uri="{FF2B5EF4-FFF2-40B4-BE49-F238E27FC236}">
                <a16:creationId xmlns:a16="http://schemas.microsoft.com/office/drawing/2014/main" xmlns="" id="{F304FE8B-4C7B-AD48-BB1E-675219103F80}"/>
              </a:ext>
            </a:extLst>
          </p:cNvPr>
          <p:cNvPicPr>
            <a:picLocks noChangeAspect="1"/>
          </p:cNvPicPr>
          <p:nvPr/>
        </p:nvPicPr>
        <p:blipFill>
          <a:blip r:embed="rId4"/>
          <a:stretch>
            <a:fillRect/>
          </a:stretch>
        </p:blipFill>
        <p:spPr>
          <a:xfrm>
            <a:off x="1397042" y="1984122"/>
            <a:ext cx="3350322" cy="4467096"/>
          </a:xfrm>
          <a:prstGeom prst="rect">
            <a:avLst/>
          </a:prstGeom>
        </p:spPr>
      </p:pic>
      <p:pic>
        <p:nvPicPr>
          <p:cNvPr id="20" name="Picture 19">
            <a:extLst>
              <a:ext uri="{FF2B5EF4-FFF2-40B4-BE49-F238E27FC236}">
                <a16:creationId xmlns:a16="http://schemas.microsoft.com/office/drawing/2014/main" xmlns="" id="{4F30F87F-AAF1-C942-867B-91D05A9A45F6}"/>
              </a:ext>
            </a:extLst>
          </p:cNvPr>
          <p:cNvPicPr>
            <a:picLocks noChangeAspect="1"/>
          </p:cNvPicPr>
          <p:nvPr/>
        </p:nvPicPr>
        <p:blipFill>
          <a:blip r:embed="rId5"/>
          <a:stretch>
            <a:fillRect/>
          </a:stretch>
        </p:blipFill>
        <p:spPr>
          <a:xfrm>
            <a:off x="5327679" y="2263321"/>
            <a:ext cx="3227598" cy="4303464"/>
          </a:xfrm>
          <a:prstGeom prst="rect">
            <a:avLst/>
          </a:prstGeom>
        </p:spPr>
      </p:pic>
    </p:spTree>
    <p:extLst>
      <p:ext uri="{BB962C8B-B14F-4D97-AF65-F5344CB8AC3E}">
        <p14:creationId xmlns:p14="http://schemas.microsoft.com/office/powerpoint/2010/main" val="560234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A603223-46BC-114E-849F-737A04D71FF0}"/>
              </a:ext>
            </a:extLst>
          </p:cNvPr>
          <p:cNvSpPr txBox="1">
            <a:spLocks noGrp="1"/>
          </p:cNvSpPr>
          <p:nvPr>
            <p:ph idx="1"/>
          </p:nvPr>
        </p:nvSpPr>
        <p:spPr>
          <a:xfrm>
            <a:off x="1240714" y="754960"/>
            <a:ext cx="6337533" cy="1161522"/>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200" dirty="0"/>
              <a:t>Visita al Jadrín Botánico de la UNAM</a:t>
            </a: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906" y="412640"/>
            <a:ext cx="947228" cy="1323563"/>
          </a:xfrm>
          <a:prstGeom prst="rect">
            <a:avLst/>
          </a:prstGeom>
          <a:noFill/>
          <a:ln>
            <a:noFill/>
          </a:ln>
        </p:spPr>
      </p:pic>
      <p:sp>
        <p:nvSpPr>
          <p:cNvPr id="5" name="TextBox 4">
            <a:extLst>
              <a:ext uri="{FF2B5EF4-FFF2-40B4-BE49-F238E27FC236}">
                <a16:creationId xmlns:a16="http://schemas.microsoft.com/office/drawing/2014/main" xmlns="" id="{7464C17B-742E-DC4C-A060-487775478301}"/>
              </a:ext>
            </a:extLst>
          </p:cNvPr>
          <p:cNvSpPr txBox="1"/>
          <p:nvPr/>
        </p:nvSpPr>
        <p:spPr>
          <a:xfrm>
            <a:off x="1783080" y="412640"/>
            <a:ext cx="1438214" cy="369332"/>
          </a:xfrm>
          <a:prstGeom prst="rect">
            <a:avLst/>
          </a:prstGeom>
          <a:noFill/>
        </p:spPr>
        <p:txBody>
          <a:bodyPr wrap="none" rtlCol="0">
            <a:spAutoFit/>
          </a:bodyPr>
          <a:lstStyle/>
          <a:p>
            <a:r>
              <a:rPr lang="en-US" dirty="0" err="1"/>
              <a:t>Apartado</a:t>
            </a:r>
            <a:r>
              <a:rPr lang="en-US" dirty="0"/>
              <a:t> 10</a:t>
            </a:r>
          </a:p>
        </p:txBody>
      </p:sp>
      <p:pic>
        <p:nvPicPr>
          <p:cNvPr id="8" name="Picture 7">
            <a:extLst>
              <a:ext uri="{FF2B5EF4-FFF2-40B4-BE49-F238E27FC236}">
                <a16:creationId xmlns:a16="http://schemas.microsoft.com/office/drawing/2014/main" xmlns="" id="{0B5CBB69-450C-0A49-857B-11176555ACFA}"/>
              </a:ext>
            </a:extLst>
          </p:cNvPr>
          <p:cNvPicPr>
            <a:picLocks noChangeAspect="1"/>
          </p:cNvPicPr>
          <p:nvPr/>
        </p:nvPicPr>
        <p:blipFill>
          <a:blip r:embed="rId3"/>
          <a:stretch>
            <a:fillRect/>
          </a:stretch>
        </p:blipFill>
        <p:spPr>
          <a:xfrm>
            <a:off x="7383956" y="412640"/>
            <a:ext cx="4493269" cy="5991025"/>
          </a:xfrm>
          <a:prstGeom prst="rect">
            <a:avLst/>
          </a:prstGeom>
        </p:spPr>
      </p:pic>
      <p:pic>
        <p:nvPicPr>
          <p:cNvPr id="12" name="Picture 11">
            <a:extLst>
              <a:ext uri="{FF2B5EF4-FFF2-40B4-BE49-F238E27FC236}">
                <a16:creationId xmlns:a16="http://schemas.microsoft.com/office/drawing/2014/main" xmlns="" id="{273F9551-70E8-384F-B4ED-1EC1A71CBFF0}"/>
              </a:ext>
            </a:extLst>
          </p:cNvPr>
          <p:cNvPicPr>
            <a:picLocks noChangeAspect="1"/>
          </p:cNvPicPr>
          <p:nvPr/>
        </p:nvPicPr>
        <p:blipFill>
          <a:blip r:embed="rId4"/>
          <a:stretch>
            <a:fillRect/>
          </a:stretch>
        </p:blipFill>
        <p:spPr>
          <a:xfrm>
            <a:off x="600760" y="2258802"/>
            <a:ext cx="5948239" cy="4461180"/>
          </a:xfrm>
          <a:prstGeom prst="rect">
            <a:avLst/>
          </a:prstGeom>
        </p:spPr>
      </p:pic>
    </p:spTree>
    <p:extLst>
      <p:ext uri="{BB962C8B-B14F-4D97-AF65-F5344CB8AC3E}">
        <p14:creationId xmlns:p14="http://schemas.microsoft.com/office/powerpoint/2010/main" val="30459522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A603223-46BC-114E-849F-737A04D71FF0}"/>
              </a:ext>
            </a:extLst>
          </p:cNvPr>
          <p:cNvSpPr txBox="1">
            <a:spLocks noGrp="1"/>
          </p:cNvSpPr>
          <p:nvPr>
            <p:ph idx="1"/>
          </p:nvPr>
        </p:nvSpPr>
        <p:spPr>
          <a:xfrm>
            <a:off x="1253129" y="1465733"/>
            <a:ext cx="8597900" cy="459651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s-MX" sz="2800" dirty="0">
              <a:solidFill>
                <a:schemeClr val="tx1"/>
              </a:solidFill>
            </a:endParaRPr>
          </a:p>
          <a:p>
            <a:pPr algn="ctr"/>
            <a:r>
              <a:rPr lang="es-MX" sz="2800" dirty="0">
                <a:solidFill>
                  <a:schemeClr val="tx1"/>
                </a:solidFill>
              </a:rPr>
              <a:t>Matemáticas: Análisis y representación de información estadística</a:t>
            </a:r>
          </a:p>
          <a:p>
            <a:pPr algn="l"/>
            <a:r>
              <a:rPr lang="es-MX" sz="2800" dirty="0">
                <a:solidFill>
                  <a:schemeClr val="tx1"/>
                </a:solidFill>
              </a:rPr>
              <a:t>11.1</a:t>
            </a:r>
            <a:r>
              <a:rPr lang="es-MX" sz="2000" dirty="0">
                <a:solidFill>
                  <a:schemeClr val="tx1"/>
                </a:solidFill>
              </a:rPr>
              <a:t> </a:t>
            </a:r>
          </a:p>
          <a:p>
            <a:pPr marL="457200" indent="-457200" algn="l">
              <a:buAutoNum type="alphaLcParenR"/>
            </a:pPr>
            <a:r>
              <a:rPr lang="es-MX" sz="2800" dirty="0">
                <a:solidFill>
                  <a:schemeClr val="tx1"/>
                </a:solidFill>
              </a:rPr>
              <a:t>Nombre de la actividad.- Elaboración de gráficas</a:t>
            </a:r>
          </a:p>
          <a:p>
            <a:pPr marL="457200" indent="-457200" algn="l">
              <a:buAutoNum type="alphaLcParenR"/>
            </a:pPr>
            <a:r>
              <a:rPr lang="es-MX" sz="2800" dirty="0">
                <a:solidFill>
                  <a:schemeClr val="tx1"/>
                </a:solidFill>
              </a:rPr>
              <a:t>Objetivo: Utilizar software, como excel o numbers para organizar, clasificar y representar la información obtenida en los apartados anteriores</a:t>
            </a:r>
          </a:p>
          <a:p>
            <a:pPr marL="457200" indent="-457200" algn="l">
              <a:buAutoNum type="alphaLcParenR"/>
            </a:pPr>
            <a:r>
              <a:rPr lang="es-MX" sz="2800" dirty="0">
                <a:solidFill>
                  <a:schemeClr val="tx1"/>
                </a:solidFill>
              </a:rPr>
              <a:t>Grado: 2º semestre del plan CCH.</a:t>
            </a:r>
          </a:p>
          <a:p>
            <a:pPr marL="457200" indent="-457200" algn="l">
              <a:buAutoNum type="alphaLcParenR"/>
            </a:pPr>
            <a:r>
              <a:rPr lang="es-MX" sz="2800" dirty="0">
                <a:solidFill>
                  <a:schemeClr val="tx1"/>
                </a:solidFill>
              </a:rPr>
              <a:t>Fecha: marzo de 2019.</a:t>
            </a:r>
          </a:p>
          <a:p>
            <a:pPr marL="457200" indent="-457200" algn="l">
              <a:buAutoNum type="alphaLcParenR"/>
            </a:pPr>
            <a:endParaRPr lang="es-MX" sz="2000" dirty="0">
              <a:solidFill>
                <a:schemeClr val="tx1"/>
              </a:solidFill>
            </a:endParaRPr>
          </a:p>
        </p:txBody>
      </p:sp>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1723056" y="544069"/>
            <a:ext cx="1890934" cy="369332"/>
          </a:xfrm>
          <a:prstGeom prst="rect">
            <a:avLst/>
          </a:prstGeom>
          <a:noFill/>
        </p:spPr>
        <p:txBody>
          <a:bodyPr wrap="square" rtlCol="0">
            <a:spAutoFit/>
          </a:bodyPr>
          <a:lstStyle/>
          <a:p>
            <a:r>
              <a:rPr lang="es-MX" dirty="0"/>
              <a:t>APARTADO 11</a:t>
            </a:r>
          </a:p>
        </p:txBody>
      </p:sp>
    </p:spTree>
    <p:extLst>
      <p:ext uri="{BB962C8B-B14F-4D97-AF65-F5344CB8AC3E}">
        <p14:creationId xmlns:p14="http://schemas.microsoft.com/office/powerpoint/2010/main" val="3006487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821630" y="304429"/>
            <a:ext cx="1562755" cy="369332"/>
          </a:xfrm>
          <a:prstGeom prst="rect">
            <a:avLst/>
          </a:prstGeom>
          <a:noFill/>
        </p:spPr>
        <p:txBody>
          <a:bodyPr wrap="square" rtlCol="0">
            <a:spAutoFit/>
          </a:bodyPr>
          <a:lstStyle/>
          <a:p>
            <a:r>
              <a:rPr lang="es-MX" dirty="0"/>
              <a:t>APARTADO 10</a:t>
            </a:r>
          </a:p>
        </p:txBody>
      </p:sp>
      <p:sp>
        <p:nvSpPr>
          <p:cNvPr id="3" name="CuadroTexto 2"/>
          <p:cNvSpPr txBox="1"/>
          <p:nvPr/>
        </p:nvSpPr>
        <p:spPr>
          <a:xfrm>
            <a:off x="2685810" y="1571751"/>
            <a:ext cx="7665537" cy="4093428"/>
          </a:xfrm>
          <a:prstGeom prst="rect">
            <a:avLst/>
          </a:prstGeom>
          <a:noFill/>
        </p:spPr>
        <p:txBody>
          <a:bodyPr wrap="square" rtlCol="0">
            <a:spAutoFit/>
          </a:bodyPr>
          <a:lstStyle/>
          <a:p>
            <a:r>
              <a:rPr lang="es-MX" sz="3200" dirty="0"/>
              <a:t>11.2</a:t>
            </a:r>
          </a:p>
          <a:p>
            <a:endParaRPr lang="es-MX" dirty="0"/>
          </a:p>
          <a:p>
            <a:pPr marL="457200" indent="-457200">
              <a:buClr>
                <a:schemeClr val="accent1">
                  <a:lumMod val="75000"/>
                </a:schemeClr>
              </a:buClr>
              <a:buFont typeface="+mj-lt"/>
              <a:buAutoNum type="alphaLcParenR" startAt="5"/>
            </a:pPr>
            <a:r>
              <a:rPr lang="es-MX" sz="2400" dirty="0"/>
              <a:t>Asignaturas participantes:</a:t>
            </a:r>
          </a:p>
          <a:p>
            <a:pPr marL="342900" indent="-342900">
              <a:buFont typeface="Arial" panose="020B0604020202020204" pitchFamily="34" charset="0"/>
              <a:buChar char="•"/>
            </a:pPr>
            <a:r>
              <a:rPr lang="es-MX" sz="2400" dirty="0"/>
              <a:t>Matemáticas II</a:t>
            </a:r>
          </a:p>
          <a:p>
            <a:endParaRPr lang="es-MX" sz="2400" dirty="0"/>
          </a:p>
          <a:p>
            <a:endParaRPr lang="es-MX" sz="2400" dirty="0"/>
          </a:p>
          <a:p>
            <a:pPr marL="457200" indent="-457200">
              <a:buClr>
                <a:schemeClr val="accent1">
                  <a:lumMod val="75000"/>
                </a:schemeClr>
              </a:buClr>
              <a:buFont typeface="+mj-lt"/>
              <a:buAutoNum type="alphaLcParenR" startAt="6"/>
            </a:pPr>
            <a:r>
              <a:rPr lang="es-MX" sz="2400" dirty="0"/>
              <a:t>Fuentes de apoyo: Encuestas realizadas en el mercado de hierbas y jardín botánico, investigación realizada para historia y varias páginas de internet</a:t>
            </a:r>
          </a:p>
          <a:p>
            <a:endParaRPr lang="es-MX" dirty="0"/>
          </a:p>
        </p:txBody>
      </p:sp>
    </p:spTree>
    <p:extLst>
      <p:ext uri="{BB962C8B-B14F-4D97-AF65-F5344CB8AC3E}">
        <p14:creationId xmlns:p14="http://schemas.microsoft.com/office/powerpoint/2010/main" val="941072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170286" y="713862"/>
            <a:ext cx="1719031" cy="369332"/>
          </a:xfrm>
          <a:prstGeom prst="rect">
            <a:avLst/>
          </a:prstGeom>
          <a:noFill/>
        </p:spPr>
        <p:txBody>
          <a:bodyPr wrap="square" rtlCol="0">
            <a:spAutoFit/>
          </a:bodyPr>
          <a:lstStyle/>
          <a:p>
            <a:r>
              <a:rPr lang="es-MX" dirty="0"/>
              <a:t>APARTADO 10</a:t>
            </a:r>
          </a:p>
        </p:txBody>
      </p:sp>
      <p:sp>
        <p:nvSpPr>
          <p:cNvPr id="3" name="CuadroTexto 2"/>
          <p:cNvSpPr txBox="1"/>
          <p:nvPr/>
        </p:nvSpPr>
        <p:spPr>
          <a:xfrm>
            <a:off x="1253129" y="2118324"/>
            <a:ext cx="9275300" cy="1692771"/>
          </a:xfrm>
          <a:prstGeom prst="rect">
            <a:avLst/>
          </a:prstGeom>
          <a:noFill/>
        </p:spPr>
        <p:txBody>
          <a:bodyPr wrap="square" rtlCol="0">
            <a:spAutoFit/>
          </a:bodyPr>
          <a:lstStyle/>
          <a:p>
            <a:pPr>
              <a:buClr>
                <a:schemeClr val="accent1">
                  <a:lumMod val="75000"/>
                </a:schemeClr>
              </a:buClr>
            </a:pPr>
            <a:r>
              <a:rPr lang="es-MX" sz="3200" dirty="0"/>
              <a:t>11.3</a:t>
            </a:r>
          </a:p>
          <a:p>
            <a:pPr marL="457200" indent="-457200">
              <a:buClr>
                <a:schemeClr val="accent1">
                  <a:lumMod val="75000"/>
                </a:schemeClr>
              </a:buClr>
              <a:buFont typeface="+mj-lt"/>
              <a:buAutoNum type="alphaLcParenR" startAt="7"/>
            </a:pPr>
            <a:r>
              <a:rPr lang="es-MX" sz="2400" dirty="0"/>
              <a:t>Justificación de la actividad.  Es importante que las alumnas representen la información obtenida durante el proyecto en una forma adecuada, fácil de interpretar y ordenadamente.</a:t>
            </a:r>
          </a:p>
        </p:txBody>
      </p:sp>
    </p:spTree>
    <p:extLst>
      <p:ext uri="{BB962C8B-B14F-4D97-AF65-F5344CB8AC3E}">
        <p14:creationId xmlns:p14="http://schemas.microsoft.com/office/powerpoint/2010/main" val="358836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920622" y="222541"/>
            <a:ext cx="3684895" cy="369332"/>
          </a:xfrm>
          <a:prstGeom prst="rect">
            <a:avLst/>
          </a:prstGeom>
          <a:noFill/>
        </p:spPr>
        <p:txBody>
          <a:bodyPr wrap="square" rtlCol="0">
            <a:spAutoFit/>
          </a:bodyPr>
          <a:lstStyle/>
          <a:p>
            <a:r>
              <a:rPr lang="es-MX" dirty="0"/>
              <a:t>APARTADO 10</a:t>
            </a:r>
          </a:p>
        </p:txBody>
      </p:sp>
      <p:sp>
        <p:nvSpPr>
          <p:cNvPr id="3" name="CuadroTexto 2"/>
          <p:cNvSpPr txBox="1"/>
          <p:nvPr/>
        </p:nvSpPr>
        <p:spPr>
          <a:xfrm>
            <a:off x="1253129" y="1634210"/>
            <a:ext cx="9275300" cy="5632311"/>
          </a:xfrm>
          <a:prstGeom prst="rect">
            <a:avLst/>
          </a:prstGeom>
          <a:noFill/>
        </p:spPr>
        <p:txBody>
          <a:bodyPr wrap="square" rtlCol="0">
            <a:spAutoFit/>
          </a:bodyPr>
          <a:lstStyle/>
          <a:p>
            <a:pPr>
              <a:buClr>
                <a:schemeClr val="accent1">
                  <a:lumMod val="75000"/>
                </a:schemeClr>
              </a:buClr>
            </a:pPr>
            <a:r>
              <a:rPr lang="es-MX" sz="3200" dirty="0"/>
              <a:t>11.4</a:t>
            </a:r>
          </a:p>
          <a:p>
            <a:pPr marL="457200" indent="-457200">
              <a:buClr>
                <a:schemeClr val="accent1">
                  <a:lumMod val="75000"/>
                </a:schemeClr>
              </a:buClr>
              <a:buFont typeface="+mj-lt"/>
              <a:buAutoNum type="alphaLcParenR" startAt="8"/>
            </a:pPr>
            <a:r>
              <a:rPr lang="es-MX" sz="2400" dirty="0"/>
              <a:t>Descripción de apertura de la actividad.</a:t>
            </a:r>
          </a:p>
          <a:p>
            <a:pPr marL="457200" indent="-457200">
              <a:buClr>
                <a:schemeClr val="accent1">
                  <a:lumMod val="75000"/>
                </a:schemeClr>
              </a:buClr>
              <a:buFont typeface="Arial" panose="020B0604020202020204" pitchFamily="34" charset="0"/>
              <a:buChar char="•"/>
            </a:pPr>
            <a:r>
              <a:rPr lang="es-MX" sz="2400" dirty="0"/>
              <a:t>Recopilar la información obtenida con anterioridad, en el muestrario, investigación y búsqueda de información adicional en internet.</a:t>
            </a:r>
          </a:p>
          <a:p>
            <a:pPr>
              <a:buClr>
                <a:schemeClr val="accent1">
                  <a:lumMod val="75000"/>
                </a:schemeClr>
              </a:buClr>
            </a:pPr>
            <a:endParaRPr lang="es-MX" sz="2400" dirty="0"/>
          </a:p>
          <a:p>
            <a:pPr>
              <a:buClr>
                <a:schemeClr val="accent1">
                  <a:lumMod val="75000"/>
                </a:schemeClr>
              </a:buClr>
            </a:pPr>
            <a:r>
              <a:rPr lang="es-MX" sz="3200" dirty="0"/>
              <a:t>11.5</a:t>
            </a:r>
          </a:p>
          <a:p>
            <a:pPr marL="457200" indent="-457200">
              <a:buClr>
                <a:schemeClr val="accent1">
                  <a:lumMod val="75000"/>
                </a:schemeClr>
              </a:buClr>
              <a:buFont typeface="+mj-lt"/>
              <a:buAutoNum type="alphaLcParenR" startAt="9"/>
            </a:pPr>
            <a:r>
              <a:rPr lang="es-MX" sz="2400" dirty="0"/>
              <a:t>Descripción del desarrollo de la actividad.</a:t>
            </a:r>
          </a:p>
          <a:p>
            <a:pPr marL="342900" indent="-342900">
              <a:buClr>
                <a:schemeClr val="accent1">
                  <a:lumMod val="75000"/>
                </a:schemeClr>
              </a:buClr>
              <a:buFont typeface="Arial" panose="020B0604020202020204" pitchFamily="34" charset="0"/>
              <a:buChar char="•"/>
            </a:pPr>
            <a:r>
              <a:rPr lang="es-MX" sz="2400" dirty="0"/>
              <a:t>Con la ayuda de excel se organizó la información, cada alumna  eligió los datos más significativos y los graficó de acuerdo con su objetivo. Se realizaron gráficas de barras para representar las frecuencias y circulares para los porcentajes. </a:t>
            </a:r>
          </a:p>
          <a:p>
            <a:pPr>
              <a:buClr>
                <a:schemeClr val="accent1">
                  <a:lumMod val="75000"/>
                </a:schemeClr>
              </a:buClr>
            </a:pPr>
            <a:endParaRPr lang="es-MX" sz="3200" dirty="0"/>
          </a:p>
          <a:p>
            <a:pPr>
              <a:buClr>
                <a:schemeClr val="accent1">
                  <a:lumMod val="75000"/>
                </a:schemeClr>
              </a:buClr>
            </a:pPr>
            <a:endParaRPr lang="es-MX" sz="2400" dirty="0"/>
          </a:p>
        </p:txBody>
      </p:sp>
    </p:spTree>
    <p:extLst>
      <p:ext uri="{BB962C8B-B14F-4D97-AF65-F5344CB8AC3E}">
        <p14:creationId xmlns:p14="http://schemas.microsoft.com/office/powerpoint/2010/main" val="1670702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A603223-46BC-114E-849F-737A04D71FF0}"/>
              </a:ext>
            </a:extLst>
          </p:cNvPr>
          <p:cNvSpPr txBox="1">
            <a:spLocks noGrp="1"/>
          </p:cNvSpPr>
          <p:nvPr>
            <p:ph idx="1"/>
          </p:nvPr>
        </p:nvSpPr>
        <p:spPr>
          <a:xfrm>
            <a:off x="1545756" y="1655259"/>
            <a:ext cx="7837431" cy="145827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200" dirty="0"/>
              <a:t>“¿Cómo influye la química de las plantas medicinales en el desarrollo del ser humano?”</a:t>
            </a:r>
          </a:p>
        </p:txBody>
      </p:sp>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070818" y="3429000"/>
            <a:ext cx="8312369" cy="1902142"/>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algn="ctr"/>
            <a:endParaRPr lang="es-MX" sz="3600" b="1" dirty="0">
              <a:solidFill>
                <a:srgbClr val="002060"/>
              </a:solidFill>
            </a:endParaRPr>
          </a:p>
          <a:p>
            <a:pPr algn="ctr"/>
            <a:r>
              <a:rPr lang="es-MX" sz="3200" dirty="0">
                <a:solidFill>
                  <a:srgbClr val="002060"/>
                </a:solidFill>
              </a:rPr>
              <a:t>PROYECTO CONEXIONES ETAPA II </a:t>
            </a:r>
          </a:p>
          <a:p>
            <a:pPr algn="ctr"/>
            <a:endParaRPr lang="es-MX" sz="3200" dirty="0">
              <a:solidFill>
                <a:srgbClr val="002060"/>
              </a:solidFill>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075" y="399054"/>
            <a:ext cx="947228" cy="1323563"/>
          </a:xfrm>
          <a:prstGeom prst="rect">
            <a:avLst/>
          </a:prstGeom>
          <a:noFill/>
          <a:ln>
            <a:noFill/>
          </a:ln>
        </p:spPr>
      </p:pic>
      <p:sp>
        <p:nvSpPr>
          <p:cNvPr id="3" name="CuadroTexto 2"/>
          <p:cNvSpPr txBox="1"/>
          <p:nvPr/>
        </p:nvSpPr>
        <p:spPr>
          <a:xfrm>
            <a:off x="2538484" y="559558"/>
            <a:ext cx="2019868" cy="368490"/>
          </a:xfrm>
          <a:prstGeom prst="rect">
            <a:avLst/>
          </a:prstGeom>
          <a:noFill/>
        </p:spPr>
        <p:txBody>
          <a:bodyPr wrap="square" rtlCol="0">
            <a:spAutoFit/>
          </a:bodyPr>
          <a:lstStyle/>
          <a:p>
            <a:r>
              <a:rPr lang="es-MX" dirty="0"/>
              <a:t>APARTADO 4</a:t>
            </a:r>
          </a:p>
        </p:txBody>
      </p:sp>
    </p:spTree>
    <p:extLst>
      <p:ext uri="{BB962C8B-B14F-4D97-AF65-F5344CB8AC3E}">
        <p14:creationId xmlns:p14="http://schemas.microsoft.com/office/powerpoint/2010/main" val="2057223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1651378" y="863988"/>
            <a:ext cx="3684895" cy="369332"/>
          </a:xfrm>
          <a:prstGeom prst="rect">
            <a:avLst/>
          </a:prstGeom>
          <a:noFill/>
        </p:spPr>
        <p:txBody>
          <a:bodyPr wrap="square" rtlCol="0">
            <a:spAutoFit/>
          </a:bodyPr>
          <a:lstStyle/>
          <a:p>
            <a:r>
              <a:rPr lang="es-MX" dirty="0"/>
              <a:t>APARTADO 10</a:t>
            </a:r>
          </a:p>
        </p:txBody>
      </p:sp>
      <p:sp>
        <p:nvSpPr>
          <p:cNvPr id="3" name="CuadroTexto 2"/>
          <p:cNvSpPr txBox="1"/>
          <p:nvPr/>
        </p:nvSpPr>
        <p:spPr>
          <a:xfrm>
            <a:off x="1253129" y="1784334"/>
            <a:ext cx="9275300" cy="4770537"/>
          </a:xfrm>
          <a:prstGeom prst="rect">
            <a:avLst/>
          </a:prstGeom>
          <a:noFill/>
        </p:spPr>
        <p:txBody>
          <a:bodyPr wrap="square" rtlCol="0">
            <a:spAutoFit/>
          </a:bodyPr>
          <a:lstStyle/>
          <a:p>
            <a:pPr>
              <a:buClr>
                <a:schemeClr val="accent1">
                  <a:lumMod val="75000"/>
                </a:schemeClr>
              </a:buClr>
            </a:pPr>
            <a:r>
              <a:rPr lang="es-MX" sz="3200" dirty="0"/>
              <a:t>11.6</a:t>
            </a:r>
          </a:p>
          <a:p>
            <a:pPr marL="457200" indent="-457200">
              <a:buClr>
                <a:schemeClr val="accent1">
                  <a:lumMod val="75000"/>
                </a:schemeClr>
              </a:buClr>
              <a:buFont typeface="+mj-lt"/>
              <a:buAutoNum type="alphaLcParenR" startAt="10"/>
            </a:pPr>
            <a:r>
              <a:rPr lang="es-MX" sz="2400" dirty="0"/>
              <a:t>Descripción del cierre de la actividad.</a:t>
            </a:r>
          </a:p>
          <a:p>
            <a:pPr marL="457200" indent="-457200">
              <a:buClr>
                <a:schemeClr val="accent1">
                  <a:lumMod val="75000"/>
                </a:schemeClr>
              </a:buClr>
              <a:buFont typeface="Arial" panose="020B0604020202020204" pitchFamily="34" charset="0"/>
              <a:buChar char="•"/>
            </a:pPr>
            <a:r>
              <a:rPr lang="es-MX" sz="2400" dirty="0"/>
              <a:t>Se presentaron las gráficas y se expusieron los usos más frecuentes de las plantas, los orígenes y regiones de donde se obtuvieron las plantas.</a:t>
            </a:r>
          </a:p>
          <a:p>
            <a:pPr marL="457200" indent="-457200">
              <a:buClr>
                <a:schemeClr val="accent1">
                  <a:lumMod val="75000"/>
                </a:schemeClr>
              </a:buClr>
              <a:buFont typeface="Arial" panose="020B0604020202020204" pitchFamily="34" charset="0"/>
              <a:buChar char="•"/>
            </a:pPr>
            <a:endParaRPr lang="es-MX" sz="2400" dirty="0"/>
          </a:p>
          <a:p>
            <a:pPr marL="457200" indent="-457200">
              <a:buClr>
                <a:schemeClr val="accent1">
                  <a:lumMod val="75000"/>
                </a:schemeClr>
              </a:buClr>
              <a:buFont typeface="Arial" panose="020B0604020202020204" pitchFamily="34" charset="0"/>
              <a:buChar char="•"/>
            </a:pPr>
            <a:endParaRPr lang="es-MX" sz="2400" dirty="0"/>
          </a:p>
          <a:p>
            <a:pPr>
              <a:buClr>
                <a:schemeClr val="accent1">
                  <a:lumMod val="75000"/>
                </a:schemeClr>
              </a:buClr>
            </a:pPr>
            <a:r>
              <a:rPr lang="es-MX" sz="3200" dirty="0"/>
              <a:t>11.7</a:t>
            </a:r>
          </a:p>
          <a:p>
            <a:pPr marL="457200" indent="-457200">
              <a:buClr>
                <a:schemeClr val="accent1">
                  <a:lumMod val="75000"/>
                </a:schemeClr>
              </a:buClr>
              <a:buFont typeface="+mj-lt"/>
              <a:buAutoNum type="alphaLcParenR" startAt="11"/>
            </a:pPr>
            <a:r>
              <a:rPr lang="es-MX" sz="2400" dirty="0"/>
              <a:t>Descripción de lo que se hará con los resultados de la actividad.</a:t>
            </a:r>
          </a:p>
          <a:p>
            <a:pPr marL="457200" indent="-457200">
              <a:buClr>
                <a:schemeClr val="accent1">
                  <a:lumMod val="75000"/>
                </a:schemeClr>
              </a:buClr>
              <a:buFont typeface="Arial" panose="020B0604020202020204" pitchFamily="34" charset="0"/>
              <a:buChar char="•"/>
            </a:pPr>
            <a:r>
              <a:rPr lang="es-MX" sz="2400" dirty="0"/>
              <a:t>Se compartirán los resultados con otros equipos del grupo.</a:t>
            </a:r>
          </a:p>
          <a:p>
            <a:pPr>
              <a:buClr>
                <a:schemeClr val="accent1">
                  <a:lumMod val="75000"/>
                </a:schemeClr>
              </a:buClr>
            </a:pPr>
            <a:endParaRPr lang="es-MX" sz="2400" dirty="0"/>
          </a:p>
        </p:txBody>
      </p:sp>
    </p:spTree>
    <p:extLst>
      <p:ext uri="{BB962C8B-B14F-4D97-AF65-F5344CB8AC3E}">
        <p14:creationId xmlns:p14="http://schemas.microsoft.com/office/powerpoint/2010/main" val="28018661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920622" y="222541"/>
            <a:ext cx="3684895" cy="369332"/>
          </a:xfrm>
          <a:prstGeom prst="rect">
            <a:avLst/>
          </a:prstGeom>
          <a:noFill/>
        </p:spPr>
        <p:txBody>
          <a:bodyPr wrap="square" rtlCol="0">
            <a:spAutoFit/>
          </a:bodyPr>
          <a:lstStyle/>
          <a:p>
            <a:r>
              <a:rPr lang="es-MX" dirty="0"/>
              <a:t>APARTADO 10</a:t>
            </a:r>
          </a:p>
        </p:txBody>
      </p:sp>
      <p:sp>
        <p:nvSpPr>
          <p:cNvPr id="3" name="CuadroTexto 2"/>
          <p:cNvSpPr txBox="1"/>
          <p:nvPr/>
        </p:nvSpPr>
        <p:spPr>
          <a:xfrm>
            <a:off x="1253129" y="1252069"/>
            <a:ext cx="9275300" cy="4647426"/>
          </a:xfrm>
          <a:prstGeom prst="rect">
            <a:avLst/>
          </a:prstGeom>
          <a:noFill/>
        </p:spPr>
        <p:txBody>
          <a:bodyPr wrap="square" rtlCol="0">
            <a:spAutoFit/>
          </a:bodyPr>
          <a:lstStyle/>
          <a:p>
            <a:pPr>
              <a:buClr>
                <a:schemeClr val="accent1">
                  <a:lumMod val="75000"/>
                </a:schemeClr>
              </a:buClr>
            </a:pPr>
            <a:r>
              <a:rPr lang="es-MX" sz="3200" dirty="0"/>
              <a:t>10.8</a:t>
            </a:r>
          </a:p>
          <a:p>
            <a:pPr marL="457200" indent="-457200">
              <a:buClr>
                <a:schemeClr val="accent1">
                  <a:lumMod val="75000"/>
                </a:schemeClr>
              </a:buClr>
              <a:buFont typeface="+mj-lt"/>
              <a:buAutoNum type="alphaLcParenR" startAt="12"/>
            </a:pPr>
            <a:r>
              <a:rPr lang="es-MX" sz="2400" dirty="0"/>
              <a:t>Análisis</a:t>
            </a:r>
          </a:p>
          <a:p>
            <a:pPr>
              <a:buClr>
                <a:schemeClr val="accent1">
                  <a:lumMod val="75000"/>
                </a:schemeClr>
              </a:buClr>
            </a:pPr>
            <a:endParaRPr lang="es-MX" sz="2400" dirty="0"/>
          </a:p>
          <a:p>
            <a:pPr marL="457200" indent="-457200">
              <a:buClr>
                <a:schemeClr val="accent1">
                  <a:lumMod val="75000"/>
                </a:schemeClr>
              </a:buClr>
              <a:buFont typeface="Arial" panose="020B0604020202020204" pitchFamily="34" charset="0"/>
              <a:buChar char="•"/>
            </a:pPr>
            <a:r>
              <a:rPr lang="es-MX" sz="2400" dirty="0"/>
              <a:t>Contrastación de lo esperado con lo sucedido:</a:t>
            </a:r>
          </a:p>
          <a:p>
            <a:pPr marL="457200" indent="-457200">
              <a:buClr>
                <a:schemeClr val="accent1">
                  <a:lumMod val="75000"/>
                </a:schemeClr>
              </a:buClr>
              <a:buFont typeface="+mj-lt"/>
              <a:buAutoNum type="arabicPeriod"/>
            </a:pPr>
            <a:r>
              <a:rPr lang="es-MX" sz="2400" dirty="0"/>
              <a:t>Encontramos que algunas plantas tienen mucho más usos de lo que las alumnas esperaban. La región de dónde vienen la mayor parte de las plantas es América Latina aunque encontramos plantas originarias de todos los continentes.</a:t>
            </a:r>
          </a:p>
          <a:p>
            <a:pPr marL="457200" indent="-457200">
              <a:buClr>
                <a:schemeClr val="accent1">
                  <a:lumMod val="75000"/>
                </a:schemeClr>
              </a:buClr>
              <a:buFont typeface="+mj-lt"/>
              <a:buAutoNum type="arabicPeriod"/>
            </a:pPr>
            <a:r>
              <a:rPr lang="es-MX" sz="2400" dirty="0"/>
              <a:t>Aspectos a mejorar.- No fue posible hacer un análisis de costos, ya que todas las plantas se venden por peso; y no teníamos evidencia estadística para comparar.</a:t>
            </a:r>
          </a:p>
          <a:p>
            <a:pPr>
              <a:buClr>
                <a:schemeClr val="accent1">
                  <a:lumMod val="75000"/>
                </a:schemeClr>
              </a:buClr>
            </a:pPr>
            <a:endParaRPr lang="es-MX" sz="2400" dirty="0"/>
          </a:p>
        </p:txBody>
      </p:sp>
    </p:spTree>
    <p:extLst>
      <p:ext uri="{BB962C8B-B14F-4D97-AF65-F5344CB8AC3E}">
        <p14:creationId xmlns:p14="http://schemas.microsoft.com/office/powerpoint/2010/main" val="41197058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920622" y="222541"/>
            <a:ext cx="3684895" cy="369332"/>
          </a:xfrm>
          <a:prstGeom prst="rect">
            <a:avLst/>
          </a:prstGeom>
          <a:noFill/>
        </p:spPr>
        <p:txBody>
          <a:bodyPr wrap="square" rtlCol="0">
            <a:spAutoFit/>
          </a:bodyPr>
          <a:lstStyle/>
          <a:p>
            <a:r>
              <a:rPr lang="es-MX" dirty="0"/>
              <a:t>APARTADO 10</a:t>
            </a:r>
          </a:p>
        </p:txBody>
      </p:sp>
      <p:sp>
        <p:nvSpPr>
          <p:cNvPr id="3" name="CuadroTexto 2"/>
          <p:cNvSpPr txBox="1"/>
          <p:nvPr/>
        </p:nvSpPr>
        <p:spPr>
          <a:xfrm>
            <a:off x="1253129" y="1833982"/>
            <a:ext cx="9275300" cy="3908762"/>
          </a:xfrm>
          <a:prstGeom prst="rect">
            <a:avLst/>
          </a:prstGeom>
          <a:noFill/>
        </p:spPr>
        <p:txBody>
          <a:bodyPr wrap="square" rtlCol="0">
            <a:spAutoFit/>
          </a:bodyPr>
          <a:lstStyle/>
          <a:p>
            <a:pPr>
              <a:buClr>
                <a:schemeClr val="accent1">
                  <a:lumMod val="75000"/>
                </a:schemeClr>
              </a:buClr>
            </a:pPr>
            <a:r>
              <a:rPr lang="es-MX" sz="3200" dirty="0"/>
              <a:t>11.9</a:t>
            </a:r>
          </a:p>
          <a:p>
            <a:pPr marL="457200" indent="-457200">
              <a:buClr>
                <a:schemeClr val="accent1">
                  <a:lumMod val="75000"/>
                </a:schemeClr>
              </a:buClr>
              <a:buFont typeface="+mj-lt"/>
              <a:buAutoNum type="alphaLcParenR" startAt="13"/>
            </a:pPr>
            <a:r>
              <a:rPr lang="es-MX" sz="2400" dirty="0"/>
              <a:t>Toma de decisiones.</a:t>
            </a:r>
          </a:p>
          <a:p>
            <a:pPr marL="457200" indent="-457200">
              <a:buClr>
                <a:schemeClr val="accent1">
                  <a:lumMod val="75000"/>
                </a:schemeClr>
              </a:buClr>
              <a:buFont typeface="Arial" panose="020B0604020202020204" pitchFamily="34" charset="0"/>
              <a:buChar char="•"/>
            </a:pPr>
            <a:r>
              <a:rPr lang="es-MX" sz="2400" dirty="0"/>
              <a:t>Las alumnas se dieron cuenta de la diversidad de plantas que existen en nuestro país y de los usos medicinales, y de la importancia que tiene el uso de programas computacionales para representar la información de manera adecuada.</a:t>
            </a:r>
          </a:p>
          <a:p>
            <a:pPr marL="457200" indent="-457200">
              <a:buClr>
                <a:schemeClr val="accent1">
                  <a:lumMod val="75000"/>
                </a:schemeClr>
              </a:buClr>
              <a:buFont typeface="Arial" panose="020B0604020202020204" pitchFamily="34" charset="0"/>
              <a:buChar char="•"/>
            </a:pPr>
            <a:endParaRPr lang="es-MX" sz="2400" dirty="0"/>
          </a:p>
          <a:p>
            <a:pPr marL="457200" indent="-457200">
              <a:buClr>
                <a:schemeClr val="accent1">
                  <a:lumMod val="75000"/>
                </a:schemeClr>
              </a:buClr>
              <a:buFont typeface="+mj-lt"/>
              <a:buAutoNum type="arabicPeriod"/>
            </a:pPr>
            <a:endParaRPr lang="es-MX" sz="2400" dirty="0"/>
          </a:p>
          <a:p>
            <a:pPr>
              <a:buClr>
                <a:schemeClr val="accent1">
                  <a:lumMod val="75000"/>
                </a:schemeClr>
              </a:buClr>
            </a:pPr>
            <a:endParaRPr lang="es-MX" sz="2400" dirty="0"/>
          </a:p>
          <a:p>
            <a:pPr marL="457200" indent="-457200">
              <a:buClr>
                <a:schemeClr val="accent1">
                  <a:lumMod val="75000"/>
                </a:schemeClr>
              </a:buClr>
              <a:buFont typeface="Arial" panose="020B0604020202020204" pitchFamily="34" charset="0"/>
              <a:buChar char="•"/>
            </a:pPr>
            <a:endParaRPr lang="es-MX" sz="2400" dirty="0"/>
          </a:p>
        </p:txBody>
      </p:sp>
    </p:spTree>
    <p:extLst>
      <p:ext uri="{BB962C8B-B14F-4D97-AF65-F5344CB8AC3E}">
        <p14:creationId xmlns:p14="http://schemas.microsoft.com/office/powerpoint/2010/main" val="35119974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A603223-46BC-114E-849F-737A04D71FF0}"/>
              </a:ext>
            </a:extLst>
          </p:cNvPr>
          <p:cNvSpPr txBox="1">
            <a:spLocks noGrp="1"/>
          </p:cNvSpPr>
          <p:nvPr>
            <p:ph idx="1"/>
          </p:nvPr>
        </p:nvSpPr>
        <p:spPr>
          <a:xfrm>
            <a:off x="1925990" y="869077"/>
            <a:ext cx="7080224" cy="82238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200" dirty="0"/>
              <a:t>Matemáticas: Información Estadística </a:t>
            </a: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906" y="412640"/>
            <a:ext cx="947228" cy="1323563"/>
          </a:xfrm>
          <a:prstGeom prst="rect">
            <a:avLst/>
          </a:prstGeom>
          <a:noFill/>
          <a:ln>
            <a:noFill/>
          </a:ln>
        </p:spPr>
      </p:pic>
      <p:sp>
        <p:nvSpPr>
          <p:cNvPr id="5" name="TextBox 4">
            <a:extLst>
              <a:ext uri="{FF2B5EF4-FFF2-40B4-BE49-F238E27FC236}">
                <a16:creationId xmlns:a16="http://schemas.microsoft.com/office/drawing/2014/main" xmlns="" id="{7464C17B-742E-DC4C-A060-487775478301}"/>
              </a:ext>
            </a:extLst>
          </p:cNvPr>
          <p:cNvSpPr txBox="1"/>
          <p:nvPr/>
        </p:nvSpPr>
        <p:spPr>
          <a:xfrm>
            <a:off x="1783080" y="412640"/>
            <a:ext cx="1438214" cy="369332"/>
          </a:xfrm>
          <a:prstGeom prst="rect">
            <a:avLst/>
          </a:prstGeom>
          <a:noFill/>
        </p:spPr>
        <p:txBody>
          <a:bodyPr wrap="none" rtlCol="0">
            <a:spAutoFit/>
          </a:bodyPr>
          <a:lstStyle/>
          <a:p>
            <a:r>
              <a:rPr lang="en-US" dirty="0" err="1"/>
              <a:t>Apartado</a:t>
            </a:r>
            <a:r>
              <a:rPr lang="en-US" dirty="0"/>
              <a:t> 11</a:t>
            </a:r>
          </a:p>
        </p:txBody>
      </p:sp>
      <p:pic>
        <p:nvPicPr>
          <p:cNvPr id="10" name="Picture 9">
            <a:extLst>
              <a:ext uri="{FF2B5EF4-FFF2-40B4-BE49-F238E27FC236}">
                <a16:creationId xmlns:a16="http://schemas.microsoft.com/office/drawing/2014/main" xmlns="" id="{C8DFEC39-2B62-6746-968A-CAA9B8EA55BD}"/>
              </a:ext>
            </a:extLst>
          </p:cNvPr>
          <p:cNvPicPr>
            <a:picLocks noChangeAspect="1"/>
          </p:cNvPicPr>
          <p:nvPr/>
        </p:nvPicPr>
        <p:blipFill>
          <a:blip r:embed="rId3"/>
          <a:stretch>
            <a:fillRect/>
          </a:stretch>
        </p:blipFill>
        <p:spPr>
          <a:xfrm>
            <a:off x="246283" y="2186124"/>
            <a:ext cx="11699433" cy="4422107"/>
          </a:xfrm>
          <a:prstGeom prst="rect">
            <a:avLst/>
          </a:prstGeom>
        </p:spPr>
      </p:pic>
    </p:spTree>
    <p:extLst>
      <p:ext uri="{BB962C8B-B14F-4D97-AF65-F5344CB8AC3E}">
        <p14:creationId xmlns:p14="http://schemas.microsoft.com/office/powerpoint/2010/main" val="1899606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A603223-46BC-114E-849F-737A04D71FF0}"/>
              </a:ext>
            </a:extLst>
          </p:cNvPr>
          <p:cNvSpPr txBox="1">
            <a:spLocks noGrp="1"/>
          </p:cNvSpPr>
          <p:nvPr>
            <p:ph idx="1"/>
          </p:nvPr>
        </p:nvSpPr>
        <p:spPr>
          <a:xfrm>
            <a:off x="1925990" y="869077"/>
            <a:ext cx="5608666" cy="82238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200" dirty="0"/>
              <a:t>Matemáticas: Información Estadística </a:t>
            </a: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906" y="412640"/>
            <a:ext cx="947228" cy="1323563"/>
          </a:xfrm>
          <a:prstGeom prst="rect">
            <a:avLst/>
          </a:prstGeom>
          <a:noFill/>
          <a:ln>
            <a:noFill/>
          </a:ln>
        </p:spPr>
      </p:pic>
      <p:sp>
        <p:nvSpPr>
          <p:cNvPr id="5" name="TextBox 4">
            <a:extLst>
              <a:ext uri="{FF2B5EF4-FFF2-40B4-BE49-F238E27FC236}">
                <a16:creationId xmlns:a16="http://schemas.microsoft.com/office/drawing/2014/main" xmlns="" id="{7464C17B-742E-DC4C-A060-487775478301}"/>
              </a:ext>
            </a:extLst>
          </p:cNvPr>
          <p:cNvSpPr txBox="1"/>
          <p:nvPr/>
        </p:nvSpPr>
        <p:spPr>
          <a:xfrm>
            <a:off x="1783080" y="412640"/>
            <a:ext cx="1438214" cy="369332"/>
          </a:xfrm>
          <a:prstGeom prst="rect">
            <a:avLst/>
          </a:prstGeom>
          <a:noFill/>
        </p:spPr>
        <p:txBody>
          <a:bodyPr wrap="none" rtlCol="0">
            <a:spAutoFit/>
          </a:bodyPr>
          <a:lstStyle/>
          <a:p>
            <a:r>
              <a:rPr lang="en-US" dirty="0" err="1"/>
              <a:t>Apartado</a:t>
            </a:r>
            <a:r>
              <a:rPr lang="en-US" dirty="0"/>
              <a:t> 11</a:t>
            </a:r>
          </a:p>
        </p:txBody>
      </p:sp>
      <p:pic>
        <p:nvPicPr>
          <p:cNvPr id="6" name="Picture 5">
            <a:extLst>
              <a:ext uri="{FF2B5EF4-FFF2-40B4-BE49-F238E27FC236}">
                <a16:creationId xmlns:a16="http://schemas.microsoft.com/office/drawing/2014/main" xmlns="" id="{05D918F2-9B85-6E42-BF1D-0F7CA6DA0E7B}"/>
              </a:ext>
            </a:extLst>
          </p:cNvPr>
          <p:cNvPicPr>
            <a:picLocks noChangeAspect="1"/>
          </p:cNvPicPr>
          <p:nvPr/>
        </p:nvPicPr>
        <p:blipFill rotWithShape="1">
          <a:blip r:embed="rId3"/>
          <a:srcRect r="30211" b="1"/>
          <a:stretch/>
        </p:blipFill>
        <p:spPr>
          <a:xfrm rot="5400000">
            <a:off x="520962" y="1704671"/>
            <a:ext cx="4895414" cy="5260933"/>
          </a:xfrm>
          <a:prstGeom prst="rect">
            <a:avLst/>
          </a:prstGeom>
        </p:spPr>
      </p:pic>
      <p:pic>
        <p:nvPicPr>
          <p:cNvPr id="8" name="Picture 7">
            <a:extLst>
              <a:ext uri="{FF2B5EF4-FFF2-40B4-BE49-F238E27FC236}">
                <a16:creationId xmlns:a16="http://schemas.microsoft.com/office/drawing/2014/main" xmlns="" id="{89D4D1E1-9487-6C4E-B84C-5DA277F0B4CB}"/>
              </a:ext>
            </a:extLst>
          </p:cNvPr>
          <p:cNvPicPr>
            <a:picLocks noChangeAspect="1"/>
          </p:cNvPicPr>
          <p:nvPr/>
        </p:nvPicPr>
        <p:blipFill rotWithShape="1">
          <a:blip r:embed="rId4"/>
          <a:srcRect t="4189" r="-3" b="-3"/>
          <a:stretch/>
        </p:blipFill>
        <p:spPr>
          <a:xfrm>
            <a:off x="7497078" y="25053"/>
            <a:ext cx="4657344" cy="3346704"/>
          </a:xfrm>
          <a:prstGeom prst="rect">
            <a:avLst/>
          </a:prstGeom>
        </p:spPr>
      </p:pic>
      <p:pic>
        <p:nvPicPr>
          <p:cNvPr id="9" name="Picture 8">
            <a:extLst>
              <a:ext uri="{FF2B5EF4-FFF2-40B4-BE49-F238E27FC236}">
                <a16:creationId xmlns:a16="http://schemas.microsoft.com/office/drawing/2014/main" xmlns="" id="{79FD80B0-EA3C-594E-B8B1-58BD66BBBE5A}"/>
              </a:ext>
            </a:extLst>
          </p:cNvPr>
          <p:cNvPicPr>
            <a:picLocks noChangeAspect="1"/>
          </p:cNvPicPr>
          <p:nvPr/>
        </p:nvPicPr>
        <p:blipFill rotWithShape="1">
          <a:blip r:embed="rId5"/>
          <a:srcRect t="3047" r="-3" b="1138"/>
          <a:stretch/>
        </p:blipFill>
        <p:spPr>
          <a:xfrm>
            <a:off x="6592866" y="3458862"/>
            <a:ext cx="4657346" cy="3346704"/>
          </a:xfrm>
          <a:prstGeom prst="rect">
            <a:avLst/>
          </a:prstGeom>
        </p:spPr>
      </p:pic>
    </p:spTree>
    <p:extLst>
      <p:ext uri="{BB962C8B-B14F-4D97-AF65-F5344CB8AC3E}">
        <p14:creationId xmlns:p14="http://schemas.microsoft.com/office/powerpoint/2010/main" val="34102548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A603223-46BC-114E-849F-737A04D71FF0}"/>
              </a:ext>
            </a:extLst>
          </p:cNvPr>
          <p:cNvSpPr txBox="1">
            <a:spLocks noGrp="1"/>
          </p:cNvSpPr>
          <p:nvPr>
            <p:ph idx="1"/>
          </p:nvPr>
        </p:nvSpPr>
        <p:spPr>
          <a:xfrm>
            <a:off x="1988620" y="663231"/>
            <a:ext cx="7080224" cy="82238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200" dirty="0"/>
              <a:t>Matemáticas: Información Estadística </a:t>
            </a: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906" y="412640"/>
            <a:ext cx="947228" cy="1323563"/>
          </a:xfrm>
          <a:prstGeom prst="rect">
            <a:avLst/>
          </a:prstGeom>
          <a:noFill/>
          <a:ln>
            <a:noFill/>
          </a:ln>
        </p:spPr>
      </p:pic>
      <p:sp>
        <p:nvSpPr>
          <p:cNvPr id="5" name="TextBox 4">
            <a:extLst>
              <a:ext uri="{FF2B5EF4-FFF2-40B4-BE49-F238E27FC236}">
                <a16:creationId xmlns:a16="http://schemas.microsoft.com/office/drawing/2014/main" xmlns="" id="{7464C17B-742E-DC4C-A060-487775478301}"/>
              </a:ext>
            </a:extLst>
          </p:cNvPr>
          <p:cNvSpPr txBox="1"/>
          <p:nvPr/>
        </p:nvSpPr>
        <p:spPr>
          <a:xfrm>
            <a:off x="1783080" y="412640"/>
            <a:ext cx="1438214" cy="369332"/>
          </a:xfrm>
          <a:prstGeom prst="rect">
            <a:avLst/>
          </a:prstGeom>
          <a:noFill/>
        </p:spPr>
        <p:txBody>
          <a:bodyPr wrap="none" rtlCol="0">
            <a:spAutoFit/>
          </a:bodyPr>
          <a:lstStyle/>
          <a:p>
            <a:r>
              <a:rPr lang="en-US" dirty="0" err="1"/>
              <a:t>Apartado</a:t>
            </a:r>
            <a:r>
              <a:rPr lang="en-US" dirty="0"/>
              <a:t> 11</a:t>
            </a:r>
          </a:p>
        </p:txBody>
      </p:sp>
      <p:pic>
        <p:nvPicPr>
          <p:cNvPr id="6" name="Picture 5">
            <a:extLst>
              <a:ext uri="{FF2B5EF4-FFF2-40B4-BE49-F238E27FC236}">
                <a16:creationId xmlns:a16="http://schemas.microsoft.com/office/drawing/2014/main" xmlns="" id="{6E8F9260-328F-ED4A-9730-BB6384993C8D}"/>
              </a:ext>
            </a:extLst>
          </p:cNvPr>
          <p:cNvPicPr>
            <a:picLocks noChangeAspect="1"/>
          </p:cNvPicPr>
          <p:nvPr/>
        </p:nvPicPr>
        <p:blipFill rotWithShape="1">
          <a:blip r:embed="rId3"/>
          <a:srcRect r="7431" b="1"/>
          <a:stretch/>
        </p:blipFill>
        <p:spPr>
          <a:xfrm>
            <a:off x="1988620" y="1687295"/>
            <a:ext cx="6887059" cy="517070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8" name="Picture 7">
            <a:extLst>
              <a:ext uri="{FF2B5EF4-FFF2-40B4-BE49-F238E27FC236}">
                <a16:creationId xmlns:a16="http://schemas.microsoft.com/office/drawing/2014/main" xmlns="" id="{D7C5D234-B007-8C4B-886F-B8E6F74F00F2}"/>
              </a:ext>
            </a:extLst>
          </p:cNvPr>
          <p:cNvPicPr>
            <a:picLocks noChangeAspect="1"/>
          </p:cNvPicPr>
          <p:nvPr/>
        </p:nvPicPr>
        <p:blipFill rotWithShape="1">
          <a:blip r:embed="rId4"/>
          <a:srcRect l="16119" r="6581" b="1"/>
          <a:stretch/>
        </p:blipFill>
        <p:spPr>
          <a:xfrm>
            <a:off x="6389174" y="1684707"/>
            <a:ext cx="4822780" cy="5162802"/>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17233891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A603223-46BC-114E-849F-737A04D71FF0}"/>
              </a:ext>
            </a:extLst>
          </p:cNvPr>
          <p:cNvSpPr txBox="1">
            <a:spLocks noGrp="1"/>
          </p:cNvSpPr>
          <p:nvPr>
            <p:ph idx="1"/>
          </p:nvPr>
        </p:nvSpPr>
        <p:spPr>
          <a:xfrm>
            <a:off x="1240714" y="1165081"/>
            <a:ext cx="8597900" cy="433994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s-MX" sz="2800" dirty="0">
              <a:solidFill>
                <a:schemeClr val="tx1"/>
              </a:solidFill>
            </a:endParaRPr>
          </a:p>
          <a:p>
            <a:pPr algn="l"/>
            <a:endParaRPr lang="es-MX" sz="2800" dirty="0">
              <a:solidFill>
                <a:schemeClr val="tx1"/>
              </a:solidFill>
            </a:endParaRPr>
          </a:p>
          <a:p>
            <a:pPr algn="l"/>
            <a:endParaRPr lang="es-MX" sz="2800" dirty="0">
              <a:solidFill>
                <a:schemeClr val="tx1"/>
              </a:solidFill>
            </a:endParaRPr>
          </a:p>
          <a:p>
            <a:pPr algn="l"/>
            <a:endParaRPr lang="es-MX" sz="2800" dirty="0">
              <a:solidFill>
                <a:schemeClr val="tx1"/>
              </a:solidFill>
            </a:endParaRPr>
          </a:p>
          <a:p>
            <a:pPr algn="l"/>
            <a:endParaRPr lang="es-MX" sz="2800" dirty="0">
              <a:solidFill>
                <a:schemeClr val="tx1"/>
              </a:solidFill>
            </a:endParaRPr>
          </a:p>
          <a:p>
            <a:pPr algn="l"/>
            <a:r>
              <a:rPr lang="es-MX" sz="2800" dirty="0">
                <a:solidFill>
                  <a:schemeClr val="tx1"/>
                </a:solidFill>
              </a:rPr>
              <a:t>Química : Elaboración de muestrario</a:t>
            </a:r>
          </a:p>
          <a:p>
            <a:pPr algn="l"/>
            <a:r>
              <a:rPr lang="es-MX" sz="2800" dirty="0">
                <a:solidFill>
                  <a:schemeClr val="tx1"/>
                </a:solidFill>
              </a:rPr>
              <a:t>11.1</a:t>
            </a:r>
            <a:r>
              <a:rPr lang="es-MX" sz="2000" dirty="0">
                <a:solidFill>
                  <a:schemeClr val="tx1"/>
                </a:solidFill>
              </a:rPr>
              <a:t> </a:t>
            </a:r>
          </a:p>
          <a:p>
            <a:pPr marL="457200" indent="-457200" algn="l">
              <a:buAutoNum type="alphaLcParenR"/>
            </a:pPr>
            <a:r>
              <a:rPr lang="es-MX" sz="2800" dirty="0">
                <a:solidFill>
                  <a:schemeClr val="tx1"/>
                </a:solidFill>
              </a:rPr>
              <a:t>Nombre de la actividad.- Muestrario de plantas medicinales</a:t>
            </a:r>
          </a:p>
          <a:p>
            <a:pPr marL="457200" indent="-457200" algn="l">
              <a:buAutoNum type="alphaLcParenR"/>
            </a:pPr>
            <a:r>
              <a:rPr lang="es-MX" sz="2800" dirty="0">
                <a:solidFill>
                  <a:schemeClr val="tx1"/>
                </a:solidFill>
              </a:rPr>
              <a:t>Objetivo: Clasificación de las plantas  medicinales de acuerdo con los grupos funcionales del principio  activo.</a:t>
            </a:r>
          </a:p>
          <a:p>
            <a:pPr marL="457200" indent="-457200" algn="l">
              <a:buAutoNum type="alphaLcParenR"/>
            </a:pPr>
            <a:r>
              <a:rPr lang="es-MX" sz="2800" dirty="0">
                <a:solidFill>
                  <a:schemeClr val="tx1"/>
                </a:solidFill>
              </a:rPr>
              <a:t>Grado: Segundo semestre del plan CCH.</a:t>
            </a:r>
          </a:p>
          <a:p>
            <a:pPr marL="457200" indent="-457200" algn="l">
              <a:buAutoNum type="alphaLcParenR"/>
            </a:pPr>
            <a:r>
              <a:rPr lang="es-MX" sz="2800" dirty="0">
                <a:solidFill>
                  <a:schemeClr val="tx1"/>
                </a:solidFill>
              </a:rPr>
              <a:t>Fecha: Marzo de 2019.</a:t>
            </a:r>
          </a:p>
          <a:p>
            <a:pPr marL="457200" indent="-457200" algn="l">
              <a:buAutoNum type="alphaLcParenR"/>
            </a:pPr>
            <a:endParaRPr lang="es-MX" sz="2000" dirty="0">
              <a:solidFill>
                <a:schemeClr val="tx1"/>
              </a:solidFill>
            </a:endParaRPr>
          </a:p>
        </p:txBody>
      </p:sp>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084334" y="795749"/>
            <a:ext cx="1890934" cy="369332"/>
          </a:xfrm>
          <a:prstGeom prst="rect">
            <a:avLst/>
          </a:prstGeom>
          <a:noFill/>
        </p:spPr>
        <p:txBody>
          <a:bodyPr wrap="square" rtlCol="0">
            <a:spAutoFit/>
          </a:bodyPr>
          <a:lstStyle/>
          <a:p>
            <a:r>
              <a:rPr lang="es-MX" dirty="0"/>
              <a:t>APARTADO 11</a:t>
            </a:r>
          </a:p>
        </p:txBody>
      </p:sp>
    </p:spTree>
    <p:extLst>
      <p:ext uri="{BB962C8B-B14F-4D97-AF65-F5344CB8AC3E}">
        <p14:creationId xmlns:p14="http://schemas.microsoft.com/office/powerpoint/2010/main" val="39751264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821630" y="304429"/>
            <a:ext cx="1562755" cy="369332"/>
          </a:xfrm>
          <a:prstGeom prst="rect">
            <a:avLst/>
          </a:prstGeom>
          <a:noFill/>
        </p:spPr>
        <p:txBody>
          <a:bodyPr wrap="square" rtlCol="0">
            <a:spAutoFit/>
          </a:bodyPr>
          <a:lstStyle/>
          <a:p>
            <a:r>
              <a:rPr lang="es-MX" dirty="0"/>
              <a:t>APARTADO 11</a:t>
            </a:r>
          </a:p>
        </p:txBody>
      </p:sp>
      <p:sp>
        <p:nvSpPr>
          <p:cNvPr id="3" name="CuadroTexto 2"/>
          <p:cNvSpPr txBox="1"/>
          <p:nvPr/>
        </p:nvSpPr>
        <p:spPr>
          <a:xfrm>
            <a:off x="2685810" y="1571751"/>
            <a:ext cx="7665537" cy="3724096"/>
          </a:xfrm>
          <a:prstGeom prst="rect">
            <a:avLst/>
          </a:prstGeom>
          <a:noFill/>
        </p:spPr>
        <p:txBody>
          <a:bodyPr wrap="square" rtlCol="0">
            <a:spAutoFit/>
          </a:bodyPr>
          <a:lstStyle/>
          <a:p>
            <a:r>
              <a:rPr lang="es-MX" sz="3200" dirty="0"/>
              <a:t>11.2</a:t>
            </a:r>
          </a:p>
          <a:p>
            <a:endParaRPr lang="es-MX" dirty="0"/>
          </a:p>
          <a:p>
            <a:pPr marL="457200" indent="-457200">
              <a:buClr>
                <a:schemeClr val="accent1">
                  <a:lumMod val="75000"/>
                </a:schemeClr>
              </a:buClr>
              <a:buFont typeface="+mj-lt"/>
              <a:buAutoNum type="alphaLcParenR" startAt="5"/>
            </a:pPr>
            <a:r>
              <a:rPr lang="es-MX" sz="2400" dirty="0"/>
              <a:t>Asignaturas participante:</a:t>
            </a:r>
          </a:p>
          <a:p>
            <a:pPr marL="342900" indent="-342900">
              <a:buFont typeface="Arial" panose="020B0604020202020204" pitchFamily="34" charset="0"/>
              <a:buChar char="•"/>
            </a:pPr>
            <a:r>
              <a:rPr lang="es-MX" sz="2400" dirty="0"/>
              <a:t>Química II</a:t>
            </a:r>
          </a:p>
          <a:p>
            <a:endParaRPr lang="es-MX" sz="2400" dirty="0"/>
          </a:p>
          <a:p>
            <a:endParaRPr lang="es-MX" sz="2400" dirty="0"/>
          </a:p>
          <a:p>
            <a:pPr marL="457200" indent="-457200">
              <a:buClr>
                <a:schemeClr val="accent1">
                  <a:lumMod val="75000"/>
                </a:schemeClr>
              </a:buClr>
              <a:buFont typeface="+mj-lt"/>
              <a:buAutoNum type="alphaLcParenR" startAt="6"/>
            </a:pPr>
            <a:r>
              <a:rPr lang="es-MX" sz="2400" dirty="0"/>
              <a:t>Fuentes de apoyo: Colecta de las plantas medicinales en diversos mercados, investigación bibliográfica y diversas fuentes </a:t>
            </a:r>
          </a:p>
          <a:p>
            <a:endParaRPr lang="es-MX" dirty="0"/>
          </a:p>
        </p:txBody>
      </p:sp>
    </p:spTree>
    <p:extLst>
      <p:ext uri="{BB962C8B-B14F-4D97-AF65-F5344CB8AC3E}">
        <p14:creationId xmlns:p14="http://schemas.microsoft.com/office/powerpoint/2010/main" val="6599773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170286" y="713862"/>
            <a:ext cx="1719031" cy="369332"/>
          </a:xfrm>
          <a:prstGeom prst="rect">
            <a:avLst/>
          </a:prstGeom>
          <a:noFill/>
        </p:spPr>
        <p:txBody>
          <a:bodyPr wrap="square" rtlCol="0">
            <a:spAutoFit/>
          </a:bodyPr>
          <a:lstStyle/>
          <a:p>
            <a:r>
              <a:rPr lang="es-MX" dirty="0"/>
              <a:t>APARTADO 11</a:t>
            </a:r>
          </a:p>
        </p:txBody>
      </p:sp>
      <p:sp>
        <p:nvSpPr>
          <p:cNvPr id="3" name="CuadroTexto 2"/>
          <p:cNvSpPr txBox="1"/>
          <p:nvPr/>
        </p:nvSpPr>
        <p:spPr>
          <a:xfrm>
            <a:off x="1253129" y="2118324"/>
            <a:ext cx="9275300" cy="2062103"/>
          </a:xfrm>
          <a:prstGeom prst="rect">
            <a:avLst/>
          </a:prstGeom>
          <a:noFill/>
        </p:spPr>
        <p:txBody>
          <a:bodyPr wrap="square" rtlCol="0">
            <a:spAutoFit/>
          </a:bodyPr>
          <a:lstStyle/>
          <a:p>
            <a:pPr>
              <a:buClr>
                <a:schemeClr val="accent1">
                  <a:lumMod val="75000"/>
                </a:schemeClr>
              </a:buClr>
            </a:pPr>
            <a:r>
              <a:rPr lang="es-MX" sz="3200" dirty="0"/>
              <a:t>11.3</a:t>
            </a:r>
          </a:p>
          <a:p>
            <a:pPr marL="457200" indent="-457200">
              <a:buClr>
                <a:schemeClr val="accent1">
                  <a:lumMod val="75000"/>
                </a:schemeClr>
              </a:buClr>
              <a:buFont typeface="+mj-lt"/>
              <a:buAutoNum type="alphaLcParenR" startAt="7"/>
            </a:pPr>
            <a:r>
              <a:rPr lang="es-MX" sz="2400" dirty="0"/>
              <a:t>Justificación de la actividad.- conocer la aplicación del principio químico activo  y relacionarlo con los grupos  funcionales.</a:t>
            </a:r>
          </a:p>
          <a:p>
            <a:pPr>
              <a:buClr>
                <a:schemeClr val="accent1">
                  <a:lumMod val="75000"/>
                </a:schemeClr>
              </a:buClr>
            </a:pPr>
            <a:endParaRPr lang="es-MX" sz="2400" dirty="0"/>
          </a:p>
        </p:txBody>
      </p:sp>
    </p:spTree>
    <p:extLst>
      <p:ext uri="{BB962C8B-B14F-4D97-AF65-F5344CB8AC3E}">
        <p14:creationId xmlns:p14="http://schemas.microsoft.com/office/powerpoint/2010/main" val="1072936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920622" y="222541"/>
            <a:ext cx="3684895" cy="369332"/>
          </a:xfrm>
          <a:prstGeom prst="rect">
            <a:avLst/>
          </a:prstGeom>
          <a:noFill/>
        </p:spPr>
        <p:txBody>
          <a:bodyPr wrap="square" rtlCol="0">
            <a:spAutoFit/>
          </a:bodyPr>
          <a:lstStyle/>
          <a:p>
            <a:r>
              <a:rPr lang="es-MX" dirty="0"/>
              <a:t>APARTADO 11</a:t>
            </a:r>
          </a:p>
        </p:txBody>
      </p:sp>
      <p:sp>
        <p:nvSpPr>
          <p:cNvPr id="3" name="CuadroTexto 2"/>
          <p:cNvSpPr txBox="1"/>
          <p:nvPr/>
        </p:nvSpPr>
        <p:spPr>
          <a:xfrm>
            <a:off x="1253129" y="1634210"/>
            <a:ext cx="9275300" cy="4401205"/>
          </a:xfrm>
          <a:prstGeom prst="rect">
            <a:avLst/>
          </a:prstGeom>
          <a:noFill/>
        </p:spPr>
        <p:txBody>
          <a:bodyPr wrap="square" rtlCol="0">
            <a:spAutoFit/>
          </a:bodyPr>
          <a:lstStyle/>
          <a:p>
            <a:pPr>
              <a:buClr>
                <a:schemeClr val="accent1">
                  <a:lumMod val="75000"/>
                </a:schemeClr>
              </a:buClr>
            </a:pPr>
            <a:r>
              <a:rPr lang="es-MX" sz="3200" dirty="0"/>
              <a:t>11.4</a:t>
            </a:r>
          </a:p>
          <a:p>
            <a:pPr marL="457200" indent="-457200">
              <a:buClr>
                <a:schemeClr val="accent1">
                  <a:lumMod val="75000"/>
                </a:schemeClr>
              </a:buClr>
              <a:buFont typeface="+mj-lt"/>
              <a:buAutoNum type="alphaLcParenR" startAt="8"/>
            </a:pPr>
            <a:r>
              <a:rPr lang="es-MX" sz="2400" dirty="0"/>
              <a:t>Descripción de apertura de la actividad.</a:t>
            </a:r>
          </a:p>
          <a:p>
            <a:pPr marL="457200" indent="-457200">
              <a:buClr>
                <a:schemeClr val="accent1">
                  <a:lumMod val="75000"/>
                </a:schemeClr>
              </a:buClr>
              <a:buFont typeface="Arial" panose="020B0604020202020204" pitchFamily="34" charset="0"/>
              <a:buChar char="•"/>
            </a:pPr>
            <a:r>
              <a:rPr lang="es-MX" sz="2400" dirty="0"/>
              <a:t>Investigación previa en diversas fuentes, visita a bibliotecas  .</a:t>
            </a:r>
          </a:p>
          <a:p>
            <a:pPr marL="457200" indent="-457200">
              <a:buClr>
                <a:schemeClr val="accent1">
                  <a:lumMod val="75000"/>
                </a:schemeClr>
              </a:buClr>
              <a:buFont typeface="Arial" panose="020B0604020202020204" pitchFamily="34" charset="0"/>
              <a:buChar char="•"/>
            </a:pPr>
            <a:r>
              <a:rPr lang="es-MX" sz="2400" dirty="0"/>
              <a:t>Adquisición de las diversas plantas, y elaboración de su álbum.</a:t>
            </a:r>
          </a:p>
          <a:p>
            <a:pPr marL="457200" indent="-457200">
              <a:buClr>
                <a:schemeClr val="accent1">
                  <a:lumMod val="75000"/>
                </a:schemeClr>
              </a:buClr>
              <a:buFont typeface="Arial" panose="020B0604020202020204" pitchFamily="34" charset="0"/>
              <a:buChar char="•"/>
            </a:pPr>
            <a:r>
              <a:rPr lang="es-MX" sz="2400" dirty="0"/>
              <a:t>Elaboración de fichas de clasificación con la información: lugar de procedencia, principio activo, poder curativo.</a:t>
            </a:r>
          </a:p>
          <a:p>
            <a:pPr>
              <a:buClr>
                <a:schemeClr val="accent1">
                  <a:lumMod val="75000"/>
                </a:schemeClr>
              </a:buClr>
            </a:pPr>
            <a:endParaRPr lang="es-MX" sz="2400" dirty="0"/>
          </a:p>
          <a:p>
            <a:pPr>
              <a:buClr>
                <a:schemeClr val="accent1">
                  <a:lumMod val="75000"/>
                </a:schemeClr>
              </a:buClr>
            </a:pPr>
            <a:r>
              <a:rPr lang="es-MX" sz="3200" dirty="0"/>
              <a:t>11.5</a:t>
            </a:r>
          </a:p>
          <a:p>
            <a:pPr marL="457200" indent="-457200">
              <a:buClr>
                <a:schemeClr val="accent1">
                  <a:lumMod val="75000"/>
                </a:schemeClr>
              </a:buClr>
              <a:buFont typeface="+mj-lt"/>
              <a:buAutoNum type="alphaLcParenR" startAt="9"/>
            </a:pPr>
            <a:r>
              <a:rPr lang="es-MX" sz="2400" dirty="0"/>
              <a:t>Descripción del desarrollo de la actividad.</a:t>
            </a:r>
          </a:p>
          <a:p>
            <a:pPr>
              <a:buClr>
                <a:schemeClr val="accent1">
                  <a:lumMod val="75000"/>
                </a:schemeClr>
              </a:buClr>
            </a:pPr>
            <a:r>
              <a:rPr lang="es-MX" sz="2400" dirty="0"/>
              <a:t>Cada una de las alumnas con la investigación obtenida, conformó su propio álbum.</a:t>
            </a:r>
          </a:p>
        </p:txBody>
      </p:sp>
    </p:spTree>
    <p:extLst>
      <p:ext uri="{BB962C8B-B14F-4D97-AF65-F5344CB8AC3E}">
        <p14:creationId xmlns:p14="http://schemas.microsoft.com/office/powerpoint/2010/main" val="3585580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A603223-46BC-114E-849F-737A04D71FF0}"/>
              </a:ext>
            </a:extLst>
          </p:cNvPr>
          <p:cNvSpPr txBox="1">
            <a:spLocks noGrp="1"/>
          </p:cNvSpPr>
          <p:nvPr>
            <p:ph idx="1"/>
          </p:nvPr>
        </p:nvSpPr>
        <p:spPr>
          <a:xfrm>
            <a:off x="1493134" y="781972"/>
            <a:ext cx="5502986" cy="145827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MX" sz="3200" dirty="0"/>
              <a:t>INTRODUCCIÓN  :</a:t>
            </a:r>
          </a:p>
        </p:txBody>
      </p:sp>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844120" y="2342853"/>
            <a:ext cx="8312369" cy="3383577"/>
          </a:xfrm>
          <a:prstGeom prst="rect">
            <a:avLst/>
          </a:prstGeom>
        </p:spPr>
        <p:txBody>
          <a:bodyPr vert="horz" lIns="91440" tIns="45720" rIns="91440" bIns="45720" rtlCol="0" anchor="t">
            <a:normAutofit fontScale="92500" lnSpcReduction="10000"/>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algn="just">
              <a:lnSpc>
                <a:spcPct val="150000"/>
              </a:lnSpc>
            </a:pPr>
            <a:r>
              <a:rPr lang="es-MX" sz="2800" dirty="0">
                <a:solidFill>
                  <a:srgbClr val="002060"/>
                </a:solidFill>
              </a:rPr>
              <a:t>En la sociedad actual existe una tendencia a la automedicación, consumismo y abuso de fármacos. Además existe  una moda que busca lo orgánico y lo natural. Es por esto que se eligió el tema con el fin de profundizar en las propiedades de las plantas medicinales</a:t>
            </a: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906" y="412640"/>
            <a:ext cx="947228" cy="1323563"/>
          </a:xfrm>
          <a:prstGeom prst="rect">
            <a:avLst/>
          </a:prstGeom>
          <a:noFill/>
          <a:ln>
            <a:noFill/>
          </a:ln>
        </p:spPr>
      </p:pic>
      <p:sp>
        <p:nvSpPr>
          <p:cNvPr id="2" name="CuadroTexto 1"/>
          <p:cNvSpPr txBox="1"/>
          <p:nvPr/>
        </p:nvSpPr>
        <p:spPr>
          <a:xfrm>
            <a:off x="2661313" y="412640"/>
            <a:ext cx="2634018" cy="369332"/>
          </a:xfrm>
          <a:prstGeom prst="rect">
            <a:avLst/>
          </a:prstGeom>
          <a:noFill/>
        </p:spPr>
        <p:txBody>
          <a:bodyPr wrap="square" rtlCol="0">
            <a:spAutoFit/>
          </a:bodyPr>
          <a:lstStyle/>
          <a:p>
            <a:r>
              <a:rPr lang="es-MX" dirty="0"/>
              <a:t>APARTADO 5</a:t>
            </a:r>
          </a:p>
        </p:txBody>
      </p:sp>
    </p:spTree>
    <p:extLst>
      <p:ext uri="{BB962C8B-B14F-4D97-AF65-F5344CB8AC3E}">
        <p14:creationId xmlns:p14="http://schemas.microsoft.com/office/powerpoint/2010/main" val="3395822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1651378" y="863988"/>
            <a:ext cx="3684895" cy="369332"/>
          </a:xfrm>
          <a:prstGeom prst="rect">
            <a:avLst/>
          </a:prstGeom>
          <a:noFill/>
        </p:spPr>
        <p:txBody>
          <a:bodyPr wrap="square" rtlCol="0">
            <a:spAutoFit/>
          </a:bodyPr>
          <a:lstStyle/>
          <a:p>
            <a:r>
              <a:rPr lang="es-MX" dirty="0"/>
              <a:t>APARTADO 11</a:t>
            </a:r>
          </a:p>
        </p:txBody>
      </p:sp>
      <p:sp>
        <p:nvSpPr>
          <p:cNvPr id="3" name="CuadroTexto 2"/>
          <p:cNvSpPr txBox="1"/>
          <p:nvPr/>
        </p:nvSpPr>
        <p:spPr>
          <a:xfrm>
            <a:off x="1253129" y="1784334"/>
            <a:ext cx="9275300" cy="4770537"/>
          </a:xfrm>
          <a:prstGeom prst="rect">
            <a:avLst/>
          </a:prstGeom>
          <a:noFill/>
        </p:spPr>
        <p:txBody>
          <a:bodyPr wrap="square" rtlCol="0">
            <a:spAutoFit/>
          </a:bodyPr>
          <a:lstStyle/>
          <a:p>
            <a:pPr>
              <a:buClr>
                <a:schemeClr val="accent1">
                  <a:lumMod val="75000"/>
                </a:schemeClr>
              </a:buClr>
            </a:pPr>
            <a:r>
              <a:rPr lang="es-MX" sz="3200" dirty="0"/>
              <a:t>11.6</a:t>
            </a:r>
          </a:p>
          <a:p>
            <a:pPr marL="457200" indent="-457200">
              <a:buClr>
                <a:schemeClr val="accent1">
                  <a:lumMod val="75000"/>
                </a:schemeClr>
              </a:buClr>
              <a:buFont typeface="+mj-lt"/>
              <a:buAutoNum type="alphaLcParenR" startAt="10"/>
            </a:pPr>
            <a:r>
              <a:rPr lang="es-MX" sz="2400" dirty="0"/>
              <a:t>Descripción del cierre de la actividad.</a:t>
            </a:r>
          </a:p>
          <a:p>
            <a:pPr marL="457200" indent="-457200">
              <a:buClr>
                <a:schemeClr val="accent1">
                  <a:lumMod val="75000"/>
                </a:schemeClr>
              </a:buClr>
              <a:buFont typeface="Arial" panose="020B0604020202020204" pitchFamily="34" charset="0"/>
              <a:buChar char="•"/>
            </a:pPr>
            <a:r>
              <a:rPr lang="es-MX" sz="2400" dirty="0"/>
              <a:t>Revisión y comparación de cada uno de los álbumes para su evaluación.</a:t>
            </a:r>
          </a:p>
          <a:p>
            <a:pPr marL="457200" indent="-457200">
              <a:buClr>
                <a:schemeClr val="accent1">
                  <a:lumMod val="75000"/>
                </a:schemeClr>
              </a:buClr>
              <a:buFont typeface="Arial" panose="020B0604020202020204" pitchFamily="34" charset="0"/>
              <a:buChar char="•"/>
            </a:pPr>
            <a:r>
              <a:rPr lang="es-MX" sz="2400" dirty="0"/>
              <a:t>Comentarios acerca de lo que esta actividad significó para ellas.</a:t>
            </a:r>
          </a:p>
          <a:p>
            <a:pPr>
              <a:buClr>
                <a:schemeClr val="accent1">
                  <a:lumMod val="75000"/>
                </a:schemeClr>
              </a:buClr>
            </a:pPr>
            <a:r>
              <a:rPr lang="es-MX" sz="3200" dirty="0"/>
              <a:t>11.7</a:t>
            </a:r>
          </a:p>
          <a:p>
            <a:pPr marL="457200" indent="-457200">
              <a:buClr>
                <a:schemeClr val="accent1">
                  <a:lumMod val="75000"/>
                </a:schemeClr>
              </a:buClr>
              <a:buFont typeface="+mj-lt"/>
              <a:buAutoNum type="alphaLcParenR" startAt="11"/>
            </a:pPr>
            <a:r>
              <a:rPr lang="es-MX" sz="2400" dirty="0"/>
              <a:t>Descripción de lo que se hará con los resultados de la actividad.</a:t>
            </a:r>
          </a:p>
          <a:p>
            <a:pPr marL="342900" indent="-342900">
              <a:buClr>
                <a:schemeClr val="accent1">
                  <a:lumMod val="75000"/>
                </a:schemeClr>
              </a:buClr>
              <a:buFont typeface="Arial" panose="020B0604020202020204" pitchFamily="34" charset="0"/>
              <a:buChar char="•"/>
            </a:pPr>
            <a:r>
              <a:rPr lang="es-MX" sz="2400" dirty="0"/>
              <a:t>Se seleccionarán cincos de los trabajos más completos y se dejarán como fuente de consulta en la biblioteca. </a:t>
            </a:r>
          </a:p>
          <a:p>
            <a:pPr>
              <a:buClr>
                <a:schemeClr val="accent1">
                  <a:lumMod val="75000"/>
                </a:schemeClr>
              </a:buClr>
            </a:pPr>
            <a:endParaRPr lang="es-MX" sz="2400" dirty="0"/>
          </a:p>
        </p:txBody>
      </p:sp>
    </p:spTree>
    <p:extLst>
      <p:ext uri="{BB962C8B-B14F-4D97-AF65-F5344CB8AC3E}">
        <p14:creationId xmlns:p14="http://schemas.microsoft.com/office/powerpoint/2010/main" val="3826819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920622" y="222541"/>
            <a:ext cx="3684895" cy="369332"/>
          </a:xfrm>
          <a:prstGeom prst="rect">
            <a:avLst/>
          </a:prstGeom>
          <a:noFill/>
        </p:spPr>
        <p:txBody>
          <a:bodyPr wrap="square" rtlCol="0">
            <a:spAutoFit/>
          </a:bodyPr>
          <a:lstStyle/>
          <a:p>
            <a:r>
              <a:rPr lang="es-MX" dirty="0"/>
              <a:t>APARTADO 11</a:t>
            </a:r>
          </a:p>
        </p:txBody>
      </p:sp>
      <p:sp>
        <p:nvSpPr>
          <p:cNvPr id="3" name="CuadroTexto 2"/>
          <p:cNvSpPr txBox="1"/>
          <p:nvPr/>
        </p:nvSpPr>
        <p:spPr>
          <a:xfrm>
            <a:off x="1253129" y="1252069"/>
            <a:ext cx="9275300" cy="3908762"/>
          </a:xfrm>
          <a:prstGeom prst="rect">
            <a:avLst/>
          </a:prstGeom>
          <a:noFill/>
        </p:spPr>
        <p:txBody>
          <a:bodyPr wrap="square" rtlCol="0">
            <a:spAutoFit/>
          </a:bodyPr>
          <a:lstStyle/>
          <a:p>
            <a:pPr>
              <a:buClr>
                <a:schemeClr val="accent1">
                  <a:lumMod val="75000"/>
                </a:schemeClr>
              </a:buClr>
            </a:pPr>
            <a:r>
              <a:rPr lang="es-MX" sz="3200" dirty="0"/>
              <a:t>11.8</a:t>
            </a:r>
          </a:p>
          <a:p>
            <a:pPr marL="457200" indent="-457200">
              <a:buClr>
                <a:schemeClr val="accent1">
                  <a:lumMod val="75000"/>
                </a:schemeClr>
              </a:buClr>
              <a:buFont typeface="+mj-lt"/>
              <a:buAutoNum type="alphaLcParenR" startAt="12"/>
            </a:pPr>
            <a:r>
              <a:rPr lang="es-MX" sz="2400" dirty="0"/>
              <a:t>Análisis</a:t>
            </a:r>
          </a:p>
          <a:p>
            <a:pPr>
              <a:buClr>
                <a:schemeClr val="accent1">
                  <a:lumMod val="75000"/>
                </a:schemeClr>
              </a:buClr>
            </a:pPr>
            <a:endParaRPr lang="es-MX" sz="2400" dirty="0"/>
          </a:p>
          <a:p>
            <a:pPr marL="457200" indent="-457200">
              <a:buClr>
                <a:schemeClr val="accent1">
                  <a:lumMod val="75000"/>
                </a:schemeClr>
              </a:buClr>
              <a:buFont typeface="Arial" panose="020B0604020202020204" pitchFamily="34" charset="0"/>
              <a:buChar char="•"/>
            </a:pPr>
            <a:r>
              <a:rPr lang="es-MX" sz="2400" dirty="0"/>
              <a:t>Contrastación de lo esperado con lo sucedido:</a:t>
            </a:r>
          </a:p>
          <a:p>
            <a:pPr marL="457200" indent="-457200">
              <a:buClr>
                <a:schemeClr val="accent1">
                  <a:lumMod val="75000"/>
                </a:schemeClr>
              </a:buClr>
              <a:buFont typeface="+mj-lt"/>
              <a:buAutoNum type="arabicPeriod"/>
            </a:pPr>
            <a:r>
              <a:rPr lang="es-MX" sz="2400" dirty="0"/>
              <a:t>Logros alcanzados.- Las alumnas corroboraron algunas de las propiedades de los grupos funcionales en el principio activo.</a:t>
            </a:r>
          </a:p>
          <a:p>
            <a:pPr marL="457200" indent="-457200">
              <a:buClr>
                <a:schemeClr val="accent1">
                  <a:lumMod val="75000"/>
                </a:schemeClr>
              </a:buClr>
              <a:buFont typeface="+mj-lt"/>
              <a:buAutoNum type="arabicPeriod"/>
            </a:pPr>
            <a:r>
              <a:rPr lang="es-MX" sz="2400" dirty="0"/>
              <a:t>Aspectos a mejorar.- Presentación y clasificación de la información.</a:t>
            </a:r>
          </a:p>
          <a:p>
            <a:pPr marL="457200" indent="-457200">
              <a:buClr>
                <a:schemeClr val="accent1">
                  <a:lumMod val="75000"/>
                </a:schemeClr>
              </a:buClr>
              <a:buFont typeface="+mj-lt"/>
              <a:buAutoNum type="arabicPeriod"/>
            </a:pPr>
            <a:endParaRPr lang="es-MX" sz="2400" dirty="0"/>
          </a:p>
          <a:p>
            <a:pPr>
              <a:buClr>
                <a:schemeClr val="accent1">
                  <a:lumMod val="75000"/>
                </a:schemeClr>
              </a:buClr>
            </a:pPr>
            <a:endParaRPr lang="es-MX" sz="2400" dirty="0"/>
          </a:p>
        </p:txBody>
      </p:sp>
    </p:spTree>
    <p:extLst>
      <p:ext uri="{BB962C8B-B14F-4D97-AF65-F5344CB8AC3E}">
        <p14:creationId xmlns:p14="http://schemas.microsoft.com/office/powerpoint/2010/main" val="33437380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920622" y="222541"/>
            <a:ext cx="3684895" cy="369332"/>
          </a:xfrm>
          <a:prstGeom prst="rect">
            <a:avLst/>
          </a:prstGeom>
          <a:noFill/>
        </p:spPr>
        <p:txBody>
          <a:bodyPr wrap="square" rtlCol="0">
            <a:spAutoFit/>
          </a:bodyPr>
          <a:lstStyle/>
          <a:p>
            <a:r>
              <a:rPr lang="es-MX" dirty="0"/>
              <a:t>APARTADO 11</a:t>
            </a:r>
          </a:p>
        </p:txBody>
      </p:sp>
      <p:sp>
        <p:nvSpPr>
          <p:cNvPr id="3" name="CuadroTexto 2"/>
          <p:cNvSpPr txBox="1"/>
          <p:nvPr/>
        </p:nvSpPr>
        <p:spPr>
          <a:xfrm>
            <a:off x="1253129" y="1833982"/>
            <a:ext cx="9275300" cy="2431435"/>
          </a:xfrm>
          <a:prstGeom prst="rect">
            <a:avLst/>
          </a:prstGeom>
          <a:noFill/>
        </p:spPr>
        <p:txBody>
          <a:bodyPr wrap="square" rtlCol="0">
            <a:spAutoFit/>
          </a:bodyPr>
          <a:lstStyle/>
          <a:p>
            <a:pPr>
              <a:buClr>
                <a:schemeClr val="accent1">
                  <a:lumMod val="75000"/>
                </a:schemeClr>
              </a:buClr>
            </a:pPr>
            <a:r>
              <a:rPr lang="es-MX" sz="3200" dirty="0"/>
              <a:t>11.9</a:t>
            </a:r>
          </a:p>
          <a:p>
            <a:pPr marL="457200" indent="-457200">
              <a:buClr>
                <a:schemeClr val="accent1">
                  <a:lumMod val="75000"/>
                </a:schemeClr>
              </a:buClr>
              <a:buFont typeface="+mj-lt"/>
              <a:buAutoNum type="alphaLcParenR" startAt="13"/>
            </a:pPr>
            <a:r>
              <a:rPr lang="es-MX" sz="2400" dirty="0"/>
              <a:t>Toma de decisiones.</a:t>
            </a:r>
          </a:p>
          <a:p>
            <a:pPr marL="457200" indent="-457200">
              <a:buClr>
                <a:schemeClr val="accent1">
                  <a:lumMod val="75000"/>
                </a:schemeClr>
              </a:buClr>
              <a:buFont typeface="Arial" panose="020B0604020202020204" pitchFamily="34" charset="0"/>
              <a:buChar char="•"/>
            </a:pPr>
            <a:r>
              <a:rPr lang="es-MX" sz="2400" dirty="0"/>
              <a:t>Valorar la utilidad de las pantas medicinales en nuestra vida daría. uso  sobre la utilidad práctica de la clasificación.</a:t>
            </a:r>
          </a:p>
          <a:p>
            <a:pPr>
              <a:buClr>
                <a:schemeClr val="accent1">
                  <a:lumMod val="75000"/>
                </a:schemeClr>
              </a:buClr>
            </a:pPr>
            <a:endParaRPr lang="es-MX" sz="2400" dirty="0"/>
          </a:p>
          <a:p>
            <a:pPr marL="457200" indent="-457200">
              <a:buClr>
                <a:schemeClr val="accent1">
                  <a:lumMod val="75000"/>
                </a:schemeClr>
              </a:buClr>
              <a:buFont typeface="Arial" panose="020B0604020202020204" pitchFamily="34" charset="0"/>
              <a:buChar char="•"/>
            </a:pPr>
            <a:endParaRPr lang="es-MX" sz="2400" dirty="0"/>
          </a:p>
        </p:txBody>
      </p:sp>
    </p:spTree>
    <p:extLst>
      <p:ext uri="{BB962C8B-B14F-4D97-AF65-F5344CB8AC3E}">
        <p14:creationId xmlns:p14="http://schemas.microsoft.com/office/powerpoint/2010/main" val="571399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A603223-46BC-114E-849F-737A04D71FF0}"/>
              </a:ext>
            </a:extLst>
          </p:cNvPr>
          <p:cNvSpPr txBox="1">
            <a:spLocks noGrp="1"/>
          </p:cNvSpPr>
          <p:nvPr>
            <p:ph idx="1"/>
          </p:nvPr>
        </p:nvSpPr>
        <p:spPr>
          <a:xfrm>
            <a:off x="1240714" y="754960"/>
            <a:ext cx="8597900" cy="82238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200" dirty="0"/>
              <a:t>Quimica:  Muestrario</a:t>
            </a: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906" y="412640"/>
            <a:ext cx="947228" cy="1323563"/>
          </a:xfrm>
          <a:prstGeom prst="rect">
            <a:avLst/>
          </a:prstGeom>
          <a:noFill/>
          <a:ln>
            <a:noFill/>
          </a:ln>
        </p:spPr>
      </p:pic>
      <p:sp>
        <p:nvSpPr>
          <p:cNvPr id="5" name="TextBox 4">
            <a:extLst>
              <a:ext uri="{FF2B5EF4-FFF2-40B4-BE49-F238E27FC236}">
                <a16:creationId xmlns:a16="http://schemas.microsoft.com/office/drawing/2014/main" xmlns="" id="{7464C17B-742E-DC4C-A060-487775478301}"/>
              </a:ext>
            </a:extLst>
          </p:cNvPr>
          <p:cNvSpPr txBox="1"/>
          <p:nvPr/>
        </p:nvSpPr>
        <p:spPr>
          <a:xfrm>
            <a:off x="1783080" y="412640"/>
            <a:ext cx="1438214" cy="369332"/>
          </a:xfrm>
          <a:prstGeom prst="rect">
            <a:avLst/>
          </a:prstGeom>
          <a:noFill/>
        </p:spPr>
        <p:txBody>
          <a:bodyPr wrap="none" rtlCol="0">
            <a:spAutoFit/>
          </a:bodyPr>
          <a:lstStyle/>
          <a:p>
            <a:r>
              <a:rPr lang="en-US" dirty="0" err="1"/>
              <a:t>Apartado</a:t>
            </a:r>
            <a:r>
              <a:rPr lang="en-US" dirty="0"/>
              <a:t> 11</a:t>
            </a:r>
          </a:p>
        </p:txBody>
      </p:sp>
      <p:pic>
        <p:nvPicPr>
          <p:cNvPr id="8" name="Imagen 2" descr="IMG_2501.jpg">
            <a:extLst>
              <a:ext uri="{FF2B5EF4-FFF2-40B4-BE49-F238E27FC236}">
                <a16:creationId xmlns:a16="http://schemas.microsoft.com/office/drawing/2014/main" xmlns="" id="{B73F4723-2A3E-754E-B0B9-799C00E05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329" y="2314487"/>
            <a:ext cx="5877104" cy="4407828"/>
          </a:xfrm>
          <a:prstGeom prst="rect">
            <a:avLst/>
          </a:prstGeom>
        </p:spPr>
      </p:pic>
      <p:pic>
        <p:nvPicPr>
          <p:cNvPr id="9" name="Imagen 1" descr="IMG_2498.jpg">
            <a:extLst>
              <a:ext uri="{FF2B5EF4-FFF2-40B4-BE49-F238E27FC236}">
                <a16:creationId xmlns:a16="http://schemas.microsoft.com/office/drawing/2014/main" xmlns="" id="{AD9E25D2-D698-474D-AB99-0CB60DEC12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5016" y="2482012"/>
            <a:ext cx="4306395" cy="3229796"/>
          </a:xfrm>
          <a:prstGeom prst="rect">
            <a:avLst/>
          </a:prstGeom>
        </p:spPr>
      </p:pic>
    </p:spTree>
    <p:extLst>
      <p:ext uri="{BB962C8B-B14F-4D97-AF65-F5344CB8AC3E}">
        <p14:creationId xmlns:p14="http://schemas.microsoft.com/office/powerpoint/2010/main" val="8580264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A603223-46BC-114E-849F-737A04D71FF0}"/>
              </a:ext>
            </a:extLst>
          </p:cNvPr>
          <p:cNvSpPr txBox="1">
            <a:spLocks noGrp="1"/>
          </p:cNvSpPr>
          <p:nvPr>
            <p:ph idx="1"/>
          </p:nvPr>
        </p:nvSpPr>
        <p:spPr>
          <a:xfrm>
            <a:off x="1240714" y="754960"/>
            <a:ext cx="4646519" cy="82238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200" dirty="0"/>
              <a:t>Quimica:  Muestrario</a:t>
            </a: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906" y="412640"/>
            <a:ext cx="947228" cy="1323563"/>
          </a:xfrm>
          <a:prstGeom prst="rect">
            <a:avLst/>
          </a:prstGeom>
          <a:noFill/>
          <a:ln>
            <a:noFill/>
          </a:ln>
        </p:spPr>
      </p:pic>
      <p:sp>
        <p:nvSpPr>
          <p:cNvPr id="5" name="TextBox 4">
            <a:extLst>
              <a:ext uri="{FF2B5EF4-FFF2-40B4-BE49-F238E27FC236}">
                <a16:creationId xmlns:a16="http://schemas.microsoft.com/office/drawing/2014/main" xmlns="" id="{7464C17B-742E-DC4C-A060-487775478301}"/>
              </a:ext>
            </a:extLst>
          </p:cNvPr>
          <p:cNvSpPr txBox="1"/>
          <p:nvPr/>
        </p:nvSpPr>
        <p:spPr>
          <a:xfrm>
            <a:off x="1783080" y="412640"/>
            <a:ext cx="1438214" cy="369332"/>
          </a:xfrm>
          <a:prstGeom prst="rect">
            <a:avLst/>
          </a:prstGeom>
          <a:noFill/>
        </p:spPr>
        <p:txBody>
          <a:bodyPr wrap="none" rtlCol="0">
            <a:spAutoFit/>
          </a:bodyPr>
          <a:lstStyle/>
          <a:p>
            <a:r>
              <a:rPr lang="en-US" dirty="0" err="1"/>
              <a:t>Apartado</a:t>
            </a:r>
            <a:r>
              <a:rPr lang="en-US" dirty="0"/>
              <a:t> 11</a:t>
            </a:r>
          </a:p>
        </p:txBody>
      </p:sp>
      <p:pic>
        <p:nvPicPr>
          <p:cNvPr id="10" name="Imagen 2" descr="IMG_2499.jpg">
            <a:extLst>
              <a:ext uri="{FF2B5EF4-FFF2-40B4-BE49-F238E27FC236}">
                <a16:creationId xmlns:a16="http://schemas.microsoft.com/office/drawing/2014/main" xmlns="" id="{D8288446-0B1A-6A46-8214-842D659DD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19" y="2213238"/>
            <a:ext cx="3726636" cy="2794977"/>
          </a:xfrm>
          <a:prstGeom prst="rect">
            <a:avLst/>
          </a:prstGeom>
        </p:spPr>
      </p:pic>
      <p:pic>
        <p:nvPicPr>
          <p:cNvPr id="11" name="Imagen 4" descr="IMG_2503.jpg">
            <a:extLst>
              <a:ext uri="{FF2B5EF4-FFF2-40B4-BE49-F238E27FC236}">
                <a16:creationId xmlns:a16="http://schemas.microsoft.com/office/drawing/2014/main" xmlns="" id="{4CC59BC8-21BC-7144-B81B-E5F4EBBBCD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976104">
            <a:off x="3595986" y="1446733"/>
            <a:ext cx="5983271" cy="4487453"/>
          </a:xfrm>
          <a:prstGeom prst="rect">
            <a:avLst/>
          </a:prstGeom>
        </p:spPr>
      </p:pic>
      <p:pic>
        <p:nvPicPr>
          <p:cNvPr id="12" name="Imagen 1" descr="IMG_2500.jpg">
            <a:extLst>
              <a:ext uri="{FF2B5EF4-FFF2-40B4-BE49-F238E27FC236}">
                <a16:creationId xmlns:a16="http://schemas.microsoft.com/office/drawing/2014/main" xmlns="" id="{33FB98FD-6395-774D-B3C3-7A06C2FF44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4399" y="3550554"/>
            <a:ext cx="3925687" cy="2944265"/>
          </a:xfrm>
          <a:prstGeom prst="rect">
            <a:avLst/>
          </a:prstGeom>
        </p:spPr>
      </p:pic>
    </p:spTree>
    <p:extLst>
      <p:ext uri="{BB962C8B-B14F-4D97-AF65-F5344CB8AC3E}">
        <p14:creationId xmlns:p14="http://schemas.microsoft.com/office/powerpoint/2010/main" val="24979983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A603223-46BC-114E-849F-737A04D71FF0}"/>
              </a:ext>
            </a:extLst>
          </p:cNvPr>
          <p:cNvSpPr txBox="1">
            <a:spLocks noGrp="1"/>
          </p:cNvSpPr>
          <p:nvPr>
            <p:ph idx="1"/>
          </p:nvPr>
        </p:nvSpPr>
        <p:spPr>
          <a:xfrm>
            <a:off x="2502187" y="847815"/>
            <a:ext cx="4646519" cy="82238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200" dirty="0"/>
              <a:t>Quimica:  Muestrario</a:t>
            </a: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906" y="412640"/>
            <a:ext cx="947228" cy="1323563"/>
          </a:xfrm>
          <a:prstGeom prst="rect">
            <a:avLst/>
          </a:prstGeom>
          <a:noFill/>
          <a:ln>
            <a:noFill/>
          </a:ln>
        </p:spPr>
      </p:pic>
      <p:sp>
        <p:nvSpPr>
          <p:cNvPr id="5" name="TextBox 4">
            <a:extLst>
              <a:ext uri="{FF2B5EF4-FFF2-40B4-BE49-F238E27FC236}">
                <a16:creationId xmlns:a16="http://schemas.microsoft.com/office/drawing/2014/main" xmlns="" id="{7464C17B-742E-DC4C-A060-487775478301}"/>
              </a:ext>
            </a:extLst>
          </p:cNvPr>
          <p:cNvSpPr txBox="1"/>
          <p:nvPr/>
        </p:nvSpPr>
        <p:spPr>
          <a:xfrm>
            <a:off x="1783080" y="412640"/>
            <a:ext cx="1438214" cy="369332"/>
          </a:xfrm>
          <a:prstGeom prst="rect">
            <a:avLst/>
          </a:prstGeom>
          <a:noFill/>
        </p:spPr>
        <p:txBody>
          <a:bodyPr wrap="none" rtlCol="0">
            <a:spAutoFit/>
          </a:bodyPr>
          <a:lstStyle/>
          <a:p>
            <a:r>
              <a:rPr lang="en-US" dirty="0" err="1"/>
              <a:t>Apartado</a:t>
            </a:r>
            <a:r>
              <a:rPr lang="en-US" dirty="0"/>
              <a:t> 11</a:t>
            </a:r>
          </a:p>
        </p:txBody>
      </p:sp>
      <p:pic>
        <p:nvPicPr>
          <p:cNvPr id="8" name="Imagen 1" descr="IMG_2504.jpg">
            <a:extLst>
              <a:ext uri="{FF2B5EF4-FFF2-40B4-BE49-F238E27FC236}">
                <a16:creationId xmlns:a16="http://schemas.microsoft.com/office/drawing/2014/main" xmlns="" id="{AF396E3C-C2BC-9240-83E7-C77FA81BA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8193" y="2776480"/>
            <a:ext cx="4505942" cy="3379457"/>
          </a:xfrm>
          <a:prstGeom prst="rect">
            <a:avLst/>
          </a:prstGeom>
        </p:spPr>
      </p:pic>
      <p:pic>
        <p:nvPicPr>
          <p:cNvPr id="9" name="Imagen 4" descr="IMG_2502.jpg">
            <a:extLst>
              <a:ext uri="{FF2B5EF4-FFF2-40B4-BE49-F238E27FC236}">
                <a16:creationId xmlns:a16="http://schemas.microsoft.com/office/drawing/2014/main" xmlns="" id="{9D10DC92-DFA2-3441-8994-B5CB97B76C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24024">
            <a:off x="3952382" y="3262501"/>
            <a:ext cx="4205311" cy="3153983"/>
          </a:xfrm>
          <a:prstGeom prst="rect">
            <a:avLst/>
          </a:prstGeom>
        </p:spPr>
      </p:pic>
      <p:pic>
        <p:nvPicPr>
          <p:cNvPr id="13" name="Imagen 2" descr="IMG_2505.jpg">
            <a:extLst>
              <a:ext uri="{FF2B5EF4-FFF2-40B4-BE49-F238E27FC236}">
                <a16:creationId xmlns:a16="http://schemas.microsoft.com/office/drawing/2014/main" xmlns="" id="{CEFED66F-7E74-A742-9AF3-3675BA2F17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710426" y="2376428"/>
            <a:ext cx="5121797" cy="3841347"/>
          </a:xfrm>
          <a:prstGeom prst="rect">
            <a:avLst/>
          </a:prstGeom>
        </p:spPr>
      </p:pic>
    </p:spTree>
    <p:extLst>
      <p:ext uri="{BB962C8B-B14F-4D97-AF65-F5344CB8AC3E}">
        <p14:creationId xmlns:p14="http://schemas.microsoft.com/office/powerpoint/2010/main" val="3751473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A603223-46BC-114E-849F-737A04D71FF0}"/>
              </a:ext>
            </a:extLst>
          </p:cNvPr>
          <p:cNvSpPr txBox="1">
            <a:spLocks noGrp="1"/>
          </p:cNvSpPr>
          <p:nvPr>
            <p:ph idx="1"/>
          </p:nvPr>
        </p:nvSpPr>
        <p:spPr>
          <a:xfrm>
            <a:off x="1205696" y="1064525"/>
            <a:ext cx="8645333" cy="4612386"/>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s-MX" sz="2800" dirty="0">
              <a:solidFill>
                <a:schemeClr val="tx1"/>
              </a:solidFill>
            </a:endParaRPr>
          </a:p>
          <a:p>
            <a:pPr algn="l"/>
            <a:endParaRPr lang="es-MX" sz="2800" dirty="0">
              <a:solidFill>
                <a:schemeClr val="tx1"/>
              </a:solidFill>
            </a:endParaRPr>
          </a:p>
          <a:p>
            <a:pPr algn="l"/>
            <a:endParaRPr lang="es-MX" sz="2800" dirty="0">
              <a:solidFill>
                <a:schemeClr val="tx1"/>
              </a:solidFill>
            </a:endParaRPr>
          </a:p>
          <a:p>
            <a:pPr algn="l"/>
            <a:endParaRPr lang="es-MX" sz="2800" dirty="0">
              <a:solidFill>
                <a:schemeClr val="tx1"/>
              </a:solidFill>
            </a:endParaRPr>
          </a:p>
          <a:p>
            <a:pPr algn="l"/>
            <a:endParaRPr lang="es-MX" sz="2800" dirty="0">
              <a:solidFill>
                <a:schemeClr val="tx1"/>
              </a:solidFill>
            </a:endParaRPr>
          </a:p>
          <a:p>
            <a:pPr algn="l"/>
            <a:r>
              <a:rPr lang="es-MX" sz="2800" dirty="0">
                <a:solidFill>
                  <a:schemeClr val="tx1"/>
                </a:solidFill>
              </a:rPr>
              <a:t>Historia : Investigación sobre el uso y origen de las plantas medicinales  en América.</a:t>
            </a:r>
          </a:p>
          <a:p>
            <a:pPr algn="l"/>
            <a:r>
              <a:rPr lang="es-MX" sz="2800" dirty="0">
                <a:solidFill>
                  <a:schemeClr val="tx1"/>
                </a:solidFill>
              </a:rPr>
              <a:t>11.1</a:t>
            </a:r>
            <a:r>
              <a:rPr lang="es-MX" sz="2000" dirty="0">
                <a:solidFill>
                  <a:schemeClr val="tx1"/>
                </a:solidFill>
              </a:rPr>
              <a:t> </a:t>
            </a:r>
          </a:p>
          <a:p>
            <a:pPr marL="457200" indent="-457200" algn="l">
              <a:buAutoNum type="alphaLcParenR"/>
            </a:pPr>
            <a:r>
              <a:rPr lang="es-MX" sz="2800" dirty="0">
                <a:solidFill>
                  <a:schemeClr val="tx1"/>
                </a:solidFill>
              </a:rPr>
              <a:t>Nombre de la actividad.- Investigación sobre el uso y origen de las pantas medicinales en América.</a:t>
            </a:r>
          </a:p>
          <a:p>
            <a:pPr marL="457200" indent="-457200" algn="l">
              <a:buAutoNum type="alphaLcParenR"/>
            </a:pPr>
            <a:r>
              <a:rPr lang="es-MX" sz="2800" dirty="0">
                <a:solidFill>
                  <a:schemeClr val="tx1"/>
                </a:solidFill>
              </a:rPr>
              <a:t>Objetivo: Conocer el uso y origen de éstas plantas en las culturas prehispánicas.</a:t>
            </a:r>
          </a:p>
          <a:p>
            <a:pPr marL="457200" indent="-457200" algn="l">
              <a:buAutoNum type="alphaLcParenR"/>
            </a:pPr>
            <a:r>
              <a:rPr lang="es-MX" sz="2800" dirty="0">
                <a:solidFill>
                  <a:schemeClr val="tx1"/>
                </a:solidFill>
              </a:rPr>
              <a:t>Grado: Segundo semestre del plan CCH.</a:t>
            </a:r>
          </a:p>
          <a:p>
            <a:pPr marL="457200" indent="-457200" algn="l">
              <a:buAutoNum type="alphaLcParenR"/>
            </a:pPr>
            <a:r>
              <a:rPr lang="es-MX" sz="2800" dirty="0">
                <a:solidFill>
                  <a:schemeClr val="tx1"/>
                </a:solidFill>
              </a:rPr>
              <a:t>Fecha: Marzo de 2019.</a:t>
            </a:r>
          </a:p>
          <a:p>
            <a:pPr marL="457200" indent="-457200" algn="l">
              <a:buAutoNum type="alphaLcParenR"/>
            </a:pPr>
            <a:endParaRPr lang="es-MX" sz="2000" dirty="0">
              <a:solidFill>
                <a:schemeClr val="tx1"/>
              </a:solidFill>
            </a:endParaRPr>
          </a:p>
        </p:txBody>
      </p:sp>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084334" y="795749"/>
            <a:ext cx="1890934" cy="369332"/>
          </a:xfrm>
          <a:prstGeom prst="rect">
            <a:avLst/>
          </a:prstGeom>
          <a:noFill/>
        </p:spPr>
        <p:txBody>
          <a:bodyPr wrap="square" rtlCol="0">
            <a:spAutoFit/>
          </a:bodyPr>
          <a:lstStyle/>
          <a:p>
            <a:r>
              <a:rPr lang="es-MX" dirty="0"/>
              <a:t>APARTADO 11</a:t>
            </a:r>
          </a:p>
        </p:txBody>
      </p:sp>
    </p:spTree>
    <p:extLst>
      <p:ext uri="{BB962C8B-B14F-4D97-AF65-F5344CB8AC3E}">
        <p14:creationId xmlns:p14="http://schemas.microsoft.com/office/powerpoint/2010/main" val="12010452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821630" y="304429"/>
            <a:ext cx="1562755" cy="369332"/>
          </a:xfrm>
          <a:prstGeom prst="rect">
            <a:avLst/>
          </a:prstGeom>
          <a:noFill/>
        </p:spPr>
        <p:txBody>
          <a:bodyPr wrap="square" rtlCol="0">
            <a:spAutoFit/>
          </a:bodyPr>
          <a:lstStyle/>
          <a:p>
            <a:r>
              <a:rPr lang="es-MX" dirty="0"/>
              <a:t>APARTADO 11</a:t>
            </a:r>
          </a:p>
        </p:txBody>
      </p:sp>
      <p:sp>
        <p:nvSpPr>
          <p:cNvPr id="3" name="CuadroTexto 2"/>
          <p:cNvSpPr txBox="1"/>
          <p:nvPr/>
        </p:nvSpPr>
        <p:spPr>
          <a:xfrm>
            <a:off x="2685810" y="1571751"/>
            <a:ext cx="7665537" cy="3354765"/>
          </a:xfrm>
          <a:prstGeom prst="rect">
            <a:avLst/>
          </a:prstGeom>
          <a:noFill/>
        </p:spPr>
        <p:txBody>
          <a:bodyPr wrap="square" rtlCol="0">
            <a:spAutoFit/>
          </a:bodyPr>
          <a:lstStyle/>
          <a:p>
            <a:r>
              <a:rPr lang="es-MX" sz="3200" dirty="0"/>
              <a:t>11.2</a:t>
            </a:r>
          </a:p>
          <a:p>
            <a:endParaRPr lang="es-MX" dirty="0"/>
          </a:p>
          <a:p>
            <a:pPr marL="457200" indent="-457200">
              <a:buClr>
                <a:schemeClr val="accent1">
                  <a:lumMod val="75000"/>
                </a:schemeClr>
              </a:buClr>
              <a:buFont typeface="+mj-lt"/>
              <a:buAutoNum type="alphaLcParenR" startAt="5"/>
            </a:pPr>
            <a:r>
              <a:rPr lang="es-MX" sz="2400" dirty="0"/>
              <a:t>Asignaturas participante:</a:t>
            </a:r>
          </a:p>
          <a:p>
            <a:pPr marL="342900" indent="-342900">
              <a:buFont typeface="Arial" panose="020B0604020202020204" pitchFamily="34" charset="0"/>
              <a:buChar char="•"/>
            </a:pPr>
            <a:r>
              <a:rPr lang="es-MX" sz="2400" dirty="0"/>
              <a:t>Historia Universal</a:t>
            </a:r>
          </a:p>
          <a:p>
            <a:endParaRPr lang="es-MX" sz="2400" dirty="0"/>
          </a:p>
          <a:p>
            <a:endParaRPr lang="es-MX" sz="2400" dirty="0"/>
          </a:p>
          <a:p>
            <a:pPr marL="457200" indent="-457200">
              <a:buClr>
                <a:schemeClr val="accent1">
                  <a:lumMod val="75000"/>
                </a:schemeClr>
              </a:buClr>
              <a:buFont typeface="+mj-lt"/>
              <a:buAutoNum type="alphaLcParenR" startAt="6"/>
            </a:pPr>
            <a:r>
              <a:rPr lang="es-MX" sz="2400" dirty="0"/>
              <a:t>Fuentes de apoyo: Fuentes bibliográficas y electrónicas, revistas, entrevistas, etc. </a:t>
            </a:r>
          </a:p>
          <a:p>
            <a:endParaRPr lang="es-MX" dirty="0"/>
          </a:p>
        </p:txBody>
      </p:sp>
    </p:spTree>
    <p:extLst>
      <p:ext uri="{BB962C8B-B14F-4D97-AF65-F5344CB8AC3E}">
        <p14:creationId xmlns:p14="http://schemas.microsoft.com/office/powerpoint/2010/main" val="31408333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170286" y="713862"/>
            <a:ext cx="1719031" cy="369332"/>
          </a:xfrm>
          <a:prstGeom prst="rect">
            <a:avLst/>
          </a:prstGeom>
          <a:noFill/>
        </p:spPr>
        <p:txBody>
          <a:bodyPr wrap="square" rtlCol="0">
            <a:spAutoFit/>
          </a:bodyPr>
          <a:lstStyle/>
          <a:p>
            <a:r>
              <a:rPr lang="es-MX" dirty="0"/>
              <a:t>APARTADO 11</a:t>
            </a:r>
          </a:p>
        </p:txBody>
      </p:sp>
      <p:sp>
        <p:nvSpPr>
          <p:cNvPr id="3" name="CuadroTexto 2"/>
          <p:cNvSpPr txBox="1"/>
          <p:nvPr/>
        </p:nvSpPr>
        <p:spPr>
          <a:xfrm>
            <a:off x="1253129" y="2118324"/>
            <a:ext cx="9275300" cy="1323439"/>
          </a:xfrm>
          <a:prstGeom prst="rect">
            <a:avLst/>
          </a:prstGeom>
          <a:noFill/>
        </p:spPr>
        <p:txBody>
          <a:bodyPr wrap="square" rtlCol="0">
            <a:spAutoFit/>
          </a:bodyPr>
          <a:lstStyle/>
          <a:p>
            <a:pPr>
              <a:buClr>
                <a:schemeClr val="accent1">
                  <a:lumMod val="75000"/>
                </a:schemeClr>
              </a:buClr>
            </a:pPr>
            <a:r>
              <a:rPr lang="es-MX" sz="3200" dirty="0"/>
              <a:t>11.3</a:t>
            </a:r>
          </a:p>
          <a:p>
            <a:pPr marL="457200" indent="-457200">
              <a:buClr>
                <a:schemeClr val="accent1">
                  <a:lumMod val="75000"/>
                </a:schemeClr>
              </a:buClr>
              <a:buFont typeface="+mj-lt"/>
              <a:buAutoNum type="alphaLcParenR" startAt="7"/>
            </a:pPr>
            <a:r>
              <a:rPr lang="es-MX" sz="2400" dirty="0"/>
              <a:t>Justificación de la actividad.- conocer el origen  y el uso de las plantas medicinales en las culturas prehispánicas.</a:t>
            </a:r>
          </a:p>
        </p:txBody>
      </p:sp>
    </p:spTree>
    <p:extLst>
      <p:ext uri="{BB962C8B-B14F-4D97-AF65-F5344CB8AC3E}">
        <p14:creationId xmlns:p14="http://schemas.microsoft.com/office/powerpoint/2010/main" val="25183165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920622" y="222541"/>
            <a:ext cx="3684895" cy="369332"/>
          </a:xfrm>
          <a:prstGeom prst="rect">
            <a:avLst/>
          </a:prstGeom>
          <a:noFill/>
        </p:spPr>
        <p:txBody>
          <a:bodyPr wrap="square" rtlCol="0">
            <a:spAutoFit/>
          </a:bodyPr>
          <a:lstStyle/>
          <a:p>
            <a:r>
              <a:rPr lang="es-MX" dirty="0"/>
              <a:t>APARTADO 11</a:t>
            </a:r>
          </a:p>
        </p:txBody>
      </p:sp>
      <p:sp>
        <p:nvSpPr>
          <p:cNvPr id="3" name="CuadroTexto 2"/>
          <p:cNvSpPr txBox="1"/>
          <p:nvPr/>
        </p:nvSpPr>
        <p:spPr>
          <a:xfrm>
            <a:off x="1253129" y="1634210"/>
            <a:ext cx="9275300" cy="4031873"/>
          </a:xfrm>
          <a:prstGeom prst="rect">
            <a:avLst/>
          </a:prstGeom>
          <a:noFill/>
        </p:spPr>
        <p:txBody>
          <a:bodyPr wrap="square" rtlCol="0">
            <a:spAutoFit/>
          </a:bodyPr>
          <a:lstStyle/>
          <a:p>
            <a:pPr>
              <a:buClr>
                <a:schemeClr val="accent1">
                  <a:lumMod val="75000"/>
                </a:schemeClr>
              </a:buClr>
            </a:pPr>
            <a:r>
              <a:rPr lang="es-MX" sz="3200" dirty="0"/>
              <a:t>11.4</a:t>
            </a:r>
          </a:p>
          <a:p>
            <a:pPr marL="457200" indent="-457200">
              <a:buClr>
                <a:schemeClr val="accent1">
                  <a:lumMod val="75000"/>
                </a:schemeClr>
              </a:buClr>
              <a:buFont typeface="+mj-lt"/>
              <a:buAutoNum type="alphaLcParenR" startAt="8"/>
            </a:pPr>
            <a:r>
              <a:rPr lang="es-MX" sz="2400" dirty="0"/>
              <a:t>Descripción de apertura de la actividad.</a:t>
            </a:r>
          </a:p>
          <a:p>
            <a:pPr marL="457200" indent="-457200">
              <a:buClr>
                <a:schemeClr val="accent1">
                  <a:lumMod val="75000"/>
                </a:schemeClr>
              </a:buClr>
              <a:buFont typeface="Arial" panose="020B0604020202020204" pitchFamily="34" charset="0"/>
              <a:buChar char="•"/>
            </a:pPr>
            <a:r>
              <a:rPr lang="es-MX" sz="2400" dirty="0"/>
              <a:t>De manera individual cada alumna realizará su investigación en base a las fuentes anteriormente mencionadas. </a:t>
            </a:r>
          </a:p>
          <a:p>
            <a:pPr>
              <a:buClr>
                <a:schemeClr val="accent1">
                  <a:lumMod val="75000"/>
                </a:schemeClr>
              </a:buClr>
            </a:pPr>
            <a:endParaRPr lang="es-MX" sz="2400" dirty="0"/>
          </a:p>
          <a:p>
            <a:pPr>
              <a:buClr>
                <a:schemeClr val="accent1">
                  <a:lumMod val="75000"/>
                </a:schemeClr>
              </a:buClr>
            </a:pPr>
            <a:r>
              <a:rPr lang="es-MX" sz="3200" dirty="0"/>
              <a:t>11.5</a:t>
            </a:r>
          </a:p>
          <a:p>
            <a:pPr marL="457200" indent="-457200">
              <a:buClr>
                <a:schemeClr val="accent1">
                  <a:lumMod val="75000"/>
                </a:schemeClr>
              </a:buClr>
              <a:buFont typeface="+mj-lt"/>
              <a:buAutoNum type="alphaLcParenR" startAt="9"/>
            </a:pPr>
            <a:r>
              <a:rPr lang="es-MX" sz="2400" dirty="0"/>
              <a:t>Descripción del desarrollo de la actividad.</a:t>
            </a:r>
          </a:p>
          <a:p>
            <a:pPr>
              <a:buClr>
                <a:schemeClr val="accent1">
                  <a:lumMod val="75000"/>
                </a:schemeClr>
              </a:buClr>
            </a:pPr>
            <a:r>
              <a:rPr lang="es-MX" sz="2400" dirty="0"/>
              <a:t>Cada una de las alumnas acudirá a bibliotecas y consultará igualmente en fuetes electrónicas para realizar un documento que contenga los objetivos planteados en este proyecto.</a:t>
            </a:r>
          </a:p>
        </p:txBody>
      </p:sp>
    </p:spTree>
    <p:extLst>
      <p:ext uri="{BB962C8B-B14F-4D97-AF65-F5344CB8AC3E}">
        <p14:creationId xmlns:p14="http://schemas.microsoft.com/office/powerpoint/2010/main" val="2410854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A603223-46BC-114E-849F-737A04D71FF0}"/>
              </a:ext>
            </a:extLst>
          </p:cNvPr>
          <p:cNvSpPr txBox="1">
            <a:spLocks noGrp="1"/>
          </p:cNvSpPr>
          <p:nvPr>
            <p:ph idx="1"/>
          </p:nvPr>
        </p:nvSpPr>
        <p:spPr>
          <a:xfrm>
            <a:off x="1240714" y="754960"/>
            <a:ext cx="8597900" cy="145827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MX" sz="3200" dirty="0"/>
              <a:t>OBJETIVO GENERAL DEL PROYECTO:</a:t>
            </a:r>
          </a:p>
        </p:txBody>
      </p:sp>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94496" y="2342853"/>
            <a:ext cx="8312369" cy="3143547"/>
          </a:xfrm>
          <a:prstGeom prst="rect">
            <a:avLst/>
          </a:prstGeom>
        </p:spPr>
        <p:txBody>
          <a:bodyPr vert="horz" lIns="91440" tIns="45720" rIns="91440" bIns="45720" rtlCol="0" anchor="t">
            <a:normAutofit lnSpcReduction="10000"/>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algn="just">
              <a:lnSpc>
                <a:spcPct val="150000"/>
              </a:lnSpc>
              <a:spcBef>
                <a:spcPts val="50"/>
              </a:spcBef>
              <a:buClr>
                <a:srgbClr val="0EB1A9"/>
              </a:buClr>
            </a:pPr>
            <a:r>
              <a:rPr lang="es-MX" sz="2800" dirty="0">
                <a:solidFill>
                  <a:srgbClr val="002060"/>
                </a:solidFill>
                <a:latin typeface="Trebuchet MS" panose="020B0603020202020204" pitchFamily="34" charset="0"/>
                <a:cs typeface="Times New Roman"/>
              </a:rPr>
              <a:t>En este proyecto  se busca que las alumnas conozcan las plantas medicinales  del país, se familiaricen con sus usos y propiedades y encuentren el fundamento científico del principio químico activo.</a:t>
            </a:r>
          </a:p>
          <a:p>
            <a:pPr algn="ctr">
              <a:lnSpc>
                <a:spcPct val="150000"/>
              </a:lnSpc>
            </a:pPr>
            <a:endParaRPr lang="es-MX" sz="1600" dirty="0">
              <a:solidFill>
                <a:srgbClr val="002060"/>
              </a:solidFill>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906" y="412640"/>
            <a:ext cx="947228" cy="1323563"/>
          </a:xfrm>
          <a:prstGeom prst="rect">
            <a:avLst/>
          </a:prstGeom>
          <a:noFill/>
          <a:ln>
            <a:noFill/>
          </a:ln>
        </p:spPr>
      </p:pic>
      <p:sp>
        <p:nvSpPr>
          <p:cNvPr id="2" name="CuadroTexto 1"/>
          <p:cNvSpPr txBox="1"/>
          <p:nvPr/>
        </p:nvSpPr>
        <p:spPr>
          <a:xfrm>
            <a:off x="2292824" y="412640"/>
            <a:ext cx="2538483" cy="369332"/>
          </a:xfrm>
          <a:prstGeom prst="rect">
            <a:avLst/>
          </a:prstGeom>
          <a:noFill/>
        </p:spPr>
        <p:txBody>
          <a:bodyPr wrap="square" rtlCol="0">
            <a:spAutoFit/>
          </a:bodyPr>
          <a:lstStyle/>
          <a:p>
            <a:r>
              <a:rPr lang="es-MX" dirty="0"/>
              <a:t>APARTADO 6</a:t>
            </a:r>
          </a:p>
        </p:txBody>
      </p:sp>
    </p:spTree>
    <p:extLst>
      <p:ext uri="{BB962C8B-B14F-4D97-AF65-F5344CB8AC3E}">
        <p14:creationId xmlns:p14="http://schemas.microsoft.com/office/powerpoint/2010/main" val="19622788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1651378" y="863988"/>
            <a:ext cx="3684895" cy="369332"/>
          </a:xfrm>
          <a:prstGeom prst="rect">
            <a:avLst/>
          </a:prstGeom>
          <a:noFill/>
        </p:spPr>
        <p:txBody>
          <a:bodyPr wrap="square" rtlCol="0">
            <a:spAutoFit/>
          </a:bodyPr>
          <a:lstStyle/>
          <a:p>
            <a:r>
              <a:rPr lang="es-MX" dirty="0"/>
              <a:t>APARTADO 11</a:t>
            </a:r>
          </a:p>
        </p:txBody>
      </p:sp>
      <p:sp>
        <p:nvSpPr>
          <p:cNvPr id="3" name="CuadroTexto 2"/>
          <p:cNvSpPr txBox="1"/>
          <p:nvPr/>
        </p:nvSpPr>
        <p:spPr>
          <a:xfrm>
            <a:off x="1253129" y="1784334"/>
            <a:ext cx="9275300" cy="4770537"/>
          </a:xfrm>
          <a:prstGeom prst="rect">
            <a:avLst/>
          </a:prstGeom>
          <a:noFill/>
        </p:spPr>
        <p:txBody>
          <a:bodyPr wrap="square" rtlCol="0">
            <a:spAutoFit/>
          </a:bodyPr>
          <a:lstStyle/>
          <a:p>
            <a:pPr>
              <a:buClr>
                <a:schemeClr val="accent1">
                  <a:lumMod val="75000"/>
                </a:schemeClr>
              </a:buClr>
            </a:pPr>
            <a:r>
              <a:rPr lang="es-MX" sz="3200" dirty="0"/>
              <a:t>11.6</a:t>
            </a:r>
          </a:p>
          <a:p>
            <a:pPr marL="457200" indent="-457200">
              <a:buClr>
                <a:schemeClr val="accent1">
                  <a:lumMod val="75000"/>
                </a:schemeClr>
              </a:buClr>
              <a:buFont typeface="+mj-lt"/>
              <a:buAutoNum type="alphaLcParenR" startAt="10"/>
            </a:pPr>
            <a:r>
              <a:rPr lang="es-MX" sz="2400" dirty="0"/>
              <a:t>Descripción del cierre de la actividad.</a:t>
            </a:r>
          </a:p>
          <a:p>
            <a:pPr marL="457200" indent="-457200">
              <a:buClr>
                <a:schemeClr val="accent1">
                  <a:lumMod val="75000"/>
                </a:schemeClr>
              </a:buClr>
              <a:buFont typeface="Arial" panose="020B0604020202020204" pitchFamily="34" charset="0"/>
              <a:buChar char="•"/>
            </a:pPr>
            <a:r>
              <a:rPr lang="es-MX" sz="2400" dirty="0"/>
              <a:t>Revisión y comparación de cada una de las investigaciones para su evaluación.</a:t>
            </a:r>
          </a:p>
          <a:p>
            <a:pPr marL="457200" indent="-457200">
              <a:buClr>
                <a:schemeClr val="accent1">
                  <a:lumMod val="75000"/>
                </a:schemeClr>
              </a:buClr>
              <a:buFont typeface="Arial" panose="020B0604020202020204" pitchFamily="34" charset="0"/>
              <a:buChar char="•"/>
            </a:pPr>
            <a:r>
              <a:rPr lang="es-MX" sz="2400" dirty="0"/>
              <a:t>Comentarios acerca de lo que esta actividad significó para ellas.</a:t>
            </a:r>
          </a:p>
          <a:p>
            <a:pPr>
              <a:buClr>
                <a:schemeClr val="accent1">
                  <a:lumMod val="75000"/>
                </a:schemeClr>
              </a:buClr>
            </a:pPr>
            <a:r>
              <a:rPr lang="es-MX" sz="3200" dirty="0"/>
              <a:t>11.7</a:t>
            </a:r>
          </a:p>
          <a:p>
            <a:pPr marL="457200" indent="-457200">
              <a:buClr>
                <a:schemeClr val="accent1">
                  <a:lumMod val="75000"/>
                </a:schemeClr>
              </a:buClr>
              <a:buFont typeface="+mj-lt"/>
              <a:buAutoNum type="alphaLcParenR" startAt="11"/>
            </a:pPr>
            <a:r>
              <a:rPr lang="es-MX" sz="2400" dirty="0"/>
              <a:t>Descripción de lo que se hará con los resultados de la actividad.</a:t>
            </a:r>
          </a:p>
          <a:p>
            <a:pPr marL="342900" indent="-342900">
              <a:buClr>
                <a:schemeClr val="accent1">
                  <a:lumMod val="75000"/>
                </a:schemeClr>
              </a:buClr>
              <a:buFont typeface="Arial" panose="020B0604020202020204" pitchFamily="34" charset="0"/>
              <a:buChar char="•"/>
            </a:pPr>
            <a:r>
              <a:rPr lang="es-MX" sz="2400" dirty="0"/>
              <a:t>Se seleccionarán cincos de los trabajos más completos y se dejarán como fuente de consulta en la biblioteca. </a:t>
            </a:r>
          </a:p>
          <a:p>
            <a:pPr>
              <a:buClr>
                <a:schemeClr val="accent1">
                  <a:lumMod val="75000"/>
                </a:schemeClr>
              </a:buClr>
            </a:pPr>
            <a:endParaRPr lang="es-MX" sz="2400" dirty="0"/>
          </a:p>
        </p:txBody>
      </p:sp>
    </p:spTree>
    <p:extLst>
      <p:ext uri="{BB962C8B-B14F-4D97-AF65-F5344CB8AC3E}">
        <p14:creationId xmlns:p14="http://schemas.microsoft.com/office/powerpoint/2010/main" val="42107937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920622" y="222541"/>
            <a:ext cx="3684895" cy="369332"/>
          </a:xfrm>
          <a:prstGeom prst="rect">
            <a:avLst/>
          </a:prstGeom>
          <a:noFill/>
        </p:spPr>
        <p:txBody>
          <a:bodyPr wrap="square" rtlCol="0">
            <a:spAutoFit/>
          </a:bodyPr>
          <a:lstStyle/>
          <a:p>
            <a:r>
              <a:rPr lang="es-MX" dirty="0"/>
              <a:t>APARTADO 11</a:t>
            </a:r>
          </a:p>
        </p:txBody>
      </p:sp>
      <p:sp>
        <p:nvSpPr>
          <p:cNvPr id="3" name="CuadroTexto 2"/>
          <p:cNvSpPr txBox="1"/>
          <p:nvPr/>
        </p:nvSpPr>
        <p:spPr>
          <a:xfrm>
            <a:off x="1253129" y="1252069"/>
            <a:ext cx="9275300" cy="3908762"/>
          </a:xfrm>
          <a:prstGeom prst="rect">
            <a:avLst/>
          </a:prstGeom>
          <a:noFill/>
        </p:spPr>
        <p:txBody>
          <a:bodyPr wrap="square" rtlCol="0">
            <a:spAutoFit/>
          </a:bodyPr>
          <a:lstStyle/>
          <a:p>
            <a:pPr>
              <a:buClr>
                <a:schemeClr val="accent1">
                  <a:lumMod val="75000"/>
                </a:schemeClr>
              </a:buClr>
            </a:pPr>
            <a:r>
              <a:rPr lang="es-MX" sz="3200" dirty="0"/>
              <a:t>11.8</a:t>
            </a:r>
          </a:p>
          <a:p>
            <a:pPr marL="457200" indent="-457200">
              <a:buClr>
                <a:schemeClr val="accent1">
                  <a:lumMod val="75000"/>
                </a:schemeClr>
              </a:buClr>
              <a:buFont typeface="+mj-lt"/>
              <a:buAutoNum type="alphaLcParenR" startAt="12"/>
            </a:pPr>
            <a:r>
              <a:rPr lang="es-MX" sz="2400" dirty="0"/>
              <a:t>Análisis</a:t>
            </a:r>
          </a:p>
          <a:p>
            <a:pPr>
              <a:buClr>
                <a:schemeClr val="accent1">
                  <a:lumMod val="75000"/>
                </a:schemeClr>
              </a:buClr>
            </a:pPr>
            <a:endParaRPr lang="es-MX" sz="2400" dirty="0"/>
          </a:p>
          <a:p>
            <a:pPr marL="457200" indent="-457200">
              <a:buClr>
                <a:schemeClr val="accent1">
                  <a:lumMod val="75000"/>
                </a:schemeClr>
              </a:buClr>
              <a:buFont typeface="Arial" panose="020B0604020202020204" pitchFamily="34" charset="0"/>
              <a:buChar char="•"/>
            </a:pPr>
            <a:r>
              <a:rPr lang="es-MX" sz="2400" dirty="0"/>
              <a:t>Contrastación de lo esperado con lo sucedido:</a:t>
            </a:r>
          </a:p>
          <a:p>
            <a:pPr marL="457200" indent="-457200">
              <a:buClr>
                <a:schemeClr val="accent1">
                  <a:lumMod val="75000"/>
                </a:schemeClr>
              </a:buClr>
              <a:buFont typeface="+mj-lt"/>
              <a:buAutoNum type="arabicPeriod"/>
            </a:pPr>
            <a:r>
              <a:rPr lang="es-MX" sz="2400" dirty="0"/>
              <a:t>Logros alcanzados.- Las alumnas conocieron cómo se han utilizado las plantas medicinales a lo largo de la historia. </a:t>
            </a:r>
          </a:p>
          <a:p>
            <a:pPr marL="457200" indent="-457200">
              <a:buClr>
                <a:schemeClr val="accent1">
                  <a:lumMod val="75000"/>
                </a:schemeClr>
              </a:buClr>
              <a:buFont typeface="+mj-lt"/>
              <a:buAutoNum type="arabicPeriod"/>
            </a:pPr>
            <a:r>
              <a:rPr lang="es-MX" sz="2400" dirty="0"/>
              <a:t>Aspectos a mejorar.- Presentación y clasificación de la información.</a:t>
            </a:r>
          </a:p>
          <a:p>
            <a:pPr marL="457200" indent="-457200">
              <a:buClr>
                <a:schemeClr val="accent1">
                  <a:lumMod val="75000"/>
                </a:schemeClr>
              </a:buClr>
              <a:buFont typeface="+mj-lt"/>
              <a:buAutoNum type="arabicPeriod"/>
            </a:pPr>
            <a:endParaRPr lang="es-MX" sz="2400" dirty="0"/>
          </a:p>
          <a:p>
            <a:pPr>
              <a:buClr>
                <a:schemeClr val="accent1">
                  <a:lumMod val="75000"/>
                </a:schemeClr>
              </a:buClr>
            </a:pPr>
            <a:endParaRPr lang="es-MX" sz="2400" dirty="0"/>
          </a:p>
        </p:txBody>
      </p:sp>
    </p:spTree>
    <p:extLst>
      <p:ext uri="{BB962C8B-B14F-4D97-AF65-F5344CB8AC3E}">
        <p14:creationId xmlns:p14="http://schemas.microsoft.com/office/powerpoint/2010/main" val="25349820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920622" y="222541"/>
            <a:ext cx="3684895" cy="369332"/>
          </a:xfrm>
          <a:prstGeom prst="rect">
            <a:avLst/>
          </a:prstGeom>
          <a:noFill/>
        </p:spPr>
        <p:txBody>
          <a:bodyPr wrap="square" rtlCol="0">
            <a:spAutoFit/>
          </a:bodyPr>
          <a:lstStyle/>
          <a:p>
            <a:r>
              <a:rPr lang="es-MX" dirty="0"/>
              <a:t>APARTADO 11</a:t>
            </a:r>
          </a:p>
        </p:txBody>
      </p:sp>
      <p:sp>
        <p:nvSpPr>
          <p:cNvPr id="3" name="CuadroTexto 2"/>
          <p:cNvSpPr txBox="1"/>
          <p:nvPr/>
        </p:nvSpPr>
        <p:spPr>
          <a:xfrm>
            <a:off x="1253129" y="1833982"/>
            <a:ext cx="9275300" cy="2431435"/>
          </a:xfrm>
          <a:prstGeom prst="rect">
            <a:avLst/>
          </a:prstGeom>
          <a:noFill/>
        </p:spPr>
        <p:txBody>
          <a:bodyPr wrap="square" rtlCol="0">
            <a:spAutoFit/>
          </a:bodyPr>
          <a:lstStyle/>
          <a:p>
            <a:pPr>
              <a:buClr>
                <a:schemeClr val="accent1">
                  <a:lumMod val="75000"/>
                </a:schemeClr>
              </a:buClr>
            </a:pPr>
            <a:r>
              <a:rPr lang="es-MX" sz="3200" dirty="0"/>
              <a:t>11.9</a:t>
            </a:r>
          </a:p>
          <a:p>
            <a:pPr marL="457200" indent="-457200">
              <a:buClr>
                <a:schemeClr val="accent1">
                  <a:lumMod val="75000"/>
                </a:schemeClr>
              </a:buClr>
              <a:buFont typeface="+mj-lt"/>
              <a:buAutoNum type="alphaLcParenR" startAt="13"/>
            </a:pPr>
            <a:r>
              <a:rPr lang="es-MX" sz="2400" dirty="0"/>
              <a:t>Toma de decisiones.</a:t>
            </a:r>
          </a:p>
          <a:p>
            <a:pPr marL="457200" indent="-457200">
              <a:buClr>
                <a:schemeClr val="accent1">
                  <a:lumMod val="75000"/>
                </a:schemeClr>
              </a:buClr>
              <a:buFont typeface="Arial" panose="020B0604020202020204" pitchFamily="34" charset="0"/>
              <a:buChar char="•"/>
            </a:pPr>
            <a:r>
              <a:rPr lang="es-MX" sz="2400" dirty="0"/>
              <a:t>Valorar la utilidad de las pantas medicinales en nuestra vida daría. uso  sobre la utilidad práctica de la clasificación.</a:t>
            </a:r>
          </a:p>
          <a:p>
            <a:pPr>
              <a:buClr>
                <a:schemeClr val="accent1">
                  <a:lumMod val="75000"/>
                </a:schemeClr>
              </a:buClr>
            </a:pPr>
            <a:endParaRPr lang="es-MX" sz="2400" dirty="0"/>
          </a:p>
          <a:p>
            <a:pPr marL="457200" indent="-457200">
              <a:buClr>
                <a:schemeClr val="accent1">
                  <a:lumMod val="75000"/>
                </a:schemeClr>
              </a:buClr>
              <a:buFont typeface="Arial" panose="020B0604020202020204" pitchFamily="34" charset="0"/>
              <a:buChar char="•"/>
            </a:pPr>
            <a:endParaRPr lang="es-MX" sz="2400" dirty="0"/>
          </a:p>
        </p:txBody>
      </p:sp>
    </p:spTree>
    <p:extLst>
      <p:ext uri="{BB962C8B-B14F-4D97-AF65-F5344CB8AC3E}">
        <p14:creationId xmlns:p14="http://schemas.microsoft.com/office/powerpoint/2010/main" val="39934585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7" descr="IMG_2473.jpg">
            <a:extLst>
              <a:ext uri="{FF2B5EF4-FFF2-40B4-BE49-F238E27FC236}">
                <a16:creationId xmlns:a16="http://schemas.microsoft.com/office/drawing/2014/main" xmlns="" id="{D21672A4-94C4-1B45-8231-DA20A9DC3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52651" y="2607657"/>
            <a:ext cx="4338350" cy="3253760"/>
          </a:xfrm>
          <a:prstGeom prst="rect">
            <a:avLst/>
          </a:prstGeom>
        </p:spPr>
      </p:pic>
      <p:sp>
        <p:nvSpPr>
          <p:cNvPr id="4" name="Título 1">
            <a:extLst>
              <a:ext uri="{FF2B5EF4-FFF2-40B4-BE49-F238E27FC236}">
                <a16:creationId xmlns:a16="http://schemas.microsoft.com/office/drawing/2014/main" xmlns="" id="{AA603223-46BC-114E-849F-737A04D71FF0}"/>
              </a:ext>
            </a:extLst>
          </p:cNvPr>
          <p:cNvSpPr txBox="1">
            <a:spLocks noGrp="1"/>
          </p:cNvSpPr>
          <p:nvPr>
            <p:ph idx="1"/>
          </p:nvPr>
        </p:nvSpPr>
        <p:spPr>
          <a:xfrm>
            <a:off x="2502187" y="847815"/>
            <a:ext cx="4646519" cy="82238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200" dirty="0"/>
              <a:t>Historia: Investigación  </a:t>
            </a: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906" y="412640"/>
            <a:ext cx="947228" cy="1323563"/>
          </a:xfrm>
          <a:prstGeom prst="rect">
            <a:avLst/>
          </a:prstGeom>
          <a:noFill/>
          <a:ln>
            <a:noFill/>
          </a:ln>
        </p:spPr>
      </p:pic>
      <p:sp>
        <p:nvSpPr>
          <p:cNvPr id="5" name="TextBox 4">
            <a:extLst>
              <a:ext uri="{FF2B5EF4-FFF2-40B4-BE49-F238E27FC236}">
                <a16:creationId xmlns:a16="http://schemas.microsoft.com/office/drawing/2014/main" xmlns="" id="{7464C17B-742E-DC4C-A060-487775478301}"/>
              </a:ext>
            </a:extLst>
          </p:cNvPr>
          <p:cNvSpPr txBox="1"/>
          <p:nvPr/>
        </p:nvSpPr>
        <p:spPr>
          <a:xfrm>
            <a:off x="1783080" y="412640"/>
            <a:ext cx="1438214" cy="369332"/>
          </a:xfrm>
          <a:prstGeom prst="rect">
            <a:avLst/>
          </a:prstGeom>
          <a:noFill/>
        </p:spPr>
        <p:txBody>
          <a:bodyPr wrap="none" rtlCol="0">
            <a:spAutoFit/>
          </a:bodyPr>
          <a:lstStyle/>
          <a:p>
            <a:r>
              <a:rPr lang="en-US" dirty="0" err="1"/>
              <a:t>Apartado</a:t>
            </a:r>
            <a:r>
              <a:rPr lang="en-US" dirty="0"/>
              <a:t> 11</a:t>
            </a:r>
          </a:p>
        </p:txBody>
      </p:sp>
      <p:pic>
        <p:nvPicPr>
          <p:cNvPr id="10" name="Imagen 2" descr="IMG_2472.jpg">
            <a:extLst>
              <a:ext uri="{FF2B5EF4-FFF2-40B4-BE49-F238E27FC236}">
                <a16:creationId xmlns:a16="http://schemas.microsoft.com/office/drawing/2014/main" xmlns="" id="{DA24D929-66DA-FC42-81B9-F235321D92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11961">
            <a:off x="101233" y="2595698"/>
            <a:ext cx="4371870" cy="3278902"/>
          </a:xfrm>
          <a:prstGeom prst="rect">
            <a:avLst/>
          </a:prstGeom>
        </p:spPr>
      </p:pic>
      <p:pic>
        <p:nvPicPr>
          <p:cNvPr id="11" name="Imagen 11" descr="IMG_2476.jpg">
            <a:extLst>
              <a:ext uri="{FF2B5EF4-FFF2-40B4-BE49-F238E27FC236}">
                <a16:creationId xmlns:a16="http://schemas.microsoft.com/office/drawing/2014/main" xmlns="" id="{AEA9111E-FB1D-B844-822A-3B90284522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610934">
            <a:off x="6105247" y="1281880"/>
            <a:ext cx="5730924" cy="4298193"/>
          </a:xfrm>
          <a:prstGeom prst="rect">
            <a:avLst/>
          </a:prstGeom>
        </p:spPr>
      </p:pic>
    </p:spTree>
    <p:extLst>
      <p:ext uri="{BB962C8B-B14F-4D97-AF65-F5344CB8AC3E}">
        <p14:creationId xmlns:p14="http://schemas.microsoft.com/office/powerpoint/2010/main" val="8773406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A603223-46BC-114E-849F-737A04D71FF0}"/>
              </a:ext>
            </a:extLst>
          </p:cNvPr>
          <p:cNvSpPr txBox="1">
            <a:spLocks noGrp="1"/>
          </p:cNvSpPr>
          <p:nvPr>
            <p:ph idx="1"/>
          </p:nvPr>
        </p:nvSpPr>
        <p:spPr>
          <a:xfrm>
            <a:off x="2502187" y="847815"/>
            <a:ext cx="4646519" cy="82238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200" dirty="0"/>
              <a:t>Historia: Investigación  </a:t>
            </a: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906" y="412640"/>
            <a:ext cx="947228" cy="1323563"/>
          </a:xfrm>
          <a:prstGeom prst="rect">
            <a:avLst/>
          </a:prstGeom>
          <a:noFill/>
          <a:ln>
            <a:noFill/>
          </a:ln>
        </p:spPr>
      </p:pic>
      <p:sp>
        <p:nvSpPr>
          <p:cNvPr id="5" name="TextBox 4">
            <a:extLst>
              <a:ext uri="{FF2B5EF4-FFF2-40B4-BE49-F238E27FC236}">
                <a16:creationId xmlns:a16="http://schemas.microsoft.com/office/drawing/2014/main" xmlns="" id="{7464C17B-742E-DC4C-A060-487775478301}"/>
              </a:ext>
            </a:extLst>
          </p:cNvPr>
          <p:cNvSpPr txBox="1"/>
          <p:nvPr/>
        </p:nvSpPr>
        <p:spPr>
          <a:xfrm>
            <a:off x="1783080" y="412640"/>
            <a:ext cx="1438214" cy="369332"/>
          </a:xfrm>
          <a:prstGeom prst="rect">
            <a:avLst/>
          </a:prstGeom>
          <a:noFill/>
        </p:spPr>
        <p:txBody>
          <a:bodyPr wrap="none" rtlCol="0">
            <a:spAutoFit/>
          </a:bodyPr>
          <a:lstStyle/>
          <a:p>
            <a:r>
              <a:rPr lang="en-US" dirty="0" err="1"/>
              <a:t>Apartado</a:t>
            </a:r>
            <a:r>
              <a:rPr lang="en-US" dirty="0"/>
              <a:t> 11</a:t>
            </a:r>
          </a:p>
        </p:txBody>
      </p:sp>
      <p:pic>
        <p:nvPicPr>
          <p:cNvPr id="8" name="Imagen 2" descr="IMG_2477.jpg">
            <a:extLst>
              <a:ext uri="{FF2B5EF4-FFF2-40B4-BE49-F238E27FC236}">
                <a16:creationId xmlns:a16="http://schemas.microsoft.com/office/drawing/2014/main" xmlns="" id="{10607E5E-E1A7-D94D-8FD5-E75D24E09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051" y="3348707"/>
            <a:ext cx="4475460" cy="3356595"/>
          </a:xfrm>
          <a:prstGeom prst="rect">
            <a:avLst/>
          </a:prstGeom>
        </p:spPr>
      </p:pic>
      <p:pic>
        <p:nvPicPr>
          <p:cNvPr id="9" name="Imagen 1" descr="IMG_2475.jpg">
            <a:extLst>
              <a:ext uri="{FF2B5EF4-FFF2-40B4-BE49-F238E27FC236}">
                <a16:creationId xmlns:a16="http://schemas.microsoft.com/office/drawing/2014/main" xmlns="" id="{7CD0F588-5862-F94F-B953-B4AD5C580D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220651">
            <a:off x="6566969" y="1254354"/>
            <a:ext cx="5850316" cy="4387737"/>
          </a:xfrm>
          <a:prstGeom prst="rect">
            <a:avLst/>
          </a:prstGeom>
        </p:spPr>
      </p:pic>
      <p:pic>
        <p:nvPicPr>
          <p:cNvPr id="13" name="Imagen 4" descr="IMG_2474.jpg">
            <a:extLst>
              <a:ext uri="{FF2B5EF4-FFF2-40B4-BE49-F238E27FC236}">
                <a16:creationId xmlns:a16="http://schemas.microsoft.com/office/drawing/2014/main" xmlns="" id="{0EE723BE-B344-7B48-AF6B-9A6E6F5AA2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80579">
            <a:off x="4491745" y="3173317"/>
            <a:ext cx="3558524" cy="2668893"/>
          </a:xfrm>
          <a:prstGeom prst="rect">
            <a:avLst/>
          </a:prstGeom>
        </p:spPr>
      </p:pic>
    </p:spTree>
    <p:extLst>
      <p:ext uri="{BB962C8B-B14F-4D97-AF65-F5344CB8AC3E}">
        <p14:creationId xmlns:p14="http://schemas.microsoft.com/office/powerpoint/2010/main" val="2328559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A603223-46BC-114E-849F-737A04D71FF0}"/>
              </a:ext>
            </a:extLst>
          </p:cNvPr>
          <p:cNvSpPr txBox="1">
            <a:spLocks noGrp="1"/>
          </p:cNvSpPr>
          <p:nvPr>
            <p:ph idx="1"/>
          </p:nvPr>
        </p:nvSpPr>
        <p:spPr>
          <a:xfrm>
            <a:off x="1240714" y="754960"/>
            <a:ext cx="8597900" cy="145827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MX" sz="3200" dirty="0"/>
              <a:t>Objetivo de cada asignatura:</a:t>
            </a:r>
          </a:p>
        </p:txBody>
      </p:sp>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019520" y="2555558"/>
            <a:ext cx="9366426" cy="2809197"/>
          </a:xfrm>
          <a:prstGeom prst="rect">
            <a:avLst/>
          </a:prstGeom>
        </p:spPr>
        <p:txBody>
          <a:bodyPr vert="horz" lIns="91440" tIns="45720" rIns="91440" bIns="45720" rtlCol="0" anchor="t">
            <a:normAutofit fontScale="85000" lnSpcReduction="20000"/>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algn="l"/>
            <a:r>
              <a:rPr lang="es-MX" sz="2400" dirty="0">
                <a:solidFill>
                  <a:srgbClr val="002060"/>
                </a:solidFill>
              </a:rPr>
              <a:t>Historia: Conocer el uso y aplicación a lo largo de la Historia  de las plantas medicinales. </a:t>
            </a:r>
          </a:p>
          <a:p>
            <a:pPr algn="l"/>
            <a:endParaRPr lang="es-MX" sz="2400" dirty="0">
              <a:solidFill>
                <a:srgbClr val="002060"/>
              </a:solidFill>
            </a:endParaRPr>
          </a:p>
          <a:p>
            <a:pPr algn="l"/>
            <a:r>
              <a:rPr lang="es-MX" sz="2400" dirty="0">
                <a:solidFill>
                  <a:srgbClr val="002060"/>
                </a:solidFill>
              </a:rPr>
              <a:t>Matemáticas: Obtener información  estadística sobre lugares de origen y uso de las plantas medicinales y presentarla en forma gráfica utilizando herramientas de software.</a:t>
            </a:r>
          </a:p>
          <a:p>
            <a:pPr algn="l"/>
            <a:endParaRPr lang="es-MX" sz="2400" dirty="0">
              <a:solidFill>
                <a:srgbClr val="002060"/>
              </a:solidFill>
            </a:endParaRPr>
          </a:p>
          <a:p>
            <a:pPr algn="l"/>
            <a:r>
              <a:rPr lang="es-MX" sz="2400" dirty="0">
                <a:solidFill>
                  <a:srgbClr val="002060"/>
                </a:solidFill>
              </a:rPr>
              <a:t>Química: Que la alumna realice una clasificación de las pantas medicinales basadas en el principio químico activo.</a:t>
            </a: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906" y="412640"/>
            <a:ext cx="947228" cy="1323563"/>
          </a:xfrm>
          <a:prstGeom prst="rect">
            <a:avLst/>
          </a:prstGeom>
          <a:noFill/>
          <a:ln>
            <a:noFill/>
          </a:ln>
        </p:spPr>
      </p:pic>
      <p:sp>
        <p:nvSpPr>
          <p:cNvPr id="2" name="CuadroTexto 1"/>
          <p:cNvSpPr txBox="1"/>
          <p:nvPr/>
        </p:nvSpPr>
        <p:spPr>
          <a:xfrm>
            <a:off x="1978925" y="412640"/>
            <a:ext cx="3029803" cy="369332"/>
          </a:xfrm>
          <a:prstGeom prst="rect">
            <a:avLst/>
          </a:prstGeom>
          <a:noFill/>
        </p:spPr>
        <p:txBody>
          <a:bodyPr wrap="square" rtlCol="0">
            <a:spAutoFit/>
          </a:bodyPr>
          <a:lstStyle/>
          <a:p>
            <a:r>
              <a:rPr lang="es-MX" dirty="0"/>
              <a:t>APARTADO 7</a:t>
            </a:r>
          </a:p>
        </p:txBody>
      </p:sp>
    </p:spTree>
    <p:extLst>
      <p:ext uri="{BB962C8B-B14F-4D97-AF65-F5344CB8AC3E}">
        <p14:creationId xmlns:p14="http://schemas.microsoft.com/office/powerpoint/2010/main" val="2165539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A603223-46BC-114E-849F-737A04D71FF0}"/>
              </a:ext>
            </a:extLst>
          </p:cNvPr>
          <p:cNvSpPr txBox="1">
            <a:spLocks noGrp="1"/>
          </p:cNvSpPr>
          <p:nvPr>
            <p:ph idx="1"/>
          </p:nvPr>
        </p:nvSpPr>
        <p:spPr>
          <a:xfrm>
            <a:off x="1253129" y="2105935"/>
            <a:ext cx="8597900" cy="2758893"/>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MX" sz="2800" dirty="0">
                <a:solidFill>
                  <a:schemeClr val="tx1"/>
                </a:solidFill>
              </a:rPr>
              <a:t>8.1</a:t>
            </a:r>
            <a:r>
              <a:rPr lang="es-MX" sz="2000" dirty="0">
                <a:solidFill>
                  <a:schemeClr val="tx1"/>
                </a:solidFill>
              </a:rPr>
              <a:t> </a:t>
            </a:r>
          </a:p>
          <a:p>
            <a:pPr marL="457200" indent="-457200" algn="l">
              <a:buAutoNum type="alphaLcParenR"/>
            </a:pPr>
            <a:r>
              <a:rPr lang="es-MX" sz="2800" dirty="0">
                <a:solidFill>
                  <a:schemeClr val="tx1"/>
                </a:solidFill>
              </a:rPr>
              <a:t>Etapa de información al grupo</a:t>
            </a:r>
          </a:p>
          <a:p>
            <a:pPr marL="457200" indent="-457200" algn="l">
              <a:buAutoNum type="alphaLcParenR"/>
            </a:pPr>
            <a:r>
              <a:rPr lang="es-MX" sz="2800" dirty="0">
                <a:solidFill>
                  <a:schemeClr val="tx1"/>
                </a:solidFill>
              </a:rPr>
              <a:t>Objetivo: Dar a conocer al grupo el proyecto.</a:t>
            </a:r>
          </a:p>
          <a:p>
            <a:pPr marL="457200" indent="-457200" algn="l">
              <a:buAutoNum type="alphaLcParenR"/>
            </a:pPr>
            <a:r>
              <a:rPr lang="es-MX" sz="2800" dirty="0">
                <a:solidFill>
                  <a:schemeClr val="tx1"/>
                </a:solidFill>
              </a:rPr>
              <a:t>Grado: Primer semestre del plan CCH.</a:t>
            </a:r>
          </a:p>
          <a:p>
            <a:pPr marL="457200" indent="-457200" algn="l">
              <a:buAutoNum type="alphaLcParenR"/>
            </a:pPr>
            <a:r>
              <a:rPr lang="es-MX" sz="2800" dirty="0">
                <a:solidFill>
                  <a:schemeClr val="tx1"/>
                </a:solidFill>
              </a:rPr>
              <a:t>Fecha: Octubre 9 de 2018</a:t>
            </a:r>
          </a:p>
          <a:p>
            <a:pPr marL="457200" indent="-457200" algn="l">
              <a:buAutoNum type="alphaLcParenR"/>
            </a:pPr>
            <a:endParaRPr lang="es-MX" sz="2000" dirty="0">
              <a:solidFill>
                <a:schemeClr val="tx1"/>
              </a:solidFill>
            </a:endParaRPr>
          </a:p>
        </p:txBody>
      </p:sp>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920622" y="222541"/>
            <a:ext cx="3684895" cy="369332"/>
          </a:xfrm>
          <a:prstGeom prst="rect">
            <a:avLst/>
          </a:prstGeom>
          <a:noFill/>
        </p:spPr>
        <p:txBody>
          <a:bodyPr wrap="square" rtlCol="0">
            <a:spAutoFit/>
          </a:bodyPr>
          <a:lstStyle/>
          <a:p>
            <a:r>
              <a:rPr lang="es-MX" dirty="0"/>
              <a:t>APARTADO 8</a:t>
            </a:r>
          </a:p>
        </p:txBody>
      </p:sp>
    </p:spTree>
    <p:extLst>
      <p:ext uri="{BB962C8B-B14F-4D97-AF65-F5344CB8AC3E}">
        <p14:creationId xmlns:p14="http://schemas.microsoft.com/office/powerpoint/2010/main" val="929829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xmlns="" id="{D2F442CB-3507-6B47-9DD8-1982C1F0BCBC}"/>
              </a:ext>
            </a:extLst>
          </p:cNvPr>
          <p:cNvSpPr txBox="1">
            <a:spLocks/>
          </p:cNvSpPr>
          <p:nvPr/>
        </p:nvSpPr>
        <p:spPr>
          <a:xfrm>
            <a:off x="1205696" y="3949595"/>
            <a:ext cx="8312369" cy="28091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156845" algn="just">
              <a:lnSpc>
                <a:spcPct val="100000"/>
              </a:lnSpc>
              <a:spcBef>
                <a:spcPts val="605"/>
              </a:spcBef>
              <a:buClr>
                <a:srgbClr val="0EB1A9"/>
              </a:buClr>
              <a:tabLst>
                <a:tab pos="452755" algn="l"/>
                <a:tab pos="453390" algn="l"/>
              </a:tabLst>
            </a:pPr>
            <a:r>
              <a:rPr lang="es-MX" sz="2400" spc="40" dirty="0">
                <a:solidFill>
                  <a:srgbClr val="002060"/>
                </a:solidFill>
                <a:latin typeface="Verdana"/>
                <a:cs typeface="Verdana"/>
              </a:rPr>
              <a:t> </a:t>
            </a:r>
            <a:endParaRPr lang="es-MX" sz="2400" dirty="0">
              <a:solidFill>
                <a:srgbClr val="002060"/>
              </a:solidFill>
              <a:latin typeface="Verdana"/>
              <a:cs typeface="Verdana"/>
            </a:endParaRPr>
          </a:p>
        </p:txBody>
      </p:sp>
      <p:pic>
        <p:nvPicPr>
          <p:cNvPr id="7" name="Picture 3" descr="C:\Users\melissa\Documents\PASEO ESMERALDA (RUBI)\LOGOTIPO COLOR PE RGB.jpg">
            <a:extLst>
              <a:ext uri="{FF2B5EF4-FFF2-40B4-BE49-F238E27FC236}">
                <a16:creationId xmlns:a16="http://schemas.microsoft.com/office/drawing/2014/main" xmlns="" id="{B8A23BA0-CCD3-3D41-A1EB-9CF02A5FA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86" y="284176"/>
            <a:ext cx="947228" cy="1323563"/>
          </a:xfrm>
          <a:prstGeom prst="rect">
            <a:avLst/>
          </a:prstGeom>
          <a:noFill/>
          <a:ln>
            <a:noFill/>
          </a:ln>
        </p:spPr>
      </p:pic>
      <p:sp>
        <p:nvSpPr>
          <p:cNvPr id="6" name="CuadroTexto 5">
            <a:extLst>
              <a:ext uri="{FF2B5EF4-FFF2-40B4-BE49-F238E27FC236}">
                <a16:creationId xmlns:a16="http://schemas.microsoft.com/office/drawing/2014/main" xmlns="" id="{D77A2EF6-F419-4649-8A0F-BA4E9F4178D1}"/>
              </a:ext>
            </a:extLst>
          </p:cNvPr>
          <p:cNvSpPr txBox="1"/>
          <p:nvPr/>
        </p:nvSpPr>
        <p:spPr>
          <a:xfrm>
            <a:off x="10189700" y="148310"/>
            <a:ext cx="279244" cy="400110"/>
          </a:xfrm>
          <a:prstGeom prst="rect">
            <a:avLst/>
          </a:prstGeom>
          <a:noFill/>
        </p:spPr>
        <p:txBody>
          <a:bodyPr wrap="none" rtlCol="0">
            <a:spAutoFit/>
          </a:bodyPr>
          <a:lstStyle/>
          <a:p>
            <a:pPr algn="ctr"/>
            <a:r>
              <a:rPr lang="es-MX" sz="2000" dirty="0">
                <a:solidFill>
                  <a:srgbClr val="002060"/>
                </a:solidFill>
              </a:rPr>
              <a:t>.</a:t>
            </a:r>
          </a:p>
        </p:txBody>
      </p:sp>
      <p:sp>
        <p:nvSpPr>
          <p:cNvPr id="2" name="CuadroTexto 1"/>
          <p:cNvSpPr txBox="1"/>
          <p:nvPr/>
        </p:nvSpPr>
        <p:spPr>
          <a:xfrm>
            <a:off x="2920622" y="222541"/>
            <a:ext cx="3684895" cy="369332"/>
          </a:xfrm>
          <a:prstGeom prst="rect">
            <a:avLst/>
          </a:prstGeom>
          <a:noFill/>
        </p:spPr>
        <p:txBody>
          <a:bodyPr wrap="square" rtlCol="0">
            <a:spAutoFit/>
          </a:bodyPr>
          <a:lstStyle/>
          <a:p>
            <a:r>
              <a:rPr lang="es-MX" dirty="0"/>
              <a:t>APARTADO 8</a:t>
            </a:r>
          </a:p>
        </p:txBody>
      </p:sp>
      <p:sp>
        <p:nvSpPr>
          <p:cNvPr id="3" name="CuadroTexto 2"/>
          <p:cNvSpPr txBox="1"/>
          <p:nvPr/>
        </p:nvSpPr>
        <p:spPr>
          <a:xfrm>
            <a:off x="1253129" y="698291"/>
            <a:ext cx="9275300" cy="5847756"/>
          </a:xfrm>
          <a:prstGeom prst="rect">
            <a:avLst/>
          </a:prstGeom>
          <a:noFill/>
        </p:spPr>
        <p:txBody>
          <a:bodyPr wrap="square" rtlCol="0">
            <a:spAutoFit/>
          </a:bodyPr>
          <a:lstStyle/>
          <a:p>
            <a:r>
              <a:rPr lang="es-MX" sz="3200" dirty="0"/>
              <a:t>8.2</a:t>
            </a:r>
          </a:p>
          <a:p>
            <a:endParaRPr lang="es-MX" dirty="0"/>
          </a:p>
          <a:p>
            <a:pPr marL="457200" indent="-457200">
              <a:buClr>
                <a:schemeClr val="accent1">
                  <a:lumMod val="75000"/>
                </a:schemeClr>
              </a:buClr>
              <a:buFont typeface="+mj-lt"/>
              <a:buAutoNum type="alphaLcParenR" startAt="5"/>
            </a:pPr>
            <a:r>
              <a:rPr lang="es-MX" sz="2400" dirty="0"/>
              <a:t>Asignaturas participantes:</a:t>
            </a:r>
          </a:p>
          <a:p>
            <a:pPr marL="342900" indent="-342900">
              <a:buFont typeface="Arial" panose="020B0604020202020204" pitchFamily="34" charset="0"/>
              <a:buChar char="•"/>
            </a:pPr>
            <a:r>
              <a:rPr lang="es-MX" sz="2400" dirty="0"/>
              <a:t>Español</a:t>
            </a:r>
          </a:p>
          <a:p>
            <a:r>
              <a:rPr lang="es-MX" sz="2400" dirty="0"/>
              <a:t>	Tema: entrevistas y encuestas.</a:t>
            </a:r>
          </a:p>
          <a:p>
            <a:pPr marL="342900" indent="-342900">
              <a:buFont typeface="Arial" panose="020B0604020202020204" pitchFamily="34" charset="0"/>
              <a:buChar char="•"/>
            </a:pPr>
            <a:r>
              <a:rPr lang="es-MX" sz="2400" dirty="0"/>
              <a:t>Historia Universal </a:t>
            </a:r>
          </a:p>
          <a:p>
            <a:r>
              <a:rPr lang="es-MX" sz="2400" dirty="0"/>
              <a:t>	Tema: El uso de las plantas medicinales en la historia.</a:t>
            </a:r>
          </a:p>
          <a:p>
            <a:pPr marL="342900" indent="-342900">
              <a:buFont typeface="Arial" panose="020B0604020202020204" pitchFamily="34" charset="0"/>
              <a:buChar char="•"/>
            </a:pPr>
            <a:r>
              <a:rPr lang="es-MX" sz="2400" dirty="0"/>
              <a:t>Matemáticas I</a:t>
            </a:r>
          </a:p>
          <a:p>
            <a:r>
              <a:rPr lang="es-MX" sz="2400" dirty="0"/>
              <a:t>	Tema: obtención, análisis y presentación de la  información estadística.</a:t>
            </a:r>
          </a:p>
          <a:p>
            <a:pPr marL="342900" indent="-342900">
              <a:buFont typeface="Arial" panose="020B0604020202020204" pitchFamily="34" charset="0"/>
              <a:buChar char="•"/>
            </a:pPr>
            <a:r>
              <a:rPr lang="es-MX" sz="2400" dirty="0"/>
              <a:t>Química II</a:t>
            </a:r>
          </a:p>
          <a:p>
            <a:r>
              <a:rPr lang="es-MX" sz="2400" dirty="0"/>
              <a:t>	Tema: clasificación y tipos de compuestos orgánicos.</a:t>
            </a:r>
          </a:p>
          <a:p>
            <a:endParaRPr lang="es-MX" sz="2400" dirty="0"/>
          </a:p>
          <a:p>
            <a:pPr marL="457200" indent="-457200">
              <a:buClr>
                <a:schemeClr val="accent1">
                  <a:lumMod val="75000"/>
                </a:schemeClr>
              </a:buClr>
              <a:buFont typeface="+mj-lt"/>
              <a:buAutoNum type="alphaLcParenR" startAt="6"/>
            </a:pPr>
            <a:r>
              <a:rPr lang="es-MX" sz="2400" dirty="0"/>
              <a:t>Fuentes de apoyo: entrevistas, encuestas, fuentes bibliográficas y electrónicas, revistas, visita al Jardín Botánico de UNAM-CU.</a:t>
            </a:r>
          </a:p>
          <a:p>
            <a:endParaRPr lang="es-MX" dirty="0"/>
          </a:p>
        </p:txBody>
      </p:sp>
    </p:spTree>
    <p:extLst>
      <p:ext uri="{BB962C8B-B14F-4D97-AF65-F5344CB8AC3E}">
        <p14:creationId xmlns:p14="http://schemas.microsoft.com/office/powerpoint/2010/main" val="925722053"/>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{91D13FF2-18E2-9748-884B-144563ECD0E9}tf10001060</Template>
  <TotalTime>617</TotalTime>
  <Words>2249</Words>
  <Application>Microsoft Macintosh PowerPoint</Application>
  <PresentationFormat>Personalizado</PresentationFormat>
  <Paragraphs>457</Paragraphs>
  <Slides>64</Slides>
  <Notes>0</Notes>
  <HiddenSlides>0</HiddenSlides>
  <MMClips>0</MMClips>
  <ScaleCrop>false</ScaleCrop>
  <HeadingPairs>
    <vt:vector size="4" baseType="variant">
      <vt:variant>
        <vt:lpstr>Tema</vt:lpstr>
      </vt:variant>
      <vt:variant>
        <vt:i4>1</vt:i4>
      </vt:variant>
      <vt:variant>
        <vt:lpstr>Títulos de diapositiva</vt:lpstr>
      </vt:variant>
      <vt:variant>
        <vt:i4>64</vt:i4>
      </vt:variant>
    </vt:vector>
  </HeadingPairs>
  <TitlesOfParts>
    <vt:vector size="65" baseType="lpstr">
      <vt:lpstr>Faceta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Evidencias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Evidencias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Evidencias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Helue Dominguez</cp:lastModifiedBy>
  <cp:revision>56</cp:revision>
  <dcterms:created xsi:type="dcterms:W3CDTF">2018-10-26T01:30:40Z</dcterms:created>
  <dcterms:modified xsi:type="dcterms:W3CDTF">2019-04-08T14:41:06Z</dcterms:modified>
</cp:coreProperties>
</file>