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sldIdLst>
    <p:sldId id="256" r:id="rId2"/>
    <p:sldId id="304" r:id="rId3"/>
    <p:sldId id="305" r:id="rId4"/>
    <p:sldId id="280" r:id="rId5"/>
    <p:sldId id="292" r:id="rId6"/>
    <p:sldId id="281" r:id="rId7"/>
    <p:sldId id="258" r:id="rId8"/>
    <p:sldId id="259" r:id="rId9"/>
    <p:sldId id="260" r:id="rId10"/>
    <p:sldId id="261" r:id="rId11"/>
    <p:sldId id="264" r:id="rId12"/>
    <p:sldId id="276" r:id="rId13"/>
    <p:sldId id="269" r:id="rId14"/>
    <p:sldId id="278" r:id="rId15"/>
    <p:sldId id="279" r:id="rId16"/>
    <p:sldId id="270" r:id="rId17"/>
    <p:sldId id="285" r:id="rId18"/>
    <p:sldId id="286" r:id="rId19"/>
    <p:sldId id="287" r:id="rId20"/>
    <p:sldId id="288" r:id="rId21"/>
    <p:sldId id="291" r:id="rId22"/>
    <p:sldId id="290" r:id="rId23"/>
    <p:sldId id="293" r:id="rId24"/>
    <p:sldId id="294" r:id="rId25"/>
    <p:sldId id="295" r:id="rId26"/>
    <p:sldId id="289" r:id="rId27"/>
    <p:sldId id="296" r:id="rId28"/>
    <p:sldId id="297" r:id="rId29"/>
    <p:sldId id="298" r:id="rId30"/>
    <p:sldId id="299" r:id="rId31"/>
    <p:sldId id="300" r:id="rId32"/>
    <p:sldId id="301" r:id="rId33"/>
    <p:sldId id="302" r:id="rId34"/>
    <p:sldId id="303" r:id="rId3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91" autoAdjust="0"/>
    <p:restoredTop sz="94660"/>
  </p:normalViewPr>
  <p:slideViewPr>
    <p:cSldViewPr snapToGrid="0">
      <p:cViewPr varScale="1">
        <p:scale>
          <a:sx n="72" d="100"/>
          <a:sy n="72" d="100"/>
        </p:scale>
        <p:origin x="3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13/10/2018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264921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13/10/2018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243308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13/10/2018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211223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13/10/2018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2723119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7FC26C9-663E-4B13-8885-5663806A2119}" type="datetimeFigureOut">
              <a:rPr lang="es-MX" smtClean="0"/>
              <a:t>13/10/2018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281896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B7FC26C9-663E-4B13-8885-5663806A2119}" type="datetimeFigureOut">
              <a:rPr lang="es-MX" smtClean="0"/>
              <a:t>13/10/2018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1770900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B7FC26C9-663E-4B13-8885-5663806A2119}" type="datetimeFigureOut">
              <a:rPr lang="es-MX" smtClean="0"/>
              <a:t>13/10/2018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220705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B7FC26C9-663E-4B13-8885-5663806A2119}" type="datetimeFigureOut">
              <a:rPr lang="es-MX" smtClean="0"/>
              <a:t>13/10/2018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291858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FC26C9-663E-4B13-8885-5663806A2119}" type="datetimeFigureOut">
              <a:rPr lang="es-MX" smtClean="0"/>
              <a:t>13/10/2018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172715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7FC26C9-663E-4B13-8885-5663806A2119}" type="datetimeFigureOut">
              <a:rPr lang="es-MX" smtClean="0"/>
              <a:t>13/10/2018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1348276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7FC26C9-663E-4B13-8885-5663806A2119}" type="datetimeFigureOut">
              <a:rPr lang="es-MX" smtClean="0"/>
              <a:t>13/10/2018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AA228E9-035F-40BB-A427-31CE7C2CAE39}" type="slidenum">
              <a:rPr lang="es-MX" smtClean="0"/>
              <a:t>‹Nº›</a:t>
            </a:fld>
            <a:endParaRPr lang="es-MX"/>
          </a:p>
        </p:txBody>
      </p:sp>
    </p:spTree>
    <p:extLst>
      <p:ext uri="{BB962C8B-B14F-4D97-AF65-F5344CB8AC3E}">
        <p14:creationId xmlns:p14="http://schemas.microsoft.com/office/powerpoint/2010/main" val="121166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C26C9-663E-4B13-8885-5663806A2119}" type="datetimeFigureOut">
              <a:rPr lang="es-MX" smtClean="0"/>
              <a:t>13/10/2018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228E9-035F-40BB-A427-31CE7C2CAE39}" type="slidenum">
              <a:rPr lang="es-MX" smtClean="0"/>
              <a:t>‹Nº›</a:t>
            </a:fld>
            <a:endParaRPr lang="es-MX"/>
          </a:p>
        </p:txBody>
      </p:sp>
    </p:spTree>
    <p:extLst>
      <p:ext uri="{BB962C8B-B14F-4D97-AF65-F5344CB8AC3E}">
        <p14:creationId xmlns:p14="http://schemas.microsoft.com/office/powerpoint/2010/main" val="267001134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6.png"/><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4.w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6.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6.png"/><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30.wmf"/><Relationship Id="rId5" Type="http://schemas.openxmlformats.org/officeDocument/2006/relationships/image" Target="../media/image27.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29.wmf"/></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5.wmf"/><Relationship Id="rId18" Type="http://schemas.openxmlformats.org/officeDocument/2006/relationships/oleObject" Target="../embeddings/oleObject19.bin"/><Relationship Id="rId3" Type="http://schemas.openxmlformats.org/officeDocument/2006/relationships/image" Target="../media/image6.png"/><Relationship Id="rId7" Type="http://schemas.openxmlformats.org/officeDocument/2006/relationships/image" Target="../media/image32.wmf"/><Relationship Id="rId12" Type="http://schemas.openxmlformats.org/officeDocument/2006/relationships/oleObject" Target="../embeddings/oleObject16.bin"/><Relationship Id="rId17" Type="http://schemas.openxmlformats.org/officeDocument/2006/relationships/image" Target="../media/image37.wmf"/><Relationship Id="rId2" Type="http://schemas.openxmlformats.org/officeDocument/2006/relationships/slideLayout" Target="../slideLayouts/slideLayout7.xml"/><Relationship Id="rId16" Type="http://schemas.openxmlformats.org/officeDocument/2006/relationships/oleObject" Target="../embeddings/oleObject18.bin"/><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34.wmf"/><Relationship Id="rId5" Type="http://schemas.openxmlformats.org/officeDocument/2006/relationships/image" Target="../media/image31.wmf"/><Relationship Id="rId15" Type="http://schemas.openxmlformats.org/officeDocument/2006/relationships/image" Target="../media/image36.wmf"/><Relationship Id="rId10" Type="http://schemas.openxmlformats.org/officeDocument/2006/relationships/oleObject" Target="../embeddings/oleObject15.bin"/><Relationship Id="rId19" Type="http://schemas.openxmlformats.org/officeDocument/2006/relationships/image" Target="../media/image38.wmf"/><Relationship Id="rId4" Type="http://schemas.openxmlformats.org/officeDocument/2006/relationships/oleObject" Target="../embeddings/oleObject12.bin"/><Relationship Id="rId9" Type="http://schemas.openxmlformats.org/officeDocument/2006/relationships/image" Target="../media/image33.wmf"/><Relationship Id="rId14" Type="http://schemas.openxmlformats.org/officeDocument/2006/relationships/oleObject" Target="../embeddings/oleObject17.bin"/></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21.bin"/><Relationship Id="rId5" Type="http://schemas.openxmlformats.org/officeDocument/2006/relationships/image" Target="../media/image39.wmf"/><Relationship Id="rId4" Type="http://schemas.openxmlformats.org/officeDocument/2006/relationships/oleObject" Target="../embeddings/oleObject20.bin"/></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42.wmf"/><Relationship Id="rId4" Type="http://schemas.openxmlformats.org/officeDocument/2006/relationships/oleObject" Target="../embeddings/oleObject22.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6.png"/><Relationship Id="rId7" Type="http://schemas.openxmlformats.org/officeDocument/2006/relationships/image" Target="../media/image44.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4.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45.w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7.xml"/><Relationship Id="rId7" Type="http://schemas.openxmlformats.org/officeDocument/2006/relationships/slide" Target="slide18.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16.xml"/><Relationship Id="rId10" Type="http://schemas.openxmlformats.org/officeDocument/2006/relationships/slide" Target="slide26.xml"/><Relationship Id="rId4" Type="http://schemas.openxmlformats.org/officeDocument/2006/relationships/slide" Target="slide11.xml"/><Relationship Id="rId9" Type="http://schemas.openxmlformats.org/officeDocument/2006/relationships/slide" Target="slide2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1" y="3443734"/>
            <a:ext cx="12192000" cy="341426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339" y="247281"/>
            <a:ext cx="1457078" cy="1301657"/>
          </a:xfrm>
          <a:prstGeom prst="rect">
            <a:avLst/>
          </a:prstGeom>
        </p:spPr>
      </p:pic>
      <p:sp>
        <p:nvSpPr>
          <p:cNvPr id="6" name="CuadroTexto 5"/>
          <p:cNvSpPr txBox="1"/>
          <p:nvPr/>
        </p:nvSpPr>
        <p:spPr>
          <a:xfrm>
            <a:off x="9684790" y="2086519"/>
            <a:ext cx="1467096" cy="461665"/>
          </a:xfrm>
          <a:prstGeom prst="rect">
            <a:avLst/>
          </a:prstGeom>
          <a:noFill/>
        </p:spPr>
        <p:txBody>
          <a:bodyPr wrap="square" rtlCol="0">
            <a:spAutoFit/>
          </a:bodyPr>
          <a:lstStyle/>
          <a:p>
            <a:pPr algn="ctr"/>
            <a:r>
              <a:rPr lang="es-MX" sz="2400" dirty="0">
                <a:effectLst>
                  <a:outerShdw blurRad="38100" dist="38100" dir="2700000" algn="tl">
                    <a:srgbClr val="000000">
                      <a:alpha val="43137"/>
                    </a:srgbClr>
                  </a:outerShdw>
                </a:effectLst>
                <a:latin typeface="Century Gothic" panose="020B0502020202020204" pitchFamily="34" charset="0"/>
              </a:rPr>
              <a:t>Equipo 5</a:t>
            </a:r>
          </a:p>
        </p:txBody>
      </p:sp>
      <p:sp>
        <p:nvSpPr>
          <p:cNvPr id="8" name="CuadroTexto 7"/>
          <p:cNvSpPr txBox="1"/>
          <p:nvPr/>
        </p:nvSpPr>
        <p:spPr>
          <a:xfrm>
            <a:off x="2859744" y="3166735"/>
            <a:ext cx="6472511" cy="553998"/>
          </a:xfrm>
          <a:prstGeom prst="rect">
            <a:avLst/>
          </a:prstGeom>
          <a:noFill/>
        </p:spPr>
        <p:txBody>
          <a:bodyPr wrap="square" rtlCol="0">
            <a:spAutoFit/>
          </a:bodyPr>
          <a:lstStyle/>
          <a:p>
            <a:pPr algn="ctr"/>
            <a:r>
              <a:rPr lang="es-MX" sz="3000" b="1" spc="300" dirty="0">
                <a:latin typeface="+mj-lt"/>
              </a:rPr>
              <a:t>¿La química sirve?</a:t>
            </a:r>
            <a:endParaRPr lang="es-MX" sz="2800" dirty="0"/>
          </a:p>
        </p:txBody>
      </p:sp>
      <p:pic>
        <p:nvPicPr>
          <p:cNvPr id="10" name="Imagen 9" descr="logo CECA 1">
            <a:extLst>
              <a:ext uri="{FF2B5EF4-FFF2-40B4-BE49-F238E27FC236}">
                <a16:creationId xmlns:a16="http://schemas.microsoft.com/office/drawing/2014/main" id="{4B6A5619-8B8E-4BE4-BD1D-A271DDCE7A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64" y="424398"/>
            <a:ext cx="1281900" cy="1301657"/>
          </a:xfrm>
          <a:prstGeom prst="rect">
            <a:avLst/>
          </a:prstGeom>
          <a:noFill/>
        </p:spPr>
      </p:pic>
    </p:spTree>
    <p:extLst>
      <p:ext uri="{BB962C8B-B14F-4D97-AF65-F5344CB8AC3E}">
        <p14:creationId xmlns:p14="http://schemas.microsoft.com/office/powerpoint/2010/main" val="261634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7" y="3443944"/>
            <a:ext cx="12193057" cy="3414056"/>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376820335"/>
              </p:ext>
            </p:extLst>
          </p:nvPr>
        </p:nvGraphicFramePr>
        <p:xfrm>
          <a:off x="423857" y="968378"/>
          <a:ext cx="11430001" cy="3752279"/>
        </p:xfrm>
        <a:graphic>
          <a:graphicData uri="http://schemas.openxmlformats.org/drawingml/2006/table">
            <a:tbl>
              <a:tblPr/>
              <a:tblGrid>
                <a:gridCol w="2042624">
                  <a:extLst>
                    <a:ext uri="{9D8B030D-6E8A-4147-A177-3AD203B41FA5}">
                      <a16:colId xmlns:a16="http://schemas.microsoft.com/office/drawing/2014/main" val="2487920314"/>
                    </a:ext>
                  </a:extLst>
                </a:gridCol>
                <a:gridCol w="9387377">
                  <a:extLst>
                    <a:ext uri="{9D8B030D-6E8A-4147-A177-3AD203B41FA5}">
                      <a16:colId xmlns:a16="http://schemas.microsoft.com/office/drawing/2014/main" val="4257314009"/>
                    </a:ext>
                  </a:extLst>
                </a:gridCol>
              </a:tblGrid>
              <a:tr h="1283470">
                <a:tc>
                  <a:txBody>
                    <a:bodyPr/>
                    <a:lstStyle/>
                    <a:p>
                      <a:pPr algn="l">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¿Cuáles son las acciones de  </a:t>
                      </a:r>
                      <a:endParaRPr lang="es-MX" sz="1200" dirty="0">
                        <a:solidFill>
                          <a:srgbClr val="000000"/>
                        </a:solidFill>
                        <a:effectLst/>
                        <a:latin typeface="Arial" panose="020B0604020202020204" pitchFamily="34" charset="0"/>
                        <a:ea typeface="Arial" panose="020B0604020202020204" pitchFamily="34" charset="0"/>
                      </a:endParaRPr>
                    </a:p>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planeación y acompañamiento más importantes  del profesor, en     éste tipo de  trabajo?</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El profesor es el encargado de organizar los grupos y asignar los roles que desempeñarán cada uno de los integrantes, así como establecer desde el principio los objetivos. No debe mantenerse al margen del control del tiempo otorgado a cada actividad. Asimismo, deberá generar estrategias de trabajo que contemple la distribución de espacios y herramientas favorables, actividades que enfrenten al alumno a desafíos cognitivos y las diversas formas de evaluación.</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812389087"/>
                  </a:ext>
                </a:extLst>
              </a:tr>
              <a:tr h="1283470">
                <a:tc>
                  <a:txBody>
                    <a:bodyPr/>
                    <a:lstStyle/>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 ¿De qué</a:t>
                      </a:r>
                      <a:r>
                        <a:rPr lang="es-MX" sz="1200" baseline="0" dirty="0">
                          <a:solidFill>
                            <a:srgbClr val="000000"/>
                          </a:solidFill>
                          <a:effectLst/>
                          <a:latin typeface="Arial" panose="020B0604020202020204" pitchFamily="34" charset="0"/>
                          <a:ea typeface="Century Gothic" panose="020B0502020202020204" pitchFamily="34" charset="0"/>
                          <a:cs typeface="+mn-cs"/>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manera</a:t>
                      </a:r>
                      <a:r>
                        <a:rPr lang="es-MX" sz="1200" baseline="0" dirty="0">
                          <a:solidFill>
                            <a:srgbClr val="000000"/>
                          </a:solidFill>
                          <a:effectLst/>
                          <a:latin typeface="Arial" panose="020B0604020202020204" pitchFamily="34" charset="0"/>
                          <a:ea typeface="Century Gothic" panose="020B0502020202020204" pitchFamily="34" charset="0"/>
                          <a:cs typeface="+mn-cs"/>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 vinculan el trabajo</a:t>
                      </a:r>
                      <a:r>
                        <a:rPr lang="es-MX" sz="1200" baseline="0" dirty="0">
                          <a:solidFill>
                            <a:srgbClr val="000000"/>
                          </a:solidFill>
                          <a:effectLst/>
                          <a:latin typeface="Arial" panose="020B0604020202020204" pitchFamily="34" charset="0"/>
                          <a:ea typeface="Century Gothic" panose="020B0502020202020204" pitchFamily="34" charset="0"/>
                          <a:cs typeface="+mn-cs"/>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interdisciplinario, y el aprendizaje  cooperativo?</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Ambos proponen la colaboración conjunta y equilibrada para la resolución de problemas, estudio de fenómenos para un bien común. La integración de conocimiento, habilidades y valores, la organización y desarrollo de actividades en conjunto son parte del punto de encuentro entre el trabajo interdisciplinario y el aprendizaje cooperativo. Ambos, desde su perspectiva, reconocen la diversidad como una posibilidad, no sólo de lograr académicamente un objetivo, sino de fortalecer las relaciones socio afectivas en el aula.</a:t>
                      </a:r>
                    </a:p>
                    <a:p>
                      <a:pPr algn="just">
                        <a:lnSpc>
                          <a:spcPct val="150000"/>
                        </a:lnSpc>
                        <a:spcAft>
                          <a:spcPts val="0"/>
                        </a:spcAft>
                      </a:pP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2649710412"/>
                  </a:ext>
                </a:extLst>
              </a:tr>
            </a:tbl>
          </a:graphicData>
        </a:graphic>
      </p:graphicFrame>
    </p:spTree>
    <p:extLst>
      <p:ext uri="{BB962C8B-B14F-4D97-AF65-F5344CB8AC3E}">
        <p14:creationId xmlns:p14="http://schemas.microsoft.com/office/powerpoint/2010/main" val="177664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ángulo 1"/>
          <p:cNvSpPr/>
          <p:nvPr/>
        </p:nvSpPr>
        <p:spPr>
          <a:xfrm>
            <a:off x="1163013" y="1515546"/>
            <a:ext cx="3379451" cy="461665"/>
          </a:xfrm>
          <a:prstGeom prst="rect">
            <a:avLst/>
          </a:prstGeom>
        </p:spPr>
        <p:txBody>
          <a:bodyPr wrap="none">
            <a:spAutoFit/>
          </a:bodyPr>
          <a:lstStyle/>
          <a:p>
            <a:pPr algn="ctr"/>
            <a:r>
              <a:rPr lang="es-MX" sz="2400" b="1" dirty="0">
                <a:latin typeface="Yu Gothic UI" panose="020B0500000000000000" pitchFamily="34" charset="-128"/>
                <a:ea typeface="Yu Gothic UI" panose="020B0500000000000000" pitchFamily="34" charset="-128"/>
              </a:rPr>
              <a:t>Evidencias</a:t>
            </a:r>
            <a:r>
              <a:rPr lang="es-MX" sz="2400" b="1" dirty="0">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 </a:t>
            </a:r>
            <a:r>
              <a:rPr lang="es-MX" sz="2400" b="1" dirty="0">
                <a:latin typeface="Yu Gothic UI" panose="020B0500000000000000" pitchFamily="34" charset="-128"/>
                <a:ea typeface="Yu Gothic UI" panose="020B0500000000000000" pitchFamily="34" charset="-128"/>
              </a:rPr>
              <a:t>fotográficas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64" y="3186113"/>
            <a:ext cx="5588000"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538" y="415409"/>
            <a:ext cx="4772025" cy="35790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385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69047" y="734967"/>
            <a:ext cx="3102841" cy="55232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n 3"/>
          <p:cNvPicPr>
            <a:picLocks noChangeAspect="1"/>
          </p:cNvPicPr>
          <p:nvPr/>
        </p:nvPicPr>
        <p:blipFill>
          <a:blip r:embed="rId3"/>
          <a:stretch>
            <a:fillRect/>
          </a:stretch>
        </p:blipFill>
        <p:spPr>
          <a:xfrm>
            <a:off x="4400023" y="1249318"/>
            <a:ext cx="7391928" cy="415795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681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8727" y="232408"/>
            <a:ext cx="4762898" cy="2520315"/>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a:blip r:embed="rId3"/>
          <a:stretch>
            <a:fillRect/>
          </a:stretch>
        </p:blipFill>
        <p:spPr>
          <a:xfrm>
            <a:off x="6615551" y="3017042"/>
            <a:ext cx="4762898" cy="35721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71" y="3187211"/>
            <a:ext cx="5745480" cy="32318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265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094347" y="529893"/>
            <a:ext cx="5126216" cy="34134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a:blip r:embed="rId3"/>
          <a:stretch>
            <a:fillRect/>
          </a:stretch>
        </p:blipFill>
        <p:spPr>
          <a:xfrm>
            <a:off x="954492" y="2583686"/>
            <a:ext cx="4957523" cy="33027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13573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6438" y="2693478"/>
            <a:ext cx="5329238" cy="3554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3"/>
          <a:stretch>
            <a:fillRect/>
          </a:stretch>
        </p:blipFill>
        <p:spPr>
          <a:xfrm>
            <a:off x="708647" y="653851"/>
            <a:ext cx="4688230" cy="3121423"/>
          </a:xfrm>
          <a:prstGeom prst="ellipse">
            <a:avLst/>
          </a:prstGeom>
          <a:ln>
            <a:noFill/>
          </a:ln>
          <a:effectLst>
            <a:softEdge rad="112500"/>
          </a:effectLst>
        </p:spPr>
      </p:pic>
    </p:spTree>
    <p:extLst>
      <p:ext uri="{BB962C8B-B14F-4D97-AF65-F5344CB8AC3E}">
        <p14:creationId xmlns:p14="http://schemas.microsoft.com/office/powerpoint/2010/main" val="424870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ángulo 1"/>
          <p:cNvSpPr/>
          <p:nvPr/>
        </p:nvSpPr>
        <p:spPr>
          <a:xfrm>
            <a:off x="700088" y="2809760"/>
            <a:ext cx="3443287" cy="830997"/>
          </a:xfrm>
          <a:prstGeom prst="rect">
            <a:avLst/>
          </a:prstGeom>
        </p:spPr>
        <p:txBody>
          <a:bodyPr wrap="square">
            <a:spAutoFit/>
          </a:bodyPr>
          <a:lstStyle/>
          <a:p>
            <a:pPr algn="ctr"/>
            <a:r>
              <a:rPr lang="es-MX" sz="2400" b="1" dirty="0">
                <a:latin typeface="Yu Gothic UI" panose="020B0500000000000000" pitchFamily="34" charset="-128"/>
                <a:ea typeface="Yu Gothic UI" panose="020B0500000000000000" pitchFamily="34" charset="-128"/>
              </a:rPr>
              <a:t>Organizador</a:t>
            </a:r>
            <a:r>
              <a:rPr lang="es-MX" sz="2400" b="1" i="1" dirty="0">
                <a:latin typeface="Yu Gothic UI" panose="020B0500000000000000" pitchFamily="34" charset="-128"/>
                <a:ea typeface="Yu Gothic UI" panose="020B0500000000000000" pitchFamily="34" charset="-128"/>
              </a:rPr>
              <a:t> </a:t>
            </a:r>
            <a:r>
              <a:rPr lang="es-MX" sz="2400" b="1" dirty="0">
                <a:latin typeface="Yu Gothic UI" panose="020B0500000000000000" pitchFamily="34" charset="-128"/>
                <a:ea typeface="Yu Gothic UI" panose="020B0500000000000000" pitchFamily="34" charset="-128"/>
              </a:rPr>
              <a:t>gráfico de interdisciplinariedad</a:t>
            </a:r>
          </a:p>
        </p:txBody>
      </p:sp>
      <p:pic>
        <p:nvPicPr>
          <p:cNvPr id="5" name="Imagen 4">
            <a:extLst>
              <a:ext uri="{FF2B5EF4-FFF2-40B4-BE49-F238E27FC236}">
                <a16:creationId xmlns:a16="http://schemas.microsoft.com/office/drawing/2014/main" id="{5D2EA0B4-3D04-4016-B0A4-F5E5A79520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631" y="0"/>
            <a:ext cx="4987450" cy="6858000"/>
          </a:xfrm>
          <a:prstGeom prst="rect">
            <a:avLst/>
          </a:prstGeom>
        </p:spPr>
      </p:pic>
    </p:spTree>
    <p:extLst>
      <p:ext uri="{BB962C8B-B14F-4D97-AF65-F5344CB8AC3E}">
        <p14:creationId xmlns:p14="http://schemas.microsoft.com/office/powerpoint/2010/main" val="424288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7" y="3443944"/>
            <a:ext cx="12193057" cy="3414056"/>
          </a:xfrm>
          <a:prstGeom prst="rect">
            <a:avLst/>
          </a:prstGeom>
        </p:spPr>
      </p:pic>
      <p:sp>
        <p:nvSpPr>
          <p:cNvPr id="2" name="CuadroTexto 1"/>
          <p:cNvSpPr txBox="1"/>
          <p:nvPr/>
        </p:nvSpPr>
        <p:spPr>
          <a:xfrm>
            <a:off x="9301649" y="631427"/>
            <a:ext cx="3176954" cy="369332"/>
          </a:xfrm>
          <a:prstGeom prst="rect">
            <a:avLst/>
          </a:prstGeom>
          <a:noFill/>
        </p:spPr>
        <p:txBody>
          <a:bodyPr wrap="square" rtlCol="0">
            <a:spAutoFit/>
          </a:bodyPr>
          <a:lstStyle/>
          <a:p>
            <a:r>
              <a:rPr lang="es-MX" b="1" dirty="0">
                <a:latin typeface="Century Gothic" panose="020B0502020202020204" pitchFamily="34" charset="0"/>
              </a:rPr>
              <a:t>Introducción</a:t>
            </a:r>
          </a:p>
        </p:txBody>
      </p:sp>
      <p:sp>
        <p:nvSpPr>
          <p:cNvPr id="3" name="CuadroTexto 2"/>
          <p:cNvSpPr txBox="1"/>
          <p:nvPr/>
        </p:nvSpPr>
        <p:spPr>
          <a:xfrm>
            <a:off x="1760562" y="1815154"/>
            <a:ext cx="8079474" cy="2800767"/>
          </a:xfrm>
          <a:prstGeom prst="rect">
            <a:avLst/>
          </a:prstGeom>
          <a:noFill/>
        </p:spPr>
        <p:txBody>
          <a:bodyPr wrap="square" rtlCol="0">
            <a:spAutoFit/>
          </a:bodyPr>
          <a:lstStyle/>
          <a:p>
            <a:pPr algn="just"/>
            <a:r>
              <a:rPr lang="es-ES" sz="1600" dirty="0">
                <a:latin typeface="Century Gothic" panose="020B0502020202020204" pitchFamily="34" charset="0"/>
              </a:rPr>
              <a:t>Los alumnos de la región del Istmo de Tehuantepec frecuentemente rechazan las ciencias exactas y carreras afines para evitar </a:t>
            </a:r>
            <a:r>
              <a:rPr lang="es-ES" sz="1600">
                <a:latin typeface="Century Gothic" panose="020B0502020202020204" pitchFamily="34" charset="0"/>
              </a:rPr>
              <a:t>algunas materias, </a:t>
            </a:r>
            <a:r>
              <a:rPr lang="es-ES" sz="1600" dirty="0">
                <a:latin typeface="Century Gothic" panose="020B0502020202020204" pitchFamily="34" charset="0"/>
              </a:rPr>
              <a:t>porque no se entiende la aplicación de éstas en todas las áreas de estudio y diversos ámbitos de la vida. Lo anterior desencadena deserción, bajo rendimiento y desorientación en la elección de carrera. A esto se suma que la idiosincrasia paternalista de la comunidad procura el confort de los individuos, lo que impide que el alumno adquiera la disciplina necesaria para el estudio. Finalmente, la carencia de un vocabulario técnico influye sobre manera en el rezago educativo, es decir, el alumno no alcanza a comprender los contenidos de las asignaturas, ya que los campos conceptuales no son significativos para él propiciando desinterés, temor y rechazo. </a:t>
            </a:r>
            <a:endParaRPr lang="es-MX" sz="1600" dirty="0">
              <a:latin typeface="Century Gothic" panose="020B0502020202020204" pitchFamily="34" charset="0"/>
            </a:endParaRPr>
          </a:p>
        </p:txBody>
      </p:sp>
    </p:spTree>
    <p:extLst>
      <p:ext uri="{BB962C8B-B14F-4D97-AF65-F5344CB8AC3E}">
        <p14:creationId xmlns:p14="http://schemas.microsoft.com/office/powerpoint/2010/main" val="16596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443944"/>
            <a:ext cx="12193057" cy="3414056"/>
          </a:xfrm>
          <a:prstGeom prst="rect">
            <a:avLst/>
          </a:prstGeom>
        </p:spPr>
      </p:pic>
      <p:sp>
        <p:nvSpPr>
          <p:cNvPr id="2" name="CuadroTexto 1"/>
          <p:cNvSpPr txBox="1"/>
          <p:nvPr/>
        </p:nvSpPr>
        <p:spPr>
          <a:xfrm>
            <a:off x="9764273" y="623882"/>
            <a:ext cx="2016369" cy="369332"/>
          </a:xfrm>
          <a:prstGeom prst="rect">
            <a:avLst/>
          </a:prstGeom>
          <a:noFill/>
        </p:spPr>
        <p:txBody>
          <a:bodyPr wrap="square" rtlCol="0">
            <a:spAutoFit/>
          </a:bodyPr>
          <a:lstStyle/>
          <a:p>
            <a:r>
              <a:rPr lang="es-MX" b="1" dirty="0">
                <a:latin typeface="Century Gothic" panose="020B0502020202020204" pitchFamily="34" charset="0"/>
              </a:rPr>
              <a:t>Objetivos</a:t>
            </a:r>
          </a:p>
        </p:txBody>
      </p:sp>
      <p:sp>
        <p:nvSpPr>
          <p:cNvPr id="3" name="Rectángulo 2"/>
          <p:cNvSpPr/>
          <p:nvPr/>
        </p:nvSpPr>
        <p:spPr>
          <a:xfrm>
            <a:off x="385425" y="1052915"/>
            <a:ext cx="10945184" cy="1477328"/>
          </a:xfrm>
          <a:prstGeom prst="rect">
            <a:avLst/>
          </a:prstGeom>
        </p:spPr>
        <p:txBody>
          <a:bodyPr wrap="square">
            <a:spAutoFit/>
          </a:bodyPr>
          <a:lstStyle/>
          <a:p>
            <a:pPr algn="just"/>
            <a:r>
              <a:rPr lang="es-ES" b="1" dirty="0">
                <a:latin typeface="Century Gothic" panose="020B0502020202020204" pitchFamily="34" charset="0"/>
                <a:ea typeface="Century Gothic" panose="020B0502020202020204" pitchFamily="34" charset="0"/>
                <a:cs typeface="Century Gothic" panose="020B0502020202020204" pitchFamily="34" charset="0"/>
              </a:rPr>
              <a:t>Objetivo general:</a:t>
            </a:r>
          </a:p>
          <a:p>
            <a:pPr algn="just"/>
            <a:r>
              <a:rPr lang="es-MX" dirty="0">
                <a:latin typeface="Century Gothic" panose="020B0502020202020204" pitchFamily="34" charset="0"/>
                <a:ea typeface="Century Gothic" panose="020B0502020202020204" pitchFamily="34" charset="0"/>
                <a:cs typeface="Century Gothic" panose="020B0502020202020204" pitchFamily="34" charset="0"/>
              </a:rPr>
              <a:t>Diseñar una campaña que motive a los estudiantes preuniversitarios de la región del Istmo de Tehuantepec a estudiar química y valorar su repercusión en las carreras pertenecientes a las ciencias exactas.</a:t>
            </a:r>
            <a:endParaRPr lang="es-ES" dirty="0">
              <a:latin typeface="Century Gothic" panose="020B0502020202020204" pitchFamily="34" charset="0"/>
            </a:endParaRPr>
          </a:p>
          <a:p>
            <a:pPr algn="just"/>
            <a:endParaRPr lang="es-MX" dirty="0"/>
          </a:p>
        </p:txBody>
      </p:sp>
      <p:sp>
        <p:nvSpPr>
          <p:cNvPr id="5" name="Rectángulo 4"/>
          <p:cNvSpPr/>
          <p:nvPr/>
        </p:nvSpPr>
        <p:spPr>
          <a:xfrm>
            <a:off x="385425" y="2325356"/>
            <a:ext cx="11421150" cy="4462760"/>
          </a:xfrm>
          <a:prstGeom prst="rect">
            <a:avLst/>
          </a:prstGeom>
        </p:spPr>
        <p:txBody>
          <a:bodyPr wrap="square">
            <a:spAutoFit/>
          </a:bodyPr>
          <a:lstStyle/>
          <a:p>
            <a:pPr algn="just"/>
            <a:r>
              <a:rPr lang="es-ES" sz="1600" b="1" dirty="0">
                <a:latin typeface="Century Gothic" panose="020B0502020202020204" pitchFamily="34" charset="0"/>
              </a:rPr>
              <a:t>Objetivos específicos:</a:t>
            </a:r>
          </a:p>
          <a:p>
            <a:pPr lvl="0"/>
            <a:r>
              <a:rPr lang="es-ES" dirty="0">
                <a:latin typeface="Century Gothic" panose="020B0502020202020204" pitchFamily="34" charset="0"/>
              </a:rPr>
              <a:t>Fundamentar la elección de carrera tomando en cuenta que todo requiere un esfuerzo y no es posible huir de una materia.</a:t>
            </a:r>
            <a:endParaRPr lang="es-MX" dirty="0">
              <a:latin typeface="Century Gothic" panose="020B0502020202020204" pitchFamily="34" charset="0"/>
            </a:endParaRPr>
          </a:p>
          <a:p>
            <a:pPr lvl="0"/>
            <a:r>
              <a:rPr lang="es-ES" dirty="0">
                <a:latin typeface="Century Gothic" panose="020B0502020202020204" pitchFamily="34" charset="0"/>
              </a:rPr>
              <a:t>Modificar la idea infundada de que la química es difícil a través de la adecuada aplicación de las técnicas de estudio</a:t>
            </a:r>
            <a:endParaRPr lang="es-MX" dirty="0">
              <a:latin typeface="Century Gothic" panose="020B0502020202020204" pitchFamily="34" charset="0"/>
            </a:endParaRPr>
          </a:p>
          <a:p>
            <a:pPr lvl="0"/>
            <a:r>
              <a:rPr lang="es-MX" dirty="0">
                <a:latin typeface="Century Gothic" panose="020B0502020202020204" pitchFamily="34" charset="0"/>
              </a:rPr>
              <a:t>Seleccionar las técnicas de estudio que favorezcan la adquisición de competencias para el estudio de las carreras de las ciencias exactas.</a:t>
            </a:r>
          </a:p>
          <a:p>
            <a:r>
              <a:rPr lang="es-ES" dirty="0">
                <a:latin typeface="Century Gothic" panose="020B0502020202020204" pitchFamily="34" charset="0"/>
              </a:rPr>
              <a:t>Erradicar el estigma de que las ciencias exactas son más difíciles que las restantes disciplinas.</a:t>
            </a:r>
          </a:p>
          <a:p>
            <a:pPr lvl="0"/>
            <a:r>
              <a:rPr lang="es-ES" dirty="0">
                <a:latin typeface="Century Gothic" panose="020B0502020202020204" pitchFamily="34" charset="0"/>
              </a:rPr>
              <a:t>Cuestionar la presencia de la química en diversas carreras de las ciencias exactas. </a:t>
            </a:r>
            <a:endParaRPr lang="es-MX" dirty="0">
              <a:latin typeface="Century Gothic" panose="020B0502020202020204" pitchFamily="34" charset="0"/>
            </a:endParaRPr>
          </a:p>
          <a:p>
            <a:pPr lvl="0"/>
            <a:r>
              <a:rPr lang="es-ES" dirty="0">
                <a:latin typeface="Century Gothic" panose="020B0502020202020204" pitchFamily="34" charset="0"/>
              </a:rPr>
              <a:t>Relacionar el conocimiento de la química con carreras pertenecientes a las ciencias exactas. </a:t>
            </a:r>
            <a:endParaRPr lang="es-MX" dirty="0">
              <a:latin typeface="Century Gothic" panose="020B0502020202020204" pitchFamily="34" charset="0"/>
            </a:endParaRPr>
          </a:p>
          <a:p>
            <a:r>
              <a:rPr lang="es-ES" dirty="0">
                <a:latin typeface="Century Gothic" panose="020B0502020202020204" pitchFamily="34" charset="0"/>
              </a:rPr>
              <a:t>Apreciar el impacto de la química en todas las carreras de las ciencias exactas.</a:t>
            </a:r>
          </a:p>
          <a:p>
            <a:pPr lvl="0" algn="just"/>
            <a:r>
              <a:rPr lang="es-ES" dirty="0">
                <a:latin typeface="Century Gothic" panose="020B0502020202020204" pitchFamily="34" charset="0"/>
              </a:rPr>
              <a:t>Juzgar la importancia del dominio léxico para el entendimiento de la química. </a:t>
            </a:r>
            <a:endParaRPr lang="es-MX" dirty="0">
              <a:latin typeface="Century Gothic" panose="020B0502020202020204" pitchFamily="34" charset="0"/>
            </a:endParaRPr>
          </a:p>
          <a:p>
            <a:pPr lvl="0"/>
            <a:r>
              <a:rPr lang="es-ES" dirty="0">
                <a:latin typeface="Century Gothic" panose="020B0502020202020204" pitchFamily="34" charset="0"/>
              </a:rPr>
              <a:t>Generar un vocabulario técnico básico que permita la comprensión del campo conceptual de las ciencias exactas.</a:t>
            </a:r>
            <a:endParaRPr lang="es-MX" dirty="0">
              <a:latin typeface="Century Gothic" panose="020B0502020202020204" pitchFamily="34" charset="0"/>
            </a:endParaRPr>
          </a:p>
          <a:p>
            <a:endParaRPr lang="es-ES" dirty="0"/>
          </a:p>
          <a:p>
            <a:endParaRPr lang="es-ES" sz="1600" b="1" dirty="0">
              <a:latin typeface="Century Gothic" panose="020B0502020202020204" pitchFamily="34" charset="0"/>
            </a:endParaRPr>
          </a:p>
        </p:txBody>
      </p:sp>
    </p:spTree>
    <p:extLst>
      <p:ext uri="{BB962C8B-B14F-4D97-AF65-F5344CB8AC3E}">
        <p14:creationId xmlns:p14="http://schemas.microsoft.com/office/powerpoint/2010/main" val="41762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443944"/>
            <a:ext cx="12193057" cy="3414056"/>
          </a:xfrm>
          <a:prstGeom prst="rect">
            <a:avLst/>
          </a:prstGeom>
        </p:spPr>
      </p:pic>
      <p:sp>
        <p:nvSpPr>
          <p:cNvPr id="2" name="CuadroTexto 1"/>
          <p:cNvSpPr txBox="1"/>
          <p:nvPr/>
        </p:nvSpPr>
        <p:spPr>
          <a:xfrm>
            <a:off x="9621672" y="682063"/>
            <a:ext cx="2361063" cy="369332"/>
          </a:xfrm>
          <a:prstGeom prst="rect">
            <a:avLst/>
          </a:prstGeom>
          <a:noFill/>
        </p:spPr>
        <p:txBody>
          <a:bodyPr wrap="square" rtlCol="0">
            <a:spAutoFit/>
          </a:bodyPr>
          <a:lstStyle/>
          <a:p>
            <a:r>
              <a:rPr lang="es-MX" b="1" dirty="0">
                <a:latin typeface="Century Gothic" panose="020B0502020202020204" pitchFamily="34" charset="0"/>
              </a:rPr>
              <a:t>Preguntas guía</a:t>
            </a:r>
          </a:p>
        </p:txBody>
      </p:sp>
      <p:sp>
        <p:nvSpPr>
          <p:cNvPr id="3" name="CuadroTexto 2"/>
          <p:cNvSpPr txBox="1"/>
          <p:nvPr/>
        </p:nvSpPr>
        <p:spPr>
          <a:xfrm>
            <a:off x="862611" y="1303765"/>
            <a:ext cx="10467834" cy="3847207"/>
          </a:xfrm>
          <a:prstGeom prst="rect">
            <a:avLst/>
          </a:prstGeom>
          <a:noFill/>
        </p:spPr>
        <p:txBody>
          <a:bodyPr wrap="square" rtlCol="0">
            <a:spAutoFit/>
          </a:bodyPr>
          <a:lstStyle/>
          <a:p>
            <a:r>
              <a:rPr lang="es-ES" sz="1600" dirty="0">
                <a:latin typeface="Century Gothic" panose="020B0502020202020204" pitchFamily="34" charset="0"/>
              </a:rPr>
              <a:t>Orientación Educativa V</a:t>
            </a:r>
            <a:endParaRPr lang="es-MX" sz="1600" dirty="0">
              <a:latin typeface="Century Gothic" panose="020B0502020202020204" pitchFamily="34" charset="0"/>
            </a:endParaRPr>
          </a:p>
          <a:p>
            <a:pPr marL="285750" lvl="0" indent="-285750">
              <a:buFont typeface="Arial" panose="020B0604020202020204" pitchFamily="34" charset="0"/>
              <a:buChar char="•"/>
            </a:pPr>
            <a:r>
              <a:rPr lang="es-ES" sz="1600" dirty="0">
                <a:latin typeface="Century Gothic" panose="020B0502020202020204" pitchFamily="34" charset="0"/>
              </a:rPr>
              <a:t>¿Qué se considera en la elección de carrera?</a:t>
            </a:r>
            <a:endParaRPr lang="es-MX" sz="1600" dirty="0">
              <a:latin typeface="Century Gothic" panose="020B0502020202020204" pitchFamily="34" charset="0"/>
            </a:endParaRPr>
          </a:p>
          <a:p>
            <a:pPr marL="285750" lvl="0" indent="-285750">
              <a:buFont typeface="Arial" panose="020B0604020202020204" pitchFamily="34" charset="0"/>
              <a:buChar char="•"/>
            </a:pPr>
            <a:r>
              <a:rPr lang="es-ES" sz="1600" dirty="0">
                <a:latin typeface="Century Gothic" panose="020B0502020202020204" pitchFamily="34" charset="0"/>
              </a:rPr>
              <a:t>¿Qué factores toman en cuenta los jóvenes del Istmo para la elección de carrera?</a:t>
            </a:r>
            <a:endParaRPr lang="es-MX" sz="1600" dirty="0">
              <a:latin typeface="Century Gothic" panose="020B0502020202020204" pitchFamily="34" charset="0"/>
            </a:endParaRPr>
          </a:p>
          <a:p>
            <a:pPr marL="285750" indent="-285750">
              <a:buFont typeface="Arial" panose="020B0604020202020204" pitchFamily="34" charset="0"/>
              <a:buChar char="•"/>
            </a:pPr>
            <a:r>
              <a:rPr lang="es-ES" sz="1600" dirty="0">
                <a:latin typeface="Century Gothic" panose="020B0502020202020204" pitchFamily="34" charset="0"/>
              </a:rPr>
              <a:t>¿La ejercitación de diversas técnicas de estudio puede mejorar el aprovechamiento escolar? </a:t>
            </a:r>
          </a:p>
          <a:p>
            <a:pPr marL="285750" indent="-285750">
              <a:buFont typeface="Arial" panose="020B0604020202020204" pitchFamily="34" charset="0"/>
              <a:buChar char="•"/>
            </a:pPr>
            <a:r>
              <a:rPr lang="es-ES" sz="1600" dirty="0">
                <a:latin typeface="Century Gothic" panose="020B0502020202020204" pitchFamily="34" charset="0"/>
              </a:rPr>
              <a:t>¿Por qué los alumnos no tienen hábitos de estudio?</a:t>
            </a:r>
            <a:endParaRPr lang="es-MX" sz="1600" dirty="0">
              <a:latin typeface="Century Gothic" panose="020B0502020202020204" pitchFamily="34" charset="0"/>
            </a:endParaRPr>
          </a:p>
          <a:p>
            <a:pPr marL="285750" lvl="0" indent="-285750">
              <a:buFont typeface="Arial" panose="020B0604020202020204" pitchFamily="34" charset="0"/>
              <a:buChar char="•"/>
            </a:pPr>
            <a:r>
              <a:rPr lang="es-ES" sz="1600" dirty="0">
                <a:latin typeface="Century Gothic" panose="020B0502020202020204" pitchFamily="34" charset="0"/>
              </a:rPr>
              <a:t>¿Por qué a los alumnos no les gusta analizar la información?</a:t>
            </a:r>
            <a:endParaRPr lang="es-MX" sz="1600" dirty="0">
              <a:latin typeface="Century Gothic" panose="020B0502020202020204" pitchFamily="34" charset="0"/>
            </a:endParaRPr>
          </a:p>
          <a:p>
            <a:r>
              <a:rPr lang="es-ES" sz="1600" dirty="0">
                <a:latin typeface="Century Gothic" panose="020B0502020202020204" pitchFamily="34" charset="0"/>
              </a:rPr>
              <a:t> </a:t>
            </a:r>
            <a:endParaRPr lang="es-MX" sz="1600" dirty="0">
              <a:latin typeface="Century Gothic" panose="020B0502020202020204" pitchFamily="34" charset="0"/>
            </a:endParaRPr>
          </a:p>
          <a:p>
            <a:r>
              <a:rPr lang="es-ES" sz="1600" dirty="0">
                <a:latin typeface="Century Gothic" panose="020B0502020202020204" pitchFamily="34" charset="0"/>
              </a:rPr>
              <a:t>Química III</a:t>
            </a:r>
            <a:endParaRPr lang="es-MX" sz="1600" dirty="0">
              <a:latin typeface="Century Gothic" panose="020B0502020202020204" pitchFamily="34" charset="0"/>
            </a:endParaRPr>
          </a:p>
          <a:p>
            <a:pPr marL="285750" lvl="0" indent="-285750">
              <a:buFont typeface="Arial" panose="020B0604020202020204" pitchFamily="34" charset="0"/>
              <a:buChar char="•"/>
            </a:pPr>
            <a:r>
              <a:rPr lang="es-ES" sz="1600" dirty="0">
                <a:latin typeface="Century Gothic" panose="020B0502020202020204" pitchFamily="34" charset="0"/>
              </a:rPr>
              <a:t>¿Por qué existe un rechazo hacia las ciencias exactas en la región del Istmo?</a:t>
            </a:r>
            <a:endParaRPr lang="es-MX" sz="1600" dirty="0">
              <a:latin typeface="Century Gothic" panose="020B0502020202020204" pitchFamily="34" charset="0"/>
            </a:endParaRPr>
          </a:p>
          <a:p>
            <a:pPr marL="285750" lvl="0" indent="-285750">
              <a:buFont typeface="Arial" panose="020B0604020202020204" pitchFamily="34" charset="0"/>
              <a:buChar char="•"/>
            </a:pPr>
            <a:r>
              <a:rPr lang="es-ES" sz="1600" dirty="0">
                <a:latin typeface="Century Gothic" panose="020B0502020202020204" pitchFamily="34" charset="0"/>
              </a:rPr>
              <a:t>¿Por qué se presenta bajo rendimiento en las asignaturas relacionadas con ciencias exactas?</a:t>
            </a:r>
            <a:endParaRPr lang="es-MX" sz="1600" dirty="0">
              <a:latin typeface="Century Gothic" panose="020B0502020202020204" pitchFamily="34" charset="0"/>
            </a:endParaRPr>
          </a:p>
          <a:p>
            <a:r>
              <a:rPr lang="es-ES" sz="1600" dirty="0">
                <a:latin typeface="Century Gothic" panose="020B0502020202020204" pitchFamily="34" charset="0"/>
              </a:rPr>
              <a:t> </a:t>
            </a:r>
            <a:endParaRPr lang="es-MX" sz="1600" dirty="0">
              <a:latin typeface="Century Gothic" panose="020B0502020202020204" pitchFamily="34" charset="0"/>
            </a:endParaRPr>
          </a:p>
          <a:p>
            <a:r>
              <a:rPr lang="es-ES" sz="1600" dirty="0">
                <a:latin typeface="Century Gothic" panose="020B0502020202020204" pitchFamily="34" charset="0"/>
              </a:rPr>
              <a:t>Etimologías Grecolatinas del Español</a:t>
            </a:r>
            <a:endParaRPr lang="es-MX" sz="1600" dirty="0">
              <a:latin typeface="Century Gothic" panose="020B0502020202020204" pitchFamily="34" charset="0"/>
            </a:endParaRPr>
          </a:p>
          <a:p>
            <a:pPr marL="285750" indent="-285750">
              <a:buFont typeface="Arial" panose="020B0604020202020204" pitchFamily="34" charset="0"/>
              <a:buChar char="•"/>
            </a:pPr>
            <a:r>
              <a:rPr lang="es-ES" sz="1600" dirty="0">
                <a:latin typeface="Century Gothic" panose="020B0502020202020204" pitchFamily="34" charset="0"/>
              </a:rPr>
              <a:t>¿Cuál es la utilidad de la adquisición del vocabulario técnico en el dominio de las ciencias exactas?</a:t>
            </a:r>
            <a:endParaRPr lang="es-MX" sz="1600" dirty="0">
              <a:latin typeface="Century Gothic" panose="020B0502020202020204" pitchFamily="34" charset="0"/>
            </a:endParaRPr>
          </a:p>
          <a:p>
            <a:endParaRPr lang="es-MX" dirty="0"/>
          </a:p>
          <a:p>
            <a:endParaRPr lang="es-MX" dirty="0"/>
          </a:p>
        </p:txBody>
      </p:sp>
    </p:spTree>
    <p:extLst>
      <p:ext uri="{BB962C8B-B14F-4D97-AF65-F5344CB8AC3E}">
        <p14:creationId xmlns:p14="http://schemas.microsoft.com/office/powerpoint/2010/main" val="37766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64A789-927E-44B4-B1AC-B7C8587F8293}"/>
              </a:ext>
            </a:extLst>
          </p:cNvPr>
          <p:cNvPicPr>
            <a:picLocks noChangeAspect="1"/>
          </p:cNvPicPr>
          <p:nvPr/>
        </p:nvPicPr>
        <p:blipFill>
          <a:blip r:embed="rId2"/>
          <a:stretch>
            <a:fillRect/>
          </a:stretch>
        </p:blipFill>
        <p:spPr>
          <a:xfrm>
            <a:off x="1" y="3443734"/>
            <a:ext cx="12192000" cy="3414266"/>
          </a:xfrm>
          <a:prstGeom prst="rect">
            <a:avLst/>
          </a:prstGeom>
        </p:spPr>
      </p:pic>
      <p:sp>
        <p:nvSpPr>
          <p:cNvPr id="4" name="CuadroTexto 3">
            <a:extLst>
              <a:ext uri="{FF2B5EF4-FFF2-40B4-BE49-F238E27FC236}">
                <a16:creationId xmlns:a16="http://schemas.microsoft.com/office/drawing/2014/main" id="{E031BD43-DA5C-40C1-8F00-6BD6CF80A201}"/>
              </a:ext>
            </a:extLst>
          </p:cNvPr>
          <p:cNvSpPr txBox="1"/>
          <p:nvPr/>
        </p:nvSpPr>
        <p:spPr>
          <a:xfrm>
            <a:off x="1875237" y="1686195"/>
            <a:ext cx="8441526" cy="2523768"/>
          </a:xfrm>
          <a:prstGeom prst="rect">
            <a:avLst/>
          </a:prstGeom>
          <a:noFill/>
        </p:spPr>
        <p:txBody>
          <a:bodyPr wrap="square" rtlCol="0">
            <a:spAutoFit/>
          </a:bodyPr>
          <a:lstStyle/>
          <a:p>
            <a:r>
              <a:rPr lang="es-MX" sz="2000" u="sng" dirty="0">
                <a:solidFill>
                  <a:srgbClr val="00206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rPr>
              <a:t>Participantes:</a:t>
            </a:r>
          </a:p>
          <a:p>
            <a:endParaRPr lang="es-MX" dirty="0">
              <a:latin typeface="Century Gothic" panose="020B0502020202020204" pitchFamily="34" charset="0"/>
              <a:ea typeface="Yu Gothic UI" panose="020B0500000000000000" pitchFamily="34" charset="-128"/>
            </a:endParaRPr>
          </a:p>
          <a:p>
            <a:pPr>
              <a:lnSpc>
                <a:spcPct val="150000"/>
              </a:lnSpc>
            </a:pPr>
            <a:r>
              <a:rPr lang="es-MX" sz="2000" b="1" dirty="0">
                <a:latin typeface="Century Gothic" panose="020B0502020202020204" pitchFamily="34" charset="0"/>
                <a:ea typeface="Yu Gothic UI" panose="020B0500000000000000" pitchFamily="34" charset="-128"/>
              </a:rPr>
              <a:t>Cabrera Palacio Nidia Berenice  – Orientación Formativa</a:t>
            </a:r>
          </a:p>
          <a:p>
            <a:pPr>
              <a:lnSpc>
                <a:spcPct val="150000"/>
              </a:lnSpc>
            </a:pPr>
            <a:r>
              <a:rPr lang="es-MX" sz="2000" b="1" dirty="0">
                <a:latin typeface="Century Gothic" panose="020B0502020202020204" pitchFamily="34" charset="0"/>
                <a:ea typeface="Yu Gothic UI" panose="020B0500000000000000" pitchFamily="34" charset="-128"/>
              </a:rPr>
              <a:t>Cruz Frank Agustín – Orientación Educativa V</a:t>
            </a:r>
          </a:p>
          <a:p>
            <a:pPr>
              <a:lnSpc>
                <a:spcPct val="150000"/>
              </a:lnSpc>
            </a:pPr>
            <a:r>
              <a:rPr lang="es-MX" sz="2000" b="1" dirty="0">
                <a:latin typeface="Century Gothic" panose="020B0502020202020204" pitchFamily="34" charset="0"/>
                <a:ea typeface="Yu Gothic UI" panose="020B0500000000000000" pitchFamily="34" charset="-128"/>
              </a:rPr>
              <a:t>García Ocampo María José – Etimologías Grecolatinas del Español</a:t>
            </a:r>
          </a:p>
          <a:p>
            <a:pPr>
              <a:lnSpc>
                <a:spcPct val="150000"/>
              </a:lnSpc>
            </a:pPr>
            <a:r>
              <a:rPr lang="es-MX" sz="2000" b="1" dirty="0" err="1">
                <a:latin typeface="Century Gothic" panose="020B0502020202020204" pitchFamily="34" charset="0"/>
                <a:ea typeface="Yu Gothic UI" panose="020B0500000000000000" pitchFamily="34" charset="-128"/>
              </a:rPr>
              <a:t>Rivadeneyra</a:t>
            </a:r>
            <a:r>
              <a:rPr lang="es-MX" sz="2000" b="1" dirty="0">
                <a:latin typeface="Century Gothic" panose="020B0502020202020204" pitchFamily="34" charset="0"/>
                <a:ea typeface="Yu Gothic UI" panose="020B0500000000000000" pitchFamily="34" charset="-128"/>
              </a:rPr>
              <a:t> Castillo Susana – Química III</a:t>
            </a:r>
          </a:p>
        </p:txBody>
      </p:sp>
    </p:spTree>
    <p:extLst>
      <p:ext uri="{BB962C8B-B14F-4D97-AF65-F5344CB8AC3E}">
        <p14:creationId xmlns:p14="http://schemas.microsoft.com/office/powerpoint/2010/main" val="2238900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3443944"/>
            <a:ext cx="12193057" cy="3414056"/>
          </a:xfrm>
          <a:prstGeom prst="rect">
            <a:avLst/>
          </a:prstGeom>
        </p:spPr>
      </p:pic>
      <p:sp>
        <p:nvSpPr>
          <p:cNvPr id="2" name="CuadroTexto 1"/>
          <p:cNvSpPr txBox="1"/>
          <p:nvPr/>
        </p:nvSpPr>
        <p:spPr>
          <a:xfrm>
            <a:off x="9280478" y="736979"/>
            <a:ext cx="2797791" cy="369332"/>
          </a:xfrm>
          <a:prstGeom prst="rect">
            <a:avLst/>
          </a:prstGeom>
          <a:noFill/>
        </p:spPr>
        <p:txBody>
          <a:bodyPr wrap="square" rtlCol="0">
            <a:spAutoFit/>
          </a:bodyPr>
          <a:lstStyle/>
          <a:p>
            <a:r>
              <a:rPr lang="es-MX" b="1" dirty="0">
                <a:latin typeface="Century Gothic" panose="020B0502020202020204" pitchFamily="34" charset="0"/>
              </a:rPr>
              <a:t>Contenido</a:t>
            </a:r>
          </a:p>
        </p:txBody>
      </p:sp>
      <p:sp>
        <p:nvSpPr>
          <p:cNvPr id="3" name="CuadroTexto 2"/>
          <p:cNvSpPr txBox="1"/>
          <p:nvPr/>
        </p:nvSpPr>
        <p:spPr>
          <a:xfrm>
            <a:off x="1057700" y="2075302"/>
            <a:ext cx="9232711" cy="1846659"/>
          </a:xfrm>
          <a:prstGeom prst="rect">
            <a:avLst/>
          </a:prstGeom>
          <a:noFill/>
        </p:spPr>
        <p:txBody>
          <a:bodyPr wrap="square" rtlCol="0">
            <a:spAutoFit/>
          </a:bodyPr>
          <a:lstStyle/>
          <a:p>
            <a:pPr algn="just"/>
            <a:r>
              <a:rPr lang="es-MX" sz="1600" b="1" dirty="0">
                <a:latin typeface="Century Gothic" panose="020B0502020202020204" pitchFamily="34" charset="0"/>
              </a:rPr>
              <a:t>Propuesta: </a:t>
            </a:r>
          </a:p>
          <a:p>
            <a:pPr algn="just"/>
            <a:r>
              <a:rPr lang="es-MX" sz="1600" dirty="0">
                <a:latin typeface="Century Gothic" panose="020B0502020202020204" pitchFamily="34" charset="0"/>
              </a:rPr>
              <a:t>Los alumnos generarán un material audiovisual en el que analicen los factores que influyen en la elección de carrera, ya que es frecuente que los alumnos eviten carreras relativas a las ciencias exactas por considerarlas “difíciles”. Posteriormente los alumnos realizarán la presentación y retroalimentación del material y lo difundirán en redes sociales. </a:t>
            </a:r>
          </a:p>
          <a:p>
            <a:pPr algn="just"/>
            <a:endParaRPr lang="es-MX" sz="1600" dirty="0">
              <a:latin typeface="Century Gothic" panose="020B0502020202020204" pitchFamily="34" charset="0"/>
            </a:endParaRPr>
          </a:p>
          <a:p>
            <a:pPr algn="just"/>
            <a:endParaRPr lang="es-MX" dirty="0"/>
          </a:p>
        </p:txBody>
      </p:sp>
    </p:spTree>
    <p:extLst>
      <p:ext uri="{BB962C8B-B14F-4D97-AF65-F5344CB8AC3E}">
        <p14:creationId xmlns:p14="http://schemas.microsoft.com/office/powerpoint/2010/main" val="27386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ble">
            <a:extLst>
              <a:ext uri="{FF2B5EF4-FFF2-40B4-BE49-F238E27FC236}">
                <a16:creationId xmlns:a16="http://schemas.microsoft.com/office/drawing/2014/main" id="{40513422-9C3F-4A97-81D1-A8BF511D30DC}"/>
              </a:ext>
            </a:extLst>
          </p:cNvPr>
          <p:cNvPicPr>
            <a:picLocks noChangeAspect="1"/>
          </p:cNvPicPr>
          <p:nvPr/>
        </p:nvPicPr>
        <p:blipFill>
          <a:blip r:embed="rId2"/>
          <a:stretch>
            <a:fillRect/>
          </a:stretch>
        </p:blipFill>
        <p:spPr>
          <a:xfrm>
            <a:off x="275230" y="1465439"/>
            <a:ext cx="11641540" cy="4934286"/>
          </a:xfrm>
          <a:prstGeom prst="rect">
            <a:avLst/>
          </a:prstGeom>
        </p:spPr>
      </p:pic>
      <p:sp>
        <p:nvSpPr>
          <p:cNvPr id="6" name="CuadroTexto 3">
            <a:extLst>
              <a:ext uri="{FF2B5EF4-FFF2-40B4-BE49-F238E27FC236}">
                <a16:creationId xmlns:a16="http://schemas.microsoft.com/office/drawing/2014/main" id="{F1A614B4-0FF7-40FD-ABA1-4AD82FA013FB}"/>
              </a:ext>
            </a:extLst>
          </p:cNvPr>
          <p:cNvSpPr txBox="1"/>
          <p:nvPr/>
        </p:nvSpPr>
        <p:spPr>
          <a:xfrm>
            <a:off x="7715804" y="607152"/>
            <a:ext cx="3863558" cy="369332"/>
          </a:xfrm>
          <a:prstGeom prst="rect">
            <a:avLst/>
          </a:prstGeom>
          <a:noFill/>
        </p:spPr>
        <p:txBody>
          <a:bodyPr wrap="non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b="1" dirty="0">
                <a:latin typeface="Bookman Old Style" panose="02050604050505020204" pitchFamily="18" charset="0"/>
                <a:cs typeface="Arial" panose="020B0604020202020204" pitchFamily="34" charset="0"/>
              </a:rPr>
              <a:t>Temas y productos propuestos</a:t>
            </a:r>
          </a:p>
        </p:txBody>
      </p:sp>
    </p:spTree>
    <p:extLst>
      <p:ext uri="{BB962C8B-B14F-4D97-AF65-F5344CB8AC3E}">
        <p14:creationId xmlns:p14="http://schemas.microsoft.com/office/powerpoint/2010/main" val="1807650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0418" y="287640"/>
            <a:ext cx="10722591" cy="830997"/>
          </a:xfrm>
          <a:prstGeom prst="rect">
            <a:avLst/>
          </a:prstGeom>
        </p:spPr>
        <p:txBody>
          <a:bodyPr wrap="square">
            <a:spAutoFit/>
          </a:bodyPr>
          <a:lstStyle/>
          <a:p>
            <a:pPr algn="just"/>
            <a:r>
              <a:rPr lang="es-MX" sz="1600" dirty="0">
                <a:latin typeface="Century Gothic" panose="020B0502020202020204" pitchFamily="34" charset="0"/>
              </a:rPr>
              <a:t>A continuación se presenta el orden de las actividades que realizarán los alumnos a lo largo del proyecto. Estos trabajos serán evaluados por más de una asignatura debido a las conexiones de los programas de estudio e intención de la presente propuesta.  </a:t>
            </a:r>
          </a:p>
        </p:txBody>
      </p:sp>
      <p:graphicFrame>
        <p:nvGraphicFramePr>
          <p:cNvPr id="3" name="Tabla 2"/>
          <p:cNvGraphicFramePr>
            <a:graphicFrameLocks noGrp="1"/>
          </p:cNvGraphicFramePr>
          <p:nvPr>
            <p:extLst>
              <p:ext uri="{D42A27DB-BD31-4B8C-83A1-F6EECF244321}">
                <p14:modId xmlns:p14="http://schemas.microsoft.com/office/powerpoint/2010/main" val="2604392647"/>
              </p:ext>
            </p:extLst>
          </p:nvPr>
        </p:nvGraphicFramePr>
        <p:xfrm>
          <a:off x="514592" y="1118637"/>
          <a:ext cx="11154242" cy="5613505"/>
        </p:xfrm>
        <a:graphic>
          <a:graphicData uri="http://schemas.openxmlformats.org/drawingml/2006/table">
            <a:tbl>
              <a:tblPr>
                <a:effectLst>
                  <a:outerShdw blurRad="50800" dist="38100" dir="8100000" algn="tr" rotWithShape="0">
                    <a:prstClr val="black">
                      <a:alpha val="40000"/>
                    </a:prstClr>
                  </a:outerShdw>
                </a:effectLst>
                <a:tableStyleId>{5C22544A-7EE6-4342-B048-85BDC9FD1C3A}</a:tableStyleId>
              </a:tblPr>
              <a:tblGrid>
                <a:gridCol w="4248476">
                  <a:extLst>
                    <a:ext uri="{9D8B030D-6E8A-4147-A177-3AD203B41FA5}">
                      <a16:colId xmlns:a16="http://schemas.microsoft.com/office/drawing/2014/main" val="20000"/>
                    </a:ext>
                  </a:extLst>
                </a:gridCol>
                <a:gridCol w="3330053">
                  <a:extLst>
                    <a:ext uri="{9D8B030D-6E8A-4147-A177-3AD203B41FA5}">
                      <a16:colId xmlns:a16="http://schemas.microsoft.com/office/drawing/2014/main" val="20001"/>
                    </a:ext>
                  </a:extLst>
                </a:gridCol>
                <a:gridCol w="3575713">
                  <a:extLst>
                    <a:ext uri="{9D8B030D-6E8A-4147-A177-3AD203B41FA5}">
                      <a16:colId xmlns:a16="http://schemas.microsoft.com/office/drawing/2014/main" val="20002"/>
                    </a:ext>
                  </a:extLst>
                </a:gridCol>
              </a:tblGrid>
              <a:tr h="5281686">
                <a:tc>
                  <a:txBody>
                    <a:bodyPr/>
                    <a:lstStyle/>
                    <a:p>
                      <a:pPr>
                        <a:lnSpc>
                          <a:spcPct val="115000"/>
                        </a:lnSpc>
                        <a:spcAft>
                          <a:spcPts val="0"/>
                        </a:spcAft>
                      </a:pPr>
                      <a:r>
                        <a:rPr lang="es-ES" sz="1500" dirty="0">
                          <a:effectLst/>
                          <a:latin typeface="Century Gothic" panose="020B0502020202020204" pitchFamily="34" charset="0"/>
                        </a:rPr>
                        <a:t>Orientación</a:t>
                      </a:r>
                      <a:r>
                        <a:rPr lang="es-ES" sz="1500" baseline="0" dirty="0">
                          <a:effectLst/>
                          <a:latin typeface="Century Gothic" panose="020B0502020202020204" pitchFamily="34" charset="0"/>
                        </a:rPr>
                        <a:t> Educativa V</a:t>
                      </a:r>
                      <a:endParaRPr lang="es-ES" sz="1500" dirty="0">
                        <a:effectLst/>
                        <a:latin typeface="Century Gothic" panose="020B0502020202020204" pitchFamily="34" charset="0"/>
                      </a:endParaRPr>
                    </a:p>
                    <a:p>
                      <a:pPr>
                        <a:lnSpc>
                          <a:spcPct val="115000"/>
                        </a:lnSpc>
                        <a:spcAft>
                          <a:spcPts val="0"/>
                        </a:spcAft>
                      </a:pPr>
                      <a:endParaRPr lang="es-ES"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-Síntesis sobre perfil del aspirante, perfil profesiográfico, plan de estudios, perfil de egreso. </a:t>
                      </a:r>
                      <a:endParaRPr lang="es-MX"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-Estrategias y técnicas de estudio.</a:t>
                      </a:r>
                      <a:endParaRPr lang="es-MX"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-Pruebas de diagnóstico.</a:t>
                      </a:r>
                      <a:endParaRPr lang="es-MX"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-Esquema de aparato fonador (técnica de estudio).</a:t>
                      </a:r>
                      <a:endParaRPr lang="es-MX"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-Listado de familias de palabras y presentación de mnemotecnia de las mismas.</a:t>
                      </a:r>
                      <a:endParaRPr lang="es-MX"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-Mapa de familias lingüísticas (técnica de estudio)</a:t>
                      </a:r>
                      <a:endParaRPr lang="es-MX" sz="1500" dirty="0">
                        <a:effectLst/>
                        <a:latin typeface="Century Gothic" panose="020B0502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s-ES" sz="1500" dirty="0">
                          <a:effectLst/>
                          <a:latin typeface="Century Gothic" panose="020B0502020202020204" pitchFamily="34" charset="0"/>
                        </a:rPr>
                        <a:t>-Mapa conceptual de leyes de la termodinámica (técnica de estudio) </a:t>
                      </a:r>
                    </a:p>
                    <a:p>
                      <a:pPr marL="0" marR="0" lvl="0" indent="0" algn="just" defTabSz="914400" rtl="0" eaLnBrk="1" fontAlgn="auto" latinLnBrk="0" hangingPunct="1">
                        <a:lnSpc>
                          <a:spcPct val="115000"/>
                        </a:lnSpc>
                        <a:spcBef>
                          <a:spcPts val="0"/>
                        </a:spcBef>
                        <a:spcAft>
                          <a:spcPts val="0"/>
                        </a:spcAft>
                        <a:buClrTx/>
                        <a:buSzTx/>
                        <a:buFontTx/>
                        <a:buNone/>
                        <a:tabLst/>
                        <a:defRPr/>
                      </a:pPr>
                      <a:r>
                        <a:rPr lang="es-ES" sz="1500" dirty="0">
                          <a:effectLst/>
                          <a:latin typeface="Century Gothic" panose="020B0502020202020204" pitchFamily="34" charset="0"/>
                        </a:rPr>
                        <a:t>-Cuadro comparativo del impacto de las energías limpias en las cuatro áreas de estudio del plan de estudios de la ENP (técnica de estudio).</a:t>
                      </a:r>
                      <a:endParaRPr lang="es-MX" sz="1500" dirty="0">
                        <a:effectLst/>
                        <a:latin typeface="Century Gothic" panose="020B0502020202020204" pitchFamily="34" charset="0"/>
                      </a:endParaRPr>
                    </a:p>
                    <a:p>
                      <a:pPr algn="just">
                        <a:lnSpc>
                          <a:spcPct val="115000"/>
                        </a:lnSpc>
                        <a:spcAft>
                          <a:spcPts val="0"/>
                        </a:spcAft>
                      </a:pPr>
                      <a:endParaRPr lang="es-MX" sz="1500" dirty="0">
                        <a:solidFill>
                          <a:srgbClr val="000000"/>
                        </a:solidFill>
                        <a:effectLst/>
                        <a:latin typeface="Century Gothic" panose="020B0502020202020204" pitchFamily="34" charset="0"/>
                        <a:ea typeface="Arial" panose="020B0604020202020204" pitchFamily="34" charset="0"/>
                      </a:endParaRPr>
                    </a:p>
                  </a:txBody>
                  <a:tcPr marL="58123" marR="58123" marT="58123" marB="58123">
                    <a:solidFill>
                      <a:schemeClr val="accent1">
                        <a:lumMod val="60000"/>
                        <a:lumOff val="40000"/>
                      </a:schemeClr>
                    </a:solidFill>
                  </a:tcPr>
                </a:tc>
                <a:tc>
                  <a:txBody>
                    <a:bodyPr/>
                    <a:lstStyle/>
                    <a:p>
                      <a:pPr algn="just">
                        <a:lnSpc>
                          <a:spcPct val="115000"/>
                        </a:lnSpc>
                        <a:spcAft>
                          <a:spcPts val="0"/>
                        </a:spcAft>
                      </a:pPr>
                      <a:r>
                        <a:rPr lang="es-ES" sz="1500" dirty="0">
                          <a:effectLst/>
                          <a:latin typeface="Century Gothic" panose="020B0502020202020204" pitchFamily="34" charset="0"/>
                        </a:rPr>
                        <a:t>Química III</a:t>
                      </a:r>
                    </a:p>
                    <a:p>
                      <a:pPr algn="just">
                        <a:lnSpc>
                          <a:spcPct val="115000"/>
                        </a:lnSpc>
                        <a:spcAft>
                          <a:spcPts val="0"/>
                        </a:spcAft>
                      </a:pPr>
                      <a:endParaRPr lang="es-ES"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-Mapa conceptual de leyes de la termodinámica.</a:t>
                      </a:r>
                      <a:endParaRPr lang="es-MX" sz="1500" dirty="0">
                        <a:effectLst/>
                        <a:latin typeface="Century Gothic" panose="020B0502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s-ES" sz="1500" dirty="0">
                          <a:effectLst/>
                          <a:latin typeface="Century Gothic" panose="020B0502020202020204" pitchFamily="34" charset="0"/>
                        </a:rPr>
                        <a:t>-Cuadro comparativo del impacto de las energías limpias en las cuatro áreas de estudio del plan de estudios de la ENP.</a:t>
                      </a:r>
                      <a:endParaRPr lang="es-MX" sz="1000" dirty="0">
                        <a:solidFill>
                          <a:srgbClr val="000000"/>
                        </a:solidFill>
                        <a:effectLst/>
                        <a:latin typeface="Century Gothic" panose="020B0502020202020204" pitchFamily="34" charset="0"/>
                        <a:ea typeface="Arial" panose="020B0604020202020204" pitchFamily="34" charset="0"/>
                      </a:endParaRPr>
                    </a:p>
                  </a:txBody>
                  <a:tcPr marL="58123" marR="58123" marT="58123" marB="58123">
                    <a:solidFill>
                      <a:schemeClr val="accent1">
                        <a:lumMod val="60000"/>
                        <a:lumOff val="40000"/>
                      </a:schemeClr>
                    </a:solidFill>
                  </a:tcPr>
                </a:tc>
                <a:tc>
                  <a:txBody>
                    <a:bodyPr/>
                    <a:lstStyle/>
                    <a:p>
                      <a:pPr>
                        <a:lnSpc>
                          <a:spcPct val="115000"/>
                        </a:lnSpc>
                        <a:spcAft>
                          <a:spcPts val="0"/>
                        </a:spcAft>
                      </a:pPr>
                      <a:r>
                        <a:rPr lang="es-ES" sz="1500" dirty="0">
                          <a:effectLst/>
                          <a:latin typeface="Century Gothic" panose="020B0502020202020204" pitchFamily="34" charset="0"/>
                        </a:rPr>
                        <a:t>Etimologías Grecolatinas del Español</a:t>
                      </a:r>
                    </a:p>
                    <a:p>
                      <a:pPr>
                        <a:lnSpc>
                          <a:spcPct val="115000"/>
                        </a:lnSpc>
                        <a:spcAft>
                          <a:spcPts val="0"/>
                        </a:spcAft>
                      </a:pPr>
                      <a:endParaRPr lang="es-ES"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-Glosario de la unidad I de Química </a:t>
                      </a:r>
                    </a:p>
                    <a:p>
                      <a:pPr algn="just">
                        <a:lnSpc>
                          <a:spcPct val="115000"/>
                        </a:lnSpc>
                        <a:spcAft>
                          <a:spcPts val="0"/>
                        </a:spcAft>
                      </a:pPr>
                      <a:r>
                        <a:rPr lang="es-ES" sz="1500" dirty="0">
                          <a:effectLst/>
                          <a:latin typeface="Century Gothic" panose="020B0502020202020204" pitchFamily="34" charset="0"/>
                        </a:rPr>
                        <a:t>-Esquema del aparato fonador.</a:t>
                      </a:r>
                      <a:endParaRPr lang="es-MX"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-Listado de familias de palabras y presentación de un recurso mnemotécnico. </a:t>
                      </a:r>
                      <a:endParaRPr lang="es-MX" sz="1500" dirty="0">
                        <a:effectLst/>
                        <a:latin typeface="Century Gothic" panose="020B0502020202020204" pitchFamily="34" charset="0"/>
                      </a:endParaRPr>
                    </a:p>
                    <a:p>
                      <a:pPr algn="just">
                        <a:lnSpc>
                          <a:spcPct val="115000"/>
                        </a:lnSpc>
                        <a:spcAft>
                          <a:spcPts val="0"/>
                        </a:spcAft>
                      </a:pPr>
                      <a:r>
                        <a:rPr lang="es-ES" sz="1500" dirty="0">
                          <a:effectLst/>
                          <a:latin typeface="Century Gothic" panose="020B0502020202020204" pitchFamily="34" charset="0"/>
                        </a:rPr>
                        <a:t>-Mapa de familias lingüísticas.</a:t>
                      </a:r>
                      <a:endParaRPr lang="es-MX" sz="1500" dirty="0">
                        <a:solidFill>
                          <a:srgbClr val="000000"/>
                        </a:solidFill>
                        <a:effectLst/>
                        <a:latin typeface="Century Gothic" panose="020B0502020202020204" pitchFamily="34" charset="0"/>
                        <a:ea typeface="Arial" panose="020B0604020202020204" pitchFamily="34" charset="0"/>
                      </a:endParaRPr>
                    </a:p>
                  </a:txBody>
                  <a:tcPr marL="58123" marR="58123" marT="58123" marB="58123">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7939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809B43A-9E37-4E50-94DA-52096BBFC59F}"/>
              </a:ext>
            </a:extLst>
          </p:cNvPr>
          <p:cNvPicPr>
            <a:picLocks noChangeAspect="1"/>
          </p:cNvPicPr>
          <p:nvPr/>
        </p:nvPicPr>
        <p:blipFill>
          <a:blip r:embed="rId3"/>
          <a:stretch>
            <a:fillRect/>
          </a:stretch>
        </p:blipFill>
        <p:spPr>
          <a:xfrm>
            <a:off x="0" y="3443944"/>
            <a:ext cx="12193057" cy="3414056"/>
          </a:xfrm>
          <a:prstGeom prst="rect">
            <a:avLst/>
          </a:prstGeom>
        </p:spPr>
      </p:pic>
      <p:graphicFrame>
        <p:nvGraphicFramePr>
          <p:cNvPr id="3" name="Objeto 2">
            <a:extLst>
              <a:ext uri="{FF2B5EF4-FFF2-40B4-BE49-F238E27FC236}">
                <a16:creationId xmlns:a16="http://schemas.microsoft.com/office/drawing/2014/main" id="{7FD08F67-881E-4B4D-A683-4EFF40FCCC0B}"/>
              </a:ext>
            </a:extLst>
          </p:cNvPr>
          <p:cNvGraphicFramePr>
            <a:graphicFrameLocks noChangeAspect="1"/>
          </p:cNvGraphicFramePr>
          <p:nvPr>
            <p:extLst>
              <p:ext uri="{D42A27DB-BD31-4B8C-83A1-F6EECF244321}">
                <p14:modId xmlns:p14="http://schemas.microsoft.com/office/powerpoint/2010/main" val="1617267608"/>
              </p:ext>
            </p:extLst>
          </p:nvPr>
        </p:nvGraphicFramePr>
        <p:xfrm>
          <a:off x="5287420" y="2856699"/>
          <a:ext cx="4012866" cy="635064"/>
        </p:xfrm>
        <a:graphic>
          <a:graphicData uri="http://schemas.openxmlformats.org/presentationml/2006/ole">
            <mc:AlternateContent xmlns:mc="http://schemas.openxmlformats.org/markup-compatibility/2006">
              <mc:Choice xmlns:v="urn:schemas-microsoft-com:vml" Requires="v">
                <p:oleObj spid="_x0000_s5168" name="Objeto empaquetador del shell" showAsIcon="1" r:id="rId4" imgW="2768760" imgH="437760" progId="Package">
                  <p:embed/>
                </p:oleObj>
              </mc:Choice>
              <mc:Fallback>
                <p:oleObj name="Objeto empaquetador del shell" showAsIcon="1" r:id="rId4" imgW="2768760" imgH="437760" progId="Package">
                  <p:embed/>
                  <p:pic>
                    <p:nvPicPr>
                      <p:cNvPr id="0" name=""/>
                      <p:cNvPicPr/>
                      <p:nvPr/>
                    </p:nvPicPr>
                    <p:blipFill>
                      <a:blip r:embed="rId5"/>
                      <a:stretch>
                        <a:fillRect/>
                      </a:stretch>
                    </p:blipFill>
                    <p:spPr>
                      <a:xfrm>
                        <a:off x="5287420" y="2856699"/>
                        <a:ext cx="4012866" cy="635064"/>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C93C12B6-86CC-4D23-A58A-B74F40B02E2A}"/>
              </a:ext>
            </a:extLst>
          </p:cNvPr>
          <p:cNvGraphicFramePr>
            <a:graphicFrameLocks noChangeAspect="1"/>
          </p:cNvGraphicFramePr>
          <p:nvPr>
            <p:extLst>
              <p:ext uri="{D42A27DB-BD31-4B8C-83A1-F6EECF244321}">
                <p14:modId xmlns:p14="http://schemas.microsoft.com/office/powerpoint/2010/main" val="2732731827"/>
              </p:ext>
            </p:extLst>
          </p:nvPr>
        </p:nvGraphicFramePr>
        <p:xfrm>
          <a:off x="5348712" y="1305024"/>
          <a:ext cx="3492852" cy="635064"/>
        </p:xfrm>
        <a:graphic>
          <a:graphicData uri="http://schemas.openxmlformats.org/presentationml/2006/ole">
            <mc:AlternateContent xmlns:mc="http://schemas.openxmlformats.org/markup-compatibility/2006">
              <mc:Choice xmlns:v="urn:schemas-microsoft-com:vml" Requires="v">
                <p:oleObj spid="_x0000_s5169" name="Objeto empaquetador del shell" showAsIcon="1" r:id="rId6" imgW="2410560" imgH="437760" progId="Package">
                  <p:embed/>
                </p:oleObj>
              </mc:Choice>
              <mc:Fallback>
                <p:oleObj name="Objeto empaquetador del shell" showAsIcon="1" r:id="rId6" imgW="2410560" imgH="437760" progId="Package">
                  <p:embed/>
                  <p:pic>
                    <p:nvPicPr>
                      <p:cNvPr id="0" name=""/>
                      <p:cNvPicPr/>
                      <p:nvPr/>
                    </p:nvPicPr>
                    <p:blipFill>
                      <a:blip r:embed="rId7"/>
                      <a:stretch>
                        <a:fillRect/>
                      </a:stretch>
                    </p:blipFill>
                    <p:spPr>
                      <a:xfrm>
                        <a:off x="5348712" y="1305024"/>
                        <a:ext cx="3492852" cy="635064"/>
                      </a:xfrm>
                      <a:prstGeom prst="rect">
                        <a:avLst/>
                      </a:prstGeom>
                    </p:spPr>
                  </p:pic>
                </p:oleObj>
              </mc:Fallback>
            </mc:AlternateContent>
          </a:graphicData>
        </a:graphic>
      </p:graphicFrame>
      <p:sp>
        <p:nvSpPr>
          <p:cNvPr id="5" name="CuadroTexto 4">
            <a:extLst>
              <a:ext uri="{FF2B5EF4-FFF2-40B4-BE49-F238E27FC236}">
                <a16:creationId xmlns:a16="http://schemas.microsoft.com/office/drawing/2014/main" id="{FEEEC3FC-6BED-4BFB-AED5-7F3CCACEF3DB}"/>
              </a:ext>
            </a:extLst>
          </p:cNvPr>
          <p:cNvSpPr txBox="1"/>
          <p:nvPr/>
        </p:nvSpPr>
        <p:spPr>
          <a:xfrm>
            <a:off x="1575343" y="1382731"/>
            <a:ext cx="6615332" cy="2031325"/>
          </a:xfrm>
          <a:prstGeom prst="rect">
            <a:avLst/>
          </a:prstGeom>
          <a:noFill/>
        </p:spPr>
        <p:txBody>
          <a:bodyPr wrap="square" rtlCol="0">
            <a:spAutoFit/>
          </a:bodyPr>
          <a:lstStyle/>
          <a:p>
            <a:r>
              <a:rPr lang="es-MX" dirty="0">
                <a:latin typeface="Century Gothic" panose="020B0502020202020204" pitchFamily="34" charset="0"/>
              </a:rPr>
              <a:t>Formato de planeación general</a:t>
            </a: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r>
              <a:rPr lang="es-MX" dirty="0">
                <a:latin typeface="Century Gothic" panose="020B0502020202020204" pitchFamily="34" charset="0"/>
              </a:rPr>
              <a:t>Formato de planeación día a día</a:t>
            </a:r>
          </a:p>
        </p:txBody>
      </p:sp>
    </p:spTree>
    <p:extLst>
      <p:ext uri="{BB962C8B-B14F-4D97-AF65-F5344CB8AC3E}">
        <p14:creationId xmlns:p14="http://schemas.microsoft.com/office/powerpoint/2010/main" val="1424566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7D02503-6944-466D-AFFA-1D90826C74DF}"/>
              </a:ext>
            </a:extLst>
          </p:cNvPr>
          <p:cNvPicPr>
            <a:picLocks noChangeAspect="1"/>
          </p:cNvPicPr>
          <p:nvPr/>
        </p:nvPicPr>
        <p:blipFill>
          <a:blip r:embed="rId3"/>
          <a:stretch>
            <a:fillRect/>
          </a:stretch>
        </p:blipFill>
        <p:spPr>
          <a:xfrm>
            <a:off x="0" y="3443944"/>
            <a:ext cx="12193057" cy="3414056"/>
          </a:xfrm>
          <a:prstGeom prst="rect">
            <a:avLst/>
          </a:prstGeom>
        </p:spPr>
      </p:pic>
      <p:sp>
        <p:nvSpPr>
          <p:cNvPr id="3" name="CuadroTexto 2">
            <a:extLst>
              <a:ext uri="{FF2B5EF4-FFF2-40B4-BE49-F238E27FC236}">
                <a16:creationId xmlns:a16="http://schemas.microsoft.com/office/drawing/2014/main" id="{A208C326-AC27-468A-AAC9-3E891521CE43}"/>
              </a:ext>
            </a:extLst>
          </p:cNvPr>
          <p:cNvSpPr txBox="1"/>
          <p:nvPr/>
        </p:nvSpPr>
        <p:spPr>
          <a:xfrm>
            <a:off x="792480" y="829056"/>
            <a:ext cx="5449824" cy="369332"/>
          </a:xfrm>
          <a:prstGeom prst="rect">
            <a:avLst/>
          </a:prstGeom>
          <a:noFill/>
        </p:spPr>
        <p:txBody>
          <a:bodyPr wrap="square" rtlCol="0">
            <a:spAutoFit/>
          </a:bodyPr>
          <a:lstStyle/>
          <a:p>
            <a:r>
              <a:rPr lang="es-MX" dirty="0">
                <a:latin typeface="Century Gothic" panose="020B0502020202020204" pitchFamily="34" charset="0"/>
              </a:rPr>
              <a:t>Seguimiento y evaluación</a:t>
            </a:r>
          </a:p>
        </p:txBody>
      </p:sp>
      <p:sp>
        <p:nvSpPr>
          <p:cNvPr id="4" name="CuadroTexto 3">
            <a:extLst>
              <a:ext uri="{FF2B5EF4-FFF2-40B4-BE49-F238E27FC236}">
                <a16:creationId xmlns:a16="http://schemas.microsoft.com/office/drawing/2014/main" id="{653593F1-5A67-4B78-8F5D-8F65FCB9B9C8}"/>
              </a:ext>
            </a:extLst>
          </p:cNvPr>
          <p:cNvSpPr txBox="1"/>
          <p:nvPr/>
        </p:nvSpPr>
        <p:spPr>
          <a:xfrm>
            <a:off x="1033293" y="2451505"/>
            <a:ext cx="5754624" cy="923330"/>
          </a:xfrm>
          <a:prstGeom prst="rect">
            <a:avLst/>
          </a:prstGeom>
          <a:noFill/>
        </p:spPr>
        <p:txBody>
          <a:bodyPr wrap="square" rtlCol="0">
            <a:spAutoFit/>
          </a:bodyPr>
          <a:lstStyle/>
          <a:p>
            <a:r>
              <a:rPr lang="es-MX" dirty="0">
                <a:latin typeface="Century Gothic" panose="020B0502020202020204" pitchFamily="34" charset="0"/>
              </a:rPr>
              <a:t>Evaluación cualitativa:</a:t>
            </a:r>
          </a:p>
          <a:p>
            <a:r>
              <a:rPr lang="es-MX" dirty="0">
                <a:latin typeface="Century Gothic" panose="020B0502020202020204" pitchFamily="34" charset="0"/>
              </a:rPr>
              <a:t>-Rubrica</a:t>
            </a:r>
          </a:p>
          <a:p>
            <a:r>
              <a:rPr lang="es-MX" dirty="0">
                <a:latin typeface="Century Gothic" panose="020B0502020202020204" pitchFamily="34" charset="0"/>
              </a:rPr>
              <a:t>-Lista de cotejo</a:t>
            </a:r>
          </a:p>
        </p:txBody>
      </p:sp>
      <p:graphicFrame>
        <p:nvGraphicFramePr>
          <p:cNvPr id="5" name="Objeto 4">
            <a:extLst>
              <a:ext uri="{FF2B5EF4-FFF2-40B4-BE49-F238E27FC236}">
                <a16:creationId xmlns:a16="http://schemas.microsoft.com/office/drawing/2014/main" id="{58E310EE-E3B0-4C1D-B9FD-1A8543AFBB27}"/>
              </a:ext>
            </a:extLst>
          </p:cNvPr>
          <p:cNvGraphicFramePr>
            <a:graphicFrameLocks noChangeAspect="1"/>
          </p:cNvGraphicFramePr>
          <p:nvPr>
            <p:extLst>
              <p:ext uri="{D42A27DB-BD31-4B8C-83A1-F6EECF244321}">
                <p14:modId xmlns:p14="http://schemas.microsoft.com/office/powerpoint/2010/main" val="997593462"/>
              </p:ext>
            </p:extLst>
          </p:nvPr>
        </p:nvGraphicFramePr>
        <p:xfrm>
          <a:off x="7542519" y="2105583"/>
          <a:ext cx="3291271" cy="691844"/>
        </p:xfrm>
        <a:graphic>
          <a:graphicData uri="http://schemas.openxmlformats.org/presentationml/2006/ole">
            <mc:AlternateContent xmlns:mc="http://schemas.openxmlformats.org/markup-compatibility/2006">
              <mc:Choice xmlns:v="urn:schemas-microsoft-com:vml" Requires="v">
                <p:oleObj spid="_x0000_s6226" name="Objeto empaquetador del shell" showAsIcon="1" r:id="rId4" imgW="2084760" imgH="437760" progId="Package">
                  <p:embed/>
                </p:oleObj>
              </mc:Choice>
              <mc:Fallback>
                <p:oleObj name="Objeto empaquetador del shell" showAsIcon="1" r:id="rId4" imgW="2084760" imgH="437760" progId="Package">
                  <p:embed/>
                  <p:pic>
                    <p:nvPicPr>
                      <p:cNvPr id="0" name=""/>
                      <p:cNvPicPr/>
                      <p:nvPr/>
                    </p:nvPicPr>
                    <p:blipFill>
                      <a:blip r:embed="rId5"/>
                      <a:stretch>
                        <a:fillRect/>
                      </a:stretch>
                    </p:blipFill>
                    <p:spPr>
                      <a:xfrm>
                        <a:off x="7542519" y="2105583"/>
                        <a:ext cx="3291271" cy="691844"/>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EB1CD16D-FBAA-42BD-A90D-71B3BF6016BC}"/>
              </a:ext>
            </a:extLst>
          </p:cNvPr>
          <p:cNvGraphicFramePr>
            <a:graphicFrameLocks noChangeAspect="1"/>
          </p:cNvGraphicFramePr>
          <p:nvPr>
            <p:extLst>
              <p:ext uri="{D42A27DB-BD31-4B8C-83A1-F6EECF244321}">
                <p14:modId xmlns:p14="http://schemas.microsoft.com/office/powerpoint/2010/main" val="3279754760"/>
              </p:ext>
            </p:extLst>
          </p:nvPr>
        </p:nvGraphicFramePr>
        <p:xfrm>
          <a:off x="8386858" y="852466"/>
          <a:ext cx="3805142" cy="691844"/>
        </p:xfrm>
        <a:graphic>
          <a:graphicData uri="http://schemas.openxmlformats.org/presentationml/2006/ole">
            <mc:AlternateContent xmlns:mc="http://schemas.openxmlformats.org/markup-compatibility/2006">
              <mc:Choice xmlns:v="urn:schemas-microsoft-com:vml" Requires="v">
                <p:oleObj spid="_x0000_s6227" name="Objeto empaquetador del shell" showAsIcon="1" r:id="rId6" imgW="2410560" imgH="437760" progId="Package">
                  <p:embed/>
                </p:oleObj>
              </mc:Choice>
              <mc:Fallback>
                <p:oleObj name="Objeto empaquetador del shell" showAsIcon="1" r:id="rId6" imgW="2410560" imgH="437760" progId="Package">
                  <p:embed/>
                  <p:pic>
                    <p:nvPicPr>
                      <p:cNvPr id="0" name=""/>
                      <p:cNvPicPr/>
                      <p:nvPr/>
                    </p:nvPicPr>
                    <p:blipFill>
                      <a:blip r:embed="rId7"/>
                      <a:stretch>
                        <a:fillRect/>
                      </a:stretch>
                    </p:blipFill>
                    <p:spPr>
                      <a:xfrm>
                        <a:off x="8386858" y="852466"/>
                        <a:ext cx="3805142" cy="691844"/>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AE686997-D4D4-4669-9664-4F3F8E3B9B0F}"/>
              </a:ext>
            </a:extLst>
          </p:cNvPr>
          <p:cNvGraphicFramePr>
            <a:graphicFrameLocks noChangeAspect="1"/>
          </p:cNvGraphicFramePr>
          <p:nvPr>
            <p:extLst>
              <p:ext uri="{D42A27DB-BD31-4B8C-83A1-F6EECF244321}">
                <p14:modId xmlns:p14="http://schemas.microsoft.com/office/powerpoint/2010/main" val="1211933045"/>
              </p:ext>
            </p:extLst>
          </p:nvPr>
        </p:nvGraphicFramePr>
        <p:xfrm>
          <a:off x="5317720" y="3374835"/>
          <a:ext cx="4077441" cy="712262"/>
        </p:xfrm>
        <a:graphic>
          <a:graphicData uri="http://schemas.openxmlformats.org/presentationml/2006/ole">
            <mc:AlternateContent xmlns:mc="http://schemas.openxmlformats.org/markup-compatibility/2006">
              <mc:Choice xmlns:v="urn:schemas-microsoft-com:vml" Requires="v">
                <p:oleObj spid="_x0000_s6228" name="Objeto empaquetador del shell" showAsIcon="1" r:id="rId8" imgW="2508120" imgH="437760" progId="Package">
                  <p:embed/>
                </p:oleObj>
              </mc:Choice>
              <mc:Fallback>
                <p:oleObj name="Objeto empaquetador del shell" showAsIcon="1" r:id="rId8" imgW="2508120" imgH="437760" progId="Package">
                  <p:embed/>
                  <p:pic>
                    <p:nvPicPr>
                      <p:cNvPr id="0" name=""/>
                      <p:cNvPicPr/>
                      <p:nvPr/>
                    </p:nvPicPr>
                    <p:blipFill>
                      <a:blip r:embed="rId9"/>
                      <a:stretch>
                        <a:fillRect/>
                      </a:stretch>
                    </p:blipFill>
                    <p:spPr>
                      <a:xfrm>
                        <a:off x="5317720" y="3374835"/>
                        <a:ext cx="4077441" cy="712262"/>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A176D959-AFB9-4C80-B4BE-E06EFE69A62A}"/>
              </a:ext>
            </a:extLst>
          </p:cNvPr>
          <p:cNvGraphicFramePr>
            <a:graphicFrameLocks noChangeAspect="1"/>
          </p:cNvGraphicFramePr>
          <p:nvPr>
            <p:extLst>
              <p:ext uri="{D42A27DB-BD31-4B8C-83A1-F6EECF244321}">
                <p14:modId xmlns:p14="http://schemas.microsoft.com/office/powerpoint/2010/main" val="4282092679"/>
              </p:ext>
            </p:extLst>
          </p:nvPr>
        </p:nvGraphicFramePr>
        <p:xfrm>
          <a:off x="3517392" y="4437686"/>
          <a:ext cx="3600657" cy="804030"/>
        </p:xfrm>
        <a:graphic>
          <a:graphicData uri="http://schemas.openxmlformats.org/presentationml/2006/ole">
            <mc:AlternateContent xmlns:mc="http://schemas.openxmlformats.org/markup-compatibility/2006">
              <mc:Choice xmlns:v="urn:schemas-microsoft-com:vml" Requires="v">
                <p:oleObj spid="_x0000_s6229" name="Objeto empaquetador del shell" showAsIcon="1" r:id="rId10" imgW="1962720" imgH="437760" progId="Package">
                  <p:embed/>
                </p:oleObj>
              </mc:Choice>
              <mc:Fallback>
                <p:oleObj name="Objeto empaquetador del shell" showAsIcon="1" r:id="rId10" imgW="1962720" imgH="437760" progId="Package">
                  <p:embed/>
                  <p:pic>
                    <p:nvPicPr>
                      <p:cNvPr id="0" name=""/>
                      <p:cNvPicPr/>
                      <p:nvPr/>
                    </p:nvPicPr>
                    <p:blipFill>
                      <a:blip r:embed="rId11"/>
                      <a:stretch>
                        <a:fillRect/>
                      </a:stretch>
                    </p:blipFill>
                    <p:spPr>
                      <a:xfrm>
                        <a:off x="3517392" y="4437686"/>
                        <a:ext cx="3600657" cy="804030"/>
                      </a:xfrm>
                      <a:prstGeom prst="rect">
                        <a:avLst/>
                      </a:prstGeom>
                    </p:spPr>
                  </p:pic>
                </p:oleObj>
              </mc:Fallback>
            </mc:AlternateContent>
          </a:graphicData>
        </a:graphic>
      </p:graphicFrame>
    </p:spTree>
    <p:extLst>
      <p:ext uri="{BB962C8B-B14F-4D97-AF65-F5344CB8AC3E}">
        <p14:creationId xmlns:p14="http://schemas.microsoft.com/office/powerpoint/2010/main" val="2448676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D5CA1CF-86D0-47E0-AD1B-304B455E2412}"/>
              </a:ext>
            </a:extLst>
          </p:cNvPr>
          <p:cNvPicPr>
            <a:picLocks noChangeAspect="1"/>
          </p:cNvPicPr>
          <p:nvPr/>
        </p:nvPicPr>
        <p:blipFill>
          <a:blip r:embed="rId3"/>
          <a:stretch>
            <a:fillRect/>
          </a:stretch>
        </p:blipFill>
        <p:spPr>
          <a:xfrm>
            <a:off x="0" y="3443944"/>
            <a:ext cx="12193057" cy="3414056"/>
          </a:xfrm>
          <a:prstGeom prst="rect">
            <a:avLst/>
          </a:prstGeom>
        </p:spPr>
      </p:pic>
      <p:sp>
        <p:nvSpPr>
          <p:cNvPr id="3" name="CuadroTexto 2">
            <a:extLst>
              <a:ext uri="{FF2B5EF4-FFF2-40B4-BE49-F238E27FC236}">
                <a16:creationId xmlns:a16="http://schemas.microsoft.com/office/drawing/2014/main" id="{F7BC3D48-E3E2-4893-9419-AFD16DB2DEE9}"/>
              </a:ext>
            </a:extLst>
          </p:cNvPr>
          <p:cNvSpPr txBox="1"/>
          <p:nvPr/>
        </p:nvSpPr>
        <p:spPr>
          <a:xfrm>
            <a:off x="1426464" y="1694688"/>
            <a:ext cx="4179206" cy="646331"/>
          </a:xfrm>
          <a:prstGeom prst="rect">
            <a:avLst/>
          </a:prstGeom>
          <a:noFill/>
        </p:spPr>
        <p:txBody>
          <a:bodyPr wrap="square" rtlCol="0">
            <a:spAutoFit/>
          </a:bodyPr>
          <a:lstStyle/>
          <a:p>
            <a:r>
              <a:rPr lang="es-MX" dirty="0">
                <a:latin typeface="Century Gothic" panose="020B0502020202020204" pitchFamily="34" charset="0"/>
              </a:rPr>
              <a:t>Reflexión del grupo interdisciplinario</a:t>
            </a:r>
          </a:p>
          <a:p>
            <a:endParaRPr lang="es-MX" dirty="0"/>
          </a:p>
        </p:txBody>
      </p:sp>
      <p:graphicFrame>
        <p:nvGraphicFramePr>
          <p:cNvPr id="4" name="Objeto 3">
            <a:extLst>
              <a:ext uri="{FF2B5EF4-FFF2-40B4-BE49-F238E27FC236}">
                <a16:creationId xmlns:a16="http://schemas.microsoft.com/office/drawing/2014/main" id="{54153E37-A4C8-43BD-AF53-4F35D85DFCE8}"/>
              </a:ext>
            </a:extLst>
          </p:cNvPr>
          <p:cNvGraphicFramePr>
            <a:graphicFrameLocks noChangeAspect="1"/>
          </p:cNvGraphicFramePr>
          <p:nvPr>
            <p:extLst>
              <p:ext uri="{D42A27DB-BD31-4B8C-83A1-F6EECF244321}">
                <p14:modId xmlns:p14="http://schemas.microsoft.com/office/powerpoint/2010/main" val="2026518134"/>
              </p:ext>
            </p:extLst>
          </p:nvPr>
        </p:nvGraphicFramePr>
        <p:xfrm>
          <a:off x="3607422" y="3000157"/>
          <a:ext cx="4257262" cy="916540"/>
        </p:xfrm>
        <a:graphic>
          <a:graphicData uri="http://schemas.openxmlformats.org/presentationml/2006/ole">
            <mc:AlternateContent xmlns:mc="http://schemas.openxmlformats.org/markup-compatibility/2006">
              <mc:Choice xmlns:v="urn:schemas-microsoft-com:vml" Requires="v">
                <p:oleObj spid="_x0000_s7190" name="Objeto empaquetador del shell" showAsIcon="1" r:id="rId4" imgW="2035800" imgH="437760" progId="Package">
                  <p:embed/>
                </p:oleObj>
              </mc:Choice>
              <mc:Fallback>
                <p:oleObj name="Objeto empaquetador del shell" showAsIcon="1" r:id="rId4" imgW="2035800" imgH="437760" progId="Package">
                  <p:embed/>
                  <p:pic>
                    <p:nvPicPr>
                      <p:cNvPr id="0" name=""/>
                      <p:cNvPicPr/>
                      <p:nvPr/>
                    </p:nvPicPr>
                    <p:blipFill>
                      <a:blip r:embed="rId5"/>
                      <a:stretch>
                        <a:fillRect/>
                      </a:stretch>
                    </p:blipFill>
                    <p:spPr>
                      <a:xfrm>
                        <a:off x="3607422" y="3000157"/>
                        <a:ext cx="4257262" cy="916540"/>
                      </a:xfrm>
                      <a:prstGeom prst="rect">
                        <a:avLst/>
                      </a:prstGeom>
                    </p:spPr>
                  </p:pic>
                </p:oleObj>
              </mc:Fallback>
            </mc:AlternateContent>
          </a:graphicData>
        </a:graphic>
      </p:graphicFrame>
    </p:spTree>
    <p:extLst>
      <p:ext uri="{BB962C8B-B14F-4D97-AF65-F5344CB8AC3E}">
        <p14:creationId xmlns:p14="http://schemas.microsoft.com/office/powerpoint/2010/main" val="4118802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0" y="3443944"/>
            <a:ext cx="12193057" cy="3414056"/>
          </a:xfrm>
          <a:prstGeom prst="rect">
            <a:avLst/>
          </a:prstGeom>
        </p:spPr>
      </p:pic>
      <p:sp>
        <p:nvSpPr>
          <p:cNvPr id="2" name="CuadroTexto 1"/>
          <p:cNvSpPr txBox="1"/>
          <p:nvPr/>
        </p:nvSpPr>
        <p:spPr>
          <a:xfrm>
            <a:off x="8175009" y="698975"/>
            <a:ext cx="2920621" cy="369332"/>
          </a:xfrm>
          <a:prstGeom prst="rect">
            <a:avLst/>
          </a:prstGeom>
          <a:noFill/>
        </p:spPr>
        <p:txBody>
          <a:bodyPr wrap="square" rtlCol="0">
            <a:spAutoFit/>
          </a:bodyPr>
          <a:lstStyle/>
          <a:p>
            <a:r>
              <a:rPr lang="es-MX" b="1" dirty="0">
                <a:latin typeface="Century Gothic" panose="020B0502020202020204" pitchFamily="34" charset="0"/>
              </a:rPr>
              <a:t>Evidencias del proceso</a:t>
            </a:r>
          </a:p>
        </p:txBody>
      </p:sp>
      <p:sp>
        <p:nvSpPr>
          <p:cNvPr id="3" name="CuadroTexto 2"/>
          <p:cNvSpPr txBox="1"/>
          <p:nvPr/>
        </p:nvSpPr>
        <p:spPr>
          <a:xfrm>
            <a:off x="605245" y="914991"/>
            <a:ext cx="4726547" cy="3416320"/>
          </a:xfrm>
          <a:prstGeom prst="rect">
            <a:avLst/>
          </a:prstGeom>
          <a:noFill/>
        </p:spPr>
        <p:txBody>
          <a:bodyPr wrap="square" rtlCol="0">
            <a:spAutoFit/>
          </a:bodyPr>
          <a:lstStyle/>
          <a:p>
            <a:r>
              <a:rPr lang="es-MX" dirty="0">
                <a:latin typeface="Century Gothic" panose="020B0502020202020204" pitchFamily="34" charset="0"/>
              </a:rPr>
              <a:t>Producto 4. Preguntas esenciales </a:t>
            </a: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r>
              <a:rPr lang="es-MX" dirty="0">
                <a:latin typeface="Century Gothic" panose="020B0502020202020204" pitchFamily="34" charset="0"/>
              </a:rPr>
              <a:t>Producto 5. Proceso de indagación </a:t>
            </a: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r>
              <a:rPr lang="es-MX" dirty="0">
                <a:latin typeface="Century Gothic" panose="020B0502020202020204" pitchFamily="34" charset="0"/>
              </a:rPr>
              <a:t>Producto 6. A. M. E. General </a:t>
            </a:r>
          </a:p>
          <a:p>
            <a:endParaRPr lang="es-MX" dirty="0"/>
          </a:p>
          <a:p>
            <a:endParaRPr lang="es-MX" dirty="0"/>
          </a:p>
          <a:p>
            <a:endParaRPr lang="es-MX" dirty="0"/>
          </a:p>
        </p:txBody>
      </p:sp>
      <p:graphicFrame>
        <p:nvGraphicFramePr>
          <p:cNvPr id="4" name="Objeto 3"/>
          <p:cNvGraphicFramePr>
            <a:graphicFrameLocks noChangeAspect="1"/>
          </p:cNvGraphicFramePr>
          <p:nvPr>
            <p:extLst>
              <p:ext uri="{D42A27DB-BD31-4B8C-83A1-F6EECF244321}">
                <p14:modId xmlns:p14="http://schemas.microsoft.com/office/powerpoint/2010/main" val="1318790518"/>
              </p:ext>
            </p:extLst>
          </p:nvPr>
        </p:nvGraphicFramePr>
        <p:xfrm>
          <a:off x="4411865" y="553307"/>
          <a:ext cx="1220741" cy="1030000"/>
        </p:xfrm>
        <a:graphic>
          <a:graphicData uri="http://schemas.openxmlformats.org/presentationml/2006/ole">
            <mc:AlternateContent xmlns:mc="http://schemas.openxmlformats.org/markup-compatibility/2006">
              <mc:Choice xmlns:v="urn:schemas-microsoft-com:vml" Requires="v">
                <p:oleObj spid="_x0000_s2316" name="Imagen de mapa de bits" showAsIcon="1" r:id="rId4" imgW="914400" imgH="771480" progId="Paint.Picture">
                  <p:embed/>
                </p:oleObj>
              </mc:Choice>
              <mc:Fallback>
                <p:oleObj name="Imagen de mapa de bits" showAsIcon="1" r:id="rId4" imgW="914400" imgH="771480" progId="Paint.Picture">
                  <p:embed/>
                  <p:pic>
                    <p:nvPicPr>
                      <p:cNvPr id="0" name=""/>
                      <p:cNvPicPr/>
                      <p:nvPr/>
                    </p:nvPicPr>
                    <p:blipFill>
                      <a:blip r:embed="rId5"/>
                      <a:stretch>
                        <a:fillRect/>
                      </a:stretch>
                    </p:blipFill>
                    <p:spPr>
                      <a:xfrm>
                        <a:off x="4411865" y="553307"/>
                        <a:ext cx="1220741" cy="1030000"/>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1351184653"/>
              </p:ext>
            </p:extLst>
          </p:nvPr>
        </p:nvGraphicFramePr>
        <p:xfrm>
          <a:off x="4668131" y="1609545"/>
          <a:ext cx="2492975" cy="757776"/>
        </p:xfrm>
        <a:graphic>
          <a:graphicData uri="http://schemas.openxmlformats.org/presentationml/2006/ole">
            <mc:AlternateContent xmlns:mc="http://schemas.openxmlformats.org/markup-compatibility/2006">
              <mc:Choice xmlns:v="urn:schemas-microsoft-com:vml" Requires="v">
                <p:oleObj spid="_x0000_s2317" name="Objeto empaquetador del shell" showAsIcon="1" r:id="rId6" imgW="1441440" imgH="437760" progId="Package">
                  <p:embed/>
                </p:oleObj>
              </mc:Choice>
              <mc:Fallback>
                <p:oleObj name="Objeto empaquetador del shell" showAsIcon="1" r:id="rId6" imgW="1441440" imgH="437760" progId="Package">
                  <p:embed/>
                  <p:pic>
                    <p:nvPicPr>
                      <p:cNvPr id="0" name=""/>
                      <p:cNvPicPr/>
                      <p:nvPr/>
                    </p:nvPicPr>
                    <p:blipFill>
                      <a:blip r:embed="rId7"/>
                      <a:stretch>
                        <a:fillRect/>
                      </a:stretch>
                    </p:blipFill>
                    <p:spPr>
                      <a:xfrm>
                        <a:off x="4668131" y="1609545"/>
                        <a:ext cx="2492975" cy="757776"/>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3154998042"/>
              </p:ext>
            </p:extLst>
          </p:nvPr>
        </p:nvGraphicFramePr>
        <p:xfrm>
          <a:off x="3871575" y="2794317"/>
          <a:ext cx="2103187" cy="694354"/>
        </p:xfrm>
        <a:graphic>
          <a:graphicData uri="http://schemas.openxmlformats.org/presentationml/2006/ole">
            <mc:AlternateContent xmlns:mc="http://schemas.openxmlformats.org/markup-compatibility/2006">
              <mc:Choice xmlns:v="urn:schemas-microsoft-com:vml" Requires="v">
                <p:oleObj spid="_x0000_s2318" name="Objeto empaquetador del shell" showAsIcon="1" r:id="rId8" imgW="1327320" imgH="437760" progId="Package">
                  <p:embed/>
                </p:oleObj>
              </mc:Choice>
              <mc:Fallback>
                <p:oleObj name="Objeto empaquetador del shell" showAsIcon="1" r:id="rId8" imgW="1327320" imgH="437760" progId="Package">
                  <p:embed/>
                  <p:pic>
                    <p:nvPicPr>
                      <p:cNvPr id="0" name=""/>
                      <p:cNvPicPr/>
                      <p:nvPr/>
                    </p:nvPicPr>
                    <p:blipFill>
                      <a:blip r:embed="rId9"/>
                      <a:stretch>
                        <a:fillRect/>
                      </a:stretch>
                    </p:blipFill>
                    <p:spPr>
                      <a:xfrm>
                        <a:off x="3871575" y="2794317"/>
                        <a:ext cx="2103187" cy="694354"/>
                      </a:xfrm>
                      <a:prstGeom prst="rect">
                        <a:avLst/>
                      </a:prstGeom>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1486576624"/>
              </p:ext>
            </p:extLst>
          </p:nvPr>
        </p:nvGraphicFramePr>
        <p:xfrm>
          <a:off x="3704853" y="3702315"/>
          <a:ext cx="2058132" cy="748411"/>
        </p:xfrm>
        <a:graphic>
          <a:graphicData uri="http://schemas.openxmlformats.org/presentationml/2006/ole">
            <mc:AlternateContent xmlns:mc="http://schemas.openxmlformats.org/markup-compatibility/2006">
              <mc:Choice xmlns:v="urn:schemas-microsoft-com:vml" Requires="v">
                <p:oleObj spid="_x0000_s2319" name="Objeto empaquetador del shell" showAsIcon="1" r:id="rId10" imgW="1205280" imgH="437760" progId="Package">
                  <p:embed/>
                </p:oleObj>
              </mc:Choice>
              <mc:Fallback>
                <p:oleObj name="Objeto empaquetador del shell" showAsIcon="1" r:id="rId10" imgW="1205280" imgH="437760" progId="Package">
                  <p:embed/>
                  <p:pic>
                    <p:nvPicPr>
                      <p:cNvPr id="0" name=""/>
                      <p:cNvPicPr/>
                      <p:nvPr/>
                    </p:nvPicPr>
                    <p:blipFill>
                      <a:blip r:embed="rId11"/>
                      <a:stretch>
                        <a:fillRect/>
                      </a:stretch>
                    </p:blipFill>
                    <p:spPr>
                      <a:xfrm>
                        <a:off x="3704853" y="3702315"/>
                        <a:ext cx="2058132" cy="748411"/>
                      </a:xfrm>
                      <a:prstGeom prst="rect">
                        <a:avLst/>
                      </a:prstGeom>
                    </p:spPr>
                  </p:pic>
                </p:oleObj>
              </mc:Fallback>
            </mc:AlternateContent>
          </a:graphicData>
        </a:graphic>
      </p:graphicFrame>
      <p:sp>
        <p:nvSpPr>
          <p:cNvPr id="6" name="Rectángulo 5"/>
          <p:cNvSpPr/>
          <p:nvPr/>
        </p:nvSpPr>
        <p:spPr>
          <a:xfrm>
            <a:off x="574486" y="4059033"/>
            <a:ext cx="6096000" cy="1200329"/>
          </a:xfrm>
          <a:prstGeom prst="rect">
            <a:avLst/>
          </a:prstGeom>
        </p:spPr>
        <p:txBody>
          <a:bodyPr>
            <a:spAutoFit/>
          </a:bodyPr>
          <a:lstStyle/>
          <a:p>
            <a:r>
              <a:rPr lang="es-MX" dirty="0">
                <a:latin typeface="Century Gothic" panose="020B0502020202020204" pitchFamily="34" charset="0"/>
              </a:rPr>
              <a:t>Producto 7. E. I. P. Resumen </a:t>
            </a: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p:txBody>
      </p:sp>
    </p:spTree>
    <p:extLst>
      <p:ext uri="{BB962C8B-B14F-4D97-AF65-F5344CB8AC3E}">
        <p14:creationId xmlns:p14="http://schemas.microsoft.com/office/powerpoint/2010/main" val="320405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102D982-3AF1-481D-9E89-C00D984F585E}"/>
              </a:ext>
            </a:extLst>
          </p:cNvPr>
          <p:cNvPicPr>
            <a:picLocks noChangeAspect="1"/>
          </p:cNvPicPr>
          <p:nvPr/>
        </p:nvPicPr>
        <p:blipFill>
          <a:blip r:embed="rId2"/>
          <a:stretch>
            <a:fillRect/>
          </a:stretch>
        </p:blipFill>
        <p:spPr>
          <a:xfrm>
            <a:off x="0" y="3443944"/>
            <a:ext cx="12193057" cy="3414056"/>
          </a:xfrm>
          <a:prstGeom prst="rect">
            <a:avLst/>
          </a:prstGeom>
        </p:spPr>
      </p:pic>
      <p:sp>
        <p:nvSpPr>
          <p:cNvPr id="4" name="CuadroTexto 3">
            <a:extLst>
              <a:ext uri="{FF2B5EF4-FFF2-40B4-BE49-F238E27FC236}">
                <a16:creationId xmlns:a16="http://schemas.microsoft.com/office/drawing/2014/main" id="{080A2F27-1C9A-4E5E-9452-22EF20E5F28A}"/>
              </a:ext>
            </a:extLst>
          </p:cNvPr>
          <p:cNvSpPr txBox="1"/>
          <p:nvPr/>
        </p:nvSpPr>
        <p:spPr>
          <a:xfrm>
            <a:off x="1539902" y="1097811"/>
            <a:ext cx="9379889" cy="3416320"/>
          </a:xfrm>
          <a:prstGeom prst="rect">
            <a:avLst/>
          </a:prstGeom>
          <a:noFill/>
        </p:spPr>
        <p:txBody>
          <a:bodyPr wrap="square" rtlCol="0">
            <a:spAutoFit/>
          </a:bodyPr>
          <a:lstStyle/>
          <a:p>
            <a:r>
              <a:rPr lang="es-MX" dirty="0">
                <a:latin typeface="Century Gothic" panose="020B0502020202020204" pitchFamily="34" charset="0"/>
              </a:rPr>
              <a:t>VI. Tiempos que se dedicarán al proyecto cada semana. </a:t>
            </a:r>
          </a:p>
          <a:p>
            <a:endParaRPr lang="es-MX" dirty="0">
              <a:latin typeface="Century Gothic" panose="020B0502020202020204" pitchFamily="34" charset="0"/>
            </a:endParaRPr>
          </a:p>
          <a:p>
            <a:r>
              <a:rPr lang="es-MX" dirty="0">
                <a:latin typeface="Century Gothic" panose="020B0502020202020204" pitchFamily="34" charset="0"/>
              </a:rPr>
              <a:t>1. ¿Cuántas horas se trabajarán de manera  </a:t>
            </a:r>
          </a:p>
          <a:p>
            <a:r>
              <a:rPr lang="es-MX" dirty="0">
                <a:latin typeface="Century Gothic" panose="020B0502020202020204" pitchFamily="34" charset="0"/>
              </a:rPr>
              <a:t>disciplinaria ?	</a:t>
            </a:r>
          </a:p>
          <a:p>
            <a:endParaRPr lang="es-MX" dirty="0">
              <a:latin typeface="Century Gothic" panose="020B0502020202020204" pitchFamily="34" charset="0"/>
            </a:endParaRPr>
          </a:p>
          <a:p>
            <a:r>
              <a:rPr lang="es-MX" dirty="0">
                <a:latin typeface="Century Gothic" panose="020B0502020202020204" pitchFamily="34" charset="0"/>
              </a:rPr>
              <a:t>Orientación: una hora a la semana (4 sesiones)</a:t>
            </a:r>
          </a:p>
          <a:p>
            <a:r>
              <a:rPr lang="es-MX" dirty="0">
                <a:latin typeface="Century Gothic" panose="020B0502020202020204" pitchFamily="34" charset="0"/>
              </a:rPr>
              <a:t>Química: tres horas a la semana (4 sesiones)</a:t>
            </a:r>
          </a:p>
          <a:p>
            <a:r>
              <a:rPr lang="es-MX" dirty="0">
                <a:latin typeface="Century Gothic" panose="020B0502020202020204" pitchFamily="34" charset="0"/>
              </a:rPr>
              <a:t>Etimología Grecolatina: dos horas a la semana (6 sesiones)</a:t>
            </a:r>
          </a:p>
          <a:p>
            <a:endParaRPr lang="es-MX" dirty="0">
              <a:latin typeface="Century Gothic" panose="020B0502020202020204" pitchFamily="34" charset="0"/>
            </a:endParaRPr>
          </a:p>
          <a:p>
            <a:r>
              <a:rPr lang="es-MX" dirty="0">
                <a:latin typeface="Century Gothic" panose="020B0502020202020204" pitchFamily="34" charset="0"/>
              </a:rPr>
              <a:t>2. ¿Cuántas horas se trabajarán de manera interdisciplinaria?</a:t>
            </a:r>
          </a:p>
          <a:p>
            <a:endParaRPr lang="es-MX" dirty="0">
              <a:latin typeface="Century Gothic" panose="020B0502020202020204" pitchFamily="34" charset="0"/>
            </a:endParaRPr>
          </a:p>
          <a:p>
            <a:r>
              <a:rPr lang="es-MX" dirty="0">
                <a:latin typeface="Century Gothic" panose="020B0502020202020204" pitchFamily="34" charset="0"/>
              </a:rPr>
              <a:t>Una hora a la semana en horario </a:t>
            </a:r>
            <a:r>
              <a:rPr lang="es-MX" dirty="0" err="1">
                <a:latin typeface="Century Gothic" panose="020B0502020202020204" pitchFamily="34" charset="0"/>
              </a:rPr>
              <a:t>extraclase</a:t>
            </a:r>
            <a:r>
              <a:rPr lang="es-MX" dirty="0">
                <a:latin typeface="Century Gothic" panose="020B0502020202020204" pitchFamily="34" charset="0"/>
              </a:rPr>
              <a:t>: jueves 7:50 a 8:40 (5 sesiones).</a:t>
            </a:r>
          </a:p>
        </p:txBody>
      </p:sp>
    </p:spTree>
    <p:extLst>
      <p:ext uri="{BB962C8B-B14F-4D97-AF65-F5344CB8AC3E}">
        <p14:creationId xmlns:p14="http://schemas.microsoft.com/office/powerpoint/2010/main" val="2737170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B3A856-425B-4E47-98A8-9AD744638EA0}"/>
              </a:ext>
            </a:extLst>
          </p:cNvPr>
          <p:cNvSpPr txBox="1"/>
          <p:nvPr/>
        </p:nvSpPr>
        <p:spPr>
          <a:xfrm>
            <a:off x="440502" y="474345"/>
            <a:ext cx="3730752" cy="400110"/>
          </a:xfrm>
          <a:prstGeom prst="rect">
            <a:avLst/>
          </a:prstGeom>
          <a:noFill/>
        </p:spPr>
        <p:txBody>
          <a:bodyPr wrap="square" rtlCol="0">
            <a:spAutoFit/>
          </a:bodyPr>
          <a:lstStyle/>
          <a:p>
            <a:r>
              <a:rPr lang="es-MX" sz="2000" dirty="0">
                <a:latin typeface="Century Gothic" panose="020B0502020202020204" pitchFamily="34" charset="0"/>
              </a:rPr>
              <a:t>Presentación del proyecto</a:t>
            </a:r>
          </a:p>
        </p:txBody>
      </p:sp>
      <p:sp>
        <p:nvSpPr>
          <p:cNvPr id="3" name="CuadroTexto 2">
            <a:extLst>
              <a:ext uri="{FF2B5EF4-FFF2-40B4-BE49-F238E27FC236}">
                <a16:creationId xmlns:a16="http://schemas.microsoft.com/office/drawing/2014/main" id="{2FF50CA9-B5FC-44C9-A8A5-57B18910B409}"/>
              </a:ext>
            </a:extLst>
          </p:cNvPr>
          <p:cNvSpPr txBox="1"/>
          <p:nvPr/>
        </p:nvSpPr>
        <p:spPr>
          <a:xfrm>
            <a:off x="548640" y="1028343"/>
            <a:ext cx="11094720" cy="5355312"/>
          </a:xfrm>
          <a:prstGeom prst="rect">
            <a:avLst/>
          </a:prstGeom>
          <a:noFill/>
        </p:spPr>
        <p:txBody>
          <a:bodyPr wrap="square" rtlCol="0">
            <a:spAutoFit/>
          </a:bodyPr>
          <a:lstStyle/>
          <a:p>
            <a:pPr algn="just"/>
            <a:r>
              <a:rPr lang="es-MX" b="1" dirty="0">
                <a:latin typeface="Century Gothic" panose="020B0502020202020204" pitchFamily="34" charset="0"/>
              </a:rPr>
              <a:t>¿Qué se presentará? </a:t>
            </a:r>
          </a:p>
          <a:p>
            <a:pPr algn="just"/>
            <a:r>
              <a:rPr lang="es-MX" dirty="0">
                <a:latin typeface="Century Gothic" panose="020B0502020202020204" pitchFamily="34" charset="0"/>
              </a:rPr>
              <a:t>   Sabemos que en cualquier clase es fundamental la motivación, hay pocos alumnos que son curiosos respecto a fenómenos científicos por sí solos, por eso depende de los docentes involucrados acercarlos a artículos sobre la aplicación de las ciencias exactas a su vida cotidiana, por tal motivo los alumnos realizarán un material audiovisual como campaña de concientización sobre la elección de carrera.</a:t>
            </a:r>
          </a:p>
          <a:p>
            <a:pPr algn="just"/>
            <a:r>
              <a:rPr lang="es-MX" b="1" dirty="0">
                <a:latin typeface="Century Gothic" panose="020B0502020202020204" pitchFamily="34" charset="0"/>
              </a:rPr>
              <a:t>¿Cuándo?   </a:t>
            </a:r>
          </a:p>
          <a:p>
            <a:pPr algn="just"/>
            <a:r>
              <a:rPr lang="es-MX" dirty="0">
                <a:latin typeface="Century Gothic" panose="020B0502020202020204" pitchFamily="34" charset="0"/>
              </a:rPr>
              <a:t>    En el ciclo escolar 2018-2019 durante el primer parcial.</a:t>
            </a:r>
          </a:p>
          <a:p>
            <a:pPr algn="just"/>
            <a:r>
              <a:rPr lang="es-MX" b="1" dirty="0">
                <a:latin typeface="Century Gothic" panose="020B0502020202020204" pitchFamily="34" charset="0"/>
              </a:rPr>
              <a:t>¿Cómo?  </a:t>
            </a:r>
          </a:p>
          <a:p>
            <a:pPr algn="just"/>
            <a:r>
              <a:rPr lang="es-MX" dirty="0">
                <a:latin typeface="Century Gothic" panose="020B0502020202020204" pitchFamily="34" charset="0"/>
              </a:rPr>
              <a:t>    En una plenaria con alumnos, en clase de Orientación Educativa V.</a:t>
            </a:r>
          </a:p>
          <a:p>
            <a:pPr algn="just"/>
            <a:r>
              <a:rPr lang="es-MX" b="1" dirty="0">
                <a:latin typeface="Century Gothic" panose="020B0502020202020204" pitchFamily="34" charset="0"/>
              </a:rPr>
              <a:t>¿Dónde?   </a:t>
            </a:r>
          </a:p>
          <a:p>
            <a:pPr algn="just"/>
            <a:r>
              <a:rPr lang="es-MX" dirty="0">
                <a:latin typeface="Century Gothic" panose="020B0502020202020204" pitchFamily="34" charset="0"/>
              </a:rPr>
              <a:t>   En las instalaciones del Centro Educativo Cruz Azul, campus Oaxaca.</a:t>
            </a:r>
          </a:p>
          <a:p>
            <a:pPr algn="just"/>
            <a:r>
              <a:rPr lang="es-MX" b="1" dirty="0">
                <a:latin typeface="Century Gothic" panose="020B0502020202020204" pitchFamily="34" charset="0"/>
              </a:rPr>
              <a:t>¿Con qué?</a:t>
            </a:r>
          </a:p>
          <a:p>
            <a:pPr algn="just"/>
            <a:r>
              <a:rPr lang="es-MX" dirty="0">
                <a:latin typeface="Century Gothic" panose="020B0502020202020204" pitchFamily="34" charset="0"/>
              </a:rPr>
              <a:t>   Con proyecciones de videos, pláticas y retroalimentación entre los alumnos de quinto y sexto año de bachillerato.</a:t>
            </a:r>
          </a:p>
          <a:p>
            <a:pPr algn="just"/>
            <a:r>
              <a:rPr lang="es-MX" b="1" dirty="0">
                <a:latin typeface="Century Gothic" panose="020B0502020202020204" pitchFamily="34" charset="0"/>
              </a:rPr>
              <a:t>¿A quién, por qué y para qué?  </a:t>
            </a:r>
          </a:p>
          <a:p>
            <a:pPr algn="just"/>
            <a:r>
              <a:rPr lang="es-MX" dirty="0">
                <a:latin typeface="Century Gothic" panose="020B0502020202020204" pitchFamily="34" charset="0"/>
              </a:rPr>
              <a:t>   Está dirigido a los jóvenes de quinto año, en donde se abordará la repercusión de una ciencia exacta en cualquier área que elijan y la importancia de campo conceptual, además que será un factor de mayor ponderación para el primer parcial.</a:t>
            </a:r>
          </a:p>
        </p:txBody>
      </p:sp>
    </p:spTree>
    <p:extLst>
      <p:ext uri="{BB962C8B-B14F-4D97-AF65-F5344CB8AC3E}">
        <p14:creationId xmlns:p14="http://schemas.microsoft.com/office/powerpoint/2010/main" val="1466823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DB2E141-DF54-4B02-B695-C5C65C86A17C}"/>
              </a:ext>
            </a:extLst>
          </p:cNvPr>
          <p:cNvSpPr txBox="1"/>
          <p:nvPr/>
        </p:nvSpPr>
        <p:spPr>
          <a:xfrm>
            <a:off x="1060704" y="1219200"/>
            <a:ext cx="4925568" cy="400110"/>
          </a:xfrm>
          <a:prstGeom prst="rect">
            <a:avLst/>
          </a:prstGeom>
          <a:noFill/>
        </p:spPr>
        <p:txBody>
          <a:bodyPr wrap="square" rtlCol="0">
            <a:spAutoFit/>
          </a:bodyPr>
          <a:lstStyle/>
          <a:p>
            <a:r>
              <a:rPr lang="es-MX" sz="2000" dirty="0">
                <a:latin typeface="Century Gothic" panose="020B0502020202020204" pitchFamily="34" charset="0"/>
              </a:rPr>
              <a:t>Evaluación del proyecto</a:t>
            </a:r>
          </a:p>
        </p:txBody>
      </p:sp>
      <p:graphicFrame>
        <p:nvGraphicFramePr>
          <p:cNvPr id="4" name="Tabla 3">
            <a:extLst>
              <a:ext uri="{FF2B5EF4-FFF2-40B4-BE49-F238E27FC236}">
                <a16:creationId xmlns:a16="http://schemas.microsoft.com/office/drawing/2014/main" id="{3BF066D0-FBB3-4E9F-8243-83341BD166EA}"/>
              </a:ext>
            </a:extLst>
          </p:cNvPr>
          <p:cNvGraphicFramePr>
            <a:graphicFrameLocks noGrp="1"/>
          </p:cNvGraphicFramePr>
          <p:nvPr>
            <p:extLst>
              <p:ext uri="{D42A27DB-BD31-4B8C-83A1-F6EECF244321}">
                <p14:modId xmlns:p14="http://schemas.microsoft.com/office/powerpoint/2010/main" val="1116538706"/>
              </p:ext>
            </p:extLst>
          </p:nvPr>
        </p:nvGraphicFramePr>
        <p:xfrm>
          <a:off x="1269102" y="2067339"/>
          <a:ext cx="9653796" cy="3367869"/>
        </p:xfrm>
        <a:graphic>
          <a:graphicData uri="http://schemas.openxmlformats.org/drawingml/2006/table">
            <a:tbl>
              <a:tblPr>
                <a:tableStyleId>{5C22544A-7EE6-4342-B048-85BDC9FD1C3A}</a:tableStyleId>
              </a:tblPr>
              <a:tblGrid>
                <a:gridCol w="3042340">
                  <a:extLst>
                    <a:ext uri="{9D8B030D-6E8A-4147-A177-3AD203B41FA5}">
                      <a16:colId xmlns:a16="http://schemas.microsoft.com/office/drawing/2014/main" val="3070067644"/>
                    </a:ext>
                  </a:extLst>
                </a:gridCol>
                <a:gridCol w="3042340">
                  <a:extLst>
                    <a:ext uri="{9D8B030D-6E8A-4147-A177-3AD203B41FA5}">
                      <a16:colId xmlns:a16="http://schemas.microsoft.com/office/drawing/2014/main" val="2376107546"/>
                    </a:ext>
                  </a:extLst>
                </a:gridCol>
                <a:gridCol w="3569116">
                  <a:extLst>
                    <a:ext uri="{9D8B030D-6E8A-4147-A177-3AD203B41FA5}">
                      <a16:colId xmlns:a16="http://schemas.microsoft.com/office/drawing/2014/main" val="1104595297"/>
                    </a:ext>
                  </a:extLst>
                </a:gridCol>
              </a:tblGrid>
              <a:tr h="637575">
                <a:tc>
                  <a:txBody>
                    <a:bodyPr/>
                    <a:lstStyle/>
                    <a:p>
                      <a:pPr algn="ctr">
                        <a:lnSpc>
                          <a:spcPct val="115000"/>
                        </a:lnSpc>
                        <a:spcAft>
                          <a:spcPts val="0"/>
                        </a:spcAft>
                      </a:pPr>
                      <a:r>
                        <a:rPr lang="es-ES" sz="1800" dirty="0">
                          <a:effectLst/>
                          <a:latin typeface="Century Gothic" panose="020B0502020202020204" pitchFamily="34" charset="0"/>
                        </a:rPr>
                        <a:t>1. ¿Qué aspectos se evaluarán?</a:t>
                      </a:r>
                      <a:endParaRPr lang="es-MX" sz="18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800" dirty="0">
                          <a:effectLst/>
                          <a:latin typeface="Century Gothic" panose="020B0502020202020204" pitchFamily="34" charset="0"/>
                        </a:rPr>
                        <a:t>2. ¿Cuáles son los criterios que se utilizarán para evaluar cada aspecto?</a:t>
                      </a:r>
                      <a:endParaRPr lang="es-MX" sz="18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800" dirty="0">
                          <a:effectLst/>
                          <a:latin typeface="Century Gothic" panose="020B0502020202020204" pitchFamily="34" charset="0"/>
                        </a:rPr>
                        <a:t>3. Herramientas e instrumentos de evaluación que se utilizarán.</a:t>
                      </a:r>
                      <a:endParaRPr lang="es-MX" sz="18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11286893"/>
                  </a:ext>
                </a:extLst>
              </a:tr>
              <a:tr h="2322595">
                <a:tc>
                  <a:txBody>
                    <a:bodyPr/>
                    <a:lstStyle/>
                    <a:p>
                      <a:pPr algn="just">
                        <a:lnSpc>
                          <a:spcPct val="115000"/>
                        </a:lnSpc>
                        <a:spcAft>
                          <a:spcPts val="0"/>
                        </a:spcAft>
                      </a:pPr>
                      <a:r>
                        <a:rPr lang="es-ES" sz="1800">
                          <a:effectLst/>
                          <a:latin typeface="Century Gothic" panose="020B0502020202020204" pitchFamily="34" charset="0"/>
                        </a:rPr>
                        <a:t>-Resumen del proyecto</a:t>
                      </a:r>
                      <a:endParaRPr lang="es-MX" sz="1800">
                        <a:effectLst/>
                        <a:latin typeface="Century Gothic" panose="020B0502020202020204" pitchFamily="34" charset="0"/>
                      </a:endParaRPr>
                    </a:p>
                    <a:p>
                      <a:pPr algn="just">
                        <a:lnSpc>
                          <a:spcPct val="115000"/>
                        </a:lnSpc>
                        <a:spcAft>
                          <a:spcPts val="0"/>
                        </a:spcAft>
                      </a:pPr>
                      <a:r>
                        <a:rPr lang="es-ES" sz="1800">
                          <a:effectLst/>
                          <a:latin typeface="Century Gothic" panose="020B0502020202020204" pitchFamily="34" charset="0"/>
                        </a:rPr>
                        <a:t>-Presentación visual</a:t>
                      </a:r>
                      <a:endParaRPr lang="es-MX" sz="1800">
                        <a:effectLst/>
                        <a:latin typeface="Century Gothic" panose="020B0502020202020204" pitchFamily="34" charset="0"/>
                      </a:endParaRPr>
                    </a:p>
                    <a:p>
                      <a:pPr algn="just">
                        <a:lnSpc>
                          <a:spcPct val="115000"/>
                        </a:lnSpc>
                        <a:spcAft>
                          <a:spcPts val="0"/>
                        </a:spcAft>
                      </a:pPr>
                      <a:r>
                        <a:rPr lang="es-ES" sz="1800">
                          <a:effectLst/>
                          <a:latin typeface="Century Gothic" panose="020B0502020202020204" pitchFamily="34" charset="0"/>
                        </a:rPr>
                        <a:t>-Presentación oral</a:t>
                      </a:r>
                      <a:endParaRPr lang="es-MX" sz="1800">
                        <a:effectLst/>
                        <a:latin typeface="Century Gothic" panose="020B0502020202020204" pitchFamily="34" charset="0"/>
                      </a:endParaRPr>
                    </a:p>
                    <a:p>
                      <a:pPr algn="just">
                        <a:lnSpc>
                          <a:spcPct val="115000"/>
                        </a:lnSpc>
                        <a:spcAft>
                          <a:spcPts val="0"/>
                        </a:spcAft>
                      </a:pPr>
                      <a:r>
                        <a:rPr lang="es-ES" sz="1800">
                          <a:effectLst/>
                          <a:latin typeface="Century Gothic" panose="020B0502020202020204" pitchFamily="34" charset="0"/>
                        </a:rPr>
                        <a:t>-Relevancia de la investigación</a:t>
                      </a:r>
                      <a:endParaRPr lang="es-MX" sz="1800">
                        <a:solidFill>
                          <a:srgbClr val="000000"/>
                        </a:solidFill>
                        <a:effectLst/>
                        <a:latin typeface="Century Gothic" panose="020B0502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800" dirty="0">
                          <a:effectLst/>
                          <a:latin typeface="Century Gothic" panose="020B0502020202020204" pitchFamily="34" charset="0"/>
                        </a:rPr>
                        <a:t>(Véase rúbrica)</a:t>
                      </a:r>
                      <a:endParaRPr lang="es-MX" sz="1800" dirty="0">
                        <a:effectLst/>
                        <a:latin typeface="Century Gothic" panose="020B0502020202020204" pitchFamily="34" charset="0"/>
                      </a:endParaRPr>
                    </a:p>
                    <a:p>
                      <a:pPr marL="457200" indent="-457200">
                        <a:lnSpc>
                          <a:spcPct val="115000"/>
                        </a:lnSpc>
                        <a:spcAft>
                          <a:spcPts val="0"/>
                        </a:spcAft>
                      </a:pPr>
                      <a:r>
                        <a:rPr lang="es-ES" sz="1800" dirty="0">
                          <a:effectLst/>
                          <a:latin typeface="Century Gothic" panose="020B0502020202020204" pitchFamily="34" charset="0"/>
                        </a:rPr>
                        <a:t> </a:t>
                      </a:r>
                      <a:endParaRPr lang="es-MX" sz="18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800" dirty="0">
                          <a:effectLst/>
                          <a:latin typeface="Century Gothic" panose="020B0502020202020204" pitchFamily="34" charset="0"/>
                        </a:rPr>
                        <a:t> </a:t>
                      </a:r>
                      <a:endParaRPr lang="es-MX" sz="1800" dirty="0">
                        <a:effectLst/>
                        <a:latin typeface="Century Gothic" panose="020B0502020202020204" pitchFamily="34" charset="0"/>
                      </a:endParaRPr>
                    </a:p>
                    <a:p>
                      <a:pPr>
                        <a:lnSpc>
                          <a:spcPct val="115000"/>
                        </a:lnSpc>
                        <a:spcAft>
                          <a:spcPts val="0"/>
                        </a:spcAft>
                      </a:pPr>
                      <a:r>
                        <a:rPr lang="es-ES" sz="1800" dirty="0">
                          <a:effectLst/>
                          <a:latin typeface="Century Gothic" panose="020B0502020202020204" pitchFamily="34" charset="0"/>
                        </a:rPr>
                        <a:t>Rubricas y listas de cotejo</a:t>
                      </a:r>
                      <a:endParaRPr lang="es-MX" sz="18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152849007"/>
                  </a:ext>
                </a:extLst>
              </a:tr>
            </a:tbl>
          </a:graphicData>
        </a:graphic>
      </p:graphicFrame>
    </p:spTree>
    <p:extLst>
      <p:ext uri="{BB962C8B-B14F-4D97-AF65-F5344CB8AC3E}">
        <p14:creationId xmlns:p14="http://schemas.microsoft.com/office/powerpoint/2010/main" val="256675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335663-5F9F-4988-965A-2CE3579655EA}"/>
              </a:ext>
            </a:extLst>
          </p:cNvPr>
          <p:cNvPicPr>
            <a:picLocks noChangeAspect="1"/>
          </p:cNvPicPr>
          <p:nvPr/>
        </p:nvPicPr>
        <p:blipFill>
          <a:blip r:embed="rId2"/>
          <a:stretch>
            <a:fillRect/>
          </a:stretch>
        </p:blipFill>
        <p:spPr>
          <a:xfrm>
            <a:off x="1" y="3443734"/>
            <a:ext cx="12192000" cy="3414266"/>
          </a:xfrm>
          <a:prstGeom prst="rect">
            <a:avLst/>
          </a:prstGeom>
        </p:spPr>
      </p:pic>
      <p:sp>
        <p:nvSpPr>
          <p:cNvPr id="4" name="CuadroTexto 3">
            <a:extLst>
              <a:ext uri="{FF2B5EF4-FFF2-40B4-BE49-F238E27FC236}">
                <a16:creationId xmlns:a16="http://schemas.microsoft.com/office/drawing/2014/main" id="{D3273E4F-CD73-4EE4-9036-EE3138D2EBF3}"/>
              </a:ext>
            </a:extLst>
          </p:cNvPr>
          <p:cNvSpPr txBox="1"/>
          <p:nvPr/>
        </p:nvSpPr>
        <p:spPr>
          <a:xfrm>
            <a:off x="3710610" y="2292625"/>
            <a:ext cx="5592418" cy="1323439"/>
          </a:xfrm>
          <a:prstGeom prst="rect">
            <a:avLst/>
          </a:prstGeom>
          <a:noFill/>
        </p:spPr>
        <p:txBody>
          <a:bodyPr wrap="square" rtlCol="0">
            <a:spAutoFit/>
          </a:bodyPr>
          <a:lstStyle/>
          <a:p>
            <a:r>
              <a:rPr lang="es-MX" sz="2000" dirty="0">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rPr>
              <a:t>Ciclo escolar 2018-2019</a:t>
            </a:r>
          </a:p>
          <a:p>
            <a:endParaRPr lang="es-MX" sz="2000" dirty="0">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r>
              <a:rPr lang="es-MX" sz="2000" dirty="0">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rPr>
              <a:t>Inicio del proyecto: agosto 2018</a:t>
            </a:r>
          </a:p>
          <a:p>
            <a:r>
              <a:rPr lang="es-MX" sz="2000" dirty="0">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rPr>
              <a:t>Fin del proyecto: octubre 2018</a:t>
            </a:r>
          </a:p>
        </p:txBody>
      </p:sp>
    </p:spTree>
    <p:extLst>
      <p:ext uri="{BB962C8B-B14F-4D97-AF65-F5344CB8AC3E}">
        <p14:creationId xmlns:p14="http://schemas.microsoft.com/office/powerpoint/2010/main" val="1386582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05DAE23-25C4-4237-A40B-DC5B6D9E14FC}"/>
              </a:ext>
            </a:extLst>
          </p:cNvPr>
          <p:cNvPicPr>
            <a:picLocks noChangeAspect="1"/>
          </p:cNvPicPr>
          <p:nvPr/>
        </p:nvPicPr>
        <p:blipFill>
          <a:blip r:embed="rId3"/>
          <a:stretch>
            <a:fillRect/>
          </a:stretch>
        </p:blipFill>
        <p:spPr>
          <a:xfrm>
            <a:off x="0" y="3443944"/>
            <a:ext cx="12193057" cy="3414056"/>
          </a:xfrm>
          <a:prstGeom prst="rect">
            <a:avLst/>
          </a:prstGeom>
        </p:spPr>
      </p:pic>
      <p:sp>
        <p:nvSpPr>
          <p:cNvPr id="2" name="CuadroTexto 1">
            <a:extLst>
              <a:ext uri="{FF2B5EF4-FFF2-40B4-BE49-F238E27FC236}">
                <a16:creationId xmlns:a16="http://schemas.microsoft.com/office/drawing/2014/main" id="{E9D7398E-0B47-49F0-A45F-1320D5BA682B}"/>
              </a:ext>
            </a:extLst>
          </p:cNvPr>
          <p:cNvSpPr txBox="1"/>
          <p:nvPr/>
        </p:nvSpPr>
        <p:spPr>
          <a:xfrm>
            <a:off x="1182623" y="1365504"/>
            <a:ext cx="4661585" cy="369332"/>
          </a:xfrm>
          <a:prstGeom prst="rect">
            <a:avLst/>
          </a:prstGeom>
          <a:noFill/>
        </p:spPr>
        <p:txBody>
          <a:bodyPr wrap="square" rtlCol="0">
            <a:spAutoFit/>
          </a:bodyPr>
          <a:lstStyle/>
          <a:p>
            <a:r>
              <a:rPr lang="es-MX" dirty="0">
                <a:latin typeface="Century Gothic" panose="020B0502020202020204" pitchFamily="34" charset="0"/>
              </a:rPr>
              <a:t>Evaluación. Formatos. Prerrequisitos. </a:t>
            </a:r>
          </a:p>
        </p:txBody>
      </p:sp>
      <p:graphicFrame>
        <p:nvGraphicFramePr>
          <p:cNvPr id="3" name="Objeto 2">
            <a:extLst>
              <a:ext uri="{FF2B5EF4-FFF2-40B4-BE49-F238E27FC236}">
                <a16:creationId xmlns:a16="http://schemas.microsoft.com/office/drawing/2014/main" id="{8FAA0C23-6FEC-4FDD-AE03-23797F84193C}"/>
              </a:ext>
            </a:extLst>
          </p:cNvPr>
          <p:cNvGraphicFramePr>
            <a:graphicFrameLocks noChangeAspect="1"/>
          </p:cNvGraphicFramePr>
          <p:nvPr>
            <p:extLst>
              <p:ext uri="{D42A27DB-BD31-4B8C-83A1-F6EECF244321}">
                <p14:modId xmlns:p14="http://schemas.microsoft.com/office/powerpoint/2010/main" val="529144848"/>
              </p:ext>
            </p:extLst>
          </p:nvPr>
        </p:nvGraphicFramePr>
        <p:xfrm>
          <a:off x="303453" y="2168101"/>
          <a:ext cx="2938971" cy="786766"/>
        </p:xfrm>
        <a:graphic>
          <a:graphicData uri="http://schemas.openxmlformats.org/presentationml/2006/ole">
            <mc:AlternateContent xmlns:mc="http://schemas.openxmlformats.org/markup-compatibility/2006">
              <mc:Choice xmlns:v="urn:schemas-microsoft-com:vml" Requires="v">
                <p:oleObj spid="_x0000_s10390" name="Objeto empaquetador del shell" showAsIcon="1" r:id="rId4" imgW="1636920" imgH="437760" progId="Package">
                  <p:embed/>
                </p:oleObj>
              </mc:Choice>
              <mc:Fallback>
                <p:oleObj name="Objeto empaquetador del shell" showAsIcon="1" r:id="rId4" imgW="1636920" imgH="437760" progId="Package">
                  <p:embed/>
                  <p:pic>
                    <p:nvPicPr>
                      <p:cNvPr id="0" name=""/>
                      <p:cNvPicPr/>
                      <p:nvPr/>
                    </p:nvPicPr>
                    <p:blipFill>
                      <a:blip r:embed="rId5"/>
                      <a:stretch>
                        <a:fillRect/>
                      </a:stretch>
                    </p:blipFill>
                    <p:spPr>
                      <a:xfrm>
                        <a:off x="303453" y="2168101"/>
                        <a:ext cx="2938971" cy="786766"/>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57287A83-D32E-4E78-B26A-41BC02118BA4}"/>
              </a:ext>
            </a:extLst>
          </p:cNvPr>
          <p:cNvGraphicFramePr>
            <a:graphicFrameLocks noChangeAspect="1"/>
          </p:cNvGraphicFramePr>
          <p:nvPr>
            <p:extLst>
              <p:ext uri="{D42A27DB-BD31-4B8C-83A1-F6EECF244321}">
                <p14:modId xmlns:p14="http://schemas.microsoft.com/office/powerpoint/2010/main" val="1892047900"/>
              </p:ext>
            </p:extLst>
          </p:nvPr>
        </p:nvGraphicFramePr>
        <p:xfrm>
          <a:off x="4051890" y="2219368"/>
          <a:ext cx="2565832" cy="754174"/>
        </p:xfrm>
        <a:graphic>
          <a:graphicData uri="http://schemas.openxmlformats.org/presentationml/2006/ole">
            <mc:AlternateContent xmlns:mc="http://schemas.openxmlformats.org/markup-compatibility/2006">
              <mc:Choice xmlns:v="urn:schemas-microsoft-com:vml" Requires="v">
                <p:oleObj spid="_x0000_s10391" name="Objeto empaquetador del shell" showAsIcon="1" r:id="rId6" imgW="1490400" imgH="437760" progId="Package">
                  <p:embed/>
                </p:oleObj>
              </mc:Choice>
              <mc:Fallback>
                <p:oleObj name="Objeto empaquetador del shell" showAsIcon="1" r:id="rId6" imgW="1490400" imgH="437760" progId="Package">
                  <p:embed/>
                  <p:pic>
                    <p:nvPicPr>
                      <p:cNvPr id="0" name=""/>
                      <p:cNvPicPr/>
                      <p:nvPr/>
                    </p:nvPicPr>
                    <p:blipFill>
                      <a:blip r:embed="rId7"/>
                      <a:stretch>
                        <a:fillRect/>
                      </a:stretch>
                    </p:blipFill>
                    <p:spPr>
                      <a:xfrm>
                        <a:off x="4051890" y="2219368"/>
                        <a:ext cx="2565832" cy="754174"/>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F10A089D-6E27-4159-AD68-190EED724114}"/>
              </a:ext>
            </a:extLst>
          </p:cNvPr>
          <p:cNvGraphicFramePr>
            <a:graphicFrameLocks noChangeAspect="1"/>
          </p:cNvGraphicFramePr>
          <p:nvPr>
            <p:extLst>
              <p:ext uri="{D42A27DB-BD31-4B8C-83A1-F6EECF244321}">
                <p14:modId xmlns:p14="http://schemas.microsoft.com/office/powerpoint/2010/main" val="2729338445"/>
              </p:ext>
            </p:extLst>
          </p:nvPr>
        </p:nvGraphicFramePr>
        <p:xfrm>
          <a:off x="7173669" y="2212303"/>
          <a:ext cx="4638212" cy="727356"/>
        </p:xfrm>
        <a:graphic>
          <a:graphicData uri="http://schemas.openxmlformats.org/presentationml/2006/ole">
            <mc:AlternateContent xmlns:mc="http://schemas.openxmlformats.org/markup-compatibility/2006">
              <mc:Choice xmlns:v="urn:schemas-microsoft-com:vml" Requires="v">
                <p:oleObj spid="_x0000_s10392" name="Objeto empaquetador del shell" showAsIcon="1" r:id="rId8" imgW="2793240" imgH="437760" progId="Package">
                  <p:embed/>
                </p:oleObj>
              </mc:Choice>
              <mc:Fallback>
                <p:oleObj name="Objeto empaquetador del shell" showAsIcon="1" r:id="rId8" imgW="2793240" imgH="437760" progId="Package">
                  <p:embed/>
                  <p:pic>
                    <p:nvPicPr>
                      <p:cNvPr id="0" name=""/>
                      <p:cNvPicPr/>
                      <p:nvPr/>
                    </p:nvPicPr>
                    <p:blipFill>
                      <a:blip r:embed="rId9"/>
                      <a:stretch>
                        <a:fillRect/>
                      </a:stretch>
                    </p:blipFill>
                    <p:spPr>
                      <a:xfrm>
                        <a:off x="7173669" y="2212303"/>
                        <a:ext cx="4638212" cy="727356"/>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EC27A455-F002-4925-8B7C-8C6CB9DDFA5E}"/>
              </a:ext>
            </a:extLst>
          </p:cNvPr>
          <p:cNvGraphicFramePr>
            <a:graphicFrameLocks noChangeAspect="1"/>
          </p:cNvGraphicFramePr>
          <p:nvPr>
            <p:extLst>
              <p:ext uri="{D42A27DB-BD31-4B8C-83A1-F6EECF244321}">
                <p14:modId xmlns:p14="http://schemas.microsoft.com/office/powerpoint/2010/main" val="3757442329"/>
              </p:ext>
            </p:extLst>
          </p:nvPr>
        </p:nvGraphicFramePr>
        <p:xfrm>
          <a:off x="3242424" y="3174010"/>
          <a:ext cx="4079419" cy="754174"/>
        </p:xfrm>
        <a:graphic>
          <a:graphicData uri="http://schemas.openxmlformats.org/presentationml/2006/ole">
            <mc:AlternateContent xmlns:mc="http://schemas.openxmlformats.org/markup-compatibility/2006">
              <mc:Choice xmlns:v="urn:schemas-microsoft-com:vml" Requires="v">
                <p:oleObj spid="_x0000_s10393" name="Objeto empaquetador del shell" showAsIcon="1" r:id="rId10" imgW="2019600" imgH="437760" progId="Package">
                  <p:embed/>
                </p:oleObj>
              </mc:Choice>
              <mc:Fallback>
                <p:oleObj name="Objeto empaquetador del shell" showAsIcon="1" r:id="rId10" imgW="2019600" imgH="437760" progId="Package">
                  <p:embed/>
                  <p:pic>
                    <p:nvPicPr>
                      <p:cNvPr id="0" name=""/>
                      <p:cNvPicPr/>
                      <p:nvPr/>
                    </p:nvPicPr>
                    <p:blipFill>
                      <a:blip r:embed="rId11"/>
                      <a:stretch>
                        <a:fillRect/>
                      </a:stretch>
                    </p:blipFill>
                    <p:spPr>
                      <a:xfrm>
                        <a:off x="3242424" y="3174010"/>
                        <a:ext cx="4079419" cy="754174"/>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AA404D5B-49F8-4EFA-AD4F-42C9B0670742}"/>
              </a:ext>
            </a:extLst>
          </p:cNvPr>
          <p:cNvGraphicFramePr>
            <a:graphicFrameLocks noChangeAspect="1"/>
          </p:cNvGraphicFramePr>
          <p:nvPr>
            <p:extLst>
              <p:ext uri="{D42A27DB-BD31-4B8C-83A1-F6EECF244321}">
                <p14:modId xmlns:p14="http://schemas.microsoft.com/office/powerpoint/2010/main" val="67070214"/>
              </p:ext>
            </p:extLst>
          </p:nvPr>
        </p:nvGraphicFramePr>
        <p:xfrm>
          <a:off x="4051890" y="4413543"/>
          <a:ext cx="4500455" cy="754174"/>
        </p:xfrm>
        <a:graphic>
          <a:graphicData uri="http://schemas.openxmlformats.org/presentationml/2006/ole">
            <mc:AlternateContent xmlns:mc="http://schemas.openxmlformats.org/markup-compatibility/2006">
              <mc:Choice xmlns:v="urn:schemas-microsoft-com:vml" Requires="v">
                <p:oleObj spid="_x0000_s10394" name="Objeto empaquetador del shell" showAsIcon="1" r:id="rId12" imgW="2613960" imgH="437760" progId="Package">
                  <p:embed/>
                </p:oleObj>
              </mc:Choice>
              <mc:Fallback>
                <p:oleObj name="Objeto empaquetador del shell" showAsIcon="1" r:id="rId12" imgW="2613960" imgH="437760" progId="Package">
                  <p:embed/>
                  <p:pic>
                    <p:nvPicPr>
                      <p:cNvPr id="0" name=""/>
                      <p:cNvPicPr/>
                      <p:nvPr/>
                    </p:nvPicPr>
                    <p:blipFill>
                      <a:blip r:embed="rId13"/>
                      <a:stretch>
                        <a:fillRect/>
                      </a:stretch>
                    </p:blipFill>
                    <p:spPr>
                      <a:xfrm>
                        <a:off x="4051890" y="4413543"/>
                        <a:ext cx="4500455" cy="754174"/>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CCE7C9DD-BCD4-4168-BF94-853B4B918DED}"/>
              </a:ext>
            </a:extLst>
          </p:cNvPr>
          <p:cNvGraphicFramePr>
            <a:graphicFrameLocks noChangeAspect="1"/>
          </p:cNvGraphicFramePr>
          <p:nvPr>
            <p:extLst>
              <p:ext uri="{D42A27DB-BD31-4B8C-83A1-F6EECF244321}">
                <p14:modId xmlns:p14="http://schemas.microsoft.com/office/powerpoint/2010/main" val="1460011618"/>
              </p:ext>
            </p:extLst>
          </p:nvPr>
        </p:nvGraphicFramePr>
        <p:xfrm>
          <a:off x="544324" y="3195964"/>
          <a:ext cx="2438774" cy="737241"/>
        </p:xfrm>
        <a:graphic>
          <a:graphicData uri="http://schemas.openxmlformats.org/presentationml/2006/ole">
            <mc:AlternateContent xmlns:mc="http://schemas.openxmlformats.org/markup-compatibility/2006">
              <mc:Choice xmlns:v="urn:schemas-microsoft-com:vml" Requires="v">
                <p:oleObj spid="_x0000_s10395" name="Objeto empaquetador del shell" showAsIcon="1" r:id="rId14" imgW="1449720" imgH="437760" progId="Package">
                  <p:embed/>
                </p:oleObj>
              </mc:Choice>
              <mc:Fallback>
                <p:oleObj name="Objeto empaquetador del shell" showAsIcon="1" r:id="rId14" imgW="1449720" imgH="437760" progId="Package">
                  <p:embed/>
                  <p:pic>
                    <p:nvPicPr>
                      <p:cNvPr id="0" name=""/>
                      <p:cNvPicPr/>
                      <p:nvPr/>
                    </p:nvPicPr>
                    <p:blipFill>
                      <a:blip r:embed="rId15"/>
                      <a:stretch>
                        <a:fillRect/>
                      </a:stretch>
                    </p:blipFill>
                    <p:spPr>
                      <a:xfrm>
                        <a:off x="544324" y="3195964"/>
                        <a:ext cx="2438774" cy="737241"/>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BC27607D-B2D1-4F17-81D4-5C6FA49C9FCC}"/>
              </a:ext>
            </a:extLst>
          </p:cNvPr>
          <p:cNvGraphicFramePr>
            <a:graphicFrameLocks noChangeAspect="1"/>
          </p:cNvGraphicFramePr>
          <p:nvPr>
            <p:extLst>
              <p:ext uri="{D42A27DB-BD31-4B8C-83A1-F6EECF244321}">
                <p14:modId xmlns:p14="http://schemas.microsoft.com/office/powerpoint/2010/main" val="1781046678"/>
              </p:ext>
            </p:extLst>
          </p:nvPr>
        </p:nvGraphicFramePr>
        <p:xfrm>
          <a:off x="7840496" y="3167613"/>
          <a:ext cx="3304558" cy="763228"/>
        </p:xfrm>
        <a:graphic>
          <a:graphicData uri="http://schemas.openxmlformats.org/presentationml/2006/ole">
            <mc:AlternateContent xmlns:mc="http://schemas.openxmlformats.org/markup-compatibility/2006">
              <mc:Choice xmlns:v="urn:schemas-microsoft-com:vml" Requires="v">
                <p:oleObj spid="_x0000_s10396" name="Objeto empaquetador del shell" showAsIcon="1" r:id="rId16" imgW="1897560" imgH="437760" progId="Package">
                  <p:embed/>
                </p:oleObj>
              </mc:Choice>
              <mc:Fallback>
                <p:oleObj name="Objeto empaquetador del shell" showAsIcon="1" r:id="rId16" imgW="1897560" imgH="437760" progId="Package">
                  <p:embed/>
                  <p:pic>
                    <p:nvPicPr>
                      <p:cNvPr id="0" name=""/>
                      <p:cNvPicPr/>
                      <p:nvPr/>
                    </p:nvPicPr>
                    <p:blipFill>
                      <a:blip r:embed="rId17"/>
                      <a:stretch>
                        <a:fillRect/>
                      </a:stretch>
                    </p:blipFill>
                    <p:spPr>
                      <a:xfrm>
                        <a:off x="7840496" y="3167613"/>
                        <a:ext cx="3304558" cy="763228"/>
                      </a:xfrm>
                      <a:prstGeom prst="rect">
                        <a:avLst/>
                      </a:prstGeom>
                    </p:spPr>
                  </p:pic>
                </p:oleObj>
              </mc:Fallback>
            </mc:AlternateContent>
          </a:graphicData>
        </a:graphic>
      </p:graphicFrame>
      <p:graphicFrame>
        <p:nvGraphicFramePr>
          <p:cNvPr id="10" name="Objeto 9">
            <a:extLst>
              <a:ext uri="{FF2B5EF4-FFF2-40B4-BE49-F238E27FC236}">
                <a16:creationId xmlns:a16="http://schemas.microsoft.com/office/drawing/2014/main" id="{AA2F122D-C9AB-4817-86BF-9A8DF5FBA9A0}"/>
              </a:ext>
            </a:extLst>
          </p:cNvPr>
          <p:cNvGraphicFramePr>
            <a:graphicFrameLocks noChangeAspect="1"/>
          </p:cNvGraphicFramePr>
          <p:nvPr>
            <p:extLst>
              <p:ext uri="{D42A27DB-BD31-4B8C-83A1-F6EECF244321}">
                <p14:modId xmlns:p14="http://schemas.microsoft.com/office/powerpoint/2010/main" val="3724789945"/>
              </p:ext>
            </p:extLst>
          </p:nvPr>
        </p:nvGraphicFramePr>
        <p:xfrm>
          <a:off x="0" y="4405651"/>
          <a:ext cx="4293704" cy="745322"/>
        </p:xfrm>
        <a:graphic>
          <a:graphicData uri="http://schemas.openxmlformats.org/presentationml/2006/ole">
            <mc:AlternateContent xmlns:mc="http://schemas.openxmlformats.org/markup-compatibility/2006">
              <mc:Choice xmlns:v="urn:schemas-microsoft-com:vml" Requires="v">
                <p:oleObj spid="_x0000_s10397" name="Objeto empaquetador del shell" showAsIcon="1" r:id="rId18" imgW="2524320" imgH="437760" progId="Package">
                  <p:embed/>
                </p:oleObj>
              </mc:Choice>
              <mc:Fallback>
                <p:oleObj name="Objeto empaquetador del shell" showAsIcon="1" r:id="rId18" imgW="2524320" imgH="437760" progId="Package">
                  <p:embed/>
                  <p:pic>
                    <p:nvPicPr>
                      <p:cNvPr id="0" name=""/>
                      <p:cNvPicPr/>
                      <p:nvPr/>
                    </p:nvPicPr>
                    <p:blipFill>
                      <a:blip r:embed="rId19"/>
                      <a:stretch>
                        <a:fillRect/>
                      </a:stretch>
                    </p:blipFill>
                    <p:spPr>
                      <a:xfrm>
                        <a:off x="0" y="4405651"/>
                        <a:ext cx="4293704" cy="745322"/>
                      </a:xfrm>
                      <a:prstGeom prst="rect">
                        <a:avLst/>
                      </a:prstGeom>
                    </p:spPr>
                  </p:pic>
                </p:oleObj>
              </mc:Fallback>
            </mc:AlternateContent>
          </a:graphicData>
        </a:graphic>
      </p:graphicFrame>
    </p:spTree>
    <p:extLst>
      <p:ext uri="{BB962C8B-B14F-4D97-AF65-F5344CB8AC3E}">
        <p14:creationId xmlns:p14="http://schemas.microsoft.com/office/powerpoint/2010/main" val="971582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AF4D6EF-CA6F-47B1-AF53-B0DE5A0C0CB8}"/>
              </a:ext>
            </a:extLst>
          </p:cNvPr>
          <p:cNvPicPr>
            <a:picLocks noChangeAspect="1"/>
          </p:cNvPicPr>
          <p:nvPr/>
        </p:nvPicPr>
        <p:blipFill>
          <a:blip r:embed="rId3"/>
          <a:stretch>
            <a:fillRect/>
          </a:stretch>
        </p:blipFill>
        <p:spPr>
          <a:xfrm>
            <a:off x="0" y="3443944"/>
            <a:ext cx="12193057" cy="3414056"/>
          </a:xfrm>
          <a:prstGeom prst="rect">
            <a:avLst/>
          </a:prstGeom>
        </p:spPr>
      </p:pic>
      <p:sp>
        <p:nvSpPr>
          <p:cNvPr id="2" name="CuadroTexto 1">
            <a:extLst>
              <a:ext uri="{FF2B5EF4-FFF2-40B4-BE49-F238E27FC236}">
                <a16:creationId xmlns:a16="http://schemas.microsoft.com/office/drawing/2014/main" id="{024EF1B2-08CE-4F37-8CAB-0C14EC0EEF9D}"/>
              </a:ext>
            </a:extLst>
          </p:cNvPr>
          <p:cNvSpPr txBox="1"/>
          <p:nvPr/>
        </p:nvSpPr>
        <p:spPr>
          <a:xfrm>
            <a:off x="1438656" y="1511808"/>
            <a:ext cx="6009066" cy="369332"/>
          </a:xfrm>
          <a:prstGeom prst="rect">
            <a:avLst/>
          </a:prstGeom>
          <a:noFill/>
        </p:spPr>
        <p:txBody>
          <a:bodyPr wrap="square" rtlCol="0">
            <a:spAutoFit/>
          </a:bodyPr>
          <a:lstStyle/>
          <a:p>
            <a:r>
              <a:rPr lang="es-MX" dirty="0">
                <a:latin typeface="Century Gothic" panose="020B0502020202020204" pitchFamily="34" charset="0"/>
              </a:rPr>
              <a:t>Evaluación. Formatos. Grupo heterogéneo</a:t>
            </a:r>
          </a:p>
        </p:txBody>
      </p:sp>
      <p:graphicFrame>
        <p:nvGraphicFramePr>
          <p:cNvPr id="3" name="Objeto 2">
            <a:extLst>
              <a:ext uri="{FF2B5EF4-FFF2-40B4-BE49-F238E27FC236}">
                <a16:creationId xmlns:a16="http://schemas.microsoft.com/office/drawing/2014/main" id="{F8F0322C-1100-4E67-8EAA-F33192304CA7}"/>
              </a:ext>
            </a:extLst>
          </p:cNvPr>
          <p:cNvGraphicFramePr>
            <a:graphicFrameLocks noChangeAspect="1"/>
          </p:cNvGraphicFramePr>
          <p:nvPr>
            <p:extLst>
              <p:ext uri="{D42A27DB-BD31-4B8C-83A1-F6EECF244321}">
                <p14:modId xmlns:p14="http://schemas.microsoft.com/office/powerpoint/2010/main" val="1180143197"/>
              </p:ext>
            </p:extLst>
          </p:nvPr>
        </p:nvGraphicFramePr>
        <p:xfrm>
          <a:off x="1438656" y="3273018"/>
          <a:ext cx="4007987" cy="891382"/>
        </p:xfrm>
        <a:graphic>
          <a:graphicData uri="http://schemas.openxmlformats.org/presentationml/2006/ole">
            <mc:AlternateContent xmlns:mc="http://schemas.openxmlformats.org/markup-compatibility/2006">
              <mc:Choice xmlns:v="urn:schemas-microsoft-com:vml" Requires="v">
                <p:oleObj spid="_x0000_s11302" name="Objeto empaquetador del shell" showAsIcon="1" r:id="rId4" imgW="1970640" imgH="437760" progId="Package">
                  <p:embed/>
                </p:oleObj>
              </mc:Choice>
              <mc:Fallback>
                <p:oleObj name="Objeto empaquetador del shell" showAsIcon="1" r:id="rId4" imgW="1970640" imgH="437760" progId="Package">
                  <p:embed/>
                  <p:pic>
                    <p:nvPicPr>
                      <p:cNvPr id="0" name=""/>
                      <p:cNvPicPr/>
                      <p:nvPr/>
                    </p:nvPicPr>
                    <p:blipFill>
                      <a:blip r:embed="rId5"/>
                      <a:stretch>
                        <a:fillRect/>
                      </a:stretch>
                    </p:blipFill>
                    <p:spPr>
                      <a:xfrm>
                        <a:off x="1438656" y="3273018"/>
                        <a:ext cx="4007987" cy="891382"/>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2F8358B9-680E-4D3A-A4EB-5C4C0CD5BBFD}"/>
              </a:ext>
            </a:extLst>
          </p:cNvPr>
          <p:cNvGraphicFramePr>
            <a:graphicFrameLocks noChangeAspect="1"/>
          </p:cNvGraphicFramePr>
          <p:nvPr>
            <p:extLst>
              <p:ext uri="{D42A27DB-BD31-4B8C-83A1-F6EECF244321}">
                <p14:modId xmlns:p14="http://schemas.microsoft.com/office/powerpoint/2010/main" val="3189681668"/>
              </p:ext>
            </p:extLst>
          </p:nvPr>
        </p:nvGraphicFramePr>
        <p:xfrm>
          <a:off x="5811816" y="3273018"/>
          <a:ext cx="4548142" cy="840782"/>
        </p:xfrm>
        <a:graphic>
          <a:graphicData uri="http://schemas.openxmlformats.org/presentationml/2006/ole">
            <mc:AlternateContent xmlns:mc="http://schemas.openxmlformats.org/markup-compatibility/2006">
              <mc:Choice xmlns:v="urn:schemas-microsoft-com:vml" Requires="v">
                <p:oleObj spid="_x0000_s11303" name="Objeto empaquetador del shell" showAsIcon="1" r:id="rId6" imgW="2369880" imgH="437760" progId="Package">
                  <p:embed/>
                </p:oleObj>
              </mc:Choice>
              <mc:Fallback>
                <p:oleObj name="Objeto empaquetador del shell" showAsIcon="1" r:id="rId6" imgW="2369880" imgH="437760" progId="Package">
                  <p:embed/>
                  <p:pic>
                    <p:nvPicPr>
                      <p:cNvPr id="0" name=""/>
                      <p:cNvPicPr/>
                      <p:nvPr/>
                    </p:nvPicPr>
                    <p:blipFill>
                      <a:blip r:embed="rId7"/>
                      <a:stretch>
                        <a:fillRect/>
                      </a:stretch>
                    </p:blipFill>
                    <p:spPr>
                      <a:xfrm>
                        <a:off x="5811816" y="3273018"/>
                        <a:ext cx="4548142" cy="840782"/>
                      </a:xfrm>
                      <a:prstGeom prst="rect">
                        <a:avLst/>
                      </a:prstGeom>
                    </p:spPr>
                  </p:pic>
                </p:oleObj>
              </mc:Fallback>
            </mc:AlternateContent>
          </a:graphicData>
        </a:graphic>
      </p:graphicFrame>
    </p:spTree>
    <p:extLst>
      <p:ext uri="{BB962C8B-B14F-4D97-AF65-F5344CB8AC3E}">
        <p14:creationId xmlns:p14="http://schemas.microsoft.com/office/powerpoint/2010/main" val="2720101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43AE16A-4CE5-4631-A1E3-F023FEBE1F67}"/>
              </a:ext>
            </a:extLst>
          </p:cNvPr>
          <p:cNvSpPr txBox="1"/>
          <p:nvPr/>
        </p:nvSpPr>
        <p:spPr>
          <a:xfrm>
            <a:off x="3778990" y="582682"/>
            <a:ext cx="5164107" cy="369332"/>
          </a:xfrm>
          <a:prstGeom prst="rect">
            <a:avLst/>
          </a:prstGeom>
          <a:noFill/>
        </p:spPr>
        <p:txBody>
          <a:bodyPr wrap="square" rtlCol="0">
            <a:spAutoFit/>
          </a:bodyPr>
          <a:lstStyle/>
          <a:p>
            <a:r>
              <a:rPr lang="es-MX" dirty="0"/>
              <a:t>Lista de pasos para realizar una infografía digital</a:t>
            </a:r>
          </a:p>
        </p:txBody>
      </p:sp>
      <p:pic>
        <p:nvPicPr>
          <p:cNvPr id="6" name="Imagen 5">
            <a:extLst>
              <a:ext uri="{FF2B5EF4-FFF2-40B4-BE49-F238E27FC236}">
                <a16:creationId xmlns:a16="http://schemas.microsoft.com/office/drawing/2014/main" id="{D48EF6B3-6936-489C-ADB3-38C228474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235" y="1264340"/>
            <a:ext cx="9144000" cy="5143500"/>
          </a:xfrm>
          <a:prstGeom prst="rect">
            <a:avLst/>
          </a:prstGeom>
        </p:spPr>
      </p:pic>
    </p:spTree>
    <p:extLst>
      <p:ext uri="{BB962C8B-B14F-4D97-AF65-F5344CB8AC3E}">
        <p14:creationId xmlns:p14="http://schemas.microsoft.com/office/powerpoint/2010/main" val="912589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6E32FAD-3D82-4269-820B-0681B65B079E}"/>
              </a:ext>
            </a:extLst>
          </p:cNvPr>
          <p:cNvPicPr>
            <a:picLocks noChangeAspect="1"/>
          </p:cNvPicPr>
          <p:nvPr/>
        </p:nvPicPr>
        <p:blipFill>
          <a:blip r:embed="rId3"/>
          <a:stretch>
            <a:fillRect/>
          </a:stretch>
        </p:blipFill>
        <p:spPr>
          <a:xfrm>
            <a:off x="0" y="3443944"/>
            <a:ext cx="12193057" cy="3414056"/>
          </a:xfrm>
          <a:prstGeom prst="rect">
            <a:avLst/>
          </a:prstGeom>
        </p:spPr>
      </p:pic>
      <p:sp>
        <p:nvSpPr>
          <p:cNvPr id="2" name="CuadroTexto 1">
            <a:extLst>
              <a:ext uri="{FF2B5EF4-FFF2-40B4-BE49-F238E27FC236}">
                <a16:creationId xmlns:a16="http://schemas.microsoft.com/office/drawing/2014/main" id="{15073A92-62C4-45A9-8075-73B837EB2098}"/>
              </a:ext>
            </a:extLst>
          </p:cNvPr>
          <p:cNvSpPr txBox="1"/>
          <p:nvPr/>
        </p:nvSpPr>
        <p:spPr>
          <a:xfrm>
            <a:off x="1297123" y="1499616"/>
            <a:ext cx="2670048" cy="677108"/>
          </a:xfrm>
          <a:prstGeom prst="rect">
            <a:avLst/>
          </a:prstGeom>
          <a:noFill/>
        </p:spPr>
        <p:txBody>
          <a:bodyPr wrap="square" rtlCol="0">
            <a:spAutoFit/>
          </a:bodyPr>
          <a:lstStyle/>
          <a:p>
            <a:r>
              <a:rPr lang="es-MX" sz="2000" dirty="0">
                <a:latin typeface="Century Gothic" panose="020B0502020202020204" pitchFamily="34" charset="0"/>
              </a:rPr>
              <a:t>Infografía</a:t>
            </a:r>
          </a:p>
          <a:p>
            <a:endParaRPr lang="es-MX" dirty="0"/>
          </a:p>
        </p:txBody>
      </p:sp>
      <p:graphicFrame>
        <p:nvGraphicFramePr>
          <p:cNvPr id="3" name="Objeto 2">
            <a:extLst>
              <a:ext uri="{FF2B5EF4-FFF2-40B4-BE49-F238E27FC236}">
                <a16:creationId xmlns:a16="http://schemas.microsoft.com/office/drawing/2014/main" id="{F750533A-208A-4311-B950-4DFB49CF6A54}"/>
              </a:ext>
            </a:extLst>
          </p:cNvPr>
          <p:cNvGraphicFramePr>
            <a:graphicFrameLocks noChangeAspect="1"/>
          </p:cNvGraphicFramePr>
          <p:nvPr>
            <p:extLst>
              <p:ext uri="{D42A27DB-BD31-4B8C-83A1-F6EECF244321}">
                <p14:modId xmlns:p14="http://schemas.microsoft.com/office/powerpoint/2010/main" val="2859462809"/>
              </p:ext>
            </p:extLst>
          </p:nvPr>
        </p:nvGraphicFramePr>
        <p:xfrm>
          <a:off x="4359966" y="2909403"/>
          <a:ext cx="3283898" cy="1009305"/>
        </p:xfrm>
        <a:graphic>
          <a:graphicData uri="http://schemas.openxmlformats.org/presentationml/2006/ole">
            <mc:AlternateContent xmlns:mc="http://schemas.openxmlformats.org/markup-compatibility/2006">
              <mc:Choice xmlns:v="urn:schemas-microsoft-com:vml" Requires="v">
                <p:oleObj spid="_x0000_s13332" name="Objeto empaquetador del shell" showAsIcon="1" r:id="rId4" imgW="1425240" imgH="437760" progId="Package">
                  <p:embed/>
                </p:oleObj>
              </mc:Choice>
              <mc:Fallback>
                <p:oleObj name="Objeto empaquetador del shell" showAsIcon="1" r:id="rId4" imgW="1425240" imgH="437760" progId="Package">
                  <p:embed/>
                  <p:pic>
                    <p:nvPicPr>
                      <p:cNvPr id="0" name=""/>
                      <p:cNvPicPr/>
                      <p:nvPr/>
                    </p:nvPicPr>
                    <p:blipFill>
                      <a:blip r:embed="rId5"/>
                      <a:stretch>
                        <a:fillRect/>
                      </a:stretch>
                    </p:blipFill>
                    <p:spPr>
                      <a:xfrm>
                        <a:off x="4359966" y="2909403"/>
                        <a:ext cx="3283898" cy="1009305"/>
                      </a:xfrm>
                      <a:prstGeom prst="rect">
                        <a:avLst/>
                      </a:prstGeom>
                    </p:spPr>
                  </p:pic>
                </p:oleObj>
              </mc:Fallback>
            </mc:AlternateContent>
          </a:graphicData>
        </a:graphic>
      </p:graphicFrame>
    </p:spTree>
    <p:extLst>
      <p:ext uri="{BB962C8B-B14F-4D97-AF65-F5344CB8AC3E}">
        <p14:creationId xmlns:p14="http://schemas.microsoft.com/office/powerpoint/2010/main" val="2409960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E66F68-EAF7-4CD4-B57D-42606E8F880D}"/>
              </a:ext>
            </a:extLst>
          </p:cNvPr>
          <p:cNvPicPr>
            <a:picLocks noChangeAspect="1"/>
          </p:cNvPicPr>
          <p:nvPr/>
        </p:nvPicPr>
        <p:blipFill>
          <a:blip r:embed="rId3"/>
          <a:stretch>
            <a:fillRect/>
          </a:stretch>
        </p:blipFill>
        <p:spPr>
          <a:xfrm>
            <a:off x="0" y="3443944"/>
            <a:ext cx="12193057" cy="3414056"/>
          </a:xfrm>
          <a:prstGeom prst="rect">
            <a:avLst/>
          </a:prstGeom>
        </p:spPr>
      </p:pic>
      <p:sp>
        <p:nvSpPr>
          <p:cNvPr id="2" name="CuadroTexto 1">
            <a:extLst>
              <a:ext uri="{FF2B5EF4-FFF2-40B4-BE49-F238E27FC236}">
                <a16:creationId xmlns:a16="http://schemas.microsoft.com/office/drawing/2014/main" id="{9A7777E8-7E53-444C-9C75-2426C9A6C578}"/>
              </a:ext>
            </a:extLst>
          </p:cNvPr>
          <p:cNvSpPr txBox="1"/>
          <p:nvPr/>
        </p:nvSpPr>
        <p:spPr>
          <a:xfrm>
            <a:off x="784090" y="822165"/>
            <a:ext cx="3447686" cy="677108"/>
          </a:xfrm>
          <a:prstGeom prst="rect">
            <a:avLst/>
          </a:prstGeom>
          <a:noFill/>
        </p:spPr>
        <p:txBody>
          <a:bodyPr wrap="square" rtlCol="0">
            <a:spAutoFit/>
          </a:bodyPr>
          <a:lstStyle/>
          <a:p>
            <a:r>
              <a:rPr lang="es-MX" sz="2000" dirty="0">
                <a:latin typeface="Century Gothic" panose="020B0502020202020204" pitchFamily="34" charset="0"/>
              </a:rPr>
              <a:t>Reflexiones personales</a:t>
            </a:r>
          </a:p>
          <a:p>
            <a:endParaRPr lang="es-MX" dirty="0"/>
          </a:p>
        </p:txBody>
      </p:sp>
      <p:graphicFrame>
        <p:nvGraphicFramePr>
          <p:cNvPr id="3" name="Objeto 2">
            <a:extLst>
              <a:ext uri="{FF2B5EF4-FFF2-40B4-BE49-F238E27FC236}">
                <a16:creationId xmlns:a16="http://schemas.microsoft.com/office/drawing/2014/main" id="{3082D0F0-C5E4-4812-B930-8B60DA1B64FD}"/>
              </a:ext>
            </a:extLst>
          </p:cNvPr>
          <p:cNvGraphicFramePr>
            <a:graphicFrameLocks noChangeAspect="1"/>
          </p:cNvGraphicFramePr>
          <p:nvPr>
            <p:extLst>
              <p:ext uri="{D42A27DB-BD31-4B8C-83A1-F6EECF244321}">
                <p14:modId xmlns:p14="http://schemas.microsoft.com/office/powerpoint/2010/main" val="2342404956"/>
              </p:ext>
            </p:extLst>
          </p:nvPr>
        </p:nvGraphicFramePr>
        <p:xfrm>
          <a:off x="988404" y="2314793"/>
          <a:ext cx="5107596" cy="880510"/>
        </p:xfrm>
        <a:graphic>
          <a:graphicData uri="http://schemas.openxmlformats.org/presentationml/2006/ole">
            <mc:AlternateContent xmlns:mc="http://schemas.openxmlformats.org/markup-compatibility/2006">
              <mc:Choice xmlns:v="urn:schemas-microsoft-com:vml" Requires="v">
                <p:oleObj spid="_x0000_s14410" name="Objeto empaquetador del shell" showAsIcon="1" r:id="rId4" imgW="2540880" imgH="437760" progId="Package">
                  <p:embed/>
                </p:oleObj>
              </mc:Choice>
              <mc:Fallback>
                <p:oleObj name="Objeto empaquetador del shell" showAsIcon="1" r:id="rId4" imgW="2540880" imgH="437760" progId="Package">
                  <p:embed/>
                  <p:pic>
                    <p:nvPicPr>
                      <p:cNvPr id="0" name=""/>
                      <p:cNvPicPr/>
                      <p:nvPr/>
                    </p:nvPicPr>
                    <p:blipFill>
                      <a:blip r:embed="rId5"/>
                      <a:stretch>
                        <a:fillRect/>
                      </a:stretch>
                    </p:blipFill>
                    <p:spPr>
                      <a:xfrm>
                        <a:off x="988404" y="2314793"/>
                        <a:ext cx="5107596" cy="880510"/>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03CD5A54-C130-4F31-8DCA-D5FD0C045BD2}"/>
              </a:ext>
            </a:extLst>
          </p:cNvPr>
          <p:cNvGraphicFramePr>
            <a:graphicFrameLocks noChangeAspect="1"/>
          </p:cNvGraphicFramePr>
          <p:nvPr>
            <p:extLst>
              <p:ext uri="{D42A27DB-BD31-4B8C-83A1-F6EECF244321}">
                <p14:modId xmlns:p14="http://schemas.microsoft.com/office/powerpoint/2010/main" val="701843114"/>
              </p:ext>
            </p:extLst>
          </p:nvPr>
        </p:nvGraphicFramePr>
        <p:xfrm>
          <a:off x="5322808" y="2314793"/>
          <a:ext cx="6594255" cy="880510"/>
        </p:xfrm>
        <a:graphic>
          <a:graphicData uri="http://schemas.openxmlformats.org/presentationml/2006/ole">
            <mc:AlternateContent xmlns:mc="http://schemas.openxmlformats.org/markup-compatibility/2006">
              <mc:Choice xmlns:v="urn:schemas-microsoft-com:vml" Requires="v">
                <p:oleObj spid="_x0000_s14411" name="Objeto empaquetador del shell" showAsIcon="1" r:id="rId6" imgW="3281760" imgH="437760" progId="Package">
                  <p:embed/>
                </p:oleObj>
              </mc:Choice>
              <mc:Fallback>
                <p:oleObj name="Objeto empaquetador del shell" showAsIcon="1" r:id="rId6" imgW="3281760" imgH="437760" progId="Package">
                  <p:embed/>
                  <p:pic>
                    <p:nvPicPr>
                      <p:cNvPr id="0" name=""/>
                      <p:cNvPicPr/>
                      <p:nvPr/>
                    </p:nvPicPr>
                    <p:blipFill>
                      <a:blip r:embed="rId7"/>
                      <a:stretch>
                        <a:fillRect/>
                      </a:stretch>
                    </p:blipFill>
                    <p:spPr>
                      <a:xfrm>
                        <a:off x="5322808" y="2314793"/>
                        <a:ext cx="6594255" cy="880510"/>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1631CA52-69C9-479C-BC24-684A53ABBD38}"/>
              </a:ext>
            </a:extLst>
          </p:cNvPr>
          <p:cNvGraphicFramePr>
            <a:graphicFrameLocks noChangeAspect="1"/>
          </p:cNvGraphicFramePr>
          <p:nvPr>
            <p:extLst>
              <p:ext uri="{D42A27DB-BD31-4B8C-83A1-F6EECF244321}">
                <p14:modId xmlns:p14="http://schemas.microsoft.com/office/powerpoint/2010/main" val="1204867072"/>
              </p:ext>
            </p:extLst>
          </p:nvPr>
        </p:nvGraphicFramePr>
        <p:xfrm>
          <a:off x="2657821" y="3867193"/>
          <a:ext cx="2010302" cy="924739"/>
        </p:xfrm>
        <a:graphic>
          <a:graphicData uri="http://schemas.openxmlformats.org/presentationml/2006/ole">
            <mc:AlternateContent xmlns:mc="http://schemas.openxmlformats.org/markup-compatibility/2006">
              <mc:Choice xmlns:v="urn:schemas-microsoft-com:vml" Requires="v">
                <p:oleObj spid="_x0000_s14412" name="Objeto empaquetador del shell" showAsIcon="1" r:id="rId8" imgW="952920" imgH="437760" progId="Package">
                  <p:embed/>
                </p:oleObj>
              </mc:Choice>
              <mc:Fallback>
                <p:oleObj name="Objeto empaquetador del shell" showAsIcon="1" r:id="rId8" imgW="952920" imgH="437760" progId="Package">
                  <p:embed/>
                  <p:pic>
                    <p:nvPicPr>
                      <p:cNvPr id="0" name=""/>
                      <p:cNvPicPr/>
                      <p:nvPr/>
                    </p:nvPicPr>
                    <p:blipFill>
                      <a:blip r:embed="rId9"/>
                      <a:stretch>
                        <a:fillRect/>
                      </a:stretch>
                    </p:blipFill>
                    <p:spPr>
                      <a:xfrm>
                        <a:off x="2657821" y="3867193"/>
                        <a:ext cx="2010302" cy="924739"/>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85F78630-66F8-49B7-9746-DB5E908476C9}"/>
              </a:ext>
            </a:extLst>
          </p:cNvPr>
          <p:cNvGraphicFramePr>
            <a:graphicFrameLocks noChangeAspect="1"/>
          </p:cNvGraphicFramePr>
          <p:nvPr>
            <p:extLst>
              <p:ext uri="{D42A27DB-BD31-4B8C-83A1-F6EECF244321}">
                <p14:modId xmlns:p14="http://schemas.microsoft.com/office/powerpoint/2010/main" val="1521118180"/>
              </p:ext>
            </p:extLst>
          </p:nvPr>
        </p:nvGraphicFramePr>
        <p:xfrm>
          <a:off x="6803085" y="3867193"/>
          <a:ext cx="3633700" cy="880510"/>
        </p:xfrm>
        <a:graphic>
          <a:graphicData uri="http://schemas.openxmlformats.org/presentationml/2006/ole">
            <mc:AlternateContent xmlns:mc="http://schemas.openxmlformats.org/markup-compatibility/2006">
              <mc:Choice xmlns:v="urn:schemas-microsoft-com:vml" Requires="v">
                <p:oleObj spid="_x0000_s14413" name="Objeto empaquetador del shell" showAsIcon="1" r:id="rId10" imgW="1807920" imgH="437760" progId="Package">
                  <p:embed/>
                </p:oleObj>
              </mc:Choice>
              <mc:Fallback>
                <p:oleObj name="Objeto empaquetador del shell" showAsIcon="1" r:id="rId10" imgW="1807920" imgH="437760" progId="Package">
                  <p:embed/>
                  <p:pic>
                    <p:nvPicPr>
                      <p:cNvPr id="0" name=""/>
                      <p:cNvPicPr/>
                      <p:nvPr/>
                    </p:nvPicPr>
                    <p:blipFill>
                      <a:blip r:embed="rId11"/>
                      <a:stretch>
                        <a:fillRect/>
                      </a:stretch>
                    </p:blipFill>
                    <p:spPr>
                      <a:xfrm>
                        <a:off x="6803085" y="3867193"/>
                        <a:ext cx="3633700" cy="880510"/>
                      </a:xfrm>
                      <a:prstGeom prst="rect">
                        <a:avLst/>
                      </a:prstGeom>
                    </p:spPr>
                  </p:pic>
                </p:oleObj>
              </mc:Fallback>
            </mc:AlternateContent>
          </a:graphicData>
        </a:graphic>
      </p:graphicFrame>
    </p:spTree>
    <p:extLst>
      <p:ext uri="{BB962C8B-B14F-4D97-AF65-F5344CB8AC3E}">
        <p14:creationId xmlns:p14="http://schemas.microsoft.com/office/powerpoint/2010/main" val="4155713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00198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1A9A841-3D75-4517-919D-E5D14870C85E}"/>
              </a:ext>
            </a:extLst>
          </p:cNvPr>
          <p:cNvPicPr>
            <a:picLocks noChangeAspect="1"/>
          </p:cNvPicPr>
          <p:nvPr/>
        </p:nvPicPr>
        <p:blipFill>
          <a:blip r:embed="rId2"/>
          <a:stretch>
            <a:fillRect/>
          </a:stretch>
        </p:blipFill>
        <p:spPr>
          <a:xfrm>
            <a:off x="1" y="3443734"/>
            <a:ext cx="12192000" cy="3414266"/>
          </a:xfrm>
          <a:prstGeom prst="rect">
            <a:avLst/>
          </a:prstGeom>
        </p:spPr>
      </p:pic>
      <p:sp>
        <p:nvSpPr>
          <p:cNvPr id="4" name="CuadroTexto 3">
            <a:extLst>
              <a:ext uri="{FF2B5EF4-FFF2-40B4-BE49-F238E27FC236}">
                <a16:creationId xmlns:a16="http://schemas.microsoft.com/office/drawing/2014/main" id="{C110C3B9-3A3B-477B-BBE6-9466FD107CEE}"/>
              </a:ext>
            </a:extLst>
          </p:cNvPr>
          <p:cNvSpPr txBox="1"/>
          <p:nvPr/>
        </p:nvSpPr>
        <p:spPr>
          <a:xfrm>
            <a:off x="1623391" y="1736035"/>
            <a:ext cx="8945217" cy="1908215"/>
          </a:xfrm>
          <a:prstGeom prst="rect">
            <a:avLst/>
          </a:prstGeom>
          <a:noFill/>
        </p:spPr>
        <p:txBody>
          <a:bodyPr wrap="square" rtlCol="0">
            <a:spAutoFit/>
          </a:bodyPr>
          <a:lstStyle/>
          <a:p>
            <a:pPr algn="just"/>
            <a:r>
              <a:rPr lang="es-MX" sz="2000" dirty="0">
                <a:latin typeface="Century Gothic" panose="020B0502020202020204" pitchFamily="34" charset="0"/>
              </a:rPr>
              <a:t>Intención del proyecto</a:t>
            </a:r>
          </a:p>
          <a:p>
            <a:pPr algn="just"/>
            <a:endParaRPr lang="es-MX" sz="2000" dirty="0">
              <a:latin typeface="Century Gothic" panose="020B0502020202020204" pitchFamily="34" charset="0"/>
            </a:endParaRPr>
          </a:p>
          <a:p>
            <a:pPr algn="just"/>
            <a:r>
              <a:rPr lang="es-MX" sz="2000" dirty="0">
                <a:latin typeface="Century Gothic" panose="020B0502020202020204" pitchFamily="34" charset="0"/>
              </a:rPr>
              <a:t>¿Es posible concientizar a la población estudiantil sobre la importancia de la química en la elección de carrera mediante una campaña informativa?</a:t>
            </a:r>
          </a:p>
          <a:p>
            <a:pPr algn="just"/>
            <a:endParaRPr lang="es-MX" dirty="0"/>
          </a:p>
        </p:txBody>
      </p:sp>
    </p:spTree>
    <p:extLst>
      <p:ext uri="{BB962C8B-B14F-4D97-AF65-F5344CB8AC3E}">
        <p14:creationId xmlns:p14="http://schemas.microsoft.com/office/powerpoint/2010/main" val="102641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3443944"/>
            <a:ext cx="12193057" cy="3414056"/>
          </a:xfrm>
          <a:prstGeom prst="rect">
            <a:avLst/>
          </a:prstGeom>
        </p:spPr>
      </p:pic>
      <p:sp>
        <p:nvSpPr>
          <p:cNvPr id="4" name="CuadroTexto 3"/>
          <p:cNvSpPr txBox="1"/>
          <p:nvPr/>
        </p:nvSpPr>
        <p:spPr>
          <a:xfrm>
            <a:off x="762143" y="412345"/>
            <a:ext cx="10565499" cy="6063198"/>
          </a:xfrm>
          <a:prstGeom prst="rect">
            <a:avLst/>
          </a:prstGeom>
          <a:noFill/>
        </p:spPr>
        <p:txBody>
          <a:bodyPr wrap="square" rtlCol="0">
            <a:spAutoFit/>
          </a:bodyPr>
          <a:lstStyle/>
          <a:p>
            <a:pPr algn="ctr"/>
            <a:r>
              <a:rPr lang="es-MX" sz="2800" b="1" spc="3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rPr>
              <a:t>Índice</a:t>
            </a:r>
            <a:r>
              <a:rPr lang="es-MX" sz="2800" dirty="0">
                <a:solidFill>
                  <a:srgbClr val="0070C0"/>
                </a:solidFill>
                <a:latin typeface="Century Gothic" panose="020B0502020202020204" pitchFamily="34" charset="0"/>
                <a:ea typeface="Yu Gothic UI" panose="020B0500000000000000" pitchFamily="34" charset="-128"/>
              </a:rPr>
              <a:t> </a:t>
            </a: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3" action="ppaction://hlinksldjump"/>
              </a:rPr>
              <a:t>C.A.I.A.C. General</a:t>
            </a:r>
            <a:endPar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4" action="ppaction://hlinksldjump"/>
              </a:rPr>
              <a:t>Evidencias fotográficas</a:t>
            </a:r>
            <a:endPar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5" action="ppaction://hlinksldjump"/>
              </a:rPr>
              <a:t>Organizador gráfico de interdisciplinariedad</a:t>
            </a:r>
            <a:endPar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6" action="ppaction://hlinksldjump"/>
              </a:rPr>
              <a:t>Introducción</a:t>
            </a:r>
            <a:endPar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7" action="ppaction://hlinksldjump"/>
              </a:rPr>
              <a:t>Objetivos</a:t>
            </a:r>
            <a:endPar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8" action="ppaction://hlinksldjump"/>
              </a:rPr>
              <a:t>Preguntas guía</a:t>
            </a:r>
            <a:endPar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9" action="ppaction://hlinksldjump"/>
              </a:rPr>
              <a:t>Contenido</a:t>
            </a:r>
            <a:endPar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pPr>
              <a:lnSpc>
                <a:spcPct val="250000"/>
              </a:lnSpc>
            </a:pPr>
            <a:r>
              <a:rPr lang="es-MX" dirty="0">
                <a:solidFill>
                  <a:srgbClr val="0070C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hlinkClick r:id="rId10" action="ppaction://hlinksldjump"/>
              </a:rPr>
              <a:t>Evidencias del proceso</a:t>
            </a:r>
            <a:endParaRPr lang="es-MX" dirty="0">
              <a:solidFill>
                <a:schemeClr val="accent5">
                  <a:lumMod val="50000"/>
                </a:schemeClr>
              </a:solidFill>
            </a:endParaRPr>
          </a:p>
        </p:txBody>
      </p:sp>
    </p:spTree>
    <p:extLst>
      <p:ext uri="{BB962C8B-B14F-4D97-AF65-F5344CB8AC3E}">
        <p14:creationId xmlns:p14="http://schemas.microsoft.com/office/powerpoint/2010/main" val="274297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057" y="3443944"/>
            <a:ext cx="12193057" cy="3414056"/>
          </a:xfrm>
          <a:prstGeom prst="rect">
            <a:avLst/>
          </a:prstGeom>
        </p:spPr>
      </p:pic>
      <p:sp>
        <p:nvSpPr>
          <p:cNvPr id="2" name="CuadroTexto 1"/>
          <p:cNvSpPr txBox="1"/>
          <p:nvPr/>
        </p:nvSpPr>
        <p:spPr>
          <a:xfrm>
            <a:off x="514351" y="139477"/>
            <a:ext cx="2128837" cy="369332"/>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C.A.I.A.C. General</a:t>
            </a:r>
          </a:p>
        </p:txBody>
      </p:sp>
      <p:graphicFrame>
        <p:nvGraphicFramePr>
          <p:cNvPr id="3" name="Tabla 2"/>
          <p:cNvGraphicFramePr>
            <a:graphicFrameLocks noGrp="1"/>
          </p:cNvGraphicFramePr>
          <p:nvPr>
            <p:extLst>
              <p:ext uri="{D42A27DB-BD31-4B8C-83A1-F6EECF244321}">
                <p14:modId xmlns:p14="http://schemas.microsoft.com/office/powerpoint/2010/main" val="643238393"/>
              </p:ext>
            </p:extLst>
          </p:nvPr>
        </p:nvGraphicFramePr>
        <p:xfrm>
          <a:off x="357189" y="528626"/>
          <a:ext cx="11572874" cy="6138928"/>
        </p:xfrm>
        <a:graphic>
          <a:graphicData uri="http://schemas.openxmlformats.org/drawingml/2006/table">
            <a:tbl>
              <a:tblPr/>
              <a:tblGrid>
                <a:gridCol w="1805540">
                  <a:extLst>
                    <a:ext uri="{9D8B030D-6E8A-4147-A177-3AD203B41FA5}">
                      <a16:colId xmlns:a16="http://schemas.microsoft.com/office/drawing/2014/main" val="3284408031"/>
                    </a:ext>
                  </a:extLst>
                </a:gridCol>
                <a:gridCol w="9767334">
                  <a:extLst>
                    <a:ext uri="{9D8B030D-6E8A-4147-A177-3AD203B41FA5}">
                      <a16:colId xmlns:a16="http://schemas.microsoft.com/office/drawing/2014/main" val="2706812815"/>
                    </a:ext>
                  </a:extLst>
                </a:gridCol>
              </a:tblGrid>
              <a:tr h="405650">
                <a:tc gridSpan="2">
                  <a:txBody>
                    <a:bodyPr/>
                    <a:lstStyle/>
                    <a:p>
                      <a:pPr algn="ctr">
                        <a:lnSpc>
                          <a:spcPct val="115000"/>
                        </a:lnSpc>
                        <a:spcAft>
                          <a:spcPts val="0"/>
                        </a:spcAft>
                      </a:pPr>
                      <a:r>
                        <a:rPr lang="es-ES" sz="18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La interdisciplinariedad</a:t>
                      </a:r>
                      <a:endParaRPr lang="es-MX"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982768975"/>
                  </a:ext>
                </a:extLst>
              </a:tr>
              <a:tr h="894986">
                <a:tc>
                  <a:txBody>
                    <a:bodyPr/>
                    <a:lstStyle/>
                    <a:p>
                      <a:pPr algn="l">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 es?</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 el ejercicio de la vinculación de conocimientos y habilidades que proporcionan distintas disciplinas, y permiten dar solución a los problemas actuales, a través del trabajo cooperativo. </a:t>
                      </a: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782340199"/>
                  </a:ext>
                </a:extLst>
              </a:tr>
              <a:tr h="1430972">
                <a:tc>
                  <a:txBody>
                    <a:bodyPr/>
                    <a:lstStyle/>
                    <a:p>
                      <a:pPr algn="l">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    características </a:t>
                      </a:r>
                      <a:endParaRPr lang="es-MX" sz="1200" dirty="0">
                        <a:solidFill>
                          <a:srgbClr val="000000"/>
                        </a:solidFill>
                        <a:effectLst/>
                        <a:latin typeface="Arial" panose="020B0604020202020204" pitchFamily="34" charset="0"/>
                        <a:ea typeface="Arial" panose="020B0604020202020204" pitchFamily="34" charset="0"/>
                      </a:endParaRPr>
                    </a:p>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tiene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La interdisciplinariedad, mediante un lenguaje común, promueve el pensamiento crítico y una formación integradora que permite al alumno contextualizar los contenidos, así, se generan grupos cooperativos con diferentes enfoques disciplinarios que promueven, la sinergia del conocimiento y lleva al equipo a resolver un problema de modo original después de un análisis objetivo y reflexivo del fenómeno estudiado. </a:t>
                      </a: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3099039853"/>
                  </a:ext>
                </a:extLst>
              </a:tr>
              <a:tr h="1698965">
                <a:tc>
                  <a:txBody>
                    <a:bodyPr/>
                    <a:lstStyle/>
                    <a:p>
                      <a:pPr algn="l">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¿Por qué es </a:t>
                      </a:r>
                      <a:endParaRPr lang="es-MX" sz="1200" dirty="0">
                        <a:solidFill>
                          <a:srgbClr val="000000"/>
                        </a:solidFill>
                        <a:effectLst/>
                        <a:latin typeface="Arial" panose="020B0604020202020204" pitchFamily="34" charset="0"/>
                        <a:ea typeface="Arial" panose="020B0604020202020204" pitchFamily="34" charset="0"/>
                      </a:endParaRPr>
                    </a:p>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importante en la </a:t>
                      </a:r>
                      <a:endParaRPr lang="es-MX" sz="1200" dirty="0">
                        <a:solidFill>
                          <a:srgbClr val="000000"/>
                        </a:solidFill>
                        <a:effectLst/>
                        <a:latin typeface="Arial" panose="020B0604020202020204" pitchFamily="34" charset="0"/>
                        <a:ea typeface="Arial" panose="020B0604020202020204" pitchFamily="34" charset="0"/>
                      </a:endParaRPr>
                    </a:p>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educación?</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Brinda la oportunidad a los alumnos de aplicar sus conocimientos y habilidades en un proyecto con un objetivo en común. Éste se realiza de manera conjunta, lo cual motiva al alumno al observar la aplicación de diversas materias de estudio y alcanzar los objetivos planteados, así, cada participante puede interactuar con diversas opiniones y crea nuevos aprendizajes. Lo anterior permite al alumno la construcción de un conocimiento propio promueve la formación integral del alumno y le permite reconocer la diversidad entre los miembros del equipo.</a:t>
                      </a: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365582845"/>
                  </a:ext>
                </a:extLst>
              </a:tr>
              <a:tr h="1698778">
                <a:tc>
                  <a:txBody>
                    <a:bodyPr/>
                    <a:lstStyle/>
                    <a:p>
                      <a:pPr algn="l">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¿Cómo motivar </a:t>
                      </a:r>
                      <a:endParaRPr lang="es-MX" sz="1200" dirty="0">
                        <a:solidFill>
                          <a:srgbClr val="000000"/>
                        </a:solidFill>
                        <a:effectLst/>
                        <a:latin typeface="Arial" panose="020B0604020202020204" pitchFamily="34" charset="0"/>
                        <a:ea typeface="Arial" panose="020B0604020202020204" pitchFamily="34" charset="0"/>
                      </a:endParaRPr>
                    </a:p>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los alumnos</a:t>
                      </a:r>
                      <a:r>
                        <a:rPr lang="es-MX" sz="1200" baseline="0" dirty="0">
                          <a:solidFill>
                            <a:srgbClr val="000000"/>
                          </a:solidFill>
                          <a:effectLst/>
                          <a:latin typeface="Arial" panose="020B0604020202020204" pitchFamily="34" charset="0"/>
                          <a:ea typeface="Century Gothic" panose="020B0502020202020204" pitchFamily="34" charset="0"/>
                          <a:cs typeface="+mn-cs"/>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para el trabajo </a:t>
                      </a:r>
                      <a:endParaRPr lang="es-MX" sz="1200" dirty="0">
                        <a:solidFill>
                          <a:srgbClr val="000000"/>
                        </a:solidFill>
                        <a:effectLst/>
                        <a:latin typeface="Arial" panose="020B0604020202020204" pitchFamily="34" charset="0"/>
                        <a:ea typeface="Arial" panose="020B0604020202020204" pitchFamily="34" charset="0"/>
                      </a:endParaRPr>
                    </a:p>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interdisciplinario?</a:t>
                      </a:r>
                      <a:endParaRPr lang="es-MX" sz="1200" dirty="0">
                        <a:solidFill>
                          <a:srgbClr val="000000"/>
                        </a:solidFill>
                        <a:effectLst/>
                        <a:latin typeface="Arial" panose="020B0604020202020204" pitchFamily="34" charset="0"/>
                        <a:ea typeface="Arial" panose="020B0604020202020204" pitchFamily="34" charset="0"/>
                      </a:endParaRPr>
                    </a:p>
                    <a:p>
                      <a:pPr algn="l">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En un primer momento es indispensable crear un ambiente propicio para el aprendizaje que favorezca el trabajo cooperativo, conformar equipos de trabajo tomando en cuenta los intereses de los participantes, y plantear el diseño de diferentes de estrategias de enseñanza-aprendizaje para el estudio y resolución de problemas actuales de su interés  a partir de su contexto, integrando conocimientos de diferentes disciplinas y aprovechando el uso de recursos tecnológicos (TICS) para la solución del mismo.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330152908"/>
                  </a:ext>
                </a:extLst>
              </a:tr>
            </a:tbl>
          </a:graphicData>
        </a:graphic>
      </p:graphicFrame>
    </p:spTree>
    <p:extLst>
      <p:ext uri="{BB962C8B-B14F-4D97-AF65-F5344CB8AC3E}">
        <p14:creationId xmlns:p14="http://schemas.microsoft.com/office/powerpoint/2010/main" val="232210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439520"/>
            <a:ext cx="12193057" cy="3414056"/>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1406653762"/>
              </p:ext>
            </p:extLst>
          </p:nvPr>
        </p:nvGraphicFramePr>
        <p:xfrm>
          <a:off x="442916" y="571500"/>
          <a:ext cx="11287126" cy="4481975"/>
        </p:xfrm>
        <a:graphic>
          <a:graphicData uri="http://schemas.openxmlformats.org/drawingml/2006/table">
            <a:tbl>
              <a:tblPr/>
              <a:tblGrid>
                <a:gridCol w="1760956">
                  <a:extLst>
                    <a:ext uri="{9D8B030D-6E8A-4147-A177-3AD203B41FA5}">
                      <a16:colId xmlns:a16="http://schemas.microsoft.com/office/drawing/2014/main" val="1933562640"/>
                    </a:ext>
                  </a:extLst>
                </a:gridCol>
                <a:gridCol w="9526170">
                  <a:extLst>
                    <a:ext uri="{9D8B030D-6E8A-4147-A177-3AD203B41FA5}">
                      <a16:colId xmlns:a16="http://schemas.microsoft.com/office/drawing/2014/main" val="2475358312"/>
                    </a:ext>
                  </a:extLst>
                </a:gridCol>
              </a:tblGrid>
              <a:tr h="2194451">
                <a:tc>
                  <a:txBody>
                    <a:bodyPr/>
                    <a:lstStyle/>
                    <a:p>
                      <a:pPr>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¿Cuáles son los</a:t>
                      </a:r>
                      <a:r>
                        <a:rPr lang="es-MX" sz="1200" baseline="0" dirty="0">
                          <a:solidFill>
                            <a:srgbClr val="000000"/>
                          </a:solidFill>
                          <a:effectLst/>
                          <a:latin typeface="Arial" panose="020B0604020202020204" pitchFamily="34" charset="0"/>
                          <a:ea typeface="Century Gothic" panose="020B0502020202020204" pitchFamily="34" charset="0"/>
                          <a:cs typeface="+mn-cs"/>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prerrequisitos    materiales, organizacionales y personales para la</a:t>
                      </a:r>
                      <a:r>
                        <a:rPr lang="es-MX" sz="1200" baseline="0" dirty="0">
                          <a:solidFill>
                            <a:srgbClr val="000000"/>
                          </a:solidFill>
                          <a:effectLst/>
                          <a:latin typeface="Arial" panose="020B0604020202020204" pitchFamily="34" charset="0"/>
                          <a:ea typeface="Century Gothic" panose="020B0502020202020204" pitchFamily="34" charset="0"/>
                          <a:cs typeface="+mn-cs"/>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planeación del  trabajo           interdisciplinario?</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 deben plantear situaciones reales del interés de los participantes a partir de su contexto y posteriormente integrar los conocimientos de las diferentes disciplinas que darán solución a la situación problema planteada. En cuanto a la organización de las actividades, se deberá trabajar en grupos reducidos identificando los talentos de los participantes, es importante la revisión de los planes de estudio en busca de la vinculación de contenidos, también se deben revisar y diseñar estrategias para el estudio del problema y así establecer objetivos claros; es conveniente contar con un espacio adecuado y hacer uso de materiales diversos, siendo las TICS uno de los recursos recomendables en el desarrollo de proyectos interdisciplinarios.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408930053"/>
                  </a:ext>
                </a:extLst>
              </a:tr>
              <a:tr h="2194451">
                <a:tc>
                  <a:txBody>
                    <a:bodyPr/>
                    <a:lstStyle/>
                    <a:p>
                      <a:pPr>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 papel juega la planeación en el trabajo</a:t>
                      </a:r>
                      <a:r>
                        <a:rPr lang="es-ES" sz="1200" baseline="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interdisciplinario y qué características</a:t>
                      </a:r>
                      <a:r>
                        <a:rPr lang="es-MX" sz="1200" baseline="0" dirty="0">
                          <a:solidFill>
                            <a:srgbClr val="000000"/>
                          </a:solidFill>
                          <a:effectLst/>
                          <a:latin typeface="Arial" panose="020B0604020202020204" pitchFamily="34" charset="0"/>
                          <a:ea typeface="Century Gothic" panose="020B0502020202020204" pitchFamily="34" charset="0"/>
                          <a:cs typeface="+mn-cs"/>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debe tener?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La planeación tiene un papel imprescindible ya que orienta el trabajo en equipo, es el eje rector que determina la dinámica y secuencia en el trabajo, define, organiza y desarrolla las actividades mediante estrategias de enseñanza aprendizaje tomando en cuenta las disciplinas involucradas, da dirección a los objetivos planteados, regula el avance del proceso, anticipa situaciones imprevistas para dar solución oportuna, también permite realizar una evaluación objetiva del proceso. La planeación está orientada a generar tareas comunes que favorezcan la apropiación de conocimiento mediante la interacción grupal, involucrando a toda la comunidad educativa y garantizando el aprendizaje integral y la resolución de problemas</a:t>
                      </a:r>
                      <a:r>
                        <a:rPr lang="es-MX" sz="1200" dirty="0">
                          <a:solidFill>
                            <a:srgbClr val="000000"/>
                          </a:solidFill>
                          <a:effectLst/>
                          <a:latin typeface="Arial" panose="020B0604020202020204" pitchFamily="34" charset="0"/>
                          <a:ea typeface="Century Gothic" panose="020B0502020202020204" pitchFamily="34" charset="0"/>
                          <a:cs typeface="+mn-cs"/>
                        </a:rPr>
                        <a:t>.</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4220845187"/>
                  </a:ext>
                </a:extLst>
              </a:tr>
            </a:tbl>
          </a:graphicData>
        </a:graphic>
      </p:graphicFrame>
    </p:spTree>
    <p:extLst>
      <p:ext uri="{BB962C8B-B14F-4D97-AF65-F5344CB8AC3E}">
        <p14:creationId xmlns:p14="http://schemas.microsoft.com/office/powerpoint/2010/main" val="218280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7" y="3443944"/>
            <a:ext cx="12193057" cy="3414056"/>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531320332"/>
              </p:ext>
            </p:extLst>
          </p:nvPr>
        </p:nvGraphicFramePr>
        <p:xfrm>
          <a:off x="442913" y="485776"/>
          <a:ext cx="11430001" cy="5508391"/>
        </p:xfrm>
        <a:graphic>
          <a:graphicData uri="http://schemas.openxmlformats.org/drawingml/2006/table">
            <a:tbl>
              <a:tblPr/>
              <a:tblGrid>
                <a:gridCol w="2042624">
                  <a:extLst>
                    <a:ext uri="{9D8B030D-6E8A-4147-A177-3AD203B41FA5}">
                      <a16:colId xmlns:a16="http://schemas.microsoft.com/office/drawing/2014/main" val="33198334"/>
                    </a:ext>
                  </a:extLst>
                </a:gridCol>
                <a:gridCol w="9387377">
                  <a:extLst>
                    <a:ext uri="{9D8B030D-6E8A-4147-A177-3AD203B41FA5}">
                      <a16:colId xmlns:a16="http://schemas.microsoft.com/office/drawing/2014/main" val="3712461142"/>
                    </a:ext>
                  </a:extLst>
                </a:gridCol>
              </a:tblGrid>
              <a:tr h="568153">
                <a:tc gridSpan="2">
                  <a:txBody>
                    <a:bodyPr/>
                    <a:lstStyle/>
                    <a:p>
                      <a:pPr algn="ctr">
                        <a:lnSpc>
                          <a:spcPct val="115000"/>
                        </a:lnSpc>
                        <a:spcAft>
                          <a:spcPts val="0"/>
                        </a:spcAft>
                      </a:pPr>
                      <a:r>
                        <a:rPr lang="es-ES" sz="20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El aprendizaje cooperativo</a:t>
                      </a:r>
                      <a:endParaRPr lang="es-MX" sz="20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556050599"/>
                  </a:ext>
                </a:extLst>
              </a:tr>
              <a:tr h="708337">
                <a:tc>
                  <a:txBody>
                    <a:bodyPr/>
                    <a:lstStyle/>
                    <a:p>
                      <a:pPr algn="just">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 es?</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Una propuesta de trabajo que permite a los miembros de un grupo desarrollar las habilidades para alcanzar objetivos comunes. Este método plantea la creación de pequeños grupos para, a través de prácticas democráticas y la socialización de conocimientos previos, se potencie el aprendizaje colectivo.</a:t>
                      </a:r>
                    </a:p>
                    <a:p>
                      <a:pPr algn="just">
                        <a:lnSpc>
                          <a:spcPct val="150000"/>
                        </a:lnSpc>
                        <a:spcAft>
                          <a:spcPts val="0"/>
                        </a:spcAft>
                      </a:pPr>
                      <a:endPar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027923855"/>
                  </a:ext>
                </a:extLst>
              </a:tr>
              <a:tr h="1715037">
                <a:tc>
                  <a:txBody>
                    <a:bodyPr/>
                    <a:lstStyle/>
                    <a:p>
                      <a:pPr algn="just">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¿Cuáles son</a:t>
                      </a:r>
                      <a:endParaRPr lang="es-MX" sz="1200" dirty="0">
                        <a:solidFill>
                          <a:srgbClr val="000000"/>
                        </a:solidFill>
                        <a:effectLst/>
                        <a:latin typeface="Arial" panose="020B0604020202020204" pitchFamily="34" charset="0"/>
                        <a:ea typeface="Arial" panose="020B0604020202020204" pitchFamily="34" charset="0"/>
                      </a:endParaRPr>
                    </a:p>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sus </a:t>
                      </a:r>
                      <a:endParaRPr lang="es-MX" sz="1200" dirty="0">
                        <a:solidFill>
                          <a:srgbClr val="000000"/>
                        </a:solidFill>
                        <a:effectLst/>
                        <a:latin typeface="Arial" panose="020B0604020202020204" pitchFamily="34" charset="0"/>
                        <a:ea typeface="Arial" panose="020B0604020202020204" pitchFamily="34" charset="0"/>
                      </a:endParaRPr>
                    </a:p>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características?</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Las características del aprendizaje cooperativo son los siguientes:</a:t>
                      </a:r>
                      <a:endParaRPr lang="es-MX" sz="1200" dirty="0">
                        <a:solidFill>
                          <a:srgbClr val="000000"/>
                        </a:solidFill>
                        <a:effectLst/>
                        <a:latin typeface="Arial" panose="020B0604020202020204" pitchFamily="34" charset="0"/>
                        <a:ea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Genera experiencia social y académica. </a:t>
                      </a:r>
                      <a:endParaRPr lang="es-MX" sz="1200" dirty="0">
                        <a:solidFill>
                          <a:srgbClr val="000000"/>
                        </a:solidFill>
                        <a:effectLst/>
                        <a:latin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Promueve un alto grado de igualdad.</a:t>
                      </a:r>
                      <a:endParaRPr lang="es-MX" sz="1200" dirty="0">
                        <a:solidFill>
                          <a:srgbClr val="000000"/>
                        </a:solidFill>
                        <a:effectLst/>
                        <a:latin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Exige metas compartidas.</a:t>
                      </a:r>
                      <a:endParaRPr lang="es-MX" sz="1200" dirty="0">
                        <a:solidFill>
                          <a:srgbClr val="000000"/>
                        </a:solidFill>
                        <a:effectLst/>
                        <a:latin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 realiza a través de la interdependencia positiva.</a:t>
                      </a:r>
                      <a:endParaRPr lang="es-MX" sz="1200" dirty="0">
                        <a:solidFill>
                          <a:srgbClr val="000000"/>
                        </a:solidFill>
                        <a:effectLst/>
                        <a:latin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Requiere habilidades interpersonales y de manejo de grupo.</a:t>
                      </a:r>
                      <a:endParaRPr lang="es-MX" sz="1200" dirty="0">
                        <a:solidFill>
                          <a:srgbClr val="000000"/>
                        </a:solidFill>
                        <a:effectLst/>
                        <a:latin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Los alumnos trabajan y se involucran para el logro de los objetivos.</a:t>
                      </a:r>
                      <a:endParaRPr lang="es-MX" sz="1200" dirty="0">
                        <a:solidFill>
                          <a:srgbClr val="000000"/>
                        </a:solidFill>
                        <a:effectLst/>
                        <a:latin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Necesita la reflexión individual y posterior trabajo en equipo.</a:t>
                      </a:r>
                    </a:p>
                    <a:p>
                      <a:pPr marL="342900" lvl="0" indent="-342900" algn="just">
                        <a:lnSpc>
                          <a:spcPct val="150000"/>
                        </a:lnSpc>
                        <a:spcAft>
                          <a:spcPts val="0"/>
                        </a:spcAft>
                        <a:buFont typeface="Symbol" panose="05050102010706020507" pitchFamily="18" charset="2"/>
                        <a:buChar char=""/>
                      </a:pPr>
                      <a:endPar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1936700979"/>
                  </a:ext>
                </a:extLst>
              </a:tr>
              <a:tr h="825639">
                <a:tc>
                  <a:txBody>
                    <a:bodyPr/>
                    <a:lstStyle/>
                    <a:p>
                      <a:pPr algn="just">
                        <a:lnSpc>
                          <a:spcPct val="150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¿Cuáles son sus</a:t>
                      </a:r>
                      <a:endParaRPr lang="es-MX" sz="1200" dirty="0">
                        <a:solidFill>
                          <a:srgbClr val="000000"/>
                        </a:solidFill>
                        <a:effectLst/>
                        <a:latin typeface="Arial" panose="020B0604020202020204" pitchFamily="34" charset="0"/>
                        <a:ea typeface="Arial" panose="020B0604020202020204" pitchFamily="34" charset="0"/>
                      </a:endParaRPr>
                    </a:p>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objetivos?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Que el alumno participe activamente de su aprendizaje, generando un ambiente de autonomía encaminado a la solución de problemas y creación de proyectos. Asimismo, busca facilitar el trabajo integral como resultado de la mejora de las relaciones entre los propios estudiantes que conviven en el aula y al interior de los diversos grupos.</a:t>
                      </a:r>
                    </a:p>
                    <a:p>
                      <a:pPr algn="just">
                        <a:lnSpc>
                          <a:spcPct val="150000"/>
                        </a:lnSpc>
                        <a:spcAft>
                          <a:spcPts val="0"/>
                        </a:spcAft>
                      </a:pPr>
                      <a:endPar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1256885838"/>
                  </a:ext>
                </a:extLst>
              </a:tr>
            </a:tbl>
          </a:graphicData>
        </a:graphic>
      </p:graphicFrame>
    </p:spTree>
    <p:extLst>
      <p:ext uri="{BB962C8B-B14F-4D97-AF65-F5344CB8AC3E}">
        <p14:creationId xmlns:p14="http://schemas.microsoft.com/office/powerpoint/2010/main" val="287557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TotalTime>
  <Words>2143</Words>
  <Application>Microsoft Office PowerPoint</Application>
  <PresentationFormat>Panorámica</PresentationFormat>
  <Paragraphs>189</Paragraphs>
  <Slides>34</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34</vt:i4>
      </vt:variant>
    </vt:vector>
  </HeadingPairs>
  <TitlesOfParts>
    <vt:vector size="44" baseType="lpstr">
      <vt:lpstr>Yu Gothic UI</vt:lpstr>
      <vt:lpstr>Arial</vt:lpstr>
      <vt:lpstr>Bookman Old Style</vt:lpstr>
      <vt:lpstr>Calibri</vt:lpstr>
      <vt:lpstr>Calibri Light</vt:lpstr>
      <vt:lpstr>Century Gothic</vt:lpstr>
      <vt:lpstr>Symbol</vt:lpstr>
      <vt:lpstr>Tema de Office</vt:lpstr>
      <vt:lpstr>Objeto empaquetador del shell</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PRESTAMOS</dc:creator>
  <cp:lastModifiedBy>Mary Jose Ocampo</cp:lastModifiedBy>
  <cp:revision>101</cp:revision>
  <dcterms:created xsi:type="dcterms:W3CDTF">2017-10-27T15:42:14Z</dcterms:created>
  <dcterms:modified xsi:type="dcterms:W3CDTF">2018-10-13T08:54:13Z</dcterms:modified>
</cp:coreProperties>
</file>