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73"/>
  </p:notesMasterIdLst>
  <p:sldIdLst>
    <p:sldId id="365" r:id="rId4"/>
    <p:sldId id="346" r:id="rId5"/>
    <p:sldId id="264" r:id="rId6"/>
    <p:sldId id="348" r:id="rId7"/>
    <p:sldId id="349" r:id="rId8"/>
    <p:sldId id="259" r:id="rId9"/>
    <p:sldId id="266" r:id="rId10"/>
    <p:sldId id="347" r:id="rId11"/>
    <p:sldId id="351" r:id="rId12"/>
    <p:sldId id="271" r:id="rId13"/>
    <p:sldId id="352" r:id="rId14"/>
    <p:sldId id="329" r:id="rId15"/>
    <p:sldId id="330" r:id="rId16"/>
    <p:sldId id="331" r:id="rId17"/>
    <p:sldId id="332" r:id="rId18"/>
    <p:sldId id="316" r:id="rId19"/>
    <p:sldId id="318" r:id="rId20"/>
    <p:sldId id="320" r:id="rId21"/>
    <p:sldId id="321" r:id="rId22"/>
    <p:sldId id="322" r:id="rId23"/>
    <p:sldId id="325" r:id="rId24"/>
    <p:sldId id="323" r:id="rId25"/>
    <p:sldId id="324" r:id="rId26"/>
    <p:sldId id="327" r:id="rId27"/>
    <p:sldId id="353" r:id="rId28"/>
    <p:sldId id="354" r:id="rId29"/>
    <p:sldId id="272" r:id="rId30"/>
    <p:sldId id="273" r:id="rId31"/>
    <p:sldId id="274" r:id="rId32"/>
    <p:sldId id="333" r:id="rId33"/>
    <p:sldId id="293" r:id="rId34"/>
    <p:sldId id="291" r:id="rId35"/>
    <p:sldId id="292" r:id="rId36"/>
    <p:sldId id="295" r:id="rId37"/>
    <p:sldId id="326" r:id="rId38"/>
    <p:sldId id="343" r:id="rId39"/>
    <p:sldId id="344" r:id="rId40"/>
    <p:sldId id="371" r:id="rId41"/>
    <p:sldId id="357" r:id="rId42"/>
    <p:sldId id="359" r:id="rId43"/>
    <p:sldId id="360" r:id="rId44"/>
    <p:sldId id="356" r:id="rId45"/>
    <p:sldId id="361" r:id="rId46"/>
    <p:sldId id="362" r:id="rId47"/>
    <p:sldId id="367" r:id="rId48"/>
    <p:sldId id="369" r:id="rId49"/>
    <p:sldId id="370" r:id="rId50"/>
    <p:sldId id="267" r:id="rId51"/>
    <p:sldId id="268" r:id="rId52"/>
    <p:sldId id="287" r:id="rId53"/>
    <p:sldId id="279" r:id="rId54"/>
    <p:sldId id="280" r:id="rId55"/>
    <p:sldId id="282" r:id="rId56"/>
    <p:sldId id="299" r:id="rId57"/>
    <p:sldId id="301" r:id="rId58"/>
    <p:sldId id="302" r:id="rId59"/>
    <p:sldId id="303" r:id="rId60"/>
    <p:sldId id="300" r:id="rId61"/>
    <p:sldId id="334" r:id="rId62"/>
    <p:sldId id="338" r:id="rId63"/>
    <p:sldId id="337" r:id="rId64"/>
    <p:sldId id="339" r:id="rId65"/>
    <p:sldId id="340" r:id="rId66"/>
    <p:sldId id="341" r:id="rId67"/>
    <p:sldId id="315" r:id="rId68"/>
    <p:sldId id="313" r:id="rId69"/>
    <p:sldId id="314" r:id="rId70"/>
    <p:sldId id="372" r:id="rId71"/>
    <p:sldId id="373" r:id="rId7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656" y="-2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44F46-B5F5-4FA6-B6BB-9F21D4860AB4}" type="datetimeFigureOut">
              <a:rPr lang="es-MX" smtClean="0"/>
              <a:t>29/10/2018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EC250-6968-4532-B21B-62B2E78A1878}" type="slidenum">
              <a:rPr lang="es-MX" smtClean="0"/>
              <a:t>‹Nº›</a:t>
            </a:fld>
            <a:endParaRPr lang="es-MX"/>
          </a:p>
        </p:txBody>
      </p:sp>
    </p:spTree>
    <p:extLst>
      <p:ext uri="{BB962C8B-B14F-4D97-AF65-F5344CB8AC3E}">
        <p14:creationId xmlns:p14="http://schemas.microsoft.com/office/powerpoint/2010/main" val="208322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A2EC250-6968-4532-B21B-62B2E78A1878}" type="slidenum">
              <a:rPr lang="es-MX" smtClean="0"/>
              <a:t>10</a:t>
            </a:fld>
            <a:endParaRPr lang="es-MX"/>
          </a:p>
        </p:txBody>
      </p:sp>
    </p:spTree>
    <p:extLst>
      <p:ext uri="{BB962C8B-B14F-4D97-AF65-F5344CB8AC3E}">
        <p14:creationId xmlns:p14="http://schemas.microsoft.com/office/powerpoint/2010/main" val="155549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A2EC250-6968-4532-B21B-62B2E78A1878}" type="slidenum">
              <a:rPr lang="es-MX" smtClean="0"/>
              <a:t>21</a:t>
            </a:fld>
            <a:endParaRPr lang="es-MX"/>
          </a:p>
        </p:txBody>
      </p:sp>
    </p:spTree>
    <p:extLst>
      <p:ext uri="{BB962C8B-B14F-4D97-AF65-F5344CB8AC3E}">
        <p14:creationId xmlns:p14="http://schemas.microsoft.com/office/powerpoint/2010/main" val="122787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A2EC250-6968-4532-B21B-62B2E78A1878}" type="slidenum">
              <a:rPr lang="es-MX" smtClean="0"/>
              <a:t>58</a:t>
            </a:fld>
            <a:endParaRPr lang="es-MX"/>
          </a:p>
        </p:txBody>
      </p:sp>
    </p:spTree>
    <p:extLst>
      <p:ext uri="{BB962C8B-B14F-4D97-AF65-F5344CB8AC3E}">
        <p14:creationId xmlns:p14="http://schemas.microsoft.com/office/powerpoint/2010/main" val="1809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4361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5788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3221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9705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0366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6754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7134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83330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209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72282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0089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1367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6053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4387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1327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6313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66147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71827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6957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00614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96357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7380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3362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03052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0218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76642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7633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1028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859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784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42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453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6C008FF-6104-4708-98A5-1A4044CC17AC}" type="datetimeFigureOut">
              <a:rPr lang="es-MX">
                <a:solidFill>
                  <a:prstClr val="black">
                    <a:tint val="75000"/>
                  </a:prstClr>
                </a:solidFill>
              </a:rPr>
              <a:pPr/>
              <a:t>29/10/2018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A5B518DC-89EC-43C9-8C0F-7440E09643B8}" type="slidenum">
              <a:rPr lang="es-MX">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631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08FF-6104-4708-98A5-1A4044CC17AC}" type="datetimeFigureOut">
              <a:rPr lang="es-MX" smtClean="0">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18DC-89EC-43C9-8C0F-7440E09643B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39348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08FF-6104-4708-98A5-1A4044CC17AC}" type="datetimeFigureOut">
              <a:rPr lang="es-MX" smtClean="0">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18DC-89EC-43C9-8C0F-7440E09643B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6323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08FF-6104-4708-98A5-1A4044CC17AC}" type="datetimeFigureOut">
              <a:rPr lang="es-MX" smtClean="0">
                <a:solidFill>
                  <a:prstClr val="black">
                    <a:tint val="75000"/>
                  </a:prstClr>
                </a:solidFill>
              </a:rPr>
              <a:pPr/>
              <a:t>29/10/2018</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18DC-89EC-43C9-8C0F-7440E09643B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055908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package" Target="../embeddings/Presentaci_n_de_Microsoft_PowerPoint3.pptx"/><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package" Target="../embeddings/Presentaci_n_de_Microsoft_PowerPoint4.pptx"/><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package" Target="../embeddings/Documento_de_Microsoft_Word5.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package" Target="../embeddings/Documento_de_Microsoft_Word6.docx"/><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package" Target="../embeddings/Documento_de_Microsoft_Word7.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cumento_de_Microsoft_Word8.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package" Target="../embeddings/Documento_de_Microsoft_Word9.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8.emf"/><Relationship Id="rId4" Type="http://schemas.openxmlformats.org/officeDocument/2006/relationships/package" Target="../embeddings/Documento_de_Microsoft_Word10.doc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Documento_de_Microsoft_Word_97-20031.doc"/><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42.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Documento_de_Microsoft_Word_97-20032.doc"/><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4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379233" cy="1486485"/>
          </a:xfrm>
          <a:prstGeom prst="rect">
            <a:avLst/>
          </a:prstGeom>
        </p:spPr>
      </p:pic>
      <p:sp>
        <p:nvSpPr>
          <p:cNvPr id="5" name="4 CuadroTexto"/>
          <p:cNvSpPr txBox="1"/>
          <p:nvPr/>
        </p:nvSpPr>
        <p:spPr>
          <a:xfrm>
            <a:off x="467543" y="404664"/>
            <a:ext cx="6047983" cy="584775"/>
          </a:xfrm>
          <a:prstGeom prst="rect">
            <a:avLst/>
          </a:prstGeom>
          <a:noFill/>
        </p:spPr>
        <p:txBody>
          <a:bodyPr wrap="square" rtlCol="0">
            <a:spAutoFit/>
          </a:bodyPr>
          <a:lstStyle/>
          <a:p>
            <a:r>
              <a:rPr lang="es-MX" sz="3200" dirty="0">
                <a:solidFill>
                  <a:prstClr val="black"/>
                </a:solidFill>
              </a:rPr>
              <a:t>COLEGIO DE TEPEYAC QUERÉTARO</a:t>
            </a:r>
          </a:p>
        </p:txBody>
      </p:sp>
      <p:sp>
        <p:nvSpPr>
          <p:cNvPr id="6" name="5 CuadroTexto"/>
          <p:cNvSpPr txBox="1"/>
          <p:nvPr/>
        </p:nvSpPr>
        <p:spPr>
          <a:xfrm>
            <a:off x="433605" y="922855"/>
            <a:ext cx="2647796" cy="369332"/>
          </a:xfrm>
          <a:prstGeom prst="rect">
            <a:avLst/>
          </a:prstGeom>
          <a:noFill/>
        </p:spPr>
        <p:txBody>
          <a:bodyPr wrap="square" rtlCol="0">
            <a:spAutoFit/>
          </a:bodyPr>
          <a:lstStyle/>
          <a:p>
            <a:r>
              <a:rPr lang="es-MX" dirty="0">
                <a:solidFill>
                  <a:prstClr val="black"/>
                </a:solidFill>
                <a:latin typeface="Arial" pitchFamily="34" charset="0"/>
                <a:cs typeface="Arial" pitchFamily="34" charset="0"/>
              </a:rPr>
              <a:t>Clave 6936</a:t>
            </a:r>
          </a:p>
        </p:txBody>
      </p:sp>
      <p:sp>
        <p:nvSpPr>
          <p:cNvPr id="7" name="6 CuadroTexto"/>
          <p:cNvSpPr txBox="1"/>
          <p:nvPr/>
        </p:nvSpPr>
        <p:spPr>
          <a:xfrm>
            <a:off x="467543" y="2045667"/>
            <a:ext cx="7452639" cy="1200329"/>
          </a:xfrm>
          <a:prstGeom prst="rect">
            <a:avLst/>
          </a:prstGeom>
          <a:noFill/>
        </p:spPr>
        <p:txBody>
          <a:bodyPr wrap="square" rtlCol="0">
            <a:spAutoFit/>
          </a:bodyPr>
          <a:lstStyle/>
          <a:p>
            <a:pPr algn="ctr"/>
            <a:r>
              <a:rPr lang="es-MX" dirty="0">
                <a:solidFill>
                  <a:prstClr val="black">
                    <a:lumMod val="65000"/>
                    <a:lumOff val="35000"/>
                  </a:prstClr>
                </a:solidFill>
                <a:latin typeface="Arial" pitchFamily="34" charset="0"/>
                <a:cs typeface="Arial" pitchFamily="34" charset="0"/>
              </a:rPr>
              <a:t>PROYECTO  CONEXIONES </a:t>
            </a:r>
            <a:r>
              <a:rPr lang="es-MX">
                <a:solidFill>
                  <a:prstClr val="black">
                    <a:lumMod val="65000"/>
                    <a:lumOff val="35000"/>
                  </a:prstClr>
                </a:solidFill>
                <a:latin typeface="Arial" pitchFamily="34" charset="0"/>
                <a:cs typeface="Arial" pitchFamily="34" charset="0"/>
              </a:rPr>
              <a:t>EQUIPO </a:t>
            </a:r>
            <a:r>
              <a:rPr lang="es-MX" smtClean="0">
                <a:solidFill>
                  <a:prstClr val="black">
                    <a:lumMod val="65000"/>
                    <a:lumOff val="35000"/>
                  </a:prstClr>
                </a:solidFill>
                <a:latin typeface="Arial" pitchFamily="34" charset="0"/>
                <a:cs typeface="Arial" pitchFamily="34" charset="0"/>
              </a:rPr>
              <a:t>5</a:t>
            </a:r>
            <a:endParaRPr lang="es-MX" dirty="0">
              <a:solidFill>
                <a:prstClr val="black">
                  <a:lumMod val="65000"/>
                  <a:lumOff val="35000"/>
                </a:prstClr>
              </a:solidFill>
              <a:latin typeface="Arial" pitchFamily="34" charset="0"/>
              <a:cs typeface="Arial" pitchFamily="34" charset="0"/>
            </a:endParaRPr>
          </a:p>
          <a:p>
            <a:pPr algn="ctr"/>
            <a:endParaRPr lang="es-MX" dirty="0">
              <a:solidFill>
                <a:prstClr val="black">
                  <a:lumMod val="65000"/>
                  <a:lumOff val="35000"/>
                </a:prstClr>
              </a:solidFill>
              <a:latin typeface="Arial" pitchFamily="34" charset="0"/>
              <a:cs typeface="Arial" pitchFamily="34" charset="0"/>
            </a:endParaRPr>
          </a:p>
          <a:p>
            <a:pPr algn="ctr"/>
            <a:r>
              <a:rPr lang="es-MX" dirty="0">
                <a:solidFill>
                  <a:srgbClr val="1F497D">
                    <a:lumMod val="60000"/>
                    <a:lumOff val="40000"/>
                  </a:srgbClr>
                </a:solidFill>
                <a:latin typeface="Arial Black" pitchFamily="34" charset="0"/>
              </a:rPr>
              <a:t> LOS BENEFICIOS DEL BILINGÜISMO EN EL CEREBRO</a:t>
            </a:r>
          </a:p>
          <a:p>
            <a:pPr algn="ctr"/>
            <a:r>
              <a:rPr lang="es-MX" dirty="0">
                <a:solidFill>
                  <a:srgbClr val="1F497D">
                    <a:lumMod val="60000"/>
                    <a:lumOff val="40000"/>
                  </a:srgbClr>
                </a:solidFill>
                <a:latin typeface="Arial Black" pitchFamily="34" charset="0"/>
              </a:rPr>
              <a:t>Y SU CONSECUENTE  AUMENTO EN LA AUTOESTIMA</a:t>
            </a:r>
          </a:p>
        </p:txBody>
      </p:sp>
      <p:sp>
        <p:nvSpPr>
          <p:cNvPr id="8" name="7 CuadroTexto"/>
          <p:cNvSpPr txBox="1"/>
          <p:nvPr/>
        </p:nvSpPr>
        <p:spPr>
          <a:xfrm>
            <a:off x="467544" y="6237312"/>
            <a:ext cx="2613857" cy="369332"/>
          </a:xfrm>
          <a:prstGeom prst="rect">
            <a:avLst/>
          </a:prstGeom>
          <a:noFill/>
        </p:spPr>
        <p:txBody>
          <a:bodyPr wrap="none" rtlCol="0">
            <a:spAutoFit/>
          </a:bodyPr>
          <a:lstStyle/>
          <a:p>
            <a:r>
              <a:rPr lang="es-MX" dirty="0">
                <a:solidFill>
                  <a:srgbClr val="1F497D"/>
                </a:solidFill>
                <a:latin typeface="Arial Rounded MT Bold" pitchFamily="34" charset="0"/>
              </a:rPr>
              <a:t>Ciclo escolar 2018-19</a:t>
            </a:r>
          </a:p>
        </p:txBody>
      </p:sp>
      <p:sp>
        <p:nvSpPr>
          <p:cNvPr id="2" name="1 CuadroTexto"/>
          <p:cNvSpPr txBox="1"/>
          <p:nvPr/>
        </p:nvSpPr>
        <p:spPr>
          <a:xfrm>
            <a:off x="3166839" y="6250607"/>
            <a:ext cx="2151936" cy="338554"/>
          </a:xfrm>
          <a:prstGeom prst="rect">
            <a:avLst/>
          </a:prstGeom>
          <a:noFill/>
        </p:spPr>
        <p:txBody>
          <a:bodyPr wrap="none" rtlCol="0">
            <a:spAutoFit/>
          </a:bodyPr>
          <a:lstStyle/>
          <a:p>
            <a:pPr algn="r"/>
            <a:r>
              <a:rPr lang="es-MX" sz="1600" dirty="0">
                <a:solidFill>
                  <a:srgbClr val="1F497D"/>
                </a:solidFill>
                <a:latin typeface="Arial Rounded MT Bold" pitchFamily="34" charset="0"/>
              </a:rPr>
              <a:t>Ago. Sept. Oct 2018</a:t>
            </a:r>
          </a:p>
        </p:txBody>
      </p:sp>
      <p:pic>
        <p:nvPicPr>
          <p:cNvPr id="12" name="Imagen 11">
            <a:extLst>
              <a:ext uri="{FF2B5EF4-FFF2-40B4-BE49-F238E27FC236}">
                <a16:creationId xmlns:a16="http://schemas.microsoft.com/office/drawing/2014/main" xmlns="" id="{F8E98065-90B5-3C4D-8C39-C7FE23730710}"/>
              </a:ext>
            </a:extLst>
          </p:cNvPr>
          <p:cNvPicPr>
            <a:picLocks noChangeAspect="1"/>
          </p:cNvPicPr>
          <p:nvPr/>
        </p:nvPicPr>
        <p:blipFill>
          <a:blip r:embed="rId3"/>
          <a:stretch>
            <a:fillRect/>
          </a:stretch>
        </p:blipFill>
        <p:spPr>
          <a:xfrm>
            <a:off x="1812947" y="3448549"/>
            <a:ext cx="5193377" cy="2758824"/>
          </a:xfrm>
          <a:prstGeom prst="rect">
            <a:avLst/>
          </a:prstGeom>
        </p:spPr>
      </p:pic>
      <p:pic>
        <p:nvPicPr>
          <p:cNvPr id="14" name="Imagen 13">
            <a:extLst>
              <a:ext uri="{FF2B5EF4-FFF2-40B4-BE49-F238E27FC236}">
                <a16:creationId xmlns:a16="http://schemas.microsoft.com/office/drawing/2014/main" xmlns="" id="{2BA6E689-3F60-AC49-9312-31163383B0DB}"/>
              </a:ext>
            </a:extLst>
          </p:cNvPr>
          <p:cNvPicPr>
            <a:picLocks noChangeAspect="1"/>
          </p:cNvPicPr>
          <p:nvPr/>
        </p:nvPicPr>
        <p:blipFill>
          <a:blip r:embed="rId4"/>
          <a:stretch>
            <a:fillRect/>
          </a:stretch>
        </p:blipFill>
        <p:spPr>
          <a:xfrm>
            <a:off x="4491182" y="3581720"/>
            <a:ext cx="2366818" cy="1159933"/>
          </a:xfrm>
          <a:prstGeom prst="rect">
            <a:avLst/>
          </a:prstGeom>
        </p:spPr>
      </p:pic>
    </p:spTree>
    <p:extLst>
      <p:ext uri="{BB962C8B-B14F-4D97-AF65-F5344CB8AC3E}">
        <p14:creationId xmlns:p14="http://schemas.microsoft.com/office/powerpoint/2010/main" val="18484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51520" y="979429"/>
            <a:ext cx="4032448" cy="260252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Cómo influye tu autoestima en el funcionamiento de tu Organismo</a:t>
            </a:r>
            <a:endParaRPr lang="es-MX" dirty="0"/>
          </a:p>
        </p:txBody>
      </p:sp>
      <p:sp>
        <p:nvSpPr>
          <p:cNvPr id="4" name="3 Elipse"/>
          <p:cNvSpPr/>
          <p:nvPr/>
        </p:nvSpPr>
        <p:spPr>
          <a:xfrm>
            <a:off x="3851920" y="980728"/>
            <a:ext cx="4968552" cy="266429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a:solidFill>
                  <a:schemeClr val="tx1"/>
                </a:solidFill>
              </a:rPr>
              <a:t>La autoestima forma parte importante del desarrollo del individuo y, por lo tanto, es un factor que influye en el aprendizaje, en la conducta y en la forma de comportarse que el educando presenta ante la sociedad. Si un alumno aprende un segundo idioma su capacidad de comunicarse globalmente será mayor tanto como para conocer un mayor número de personas y culturas como para su desarrollo personal</a:t>
            </a:r>
          </a:p>
        </p:txBody>
      </p:sp>
      <p:sp>
        <p:nvSpPr>
          <p:cNvPr id="5" name="4 CuadroTexto"/>
          <p:cNvSpPr txBox="1"/>
          <p:nvPr/>
        </p:nvSpPr>
        <p:spPr>
          <a:xfrm>
            <a:off x="5940152" y="1268760"/>
            <a:ext cx="850874" cy="369332"/>
          </a:xfrm>
          <a:prstGeom prst="rect">
            <a:avLst/>
          </a:prstGeom>
          <a:noFill/>
        </p:spPr>
        <p:txBody>
          <a:bodyPr wrap="none" rtlCol="0">
            <a:spAutoFit/>
          </a:bodyPr>
          <a:lstStyle/>
          <a:p>
            <a:r>
              <a:rPr lang="es-MX" dirty="0"/>
              <a:t>INGLÉS</a:t>
            </a:r>
          </a:p>
        </p:txBody>
      </p:sp>
      <p:sp>
        <p:nvSpPr>
          <p:cNvPr id="6" name="5 CuadroTexto"/>
          <p:cNvSpPr txBox="1"/>
          <p:nvPr/>
        </p:nvSpPr>
        <p:spPr>
          <a:xfrm>
            <a:off x="2051720" y="1453426"/>
            <a:ext cx="1101327" cy="369332"/>
          </a:xfrm>
          <a:prstGeom prst="rect">
            <a:avLst/>
          </a:prstGeom>
          <a:noFill/>
        </p:spPr>
        <p:txBody>
          <a:bodyPr wrap="none" rtlCol="0">
            <a:spAutoFit/>
          </a:bodyPr>
          <a:lstStyle/>
          <a:p>
            <a:r>
              <a:rPr lang="es-MX" dirty="0"/>
              <a:t>BIOLOGIA</a:t>
            </a:r>
          </a:p>
        </p:txBody>
      </p:sp>
      <p:sp>
        <p:nvSpPr>
          <p:cNvPr id="7" name="6 Elipse"/>
          <p:cNvSpPr/>
          <p:nvPr/>
        </p:nvSpPr>
        <p:spPr>
          <a:xfrm>
            <a:off x="1907704" y="3068960"/>
            <a:ext cx="4248472" cy="259228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ORIENTACIÓN EDUCATIVA</a:t>
            </a:r>
          </a:p>
          <a:p>
            <a:pPr algn="ctr"/>
            <a:r>
              <a:rPr lang="es-MX" dirty="0">
                <a:solidFill>
                  <a:schemeClr val="tx1"/>
                </a:solidFill>
              </a:rPr>
              <a:t> </a:t>
            </a:r>
            <a:r>
              <a:rPr lang="es-MX" dirty="0" smtClean="0">
                <a:solidFill>
                  <a:schemeClr val="tx1"/>
                </a:solidFill>
              </a:rPr>
              <a:t>V </a:t>
            </a:r>
            <a:endParaRPr lang="es-MX" dirty="0">
              <a:solidFill>
                <a:schemeClr val="tx1"/>
              </a:solidFill>
            </a:endParaRPr>
          </a:p>
          <a:p>
            <a:pPr algn="ctr"/>
            <a:r>
              <a:rPr lang="es-MX" dirty="0">
                <a:solidFill>
                  <a:schemeClr val="tx1"/>
                </a:solidFill>
              </a:rPr>
              <a:t>La percepción que tienes de ti mismo influye en todos los actos de tu vida y puede convertirse en un aliado o un lastre para ti mismo</a:t>
            </a:r>
          </a:p>
          <a:p>
            <a:pPr algn="ctr"/>
            <a:endParaRPr lang="es-MX" dirty="0"/>
          </a:p>
        </p:txBody>
      </p:sp>
    </p:spTree>
    <p:extLst>
      <p:ext uri="{BB962C8B-B14F-4D97-AF65-F5344CB8AC3E}">
        <p14:creationId xmlns:p14="http://schemas.microsoft.com/office/powerpoint/2010/main" val="321817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922114"/>
          </a:xfrm>
        </p:spPr>
        <p:txBody>
          <a:bodyPr>
            <a:normAutofit fontScale="90000"/>
          </a:bodyPr>
          <a:lstStyle/>
          <a:p>
            <a:r>
              <a:rPr lang="es-MX" sz="3200" dirty="0" smtClean="0"/>
              <a:t>INTRODUCCION Y JUSTIFICACIÓN </a:t>
            </a:r>
            <a:r>
              <a:rPr lang="es-MX" sz="3200" dirty="0"/>
              <a:t>DEL PROYECTO</a:t>
            </a:r>
          </a:p>
        </p:txBody>
      </p:sp>
      <p:sp>
        <p:nvSpPr>
          <p:cNvPr id="3" name="2 Marcador de contenido"/>
          <p:cNvSpPr>
            <a:spLocks noGrp="1"/>
          </p:cNvSpPr>
          <p:nvPr>
            <p:ph idx="1"/>
          </p:nvPr>
        </p:nvSpPr>
        <p:spPr>
          <a:xfrm>
            <a:off x="323528" y="1268760"/>
            <a:ext cx="8363272" cy="4857403"/>
          </a:xfrm>
        </p:spPr>
        <p:txBody>
          <a:bodyPr>
            <a:normAutofit/>
          </a:bodyPr>
          <a:lstStyle/>
          <a:p>
            <a:r>
              <a:rPr lang="es-ES" sz="1600" dirty="0"/>
              <a:t>La autoestima es la percepción que tenemos de nosotros mismos,  puede ser  positiva o negativa y  afecta  todos los aspectos de nuestro diario vivir. </a:t>
            </a:r>
          </a:p>
          <a:p>
            <a:endParaRPr lang="es-ES" sz="1600" dirty="0"/>
          </a:p>
          <a:p>
            <a:r>
              <a:rPr lang="es-ES" sz="1600" dirty="0"/>
              <a:t>Las respuestas que damos ante diversos acontecimientos, dependen de quienes somos y la percepción que tenemos de nosotros mismos. </a:t>
            </a:r>
          </a:p>
          <a:p>
            <a:endParaRPr lang="es-ES" sz="1600" dirty="0"/>
          </a:p>
          <a:p>
            <a:r>
              <a:rPr lang="es-ES" sz="1600" dirty="0"/>
              <a:t> Está formada por diversos componentes:  Aspectos biológicos, sociales,  </a:t>
            </a:r>
          </a:p>
          <a:p>
            <a:pPr marL="0" indent="0">
              <a:buNone/>
            </a:pPr>
            <a:r>
              <a:rPr lang="es-ES" sz="1600" dirty="0"/>
              <a:t>         psicológicos, culturales  etc. que entrelazados forman la personalidad total. </a:t>
            </a:r>
          </a:p>
          <a:p>
            <a:pPr marL="0" indent="0">
              <a:buNone/>
            </a:pPr>
            <a:r>
              <a:rPr lang="es-ES" sz="1600" dirty="0"/>
              <a:t>       </a:t>
            </a:r>
          </a:p>
          <a:p>
            <a:pPr marL="0" indent="0">
              <a:buNone/>
            </a:pPr>
            <a:r>
              <a:rPr lang="es-ES" sz="1600" dirty="0"/>
              <a:t>         Poder privilegiar mediante el aprendizaje y dominio de un segundo idioma tanto  la  </a:t>
            </a:r>
          </a:p>
          <a:p>
            <a:pPr marL="0" indent="0">
              <a:buNone/>
            </a:pPr>
            <a:r>
              <a:rPr lang="es-ES" sz="1600" dirty="0"/>
              <a:t>         comunicación  interpersonal, como el acceder a información  actualizada,  confiable,  y exacta, </a:t>
            </a:r>
          </a:p>
          <a:p>
            <a:pPr marL="0" indent="0">
              <a:buNone/>
            </a:pPr>
            <a:r>
              <a:rPr lang="es-ES" sz="1600" dirty="0"/>
              <a:t>       consideramos que es una herramienta  muy útil  para mejorar la propia autoestima  u alcanzar</a:t>
            </a:r>
          </a:p>
          <a:p>
            <a:pPr marL="0" indent="0">
              <a:buNone/>
            </a:pPr>
            <a:r>
              <a:rPr lang="es-ES" sz="1600" dirty="0"/>
              <a:t>       la autorrealización.   </a:t>
            </a:r>
          </a:p>
          <a:p>
            <a:r>
              <a:rPr lang="es-ES" sz="1600" dirty="0"/>
              <a:t>El proyecto de Autoestima se presenta  tomando en cuenta las circunstancias  en las que viven los estudiantes: El entorno familiar, social, escolar;  La  globalización y  la  comunicación  (principalmente redes sociales). </a:t>
            </a:r>
            <a:endParaRPr lang="es-MX" sz="1600" dirty="0"/>
          </a:p>
        </p:txBody>
      </p:sp>
    </p:spTree>
    <p:extLst>
      <p:ext uri="{BB962C8B-B14F-4D97-AF65-F5344CB8AC3E}">
        <p14:creationId xmlns:p14="http://schemas.microsoft.com/office/powerpoint/2010/main" val="341908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a:t>OBJETIVO GENERAL DEL PROYECTO</a:t>
            </a:r>
          </a:p>
        </p:txBody>
      </p:sp>
      <p:sp>
        <p:nvSpPr>
          <p:cNvPr id="3" name="2 Marcador de contenido"/>
          <p:cNvSpPr>
            <a:spLocks noGrp="1"/>
          </p:cNvSpPr>
          <p:nvPr>
            <p:ph idx="1"/>
          </p:nvPr>
        </p:nvSpPr>
        <p:spPr/>
        <p:txBody>
          <a:bodyPr>
            <a:normAutofit fontScale="92500"/>
          </a:bodyPr>
          <a:lstStyle/>
          <a:p>
            <a:r>
              <a:rPr lang="es-ES" dirty="0"/>
              <a:t>Que los alumnos conozcan los diferentes elementos que forman la </a:t>
            </a:r>
            <a:r>
              <a:rPr lang="es-ES" dirty="0" smtClean="0"/>
              <a:t>autoestima. </a:t>
            </a:r>
            <a:endParaRPr lang="es-ES" dirty="0"/>
          </a:p>
          <a:p>
            <a:r>
              <a:rPr lang="es-ES" dirty="0" smtClean="0"/>
              <a:t>La </a:t>
            </a:r>
            <a:r>
              <a:rPr lang="es-ES" dirty="0"/>
              <a:t>forma en que impactan los factores biológicos, psicológicos  y sociales a  la autoestima,  a fin de que puedan  manipularlos, </a:t>
            </a:r>
            <a:endParaRPr lang="es-ES" dirty="0" smtClean="0"/>
          </a:p>
          <a:p>
            <a:r>
              <a:rPr lang="es-ES" dirty="0"/>
              <a:t>C</a:t>
            </a:r>
            <a:r>
              <a:rPr lang="es-ES" dirty="0" smtClean="0"/>
              <a:t>onocer  cómo el dominio de un segundo idioma  puede influir en la autoestima, y utilizarlo como herramienta </a:t>
            </a:r>
            <a:r>
              <a:rPr lang="es-ES" dirty="0" err="1" smtClean="0"/>
              <a:t>dioma</a:t>
            </a:r>
            <a:r>
              <a:rPr lang="es-ES" dirty="0" smtClean="0"/>
              <a:t>  </a:t>
            </a:r>
            <a:r>
              <a:rPr lang="es-ES" dirty="0"/>
              <a:t>para beneficio propio</a:t>
            </a:r>
            <a:endParaRPr lang="es-MX" dirty="0"/>
          </a:p>
        </p:txBody>
      </p:sp>
    </p:spTree>
    <p:extLst>
      <p:ext uri="{BB962C8B-B14F-4D97-AF65-F5344CB8AC3E}">
        <p14:creationId xmlns:p14="http://schemas.microsoft.com/office/powerpoint/2010/main" val="420046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850106"/>
          </a:xfrm>
        </p:spPr>
        <p:txBody>
          <a:bodyPr>
            <a:normAutofit/>
          </a:bodyPr>
          <a:lstStyle/>
          <a:p>
            <a:r>
              <a:rPr lang="es-MX" sz="3200" dirty="0"/>
              <a:t>OBJETIVOS A ALCANZAR DE CADA ASIGNATURA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67226284"/>
              </p:ext>
            </p:extLst>
          </p:nvPr>
        </p:nvGraphicFramePr>
        <p:xfrm>
          <a:off x="395288" y="1379538"/>
          <a:ext cx="8229600" cy="32004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0">
                <a:tc>
                  <a:txBody>
                    <a:bodyPr/>
                    <a:lstStyle/>
                    <a:p>
                      <a:r>
                        <a:rPr lang="es-MX" dirty="0">
                          <a:solidFill>
                            <a:schemeClr val="tx1"/>
                          </a:solidFill>
                        </a:rPr>
                        <a:t>OREINTACIÓN EDUCATIVA</a:t>
                      </a:r>
                    </a:p>
                  </a:txBody>
                  <a:tcPr>
                    <a:solidFill>
                      <a:schemeClr val="bg2">
                        <a:lumMod val="75000"/>
                      </a:schemeClr>
                    </a:solidFill>
                  </a:tcPr>
                </a:tc>
                <a:tc>
                  <a:txBody>
                    <a:bodyPr/>
                    <a:lstStyle/>
                    <a:p>
                      <a:r>
                        <a:rPr lang="es-MX" dirty="0"/>
                        <a:t>                   </a:t>
                      </a:r>
                      <a:r>
                        <a:rPr lang="es-MX" dirty="0">
                          <a:solidFill>
                            <a:schemeClr val="tx1"/>
                          </a:solidFill>
                        </a:rPr>
                        <a:t>INGLÉS</a:t>
                      </a:r>
                    </a:p>
                  </a:txBody>
                  <a:tcPr>
                    <a:solidFill>
                      <a:schemeClr val="bg2">
                        <a:lumMod val="75000"/>
                      </a:schemeClr>
                    </a:solidFill>
                  </a:tcPr>
                </a:tc>
                <a:tc>
                  <a:txBody>
                    <a:bodyPr/>
                    <a:lstStyle/>
                    <a:p>
                      <a:r>
                        <a:rPr lang="es-MX" dirty="0"/>
                        <a:t>             </a:t>
                      </a:r>
                      <a:r>
                        <a:rPr lang="es-MX" dirty="0">
                          <a:solidFill>
                            <a:schemeClr val="tx1"/>
                          </a:solidFill>
                        </a:rPr>
                        <a:t>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Conocer algunos procesos que influyen en la propia autoestima, y los cinco elementos  que la conforman.</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Encontrar la manera en que los alumnos aprendan un segundo idioma y que se den cuenta de lo que pueden lograr al tener ese conocimiento. Al poderse relacionar con otras personas de diferentes culturas lo cual mejorará su autoestima.</a:t>
                      </a:r>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Identificar la relación entre las hormonas y la herencia con la información que recibe el cerebro, así como la autoestima de las personas</a:t>
                      </a:r>
                      <a:endParaRPr lang="es-MX" dirty="0"/>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960210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4638"/>
            <a:ext cx="8003232" cy="850106"/>
          </a:xfrm>
        </p:spPr>
        <p:txBody>
          <a:bodyPr>
            <a:normAutofit/>
          </a:bodyPr>
          <a:lstStyle/>
          <a:p>
            <a:r>
              <a:rPr lang="es-MX" sz="3200" dirty="0"/>
              <a:t>PREGUNTAS GENERADORAS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88247489"/>
              </p:ext>
            </p:extLst>
          </p:nvPr>
        </p:nvGraphicFramePr>
        <p:xfrm>
          <a:off x="323528" y="1187857"/>
          <a:ext cx="8229600" cy="56743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s-MX" dirty="0">
                          <a:solidFill>
                            <a:schemeClr val="tx1"/>
                          </a:solidFill>
                        </a:rPr>
                        <a:t>OREINTACIÓN</a:t>
                      </a:r>
                      <a:r>
                        <a:rPr lang="es-MX" baseline="0" dirty="0">
                          <a:solidFill>
                            <a:schemeClr val="tx1"/>
                          </a:solidFill>
                        </a:rPr>
                        <a:t> EDUCATIVA</a:t>
                      </a:r>
                      <a:endParaRPr lang="es-MX" dirty="0">
                        <a:solidFill>
                          <a:schemeClr val="tx1"/>
                        </a:solidFill>
                      </a:endParaRPr>
                    </a:p>
                  </a:txBody>
                  <a:tcPr>
                    <a:solidFill>
                      <a:schemeClr val="bg2">
                        <a:lumMod val="75000"/>
                      </a:schemeClr>
                    </a:solidFill>
                  </a:tcPr>
                </a:tc>
                <a:tc>
                  <a:txBody>
                    <a:bodyPr/>
                    <a:lstStyle/>
                    <a:p>
                      <a:r>
                        <a:rPr lang="es-MX" dirty="0">
                          <a:solidFill>
                            <a:schemeClr val="tx1"/>
                          </a:solidFill>
                        </a:rPr>
                        <a:t>                   INGLÉS</a:t>
                      </a:r>
                    </a:p>
                  </a:txBody>
                  <a:tcPr>
                    <a:solidFill>
                      <a:schemeClr val="bg2">
                        <a:lumMod val="75000"/>
                      </a:schemeClr>
                    </a:solidFill>
                  </a:tcPr>
                </a:tc>
                <a:tc>
                  <a:txBody>
                    <a:bodyPr/>
                    <a:lstStyle/>
                    <a:p>
                      <a:r>
                        <a:rPr lang="es-MX" dirty="0">
                          <a:solidFill>
                            <a:schemeClr val="tx1"/>
                          </a:solidFill>
                        </a:rPr>
                        <a:t>               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r>
                        <a:rPr lang="es-ES" sz="1800" kern="1200" dirty="0">
                          <a:solidFill>
                            <a:schemeClr val="dk1"/>
                          </a:solidFill>
                          <a:effectLst/>
                          <a:latin typeface="+mn-lt"/>
                          <a:ea typeface="+mn-ea"/>
                          <a:cs typeface="+mn-cs"/>
                        </a:rPr>
                        <a:t>¿Qué es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procesos paralelos la conforman?</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¿Cuáles son los elementos de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elementos de la biología  influyen en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el dominar un segundo idioma puede fortalecer o mejorar la </a:t>
                      </a:r>
                      <a:r>
                        <a:rPr lang="es-ES" sz="1800" kern="1200" dirty="0" err="1">
                          <a:solidFill>
                            <a:schemeClr val="dk1"/>
                          </a:solidFill>
                          <a:effectLst/>
                          <a:latin typeface="+mn-lt"/>
                          <a:ea typeface="+mn-ea"/>
                          <a:cs typeface="+mn-cs"/>
                        </a:rPr>
                        <a:t>autoestíma</a:t>
                      </a:r>
                      <a:r>
                        <a:rPr lang="es-ES" sz="1800" kern="1200" dirty="0">
                          <a:solidFill>
                            <a:schemeClr val="dk1"/>
                          </a:solidFill>
                          <a:effectLst/>
                          <a:latin typeface="+mn-lt"/>
                          <a:ea typeface="+mn-ea"/>
                          <a:cs typeface="+mn-cs"/>
                        </a:rPr>
                        <a:t>?</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¿Qué es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influye la autoestima en el aprendizaje del inglés?</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factores pueden afectar la autoestima de un alumno desde su niñez?</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puede influenciar su nivel económico y su familia para que al alumno le sea más fácil o se le dificulte el aprendizaje de un segundo idioma?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influye el tener una buena nutrición?</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¿Cómo le puede ayudar si en su familia se hablan dos idiomas desde su niñez?</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s-ES" sz="1800" kern="1200" dirty="0">
                          <a:solidFill>
                            <a:schemeClr val="dk1"/>
                          </a:solidFill>
                          <a:effectLst/>
                          <a:latin typeface="+mn-lt"/>
                          <a:ea typeface="+mn-ea"/>
                          <a:cs typeface="+mn-cs"/>
                        </a:rPr>
                        <a:t>¿Qué es la Autoestima?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¿Cuál es la anatomía del cerebro?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partes del cerebro están relacionadas con los sentimientos?</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¿Qué relación existe entre las hormonas y el cerebro?</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¿Esta relacionada la autoestima con la herencia?</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¿Esta relacionado el buen funcionamiento orgánico con una alta autoestima?</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8871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a:t>CONTENIDO DE TEMAS Y PRODUCTOS PROPUESTOS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76595473"/>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s-MX" dirty="0">
                          <a:solidFill>
                            <a:schemeClr val="tx1"/>
                          </a:solidFill>
                        </a:rPr>
                        <a:t>ORIENTACIÓN EDUCATIVA</a:t>
                      </a:r>
                    </a:p>
                  </a:txBody>
                  <a:tcPr>
                    <a:solidFill>
                      <a:schemeClr val="bg2">
                        <a:lumMod val="75000"/>
                      </a:schemeClr>
                    </a:solidFill>
                  </a:tcPr>
                </a:tc>
                <a:tc>
                  <a:txBody>
                    <a:bodyPr/>
                    <a:lstStyle/>
                    <a:p>
                      <a:r>
                        <a:rPr lang="es-MX" dirty="0">
                          <a:solidFill>
                            <a:schemeClr val="tx1"/>
                          </a:solidFill>
                        </a:rPr>
                        <a:t>                   INGLÉS</a:t>
                      </a:r>
                    </a:p>
                  </a:txBody>
                  <a:tcPr>
                    <a:solidFill>
                      <a:schemeClr val="bg2">
                        <a:lumMod val="75000"/>
                      </a:schemeClr>
                    </a:solidFill>
                  </a:tcPr>
                </a:tc>
                <a:tc>
                  <a:txBody>
                    <a:bodyPr/>
                    <a:lstStyle/>
                    <a:p>
                      <a:r>
                        <a:rPr lang="es-MX" dirty="0">
                          <a:solidFill>
                            <a:schemeClr val="tx1"/>
                          </a:solidFill>
                        </a:rPr>
                        <a:t>            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En la unidad II el inciso relacionado con el autoconocimiento para la mejor elección de una profesión.</a:t>
                      </a:r>
                      <a:endParaRPr lang="es-MX" sz="1800" kern="1200" dirty="0">
                        <a:solidFill>
                          <a:schemeClr val="dk1"/>
                        </a:solidFill>
                        <a:effectLst/>
                        <a:latin typeface="+mn-lt"/>
                        <a:ea typeface="+mn-ea"/>
                        <a:cs typeface="+mn-cs"/>
                      </a:endParaRPr>
                    </a:p>
                    <a:p>
                      <a:endParaRPr lang="es-MX" dirty="0"/>
                    </a:p>
                  </a:txBody>
                  <a:tcPr>
                    <a:solidFill>
                      <a:schemeClr val="bg2">
                        <a:lumMod val="90000"/>
                      </a:schemeClr>
                    </a:solidFill>
                  </a:tcPr>
                </a:tc>
                <a:tc>
                  <a:txBody>
                    <a:bodyPr/>
                    <a:lstStyle/>
                    <a:p>
                      <a:r>
                        <a:rPr lang="en-US" sz="1800" kern="1200" dirty="0" err="1">
                          <a:solidFill>
                            <a:schemeClr val="dk1"/>
                          </a:solidFill>
                          <a:effectLst/>
                          <a:latin typeface="+mn-lt"/>
                          <a:ea typeface="+mn-ea"/>
                          <a:cs typeface="+mn-cs"/>
                        </a:rPr>
                        <a:t>Libro</a:t>
                      </a:r>
                      <a:r>
                        <a:rPr lang="en-US" sz="1800" kern="1200" dirty="0">
                          <a:solidFill>
                            <a:schemeClr val="dk1"/>
                          </a:solidFill>
                          <a:effectLst/>
                          <a:latin typeface="+mn-lt"/>
                          <a:ea typeface="+mn-ea"/>
                          <a:cs typeface="+mn-cs"/>
                        </a:rPr>
                        <a:t>: 21st Century Reading</a:t>
                      </a:r>
                      <a:endParaRPr lang="es-MX"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Creative thinking And Reading with TEDTALKS 4</a:t>
                      </a:r>
                      <a:endParaRPr lang="es-MX" sz="1800" kern="1200" dirty="0">
                        <a:solidFill>
                          <a:schemeClr val="dk1"/>
                        </a:solidFill>
                        <a:effectLst/>
                        <a:latin typeface="+mn-lt"/>
                        <a:ea typeface="+mn-ea"/>
                        <a:cs typeface="+mn-cs"/>
                      </a:endParaRPr>
                    </a:p>
                    <a:p>
                      <a:r>
                        <a:rPr lang="es-ES" sz="1800" kern="1200" dirty="0" err="1">
                          <a:solidFill>
                            <a:schemeClr val="dk1"/>
                          </a:solidFill>
                          <a:effectLst/>
                          <a:latin typeface="+mn-lt"/>
                          <a:ea typeface="+mn-ea"/>
                          <a:cs typeface="+mn-cs"/>
                        </a:rPr>
                        <a:t>Unit</a:t>
                      </a:r>
                      <a:r>
                        <a:rPr lang="es-ES" sz="1800" kern="1200" dirty="0">
                          <a:solidFill>
                            <a:schemeClr val="dk1"/>
                          </a:solidFill>
                          <a:effectLst/>
                          <a:latin typeface="+mn-lt"/>
                          <a:ea typeface="+mn-ea"/>
                          <a:cs typeface="+mn-cs"/>
                        </a:rPr>
                        <a:t> 9 </a:t>
                      </a:r>
                      <a:r>
                        <a:rPr lang="es-ES" sz="1800" kern="1200" dirty="0" err="1">
                          <a:solidFill>
                            <a:schemeClr val="dk1"/>
                          </a:solidFill>
                          <a:effectLst/>
                          <a:latin typeface="+mn-lt"/>
                          <a:ea typeface="+mn-ea"/>
                          <a:cs typeface="+mn-cs"/>
                        </a:rPr>
                        <a:t>How</a:t>
                      </a:r>
                      <a:r>
                        <a:rPr lang="es-ES" sz="1800" kern="1200" dirty="0">
                          <a:solidFill>
                            <a:schemeClr val="dk1"/>
                          </a:solidFill>
                          <a:effectLst/>
                          <a:latin typeface="+mn-lt"/>
                          <a:ea typeface="+mn-ea"/>
                          <a:cs typeface="+mn-cs"/>
                        </a:rPr>
                        <a:t> </a:t>
                      </a:r>
                      <a:r>
                        <a:rPr lang="es-ES" sz="1800" kern="1200" dirty="0" err="1">
                          <a:solidFill>
                            <a:schemeClr val="dk1"/>
                          </a:solidFill>
                          <a:effectLst/>
                          <a:latin typeface="+mn-lt"/>
                          <a:ea typeface="+mn-ea"/>
                          <a:cs typeface="+mn-cs"/>
                        </a:rPr>
                        <a:t>We</a:t>
                      </a:r>
                      <a:r>
                        <a:rPr lang="es-ES" sz="1800" kern="1200" dirty="0">
                          <a:solidFill>
                            <a:schemeClr val="dk1"/>
                          </a:solidFill>
                          <a:effectLst/>
                          <a:latin typeface="+mn-lt"/>
                          <a:ea typeface="+mn-ea"/>
                          <a:cs typeface="+mn-cs"/>
                        </a:rPr>
                        <a:t> </a:t>
                      </a:r>
                      <a:r>
                        <a:rPr lang="es-ES" sz="1800" kern="1200" dirty="0" err="1">
                          <a:solidFill>
                            <a:schemeClr val="dk1"/>
                          </a:solidFill>
                          <a:effectLst/>
                          <a:latin typeface="+mn-lt"/>
                          <a:ea typeface="+mn-ea"/>
                          <a:cs typeface="+mn-cs"/>
                        </a:rPr>
                        <a:t>Learn</a:t>
                      </a:r>
                      <a:endParaRPr lang="es-MX" sz="1800" kern="1200" dirty="0">
                        <a:solidFill>
                          <a:schemeClr val="dk1"/>
                        </a:solidFill>
                        <a:effectLst/>
                        <a:latin typeface="+mn-lt"/>
                        <a:ea typeface="+mn-ea"/>
                        <a:cs typeface="+mn-cs"/>
                      </a:endParaRPr>
                    </a:p>
                    <a:p>
                      <a:r>
                        <a:rPr lang="es-ES" sz="1800" kern="1200" dirty="0">
                          <a:solidFill>
                            <a:schemeClr val="dk1"/>
                          </a:solidFill>
                          <a:effectLst/>
                          <a:latin typeface="+mn-lt"/>
                          <a:ea typeface="+mn-ea"/>
                          <a:cs typeface="+mn-cs"/>
                        </a:rPr>
                        <a:t>Se habla acerca de cómo aprendemos desde bebes nuestra lengua materna y como aprenden los bebes bilingües y como varios factores influyen a que el bebe se convierta en adolescente con o sin autoestima.</a:t>
                      </a:r>
                      <a:endParaRPr lang="es-MX" dirty="0"/>
                    </a:p>
                  </a:txBody>
                  <a:tcPr>
                    <a:solidFill>
                      <a:schemeClr val="bg2">
                        <a:lumMod val="90000"/>
                      </a:schemeClr>
                    </a:solidFill>
                  </a:tcPr>
                </a:tc>
                <a:tc>
                  <a:txBody>
                    <a:bodyPr/>
                    <a:lstStyle/>
                    <a:p>
                      <a:endParaRPr lang="es-MX" dirty="0"/>
                    </a:p>
                    <a:p>
                      <a:r>
                        <a:rPr lang="es-ES" sz="1800" kern="1200" dirty="0">
                          <a:solidFill>
                            <a:schemeClr val="dk1"/>
                          </a:solidFill>
                          <a:effectLst/>
                          <a:latin typeface="+mn-lt"/>
                          <a:ea typeface="+mn-ea"/>
                          <a:cs typeface="+mn-cs"/>
                        </a:rPr>
                        <a:t>Se involucra la unidad </a:t>
                      </a:r>
                      <a:r>
                        <a:rPr lang="es-ES" sz="1800" kern="1200" dirty="0" err="1">
                          <a:solidFill>
                            <a:schemeClr val="dk1"/>
                          </a:solidFill>
                          <a:effectLst/>
                          <a:latin typeface="+mn-lt"/>
                          <a:ea typeface="+mn-ea"/>
                          <a:cs typeface="+mn-cs"/>
                        </a:rPr>
                        <a:t>lll</a:t>
                      </a:r>
                      <a:r>
                        <a:rPr lang="es-ES" sz="1800" kern="1200" dirty="0">
                          <a:solidFill>
                            <a:schemeClr val="dk1"/>
                          </a:solidFill>
                          <a:effectLst/>
                          <a:latin typeface="+mn-lt"/>
                          <a:ea typeface="+mn-ea"/>
                          <a:cs typeface="+mn-cs"/>
                        </a:rPr>
                        <a:t> del programa de biología </a:t>
                      </a:r>
                      <a:r>
                        <a:rPr lang="es-ES" sz="1800" kern="1200" dirty="0" err="1">
                          <a:solidFill>
                            <a:schemeClr val="dk1"/>
                          </a:solidFill>
                          <a:effectLst/>
                          <a:latin typeface="+mn-lt"/>
                          <a:ea typeface="+mn-ea"/>
                          <a:cs typeface="+mn-cs"/>
                        </a:rPr>
                        <a:t>lV</a:t>
                      </a:r>
                      <a:r>
                        <a:rPr lang="es-ES" sz="1800" kern="1200" dirty="0">
                          <a:solidFill>
                            <a:schemeClr val="dk1"/>
                          </a:solidFill>
                          <a:effectLst/>
                          <a:latin typeface="+mn-lt"/>
                          <a:ea typeface="+mn-ea"/>
                          <a:cs typeface="+mn-cs"/>
                        </a:rPr>
                        <a:t>.  Procesos para la continuidad de la vida, en particular se incluye el tema de hormonas, donde se observa  la acción de las hormonas sobre el funcionamiento del cerebro y por ende en la autoestima</a:t>
                      </a:r>
                      <a:endParaRPr lang="es-MX" dirty="0"/>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9188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Producto 12 </a:t>
            </a:r>
            <a:br>
              <a:rPr lang="es-MX" dirty="0"/>
            </a:br>
            <a:r>
              <a:rPr lang="es-MX" dirty="0"/>
              <a:t>FORMATOS</a:t>
            </a:r>
          </a:p>
        </p:txBody>
      </p:sp>
    </p:spTree>
    <p:extLst>
      <p:ext uri="{BB962C8B-B14F-4D97-AF65-F5344CB8AC3E}">
        <p14:creationId xmlns:p14="http://schemas.microsoft.com/office/powerpoint/2010/main" val="95180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5" y="260648"/>
            <a:ext cx="9144000" cy="6513712"/>
          </a:xfrm>
          <a:prstGeom prst="rect">
            <a:avLst/>
          </a:prstGeom>
          <a:solidFill>
            <a:schemeClr val="bg1"/>
          </a:solidFill>
          <a:ln>
            <a:noFill/>
          </a:ln>
          <a:effectLst/>
          <a:extLst/>
        </p:spPr>
      </p:pic>
    </p:spTree>
    <p:extLst>
      <p:ext uri="{BB962C8B-B14F-4D97-AF65-F5344CB8AC3E}">
        <p14:creationId xmlns:p14="http://schemas.microsoft.com/office/powerpoint/2010/main" val="600203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963"/>
            <a:ext cx="9144000" cy="6442075"/>
          </a:xfrm>
          <a:prstGeom prst="rect">
            <a:avLst/>
          </a:prstGeom>
          <a:solidFill>
            <a:schemeClr val="bg1"/>
          </a:solidFill>
          <a:ln>
            <a:noFill/>
          </a:ln>
          <a:effectLst/>
          <a:extLst/>
        </p:spPr>
      </p:pic>
    </p:spTree>
    <p:extLst>
      <p:ext uri="{BB962C8B-B14F-4D97-AF65-F5344CB8AC3E}">
        <p14:creationId xmlns:p14="http://schemas.microsoft.com/office/powerpoint/2010/main" val="1280972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8"/>
            <a:ext cx="9144000" cy="7000876"/>
          </a:xfrm>
          <a:prstGeom prst="rect">
            <a:avLst/>
          </a:prstGeom>
          <a:solidFill>
            <a:schemeClr val="bg1"/>
          </a:solidFill>
          <a:ln>
            <a:noFill/>
          </a:ln>
          <a:effectLst/>
          <a:extLst/>
        </p:spPr>
      </p:pic>
    </p:spTree>
    <p:extLst>
      <p:ext uri="{BB962C8B-B14F-4D97-AF65-F5344CB8AC3E}">
        <p14:creationId xmlns:p14="http://schemas.microsoft.com/office/powerpoint/2010/main" val="151318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MX" dirty="0"/>
              <a:t>Integrantes</a:t>
            </a:r>
            <a:br>
              <a:rPr lang="es-MX" dirty="0"/>
            </a:br>
            <a:endParaRPr lang="es-MX" dirty="0"/>
          </a:p>
        </p:txBody>
      </p:sp>
      <p:sp>
        <p:nvSpPr>
          <p:cNvPr id="6" name="5 Marcador de contenido"/>
          <p:cNvSpPr>
            <a:spLocks noGrp="1"/>
          </p:cNvSpPr>
          <p:nvPr>
            <p:ph idx="1"/>
          </p:nvPr>
        </p:nvSpPr>
        <p:spPr/>
        <p:txBody>
          <a:bodyPr>
            <a:normAutofit lnSpcReduction="10000"/>
          </a:bodyPr>
          <a:lstStyle/>
          <a:p>
            <a:r>
              <a:rPr lang="es-MX" dirty="0"/>
              <a:t>Diana Rocío Avilés Vázquez  </a:t>
            </a:r>
          </a:p>
          <a:p>
            <a:r>
              <a:rPr lang="es-MX" dirty="0"/>
              <a:t>Biología</a:t>
            </a:r>
          </a:p>
          <a:p>
            <a:endParaRPr lang="es-MX" dirty="0"/>
          </a:p>
          <a:p>
            <a:r>
              <a:rPr lang="es-MX" dirty="0"/>
              <a:t>Graciela Giorguli </a:t>
            </a:r>
            <a:r>
              <a:rPr lang="es-MX" dirty="0" smtClean="0"/>
              <a:t>Chávez </a:t>
            </a:r>
          </a:p>
          <a:p>
            <a:r>
              <a:rPr lang="es-MX" dirty="0" smtClean="0"/>
              <a:t> Orientación  </a:t>
            </a:r>
            <a:r>
              <a:rPr lang="es-MX" dirty="0"/>
              <a:t>Educativa </a:t>
            </a:r>
            <a:r>
              <a:rPr lang="es-MX" dirty="0" smtClean="0"/>
              <a:t> V</a:t>
            </a:r>
            <a:endParaRPr lang="es-MX" dirty="0"/>
          </a:p>
          <a:p>
            <a:endParaRPr lang="es-MX" dirty="0"/>
          </a:p>
          <a:p>
            <a:r>
              <a:rPr lang="es-MX" dirty="0"/>
              <a:t>Verónica Rico </a:t>
            </a:r>
            <a:r>
              <a:rPr lang="es-MX" dirty="0" err="1"/>
              <a:t>Guth</a:t>
            </a:r>
            <a:endParaRPr lang="es-MX" dirty="0"/>
          </a:p>
          <a:p>
            <a:r>
              <a:rPr lang="es-MX" dirty="0" smtClean="0"/>
              <a:t> </a:t>
            </a:r>
            <a:r>
              <a:rPr lang="es-MX" dirty="0"/>
              <a:t>Lengua extranjera, Inglés.</a:t>
            </a:r>
          </a:p>
        </p:txBody>
      </p:sp>
    </p:spTree>
    <p:extLst>
      <p:ext uri="{BB962C8B-B14F-4D97-AF65-F5344CB8AC3E}">
        <p14:creationId xmlns:p14="http://schemas.microsoft.com/office/powerpoint/2010/main" val="3397600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788"/>
            <a:ext cx="9144000" cy="6700837"/>
          </a:xfrm>
          <a:prstGeom prst="rect">
            <a:avLst/>
          </a:prstGeom>
          <a:solidFill>
            <a:schemeClr val="bg1"/>
          </a:solidFill>
          <a:ln>
            <a:noFill/>
          </a:ln>
          <a:effectLst/>
          <a:extLst/>
        </p:spPr>
      </p:pic>
    </p:spTree>
    <p:extLst>
      <p:ext uri="{BB962C8B-B14F-4D97-AF65-F5344CB8AC3E}">
        <p14:creationId xmlns:p14="http://schemas.microsoft.com/office/powerpoint/2010/main" val="195776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188"/>
            <a:ext cx="9144000" cy="6143625"/>
          </a:xfrm>
          <a:prstGeom prst="rect">
            <a:avLst/>
          </a:prstGeom>
          <a:solidFill>
            <a:schemeClr val="bg1"/>
          </a:solidFill>
          <a:ln>
            <a:noFill/>
          </a:ln>
          <a:effectLst/>
          <a:extLst/>
        </p:spPr>
      </p:pic>
    </p:spTree>
    <p:extLst>
      <p:ext uri="{BB962C8B-B14F-4D97-AF65-F5344CB8AC3E}">
        <p14:creationId xmlns:p14="http://schemas.microsoft.com/office/powerpoint/2010/main" val="2108011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1558429716"/>
              </p:ext>
            </p:extLst>
          </p:nvPr>
        </p:nvGraphicFramePr>
        <p:xfrm>
          <a:off x="0" y="33338"/>
          <a:ext cx="9144000" cy="6791325"/>
        </p:xfrm>
        <a:graphic>
          <a:graphicData uri="http://schemas.openxmlformats.org/presentationml/2006/ole">
            <mc:AlternateContent xmlns:mc="http://schemas.openxmlformats.org/markup-compatibility/2006">
              <mc:Choice xmlns:v="urn:schemas-microsoft-com:vml" Requires="v">
                <p:oleObj spid="_x0000_s7219" name="Documento" r:id="rId3" imgW="9143808" imgH="6792009" progId="Word.Document.12">
                  <p:embed/>
                </p:oleObj>
              </mc:Choice>
              <mc:Fallback>
                <p:oleObj name="Documento" r:id="rId3" imgW="9143808" imgH="6792009" progId="Word.Document.12">
                  <p:embed/>
                  <p:pic>
                    <p:nvPicPr>
                      <p:cNvPr id="2" name="1 Objeto"/>
                      <p:cNvPicPr/>
                      <p:nvPr/>
                    </p:nvPicPr>
                    <p:blipFill>
                      <a:blip r:embed="rId4"/>
                      <a:stretch>
                        <a:fillRect/>
                      </a:stretch>
                    </p:blipFill>
                    <p:spPr>
                      <a:xfrm>
                        <a:off x="0" y="33338"/>
                        <a:ext cx="9144000" cy="67913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14696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950"/>
            <a:ext cx="9144000" cy="6640513"/>
          </a:xfrm>
          <a:prstGeom prst="rect">
            <a:avLst/>
          </a:prstGeom>
          <a:solidFill>
            <a:schemeClr val="bg1"/>
          </a:solidFill>
          <a:ln>
            <a:noFill/>
          </a:ln>
          <a:effectLst/>
          <a:extLst/>
        </p:spPr>
      </p:pic>
    </p:spTree>
    <p:extLst>
      <p:ext uri="{BB962C8B-B14F-4D97-AF65-F5344CB8AC3E}">
        <p14:creationId xmlns:p14="http://schemas.microsoft.com/office/powerpoint/2010/main" val="2639247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788"/>
            <a:ext cx="9144000" cy="6700837"/>
          </a:xfrm>
          <a:prstGeom prst="rect">
            <a:avLst/>
          </a:prstGeom>
          <a:solidFill>
            <a:schemeClr val="bg1"/>
          </a:solidFill>
          <a:ln>
            <a:noFill/>
          </a:ln>
          <a:effectLst/>
          <a:extLst/>
        </p:spPr>
      </p:pic>
    </p:spTree>
    <p:extLst>
      <p:ext uri="{BB962C8B-B14F-4D97-AF65-F5344CB8AC3E}">
        <p14:creationId xmlns:p14="http://schemas.microsoft.com/office/powerpoint/2010/main" val="140390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REFLEXIÓN GRUPO INTERDISCIPLINARIO</a:t>
            </a:r>
            <a:endParaRPr lang="es-MX" dirty="0"/>
          </a:p>
        </p:txBody>
      </p:sp>
      <p:graphicFrame>
        <p:nvGraphicFramePr>
          <p:cNvPr id="3" name="2 Objeto"/>
          <p:cNvGraphicFramePr>
            <a:graphicFrameLocks noChangeAspect="1"/>
          </p:cNvGraphicFramePr>
          <p:nvPr>
            <p:extLst>
              <p:ext uri="{D42A27DB-BD31-4B8C-83A1-F6EECF244321}">
                <p14:modId xmlns:p14="http://schemas.microsoft.com/office/powerpoint/2010/main" val="1831791459"/>
              </p:ext>
            </p:extLst>
          </p:nvPr>
        </p:nvGraphicFramePr>
        <p:xfrm>
          <a:off x="3995936" y="2780928"/>
          <a:ext cx="914400" cy="806450"/>
        </p:xfrm>
        <a:graphic>
          <a:graphicData uri="http://schemas.openxmlformats.org/presentationml/2006/ole">
            <mc:AlternateContent xmlns:mc="http://schemas.openxmlformats.org/markup-compatibility/2006">
              <mc:Choice xmlns:v="urn:schemas-microsoft-com:vml" Requires="v">
                <p:oleObj spid="_x0000_s9248" name="Documento" showAsIcon="1" r:id="rId3" imgW="914400" imgH="806400" progId="Word.Document.12">
                  <p:embed/>
                </p:oleObj>
              </mc:Choice>
              <mc:Fallback>
                <p:oleObj name="Documento" showAsIcon="1" r:id="rId3" imgW="914400" imgH="806400" progId="Word.Document.12">
                  <p:embed/>
                  <p:pic>
                    <p:nvPicPr>
                      <p:cNvPr id="0" name="5 Objeto"/>
                      <p:cNvPicPr>
                        <a:picLocks noChangeAspect="1" noChangeArrowheads="1"/>
                      </p:cNvPicPr>
                      <p:nvPr/>
                    </p:nvPicPr>
                    <p:blipFill>
                      <a:blip r:embed="rId4"/>
                      <a:srcRect/>
                      <a:stretch>
                        <a:fillRect/>
                      </a:stretch>
                    </p:blipFill>
                    <p:spPr bwMode="auto">
                      <a:xfrm>
                        <a:off x="3995936" y="2780928"/>
                        <a:ext cx="914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2557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REFLEXIÓN REUNIÓN DE ZONA</a:t>
            </a:r>
            <a:endParaRPr lang="es-MX" dirty="0"/>
          </a:p>
        </p:txBody>
      </p:sp>
      <p:graphicFrame>
        <p:nvGraphicFramePr>
          <p:cNvPr id="5" name="4 Objeto"/>
          <p:cNvGraphicFramePr>
            <a:graphicFrameLocks noChangeAspect="1"/>
          </p:cNvGraphicFramePr>
          <p:nvPr>
            <p:extLst>
              <p:ext uri="{D42A27DB-BD31-4B8C-83A1-F6EECF244321}">
                <p14:modId xmlns:p14="http://schemas.microsoft.com/office/powerpoint/2010/main" val="2424260106"/>
              </p:ext>
            </p:extLst>
          </p:nvPr>
        </p:nvGraphicFramePr>
        <p:xfrm>
          <a:off x="4114800" y="3025775"/>
          <a:ext cx="914400" cy="806450"/>
        </p:xfrm>
        <a:graphic>
          <a:graphicData uri="http://schemas.openxmlformats.org/presentationml/2006/ole">
            <mc:AlternateContent xmlns:mc="http://schemas.openxmlformats.org/markup-compatibility/2006">
              <mc:Choice xmlns:v="urn:schemas-microsoft-com:vml" Requires="v">
                <p:oleObj spid="_x0000_s1127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32329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Evidencias de procesos</a:t>
            </a:r>
          </a:p>
        </p:txBody>
      </p:sp>
      <p:sp>
        <p:nvSpPr>
          <p:cNvPr id="3" name="Marcador de contenido 2"/>
          <p:cNvSpPr>
            <a:spLocks noGrp="1"/>
          </p:cNvSpPr>
          <p:nvPr>
            <p:ph idx="1"/>
          </p:nvPr>
        </p:nvSpPr>
        <p:spPr/>
        <p:txBody>
          <a:bodyPr/>
          <a:lstStyle/>
          <a:p>
            <a:r>
              <a:rPr lang="es-MX" dirty="0"/>
              <a:t>Producto 4. Organizador gráfico. Preguntas esenciales.</a:t>
            </a:r>
          </a:p>
          <a:p>
            <a:endParaRPr lang="es-MX" dirty="0"/>
          </a:p>
          <a:p>
            <a:r>
              <a:rPr lang="es-MX" dirty="0"/>
              <a:t>Producto 5. Organizador gráfico. Proceso de indagación.</a:t>
            </a:r>
          </a:p>
          <a:p>
            <a:endParaRPr lang="es-MX" dirty="0"/>
          </a:p>
          <a:p>
            <a:r>
              <a:rPr lang="es-MX" dirty="0"/>
              <a:t>Producto 6. e) A.M.E. General.   </a:t>
            </a:r>
          </a:p>
        </p:txBody>
      </p:sp>
      <p:graphicFrame>
        <p:nvGraphicFramePr>
          <p:cNvPr id="4" name="Objeto 3">
            <a:hlinkClick r:id="" action="ppaction://ole?verb=0"/>
          </p:cNvPr>
          <p:cNvGraphicFramePr>
            <a:graphicFrameLocks noChangeAspect="1"/>
          </p:cNvGraphicFramePr>
          <p:nvPr>
            <p:extLst>
              <p:ext uri="{D42A27DB-BD31-4B8C-83A1-F6EECF244321}">
                <p14:modId xmlns:p14="http://schemas.microsoft.com/office/powerpoint/2010/main" val="4193028800"/>
              </p:ext>
            </p:extLst>
          </p:nvPr>
        </p:nvGraphicFramePr>
        <p:xfrm>
          <a:off x="3657600" y="2204864"/>
          <a:ext cx="914400" cy="771525"/>
        </p:xfrm>
        <a:graphic>
          <a:graphicData uri="http://schemas.openxmlformats.org/presentationml/2006/ole">
            <mc:AlternateContent xmlns:mc="http://schemas.openxmlformats.org/markup-compatibility/2006">
              <mc:Choice xmlns:v="urn:schemas-microsoft-com:vml" Requires="v">
                <p:oleObj spid="_x0000_s1178" name="Presentación" showAsIcon="1" r:id="rId3" imgW="914400" imgH="771480" progId="PowerPoint.Show.12">
                  <p:embed/>
                </p:oleObj>
              </mc:Choice>
              <mc:Fallback>
                <p:oleObj name="Presentación" showAsIcon="1" r:id="rId3" imgW="914400" imgH="771480" progId="PowerPoint.Show.12">
                  <p:embed/>
                  <p:pic>
                    <p:nvPicPr>
                      <p:cNvPr id="4" name="Objeto 3">
                        <a:hlinkClick r:id="" action="ppaction://ole?verb=0"/>
                      </p:cNvPr>
                      <p:cNvPicPr/>
                      <p:nvPr/>
                    </p:nvPicPr>
                    <p:blipFill>
                      <a:blip r:embed="rId4"/>
                      <a:stretch>
                        <a:fillRect/>
                      </a:stretch>
                    </p:blipFill>
                    <p:spPr>
                      <a:xfrm>
                        <a:off x="3657600" y="2204864"/>
                        <a:ext cx="914400" cy="771525"/>
                      </a:xfrm>
                      <a:prstGeom prst="rect">
                        <a:avLst/>
                      </a:prstGeom>
                    </p:spPr>
                  </p:pic>
                </p:oleObj>
              </mc:Fallback>
            </mc:AlternateContent>
          </a:graphicData>
        </a:graphic>
      </p:graphicFrame>
      <p:graphicFrame>
        <p:nvGraphicFramePr>
          <p:cNvPr id="5" name="Objeto 4">
            <a:hlinkClick r:id="" action="ppaction://ole?verb=0"/>
          </p:cNvPr>
          <p:cNvGraphicFramePr>
            <a:graphicFrameLocks noChangeAspect="1"/>
          </p:cNvGraphicFramePr>
          <p:nvPr>
            <p:extLst>
              <p:ext uri="{D42A27DB-BD31-4B8C-83A1-F6EECF244321}">
                <p14:modId xmlns:p14="http://schemas.microsoft.com/office/powerpoint/2010/main" val="3320417707"/>
              </p:ext>
            </p:extLst>
          </p:nvPr>
        </p:nvGraphicFramePr>
        <p:xfrm>
          <a:off x="3347864" y="3863181"/>
          <a:ext cx="914400" cy="771525"/>
        </p:xfrm>
        <a:graphic>
          <a:graphicData uri="http://schemas.openxmlformats.org/presentationml/2006/ole">
            <mc:AlternateContent xmlns:mc="http://schemas.openxmlformats.org/markup-compatibility/2006">
              <mc:Choice xmlns:v="urn:schemas-microsoft-com:vml" Requires="v">
                <p:oleObj spid="_x0000_s1179" name="Presentación" showAsIcon="1" r:id="rId5" imgW="914400" imgH="771480" progId="PowerPoint.Show.12">
                  <p:embed/>
                </p:oleObj>
              </mc:Choice>
              <mc:Fallback>
                <p:oleObj name="Presentación" showAsIcon="1" r:id="rId5" imgW="914400" imgH="771480" progId="PowerPoint.Show.12">
                  <p:embed/>
                  <p:pic>
                    <p:nvPicPr>
                      <p:cNvPr id="5" name="Objeto 4">
                        <a:hlinkClick r:id="" action="ppaction://ole?verb=0"/>
                      </p:cNvPr>
                      <p:cNvPicPr/>
                      <p:nvPr/>
                    </p:nvPicPr>
                    <p:blipFill>
                      <a:blip r:embed="rId6"/>
                      <a:stretch>
                        <a:fillRect/>
                      </a:stretch>
                    </p:blipFill>
                    <p:spPr>
                      <a:xfrm>
                        <a:off x="3347864" y="3863181"/>
                        <a:ext cx="914400" cy="771525"/>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742833901"/>
              </p:ext>
            </p:extLst>
          </p:nvPr>
        </p:nvGraphicFramePr>
        <p:xfrm>
          <a:off x="6516216" y="5085184"/>
          <a:ext cx="914400" cy="771525"/>
        </p:xfrm>
        <a:graphic>
          <a:graphicData uri="http://schemas.openxmlformats.org/presentationml/2006/ole">
            <mc:AlternateContent xmlns:mc="http://schemas.openxmlformats.org/markup-compatibility/2006">
              <mc:Choice xmlns:v="urn:schemas-microsoft-com:vml" Requires="v">
                <p:oleObj spid="_x0000_s1180" name="Objeto empaquetador del shell" showAsIcon="1" r:id="rId7" imgW="914400" imgH="771480" progId="Package">
                  <p:embed/>
                </p:oleObj>
              </mc:Choice>
              <mc:Fallback>
                <p:oleObj name="Objeto empaquetador del shell" showAsIcon="1" r:id="rId7" imgW="914400" imgH="771480" progId="Package">
                  <p:embed/>
                  <p:pic>
                    <p:nvPicPr>
                      <p:cNvPr id="6" name="Objeto 5"/>
                      <p:cNvPicPr/>
                      <p:nvPr/>
                    </p:nvPicPr>
                    <p:blipFill>
                      <a:blip r:embed="rId8"/>
                      <a:stretch>
                        <a:fillRect/>
                      </a:stretch>
                    </p:blipFill>
                    <p:spPr>
                      <a:xfrm>
                        <a:off x="6516216" y="508518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33131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Evidencias de procesos</a:t>
            </a:r>
          </a:p>
        </p:txBody>
      </p:sp>
      <p:sp>
        <p:nvSpPr>
          <p:cNvPr id="5" name="Marcador de contenido 4"/>
          <p:cNvSpPr>
            <a:spLocks noGrp="1"/>
          </p:cNvSpPr>
          <p:nvPr>
            <p:ph idx="1"/>
          </p:nvPr>
        </p:nvSpPr>
        <p:spPr/>
        <p:txBody>
          <a:bodyPr/>
          <a:lstStyle/>
          <a:p>
            <a:r>
              <a:rPr lang="es-MX" dirty="0"/>
              <a:t>Producto 7. g) E.I.P. Resumen</a:t>
            </a:r>
          </a:p>
          <a:p>
            <a:endParaRPr lang="es-MX" dirty="0"/>
          </a:p>
          <a:p>
            <a:r>
              <a:rPr lang="es-MX" dirty="0"/>
              <a:t>Producto 8. h) E.I.P. Elaboración de Proyecto. </a:t>
            </a:r>
          </a:p>
          <a:p>
            <a:endParaRPr lang="es-MX" dirty="0"/>
          </a:p>
          <a:p>
            <a:endParaRPr lang="es-MX" dirty="0"/>
          </a:p>
        </p:txBody>
      </p:sp>
      <p:graphicFrame>
        <p:nvGraphicFramePr>
          <p:cNvPr id="7" name="Objeto 6"/>
          <p:cNvGraphicFramePr>
            <a:graphicFrameLocks noChangeAspect="1"/>
          </p:cNvGraphicFramePr>
          <p:nvPr>
            <p:extLst>
              <p:ext uri="{D42A27DB-BD31-4B8C-83A1-F6EECF244321}">
                <p14:modId xmlns:p14="http://schemas.microsoft.com/office/powerpoint/2010/main" val="3152889942"/>
              </p:ext>
            </p:extLst>
          </p:nvPr>
        </p:nvGraphicFramePr>
        <p:xfrm>
          <a:off x="6300192" y="1700808"/>
          <a:ext cx="914400" cy="771525"/>
        </p:xfrm>
        <a:graphic>
          <a:graphicData uri="http://schemas.openxmlformats.org/presentationml/2006/ole">
            <mc:AlternateContent xmlns:mc="http://schemas.openxmlformats.org/markup-compatibility/2006">
              <mc:Choice xmlns:v="urn:schemas-microsoft-com:vml" Requires="v">
                <p:oleObj spid="_x0000_s2151" name="Documento" showAsIcon="1" r:id="rId3" imgW="914400" imgH="771480" progId="Word.Document.12">
                  <p:embed/>
                </p:oleObj>
              </mc:Choice>
              <mc:Fallback>
                <p:oleObj name="Documento" showAsIcon="1" r:id="rId3" imgW="914400" imgH="771480" progId="Word.Document.12">
                  <p:embed/>
                  <p:pic>
                    <p:nvPicPr>
                      <p:cNvPr id="7" name="Objeto 6"/>
                      <p:cNvPicPr/>
                      <p:nvPr/>
                    </p:nvPicPr>
                    <p:blipFill>
                      <a:blip r:embed="rId4"/>
                      <a:stretch>
                        <a:fillRect/>
                      </a:stretch>
                    </p:blipFill>
                    <p:spPr>
                      <a:xfrm>
                        <a:off x="6300192" y="1700808"/>
                        <a:ext cx="914400" cy="771525"/>
                      </a:xfrm>
                      <a:prstGeom prst="rect">
                        <a:avLst/>
                      </a:prstGeom>
                    </p:spPr>
                  </p:pic>
                </p:oleObj>
              </mc:Fallback>
            </mc:AlternateContent>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4140933784"/>
              </p:ext>
            </p:extLst>
          </p:nvPr>
        </p:nvGraphicFramePr>
        <p:xfrm>
          <a:off x="3851275" y="3860800"/>
          <a:ext cx="914400" cy="792163"/>
        </p:xfrm>
        <a:graphic>
          <a:graphicData uri="http://schemas.openxmlformats.org/presentationml/2006/ole">
            <mc:AlternateContent xmlns:mc="http://schemas.openxmlformats.org/markup-compatibility/2006">
              <mc:Choice xmlns:v="urn:schemas-microsoft-com:vml" Requires="v">
                <p:oleObj spid="_x0000_s2152" name="Documento" showAsIcon="1" r:id="rId5" imgW="914400" imgH="792360" progId="Word.Document.12">
                  <p:embed/>
                </p:oleObj>
              </mc:Choice>
              <mc:Fallback>
                <p:oleObj name="Documento" showAsIcon="1" r:id="rId5" imgW="914400" imgH="792360" progId="Word.Document.12">
                  <p:embed/>
                  <p:pic>
                    <p:nvPicPr>
                      <p:cNvPr id="2" name="1 Objeto"/>
                      <p:cNvPicPr>
                        <a:picLocks noChangeAspect="1" noChangeArrowheads="1"/>
                      </p:cNvPicPr>
                      <p:nvPr/>
                    </p:nvPicPr>
                    <p:blipFill>
                      <a:blip r:embed="rId6"/>
                      <a:srcRect/>
                      <a:stretch>
                        <a:fillRect/>
                      </a:stretch>
                    </p:blipFill>
                    <p:spPr bwMode="auto">
                      <a:xfrm>
                        <a:off x="3851275" y="3860800"/>
                        <a:ext cx="914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492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Producto 9. Fotografías de la sesión</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251580"/>
            <a:ext cx="3665380" cy="2749035"/>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152" y="4000614"/>
            <a:ext cx="3809847" cy="285738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78036"/>
            <a:ext cx="3839952" cy="2879964"/>
          </a:xfrm>
          <a:prstGeom prst="rect">
            <a:avLst/>
          </a:prstGeom>
        </p:spPr>
      </p:pic>
    </p:spTree>
    <p:extLst>
      <p:ext uri="{BB962C8B-B14F-4D97-AF65-F5344CB8AC3E}">
        <p14:creationId xmlns:p14="http://schemas.microsoft.com/office/powerpoint/2010/main" val="161038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7584" y="404664"/>
            <a:ext cx="8229600" cy="1143000"/>
          </a:xfrm>
        </p:spPr>
        <p:txBody>
          <a:bodyPr>
            <a:normAutofit fontScale="90000"/>
          </a:bodyPr>
          <a:lstStyle/>
          <a:p>
            <a:r>
              <a:rPr lang="es-MX" sz="2400" dirty="0">
                <a:solidFill>
                  <a:schemeClr val="tx1">
                    <a:lumMod val="65000"/>
                    <a:lumOff val="35000"/>
                  </a:schemeClr>
                </a:solidFill>
                <a:latin typeface="Arial" pitchFamily="34" charset="0"/>
                <a:cs typeface="Arial" pitchFamily="34" charset="0"/>
              </a:rPr>
              <a:t/>
            </a:r>
            <a:br>
              <a:rPr lang="es-MX" sz="2400" dirty="0">
                <a:solidFill>
                  <a:schemeClr val="tx1">
                    <a:lumMod val="65000"/>
                    <a:lumOff val="35000"/>
                  </a:schemeClr>
                </a:solidFill>
                <a:latin typeface="Arial" pitchFamily="34" charset="0"/>
                <a:cs typeface="Arial" pitchFamily="34" charset="0"/>
              </a:rPr>
            </a:br>
            <a:r>
              <a:rPr lang="es-MX" sz="2400" dirty="0">
                <a:solidFill>
                  <a:schemeClr val="tx2">
                    <a:lumMod val="60000"/>
                    <a:lumOff val="40000"/>
                  </a:schemeClr>
                </a:solidFill>
                <a:latin typeface="Arial Black" pitchFamily="34" charset="0"/>
              </a:rPr>
              <a:t> </a:t>
            </a:r>
            <a:r>
              <a:rPr lang="es-MX" sz="2200" dirty="0">
                <a:solidFill>
                  <a:schemeClr val="tx2">
                    <a:lumMod val="60000"/>
                    <a:lumOff val="40000"/>
                  </a:schemeClr>
                </a:solidFill>
                <a:latin typeface="Arial Black" pitchFamily="34" charset="0"/>
              </a:rPr>
              <a:t>LOS BENEFICIOS DEL BILINGÜISMO EN EL CEREBRO</a:t>
            </a:r>
            <a:br>
              <a:rPr lang="es-MX" sz="2200" dirty="0">
                <a:solidFill>
                  <a:schemeClr val="tx2">
                    <a:lumMod val="60000"/>
                    <a:lumOff val="40000"/>
                  </a:schemeClr>
                </a:solidFill>
                <a:latin typeface="Arial Black" pitchFamily="34" charset="0"/>
              </a:rPr>
            </a:br>
            <a:r>
              <a:rPr lang="es-MX" sz="2200" dirty="0">
                <a:solidFill>
                  <a:schemeClr val="tx2">
                    <a:lumMod val="60000"/>
                    <a:lumOff val="40000"/>
                  </a:schemeClr>
                </a:solidFill>
                <a:latin typeface="Arial Black" pitchFamily="34" charset="0"/>
              </a:rPr>
              <a:t>Y SU CONSECUENTE  AUMENTO EN LA AUTOESTIMA</a:t>
            </a:r>
            <a:br>
              <a:rPr lang="es-MX" sz="2200" dirty="0">
                <a:solidFill>
                  <a:schemeClr val="tx2">
                    <a:lumMod val="60000"/>
                    <a:lumOff val="40000"/>
                  </a:schemeClr>
                </a:solidFill>
                <a:latin typeface="Arial Black" pitchFamily="34" charset="0"/>
              </a:rPr>
            </a:br>
            <a:endParaRPr lang="es-MX" sz="2200" dirty="0">
              <a:solidFill>
                <a:schemeClr val="tx2">
                  <a:lumMod val="60000"/>
                  <a:lumOff val="40000"/>
                </a:schemeClr>
              </a:solidFill>
              <a:latin typeface="Arial Black" pitchFamily="34" charset="0"/>
            </a:endParaRPr>
          </a:p>
        </p:txBody>
      </p:sp>
      <p:sp>
        <p:nvSpPr>
          <p:cNvPr id="6" name="5 Marcador de contenido"/>
          <p:cNvSpPr>
            <a:spLocks noGrp="1"/>
          </p:cNvSpPr>
          <p:nvPr>
            <p:ph idx="1"/>
          </p:nvPr>
        </p:nvSpPr>
        <p:spPr/>
        <p:txBody>
          <a:bodyPr>
            <a:normAutofit fontScale="70000" lnSpcReduction="20000"/>
          </a:bodyPr>
          <a:lstStyle/>
          <a:p>
            <a:r>
              <a:rPr lang="es-MX" dirty="0">
                <a:latin typeface="Arial" pitchFamily="34" charset="0"/>
                <a:cs typeface="Arial" pitchFamily="34" charset="0"/>
              </a:rPr>
              <a:t>1.- ¿ Qué es la autoestima</a:t>
            </a:r>
            <a:r>
              <a:rPr lang="es-MX" dirty="0" smtClean="0">
                <a:latin typeface="Arial" pitchFamily="34" charset="0"/>
                <a:cs typeface="Arial" pitchFamily="34" charset="0"/>
              </a:rPr>
              <a:t>?</a:t>
            </a:r>
          </a:p>
          <a:p>
            <a:endParaRPr lang="es-MX" dirty="0">
              <a:latin typeface="Arial" pitchFamily="34" charset="0"/>
              <a:cs typeface="Arial" pitchFamily="34" charset="0"/>
            </a:endParaRPr>
          </a:p>
          <a:p>
            <a:r>
              <a:rPr lang="es-MX" dirty="0">
                <a:latin typeface="Arial" pitchFamily="34" charset="0"/>
                <a:cs typeface="Arial" pitchFamily="34" charset="0"/>
              </a:rPr>
              <a:t>2.- </a:t>
            </a:r>
            <a:r>
              <a:rPr lang="es-MX" dirty="0" smtClean="0">
                <a:solidFill>
                  <a:schemeClr val="tx1">
                    <a:lumMod val="65000"/>
                    <a:lumOff val="35000"/>
                  </a:schemeClr>
                </a:solidFill>
                <a:latin typeface="Arial" pitchFamily="34" charset="0"/>
                <a:cs typeface="Arial" pitchFamily="34" charset="0"/>
              </a:rPr>
              <a:t>¿ </a:t>
            </a:r>
            <a:r>
              <a:rPr lang="es-MX" dirty="0">
                <a:latin typeface="Arial" pitchFamily="34" charset="0"/>
                <a:cs typeface="Arial" pitchFamily="34" charset="0"/>
              </a:rPr>
              <a:t>Cómo el aprendizaje de un segundo idioma </a:t>
            </a:r>
          </a:p>
          <a:p>
            <a:r>
              <a:rPr lang="es-MX" dirty="0">
                <a:latin typeface="Arial" pitchFamily="34" charset="0"/>
                <a:cs typeface="Arial" pitchFamily="34" charset="0"/>
              </a:rPr>
              <a:t>         ayuda a mejorar la autoestima</a:t>
            </a:r>
            <a:r>
              <a:rPr lang="es-MX" dirty="0" smtClean="0">
                <a:solidFill>
                  <a:schemeClr val="tx1">
                    <a:lumMod val="65000"/>
                    <a:lumOff val="35000"/>
                  </a:schemeClr>
                </a:solidFill>
                <a:latin typeface="Arial" pitchFamily="34" charset="0"/>
                <a:cs typeface="Arial" pitchFamily="34" charset="0"/>
              </a:rPr>
              <a:t>?</a:t>
            </a:r>
            <a:endParaRPr lang="es-MX" dirty="0">
              <a:solidFill>
                <a:schemeClr val="tx1">
                  <a:lumMod val="65000"/>
                  <a:lumOff val="35000"/>
                </a:schemeClr>
              </a:solidFill>
              <a:latin typeface="Arial" pitchFamily="34" charset="0"/>
              <a:cs typeface="Arial" pitchFamily="34" charset="0"/>
            </a:endParaRPr>
          </a:p>
          <a:p>
            <a:pPr marL="0" indent="0">
              <a:buNone/>
            </a:pPr>
            <a:endParaRPr lang="es-MX" dirty="0">
              <a:solidFill>
                <a:schemeClr val="tx1">
                  <a:lumMod val="65000"/>
                  <a:lumOff val="35000"/>
                </a:schemeClr>
              </a:solidFill>
              <a:latin typeface="Arial" pitchFamily="34" charset="0"/>
              <a:cs typeface="Arial" pitchFamily="34" charset="0"/>
            </a:endParaRPr>
          </a:p>
          <a:p>
            <a:r>
              <a:rPr lang="es-MX" dirty="0" smtClean="0">
                <a:latin typeface="Arial" pitchFamily="34" charset="0"/>
                <a:cs typeface="Arial" pitchFamily="34" charset="0"/>
              </a:rPr>
              <a:t>3</a:t>
            </a:r>
            <a:r>
              <a:rPr lang="es-MX" dirty="0">
                <a:latin typeface="Arial" pitchFamily="34" charset="0"/>
                <a:cs typeface="Arial" pitchFamily="34" charset="0"/>
              </a:rPr>
              <a:t>.- </a:t>
            </a:r>
            <a:r>
              <a:rPr lang="es-MX" dirty="0" smtClean="0">
                <a:latin typeface="Arial" pitchFamily="34" charset="0"/>
                <a:cs typeface="Arial" pitchFamily="34" charset="0"/>
              </a:rPr>
              <a:t>¿ Qué cambios pueden observarse a nivel cerebral como </a:t>
            </a:r>
          </a:p>
          <a:p>
            <a:pPr marL="0" indent="0">
              <a:buNone/>
            </a:pPr>
            <a:r>
              <a:rPr lang="es-MX" dirty="0" smtClean="0">
                <a:latin typeface="Arial" pitchFamily="34" charset="0"/>
                <a:cs typeface="Arial" pitchFamily="34" charset="0"/>
              </a:rPr>
              <a:t>              consecuencia del aprendizaje de un segundo idioma?</a:t>
            </a:r>
          </a:p>
          <a:p>
            <a:pPr marL="0" indent="0">
              <a:buNone/>
            </a:pPr>
            <a:r>
              <a:rPr lang="es-MX" dirty="0">
                <a:latin typeface="Arial" pitchFamily="34" charset="0"/>
                <a:cs typeface="Arial" pitchFamily="34" charset="0"/>
              </a:rPr>
              <a:t> </a:t>
            </a:r>
            <a:r>
              <a:rPr lang="es-MX" dirty="0" smtClean="0">
                <a:latin typeface="Arial" pitchFamily="34" charset="0"/>
                <a:cs typeface="Arial" pitchFamily="34" charset="0"/>
              </a:rPr>
              <a:t> </a:t>
            </a:r>
          </a:p>
          <a:p>
            <a:pPr marL="0" indent="0">
              <a:buNone/>
            </a:pPr>
            <a:r>
              <a:rPr lang="es-MX" dirty="0" smtClean="0">
                <a:latin typeface="Arial" pitchFamily="34" charset="0"/>
                <a:cs typeface="Arial" pitchFamily="34" charset="0"/>
              </a:rPr>
              <a:t>      4.- </a:t>
            </a:r>
            <a:r>
              <a:rPr lang="es-MX" dirty="0">
                <a:latin typeface="Arial" pitchFamily="34" charset="0"/>
                <a:cs typeface="Arial" pitchFamily="34" charset="0"/>
              </a:rPr>
              <a:t> </a:t>
            </a:r>
            <a:r>
              <a:rPr lang="es-MX" dirty="0" smtClean="0">
                <a:latin typeface="Arial" pitchFamily="34" charset="0"/>
                <a:cs typeface="Arial" pitchFamily="34" charset="0"/>
              </a:rPr>
              <a:t>¿ Cuales  son los componentes </a:t>
            </a:r>
            <a:r>
              <a:rPr lang="es-MX" dirty="0">
                <a:latin typeface="Arial" pitchFamily="34" charset="0"/>
                <a:cs typeface="Arial" pitchFamily="34" charset="0"/>
              </a:rPr>
              <a:t>de la </a:t>
            </a:r>
            <a:r>
              <a:rPr lang="es-MX" dirty="0" smtClean="0">
                <a:latin typeface="Arial" pitchFamily="34" charset="0"/>
                <a:cs typeface="Arial" pitchFamily="34" charset="0"/>
              </a:rPr>
              <a:t>autoestim</a:t>
            </a:r>
            <a:r>
              <a:rPr lang="es-MX" dirty="0" smtClean="0"/>
              <a:t>a y qué </a:t>
            </a:r>
          </a:p>
          <a:p>
            <a:pPr marL="0" indent="0">
              <a:buNone/>
            </a:pPr>
            <a:r>
              <a:rPr lang="es-MX" dirty="0"/>
              <a:t> </a:t>
            </a:r>
            <a:r>
              <a:rPr lang="es-MX" dirty="0" smtClean="0"/>
              <a:t>              técnicas podemos utilizar para mejorarlos?</a:t>
            </a:r>
            <a:endParaRPr lang="es-MX" dirty="0"/>
          </a:p>
          <a:p>
            <a:pPr marL="0" indent="0">
              <a:buNone/>
            </a:pPr>
            <a:endParaRPr lang="es-MX" dirty="0" smtClean="0"/>
          </a:p>
          <a:p>
            <a:endParaRPr lang="es-MX" dirty="0"/>
          </a:p>
          <a:p>
            <a:pPr marL="0" indent="0">
              <a:buNone/>
            </a:pPr>
            <a:endParaRPr lang="es-MX" dirty="0"/>
          </a:p>
        </p:txBody>
      </p:sp>
    </p:spTree>
    <p:extLst>
      <p:ext uri="{BB962C8B-B14F-4D97-AF65-F5344CB8AC3E}">
        <p14:creationId xmlns:p14="http://schemas.microsoft.com/office/powerpoint/2010/main" val="2686131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8075240" cy="922114"/>
          </a:xfrm>
        </p:spPr>
        <p:txBody>
          <a:bodyPr>
            <a:normAutofit/>
          </a:bodyPr>
          <a:lstStyle/>
          <a:p>
            <a:r>
              <a:rPr lang="es-MX" sz="3200" dirty="0"/>
              <a:t>EVALUACIÓN DE PRODUCTOS EVIDENCIAS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95693046"/>
              </p:ext>
            </p:extLst>
          </p:nvPr>
        </p:nvGraphicFramePr>
        <p:xfrm>
          <a:off x="609328" y="4077072"/>
          <a:ext cx="8229600" cy="192532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s-MX" dirty="0">
                          <a:solidFill>
                            <a:schemeClr val="tx1"/>
                          </a:solidFill>
                        </a:rPr>
                        <a:t>ORIENTACIÓN EDUCATIVA</a:t>
                      </a:r>
                    </a:p>
                  </a:txBody>
                  <a:tcPr>
                    <a:solidFill>
                      <a:schemeClr val="bg2">
                        <a:lumMod val="75000"/>
                      </a:schemeClr>
                    </a:solidFill>
                  </a:tcPr>
                </a:tc>
                <a:tc>
                  <a:txBody>
                    <a:bodyPr/>
                    <a:lstStyle/>
                    <a:p>
                      <a:r>
                        <a:rPr lang="es-MX" dirty="0">
                          <a:solidFill>
                            <a:schemeClr val="tx1"/>
                          </a:solidFill>
                        </a:rPr>
                        <a:t>                  INGLÉS</a:t>
                      </a:r>
                    </a:p>
                  </a:txBody>
                  <a:tcPr>
                    <a:solidFill>
                      <a:schemeClr val="bg2">
                        <a:lumMod val="75000"/>
                      </a:schemeClr>
                    </a:solidFill>
                  </a:tcPr>
                </a:tc>
                <a:tc>
                  <a:txBody>
                    <a:bodyPr/>
                    <a:lstStyle/>
                    <a:p>
                      <a:r>
                        <a:rPr lang="es-MX" dirty="0">
                          <a:solidFill>
                            <a:schemeClr val="tx1"/>
                          </a:solidFill>
                        </a:rPr>
                        <a:t>             BIOLOGÍA</a:t>
                      </a:r>
                    </a:p>
                  </a:txBody>
                  <a:tcPr>
                    <a:solidFill>
                      <a:schemeClr val="bg2">
                        <a:lumMod val="75000"/>
                      </a:schemeClr>
                    </a:solidFill>
                  </a:tcPr>
                </a:tc>
                <a:extLst>
                  <a:ext uri="{0D108BD9-81ED-4DB2-BD59-A6C34878D82A}">
                    <a16:rowId xmlns="" xmlns:a16="http://schemas.microsoft.com/office/drawing/2014/main" val="10000"/>
                  </a:ext>
                </a:extLst>
              </a:tr>
              <a:tr h="370840">
                <a:tc>
                  <a:txBody>
                    <a:bodyPr/>
                    <a:lstStyle/>
                    <a:p>
                      <a:r>
                        <a:rPr lang="es-ES" sz="1200" kern="1200" dirty="0">
                          <a:solidFill>
                            <a:schemeClr val="dk1"/>
                          </a:solidFill>
                          <a:effectLst/>
                          <a:latin typeface="Arial" pitchFamily="34" charset="0"/>
                          <a:ea typeface="+mn-ea"/>
                          <a:cs typeface="Arial" pitchFamily="34" charset="0"/>
                        </a:rPr>
                        <a:t>--Conclusiones personales</a:t>
                      </a:r>
                      <a:endParaRPr lang="es-MX" sz="1200" kern="1200" dirty="0">
                        <a:solidFill>
                          <a:schemeClr val="dk1"/>
                        </a:solidFill>
                        <a:effectLst/>
                        <a:latin typeface="Arial" pitchFamily="34" charset="0"/>
                        <a:ea typeface="+mn-ea"/>
                        <a:cs typeface="Arial" pitchFamily="34" charset="0"/>
                      </a:endParaRPr>
                    </a:p>
                    <a:p>
                      <a:r>
                        <a:rPr lang="es-ES" sz="1200" kern="1200" dirty="0">
                          <a:solidFill>
                            <a:schemeClr val="dk1"/>
                          </a:solidFill>
                          <a:effectLst/>
                          <a:latin typeface="Arial" pitchFamily="34" charset="0"/>
                          <a:ea typeface="+mn-ea"/>
                          <a:cs typeface="Arial" pitchFamily="34" charset="0"/>
                        </a:rPr>
                        <a:t>- Elaboración y presentación de resultados  en forma de gráficas</a:t>
                      </a:r>
                      <a:endParaRPr lang="es-MX" sz="1200" kern="1200" dirty="0">
                        <a:solidFill>
                          <a:schemeClr val="dk1"/>
                        </a:solidFill>
                        <a:effectLst/>
                        <a:latin typeface="Arial" pitchFamily="34" charset="0"/>
                        <a:ea typeface="+mn-ea"/>
                        <a:cs typeface="Arial" pitchFamily="34" charset="0"/>
                      </a:endParaRPr>
                    </a:p>
                    <a:p>
                      <a:endParaRPr lang="es-MX" sz="1200" dirty="0">
                        <a:latin typeface="Arial" pitchFamily="34" charset="0"/>
                        <a:cs typeface="Arial" pitchFamily="34" charset="0"/>
                      </a:endParaRPr>
                    </a:p>
                  </a:txBody>
                  <a:tcPr>
                    <a:solidFill>
                      <a:schemeClr val="bg2">
                        <a:lumMod val="90000"/>
                      </a:schemeClr>
                    </a:solidFill>
                  </a:tcPr>
                </a:tc>
                <a:tc>
                  <a:txBody>
                    <a:bodyPr/>
                    <a:lstStyle/>
                    <a:p>
                      <a:r>
                        <a:rPr lang="es-ES" sz="1200" kern="1200" dirty="0">
                          <a:solidFill>
                            <a:schemeClr val="dk1"/>
                          </a:solidFill>
                          <a:effectLst/>
                          <a:latin typeface="Arial" pitchFamily="34" charset="0"/>
                          <a:ea typeface="+mn-ea"/>
                          <a:cs typeface="Arial" pitchFamily="34" charset="0"/>
                        </a:rPr>
                        <a:t>Actividades en equipo en las que los alumnos se comuniquen</a:t>
                      </a:r>
                    </a:p>
                    <a:p>
                      <a:r>
                        <a:rPr lang="es-ES" sz="1200" kern="1200" dirty="0">
                          <a:solidFill>
                            <a:schemeClr val="dk1"/>
                          </a:solidFill>
                          <a:effectLst/>
                          <a:latin typeface="Arial" pitchFamily="34" charset="0"/>
                          <a:ea typeface="+mn-ea"/>
                          <a:cs typeface="Arial" pitchFamily="34" charset="0"/>
                        </a:rPr>
                        <a:t>Investigación</a:t>
                      </a:r>
                      <a:r>
                        <a:rPr lang="es-ES" sz="1200" kern="1200" baseline="0" dirty="0">
                          <a:solidFill>
                            <a:schemeClr val="dk1"/>
                          </a:solidFill>
                          <a:effectLst/>
                          <a:latin typeface="Arial" pitchFamily="34" charset="0"/>
                          <a:ea typeface="+mn-ea"/>
                          <a:cs typeface="Arial" pitchFamily="34" charset="0"/>
                        </a:rPr>
                        <a:t> </a:t>
                      </a:r>
                      <a:r>
                        <a:rPr lang="es-ES" sz="1200" kern="1200" dirty="0">
                          <a:solidFill>
                            <a:schemeClr val="dk1"/>
                          </a:solidFill>
                          <a:effectLst/>
                          <a:latin typeface="Arial" pitchFamily="34" charset="0"/>
                          <a:ea typeface="+mn-ea"/>
                          <a:cs typeface="Arial" pitchFamily="34" charset="0"/>
                        </a:rPr>
                        <a:t>, resolución de problemas en relación al aprendizaje del inglés .</a:t>
                      </a:r>
                      <a:endParaRPr lang="es-MX" sz="1200" dirty="0">
                        <a:latin typeface="Arial" pitchFamily="34" charset="0"/>
                        <a:cs typeface="Arial" pitchFamily="34" charset="0"/>
                      </a:endParaRPr>
                    </a:p>
                  </a:txBody>
                  <a:tcPr>
                    <a:solidFill>
                      <a:schemeClr val="bg2">
                        <a:lumMod val="90000"/>
                      </a:schemeClr>
                    </a:solidFill>
                  </a:tcPr>
                </a:tc>
                <a:tc>
                  <a:txBody>
                    <a:bodyPr/>
                    <a:lstStyle/>
                    <a:p>
                      <a:pPr lvl="0"/>
                      <a:r>
                        <a:rPr lang="es-ES" sz="1200" kern="1200" dirty="0">
                          <a:solidFill>
                            <a:schemeClr val="dk1"/>
                          </a:solidFill>
                          <a:effectLst/>
                          <a:latin typeface="Arial" pitchFamily="34" charset="0"/>
                          <a:ea typeface="+mn-ea"/>
                          <a:cs typeface="Arial" pitchFamily="34" charset="0"/>
                        </a:rPr>
                        <a:t>Investigación teórica</a:t>
                      </a:r>
                      <a:endParaRPr lang="es-MX" sz="1200" kern="1200" dirty="0">
                        <a:solidFill>
                          <a:schemeClr val="dk1"/>
                        </a:solidFill>
                        <a:effectLst/>
                        <a:latin typeface="Arial" pitchFamily="34" charset="0"/>
                        <a:ea typeface="+mn-ea"/>
                        <a:cs typeface="Arial" pitchFamily="34" charset="0"/>
                      </a:endParaRPr>
                    </a:p>
                    <a:p>
                      <a:pPr lvl="0"/>
                      <a:r>
                        <a:rPr lang="es-ES" sz="1200" kern="1200" dirty="0">
                          <a:solidFill>
                            <a:schemeClr val="dk1"/>
                          </a:solidFill>
                          <a:effectLst/>
                          <a:latin typeface="Arial" pitchFamily="34" charset="0"/>
                          <a:ea typeface="+mn-ea"/>
                          <a:cs typeface="Arial" pitchFamily="34" charset="0"/>
                        </a:rPr>
                        <a:t>Investigación práctica, por medio de encuestas, listas de chequeo y test.</a:t>
                      </a:r>
                      <a:endParaRPr lang="es-MX" sz="1200" kern="1200" dirty="0">
                        <a:solidFill>
                          <a:schemeClr val="dk1"/>
                        </a:solidFill>
                        <a:effectLst/>
                        <a:latin typeface="Arial" pitchFamily="34" charset="0"/>
                        <a:ea typeface="+mn-ea"/>
                        <a:cs typeface="Arial" pitchFamily="34" charset="0"/>
                      </a:endParaRPr>
                    </a:p>
                    <a:p>
                      <a:r>
                        <a:rPr lang="es-ES" sz="1200" kern="1200" dirty="0">
                          <a:solidFill>
                            <a:schemeClr val="dk1"/>
                          </a:solidFill>
                          <a:effectLst/>
                          <a:latin typeface="Arial" pitchFamily="34" charset="0"/>
                          <a:ea typeface="+mn-ea"/>
                          <a:cs typeface="Arial" pitchFamily="34" charset="0"/>
                        </a:rPr>
                        <a:t>Elaboración y presentación de resultados  en forma de gráficas, tablas e imágenes</a:t>
                      </a:r>
                      <a:endParaRPr lang="es-MX" sz="1200" kern="1200" dirty="0">
                        <a:solidFill>
                          <a:schemeClr val="dk1"/>
                        </a:solidFill>
                        <a:effectLst/>
                        <a:latin typeface="Arial" pitchFamily="34" charset="0"/>
                        <a:ea typeface="+mn-ea"/>
                        <a:cs typeface="Arial" pitchFamily="34" charset="0"/>
                      </a:endParaRPr>
                    </a:p>
                    <a:p>
                      <a:pPr lvl="0"/>
                      <a:r>
                        <a:rPr lang="es-ES" sz="1200" kern="1200" dirty="0">
                          <a:solidFill>
                            <a:schemeClr val="dk1"/>
                          </a:solidFill>
                          <a:effectLst/>
                          <a:latin typeface="Arial" pitchFamily="34" charset="0"/>
                          <a:ea typeface="+mn-ea"/>
                          <a:cs typeface="Arial" pitchFamily="34" charset="0"/>
                        </a:rPr>
                        <a:t>Presentaciones parciales ante grupo</a:t>
                      </a:r>
                      <a:endParaRPr lang="es-MX" sz="1200" kern="1200" dirty="0">
                        <a:solidFill>
                          <a:schemeClr val="dk1"/>
                        </a:solidFill>
                        <a:effectLst/>
                        <a:latin typeface="Arial" pitchFamily="34" charset="0"/>
                        <a:ea typeface="+mn-ea"/>
                        <a:cs typeface="Arial" pitchFamily="34" charset="0"/>
                      </a:endParaRPr>
                    </a:p>
                    <a:p>
                      <a:endParaRPr lang="es-MX" sz="1200" dirty="0">
                        <a:latin typeface="Arial" pitchFamily="34" charset="0"/>
                        <a:cs typeface="Arial" pitchFamily="34" charset="0"/>
                      </a:endParaRPr>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
        <p:nvSpPr>
          <p:cNvPr id="6" name="5 CuadroTexto"/>
          <p:cNvSpPr txBox="1"/>
          <p:nvPr/>
        </p:nvSpPr>
        <p:spPr>
          <a:xfrm>
            <a:off x="609328" y="1409750"/>
            <a:ext cx="8136904" cy="2585323"/>
          </a:xfrm>
          <a:prstGeom prst="rect">
            <a:avLst/>
          </a:prstGeom>
          <a:noFill/>
        </p:spPr>
        <p:txBody>
          <a:bodyPr wrap="square" rtlCol="0">
            <a:spAutoFit/>
          </a:bodyPr>
          <a:lstStyle/>
          <a:p>
            <a:r>
              <a:rPr lang="es-ES" sz="1200" dirty="0">
                <a:solidFill>
                  <a:schemeClr val="dk1"/>
                </a:solidFill>
                <a:latin typeface="Arial" pitchFamily="34" charset="0"/>
                <a:cs typeface="Arial" pitchFamily="34" charset="0"/>
              </a:rPr>
              <a:t>EN GENERAL DE LAS TRES MATERIAS INVOLUCRADAS:</a:t>
            </a:r>
          </a:p>
          <a:p>
            <a:endParaRPr lang="es-ES" sz="1200" dirty="0">
              <a:solidFill>
                <a:schemeClr val="dk1"/>
              </a:solidFill>
              <a:latin typeface="Arial" pitchFamily="34" charset="0"/>
              <a:cs typeface="Arial" pitchFamily="34" charset="0"/>
            </a:endParaRPr>
          </a:p>
          <a:p>
            <a:r>
              <a:rPr lang="es-ES" sz="1200" b="1" dirty="0">
                <a:solidFill>
                  <a:schemeClr val="dk1"/>
                </a:solidFill>
                <a:latin typeface="Arial" pitchFamily="34" charset="0"/>
                <a:cs typeface="Arial" pitchFamily="34" charset="0"/>
              </a:rPr>
              <a:t>Evaluación diagnóstica</a:t>
            </a:r>
            <a:r>
              <a:rPr lang="es-ES" sz="1200" dirty="0">
                <a:solidFill>
                  <a:schemeClr val="dk1"/>
                </a:solidFill>
                <a:latin typeface="Arial" pitchFamily="34" charset="0"/>
                <a:cs typeface="Arial" pitchFamily="34" charset="0"/>
              </a:rPr>
              <a:t>:  </a:t>
            </a:r>
            <a:endParaRPr lang="es-MX" sz="1200" dirty="0">
              <a:solidFill>
                <a:schemeClr val="dk1"/>
              </a:solidFill>
              <a:latin typeface="Arial" pitchFamily="34" charset="0"/>
              <a:cs typeface="Arial" pitchFamily="34" charset="0"/>
            </a:endParaRPr>
          </a:p>
          <a:p>
            <a:r>
              <a:rPr lang="es-ES" sz="1200" dirty="0">
                <a:solidFill>
                  <a:schemeClr val="dk1"/>
                </a:solidFill>
                <a:latin typeface="Arial" pitchFamily="34" charset="0"/>
                <a:cs typeface="Arial" pitchFamily="34" charset="0"/>
              </a:rPr>
              <a:t>Cuestionarios que serán redactados tomando en cuenta las propuestas y puntos de vista de los maestros involucrados en el proyecto.  </a:t>
            </a:r>
          </a:p>
          <a:p>
            <a:r>
              <a:rPr lang="es-ES" sz="1200" dirty="0">
                <a:solidFill>
                  <a:schemeClr val="dk1"/>
                </a:solidFill>
                <a:latin typeface="Arial" pitchFamily="34" charset="0"/>
                <a:cs typeface="Arial" pitchFamily="34" charset="0"/>
              </a:rPr>
              <a:t>  </a:t>
            </a:r>
          </a:p>
          <a:p>
            <a:r>
              <a:rPr lang="es-ES" sz="1200" b="1" dirty="0">
                <a:solidFill>
                  <a:schemeClr val="dk1"/>
                </a:solidFill>
                <a:latin typeface="Arial" pitchFamily="34" charset="0"/>
                <a:cs typeface="Arial" pitchFamily="34" charset="0"/>
              </a:rPr>
              <a:t>Evaluación formativa: </a:t>
            </a:r>
            <a:endParaRPr lang="es-MX" sz="1200" b="1" dirty="0">
              <a:solidFill>
                <a:schemeClr val="dk1"/>
              </a:solidFill>
              <a:latin typeface="Arial" pitchFamily="34" charset="0"/>
              <a:cs typeface="Arial" pitchFamily="34" charset="0"/>
            </a:endParaRPr>
          </a:p>
          <a:p>
            <a:r>
              <a:rPr lang="es-ES" sz="1200" dirty="0">
                <a:solidFill>
                  <a:schemeClr val="dk1"/>
                </a:solidFill>
                <a:latin typeface="Arial" pitchFamily="34" charset="0"/>
                <a:cs typeface="Arial" pitchFamily="34" charset="0"/>
              </a:rPr>
              <a:t> Información investigada  sobre “puntos clave”  de cada materia. Documentos  propuestos por cada asignatura  involucrada. Exposición y presentación  de los trabajos</a:t>
            </a:r>
          </a:p>
          <a:p>
            <a:endParaRPr lang="es-MX" sz="1200" dirty="0">
              <a:solidFill>
                <a:schemeClr val="dk1"/>
              </a:solidFill>
              <a:latin typeface="Arial" pitchFamily="34" charset="0"/>
              <a:cs typeface="Arial" pitchFamily="34" charset="0"/>
            </a:endParaRPr>
          </a:p>
          <a:p>
            <a:r>
              <a:rPr lang="es-ES" sz="1200" b="1" dirty="0">
                <a:solidFill>
                  <a:schemeClr val="dk1"/>
                </a:solidFill>
                <a:latin typeface="Arial" pitchFamily="34" charset="0"/>
                <a:cs typeface="Arial" pitchFamily="34" charset="0"/>
              </a:rPr>
              <a:t>Evaluación Sumativa  </a:t>
            </a:r>
            <a:r>
              <a:rPr lang="es-ES" sz="1200" dirty="0">
                <a:solidFill>
                  <a:schemeClr val="dk1"/>
                </a:solidFill>
                <a:latin typeface="Arial" pitchFamily="34" charset="0"/>
                <a:cs typeface="Arial" pitchFamily="34" charset="0"/>
              </a:rPr>
              <a:t>En mesa redonda al final del proyecto y con la presencia de los maestros de las tres asignaturas los alumnos participarán en la Autoevaluación y  Cooevaluación del propio aprendizaje  </a:t>
            </a:r>
            <a:endParaRPr lang="es-MX" sz="1200" dirty="0">
              <a:solidFill>
                <a:schemeClr val="dk1"/>
              </a:solidFill>
              <a:latin typeface="Arial" pitchFamily="34" charset="0"/>
              <a:cs typeface="Arial" pitchFamily="34" charset="0"/>
            </a:endParaRPr>
          </a:p>
          <a:p>
            <a:endParaRPr lang="es-MX" dirty="0"/>
          </a:p>
        </p:txBody>
      </p:sp>
    </p:spTree>
    <p:extLst>
      <p:ext uri="{BB962C8B-B14F-4D97-AF65-F5344CB8AC3E}">
        <p14:creationId xmlns:p14="http://schemas.microsoft.com/office/powerpoint/2010/main" val="2803398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a:t>Producto 11. </a:t>
            </a:r>
          </a:p>
        </p:txBody>
      </p:sp>
      <p:sp>
        <p:nvSpPr>
          <p:cNvPr id="5" name="4 Subtítulo"/>
          <p:cNvSpPr>
            <a:spLocks noGrp="1"/>
          </p:cNvSpPr>
          <p:nvPr>
            <p:ph type="subTitle" idx="1"/>
          </p:nvPr>
        </p:nvSpPr>
        <p:spPr/>
        <p:txBody>
          <a:bodyPr/>
          <a:lstStyle/>
          <a:p>
            <a:r>
              <a:rPr lang="es-MX" b="1" dirty="0"/>
              <a:t>FORMATOS PLANEACIÓN GENERAL </a:t>
            </a:r>
          </a:p>
          <a:p>
            <a:r>
              <a:rPr lang="es-MX" b="1" dirty="0"/>
              <a:t>Y SESIÓN POR SESIÓN</a:t>
            </a:r>
          </a:p>
        </p:txBody>
      </p:sp>
    </p:spTree>
    <p:extLst>
      <p:ext uri="{BB962C8B-B14F-4D97-AF65-F5344CB8AC3E}">
        <p14:creationId xmlns:p14="http://schemas.microsoft.com/office/powerpoint/2010/main" val="528397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097673952"/>
              </p:ext>
            </p:extLst>
          </p:nvPr>
        </p:nvGraphicFramePr>
        <p:xfrm>
          <a:off x="146050" y="457200"/>
          <a:ext cx="8851900" cy="5943600"/>
        </p:xfrm>
        <a:graphic>
          <a:graphicData uri="http://schemas.openxmlformats.org/presentationml/2006/ole">
            <mc:AlternateContent xmlns:mc="http://schemas.openxmlformats.org/markup-compatibility/2006">
              <mc:Choice xmlns:v="urn:schemas-microsoft-com:vml" Requires="v">
                <p:oleObj spid="_x0000_s5171" name="Documento" r:id="rId3" imgW="8851195" imgH="5944223" progId="Word.Document.12">
                  <p:embed/>
                </p:oleObj>
              </mc:Choice>
              <mc:Fallback>
                <p:oleObj name="Documento" r:id="rId3" imgW="8851195" imgH="5944223" progId="Word.Document.12">
                  <p:embed/>
                  <p:pic>
                    <p:nvPicPr>
                      <p:cNvPr id="2" name="1 Objeto"/>
                      <p:cNvPicPr/>
                      <p:nvPr/>
                    </p:nvPicPr>
                    <p:blipFill>
                      <a:blip r:embed="rId4"/>
                      <a:stretch>
                        <a:fillRect/>
                      </a:stretch>
                    </p:blipFill>
                    <p:spPr>
                      <a:xfrm>
                        <a:off x="146050" y="457200"/>
                        <a:ext cx="8851900" cy="59436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276590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50" y="960438"/>
            <a:ext cx="8851900" cy="4935537"/>
          </a:xfrm>
          <a:prstGeom prst="rect">
            <a:avLst/>
          </a:prstGeom>
          <a:solidFill>
            <a:schemeClr val="bg1"/>
          </a:solidFill>
          <a:ln>
            <a:noFill/>
          </a:ln>
          <a:effectLst/>
          <a:extLst/>
        </p:spPr>
      </p:pic>
    </p:spTree>
    <p:extLst>
      <p:ext uri="{BB962C8B-B14F-4D97-AF65-F5344CB8AC3E}">
        <p14:creationId xmlns:p14="http://schemas.microsoft.com/office/powerpoint/2010/main" val="2360269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4113916756"/>
              </p:ext>
            </p:extLst>
          </p:nvPr>
        </p:nvGraphicFramePr>
        <p:xfrm>
          <a:off x="207963" y="485775"/>
          <a:ext cx="8728075" cy="5888038"/>
        </p:xfrm>
        <a:graphic>
          <a:graphicData uri="http://schemas.openxmlformats.org/presentationml/2006/ole">
            <mc:AlternateContent xmlns:mc="http://schemas.openxmlformats.org/markup-compatibility/2006">
              <mc:Choice xmlns:v="urn:schemas-microsoft-com:vml" Requires="v">
                <p:oleObj spid="_x0000_s6195" name="Documento" r:id="rId3" imgW="8728672" imgH="5887727" progId="Word.Document.12">
                  <p:embed/>
                </p:oleObj>
              </mc:Choice>
              <mc:Fallback>
                <p:oleObj name="Documento" r:id="rId3" imgW="8728672" imgH="5887727" progId="Word.Document.12">
                  <p:embed/>
                  <p:pic>
                    <p:nvPicPr>
                      <p:cNvPr id="2" name="1 Objeto"/>
                      <p:cNvPicPr/>
                      <p:nvPr/>
                    </p:nvPicPr>
                    <p:blipFill>
                      <a:blip r:embed="rId4"/>
                      <a:stretch>
                        <a:fillRect/>
                      </a:stretch>
                    </p:blipFill>
                    <p:spPr>
                      <a:xfrm>
                        <a:off x="207963" y="485775"/>
                        <a:ext cx="8728075" cy="588803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85759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788"/>
            <a:ext cx="9144000" cy="6700837"/>
          </a:xfrm>
          <a:prstGeom prst="rect">
            <a:avLst/>
          </a:prstGeom>
          <a:solidFill>
            <a:schemeClr val="bg1"/>
          </a:solidFill>
          <a:ln>
            <a:noFill/>
          </a:ln>
          <a:effectLst/>
          <a:extLst/>
        </p:spPr>
      </p:pic>
    </p:spTree>
    <p:extLst>
      <p:ext uri="{BB962C8B-B14F-4D97-AF65-F5344CB8AC3E}">
        <p14:creationId xmlns:p14="http://schemas.microsoft.com/office/powerpoint/2010/main" val="993918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32656"/>
            <a:ext cx="7628384" cy="864096"/>
          </a:xfrm>
        </p:spPr>
        <p:txBody>
          <a:bodyPr>
            <a:normAutofit/>
          </a:bodyPr>
          <a:lstStyle/>
          <a:p>
            <a:r>
              <a:rPr lang="es-MX" sz="2400" dirty="0" smtClean="0"/>
              <a:t>PASOS PARA CREAR UNA INFOGRAFÍA</a:t>
            </a:r>
            <a:endParaRPr lang="es-MX" sz="2400" dirty="0"/>
          </a:p>
        </p:txBody>
      </p:sp>
      <p:sp>
        <p:nvSpPr>
          <p:cNvPr id="3" name="2 Subtítulo"/>
          <p:cNvSpPr>
            <a:spLocks noGrp="1"/>
          </p:cNvSpPr>
          <p:nvPr>
            <p:ph type="subTitle" idx="1"/>
          </p:nvPr>
        </p:nvSpPr>
        <p:spPr>
          <a:xfrm>
            <a:off x="611560" y="1196752"/>
            <a:ext cx="7776864" cy="5040560"/>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l"/>
            <a:r>
              <a:rPr lang="es-MX" sz="1600" dirty="0" smtClean="0">
                <a:latin typeface="Arial" pitchFamily="34" charset="0"/>
                <a:cs typeface="Arial" pitchFamily="34" charset="0"/>
              </a:rPr>
              <a:t>I</a:t>
            </a:r>
            <a:r>
              <a:rPr lang="es-MX" sz="1800" dirty="0" smtClean="0">
                <a:solidFill>
                  <a:schemeClr val="tx1"/>
                </a:solidFill>
                <a:latin typeface="Arial" pitchFamily="34" charset="0"/>
                <a:cs typeface="Arial" pitchFamily="34" charset="0"/>
              </a:rPr>
              <a:t>.- .Escoger el tema, que se quiera mostrar, será mas atractivo si resuelva un </a:t>
            </a: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problema o elimina  un malestar a las personas.</a:t>
            </a:r>
          </a:p>
          <a:p>
            <a:pPr algn="l"/>
            <a:endParaRPr lang="es-MX" sz="1800" dirty="0" smtClean="0">
              <a:solidFill>
                <a:schemeClr val="tx1"/>
              </a:solidFill>
              <a:latin typeface="Arial" pitchFamily="34" charset="0"/>
              <a:cs typeface="Arial" pitchFamily="34" charset="0"/>
            </a:endParaRPr>
          </a:p>
          <a:p>
            <a:pPr algn="l"/>
            <a:r>
              <a:rPr lang="es-MX" sz="1800" dirty="0" smtClean="0">
                <a:solidFill>
                  <a:schemeClr val="tx1"/>
                </a:solidFill>
                <a:latin typeface="Arial" pitchFamily="34" charset="0"/>
                <a:cs typeface="Arial" pitchFamily="34" charset="0"/>
              </a:rPr>
              <a:t>     </a:t>
            </a:r>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1.- Describir el objetivo central de la infografía, debe ser  claro, concreto y </a:t>
            </a: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factible  de lograr. ( Tema principal a tratar). </a:t>
            </a:r>
          </a:p>
          <a:p>
            <a:pPr algn="l"/>
            <a:endParaRPr lang="es-MX" sz="1800" dirty="0" smtClean="0">
              <a:solidFill>
                <a:schemeClr val="tx1"/>
              </a:solidFill>
              <a:latin typeface="Arial" pitchFamily="34" charset="0"/>
              <a:cs typeface="Arial" pitchFamily="34" charset="0"/>
            </a:endParaRP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2.- Redactar tres a cinco  preguntas que permitan que el observador </a:t>
            </a: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obtenga algo específico cuando lo lea.  </a:t>
            </a:r>
          </a:p>
          <a:p>
            <a:pPr algn="l"/>
            <a:endParaRPr lang="es-MX" sz="1800" dirty="0" smtClean="0">
              <a:solidFill>
                <a:schemeClr val="tx1"/>
              </a:solidFill>
              <a:latin typeface="Arial" pitchFamily="34" charset="0"/>
              <a:cs typeface="Arial" pitchFamily="34" charset="0"/>
            </a:endParaRPr>
          </a:p>
          <a:p>
            <a:pPr algn="l"/>
            <a:r>
              <a:rPr lang="es-MX" sz="1800" dirty="0" smtClean="0">
                <a:solidFill>
                  <a:schemeClr val="tx1"/>
                </a:solidFill>
                <a:latin typeface="Arial" pitchFamily="34" charset="0"/>
                <a:cs typeface="Arial" pitchFamily="34" charset="0"/>
              </a:rPr>
              <a:t> II.-  Buscar en internet u otras fuentes,  datos que apoyen o justifiquen la </a:t>
            </a: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información de la infografía.</a:t>
            </a:r>
          </a:p>
          <a:p>
            <a:pPr algn="l"/>
            <a:endParaRPr lang="es-MX" sz="1800" dirty="0" smtClean="0">
              <a:solidFill>
                <a:schemeClr val="tx1"/>
              </a:solidFill>
              <a:latin typeface="Arial" pitchFamily="34" charset="0"/>
              <a:cs typeface="Arial" pitchFamily="34" charset="0"/>
            </a:endParaRPr>
          </a:p>
          <a:p>
            <a:pPr algn="l"/>
            <a:r>
              <a:rPr lang="es-MX" sz="1800" dirty="0" smtClean="0">
                <a:solidFill>
                  <a:schemeClr val="tx1"/>
                </a:solidFill>
                <a:latin typeface="Arial" pitchFamily="34" charset="0"/>
                <a:cs typeface="Arial" pitchFamily="34" charset="0"/>
              </a:rPr>
              <a:t> III.-  Descargar   plantilla para hacer infografías.  (Puede ser </a:t>
            </a:r>
            <a:r>
              <a:rPr lang="es-MX" sz="1800" dirty="0" err="1" smtClean="0">
                <a:solidFill>
                  <a:schemeClr val="tx1"/>
                </a:solidFill>
                <a:latin typeface="Arial" pitchFamily="34" charset="0"/>
                <a:cs typeface="Arial" pitchFamily="34" charset="0"/>
              </a:rPr>
              <a:t>Hubspot</a:t>
            </a:r>
            <a:r>
              <a:rPr lang="es-MX" sz="1800" dirty="0" smtClean="0">
                <a:solidFill>
                  <a:schemeClr val="tx1"/>
                </a:solidFill>
                <a:latin typeface="Arial" pitchFamily="34" charset="0"/>
                <a:cs typeface="Arial" pitchFamily="34" charset="0"/>
              </a:rPr>
              <a:t> u otra </a:t>
            </a: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de </a:t>
            </a:r>
            <a:r>
              <a:rPr lang="es-MX" sz="1800" dirty="0">
                <a:solidFill>
                  <a:schemeClr val="tx1"/>
                </a:solidFill>
                <a:latin typeface="Arial" pitchFamily="34" charset="0"/>
                <a:cs typeface="Arial" pitchFamily="34" charset="0"/>
              </a:rPr>
              <a:t>s</a:t>
            </a:r>
            <a:r>
              <a:rPr lang="es-MX" sz="1800" dirty="0" smtClean="0">
                <a:solidFill>
                  <a:schemeClr val="tx1"/>
                </a:solidFill>
                <a:latin typeface="Arial" pitchFamily="34" charset="0"/>
                <a:cs typeface="Arial" pitchFamily="34" charset="0"/>
              </a:rPr>
              <a:t>u  elección).</a:t>
            </a:r>
          </a:p>
          <a:p>
            <a:pPr algn="l"/>
            <a:endParaRPr lang="es-MX" sz="1800" dirty="0" smtClean="0">
              <a:solidFill>
                <a:srgbClr val="FF0000"/>
              </a:solidFill>
              <a:latin typeface="Arial" pitchFamily="34" charset="0"/>
              <a:cs typeface="Arial" pitchFamily="34" charset="0"/>
            </a:endParaRP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IV.-  Abre la plantilla en </a:t>
            </a:r>
            <a:r>
              <a:rPr lang="es-MX" sz="1800" dirty="0" err="1" smtClean="0">
                <a:solidFill>
                  <a:schemeClr val="tx1"/>
                </a:solidFill>
                <a:latin typeface="Arial" pitchFamily="34" charset="0"/>
                <a:cs typeface="Arial" pitchFamily="34" charset="0"/>
              </a:rPr>
              <a:t>Power</a:t>
            </a:r>
            <a:r>
              <a:rPr lang="es-MX" sz="1800" dirty="0" smtClean="0">
                <a:solidFill>
                  <a:schemeClr val="tx1"/>
                </a:solidFill>
                <a:latin typeface="Arial" pitchFamily="34" charset="0"/>
                <a:cs typeface="Arial" pitchFamily="34" charset="0"/>
              </a:rPr>
              <a:t> Point.</a:t>
            </a:r>
          </a:p>
          <a:p>
            <a:pPr algn="l"/>
            <a:endParaRPr lang="es-MX" sz="1800" dirty="0" smtClean="0">
              <a:solidFill>
                <a:schemeClr val="tx1"/>
              </a:solidFill>
              <a:latin typeface="Arial" pitchFamily="34" charset="0"/>
              <a:cs typeface="Arial" pitchFamily="34" charset="0"/>
            </a:endParaRPr>
          </a:p>
          <a:p>
            <a:pPr algn="l"/>
            <a:r>
              <a:rPr lang="es-MX" sz="1800" dirty="0">
                <a:solidFill>
                  <a:schemeClr val="tx1"/>
                </a:solidFill>
                <a:latin typeface="Arial" pitchFamily="34" charset="0"/>
                <a:cs typeface="Arial" pitchFamily="34" charset="0"/>
              </a:rPr>
              <a:t> </a:t>
            </a:r>
            <a:r>
              <a:rPr lang="es-MX" sz="1800" dirty="0" smtClean="0">
                <a:solidFill>
                  <a:schemeClr val="tx1"/>
                </a:solidFill>
                <a:latin typeface="Arial" pitchFamily="34" charset="0"/>
                <a:cs typeface="Arial" pitchFamily="34" charset="0"/>
              </a:rPr>
              <a:t> V.- Fija los colores de fondo.</a:t>
            </a:r>
          </a:p>
          <a:p>
            <a:pPr algn="l"/>
            <a:endParaRPr lang="es-MX" sz="1400" dirty="0" smtClean="0">
              <a:latin typeface="Arial" pitchFamily="34" charset="0"/>
              <a:cs typeface="Arial" pitchFamily="34" charset="0"/>
            </a:endParaRPr>
          </a:p>
        </p:txBody>
      </p:sp>
    </p:spTree>
    <p:extLst>
      <p:ext uri="{BB962C8B-B14F-4D97-AF65-F5344CB8AC3E}">
        <p14:creationId xmlns:p14="http://schemas.microsoft.com/office/powerpoint/2010/main" val="1036033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buNone/>
            </a:pPr>
            <a:r>
              <a:rPr lang="es-MX" dirty="0" smtClean="0">
                <a:latin typeface="Arial" pitchFamily="34" charset="0"/>
                <a:cs typeface="Arial" pitchFamily="34" charset="0"/>
              </a:rPr>
              <a:t>   </a:t>
            </a:r>
            <a:r>
              <a:rPr lang="es-MX" sz="2000" dirty="0">
                <a:latin typeface="Arial" pitchFamily="34" charset="0"/>
                <a:cs typeface="Arial" pitchFamily="34" charset="0"/>
              </a:rPr>
              <a:t>VI.- Ordenar y acomodar los elementos de la infografía :</a:t>
            </a:r>
          </a:p>
          <a:p>
            <a:pPr marL="0" indent="0">
              <a:buNone/>
            </a:pPr>
            <a:r>
              <a:rPr lang="es-MX" sz="2000" dirty="0" smtClean="0">
                <a:latin typeface="Arial" pitchFamily="34" charset="0"/>
                <a:cs typeface="Arial" pitchFamily="34" charset="0"/>
              </a:rPr>
              <a:t>       </a:t>
            </a:r>
            <a:r>
              <a:rPr lang="es-MX" sz="2000" dirty="0">
                <a:latin typeface="Arial" pitchFamily="34" charset="0"/>
                <a:cs typeface="Arial" pitchFamily="34" charset="0"/>
              </a:rPr>
              <a:t>Utilice una cuadricula </a:t>
            </a:r>
            <a:r>
              <a:rPr lang="es-MX" sz="2000" dirty="0" smtClean="0">
                <a:latin typeface="Arial" pitchFamily="34" charset="0"/>
                <a:cs typeface="Arial" pitchFamily="34" charset="0"/>
              </a:rPr>
              <a:t>imaginaria.</a:t>
            </a:r>
          </a:p>
          <a:p>
            <a:pPr marL="0" indent="0">
              <a:buNone/>
            </a:pPr>
            <a:r>
              <a:rPr lang="es-MX" sz="2000" dirty="0">
                <a:latin typeface="Arial" pitchFamily="34" charset="0"/>
                <a:cs typeface="Arial" pitchFamily="34" charset="0"/>
              </a:rPr>
              <a:t> </a:t>
            </a:r>
            <a:r>
              <a:rPr lang="es-MX" sz="2000" dirty="0" smtClean="0">
                <a:latin typeface="Arial" pitchFamily="34" charset="0"/>
                <a:cs typeface="Arial" pitchFamily="34" charset="0"/>
              </a:rPr>
              <a:t>      </a:t>
            </a:r>
            <a:r>
              <a:rPr lang="es-MX" sz="2000" dirty="0">
                <a:latin typeface="Arial" pitchFamily="34" charset="0"/>
                <a:cs typeface="Arial" pitchFamily="34" charset="0"/>
              </a:rPr>
              <a:t>Use herramientas de </a:t>
            </a:r>
            <a:r>
              <a:rPr lang="es-MX" sz="2000" dirty="0" smtClean="0">
                <a:latin typeface="Arial" pitchFamily="34" charset="0"/>
                <a:cs typeface="Arial" pitchFamily="34" charset="0"/>
              </a:rPr>
              <a:t>edición </a:t>
            </a:r>
            <a:r>
              <a:rPr lang="es-MX" sz="2000" dirty="0">
                <a:latin typeface="Arial" pitchFamily="34" charset="0"/>
                <a:cs typeface="Arial" pitchFamily="34" charset="0"/>
              </a:rPr>
              <a:t>de </a:t>
            </a:r>
            <a:r>
              <a:rPr lang="es-MX" sz="2000" dirty="0" smtClean="0">
                <a:latin typeface="Arial" pitchFamily="34" charset="0"/>
                <a:cs typeface="Arial" pitchFamily="34" charset="0"/>
              </a:rPr>
              <a:t>gráficos</a:t>
            </a:r>
            <a:r>
              <a:rPr lang="es-MX" sz="2000" dirty="0">
                <a:latin typeface="Arial" pitchFamily="34" charset="0"/>
                <a:cs typeface="Arial" pitchFamily="34" charset="0"/>
              </a:rPr>
              <a:t>; </a:t>
            </a:r>
            <a:r>
              <a:rPr lang="es-MX" sz="2000" dirty="0" smtClean="0">
                <a:latin typeface="Arial" pitchFamily="34" charset="0"/>
                <a:cs typeface="Arial" pitchFamily="34" charset="0"/>
              </a:rPr>
              <a:t>Copie </a:t>
            </a:r>
            <a:r>
              <a:rPr lang="es-MX" sz="2000" dirty="0">
                <a:latin typeface="Arial" pitchFamily="34" charset="0"/>
                <a:cs typeface="Arial" pitchFamily="34" charset="0"/>
              </a:rPr>
              <a:t>y </a:t>
            </a:r>
            <a:r>
              <a:rPr lang="es-MX" sz="2000" dirty="0" smtClean="0">
                <a:latin typeface="Arial" pitchFamily="34" charset="0"/>
                <a:cs typeface="Arial" pitchFamily="34" charset="0"/>
              </a:rPr>
              <a:t>pegue.</a:t>
            </a:r>
            <a:endParaRPr lang="es-MX" sz="2000" dirty="0">
              <a:latin typeface="Arial" pitchFamily="34" charset="0"/>
              <a:cs typeface="Arial" pitchFamily="34" charset="0"/>
            </a:endParaRPr>
          </a:p>
          <a:p>
            <a:pPr marL="0" indent="0">
              <a:buNone/>
            </a:pPr>
            <a:r>
              <a:rPr lang="es-MX" sz="2000" dirty="0">
                <a:latin typeface="Arial" pitchFamily="34" charset="0"/>
                <a:cs typeface="Arial" pitchFamily="34" charset="0"/>
              </a:rPr>
              <a:t>       </a:t>
            </a:r>
            <a:r>
              <a:rPr lang="es-MX" sz="2000" dirty="0" smtClean="0">
                <a:latin typeface="Arial" pitchFamily="34" charset="0"/>
                <a:cs typeface="Arial" pitchFamily="34" charset="0"/>
              </a:rPr>
              <a:t>Colocar </a:t>
            </a:r>
            <a:r>
              <a:rPr lang="es-MX" sz="2000" dirty="0">
                <a:latin typeface="Arial" pitchFamily="34" charset="0"/>
                <a:cs typeface="Arial" pitchFamily="34" charset="0"/>
              </a:rPr>
              <a:t>el logotipo de su empresa o escuela.       </a:t>
            </a:r>
          </a:p>
          <a:p>
            <a:pPr marL="0" indent="0">
              <a:buNone/>
            </a:pPr>
            <a:r>
              <a:rPr lang="es-MX" sz="2000" dirty="0" smtClean="0">
                <a:latin typeface="Arial" pitchFamily="34" charset="0"/>
                <a:cs typeface="Arial" pitchFamily="34" charset="0"/>
              </a:rPr>
              <a:t>       </a:t>
            </a:r>
            <a:r>
              <a:rPr lang="es-MX" sz="2000" dirty="0">
                <a:latin typeface="Arial" pitchFamily="34" charset="0"/>
                <a:cs typeface="Arial" pitchFamily="34" charset="0"/>
              </a:rPr>
              <a:t>El objetivo principal será el encabezado.</a:t>
            </a:r>
          </a:p>
          <a:p>
            <a:pPr marL="0" indent="0">
              <a:buNone/>
            </a:pPr>
            <a:r>
              <a:rPr lang="es-MX" sz="2000" dirty="0">
                <a:latin typeface="Arial" pitchFamily="34" charset="0"/>
                <a:cs typeface="Arial" pitchFamily="34" charset="0"/>
              </a:rPr>
              <a:t>       Los datos de apoyo se colocarán en una, dos o varias </a:t>
            </a:r>
            <a:endParaRPr lang="es-MX" sz="2000" dirty="0" smtClean="0">
              <a:latin typeface="Arial" pitchFamily="34" charset="0"/>
              <a:cs typeface="Arial" pitchFamily="34" charset="0"/>
            </a:endParaRPr>
          </a:p>
          <a:p>
            <a:pPr marL="0" indent="0">
              <a:buNone/>
            </a:pPr>
            <a:r>
              <a:rPr lang="es-MX" sz="2000" dirty="0">
                <a:latin typeface="Arial" pitchFamily="34" charset="0"/>
                <a:cs typeface="Arial" pitchFamily="34" charset="0"/>
              </a:rPr>
              <a:t> </a:t>
            </a:r>
            <a:r>
              <a:rPr lang="es-MX" sz="2000" dirty="0" smtClean="0">
                <a:latin typeface="Arial" pitchFamily="34" charset="0"/>
                <a:cs typeface="Arial" pitchFamily="34" charset="0"/>
              </a:rPr>
              <a:t>      secciones </a:t>
            </a:r>
            <a:r>
              <a:rPr lang="es-MX" sz="2000" dirty="0">
                <a:latin typeface="Arial" pitchFamily="34" charset="0"/>
                <a:cs typeface="Arial" pitchFamily="34" charset="0"/>
              </a:rPr>
              <a:t>dependiendo de la </a:t>
            </a:r>
            <a:r>
              <a:rPr lang="es-MX" sz="2000" dirty="0" smtClean="0">
                <a:latin typeface="Arial" pitchFamily="34" charset="0"/>
                <a:cs typeface="Arial" pitchFamily="34" charset="0"/>
              </a:rPr>
              <a:t> </a:t>
            </a:r>
            <a:r>
              <a:rPr lang="es-MX" sz="2000" dirty="0">
                <a:latin typeface="Arial" pitchFamily="34" charset="0"/>
                <a:cs typeface="Arial" pitchFamily="34" charset="0"/>
              </a:rPr>
              <a:t>finalidad de estos datos</a:t>
            </a:r>
            <a:r>
              <a:rPr lang="es-MX" sz="2000" dirty="0" smtClean="0">
                <a:latin typeface="Arial" pitchFamily="34" charset="0"/>
                <a:cs typeface="Arial" pitchFamily="34" charset="0"/>
              </a:rPr>
              <a:t>.</a:t>
            </a:r>
          </a:p>
          <a:p>
            <a:pPr marL="0" indent="0">
              <a:buNone/>
            </a:pPr>
            <a:r>
              <a:rPr lang="es-MX" sz="2000" dirty="0">
                <a:latin typeface="Arial" pitchFamily="34" charset="0"/>
                <a:cs typeface="Arial" pitchFamily="34" charset="0"/>
              </a:rPr>
              <a:t> </a:t>
            </a:r>
            <a:r>
              <a:rPr lang="es-MX" sz="2000" dirty="0" smtClean="0">
                <a:latin typeface="Arial" pitchFamily="34" charset="0"/>
                <a:cs typeface="Arial" pitchFamily="34" charset="0"/>
              </a:rPr>
              <a:t>     </a:t>
            </a:r>
            <a:r>
              <a:rPr lang="es-MX" sz="2000" dirty="0">
                <a:latin typeface="Arial" pitchFamily="34" charset="0"/>
                <a:cs typeface="Arial" pitchFamily="34" charset="0"/>
              </a:rPr>
              <a:t>( Informar, mostrar, comparar, explicar, combinar, el tema </a:t>
            </a:r>
            <a:r>
              <a:rPr lang="es-MX" sz="2000" dirty="0" smtClean="0">
                <a:latin typeface="Arial" pitchFamily="34" charset="0"/>
                <a:cs typeface="Arial" pitchFamily="34" charset="0"/>
              </a:rPr>
              <a:t>elegido</a:t>
            </a:r>
            <a:r>
              <a:rPr lang="es-MX" sz="2000" dirty="0">
                <a:latin typeface="Arial" pitchFamily="34" charset="0"/>
                <a:cs typeface="Arial" pitchFamily="34" charset="0"/>
              </a:rPr>
              <a:t>. </a:t>
            </a:r>
            <a:r>
              <a:rPr lang="es-MX" sz="2000" dirty="0" smtClean="0">
                <a:latin typeface="Arial" pitchFamily="34" charset="0"/>
                <a:cs typeface="Arial" pitchFamily="34" charset="0"/>
              </a:rPr>
              <a:t>)</a:t>
            </a:r>
          </a:p>
          <a:p>
            <a:pPr marL="0" indent="0">
              <a:buNone/>
            </a:pPr>
            <a:endParaRPr lang="es-MX" sz="2000" dirty="0">
              <a:latin typeface="Arial" pitchFamily="34" charset="0"/>
              <a:cs typeface="Arial" pitchFamily="34" charset="0"/>
            </a:endParaRPr>
          </a:p>
          <a:p>
            <a:pPr marL="0" indent="0">
              <a:buNone/>
            </a:pPr>
            <a:r>
              <a:rPr lang="es-MX" sz="2000" dirty="0" smtClean="0">
                <a:latin typeface="Arial" pitchFamily="34" charset="0"/>
                <a:cs typeface="Arial" pitchFamily="34" charset="0"/>
              </a:rPr>
              <a:t>    </a:t>
            </a:r>
            <a:r>
              <a:rPr lang="es-MX" sz="2000" dirty="0">
                <a:latin typeface="Arial" pitchFamily="34" charset="0"/>
                <a:cs typeface="Arial" pitchFamily="34" charset="0"/>
              </a:rPr>
              <a:t>VII,-  Personalizar la infografía jugando con: </a:t>
            </a:r>
            <a:endParaRPr lang="es-MX" sz="2000" dirty="0" smtClean="0">
              <a:latin typeface="Arial" pitchFamily="34" charset="0"/>
              <a:cs typeface="Arial" pitchFamily="34" charset="0"/>
            </a:endParaRPr>
          </a:p>
          <a:p>
            <a:pPr marL="0" indent="0">
              <a:buNone/>
            </a:pPr>
            <a:r>
              <a:rPr lang="es-MX" sz="2000" dirty="0">
                <a:latin typeface="Arial" pitchFamily="34" charset="0"/>
                <a:cs typeface="Arial" pitchFamily="34" charset="0"/>
              </a:rPr>
              <a:t> </a:t>
            </a:r>
            <a:r>
              <a:rPr lang="es-MX" sz="2000" dirty="0" smtClean="0">
                <a:latin typeface="Arial" pitchFamily="34" charset="0"/>
                <a:cs typeface="Arial" pitchFamily="34" charset="0"/>
              </a:rPr>
              <a:t>           a</a:t>
            </a:r>
            <a:r>
              <a:rPr lang="es-MX" sz="2000" dirty="0">
                <a:latin typeface="Arial" pitchFamily="34" charset="0"/>
                <a:cs typeface="Arial" pitchFamily="34" charset="0"/>
              </a:rPr>
              <a:t>) Tipo, color y </a:t>
            </a:r>
            <a:r>
              <a:rPr lang="es-MX" sz="2000" dirty="0" smtClean="0">
                <a:latin typeface="Arial" pitchFamily="34" charset="0"/>
                <a:cs typeface="Arial" pitchFamily="34" charset="0"/>
              </a:rPr>
              <a:t> tamaño de la fuente.</a:t>
            </a:r>
          </a:p>
          <a:p>
            <a:pPr marL="0" indent="0">
              <a:buNone/>
            </a:pPr>
            <a:r>
              <a:rPr lang="es-MX" sz="2000" dirty="0">
                <a:latin typeface="Arial" pitchFamily="34" charset="0"/>
                <a:cs typeface="Arial" pitchFamily="34" charset="0"/>
              </a:rPr>
              <a:t> </a:t>
            </a:r>
            <a:r>
              <a:rPr lang="es-MX" sz="2000" dirty="0" smtClean="0">
                <a:latin typeface="Arial" pitchFamily="34" charset="0"/>
                <a:cs typeface="Arial" pitchFamily="34" charset="0"/>
              </a:rPr>
              <a:t>          </a:t>
            </a:r>
            <a:r>
              <a:rPr lang="es-MX" sz="2000" dirty="0">
                <a:latin typeface="Arial" pitchFamily="34" charset="0"/>
                <a:cs typeface="Arial" pitchFamily="34" charset="0"/>
              </a:rPr>
              <a:t>b) Los colores </a:t>
            </a:r>
            <a:r>
              <a:rPr lang="es-MX" sz="2000" dirty="0" smtClean="0">
                <a:latin typeface="Arial" pitchFamily="34" charset="0"/>
                <a:cs typeface="Arial" pitchFamily="34" charset="0"/>
              </a:rPr>
              <a:t> </a:t>
            </a:r>
            <a:r>
              <a:rPr lang="es-MX" sz="2000" dirty="0">
                <a:latin typeface="Arial" pitchFamily="34" charset="0"/>
                <a:cs typeface="Arial" pitchFamily="34" charset="0"/>
              </a:rPr>
              <a:t>de fondo y </a:t>
            </a:r>
            <a:r>
              <a:rPr lang="es-MX" sz="2000" dirty="0" smtClean="0">
                <a:latin typeface="Arial" pitchFamily="34" charset="0"/>
                <a:cs typeface="Arial" pitchFamily="34" charset="0"/>
              </a:rPr>
              <a:t>agregando </a:t>
            </a:r>
            <a:r>
              <a:rPr lang="es-MX" sz="2000" dirty="0">
                <a:latin typeface="Arial" pitchFamily="34" charset="0"/>
                <a:cs typeface="Arial" pitchFamily="34" charset="0"/>
              </a:rPr>
              <a:t>imágenes. </a:t>
            </a:r>
            <a:endParaRPr lang="es-MX" sz="2000" dirty="0" smtClean="0">
              <a:latin typeface="Arial" pitchFamily="34" charset="0"/>
              <a:cs typeface="Arial" pitchFamily="34" charset="0"/>
            </a:endParaRPr>
          </a:p>
          <a:p>
            <a:pPr marL="0" indent="0">
              <a:buNone/>
            </a:pPr>
            <a:endParaRPr lang="es-MX" sz="2000" dirty="0">
              <a:latin typeface="Arial" pitchFamily="34" charset="0"/>
              <a:cs typeface="Arial" pitchFamily="34" charset="0"/>
            </a:endParaRPr>
          </a:p>
          <a:p>
            <a:pPr marL="0" indent="0">
              <a:buNone/>
            </a:pPr>
            <a:r>
              <a:rPr lang="es-MX" sz="2000" dirty="0" smtClean="0">
                <a:latin typeface="Arial" pitchFamily="34" charset="0"/>
                <a:cs typeface="Arial" pitchFamily="34" charset="0"/>
              </a:rPr>
              <a:t>    VIII</a:t>
            </a:r>
            <a:r>
              <a:rPr lang="es-MX" sz="2000" dirty="0">
                <a:latin typeface="Arial" pitchFamily="34" charset="0"/>
                <a:cs typeface="Arial" pitchFamily="34" charset="0"/>
              </a:rPr>
              <a:t>.- Grabe como </a:t>
            </a:r>
            <a:r>
              <a:rPr lang="es-MX" sz="2000" dirty="0" err="1">
                <a:latin typeface="Arial" pitchFamily="34" charset="0"/>
                <a:cs typeface="Arial" pitchFamily="34" charset="0"/>
              </a:rPr>
              <a:t>Png</a:t>
            </a:r>
            <a:r>
              <a:rPr lang="es-MX" sz="2000" dirty="0">
                <a:latin typeface="Arial" pitchFamily="34" charset="0"/>
                <a:cs typeface="Arial" pitchFamily="34" charset="0"/>
              </a:rPr>
              <a:t> o </a:t>
            </a:r>
            <a:r>
              <a:rPr lang="es-MX" sz="2000" dirty="0" err="1">
                <a:latin typeface="Arial" pitchFamily="34" charset="0"/>
                <a:cs typeface="Arial" pitchFamily="34" charset="0"/>
              </a:rPr>
              <a:t>Jpg</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815750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71675"/>
            <a:ext cx="7200900" cy="1080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637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Producto 15</a:t>
            </a:r>
            <a:endParaRPr lang="es-ES_tradnl" dirty="0"/>
          </a:p>
        </p:txBody>
      </p:sp>
      <p:sp>
        <p:nvSpPr>
          <p:cNvPr id="3" name="Subtítulo 2"/>
          <p:cNvSpPr>
            <a:spLocks noGrp="1"/>
          </p:cNvSpPr>
          <p:nvPr>
            <p:ph type="subTitle" idx="1"/>
          </p:nvPr>
        </p:nvSpPr>
        <p:spPr/>
        <p:txBody>
          <a:bodyPr>
            <a:normAutofit/>
          </a:bodyPr>
          <a:lstStyle/>
          <a:p>
            <a:r>
              <a:rPr lang="es-ES_tradnl" sz="4400" dirty="0" smtClean="0"/>
              <a:t>Reflexiones personales</a:t>
            </a:r>
            <a:endParaRPr lang="es-ES_tradnl" sz="4400" dirty="0"/>
          </a:p>
        </p:txBody>
      </p:sp>
    </p:spTree>
    <p:extLst>
      <p:ext uri="{BB962C8B-B14F-4D97-AF65-F5344CB8AC3E}">
        <p14:creationId xmlns:p14="http://schemas.microsoft.com/office/powerpoint/2010/main" val="220863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664"/>
            <a:ext cx="8229600" cy="720080"/>
          </a:xfrm>
        </p:spPr>
        <p:txBody>
          <a:bodyPr>
            <a:normAutofit fontScale="90000"/>
          </a:bodyPr>
          <a:lstStyle/>
          <a:p>
            <a:r>
              <a:rPr lang="es-MX" sz="3600" dirty="0" smtClean="0"/>
              <a:t/>
            </a:r>
            <a:br>
              <a:rPr lang="es-MX" sz="3600" dirty="0" smtClean="0"/>
            </a:br>
            <a:r>
              <a:rPr lang="es-MX" sz="3600" dirty="0" smtClean="0"/>
              <a:t>INDICE GENERAL</a:t>
            </a:r>
            <a:r>
              <a:rPr lang="es-MX" dirty="0" smtClean="0"/>
              <a:t/>
            </a:r>
            <a:br>
              <a:rPr lang="es-MX" dirty="0" smtClean="0"/>
            </a:br>
            <a:endParaRPr lang="es-MX"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025" y="1011238"/>
            <a:ext cx="7726363"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4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Reflexión: Diana R. Avilés Vázquez</a:t>
            </a:r>
            <a:br>
              <a:rPr lang="es-ES_tradnl" dirty="0" smtClean="0"/>
            </a:br>
            <a:r>
              <a:rPr lang="es-ES_tradnl" dirty="0" smtClean="0"/>
              <a:t>Materia: Biología</a:t>
            </a:r>
            <a:endParaRPr lang="es-ES_tradnl" dirty="0"/>
          </a:p>
        </p:txBody>
      </p:sp>
      <p:sp>
        <p:nvSpPr>
          <p:cNvPr id="3" name="Marcador de contenido 2"/>
          <p:cNvSpPr>
            <a:spLocks noGrp="1"/>
          </p:cNvSpPr>
          <p:nvPr>
            <p:ph idx="1"/>
          </p:nvPr>
        </p:nvSpPr>
        <p:spPr/>
        <p:txBody>
          <a:bodyPr>
            <a:normAutofit fontScale="77500" lnSpcReduction="20000"/>
          </a:bodyPr>
          <a:lstStyle/>
          <a:p>
            <a:pPr marL="0" indent="0">
              <a:buNone/>
            </a:pPr>
            <a:r>
              <a:rPr lang="es-ES_tradnl" dirty="0" smtClean="0"/>
              <a:t>Desde mi punto de vista, las principales dificultades a las que me enfrente en la construcción del proyecto interdisciplinario fueron; tratar de integrar las materias de Psicología, Ingles y Biología en un proyecto global, dándole un sentido de inclusión tanto  en nuestras propias planeaciones, como entre materias,  después, darle un titulo al proyecto, el cual debía englobar a las 3 materias y ser atractivo a los estudiantes, con la finalidad de  despertar su interés en el desarrollo del mismo,  elaborar el planteamiento inicial, el cual cambiamos varias veces, hasta decidir la forma más clara e interdisciplinaria  de abordarlo. Por último el tiempo que debimos encontrar para poder reunirnos y trabajar juntas, pues debido a nuestros horarios se complico un poco esta tarea.</a:t>
            </a:r>
            <a:endParaRPr lang="es-ES_tradnl" dirty="0"/>
          </a:p>
        </p:txBody>
      </p:sp>
    </p:spTree>
    <p:extLst>
      <p:ext uri="{BB962C8B-B14F-4D97-AF65-F5344CB8AC3E}">
        <p14:creationId xmlns:p14="http://schemas.microsoft.com/office/powerpoint/2010/main" val="2618104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79778"/>
            <a:ext cx="8334022" cy="6096000"/>
          </a:xfrm>
        </p:spPr>
        <p:txBody>
          <a:bodyPr>
            <a:normAutofit fontScale="70000" lnSpcReduction="20000"/>
          </a:bodyPr>
          <a:lstStyle/>
          <a:p>
            <a:pPr marL="0" indent="0">
              <a:buNone/>
            </a:pPr>
            <a:r>
              <a:rPr lang="es-ES_tradnl" dirty="0"/>
              <a:t> </a:t>
            </a:r>
            <a:r>
              <a:rPr lang="es-ES_tradnl" dirty="0" smtClean="0"/>
              <a:t> </a:t>
            </a:r>
            <a:r>
              <a:rPr lang="es-ES_tradnl" sz="3400" dirty="0" smtClean="0"/>
              <a:t>Para mi no fue tan sencillo encontrar la forma de resolver estas situaciones, sin embargo con ayuda e ideas generadas con y por mis compañeras logramos en principio dar un nombre al proyecto, el cual modificamos hasta encontrar el que consideramos más apropiado, después desde el contexto de nuestra propia experiencia pudimos dar un enfoque integral al proyecto y por último ajustamos nuestros tiempos de trabajo e hicimos uso de la tecnología comunicándonos por </a:t>
            </a:r>
            <a:r>
              <a:rPr lang="es-ES_tradnl" sz="3400" dirty="0" err="1" smtClean="0"/>
              <a:t>whats</a:t>
            </a:r>
            <a:r>
              <a:rPr lang="es-ES_tradnl" sz="3400" dirty="0" smtClean="0"/>
              <a:t> App en algunos momentos, para así tener como resultado la propuesta de un proyecto integral que puede mejorar la autoestima de nuestros alumnos. </a:t>
            </a:r>
            <a:endParaRPr lang="es-ES_tradnl" sz="3400" dirty="0"/>
          </a:p>
          <a:p>
            <a:pPr marL="0" indent="0">
              <a:buNone/>
            </a:pPr>
            <a:r>
              <a:rPr lang="es-ES_tradnl" sz="3400" dirty="0" smtClean="0"/>
              <a:t>Creo que debo seguir trabajando en cuestiones de interdisciplinariedad e integrarlas a mi práctica docente,  con  la finalidad de familiarizarme más y mi trabajo sea más fluido.</a:t>
            </a:r>
          </a:p>
          <a:p>
            <a:pPr marL="0" indent="0">
              <a:buNone/>
            </a:pPr>
            <a:r>
              <a:rPr lang="es-ES_tradnl" sz="3400" dirty="0" smtClean="0"/>
              <a:t>De forma general considero que todo el proceso en si repercute de manera positiva, pues me obligo a pensar desde otra perspectiva, me acerco más a mis compañeras de equipo y por supuesto a tratar de integrar este tipo de proyectos en mis clases diarias, o por lo menos hacer referencias a</a:t>
            </a:r>
            <a:r>
              <a:rPr lang="es-ES_tradnl" sz="3400" dirty="0"/>
              <a:t> </a:t>
            </a:r>
            <a:r>
              <a:rPr lang="es-ES_tradnl" sz="3400" dirty="0" smtClean="0"/>
              <a:t>la interdisciplinariedad.  </a:t>
            </a:r>
            <a:endParaRPr lang="es-ES_tradnl" sz="3400" dirty="0"/>
          </a:p>
        </p:txBody>
      </p:sp>
    </p:spTree>
    <p:extLst>
      <p:ext uri="{BB962C8B-B14F-4D97-AF65-F5344CB8AC3E}">
        <p14:creationId xmlns:p14="http://schemas.microsoft.com/office/powerpoint/2010/main" val="1381065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Reflexión: </a:t>
            </a:r>
            <a:r>
              <a:rPr lang="es-ES_tradnl" dirty="0" smtClean="0"/>
              <a:t>Graciela E Giorguli Chávez</a:t>
            </a:r>
            <a:r>
              <a:rPr lang="es-ES_tradnl" dirty="0"/>
              <a:t/>
            </a:r>
            <a:br>
              <a:rPr lang="es-ES_tradnl" dirty="0"/>
            </a:br>
            <a:r>
              <a:rPr lang="es-ES_tradnl" dirty="0"/>
              <a:t>Materia: </a:t>
            </a:r>
            <a:r>
              <a:rPr lang="es-ES_tradnl" dirty="0" smtClean="0"/>
              <a:t>O. Educativa IV</a:t>
            </a:r>
            <a:endParaRPr lang="es-MX" dirty="0"/>
          </a:p>
        </p:txBody>
      </p:sp>
      <p:sp>
        <p:nvSpPr>
          <p:cNvPr id="3" name="2 Rectángulo"/>
          <p:cNvSpPr/>
          <p:nvPr/>
        </p:nvSpPr>
        <p:spPr>
          <a:xfrm>
            <a:off x="670369" y="1772816"/>
            <a:ext cx="7704856" cy="4524315"/>
          </a:xfrm>
          <a:prstGeom prst="rect">
            <a:avLst/>
          </a:prstGeom>
        </p:spPr>
        <p:txBody>
          <a:bodyPr wrap="square">
            <a:spAutoFit/>
          </a:bodyPr>
          <a:lstStyle/>
          <a:p>
            <a:r>
              <a:rPr lang="es-MX" dirty="0"/>
              <a:t> </a:t>
            </a:r>
            <a:r>
              <a:rPr lang="es-MX" sz="2400" dirty="0" smtClean="0"/>
              <a:t>Contestando la pregunta, de cuáles fueron las tres dificultades principales para la construcción y desarrollo del  “Proyecto interdisciplinario”, puedo decir que fueron:</a:t>
            </a:r>
          </a:p>
          <a:p>
            <a:pPr lvl="0"/>
            <a:r>
              <a:rPr lang="es-MX" sz="2400" dirty="0" smtClean="0"/>
              <a:t>Buscar tiempo común con las otras maestras para ponernos de acuerdo, pues nuestros horarios son diferentes.</a:t>
            </a:r>
          </a:p>
          <a:p>
            <a:pPr lvl="0"/>
            <a:r>
              <a:rPr lang="es-MX" sz="2400" dirty="0" smtClean="0"/>
              <a:t>No conocer los programas y contenidos de las otras asignaturas, Biología e Inglés</a:t>
            </a:r>
          </a:p>
          <a:p>
            <a:pPr lvl="0"/>
            <a:r>
              <a:rPr lang="es-MX" sz="2400" dirty="0" smtClean="0"/>
              <a:t>Entender, y comentar en equipo la diferencia entre interdisciplinariedad y </a:t>
            </a:r>
            <a:r>
              <a:rPr lang="es-MX" sz="2400" dirty="0" err="1" smtClean="0"/>
              <a:t>multidisciplinariedad</a:t>
            </a:r>
            <a:r>
              <a:rPr lang="es-MX" sz="2400" dirty="0" smtClean="0"/>
              <a:t> para poder integrar áreas distintas en un mismo proyecto.</a:t>
            </a:r>
          </a:p>
          <a:p>
            <a:pPr lvl="0"/>
            <a:r>
              <a:rPr lang="es-MX" sz="2400" dirty="0" smtClean="0"/>
              <a:t>Reafirmar, que puntos de vista distintos pueden sumar a la eficacia del proyecto</a:t>
            </a:r>
            <a:r>
              <a:rPr lang="es-MX" dirty="0" smtClean="0"/>
              <a:t>.</a:t>
            </a:r>
            <a:endParaRPr lang="es-MX" dirty="0"/>
          </a:p>
        </p:txBody>
      </p:sp>
    </p:spTree>
    <p:extLst>
      <p:ext uri="{BB962C8B-B14F-4D97-AF65-F5344CB8AC3E}">
        <p14:creationId xmlns:p14="http://schemas.microsoft.com/office/powerpoint/2010/main" val="2353056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544616"/>
          </a:xfrm>
        </p:spPr>
        <p:txBody>
          <a:bodyPr>
            <a:noAutofit/>
          </a:bodyPr>
          <a:lstStyle/>
          <a:p>
            <a:r>
              <a:rPr lang="es-MX" sz="2400" dirty="0"/>
              <a:t> El primer punto se pudo resolver pues trabajo con un excelente equipo cuya disposición es fundamental para avanzar en el proyecto.</a:t>
            </a:r>
          </a:p>
          <a:p>
            <a:endParaRPr lang="es-MX" sz="2400" dirty="0"/>
          </a:p>
          <a:p>
            <a:r>
              <a:rPr lang="es-MX" sz="2400" dirty="0"/>
              <a:t> Aun cuando tenemos diferentes experiencias, enfoques y formas de trabajar, la disposición a encontrar un “como si”, el trabajo en equipo y la ayuda mutua fueron fundamentales.</a:t>
            </a:r>
          </a:p>
          <a:p>
            <a:endParaRPr lang="es-MX" sz="2400" dirty="0"/>
          </a:p>
          <a:p>
            <a:r>
              <a:rPr lang="es-MX" sz="2400" dirty="0"/>
              <a:t> El resultado que obtuvimos es un proyecto que se fue modificando a lo largo del curso, y que ahora es más completo, aunque reconozco que es perfectible.</a:t>
            </a:r>
          </a:p>
          <a:p>
            <a:r>
              <a:rPr lang="es-MX" sz="2400" dirty="0" smtClean="0"/>
              <a:t>  </a:t>
            </a:r>
            <a:r>
              <a:rPr lang="es-MX" sz="2400" dirty="0"/>
              <a:t>Los aspectos en que considero que podemos seguir trabajando para obtener mejores resultados son:</a:t>
            </a:r>
          </a:p>
          <a:p>
            <a:pPr marL="0" lvl="0" indent="0">
              <a:buNone/>
            </a:pPr>
            <a:endParaRPr lang="es-MX" sz="2400" dirty="0"/>
          </a:p>
        </p:txBody>
      </p:sp>
    </p:spTree>
    <p:extLst>
      <p:ext uri="{BB962C8B-B14F-4D97-AF65-F5344CB8AC3E}">
        <p14:creationId xmlns:p14="http://schemas.microsoft.com/office/powerpoint/2010/main" val="1132902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6372" y="921375"/>
            <a:ext cx="8064896" cy="4893647"/>
          </a:xfrm>
          <a:prstGeom prst="rect">
            <a:avLst/>
          </a:prstGeom>
        </p:spPr>
        <p:txBody>
          <a:bodyPr wrap="square">
            <a:spAutoFit/>
          </a:bodyPr>
          <a:lstStyle/>
          <a:p>
            <a:pPr lvl="0"/>
            <a:r>
              <a:rPr lang="es-MX" sz="2400" dirty="0"/>
              <a:t>Seguir aprendiendo y mejorar el manejo de las TICS</a:t>
            </a:r>
          </a:p>
          <a:p>
            <a:pPr lvl="0"/>
            <a:r>
              <a:rPr lang="es-MX" sz="2400" dirty="0"/>
              <a:t>Estar alerta para encontrar más puntos comunes que aporten al trabajo interdisciplinario.</a:t>
            </a:r>
          </a:p>
          <a:p>
            <a:r>
              <a:rPr lang="es-MX" sz="2400" dirty="0"/>
              <a:t> </a:t>
            </a:r>
          </a:p>
          <a:p>
            <a:r>
              <a:rPr lang="es-MX" sz="2400" dirty="0"/>
              <a:t>   De lo aprendido en el proceso y que repercute en forma positiva en las sesiones de trabajo.  Me parece que la oportunidad de interactuar y conocer diferentes formas de trabajar a las propias enriquece y amplía mi visión y criterio tanto para el trabajo diario, como para la investigación. </a:t>
            </a:r>
          </a:p>
          <a:p>
            <a:r>
              <a:rPr lang="es-MX" sz="2400" dirty="0"/>
              <a:t>   También  reafirmo, la  importante privilegiar y propiciar el trabajo en equipo de los alumnos; Promover discusiones en las que puedan expresar sus opiniones,  y sobre todo fomentar el “Pensamiento crítico”.</a:t>
            </a:r>
          </a:p>
        </p:txBody>
      </p:sp>
    </p:spTree>
    <p:extLst>
      <p:ext uri="{BB962C8B-B14F-4D97-AF65-F5344CB8AC3E}">
        <p14:creationId xmlns:p14="http://schemas.microsoft.com/office/powerpoint/2010/main" val="666735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Reflexión: </a:t>
            </a:r>
            <a:r>
              <a:rPr lang="es-ES_tradnl" dirty="0" smtClean="0"/>
              <a:t>Verónica Rico </a:t>
            </a:r>
            <a:r>
              <a:rPr lang="es-ES_tradnl" dirty="0" err="1" smtClean="0"/>
              <a:t>Guth</a:t>
            </a:r>
            <a:r>
              <a:rPr lang="es-ES_tradnl" dirty="0"/>
              <a:t/>
            </a:r>
            <a:br>
              <a:rPr lang="es-ES_tradnl" dirty="0"/>
            </a:br>
            <a:r>
              <a:rPr lang="es-ES_tradnl" dirty="0"/>
              <a:t>Materia: </a:t>
            </a:r>
            <a:r>
              <a:rPr lang="es-ES_tradnl" dirty="0" smtClean="0"/>
              <a:t>Inglés</a:t>
            </a:r>
            <a:endParaRPr lang="es-MX" dirty="0"/>
          </a:p>
        </p:txBody>
      </p:sp>
      <p:sp>
        <p:nvSpPr>
          <p:cNvPr id="3" name="2 Marcador de contenido"/>
          <p:cNvSpPr>
            <a:spLocks noGrp="1"/>
          </p:cNvSpPr>
          <p:nvPr>
            <p:ph idx="1"/>
          </p:nvPr>
        </p:nvSpPr>
        <p:spPr/>
        <p:txBody>
          <a:bodyPr>
            <a:normAutofit fontScale="85000" lnSpcReduction="20000"/>
          </a:bodyPr>
          <a:lstStyle/>
          <a:p>
            <a:r>
              <a:rPr lang="es-MX" dirty="0"/>
              <a:t>Trabajar en un proyecto interdisciplinario con mis compañeras fue una experiencia nueva.</a:t>
            </a:r>
          </a:p>
          <a:p>
            <a:r>
              <a:rPr lang="es-MX" dirty="0"/>
              <a:t> Es muy interesante trabajar diferentes materias (psicología, biología e inglés) y puntos de vista sobre un mismo tema. Se aprende mucho de los otros maestros y me ayudó en mi  trabajo como maestra de inglés y tener nuevas ideas de como trabajar con mis otros alumnos, aún los más pequeños de primaria.</a:t>
            </a:r>
          </a:p>
          <a:p>
            <a:r>
              <a:rPr lang="es-MX" dirty="0"/>
              <a:t> El tener cuidado con su autoestima que es una parte esencial en la vida de las personas y lo cual puede ayudar a mis alumnos psicológicamente tanto en su vida como en el aprendizaje de un segundo idioma. </a:t>
            </a:r>
          </a:p>
        </p:txBody>
      </p:sp>
    </p:spTree>
    <p:extLst>
      <p:ext uri="{BB962C8B-B14F-4D97-AF65-F5344CB8AC3E}">
        <p14:creationId xmlns:p14="http://schemas.microsoft.com/office/powerpoint/2010/main" val="2074265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889846"/>
            <a:ext cx="7920880" cy="5332229"/>
          </a:xfrm>
          <a:prstGeom prst="rect">
            <a:avLst/>
          </a:prstGeom>
        </p:spPr>
        <p:txBody>
          <a:bodyPr wrap="square">
            <a:spAutoFit/>
          </a:bodyPr>
          <a:lstStyle/>
          <a:p>
            <a:r>
              <a:rPr lang="es-MX" sz="2400" dirty="0"/>
              <a:t>El saber que un cerebro bilingüe tiene muchas ventajas como por ejemplo los niños al aprender un segundo idioma trabajan ambos hemisferios del cerebro por su plasticidad del mismo y aunque los adultos utilizan el  hemisferio izquierdo la materia gris del cerebro que contiene la mayoría de las neuronas y la sinapsis trabaja más. Es como un ejercicio para el cerebro que lo mantiene en forma.</a:t>
            </a:r>
          </a:p>
          <a:p>
            <a:r>
              <a:rPr lang="es-MX" sz="2400" dirty="0"/>
              <a:t>        (</a:t>
            </a:r>
            <a:r>
              <a:rPr lang="es-MX" sz="2400" dirty="0" err="1"/>
              <a:t>The</a:t>
            </a:r>
            <a:r>
              <a:rPr lang="es-MX" sz="2400" dirty="0"/>
              <a:t> </a:t>
            </a:r>
            <a:r>
              <a:rPr lang="es-MX" sz="2400" dirty="0" err="1"/>
              <a:t>benefits</a:t>
            </a:r>
            <a:r>
              <a:rPr lang="es-MX" sz="2400" dirty="0"/>
              <a:t> of a </a:t>
            </a:r>
            <a:r>
              <a:rPr lang="es-MX" sz="2400" dirty="0" err="1"/>
              <a:t>bilingual</a:t>
            </a:r>
            <a:r>
              <a:rPr lang="es-MX" sz="2400" dirty="0"/>
              <a:t> </a:t>
            </a:r>
            <a:r>
              <a:rPr lang="es-MX" sz="2400" dirty="0" err="1"/>
              <a:t>brain</a:t>
            </a:r>
            <a:r>
              <a:rPr lang="es-MX" sz="2400" dirty="0"/>
              <a:t> - </a:t>
            </a:r>
            <a:r>
              <a:rPr lang="es-MX" sz="2400" dirty="0" err="1"/>
              <a:t>Mia</a:t>
            </a:r>
            <a:r>
              <a:rPr lang="es-MX" sz="2400" dirty="0"/>
              <a:t> </a:t>
            </a:r>
            <a:r>
              <a:rPr lang="es-MX" sz="2400" dirty="0" err="1"/>
              <a:t>Nacamulli</a:t>
            </a:r>
            <a:r>
              <a:rPr lang="es-MX" sz="2400" dirty="0"/>
              <a:t>) TED </a:t>
            </a:r>
            <a:r>
              <a:rPr lang="es-MX" sz="2400" dirty="0" err="1"/>
              <a:t>Talks</a:t>
            </a:r>
            <a:r>
              <a:rPr lang="es-MX" sz="2400" dirty="0"/>
              <a:t> </a:t>
            </a:r>
          </a:p>
          <a:p>
            <a:r>
              <a:rPr lang="es-MX" sz="2400" dirty="0"/>
              <a:t>Nuestro principal problema fue el podernos reunir más frecuentemente debido a mi horario de trabajo pues tengo un grupo en primaria y no coincidía con sus horas libres. A veces tenía que ponerle trabajo a mis alumnos y ellas acudir a mi aula para ponernos de acuerdo y comentar sobre el proyecto</a:t>
            </a:r>
            <a:r>
              <a:rPr lang="es-MX" dirty="0"/>
              <a:t>.</a:t>
            </a:r>
          </a:p>
        </p:txBody>
      </p:sp>
    </p:spTree>
    <p:extLst>
      <p:ext uri="{BB962C8B-B14F-4D97-AF65-F5344CB8AC3E}">
        <p14:creationId xmlns:p14="http://schemas.microsoft.com/office/powerpoint/2010/main" val="3180713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772816"/>
            <a:ext cx="7344816" cy="3116238"/>
          </a:xfrm>
          <a:prstGeom prst="rect">
            <a:avLst/>
          </a:prstGeom>
        </p:spPr>
        <p:txBody>
          <a:bodyPr wrap="square">
            <a:spAutoFit/>
          </a:bodyPr>
          <a:lstStyle/>
          <a:p>
            <a:r>
              <a:rPr lang="es-MX" sz="2400" dirty="0"/>
              <a:t>Siento como lo comento anteriormente que mi mayor problema fue el tiempo. Podría haber aprendido más sobre las materias que mis compañeras imparten y relacionarlo con el inglés y no solamente relacionado con el tema del proyecto. También siento que aparte del material de UNAM me hubiera gustado investigar más.</a:t>
            </a:r>
          </a:p>
          <a:p>
            <a:r>
              <a:rPr lang="es-MX" sz="2400" dirty="0"/>
              <a:t>En general fue una experiencia enriquecedora pues supimos comunicarnos con respeto y cordialidad.</a:t>
            </a:r>
          </a:p>
        </p:txBody>
      </p:sp>
    </p:spTree>
    <p:extLst>
      <p:ext uri="{BB962C8B-B14F-4D97-AF65-F5344CB8AC3E}">
        <p14:creationId xmlns:p14="http://schemas.microsoft.com/office/powerpoint/2010/main" val="2992524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504056"/>
          </a:xfrm>
        </p:spPr>
        <p:txBody>
          <a:bodyPr>
            <a:noAutofit/>
          </a:bodyPr>
          <a:lstStyle/>
          <a:p>
            <a:r>
              <a:rPr lang="es-ES" sz="2000" dirty="0">
                <a:effectLst/>
              </a:rPr>
              <a:t>El Aprendizaje Cooperativo</a:t>
            </a:r>
            <a:r>
              <a:rPr lang="es-MX" sz="2000" dirty="0">
                <a:solidFill>
                  <a:srgbClr val="000000"/>
                </a:solidFill>
                <a:effectLst/>
                <a:latin typeface="Arial"/>
                <a:ea typeface="Arial"/>
              </a:rPr>
              <a:t/>
            </a:r>
            <a:br>
              <a:rPr lang="es-MX" sz="2000" dirty="0">
                <a:solidFill>
                  <a:srgbClr val="000000"/>
                </a:solidFill>
                <a:effectLst/>
                <a:latin typeface="Arial"/>
                <a:ea typeface="Arial"/>
              </a:rPr>
            </a:br>
            <a:endParaRPr lang="es-MX"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12835863"/>
              </p:ext>
            </p:extLst>
          </p:nvPr>
        </p:nvGraphicFramePr>
        <p:xfrm>
          <a:off x="539552" y="908721"/>
          <a:ext cx="8147248" cy="5043184"/>
        </p:xfrm>
        <a:graphic>
          <a:graphicData uri="http://schemas.openxmlformats.org/drawingml/2006/table">
            <a:tbl>
              <a:tblPr firstRow="1" bandRow="1">
                <a:tableStyleId>{5C22544A-7EE6-4342-B048-85BDC9FD1C3A}</a:tableStyleId>
              </a:tblPr>
              <a:tblGrid>
                <a:gridCol w="2448272">
                  <a:extLst>
                    <a:ext uri="{9D8B030D-6E8A-4147-A177-3AD203B41FA5}">
                      <a16:colId xmlns="" xmlns:a16="http://schemas.microsoft.com/office/drawing/2014/main" val="20000"/>
                    </a:ext>
                  </a:extLst>
                </a:gridCol>
                <a:gridCol w="5698976">
                  <a:extLst>
                    <a:ext uri="{9D8B030D-6E8A-4147-A177-3AD203B41FA5}">
                      <a16:colId xmlns="" xmlns:a16="http://schemas.microsoft.com/office/drawing/2014/main" val="20001"/>
                    </a:ext>
                  </a:extLst>
                </a:gridCol>
              </a:tblGrid>
              <a:tr h="1062320">
                <a:tc>
                  <a:txBody>
                    <a:bodyPr/>
                    <a:lstStyle/>
                    <a:p>
                      <a:pPr>
                        <a:lnSpc>
                          <a:spcPct val="115000"/>
                        </a:lnSpc>
                        <a:spcAft>
                          <a:spcPts val="0"/>
                        </a:spcAft>
                      </a:pPr>
                      <a:r>
                        <a:rPr lang="es-ES" sz="800" dirty="0">
                          <a:effectLst/>
                        </a:rPr>
                        <a:t>1</a:t>
                      </a:r>
                      <a:r>
                        <a:rPr lang="es-ES" sz="1400" b="1" kern="1200" dirty="0">
                          <a:solidFill>
                            <a:schemeClr val="tx1"/>
                          </a:solidFill>
                          <a:effectLst/>
                          <a:latin typeface="+mn-lt"/>
                          <a:ea typeface="+mn-ea"/>
                          <a:cs typeface="+mn-cs"/>
                        </a:rPr>
                        <a:t>. ¿Qué es?</a:t>
                      </a:r>
                      <a:endParaRPr lang="es-MX" sz="1400" b="1" kern="1200" dirty="0">
                        <a:solidFill>
                          <a:schemeClr val="tx1"/>
                        </a:solidFill>
                        <a:effectLst/>
                        <a:latin typeface="+mn-lt"/>
                        <a:ea typeface="+mn-ea"/>
                        <a:cs typeface="+mn-cs"/>
                      </a:endParaRPr>
                    </a:p>
                  </a:txBody>
                  <a:tcPr marL="53549" marR="53549" marT="53549" marB="53549" anchor="ctr">
                    <a:solidFill>
                      <a:schemeClr val="bg2">
                        <a:lumMod val="90000"/>
                      </a:schemeClr>
                    </a:solidFill>
                  </a:tcPr>
                </a:tc>
                <a:tc>
                  <a:txBody>
                    <a:bodyPr/>
                    <a:lstStyle/>
                    <a:p>
                      <a:pPr>
                        <a:lnSpc>
                          <a:spcPct val="100000"/>
                        </a:lnSpc>
                        <a:spcAft>
                          <a:spcPts val="0"/>
                        </a:spcAft>
                      </a:pPr>
                      <a:r>
                        <a:rPr lang="es-ES" sz="1400" b="1" kern="1200" dirty="0">
                          <a:solidFill>
                            <a:schemeClr val="tx1"/>
                          </a:solidFill>
                          <a:effectLst/>
                          <a:latin typeface="+mn-lt"/>
                          <a:ea typeface="+mn-ea"/>
                          <a:cs typeface="+mn-cs"/>
                        </a:rPr>
                        <a:t>-Es una modalidad de aprendizaje entre iguales.</a:t>
                      </a:r>
                      <a:endParaRPr lang="es-MX" sz="1400" b="1" kern="1200" dirty="0">
                        <a:solidFill>
                          <a:schemeClr val="tx1"/>
                        </a:solidFill>
                        <a:effectLst/>
                        <a:latin typeface="+mn-lt"/>
                        <a:ea typeface="+mn-ea"/>
                        <a:cs typeface="+mn-cs"/>
                      </a:endParaRPr>
                    </a:p>
                    <a:p>
                      <a:pPr>
                        <a:lnSpc>
                          <a:spcPct val="100000"/>
                        </a:lnSpc>
                        <a:spcAft>
                          <a:spcPts val="0"/>
                        </a:spcAft>
                      </a:pPr>
                      <a:r>
                        <a:rPr lang="es-ES" sz="1400" b="1" kern="1200" dirty="0">
                          <a:solidFill>
                            <a:schemeClr val="tx1"/>
                          </a:solidFill>
                          <a:effectLst/>
                          <a:latin typeface="+mn-lt"/>
                          <a:ea typeface="+mn-ea"/>
                          <a:cs typeface="+mn-cs"/>
                        </a:rPr>
                        <a:t>-Se crean grupos pequeños (entre 2 y 6 integrantes) en el que los alumnos trabajan juntos para maximizar  su aprendizaje y el de los demás compañeros.</a:t>
                      </a:r>
                      <a:endParaRPr lang="es-MX" sz="1400" b="1" kern="1200" dirty="0">
                        <a:solidFill>
                          <a:schemeClr val="tx1"/>
                        </a:solidFill>
                        <a:effectLst/>
                        <a:latin typeface="+mn-lt"/>
                        <a:ea typeface="+mn-ea"/>
                        <a:cs typeface="+mn-cs"/>
                      </a:endParaRPr>
                    </a:p>
                    <a:p>
                      <a:pPr>
                        <a:lnSpc>
                          <a:spcPct val="100000"/>
                        </a:lnSpc>
                        <a:spcAft>
                          <a:spcPts val="0"/>
                        </a:spcAft>
                      </a:pPr>
                      <a:r>
                        <a:rPr lang="es-ES" sz="1400" b="1" kern="1200" dirty="0">
                          <a:solidFill>
                            <a:schemeClr val="tx1"/>
                          </a:solidFill>
                          <a:effectLst/>
                          <a:latin typeface="+mn-lt"/>
                          <a:ea typeface="+mn-ea"/>
                          <a:cs typeface="+mn-cs"/>
                        </a:rPr>
                        <a:t>-Los participantes poseen objetivos comunes de aprendizaje y toman conciencia recíproca de ello.</a:t>
                      </a:r>
                      <a:endParaRPr lang="es-MX" sz="1400" b="1" kern="1200" dirty="0">
                        <a:solidFill>
                          <a:schemeClr val="tx1"/>
                        </a:solidFill>
                        <a:effectLst/>
                        <a:latin typeface="+mn-lt"/>
                        <a:ea typeface="+mn-ea"/>
                        <a:cs typeface="+mn-cs"/>
                      </a:endParaRPr>
                    </a:p>
                  </a:txBody>
                  <a:tcPr marL="53549" marR="53549" marT="53549" marB="53549">
                    <a:solidFill>
                      <a:schemeClr val="bg2">
                        <a:lumMod val="90000"/>
                      </a:schemeClr>
                    </a:solidFill>
                  </a:tcPr>
                </a:tc>
                <a:extLst>
                  <a:ext uri="{0D108BD9-81ED-4DB2-BD59-A6C34878D82A}">
                    <a16:rowId xmlns="" xmlns:a16="http://schemas.microsoft.com/office/drawing/2014/main" val="10000"/>
                  </a:ext>
                </a:extLst>
              </a:tr>
              <a:tr h="370840">
                <a:tc>
                  <a:txBody>
                    <a:bodyPr/>
                    <a:lstStyle/>
                    <a:p>
                      <a:pPr>
                        <a:lnSpc>
                          <a:spcPct val="115000"/>
                        </a:lnSpc>
                        <a:spcAft>
                          <a:spcPts val="0"/>
                        </a:spcAft>
                      </a:pPr>
                      <a:r>
                        <a:rPr lang="es-ES" sz="1400" b="1" kern="1200" dirty="0">
                          <a:solidFill>
                            <a:schemeClr val="tx1"/>
                          </a:solidFill>
                          <a:effectLst/>
                          <a:latin typeface="+mn-lt"/>
                          <a:ea typeface="+mn-ea"/>
                          <a:cs typeface="+mn-cs"/>
                        </a:rPr>
                        <a:t>2. ¿Cuáles son  sus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características?</a:t>
                      </a:r>
                      <a:endParaRPr lang="es-MX" sz="1400" b="1" kern="1200" dirty="0">
                        <a:solidFill>
                          <a:schemeClr val="tx1"/>
                        </a:solidFill>
                        <a:effectLst/>
                        <a:latin typeface="+mn-lt"/>
                        <a:ea typeface="+mn-ea"/>
                        <a:cs typeface="+mn-cs"/>
                      </a:endParaRPr>
                    </a:p>
                  </a:txBody>
                  <a:tcPr marL="53549" marR="53549" marT="53549" marB="53549" anchor="ctr">
                    <a:solidFill>
                      <a:schemeClr val="bg2">
                        <a:lumMod val="90000"/>
                      </a:schemeClr>
                    </a:solidFill>
                  </a:tcPr>
                </a:tc>
                <a:tc>
                  <a:txBody>
                    <a:bodyPr/>
                    <a:lstStyle/>
                    <a:p>
                      <a:pPr>
                        <a:lnSpc>
                          <a:spcPct val="115000"/>
                        </a:lnSpc>
                        <a:spcAft>
                          <a:spcPts val="0"/>
                        </a:spcAft>
                      </a:pPr>
                      <a:r>
                        <a:rPr lang="es-ES" sz="1400" b="1" kern="1200" dirty="0">
                          <a:solidFill>
                            <a:schemeClr val="tx1"/>
                          </a:solidFill>
                          <a:effectLst/>
                          <a:latin typeface="+mn-lt"/>
                          <a:ea typeface="+mn-ea"/>
                          <a:cs typeface="+mn-cs"/>
                        </a:rPr>
                        <a:t>-Metas compartidas de los alumnos</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-Trabajan en común para maximizar el aprendizaje de todos</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-El equipo trabaja y permanece unido hasta que todos los miembros han entendido y terminado la actividad.</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-Permite la adquisición de valores y habilidades sociales, ayuda mutua, dialogo, etc.</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-Se crea una interdependencia positiva. </a:t>
                      </a:r>
                      <a:endParaRPr lang="es-MX" sz="1400" b="1" kern="1200" dirty="0">
                        <a:solidFill>
                          <a:schemeClr val="tx1"/>
                        </a:solidFill>
                        <a:effectLst/>
                        <a:latin typeface="+mn-lt"/>
                        <a:ea typeface="+mn-ea"/>
                        <a:cs typeface="+mn-cs"/>
                      </a:endParaRPr>
                    </a:p>
                  </a:txBody>
                  <a:tcPr marL="53549" marR="53549" marT="53549" marB="53549">
                    <a:solidFill>
                      <a:schemeClr val="bg2">
                        <a:lumMod val="90000"/>
                      </a:schemeClr>
                    </a:solidFill>
                  </a:tcPr>
                </a:tc>
                <a:extLst>
                  <a:ext uri="{0D108BD9-81ED-4DB2-BD59-A6C34878D82A}">
                    <a16:rowId xmlns="" xmlns:a16="http://schemas.microsoft.com/office/drawing/2014/main" val="10001"/>
                  </a:ext>
                </a:extLst>
              </a:tr>
              <a:tr h="370840">
                <a:tc>
                  <a:txBody>
                    <a:bodyPr/>
                    <a:lstStyle/>
                    <a:p>
                      <a:pPr>
                        <a:lnSpc>
                          <a:spcPct val="115000"/>
                        </a:lnSpc>
                        <a:spcAft>
                          <a:spcPts val="0"/>
                        </a:spcAft>
                      </a:pPr>
                      <a:r>
                        <a:rPr lang="es-ES" sz="1400" b="1" kern="1200" dirty="0">
                          <a:solidFill>
                            <a:schemeClr val="tx1"/>
                          </a:solidFill>
                          <a:effectLst/>
                          <a:latin typeface="+mn-lt"/>
                          <a:ea typeface="+mn-ea"/>
                          <a:cs typeface="+mn-cs"/>
                        </a:rPr>
                        <a:t>3. ¿ Cuáles son sus</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objetivos?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a:t>
                      </a:r>
                      <a:endParaRPr lang="es-MX" sz="1400" b="1" kern="1200" dirty="0">
                        <a:solidFill>
                          <a:schemeClr val="tx1"/>
                        </a:solidFill>
                        <a:effectLst/>
                        <a:latin typeface="+mn-lt"/>
                        <a:ea typeface="+mn-ea"/>
                        <a:cs typeface="+mn-cs"/>
                      </a:endParaRPr>
                    </a:p>
                  </a:txBody>
                  <a:tcPr marL="56866" marR="56866" marT="56866" marB="56866" anchor="ctr">
                    <a:solidFill>
                      <a:schemeClr val="bg2">
                        <a:lumMod val="90000"/>
                      </a:schemeClr>
                    </a:solidFill>
                  </a:tcPr>
                </a:tc>
                <a:tc>
                  <a:txBody>
                    <a:bodyPr/>
                    <a:lstStyle/>
                    <a:p>
                      <a:pPr>
                        <a:lnSpc>
                          <a:spcPct val="115000"/>
                        </a:lnSpc>
                        <a:spcAft>
                          <a:spcPts val="0"/>
                        </a:spcAft>
                      </a:pPr>
                      <a:r>
                        <a:rPr lang="es-ES" sz="1400" b="1" kern="1200" dirty="0">
                          <a:solidFill>
                            <a:schemeClr val="tx1"/>
                          </a:solidFill>
                          <a:effectLst/>
                          <a:latin typeface="+mn-lt"/>
                          <a:ea typeface="+mn-ea"/>
                          <a:cs typeface="+mn-cs"/>
                        </a:rPr>
                        <a:t>Crear una interdependencia positiva.</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-La interacción promocional cara a cara de los alumnos.</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-Posibilidad de recibir retroalimentación de los demás miembros del grupo y/o del maestro.</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-Aumenta la responsabilidad en los integrantes y la valoración personal.</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-Evaluar la participación de cada miembro y  asegurar que cada uno sea responsable de su resultado final.</a:t>
                      </a:r>
                      <a:endParaRPr lang="es-MX" sz="1400" b="1" kern="1200" dirty="0">
                        <a:solidFill>
                          <a:schemeClr val="tx1"/>
                        </a:solidFill>
                        <a:effectLst/>
                        <a:latin typeface="+mn-lt"/>
                        <a:ea typeface="+mn-ea"/>
                        <a:cs typeface="+mn-cs"/>
                      </a:endParaRPr>
                    </a:p>
                  </a:txBody>
                  <a:tcPr marL="56866" marR="56866" marT="56866" marB="56866">
                    <a:solidFill>
                      <a:schemeClr val="bg2">
                        <a:lumMod val="9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820714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56234613"/>
              </p:ext>
            </p:extLst>
          </p:nvPr>
        </p:nvGraphicFramePr>
        <p:xfrm>
          <a:off x="755576" y="764705"/>
          <a:ext cx="7704856" cy="4230056"/>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4656856">
                  <a:extLst>
                    <a:ext uri="{9D8B030D-6E8A-4147-A177-3AD203B41FA5}">
                      <a16:colId xmlns="" xmlns:a16="http://schemas.microsoft.com/office/drawing/2014/main" val="20001"/>
                    </a:ext>
                  </a:extLst>
                </a:gridCol>
              </a:tblGrid>
              <a:tr h="1018912">
                <a:tc>
                  <a:txBody>
                    <a:bodyPr/>
                    <a:lstStyle/>
                    <a:p>
                      <a:pPr>
                        <a:lnSpc>
                          <a:spcPct val="115000"/>
                        </a:lnSpc>
                        <a:spcAft>
                          <a:spcPts val="0"/>
                        </a:spcAft>
                      </a:pPr>
                      <a:r>
                        <a:rPr lang="es-ES" sz="1400" b="1" kern="1200" dirty="0">
                          <a:solidFill>
                            <a:schemeClr val="tx1"/>
                          </a:solidFill>
                          <a:effectLst/>
                          <a:latin typeface="+mn-lt"/>
                          <a:ea typeface="+mn-ea"/>
                          <a:cs typeface="+mn-cs"/>
                        </a:rPr>
                        <a:t>4. ¿Cuáles son las</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acciones de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planeación y   acompañamiento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más importantes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del  profesor, en</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éste tipo de</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trabajo?</a:t>
                      </a:r>
                      <a:endParaRPr lang="es-MX" sz="1400" b="1" kern="1200" dirty="0">
                        <a:solidFill>
                          <a:schemeClr val="tx1"/>
                        </a:solidFill>
                        <a:effectLst/>
                        <a:latin typeface="+mn-lt"/>
                        <a:ea typeface="+mn-ea"/>
                        <a:cs typeface="+mn-cs"/>
                      </a:endParaRPr>
                    </a:p>
                    <a:p>
                      <a:pPr>
                        <a:lnSpc>
                          <a:spcPct val="115000"/>
                        </a:lnSpc>
                        <a:spcAft>
                          <a:spcPts val="0"/>
                        </a:spcAft>
                      </a:pPr>
                      <a:r>
                        <a:rPr lang="es-ES" sz="1800" dirty="0">
                          <a:effectLst/>
                        </a:rPr>
                        <a:t> </a:t>
                      </a:r>
                      <a:endParaRPr lang="es-MX" sz="2000" dirty="0">
                        <a:solidFill>
                          <a:srgbClr val="000000"/>
                        </a:solidFill>
                        <a:effectLst/>
                        <a:latin typeface="Arial"/>
                        <a:ea typeface="Arial"/>
                      </a:endParaRPr>
                    </a:p>
                    <a:p>
                      <a:endParaRPr lang="es-MX" dirty="0"/>
                    </a:p>
                  </a:txBody>
                  <a:tcPr>
                    <a:solidFill>
                      <a:schemeClr val="bg2">
                        <a:lumMod val="9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mn-lt"/>
                          <a:ea typeface="+mn-ea"/>
                          <a:cs typeface="+mn-cs"/>
                        </a:rPr>
                        <a:t>-</a:t>
                      </a:r>
                      <a:r>
                        <a:rPr lang="es-ES" sz="1400" b="1" kern="1200" noProof="0" dirty="0">
                          <a:solidFill>
                            <a:schemeClr val="tx1"/>
                          </a:solidFill>
                          <a:effectLst/>
                          <a:latin typeface="+mn-lt"/>
                          <a:ea typeface="+mn-ea"/>
                          <a:cs typeface="+mn-cs"/>
                        </a:rPr>
                        <a:t>Especificar claramente los propósitos del curso y de cada lección.</a:t>
                      </a:r>
                      <a:endParaRPr lang="es-MX" sz="1400" b="1" kern="1200" noProof="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b="1" kern="1200" noProof="0" dirty="0">
                          <a:solidFill>
                            <a:schemeClr val="tx1"/>
                          </a:solidFill>
                          <a:effectLst/>
                          <a:latin typeface="+mn-lt"/>
                          <a:ea typeface="+mn-ea"/>
                          <a:cs typeface="+mn-cs"/>
                        </a:rPr>
                        <a:t>-Decidir cómo y en dónde ubicará a sus alumnos en los grupos de aprendizaje.</a:t>
                      </a:r>
                      <a:endParaRPr lang="es-MX" sz="1400" b="1" kern="1200" noProof="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b="1" kern="1200" noProof="0" dirty="0">
                          <a:solidFill>
                            <a:schemeClr val="tx1"/>
                          </a:solidFill>
                          <a:effectLst/>
                          <a:latin typeface="+mn-lt"/>
                          <a:ea typeface="+mn-ea"/>
                          <a:cs typeface="+mn-cs"/>
                        </a:rPr>
                        <a:t>-Explicar con claridad a los estudiantes la tarea o actividad a realizar y la meta.</a:t>
                      </a:r>
                      <a:endParaRPr lang="es-MX" sz="1400" b="1" kern="1200" noProof="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b="1" kern="1200" noProof="0" dirty="0">
                          <a:solidFill>
                            <a:schemeClr val="tx1"/>
                          </a:solidFill>
                          <a:effectLst/>
                          <a:latin typeface="+mn-lt"/>
                          <a:ea typeface="+mn-ea"/>
                          <a:cs typeface="+mn-cs"/>
                        </a:rPr>
                        <a:t>-Monitorear la efectividad del grupo e intervenir en caso necesario para modificar o corregir.</a:t>
                      </a:r>
                      <a:endParaRPr lang="es-MX" sz="1400" b="1" kern="1200" noProof="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s-ES" sz="1400" b="1" kern="1200" noProof="0" dirty="0">
                          <a:solidFill>
                            <a:schemeClr val="tx1"/>
                          </a:solidFill>
                          <a:effectLst/>
                          <a:latin typeface="+mn-lt"/>
                          <a:ea typeface="+mn-ea"/>
                          <a:cs typeface="+mn-cs"/>
                        </a:rPr>
                        <a:t>-Evaluar el nivel de logro de los estudiantes</a:t>
                      </a:r>
                      <a:endParaRPr lang="es-MX" sz="1400" b="1" kern="1200" noProof="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 xmlns:a16="http://schemas.microsoft.com/office/drawing/2014/main" val="10000"/>
                  </a:ext>
                </a:extLst>
              </a:tr>
              <a:tr h="370840">
                <a:tc>
                  <a:txBody>
                    <a:bodyPr/>
                    <a:lstStyle/>
                    <a:p>
                      <a:pPr>
                        <a:lnSpc>
                          <a:spcPct val="115000"/>
                        </a:lnSpc>
                        <a:spcAft>
                          <a:spcPts val="0"/>
                        </a:spcAft>
                      </a:pPr>
                      <a:r>
                        <a:rPr lang="es-ES" sz="1400" b="1" kern="1200" dirty="0">
                          <a:solidFill>
                            <a:schemeClr val="tx1"/>
                          </a:solidFill>
                          <a:effectLst/>
                          <a:latin typeface="+mn-lt"/>
                          <a:ea typeface="+mn-ea"/>
                          <a:cs typeface="+mn-cs"/>
                        </a:rPr>
                        <a:t>5. ¿De qué</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manera</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se  vinculan  el</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trabajo</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interdisciplinario,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y el aprendizaje</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cooperativo?</a:t>
                      </a:r>
                      <a:endParaRPr lang="es-MX" sz="1400" b="1" kern="1200" dirty="0">
                        <a:solidFill>
                          <a:schemeClr val="tx1"/>
                        </a:solidFill>
                        <a:effectLst/>
                        <a:latin typeface="+mn-lt"/>
                        <a:ea typeface="+mn-ea"/>
                        <a:cs typeface="+mn-cs"/>
                      </a:endParaRPr>
                    </a:p>
                  </a:txBody>
                  <a:tcPr marL="56866" marR="56866" marT="56866" marB="56866" anchor="ctr">
                    <a:solidFill>
                      <a:schemeClr val="bg2">
                        <a:lumMod val="90000"/>
                      </a:schemeClr>
                    </a:solidFill>
                  </a:tcPr>
                </a:tc>
                <a:tc>
                  <a:txBody>
                    <a:bodyPr/>
                    <a:lstStyle/>
                    <a:p>
                      <a:pPr>
                        <a:lnSpc>
                          <a:spcPct val="115000"/>
                        </a:lnSpc>
                        <a:spcAft>
                          <a:spcPts val="0"/>
                        </a:spcAft>
                      </a:pPr>
                      <a:r>
                        <a:rPr lang="es-ES" sz="1400" b="1" kern="1200" dirty="0">
                          <a:solidFill>
                            <a:schemeClr val="tx1"/>
                          </a:solidFill>
                          <a:effectLst/>
                          <a:latin typeface="+mn-lt"/>
                          <a:ea typeface="+mn-ea"/>
                          <a:cs typeface="+mn-cs"/>
                        </a:rPr>
                        <a:t>Principalmente a través de  la diversidad entre los miembros del grupo y los intereses de cada uno de ellos, que al compartir con el grupo enriquecen el aprendizaje de todos, pues l criterios  y opinión son diferentes.</a:t>
                      </a:r>
                      <a:endParaRPr lang="es-MX" sz="1400" b="1" kern="1200" dirty="0">
                        <a:solidFill>
                          <a:schemeClr val="tx1"/>
                        </a:solidFill>
                        <a:effectLst/>
                        <a:latin typeface="+mn-lt"/>
                        <a:ea typeface="+mn-ea"/>
                        <a:cs typeface="+mn-cs"/>
                      </a:endParaRPr>
                    </a:p>
                  </a:txBody>
                  <a:tcPr marL="56866" marR="56866" marT="56866" marB="56866">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7726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980728"/>
            <a:ext cx="7772400" cy="1470025"/>
          </a:xfrm>
        </p:spPr>
        <p:txBody>
          <a:bodyPr/>
          <a:lstStyle/>
          <a:p>
            <a:r>
              <a:rPr lang="es-MX" dirty="0" smtClean="0"/>
              <a:t>PRODUCTO </a:t>
            </a:r>
            <a:r>
              <a:rPr lang="es-MX" dirty="0" smtClean="0"/>
              <a:t>1</a:t>
            </a:r>
            <a:br>
              <a:rPr lang="es-MX" dirty="0" smtClean="0"/>
            </a:br>
            <a:r>
              <a:rPr lang="es-MX" dirty="0" smtClean="0"/>
              <a:t>C.A.I.A.C</a:t>
            </a:r>
            <a:endParaRPr lang="es-MX" dirty="0"/>
          </a:p>
        </p:txBody>
      </p:sp>
      <p:sp>
        <p:nvSpPr>
          <p:cNvPr id="5" name="4 Subtítulo"/>
          <p:cNvSpPr>
            <a:spLocks noGrp="1"/>
          </p:cNvSpPr>
          <p:nvPr>
            <p:ph type="subTitle" idx="1"/>
          </p:nvPr>
        </p:nvSpPr>
        <p:spPr>
          <a:xfrm>
            <a:off x="1259632" y="3140968"/>
            <a:ext cx="6400800" cy="1752600"/>
          </a:xfrm>
        </p:spPr>
        <p:txBody>
          <a:bodyPr>
            <a:normAutofit/>
          </a:bodyPr>
          <a:lstStyle/>
          <a:p>
            <a:r>
              <a:rPr lang="es-MX" sz="3600" b="1" dirty="0" smtClean="0">
                <a:solidFill>
                  <a:schemeClr val="tx1">
                    <a:lumMod val="95000"/>
                    <a:lumOff val="5000"/>
                  </a:schemeClr>
                </a:solidFill>
              </a:rPr>
              <a:t>CONCLUSIONES GENERALES</a:t>
            </a:r>
          </a:p>
          <a:p>
            <a:r>
              <a:rPr lang="es-MX" sz="3600" b="1" dirty="0" smtClean="0">
                <a:solidFill>
                  <a:schemeClr val="tx1">
                    <a:lumMod val="95000"/>
                    <a:lumOff val="5000"/>
                  </a:schemeClr>
                </a:solidFill>
              </a:rPr>
              <a:t>INTERDISCIPLINARIEDAD</a:t>
            </a:r>
            <a:endParaRPr lang="es-MX" sz="3600" b="1" dirty="0">
              <a:solidFill>
                <a:schemeClr val="tx1">
                  <a:lumMod val="95000"/>
                  <a:lumOff val="5000"/>
                </a:schemeClr>
              </a:solidFill>
            </a:endParaRPr>
          </a:p>
        </p:txBody>
      </p:sp>
    </p:spTree>
    <p:extLst>
      <p:ext uri="{BB962C8B-B14F-4D97-AF65-F5344CB8AC3E}">
        <p14:creationId xmlns:p14="http://schemas.microsoft.com/office/powerpoint/2010/main" val="3389015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Producto 10 Tipos de Evaluación</a:t>
            </a: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628800"/>
            <a:ext cx="3473526" cy="201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898522"/>
            <a:ext cx="3477192" cy="260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39552" y="1988840"/>
            <a:ext cx="2223429" cy="523220"/>
          </a:xfrm>
          <a:prstGeom prst="rect">
            <a:avLst/>
          </a:prstGeom>
          <a:noFill/>
        </p:spPr>
        <p:txBody>
          <a:bodyPr wrap="none" rtlCol="0">
            <a:spAutoFit/>
          </a:bodyPr>
          <a:lstStyle/>
          <a:p>
            <a:r>
              <a:rPr lang="es-MX" sz="2800" dirty="0"/>
              <a:t>DIAGNÓSTICA</a:t>
            </a:r>
          </a:p>
        </p:txBody>
      </p:sp>
      <p:sp>
        <p:nvSpPr>
          <p:cNvPr id="7" name="6 CuadroTexto"/>
          <p:cNvSpPr txBox="1"/>
          <p:nvPr/>
        </p:nvSpPr>
        <p:spPr>
          <a:xfrm>
            <a:off x="539552" y="3501008"/>
            <a:ext cx="1947969" cy="584775"/>
          </a:xfrm>
          <a:prstGeom prst="rect">
            <a:avLst/>
          </a:prstGeom>
          <a:noFill/>
        </p:spPr>
        <p:txBody>
          <a:bodyPr wrap="none" rtlCol="0">
            <a:spAutoFit/>
          </a:bodyPr>
          <a:lstStyle/>
          <a:p>
            <a:r>
              <a:rPr lang="es-MX" sz="3200" dirty="0"/>
              <a:t>SUMATIVA</a:t>
            </a:r>
          </a:p>
        </p:txBody>
      </p:sp>
      <p:sp>
        <p:nvSpPr>
          <p:cNvPr id="9" name="8 CuadroTexto"/>
          <p:cNvSpPr txBox="1"/>
          <p:nvPr/>
        </p:nvSpPr>
        <p:spPr>
          <a:xfrm>
            <a:off x="586167" y="4797152"/>
            <a:ext cx="2176814" cy="584775"/>
          </a:xfrm>
          <a:prstGeom prst="rect">
            <a:avLst/>
          </a:prstGeom>
          <a:noFill/>
        </p:spPr>
        <p:txBody>
          <a:bodyPr wrap="none" rtlCol="0">
            <a:spAutoFit/>
          </a:bodyPr>
          <a:lstStyle/>
          <a:p>
            <a:r>
              <a:rPr lang="es-MX" sz="3200" dirty="0"/>
              <a:t>FORMATIVA</a:t>
            </a:r>
          </a:p>
        </p:txBody>
      </p:sp>
    </p:spTree>
    <p:extLst>
      <p:ext uri="{BB962C8B-B14F-4D97-AF65-F5344CB8AC3E}">
        <p14:creationId xmlns:p14="http://schemas.microsoft.com/office/powerpoint/2010/main" val="4055560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49370"/>
            <a:ext cx="8292690" cy="569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419872" y="260648"/>
            <a:ext cx="2797751" cy="523220"/>
          </a:xfrm>
          <a:prstGeom prst="rect">
            <a:avLst/>
          </a:prstGeom>
          <a:noFill/>
        </p:spPr>
        <p:txBody>
          <a:bodyPr wrap="square" rtlCol="0">
            <a:spAutoFit/>
          </a:bodyPr>
          <a:lstStyle/>
          <a:p>
            <a:r>
              <a:rPr lang="es-MX" sz="2800" dirty="0">
                <a:solidFill>
                  <a:prstClr val="black"/>
                </a:solidFill>
              </a:rPr>
              <a:t>DIAGNÓSTICA</a:t>
            </a:r>
          </a:p>
        </p:txBody>
      </p:sp>
    </p:spTree>
    <p:extLst>
      <p:ext uri="{BB962C8B-B14F-4D97-AF65-F5344CB8AC3E}">
        <p14:creationId xmlns:p14="http://schemas.microsoft.com/office/powerpoint/2010/main" val="24776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SUMATIVA</a:t>
            </a:r>
          </a:p>
        </p:txBody>
      </p:sp>
      <p:pic>
        <p:nvPicPr>
          <p:cNvPr id="4" name="Imagen 5">
            <a:extLst>
              <a:ext uri="{FF2B5EF4-FFF2-40B4-BE49-F238E27FC236}">
                <a16:creationId xmlns="" xmlns:a16="http://schemas.microsoft.com/office/drawing/2014/main" id="{0F2CE537-7EEA-084D-9D3D-65117DFED1B8}"/>
              </a:ext>
            </a:extLst>
          </p:cNvPr>
          <p:cNvPicPr>
            <a:picLocks noGrp="1" noChangeAspect="1"/>
          </p:cNvPicPr>
          <p:nvPr>
            <p:ph idx="1"/>
          </p:nvPr>
        </p:nvPicPr>
        <p:blipFill>
          <a:blip r:embed="rId2"/>
          <a:stretch>
            <a:fillRect/>
          </a:stretch>
        </p:blipFill>
        <p:spPr>
          <a:xfrm>
            <a:off x="1288901" y="1600200"/>
            <a:ext cx="6566197" cy="4525963"/>
          </a:xfrm>
          <a:prstGeom prst="rect">
            <a:avLst/>
          </a:prstGeom>
        </p:spPr>
      </p:pic>
    </p:spTree>
    <p:extLst>
      <p:ext uri="{BB962C8B-B14F-4D97-AF65-F5344CB8AC3E}">
        <p14:creationId xmlns:p14="http://schemas.microsoft.com/office/powerpoint/2010/main" val="2342348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161420421"/>
              </p:ext>
            </p:extLst>
          </p:nvPr>
        </p:nvGraphicFramePr>
        <p:xfrm>
          <a:off x="1043608" y="908720"/>
          <a:ext cx="7776864" cy="5328592"/>
        </p:xfrm>
        <a:graphic>
          <a:graphicData uri="http://schemas.openxmlformats.org/presentationml/2006/ole">
            <mc:AlternateContent xmlns:mc="http://schemas.openxmlformats.org/markup-compatibility/2006">
              <mc:Choice xmlns:v="urn:schemas-microsoft-com:vml" Requires="v">
                <p:oleObj spid="_x0000_s3123" name="Documento" r:id="rId3" imgW="9160745" imgH="6269519" progId="Word.Document.12">
                  <p:embed/>
                </p:oleObj>
              </mc:Choice>
              <mc:Fallback>
                <p:oleObj name="Documento" r:id="rId3" imgW="9160745" imgH="6269519" progId="Word.Document.12">
                  <p:embed/>
                  <p:pic>
                    <p:nvPicPr>
                      <p:cNvPr id="2" name="1 Objeto"/>
                      <p:cNvPicPr/>
                      <p:nvPr/>
                    </p:nvPicPr>
                    <p:blipFill>
                      <a:blip r:embed="rId4"/>
                      <a:stretch>
                        <a:fillRect/>
                      </a:stretch>
                    </p:blipFill>
                    <p:spPr>
                      <a:xfrm>
                        <a:off x="1043608" y="908720"/>
                        <a:ext cx="7776864" cy="5328592"/>
                      </a:xfrm>
                      <a:prstGeom prst="rect">
                        <a:avLst/>
                      </a:prstGeom>
                    </p:spPr>
                  </p:pic>
                </p:oleObj>
              </mc:Fallback>
            </mc:AlternateContent>
          </a:graphicData>
        </a:graphic>
      </p:graphicFrame>
      <p:sp>
        <p:nvSpPr>
          <p:cNvPr id="3" name="2 CuadroTexto"/>
          <p:cNvSpPr txBox="1"/>
          <p:nvPr/>
        </p:nvSpPr>
        <p:spPr>
          <a:xfrm>
            <a:off x="742510" y="364014"/>
            <a:ext cx="2829903" cy="646331"/>
          </a:xfrm>
          <a:prstGeom prst="rect">
            <a:avLst/>
          </a:prstGeom>
          <a:noFill/>
        </p:spPr>
        <p:txBody>
          <a:bodyPr wrap="square" rtlCol="0">
            <a:spAutoFit/>
          </a:bodyPr>
          <a:lstStyle/>
          <a:p>
            <a:r>
              <a:rPr lang="es-MX" sz="3600" dirty="0"/>
              <a:t>FORMATIVA</a:t>
            </a:r>
          </a:p>
        </p:txBody>
      </p:sp>
    </p:spTree>
    <p:extLst>
      <p:ext uri="{BB962C8B-B14F-4D97-AF65-F5344CB8AC3E}">
        <p14:creationId xmlns:p14="http://schemas.microsoft.com/office/powerpoint/2010/main" val="1368384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812800"/>
            <a:ext cx="82677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369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968375"/>
            <a:ext cx="82677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072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704850"/>
            <a:ext cx="8267700" cy="54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166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042988"/>
            <a:ext cx="8267700"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201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439344492"/>
              </p:ext>
            </p:extLst>
          </p:nvPr>
        </p:nvGraphicFramePr>
        <p:xfrm>
          <a:off x="438150" y="874713"/>
          <a:ext cx="8267700" cy="5108575"/>
        </p:xfrm>
        <a:graphic>
          <a:graphicData uri="http://schemas.openxmlformats.org/presentationml/2006/ole">
            <mc:AlternateContent xmlns:mc="http://schemas.openxmlformats.org/markup-compatibility/2006">
              <mc:Choice xmlns:v="urn:schemas-microsoft-com:vml" Requires="v">
                <p:oleObj spid="_x0000_s4146" name="Documento" r:id="rId4" imgW="8267049" imgH="5109030" progId="Word.Document.12">
                  <p:embed/>
                </p:oleObj>
              </mc:Choice>
              <mc:Fallback>
                <p:oleObj name="Documento" r:id="rId4" imgW="8267049" imgH="5109030" progId="Word.Document.12">
                  <p:embed/>
                  <p:pic>
                    <p:nvPicPr>
                      <p:cNvPr id="2" name="1 Objeto"/>
                      <p:cNvPicPr/>
                      <p:nvPr/>
                    </p:nvPicPr>
                    <p:blipFill>
                      <a:blip r:embed="rId5"/>
                      <a:stretch>
                        <a:fillRect/>
                      </a:stretch>
                    </p:blipFill>
                    <p:spPr>
                      <a:xfrm>
                        <a:off x="438150" y="874713"/>
                        <a:ext cx="8267700" cy="5108575"/>
                      </a:xfrm>
                      <a:prstGeom prst="rect">
                        <a:avLst/>
                      </a:prstGeom>
                    </p:spPr>
                  </p:pic>
                </p:oleObj>
              </mc:Fallback>
            </mc:AlternateContent>
          </a:graphicData>
        </a:graphic>
      </p:graphicFrame>
    </p:spTree>
    <p:extLst>
      <p:ext uri="{BB962C8B-B14F-4D97-AF65-F5344CB8AC3E}">
        <p14:creationId xmlns:p14="http://schemas.microsoft.com/office/powerpoint/2010/main" val="12239613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2897" y="889843"/>
            <a:ext cx="6912768" cy="36933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ysClr val="windowText" lastClr="000000"/>
                </a:solidFill>
                <a:effectLst/>
                <a:uLnTx/>
                <a:uFillTx/>
              </a:rPr>
              <a:t>Evaluación Formativa</a:t>
            </a:r>
            <a:endParaRPr kumimoji="0" lang="es-MX"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Text" lastClr="000000"/>
                </a:solidFill>
                <a:effectLst/>
                <a:uLnTx/>
                <a:uFillTx/>
              </a:rPr>
              <a:t>Preguntas sobre el texto</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ysClr val="windowText" lastClr="000000"/>
                </a:solidFill>
                <a:effectLst/>
                <a:uLnTx/>
                <a:uFillTx/>
              </a:rPr>
              <a:t>¿Qué es?</a:t>
            </a:r>
            <a:endParaRPr kumimoji="0" lang="es-MX"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Text" lastClr="000000"/>
                </a:solidFill>
                <a:effectLst/>
                <a:uLnTx/>
                <a:uFillTx/>
              </a:rPr>
              <a:t>La evaluación formativa es la valoración del desempeño del alumno durante todo el ciclo escolar. </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Text" lastClr="000000"/>
                </a:solidFill>
                <a:effectLst/>
                <a:uLnTx/>
                <a:uFillTx/>
              </a:rPr>
              <a:t>Es una valoración continua pues es necesario realizar un seguimiento sistemático del aprendizaje de los alumnos a partir de recolección de evidencias relacionadas con su desempeño. Dicho desempeño debe ser analizado y se darán propuestas para mejorar el aprendizaje.</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ysClr val="windowText" lastClr="000000"/>
                </a:solidFill>
                <a:effectLst/>
                <a:uLnTx/>
                <a:uFillTx/>
              </a:rPr>
              <a:t>¿Qué características tiene?</a:t>
            </a:r>
            <a:endParaRPr kumimoji="0" lang="es-MX"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Text" lastClr="000000"/>
                </a:solidFill>
                <a:effectLst/>
                <a:uLnTx/>
                <a:uFillTx/>
              </a:rPr>
              <a:t>La evaluación formativa favorece el seguimiento al desarrollo del aprendizaje de los alumnos como resultado de la experiencia, la enseñanza o la observación</a:t>
            </a:r>
          </a:p>
        </p:txBody>
      </p:sp>
    </p:spTree>
    <p:extLst>
      <p:ext uri="{BB962C8B-B14F-4D97-AF65-F5344CB8AC3E}">
        <p14:creationId xmlns:p14="http://schemas.microsoft.com/office/powerpoint/2010/main" val="177252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MX" sz="2800" dirty="0"/>
              <a:t>INTERDISCIPLINARIEDAD</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09530447"/>
              </p:ext>
            </p:extLst>
          </p:nvPr>
        </p:nvGraphicFramePr>
        <p:xfrm>
          <a:off x="395536" y="692696"/>
          <a:ext cx="8229600" cy="5832348"/>
        </p:xfrm>
        <a:graphic>
          <a:graphicData uri="http://schemas.openxmlformats.org/drawingml/2006/table">
            <a:tbl>
              <a:tblPr firstRow="1" bandRow="1">
                <a:tableStyleId>{5C22544A-7EE6-4342-B048-85BDC9FD1C3A}</a:tableStyleId>
              </a:tblPr>
              <a:tblGrid>
                <a:gridCol w="2386608">
                  <a:extLst>
                    <a:ext uri="{9D8B030D-6E8A-4147-A177-3AD203B41FA5}">
                      <a16:colId xmlns="" xmlns:a16="http://schemas.microsoft.com/office/drawing/2014/main" val="20000"/>
                    </a:ext>
                  </a:extLst>
                </a:gridCol>
                <a:gridCol w="5842992">
                  <a:extLst>
                    <a:ext uri="{9D8B030D-6E8A-4147-A177-3AD203B41FA5}">
                      <a16:colId xmlns="" xmlns:a16="http://schemas.microsoft.com/office/drawing/2014/main" val="20001"/>
                    </a:ext>
                  </a:extLst>
                </a:gridCol>
              </a:tblGrid>
              <a:tr h="150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effectLst/>
                        </a:rPr>
                        <a:t>. </a:t>
                      </a:r>
                      <a:r>
                        <a:rPr lang="es-ES" sz="1800" b="1" kern="1200" dirty="0">
                          <a:solidFill>
                            <a:schemeClr val="tx1"/>
                          </a:solidFill>
                          <a:effectLst/>
                          <a:latin typeface="+mn-lt"/>
                          <a:ea typeface="+mn-ea"/>
                          <a:cs typeface="+mn-cs"/>
                        </a:rPr>
                        <a:t>¿</a:t>
                      </a:r>
                      <a:r>
                        <a:rPr lang="es-ES" sz="1600" b="1" kern="1200" dirty="0">
                          <a:solidFill>
                            <a:schemeClr val="tx1"/>
                          </a:solidFill>
                          <a:effectLst/>
                          <a:latin typeface="+mn-lt"/>
                          <a:ea typeface="+mn-ea"/>
                          <a:cs typeface="+mn-cs"/>
                        </a:rPr>
                        <a:t>Qué es?</a:t>
                      </a:r>
                      <a:endParaRPr lang="es-MX" sz="1600" b="1" kern="1200" dirty="0">
                        <a:solidFill>
                          <a:schemeClr val="tx1"/>
                        </a:solidFill>
                        <a:effectLst/>
                        <a:latin typeface="+mn-lt"/>
                        <a:ea typeface="+mn-ea"/>
                        <a:cs typeface="+mn-cs"/>
                      </a:endParaRPr>
                    </a:p>
                    <a:p>
                      <a:endParaRPr lang="es-MX"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Área de conocimiento cuyo objeto de estudio es identificar las características y las interrelaciones  existentes entre dos o más disciplinas cuyas áreas de investigación se desarrollan  en fronteras preestablecidas, con la finalidad de  crear u obtener un   conocimiento más completo o incluso, crear nuevos  conocimientos  </a:t>
                      </a:r>
                      <a:endParaRPr lang="es-MX" sz="1200" b="1" kern="120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 xmlns:a16="http://schemas.microsoft.com/office/drawing/2014/main" val="10000"/>
                  </a:ext>
                </a:extLst>
              </a:tr>
              <a:tr h="370840">
                <a:tc>
                  <a:txBody>
                    <a:bodyPr/>
                    <a:lstStyle/>
                    <a:p>
                      <a:pPr>
                        <a:lnSpc>
                          <a:spcPct val="115000"/>
                        </a:lnSpc>
                        <a:spcAft>
                          <a:spcPts val="0"/>
                        </a:spcAft>
                      </a:pPr>
                      <a:r>
                        <a:rPr lang="es-ES" sz="1800" b="1" kern="1200" dirty="0">
                          <a:solidFill>
                            <a:schemeClr val="tx1"/>
                          </a:solidFill>
                          <a:effectLst/>
                          <a:latin typeface="+mn-lt"/>
                          <a:ea typeface="+mn-ea"/>
                          <a:cs typeface="+mn-cs"/>
                        </a:rPr>
                        <a:t>¿Qué características</a:t>
                      </a:r>
                    </a:p>
                    <a:p>
                      <a:pPr>
                        <a:lnSpc>
                          <a:spcPct val="115000"/>
                        </a:lnSpc>
                        <a:spcAft>
                          <a:spcPts val="0"/>
                        </a:spcAft>
                      </a:pPr>
                      <a:r>
                        <a:rPr lang="es-ES" sz="1800" b="1" kern="1200" dirty="0">
                          <a:solidFill>
                            <a:schemeClr val="tx1"/>
                          </a:solidFill>
                          <a:effectLst/>
                          <a:latin typeface="+mn-lt"/>
                          <a:ea typeface="+mn-ea"/>
                          <a:cs typeface="+mn-cs"/>
                        </a:rPr>
                        <a:t> tiene ?</a:t>
                      </a:r>
                      <a:endParaRPr lang="es-MX" sz="1800" b="1" kern="1200" dirty="0">
                        <a:solidFill>
                          <a:schemeClr val="tx1"/>
                        </a:solidFill>
                        <a:effectLst/>
                        <a:latin typeface="+mn-lt"/>
                        <a:ea typeface="+mn-ea"/>
                        <a:cs typeface="+mn-cs"/>
                      </a:endParaRPr>
                    </a:p>
                    <a:p>
                      <a:endParaRPr lang="es-MX" dirty="0"/>
                    </a:p>
                  </a:txBody>
                  <a:tcPr>
                    <a:solidFill>
                      <a:schemeClr val="bg2">
                        <a:lumMod val="90000"/>
                      </a:schemeClr>
                    </a:solidFill>
                  </a:tcPr>
                </a:tc>
                <a:tc>
                  <a:txBody>
                    <a:bodyPr/>
                    <a:lstStyle/>
                    <a:p>
                      <a:pPr>
                        <a:lnSpc>
                          <a:spcPct val="115000"/>
                        </a:lnSpc>
                        <a:spcAft>
                          <a:spcPts val="0"/>
                        </a:spcAft>
                      </a:pPr>
                      <a:r>
                        <a:rPr lang="es-ES" sz="1200" b="1" kern="1200" dirty="0">
                          <a:solidFill>
                            <a:schemeClr val="tx1"/>
                          </a:solidFill>
                          <a:effectLst/>
                          <a:latin typeface="+mn-lt"/>
                          <a:ea typeface="+mn-ea"/>
                          <a:cs typeface="+mn-cs"/>
                        </a:rPr>
                        <a:t>Puede utilizar métodos de investigación de otras ciencias, o bien  la creación de nuevos métodos.</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-Cuando los  métodos de investigación  originales de una ciencia  se agotan y esta queda estancada, permiten retomar la tarea y seguir avanzando</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-Es una realidad que existen problemas que comparten campos  de conocimiento y pueden ser enriquecidos por ésta.</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 La especialización ayuda al avance científico, pero aísla  el conocimiento que se ve  enriquecido por  interdisciplinariedad. </a:t>
                      </a:r>
                      <a:endParaRPr lang="es-MX" sz="1200" b="1" kern="120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 xmlns:a16="http://schemas.microsoft.com/office/drawing/2014/main" val="10001"/>
                  </a:ext>
                </a:extLst>
              </a:tr>
              <a:tr h="370840">
                <a:tc>
                  <a:txBody>
                    <a:bodyPr/>
                    <a:lstStyle/>
                    <a:p>
                      <a:pPr>
                        <a:lnSpc>
                          <a:spcPct val="115000"/>
                        </a:lnSpc>
                        <a:spcAft>
                          <a:spcPts val="0"/>
                        </a:spcAft>
                      </a:pPr>
                      <a:r>
                        <a:rPr lang="es-ES" sz="1800" b="1" kern="1200" dirty="0">
                          <a:solidFill>
                            <a:schemeClr val="tx1"/>
                          </a:solidFill>
                          <a:effectLst/>
                          <a:latin typeface="+mn-lt"/>
                          <a:ea typeface="+mn-ea"/>
                          <a:cs typeface="+mn-cs"/>
                        </a:rPr>
                        <a:t>3. ¿Por qué es </a:t>
                      </a:r>
                    </a:p>
                    <a:p>
                      <a:pPr>
                        <a:lnSpc>
                          <a:spcPct val="115000"/>
                        </a:lnSpc>
                        <a:spcAft>
                          <a:spcPts val="0"/>
                        </a:spcAft>
                      </a:pPr>
                      <a:r>
                        <a:rPr lang="es-ES" sz="1800" b="1" kern="1200" dirty="0">
                          <a:solidFill>
                            <a:schemeClr val="tx1"/>
                          </a:solidFill>
                          <a:effectLst/>
                          <a:latin typeface="+mn-lt"/>
                          <a:ea typeface="+mn-ea"/>
                          <a:cs typeface="+mn-cs"/>
                        </a:rPr>
                        <a:t>importante en la     educación?</a:t>
                      </a:r>
                      <a:endParaRPr lang="es-MX" sz="1800" b="1" kern="1200" dirty="0">
                        <a:solidFill>
                          <a:schemeClr val="tx1"/>
                        </a:solidFill>
                        <a:effectLst/>
                        <a:latin typeface="+mn-lt"/>
                        <a:ea typeface="+mn-ea"/>
                        <a:cs typeface="+mn-cs"/>
                      </a:endParaRPr>
                    </a:p>
                    <a:p>
                      <a:endParaRPr lang="es-MX" sz="1400" b="1" kern="1200" dirty="0">
                        <a:solidFill>
                          <a:schemeClr val="tx1"/>
                        </a:solidFill>
                        <a:effectLst/>
                        <a:latin typeface="+mn-lt"/>
                        <a:ea typeface="+mn-ea"/>
                        <a:cs typeface="+mn-cs"/>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El área de educación o especialización que tenemos influye en la forma en que percibimos el mundo, al tener una visión interdisciplinaria y por ende más extensa, tendremos una mejor comprensión  del mismo y en consecuencia, forma de enfrentar, conocer o prevenir,  o explicar  los problemas con mayor eficacia.</a:t>
                      </a:r>
                      <a:endParaRPr lang="es-MX" sz="1200" b="1" kern="120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 xmlns:a16="http://schemas.microsoft.com/office/drawing/2014/main" val="10002"/>
                  </a:ext>
                </a:extLst>
              </a:tr>
              <a:tr h="370840">
                <a:tc>
                  <a:txBody>
                    <a:bodyPr/>
                    <a:lstStyle/>
                    <a:p>
                      <a:pPr>
                        <a:lnSpc>
                          <a:spcPct val="115000"/>
                        </a:lnSpc>
                        <a:spcAft>
                          <a:spcPts val="0"/>
                        </a:spcAft>
                      </a:pPr>
                      <a:r>
                        <a:rPr lang="es-ES" sz="1800" b="1" kern="1200" dirty="0">
                          <a:solidFill>
                            <a:schemeClr val="tx1"/>
                          </a:solidFill>
                          <a:effectLst/>
                          <a:latin typeface="+mn-lt"/>
                          <a:ea typeface="+mn-ea"/>
                          <a:cs typeface="+mn-cs"/>
                        </a:rPr>
                        <a:t>4. ¿Cómo motivar </a:t>
                      </a:r>
                      <a:endParaRPr lang="es-MX" sz="1800" b="1" kern="1200" dirty="0">
                        <a:solidFill>
                          <a:schemeClr val="tx1"/>
                        </a:solidFill>
                        <a:effectLst/>
                        <a:latin typeface="+mn-lt"/>
                        <a:ea typeface="+mn-ea"/>
                        <a:cs typeface="+mn-cs"/>
                      </a:endParaRPr>
                    </a:p>
                    <a:p>
                      <a:pPr>
                        <a:lnSpc>
                          <a:spcPct val="115000"/>
                        </a:lnSpc>
                        <a:spcAft>
                          <a:spcPts val="0"/>
                        </a:spcAft>
                      </a:pPr>
                      <a:r>
                        <a:rPr lang="es-ES" sz="1800" b="1" kern="1200" dirty="0">
                          <a:solidFill>
                            <a:schemeClr val="tx1"/>
                          </a:solidFill>
                          <a:effectLst/>
                          <a:latin typeface="+mn-lt"/>
                          <a:ea typeface="+mn-ea"/>
                          <a:cs typeface="+mn-cs"/>
                        </a:rPr>
                        <a:t>    a los alumnos</a:t>
                      </a:r>
                      <a:endParaRPr lang="es-MX" sz="1800" b="1" kern="1200" dirty="0">
                        <a:solidFill>
                          <a:schemeClr val="tx1"/>
                        </a:solidFill>
                        <a:effectLst/>
                        <a:latin typeface="+mn-lt"/>
                        <a:ea typeface="+mn-ea"/>
                        <a:cs typeface="+mn-cs"/>
                      </a:endParaRPr>
                    </a:p>
                    <a:p>
                      <a:pPr>
                        <a:lnSpc>
                          <a:spcPct val="115000"/>
                        </a:lnSpc>
                        <a:spcAft>
                          <a:spcPts val="0"/>
                        </a:spcAft>
                      </a:pPr>
                      <a:r>
                        <a:rPr lang="es-ES" sz="1800" b="1" kern="1200" dirty="0">
                          <a:solidFill>
                            <a:schemeClr val="tx1"/>
                          </a:solidFill>
                          <a:effectLst/>
                          <a:latin typeface="+mn-lt"/>
                          <a:ea typeface="+mn-ea"/>
                          <a:cs typeface="+mn-cs"/>
                        </a:rPr>
                        <a:t>    para el trabajo </a:t>
                      </a:r>
                      <a:endParaRPr lang="es-MX" sz="1800" b="1" kern="1200" dirty="0">
                        <a:solidFill>
                          <a:schemeClr val="tx1"/>
                        </a:solidFill>
                        <a:effectLst/>
                        <a:latin typeface="+mn-lt"/>
                        <a:ea typeface="+mn-ea"/>
                        <a:cs typeface="+mn-cs"/>
                      </a:endParaRPr>
                    </a:p>
                    <a:p>
                      <a:pPr>
                        <a:lnSpc>
                          <a:spcPct val="115000"/>
                        </a:lnSpc>
                        <a:spcAft>
                          <a:spcPts val="0"/>
                        </a:spcAft>
                      </a:pPr>
                      <a:r>
                        <a:rPr lang="es-ES" sz="1800" b="1" kern="1200" dirty="0">
                          <a:solidFill>
                            <a:schemeClr val="tx1"/>
                          </a:solidFill>
                          <a:effectLst/>
                          <a:latin typeface="+mn-lt"/>
                          <a:ea typeface="+mn-ea"/>
                          <a:cs typeface="+mn-cs"/>
                        </a:rPr>
                        <a:t>interdisciplinario?</a:t>
                      </a:r>
                      <a:endParaRPr lang="es-MX" sz="1800" b="1" kern="1200" dirty="0">
                        <a:solidFill>
                          <a:schemeClr val="tx1"/>
                        </a:solidFill>
                        <a:effectLst/>
                        <a:latin typeface="+mn-lt"/>
                        <a:ea typeface="+mn-ea"/>
                        <a:cs typeface="+mn-cs"/>
                      </a:endParaRPr>
                    </a:p>
                    <a:p>
                      <a:pPr>
                        <a:lnSpc>
                          <a:spcPct val="115000"/>
                        </a:lnSpc>
                        <a:spcAft>
                          <a:spcPts val="0"/>
                        </a:spcAft>
                      </a:pPr>
                      <a:r>
                        <a:rPr lang="es-ES" sz="1800" b="1" kern="1200" dirty="0">
                          <a:solidFill>
                            <a:schemeClr val="tx1"/>
                          </a:solidFill>
                          <a:effectLst/>
                          <a:latin typeface="+mn-lt"/>
                          <a:ea typeface="+mn-ea"/>
                          <a:cs typeface="+mn-cs"/>
                        </a:rPr>
                        <a:t> </a:t>
                      </a:r>
                      <a:endParaRPr lang="es-MX" sz="1800" b="1" kern="1200" dirty="0">
                        <a:solidFill>
                          <a:schemeClr val="tx1"/>
                        </a:solidFill>
                        <a:effectLst/>
                        <a:latin typeface="+mn-lt"/>
                        <a:ea typeface="+mn-ea"/>
                        <a:cs typeface="+mn-cs"/>
                      </a:endParaRPr>
                    </a:p>
                    <a:p>
                      <a:endParaRPr lang="es-MX" dirty="0"/>
                    </a:p>
                  </a:txBody>
                  <a:tcPr>
                    <a:solidFill>
                      <a:schemeClr val="bg2">
                        <a:lumMod val="90000"/>
                      </a:schemeClr>
                    </a:solidFill>
                  </a:tcPr>
                </a:tc>
                <a:tc>
                  <a:txBody>
                    <a:bodyPr/>
                    <a:lstStyle/>
                    <a:p>
                      <a:pPr>
                        <a:lnSpc>
                          <a:spcPct val="115000"/>
                        </a:lnSpc>
                        <a:spcAft>
                          <a:spcPts val="0"/>
                        </a:spcAft>
                      </a:pPr>
                      <a:r>
                        <a:rPr lang="es-ES" sz="1200" b="1" kern="1200" dirty="0">
                          <a:solidFill>
                            <a:schemeClr val="tx1"/>
                          </a:solidFill>
                          <a:effectLst/>
                          <a:latin typeface="+mn-lt"/>
                          <a:ea typeface="+mn-ea"/>
                          <a:cs typeface="+mn-cs"/>
                        </a:rPr>
                        <a:t>Buscando problemas o temas concretos  de la comunidad  en los que sea visible y factible  aplicar la interdisciplinariedad.</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Crear planes de estudio con</a:t>
                      </a:r>
                      <a:r>
                        <a:rPr lang="es-ES" sz="1200" dirty="0">
                          <a:effectLst/>
                        </a:rPr>
                        <a:t> </a:t>
                      </a:r>
                      <a:r>
                        <a:rPr lang="es-ES" sz="1200" b="1" kern="1200" dirty="0">
                          <a:solidFill>
                            <a:schemeClr val="tx1"/>
                          </a:solidFill>
                          <a:effectLst/>
                          <a:latin typeface="+mn-lt"/>
                          <a:ea typeface="+mn-ea"/>
                          <a:cs typeface="+mn-cs"/>
                        </a:rPr>
                        <a:t>momentos analíticos y sintéticos  en los que existan tanto la disciplina como la  </a:t>
                      </a:r>
                      <a:r>
                        <a:rPr lang="es-ES" sz="1200" b="1" kern="1200" dirty="0" err="1">
                          <a:solidFill>
                            <a:schemeClr val="tx1"/>
                          </a:solidFill>
                          <a:effectLst/>
                          <a:latin typeface="+mn-lt"/>
                          <a:ea typeface="+mn-ea"/>
                          <a:cs typeface="+mn-cs"/>
                        </a:rPr>
                        <a:t>interdisciplina</a:t>
                      </a:r>
                      <a:r>
                        <a:rPr lang="es-ES" sz="1200" b="1" kern="1200" dirty="0">
                          <a:solidFill>
                            <a:schemeClr val="tx1"/>
                          </a:solidFill>
                          <a:effectLst/>
                          <a:latin typeface="+mn-lt"/>
                          <a:ea typeface="+mn-ea"/>
                          <a:cs typeface="+mn-cs"/>
                        </a:rPr>
                        <a:t>.</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Crear equipos con diferentes cualidades y aptitudes.</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Promover la aproximación a las diferentes facetas de un problema, desde disciplinas distintas.</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Promover alguna(s) clases  en que participen en la exposición y en la discusión maestros de diferentes disciplinas.</a:t>
                      </a:r>
                      <a:endParaRPr lang="es-MX" sz="1200" dirty="0"/>
                    </a:p>
                  </a:txBody>
                  <a:tcPr>
                    <a:solidFill>
                      <a:schemeClr val="bg2">
                        <a:lumMod val="9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334717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1859340"/>
            <a:ext cx="4572000" cy="313932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rPr>
              <a:t>¿En qué momento se utiliza? </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Se puede comenzar con la evaluación diagnóstica para conocer los conocimientos previos y así diseñar las estrategias adecuadas. Ya teniendo las bases se desarrolla durante todo el ciclo escolar. El docente debe ser un excelente observador. Al ser evaluación continua la evaluación formativa debe darse durante el proceso de aprendizaje mientras el alumno trabaja en tareas que ejemplifican los aprendizajes esperados de manera directa</a:t>
            </a:r>
            <a:endParaRPr kumimoji="0" lang="es-MX"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65155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582341"/>
            <a:ext cx="4572000" cy="369331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Para qué diferentes fines se utiliza?</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Lo más importante es que el alumno aprenda y resuelva los problemas que se le presenten. Se tiene que dar seguimiento al progreso de cada alumno y ofrecerle oportunidades para lograr sus metas. Ellos tienen que aprender a reflexionar sobre su propio progreso. También sirve para que el docente reflexione y sea flexible para hacer ajustes al aprendizaje esperado. La función pedagógica de la evaluación nos permite identificar las necesidades del grupo. Es importante crear oportunidades para seguir aprendiendo.</a:t>
            </a:r>
            <a:endParaRPr kumimoji="0" lang="es-MX"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629845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582341"/>
            <a:ext cx="4572000" cy="369331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¿Con qué técnicas e instrumentos de evaluación cuenta y cómo son éstos?</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Puede ser examen, ensayo,  portafolio, etc. El docente determinará las características que tendrán los trabajos así como los lineamientos para evaluar. El docente debe ser analítico y autocrítico. </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El docente debe trabajar de manera colegiada y colaborativa para evaluar el desempeño de los alumnos mediante el dialogo entre docentes. Las evidencias ayudarán a tomar decisiones correctas para favorecer el desempeño de los alumnos.</a:t>
            </a:r>
            <a:endParaRPr kumimoji="0" lang="es-MX"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524397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997839"/>
            <a:ext cx="4572000" cy="2862322"/>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Debe haber una regulación interactiva,  retroactiva y  proactiva. Se les explica a los alumnos los resultados de las actividades y se agrupan por el tipo de apoyo que requieren.</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Se pueden hacer las siguientes preguntas: ¿Qué se evalúa? ¿Para qué se evalúa? ¿Quiénes evalúan? ¿Cómo se evalúa? ¿Cómo se emiten juicios? ¿Cómo se distribuyen las responsabilidades de la evaluación? ¿Qué se hace con los resultados de la evaluación?</a:t>
            </a:r>
            <a:endParaRPr kumimoji="0" lang="es-MX"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197398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5340" y="620688"/>
            <a:ext cx="8280920" cy="535531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Las técnicas y  </a:t>
            </a:r>
            <a:r>
              <a:rPr kumimoji="0" lang="es-MX" sz="1800" b="0" i="0" u="none" strike="noStrike" kern="0" cap="none" spc="0" normalizeH="0" baseline="0" noProof="0" dirty="0" err="1" smtClean="0">
                <a:ln>
                  <a:noFill/>
                </a:ln>
                <a:solidFill>
                  <a:prstClr val="black"/>
                </a:solidFill>
                <a:effectLst/>
                <a:uLnTx/>
                <a:uFillTx/>
              </a:rPr>
              <a:t>y</a:t>
            </a:r>
            <a:r>
              <a:rPr kumimoji="0" lang="es-MX" sz="1800" b="0" i="0" u="none" strike="noStrike" kern="0" cap="none" spc="0" normalizeH="0" baseline="0" noProof="0" dirty="0" smtClean="0">
                <a:ln>
                  <a:noFill/>
                </a:ln>
                <a:solidFill>
                  <a:prstClr val="black"/>
                </a:solidFill>
                <a:effectLst/>
                <a:uLnTx/>
                <a:uFillTx/>
              </a:rPr>
              <a:t> los instrumentos de recolección de información pueden ser informales, </a:t>
            </a:r>
            <a:r>
              <a:rPr kumimoji="0" lang="es-MX" sz="1800" b="0" i="0" u="none" strike="noStrike" kern="0" cap="none" spc="0" normalizeH="0" baseline="0" noProof="0" dirty="0" err="1" smtClean="0">
                <a:ln>
                  <a:noFill/>
                </a:ln>
                <a:solidFill>
                  <a:prstClr val="black"/>
                </a:solidFill>
                <a:effectLst/>
                <a:uLnTx/>
                <a:uFillTx/>
              </a:rPr>
              <a:t>semiformales</a:t>
            </a:r>
            <a:r>
              <a:rPr kumimoji="0" lang="es-MX" sz="1800" b="0" i="0" u="none" strike="noStrike" kern="0" cap="none" spc="0" normalizeH="0" baseline="0" noProof="0" dirty="0" smtClean="0">
                <a:ln>
                  <a:noFill/>
                </a:ln>
                <a:solidFill>
                  <a:prstClr val="black"/>
                </a:solidFill>
                <a:effectLst/>
                <a:uLnTx/>
                <a:uFillTx/>
              </a:rPr>
              <a:t> y formales.</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rPr>
              <a:t>Informales</a:t>
            </a:r>
            <a:r>
              <a:rPr kumimoji="0" lang="es-MX" sz="1800" b="0" i="0" u="none" strike="noStrike" kern="0" cap="none" spc="0" normalizeH="0" baseline="0" noProof="0" dirty="0" smtClean="0">
                <a:ln>
                  <a:noFill/>
                </a:ln>
                <a:solidFill>
                  <a:prstClr val="black"/>
                </a:solidFill>
                <a:effectLst/>
                <a:uLnTx/>
                <a:uFillTx/>
              </a:rPr>
              <a:t> como la observación del trabajo individual y grupal de los alumnos, registros anecdóticos, diarios de clase, preguntas orales y </a:t>
            </a:r>
            <a:r>
              <a:rPr kumimoji="0" lang="es-MX" sz="1800" b="1" i="0" u="none" strike="noStrike" kern="0" cap="none" spc="0" normalizeH="0" baseline="0" noProof="0" dirty="0" smtClean="0">
                <a:ln>
                  <a:noFill/>
                </a:ln>
                <a:solidFill>
                  <a:prstClr val="black"/>
                </a:solidFill>
                <a:effectLst/>
                <a:uLnTx/>
                <a:uFillTx/>
              </a:rPr>
              <a:t>retroalimentación.</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err="1" smtClean="0">
                <a:ln>
                  <a:noFill/>
                </a:ln>
                <a:solidFill>
                  <a:prstClr val="black"/>
                </a:solidFill>
                <a:effectLst/>
                <a:uLnTx/>
                <a:uFillTx/>
              </a:rPr>
              <a:t>Semiformales</a:t>
            </a:r>
            <a:r>
              <a:rPr kumimoji="0" lang="es-MX" sz="1800" b="1" i="0" u="none" strike="noStrike" kern="0" cap="none" spc="0" normalizeH="0" baseline="0" noProof="0" dirty="0" smtClean="0">
                <a:ln>
                  <a:noFill/>
                </a:ln>
                <a:solidFill>
                  <a:prstClr val="black"/>
                </a:solidFill>
                <a:effectLst/>
                <a:uLnTx/>
                <a:uFillTx/>
              </a:rPr>
              <a:t>  como la producción de textos amplios, ejercicios en clase, tareas y trabajos, y evaluación de portafolios.</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rPr>
              <a:t>Formales</a:t>
            </a:r>
            <a:r>
              <a:rPr kumimoji="0" lang="es-MX" sz="1800" b="0" i="0" u="none" strike="noStrike" kern="0" cap="none" spc="0" normalizeH="0" baseline="0" noProof="0" dirty="0" smtClean="0">
                <a:ln>
                  <a:noFill/>
                </a:ln>
                <a:solidFill>
                  <a:prstClr val="black"/>
                </a:solidFill>
                <a:effectLst/>
                <a:uLnTx/>
                <a:uFillTx/>
              </a:rPr>
              <a:t>   como exámenes, mapas conceptuales, evaluación del desempeño, rúbricas, escalas, etc. </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Se obtendrán evidencias cualitativas y cuantitativas.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rPr>
              <a:t>¿Quién lo aplica? </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prstClr val="black"/>
                </a:solidFill>
                <a:effectLst/>
                <a:uLnTx/>
                <a:uFillTx/>
              </a:rPr>
              <a:t>Lo aplican los educadores </a:t>
            </a:r>
            <a:r>
              <a:rPr kumimoji="0" lang="es-MX" sz="1800" b="0" i="0" u="none" strike="noStrike" kern="0" cap="none" spc="0" normalizeH="0" baseline="0" noProof="0" dirty="0" smtClean="0">
                <a:ln>
                  <a:noFill/>
                </a:ln>
                <a:solidFill>
                  <a:prstClr val="black"/>
                </a:solidFill>
                <a:effectLst/>
                <a:uLnTx/>
                <a:uFillTx/>
              </a:rPr>
              <a:t>y maestros frente a grupo, pues son quienes mejor conocen a los alumnos  y cuentan con  la información necesaria .</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Sin embargo la evaluación también tiene que ser participativa. El docente evalúa involucrando a otros actores educativos, como sus alumnos, docentes o directivos promoviendo la participación de todos y por tanto los cambios son factibles.</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prstClr val="black"/>
                </a:solidFill>
                <a:effectLst/>
                <a:uLnTx/>
                <a:uFillTx/>
              </a:rPr>
              <a:t>También es importante la autoevaluación que realiza el propio alumno de sus producciones así el alumno valora y conoce sus actuaciones y cuenta con más bases para mejorar su desempeño.</a:t>
            </a:r>
            <a:endParaRPr kumimoji="0" lang="es-MX"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37851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944563"/>
            <a:ext cx="82677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6467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465138"/>
            <a:ext cx="8267700" cy="592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4451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1436688"/>
            <a:ext cx="826770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0247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PLANEACIÓN GENERAL</a:t>
            </a:r>
            <a:endParaRPr lang="es-MX" dirty="0"/>
          </a:p>
        </p:txBody>
      </p:sp>
      <p:graphicFrame>
        <p:nvGraphicFramePr>
          <p:cNvPr id="6" name="5 Objeto"/>
          <p:cNvGraphicFramePr>
            <a:graphicFrameLocks noChangeAspect="1"/>
          </p:cNvGraphicFramePr>
          <p:nvPr>
            <p:extLst>
              <p:ext uri="{D42A27DB-BD31-4B8C-83A1-F6EECF244321}">
                <p14:modId xmlns:p14="http://schemas.microsoft.com/office/powerpoint/2010/main" val="1697301822"/>
              </p:ext>
            </p:extLst>
          </p:nvPr>
        </p:nvGraphicFramePr>
        <p:xfrm>
          <a:off x="4114800" y="3025775"/>
          <a:ext cx="914400" cy="806450"/>
        </p:xfrm>
        <a:graphic>
          <a:graphicData uri="http://schemas.openxmlformats.org/presentationml/2006/ole">
            <mc:AlternateContent xmlns:mc="http://schemas.openxmlformats.org/markup-compatibility/2006">
              <mc:Choice xmlns:v="urn:schemas-microsoft-com:vml" Requires="v">
                <p:oleObj spid="_x0000_s12299"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4114800"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5739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PLANEACIÓN SESIÓN POR SESIÓN</a:t>
            </a:r>
            <a:endParaRPr lang="es-MX" dirty="0"/>
          </a:p>
        </p:txBody>
      </p:sp>
      <p:graphicFrame>
        <p:nvGraphicFramePr>
          <p:cNvPr id="3" name="2 Objeto"/>
          <p:cNvGraphicFramePr>
            <a:graphicFrameLocks noChangeAspect="1"/>
          </p:cNvGraphicFramePr>
          <p:nvPr>
            <p:extLst>
              <p:ext uri="{D42A27DB-BD31-4B8C-83A1-F6EECF244321}">
                <p14:modId xmlns:p14="http://schemas.microsoft.com/office/powerpoint/2010/main" val="2865294590"/>
              </p:ext>
            </p:extLst>
          </p:nvPr>
        </p:nvGraphicFramePr>
        <p:xfrm>
          <a:off x="4114800" y="3025775"/>
          <a:ext cx="914400" cy="806450"/>
        </p:xfrm>
        <a:graphic>
          <a:graphicData uri="http://schemas.openxmlformats.org/presentationml/2006/ole">
            <mc:AlternateContent xmlns:mc="http://schemas.openxmlformats.org/markup-compatibility/2006">
              <mc:Choice xmlns:v="urn:schemas-microsoft-com:vml" Requires="v">
                <p:oleObj spid="_x0000_s13320"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4114800"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2833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673828394"/>
              </p:ext>
            </p:extLst>
          </p:nvPr>
        </p:nvGraphicFramePr>
        <p:xfrm>
          <a:off x="755576" y="980728"/>
          <a:ext cx="7416823" cy="5765144"/>
        </p:xfrm>
        <a:graphic>
          <a:graphicData uri="http://schemas.openxmlformats.org/drawingml/2006/table">
            <a:tbl>
              <a:tblPr firstRow="1" bandRow="1">
                <a:tableStyleId>{5C22544A-7EE6-4342-B048-85BDC9FD1C3A}</a:tableStyleId>
              </a:tblPr>
              <a:tblGrid>
                <a:gridCol w="2592287">
                  <a:extLst>
                    <a:ext uri="{9D8B030D-6E8A-4147-A177-3AD203B41FA5}">
                      <a16:colId xmlns="" xmlns:a16="http://schemas.microsoft.com/office/drawing/2014/main" val="20000"/>
                    </a:ext>
                  </a:extLst>
                </a:gridCol>
                <a:gridCol w="4824536">
                  <a:extLst>
                    <a:ext uri="{9D8B030D-6E8A-4147-A177-3AD203B41FA5}">
                      <a16:colId xmlns="" xmlns:a16="http://schemas.microsoft.com/office/drawing/2014/main" val="20001"/>
                    </a:ext>
                  </a:extLst>
                </a:gridCol>
              </a:tblGrid>
              <a:tr h="2736304">
                <a:tc>
                  <a:txBody>
                    <a:bodyPr/>
                    <a:lstStyle/>
                    <a:p>
                      <a:pPr>
                        <a:lnSpc>
                          <a:spcPct val="115000"/>
                        </a:lnSpc>
                        <a:spcAft>
                          <a:spcPts val="0"/>
                        </a:spcAft>
                      </a:pPr>
                      <a:r>
                        <a:rPr lang="es-ES" sz="1400" dirty="0">
                          <a:solidFill>
                            <a:schemeClr val="tx1"/>
                          </a:solidFill>
                          <a:effectLst/>
                        </a:rPr>
                        <a:t>5</a:t>
                      </a:r>
                      <a:r>
                        <a:rPr lang="es-ES" sz="1400" b="1" kern="1200" dirty="0">
                          <a:solidFill>
                            <a:schemeClr val="tx1"/>
                          </a:solidFill>
                          <a:effectLst/>
                          <a:latin typeface="+mn-lt"/>
                          <a:ea typeface="+mn-ea"/>
                          <a:cs typeface="+mn-cs"/>
                        </a:rPr>
                        <a:t>. ¿Cuáles son los   prerrequisitos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materiales,   organizacionales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y personales    para la</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planeación del    trabajo           interdisciplinario?</a:t>
                      </a:r>
                      <a:endParaRPr lang="es-MX" sz="1400" b="1" kern="1200" dirty="0">
                        <a:solidFill>
                          <a:schemeClr val="tx1"/>
                        </a:solidFill>
                        <a:effectLst/>
                        <a:latin typeface="+mn-lt"/>
                        <a:ea typeface="+mn-ea"/>
                        <a:cs typeface="+mn-cs"/>
                      </a:endParaRPr>
                    </a:p>
                    <a:p>
                      <a:endParaRPr lang="es-MX" dirty="0">
                        <a:solidFill>
                          <a:schemeClr val="tx1"/>
                        </a:solidFill>
                      </a:endParaRPr>
                    </a:p>
                  </a:txBody>
                  <a:tcPr>
                    <a:solidFill>
                      <a:schemeClr val="bg2">
                        <a:lumMod val="90000"/>
                      </a:schemeClr>
                    </a:solidFill>
                  </a:tcPr>
                </a:tc>
                <a:tc>
                  <a:txBody>
                    <a:bodyPr/>
                    <a:lstStyle/>
                    <a:p>
                      <a:pPr marL="342900" lvl="0" indent="-342900">
                        <a:lnSpc>
                          <a:spcPct val="115000"/>
                        </a:lnSpc>
                        <a:spcAft>
                          <a:spcPts val="0"/>
                        </a:spcAft>
                        <a:buFont typeface="Century Gothic"/>
                        <a:buChar char="-"/>
                      </a:pPr>
                      <a:r>
                        <a:rPr lang="es-ES" sz="1200" b="1" kern="1200" dirty="0">
                          <a:solidFill>
                            <a:schemeClr val="tx1"/>
                          </a:solidFill>
                          <a:effectLst/>
                          <a:latin typeface="+mn-lt"/>
                          <a:ea typeface="+mn-ea"/>
                          <a:cs typeface="+mn-cs"/>
                        </a:rPr>
                        <a:t>Deben  existir reuniones y  comunicación entre los maestros de diferentes áreas para establecer criterios compartidos para trabajar un tema concreto y también para propiciar un lenguaje común.</a:t>
                      </a:r>
                      <a:endParaRPr lang="es-MX" sz="1200" b="1" kern="1200" dirty="0">
                        <a:solidFill>
                          <a:schemeClr val="tx1"/>
                        </a:solidFill>
                        <a:effectLst/>
                        <a:latin typeface="+mn-lt"/>
                        <a:ea typeface="+mn-ea"/>
                        <a:cs typeface="+mn-cs"/>
                      </a:endParaRPr>
                    </a:p>
                    <a:p>
                      <a:pPr marL="342900" lvl="0" indent="-342900">
                        <a:lnSpc>
                          <a:spcPct val="115000"/>
                        </a:lnSpc>
                        <a:spcAft>
                          <a:spcPts val="0"/>
                        </a:spcAft>
                        <a:buFont typeface="Century Gothic"/>
                        <a:buChar char="-"/>
                      </a:pPr>
                      <a:r>
                        <a:rPr lang="es-ES" sz="1200" b="1" kern="1200" dirty="0">
                          <a:solidFill>
                            <a:schemeClr val="tx1"/>
                          </a:solidFill>
                          <a:effectLst/>
                          <a:latin typeface="+mn-lt"/>
                          <a:ea typeface="+mn-ea"/>
                          <a:cs typeface="+mn-cs"/>
                        </a:rPr>
                        <a:t>Los maestros deben contar con preparación y herramientas adecuadas para el trabajo.</a:t>
                      </a:r>
                      <a:endParaRPr lang="es-MX" sz="1200" b="1" kern="1200" dirty="0">
                        <a:solidFill>
                          <a:schemeClr val="tx1"/>
                        </a:solidFill>
                        <a:effectLst/>
                        <a:latin typeface="+mn-lt"/>
                        <a:ea typeface="+mn-ea"/>
                        <a:cs typeface="+mn-cs"/>
                      </a:endParaRPr>
                    </a:p>
                    <a:p>
                      <a:pPr marL="342900" lvl="0" indent="-342900">
                        <a:lnSpc>
                          <a:spcPct val="115000"/>
                        </a:lnSpc>
                        <a:spcAft>
                          <a:spcPts val="0"/>
                        </a:spcAft>
                        <a:buFont typeface="Century Gothic"/>
                        <a:buChar char="-"/>
                      </a:pPr>
                      <a:r>
                        <a:rPr lang="es-ES" sz="1200" b="1" kern="1200" dirty="0">
                          <a:solidFill>
                            <a:schemeClr val="tx1"/>
                          </a:solidFill>
                          <a:effectLst/>
                          <a:latin typeface="+mn-lt"/>
                          <a:ea typeface="+mn-ea"/>
                          <a:cs typeface="+mn-cs"/>
                        </a:rPr>
                        <a:t>El contenido temático de las asignaturas incluya   conocimientos en que pueda aplicarse la  interdisciplinariedad.</a:t>
                      </a:r>
                      <a:endParaRPr lang="es-MX" sz="1200" b="1" kern="1200" dirty="0">
                        <a:solidFill>
                          <a:schemeClr val="tx1"/>
                        </a:solidFill>
                        <a:effectLst/>
                        <a:latin typeface="+mn-lt"/>
                        <a:ea typeface="+mn-ea"/>
                        <a:cs typeface="+mn-cs"/>
                      </a:endParaRPr>
                    </a:p>
                    <a:p>
                      <a:pPr marL="342900" lvl="0" indent="-342900">
                        <a:lnSpc>
                          <a:spcPct val="115000"/>
                        </a:lnSpc>
                        <a:spcAft>
                          <a:spcPts val="0"/>
                        </a:spcAft>
                        <a:buFont typeface="Century Gothic"/>
                        <a:buChar char="-"/>
                      </a:pPr>
                      <a:r>
                        <a:rPr lang="es-ES" sz="1200" b="1" kern="1200" dirty="0">
                          <a:solidFill>
                            <a:schemeClr val="tx1"/>
                          </a:solidFill>
                          <a:effectLst/>
                          <a:latin typeface="+mn-lt"/>
                          <a:ea typeface="+mn-ea"/>
                          <a:cs typeface="+mn-cs"/>
                        </a:rPr>
                        <a:t>Los alumnos también pueden proponer algún(os) temas de su interés para investigar,  y desde que diferentes  disciplinas les interesa abordarlos</a:t>
                      </a:r>
                      <a:endParaRPr lang="es-MX" sz="1200" b="1" kern="120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 xmlns:a16="http://schemas.microsoft.com/office/drawing/2014/main" val="10000"/>
                  </a:ext>
                </a:extLst>
              </a:tr>
              <a:tr h="3028840">
                <a:tc>
                  <a:txBody>
                    <a:bodyPr/>
                    <a:lstStyle/>
                    <a:p>
                      <a:pPr>
                        <a:lnSpc>
                          <a:spcPct val="115000"/>
                        </a:lnSpc>
                        <a:spcAft>
                          <a:spcPts val="0"/>
                        </a:spcAft>
                      </a:pPr>
                      <a:r>
                        <a:rPr lang="es-ES" sz="1400" b="1" kern="1200" dirty="0">
                          <a:solidFill>
                            <a:schemeClr val="tx1"/>
                          </a:solidFill>
                          <a:effectLst/>
                          <a:latin typeface="+mn-lt"/>
                          <a:ea typeface="+mn-ea"/>
                          <a:cs typeface="+mn-cs"/>
                        </a:rPr>
                        <a:t>6. ¿Qué papel      juega la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planeación en      el trabajo</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interdisciplinario      y qué </a:t>
                      </a:r>
                      <a:endParaRPr lang="es-MX" sz="1400" b="1" kern="1200" dirty="0">
                        <a:solidFill>
                          <a:schemeClr val="tx1"/>
                        </a:solidFill>
                        <a:effectLst/>
                        <a:latin typeface="+mn-lt"/>
                        <a:ea typeface="+mn-ea"/>
                        <a:cs typeface="+mn-cs"/>
                      </a:endParaRPr>
                    </a:p>
                    <a:p>
                      <a:pPr>
                        <a:lnSpc>
                          <a:spcPct val="115000"/>
                        </a:lnSpc>
                        <a:spcAft>
                          <a:spcPts val="0"/>
                        </a:spcAft>
                      </a:pPr>
                      <a:r>
                        <a:rPr lang="es-ES" sz="1400" b="1" kern="1200" dirty="0">
                          <a:solidFill>
                            <a:schemeClr val="tx1"/>
                          </a:solidFill>
                          <a:effectLst/>
                          <a:latin typeface="+mn-lt"/>
                          <a:ea typeface="+mn-ea"/>
                          <a:cs typeface="+mn-cs"/>
                        </a:rPr>
                        <a:t>     características      debe tener? </a:t>
                      </a:r>
                      <a:endParaRPr lang="es-MX" sz="1400" b="1" kern="1200" dirty="0">
                        <a:solidFill>
                          <a:schemeClr val="tx1"/>
                        </a:solidFill>
                        <a:effectLst/>
                        <a:latin typeface="+mn-lt"/>
                        <a:ea typeface="+mn-ea"/>
                        <a:cs typeface="+mn-cs"/>
                      </a:endParaRPr>
                    </a:p>
                    <a:p>
                      <a:endParaRPr lang="es-MX" dirty="0"/>
                    </a:p>
                  </a:txBody>
                  <a:tcPr>
                    <a:solidFill>
                      <a:schemeClr val="bg2">
                        <a:lumMod val="90000"/>
                      </a:schemeClr>
                    </a:solidFill>
                  </a:tcPr>
                </a:tc>
                <a:tc>
                  <a:txBody>
                    <a:bodyPr/>
                    <a:lstStyle/>
                    <a:p>
                      <a:pPr>
                        <a:lnSpc>
                          <a:spcPct val="115000"/>
                        </a:lnSpc>
                        <a:spcAft>
                          <a:spcPts val="0"/>
                        </a:spcAft>
                      </a:pPr>
                      <a:r>
                        <a:rPr lang="es-ES" sz="1200" b="1" kern="1200" dirty="0">
                          <a:solidFill>
                            <a:schemeClr val="tx1"/>
                          </a:solidFill>
                          <a:effectLst/>
                          <a:latin typeface="+mn-lt"/>
                          <a:ea typeface="+mn-ea"/>
                          <a:cs typeface="+mn-cs"/>
                        </a:rPr>
                        <a:t>La planeación de este trabajo debe hacerse con anticipación, a fin de que tanto los maestros como los alumnos puedan prepararse para  afrontarlos.</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No debe ser la simple suma de dos disciplinas que  tratan o desarrollan  un mismo tema,  sino el buscar puntos de intersección entre ambas. </a:t>
                      </a:r>
                      <a:endParaRPr lang="es-MX" sz="1200" b="1" kern="1200" dirty="0">
                        <a:solidFill>
                          <a:schemeClr val="tx1"/>
                        </a:solidFill>
                        <a:effectLst/>
                        <a:latin typeface="+mn-lt"/>
                        <a:ea typeface="+mn-ea"/>
                        <a:cs typeface="+mn-cs"/>
                      </a:endParaRPr>
                    </a:p>
                    <a:p>
                      <a:pPr>
                        <a:lnSpc>
                          <a:spcPct val="115000"/>
                        </a:lnSpc>
                        <a:spcAft>
                          <a:spcPts val="0"/>
                        </a:spcAft>
                      </a:pPr>
                      <a:r>
                        <a:rPr lang="es-ES" sz="1200" b="1" kern="1200" dirty="0">
                          <a:solidFill>
                            <a:schemeClr val="tx1"/>
                          </a:solidFill>
                          <a:effectLst/>
                          <a:latin typeface="+mn-lt"/>
                          <a:ea typeface="+mn-ea"/>
                          <a:cs typeface="+mn-cs"/>
                        </a:rPr>
                        <a:t> Mostrar a los alumnos que  las conclusiones siempre serán más ricas y  completas en la interdisciplinariedad que si se toman de especialistas separados </a:t>
                      </a:r>
                      <a:endParaRPr lang="es-MX" sz="1200" b="1" kern="1200" dirty="0">
                        <a:solidFill>
                          <a:schemeClr val="tx1"/>
                        </a:solidFill>
                        <a:effectLst/>
                        <a:latin typeface="+mn-lt"/>
                        <a:ea typeface="+mn-ea"/>
                        <a:cs typeface="+mn-cs"/>
                      </a:endParaRPr>
                    </a:p>
                  </a:txBody>
                  <a:tcPr>
                    <a:solidFill>
                      <a:schemeClr val="bg2">
                        <a:lumMod val="9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70322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715200" cy="1162050"/>
          </a:xfrm>
        </p:spPr>
        <p:txBody>
          <a:bodyPr>
            <a:noAutofit/>
          </a:bodyPr>
          <a:lstStyle/>
          <a:p>
            <a:pPr algn="ctr"/>
            <a:r>
              <a:rPr lang="es-MX" sz="3600" dirty="0">
                <a:solidFill>
                  <a:schemeClr val="tx2">
                    <a:lumMod val="75000"/>
                  </a:schemeClr>
                </a:solidFill>
                <a:latin typeface="Arial" pitchFamily="34" charset="0"/>
                <a:cs typeface="Arial" pitchFamily="34" charset="0"/>
              </a:rPr>
              <a:t/>
            </a:r>
            <a:br>
              <a:rPr lang="es-MX" sz="3600" dirty="0">
                <a:solidFill>
                  <a:schemeClr val="tx2">
                    <a:lumMod val="75000"/>
                  </a:schemeClr>
                </a:solidFill>
                <a:latin typeface="Arial" pitchFamily="34" charset="0"/>
                <a:cs typeface="Arial" pitchFamily="34" charset="0"/>
              </a:rPr>
            </a:br>
            <a:r>
              <a:rPr lang="es-MX" sz="3600" dirty="0">
                <a:solidFill>
                  <a:schemeClr val="tx2">
                    <a:lumMod val="75000"/>
                  </a:schemeClr>
                </a:solidFill>
                <a:latin typeface="Arial" pitchFamily="34" charset="0"/>
                <a:cs typeface="Arial" pitchFamily="34" charset="0"/>
              </a:rPr>
              <a:t/>
            </a:r>
            <a:br>
              <a:rPr lang="es-MX" sz="3600" dirty="0">
                <a:solidFill>
                  <a:schemeClr val="tx2">
                    <a:lumMod val="75000"/>
                  </a:schemeClr>
                </a:solidFill>
                <a:latin typeface="Arial" pitchFamily="34" charset="0"/>
                <a:cs typeface="Arial" pitchFamily="34" charset="0"/>
              </a:rPr>
            </a:br>
            <a:endParaRPr lang="es-MX" sz="3600" dirty="0">
              <a:solidFill>
                <a:schemeClr val="tx2">
                  <a:lumMod val="75000"/>
                </a:schemeClr>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35696" y="1772816"/>
            <a:ext cx="5111750" cy="410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691680" y="620688"/>
            <a:ext cx="5040560" cy="769441"/>
          </a:xfrm>
          <a:prstGeom prst="rect">
            <a:avLst/>
          </a:prstGeom>
          <a:noFill/>
        </p:spPr>
        <p:txBody>
          <a:bodyPr wrap="square" rtlCol="0">
            <a:spAutoFit/>
          </a:bodyPr>
          <a:lstStyle/>
          <a:p>
            <a:pPr algn="ctr"/>
            <a:r>
              <a:rPr lang="es-MX" sz="4400" dirty="0" smtClean="0"/>
              <a:t>PRODUCTO 3</a:t>
            </a:r>
            <a:endParaRPr lang="es-MX" sz="4400" dirty="0"/>
          </a:p>
        </p:txBody>
      </p:sp>
    </p:spTree>
    <p:extLst>
      <p:ext uri="{BB962C8B-B14F-4D97-AF65-F5344CB8AC3E}">
        <p14:creationId xmlns:p14="http://schemas.microsoft.com/office/powerpoint/2010/main" val="365900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052736"/>
            <a:ext cx="7772400" cy="1470025"/>
          </a:xfrm>
        </p:spPr>
        <p:txBody>
          <a:bodyPr/>
          <a:lstStyle/>
          <a:p>
            <a:r>
              <a:rPr lang="es-MX" dirty="0" smtClean="0"/>
              <a:t>PRODUCTO   2</a:t>
            </a:r>
            <a:endParaRPr lang="es-MX" dirty="0"/>
          </a:p>
        </p:txBody>
      </p:sp>
      <p:sp>
        <p:nvSpPr>
          <p:cNvPr id="3" name="2 Subtítulo"/>
          <p:cNvSpPr>
            <a:spLocks noGrp="1"/>
          </p:cNvSpPr>
          <p:nvPr>
            <p:ph type="subTitle" idx="1"/>
          </p:nvPr>
        </p:nvSpPr>
        <p:spPr/>
        <p:txBody>
          <a:bodyPr/>
          <a:lstStyle/>
          <a:p>
            <a:r>
              <a:rPr lang="es-MX" b="1" dirty="0" smtClean="0"/>
              <a:t>ORGANIZADOR GRÁFICO</a:t>
            </a:r>
          </a:p>
          <a:p>
            <a:r>
              <a:rPr lang="es-MX" b="1" dirty="0" smtClean="0"/>
              <a:t>CONEXIONES</a:t>
            </a:r>
            <a:endParaRPr lang="es-MX" b="1" dirty="0"/>
          </a:p>
        </p:txBody>
      </p:sp>
    </p:spTree>
    <p:extLst>
      <p:ext uri="{BB962C8B-B14F-4D97-AF65-F5344CB8AC3E}">
        <p14:creationId xmlns:p14="http://schemas.microsoft.com/office/powerpoint/2010/main" val="1478437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1991</TotalTime>
  <Words>3800</Words>
  <Application>Microsoft Office PowerPoint</Application>
  <PresentationFormat>Presentación en pantalla (4:3)</PresentationFormat>
  <Paragraphs>322</Paragraphs>
  <Slides>69</Slides>
  <Notes>3</Notes>
  <HiddenSlides>0</HiddenSlides>
  <MMClips>0</MMClips>
  <ScaleCrop>false</ScaleCrop>
  <HeadingPairs>
    <vt:vector size="6" baseType="variant">
      <vt:variant>
        <vt:lpstr>Tema</vt:lpstr>
      </vt:variant>
      <vt:variant>
        <vt:i4>3</vt:i4>
      </vt:variant>
      <vt:variant>
        <vt:lpstr>Servidores OLE incrustados</vt:lpstr>
      </vt:variant>
      <vt:variant>
        <vt:i4>5</vt:i4>
      </vt:variant>
      <vt:variant>
        <vt:lpstr>Títulos de diapositiva</vt:lpstr>
      </vt:variant>
      <vt:variant>
        <vt:i4>69</vt:i4>
      </vt:variant>
    </vt:vector>
  </HeadingPairs>
  <TitlesOfParts>
    <vt:vector size="77" baseType="lpstr">
      <vt:lpstr>2_Tema de Office</vt:lpstr>
      <vt:lpstr>3_Tema de Office</vt:lpstr>
      <vt:lpstr>4_Tema de Office</vt:lpstr>
      <vt:lpstr>Documento</vt:lpstr>
      <vt:lpstr>Acrobat Document</vt:lpstr>
      <vt:lpstr>Presentación</vt:lpstr>
      <vt:lpstr>Objeto empaquetador del shell</vt:lpstr>
      <vt:lpstr>Document</vt:lpstr>
      <vt:lpstr>Presentación de PowerPoint</vt:lpstr>
      <vt:lpstr>Integrantes </vt:lpstr>
      <vt:lpstr>  LOS BENEFICIOS DEL BILINGÜISMO EN EL CEREBRO Y SU CONSECUENTE  AUMENTO EN LA AUTOESTIMA </vt:lpstr>
      <vt:lpstr> INDICE GENERAL </vt:lpstr>
      <vt:lpstr>PRODUCTO 1 C.A.I.A.C</vt:lpstr>
      <vt:lpstr>INTERDISCIPLINARIEDAD</vt:lpstr>
      <vt:lpstr>Presentación de PowerPoint</vt:lpstr>
      <vt:lpstr>  </vt:lpstr>
      <vt:lpstr>PRODUCTO   2</vt:lpstr>
      <vt:lpstr>Presentación de PowerPoint</vt:lpstr>
      <vt:lpstr>INTRODUCCION Y JUSTIFICACIÓN DEL PROYECTO</vt:lpstr>
      <vt:lpstr>OBJETIVO GENERAL DEL PROYECTO</vt:lpstr>
      <vt:lpstr>OBJETIVOS A ALCANZAR DE CADA ASIGNATURA</vt:lpstr>
      <vt:lpstr>PREGUNTAS GENERADORAS</vt:lpstr>
      <vt:lpstr>CONTENIDO DE TEMAS Y PRODUCTOS PROPUESTOS</vt:lpstr>
      <vt:lpstr>Producto 12  FORMATOS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REFLEXIÓN GRUPO INTERDISCIPLINARIO</vt:lpstr>
      <vt:lpstr>REFLEXIÓN REUNIÓN DE ZONA</vt:lpstr>
      <vt:lpstr>Evidencias de procesos</vt:lpstr>
      <vt:lpstr>Evidencias de procesos</vt:lpstr>
      <vt:lpstr>Producto 9. Fotografías de la sesión</vt:lpstr>
      <vt:lpstr>EVALUACIÓN DE PRODUCTOS EVIDENCIAS</vt:lpstr>
      <vt:lpstr>Producto 11. </vt:lpstr>
      <vt:lpstr>Presentación de PowerPoint</vt:lpstr>
      <vt:lpstr>Presentación de PowerPoint</vt:lpstr>
      <vt:lpstr>Presentación de PowerPoint</vt:lpstr>
      <vt:lpstr>Presentación de PowerPoint</vt:lpstr>
      <vt:lpstr>PASOS PARA CREAR UNA INFOGRAFÍA</vt:lpstr>
      <vt:lpstr>Presentación de PowerPoint</vt:lpstr>
      <vt:lpstr>Presentación de PowerPoint</vt:lpstr>
      <vt:lpstr>Producto 15</vt:lpstr>
      <vt:lpstr>Reflexión: Diana R. Avilés Vázquez Materia: Biología</vt:lpstr>
      <vt:lpstr>Presentación de PowerPoint</vt:lpstr>
      <vt:lpstr>Reflexión: Graciela E Giorguli Chávez Materia: O. Educativa IV</vt:lpstr>
      <vt:lpstr>Presentación de PowerPoint</vt:lpstr>
      <vt:lpstr>Presentación de PowerPoint</vt:lpstr>
      <vt:lpstr>Reflexión: Verónica Rico Guth Materia: Inglés</vt:lpstr>
      <vt:lpstr>Presentación de PowerPoint</vt:lpstr>
      <vt:lpstr>Presentación de PowerPoint</vt:lpstr>
      <vt:lpstr>El Aprendizaje Cooperativo </vt:lpstr>
      <vt:lpstr>Presentación de PowerPoint</vt:lpstr>
      <vt:lpstr>Producto 10 Tipos de Evaluación</vt:lpstr>
      <vt:lpstr>Presentación de PowerPoint</vt:lpstr>
      <vt:lpstr>SUMATIVA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PLANEACIÓN GENERAL</vt:lpstr>
      <vt:lpstr>PLANEACIÓN SESIÓN POR SESIÓN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Ghia</dc:creator>
  <cp:lastModifiedBy>Ghia</cp:lastModifiedBy>
  <cp:revision>132</cp:revision>
  <dcterms:created xsi:type="dcterms:W3CDTF">2017-10-31T08:31:48Z</dcterms:created>
  <dcterms:modified xsi:type="dcterms:W3CDTF">2018-10-30T01:58:39Z</dcterms:modified>
</cp:coreProperties>
</file>