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9" r:id="rId1"/>
  </p:sldMasterIdLst>
  <p:sldIdLst>
    <p:sldId id="259" r:id="rId2"/>
    <p:sldId id="260" r:id="rId3"/>
    <p:sldId id="312" r:id="rId4"/>
    <p:sldId id="313" r:id="rId5"/>
    <p:sldId id="314" r:id="rId6"/>
    <p:sldId id="315" r:id="rId7"/>
    <p:sldId id="27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218" autoAdjust="0"/>
    <p:restoredTop sz="94660"/>
  </p:normalViewPr>
  <p:slideViewPr>
    <p:cSldViewPr snapToGrid="0">
      <p:cViewPr varScale="1">
        <p:scale>
          <a:sx n="25" d="100"/>
          <a:sy n="25" d="100"/>
        </p:scale>
        <p:origin x="192" y="2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595F94-F85C-B942-9278-7B8EFE3DC6E3}" type="doc">
      <dgm:prSet loTypeId="urn:microsoft.com/office/officeart/2005/8/layout/lProcess2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894FF83-D83E-ED41-93C6-036F8CA58611}">
      <dgm:prSet phldrT="[Texto]" custT="1"/>
      <dgm:spPr/>
      <dgm:t>
        <a:bodyPr/>
        <a:lstStyle/>
        <a:p>
          <a:pPr algn="ctr"/>
          <a:endParaRPr lang="es-ES" sz="2000" dirty="0"/>
        </a:p>
        <a:p>
          <a:pPr algn="ctr"/>
          <a:endParaRPr lang="es-ES" sz="2000" dirty="0"/>
        </a:p>
        <a:p>
          <a:pPr algn="ctr"/>
          <a:endParaRPr lang="es-ES" sz="2000" dirty="0"/>
        </a:p>
        <a:p>
          <a:pPr algn="ctr"/>
          <a:endParaRPr lang="es-ES" sz="2000" dirty="0"/>
        </a:p>
        <a:p>
          <a:pPr algn="ctr"/>
          <a:endParaRPr lang="es-ES" sz="2000" dirty="0"/>
        </a:p>
        <a:p>
          <a:pPr algn="ctr"/>
          <a:endParaRPr lang="es-ES" sz="2000" dirty="0"/>
        </a:p>
        <a:p>
          <a:pPr algn="ctr"/>
          <a:r>
            <a:rPr lang="es-ES" sz="2000" dirty="0"/>
            <a:t>Inglés</a:t>
          </a:r>
        </a:p>
        <a:p>
          <a:pPr algn="l"/>
          <a:r>
            <a:rPr lang="es-ES" sz="2000" dirty="0"/>
            <a:t>Aplicar las estructuras gramaticales y el vocabulario apropiados. Familiarizarse con la cultura y tradiciones del Reino Unido</a:t>
          </a:r>
        </a:p>
      </dgm:t>
    </dgm:pt>
    <dgm:pt modelId="{EC4F5684-3F6B-664E-BF06-10E0538D9C7C}" type="parTrans" cxnId="{34ECD621-BAF2-3740-BA9B-F4A095CB472F}">
      <dgm:prSet/>
      <dgm:spPr/>
      <dgm:t>
        <a:bodyPr/>
        <a:lstStyle/>
        <a:p>
          <a:endParaRPr lang="es-ES"/>
        </a:p>
      </dgm:t>
    </dgm:pt>
    <dgm:pt modelId="{EEFE067C-2304-A64D-8411-954FAD0A0377}" type="sibTrans" cxnId="{34ECD621-BAF2-3740-BA9B-F4A095CB472F}">
      <dgm:prSet/>
      <dgm:spPr/>
      <dgm:t>
        <a:bodyPr/>
        <a:lstStyle/>
        <a:p>
          <a:endParaRPr lang="es-ES"/>
        </a:p>
      </dgm:t>
    </dgm:pt>
    <dgm:pt modelId="{58CD4045-C871-F04A-971A-28B8C2C72ACD}">
      <dgm:prSet custT="1"/>
      <dgm:spPr/>
      <dgm:t>
        <a:bodyPr/>
        <a:lstStyle/>
        <a:p>
          <a:pPr algn="ctr"/>
          <a:endParaRPr lang="es-ES" sz="2000" dirty="0"/>
        </a:p>
        <a:p>
          <a:pPr algn="ctr"/>
          <a:endParaRPr lang="es-ES" sz="2000" dirty="0"/>
        </a:p>
        <a:p>
          <a:pPr algn="ctr"/>
          <a:endParaRPr lang="es-ES" sz="2000" dirty="0"/>
        </a:p>
        <a:p>
          <a:pPr algn="ctr"/>
          <a:endParaRPr lang="es-ES" sz="2000" dirty="0"/>
        </a:p>
        <a:p>
          <a:pPr algn="ctr"/>
          <a:endParaRPr lang="es-ES" sz="2000" dirty="0"/>
        </a:p>
        <a:p>
          <a:pPr algn="ctr"/>
          <a:endParaRPr lang="es-ES" sz="2000" dirty="0"/>
        </a:p>
        <a:p>
          <a:pPr algn="ctr"/>
          <a:r>
            <a:rPr lang="es-ES" sz="2000" dirty="0"/>
            <a:t>Biología</a:t>
          </a:r>
        </a:p>
        <a:p>
          <a:pPr algn="l"/>
          <a:r>
            <a:rPr lang="es-ES" sz="2000" dirty="0"/>
            <a:t>Reconocer las efectos de los radicales libres en el envejecimiento celular e identificar los beneficios de la obtención de los antioxidantes a través de la alimentación.</a:t>
          </a:r>
        </a:p>
      </dgm:t>
    </dgm:pt>
    <dgm:pt modelId="{44EE9AC1-8D20-1044-84F9-DB2E273BBECF}" type="parTrans" cxnId="{7819DB19-51E2-2E4B-830F-84A61B78F73B}">
      <dgm:prSet/>
      <dgm:spPr/>
      <dgm:t>
        <a:bodyPr/>
        <a:lstStyle/>
        <a:p>
          <a:endParaRPr lang="es-ES"/>
        </a:p>
      </dgm:t>
    </dgm:pt>
    <dgm:pt modelId="{39A39283-E705-8347-BC7C-24B75650E5BB}" type="sibTrans" cxnId="{7819DB19-51E2-2E4B-830F-84A61B78F73B}">
      <dgm:prSet/>
      <dgm:spPr/>
      <dgm:t>
        <a:bodyPr/>
        <a:lstStyle/>
        <a:p>
          <a:endParaRPr lang="es-ES"/>
        </a:p>
      </dgm:t>
    </dgm:pt>
    <dgm:pt modelId="{80705282-F50A-A446-8E01-0F6320D5FCB5}">
      <dgm:prSet custT="1"/>
      <dgm:spPr/>
      <dgm:t>
        <a:bodyPr/>
        <a:lstStyle/>
        <a:p>
          <a:pPr algn="ctr"/>
          <a:endParaRPr lang="es-ES" sz="2000" dirty="0"/>
        </a:p>
        <a:p>
          <a:pPr algn="ctr"/>
          <a:endParaRPr lang="es-ES" sz="2000" dirty="0"/>
        </a:p>
        <a:p>
          <a:pPr algn="ctr"/>
          <a:endParaRPr lang="es-ES" sz="2000" dirty="0"/>
        </a:p>
        <a:p>
          <a:pPr algn="ctr"/>
          <a:endParaRPr lang="es-ES" sz="2000" dirty="0"/>
        </a:p>
        <a:p>
          <a:pPr algn="ctr"/>
          <a:endParaRPr lang="es-ES" sz="2000" dirty="0"/>
        </a:p>
        <a:p>
          <a:pPr algn="ctr"/>
          <a:r>
            <a:rPr lang="es-ES" sz="2000" dirty="0"/>
            <a:t>Francés</a:t>
          </a:r>
        </a:p>
        <a:p>
          <a:pPr algn="l"/>
          <a:r>
            <a:rPr lang="es-ES" sz="2000" dirty="0"/>
            <a:t>Aplicar las estructuras gramaticales y el vocabulario apropiados. Familiarizarse con la cultura y tradiciones de Francia</a:t>
          </a:r>
        </a:p>
      </dgm:t>
    </dgm:pt>
    <dgm:pt modelId="{07E9DF66-A122-D94D-B6CC-D3F16E6123A3}" type="sibTrans" cxnId="{919490C6-3A0E-7943-9F39-F87274B5042A}">
      <dgm:prSet/>
      <dgm:spPr/>
      <dgm:t>
        <a:bodyPr/>
        <a:lstStyle/>
        <a:p>
          <a:endParaRPr lang="es-ES"/>
        </a:p>
      </dgm:t>
    </dgm:pt>
    <dgm:pt modelId="{EDADD6A9-35C9-A249-8BEB-EC1A79F6D09E}" type="parTrans" cxnId="{919490C6-3A0E-7943-9F39-F87274B5042A}">
      <dgm:prSet/>
      <dgm:spPr/>
      <dgm:t>
        <a:bodyPr/>
        <a:lstStyle/>
        <a:p>
          <a:endParaRPr lang="es-ES"/>
        </a:p>
      </dgm:t>
    </dgm:pt>
    <dgm:pt modelId="{7FF7EA9D-AB8E-8E45-A262-C80DBF41EF25}" type="pres">
      <dgm:prSet presAssocID="{D2595F94-F85C-B942-9278-7B8EFE3DC6E3}" presName="theList" presStyleCnt="0">
        <dgm:presLayoutVars>
          <dgm:dir/>
          <dgm:animLvl val="lvl"/>
          <dgm:resizeHandles val="exact"/>
        </dgm:presLayoutVars>
      </dgm:prSet>
      <dgm:spPr/>
    </dgm:pt>
    <dgm:pt modelId="{8F18ACDA-9D5C-474A-A73A-CE6D2ADEEFC7}" type="pres">
      <dgm:prSet presAssocID="{0894FF83-D83E-ED41-93C6-036F8CA58611}" presName="compNode" presStyleCnt="0"/>
      <dgm:spPr/>
    </dgm:pt>
    <dgm:pt modelId="{73DE3A2A-306D-784F-B389-498DE4338D8C}" type="pres">
      <dgm:prSet presAssocID="{0894FF83-D83E-ED41-93C6-036F8CA58611}" presName="aNode" presStyleLbl="bgShp" presStyleIdx="0" presStyleCnt="3"/>
      <dgm:spPr/>
    </dgm:pt>
    <dgm:pt modelId="{626F175F-02BC-FF4C-B739-208222D6A8D2}" type="pres">
      <dgm:prSet presAssocID="{0894FF83-D83E-ED41-93C6-036F8CA58611}" presName="textNode" presStyleLbl="bgShp" presStyleIdx="0" presStyleCnt="3"/>
      <dgm:spPr/>
    </dgm:pt>
    <dgm:pt modelId="{BB666588-EB71-244A-879F-66D1BE22AB54}" type="pres">
      <dgm:prSet presAssocID="{0894FF83-D83E-ED41-93C6-036F8CA58611}" presName="compChildNode" presStyleCnt="0"/>
      <dgm:spPr/>
    </dgm:pt>
    <dgm:pt modelId="{8D76A080-1759-FB4F-962E-656DB8BFA1DC}" type="pres">
      <dgm:prSet presAssocID="{0894FF83-D83E-ED41-93C6-036F8CA58611}" presName="theInnerList" presStyleCnt="0"/>
      <dgm:spPr/>
    </dgm:pt>
    <dgm:pt modelId="{0A06DB8F-F7FD-C444-B20D-6F12703FFC69}" type="pres">
      <dgm:prSet presAssocID="{0894FF83-D83E-ED41-93C6-036F8CA58611}" presName="aSpace" presStyleCnt="0"/>
      <dgm:spPr/>
    </dgm:pt>
    <dgm:pt modelId="{BC30A998-6F54-C04B-8B56-2C0DDFF58B7D}" type="pres">
      <dgm:prSet presAssocID="{80705282-F50A-A446-8E01-0F6320D5FCB5}" presName="compNode" presStyleCnt="0"/>
      <dgm:spPr/>
    </dgm:pt>
    <dgm:pt modelId="{D17FBCF0-DC75-9349-92EB-B4999EE61701}" type="pres">
      <dgm:prSet presAssocID="{80705282-F50A-A446-8E01-0F6320D5FCB5}" presName="aNode" presStyleLbl="bgShp" presStyleIdx="1" presStyleCnt="3"/>
      <dgm:spPr/>
    </dgm:pt>
    <dgm:pt modelId="{A7C2EDA8-F8CC-8B4F-9260-0CE75CB080E4}" type="pres">
      <dgm:prSet presAssocID="{80705282-F50A-A446-8E01-0F6320D5FCB5}" presName="textNode" presStyleLbl="bgShp" presStyleIdx="1" presStyleCnt="3"/>
      <dgm:spPr/>
    </dgm:pt>
    <dgm:pt modelId="{3EB20129-E97C-1240-8D1D-E8DA49130208}" type="pres">
      <dgm:prSet presAssocID="{80705282-F50A-A446-8E01-0F6320D5FCB5}" presName="compChildNode" presStyleCnt="0"/>
      <dgm:spPr/>
    </dgm:pt>
    <dgm:pt modelId="{22558BDA-B345-DF43-9E29-B3A0B134C3F7}" type="pres">
      <dgm:prSet presAssocID="{80705282-F50A-A446-8E01-0F6320D5FCB5}" presName="theInnerList" presStyleCnt="0"/>
      <dgm:spPr/>
    </dgm:pt>
    <dgm:pt modelId="{EB6CC4D5-5E37-104E-92ED-EB0F14964FFA}" type="pres">
      <dgm:prSet presAssocID="{80705282-F50A-A446-8E01-0F6320D5FCB5}" presName="aSpace" presStyleCnt="0"/>
      <dgm:spPr/>
    </dgm:pt>
    <dgm:pt modelId="{9333BDAE-A261-1948-A15D-054E5CC491ED}" type="pres">
      <dgm:prSet presAssocID="{58CD4045-C871-F04A-971A-28B8C2C72ACD}" presName="compNode" presStyleCnt="0"/>
      <dgm:spPr/>
    </dgm:pt>
    <dgm:pt modelId="{4AAB4C6A-AD64-A349-A9C5-8D6BDA026EB1}" type="pres">
      <dgm:prSet presAssocID="{58CD4045-C871-F04A-971A-28B8C2C72ACD}" presName="aNode" presStyleLbl="bgShp" presStyleIdx="2" presStyleCnt="3"/>
      <dgm:spPr/>
    </dgm:pt>
    <dgm:pt modelId="{157AC015-1B89-8A41-9B76-5E0914DC3048}" type="pres">
      <dgm:prSet presAssocID="{58CD4045-C871-F04A-971A-28B8C2C72ACD}" presName="textNode" presStyleLbl="bgShp" presStyleIdx="2" presStyleCnt="3"/>
      <dgm:spPr/>
    </dgm:pt>
    <dgm:pt modelId="{C6647BA2-9427-6A4A-8FBF-9A582680689E}" type="pres">
      <dgm:prSet presAssocID="{58CD4045-C871-F04A-971A-28B8C2C72ACD}" presName="compChildNode" presStyleCnt="0"/>
      <dgm:spPr/>
    </dgm:pt>
    <dgm:pt modelId="{E2D356CD-B5CA-8C49-A445-CD979846CBAE}" type="pres">
      <dgm:prSet presAssocID="{58CD4045-C871-F04A-971A-28B8C2C72ACD}" presName="theInnerList" presStyleCnt="0"/>
      <dgm:spPr/>
    </dgm:pt>
  </dgm:ptLst>
  <dgm:cxnLst>
    <dgm:cxn modelId="{86D87800-F85B-0943-904A-A0259A2C85C8}" type="presOf" srcId="{58CD4045-C871-F04A-971A-28B8C2C72ACD}" destId="{157AC015-1B89-8A41-9B76-5E0914DC3048}" srcOrd="1" destOrd="0" presId="urn:microsoft.com/office/officeart/2005/8/layout/lProcess2"/>
    <dgm:cxn modelId="{6837F211-6A8C-C84C-8329-AB81449567F1}" type="presOf" srcId="{0894FF83-D83E-ED41-93C6-036F8CA58611}" destId="{626F175F-02BC-FF4C-B739-208222D6A8D2}" srcOrd="1" destOrd="0" presId="urn:microsoft.com/office/officeart/2005/8/layout/lProcess2"/>
    <dgm:cxn modelId="{7819DB19-51E2-2E4B-830F-84A61B78F73B}" srcId="{D2595F94-F85C-B942-9278-7B8EFE3DC6E3}" destId="{58CD4045-C871-F04A-971A-28B8C2C72ACD}" srcOrd="2" destOrd="0" parTransId="{44EE9AC1-8D20-1044-84F9-DB2E273BBECF}" sibTransId="{39A39283-E705-8347-BC7C-24B75650E5BB}"/>
    <dgm:cxn modelId="{34ECD621-BAF2-3740-BA9B-F4A095CB472F}" srcId="{D2595F94-F85C-B942-9278-7B8EFE3DC6E3}" destId="{0894FF83-D83E-ED41-93C6-036F8CA58611}" srcOrd="0" destOrd="0" parTransId="{EC4F5684-3F6B-664E-BF06-10E0538D9C7C}" sibTransId="{EEFE067C-2304-A64D-8411-954FAD0A0377}"/>
    <dgm:cxn modelId="{AD29FF4E-60FE-B94B-BFD1-7FF06FBC08F0}" type="presOf" srcId="{80705282-F50A-A446-8E01-0F6320D5FCB5}" destId="{D17FBCF0-DC75-9349-92EB-B4999EE61701}" srcOrd="0" destOrd="0" presId="urn:microsoft.com/office/officeart/2005/8/layout/lProcess2"/>
    <dgm:cxn modelId="{4C74B456-73D1-5444-873F-31A594F51619}" type="presOf" srcId="{D2595F94-F85C-B942-9278-7B8EFE3DC6E3}" destId="{7FF7EA9D-AB8E-8E45-A262-C80DBF41EF25}" srcOrd="0" destOrd="0" presId="urn:microsoft.com/office/officeart/2005/8/layout/lProcess2"/>
    <dgm:cxn modelId="{BF224F6E-EAA8-C646-8BF2-E842BDC6CE70}" type="presOf" srcId="{80705282-F50A-A446-8E01-0F6320D5FCB5}" destId="{A7C2EDA8-F8CC-8B4F-9260-0CE75CB080E4}" srcOrd="1" destOrd="0" presId="urn:microsoft.com/office/officeart/2005/8/layout/lProcess2"/>
    <dgm:cxn modelId="{3F4CD789-BCCA-2B41-8B5D-835CFED10D0F}" type="presOf" srcId="{58CD4045-C871-F04A-971A-28B8C2C72ACD}" destId="{4AAB4C6A-AD64-A349-A9C5-8D6BDA026EB1}" srcOrd="0" destOrd="0" presId="urn:microsoft.com/office/officeart/2005/8/layout/lProcess2"/>
    <dgm:cxn modelId="{5A8456A0-42B4-9243-BDCA-960CC7706E5C}" type="presOf" srcId="{0894FF83-D83E-ED41-93C6-036F8CA58611}" destId="{73DE3A2A-306D-784F-B389-498DE4338D8C}" srcOrd="0" destOrd="0" presId="urn:microsoft.com/office/officeart/2005/8/layout/lProcess2"/>
    <dgm:cxn modelId="{919490C6-3A0E-7943-9F39-F87274B5042A}" srcId="{D2595F94-F85C-B942-9278-7B8EFE3DC6E3}" destId="{80705282-F50A-A446-8E01-0F6320D5FCB5}" srcOrd="1" destOrd="0" parTransId="{EDADD6A9-35C9-A249-8BEB-EC1A79F6D09E}" sibTransId="{07E9DF66-A122-D94D-B6CC-D3F16E6123A3}"/>
    <dgm:cxn modelId="{909EBDB2-B018-9849-8FCE-D2B65177C8FD}" type="presParOf" srcId="{7FF7EA9D-AB8E-8E45-A262-C80DBF41EF25}" destId="{8F18ACDA-9D5C-474A-A73A-CE6D2ADEEFC7}" srcOrd="0" destOrd="0" presId="urn:microsoft.com/office/officeart/2005/8/layout/lProcess2"/>
    <dgm:cxn modelId="{B1E94EE3-5253-2F4F-92FC-DB1D33D09BD0}" type="presParOf" srcId="{8F18ACDA-9D5C-474A-A73A-CE6D2ADEEFC7}" destId="{73DE3A2A-306D-784F-B389-498DE4338D8C}" srcOrd="0" destOrd="0" presId="urn:microsoft.com/office/officeart/2005/8/layout/lProcess2"/>
    <dgm:cxn modelId="{B6CC567E-2756-494C-BB8E-19C287777C94}" type="presParOf" srcId="{8F18ACDA-9D5C-474A-A73A-CE6D2ADEEFC7}" destId="{626F175F-02BC-FF4C-B739-208222D6A8D2}" srcOrd="1" destOrd="0" presId="urn:microsoft.com/office/officeart/2005/8/layout/lProcess2"/>
    <dgm:cxn modelId="{01CD83E1-5336-7845-912B-BBD6199F9DD3}" type="presParOf" srcId="{8F18ACDA-9D5C-474A-A73A-CE6D2ADEEFC7}" destId="{BB666588-EB71-244A-879F-66D1BE22AB54}" srcOrd="2" destOrd="0" presId="urn:microsoft.com/office/officeart/2005/8/layout/lProcess2"/>
    <dgm:cxn modelId="{6CC94859-40B9-484B-9010-76348E5041EB}" type="presParOf" srcId="{BB666588-EB71-244A-879F-66D1BE22AB54}" destId="{8D76A080-1759-FB4F-962E-656DB8BFA1DC}" srcOrd="0" destOrd="0" presId="urn:microsoft.com/office/officeart/2005/8/layout/lProcess2"/>
    <dgm:cxn modelId="{218F5B6B-8382-D54B-8AB3-B6E5E9A7AF1E}" type="presParOf" srcId="{7FF7EA9D-AB8E-8E45-A262-C80DBF41EF25}" destId="{0A06DB8F-F7FD-C444-B20D-6F12703FFC69}" srcOrd="1" destOrd="0" presId="urn:microsoft.com/office/officeart/2005/8/layout/lProcess2"/>
    <dgm:cxn modelId="{54C1FE21-AE83-DB46-97E8-FA2F64BCC779}" type="presParOf" srcId="{7FF7EA9D-AB8E-8E45-A262-C80DBF41EF25}" destId="{BC30A998-6F54-C04B-8B56-2C0DDFF58B7D}" srcOrd="2" destOrd="0" presId="urn:microsoft.com/office/officeart/2005/8/layout/lProcess2"/>
    <dgm:cxn modelId="{5ACF7F31-D767-5F46-BE3F-4CA793B4DBFF}" type="presParOf" srcId="{BC30A998-6F54-C04B-8B56-2C0DDFF58B7D}" destId="{D17FBCF0-DC75-9349-92EB-B4999EE61701}" srcOrd="0" destOrd="0" presId="urn:microsoft.com/office/officeart/2005/8/layout/lProcess2"/>
    <dgm:cxn modelId="{1335C14F-2747-D645-B161-9A190CF9D42D}" type="presParOf" srcId="{BC30A998-6F54-C04B-8B56-2C0DDFF58B7D}" destId="{A7C2EDA8-F8CC-8B4F-9260-0CE75CB080E4}" srcOrd="1" destOrd="0" presId="urn:microsoft.com/office/officeart/2005/8/layout/lProcess2"/>
    <dgm:cxn modelId="{E346AAA2-D8FB-394A-91C1-0B6CBC6A9A46}" type="presParOf" srcId="{BC30A998-6F54-C04B-8B56-2C0DDFF58B7D}" destId="{3EB20129-E97C-1240-8D1D-E8DA49130208}" srcOrd="2" destOrd="0" presId="urn:microsoft.com/office/officeart/2005/8/layout/lProcess2"/>
    <dgm:cxn modelId="{EF1E1C6B-0992-1346-910F-EA8D00130AD9}" type="presParOf" srcId="{3EB20129-E97C-1240-8D1D-E8DA49130208}" destId="{22558BDA-B345-DF43-9E29-B3A0B134C3F7}" srcOrd="0" destOrd="0" presId="urn:microsoft.com/office/officeart/2005/8/layout/lProcess2"/>
    <dgm:cxn modelId="{C4B5FB03-2547-554A-A506-B4E32C7C50CA}" type="presParOf" srcId="{7FF7EA9D-AB8E-8E45-A262-C80DBF41EF25}" destId="{EB6CC4D5-5E37-104E-92ED-EB0F14964FFA}" srcOrd="3" destOrd="0" presId="urn:microsoft.com/office/officeart/2005/8/layout/lProcess2"/>
    <dgm:cxn modelId="{5681E506-8D23-F044-AB7A-DC9B1DD038F4}" type="presParOf" srcId="{7FF7EA9D-AB8E-8E45-A262-C80DBF41EF25}" destId="{9333BDAE-A261-1948-A15D-054E5CC491ED}" srcOrd="4" destOrd="0" presId="urn:microsoft.com/office/officeart/2005/8/layout/lProcess2"/>
    <dgm:cxn modelId="{F1E666D5-6E15-9343-8BE8-7702C5EED02E}" type="presParOf" srcId="{9333BDAE-A261-1948-A15D-054E5CC491ED}" destId="{4AAB4C6A-AD64-A349-A9C5-8D6BDA026EB1}" srcOrd="0" destOrd="0" presId="urn:microsoft.com/office/officeart/2005/8/layout/lProcess2"/>
    <dgm:cxn modelId="{8A93AFFC-897F-7643-82A9-C02EA6308004}" type="presParOf" srcId="{9333BDAE-A261-1948-A15D-054E5CC491ED}" destId="{157AC015-1B89-8A41-9B76-5E0914DC3048}" srcOrd="1" destOrd="0" presId="urn:microsoft.com/office/officeart/2005/8/layout/lProcess2"/>
    <dgm:cxn modelId="{8442F198-96AB-8843-88C6-D56D6C54BE82}" type="presParOf" srcId="{9333BDAE-A261-1948-A15D-054E5CC491ED}" destId="{C6647BA2-9427-6A4A-8FBF-9A582680689E}" srcOrd="2" destOrd="0" presId="urn:microsoft.com/office/officeart/2005/8/layout/lProcess2"/>
    <dgm:cxn modelId="{CDAA5CBC-7552-3E46-8B23-CCFCF2747DB9}" type="presParOf" srcId="{C6647BA2-9427-6A4A-8FBF-9A582680689E}" destId="{E2D356CD-B5CA-8C49-A445-CD979846CBAE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E3A2A-306D-784F-B389-498DE4338D8C}">
      <dsp:nvSpPr>
        <dsp:cNvPr id="0" name=""/>
        <dsp:cNvSpPr/>
      </dsp:nvSpPr>
      <dsp:spPr>
        <a:xfrm>
          <a:off x="1190" y="0"/>
          <a:ext cx="3095624" cy="39343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Inglés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Aplicar las estructuras gramaticales y el vocabulario apropiados. Familiarizarse con la cultura y tradiciones del Reino Unido</a:t>
          </a:r>
        </a:p>
      </dsp:txBody>
      <dsp:txXfrm>
        <a:off x="1190" y="0"/>
        <a:ext cx="3095624" cy="1180297"/>
      </dsp:txXfrm>
    </dsp:sp>
    <dsp:sp modelId="{D17FBCF0-DC75-9349-92EB-B4999EE61701}">
      <dsp:nvSpPr>
        <dsp:cNvPr id="0" name=""/>
        <dsp:cNvSpPr/>
      </dsp:nvSpPr>
      <dsp:spPr>
        <a:xfrm>
          <a:off x="3328987" y="0"/>
          <a:ext cx="3095624" cy="39343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Francés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Aplicar las estructuras gramaticales y el vocabulario apropiados. Familiarizarse con la cultura y tradiciones de Francia</a:t>
          </a:r>
        </a:p>
      </dsp:txBody>
      <dsp:txXfrm>
        <a:off x="3328987" y="0"/>
        <a:ext cx="3095624" cy="1180297"/>
      </dsp:txXfrm>
    </dsp:sp>
    <dsp:sp modelId="{4AAB4C6A-AD64-A349-A9C5-8D6BDA026EB1}">
      <dsp:nvSpPr>
        <dsp:cNvPr id="0" name=""/>
        <dsp:cNvSpPr/>
      </dsp:nvSpPr>
      <dsp:spPr>
        <a:xfrm>
          <a:off x="6656784" y="0"/>
          <a:ext cx="3095624" cy="39343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Biología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Reconocer las efectos de los radicales libres en el envejecimiento celular e identificar los beneficios de la obtención de los antioxidantes a través de la alimentación.</a:t>
          </a:r>
        </a:p>
      </dsp:txBody>
      <dsp:txXfrm>
        <a:off x="6656784" y="0"/>
        <a:ext cx="3095624" cy="1180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60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5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9"/>
            <a:ext cx="27432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10/19/18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7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4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10/19/18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5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10/19/18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7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10/19/18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6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10/19/18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2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6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4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10/19/18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7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10/19/18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6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8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468227" y="453009"/>
            <a:ext cx="10363200" cy="1362075"/>
          </a:xfrm>
        </p:spPr>
        <p:txBody>
          <a:bodyPr>
            <a:normAutofit/>
          </a:bodyPr>
          <a:lstStyle/>
          <a:p>
            <a:pPr algn="ctr"/>
            <a:r>
              <a:rPr lang="es-MX" sz="3200" dirty="0"/>
              <a:t>Bachillerato </a:t>
            </a:r>
            <a:r>
              <a:rPr lang="es-MX" sz="3200" dirty="0" err="1"/>
              <a:t>Rudyard</a:t>
            </a:r>
            <a:r>
              <a:rPr lang="es-MX" sz="3200" dirty="0"/>
              <a:t> </a:t>
            </a:r>
            <a:r>
              <a:rPr lang="es-MX" sz="3200" dirty="0" err="1"/>
              <a:t>Kipling</a:t>
            </a:r>
            <a:r>
              <a:rPr lang="es-MX" sz="3200" dirty="0"/>
              <a:t> clave: 7767</a:t>
            </a:r>
          </a:p>
        </p:txBody>
      </p:sp>
      <p:pic>
        <p:nvPicPr>
          <p:cNvPr id="7" name="Picture 4" descr="Resultado de imagen para Bachillerato Rudyard Kipling 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21" y="355677"/>
            <a:ext cx="1643962" cy="8420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125744" y="2135689"/>
            <a:ext cx="97997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Equipo 4</a:t>
            </a:r>
          </a:p>
          <a:p>
            <a:pPr algn="ctr"/>
            <a:r>
              <a:rPr lang="es-ES" sz="4000" dirty="0"/>
              <a:t>Cuarto Semestre de Bachillerato</a:t>
            </a:r>
          </a:p>
        </p:txBody>
      </p:sp>
    </p:spTree>
    <p:extLst>
      <p:ext uri="{BB962C8B-B14F-4D97-AF65-F5344CB8AC3E}">
        <p14:creationId xmlns:p14="http://schemas.microsoft.com/office/powerpoint/2010/main" val="1210975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22864" y="1413732"/>
            <a:ext cx="9903718" cy="4050515"/>
          </a:xfrm>
        </p:spPr>
        <p:txBody>
          <a:bodyPr>
            <a:normAutofit fontScale="90000"/>
          </a:bodyPr>
          <a:lstStyle/>
          <a:p>
            <a:r>
              <a:rPr lang="es-MX" dirty="0"/>
              <a:t>Participantes:</a:t>
            </a:r>
            <a:br>
              <a:rPr lang="es-MX" dirty="0"/>
            </a:br>
            <a:br>
              <a:rPr lang="es-MX" dirty="0"/>
            </a:br>
            <a:r>
              <a:rPr lang="es-MX" dirty="0"/>
              <a:t>Antonieta Duarte Romero- Biología </a:t>
            </a:r>
            <a:br>
              <a:rPr lang="es-MX" dirty="0"/>
            </a:br>
            <a:r>
              <a:rPr lang="es-MX" dirty="0"/>
              <a:t>Ana Rosa Morales Fernández- Francés </a:t>
            </a:r>
            <a:br>
              <a:rPr lang="es-MX" dirty="0"/>
            </a:br>
            <a:r>
              <a:rPr lang="es-MX" dirty="0"/>
              <a:t>Patricia López Davó/Rafael Marín Angulo-Inglés </a:t>
            </a:r>
            <a:br>
              <a:rPr lang="es-MX" dirty="0"/>
            </a:br>
            <a:endParaRPr lang="es-MX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52800" y="3761859"/>
            <a:ext cx="184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5" name="Picture 4" descr="Resultado de imagen para Bachillerato Rudyard Kipling 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21" y="355677"/>
            <a:ext cx="1643962" cy="8420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64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22864" y="1413732"/>
            <a:ext cx="9903718" cy="4050515"/>
          </a:xfrm>
        </p:spPr>
        <p:txBody>
          <a:bodyPr>
            <a:normAutofit/>
          </a:bodyPr>
          <a:lstStyle/>
          <a:p>
            <a:r>
              <a:rPr lang="es-MX" dirty="0"/>
              <a:t>Proyecto a llevarse a cabo en el ciclo escolar 2018 – 2019</a:t>
            </a:r>
            <a:br>
              <a:rPr lang="es-MX" dirty="0"/>
            </a:br>
            <a:r>
              <a:rPr lang="es-MX" dirty="0"/>
              <a:t>Enero 14 – Marzo 5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52800" y="3761859"/>
            <a:ext cx="184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5" name="Picture 4" descr="Resultado de imagen para Bachillerato Rudyard Kipling 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21" y="355677"/>
            <a:ext cx="1643962" cy="8420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628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22864" y="1413732"/>
            <a:ext cx="9903718" cy="4050515"/>
          </a:xfrm>
        </p:spPr>
        <p:txBody>
          <a:bodyPr>
            <a:normAutofit/>
          </a:bodyPr>
          <a:lstStyle/>
          <a:p>
            <a:r>
              <a:rPr lang="es-ES" dirty="0"/>
              <a:t>Mantente sano</a:t>
            </a:r>
            <a:br>
              <a:rPr lang="es-ES" dirty="0"/>
            </a:br>
            <a:r>
              <a:rPr lang="es-ES" dirty="0"/>
              <a:t>Cocina internacional rica en antioxidantes</a:t>
            </a:r>
            <a:br>
              <a:rPr lang="es-ES" dirty="0"/>
            </a:br>
            <a:r>
              <a:rPr lang="es-ES" sz="3600" dirty="0"/>
              <a:t>Equipo 4</a:t>
            </a:r>
            <a:br>
              <a:rPr lang="es-ES" sz="3600" dirty="0"/>
            </a:br>
            <a:r>
              <a:rPr lang="es-ES" sz="3600" dirty="0"/>
              <a:t>Cuarto Semestre de Bachillerato</a:t>
            </a:r>
            <a:endParaRPr lang="es-MX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52800" y="3761859"/>
            <a:ext cx="184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5" name="Picture 4" descr="Resultado de imagen para Bachillerato Rudyard Kipling 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21" y="355677"/>
            <a:ext cx="1643962" cy="8420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665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22863" y="1413732"/>
            <a:ext cx="10168591" cy="4050515"/>
          </a:xfrm>
        </p:spPr>
        <p:txBody>
          <a:bodyPr>
            <a:normAutofit/>
          </a:bodyPr>
          <a:lstStyle/>
          <a:p>
            <a:pPr algn="l"/>
            <a:r>
              <a:rPr lang="es-ES" sz="2000" b="1" dirty="0"/>
              <a:t>Introducción </a:t>
            </a:r>
            <a:br>
              <a:rPr lang="es-ES" sz="2000" dirty="0"/>
            </a:br>
            <a:r>
              <a:rPr lang="es-ES" sz="2000" dirty="0"/>
              <a:t>Las células de todos los organismos se encuentran expuestas a la acción de radicales libres que están presentes en el ambiente, contaminantes y algunos alimentos. Estas moléculas son las responsables del daño de las membranas celulares y del envejecimiento o muerte celular.</a:t>
            </a:r>
            <a:br>
              <a:rPr lang="en-US" sz="2000" dirty="0"/>
            </a:br>
            <a:r>
              <a:rPr lang="es-ES" sz="2000" dirty="0"/>
              <a:t>Los antioxidantes son unas moléculas que se encargan de evitar la oxidación de otras moléculas, especialmente cuando estas están expuestas a los radicales libres. Gracias a esta función, los antioxidantes tienen la capacidad de retrasar el desgaste y el deterioro de la piel, órganos y  tejidos. </a:t>
            </a:r>
            <a:br>
              <a:rPr lang="es-ES" sz="2000" dirty="0"/>
            </a:br>
            <a:r>
              <a:rPr lang="es-ES" sz="2000" dirty="0"/>
              <a:t>Ciertos alimentos tradicionales de las gastronomías francesa, inglesa contienen un alto porcentaje de antioxidantes.</a:t>
            </a:r>
            <a:br>
              <a:rPr lang="en-US" sz="2000" dirty="0"/>
            </a:br>
            <a:r>
              <a:rPr lang="es-ES" sz="2000" dirty="0"/>
              <a:t>Se analizarán los beneficios a la salud del consumo tradicional de alimentos y bebidas que contiene antioxidantes, al tiempo que se relaciona con sus culturas, costumbres y tradiciones.</a:t>
            </a:r>
            <a:endParaRPr lang="es-MX" sz="20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52800" y="3761859"/>
            <a:ext cx="184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5" name="Picture 4" descr="Resultado de imagen para Bachillerato Rudyard Kipling 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21" y="355677"/>
            <a:ext cx="1643962" cy="8420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875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22863" y="1413732"/>
            <a:ext cx="10168591" cy="4050515"/>
          </a:xfrm>
        </p:spPr>
        <p:txBody>
          <a:bodyPr>
            <a:normAutofit/>
          </a:bodyPr>
          <a:lstStyle/>
          <a:p>
            <a:pPr algn="l"/>
            <a:r>
              <a:rPr lang="es-ES" sz="3600" b="1" dirty="0"/>
              <a:t>Objetivo general</a:t>
            </a:r>
            <a:br>
              <a:rPr lang="es-ES" sz="3600" dirty="0"/>
            </a:br>
            <a:r>
              <a:rPr lang="es-ES" sz="3600" dirty="0"/>
              <a:t>Analizar el impacto de los compuestos antioxidantes activos presentes en los alimentos consumidos en Francia y el Reino Unido, para mantener una vida saludable.</a:t>
            </a:r>
            <a:endParaRPr lang="es-MX" sz="36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52800" y="3761859"/>
            <a:ext cx="184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5" name="Picture 4" descr="Resultado de imagen para Bachillerato Rudyard Kipling 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21" y="355677"/>
            <a:ext cx="1643962" cy="8420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48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Resultado de imagen para Bachillerato Rudyard Kipling 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82" y="557697"/>
            <a:ext cx="1643962" cy="8420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1290009582"/>
              </p:ext>
            </p:extLst>
          </p:nvPr>
        </p:nvGraphicFramePr>
        <p:xfrm>
          <a:off x="2032000" y="1203159"/>
          <a:ext cx="9753600" cy="393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82081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2585</TotalTime>
  <Words>96</Words>
  <Application>Microsoft Macintosh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Bachillerato Rudyard Kipling clave: 7767</vt:lpstr>
      <vt:lpstr>Participantes:  Antonieta Duarte Romero- Biología  Ana Rosa Morales Fernández- Francés  Patricia López Davó/Rafael Marín Angulo-Inglés  </vt:lpstr>
      <vt:lpstr>Proyecto a llevarse a cabo en el ciclo escolar 2018 – 2019 Enero 14 – Marzo 5</vt:lpstr>
      <vt:lpstr>Mantente sano Cocina internacional rica en antioxidantes Equipo 4 Cuarto Semestre de Bachillerato</vt:lpstr>
      <vt:lpstr>Introducción  Las células de todos los organismos se encuentran expuestas a la acción de radicales libres que están presentes en el ambiente, contaminantes y algunos alimentos. Estas moléculas son las responsables del daño de las membranas celulares y del envejecimiento o muerte celular. Los antioxidantes son unas moléculas que se encargan de evitar la oxidación de otras moléculas, especialmente cuando estas están expuestas a los radicales libres. Gracias a esta función, los antioxidantes tienen la capacidad de retrasar el desgaste y el deterioro de la piel, órganos y  tejidos.  Ciertos alimentos tradicionales de las gastronomías francesa, inglesa contienen un alto porcentaje de antioxidantes. Se analizarán los beneficios a la salud del consumo tradicional de alimentos y bebidas que contiene antioxidantes, al tiempo que se relaciona con sus culturas, costumbres y tradiciones.</vt:lpstr>
      <vt:lpstr>Objetivo general Analizar el impacto de los compuestos antioxidantes activos presentes en los alimentos consumidos en Francia y el Reino Unido, para mantener una vida saludable.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Rosy Rox</dc:creator>
  <cp:lastModifiedBy>PATTY DAVO</cp:lastModifiedBy>
  <cp:revision>78</cp:revision>
  <cp:lastPrinted>2018-04-25T23:46:52Z</cp:lastPrinted>
  <dcterms:created xsi:type="dcterms:W3CDTF">2017-10-21T00:50:19Z</dcterms:created>
  <dcterms:modified xsi:type="dcterms:W3CDTF">2018-10-19T11:35:03Z</dcterms:modified>
</cp:coreProperties>
</file>