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62" r:id="rId2"/>
    <p:sldId id="263" r:id="rId3"/>
    <p:sldId id="264" r:id="rId4"/>
    <p:sldId id="265" r:id="rId5"/>
    <p:sldId id="267" r:id="rId6"/>
    <p:sldId id="268" r:id="rId7"/>
    <p:sldId id="269" r:id="rId8"/>
    <p:sldId id="270" r:id="rId9"/>
    <p:sldId id="271" r:id="rId10"/>
    <p:sldId id="272" r:id="rId11"/>
    <p:sldId id="321" r:id="rId12"/>
    <p:sldId id="322" r:id="rId13"/>
    <p:sldId id="323" r:id="rId14"/>
    <p:sldId id="315" r:id="rId15"/>
    <p:sldId id="317" r:id="rId16"/>
    <p:sldId id="316" r:id="rId17"/>
    <p:sldId id="318" r:id="rId18"/>
    <p:sldId id="319" r:id="rId19"/>
    <p:sldId id="273" r:id="rId20"/>
    <p:sldId id="274" r:id="rId21"/>
    <p:sldId id="275" r:id="rId22"/>
    <p:sldId id="276" r:id="rId23"/>
    <p:sldId id="277" r:id="rId24"/>
    <p:sldId id="278" r:id="rId25"/>
    <p:sldId id="310" r:id="rId26"/>
    <p:sldId id="311" r:id="rId27"/>
    <p:sldId id="312" r:id="rId28"/>
    <p:sldId id="313" r:id="rId29"/>
    <p:sldId id="314" r:id="rId30"/>
    <p:sldId id="279" r:id="rId31"/>
    <p:sldId id="280" r:id="rId32"/>
    <p:sldId id="281" r:id="rId33"/>
    <p:sldId id="282" r:id="rId34"/>
    <p:sldId id="283" r:id="rId35"/>
    <p:sldId id="284" r:id="rId36"/>
    <p:sldId id="285" r:id="rId37"/>
    <p:sldId id="324" r:id="rId38"/>
    <p:sldId id="325" r:id="rId39"/>
    <p:sldId id="326"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120"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96E692C2-5323-4F79-B6DE-04FDEB6EA111}" type="datetimeFigureOut">
              <a:rPr lang="es-MX" smtClean="0">
                <a:solidFill>
                  <a:prstClr val="black">
                    <a:tint val="75000"/>
                  </a:prstClr>
                </a:solidFill>
              </a:rPr>
              <a:pPr/>
              <a:t>11/03/2019</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1981176-8BA4-41BC-8D39-6E6CBF5B074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81743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96E692C2-5323-4F79-B6DE-04FDEB6EA111}" type="datetimeFigureOut">
              <a:rPr lang="es-MX" smtClean="0">
                <a:solidFill>
                  <a:prstClr val="black">
                    <a:tint val="75000"/>
                  </a:prstClr>
                </a:solidFill>
              </a:rPr>
              <a:pPr/>
              <a:t>11/03/2019</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1981176-8BA4-41BC-8D39-6E6CBF5B074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94853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96E692C2-5323-4F79-B6DE-04FDEB6EA111}" type="datetimeFigureOut">
              <a:rPr lang="es-MX" smtClean="0">
                <a:solidFill>
                  <a:prstClr val="black">
                    <a:tint val="75000"/>
                  </a:prstClr>
                </a:solidFill>
              </a:rPr>
              <a:pPr/>
              <a:t>11/03/2019</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1981176-8BA4-41BC-8D39-6E6CBF5B074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795323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96E692C2-5323-4F79-B6DE-04FDEB6EA111}" type="datetimeFigureOut">
              <a:rPr lang="es-MX" smtClean="0">
                <a:solidFill>
                  <a:prstClr val="black">
                    <a:tint val="75000"/>
                  </a:prstClr>
                </a:solidFill>
              </a:rPr>
              <a:pPr/>
              <a:t>11/03/2019</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1981176-8BA4-41BC-8D39-6E6CBF5B074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446994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96E692C2-5323-4F79-B6DE-04FDEB6EA111}" type="datetimeFigureOut">
              <a:rPr lang="es-MX" smtClean="0">
                <a:solidFill>
                  <a:prstClr val="black">
                    <a:tint val="75000"/>
                  </a:prstClr>
                </a:solidFill>
              </a:rPr>
              <a:pPr/>
              <a:t>11/03/2019</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1981176-8BA4-41BC-8D39-6E6CBF5B074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16610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96E692C2-5323-4F79-B6DE-04FDEB6EA111}" type="datetimeFigureOut">
              <a:rPr lang="es-MX" smtClean="0">
                <a:solidFill>
                  <a:prstClr val="black">
                    <a:tint val="75000"/>
                  </a:prstClr>
                </a:solidFill>
              </a:rPr>
              <a:pPr/>
              <a:t>11/03/2019</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1981176-8BA4-41BC-8D39-6E6CBF5B074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047687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96E692C2-5323-4F79-B6DE-04FDEB6EA111}" type="datetimeFigureOut">
              <a:rPr lang="es-MX" smtClean="0">
                <a:solidFill>
                  <a:prstClr val="black">
                    <a:tint val="75000"/>
                  </a:prstClr>
                </a:solidFill>
              </a:rPr>
              <a:pPr/>
              <a:t>11/03/2019</a:t>
            </a:fld>
            <a:endParaRPr lang="es-MX">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MX">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91981176-8BA4-41BC-8D39-6E6CBF5B074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95310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96E692C2-5323-4F79-B6DE-04FDEB6EA111}" type="datetimeFigureOut">
              <a:rPr lang="es-MX" smtClean="0">
                <a:solidFill>
                  <a:prstClr val="black">
                    <a:tint val="75000"/>
                  </a:prstClr>
                </a:solidFill>
              </a:rPr>
              <a:pPr/>
              <a:t>11/03/2019</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91981176-8BA4-41BC-8D39-6E6CBF5B074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997686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6E692C2-5323-4F79-B6DE-04FDEB6EA111}" type="datetimeFigureOut">
              <a:rPr lang="es-MX" smtClean="0">
                <a:solidFill>
                  <a:prstClr val="black">
                    <a:tint val="75000"/>
                  </a:prstClr>
                </a:solidFill>
              </a:rPr>
              <a:pPr/>
              <a:t>11/03/2019</a:t>
            </a:fld>
            <a:endParaRPr lang="es-MX">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MX">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91981176-8BA4-41BC-8D39-6E6CBF5B074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52942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6E692C2-5323-4F79-B6DE-04FDEB6EA111}" type="datetimeFigureOut">
              <a:rPr lang="es-MX" smtClean="0">
                <a:solidFill>
                  <a:prstClr val="black">
                    <a:tint val="75000"/>
                  </a:prstClr>
                </a:solidFill>
              </a:rPr>
              <a:pPr/>
              <a:t>11/03/2019</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1981176-8BA4-41BC-8D39-6E6CBF5B074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449712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6E692C2-5323-4F79-B6DE-04FDEB6EA111}" type="datetimeFigureOut">
              <a:rPr lang="es-MX" smtClean="0">
                <a:solidFill>
                  <a:prstClr val="black">
                    <a:tint val="75000"/>
                  </a:prstClr>
                </a:solidFill>
              </a:rPr>
              <a:pPr/>
              <a:t>11/03/2019</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1981176-8BA4-41BC-8D39-6E6CBF5B074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8722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E692C2-5323-4F79-B6DE-04FDEB6EA111}" type="datetimeFigureOut">
              <a:rPr lang="es-MX" smtClean="0">
                <a:solidFill>
                  <a:prstClr val="black">
                    <a:tint val="75000"/>
                  </a:prstClr>
                </a:solidFill>
              </a:rPr>
              <a:pPr/>
              <a:t>11/03/2019</a:t>
            </a:fld>
            <a:endParaRPr lang="es-MX">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81176-8BA4-41BC-8D39-6E6CBF5B074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513322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chemeClr val="accent1">
                <a:lumMod val="45000"/>
                <a:lumOff val="55000"/>
              </a:schemeClr>
            </a:gs>
            <a:gs pos="83000">
              <a:schemeClr val="accent1">
                <a:lumMod val="45000"/>
                <a:lumOff val="55000"/>
              </a:schemeClr>
            </a:gs>
            <a:gs pos="100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252263" y="102810"/>
            <a:ext cx="11180156" cy="1756228"/>
          </a:xfrm>
        </p:spPr>
        <p:txBody>
          <a:bodyPr>
            <a:normAutofit/>
          </a:bodyPr>
          <a:lstStyle/>
          <a:p>
            <a:r>
              <a:rPr lang="es-MX" dirty="0" smtClean="0">
                <a:ln w="0"/>
                <a:effectLst>
                  <a:outerShdw blurRad="50800" dist="38100" dir="16200000" rotWithShape="0">
                    <a:prstClr val="black">
                      <a:alpha val="40000"/>
                    </a:prstClr>
                  </a:outerShdw>
                </a:effectLst>
                <a:latin typeface="Calisto MT" panose="02040603050505030304" pitchFamily="18" charset="0"/>
              </a:rPr>
              <a:t>Colegio Ingeniero Armando I. Santacruz, A. C</a:t>
            </a:r>
            <a:r>
              <a:rPr lang="es-MX" dirty="0" smtClean="0">
                <a:ln w="0"/>
                <a:effectLst>
                  <a:outerShdw blurRad="38100" dist="38100" dir="2700000" algn="tl">
                    <a:srgbClr val="000000">
                      <a:alpha val="43137"/>
                    </a:srgbClr>
                  </a:outerShdw>
                </a:effectLst>
                <a:latin typeface="Calisto MT" panose="02040603050505030304" pitchFamily="18" charset="0"/>
              </a:rPr>
              <a:t>.</a:t>
            </a:r>
            <a:endParaRPr lang="es-MX" dirty="0">
              <a:ln w="0"/>
              <a:effectLst>
                <a:outerShdw blurRad="38100" dist="38100" dir="2700000" algn="tl">
                  <a:srgbClr val="000000">
                    <a:alpha val="43137"/>
                  </a:srgbClr>
                </a:outerShdw>
              </a:effectLst>
              <a:latin typeface="Calisto MT" panose="02040603050505030304" pitchFamily="18" charset="0"/>
            </a:endParaRPr>
          </a:p>
        </p:txBody>
      </p:sp>
      <p:pic>
        <p:nvPicPr>
          <p:cNvPr id="4" name="Picture 2" descr="http://www.santacruz.com.mx/image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8754" y="1536111"/>
            <a:ext cx="3754362" cy="484290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288799" y="2930457"/>
            <a:ext cx="4324601" cy="1323439"/>
          </a:xfrm>
          <a:prstGeom prst="rect">
            <a:avLst/>
          </a:prstGeom>
          <a:noFill/>
        </p:spPr>
        <p:txBody>
          <a:bodyPr wrap="square" lIns="91440" tIns="45720" rIns="91440" bIns="45720">
            <a:spAutoFit/>
          </a:bodyPr>
          <a:lstStyle/>
          <a:p>
            <a:pPr algn="ctr"/>
            <a:r>
              <a:rPr lang="es-ES" sz="8000" dirty="0">
                <a:ln w="0"/>
                <a:solidFill>
                  <a:prstClr val="black"/>
                </a:solidFill>
                <a:effectLst>
                  <a:reflection blurRad="6350" stA="53000" endA="300" endPos="35500" dir="5400000" sy="-90000" algn="bl" rotWithShape="0"/>
                </a:effectLst>
                <a:latin typeface="Vladimir Script" panose="03050402040407070305" pitchFamily="66" charset="0"/>
              </a:rPr>
              <a:t>Equipo</a:t>
            </a:r>
            <a:r>
              <a:rPr lang="es-ES" sz="8000" dirty="0">
                <a:ln w="0"/>
                <a:solidFill>
                  <a:prstClr val="black"/>
                </a:solidFill>
                <a:effectLst>
                  <a:reflection blurRad="6350" stA="53000" endA="300" endPos="35500" dir="5400000" sy="-90000" algn="bl" rotWithShape="0"/>
                </a:effectLst>
              </a:rPr>
              <a:t> </a:t>
            </a:r>
            <a:r>
              <a:rPr lang="es-ES" sz="8000" dirty="0">
                <a:ln w="0"/>
                <a:solidFill>
                  <a:prstClr val="black"/>
                </a:solidFill>
                <a:effectLst>
                  <a:reflection blurRad="6350" stA="53000" endA="300" endPos="35500" dir="5400000" sy="-90000" algn="bl" rotWithShape="0"/>
                </a:effectLst>
                <a:latin typeface="Vladimir Script" panose="03050402040407070305" pitchFamily="66" charset="0"/>
              </a:rPr>
              <a:t>3</a:t>
            </a:r>
          </a:p>
        </p:txBody>
      </p:sp>
      <p:sp>
        <p:nvSpPr>
          <p:cNvPr id="3" name="CuadroTexto 2"/>
          <p:cNvSpPr txBox="1"/>
          <p:nvPr/>
        </p:nvSpPr>
        <p:spPr>
          <a:xfrm>
            <a:off x="8782908" y="6370548"/>
            <a:ext cx="2420915" cy="369332"/>
          </a:xfrm>
          <a:prstGeom prst="rect">
            <a:avLst/>
          </a:prstGeom>
          <a:noFill/>
        </p:spPr>
        <p:txBody>
          <a:bodyPr wrap="square" rtlCol="0">
            <a:spAutoFit/>
          </a:bodyPr>
          <a:lstStyle/>
          <a:p>
            <a:r>
              <a:rPr lang="es-MX" dirty="0">
                <a:solidFill>
                  <a:srgbClr val="4472C4"/>
                </a:solidFill>
                <a:effectLst>
                  <a:outerShdw blurRad="38100" dist="38100" dir="2700000" algn="tl">
                    <a:srgbClr val="000000">
                      <a:alpha val="43137"/>
                    </a:srgbClr>
                  </a:outerShdw>
                </a:effectLst>
                <a:latin typeface="Monotype Corsiva" panose="03010101010201010101" pitchFamily="66" charset="0"/>
              </a:rPr>
              <a:t>Ama y Busca la Verdad </a:t>
            </a:r>
          </a:p>
        </p:txBody>
      </p:sp>
      <p:sp>
        <p:nvSpPr>
          <p:cNvPr id="7" name="Rectángulo 6"/>
          <p:cNvSpPr/>
          <p:nvPr/>
        </p:nvSpPr>
        <p:spPr>
          <a:xfrm>
            <a:off x="93134" y="4253896"/>
            <a:ext cx="4715933" cy="1323439"/>
          </a:xfrm>
          <a:prstGeom prst="rect">
            <a:avLst/>
          </a:prstGeom>
          <a:noFill/>
        </p:spPr>
        <p:txBody>
          <a:bodyPr wrap="square" lIns="91440" tIns="45720" rIns="91440" bIns="45720">
            <a:spAutoFit/>
          </a:bodyPr>
          <a:lstStyle/>
          <a:p>
            <a:pPr algn="ctr"/>
            <a:r>
              <a:rPr lang="es-ES" sz="8000" dirty="0" smtClean="0">
                <a:ln w="0"/>
                <a:solidFill>
                  <a:schemeClr val="accent2">
                    <a:lumMod val="75000"/>
                  </a:schemeClr>
                </a:solidFill>
                <a:effectLst>
                  <a:reflection blurRad="6350" stA="53000" endA="300" endPos="35500" dir="5400000" sy="-90000" algn="bl" rotWithShape="0"/>
                </a:effectLst>
                <a:latin typeface="Vladimir Script" panose="03050402040407070305" pitchFamily="66" charset="0"/>
              </a:rPr>
              <a:t>6°</a:t>
            </a:r>
            <a:r>
              <a:rPr lang="es-ES" sz="8000" dirty="0">
                <a:ln w="0"/>
                <a:solidFill>
                  <a:schemeClr val="accent2">
                    <a:lumMod val="75000"/>
                  </a:schemeClr>
                </a:solidFill>
                <a:effectLst>
                  <a:reflection blurRad="6350" stA="53000" endA="300" endPos="35500" dir="5400000" sy="-90000" algn="bl" rotWithShape="0"/>
                </a:effectLst>
                <a:latin typeface="Vladimir Script" panose="03050402040407070305" pitchFamily="66" charset="0"/>
              </a:rPr>
              <a:t> </a:t>
            </a:r>
            <a:r>
              <a:rPr lang="es-ES" sz="8000" dirty="0" smtClean="0">
                <a:ln w="0"/>
                <a:solidFill>
                  <a:schemeClr val="accent2">
                    <a:lumMod val="75000"/>
                  </a:schemeClr>
                </a:solidFill>
                <a:effectLst>
                  <a:reflection blurRad="6350" stA="53000" endA="300" endPos="35500" dir="5400000" sy="-90000" algn="bl" rotWithShape="0"/>
                </a:effectLst>
                <a:latin typeface="Vladimir Script" panose="03050402040407070305" pitchFamily="66" charset="0"/>
              </a:rPr>
              <a:t>Grado</a:t>
            </a:r>
            <a:endParaRPr lang="es-ES" sz="8000" dirty="0">
              <a:ln w="0"/>
              <a:solidFill>
                <a:schemeClr val="accent2">
                  <a:lumMod val="75000"/>
                </a:schemeClr>
              </a:solidFill>
              <a:effectLst>
                <a:reflection blurRad="6350" stA="53000" endA="300" endPos="35500" dir="5400000" sy="-90000" algn="bl" rotWithShape="0"/>
              </a:effectLst>
              <a:latin typeface="Vladimir Script" panose="03050402040407070305" pitchFamily="66" charset="0"/>
            </a:endParaRPr>
          </a:p>
        </p:txBody>
      </p:sp>
    </p:spTree>
    <p:extLst>
      <p:ext uri="{BB962C8B-B14F-4D97-AF65-F5344CB8AC3E}">
        <p14:creationId xmlns:p14="http://schemas.microsoft.com/office/powerpoint/2010/main" val="1341066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ln w="0"/>
                <a:effectLst>
                  <a:reflection blurRad="6350" stA="53000" endA="300" endPos="35500" dir="5400000" sy="-90000" algn="bl" rotWithShape="0"/>
                </a:effectLst>
                <a:latin typeface="Bodoni MT Black" panose="02070A03080606020203" pitchFamily="18" charset="0"/>
              </a:rPr>
              <a:t>VIDEO INTRODUCTORIO</a:t>
            </a:r>
            <a:endParaRPr lang="es-MX" dirty="0">
              <a:ln w="0"/>
              <a:effectLst>
                <a:reflection blurRad="6350" stA="53000" endA="300" endPos="35500" dir="5400000" sy="-90000" algn="bl" rotWithShape="0"/>
              </a:effectLst>
              <a:latin typeface="Bodoni MT Black" panose="02070A03080606020203" pitchFamily="18" charset="0"/>
            </a:endParaRPr>
          </a:p>
        </p:txBody>
      </p:sp>
      <p:pic>
        <p:nvPicPr>
          <p:cNvPr id="4" name="CONTAMINAC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1566424"/>
            <a:ext cx="10515600" cy="4610539"/>
          </a:xfrm>
        </p:spPr>
      </p:pic>
    </p:spTree>
    <p:extLst>
      <p:ext uri="{BB962C8B-B14F-4D97-AF65-F5344CB8AC3E}">
        <p14:creationId xmlns:p14="http://schemas.microsoft.com/office/powerpoint/2010/main" val="3725329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414996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22458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168665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386349" y="11063"/>
            <a:ext cx="9129252" cy="6846937"/>
          </a:xfrm>
        </p:spPr>
      </p:pic>
    </p:spTree>
    <p:extLst>
      <p:ext uri="{BB962C8B-B14F-4D97-AF65-F5344CB8AC3E}">
        <p14:creationId xmlns:p14="http://schemas.microsoft.com/office/powerpoint/2010/main" val="1719560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157557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59305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70616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567635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455575" y="1530220"/>
            <a:ext cx="9386596" cy="2463495"/>
          </a:xfrm>
          <a:prstGeom prst="rect">
            <a:avLst/>
          </a:prstGeom>
        </p:spPr>
        <p:txBody>
          <a:bodyPr wrap="square">
            <a:spAutoFit/>
          </a:bodyPr>
          <a:lstStyle/>
          <a:p>
            <a:pPr algn="ctr">
              <a:lnSpc>
                <a:spcPct val="107000"/>
              </a:lnSpc>
              <a:spcAft>
                <a:spcPts val="0"/>
              </a:spcAft>
            </a:pPr>
            <a:r>
              <a:rPr lang="es-MX" sz="3600" dirty="0">
                <a:solidFill>
                  <a:srgbClr val="000000"/>
                </a:solidFill>
                <a:effectLst>
                  <a:outerShdw blurRad="38100" dist="19050" dir="2700000" algn="tl">
                    <a:schemeClr val="dk1">
                      <a:alpha val="40000"/>
                    </a:schemeClr>
                  </a:outerShdw>
                </a:effectLst>
                <a:latin typeface="Arial Black" panose="020B0A04020102020204" pitchFamily="34" charset="0"/>
                <a:ea typeface="Calibri" panose="020F0502020204030204" pitchFamily="34" charset="0"/>
                <a:cs typeface="CenturyGothic"/>
              </a:rPr>
              <a:t>UNA ACTIVIDAD </a:t>
            </a:r>
            <a:r>
              <a:rPr lang="es-MX" sz="3600" dirty="0">
                <a:solidFill>
                  <a:srgbClr val="000000"/>
                </a:solidFill>
                <a:effectLst>
                  <a:outerShdw blurRad="38100" dist="19050" dir="2700000" algn="tl">
                    <a:schemeClr val="dk1">
                      <a:alpha val="40000"/>
                    </a:schemeClr>
                  </a:outerShdw>
                </a:effectLst>
                <a:latin typeface="Arial Black" panose="020B0A04020102020204" pitchFamily="34" charset="0"/>
                <a:ea typeface="Calibri" panose="020F0502020204030204" pitchFamily="34" charset="0"/>
                <a:cs typeface="CenturyGothic-Bold"/>
              </a:rPr>
              <a:t>INTERDISCIPLINARIA </a:t>
            </a:r>
            <a:endParaRPr lang="es-MX"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MX" sz="3600" dirty="0">
                <a:solidFill>
                  <a:srgbClr val="000000"/>
                </a:solidFill>
                <a:effectLst>
                  <a:outerShdw blurRad="38100" dist="19050" dir="2700000" algn="tl">
                    <a:schemeClr val="dk1">
                      <a:alpha val="40000"/>
                    </a:schemeClr>
                  </a:outerShdw>
                </a:effectLst>
                <a:latin typeface="Arial Black" panose="020B0A04020102020204" pitchFamily="34" charset="0"/>
                <a:ea typeface="Calibri" panose="020F0502020204030204" pitchFamily="34" charset="0"/>
                <a:cs typeface="CenturyGothic"/>
              </a:rPr>
              <a:t>PARA DAR INICIO O DETONAR EL PROYECTO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2297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latin typeface="Tw Cen MT Condensed" panose="020B0606020104020203" pitchFamily="34" charset="0"/>
              </a:rPr>
              <a:t> PROFESORES RESPONSABLES</a:t>
            </a:r>
            <a:endParaRPr lang="es-MX" dirty="0">
              <a:latin typeface="Tw Cen MT Condensed" panose="020B0606020104020203" pitchFamily="34" charset="0"/>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987913215"/>
              </p:ext>
            </p:extLst>
          </p:nvPr>
        </p:nvGraphicFramePr>
        <p:xfrm>
          <a:off x="1007533" y="1690687"/>
          <a:ext cx="10176934" cy="3393442"/>
        </p:xfrm>
        <a:graphic>
          <a:graphicData uri="http://schemas.openxmlformats.org/drawingml/2006/table">
            <a:tbl>
              <a:tblPr firstRow="1" firstCol="1" bandRow="1"/>
              <a:tblGrid>
                <a:gridCol w="4603875"/>
                <a:gridCol w="5573059"/>
              </a:tblGrid>
              <a:tr h="445670">
                <a:tc>
                  <a:txBody>
                    <a:bodyPr/>
                    <a:lstStyle/>
                    <a:p>
                      <a:pPr algn="ctr">
                        <a:lnSpc>
                          <a:spcPct val="107000"/>
                        </a:lnSpc>
                        <a:spcAft>
                          <a:spcPts val="0"/>
                        </a:spcAft>
                      </a:pPr>
                      <a:r>
                        <a:rPr lang="es-MX" sz="1400" b="1" dirty="0" smtClean="0">
                          <a:solidFill>
                            <a:srgbClr val="FFFF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PROFESORES</a:t>
                      </a:r>
                      <a:endParaRPr lang="es-MX"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07000"/>
                        </a:lnSpc>
                        <a:spcAft>
                          <a:spcPts val="0"/>
                        </a:spcAft>
                      </a:pPr>
                      <a:r>
                        <a:rPr lang="es-MX" sz="1400" b="1" dirty="0">
                          <a:solidFill>
                            <a:srgbClr val="FFFF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ASIGNATURA</a:t>
                      </a:r>
                      <a:endParaRPr lang="es-MX"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r>
              <a:tr h="736943">
                <a:tc>
                  <a:txBody>
                    <a:bodyPr/>
                    <a:lstStyle/>
                    <a:p>
                      <a:pPr marL="288290" algn="ctr">
                        <a:lnSpc>
                          <a:spcPct val="107000"/>
                        </a:lnSpc>
                        <a:spcAft>
                          <a:spcPts val="0"/>
                        </a:spcAft>
                      </a:pPr>
                      <a:r>
                        <a:rPr lang="es-MX" sz="1400" b="1" dirty="0">
                          <a:effectLst/>
                          <a:latin typeface="Times New Roman" panose="02020603050405020304" pitchFamily="18" charset="0"/>
                          <a:ea typeface="Calibri" panose="020F0502020204030204" pitchFamily="34" charset="0"/>
                          <a:cs typeface="Times New Roman" panose="02020603050405020304" pitchFamily="18" charset="0"/>
                        </a:rPr>
                        <a:t>Javier Salazar Soto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marL="288290" algn="ctr">
                        <a:lnSpc>
                          <a:spcPct val="107000"/>
                        </a:lnSpc>
                        <a:spcAft>
                          <a:spcPts val="0"/>
                        </a:spcAft>
                      </a:pPr>
                      <a:r>
                        <a:rPr lang="es-MX" sz="1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algn="ctr">
                        <a:lnSpc>
                          <a:spcPct val="107000"/>
                        </a:lnSpc>
                        <a:spcAft>
                          <a:spcPts val="0"/>
                        </a:spcAft>
                      </a:pPr>
                      <a:r>
                        <a:rPr lang="es-MX" sz="1400" dirty="0">
                          <a:effectLst/>
                          <a:latin typeface="Times New Roman" panose="02020603050405020304" pitchFamily="18" charset="0"/>
                          <a:ea typeface="Calibri" panose="020F0502020204030204" pitchFamily="34" charset="0"/>
                          <a:cs typeface="Times New Roman" panose="02020603050405020304" pitchFamily="18" charset="0"/>
                        </a:rPr>
                        <a:t>Física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r>
              <a:tr h="736943">
                <a:tc>
                  <a:txBody>
                    <a:bodyPr/>
                    <a:lstStyle/>
                    <a:p>
                      <a:pPr marL="288290" algn="ctr">
                        <a:lnSpc>
                          <a:spcPct val="107000"/>
                        </a:lnSpc>
                        <a:spcAft>
                          <a:spcPts val="0"/>
                        </a:spcAft>
                      </a:pPr>
                      <a:r>
                        <a:rPr lang="es-MX" sz="1400" b="1" dirty="0">
                          <a:effectLst/>
                          <a:latin typeface="Times New Roman" panose="02020603050405020304" pitchFamily="18" charset="0"/>
                          <a:ea typeface="Calibri" panose="020F0502020204030204" pitchFamily="34" charset="0"/>
                          <a:cs typeface="Times New Roman" panose="02020603050405020304" pitchFamily="18" charset="0"/>
                        </a:rPr>
                        <a:t>Diana Marcela Reyes Torres</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marL="288290" algn="ctr">
                        <a:lnSpc>
                          <a:spcPct val="107000"/>
                        </a:lnSpc>
                        <a:spcAft>
                          <a:spcPts val="0"/>
                        </a:spcAft>
                      </a:pPr>
                      <a:r>
                        <a:rPr lang="es-MX" sz="1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L="5715" algn="ctr">
                        <a:lnSpc>
                          <a:spcPct val="107000"/>
                        </a:lnSpc>
                        <a:spcAft>
                          <a:spcPts val="0"/>
                        </a:spcAft>
                      </a:pPr>
                      <a:r>
                        <a:rPr lang="es-MX" sz="1400" dirty="0">
                          <a:effectLst/>
                          <a:latin typeface="Times New Roman" panose="02020603050405020304" pitchFamily="18" charset="0"/>
                          <a:ea typeface="Calibri" panose="020F0502020204030204" pitchFamily="34" charset="0"/>
                          <a:cs typeface="Times New Roman" panose="02020603050405020304" pitchFamily="18" charset="0"/>
                        </a:rPr>
                        <a:t>Contabilidad y Gestión Administrativa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r>
              <a:tr h="736943">
                <a:tc>
                  <a:txBody>
                    <a:bodyPr/>
                    <a:lstStyle/>
                    <a:p>
                      <a:pPr marL="288290" algn="ctr">
                        <a:lnSpc>
                          <a:spcPct val="107000"/>
                        </a:lnSpc>
                        <a:spcAft>
                          <a:spcPts val="0"/>
                        </a:spcAft>
                      </a:pPr>
                      <a:r>
                        <a:rPr lang="es-MX" sz="1400" b="1" dirty="0">
                          <a:effectLst/>
                          <a:latin typeface="Times New Roman" panose="02020603050405020304" pitchFamily="18" charset="0"/>
                          <a:ea typeface="Calibri" panose="020F0502020204030204" pitchFamily="34" charset="0"/>
                          <a:cs typeface="Times New Roman" panose="02020603050405020304" pitchFamily="18" charset="0"/>
                        </a:rPr>
                        <a:t>Erick Nava Galindo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marL="288290" algn="ctr">
                        <a:lnSpc>
                          <a:spcPct val="107000"/>
                        </a:lnSpc>
                        <a:spcAft>
                          <a:spcPts val="0"/>
                        </a:spcAft>
                      </a:pPr>
                      <a:r>
                        <a:rPr lang="es-MX" sz="1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L="5715" algn="ctr">
                        <a:lnSpc>
                          <a:spcPct val="107000"/>
                        </a:lnSpc>
                        <a:spcAft>
                          <a:spcPts val="0"/>
                        </a:spcAft>
                      </a:pPr>
                      <a:r>
                        <a:rPr lang="es-MX" sz="1400" dirty="0">
                          <a:effectLst/>
                          <a:latin typeface="Times New Roman" panose="02020603050405020304" pitchFamily="18" charset="0"/>
                          <a:ea typeface="Calibri" panose="020F0502020204030204" pitchFamily="34" charset="0"/>
                          <a:cs typeface="Times New Roman" panose="02020603050405020304" pitchFamily="18" charset="0"/>
                        </a:rPr>
                        <a:t>Problemas Sociales, Políticos y Económicos de México</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r>
              <a:tr h="736943">
                <a:tc>
                  <a:txBody>
                    <a:bodyPr/>
                    <a:lstStyle/>
                    <a:p>
                      <a:pPr marL="288290" algn="ctr">
                        <a:lnSpc>
                          <a:spcPct val="107000"/>
                        </a:lnSpc>
                        <a:spcAft>
                          <a:spcPts val="0"/>
                        </a:spcAft>
                      </a:pPr>
                      <a:r>
                        <a:rPr lang="es-MX" sz="1400" b="1" dirty="0">
                          <a:effectLst/>
                          <a:latin typeface="Times New Roman" panose="02020603050405020304" pitchFamily="18" charset="0"/>
                          <a:ea typeface="Calibri" panose="020F0502020204030204" pitchFamily="34" charset="0"/>
                          <a:cs typeface="Times New Roman" panose="02020603050405020304" pitchFamily="18" charset="0"/>
                        </a:rPr>
                        <a:t>Elizabeth Ramírez Gil</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marL="288290" algn="ctr">
                        <a:lnSpc>
                          <a:spcPct val="107000"/>
                        </a:lnSpc>
                        <a:spcAft>
                          <a:spcPts val="0"/>
                        </a:spcAft>
                      </a:pPr>
                      <a:r>
                        <a:rPr lang="es-MX" sz="1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FFFFFF"/>
                    </a:solidFill>
                  </a:tcPr>
                </a:tc>
                <a:tc>
                  <a:txBody>
                    <a:bodyPr/>
                    <a:lstStyle/>
                    <a:p>
                      <a:pPr marL="5715" algn="ctr">
                        <a:lnSpc>
                          <a:spcPct val="107000"/>
                        </a:lnSpc>
                        <a:spcAft>
                          <a:spcPts val="0"/>
                        </a:spcAft>
                      </a:pPr>
                      <a:r>
                        <a:rPr lang="es-MX" sz="1400" dirty="0">
                          <a:effectLst/>
                          <a:latin typeface="Times New Roman" panose="02020603050405020304" pitchFamily="18" charset="0"/>
                          <a:ea typeface="Calibri" panose="020F0502020204030204" pitchFamily="34" charset="0"/>
                          <a:cs typeface="Times New Roman" panose="02020603050405020304" pitchFamily="18" charset="0"/>
                        </a:rPr>
                        <a:t>Literatura</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815700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r="31846"/>
          <a:stretch/>
        </p:blipFill>
        <p:spPr>
          <a:xfrm>
            <a:off x="294968" y="122156"/>
            <a:ext cx="11592231" cy="6462634"/>
          </a:xfrm>
          <a:prstGeom prst="rect">
            <a:avLst/>
          </a:prstGeom>
        </p:spPr>
      </p:pic>
    </p:spTree>
    <p:extLst>
      <p:ext uri="{BB962C8B-B14F-4D97-AF65-F5344CB8AC3E}">
        <p14:creationId xmlns:p14="http://schemas.microsoft.com/office/powerpoint/2010/main" val="3869838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83458" y="158129"/>
            <a:ext cx="11301953" cy="6699871"/>
          </a:xfrm>
          <a:prstGeom prst="rect">
            <a:avLst/>
          </a:prstGeom>
        </p:spPr>
      </p:pic>
    </p:spTree>
    <p:extLst>
      <p:ext uri="{BB962C8B-B14F-4D97-AF65-F5344CB8AC3E}">
        <p14:creationId xmlns:p14="http://schemas.microsoft.com/office/powerpoint/2010/main" val="3601692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12955" y="172259"/>
            <a:ext cx="11430000" cy="6685741"/>
          </a:xfrm>
          <a:prstGeom prst="rect">
            <a:avLst/>
          </a:prstGeom>
        </p:spPr>
      </p:pic>
    </p:spTree>
    <p:extLst>
      <p:ext uri="{BB962C8B-B14F-4D97-AF65-F5344CB8AC3E}">
        <p14:creationId xmlns:p14="http://schemas.microsoft.com/office/powerpoint/2010/main" val="4030736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530941" y="136084"/>
            <a:ext cx="11002297" cy="1094206"/>
          </a:xfrm>
          <a:prstGeom prst="rect">
            <a:avLst/>
          </a:prstGeom>
        </p:spPr>
      </p:pic>
      <p:pic>
        <p:nvPicPr>
          <p:cNvPr id="6" name="Imagen 5"/>
          <p:cNvPicPr>
            <a:picLocks noChangeAspect="1"/>
          </p:cNvPicPr>
          <p:nvPr/>
        </p:nvPicPr>
        <p:blipFill>
          <a:blip r:embed="rId3"/>
          <a:stretch>
            <a:fillRect/>
          </a:stretch>
        </p:blipFill>
        <p:spPr>
          <a:xfrm>
            <a:off x="530941" y="1230290"/>
            <a:ext cx="10692581" cy="5282323"/>
          </a:xfrm>
          <a:prstGeom prst="rect">
            <a:avLst/>
          </a:prstGeom>
        </p:spPr>
      </p:pic>
    </p:spTree>
    <p:extLst>
      <p:ext uri="{BB962C8B-B14F-4D97-AF65-F5344CB8AC3E}">
        <p14:creationId xmlns:p14="http://schemas.microsoft.com/office/powerpoint/2010/main" val="3717736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75896" y="122364"/>
            <a:ext cx="11004234" cy="1097375"/>
          </a:xfrm>
          <a:prstGeom prst="rect">
            <a:avLst/>
          </a:prstGeom>
        </p:spPr>
      </p:pic>
      <p:pic>
        <p:nvPicPr>
          <p:cNvPr id="5" name="Imagen 4"/>
          <p:cNvPicPr>
            <a:picLocks noChangeAspect="1"/>
          </p:cNvPicPr>
          <p:nvPr/>
        </p:nvPicPr>
        <p:blipFill>
          <a:blip r:embed="rId3"/>
          <a:stretch>
            <a:fillRect/>
          </a:stretch>
        </p:blipFill>
        <p:spPr>
          <a:xfrm>
            <a:off x="475897" y="1590970"/>
            <a:ext cx="11004234" cy="4367379"/>
          </a:xfrm>
          <a:prstGeom prst="rect">
            <a:avLst/>
          </a:prstGeom>
        </p:spPr>
      </p:pic>
    </p:spTree>
    <p:extLst>
      <p:ext uri="{BB962C8B-B14F-4D97-AF65-F5344CB8AC3E}">
        <p14:creationId xmlns:p14="http://schemas.microsoft.com/office/powerpoint/2010/main" val="3970929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164827" cy="6858000"/>
          </a:xfrm>
          <a:prstGeom prst="rect">
            <a:avLst/>
          </a:prstGeom>
        </p:spPr>
      </p:pic>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826" y="0"/>
            <a:ext cx="6027174" cy="6858000"/>
          </a:xfrm>
          <a:prstGeom prst="rect">
            <a:avLst/>
          </a:prstGeom>
        </p:spPr>
      </p:pic>
    </p:spTree>
    <p:extLst>
      <p:ext uri="{BB962C8B-B14F-4D97-AF65-F5344CB8AC3E}">
        <p14:creationId xmlns:p14="http://schemas.microsoft.com/office/powerpoint/2010/main" val="476118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264" y="0"/>
            <a:ext cx="9144000" cy="6858000"/>
          </a:xfrm>
          <a:prstGeom prst="rect">
            <a:avLst/>
          </a:prstGeom>
        </p:spPr>
      </p:pic>
    </p:spTree>
    <p:extLst>
      <p:ext uri="{BB962C8B-B14F-4D97-AF65-F5344CB8AC3E}">
        <p14:creationId xmlns:p14="http://schemas.microsoft.com/office/powerpoint/2010/main" val="2469377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048500" cy="6858000"/>
          </a:xfrm>
          <a:prstGeom prst="rect">
            <a:avLst/>
          </a:prstGeom>
        </p:spPr>
      </p:pic>
    </p:spTree>
    <p:extLst>
      <p:ext uri="{BB962C8B-B14F-4D97-AF65-F5344CB8AC3E}">
        <p14:creationId xmlns:p14="http://schemas.microsoft.com/office/powerpoint/2010/main" val="1374715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61588" cy="685800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587" y="0"/>
            <a:ext cx="6130413" cy="6858000"/>
          </a:xfrm>
          <a:prstGeom prst="rect">
            <a:avLst/>
          </a:prstGeom>
        </p:spPr>
      </p:pic>
    </p:spTree>
    <p:extLst>
      <p:ext uri="{BB962C8B-B14F-4D97-AF65-F5344CB8AC3E}">
        <p14:creationId xmlns:p14="http://schemas.microsoft.com/office/powerpoint/2010/main" val="3102324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6334" y="0"/>
            <a:ext cx="6115666" cy="685800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076335" cy="6858000"/>
          </a:xfrm>
          <a:prstGeom prst="rect">
            <a:avLst/>
          </a:prstGeom>
        </p:spPr>
      </p:pic>
    </p:spTree>
    <p:extLst>
      <p:ext uri="{BB962C8B-B14F-4D97-AF65-F5344CB8AC3E}">
        <p14:creationId xmlns:p14="http://schemas.microsoft.com/office/powerpoint/2010/main" val="1989109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82138" y="365125"/>
            <a:ext cx="5171661" cy="688423"/>
          </a:xfrm>
        </p:spPr>
        <p:txBody>
          <a:bodyPr>
            <a:normAutofit/>
          </a:bodyPr>
          <a:lstStyle/>
          <a:p>
            <a:pPr algn="r">
              <a:lnSpc>
                <a:spcPct val="100000"/>
              </a:lnSpc>
            </a:pPr>
            <a:r>
              <a:rPr lang="es-MX" sz="2000" dirty="0" smtClean="0">
                <a:latin typeface="Tw Cen MT Condensed" panose="020B0606020104020203" pitchFamily="34" charset="0"/>
              </a:rPr>
              <a:t>CICLO ESCOLAR EN EL QUE SE PLANEA LLEVAR A CABO EL PROYECTO.</a:t>
            </a:r>
            <a:endParaRPr lang="es-MX" sz="2000" dirty="0">
              <a:latin typeface="Tw Cen MT Condensed" panose="020B0606020104020203" pitchFamily="34" charset="0"/>
            </a:endParaRPr>
          </a:p>
        </p:txBody>
      </p:sp>
      <p:sp>
        <p:nvSpPr>
          <p:cNvPr id="3" name="Marcador de contenido 2"/>
          <p:cNvSpPr>
            <a:spLocks noGrp="1"/>
          </p:cNvSpPr>
          <p:nvPr>
            <p:ph idx="1"/>
          </p:nvPr>
        </p:nvSpPr>
        <p:spPr/>
        <p:txBody>
          <a:bodyPr/>
          <a:lstStyle/>
          <a:p>
            <a:endParaRPr lang="es-MX" dirty="0" smtClean="0"/>
          </a:p>
          <a:p>
            <a:pPr marL="0" indent="0" algn="ctr">
              <a:buNone/>
            </a:pPr>
            <a:r>
              <a:rPr lang="es-MX"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DURANTE EL CICLO ESCOLAR </a:t>
            </a:r>
            <a:r>
              <a:rPr lang="es-MX" b="1" dirty="0" smtClean="0">
                <a:ln w="0"/>
                <a:solidFill>
                  <a:schemeClr val="accent2"/>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2018-2019.</a:t>
            </a:r>
            <a:r>
              <a:rPr lang="es-MX"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marL="0" indent="0">
              <a:buNone/>
            </a:pPr>
            <a:endParaRPr lang="es-MX" dirty="0" smtClean="0">
              <a:latin typeface="Times New Roman" panose="02020603050405020304" pitchFamily="18" charset="0"/>
              <a:cs typeface="Times New Roman" panose="02020603050405020304" pitchFamily="18" charset="0"/>
            </a:endParaRPr>
          </a:p>
          <a:p>
            <a:pPr marL="0" indent="0">
              <a:buNone/>
            </a:pPr>
            <a:endParaRPr lang="es-MX" dirty="0" smtClean="0">
              <a:latin typeface="Times New Roman" panose="02020603050405020304" pitchFamily="18" charset="0"/>
              <a:cs typeface="Times New Roman" panose="02020603050405020304" pitchFamily="18" charset="0"/>
            </a:endParaRPr>
          </a:p>
          <a:p>
            <a:pPr algn="ctr"/>
            <a:r>
              <a:rPr lang="es-MX" dirty="0" smtClean="0">
                <a:latin typeface="Times New Roman" panose="02020603050405020304" pitchFamily="18" charset="0"/>
                <a:cs typeface="Times New Roman" panose="02020603050405020304" pitchFamily="18" charset="0"/>
              </a:rPr>
              <a:t>Fecha de inicio: Agosto del 2018.</a:t>
            </a:r>
          </a:p>
          <a:p>
            <a:pPr algn="ctr"/>
            <a:r>
              <a:rPr lang="es-MX" dirty="0" smtClean="0">
                <a:latin typeface="Times New Roman" panose="02020603050405020304" pitchFamily="18" charset="0"/>
                <a:cs typeface="Times New Roman" panose="02020603050405020304" pitchFamily="18" charset="0"/>
              </a:rPr>
              <a:t>Fecha de término: Junio del 2019.</a:t>
            </a:r>
          </a:p>
          <a:p>
            <a:endParaRPr lang="es-MX" dirty="0"/>
          </a:p>
        </p:txBody>
      </p:sp>
    </p:spTree>
    <p:extLst>
      <p:ext uri="{BB962C8B-B14F-4D97-AF65-F5344CB8AC3E}">
        <p14:creationId xmlns:p14="http://schemas.microsoft.com/office/powerpoint/2010/main" val="3899480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150941" y="1917291"/>
            <a:ext cx="9959283" cy="3338279"/>
          </a:xfrm>
          <a:prstGeom prst="rect">
            <a:avLst/>
          </a:prstGeom>
        </p:spPr>
      </p:pic>
    </p:spTree>
    <p:extLst>
      <p:ext uri="{BB962C8B-B14F-4D97-AF65-F5344CB8AC3E}">
        <p14:creationId xmlns:p14="http://schemas.microsoft.com/office/powerpoint/2010/main" val="858028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79871" y="153079"/>
            <a:ext cx="9812365" cy="6522013"/>
          </a:xfrm>
          <a:prstGeom prst="rect">
            <a:avLst/>
          </a:prstGeom>
        </p:spPr>
      </p:pic>
    </p:spTree>
    <p:extLst>
      <p:ext uri="{BB962C8B-B14F-4D97-AF65-F5344CB8AC3E}">
        <p14:creationId xmlns:p14="http://schemas.microsoft.com/office/powerpoint/2010/main" val="1673164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855406" y="137675"/>
            <a:ext cx="10313811" cy="6471284"/>
          </a:xfrm>
          <a:prstGeom prst="rect">
            <a:avLst/>
          </a:prstGeom>
        </p:spPr>
      </p:pic>
    </p:spTree>
    <p:extLst>
      <p:ext uri="{BB962C8B-B14F-4D97-AF65-F5344CB8AC3E}">
        <p14:creationId xmlns:p14="http://schemas.microsoft.com/office/powerpoint/2010/main" val="2126331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39148" y="1489587"/>
            <a:ext cx="10796707" cy="3642852"/>
          </a:xfrm>
          <a:prstGeom prst="rect">
            <a:avLst/>
          </a:prstGeom>
        </p:spPr>
      </p:pic>
    </p:spTree>
    <p:extLst>
      <p:ext uri="{BB962C8B-B14F-4D97-AF65-F5344CB8AC3E}">
        <p14:creationId xmlns:p14="http://schemas.microsoft.com/office/powerpoint/2010/main" val="4172507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91381" y="161210"/>
            <a:ext cx="10033591" cy="6696790"/>
          </a:xfrm>
          <a:prstGeom prst="rect">
            <a:avLst/>
          </a:prstGeom>
        </p:spPr>
      </p:pic>
    </p:spTree>
    <p:extLst>
      <p:ext uri="{BB962C8B-B14F-4D97-AF65-F5344CB8AC3E}">
        <p14:creationId xmlns:p14="http://schemas.microsoft.com/office/powerpoint/2010/main" val="3721745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135626" y="197459"/>
            <a:ext cx="9871358" cy="6417520"/>
          </a:xfrm>
          <a:prstGeom prst="rect">
            <a:avLst/>
          </a:prstGeom>
        </p:spPr>
      </p:pic>
    </p:spTree>
    <p:extLst>
      <p:ext uri="{BB962C8B-B14F-4D97-AF65-F5344CB8AC3E}">
        <p14:creationId xmlns:p14="http://schemas.microsoft.com/office/powerpoint/2010/main" val="577791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32389" y="155338"/>
            <a:ext cx="10018842" cy="6572481"/>
          </a:xfrm>
          <a:prstGeom prst="rect">
            <a:avLst/>
          </a:prstGeom>
        </p:spPr>
      </p:pic>
    </p:spTree>
    <p:extLst>
      <p:ext uri="{BB962C8B-B14F-4D97-AF65-F5344CB8AC3E}">
        <p14:creationId xmlns:p14="http://schemas.microsoft.com/office/powerpoint/2010/main" val="2428847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33004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947340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34467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02148" y="358846"/>
            <a:ext cx="2710070" cy="618847"/>
          </a:xfrm>
        </p:spPr>
        <p:txBody>
          <a:bodyPr>
            <a:normAutofit/>
          </a:bodyPr>
          <a:lstStyle/>
          <a:p>
            <a:pPr algn="r"/>
            <a:r>
              <a:rPr lang="es-MX" sz="1800" dirty="0" smtClean="0">
                <a:latin typeface="Tw Cen MT Condensed" panose="020B0606020104020203" pitchFamily="34" charset="0"/>
              </a:rPr>
              <a:t>NOMBRE DEL PORTAFOLIO/PROYECTO.</a:t>
            </a:r>
            <a:endParaRPr lang="es-MX" sz="1800" dirty="0">
              <a:latin typeface="Tw Cen MT Condensed" panose="020B0606020104020203" pitchFamily="34" charset="0"/>
            </a:endParaRPr>
          </a:p>
        </p:txBody>
      </p:sp>
      <p:sp>
        <p:nvSpPr>
          <p:cNvPr id="3" name="Marcador de contenido 2"/>
          <p:cNvSpPr>
            <a:spLocks noGrp="1"/>
          </p:cNvSpPr>
          <p:nvPr>
            <p:ph idx="1"/>
          </p:nvPr>
        </p:nvSpPr>
        <p:spPr>
          <a:xfrm>
            <a:off x="897835" y="1590260"/>
            <a:ext cx="10515600" cy="2117036"/>
          </a:xfrm>
        </p:spPr>
        <p:txBody>
          <a:bodyPr>
            <a:normAutofit/>
          </a:bodyPr>
          <a:lstStyle/>
          <a:p>
            <a:pPr marL="0" indent="0">
              <a:buNone/>
            </a:pPr>
            <a:endParaRPr lang="es-ES" b="1" dirty="0"/>
          </a:p>
          <a:p>
            <a:pPr marL="0" indent="0" algn="ctr">
              <a:buNone/>
            </a:pPr>
            <a:r>
              <a:rPr lang="es-ES" sz="4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Elephant" panose="02020904090505020303" pitchFamily="18" charset="0"/>
              </a:rPr>
              <a:t>“MEDIO AMBIENTE: </a:t>
            </a:r>
          </a:p>
          <a:p>
            <a:pPr marL="0" indent="0" algn="ctr">
              <a:buNone/>
            </a:pPr>
            <a:r>
              <a:rPr lang="es-ES" sz="3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Elephant" panose="02020904090505020303" pitchFamily="18" charset="0"/>
              </a:rPr>
              <a:t>TRATAMIENTO DE LOS DESECHOS”</a:t>
            </a:r>
            <a:endParaRPr lang="es-MX"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Elephant" panose="02020904090505020303" pitchFamily="18" charset="0"/>
            </a:endParaRPr>
          </a:p>
        </p:txBody>
      </p:sp>
      <p:sp>
        <p:nvSpPr>
          <p:cNvPr id="4" name="CuadroTexto 3"/>
          <p:cNvSpPr txBox="1"/>
          <p:nvPr/>
        </p:nvSpPr>
        <p:spPr>
          <a:xfrm>
            <a:off x="1461053" y="4313583"/>
            <a:ext cx="8796130" cy="1508105"/>
          </a:xfrm>
          <a:prstGeom prst="rect">
            <a:avLst/>
          </a:prstGeom>
          <a:noFill/>
        </p:spPr>
        <p:txBody>
          <a:bodyPr wrap="square" rtlCol="0">
            <a:spAutoFit/>
          </a:bodyPr>
          <a:lstStyle/>
          <a:p>
            <a:pPr algn="ctr"/>
            <a:r>
              <a:rPr lang="es-ES" sz="3600" dirty="0" smtClean="0">
                <a:ln w="0"/>
                <a:solidFill>
                  <a:srgbClr val="ED7D31"/>
                </a:solidFill>
                <a:effectLst>
                  <a:outerShdw blurRad="38100" dist="38100" dir="2700000" algn="tl">
                    <a:srgbClr val="000000">
                      <a:alpha val="43137"/>
                    </a:srgbClr>
                  </a:outerShdw>
                </a:effectLst>
                <a:latin typeface="Arial Narrow" panose="020B0606020202030204" pitchFamily="34" charset="0"/>
              </a:rPr>
              <a:t>¿</a:t>
            </a:r>
            <a:r>
              <a:rPr lang="es-ES" sz="3600" dirty="0">
                <a:ln w="0"/>
                <a:solidFill>
                  <a:srgbClr val="ED7D31"/>
                </a:solidFill>
                <a:effectLst>
                  <a:outerShdw blurRad="38100" dist="38100" dir="2700000" algn="tl">
                    <a:srgbClr val="000000">
                      <a:alpha val="43137"/>
                    </a:srgbClr>
                  </a:outerShdw>
                </a:effectLst>
                <a:latin typeface="Arial Narrow" panose="020B0606020202030204" pitchFamily="34" charset="0"/>
              </a:rPr>
              <a:t>DE QUÉ MANERA SE PUEDE LOGRAR EL ADECUADO MANEJO DE RESIDUOS SÓLIDOS?   </a:t>
            </a:r>
            <a:endParaRPr lang="es-MX" sz="3600" dirty="0">
              <a:ln w="0"/>
              <a:solidFill>
                <a:srgbClr val="ED7D31"/>
              </a:solidFill>
              <a:effectLst>
                <a:outerShdw blurRad="38100" dist="38100" dir="2700000" algn="tl">
                  <a:srgbClr val="000000">
                    <a:alpha val="43137"/>
                  </a:srgbClr>
                </a:outerShdw>
              </a:effectLst>
              <a:latin typeface="Arial Narrow" panose="020B0606020202030204" pitchFamily="34" charset="0"/>
            </a:endParaRPr>
          </a:p>
          <a:p>
            <a:endParaRPr lang="es-MX" sz="2000" dirty="0">
              <a:solidFill>
                <a:prstClr val="black"/>
              </a:solidFill>
            </a:endParaRPr>
          </a:p>
        </p:txBody>
      </p:sp>
    </p:spTree>
    <p:extLst>
      <p:ext uri="{BB962C8B-B14F-4D97-AF65-F5344CB8AC3E}">
        <p14:creationId xmlns:p14="http://schemas.microsoft.com/office/powerpoint/2010/main" val="34339693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90934" y="2079523"/>
            <a:ext cx="11123974" cy="3154717"/>
          </a:xfrm>
          <a:prstGeom prst="rect">
            <a:avLst/>
          </a:prstGeom>
        </p:spPr>
      </p:pic>
    </p:spTree>
    <p:extLst>
      <p:ext uri="{BB962C8B-B14F-4D97-AF65-F5344CB8AC3E}">
        <p14:creationId xmlns:p14="http://schemas.microsoft.com/office/powerpoint/2010/main" val="86239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323" r="41693"/>
          <a:stretch/>
        </p:blipFill>
        <p:spPr>
          <a:xfrm>
            <a:off x="3126658" y="113389"/>
            <a:ext cx="7949381" cy="6454195"/>
          </a:xfrm>
          <a:prstGeom prst="rect">
            <a:avLst/>
          </a:prstGeom>
        </p:spPr>
      </p:pic>
    </p:spTree>
    <p:extLst>
      <p:ext uri="{BB962C8B-B14F-4D97-AF65-F5344CB8AC3E}">
        <p14:creationId xmlns:p14="http://schemas.microsoft.com/office/powerpoint/2010/main" val="1167182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50723" y="609082"/>
            <a:ext cx="11760811" cy="5673731"/>
          </a:xfrm>
          <a:prstGeom prst="rect">
            <a:avLst/>
          </a:prstGeom>
        </p:spPr>
      </p:pic>
    </p:spTree>
    <p:extLst>
      <p:ext uri="{BB962C8B-B14F-4D97-AF65-F5344CB8AC3E}">
        <p14:creationId xmlns:p14="http://schemas.microsoft.com/office/powerpoint/2010/main" val="1387022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60438" y="106587"/>
            <a:ext cx="11002297" cy="1094206"/>
          </a:xfrm>
          <a:prstGeom prst="rect">
            <a:avLst/>
          </a:prstGeom>
        </p:spPr>
      </p:pic>
      <p:pic>
        <p:nvPicPr>
          <p:cNvPr id="5" name="Imagen 4"/>
          <p:cNvPicPr>
            <a:picLocks noChangeAspect="1"/>
          </p:cNvPicPr>
          <p:nvPr/>
        </p:nvPicPr>
        <p:blipFill>
          <a:blip r:embed="rId3"/>
          <a:stretch>
            <a:fillRect/>
          </a:stretch>
        </p:blipFill>
        <p:spPr>
          <a:xfrm>
            <a:off x="1681428" y="1200793"/>
            <a:ext cx="8760315" cy="5590286"/>
          </a:xfrm>
          <a:prstGeom prst="rect">
            <a:avLst/>
          </a:prstGeom>
        </p:spPr>
      </p:pic>
    </p:spTree>
    <p:extLst>
      <p:ext uri="{BB962C8B-B14F-4D97-AF65-F5344CB8AC3E}">
        <p14:creationId xmlns:p14="http://schemas.microsoft.com/office/powerpoint/2010/main" val="1095162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60438" y="106587"/>
            <a:ext cx="11002297" cy="1094206"/>
          </a:xfrm>
          <a:prstGeom prst="rect">
            <a:avLst/>
          </a:prstGeom>
        </p:spPr>
      </p:pic>
      <p:pic>
        <p:nvPicPr>
          <p:cNvPr id="5" name="Imagen 4"/>
          <p:cNvPicPr>
            <a:picLocks noChangeAspect="1"/>
          </p:cNvPicPr>
          <p:nvPr/>
        </p:nvPicPr>
        <p:blipFill>
          <a:blip r:embed="rId3"/>
          <a:stretch>
            <a:fillRect/>
          </a:stretch>
        </p:blipFill>
        <p:spPr>
          <a:xfrm>
            <a:off x="1966564" y="1200793"/>
            <a:ext cx="8387234" cy="5539220"/>
          </a:xfrm>
          <a:prstGeom prst="rect">
            <a:avLst/>
          </a:prstGeom>
        </p:spPr>
      </p:pic>
    </p:spTree>
    <p:extLst>
      <p:ext uri="{BB962C8B-B14F-4D97-AF65-F5344CB8AC3E}">
        <p14:creationId xmlns:p14="http://schemas.microsoft.com/office/powerpoint/2010/main" val="4036966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60438" y="106587"/>
            <a:ext cx="11002297" cy="1094206"/>
          </a:xfrm>
          <a:prstGeom prst="rect">
            <a:avLst/>
          </a:prstGeom>
        </p:spPr>
      </p:pic>
      <p:pic>
        <p:nvPicPr>
          <p:cNvPr id="5" name="Imagen 4"/>
          <p:cNvPicPr>
            <a:picLocks noChangeAspect="1"/>
          </p:cNvPicPr>
          <p:nvPr/>
        </p:nvPicPr>
        <p:blipFill>
          <a:blip r:embed="rId3"/>
          <a:stretch>
            <a:fillRect/>
          </a:stretch>
        </p:blipFill>
        <p:spPr>
          <a:xfrm>
            <a:off x="1932266" y="1446863"/>
            <a:ext cx="8258640" cy="4819682"/>
          </a:xfrm>
          <a:prstGeom prst="rect">
            <a:avLst/>
          </a:prstGeom>
        </p:spPr>
      </p:pic>
    </p:spTree>
    <p:extLst>
      <p:ext uri="{BB962C8B-B14F-4D97-AF65-F5344CB8AC3E}">
        <p14:creationId xmlns:p14="http://schemas.microsoft.com/office/powerpoint/2010/main" val="3779291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r="47137"/>
          <a:stretch/>
        </p:blipFill>
        <p:spPr>
          <a:xfrm>
            <a:off x="2551471" y="66629"/>
            <a:ext cx="8362336" cy="6622256"/>
          </a:xfrm>
          <a:prstGeom prst="rect">
            <a:avLst/>
          </a:prstGeom>
        </p:spPr>
      </p:pic>
    </p:spTree>
    <p:extLst>
      <p:ext uri="{BB962C8B-B14F-4D97-AF65-F5344CB8AC3E}">
        <p14:creationId xmlns:p14="http://schemas.microsoft.com/office/powerpoint/2010/main" val="3104898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40659" y="203200"/>
            <a:ext cx="10545096" cy="6472723"/>
          </a:xfrm>
          <a:prstGeom prst="rect">
            <a:avLst/>
          </a:prstGeom>
        </p:spPr>
      </p:pic>
    </p:spTree>
    <p:extLst>
      <p:ext uri="{BB962C8B-B14F-4D97-AF65-F5344CB8AC3E}">
        <p14:creationId xmlns:p14="http://schemas.microsoft.com/office/powerpoint/2010/main" val="579171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8815"/>
          <a:stretch/>
        </p:blipFill>
        <p:spPr>
          <a:xfrm>
            <a:off x="1002632" y="1840056"/>
            <a:ext cx="11189368" cy="1819054"/>
          </a:xfrm>
          <a:prstGeom prst="rect">
            <a:avLst/>
          </a:prstGeom>
        </p:spPr>
      </p:pic>
    </p:spTree>
    <p:extLst>
      <p:ext uri="{BB962C8B-B14F-4D97-AF65-F5344CB8AC3E}">
        <p14:creationId xmlns:p14="http://schemas.microsoft.com/office/powerpoint/2010/main" val="1147919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394" r="41842"/>
          <a:stretch/>
        </p:blipFill>
        <p:spPr>
          <a:xfrm>
            <a:off x="2454442" y="186003"/>
            <a:ext cx="7988970" cy="6502760"/>
          </a:xfrm>
          <a:prstGeom prst="rect">
            <a:avLst/>
          </a:prstGeom>
        </p:spPr>
      </p:pic>
    </p:spTree>
    <p:extLst>
      <p:ext uri="{BB962C8B-B14F-4D97-AF65-F5344CB8AC3E}">
        <p14:creationId xmlns:p14="http://schemas.microsoft.com/office/powerpoint/2010/main" val="3907534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MX" sz="1800" dirty="0" smtClean="0">
                <a:latin typeface="Tw Cen MT" panose="020B0602020104020603" pitchFamily="34" charset="0"/>
                <a:cs typeface="Times New Roman" panose="02020603050405020304" pitchFamily="18" charset="0"/>
              </a:rPr>
              <a:t>INTRODUCCIÓN</a:t>
            </a:r>
            <a:r>
              <a:rPr lang="es-MX" dirty="0" smtClean="0"/>
              <a:t/>
            </a:r>
            <a:br>
              <a:rPr lang="es-MX" dirty="0" smtClean="0"/>
            </a:br>
            <a:endParaRPr lang="es-MX" dirty="0"/>
          </a:p>
        </p:txBody>
      </p:sp>
      <p:sp>
        <p:nvSpPr>
          <p:cNvPr id="3" name="Marcador de contenido 2"/>
          <p:cNvSpPr>
            <a:spLocks noGrp="1"/>
          </p:cNvSpPr>
          <p:nvPr>
            <p:ph idx="1"/>
          </p:nvPr>
        </p:nvSpPr>
        <p:spPr/>
        <p:txBody>
          <a:bodyPr/>
          <a:lstStyle/>
          <a:p>
            <a:pPr algn="just"/>
            <a:r>
              <a:rPr lang="es-ES" sz="2400" dirty="0" smtClean="0">
                <a:latin typeface="Times New Roman" panose="02020603050405020304" pitchFamily="18" charset="0"/>
                <a:cs typeface="Times New Roman" panose="02020603050405020304" pitchFamily="18" charset="0"/>
              </a:rPr>
              <a:t>En la actualidad ante la diversidad de fenómenos que provocan el aumento de residuos sólidos como la industria, el mal manejo de la basura, así como la falta de políticas públicas que atiendan el problema, consideramos necesario analizar el manejo de residuos sólidos desde diversas aristas ya que los problemas se resuelven a partir del conocimiento y las herramientas de diversas disciplinas, en este en particular nos sustentaremos en el área de contabilidad y gestión administrativa; derecho; física y psicología.</a:t>
            </a:r>
            <a:endParaRPr lang="es-MX" sz="2400" dirty="0" smtClean="0">
              <a:latin typeface="Times New Roman" panose="02020603050405020304" pitchFamily="18" charset="0"/>
              <a:cs typeface="Times New Roman" panose="02020603050405020304" pitchFamily="18" charset="0"/>
            </a:endParaRPr>
          </a:p>
          <a:p>
            <a:pPr marL="0" indent="0">
              <a:buNone/>
            </a:pPr>
            <a:endParaRPr lang="es-MX" dirty="0"/>
          </a:p>
        </p:txBody>
      </p:sp>
    </p:spTree>
    <p:extLst>
      <p:ext uri="{BB962C8B-B14F-4D97-AF65-F5344CB8AC3E}">
        <p14:creationId xmlns:p14="http://schemas.microsoft.com/office/powerpoint/2010/main" val="31299247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34190" y="299023"/>
            <a:ext cx="10266947" cy="6362532"/>
          </a:xfrm>
          <a:prstGeom prst="rect">
            <a:avLst/>
          </a:prstGeom>
        </p:spPr>
      </p:pic>
    </p:spTree>
    <p:extLst>
      <p:ext uri="{BB962C8B-B14F-4D97-AF65-F5344CB8AC3E}">
        <p14:creationId xmlns:p14="http://schemas.microsoft.com/office/powerpoint/2010/main" val="1653872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32101" y="0"/>
            <a:ext cx="11002297" cy="1094206"/>
          </a:xfrm>
          <a:prstGeom prst="rect">
            <a:avLst/>
          </a:prstGeom>
        </p:spPr>
      </p:pic>
      <p:pic>
        <p:nvPicPr>
          <p:cNvPr id="5" name="Imagen 4"/>
          <p:cNvPicPr>
            <a:picLocks noChangeAspect="1"/>
          </p:cNvPicPr>
          <p:nvPr/>
        </p:nvPicPr>
        <p:blipFill>
          <a:blip r:embed="rId3"/>
          <a:stretch>
            <a:fillRect/>
          </a:stretch>
        </p:blipFill>
        <p:spPr>
          <a:xfrm>
            <a:off x="1524000" y="974883"/>
            <a:ext cx="8983579" cy="5731208"/>
          </a:xfrm>
          <a:prstGeom prst="rect">
            <a:avLst/>
          </a:prstGeom>
        </p:spPr>
      </p:pic>
    </p:spTree>
    <p:extLst>
      <p:ext uri="{BB962C8B-B14F-4D97-AF65-F5344CB8AC3E}">
        <p14:creationId xmlns:p14="http://schemas.microsoft.com/office/powerpoint/2010/main" val="1372346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extLst>
              <a:ext uri="{28A0092B-C50C-407E-A947-70E740481C1C}">
                <a14:useLocalDpi xmlns:a14="http://schemas.microsoft.com/office/drawing/2010/main" val="0"/>
              </a:ext>
            </a:extLst>
          </a:blip>
          <a:srcRect l="31654" t="12628" r="35225" b="4355"/>
          <a:stretch/>
        </p:blipFill>
        <p:spPr bwMode="auto">
          <a:xfrm>
            <a:off x="1770062" y="276543"/>
            <a:ext cx="8651875" cy="63049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94771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extLst>
              <a:ext uri="{28A0092B-C50C-407E-A947-70E740481C1C}">
                <a14:useLocalDpi xmlns:a14="http://schemas.microsoft.com/office/drawing/2010/main" val="0"/>
              </a:ext>
            </a:extLst>
          </a:blip>
          <a:srcRect l="31975" t="27268" r="35633" b="4533"/>
          <a:stretch/>
        </p:blipFill>
        <p:spPr bwMode="auto">
          <a:xfrm>
            <a:off x="2067877" y="119380"/>
            <a:ext cx="8056245" cy="66192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97528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74821" y="269030"/>
            <a:ext cx="9448799" cy="6343042"/>
          </a:xfrm>
          <a:prstGeom prst="rect">
            <a:avLst/>
          </a:prstGeom>
        </p:spPr>
      </p:pic>
    </p:spTree>
    <p:extLst>
      <p:ext uri="{BB962C8B-B14F-4D97-AF65-F5344CB8AC3E}">
        <p14:creationId xmlns:p14="http://schemas.microsoft.com/office/powerpoint/2010/main" val="1042350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06905" y="195265"/>
            <a:ext cx="10016773" cy="6484371"/>
          </a:xfrm>
          <a:prstGeom prst="rect">
            <a:avLst/>
          </a:prstGeom>
        </p:spPr>
      </p:pic>
    </p:spTree>
    <p:extLst>
      <p:ext uri="{BB962C8B-B14F-4D97-AF65-F5344CB8AC3E}">
        <p14:creationId xmlns:p14="http://schemas.microsoft.com/office/powerpoint/2010/main" val="32300306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95663" y="137992"/>
            <a:ext cx="9230710" cy="6448381"/>
          </a:xfrm>
          <a:prstGeom prst="rect">
            <a:avLst/>
          </a:prstGeom>
        </p:spPr>
      </p:pic>
    </p:spTree>
    <p:extLst>
      <p:ext uri="{BB962C8B-B14F-4D97-AF65-F5344CB8AC3E}">
        <p14:creationId xmlns:p14="http://schemas.microsoft.com/office/powerpoint/2010/main" val="129512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94611" y="247152"/>
            <a:ext cx="9840309" cy="6449922"/>
          </a:xfrm>
          <a:prstGeom prst="rect">
            <a:avLst/>
          </a:prstGeom>
        </p:spPr>
      </p:pic>
    </p:spTree>
    <p:extLst>
      <p:ext uri="{BB962C8B-B14F-4D97-AF65-F5344CB8AC3E}">
        <p14:creationId xmlns:p14="http://schemas.microsoft.com/office/powerpoint/2010/main" val="30354040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83368" y="418850"/>
            <a:ext cx="9615719" cy="6439150"/>
          </a:xfrm>
          <a:prstGeom prst="rect">
            <a:avLst/>
          </a:prstGeom>
        </p:spPr>
      </p:pic>
    </p:spTree>
    <p:extLst>
      <p:ext uri="{BB962C8B-B14F-4D97-AF65-F5344CB8AC3E}">
        <p14:creationId xmlns:p14="http://schemas.microsoft.com/office/powerpoint/2010/main" val="19603042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38989" y="216145"/>
            <a:ext cx="9936563" cy="6513013"/>
          </a:xfrm>
          <a:prstGeom prst="rect">
            <a:avLst/>
          </a:prstGeom>
        </p:spPr>
      </p:pic>
    </p:spTree>
    <p:extLst>
      <p:ext uri="{BB962C8B-B14F-4D97-AF65-F5344CB8AC3E}">
        <p14:creationId xmlns:p14="http://schemas.microsoft.com/office/powerpoint/2010/main" val="80667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r"/>
            <a:r>
              <a:rPr lang="es-MX" sz="1800" dirty="0" smtClean="0">
                <a:latin typeface="Tw Cen MT" panose="020B0602020104020603" pitchFamily="34" charset="0"/>
                <a:cs typeface="Times New Roman" panose="02020603050405020304" pitchFamily="18" charset="0"/>
              </a:rPr>
              <a:t>OBJETIVO GENERAL</a:t>
            </a:r>
            <a:endParaRPr lang="es-MX" sz="1800" dirty="0">
              <a:latin typeface="Tw Cen MT" panose="020B0602020104020603" pitchFamily="34" charset="0"/>
              <a:cs typeface="Times New Roman" panose="02020603050405020304" pitchFamily="18" charset="0"/>
            </a:endParaRPr>
          </a:p>
        </p:txBody>
      </p:sp>
      <p:sp>
        <p:nvSpPr>
          <p:cNvPr id="3" name="Marcador de contenido 2"/>
          <p:cNvSpPr>
            <a:spLocks noGrp="1"/>
          </p:cNvSpPr>
          <p:nvPr>
            <p:ph idx="1"/>
          </p:nvPr>
        </p:nvSpPr>
        <p:spPr/>
        <p:txBody>
          <a:bodyPr/>
          <a:lstStyle/>
          <a:p>
            <a:pPr algn="just"/>
            <a:r>
              <a:rPr lang="es-ES" dirty="0" smtClean="0">
                <a:latin typeface="Times New Roman" panose="02020603050405020304" pitchFamily="18" charset="0"/>
                <a:cs typeface="Times New Roman" panose="02020603050405020304" pitchFamily="18" charset="0"/>
              </a:rPr>
              <a:t>Que los estudiantes se involucren en la transformación del medio ambiente con las herramientas que provienen de las diferentes disciplinas a partir del trabajo colaborativo que dé como resultado una respuesta concreta al problema planteado</a:t>
            </a:r>
            <a:r>
              <a:rPr lang="es-ES" dirty="0" smtClean="0"/>
              <a:t>.</a:t>
            </a:r>
            <a:endParaRPr lang="es-MX" dirty="0" smtClean="0"/>
          </a:p>
          <a:p>
            <a:pPr marL="0" indent="0">
              <a:buNone/>
            </a:pPr>
            <a:endParaRPr lang="es-MX" dirty="0"/>
          </a:p>
        </p:txBody>
      </p:sp>
    </p:spTree>
    <p:extLst>
      <p:ext uri="{BB962C8B-B14F-4D97-AF65-F5344CB8AC3E}">
        <p14:creationId xmlns:p14="http://schemas.microsoft.com/office/powerpoint/2010/main" val="18382563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74919" y="1042737"/>
            <a:ext cx="11294191" cy="5379941"/>
          </a:xfrm>
          <a:prstGeom prst="rect">
            <a:avLst/>
          </a:prstGeom>
        </p:spPr>
      </p:pic>
    </p:spTree>
    <p:extLst>
      <p:ext uri="{BB962C8B-B14F-4D97-AF65-F5344CB8AC3E}">
        <p14:creationId xmlns:p14="http://schemas.microsoft.com/office/powerpoint/2010/main" val="3918429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10595" y="2097519"/>
            <a:ext cx="11044601" cy="3132207"/>
          </a:xfrm>
          <a:prstGeom prst="rect">
            <a:avLst/>
          </a:prstGeom>
        </p:spPr>
      </p:pic>
    </p:spTree>
    <p:extLst>
      <p:ext uri="{BB962C8B-B14F-4D97-AF65-F5344CB8AC3E}">
        <p14:creationId xmlns:p14="http://schemas.microsoft.com/office/powerpoint/2010/main" val="23255662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66273" y="302008"/>
            <a:ext cx="10642416" cy="6555992"/>
          </a:xfrm>
          <a:prstGeom prst="rect">
            <a:avLst/>
          </a:prstGeom>
        </p:spPr>
      </p:pic>
    </p:spTree>
    <p:extLst>
      <p:ext uri="{BB962C8B-B14F-4D97-AF65-F5344CB8AC3E}">
        <p14:creationId xmlns:p14="http://schemas.microsoft.com/office/powerpoint/2010/main" val="765253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63580" y="159170"/>
            <a:ext cx="9824268" cy="6526303"/>
          </a:xfrm>
          <a:prstGeom prst="rect">
            <a:avLst/>
          </a:prstGeom>
        </p:spPr>
      </p:pic>
    </p:spTree>
    <p:extLst>
      <p:ext uri="{BB962C8B-B14F-4D97-AF65-F5344CB8AC3E}">
        <p14:creationId xmlns:p14="http://schemas.microsoft.com/office/powerpoint/2010/main" val="1807421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92800" y="288925"/>
            <a:ext cx="5461000" cy="600075"/>
          </a:xfrm>
        </p:spPr>
        <p:txBody>
          <a:bodyPr>
            <a:normAutofit/>
          </a:bodyPr>
          <a:lstStyle/>
          <a:p>
            <a:pPr algn="r"/>
            <a:r>
              <a:rPr lang="es-MX" sz="1800" dirty="0" smtClean="0">
                <a:latin typeface="Tw Cen MT" panose="020B0602020104020603" pitchFamily="34" charset="0"/>
                <a:cs typeface="Times New Roman" panose="02020603050405020304" pitchFamily="18" charset="0"/>
              </a:rPr>
              <a:t>OBJETIVO A ALCANZAR DE CADA ASIGNATURA </a:t>
            </a:r>
            <a:endParaRPr lang="es-MX" sz="1800" dirty="0">
              <a:latin typeface="Tw Cen MT" panose="020B0602020104020603" pitchFamily="34" charset="0"/>
            </a:endParaRPr>
          </a:p>
        </p:txBody>
      </p:sp>
      <p:sp>
        <p:nvSpPr>
          <p:cNvPr id="3" name="Marcador de contenido 2"/>
          <p:cNvSpPr>
            <a:spLocks noGrp="1"/>
          </p:cNvSpPr>
          <p:nvPr>
            <p:ph idx="1"/>
          </p:nvPr>
        </p:nvSpPr>
        <p:spPr/>
        <p:txBody>
          <a:bodyPr>
            <a:normAutofit/>
          </a:bodyPr>
          <a:lstStyle/>
          <a:p>
            <a:pPr algn="just"/>
            <a:r>
              <a:rPr lang="es-ES" sz="2000" b="1" dirty="0">
                <a:latin typeface="Times New Roman" panose="02020603050405020304" pitchFamily="18" charset="0"/>
                <a:cs typeface="Times New Roman" panose="02020603050405020304" pitchFamily="18" charset="0"/>
              </a:rPr>
              <a:t>Contabilidad y Gestión </a:t>
            </a:r>
            <a:r>
              <a:rPr lang="es-ES" sz="2000" b="1" dirty="0" smtClean="0">
                <a:latin typeface="Times New Roman" panose="02020603050405020304" pitchFamily="18" charset="0"/>
                <a:cs typeface="Times New Roman" panose="02020603050405020304" pitchFamily="18" charset="0"/>
              </a:rPr>
              <a:t>Administrativa: </a:t>
            </a:r>
            <a:r>
              <a:rPr lang="es-MX" sz="2000" dirty="0">
                <a:latin typeface="Times New Roman" panose="02020603050405020304" pitchFamily="18" charset="0"/>
                <a:cs typeface="Times New Roman" panose="02020603050405020304" pitchFamily="18" charset="0"/>
              </a:rPr>
              <a:t>Estudiar y analizar los procesos de valoración, medición y control de los procesos ambientales desde la óptica contable</a:t>
            </a:r>
            <a:r>
              <a:rPr lang="es-MX" sz="2000" dirty="0" smtClean="0">
                <a:latin typeface="Times New Roman" panose="02020603050405020304" pitchFamily="18" charset="0"/>
                <a:cs typeface="Times New Roman" panose="02020603050405020304" pitchFamily="18" charset="0"/>
              </a:rPr>
              <a:t>.</a:t>
            </a:r>
          </a:p>
          <a:p>
            <a:pPr algn="just"/>
            <a:endParaRPr lang="es-MX" sz="2000" b="1" dirty="0">
              <a:latin typeface="Times New Roman" panose="02020603050405020304" pitchFamily="18" charset="0"/>
              <a:cs typeface="Times New Roman" panose="02020603050405020304" pitchFamily="18" charset="0"/>
            </a:endParaRPr>
          </a:p>
          <a:p>
            <a:pPr algn="just"/>
            <a:r>
              <a:rPr lang="es-ES" sz="2000" b="1" dirty="0" smtClean="0">
                <a:latin typeface="Times New Roman" panose="02020603050405020304" pitchFamily="18" charset="0"/>
                <a:cs typeface="Times New Roman" panose="02020603050405020304" pitchFamily="18" charset="0"/>
              </a:rPr>
              <a:t>Literatura: </a:t>
            </a:r>
            <a:r>
              <a:rPr lang="es-MX" sz="2000" dirty="0">
                <a:latin typeface="Times New Roman" panose="02020603050405020304" pitchFamily="18" charset="0"/>
                <a:cs typeface="Times New Roman" panose="02020603050405020304" pitchFamily="18" charset="0"/>
              </a:rPr>
              <a:t>La literatura, en tanto expresión simbólica de las relaciones del ser humano con el mundo, no puede </a:t>
            </a:r>
            <a:r>
              <a:rPr lang="es-MX" sz="2000" dirty="0" smtClean="0">
                <a:latin typeface="Times New Roman" panose="02020603050405020304" pitchFamily="18" charset="0"/>
                <a:cs typeface="Times New Roman" panose="02020603050405020304" pitchFamily="18" charset="0"/>
              </a:rPr>
              <a:t>estar ajena a esa situación y tratará de contribuir </a:t>
            </a:r>
            <a:r>
              <a:rPr lang="es-MX" sz="2000" dirty="0">
                <a:latin typeface="Times New Roman" panose="02020603050405020304" pitchFamily="18" charset="0"/>
                <a:cs typeface="Times New Roman" panose="02020603050405020304" pitchFamily="18" charset="0"/>
              </a:rPr>
              <a:t>al desarrollo ambiental, mediante la promoción</a:t>
            </a:r>
            <a:r>
              <a:rPr lang="es-MX" sz="2000" dirty="0" smtClean="0">
                <a:latin typeface="Times New Roman" panose="02020603050405020304" pitchFamily="18" charset="0"/>
                <a:cs typeface="Times New Roman" panose="02020603050405020304" pitchFamily="18" charset="0"/>
              </a:rPr>
              <a:t>, </a:t>
            </a:r>
            <a:r>
              <a:rPr lang="es-MX" sz="2000" dirty="0">
                <a:latin typeface="Times New Roman" panose="02020603050405020304" pitchFamily="18" charset="0"/>
                <a:cs typeface="Times New Roman" panose="02020603050405020304" pitchFamily="18" charset="0"/>
              </a:rPr>
              <a:t>la divulgación y aplicabilidad de las leyes ambientales. </a:t>
            </a:r>
            <a:endParaRPr lang="es-MX" sz="2000" dirty="0" smtClean="0">
              <a:latin typeface="Times New Roman" panose="02020603050405020304" pitchFamily="18" charset="0"/>
              <a:cs typeface="Times New Roman" panose="02020603050405020304" pitchFamily="18" charset="0"/>
            </a:endParaRPr>
          </a:p>
          <a:p>
            <a:pPr marL="0" indent="0" algn="just">
              <a:buNone/>
            </a:pPr>
            <a:endParaRPr lang="es-MX" sz="2000" dirty="0">
              <a:latin typeface="Times New Roman" panose="02020603050405020304" pitchFamily="18" charset="0"/>
              <a:cs typeface="Times New Roman" panose="02020603050405020304" pitchFamily="18" charset="0"/>
            </a:endParaRPr>
          </a:p>
          <a:p>
            <a:pPr algn="just"/>
            <a:r>
              <a:rPr lang="es-ES" sz="2000" b="1" dirty="0" smtClean="0">
                <a:latin typeface="Times New Roman" panose="02020603050405020304" pitchFamily="18" charset="0"/>
                <a:cs typeface="Times New Roman" panose="02020603050405020304" pitchFamily="18" charset="0"/>
              </a:rPr>
              <a:t>Física: </a:t>
            </a:r>
            <a:r>
              <a:rPr lang="es-MX" sz="2000" dirty="0">
                <a:latin typeface="Times New Roman" panose="02020603050405020304" pitchFamily="18" charset="0"/>
                <a:cs typeface="Times New Roman" panose="02020603050405020304" pitchFamily="18" charset="0"/>
              </a:rPr>
              <a:t>Conservar el medio ambiente y la biodiversidad, controlando y restringiendo los nuevos asentamientos y las actividades depredadoras, destructivas y contaminantes en la región, así como desarrollando acciones efectivas para la preservación de muestras representativas de los ecosistemas regionales y hábitats críticos para las especies endémicas.</a:t>
            </a:r>
          </a:p>
        </p:txBody>
      </p:sp>
    </p:spTree>
    <p:extLst>
      <p:ext uri="{BB962C8B-B14F-4D97-AF65-F5344CB8AC3E}">
        <p14:creationId xmlns:p14="http://schemas.microsoft.com/office/powerpoint/2010/main" val="32563551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r"/>
            <a:r>
              <a:rPr lang="es-MX" sz="1800" dirty="0" smtClean="0">
                <a:latin typeface="Tw Cen MT" panose="020B0602020104020603" pitchFamily="34" charset="0"/>
                <a:cs typeface="Times New Roman" panose="02020603050405020304" pitchFamily="18" charset="0"/>
              </a:rPr>
              <a:t>PREGUNTA GENERADORA</a:t>
            </a:r>
            <a:endParaRPr lang="es-MX" sz="1800" dirty="0">
              <a:latin typeface="Tw Cen MT" panose="020B0602020104020603" pitchFamily="34" charset="0"/>
              <a:cs typeface="Times New Roman" panose="02020603050405020304" pitchFamily="18" charset="0"/>
            </a:endParaRPr>
          </a:p>
        </p:txBody>
      </p:sp>
      <p:sp>
        <p:nvSpPr>
          <p:cNvPr id="3" name="Marcador de contenido 2"/>
          <p:cNvSpPr>
            <a:spLocks noGrp="1"/>
          </p:cNvSpPr>
          <p:nvPr>
            <p:ph idx="1"/>
          </p:nvPr>
        </p:nvSpPr>
        <p:spPr/>
        <p:txBody>
          <a:bodyPr/>
          <a:lstStyle/>
          <a:p>
            <a:pPr algn="just"/>
            <a:r>
              <a:rPr lang="es-ES" dirty="0" smtClean="0">
                <a:latin typeface="Times New Roman" panose="02020603050405020304" pitchFamily="18" charset="0"/>
                <a:cs typeface="Times New Roman" panose="02020603050405020304" pitchFamily="18" charset="0"/>
              </a:rPr>
              <a:t>¿Qué motiva al mexicano a tirar basura en la vía pública?</a:t>
            </a:r>
            <a:endParaRPr lang="es-MX" dirty="0" smtClean="0">
              <a:latin typeface="Times New Roman" panose="02020603050405020304" pitchFamily="18" charset="0"/>
              <a:cs typeface="Times New Roman" panose="02020603050405020304" pitchFamily="18" charset="0"/>
            </a:endParaRPr>
          </a:p>
          <a:p>
            <a:pPr algn="just"/>
            <a:r>
              <a:rPr lang="es-ES" dirty="0" smtClean="0">
                <a:latin typeface="Times New Roman" panose="02020603050405020304" pitchFamily="18" charset="0"/>
                <a:cs typeface="Times New Roman" panose="02020603050405020304" pitchFamily="18" charset="0"/>
              </a:rPr>
              <a:t>¿Qué cuesta más, reciclar o tirar los desechos?</a:t>
            </a:r>
            <a:endParaRPr lang="es-MX" dirty="0" smtClean="0">
              <a:latin typeface="Times New Roman" panose="02020603050405020304" pitchFamily="18" charset="0"/>
              <a:cs typeface="Times New Roman" panose="02020603050405020304" pitchFamily="18" charset="0"/>
            </a:endParaRPr>
          </a:p>
          <a:p>
            <a:pPr algn="just"/>
            <a:r>
              <a:rPr lang="es-ES" dirty="0" smtClean="0">
                <a:latin typeface="Times New Roman" panose="02020603050405020304" pitchFamily="18" charset="0"/>
                <a:cs typeface="Times New Roman" panose="02020603050405020304" pitchFamily="18" charset="0"/>
              </a:rPr>
              <a:t>¿Vale la pena reciclar?</a:t>
            </a:r>
          </a:p>
          <a:p>
            <a:pPr algn="just"/>
            <a:endParaRPr lang="es-ES" dirty="0" smtClean="0">
              <a:latin typeface="Times New Roman" panose="02020603050405020304" pitchFamily="18" charset="0"/>
              <a:cs typeface="Times New Roman" panose="02020603050405020304" pitchFamily="18" charset="0"/>
            </a:endParaRPr>
          </a:p>
          <a:p>
            <a:pPr marL="0" indent="0" algn="ctr">
              <a:buNone/>
            </a:pPr>
            <a:r>
              <a:rPr lang="es-ES"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PROBLEMA: </a:t>
            </a:r>
          </a:p>
          <a:p>
            <a:pPr marL="0" indent="0" algn="ctr">
              <a:buNone/>
            </a:pPr>
            <a:endParaRPr lang="es-ES"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marL="0" indent="0" algn="just">
              <a:buNone/>
            </a:pPr>
            <a:r>
              <a:rPr lang="es-ES" b="1" dirty="0" smtClean="0">
                <a:latin typeface="Times New Roman" panose="02020603050405020304" pitchFamily="18" charset="0"/>
                <a:cs typeface="Times New Roman" panose="02020603050405020304" pitchFamily="18" charset="0"/>
              </a:rPr>
              <a:t>¿DE QUE MANERA SE PUEDDE LOGRAR EL ADECUADO MANEJO DE RECIDUOS SOLIDOS?</a:t>
            </a:r>
            <a:endParaRPr lang="es-MX" b="1" dirty="0" smtClean="0">
              <a:latin typeface="Times New Roman" panose="02020603050405020304" pitchFamily="18" charset="0"/>
              <a:cs typeface="Times New Roman" panose="02020603050405020304" pitchFamily="18" charset="0"/>
            </a:endParaRPr>
          </a:p>
          <a:p>
            <a:pPr marL="0" indent="0">
              <a:buNone/>
            </a:pPr>
            <a:endParaRPr lang="es-MX" dirty="0"/>
          </a:p>
        </p:txBody>
      </p:sp>
    </p:spTree>
    <p:extLst>
      <p:ext uri="{BB962C8B-B14F-4D97-AF65-F5344CB8AC3E}">
        <p14:creationId xmlns:p14="http://schemas.microsoft.com/office/powerpoint/2010/main" val="25653789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r"/>
            <a:r>
              <a:rPr lang="es-MX" sz="1800" dirty="0" smtClean="0">
                <a:latin typeface="Tw Cen MT" panose="020B0602020104020603" pitchFamily="34" charset="0"/>
                <a:cs typeface="Times New Roman" panose="02020603050405020304" pitchFamily="18" charset="0"/>
              </a:rPr>
              <a:t>CONTENIDO. TEMAS </a:t>
            </a:r>
            <a:endParaRPr lang="es-MX" sz="1800" dirty="0">
              <a:latin typeface="Tw Cen MT" panose="020B0602020104020603" pitchFamily="34" charset="0"/>
              <a:cs typeface="Times New Roman" panose="02020603050405020304" pitchFamily="18" charset="0"/>
            </a:endParaRPr>
          </a:p>
        </p:txBody>
      </p:sp>
      <p:sp>
        <p:nvSpPr>
          <p:cNvPr id="3" name="Marcador de contenido 2"/>
          <p:cNvSpPr>
            <a:spLocks noGrp="1"/>
          </p:cNvSpPr>
          <p:nvPr>
            <p:ph idx="1"/>
          </p:nvPr>
        </p:nvSpPr>
        <p:spPr/>
        <p:txBody>
          <a:bodyPr>
            <a:normAutofit/>
          </a:bodyPr>
          <a:lstStyle/>
          <a:p>
            <a:pPr algn="just"/>
            <a:r>
              <a:rPr lang="es-MX" sz="2400" b="1" dirty="0" smtClean="0">
                <a:latin typeface="Times New Roman" panose="02020603050405020304" pitchFamily="18" charset="0"/>
                <a:cs typeface="Times New Roman" panose="02020603050405020304" pitchFamily="18" charset="0"/>
              </a:rPr>
              <a:t>CONTABILIDAD Y GESTIÓN ADMINISTRATIVA</a:t>
            </a:r>
            <a:r>
              <a:rPr lang="es-MX" sz="2400" dirty="0" smtClean="0">
                <a:latin typeface="Times New Roman" panose="02020603050405020304" pitchFamily="18" charset="0"/>
                <a:cs typeface="Times New Roman" panose="02020603050405020304" pitchFamily="18" charset="0"/>
              </a:rPr>
              <a:t>: </a:t>
            </a:r>
            <a:r>
              <a:rPr lang="es-ES" sz="2400" dirty="0" smtClean="0">
                <a:latin typeface="Times New Roman" panose="02020603050405020304" pitchFamily="18" charset="0"/>
                <a:cs typeface="Times New Roman" panose="02020603050405020304" pitchFamily="18" charset="0"/>
              </a:rPr>
              <a:t>administración pública: secretarias y órganos reguladores de energía, órganos desconcentrados</a:t>
            </a:r>
            <a:r>
              <a:rPr lang="es-MX" sz="2400" dirty="0" smtClean="0">
                <a:latin typeface="Times New Roman" panose="02020603050405020304" pitchFamily="18" charset="0"/>
                <a:cs typeface="Times New Roman" panose="02020603050405020304" pitchFamily="18" charset="0"/>
              </a:rPr>
              <a:t>, </a:t>
            </a:r>
            <a:r>
              <a:rPr lang="es-ES" sz="2400" dirty="0" smtClean="0">
                <a:latin typeface="Times New Roman" panose="02020603050405020304" pitchFamily="18" charset="0"/>
                <a:cs typeface="Times New Roman" panose="02020603050405020304" pitchFamily="18" charset="0"/>
              </a:rPr>
              <a:t>contabilidad ecológica.</a:t>
            </a:r>
          </a:p>
          <a:p>
            <a:pPr algn="just"/>
            <a:endParaRPr lang="es-ES" sz="2400" dirty="0" smtClean="0">
              <a:latin typeface="Times New Roman" panose="02020603050405020304" pitchFamily="18" charset="0"/>
              <a:cs typeface="Times New Roman" panose="02020603050405020304" pitchFamily="18" charset="0"/>
            </a:endParaRPr>
          </a:p>
          <a:p>
            <a:pPr algn="just"/>
            <a:r>
              <a:rPr lang="es-ES" sz="2400" b="1" dirty="0" smtClean="0">
                <a:latin typeface="Times New Roman" panose="02020603050405020304" pitchFamily="18" charset="0"/>
                <a:cs typeface="Times New Roman" panose="02020603050405020304" pitchFamily="18" charset="0"/>
              </a:rPr>
              <a:t>PROBLEMAS SOCIALES, POLÍTICOS Y ECONÓMICOS DE MÉXICO</a:t>
            </a:r>
            <a:r>
              <a:rPr lang="es-ES" sz="2400" dirty="0" smtClean="0">
                <a:latin typeface="Times New Roman" panose="02020603050405020304" pitchFamily="18" charset="0"/>
                <a:cs typeface="Times New Roman" panose="02020603050405020304" pitchFamily="18" charset="0"/>
              </a:rPr>
              <a:t>: medio ambiente y políticas públicas, gestión pública en los diferentes sexenios.</a:t>
            </a:r>
          </a:p>
          <a:p>
            <a:pPr algn="just"/>
            <a:endParaRPr lang="es-ES" sz="2400" dirty="0" smtClean="0">
              <a:latin typeface="Times New Roman" panose="02020603050405020304" pitchFamily="18" charset="0"/>
              <a:cs typeface="Times New Roman" panose="02020603050405020304" pitchFamily="18" charset="0"/>
            </a:endParaRPr>
          </a:p>
          <a:p>
            <a:pPr algn="just"/>
            <a:r>
              <a:rPr lang="es-ES" sz="2400" b="1" dirty="0" smtClean="0">
                <a:latin typeface="Times New Roman" panose="02020603050405020304" pitchFamily="18" charset="0"/>
                <a:cs typeface="Times New Roman" panose="02020603050405020304" pitchFamily="18" charset="0"/>
              </a:rPr>
              <a:t>LITERATURA</a:t>
            </a:r>
            <a:r>
              <a:rPr lang="es-ES" sz="2400" b="1" dirty="0">
                <a:latin typeface="Times New Roman" panose="02020603050405020304" pitchFamily="18" charset="0"/>
                <a:cs typeface="Times New Roman" panose="02020603050405020304" pitchFamily="18" charset="0"/>
              </a:rPr>
              <a:t>:</a:t>
            </a:r>
            <a:r>
              <a:rPr lang="es-ES" sz="2400" dirty="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Ecocrítica</a:t>
            </a:r>
            <a:r>
              <a:rPr lang="es-ES" sz="2400" dirty="0">
                <a:latin typeface="Times New Roman" panose="02020603050405020304" pitchFamily="18" charset="0"/>
                <a:cs typeface="Times New Roman" panose="02020603050405020304" pitchFamily="18" charset="0"/>
              </a:rPr>
              <a:t>, problemática medioambiental, naturaleza, estudio literario. </a:t>
            </a:r>
            <a:endParaRPr lang="es-MX" dirty="0" smtClean="0"/>
          </a:p>
        </p:txBody>
      </p:sp>
    </p:spTree>
    <p:extLst>
      <p:ext uri="{BB962C8B-B14F-4D97-AF65-F5344CB8AC3E}">
        <p14:creationId xmlns:p14="http://schemas.microsoft.com/office/powerpoint/2010/main" val="381736486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1118</TotalTime>
  <Words>477</Words>
  <Application>Microsoft Office PowerPoint</Application>
  <PresentationFormat>Panorámica</PresentationFormat>
  <Paragraphs>58</Paragraphs>
  <Slides>63</Slides>
  <Notes>0</Notes>
  <HiddenSlides>0</HiddenSlides>
  <MMClips>1</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63</vt:i4>
      </vt:variant>
    </vt:vector>
  </HeadingPairs>
  <TitlesOfParts>
    <vt:vector size="79" baseType="lpstr">
      <vt:lpstr>Arial</vt:lpstr>
      <vt:lpstr>Arial Black</vt:lpstr>
      <vt:lpstr>Arial Narrow</vt:lpstr>
      <vt:lpstr>Bodoni MT Black</vt:lpstr>
      <vt:lpstr>Calibri</vt:lpstr>
      <vt:lpstr>Calibri Light</vt:lpstr>
      <vt:lpstr>Calisto MT</vt:lpstr>
      <vt:lpstr>CenturyGothic</vt:lpstr>
      <vt:lpstr>CenturyGothic-Bold</vt:lpstr>
      <vt:lpstr>Elephant</vt:lpstr>
      <vt:lpstr>Monotype Corsiva</vt:lpstr>
      <vt:lpstr>Times New Roman</vt:lpstr>
      <vt:lpstr>Tw Cen MT</vt:lpstr>
      <vt:lpstr>Tw Cen MT Condensed</vt:lpstr>
      <vt:lpstr>Vladimir Script</vt:lpstr>
      <vt:lpstr>1_Tema de Office</vt:lpstr>
      <vt:lpstr>Colegio Ingeniero Armando I. Santacruz, A. C.</vt:lpstr>
      <vt:lpstr> PROFESORES RESPONSABLES</vt:lpstr>
      <vt:lpstr>CICLO ESCOLAR EN EL QUE SE PLANEA LLEVAR A CABO EL PROYECTO.</vt:lpstr>
      <vt:lpstr>NOMBRE DEL PORTAFOLIO/PROYECTO.</vt:lpstr>
      <vt:lpstr>INTRODUCCIÓN </vt:lpstr>
      <vt:lpstr>OBJETIVO GENERAL</vt:lpstr>
      <vt:lpstr>OBJETIVO A ALCANZAR DE CADA ASIGNATURA </vt:lpstr>
      <vt:lpstr>PREGUNTA GENERADORA</vt:lpstr>
      <vt:lpstr>CONTENIDO. TEMAS </vt:lpstr>
      <vt:lpstr>VIDEO INTRODUCTORIO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Colegio Ingeniero Armando I. Santacruz, A. C.</dc:title>
  <dc:creator>Erick Nava</dc:creator>
  <cp:lastModifiedBy>Erick Nava</cp:lastModifiedBy>
  <cp:revision>20</cp:revision>
  <dcterms:created xsi:type="dcterms:W3CDTF">2018-11-08T08:42:19Z</dcterms:created>
  <dcterms:modified xsi:type="dcterms:W3CDTF">2019-03-11T09:04:00Z</dcterms:modified>
</cp:coreProperties>
</file>