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337" r:id="rId2"/>
    <p:sldId id="256" r:id="rId3"/>
    <p:sldId id="257" r:id="rId4"/>
    <p:sldId id="258" r:id="rId5"/>
    <p:sldId id="259" r:id="rId6"/>
    <p:sldId id="321" r:id="rId7"/>
    <p:sldId id="327" r:id="rId8"/>
    <p:sldId id="267" r:id="rId9"/>
    <p:sldId id="268" r:id="rId10"/>
    <p:sldId id="269" r:id="rId11"/>
    <p:sldId id="270" r:id="rId12"/>
    <p:sldId id="271" r:id="rId13"/>
    <p:sldId id="274" r:id="rId14"/>
    <p:sldId id="315" r:id="rId15"/>
    <p:sldId id="262" r:id="rId16"/>
    <p:sldId id="263" r:id="rId17"/>
    <p:sldId id="336" r:id="rId18"/>
    <p:sldId id="323" r:id="rId19"/>
    <p:sldId id="264" r:id="rId20"/>
    <p:sldId id="322" r:id="rId21"/>
    <p:sldId id="326" r:id="rId22"/>
    <p:sldId id="317" r:id="rId23"/>
    <p:sldId id="318" r:id="rId24"/>
    <p:sldId id="319" r:id="rId25"/>
    <p:sldId id="330" r:id="rId26"/>
    <p:sldId id="331" r:id="rId27"/>
    <p:sldId id="332" r:id="rId28"/>
    <p:sldId id="275" r:id="rId29"/>
    <p:sldId id="279" r:id="rId30"/>
    <p:sldId id="276" r:id="rId31"/>
    <p:sldId id="277" r:id="rId32"/>
    <p:sldId id="281" r:id="rId33"/>
    <p:sldId id="280" r:id="rId34"/>
    <p:sldId id="282" r:id="rId35"/>
    <p:sldId id="283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84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285" r:id="rId57"/>
    <p:sldId id="316" r:id="rId58"/>
    <p:sldId id="328" r:id="rId59"/>
    <p:sldId id="329" r:id="rId60"/>
    <p:sldId id="333" r:id="rId61"/>
    <p:sldId id="335" r:id="rId6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de Jesus" initials="DdJ" lastIdx="1" clrIdx="0">
    <p:extLst>
      <p:ext uri="{19B8F6BF-5375-455C-9EA6-DF929625EA0E}">
        <p15:presenceInfo xmlns:p15="http://schemas.microsoft.com/office/powerpoint/2012/main" userId="62514979fa51a8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CC3"/>
    <a:srgbClr val="C28326"/>
    <a:srgbClr val="AA2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484" autoAdjust="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80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45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23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9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88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7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8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41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3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00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42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89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35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40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39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6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1D42-03F4-47ED-BA1A-4DD6E7CFEB8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7133A8-76B3-4475-ACA3-83C47781E6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7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8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png"/><Relationship Id="rId4" Type="http://schemas.openxmlformats.org/officeDocument/2006/relationships/image" Target="../media/image38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png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B27EC1-0652-42A1-A6D7-1727DAE4BB80}"/>
              </a:ext>
            </a:extLst>
          </p:cNvPr>
          <p:cNvSpPr txBox="1"/>
          <p:nvPr/>
        </p:nvSpPr>
        <p:spPr>
          <a:xfrm>
            <a:off x="1320800" y="1436914"/>
            <a:ext cx="7561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PROYECTO NO INTERDISCIPLINARIO </a:t>
            </a:r>
          </a:p>
        </p:txBody>
      </p:sp>
    </p:spTree>
    <p:extLst>
      <p:ext uri="{BB962C8B-B14F-4D97-AF65-F5344CB8AC3E}">
        <p14:creationId xmlns:p14="http://schemas.microsoft.com/office/powerpoint/2010/main" val="256357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0"/>
            <a:ext cx="12126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13545" y="91149"/>
            <a:ext cx="211653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</a:rPr>
              <a:t>Fotografías de la sesión 1ª. R:T.</a:t>
            </a:r>
          </a:p>
          <a:p>
            <a:r>
              <a:rPr lang="es-ES" sz="1600" b="1" dirty="0">
                <a:latin typeface="Calibri" panose="020F0502020204030204" pitchFamily="34" charset="0"/>
              </a:rPr>
              <a:t>Producto 3</a:t>
            </a:r>
          </a:p>
          <a:p>
            <a:endParaRPr lang="es-ES" sz="1600" b="1" dirty="0"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153" y="3403734"/>
            <a:ext cx="4978501" cy="27435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8" y="181115"/>
            <a:ext cx="4049402" cy="3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ctágono"/>
          <p:cNvSpPr/>
          <p:nvPr/>
        </p:nvSpPr>
        <p:spPr>
          <a:xfrm>
            <a:off x="5024430" y="2643182"/>
            <a:ext cx="1500198" cy="1357322"/>
          </a:xfrm>
          <a:prstGeom prst="octagon">
            <a:avLst/>
          </a:prstGeom>
          <a:solidFill>
            <a:srgbClr val="AA2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MENTE SANA EN CUERPO SANO</a:t>
            </a:r>
          </a:p>
        </p:txBody>
      </p:sp>
      <p:sp>
        <p:nvSpPr>
          <p:cNvPr id="20" name="19 Elipse"/>
          <p:cNvSpPr/>
          <p:nvPr/>
        </p:nvSpPr>
        <p:spPr>
          <a:xfrm>
            <a:off x="5102966" y="785794"/>
            <a:ext cx="1278786" cy="12858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/>
              <a:t>EDUCACIÓN FÍSICA V</a:t>
            </a:r>
          </a:p>
        </p:txBody>
      </p:sp>
      <p:sp>
        <p:nvSpPr>
          <p:cNvPr id="24" name="23 Elipse"/>
          <p:cNvSpPr/>
          <p:nvPr/>
        </p:nvSpPr>
        <p:spPr>
          <a:xfrm>
            <a:off x="6953256" y="4000504"/>
            <a:ext cx="1428760" cy="12858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/>
              <a:t>EDUCACIÓN PARA LA SALUD</a:t>
            </a:r>
          </a:p>
        </p:txBody>
      </p:sp>
      <p:sp>
        <p:nvSpPr>
          <p:cNvPr id="25" name="24 Elipse"/>
          <p:cNvSpPr/>
          <p:nvPr/>
        </p:nvSpPr>
        <p:spPr>
          <a:xfrm>
            <a:off x="2881289" y="3071810"/>
            <a:ext cx="1285885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/>
              <a:t>ORIENTACIÓN  EDUCATIVA V</a:t>
            </a:r>
          </a:p>
        </p:txBody>
      </p:sp>
      <p:sp>
        <p:nvSpPr>
          <p:cNvPr id="26" name="25 Hexágono"/>
          <p:cNvSpPr/>
          <p:nvPr/>
        </p:nvSpPr>
        <p:spPr>
          <a:xfrm>
            <a:off x="7096132" y="1071546"/>
            <a:ext cx="1285884" cy="1071570"/>
          </a:xfrm>
          <a:prstGeom prst="hexagon">
            <a:avLst/>
          </a:prstGeom>
          <a:solidFill>
            <a:srgbClr val="256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/>
              <a:t>DESEMPEÑO FÍSICO</a:t>
            </a:r>
          </a:p>
        </p:txBody>
      </p:sp>
      <p:sp>
        <p:nvSpPr>
          <p:cNvPr id="28" name="27 Hexágono"/>
          <p:cNvSpPr/>
          <p:nvPr/>
        </p:nvSpPr>
        <p:spPr>
          <a:xfrm>
            <a:off x="5024430" y="4429132"/>
            <a:ext cx="1285884" cy="107157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NUTRICIÓN</a:t>
            </a:r>
          </a:p>
        </p:txBody>
      </p:sp>
      <p:sp>
        <p:nvSpPr>
          <p:cNvPr id="29" name="28 Hexágono"/>
          <p:cNvSpPr/>
          <p:nvPr/>
        </p:nvSpPr>
        <p:spPr>
          <a:xfrm>
            <a:off x="2881290" y="1607332"/>
            <a:ext cx="1357322" cy="1071570"/>
          </a:xfrm>
          <a:prstGeom prst="hexagon">
            <a:avLst/>
          </a:prstGeom>
          <a:solidFill>
            <a:srgbClr val="C283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TOMA DE DECISIONES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024694" y="2643182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/>
              <a:t>MICROCICLO</a:t>
            </a:r>
            <a:endParaRPr lang="es-MX" sz="1200" dirty="0"/>
          </a:p>
        </p:txBody>
      </p:sp>
      <p:sp>
        <p:nvSpPr>
          <p:cNvPr id="31" name="30 Rectángulo"/>
          <p:cNvSpPr/>
          <p:nvPr/>
        </p:nvSpPr>
        <p:spPr>
          <a:xfrm>
            <a:off x="8739206" y="428604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CARGA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8453454" y="2714620"/>
            <a:ext cx="10942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GASTO ENERGÉTICO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9096396" y="1500174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INTENSIDAD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6810380" y="5643578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DIETA BALANCEADA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5310182" y="5786454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PLATO DEL BUEN COMER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3667108" y="5572140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NUTRIENTES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3459892" y="571480"/>
            <a:ext cx="10644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/>
              <a:t>INTELIGENCIA EMOCIONAL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1881158" y="571480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/>
              <a:t>RESPONSABILIDAD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1881158" y="2500306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/>
              <a:t>ASERTIVIDAD</a:t>
            </a:r>
            <a:endParaRPr lang="es-MX" sz="1100" dirty="0"/>
          </a:p>
        </p:txBody>
      </p:sp>
      <p:cxnSp>
        <p:nvCxnSpPr>
          <p:cNvPr id="51" name="50 Conector recto de flecha"/>
          <p:cNvCxnSpPr>
            <a:stCxn id="20" idx="6"/>
          </p:cNvCxnSpPr>
          <p:nvPr/>
        </p:nvCxnSpPr>
        <p:spPr>
          <a:xfrm>
            <a:off x="6381752" y="142873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25" idx="0"/>
          </p:cNvCxnSpPr>
          <p:nvPr/>
        </p:nvCxnSpPr>
        <p:spPr>
          <a:xfrm flipV="1">
            <a:off x="3524232" y="2786060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3524232" y="135729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rot="10800000">
            <a:off x="2381224" y="142873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 rot="10800000" flipV="1">
            <a:off x="2881290" y="2428868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8310578" y="100010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endCxn id="33" idx="1"/>
          </p:cNvCxnSpPr>
          <p:nvPr/>
        </p:nvCxnSpPr>
        <p:spPr>
          <a:xfrm>
            <a:off x="8310578" y="1785926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endCxn id="32" idx="0"/>
          </p:cNvCxnSpPr>
          <p:nvPr/>
        </p:nvCxnSpPr>
        <p:spPr>
          <a:xfrm>
            <a:off x="8167702" y="2000240"/>
            <a:ext cx="83285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>
            <a:endCxn id="30" idx="0"/>
          </p:cNvCxnSpPr>
          <p:nvPr/>
        </p:nvCxnSpPr>
        <p:spPr>
          <a:xfrm flipH="1">
            <a:off x="7596198" y="2143116"/>
            <a:ext cx="14287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rot="10800000">
            <a:off x="6167438" y="478632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rot="10800000" flipV="1">
            <a:off x="4310050" y="5214950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>
            <a:endCxn id="35" idx="0"/>
          </p:cNvCxnSpPr>
          <p:nvPr/>
        </p:nvCxnSpPr>
        <p:spPr>
          <a:xfrm rot="16200000" flipH="1">
            <a:off x="5631653" y="5607859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6167438" y="5286388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>
            <a:stCxn id="20" idx="4"/>
          </p:cNvCxnSpPr>
          <p:nvPr/>
        </p:nvCxnSpPr>
        <p:spPr>
          <a:xfrm>
            <a:off x="5742359" y="2071678"/>
            <a:ext cx="67888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>
            <a:stCxn id="25" idx="6"/>
          </p:cNvCxnSpPr>
          <p:nvPr/>
        </p:nvCxnSpPr>
        <p:spPr>
          <a:xfrm flipV="1">
            <a:off x="4167174" y="3429000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>
            <a:stCxn id="24" idx="1"/>
          </p:cNvCxnSpPr>
          <p:nvPr/>
        </p:nvCxnSpPr>
        <p:spPr>
          <a:xfrm flipH="1" flipV="1">
            <a:off x="6310317" y="3857629"/>
            <a:ext cx="852176" cy="331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0120362" y="111932"/>
            <a:ext cx="1976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5.b. Contenidos y conceptos de las asignaturas involucradas  en el proyecto </a:t>
            </a:r>
          </a:p>
          <a:p>
            <a:pPr algn="just"/>
            <a:r>
              <a:rPr lang="es-MX" sz="1600" b="1" dirty="0">
                <a:latin typeface="Calibri" panose="020F0502020204030204" pitchFamily="34" charset="0"/>
              </a:rPr>
              <a:t>Producto 2</a:t>
            </a:r>
          </a:p>
          <a:p>
            <a:pPr algn="just"/>
            <a:r>
              <a:rPr lang="es-MX" sz="1600" b="1" dirty="0">
                <a:latin typeface="Calibri" panose="020F0502020204030204" pitchFamily="34" charset="0"/>
              </a:rPr>
              <a:t>Organizador gráfico</a:t>
            </a:r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82405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067454" y="9053"/>
            <a:ext cx="1982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 b Conexiones de las asignaturas involucradas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Organizador gráfico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Producto 2a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085"/>
            <a:ext cx="9325023" cy="5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9924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04507" y="891180"/>
            <a:ext cx="35249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Justificación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71525" y="1414464"/>
            <a:ext cx="8319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La Organización de la Naciones Unidas para la Alimentación y la Agricultura (FAO) alertó en marzo del 2018 sobre los malos hábitos alimenticios en México, donde 73% de la población adulta y  al 35%  de la población de niños y adolescentes, presentan problemas de sobrepeso u obesidad.</a:t>
            </a:r>
            <a:endParaRPr lang="es-MX" dirty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Es necesario actuar para enfrentar este problema de Salud Pública, que a mediano y largo plazo tendrá impacto negativo en  las personas que padecen este mal, al desarrollar trastornos crónicos degenerativos como la diabetes mellitus, hipertensión arterial, infartos y los relacionados con el sistema musculo esquelético, lo cual también se ve reflejado en una baja autoestima.</a:t>
            </a:r>
            <a:endParaRPr lang="es-MX" dirty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Las personas que padecen sobrepeso u obesidad tienen como antecedente escasa actividad física y una mala alimentación al ingerir dietas ricas en consumo de azúcares y grasas saturadas </a:t>
            </a:r>
            <a:endParaRPr lang="es-MX" dirty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En este proyecto analizaremos los factores que inciden negativamente en la salud (hábitos de alimentación y estilos de vida inadecuados) lo cual se ve reflejado  en el rendimiento deportivo de los alumnos y por ende su autoestima.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86383" y="199852"/>
            <a:ext cx="191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5c. Justificación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74576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9924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34639" y="1664043"/>
            <a:ext cx="417658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Objetivo general del proyecto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34314" y="2413338"/>
            <a:ext cx="8809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</a:rPr>
              <a:t>Mejorar los hábitos personales de  nutrición y activación física, alimentándose de forma balanceada y practicando ejercicio regularmente,  para  la prevenir el sobrepeso y la obesidad, mostrar buena salud, rendimiento físico y autoestima.</a:t>
            </a:r>
          </a:p>
        </p:txBody>
      </p:sp>
    </p:spTree>
    <p:extLst>
      <p:ext uri="{BB962C8B-B14F-4D97-AF65-F5344CB8AC3E}">
        <p14:creationId xmlns:p14="http://schemas.microsoft.com/office/powerpoint/2010/main" val="236511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80625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833613" y="59809"/>
            <a:ext cx="2032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5.d. Objetivo general del proyecto y de cada asignatura involucrada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92455"/>
              </p:ext>
            </p:extLst>
          </p:nvPr>
        </p:nvGraphicFramePr>
        <p:xfrm>
          <a:off x="535705" y="1535185"/>
          <a:ext cx="9405245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para la 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Orientación educativa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física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*Adquirir conocimientos básicos de anatomía y fisiología del cuerpo humano.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*Utilizar estrategias de búsqueda y selección de información documental y digital para proponer algunas alternativas de solución a problemas del entorno inmediato de manera creativa e innovadora, a partir del trabajo individual o colaborativo en proyectos de investigación con una intervención multidisciplinaria.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*Aplicar los conocimientos sobre  nutrición e higiene en el análisis entre la actividad física, el gasto energético  y la recuperación funcional.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*Comprender la historia natural de las principales causas de morbimortalidad en México.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*Desarrollar la conservación y fortalecimiento de la salud física y mental.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*Identificar y reflexionar sobre conductas de riesgo que propician la aparición de los principales problemas de salud en México.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*Favorecer la autoestima de los alumnos cuando realicen actividad física.</a:t>
                      </a:r>
                      <a:endParaRPr lang="es-ES" sz="14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*Valorar y desarrollar conductas para la protección del cuidado de la salud.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*Contribuir positivamente al desarrollo y crecimiento sano del alumno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alibri" panose="020F0502020204030204" pitchFamily="34" charset="0"/>
                          <a:ea typeface="Century Gothic" panose="020B0502020202020204" pitchFamily="34" charset="0"/>
                          <a:cs typeface="Calibri" panose="020F0502020204030204" pitchFamily="34" charset="0"/>
                        </a:rPr>
                        <a:t>*Modificar los hábitos personales y de saneamiento del ambiente para evitar enfermedades.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8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88011"/>
              </p:ext>
            </p:extLst>
          </p:nvPr>
        </p:nvGraphicFramePr>
        <p:xfrm>
          <a:off x="1135707" y="1579745"/>
          <a:ext cx="812799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 la salud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Orientación educativa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Física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*Alimentación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saludable</a:t>
                      </a:r>
                    </a:p>
                    <a:p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*Sobrepeso y obesidad</a:t>
                      </a:r>
                    </a:p>
                    <a:p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*Enfermedades crónico degenerativas (diabetes mellitus e hipertensión arterial</a:t>
                      </a:r>
                    </a:p>
                    <a:p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*Estilo de vida saludable</a:t>
                      </a:r>
                    </a:p>
                    <a:p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*Plato del buen comer</a:t>
                      </a:r>
                    </a:p>
                    <a:p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*Práctica de habilidades para el trabajo colaborativo, la toma de decisiones y  la solución de problemas.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*Identidad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*Decisiones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*Análisis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*Estrategias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*Responsabilidad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*Capacidad Socio afectiva</a:t>
                      </a:r>
                    </a:p>
                    <a:p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*Nociones generales de nutrición e higiene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*Relación del proceso metabólico y la actividad física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*Gasto energético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Nutrición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Actividad física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*Metabolismo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*ATP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*Test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*Evaluación física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*Sistemas energéticos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*Plato del buen comer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*Ejercicio físico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*Consumo de oxigeno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*Rendimiento físico </a:t>
                      </a:r>
                    </a:p>
                    <a:p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*Higiene </a:t>
                      </a:r>
                    </a:p>
                    <a:p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469925" y="199852"/>
            <a:ext cx="398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767297" y="115758"/>
            <a:ext cx="2066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5.f. Contenido. Temas.</a:t>
            </a:r>
          </a:p>
        </p:txBody>
      </p:sp>
    </p:spTree>
    <p:extLst>
      <p:ext uri="{BB962C8B-B14F-4D97-AF65-F5344CB8AC3E}">
        <p14:creationId xmlns:p14="http://schemas.microsoft.com/office/powerpoint/2010/main" val="144902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9924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65156" y="1762897"/>
            <a:ext cx="42095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Pregunta generadora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40886" y="2957513"/>
            <a:ext cx="745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¿ Cómo mejorar mis hábitos nutricionales y  mi actividad física, para cuidar mi salud, tener buen rendimiento físico, y poseer alta  autoestima?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617799" y="199852"/>
            <a:ext cx="2510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5.e. Pregunta generadora del proyecto a realizar.</a:t>
            </a:r>
          </a:p>
        </p:txBody>
      </p:sp>
    </p:spTree>
    <p:extLst>
      <p:ext uri="{BB962C8B-B14F-4D97-AF65-F5344CB8AC3E}">
        <p14:creationId xmlns:p14="http://schemas.microsoft.com/office/powerpoint/2010/main" val="53173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28" y="0"/>
            <a:ext cx="481043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7291" y="235391"/>
            <a:ext cx="54946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B0F0"/>
                </a:solidFill>
              </a:rPr>
              <a:t>Escuela Preparatoria Mixta Nezahualcóyotl</a:t>
            </a:r>
          </a:p>
          <a:p>
            <a:pPr algn="ctr"/>
            <a:r>
              <a:rPr lang="es-ES" sz="6000" dirty="0"/>
              <a:t>	</a:t>
            </a:r>
            <a:r>
              <a:rPr lang="es-ES" sz="5400" dirty="0">
                <a:solidFill>
                  <a:srgbClr val="92D050"/>
                </a:solidFill>
              </a:rPr>
              <a:t>Equipo 2</a:t>
            </a:r>
          </a:p>
          <a:p>
            <a:pPr algn="ctr"/>
            <a:r>
              <a:rPr lang="es-ES" sz="5400" dirty="0">
                <a:solidFill>
                  <a:srgbClr val="92D050"/>
                </a:solidFill>
              </a:rPr>
              <a:t>Quinto grado</a:t>
            </a:r>
          </a:p>
        </p:txBody>
      </p:sp>
    </p:spTree>
    <p:extLst>
      <p:ext uri="{BB962C8B-B14F-4D97-AF65-F5344CB8AC3E}">
        <p14:creationId xmlns:p14="http://schemas.microsoft.com/office/powerpoint/2010/main" val="10780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415435" y="115370"/>
            <a:ext cx="424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Escuela Preparatoria Mixta Nezahualcóyotl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571512" y="115370"/>
            <a:ext cx="255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5.f. Contenido. Productos propuestos, organizados por etapas </a:t>
            </a:r>
            <a:endParaRPr lang="es-ES" sz="1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33743" y="1692998"/>
            <a:ext cx="883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Producto 1</a:t>
            </a:r>
          </a:p>
          <a:p>
            <a:pPr algn="just"/>
            <a:r>
              <a:rPr lang="es-ES" dirty="0"/>
              <a:t>Consistirá en que los alumnos se pesen y midan para que determinen su IMC, posteriormente elaborarán una tabla y se ubicarán en la categoría de nivel de peso.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Producto 2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Los resultados del proyecto interdisciplinario se socializarán en la Feria del conocimiento Conexiones a realizarse en la institución en mayo del  2020.</a:t>
            </a:r>
          </a:p>
        </p:txBody>
      </p:sp>
    </p:spTree>
    <p:extLst>
      <p:ext uri="{BB962C8B-B14F-4D97-AF65-F5344CB8AC3E}">
        <p14:creationId xmlns:p14="http://schemas.microsoft.com/office/powerpoint/2010/main" val="165664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9145" y="172016"/>
            <a:ext cx="3060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5.g. Formatos e instrumentos para la planeación, seguimiento y evaluación.</a:t>
            </a:r>
            <a:b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(Planeación general y sesión por sesión).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52" y="673367"/>
            <a:ext cx="7743825" cy="5753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1850" y="172016"/>
            <a:ext cx="50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Formato de Planeación general</a:t>
            </a:r>
          </a:p>
        </p:txBody>
      </p:sp>
    </p:spTree>
    <p:extLst>
      <p:ext uri="{BB962C8B-B14F-4D97-AF65-F5344CB8AC3E}">
        <p14:creationId xmlns:p14="http://schemas.microsoft.com/office/powerpoint/2010/main" val="48783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1" y="323756"/>
            <a:ext cx="78867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2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79" y="408254"/>
            <a:ext cx="77438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710" y="217283"/>
            <a:ext cx="48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Formato de Planeación sesión por sesión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11" y="677312"/>
            <a:ext cx="76009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1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319" y="883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5.g. Formatos e instrumentos para la planeación, seguimiento y evaluación.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 para la salud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31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570" y="63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5.g. Formatos e instrumentos para la planeación, seguimiento y evaluación.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Orientación educativa V</a:t>
            </a:r>
            <a:endParaRPr 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45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570" y="63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5.g. Formatos e instrumentos para la planeación, seguimiento y evaluación.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 física V</a:t>
            </a:r>
            <a:endParaRPr 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6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66336" y="608200"/>
            <a:ext cx="393768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Reflexión del grupo interdisciplinario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90134"/>
              </p:ext>
            </p:extLst>
          </p:nvPr>
        </p:nvGraphicFramePr>
        <p:xfrm>
          <a:off x="535459" y="1281215"/>
          <a:ext cx="8493211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Tropiezos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Áreas</a:t>
                      </a:r>
                      <a:r>
                        <a:rPr lang="es-E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oportunidad</a:t>
                      </a:r>
                      <a:endParaRPr lang="es-E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*Establecer conexión entre asignaturas y temas.</a:t>
                      </a:r>
                    </a:p>
                    <a:p>
                      <a:pPr algn="just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*Establecer acuerdos.</a:t>
                      </a:r>
                    </a:p>
                    <a:p>
                      <a:pPr algn="just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*Apertura al diálogo.</a:t>
                      </a:r>
                    </a:p>
                    <a:p>
                      <a:pPr algn="just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*Incorporar nuevas estrategias de enseñanza-aprendizaje.</a:t>
                      </a:r>
                    </a:p>
                    <a:p>
                      <a:pPr algn="just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*Intereses comunes.</a:t>
                      </a:r>
                    </a:p>
                    <a:p>
                      <a:pPr algn="just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*Existe disposición y empatía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entre profesores.</a:t>
                      </a:r>
                    </a:p>
                    <a:p>
                      <a:pPr algn="just"/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*Se enriquece el trabajo con las aportaciones de cada uno de los integrantes del equipo interdisciplinario.</a:t>
                      </a:r>
                    </a:p>
                    <a:p>
                      <a:pPr algn="just"/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*En los proyectos se plantean problemas que se relacionan con la vida cotidiana del alumnado.</a:t>
                      </a:r>
                    </a:p>
                    <a:p>
                      <a:pPr algn="just"/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*Se rompieron paradigmas. </a:t>
                      </a:r>
                    </a:p>
                    <a:p>
                      <a:pPr algn="just"/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*El conocimiento no se ve de manera fragmentada.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*Difícil coincidir en horarios</a:t>
                      </a:r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 realizar el trabajo.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*Inicio del proyecto cuando la carga de trabajo era mucha, lo que dificulto la entrega en tiempo y forma.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*Desconocimiento de los contenidos temáticos de las demás asignaturas.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*Falta de interés en el proyecto.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*Rotación de profesores.</a:t>
                      </a:r>
                    </a:p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*El desarrollo del proyecto requiere de invertirle tiempo ajeno al laboral.</a:t>
                      </a:r>
                    </a:p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*Falta de experiencia en el trabajo por proyectos.</a:t>
                      </a:r>
                    </a:p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*Los alumnos no presentan interés por las actividades de</a:t>
                      </a:r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nvestigación.</a:t>
                      </a:r>
                    </a:p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*Identificar los puntos de convergencia desde las diferentes</a:t>
                      </a:r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asignaturas.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*Participar equitativamente en el trabajo.</a:t>
                      </a:r>
                    </a:p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*Buscar el espacio</a:t>
                      </a:r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 carga de trabajo para realizar los proyectos (fin de ciclo escolar)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*Uso de las TIC para la comunicación y el trabajo en equipo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*Integrar la propuesta del proyecto al programa operativo.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*Los alumnos deben aprender a trabajar cooperativamente.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*Buscar apoyo de todos los integrantes del equipo, buscando en consenso.</a:t>
                      </a:r>
                    </a:p>
                    <a:p>
                      <a:pPr algn="just"/>
                      <a:r>
                        <a:rPr lang="es-E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*Planear proyectos tomando en cuenta los intereses de los alumnos.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es-E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9647875" y="208090"/>
            <a:ext cx="228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5.h.Reflexión del grupo interdisciplinario</a:t>
            </a:r>
          </a:p>
        </p:txBody>
      </p:sp>
    </p:spTree>
    <p:extLst>
      <p:ext uri="{BB962C8B-B14F-4D97-AF65-F5344CB8AC3E}">
        <p14:creationId xmlns:p14="http://schemas.microsoft.com/office/powerpoint/2010/main" val="3573030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4" y="1007549"/>
            <a:ext cx="8259904" cy="58504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798868" y="59809"/>
            <a:ext cx="239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5.i. Organizador gráfico. Preguntas esenciales (producto 4).</a:t>
            </a:r>
          </a:p>
        </p:txBody>
      </p:sp>
    </p:spTree>
    <p:extLst>
      <p:ext uri="{BB962C8B-B14F-4D97-AF65-F5344CB8AC3E}">
        <p14:creationId xmlns:p14="http://schemas.microsoft.com/office/powerpoint/2010/main" val="145556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68047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69924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69773" y="2306595"/>
            <a:ext cx="9555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Maestros participantes y asignaturas</a:t>
            </a:r>
          </a:p>
          <a:p>
            <a:endParaRPr lang="es-E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Orientación educativa V</a:t>
            </a:r>
          </a:p>
          <a:p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 Jiménez Saturnino</a:t>
            </a:r>
          </a:p>
          <a:p>
            <a:endParaRPr lang="es-E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Educación para la salud</a:t>
            </a:r>
          </a:p>
          <a:p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Araceli Reyes López</a:t>
            </a:r>
          </a:p>
          <a:p>
            <a:endParaRPr lang="es-E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Educación física V</a:t>
            </a:r>
          </a:p>
          <a:p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Alejandro Rodríguez Estrada</a:t>
            </a:r>
          </a:p>
        </p:txBody>
      </p:sp>
    </p:spTree>
    <p:extLst>
      <p:ext uri="{BB962C8B-B14F-4D97-AF65-F5344CB8AC3E}">
        <p14:creationId xmlns:p14="http://schemas.microsoft.com/office/powerpoint/2010/main" val="210756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553849" y="59809"/>
            <a:ext cx="2496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5.i. Organizador gráfico. Proceso de indagación (producto 5).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4" y="1385239"/>
            <a:ext cx="7828831" cy="54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96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4" y="1009625"/>
            <a:ext cx="8114271" cy="58483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86975" y="208090"/>
            <a:ext cx="184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alibri" panose="020F0502020204030204" pitchFamily="34" charset="0"/>
              </a:rPr>
              <a:t>5 i. A.M.E. General</a:t>
            </a:r>
          </a:p>
          <a:p>
            <a:pPr algn="ctr"/>
            <a:r>
              <a:rPr lang="es-MX" sz="1600" b="1" dirty="0">
                <a:latin typeface="Calibri" panose="020F0502020204030204" pitchFamily="34" charset="0"/>
              </a:rPr>
              <a:t>Producto 6</a:t>
            </a:r>
          </a:p>
        </p:txBody>
      </p:sp>
    </p:spTree>
    <p:extLst>
      <p:ext uri="{BB962C8B-B14F-4D97-AF65-F5344CB8AC3E}">
        <p14:creationId xmlns:p14="http://schemas.microsoft.com/office/powerpoint/2010/main" val="149223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4" y="1084580"/>
            <a:ext cx="8285504" cy="57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4" y="896734"/>
            <a:ext cx="8122509" cy="59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4" y="1192074"/>
            <a:ext cx="8155460" cy="56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2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14650" y="1281214"/>
            <a:ext cx="48577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Estructura Inicial de Planeación</a:t>
            </a:r>
            <a:endParaRPr lang="es-MX" dirty="0"/>
          </a:p>
          <a:p>
            <a:pPr algn="ctr"/>
            <a:r>
              <a:rPr lang="es-ES" b="1" dirty="0"/>
              <a:t>E.I.P. Resumen (Señalado. Producto7.)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6" y="2124262"/>
            <a:ext cx="8896350" cy="30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535294" y="85737"/>
            <a:ext cx="155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</a:rPr>
              <a:t>E.I.P. Resumen</a:t>
            </a:r>
          </a:p>
          <a:p>
            <a:r>
              <a:rPr lang="es-MX" sz="1600" b="1" dirty="0">
                <a:latin typeface="Calibri" panose="020F0502020204030204" pitchFamily="34" charset="0"/>
              </a:rPr>
              <a:t>Producto 7</a:t>
            </a:r>
          </a:p>
        </p:txBody>
      </p:sp>
    </p:spTree>
    <p:extLst>
      <p:ext uri="{BB962C8B-B14F-4D97-AF65-F5344CB8AC3E}">
        <p14:creationId xmlns:p14="http://schemas.microsoft.com/office/powerpoint/2010/main" val="3203623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077" y="1511535"/>
            <a:ext cx="75946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S" sz="1600" b="1" dirty="0"/>
              <a:t>Contexto. </a:t>
            </a:r>
            <a:r>
              <a:rPr lang="es-ES" sz="1600" dirty="0"/>
              <a:t>Justifica las circunstancias o elementos de la realidad en la que se da el problema o propuesta.</a:t>
            </a:r>
            <a:endParaRPr lang="es-MX" sz="1600" dirty="0"/>
          </a:p>
          <a:p>
            <a:pPr algn="ctr"/>
            <a:r>
              <a:rPr lang="es-ES" sz="1600" b="1" dirty="0"/>
              <a:t>     Introducción y/o justificación del proyecto. </a:t>
            </a:r>
            <a:endParaRPr lang="es-MX" sz="16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051"/>
              </p:ext>
            </p:extLst>
          </p:nvPr>
        </p:nvGraphicFramePr>
        <p:xfrm>
          <a:off x="517560" y="2968877"/>
          <a:ext cx="8789679" cy="324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Documento" r:id="rId3" imgW="8843100" imgH="2663126" progId="Word.Document.12">
                  <p:embed/>
                </p:oleObj>
              </mc:Choice>
              <mc:Fallback>
                <p:oleObj name="Documento" r:id="rId3" imgW="8843100" imgH="2663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60" y="2968877"/>
                        <a:ext cx="8789679" cy="3248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16044" y="267594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3538550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30566" y="1243793"/>
            <a:ext cx="69246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/>
              <a:t>II. Intención. Sólo una de las propuestas da nombre al proyecto. 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47407"/>
              </p:ext>
            </p:extLst>
          </p:nvPr>
        </p:nvGraphicFramePr>
        <p:xfrm>
          <a:off x="602606" y="2435963"/>
          <a:ext cx="8596312" cy="3706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8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7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Dar explicación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¿Por qué algo es cómo es?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Determinar las razones que generan el problema o la situación.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701" marR="62701" marT="62701" marB="62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Resolver un problema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Explicar de manera detallada cómo se puede abordar y/o solucionar el problema.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701" marR="62701" marT="62701" marB="62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Hacer más eficiente o mejorar algo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Explicar de qué manera se pueden optimizar los procesos para alcanzar el objetivo.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701" marR="62701" marT="62701" marB="62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Inventar, innovar,  diseñar o crear algo nuevo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¿Cómo podría ser diferente?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¿Qué nuevo producto o propuesta puedo hacer?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701" marR="62701" marT="62701" marB="6270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6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Resolver un problema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 obesidad es un problema de salud que depende de varios factores, sin embargo la mayoría de las personas que tienen sobrepeso u obesidad comparten hábitos alimenticios y un estilo de vida equivocados, que los llevan a ganar peso y tener poco rendimiento físico.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En los adolescentes  este problema de salud genera malestar, disminuye o limita el desarrollo de algunas actividades deportivas y sociales, desencadena tendencia a presentar baja autoestima, depresión, ansiedad, problemas de conducta, trastornos alimenticios y ser objeto de discriminación social o bulling.</a:t>
                      </a:r>
                      <a:endParaRPr lang="es-MX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realizará una revisión del plato del buen comer para elaborar menús balanceados e incluir actividad física dos veces por semana, ello permitirá perder peso, mejorar el aspecto y el rendimiento físico ,la obtención de resultados positivos  provocan en los alumnos emociones positivas y contribuyen,  a fortalecer su autoestima en las áreas implicadas, específicamente en lo relacionado al autocuidado de su salud y a la prevención de complicaciones derivadas del sobrepeso y obesidad a edad temprana, una autoestima alta le permite sentirse valioso, capaz y digno.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2701" marR="62701" marT="62701" marB="627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16044" y="267594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1679271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0688" y="2603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III. Objetivo general del proyecto.</a:t>
            </a:r>
            <a:r>
              <a:rPr kumimoji="0" lang="es-ES" altLang="es-MX" sz="1100" b="1" i="0" u="none" strike="noStrike" cap="none" normalizeH="0" baseline="0" dirty="0">
                <a:ln>
                  <a:noFill/>
                </a:ln>
                <a:solidFill>
                  <a:srgbClr val="3C78D8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Toma en cuenta a todas las asignaturas  involucradas.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90661" y="1220957"/>
            <a:ext cx="70389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IV. Disciplinas involucradas en el  trabajo interdisciplinario.</a:t>
            </a:r>
            <a:endParaRPr lang="es-MX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82430"/>
              </p:ext>
            </p:extLst>
          </p:nvPr>
        </p:nvGraphicFramePr>
        <p:xfrm>
          <a:off x="751260" y="1829913"/>
          <a:ext cx="8517776" cy="502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Documento" r:id="rId3" imgW="8843100" imgH="5220102" progId="Word.Document.12">
                  <p:embed/>
                </p:oleObj>
              </mc:Choice>
              <mc:Fallback>
                <p:oleObj name="Documento" r:id="rId3" imgW="8843100" imgH="5220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260" y="1829913"/>
                        <a:ext cx="8517776" cy="5028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802455" y="135008"/>
            <a:ext cx="446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7" name="2 Rectángulo"/>
          <p:cNvSpPr/>
          <p:nvPr/>
        </p:nvSpPr>
        <p:spPr>
          <a:xfrm>
            <a:off x="420688" y="463606"/>
            <a:ext cx="8809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alibri" panose="020F0502020204030204" pitchFamily="34" charset="0"/>
              </a:rPr>
              <a:t>Mejorar los hábitos personales de  nutrición y activación física, alimentándose de forma balanceada y practicando ejercicio regularmente,  para  la prevenir el sobrepeso y la obesidad, mostrar buena salud, rendimiento físico y autoestima.</a:t>
            </a:r>
          </a:p>
        </p:txBody>
      </p:sp>
    </p:spTree>
    <p:extLst>
      <p:ext uri="{BB962C8B-B14F-4D97-AF65-F5344CB8AC3E}">
        <p14:creationId xmlns:p14="http://schemas.microsoft.com/office/powerpoint/2010/main" val="2107541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588919"/>
              </p:ext>
            </p:extLst>
          </p:nvPr>
        </p:nvGraphicFramePr>
        <p:xfrm>
          <a:off x="652463" y="179388"/>
          <a:ext cx="862171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Documento" r:id="rId3" imgW="8843100" imgH="3744786" progId="Word.Document.12">
                  <p:embed/>
                </p:oleObj>
              </mc:Choice>
              <mc:Fallback>
                <p:oleObj name="Documento" r:id="rId3" imgW="8843100" imgH="3744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463" y="179388"/>
                        <a:ext cx="8621712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89309"/>
              </p:ext>
            </p:extLst>
          </p:nvPr>
        </p:nvGraphicFramePr>
        <p:xfrm>
          <a:off x="628650" y="3859212"/>
          <a:ext cx="89312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Documento" r:id="rId5" imgW="8843100" imgH="2480331" progId="Word.Document.12">
                  <p:embed/>
                </p:oleObj>
              </mc:Choice>
              <mc:Fallback>
                <p:oleObj name="Documento" r:id="rId5" imgW="8843100" imgH="2480331" progId="Word.Document.12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859212"/>
                        <a:ext cx="8931275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09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6735" y="1696996"/>
            <a:ext cx="602185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Ciclo escolar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2019-2020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735" y="3616410"/>
            <a:ext cx="7142206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Fecha de inicio     08 octubre 2019                      </a:t>
            </a:r>
          </a:p>
          <a:p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Fecha de término  07 noviembre 2019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9924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3887254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31683" y="1321806"/>
            <a:ext cx="79217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V. Esquema del proceso de construcción del proyecto por disciplinas.</a:t>
            </a:r>
            <a:endParaRPr lang="es-MX" dirty="0"/>
          </a:p>
          <a:p>
            <a:pPr algn="ctr"/>
            <a:r>
              <a:rPr lang="es-ES" b="1" dirty="0"/>
              <a:t> </a:t>
            </a:r>
            <a:endParaRPr lang="es-MX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25992"/>
              </p:ext>
            </p:extLst>
          </p:nvPr>
        </p:nvGraphicFramePr>
        <p:xfrm>
          <a:off x="481221" y="1968137"/>
          <a:ext cx="8848725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Documento" r:id="rId3" imgW="8848147" imgH="5049541" progId="Word.Document.12">
                  <p:embed/>
                </p:oleObj>
              </mc:Choice>
              <mc:Fallback>
                <p:oleObj name="Documento" r:id="rId3" imgW="8848147" imgH="5049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221" y="1968137"/>
                        <a:ext cx="8848725" cy="504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1" y="0"/>
            <a:ext cx="856735" cy="12214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93409" y="107848"/>
            <a:ext cx="446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2694946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56185"/>
              </p:ext>
            </p:extLst>
          </p:nvPr>
        </p:nvGraphicFramePr>
        <p:xfrm>
          <a:off x="481221" y="1430448"/>
          <a:ext cx="8940800" cy="521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Documento" r:id="rId3" imgW="8843100" imgH="5317617" progId="Word.Document.12">
                  <p:embed/>
                </p:oleObj>
              </mc:Choice>
              <mc:Fallback>
                <p:oleObj name="Documento" r:id="rId3" imgW="8843100" imgH="53176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221" y="1430448"/>
                        <a:ext cx="8940800" cy="5214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1" y="0"/>
            <a:ext cx="856735" cy="12214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49789" y="80687"/>
            <a:ext cx="446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1072592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06281"/>
              </p:ext>
            </p:extLst>
          </p:nvPr>
        </p:nvGraphicFramePr>
        <p:xfrm>
          <a:off x="374650" y="128589"/>
          <a:ext cx="88423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Documento" r:id="rId3" imgW="8843100" imgH="4742603" progId="Word.Document.12">
                  <p:embed/>
                </p:oleObj>
              </mc:Choice>
              <mc:Fallback>
                <p:oleObj name="Documento" r:id="rId3" imgW="8843100" imgH="4742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128589"/>
                        <a:ext cx="8842375" cy="451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02835"/>
              </p:ext>
            </p:extLst>
          </p:nvPr>
        </p:nvGraphicFramePr>
        <p:xfrm>
          <a:off x="388938" y="4519613"/>
          <a:ext cx="87407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Documento" r:id="rId5" imgW="8843100" imgH="1875451" progId="Word.Document.12">
                  <p:embed/>
                </p:oleObj>
              </mc:Choice>
              <mc:Fallback>
                <p:oleObj name="Documento" r:id="rId5" imgW="8843100" imgH="1875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938" y="4519613"/>
                        <a:ext cx="8740775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259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0" y="1457891"/>
            <a:ext cx="8740775" cy="342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96075"/>
              </p:ext>
            </p:extLst>
          </p:nvPr>
        </p:nvGraphicFramePr>
        <p:xfrm>
          <a:off x="540395" y="1925451"/>
          <a:ext cx="8769350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Documento" r:id="rId4" imgW="8843100" imgH="4320159" progId="Word.Document.12">
                  <p:embed/>
                </p:oleObj>
              </mc:Choice>
              <mc:Fallback>
                <p:oleObj name="Documento" r:id="rId4" imgW="8843100" imgH="4320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395" y="1925451"/>
                        <a:ext cx="8769350" cy="429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21" y="0"/>
            <a:ext cx="856735" cy="12214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49789" y="80687"/>
            <a:ext cx="446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2218069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94454" y="1614710"/>
            <a:ext cx="3352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VIII. Evaluación del Proyecto.</a:t>
            </a:r>
            <a:endParaRPr lang="es-MX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59685"/>
              </p:ext>
            </p:extLst>
          </p:nvPr>
        </p:nvGraphicFramePr>
        <p:xfrm>
          <a:off x="562447" y="2444986"/>
          <a:ext cx="8767763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Documento" r:id="rId3" imgW="8843100" imgH="3064341" progId="Word.Document.12">
                  <p:embed/>
                </p:oleObj>
              </mc:Choice>
              <mc:Fallback>
                <p:oleObj name="Documento" r:id="rId3" imgW="8843100" imgH="3064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447" y="2444986"/>
                        <a:ext cx="8767763" cy="303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1" y="0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49789" y="80687"/>
            <a:ext cx="446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4160508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45907" y="1886736"/>
            <a:ext cx="6591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</a:rPr>
              <a:t>Estructura Inicial de Planeación</a:t>
            </a:r>
            <a:endParaRPr lang="es-MX" dirty="0">
              <a:latin typeface="Calibri" panose="020F0502020204030204" pitchFamily="34" charset="0"/>
            </a:endParaRPr>
          </a:p>
          <a:p>
            <a:pPr algn="ctr"/>
            <a:r>
              <a:rPr lang="es-ES" b="1" dirty="0">
                <a:latin typeface="Calibri" panose="020F0502020204030204" pitchFamily="34" charset="0"/>
              </a:rPr>
              <a:t>Elaboración del Proyecto  (Producto 8)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57288" y="3277553"/>
            <a:ext cx="7986712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Nombre del proyecto.</a:t>
            </a:r>
            <a:r>
              <a:rPr lang="es-ES" u="sng" dirty="0"/>
              <a:t> MENTE SANA, CUERPO SANO </a:t>
            </a:r>
          </a:p>
          <a:p>
            <a:endParaRPr lang="es-MX" dirty="0"/>
          </a:p>
          <a:p>
            <a:r>
              <a:rPr lang="es-MX" b="1" dirty="0"/>
              <a:t>Nombre de los profesores participantes y asignaturas. </a:t>
            </a:r>
          </a:p>
          <a:p>
            <a:r>
              <a:rPr lang="es-ES" b="1" dirty="0"/>
              <a:t>Educación para la salud</a:t>
            </a:r>
            <a:r>
              <a:rPr lang="es-ES" dirty="0"/>
              <a:t> 	 </a:t>
            </a:r>
            <a:r>
              <a:rPr lang="es-ES" b="1" dirty="0"/>
              <a:t>Araceli Reyes López</a:t>
            </a:r>
          </a:p>
          <a:p>
            <a:r>
              <a:rPr lang="es-ES" b="1" dirty="0"/>
              <a:t>Orientación educativa V 	 Elizabeth Jiménez Saturnino</a:t>
            </a:r>
          </a:p>
          <a:p>
            <a:r>
              <a:rPr lang="es-ES" b="1" dirty="0"/>
              <a:t>Educación física V	 David Alejandro Rodríguez Estrada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901882" y="67874"/>
            <a:ext cx="200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</a:rPr>
              <a:t>E.I.P. Elaboración del proyecto</a:t>
            </a:r>
          </a:p>
          <a:p>
            <a:r>
              <a:rPr lang="es-MX" sz="1600" b="1" dirty="0">
                <a:latin typeface="Calibri" panose="020F0502020204030204" pitchFamily="34" charset="0"/>
              </a:rPr>
              <a:t>Producto 8</a:t>
            </a:r>
          </a:p>
        </p:txBody>
      </p:sp>
    </p:spTree>
    <p:extLst>
      <p:ext uri="{BB962C8B-B14F-4D97-AF65-F5344CB8AC3E}">
        <p14:creationId xmlns:p14="http://schemas.microsoft.com/office/powerpoint/2010/main" val="2432299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5459" y="1310303"/>
            <a:ext cx="89153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>
                <a:latin typeface="Calibri" panose="020F0502020204030204" pitchFamily="34" charset="0"/>
              </a:rPr>
              <a:t>Contexto. </a:t>
            </a:r>
            <a:r>
              <a:rPr lang="es-ES" sz="1600" dirty="0">
                <a:latin typeface="Calibri" panose="020F0502020204030204" pitchFamily="34" charset="0"/>
              </a:rPr>
              <a:t>Justifica las circunstancias o elementos de la realidad en los que se da el problema.</a:t>
            </a:r>
            <a:r>
              <a:rPr lang="es-ES" sz="1600" b="1" dirty="0">
                <a:latin typeface="Calibri" panose="020F0502020204030204" pitchFamily="34" charset="0"/>
              </a:rPr>
              <a:t>      </a:t>
            </a:r>
          </a:p>
          <a:p>
            <a:pPr algn="ctr"/>
            <a:r>
              <a:rPr lang="es-ES" sz="1600" b="1" dirty="0">
                <a:latin typeface="Calibri" panose="020F0502020204030204" pitchFamily="34" charset="0"/>
              </a:rPr>
              <a:t> Introducción y/o justificación del proyecto.</a:t>
            </a:r>
            <a:endParaRPr lang="es-MX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27474"/>
              </p:ext>
            </p:extLst>
          </p:nvPr>
        </p:nvGraphicFramePr>
        <p:xfrm>
          <a:off x="471488" y="2136257"/>
          <a:ext cx="929149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Documento" r:id="rId3" imgW="8843100" imgH="2907094" progId="Word.Document.12">
                  <p:embed/>
                </p:oleObj>
              </mc:Choice>
              <mc:Fallback>
                <p:oleObj name="Documento" r:id="rId3" imgW="8843100" imgH="2907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2136257"/>
                        <a:ext cx="9291495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Rectángulo"/>
          <p:cNvSpPr/>
          <p:nvPr/>
        </p:nvSpPr>
        <p:spPr>
          <a:xfrm>
            <a:off x="357187" y="5706716"/>
            <a:ext cx="91439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II. Intención. </a:t>
            </a:r>
            <a:r>
              <a:rPr lang="es-ES" dirty="0"/>
              <a:t> </a:t>
            </a:r>
            <a:r>
              <a:rPr lang="es-ES" b="1" dirty="0"/>
              <a:t>Sólo una de las propuestas da nombre al proyecto. </a:t>
            </a:r>
            <a:r>
              <a:rPr lang="es-ES" dirty="0"/>
              <a:t>Redactar como pregunta o premisa </a:t>
            </a:r>
            <a:r>
              <a:rPr lang="es-ES" dirty="0" err="1"/>
              <a:t>problematizadora</a:t>
            </a:r>
            <a:r>
              <a:rPr lang="es-ES" dirty="0"/>
              <a:t>.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1263871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6053"/>
              </p:ext>
            </p:extLst>
          </p:nvPr>
        </p:nvGraphicFramePr>
        <p:xfrm>
          <a:off x="117475" y="182563"/>
          <a:ext cx="8842375" cy="626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Documento" r:id="rId3" imgW="8843100" imgH="6262180" progId="Word.Document.12">
                  <p:embed/>
                </p:oleObj>
              </mc:Choice>
              <mc:Fallback>
                <p:oleObj name="Documento" r:id="rId3" imgW="8843100" imgH="6262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75" y="182563"/>
                        <a:ext cx="8842375" cy="626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469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38" y="334060"/>
            <a:ext cx="864393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III. Objetivo general del proyecto. </a:t>
            </a:r>
            <a:r>
              <a:rPr lang="es-ES" dirty="0"/>
              <a:t>Tomar en cuenta todas las asignaturas  involucradas.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42939" y="2162860"/>
            <a:ext cx="86439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IV. Disciplinas involucradas en el  trabajo interdisciplinario.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0" y="2532192"/>
            <a:ext cx="8643936" cy="3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Rectángulo"/>
          <p:cNvSpPr/>
          <p:nvPr/>
        </p:nvSpPr>
        <p:spPr>
          <a:xfrm>
            <a:off x="642938" y="1109960"/>
            <a:ext cx="8809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</a:rPr>
              <a:t>Mejorar los hábitos personales de  nutrición y activación física, alimentándose de forma balanceada y practicando ejercicio regularmente,  para  la prevenir el sobrepeso y la obesidad, mostrar buena salud, rendimiento físico y autoestima.</a:t>
            </a:r>
          </a:p>
        </p:txBody>
      </p:sp>
    </p:spTree>
    <p:extLst>
      <p:ext uri="{BB962C8B-B14F-4D97-AF65-F5344CB8AC3E}">
        <p14:creationId xmlns:p14="http://schemas.microsoft.com/office/powerpoint/2010/main" val="3098943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0" y="1975721"/>
            <a:ext cx="8842375" cy="3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06578" y="226197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248278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9924" y="199852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4354" y="1346538"/>
            <a:ext cx="7249297" cy="169277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Nombre del proyecto</a:t>
            </a:r>
          </a:p>
          <a:p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MENTE SANA, CUERPO SANO</a:t>
            </a:r>
          </a:p>
          <a:p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2019-2020</a:t>
            </a:r>
          </a:p>
        </p:txBody>
      </p:sp>
      <p:pic>
        <p:nvPicPr>
          <p:cNvPr id="1026" name="Picture 2" descr="ALIMENTACIÃN Y EJERCICIO EN LA ADOLESC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68" y="3104632"/>
            <a:ext cx="4802658" cy="36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0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0088" y="291198"/>
            <a:ext cx="86582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V. Esquema del proceso de construcción del proyecto por disciplinas.</a:t>
            </a:r>
            <a:endParaRPr lang="es-MX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52851"/>
              </p:ext>
            </p:extLst>
          </p:nvPr>
        </p:nvGraphicFramePr>
        <p:xfrm>
          <a:off x="604044" y="660530"/>
          <a:ext cx="8850312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Documento" r:id="rId3" imgW="8848147" imgH="6237351" progId="Word.Document.12">
                  <p:embed/>
                </p:oleObj>
              </mc:Choice>
              <mc:Fallback>
                <p:oleObj name="Documento" r:id="rId3" imgW="8848147" imgH="6237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044" y="660530"/>
                        <a:ext cx="8850312" cy="587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33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10249"/>
              </p:ext>
            </p:extLst>
          </p:nvPr>
        </p:nvGraphicFramePr>
        <p:xfrm>
          <a:off x="385763" y="128588"/>
          <a:ext cx="9059863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Documento" r:id="rId3" imgW="8843100" imgH="6189493" progId="Word.Document.12">
                  <p:embed/>
                </p:oleObj>
              </mc:Choice>
              <mc:Fallback>
                <p:oleObj name="Documento" r:id="rId3" imgW="8843100" imgH="618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763" y="128588"/>
                        <a:ext cx="9059863" cy="642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13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417196"/>
              </p:ext>
            </p:extLst>
          </p:nvPr>
        </p:nvGraphicFramePr>
        <p:xfrm>
          <a:off x="599997" y="1777639"/>
          <a:ext cx="88423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Documento" r:id="rId3" imgW="8843100" imgH="1321308" progId="Word.Document.12">
                  <p:embed/>
                </p:oleObj>
              </mc:Choice>
              <mc:Fallback>
                <p:oleObj name="Documento" r:id="rId3" imgW="8843100" imgH="1321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997" y="1777639"/>
                        <a:ext cx="8842375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06578" y="226197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3182096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403" y="1398550"/>
            <a:ext cx="86010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VI. Tiempos que se dedicarán al proyecto cada semana.</a:t>
            </a:r>
            <a:r>
              <a:rPr lang="es-ES" dirty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06578" y="226197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17426"/>
              </p:ext>
            </p:extLst>
          </p:nvPr>
        </p:nvGraphicFramePr>
        <p:xfrm>
          <a:off x="452673" y="2540125"/>
          <a:ext cx="9044412" cy="3100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29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>
                          <a:effectLst/>
                        </a:rPr>
                        <a:t>¿Cuántas horas se trabajarán de manera 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disciplinaria?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710" marR="62710" marT="62710" marB="6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  ¿Cuántas horas se trabajarán de manera interdisciplinaria?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710" marR="62710" marT="62710" marB="62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Trabajo disciplinario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 tiempo total de trabajo para realizar el proyecto es el siguiente: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Educación para la Salud:     20   horas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Orientación Educativa V:     5   horas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Educación Física V:               5    horas            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710" marR="62710" marT="62710" marB="6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Trabajo interdisciplinario 1 hora semanal. En total 5 horas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710" marR="62710" marT="62710" marB="62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121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4516" y="1193583"/>
            <a:ext cx="47484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/>
              <a:t>VII. Presentación del proyecto (producto).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06578" y="226197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3122"/>
              </p:ext>
            </p:extLst>
          </p:nvPr>
        </p:nvGraphicFramePr>
        <p:xfrm>
          <a:off x="334978" y="2381061"/>
          <a:ext cx="8939197" cy="2407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9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49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ES" sz="1100" u="none" strike="noStrike">
                          <a:effectLst/>
                        </a:rPr>
                        <a:t>¿Qué se presentará?   2. ¿Cuándo?   3. ¿Cómo?  4. ¿Dónde?   4. ¿Con qué?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5. ¿A quién, por qué y para qué? 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10" marR="62710" marT="62710" marB="62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hará una  presentación en la sala de audiovisual   el 10 de octubre, del Plato del buen comer tomando como base Norma Oficial Mexicana NOM-043-SSA2-2012,  promoción y educación para la salud en materia alimentaria y principales causas de morbimortalidad en México. Para sensibilizar a los alumnos de la importancia de llevar una dieta balanceada y realizar activación física periódicamente, porqué de lo contrario pueden sufrir de sobrepeso u obesidad, que representan factores de riesgo para el desarrollo de enfermedades crónico degenerativas como diabetes mellitus, hipertensión arterial y cardiopatías.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710" marR="62710" marT="62710" marB="62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340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55024" y="1225411"/>
            <a:ext cx="3352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/>
              <a:t>VIII. Evaluación del Proyecto.</a:t>
            </a:r>
            <a:endParaRPr lang="es-MX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39950"/>
              </p:ext>
            </p:extLst>
          </p:nvPr>
        </p:nvGraphicFramePr>
        <p:xfrm>
          <a:off x="754755" y="2039812"/>
          <a:ext cx="8842375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Documento" r:id="rId3" imgW="8843100" imgH="4416594" progId="Word.Document.12">
                  <p:embed/>
                </p:oleObj>
              </mc:Choice>
              <mc:Fallback>
                <p:oleObj name="Documento" r:id="rId3" imgW="8843100" imgH="4416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755" y="2039812"/>
                        <a:ext cx="8842375" cy="441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06578" y="226197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4204582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-2503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04405" y="282189"/>
            <a:ext cx="299857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Fotografías de la 2da. R.T.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4" y="1318860"/>
            <a:ext cx="4293887" cy="29356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620" y="800596"/>
            <a:ext cx="2979168" cy="39722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574" y="3576544"/>
            <a:ext cx="3896823" cy="29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26337"/>
            <a:ext cx="943371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La infografía es un organizador gráfico, ideal para la presentación de temas amplios, requiere de un diseño creativo que combine textos e imágenes y cumpla con el objetivo de exponer información interesante, concreta y visualmente atractiva.</a:t>
            </a:r>
          </a:p>
          <a:p>
            <a:pPr algn="just"/>
            <a:r>
              <a:rPr lang="es-MX" sz="2200" dirty="0">
                <a:latin typeface="Calibri" panose="020F0502020204030204" pitchFamily="34" charset="0"/>
                <a:cs typeface="Calibri" panose="020F0502020204030204" pitchFamily="34" charset="0"/>
              </a:rPr>
              <a:t>Los Seres humanos, procesamos un elemento visual mucho más rápido que cuando la leemos como idea en alguna publicación; se mencionan cifras aproximadas de 60.000 veces más, que leídas en textos, diferentes estudios neurológicos ponen de manifiesto que el 90% de la información que procesamos, proviene de la vista.</a:t>
            </a:r>
          </a:p>
          <a:p>
            <a:pPr algn="just"/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Los pasos para realizarla son: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1.- Elegir un tema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2.- Seleccionar un tipo de infografía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3.- Organización de la información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3.- Jerarquizar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4.- Relacionar los temas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5.- Determinación de coincidencias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6.- Diseñar la infografía</a:t>
            </a: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7.- Citar fuentes consultadas.</a:t>
            </a:r>
          </a:p>
        </p:txBody>
      </p:sp>
      <p:pic>
        <p:nvPicPr>
          <p:cNvPr id="21506" name="Picture 2" descr="Resultado de imagen para infogra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6870"/>
            <a:ext cx="6452103" cy="3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723422" y="99588"/>
            <a:ext cx="221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13. Lista de Pasos para realizar una infografía</a:t>
            </a:r>
          </a:p>
        </p:txBody>
      </p:sp>
    </p:spTree>
    <p:extLst>
      <p:ext uri="{BB962C8B-B14F-4D97-AF65-F5344CB8AC3E}">
        <p14:creationId xmlns:p14="http://schemas.microsoft.com/office/powerpoint/2010/main" val="3478741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22186" y="208230"/>
            <a:ext cx="1394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14. Infografía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5" y="669957"/>
            <a:ext cx="8251742" cy="57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3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97085" y="117694"/>
            <a:ext cx="252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15. Reflexiones personales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Educación para la salud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57823"/>
              </p:ext>
            </p:extLst>
          </p:nvPr>
        </p:nvGraphicFramePr>
        <p:xfrm>
          <a:off x="443620" y="1341244"/>
          <a:ext cx="9613475" cy="546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76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Principales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dificultades propias para la construcción del proyecto interdisciplinario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seguir trabajando en mí para obtener mejores resultados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Repercusiones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positivas de lo aprendido en el proceso,  que impactan mis sesiones de trabajo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44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*Resulto difícil generar</a:t>
                      </a:r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una propuesta de trabajo interdisciplinario.</a:t>
                      </a:r>
                      <a:endParaRPr lang="es-MX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*El</a:t>
                      </a:r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tiempo para  coincidir con los compañeros de las otras asignaturas.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Difícil la planeación de actividades interdisciplinarias.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*Algunas lecturas y videos se me hicieron de complicado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de comprender.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*Mucha carga de trabajo institucional y por ende reducido tiempo para dedicarle al Proyecto Conexiones.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*Falta de comunicación entre los integrantes del Proyecto interdisciplinario.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*Falta de conocimiento para manejar esta nueva estrategia de aprendizaje</a:t>
                      </a: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resolvimos platicando entre nosotros, investigando y asesorándonos con los compañeros de otros proyectos y la coordinadora del proyecto para aclarar dudas.</a:t>
                      </a:r>
                    </a:p>
                    <a:p>
                      <a:pPr algn="just"/>
                      <a:endParaRPr lang="es-MX" sz="14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/>
                      <a:endParaRPr lang="es-MX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*El aspecto que debo seguir trabajando es en la actualización del manejo de las TIC, para elaborar con mayor eficacia y rapidez los formatos requeridos.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*Tomar un curso de Aprendizaje  basado en Proyectos.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*Trabajo cooperativo entre docentes.</a:t>
                      </a:r>
                    </a:p>
                    <a:p>
                      <a:pPr algn="just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*La manera en que ha repercutido positivamente es que </a:t>
                      </a:r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 permite obtener un contexto más amplio de los problemas de salud pública que tiene el país.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Se adquiere otra visión de la planeación de clase,</a:t>
                      </a:r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el intercambio de experiencias interdisciplinarias.</a:t>
                      </a:r>
                      <a:endParaRPr lang="es-MX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Permite que el alumnado</a:t>
                      </a:r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analice</a:t>
                      </a:r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desde diferentes perspectivas situaciones que se</a:t>
                      </a:r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relacionan con su vida cotidiana. </a:t>
                      </a:r>
                    </a:p>
                    <a:p>
                      <a:pPr algn="just"/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*Se fomento el respeto y la tolerancia  a las opiniones de los especialistas de otras disciplinas.</a:t>
                      </a:r>
                    </a:p>
                    <a:p>
                      <a:pPr algn="just"/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*Aproveche la experiencia de colegas de otras asignaturas.</a:t>
                      </a:r>
                    </a:p>
                    <a:p>
                      <a:pPr algn="just"/>
                      <a:r>
                        <a:rPr lang="es-MX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*Se espera que los alumnos desarrollen competencias con un enfoque colaborativo en busca de soluciones a problemas cotidianos de la vida y participen activa y críticamente en todas las actividades para lograr el objetivo planteado</a:t>
                      </a:r>
                      <a:r>
                        <a:rPr lang="es-MX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74044"/>
            <a:ext cx="856735" cy="1221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357630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584688"/>
              </p:ext>
            </p:extLst>
          </p:nvPr>
        </p:nvGraphicFramePr>
        <p:xfrm>
          <a:off x="544750" y="1138726"/>
          <a:ext cx="9214886" cy="538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519">
                  <a:extLst>
                    <a:ext uri="{9D8B030D-6E8A-4147-A177-3AD203B41FA5}">
                      <a16:colId xmlns:a16="http://schemas.microsoft.com/office/drawing/2014/main" val="1340155247"/>
                    </a:ext>
                  </a:extLst>
                </a:gridCol>
                <a:gridCol w="1607367">
                  <a:extLst>
                    <a:ext uri="{9D8B030D-6E8A-4147-A177-3AD203B41FA5}">
                      <a16:colId xmlns:a16="http://schemas.microsoft.com/office/drawing/2014/main" val="1319501809"/>
                    </a:ext>
                  </a:extLst>
                </a:gridCol>
              </a:tblGrid>
              <a:tr h="490898"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Diapositiva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6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5.a. C.A.I.A.C CONCLUSIONES GENERALES. Producto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6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Fotografías de la primera sesión.  Producto 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94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5.b. Contenidos y conceptos de las asignaturas involucradas  en el proyecto y sus</a:t>
                      </a: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conexiones</a:t>
                      </a: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Producto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 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4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5.c. Justificación y descripción del proyecto.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  <a:p>
                      <a:pPr algn="ctr"/>
                      <a:endParaRPr lang="es-MX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5.d. Objetivo general del proyecto y de cada asignatura involucrada.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5.e. Pregunta generadora del proyecto a realizar.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5.f. Contenido. Temas.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71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5.f. Contenido. Productos propuestos, organizados por etapas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0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5.g. Formatos e instrumentos para la planeación, seguimiento y evaluación. Planeación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 y sesión por sesión.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54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5.h.Reflexión</a:t>
                      </a: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 grupo interdisciplinario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58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5.i. Organizador gráfico. Preguntas esenciales (producto 4).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4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5.i. Organizador gráfico. Proceso de indagación (producto 5).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0068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848539" y="221719"/>
            <a:ext cx="355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Escuela Preparatoria Mixta Nezahualcóyotl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680497" cy="9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9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497085" y="117694"/>
            <a:ext cx="252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15. Reflexiones personales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Orientación educativa V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97197"/>
              </p:ext>
            </p:extLst>
          </p:nvPr>
        </p:nvGraphicFramePr>
        <p:xfrm>
          <a:off x="446338" y="1400699"/>
          <a:ext cx="95926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62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Principales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dificultades propias para la construcción del proyecto interdisciplinario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seguir trabajando en mí para obtener mejores resultados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Repercusiones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positivas de lo aprendido en el proceso,  que impactan mis sesiones de trabajo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*El tiempo para trabajar con los demás compañeros del equipo ha</a:t>
                      </a:r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sido complicado.</a:t>
                      </a:r>
                    </a:p>
                    <a:p>
                      <a:pPr algn="just"/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*La carga de trabajo que se generó a raíz del proyecto.</a:t>
                      </a:r>
                    </a:p>
                    <a:p>
                      <a:pPr algn="just"/>
                      <a:r>
                        <a:rPr lang="es-E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*Las modificaciones de las instrucciones de lo que se solicita</a:t>
                      </a:r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*Encontrar los espacios de tiempo mayormente posibles para reunirme con el equipo.</a:t>
                      </a:r>
                    </a:p>
                    <a:p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*Organizar mejor mis tiempos para evitar saturaciones.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*La forma de llevar a cabo la planeación del trabajo en conjunto con otras asignaturas.</a:t>
                      </a:r>
                    </a:p>
                    <a:p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*Generar una visión más amplia de una problemática .</a:t>
                      </a:r>
                    </a:p>
                    <a:p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*Vincular los conocimientos de las diferentes asignaturas para generar un producto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30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88897"/>
            <a:ext cx="856735" cy="1221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41557" y="208090"/>
            <a:ext cx="486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Escuela Preparatoria Mixta Nezahualcóyotl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497085" y="117694"/>
            <a:ext cx="252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15. Reflexiones personales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Educación física V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75960"/>
              </p:ext>
            </p:extLst>
          </p:nvPr>
        </p:nvGraphicFramePr>
        <p:xfrm>
          <a:off x="446338" y="1400699"/>
          <a:ext cx="95926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62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Principales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dificultades propias para la construcción del proyecto interdisciplinario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seguir trabajando en mí para obtener mejores resultados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Repercusiones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positivas de lo aprendido en el proceso,  que impactan mis sesiones de trabajo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Resulto difícil el trabajo interdisciplinario.​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Mucha carga de trabajo por la institución y tener poco tiempo para el trabajo conexiones.​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 para coincidir con los compañeros y poder trabajar en el proyectó.​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reducción de horas de la materia de educación física al tener 2 horas a la semana, y hoy en día solo 1 eso fue lo mas difícil.​</a:t>
                      </a:r>
                    </a:p>
                    <a:p>
                      <a:pPr algn="just"/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Tener el tiempo y espacios con los compañeros para poder trabajar.​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Tomar cursos de investigación.​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Aplicar mejor tiempos para hacer todos mis trabajos.​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Entregar a tiempo los trabajos.​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</a:p>
                    <a:p>
                      <a:endParaRPr lang="es-E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Impartir clases y fomentar el ejercicio físico.​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adquiere otra visión de planeación de los diferentes docentes.​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Hacer un proyecto dentro de la escuela para fomentar el ejercicio físico </a:t>
                      </a:r>
                      <a:r>
                        <a:rPr lang="es-MX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atraves</a:t>
                      </a:r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micro-ciclo de entrenamiento.​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Fomentar una buena alimentación.​</a:t>
                      </a:r>
                    </a:p>
                    <a:p>
                      <a:pPr algn="just"/>
                      <a:r>
                        <a:rPr lang="es-MX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 consumir alimentos que no tenga beneficios al cuerpo.​</a:t>
                      </a:r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5459" y="283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0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61084"/>
              </p:ext>
            </p:extLst>
          </p:nvPr>
        </p:nvGraphicFramePr>
        <p:xfrm>
          <a:off x="535459" y="1679333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Contenido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e. </a:t>
                      </a: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A.M.E general (producto 6).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 E.I.P. Resumen (producto 7).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h. E.I.P. Elaboración de Proyecto (producto 8).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Fotografías de la Segunda reunión de trabajo.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Evaluación. Tipos, herramientas y productos de Aprendizaje.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 Evaluación. Formatos. Prerrequisitos.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Evaluación. Formatos. Grupo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heterogéneo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Lista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pasos para realizar una infografía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 Infografía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Reflexiones personales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59809"/>
            <a:ext cx="680497" cy="9701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48539" y="221719"/>
            <a:ext cx="355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Escuela Preparatoria Mixta Nezahualcóyotl</a:t>
            </a:r>
          </a:p>
        </p:txBody>
      </p:sp>
    </p:spTree>
    <p:extLst>
      <p:ext uri="{BB962C8B-B14F-4D97-AF65-F5344CB8AC3E}">
        <p14:creationId xmlns:p14="http://schemas.microsoft.com/office/powerpoint/2010/main" val="368928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0855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331012" y="180751"/>
            <a:ext cx="234315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</a:rPr>
              <a:t>5 a. C.A.I.A.C</a:t>
            </a:r>
          </a:p>
          <a:p>
            <a:r>
              <a:rPr lang="es-MX" sz="1600" b="1" dirty="0">
                <a:latin typeface="Calibri" panose="020F0502020204030204" pitchFamily="34" charset="0"/>
              </a:rPr>
              <a:t>Conclusiones generales</a:t>
            </a:r>
          </a:p>
          <a:p>
            <a:r>
              <a:rPr lang="es-MX" sz="1600" b="1" dirty="0">
                <a:latin typeface="Calibri" panose="020F0502020204030204" pitchFamily="34" charset="0"/>
              </a:rPr>
              <a:t>Interdisciplinariedad.</a:t>
            </a:r>
          </a:p>
          <a:p>
            <a:r>
              <a:rPr lang="es-MX" sz="1600" b="1" dirty="0">
                <a:latin typeface="Calibri" panose="020F0502020204030204" pitchFamily="34" charset="0"/>
              </a:rPr>
              <a:t>Producto 1</a:t>
            </a:r>
          </a:p>
        </p:txBody>
      </p:sp>
    </p:spTree>
    <p:extLst>
      <p:ext uri="{BB962C8B-B14F-4D97-AF65-F5344CB8AC3E}">
        <p14:creationId xmlns:p14="http://schemas.microsoft.com/office/powerpoint/2010/main" val="193663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64" y="0"/>
            <a:ext cx="1224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32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1947</TotalTime>
  <Words>2900</Words>
  <Application>Microsoft Office PowerPoint</Application>
  <PresentationFormat>Panorámica</PresentationFormat>
  <Paragraphs>376</Paragraphs>
  <Slides>61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8" baseType="lpstr">
      <vt:lpstr>Arial</vt:lpstr>
      <vt:lpstr>Calibri</vt:lpstr>
      <vt:lpstr>Times New Roman</vt:lpstr>
      <vt:lpstr>Trebuchet MS</vt:lpstr>
      <vt:lpstr>Wingdings 3</vt:lpstr>
      <vt:lpstr>Faceta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Araceli Reyes López</dc:creator>
  <cp:lastModifiedBy>Doris de Jesus</cp:lastModifiedBy>
  <cp:revision>148</cp:revision>
  <dcterms:created xsi:type="dcterms:W3CDTF">2019-05-30T04:33:03Z</dcterms:created>
  <dcterms:modified xsi:type="dcterms:W3CDTF">2020-05-29T23:56:49Z</dcterms:modified>
</cp:coreProperties>
</file>