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12192000" cy="6858000"/>
  <p:notesSz cx="6858000" cy="9144000"/>
  <p:embeddedFontLst>
    <p:embeddedFont>
      <p:font typeface="Garamond" panose="02020404030301010803" pitchFamily="18" charset="0"/>
      <p:regular r:id="rId84"/>
      <p:bold r:id="rId85"/>
      <p:italic r:id="rId86"/>
    </p:embeddedFont>
    <p:embeddedFont>
      <p:font typeface="Century Gothic" panose="020B0502020202020204" pitchFamily="34" charset="0"/>
      <p:regular r:id="rId87"/>
      <p:bold r:id="rId88"/>
      <p:italic r:id="rId89"/>
      <p:boldItalic r:id="rId90"/>
    </p:embeddedFont>
    <p:embeddedFont>
      <p:font typeface="Calibri" panose="020F050202020403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DFA9A5-9D87-43EB-ADC9-52B187AB512F}">
  <a:tblStyle styleId="{7DDFA9A5-9D87-43EB-ADC9-52B187AB512F}" styleName="Table_0">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1V>
    <a:band2V>
      <a:tcTxStyle b="off"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6"/>
          </a:solidFill>
        </a:fill>
      </a:tcStyle>
    </a:firstRow>
    <a:neCell>
      <a:tcTxStyle b="off" i="off"/>
      <a:tcStyle>
        <a:tcBdr/>
      </a:tcStyle>
    </a:neCell>
    <a:nwCell>
      <a:tcTxStyle b="off" i="off"/>
      <a:tcStyle>
        <a:tcBdr/>
      </a:tcStyle>
    </a:nwCell>
  </a:tblStyle>
  <a:tblStyle styleId="{8C46DCB3-0C1A-4D47-9CC4-4EFA759C6DDA}"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C835EF5-0DE7-476A-B38D-62CF5C75C5EF}"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5EE19C1-F4E2-48DF-8E70-4ECC87C37EC9}" styleName="Table_3">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8807FA5-DE26-46F5-BFBA-F99D1BFA8889}"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B607483-7701-4868-921A-64BA9ECE66E8}"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0ADC59-739A-4ECA-B6B0-82D677DA46E5}" styleName="Table_6">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54894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03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176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1445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955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8083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2" name="Google Shape;18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716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9"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223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90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49304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539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55" name="Google Shape;2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588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38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430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389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835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3148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1523145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69246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4018412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3948269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162401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391245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0533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3132076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2721391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1906734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1315701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411402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514158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773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1589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2981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80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9361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4040061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0424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5462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91753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4972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9594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3089361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3016574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2447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478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0022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3170735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9555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0" name="Google Shape;46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8681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8907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240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80" name="Google Shape;48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8550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6421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0734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195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995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1329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3907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04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8297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30" name="Google Shape;53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93722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3" name="Google Shape;55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2698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8" name="Google Shape;558;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6903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7578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2272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bcc34c11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bcc34c11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5bcc34c11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4177463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bcc34c111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bcc34c111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5bcc34c111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307074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6954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bd124471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5bd124471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5bd124471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70</a:t>
            </a:fld>
            <a:endParaRPr/>
          </a:p>
        </p:txBody>
      </p:sp>
    </p:spTree>
    <p:extLst>
      <p:ext uri="{BB962C8B-B14F-4D97-AF65-F5344CB8AC3E}">
        <p14:creationId xmlns:p14="http://schemas.microsoft.com/office/powerpoint/2010/main" val="31829577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5bd23ea4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5bd23ea4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5bd23ea4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71</a:t>
            </a:fld>
            <a:endParaRPr/>
          </a:p>
        </p:txBody>
      </p:sp>
    </p:spTree>
    <p:extLst>
      <p:ext uri="{BB962C8B-B14F-4D97-AF65-F5344CB8AC3E}">
        <p14:creationId xmlns:p14="http://schemas.microsoft.com/office/powerpoint/2010/main" val="4148702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5bd23ea4e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5bd23ea4e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5bd23ea4e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72</a:t>
            </a:fld>
            <a:endParaRPr/>
          </a:p>
        </p:txBody>
      </p:sp>
    </p:spTree>
    <p:extLst>
      <p:ext uri="{BB962C8B-B14F-4D97-AF65-F5344CB8AC3E}">
        <p14:creationId xmlns:p14="http://schemas.microsoft.com/office/powerpoint/2010/main" val="582857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bd50da1eb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bd50da1eb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g5bd50da1eb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73</a:t>
            </a:fld>
            <a:endParaRPr/>
          </a:p>
        </p:txBody>
      </p:sp>
    </p:spTree>
    <p:extLst>
      <p:ext uri="{BB962C8B-B14F-4D97-AF65-F5344CB8AC3E}">
        <p14:creationId xmlns:p14="http://schemas.microsoft.com/office/powerpoint/2010/main" val="22006777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69713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982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8593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2535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5bcc34c111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5bcc34c111_1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g5bcc34c111_1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78</a:t>
            </a:fld>
            <a:endParaRPr/>
          </a:p>
        </p:txBody>
      </p:sp>
    </p:spTree>
    <p:extLst>
      <p:ext uri="{BB962C8B-B14F-4D97-AF65-F5344CB8AC3E}">
        <p14:creationId xmlns:p14="http://schemas.microsoft.com/office/powerpoint/2010/main" val="40513387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bcc34c11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bcc34c11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5bcc34c11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79</a:t>
            </a:fld>
            <a:endParaRPr/>
          </a:p>
        </p:txBody>
      </p:sp>
    </p:spTree>
    <p:extLst>
      <p:ext uri="{BB962C8B-B14F-4D97-AF65-F5344CB8AC3E}">
        <p14:creationId xmlns:p14="http://schemas.microsoft.com/office/powerpoint/2010/main" val="134333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35590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5bcc34c11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5bcc34c111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g5bcc34c111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80</a:t>
            </a:fld>
            <a:endParaRPr/>
          </a:p>
        </p:txBody>
      </p:sp>
    </p:spTree>
    <p:extLst>
      <p:ext uri="{BB962C8B-B14F-4D97-AF65-F5344CB8AC3E}">
        <p14:creationId xmlns:p14="http://schemas.microsoft.com/office/powerpoint/2010/main" val="26268429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bcc34c11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bcc34c11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8" name="Google Shape;678;g5bcc34c111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81</a:t>
            </a:fld>
            <a:endParaRPr/>
          </a:p>
        </p:txBody>
      </p:sp>
    </p:spTree>
    <p:extLst>
      <p:ext uri="{BB962C8B-B14F-4D97-AF65-F5344CB8AC3E}">
        <p14:creationId xmlns:p14="http://schemas.microsoft.com/office/powerpoint/2010/main" val="207848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6" name="Google Shape;1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98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3"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1" y="1709742"/>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1" y="4589467"/>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9"/>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9"/>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documaniatv.com/ciencia-y-tecnologia/hijos-de-las-estrellas-1-el-sol-video_c259b2f1f.htm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flipH="1">
            <a:off x="955676" y="4277353"/>
            <a:ext cx="2995947" cy="13355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entury Gothic"/>
              <a:buNone/>
            </a:pPr>
            <a:r>
              <a:rPr lang="en-US" sz="1800">
                <a:latin typeface="Century Gothic"/>
                <a:ea typeface="Century Gothic"/>
                <a:cs typeface="Century Gothic"/>
                <a:sym typeface="Century Gothic"/>
              </a:rPr>
              <a:t>Clave del Colegio:  2384</a:t>
            </a:r>
            <a:br>
              <a:rPr lang="en-US" sz="1800">
                <a:latin typeface="Century Gothic"/>
                <a:ea typeface="Century Gothic"/>
                <a:cs typeface="Century Gothic"/>
                <a:sym typeface="Century Gothic"/>
              </a:rPr>
            </a:br>
            <a:r>
              <a:rPr lang="en-US" sz="1800">
                <a:latin typeface="Century Gothic"/>
                <a:ea typeface="Century Gothic"/>
                <a:cs typeface="Century Gothic"/>
                <a:sym typeface="Century Gothic"/>
              </a:rPr>
              <a:t/>
            </a:r>
            <a:br>
              <a:rPr lang="en-US" sz="1800">
                <a:latin typeface="Century Gothic"/>
                <a:ea typeface="Century Gothic"/>
                <a:cs typeface="Century Gothic"/>
                <a:sym typeface="Century Gothic"/>
              </a:rPr>
            </a:br>
            <a:r>
              <a:rPr lang="en-US" sz="1800">
                <a:latin typeface="Century Gothic"/>
                <a:ea typeface="Century Gothic"/>
                <a:cs typeface="Century Gothic"/>
                <a:sym typeface="Century Gothic"/>
              </a:rPr>
              <a:t>CENTRO EDUCATIVO TOMÁS MORO LOMAS</a:t>
            </a:r>
            <a:br>
              <a:rPr lang="en-US" sz="1800">
                <a:latin typeface="Century Gothic"/>
                <a:ea typeface="Century Gothic"/>
                <a:cs typeface="Century Gothic"/>
                <a:sym typeface="Century Gothic"/>
              </a:rPr>
            </a:br>
            <a:endParaRPr sz="1800">
              <a:latin typeface="Century Gothic"/>
              <a:ea typeface="Century Gothic"/>
              <a:cs typeface="Century Gothic"/>
              <a:sym typeface="Century Gothic"/>
            </a:endParaRPr>
          </a:p>
        </p:txBody>
      </p:sp>
      <p:cxnSp>
        <p:nvCxnSpPr>
          <p:cNvPr id="89" name="Google Shape;89;p13"/>
          <p:cNvCxnSpPr/>
          <p:nvPr/>
        </p:nvCxnSpPr>
        <p:spPr>
          <a:xfrm rot="10800000" flipH="1">
            <a:off x="5097305" y="1846540"/>
            <a:ext cx="6101467" cy="48935"/>
          </a:xfrm>
          <a:prstGeom prst="straightConnector1">
            <a:avLst/>
          </a:prstGeom>
          <a:noFill/>
          <a:ln w="28575" cap="flat" cmpd="sng">
            <a:solidFill>
              <a:schemeClr val="accent1"/>
            </a:solidFill>
            <a:prstDash val="solid"/>
            <a:miter lim="800000"/>
            <a:headEnd type="none" w="sm" len="sm"/>
            <a:tailEnd type="none" w="sm" len="sm"/>
          </a:ln>
        </p:spPr>
      </p:cxnSp>
      <p:cxnSp>
        <p:nvCxnSpPr>
          <p:cNvPr id="90" name="Google Shape;90;p13"/>
          <p:cNvCxnSpPr/>
          <p:nvPr/>
        </p:nvCxnSpPr>
        <p:spPr>
          <a:xfrm>
            <a:off x="4462088" y="2871419"/>
            <a:ext cx="2051" cy="3599441"/>
          </a:xfrm>
          <a:prstGeom prst="straightConnector1">
            <a:avLst/>
          </a:prstGeom>
          <a:noFill/>
          <a:ln w="28575" cap="flat" cmpd="sng">
            <a:solidFill>
              <a:schemeClr val="accent1"/>
            </a:solidFill>
            <a:prstDash val="solid"/>
            <a:miter lim="800000"/>
            <a:headEnd type="none" w="sm" len="sm"/>
            <a:tailEnd type="none" w="sm" len="sm"/>
          </a:ln>
        </p:spPr>
      </p:cxnSp>
      <p:pic>
        <p:nvPicPr>
          <p:cNvPr id="91" name="Google Shape;91;p13" descr="Imagen relacionada"/>
          <p:cNvPicPr preferRelativeResize="0"/>
          <p:nvPr/>
        </p:nvPicPr>
        <p:blipFill rotWithShape="1">
          <a:blip r:embed="rId3">
            <a:alphaModFix/>
          </a:blip>
          <a:srcRect l="31430" r="31504"/>
          <a:stretch/>
        </p:blipFill>
        <p:spPr>
          <a:xfrm>
            <a:off x="1387928" y="455612"/>
            <a:ext cx="2645229" cy="3316287"/>
          </a:xfrm>
          <a:prstGeom prst="rect">
            <a:avLst/>
          </a:prstGeom>
          <a:noFill/>
          <a:ln>
            <a:noFill/>
          </a:ln>
        </p:spPr>
      </p:pic>
      <p:sp>
        <p:nvSpPr>
          <p:cNvPr id="92" name="Google Shape;92;p13"/>
          <p:cNvSpPr txBox="1"/>
          <p:nvPr/>
        </p:nvSpPr>
        <p:spPr>
          <a:xfrm>
            <a:off x="5097306" y="2686430"/>
            <a:ext cx="5715863" cy="69990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959"/>
              <a:buFont typeface="Century Gothic"/>
              <a:buNone/>
            </a:pPr>
            <a:r>
              <a:rPr lang="en-US" sz="3959" b="0"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959"/>
              <a:buFont typeface="Century Gothic"/>
              <a:buNone/>
            </a:pPr>
            <a:endParaRPr sz="3959" b="0" i="0" u="none" strike="noStrike" cap="none">
              <a:solidFill>
                <a:srgbClr val="000000"/>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dk1"/>
              </a:buClr>
              <a:buSzPts val="3959"/>
              <a:buFont typeface="Century Gothic"/>
              <a:buNone/>
            </a:pPr>
            <a:r>
              <a:rPr lang="en-US" sz="3959" b="0" i="0" u="none" strike="noStrike" cap="none">
                <a:solidFill>
                  <a:srgbClr val="000000"/>
                </a:solidFill>
                <a:latin typeface="Century Gothic"/>
                <a:ea typeface="Century Gothic"/>
                <a:cs typeface="Century Gothic"/>
                <a:sym typeface="Century Gothic"/>
              </a:rPr>
              <a:t>Equipo número 1 </a:t>
            </a:r>
            <a:endParaRPr sz="3959" b="0" i="0" u="none" strike="noStrike" cap="none">
              <a:solidFill>
                <a:srgbClr val="000000"/>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dk1"/>
              </a:buClr>
              <a:buSzPts val="3959"/>
              <a:buFont typeface="Century Gothic"/>
              <a:buNone/>
            </a:pPr>
            <a:r>
              <a:rPr lang="en-US" sz="3959" b="0" i="0" u="none" strike="noStrike" cap="none">
                <a:solidFill>
                  <a:srgbClr val="000000"/>
                </a:solidFill>
                <a:latin typeface="Century Gothic"/>
                <a:ea typeface="Century Gothic"/>
                <a:cs typeface="Century Gothic"/>
                <a:sym typeface="Century Gothic"/>
              </a:rPr>
              <a:t>Proyecto conexiones 5to CCH  </a:t>
            </a:r>
            <a:r>
              <a:rPr lang="en-US" sz="3959" b="0" i="0" u="none" strike="noStrike" cap="none">
                <a:solidFill>
                  <a:srgbClr val="000000"/>
                </a:solidFill>
                <a:latin typeface="Calibri"/>
                <a:ea typeface="Calibri"/>
                <a:cs typeface="Calibri"/>
                <a:sym typeface="Calibri"/>
              </a:rPr>
              <a:t/>
            </a:r>
            <a:br>
              <a:rPr lang="en-US" sz="3959" b="0" i="0" u="none" strike="noStrike" cap="none">
                <a:solidFill>
                  <a:srgbClr val="000000"/>
                </a:solidFill>
                <a:latin typeface="Calibri"/>
                <a:ea typeface="Calibri"/>
                <a:cs typeface="Calibri"/>
                <a:sym typeface="Calibri"/>
              </a:rPr>
            </a:br>
            <a:endParaRPr sz="3959" b="0"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p:nvPr/>
        </p:nvSpPr>
        <p:spPr>
          <a:xfrm>
            <a:off x="358533" y="231344"/>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1: </a:t>
            </a:r>
            <a:r>
              <a:rPr lang="en-US" sz="2400" b="0" i="0" u="none" strike="noStrike" cap="none">
                <a:solidFill>
                  <a:srgbClr val="548135"/>
                </a:solidFill>
                <a:latin typeface="Century Gothic"/>
                <a:ea typeface="Century Gothic"/>
                <a:cs typeface="Century Gothic"/>
                <a:sym typeface="Century Gothic"/>
              </a:rPr>
              <a:t>C.A.I.A.C. Conclusiones Generales</a:t>
            </a:r>
            <a:r>
              <a:rPr lang="en-US" sz="24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56" name="Google Shape;156;p22"/>
          <p:cNvCxnSpPr/>
          <p:nvPr/>
        </p:nvCxnSpPr>
        <p:spPr>
          <a:xfrm rot="10800000" flipH="1">
            <a:off x="430643" y="933250"/>
            <a:ext cx="2746191" cy="5983"/>
          </a:xfrm>
          <a:prstGeom prst="straightConnector1">
            <a:avLst/>
          </a:prstGeom>
          <a:noFill/>
          <a:ln w="28575" cap="flat" cmpd="sng">
            <a:solidFill>
              <a:schemeClr val="accent1"/>
            </a:solidFill>
            <a:prstDash val="solid"/>
            <a:miter lim="800000"/>
            <a:headEnd type="none" w="sm" len="sm"/>
            <a:tailEnd type="none" w="sm" len="sm"/>
          </a:ln>
        </p:spPr>
      </p:cxnSp>
      <p:pic>
        <p:nvPicPr>
          <p:cNvPr id="157" name="Google Shape;157;p22"/>
          <p:cNvPicPr preferRelativeResize="0">
            <a:picLocks noGrp="1"/>
          </p:cNvPicPr>
          <p:nvPr>
            <p:ph type="body" idx="1"/>
          </p:nvPr>
        </p:nvPicPr>
        <p:blipFill rotWithShape="1">
          <a:blip r:embed="rId3">
            <a:alphaModFix/>
          </a:blip>
          <a:srcRect l="10556" t="12222" r="11540" b="19808"/>
          <a:stretch/>
        </p:blipFill>
        <p:spPr>
          <a:xfrm>
            <a:off x="946080" y="1328738"/>
            <a:ext cx="942664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358531" y="231344"/>
            <a:ext cx="9650884"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3: Fotografías de la sesión 1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63" name="Google Shape;163;p23"/>
          <p:cNvCxnSpPr/>
          <p:nvPr/>
        </p:nvCxnSpPr>
        <p:spPr>
          <a:xfrm rot="10800000" flipH="1">
            <a:off x="430643" y="933250"/>
            <a:ext cx="2746191" cy="5983"/>
          </a:xfrm>
          <a:prstGeom prst="straightConnector1">
            <a:avLst/>
          </a:prstGeom>
          <a:noFill/>
          <a:ln w="28575" cap="flat" cmpd="sng">
            <a:solidFill>
              <a:schemeClr val="accent1"/>
            </a:solidFill>
            <a:prstDash val="solid"/>
            <a:miter lim="800000"/>
            <a:headEnd type="none" w="sm" len="sm"/>
            <a:tailEnd type="none" w="sm" len="sm"/>
          </a:ln>
        </p:spPr>
      </p:cxnSp>
      <p:pic>
        <p:nvPicPr>
          <p:cNvPr id="164" name="Google Shape;164;p23"/>
          <p:cNvPicPr preferRelativeResize="0"/>
          <p:nvPr/>
        </p:nvPicPr>
        <p:blipFill rotWithShape="1">
          <a:blip r:embed="rId3">
            <a:alphaModFix/>
          </a:blip>
          <a:srcRect/>
          <a:stretch/>
        </p:blipFill>
        <p:spPr>
          <a:xfrm>
            <a:off x="6350000" y="1243624"/>
            <a:ext cx="5384099" cy="4038091"/>
          </a:xfrm>
          <a:prstGeom prst="rect">
            <a:avLst/>
          </a:prstGeom>
          <a:noFill/>
          <a:ln>
            <a:noFill/>
          </a:ln>
        </p:spPr>
      </p:pic>
      <p:pic>
        <p:nvPicPr>
          <p:cNvPr id="165" name="Google Shape;165;p23"/>
          <p:cNvPicPr preferRelativeResize="0"/>
          <p:nvPr/>
        </p:nvPicPr>
        <p:blipFill rotWithShape="1">
          <a:blip r:embed="rId4">
            <a:alphaModFix/>
          </a:blip>
          <a:srcRect/>
          <a:stretch/>
        </p:blipFill>
        <p:spPr>
          <a:xfrm>
            <a:off x="421100" y="1279375"/>
            <a:ext cx="5384099" cy="40380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2: </a:t>
            </a:r>
            <a:r>
              <a:rPr lang="en-US" sz="2000" b="0" i="0" u="none" strike="noStrike" cap="none">
                <a:solidFill>
                  <a:srgbClr val="548135"/>
                </a:solidFill>
                <a:latin typeface="Century Gothic"/>
                <a:ea typeface="Century Gothic"/>
                <a:cs typeface="Century Gothic"/>
                <a:sym typeface="Century Gothic"/>
              </a:rPr>
              <a:t>Organizador gráfico que muestre los contenidos y conceptos</a:t>
            </a:r>
            <a:endParaRPr sz="2000" b="0" i="0" u="none" strike="noStrike" cap="none">
              <a:solidFill>
                <a:srgbClr val="548135"/>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548135"/>
              </a:buClr>
              <a:buSzPts val="2000"/>
              <a:buFont typeface="Century Gothic"/>
              <a:buNone/>
            </a:pPr>
            <a:r>
              <a:rPr lang="en-US" sz="2000" b="0" i="0" u="none" strike="noStrike" cap="none">
                <a:solidFill>
                  <a:srgbClr val="548135"/>
                </a:solidFill>
                <a:latin typeface="Century Gothic"/>
                <a:ea typeface="Century Gothic"/>
                <a:cs typeface="Century Gothic"/>
                <a:sym typeface="Century Gothic"/>
              </a:rPr>
              <a:t>			   de todas las asignaturas involucradas en el proyecto y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548135"/>
              </a:buClr>
              <a:buSzPts val="2000"/>
              <a:buFont typeface="Century Gothic"/>
              <a:buNone/>
            </a:pPr>
            <a:r>
              <a:rPr lang="en-US" sz="2000" b="0" i="0" u="none" strike="noStrike" cap="none">
                <a:solidFill>
                  <a:srgbClr val="548135"/>
                </a:solidFill>
                <a:latin typeface="Century Gothic"/>
                <a:ea typeface="Century Gothic"/>
                <a:cs typeface="Century Gothic"/>
                <a:sym typeface="Century Gothic"/>
              </a:rPr>
              <a:t>			   su interrelación.</a:t>
            </a:r>
            <a:r>
              <a:rPr lang="en-US" sz="2000" b="1" i="0" u="none" strike="noStrike" cap="none">
                <a:solidFill>
                  <a:srgbClr val="548135"/>
                </a:solidFill>
                <a:latin typeface="Century Gothic"/>
                <a:ea typeface="Century Gothic"/>
                <a:cs typeface="Century Gothic"/>
                <a:sym typeface="Century Gothic"/>
              </a:rPr>
              <a:t> </a:t>
            </a:r>
            <a:endParaRPr sz="2000" b="0" i="0" u="none" strike="noStrike" cap="none">
              <a:solidFill>
                <a:srgbClr val="54813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3600"/>
              <a:buFont typeface="Calibri"/>
              <a:buNone/>
            </a:pPr>
            <a:endParaRPr sz="3600" b="1" i="0" u="none" strike="noStrike" cap="none">
              <a:solidFill>
                <a:schemeClr val="dk1"/>
              </a:solidFill>
              <a:latin typeface="Century Gothic"/>
              <a:ea typeface="Century Gothic"/>
              <a:cs typeface="Century Gothic"/>
              <a:sym typeface="Century Gothic"/>
            </a:endParaRPr>
          </a:p>
        </p:txBody>
      </p:sp>
      <p:cxnSp>
        <p:nvCxnSpPr>
          <p:cNvPr id="171" name="Google Shape;171;p24"/>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pic>
        <p:nvPicPr>
          <p:cNvPr id="172" name="Google Shape;172;p24"/>
          <p:cNvPicPr preferRelativeResize="0"/>
          <p:nvPr/>
        </p:nvPicPr>
        <p:blipFill rotWithShape="1">
          <a:blip r:embed="rId3">
            <a:alphaModFix/>
          </a:blip>
          <a:srcRect/>
          <a:stretch/>
        </p:blipFill>
        <p:spPr>
          <a:xfrm>
            <a:off x="1132700" y="1503275"/>
            <a:ext cx="9139875" cy="514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p:nvPr/>
        </p:nvSpPr>
        <p:spPr>
          <a:xfrm>
            <a:off x="324046"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Introducción o justificación del Proyecto</a:t>
            </a:r>
            <a:endParaRPr sz="3600" b="1" i="0" u="none" strike="noStrike" cap="none">
              <a:solidFill>
                <a:schemeClr val="dk1"/>
              </a:solidFill>
              <a:latin typeface="Century Gothic"/>
              <a:ea typeface="Century Gothic"/>
              <a:cs typeface="Century Gothic"/>
              <a:sym typeface="Century Gothic"/>
            </a:endParaRPr>
          </a:p>
        </p:txBody>
      </p:sp>
      <p:cxnSp>
        <p:nvCxnSpPr>
          <p:cNvPr id="178" name="Google Shape;178;p25"/>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sp>
        <p:nvSpPr>
          <p:cNvPr id="179" name="Google Shape;179;p25"/>
          <p:cNvSpPr txBox="1"/>
          <p:nvPr/>
        </p:nvSpPr>
        <p:spPr>
          <a:xfrm>
            <a:off x="475800" y="1250000"/>
            <a:ext cx="10983600" cy="52380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2400" b="0" i="0" u="none" strike="noStrike" cap="none">
                <a:solidFill>
                  <a:srgbClr val="000000"/>
                </a:solidFill>
                <a:latin typeface="Calibri"/>
                <a:ea typeface="Calibri"/>
                <a:cs typeface="Calibri"/>
                <a:sym typeface="Calibri"/>
              </a:rPr>
              <a:t>-Es común establecer una división entre las distintas disciplinas científicas, aun cuando todas se comprometen a dar una explicación de la realidad.</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Nuestra propuesta es que mediante este proyecto los alumnos reconozcan los vínculos existentes entre las siguientes áreas de conocimiento: Matemáticas, Biología, Física, Historia y Taller de Lectura y Redacción.</a:t>
            </a: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El proyecto consiste en realizar investigaciones desde cada una de las asignaturas, obteniendo como producto final  una serie de comentarios analíticos desde diferentes disciplinas que se compilarán en una revista de divulgación.</a:t>
            </a:r>
            <a:endParaRPr sz="2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Objetivo general del Proyecto</a:t>
            </a:r>
            <a:endParaRPr sz="3200" b="1" i="0" u="none" strike="noStrike" cap="none">
              <a:solidFill>
                <a:schemeClr val="dk1"/>
              </a:solidFill>
              <a:latin typeface="Century Gothic"/>
              <a:ea typeface="Century Gothic"/>
              <a:cs typeface="Century Gothic"/>
              <a:sym typeface="Century Gothic"/>
            </a:endParaRPr>
          </a:p>
        </p:txBody>
      </p:sp>
      <p:cxnSp>
        <p:nvCxnSpPr>
          <p:cNvPr id="185" name="Google Shape;185;p26"/>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sp>
        <p:nvSpPr>
          <p:cNvPr id="186" name="Google Shape;186;p26"/>
          <p:cNvSpPr txBox="1">
            <a:spLocks noGrp="1"/>
          </p:cNvSpPr>
          <p:nvPr>
            <p:ph type="body" idx="1"/>
          </p:nvPr>
        </p:nvSpPr>
        <p:spPr>
          <a:xfrm>
            <a:off x="838200" y="1185877"/>
            <a:ext cx="10515600" cy="49911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0"/>
              </a:spcBef>
              <a:spcAft>
                <a:spcPts val="0"/>
              </a:spcAft>
              <a:buClr>
                <a:schemeClr val="dk1"/>
              </a:buClr>
              <a:buSzPts val="2800"/>
              <a:buNone/>
            </a:pPr>
            <a:r>
              <a:rPr lang="en-US"/>
              <a:t>Reconocer el vínculo existente entre las distintas disciplinas del conocimiento, para comprender el carácter interdisciplinario de las diferentes asignaturas a través de investigaciones sobre las culturas de mesoamérica con la finalidad de producir una revista de divulgación.</a:t>
            </a:r>
            <a:endParaRPr/>
          </a:p>
          <a:p>
            <a:pPr marL="228600" lvl="0" indent="-5080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Objetivo a alcanzar de cada asignatura</a:t>
            </a:r>
            <a:endParaRPr sz="3200" b="1" i="0" u="none" strike="noStrike" cap="none">
              <a:solidFill>
                <a:schemeClr val="dk1"/>
              </a:solidFill>
              <a:latin typeface="Century Gothic"/>
              <a:ea typeface="Century Gothic"/>
              <a:cs typeface="Century Gothic"/>
              <a:sym typeface="Century Gothic"/>
            </a:endParaRPr>
          </a:p>
        </p:txBody>
      </p:sp>
      <p:cxnSp>
        <p:nvCxnSpPr>
          <p:cNvPr id="192" name="Google Shape;192;p27"/>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sp>
        <p:nvSpPr>
          <p:cNvPr id="193" name="Google Shape;193;p27"/>
          <p:cNvSpPr txBox="1">
            <a:spLocks noGrp="1"/>
          </p:cNvSpPr>
          <p:nvPr>
            <p:ph type="body" idx="1"/>
          </p:nvPr>
        </p:nvSpPr>
        <p:spPr>
          <a:xfrm>
            <a:off x="838200" y="1019925"/>
            <a:ext cx="10515600" cy="5574600"/>
          </a:xfrm>
          <a:prstGeom prst="rect">
            <a:avLst/>
          </a:prstGeom>
          <a:noFill/>
          <a:ln>
            <a:noFill/>
          </a:ln>
        </p:spPr>
        <p:txBody>
          <a:bodyPr spcFirstLastPara="1" wrap="square" lIns="285750" tIns="45700" rIns="91425" bIns="45700" anchor="t" anchorCtr="0">
            <a:noAutofit/>
          </a:bodyPr>
          <a:lstStyle/>
          <a:p>
            <a:pPr marL="457200" lvl="0" indent="-393700" algn="just" rtl="0">
              <a:lnSpc>
                <a:spcPct val="90000"/>
              </a:lnSpc>
              <a:spcBef>
                <a:spcPts val="0"/>
              </a:spcBef>
              <a:spcAft>
                <a:spcPts val="0"/>
              </a:spcAft>
              <a:buSzPts val="2600"/>
              <a:buAutoNum type="alphaUcPeriod"/>
            </a:pPr>
            <a:r>
              <a:rPr lang="en-US" sz="2600"/>
              <a:t>Historia: Acercar al alumno al conocimiento de las culturas mesoamericanas desde diferentes áreas de la ciencia utilizando la investigación documental.</a:t>
            </a:r>
            <a:endParaRPr sz="2600"/>
          </a:p>
          <a:p>
            <a:pPr marL="457200" lvl="0" indent="-393700" algn="just" rtl="0">
              <a:lnSpc>
                <a:spcPct val="90000"/>
              </a:lnSpc>
              <a:spcBef>
                <a:spcPts val="0"/>
              </a:spcBef>
              <a:spcAft>
                <a:spcPts val="0"/>
              </a:spcAft>
              <a:buSzPts val="2600"/>
              <a:buAutoNum type="alphaUcPeriod"/>
            </a:pPr>
            <a:r>
              <a:rPr lang="en-US" sz="2600"/>
              <a:t>Matemáticas III:  Realizar un análisis trigonométrico de algunas construcciones mesoamericanas. </a:t>
            </a:r>
            <a:endParaRPr sz="2600"/>
          </a:p>
          <a:p>
            <a:pPr marL="457200" lvl="0" indent="-393700" algn="just" rtl="0">
              <a:lnSpc>
                <a:spcPct val="90000"/>
              </a:lnSpc>
              <a:spcBef>
                <a:spcPts val="0"/>
              </a:spcBef>
              <a:spcAft>
                <a:spcPts val="0"/>
              </a:spcAft>
              <a:buSzPts val="2600"/>
              <a:buAutoNum type="alphaUcPeriod"/>
            </a:pPr>
            <a:r>
              <a:rPr lang="en-US" sz="2600"/>
              <a:t>Física: Investigar acerca del sistema de medición de las culturas y compararlo con el sistema decimal, establecer factores de conversión entre los distintos sistemas de medición. </a:t>
            </a:r>
            <a:endParaRPr sz="2600"/>
          </a:p>
          <a:p>
            <a:pPr marL="457200" lvl="0" indent="0" algn="just" rtl="0">
              <a:lnSpc>
                <a:spcPct val="90000"/>
              </a:lnSpc>
              <a:spcBef>
                <a:spcPts val="0"/>
              </a:spcBef>
              <a:spcAft>
                <a:spcPts val="0"/>
              </a:spcAft>
              <a:buSzPts val="1800"/>
              <a:buNone/>
            </a:pPr>
            <a:r>
              <a:rPr lang="en-US" sz="2600"/>
              <a:t>Analizar la presencia de la física en las culturas de Mesoamérica.</a:t>
            </a:r>
            <a:endParaRPr sz="2600"/>
          </a:p>
          <a:p>
            <a:pPr marL="457200" lvl="0" indent="-393700" algn="just" rtl="0">
              <a:lnSpc>
                <a:spcPct val="90000"/>
              </a:lnSpc>
              <a:spcBef>
                <a:spcPts val="0"/>
              </a:spcBef>
              <a:spcAft>
                <a:spcPts val="0"/>
              </a:spcAft>
              <a:buSzPts val="2600"/>
              <a:buAutoNum type="alphaUcPeriod"/>
            </a:pPr>
            <a:r>
              <a:rPr lang="en-US" sz="2600"/>
              <a:t>Biología: Identificar los conocimientos relacionados con la biología existentes en los pueblos y las características de las especies endémicas de mesoamérica.</a:t>
            </a:r>
            <a:endParaRPr sz="2600"/>
          </a:p>
          <a:p>
            <a:pPr marL="457200" lvl="0" indent="-393700" algn="just" rtl="0">
              <a:lnSpc>
                <a:spcPct val="90000"/>
              </a:lnSpc>
              <a:spcBef>
                <a:spcPts val="0"/>
              </a:spcBef>
              <a:spcAft>
                <a:spcPts val="0"/>
              </a:spcAft>
              <a:buSzPts val="2600"/>
              <a:buAutoNum type="alphaUcPeriod"/>
            </a:pPr>
            <a:r>
              <a:rPr lang="en-US" sz="2600"/>
              <a:t>TLRIID: Redactar un comentario analítico sobre un tema polémico de la aplicación de la ciencia en las culturas mesoaméricanas y elaborar una caricatura política para desarrollar su capacidad reflexiva y crítica.</a:t>
            </a:r>
            <a:endParaRPr sz="2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p:nvPr/>
        </p:nvSpPr>
        <p:spPr>
          <a:xfrm>
            <a:off x="3034352" y="439299"/>
            <a:ext cx="60960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Garamond"/>
              <a:buNone/>
            </a:pPr>
            <a:r>
              <a:rPr lang="en-US" sz="1800" b="0" i="0" u="none" strike="noStrike" cap="none">
                <a:solidFill>
                  <a:schemeClr val="lt1"/>
                </a:solidFill>
                <a:latin typeface="Garamond"/>
                <a:ea typeface="Garamond"/>
                <a:cs typeface="Garamond"/>
                <a:sym typeface="Garamond"/>
              </a:rPr>
              <a:t>ORDENADOR GRÁFICO: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Arial"/>
                <a:ea typeface="Arial"/>
                <a:cs typeface="Arial"/>
                <a:sym typeface="Arial"/>
              </a:rPr>
              <a:t>EL ARTE DE FORMULAR PREGUNTAS ESENCIALES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00"/>
              <a:buFont typeface="Garamond"/>
              <a:buNone/>
            </a:pPr>
            <a:r>
              <a:rPr lang="en-US" sz="1800" b="0" i="0" u="none" strike="noStrike" cap="none">
                <a:solidFill>
                  <a:schemeClr val="dk1"/>
                </a:solidFill>
                <a:latin typeface="Arial"/>
                <a:ea typeface="Arial"/>
                <a:cs typeface="Arial"/>
                <a:sym typeface="Arial"/>
              </a:rPr>
              <a:t>Preguntas generadoras</a:t>
            </a:r>
            <a:endParaRPr sz="1800" b="0" i="0" u="none" strike="noStrike" cap="none">
              <a:solidFill>
                <a:srgbClr val="000000"/>
              </a:solidFill>
              <a:latin typeface="Arial"/>
              <a:ea typeface="Arial"/>
              <a:cs typeface="Arial"/>
              <a:sym typeface="Arial"/>
            </a:endParaRPr>
          </a:p>
        </p:txBody>
      </p:sp>
      <p:pic>
        <p:nvPicPr>
          <p:cNvPr id="199" name="Google Shape;199;p28"/>
          <p:cNvPicPr preferRelativeResize="0"/>
          <p:nvPr/>
        </p:nvPicPr>
        <p:blipFill rotWithShape="1">
          <a:blip r:embed="rId3">
            <a:alphaModFix/>
          </a:blip>
          <a:srcRect/>
          <a:stretch/>
        </p:blipFill>
        <p:spPr>
          <a:xfrm>
            <a:off x="2834325" y="1550004"/>
            <a:ext cx="6496050" cy="933450"/>
          </a:xfrm>
          <a:prstGeom prst="rect">
            <a:avLst/>
          </a:prstGeom>
          <a:noFill/>
          <a:ln>
            <a:noFill/>
          </a:ln>
        </p:spPr>
      </p:pic>
      <p:pic>
        <p:nvPicPr>
          <p:cNvPr id="200" name="Google Shape;200;p28"/>
          <p:cNvPicPr preferRelativeResize="0"/>
          <p:nvPr/>
        </p:nvPicPr>
        <p:blipFill rotWithShape="1">
          <a:blip r:embed="rId4">
            <a:alphaModFix/>
          </a:blip>
          <a:srcRect/>
          <a:stretch/>
        </p:blipFill>
        <p:spPr>
          <a:xfrm>
            <a:off x="10008425" y="3428999"/>
            <a:ext cx="1955800" cy="1000125"/>
          </a:xfrm>
          <a:prstGeom prst="rect">
            <a:avLst/>
          </a:prstGeom>
          <a:noFill/>
          <a:ln>
            <a:noFill/>
          </a:ln>
        </p:spPr>
      </p:pic>
      <p:pic>
        <p:nvPicPr>
          <p:cNvPr id="201" name="Google Shape;201;p28"/>
          <p:cNvPicPr preferRelativeResize="0"/>
          <p:nvPr/>
        </p:nvPicPr>
        <p:blipFill rotWithShape="1">
          <a:blip r:embed="rId5">
            <a:alphaModFix/>
          </a:blip>
          <a:srcRect/>
          <a:stretch/>
        </p:blipFill>
        <p:spPr>
          <a:xfrm>
            <a:off x="6748075" y="3535249"/>
            <a:ext cx="2404795" cy="1000125"/>
          </a:xfrm>
          <a:prstGeom prst="rect">
            <a:avLst/>
          </a:prstGeom>
          <a:noFill/>
          <a:ln>
            <a:noFill/>
          </a:ln>
        </p:spPr>
      </p:pic>
      <p:pic>
        <p:nvPicPr>
          <p:cNvPr id="202" name="Google Shape;202;p28"/>
          <p:cNvPicPr preferRelativeResize="0"/>
          <p:nvPr/>
        </p:nvPicPr>
        <p:blipFill rotWithShape="1">
          <a:blip r:embed="rId6">
            <a:alphaModFix/>
          </a:blip>
          <a:srcRect/>
          <a:stretch/>
        </p:blipFill>
        <p:spPr>
          <a:xfrm>
            <a:off x="3357175" y="3573354"/>
            <a:ext cx="2105025" cy="923925"/>
          </a:xfrm>
          <a:prstGeom prst="rect">
            <a:avLst/>
          </a:prstGeom>
          <a:noFill/>
          <a:ln>
            <a:noFill/>
          </a:ln>
        </p:spPr>
      </p:pic>
      <p:pic>
        <p:nvPicPr>
          <p:cNvPr id="203" name="Google Shape;203;p28"/>
          <p:cNvPicPr preferRelativeResize="0"/>
          <p:nvPr/>
        </p:nvPicPr>
        <p:blipFill rotWithShape="1">
          <a:blip r:embed="rId7">
            <a:alphaModFix/>
          </a:blip>
          <a:srcRect/>
          <a:stretch/>
        </p:blipFill>
        <p:spPr>
          <a:xfrm>
            <a:off x="264825" y="3535254"/>
            <a:ext cx="2181225" cy="1000125"/>
          </a:xfrm>
          <a:prstGeom prst="rect">
            <a:avLst/>
          </a:prstGeom>
          <a:noFill/>
          <a:ln>
            <a:noFill/>
          </a:ln>
        </p:spPr>
      </p:pic>
      <p:cxnSp>
        <p:nvCxnSpPr>
          <p:cNvPr id="204" name="Google Shape;204;p28"/>
          <p:cNvCxnSpPr/>
          <p:nvPr/>
        </p:nvCxnSpPr>
        <p:spPr>
          <a:xfrm rot="10800000" flipH="1">
            <a:off x="1948725" y="2679450"/>
            <a:ext cx="1236600" cy="73080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p28"/>
          <p:cNvCxnSpPr>
            <a:stCxn id="202" idx="0"/>
          </p:cNvCxnSpPr>
          <p:nvPr/>
        </p:nvCxnSpPr>
        <p:spPr>
          <a:xfrm rot="10800000" flipH="1">
            <a:off x="4409688" y="2716854"/>
            <a:ext cx="12300" cy="856500"/>
          </a:xfrm>
          <a:prstGeom prst="straightConnector1">
            <a:avLst/>
          </a:prstGeom>
          <a:noFill/>
          <a:ln w="9525" cap="flat" cmpd="sng">
            <a:solidFill>
              <a:schemeClr val="dk2"/>
            </a:solidFill>
            <a:prstDash val="solid"/>
            <a:round/>
            <a:headEnd type="none" w="sm" len="sm"/>
            <a:tailEnd type="none" w="sm" len="sm"/>
          </a:ln>
        </p:spPr>
      </p:cxnSp>
      <p:cxnSp>
        <p:nvCxnSpPr>
          <p:cNvPr id="206" name="Google Shape;206;p28"/>
          <p:cNvCxnSpPr>
            <a:endCxn id="201" idx="0"/>
          </p:cNvCxnSpPr>
          <p:nvPr/>
        </p:nvCxnSpPr>
        <p:spPr>
          <a:xfrm>
            <a:off x="7907272" y="2716849"/>
            <a:ext cx="43200" cy="818400"/>
          </a:xfrm>
          <a:prstGeom prst="straightConnector1">
            <a:avLst/>
          </a:prstGeom>
          <a:noFill/>
          <a:ln w="9525" cap="flat" cmpd="sng">
            <a:solidFill>
              <a:schemeClr val="dk2"/>
            </a:solidFill>
            <a:prstDash val="solid"/>
            <a:round/>
            <a:headEnd type="none" w="sm" len="sm"/>
            <a:tailEnd type="none" w="sm" len="sm"/>
          </a:ln>
        </p:spPr>
      </p:cxnSp>
      <p:cxnSp>
        <p:nvCxnSpPr>
          <p:cNvPr id="207" name="Google Shape;207;p28"/>
          <p:cNvCxnSpPr/>
          <p:nvPr/>
        </p:nvCxnSpPr>
        <p:spPr>
          <a:xfrm>
            <a:off x="9425075" y="2660750"/>
            <a:ext cx="1086900" cy="580800"/>
          </a:xfrm>
          <a:prstGeom prst="straightConnector1">
            <a:avLst/>
          </a:prstGeom>
          <a:noFill/>
          <a:ln w="9525" cap="flat" cmpd="sng">
            <a:solidFill>
              <a:schemeClr val="dk2"/>
            </a:solidFill>
            <a:prstDash val="solid"/>
            <a:round/>
            <a:headEnd type="none" w="sm" len="sm"/>
            <a:tailEnd type="none" w="sm" len="sm"/>
          </a:ln>
        </p:spPr>
      </p:cxnSp>
      <p:sp>
        <p:nvSpPr>
          <p:cNvPr id="208" name="Google Shape;208;p28"/>
          <p:cNvSpPr txBox="1"/>
          <p:nvPr/>
        </p:nvSpPr>
        <p:spPr>
          <a:xfrm>
            <a:off x="0" y="0"/>
            <a:ext cx="8934300" cy="300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548135"/>
                </a:solidFill>
                <a:latin typeface="Century Gothic"/>
                <a:ea typeface="Century Gothic"/>
                <a:cs typeface="Century Gothic"/>
                <a:sym typeface="Century Gothic"/>
              </a:rPr>
              <a:t>Producto 4: Preguntas esenciales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9"/>
          <p:cNvPicPr preferRelativeResize="0"/>
          <p:nvPr/>
        </p:nvPicPr>
        <p:blipFill rotWithShape="1">
          <a:blip r:embed="rId3">
            <a:alphaModFix/>
          </a:blip>
          <a:srcRect/>
          <a:stretch/>
        </p:blipFill>
        <p:spPr>
          <a:xfrm>
            <a:off x="-3352800" y="152400"/>
            <a:ext cx="14859002" cy="6553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p:nvPr/>
        </p:nvSpPr>
        <p:spPr>
          <a:xfrm>
            <a:off x="4704347" y="2215599"/>
            <a:ext cx="2783306" cy="2650768"/>
          </a:xfrm>
          <a:prstGeom prst="pentagon">
            <a:avLst>
              <a:gd name="hf" fmla="val 105146"/>
              <a:gd name="vf" fmla="val 11055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0" name="Google Shape;220;p30"/>
          <p:cNvSpPr txBox="1"/>
          <p:nvPr/>
        </p:nvSpPr>
        <p:spPr>
          <a:xfrm>
            <a:off x="4286165" y="2531761"/>
            <a:ext cx="3589421" cy="224676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¿De qué</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manera se vincula</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el desarrollo científico</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de Mesoamérica con</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Las disciplinas</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actuales</a:t>
            </a:r>
            <a:endParaRPr/>
          </a:p>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en México?</a:t>
            </a:r>
            <a:endParaRPr sz="2000" b="0" i="0" u="none" strike="noStrike" cap="none">
              <a:solidFill>
                <a:schemeClr val="lt1"/>
              </a:solidFill>
              <a:latin typeface="Arial"/>
              <a:ea typeface="Arial"/>
              <a:cs typeface="Arial"/>
              <a:sym typeface="Arial"/>
            </a:endParaRPr>
          </a:p>
        </p:txBody>
      </p:sp>
      <p:sp>
        <p:nvSpPr>
          <p:cNvPr id="221" name="Google Shape;221;p30"/>
          <p:cNvSpPr/>
          <p:nvPr/>
        </p:nvSpPr>
        <p:spPr>
          <a:xfrm>
            <a:off x="2503243" y="2581603"/>
            <a:ext cx="1544052" cy="52938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TLRIID</a:t>
            </a:r>
            <a:endParaRPr/>
          </a:p>
        </p:txBody>
      </p:sp>
      <p:sp>
        <p:nvSpPr>
          <p:cNvPr id="222" name="Google Shape;222;p30"/>
          <p:cNvSpPr/>
          <p:nvPr/>
        </p:nvSpPr>
        <p:spPr>
          <a:xfrm>
            <a:off x="3514139" y="5275632"/>
            <a:ext cx="1544052" cy="52938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Matemáticas</a:t>
            </a:r>
            <a:endParaRPr/>
          </a:p>
        </p:txBody>
      </p:sp>
      <p:sp>
        <p:nvSpPr>
          <p:cNvPr id="223" name="Google Shape;223;p30"/>
          <p:cNvSpPr/>
          <p:nvPr/>
        </p:nvSpPr>
        <p:spPr>
          <a:xfrm>
            <a:off x="7122696" y="5275632"/>
            <a:ext cx="1544052" cy="52938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Física</a:t>
            </a:r>
            <a:endParaRPr/>
          </a:p>
        </p:txBody>
      </p:sp>
      <p:sp>
        <p:nvSpPr>
          <p:cNvPr id="224" name="Google Shape;224;p30"/>
          <p:cNvSpPr/>
          <p:nvPr/>
        </p:nvSpPr>
        <p:spPr>
          <a:xfrm>
            <a:off x="8022970" y="2690404"/>
            <a:ext cx="1544052" cy="52938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Biología</a:t>
            </a:r>
            <a:endParaRPr/>
          </a:p>
        </p:txBody>
      </p:sp>
      <p:sp>
        <p:nvSpPr>
          <p:cNvPr id="225" name="Google Shape;225;p30"/>
          <p:cNvSpPr/>
          <p:nvPr/>
        </p:nvSpPr>
        <p:spPr>
          <a:xfrm>
            <a:off x="5323976" y="1302717"/>
            <a:ext cx="1544052" cy="529389"/>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Historia</a:t>
            </a:r>
            <a:endParaRPr/>
          </a:p>
        </p:txBody>
      </p:sp>
      <p:cxnSp>
        <p:nvCxnSpPr>
          <p:cNvPr id="226" name="Google Shape;226;p30"/>
          <p:cNvCxnSpPr>
            <a:stCxn id="219" idx="0"/>
            <a:endCxn id="225" idx="2"/>
          </p:cNvCxnSpPr>
          <p:nvPr/>
        </p:nvCxnSpPr>
        <p:spPr>
          <a:xfrm rot="10800000">
            <a:off x="6096000" y="1832199"/>
            <a:ext cx="0" cy="383400"/>
          </a:xfrm>
          <a:prstGeom prst="straightConnector1">
            <a:avLst/>
          </a:prstGeom>
          <a:noFill/>
          <a:ln w="9525" cap="flat" cmpd="sng">
            <a:solidFill>
              <a:srgbClr val="5597D3"/>
            </a:solidFill>
            <a:prstDash val="solid"/>
            <a:round/>
            <a:headEnd type="none" w="sm" len="sm"/>
            <a:tailEnd type="triangle" w="med" len="med"/>
          </a:ln>
        </p:spPr>
      </p:cxnSp>
      <p:cxnSp>
        <p:nvCxnSpPr>
          <p:cNvPr id="227" name="Google Shape;227;p30"/>
          <p:cNvCxnSpPr>
            <a:stCxn id="219" idx="5"/>
            <a:endCxn id="224" idx="1"/>
          </p:cNvCxnSpPr>
          <p:nvPr/>
        </p:nvCxnSpPr>
        <p:spPr>
          <a:xfrm rot="10800000" flipH="1">
            <a:off x="7487650" y="2955100"/>
            <a:ext cx="535200" cy="273000"/>
          </a:xfrm>
          <a:prstGeom prst="straightConnector1">
            <a:avLst/>
          </a:prstGeom>
          <a:noFill/>
          <a:ln w="9525" cap="flat" cmpd="sng">
            <a:solidFill>
              <a:srgbClr val="5597D3"/>
            </a:solidFill>
            <a:prstDash val="solid"/>
            <a:round/>
            <a:headEnd type="none" w="sm" len="sm"/>
            <a:tailEnd type="triangle" w="med" len="med"/>
          </a:ln>
        </p:spPr>
      </p:cxnSp>
      <p:cxnSp>
        <p:nvCxnSpPr>
          <p:cNvPr id="228" name="Google Shape;228;p30"/>
          <p:cNvCxnSpPr>
            <a:stCxn id="219" idx="1"/>
            <a:endCxn id="221" idx="3"/>
          </p:cNvCxnSpPr>
          <p:nvPr/>
        </p:nvCxnSpPr>
        <p:spPr>
          <a:xfrm rot="10800000">
            <a:off x="4047350" y="2846200"/>
            <a:ext cx="657000" cy="381900"/>
          </a:xfrm>
          <a:prstGeom prst="straightConnector1">
            <a:avLst/>
          </a:prstGeom>
          <a:noFill/>
          <a:ln w="9525" cap="flat" cmpd="sng">
            <a:solidFill>
              <a:srgbClr val="5597D3"/>
            </a:solidFill>
            <a:prstDash val="solid"/>
            <a:round/>
            <a:headEnd type="none" w="sm" len="sm"/>
            <a:tailEnd type="triangle" w="med" len="med"/>
          </a:ln>
        </p:spPr>
      </p:cxnSp>
      <p:cxnSp>
        <p:nvCxnSpPr>
          <p:cNvPr id="229" name="Google Shape;229;p30"/>
          <p:cNvCxnSpPr>
            <a:stCxn id="219" idx="2"/>
            <a:endCxn id="222" idx="0"/>
          </p:cNvCxnSpPr>
          <p:nvPr/>
        </p:nvCxnSpPr>
        <p:spPr>
          <a:xfrm flipH="1">
            <a:off x="4286113" y="4866360"/>
            <a:ext cx="949800" cy="409200"/>
          </a:xfrm>
          <a:prstGeom prst="straightConnector1">
            <a:avLst/>
          </a:prstGeom>
          <a:noFill/>
          <a:ln w="9525" cap="flat" cmpd="sng">
            <a:solidFill>
              <a:srgbClr val="5597D3"/>
            </a:solidFill>
            <a:prstDash val="solid"/>
            <a:round/>
            <a:headEnd type="none" w="sm" len="sm"/>
            <a:tailEnd type="triangle" w="med" len="med"/>
          </a:ln>
        </p:spPr>
      </p:cxnSp>
      <p:cxnSp>
        <p:nvCxnSpPr>
          <p:cNvPr id="230" name="Google Shape;230;p30"/>
          <p:cNvCxnSpPr>
            <a:stCxn id="219" idx="4"/>
            <a:endCxn id="223" idx="0"/>
          </p:cNvCxnSpPr>
          <p:nvPr/>
        </p:nvCxnSpPr>
        <p:spPr>
          <a:xfrm>
            <a:off x="6956087" y="4866360"/>
            <a:ext cx="938700" cy="409200"/>
          </a:xfrm>
          <a:prstGeom prst="straightConnector1">
            <a:avLst/>
          </a:prstGeom>
          <a:noFill/>
          <a:ln w="9525" cap="flat" cmpd="sng">
            <a:solidFill>
              <a:srgbClr val="5597D3"/>
            </a:solidFill>
            <a:prstDash val="solid"/>
            <a:round/>
            <a:headEnd type="none" w="sm" len="sm"/>
            <a:tailEnd type="triangle" w="med" len="med"/>
          </a:ln>
        </p:spPr>
      </p:cxnSp>
      <p:sp>
        <p:nvSpPr>
          <p:cNvPr id="231" name="Google Shape;231;p30"/>
          <p:cNvSpPr/>
          <p:nvPr/>
        </p:nvSpPr>
        <p:spPr>
          <a:xfrm>
            <a:off x="8454188" y="1649103"/>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Las culturas mesoamericanas, ¿Poseían conocimientos relacionados con la biología?</a:t>
            </a:r>
            <a:endParaRPr sz="1600" b="0" i="0" u="none" strike="noStrike" cap="none">
              <a:solidFill>
                <a:schemeClr val="lt1"/>
              </a:solidFill>
              <a:latin typeface="Arial"/>
              <a:ea typeface="Arial"/>
              <a:cs typeface="Arial"/>
              <a:sym typeface="Arial"/>
            </a:endParaRPr>
          </a:p>
        </p:txBody>
      </p:sp>
      <p:sp>
        <p:nvSpPr>
          <p:cNvPr id="232" name="Google Shape;232;p30"/>
          <p:cNvSpPr/>
          <p:nvPr/>
        </p:nvSpPr>
        <p:spPr>
          <a:xfrm>
            <a:off x="8293768" y="3429000"/>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¿Cuáles son las características que presentan las especies endémicas de Mesoamérica?</a:t>
            </a:r>
            <a:endParaRPr sz="1400" b="0" i="0" u="none" strike="noStrike" cap="none">
              <a:solidFill>
                <a:schemeClr val="lt1"/>
              </a:solidFill>
              <a:latin typeface="Arial"/>
              <a:ea typeface="Arial"/>
              <a:cs typeface="Arial"/>
              <a:sym typeface="Arial"/>
            </a:endParaRPr>
          </a:p>
        </p:txBody>
      </p:sp>
      <p:sp>
        <p:nvSpPr>
          <p:cNvPr id="233" name="Google Shape;233;p30"/>
          <p:cNvSpPr/>
          <p:nvPr/>
        </p:nvSpPr>
        <p:spPr>
          <a:xfrm>
            <a:off x="8293768" y="4446132"/>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¿Cómo era el  sistema de medición en las distintas culturas de Mesoamérica?</a:t>
            </a:r>
            <a:endParaRPr/>
          </a:p>
        </p:txBody>
      </p:sp>
      <p:sp>
        <p:nvSpPr>
          <p:cNvPr id="234" name="Google Shape;234;p30"/>
          <p:cNvSpPr/>
          <p:nvPr/>
        </p:nvSpPr>
        <p:spPr>
          <a:xfrm>
            <a:off x="8071096" y="5918015"/>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¿Es posible elaborar factores de conversión entre los sistemas de medición con el sistema decimal? </a:t>
            </a:r>
            <a:endParaRPr sz="1200" b="0" i="0" u="none" strike="noStrike" cap="none">
              <a:solidFill>
                <a:schemeClr val="lt1"/>
              </a:solidFill>
              <a:latin typeface="Arial"/>
              <a:ea typeface="Arial"/>
              <a:cs typeface="Arial"/>
              <a:sym typeface="Arial"/>
            </a:endParaRPr>
          </a:p>
        </p:txBody>
      </p:sp>
      <p:sp>
        <p:nvSpPr>
          <p:cNvPr id="235" name="Google Shape;235;p30"/>
          <p:cNvSpPr/>
          <p:nvPr/>
        </p:nvSpPr>
        <p:spPr>
          <a:xfrm>
            <a:off x="639847" y="5862096"/>
            <a:ext cx="3465015" cy="931736"/>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¿De qué forma las culturas mesoamericanas lograron hacer el análisis de triángulos rectángulos para realizar sus construcciones?</a:t>
            </a:r>
            <a:endParaRPr sz="1200" b="0" i="0" u="none" strike="noStrike" cap="none">
              <a:solidFill>
                <a:schemeClr val="lt1"/>
              </a:solidFill>
              <a:latin typeface="Arial"/>
              <a:ea typeface="Arial"/>
              <a:cs typeface="Arial"/>
              <a:sym typeface="Arial"/>
            </a:endParaRPr>
          </a:p>
        </p:txBody>
      </p:sp>
      <p:sp>
        <p:nvSpPr>
          <p:cNvPr id="236" name="Google Shape;236;p30"/>
          <p:cNvSpPr/>
          <p:nvPr/>
        </p:nvSpPr>
        <p:spPr>
          <a:xfrm>
            <a:off x="306049" y="4404892"/>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Por qué la figura predominante en las construcciones es el triángulo?</a:t>
            </a:r>
            <a:endParaRPr sz="1400" b="0" i="0" u="none" strike="noStrike" cap="none">
              <a:solidFill>
                <a:schemeClr val="lt1"/>
              </a:solidFill>
              <a:latin typeface="Arial"/>
              <a:ea typeface="Arial"/>
              <a:cs typeface="Arial"/>
              <a:sym typeface="Arial"/>
            </a:endParaRPr>
          </a:p>
        </p:txBody>
      </p:sp>
      <p:sp>
        <p:nvSpPr>
          <p:cNvPr id="237" name="Google Shape;237;p30"/>
          <p:cNvSpPr/>
          <p:nvPr/>
        </p:nvSpPr>
        <p:spPr>
          <a:xfrm>
            <a:off x="306048" y="3258268"/>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¿Cuál es la importancia de una editorial en una revista y periódico?</a:t>
            </a:r>
            <a:endParaRPr sz="1400" b="0" i="0" u="none" strike="noStrike" cap="none">
              <a:solidFill>
                <a:schemeClr val="lt1"/>
              </a:solidFill>
              <a:latin typeface="Arial"/>
              <a:ea typeface="Arial"/>
              <a:cs typeface="Arial"/>
              <a:sym typeface="Arial"/>
            </a:endParaRPr>
          </a:p>
        </p:txBody>
      </p:sp>
      <p:sp>
        <p:nvSpPr>
          <p:cNvPr id="238" name="Google Shape;238;p30"/>
          <p:cNvSpPr/>
          <p:nvPr/>
        </p:nvSpPr>
        <p:spPr>
          <a:xfrm>
            <a:off x="306048" y="1569181"/>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¿Qué conocimientos científicos de Mesoamérica seguimos utilizando en la actualidad?</a:t>
            </a:r>
            <a:endParaRPr sz="1400" b="0" i="0" u="none" strike="noStrike" cap="none">
              <a:solidFill>
                <a:schemeClr val="lt1"/>
              </a:solidFill>
              <a:latin typeface="Arial"/>
              <a:ea typeface="Arial"/>
              <a:cs typeface="Arial"/>
              <a:sym typeface="Arial"/>
            </a:endParaRPr>
          </a:p>
        </p:txBody>
      </p:sp>
      <p:sp>
        <p:nvSpPr>
          <p:cNvPr id="239" name="Google Shape;239;p30"/>
          <p:cNvSpPr/>
          <p:nvPr/>
        </p:nvSpPr>
        <p:spPr>
          <a:xfrm>
            <a:off x="2314787" y="182239"/>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¿La biología, la física o las matemáticas son ciencias que auxilian al conocimiento histórico?</a:t>
            </a:r>
            <a:endParaRPr sz="1200" b="0" i="0" u="none" strike="noStrike" cap="none">
              <a:solidFill>
                <a:schemeClr val="lt1"/>
              </a:solidFill>
              <a:latin typeface="Arial"/>
              <a:ea typeface="Arial"/>
              <a:cs typeface="Arial"/>
              <a:sym typeface="Arial"/>
            </a:endParaRPr>
          </a:p>
        </p:txBody>
      </p:sp>
      <p:sp>
        <p:nvSpPr>
          <p:cNvPr id="240" name="Google Shape;240;p30"/>
          <p:cNvSpPr/>
          <p:nvPr/>
        </p:nvSpPr>
        <p:spPr>
          <a:xfrm>
            <a:off x="6290462" y="178990"/>
            <a:ext cx="3465015" cy="940724"/>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¿Las formas de ciencia que conocemos hoy son superiores o inferiores a las formas de ciencia en el pasado prehispánico?</a:t>
            </a:r>
            <a:endParaRPr sz="1200" b="0" i="0" u="none" strike="noStrike" cap="none">
              <a:solidFill>
                <a:schemeClr val="lt1"/>
              </a:solidFill>
              <a:latin typeface="Arial"/>
              <a:ea typeface="Arial"/>
              <a:cs typeface="Arial"/>
              <a:sym typeface="Arial"/>
            </a:endParaRPr>
          </a:p>
        </p:txBody>
      </p:sp>
      <p:sp>
        <p:nvSpPr>
          <p:cNvPr id="241" name="Google Shape;241;p30"/>
          <p:cNvSpPr/>
          <p:nvPr/>
        </p:nvSpPr>
        <p:spPr>
          <a:xfrm>
            <a:off x="4429707" y="5926264"/>
            <a:ext cx="3465015" cy="749497"/>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¿Cómo estaba presente la física en las culturas?</a:t>
            </a:r>
            <a:endParaRPr sz="1600" b="0" i="0" u="none" strike="noStrike" cap="none">
              <a:solidFill>
                <a:schemeClr val="lt1"/>
              </a:solidFill>
              <a:latin typeface="Arial"/>
              <a:ea typeface="Arial"/>
              <a:cs typeface="Arial"/>
              <a:sym typeface="Arial"/>
            </a:endParaRPr>
          </a:p>
        </p:txBody>
      </p:sp>
      <p:cxnSp>
        <p:nvCxnSpPr>
          <p:cNvPr id="242" name="Google Shape;242;p30"/>
          <p:cNvCxnSpPr>
            <a:stCxn id="225" idx="1"/>
            <a:endCxn id="239" idx="2"/>
          </p:cNvCxnSpPr>
          <p:nvPr/>
        </p:nvCxnSpPr>
        <p:spPr>
          <a:xfrm rot="10800000">
            <a:off x="4047176" y="931711"/>
            <a:ext cx="1276800" cy="635700"/>
          </a:xfrm>
          <a:prstGeom prst="bentConnector2">
            <a:avLst/>
          </a:prstGeom>
          <a:noFill/>
          <a:ln w="9525" cap="flat" cmpd="sng">
            <a:solidFill>
              <a:srgbClr val="5597D3"/>
            </a:solidFill>
            <a:prstDash val="solid"/>
            <a:round/>
            <a:headEnd type="none" w="sm" len="sm"/>
            <a:tailEnd type="triangle" w="med" len="med"/>
          </a:ln>
        </p:spPr>
      </p:cxnSp>
      <p:cxnSp>
        <p:nvCxnSpPr>
          <p:cNvPr id="243" name="Google Shape;243;p30"/>
          <p:cNvCxnSpPr>
            <a:stCxn id="225" idx="3"/>
            <a:endCxn id="240" idx="2"/>
          </p:cNvCxnSpPr>
          <p:nvPr/>
        </p:nvCxnSpPr>
        <p:spPr>
          <a:xfrm rot="10800000" flipH="1">
            <a:off x="6868028" y="1119811"/>
            <a:ext cx="1155000" cy="447600"/>
          </a:xfrm>
          <a:prstGeom prst="bentConnector2">
            <a:avLst/>
          </a:prstGeom>
          <a:noFill/>
          <a:ln w="9525" cap="flat" cmpd="sng">
            <a:solidFill>
              <a:srgbClr val="5597D3"/>
            </a:solidFill>
            <a:prstDash val="solid"/>
            <a:round/>
            <a:headEnd type="none" w="sm" len="sm"/>
            <a:tailEnd type="triangle" w="med" len="med"/>
          </a:ln>
        </p:spPr>
      </p:cxnSp>
      <p:cxnSp>
        <p:nvCxnSpPr>
          <p:cNvPr id="244" name="Google Shape;244;p30"/>
          <p:cNvCxnSpPr>
            <a:stCxn id="224" idx="0"/>
            <a:endCxn id="231" idx="2"/>
          </p:cNvCxnSpPr>
          <p:nvPr/>
        </p:nvCxnSpPr>
        <p:spPr>
          <a:xfrm rot="-5400000">
            <a:off x="9344896" y="1848604"/>
            <a:ext cx="291900" cy="1391700"/>
          </a:xfrm>
          <a:prstGeom prst="bentConnector3">
            <a:avLst>
              <a:gd name="adj1" fmla="val 50000"/>
            </a:avLst>
          </a:prstGeom>
          <a:noFill/>
          <a:ln w="9525" cap="flat" cmpd="sng">
            <a:solidFill>
              <a:srgbClr val="5597D3"/>
            </a:solidFill>
            <a:prstDash val="solid"/>
            <a:round/>
            <a:headEnd type="none" w="sm" len="sm"/>
            <a:tailEnd type="triangle" w="med" len="med"/>
          </a:ln>
        </p:spPr>
      </p:cxnSp>
      <p:cxnSp>
        <p:nvCxnSpPr>
          <p:cNvPr id="245" name="Google Shape;245;p30"/>
          <p:cNvCxnSpPr>
            <a:stCxn id="224" idx="3"/>
            <a:endCxn id="232" idx="0"/>
          </p:cNvCxnSpPr>
          <p:nvPr/>
        </p:nvCxnSpPr>
        <p:spPr>
          <a:xfrm>
            <a:off x="9567022" y="2955098"/>
            <a:ext cx="459300" cy="474000"/>
          </a:xfrm>
          <a:prstGeom prst="bentConnector2">
            <a:avLst/>
          </a:prstGeom>
          <a:noFill/>
          <a:ln w="9525" cap="flat" cmpd="sng">
            <a:solidFill>
              <a:srgbClr val="5597D3"/>
            </a:solidFill>
            <a:prstDash val="solid"/>
            <a:round/>
            <a:headEnd type="none" w="sm" len="sm"/>
            <a:tailEnd type="triangle" w="med" len="med"/>
          </a:ln>
        </p:spPr>
      </p:cxnSp>
      <p:cxnSp>
        <p:nvCxnSpPr>
          <p:cNvPr id="246" name="Google Shape;246;p30"/>
          <p:cNvCxnSpPr>
            <a:stCxn id="223" idx="3"/>
            <a:endCxn id="233" idx="2"/>
          </p:cNvCxnSpPr>
          <p:nvPr/>
        </p:nvCxnSpPr>
        <p:spPr>
          <a:xfrm rot="10800000" flipH="1">
            <a:off x="8666748" y="5195627"/>
            <a:ext cx="1359600" cy="344700"/>
          </a:xfrm>
          <a:prstGeom prst="bentConnector2">
            <a:avLst/>
          </a:prstGeom>
          <a:noFill/>
          <a:ln w="9525" cap="flat" cmpd="sng">
            <a:solidFill>
              <a:srgbClr val="5597D3"/>
            </a:solidFill>
            <a:prstDash val="solid"/>
            <a:round/>
            <a:headEnd type="none" w="sm" len="sm"/>
            <a:tailEnd type="triangle" w="med" len="med"/>
          </a:ln>
        </p:spPr>
      </p:cxnSp>
      <p:cxnSp>
        <p:nvCxnSpPr>
          <p:cNvPr id="247" name="Google Shape;247;p30"/>
          <p:cNvCxnSpPr>
            <a:stCxn id="223" idx="3"/>
            <a:endCxn id="234" idx="0"/>
          </p:cNvCxnSpPr>
          <p:nvPr/>
        </p:nvCxnSpPr>
        <p:spPr>
          <a:xfrm>
            <a:off x="8666748" y="5540327"/>
            <a:ext cx="1137000" cy="377700"/>
          </a:xfrm>
          <a:prstGeom prst="bentConnector2">
            <a:avLst/>
          </a:prstGeom>
          <a:noFill/>
          <a:ln w="9525" cap="flat" cmpd="sng">
            <a:solidFill>
              <a:srgbClr val="5597D3"/>
            </a:solidFill>
            <a:prstDash val="solid"/>
            <a:round/>
            <a:headEnd type="none" w="sm" len="sm"/>
            <a:tailEnd type="triangle" w="med" len="med"/>
          </a:ln>
        </p:spPr>
      </p:cxnSp>
      <p:cxnSp>
        <p:nvCxnSpPr>
          <p:cNvPr id="248" name="Google Shape;248;p30"/>
          <p:cNvCxnSpPr>
            <a:stCxn id="223" idx="1"/>
            <a:endCxn id="241" idx="0"/>
          </p:cNvCxnSpPr>
          <p:nvPr/>
        </p:nvCxnSpPr>
        <p:spPr>
          <a:xfrm flipH="1">
            <a:off x="6162096" y="5540327"/>
            <a:ext cx="960600" cy="385800"/>
          </a:xfrm>
          <a:prstGeom prst="bentConnector2">
            <a:avLst/>
          </a:prstGeom>
          <a:noFill/>
          <a:ln w="9525" cap="flat" cmpd="sng">
            <a:solidFill>
              <a:srgbClr val="5597D3"/>
            </a:solidFill>
            <a:prstDash val="solid"/>
            <a:round/>
            <a:headEnd type="none" w="sm" len="sm"/>
            <a:tailEnd type="triangle" w="med" len="med"/>
          </a:ln>
        </p:spPr>
      </p:cxnSp>
      <p:cxnSp>
        <p:nvCxnSpPr>
          <p:cNvPr id="249" name="Google Shape;249;p30"/>
          <p:cNvCxnSpPr>
            <a:stCxn id="222" idx="1"/>
            <a:endCxn id="236" idx="2"/>
          </p:cNvCxnSpPr>
          <p:nvPr/>
        </p:nvCxnSpPr>
        <p:spPr>
          <a:xfrm rot="10800000">
            <a:off x="2038439" y="5154527"/>
            <a:ext cx="1475700" cy="385800"/>
          </a:xfrm>
          <a:prstGeom prst="bentConnector2">
            <a:avLst/>
          </a:prstGeom>
          <a:noFill/>
          <a:ln w="9525" cap="flat" cmpd="sng">
            <a:solidFill>
              <a:srgbClr val="5597D3"/>
            </a:solidFill>
            <a:prstDash val="solid"/>
            <a:round/>
            <a:headEnd type="none" w="sm" len="sm"/>
            <a:tailEnd type="triangle" w="med" len="med"/>
          </a:ln>
        </p:spPr>
      </p:cxnSp>
      <p:cxnSp>
        <p:nvCxnSpPr>
          <p:cNvPr id="250" name="Google Shape;250;p30"/>
          <p:cNvCxnSpPr>
            <a:stCxn id="222" idx="1"/>
            <a:endCxn id="235" idx="0"/>
          </p:cNvCxnSpPr>
          <p:nvPr/>
        </p:nvCxnSpPr>
        <p:spPr>
          <a:xfrm flipH="1">
            <a:off x="2372339" y="5540327"/>
            <a:ext cx="1141800" cy="321900"/>
          </a:xfrm>
          <a:prstGeom prst="bentConnector2">
            <a:avLst/>
          </a:prstGeom>
          <a:noFill/>
          <a:ln w="9525" cap="flat" cmpd="sng">
            <a:solidFill>
              <a:srgbClr val="5597D3"/>
            </a:solidFill>
            <a:prstDash val="solid"/>
            <a:round/>
            <a:headEnd type="none" w="sm" len="sm"/>
            <a:tailEnd type="triangle" w="med" len="med"/>
          </a:ln>
        </p:spPr>
      </p:cxnSp>
      <p:cxnSp>
        <p:nvCxnSpPr>
          <p:cNvPr id="251" name="Google Shape;251;p30"/>
          <p:cNvCxnSpPr>
            <a:stCxn id="221" idx="1"/>
            <a:endCxn id="237" idx="0"/>
          </p:cNvCxnSpPr>
          <p:nvPr/>
        </p:nvCxnSpPr>
        <p:spPr>
          <a:xfrm flipH="1">
            <a:off x="2038543" y="2846297"/>
            <a:ext cx="464700" cy="411900"/>
          </a:xfrm>
          <a:prstGeom prst="bentConnector2">
            <a:avLst/>
          </a:prstGeom>
          <a:noFill/>
          <a:ln w="9525" cap="flat" cmpd="sng">
            <a:solidFill>
              <a:srgbClr val="5597D3"/>
            </a:solidFill>
            <a:prstDash val="solid"/>
            <a:round/>
            <a:headEnd type="none" w="sm" len="sm"/>
            <a:tailEnd type="triangle" w="med" len="med"/>
          </a:ln>
        </p:spPr>
      </p:cxnSp>
      <p:cxnSp>
        <p:nvCxnSpPr>
          <p:cNvPr id="252" name="Google Shape;252;p30"/>
          <p:cNvCxnSpPr>
            <a:endCxn id="238" idx="2"/>
          </p:cNvCxnSpPr>
          <p:nvPr/>
        </p:nvCxnSpPr>
        <p:spPr>
          <a:xfrm rot="10800000">
            <a:off x="2038555" y="2318678"/>
            <a:ext cx="586500" cy="527700"/>
          </a:xfrm>
          <a:prstGeom prst="bentConnector2">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txBox="1"/>
          <p:nvPr/>
        </p:nvSpPr>
        <p:spPr>
          <a:xfrm>
            <a:off x="421462" y="113417"/>
            <a:ext cx="11770500" cy="1877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Temas y productos propuestos </a:t>
            </a:r>
            <a:endParaRPr sz="3200" b="1" i="0" u="none" strike="noStrike" cap="none">
              <a:solidFill>
                <a:schemeClr val="dk1"/>
              </a:solidFill>
              <a:latin typeface="Century Gothic"/>
              <a:ea typeface="Century Gothic"/>
              <a:cs typeface="Century Gothic"/>
              <a:sym typeface="Century Gothic"/>
            </a:endParaRPr>
          </a:p>
        </p:txBody>
      </p:sp>
      <p:cxnSp>
        <p:nvCxnSpPr>
          <p:cNvPr id="258" name="Google Shape;258;p31"/>
          <p:cNvCxnSpPr/>
          <p:nvPr/>
        </p:nvCxnSpPr>
        <p:spPr>
          <a:xfrm>
            <a:off x="476447" y="653678"/>
            <a:ext cx="2774400" cy="3300"/>
          </a:xfrm>
          <a:prstGeom prst="straightConnector1">
            <a:avLst/>
          </a:prstGeom>
          <a:noFill/>
          <a:ln w="28575" cap="flat" cmpd="sng">
            <a:solidFill>
              <a:schemeClr val="accent1"/>
            </a:solidFill>
            <a:prstDash val="solid"/>
            <a:miter lim="800000"/>
            <a:headEnd type="none" w="sm" len="sm"/>
            <a:tailEnd type="none" w="sm" len="sm"/>
          </a:ln>
        </p:spPr>
      </p:cxnSp>
      <p:graphicFrame>
        <p:nvGraphicFramePr>
          <p:cNvPr id="259" name="Google Shape;259;p31"/>
          <p:cNvGraphicFramePr/>
          <p:nvPr/>
        </p:nvGraphicFramePr>
        <p:xfrm>
          <a:off x="629029" y="1537025"/>
          <a:ext cx="11066300" cy="4894591"/>
        </p:xfrm>
        <a:graphic>
          <a:graphicData uri="http://schemas.openxmlformats.org/drawingml/2006/table">
            <a:tbl>
              <a:tblPr>
                <a:noFill/>
                <a:tableStyleId>{1C835EF5-0DE7-476A-B38D-62CF5C75C5EF}</a:tableStyleId>
              </a:tblPr>
              <a:tblGrid>
                <a:gridCol w="1573725">
                  <a:extLst>
                    <a:ext uri="{9D8B030D-6E8A-4147-A177-3AD203B41FA5}">
                      <a16:colId xmlns:a16="http://schemas.microsoft.com/office/drawing/2014/main" val="20000"/>
                    </a:ext>
                  </a:extLst>
                </a:gridCol>
                <a:gridCol w="1664975">
                  <a:extLst>
                    <a:ext uri="{9D8B030D-6E8A-4147-A177-3AD203B41FA5}">
                      <a16:colId xmlns:a16="http://schemas.microsoft.com/office/drawing/2014/main" val="20001"/>
                    </a:ext>
                  </a:extLst>
                </a:gridCol>
                <a:gridCol w="1649775">
                  <a:extLst>
                    <a:ext uri="{9D8B030D-6E8A-4147-A177-3AD203B41FA5}">
                      <a16:colId xmlns:a16="http://schemas.microsoft.com/office/drawing/2014/main" val="20002"/>
                    </a:ext>
                  </a:extLst>
                </a:gridCol>
                <a:gridCol w="2059275">
                  <a:extLst>
                    <a:ext uri="{9D8B030D-6E8A-4147-A177-3AD203B41FA5}">
                      <a16:colId xmlns:a16="http://schemas.microsoft.com/office/drawing/2014/main" val="20003"/>
                    </a:ext>
                  </a:extLst>
                </a:gridCol>
                <a:gridCol w="2059275">
                  <a:extLst>
                    <a:ext uri="{9D8B030D-6E8A-4147-A177-3AD203B41FA5}">
                      <a16:colId xmlns:a16="http://schemas.microsoft.com/office/drawing/2014/main" val="20004"/>
                    </a:ext>
                  </a:extLst>
                </a:gridCol>
                <a:gridCol w="2059275">
                  <a:extLst>
                    <a:ext uri="{9D8B030D-6E8A-4147-A177-3AD203B41FA5}">
                      <a16:colId xmlns:a16="http://schemas.microsoft.com/office/drawing/2014/main" val="20005"/>
                    </a:ext>
                  </a:extLst>
                </a:gridCol>
              </a:tblGrid>
              <a:tr h="358925">
                <a:tc>
                  <a:txBody>
                    <a:bodyPr/>
                    <a:lstStyle/>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Disciplinas:</a:t>
                      </a:r>
                      <a:endParaRPr sz="9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Disciplina 1. </a:t>
                      </a:r>
                      <a:endParaRPr sz="90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Historia</a:t>
                      </a:r>
                      <a:endParaRPr sz="9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Disciplina 2. </a:t>
                      </a:r>
                      <a:endParaRPr sz="90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Física</a:t>
                      </a:r>
                      <a:endParaRPr sz="9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solidFill>
                            <a:srgbClr val="1C4587"/>
                          </a:solidFill>
                          <a:latin typeface="Century Gothic"/>
                          <a:ea typeface="Century Gothic"/>
                          <a:cs typeface="Century Gothic"/>
                          <a:sym typeface="Century Gothic"/>
                        </a:rPr>
                        <a:t>Disciplina 3.</a:t>
                      </a:r>
                      <a:br>
                        <a:rPr lang="en-US" sz="900" b="1" u="none" strike="noStrike" cap="none">
                          <a:solidFill>
                            <a:srgbClr val="1C4587"/>
                          </a:solidFill>
                          <a:latin typeface="Century Gothic"/>
                          <a:ea typeface="Century Gothic"/>
                          <a:cs typeface="Century Gothic"/>
                          <a:sym typeface="Century Gothic"/>
                        </a:rPr>
                      </a:br>
                      <a:r>
                        <a:rPr lang="en-US" sz="900" b="1" u="none" strike="noStrike" cap="none">
                          <a:solidFill>
                            <a:srgbClr val="1C4587"/>
                          </a:solidFill>
                          <a:latin typeface="Century Gothic"/>
                          <a:ea typeface="Century Gothic"/>
                          <a:cs typeface="Century Gothic"/>
                          <a:sym typeface="Century Gothic"/>
                        </a:rPr>
                        <a:t>Matemáticas</a:t>
                      </a:r>
                      <a:endParaRPr sz="90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solidFill>
                            <a:srgbClr val="1C4587"/>
                          </a:solidFill>
                          <a:latin typeface="Century Gothic"/>
                          <a:ea typeface="Century Gothic"/>
                          <a:cs typeface="Century Gothic"/>
                          <a:sym typeface="Century Gothic"/>
                        </a:rPr>
                        <a:t>Disciplina 4.</a:t>
                      </a:r>
                      <a:br>
                        <a:rPr lang="en-US" sz="900" b="1" u="none" strike="noStrike" cap="none">
                          <a:solidFill>
                            <a:srgbClr val="1C4587"/>
                          </a:solidFill>
                          <a:latin typeface="Century Gothic"/>
                          <a:ea typeface="Century Gothic"/>
                          <a:cs typeface="Century Gothic"/>
                          <a:sym typeface="Century Gothic"/>
                        </a:rPr>
                      </a:br>
                      <a:r>
                        <a:rPr lang="en-US" sz="900" b="1" u="none" strike="noStrike" cap="none">
                          <a:solidFill>
                            <a:srgbClr val="1C4587"/>
                          </a:solidFill>
                          <a:latin typeface="Century Gothic"/>
                          <a:ea typeface="Century Gothic"/>
                          <a:cs typeface="Century Gothic"/>
                          <a:sym typeface="Century Gothic"/>
                        </a:rPr>
                        <a:t>TLRIID.</a:t>
                      </a:r>
                      <a:endParaRPr sz="90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Disciplina 5.</a:t>
                      </a:r>
                      <a:endParaRPr sz="9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900" b="1" u="none" strike="noStrike" cap="none">
                          <a:solidFill>
                            <a:srgbClr val="1C4587"/>
                          </a:solidFill>
                          <a:latin typeface="Century Gothic"/>
                          <a:ea typeface="Century Gothic"/>
                          <a:cs typeface="Century Gothic"/>
                          <a:sym typeface="Century Gothic"/>
                        </a:rPr>
                        <a:t> Biología.</a:t>
                      </a:r>
                      <a:endParaRPr sz="9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2169425">
                <a:tc>
                  <a:txBody>
                    <a:bodyPr/>
                    <a:lstStyle/>
                    <a:p>
                      <a:pPr marL="0" marR="0" lvl="0" indent="0" algn="just" rtl="0">
                        <a:lnSpc>
                          <a:spcPct val="115000"/>
                        </a:lnSpc>
                        <a:spcBef>
                          <a:spcPts val="0"/>
                        </a:spcBef>
                        <a:spcAft>
                          <a:spcPts val="0"/>
                        </a:spcAft>
                        <a:buClr>
                          <a:srgbClr val="000000"/>
                        </a:buClr>
                        <a:buSzPts val="1100"/>
                        <a:buFont typeface="Arial"/>
                        <a:buNone/>
                      </a:pPr>
                      <a:r>
                        <a:rPr lang="en-US" sz="600" b="1" u="none" strike="noStrike" cap="none">
                          <a:solidFill>
                            <a:srgbClr val="1C4587"/>
                          </a:solidFill>
                          <a:latin typeface="Century Gothic"/>
                          <a:ea typeface="Century Gothic"/>
                          <a:cs typeface="Century Gothic"/>
                          <a:sym typeface="Century Gothic"/>
                        </a:rPr>
                        <a:t>1. Contenidos/Temas</a:t>
                      </a:r>
                      <a:endParaRPr sz="6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600" b="1" u="none" strike="noStrike" cap="none">
                          <a:solidFill>
                            <a:srgbClr val="1C4587"/>
                          </a:solidFill>
                          <a:latin typeface="Century Gothic"/>
                          <a:ea typeface="Century Gothic"/>
                          <a:cs typeface="Century Gothic"/>
                          <a:sym typeface="Century Gothic"/>
                        </a:rPr>
                        <a:t>    Involucrados   </a:t>
                      </a:r>
                      <a:endParaRPr sz="6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600" u="none" strike="noStrike" cap="none">
                          <a:solidFill>
                            <a:srgbClr val="1F497D"/>
                          </a:solidFill>
                          <a:latin typeface="Century Gothic"/>
                          <a:ea typeface="Century Gothic"/>
                          <a:cs typeface="Century Gothic"/>
                          <a:sym typeface="Century Gothic"/>
                        </a:rPr>
                        <a:t>del  programa, que se consideran.</a:t>
                      </a:r>
                      <a:endParaRPr sz="6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600" u="none" strike="noStrike" cap="none">
                          <a:solidFill>
                            <a:srgbClr val="1F497D"/>
                          </a:solidFill>
                          <a:latin typeface="Century Gothic"/>
                          <a:ea typeface="Century Gothic"/>
                          <a:cs typeface="Century Gothic"/>
                          <a:sym typeface="Century Gothic"/>
                        </a:rPr>
                        <a:t> </a:t>
                      </a:r>
                      <a:endParaRPr sz="6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600" u="none" strike="noStrike" cap="none">
                          <a:solidFill>
                            <a:srgbClr val="1C4587"/>
                          </a:solidFill>
                          <a:latin typeface="Century Gothic"/>
                          <a:ea typeface="Century Gothic"/>
                          <a:cs typeface="Century Gothic"/>
                          <a:sym typeface="Century Gothic"/>
                        </a:rPr>
                        <a:t> </a:t>
                      </a:r>
                      <a:endParaRPr sz="6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600" u="none" strike="noStrike" cap="none">
                          <a:solidFill>
                            <a:srgbClr val="000000"/>
                          </a:solidFill>
                          <a:latin typeface="Century Gothic"/>
                          <a:ea typeface="Century Gothic"/>
                          <a:cs typeface="Century Gothic"/>
                          <a:sym typeface="Century Gothic"/>
                        </a:rPr>
                        <a:t> Bloque 1.</a:t>
                      </a:r>
                      <a:endParaRPr sz="6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b="1" u="none" strike="noStrike" cap="none">
                          <a:solidFill>
                            <a:schemeClr val="dk1"/>
                          </a:solidFill>
                          <a:latin typeface="Century Gothic"/>
                          <a:ea typeface="Century Gothic"/>
                          <a:cs typeface="Century Gothic"/>
                          <a:sym typeface="Century Gothic"/>
                        </a:rPr>
                        <a:t>LA CIVILIZACIÓN MESOAMERICANA, 2500 A. C. A 1521 D. C. </a:t>
                      </a:r>
                      <a:endParaRPr sz="6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b="1" u="none" strike="noStrike" cap="none">
                          <a:solidFill>
                            <a:schemeClr val="dk1"/>
                          </a:solidFill>
                          <a:latin typeface="Century Gothic"/>
                          <a:ea typeface="Century Gothic"/>
                          <a:cs typeface="Century Gothic"/>
                          <a:sym typeface="Century Gothic"/>
                        </a:rPr>
                        <a:t>Temáticas:</a:t>
                      </a:r>
                      <a:endParaRPr sz="6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b="1" u="none" strike="noStrike" cap="none">
                          <a:solidFill>
                            <a:schemeClr val="dk1"/>
                          </a:solidFill>
                          <a:latin typeface="Century Gothic"/>
                          <a:ea typeface="Century Gothic"/>
                          <a:cs typeface="Century Gothic"/>
                          <a:sym typeface="Century Gothic"/>
                        </a:rPr>
                        <a:t>1. Áreas culturales</a:t>
                      </a:r>
                      <a:r>
                        <a:rPr lang="en-US" sz="600" u="none" strike="noStrike" cap="none">
                          <a:solidFill>
                            <a:schemeClr val="dk1"/>
                          </a:solidFill>
                          <a:latin typeface="Century Gothic"/>
                          <a:ea typeface="Century Gothic"/>
                          <a:cs typeface="Century Gothic"/>
                          <a:sym typeface="Century Gothic"/>
                        </a:rPr>
                        <a:t>: Mesoamérica, Aridoamérica y Oasisamérica.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2. El desarrollo de la civilización mesoamericana a través del preclásico, clásico y posclásico.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solidFill>
                            <a:schemeClr val="dk1"/>
                          </a:solidFill>
                          <a:latin typeface="Century Gothic"/>
                          <a:ea typeface="Century Gothic"/>
                          <a:cs typeface="Century Gothic"/>
                          <a:sym typeface="Century Gothic"/>
                        </a:rPr>
                        <a:t>4. La permanencia de características de la civilización mesoamericana en la actualidad.</a:t>
                      </a:r>
                      <a:endParaRPr sz="6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600" u="none" strike="noStrike" cap="none">
                          <a:solidFill>
                            <a:srgbClr val="000000"/>
                          </a:solidFill>
                          <a:latin typeface="Century Gothic"/>
                          <a:ea typeface="Century Gothic"/>
                          <a:cs typeface="Century Gothic"/>
                          <a:sym typeface="Century Gothic"/>
                        </a:rPr>
                        <a:t> </a:t>
                      </a:r>
                      <a:r>
                        <a:rPr lang="en-US" sz="600" u="none" strike="noStrike" cap="none">
                          <a:solidFill>
                            <a:schemeClr val="dk1"/>
                          </a:solidFill>
                          <a:latin typeface="Century Gothic"/>
                          <a:ea typeface="Century Gothic"/>
                          <a:cs typeface="Century Gothic"/>
                          <a:sym typeface="Century Gothic"/>
                        </a:rPr>
                        <a:t>- Importancia de la Física en la naturaleza y en la vida cotidiana (Ciencia, Tecnología y Sociedad).</a:t>
                      </a:r>
                      <a:endParaRPr sz="6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Sistemas físicos.</a:t>
                      </a:r>
                      <a:endParaRPr sz="6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-Magnitudes y variables físicas.</a:t>
                      </a:r>
                      <a:endParaRPr sz="6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Elementos teóricos y experimentales de la metodología de la Física: planteamiento  de problemas, formulación y prueba de hipótesis y elaboración de modelos.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solidFill>
                            <a:schemeClr val="dk1"/>
                          </a:solidFill>
                          <a:latin typeface="Century Gothic"/>
                          <a:ea typeface="Century Gothic"/>
                          <a:cs typeface="Century Gothic"/>
                          <a:sym typeface="Century Gothic"/>
                        </a:rPr>
                        <a:t>- Ejemplos de hechos históricos trascendentes de la Física.</a:t>
                      </a:r>
                      <a:endParaRPr sz="6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Razones trigonométricas para ángulos agudos de un triángulo rectángulo. </a:t>
                      </a:r>
                      <a:br>
                        <a:rPr lang="en-US" sz="600" u="none" strike="noStrike" cap="none">
                          <a:solidFill>
                            <a:schemeClr val="dk1"/>
                          </a:solidFill>
                          <a:latin typeface="Century Gothic"/>
                          <a:ea typeface="Century Gothic"/>
                          <a:cs typeface="Century Gothic"/>
                          <a:sym typeface="Century Gothic"/>
                        </a:rPr>
                      </a:br>
                      <a:r>
                        <a:rPr lang="en-US" sz="600" u="none" strike="noStrike" cap="none">
                          <a:solidFill>
                            <a:schemeClr val="dk1"/>
                          </a:solidFill>
                          <a:latin typeface="Century Gothic"/>
                          <a:ea typeface="Century Gothic"/>
                          <a:cs typeface="Century Gothic"/>
                          <a:sym typeface="Century Gothic"/>
                        </a:rPr>
                        <a:t/>
                      </a:r>
                      <a:br>
                        <a:rPr lang="en-US" sz="600" u="none" strike="noStrike" cap="none">
                          <a:solidFill>
                            <a:schemeClr val="dk1"/>
                          </a:solidFill>
                          <a:latin typeface="Century Gothic"/>
                          <a:ea typeface="Century Gothic"/>
                          <a:cs typeface="Century Gothic"/>
                          <a:sym typeface="Century Gothic"/>
                        </a:rPr>
                      </a:br>
                      <a:r>
                        <a:rPr lang="en-US" sz="600" u="none" strike="noStrike" cap="none">
                          <a:solidFill>
                            <a:schemeClr val="dk1"/>
                          </a:solidFill>
                          <a:latin typeface="Century Gothic"/>
                          <a:ea typeface="Century Gothic"/>
                          <a:cs typeface="Century Gothic"/>
                          <a:sym typeface="Century Gothic"/>
                        </a:rPr>
                        <a:t>Solución de triángulos rectángulos especiales. </a:t>
                      </a:r>
                      <a:endParaRPr sz="6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Situación comunicativa: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Enunciador: medio informativo y</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caricaturista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Enunciatario</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Código</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Contexto</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Referente</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Propósito persuasivo.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Estructura de la argumentación:</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Premisas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Tesis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Argumentos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Conclusión.</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600" u="none" strike="noStrike" cap="none">
                          <a:solidFill>
                            <a:schemeClr val="dk1"/>
                          </a:solidFill>
                          <a:latin typeface="Century Gothic"/>
                          <a:ea typeface="Century Gothic"/>
                          <a:cs typeface="Century Gothic"/>
                          <a:sym typeface="Century Gothic"/>
                        </a:rPr>
                        <a:t>Bases de la biología como ciencia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Bases de la biología como ciencia.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Panorama actual del estudio de la biología.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Objeto de estudio de la biología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Características generales de los sistemas biológicos.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Niveles de organización</a:t>
                      </a:r>
                      <a:endParaRPr sz="6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2108625">
                <a:tc>
                  <a:txBody>
                    <a:bodyPr/>
                    <a:lstStyle/>
                    <a:p>
                      <a:pPr marL="0" marR="0" lvl="0" indent="0" algn="l" rtl="0">
                        <a:lnSpc>
                          <a:spcPct val="115000"/>
                        </a:lnSpc>
                        <a:spcBef>
                          <a:spcPts val="0"/>
                        </a:spcBef>
                        <a:spcAft>
                          <a:spcPts val="0"/>
                        </a:spcAft>
                        <a:buClr>
                          <a:srgbClr val="000000"/>
                        </a:buClr>
                        <a:buSzPts val="1100"/>
                        <a:buFont typeface="Arial"/>
                        <a:buNone/>
                      </a:pPr>
                      <a:r>
                        <a:rPr lang="en-US" sz="600" b="1" u="none" strike="noStrike" cap="none">
                          <a:solidFill>
                            <a:srgbClr val="1F497D"/>
                          </a:solidFill>
                          <a:latin typeface="Century Gothic"/>
                          <a:ea typeface="Century Gothic"/>
                          <a:cs typeface="Century Gothic"/>
                          <a:sym typeface="Century Gothic"/>
                        </a:rPr>
                        <a:t>2. Conceptos clave,</a:t>
                      </a:r>
                      <a:endParaRPr sz="6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b="1" u="none" strike="noStrike" cap="none">
                          <a:solidFill>
                            <a:srgbClr val="1F497D"/>
                          </a:solidFill>
                          <a:latin typeface="Century Gothic"/>
                          <a:ea typeface="Century Gothic"/>
                          <a:cs typeface="Century Gothic"/>
                          <a:sym typeface="Century Gothic"/>
                        </a:rPr>
                        <a:t>     Trascendentales.</a:t>
                      </a:r>
                      <a:endParaRPr sz="6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600" u="none" strike="noStrike" cap="none">
                          <a:solidFill>
                            <a:srgbClr val="1F497D"/>
                          </a:solidFill>
                          <a:latin typeface="Century Gothic"/>
                          <a:ea typeface="Century Gothic"/>
                          <a:cs typeface="Century Gothic"/>
                          <a:sym typeface="Century Gothic"/>
                        </a:rPr>
                        <a:t>Conceptos básicos que surgen  del proyecto,  permiten la comprensión del mismo y  pueden ser transferibles a otros ámbitos.</a:t>
                      </a:r>
                      <a:endParaRPr sz="6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600" u="none" strike="noStrike" cap="none">
                          <a:solidFill>
                            <a:srgbClr val="1F497D"/>
                          </a:solidFill>
                          <a:latin typeface="Century Gothic"/>
                          <a:ea typeface="Century Gothic"/>
                          <a:cs typeface="Century Gothic"/>
                          <a:sym typeface="Century Gothic"/>
                        </a:rPr>
                        <a:t>Se consideran parte de un  Glosario.</a:t>
                      </a:r>
                      <a:endParaRPr sz="6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600" b="1" u="none" strike="noStrike" cap="none">
                          <a:solidFill>
                            <a:srgbClr val="1C4587"/>
                          </a:solidFill>
                          <a:latin typeface="Century Gothic"/>
                          <a:ea typeface="Century Gothic"/>
                          <a:cs typeface="Century Gothic"/>
                          <a:sym typeface="Century Gothic"/>
                        </a:rPr>
                        <a:t> p</a:t>
                      </a:r>
                      <a:endParaRPr sz="6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600" u="none" strike="noStrike" cap="none">
                          <a:latin typeface="Century Gothic"/>
                          <a:ea typeface="Century Gothic"/>
                          <a:cs typeface="Century Gothic"/>
                          <a:sym typeface="Century Gothic"/>
                        </a:rPr>
                        <a:t>-Desarrollo cultural</a:t>
                      </a:r>
                      <a:endParaRPr sz="6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latin typeface="Century Gothic"/>
                          <a:ea typeface="Century Gothic"/>
                          <a:cs typeface="Century Gothic"/>
                          <a:sym typeface="Century Gothic"/>
                        </a:rPr>
                        <a:t>-Desarrollo científico</a:t>
                      </a:r>
                      <a:endParaRPr sz="6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latin typeface="Century Gothic"/>
                          <a:ea typeface="Century Gothic"/>
                          <a:cs typeface="Century Gothic"/>
                          <a:sym typeface="Century Gothic"/>
                        </a:rPr>
                        <a:t>-Arquitectura mesoamericana</a:t>
                      </a:r>
                      <a:endParaRPr sz="6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latin typeface="Century Gothic"/>
                          <a:ea typeface="Century Gothic"/>
                          <a:cs typeface="Century Gothic"/>
                          <a:sym typeface="Century Gothic"/>
                        </a:rPr>
                        <a:t>-Área cultural</a:t>
                      </a:r>
                      <a:endParaRPr sz="6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600" u="none" strike="noStrike" cap="none">
                          <a:latin typeface="Century Gothic"/>
                          <a:ea typeface="Century Gothic"/>
                          <a:cs typeface="Century Gothic"/>
                          <a:sym typeface="Century Gothic"/>
                        </a:rPr>
                        <a:t>-Civilización</a:t>
                      </a:r>
                      <a:endParaRPr sz="6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6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Factores de conversión</a:t>
                      </a:r>
                      <a:endParaRPr sz="6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Sistemas de medición</a:t>
                      </a:r>
                      <a:endParaRPr sz="6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Medición</a:t>
                      </a:r>
                      <a:endParaRPr sz="6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Hechos históricos trascendentes de Mesoamérica</a:t>
                      </a:r>
                      <a:endParaRPr sz="6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-Elaboración de modelos</a:t>
                      </a:r>
                      <a:endParaRPr sz="6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600" u="none" strike="noStrike" cap="none">
                          <a:latin typeface="Century Gothic"/>
                          <a:ea typeface="Century Gothic"/>
                          <a:cs typeface="Century Gothic"/>
                          <a:sym typeface="Century Gothic"/>
                        </a:rPr>
                        <a:t>Hipótesis</a:t>
                      </a:r>
                      <a:endParaRPr sz="6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Solución de problemas de aplicación: </a:t>
                      </a:r>
                      <a:endParaRPr sz="6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600" u="none" strike="noStrike" cap="none">
                          <a:solidFill>
                            <a:schemeClr val="dk1"/>
                          </a:solidFill>
                          <a:latin typeface="Century Gothic"/>
                          <a:ea typeface="Century Gothic"/>
                          <a:cs typeface="Century Gothic"/>
                          <a:sym typeface="Century Gothic"/>
                        </a:rPr>
                        <a:t>Ángulo de elevación. </a:t>
                      </a:r>
                      <a:endParaRPr sz="6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600" u="none" strike="noStrike" cap="none">
                          <a:solidFill>
                            <a:schemeClr val="dk1"/>
                          </a:solidFill>
                          <a:latin typeface="Century Gothic"/>
                          <a:ea typeface="Century Gothic"/>
                          <a:cs typeface="Century Gothic"/>
                          <a:sym typeface="Century Gothic"/>
                        </a:rPr>
                        <a:t>Ángulo de depresión. </a:t>
                      </a:r>
                      <a:endParaRPr sz="6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600" u="none" strike="noStrike" cap="none">
                          <a:solidFill>
                            <a:schemeClr val="dk1"/>
                          </a:solidFill>
                          <a:latin typeface="Century Gothic"/>
                          <a:ea typeface="Century Gothic"/>
                          <a:cs typeface="Century Gothic"/>
                          <a:sym typeface="Century Gothic"/>
                        </a:rPr>
                        <a:t>Distancias inaccesibles. </a:t>
                      </a:r>
                      <a:endParaRPr sz="6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600" u="none" strike="noStrike" cap="none">
                          <a:solidFill>
                            <a:schemeClr val="dk1"/>
                          </a:solidFill>
                          <a:latin typeface="Century Gothic"/>
                          <a:ea typeface="Century Gothic"/>
                          <a:cs typeface="Century Gothic"/>
                          <a:sym typeface="Century Gothic"/>
                        </a:rPr>
                        <a:t>Cálculo de áreas. </a:t>
                      </a:r>
                      <a:endParaRPr sz="6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Elementos verbales: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Título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Globos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Firma.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Elementos icónicos: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Personajes.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Recursos retóricos: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Ironía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Hipérbole</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Prosopopeya.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Contexto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Comentario analítico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Proceso de escritura: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Planeación</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Textualización</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Revisión.</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Estructura argumentativa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Propiedades textuales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Marcadores textuales.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Célula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Ciencia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Metabolismo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Reproducción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Homeostasis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Población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Organismo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Comunidad</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900" u="none" strike="noStrike" cap="none">
                          <a:latin typeface="Century Gothic"/>
                          <a:ea typeface="Century Gothic"/>
                          <a:cs typeface="Century Gothic"/>
                          <a:sym typeface="Century Gothic"/>
                        </a:rPr>
                        <a:t>Ecosistema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9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60" name="Google Shape;260;p31"/>
          <p:cNvSpPr/>
          <p:nvPr/>
        </p:nvSpPr>
        <p:spPr>
          <a:xfrm>
            <a:off x="518425" y="953075"/>
            <a:ext cx="8758800" cy="55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III. Objetivo general del proyecto. </a:t>
            </a:r>
            <a:endParaRPr sz="1100" b="1" i="0" u="none" strike="noStrike" cap="none">
              <a:solidFill>
                <a:srgbClr val="1C4587"/>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endParaRPr sz="1100" b="1" i="0" u="none" strike="noStrike" cap="none">
              <a:solidFill>
                <a:srgbClr val="1C4587"/>
              </a:solidFill>
              <a:latin typeface="Arial"/>
              <a:ea typeface="Arial"/>
              <a:cs typeface="Arial"/>
              <a:sym typeface="Arial"/>
            </a:endParaRPr>
          </a:p>
          <a:p>
            <a:pPr marL="228600" marR="0" lvl="0" indent="-50800" algn="l" rtl="0">
              <a:lnSpc>
                <a:spcPct val="90000"/>
              </a:lnSpc>
              <a:spcBef>
                <a:spcPts val="0"/>
              </a:spcBef>
              <a:spcAft>
                <a:spcPts val="0"/>
              </a:spcAft>
              <a:buClr>
                <a:schemeClr val="dk1"/>
              </a:buClr>
              <a:buSzPts val="2800"/>
              <a:buFont typeface="Arial"/>
              <a:buNone/>
            </a:pPr>
            <a:r>
              <a:rPr lang="en-US" sz="800" b="0" i="0" u="none" strike="noStrike" cap="none">
                <a:solidFill>
                  <a:schemeClr val="dk1"/>
                </a:solidFill>
                <a:latin typeface="Calibri"/>
                <a:ea typeface="Calibri"/>
                <a:cs typeface="Calibri"/>
                <a:sym typeface="Calibri"/>
              </a:rPr>
              <a:t>Reconocer el vínculo existente entre las distintas disciplinas del conocimiento, para comprender el carácter interdisciplinario de las diferentes asignaturas a través de investigaciones sobre las culturas de mesoamérica con la finalidad de producir una revista de divulgación.</a:t>
            </a:r>
            <a:endParaRPr sz="800" b="0" i="0" u="none" strike="noStrike" cap="none">
              <a:solidFill>
                <a:srgbClr val="1C4587"/>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IV. Disciplinas involucradas en el  trabajo interdisciplinario.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p:nvPr/>
        </p:nvSpPr>
        <p:spPr>
          <a:xfrm>
            <a:off x="1890208" y="1987849"/>
            <a:ext cx="6718341" cy="42251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0000"/>
              </a:buClr>
              <a:buSzPts val="1400"/>
              <a:buFont typeface="Arial"/>
              <a:buNone/>
            </a:pPr>
            <a:endParaRPr sz="1400" b="0" i="0" u="none" strike="noStrike" cap="none">
              <a:solidFill>
                <a:srgbClr val="000000"/>
              </a:solidFill>
              <a:latin typeface="Century Gothic"/>
              <a:ea typeface="Century Gothic"/>
              <a:cs typeface="Century Gothic"/>
              <a:sym typeface="Century Gothic"/>
            </a:endParaRPr>
          </a:p>
          <a:p>
            <a:pPr marL="228600" marR="0" lvl="0" indent="-50800" algn="l" rtl="0">
              <a:lnSpc>
                <a:spcPct val="90000"/>
              </a:lnSpc>
              <a:spcBef>
                <a:spcPts val="1000"/>
              </a:spcBef>
              <a:spcAft>
                <a:spcPts val="0"/>
              </a:spcAft>
              <a:buClr>
                <a:schemeClr val="dk1"/>
              </a:buClr>
              <a:buSzPts val="2800"/>
              <a:buFont typeface="Arial"/>
              <a:buNone/>
            </a:pPr>
            <a:endParaRPr sz="1400" b="0" i="0" u="none" strike="noStrike" cap="none">
              <a:solidFill>
                <a:srgbClr val="000000"/>
              </a:solidFill>
              <a:latin typeface="Century Gothic"/>
              <a:ea typeface="Century Gothic"/>
              <a:cs typeface="Century Gothic"/>
              <a:sym typeface="Century Gothic"/>
            </a:endParaRPr>
          </a:p>
        </p:txBody>
      </p:sp>
      <p:graphicFrame>
        <p:nvGraphicFramePr>
          <p:cNvPr id="98" name="Google Shape;98;p14"/>
          <p:cNvGraphicFramePr/>
          <p:nvPr/>
        </p:nvGraphicFramePr>
        <p:xfrm>
          <a:off x="1890205" y="1382727"/>
          <a:ext cx="7920400" cy="3287000"/>
        </p:xfrm>
        <a:graphic>
          <a:graphicData uri="http://schemas.openxmlformats.org/drawingml/2006/table">
            <a:tbl>
              <a:tblPr firstRow="1" bandRow="1">
                <a:noFill/>
                <a:tableStyleId>{7DDFA9A5-9D87-43EB-ADC9-52B187AB512F}</a:tableStyleId>
              </a:tblPr>
              <a:tblGrid>
                <a:gridCol w="3960200">
                  <a:extLst>
                    <a:ext uri="{9D8B030D-6E8A-4147-A177-3AD203B41FA5}">
                      <a16:colId xmlns:a16="http://schemas.microsoft.com/office/drawing/2014/main" val="20000"/>
                    </a:ext>
                  </a:extLst>
                </a:gridCol>
                <a:gridCol w="3960200">
                  <a:extLst>
                    <a:ext uri="{9D8B030D-6E8A-4147-A177-3AD203B41FA5}">
                      <a16:colId xmlns:a16="http://schemas.microsoft.com/office/drawing/2014/main" val="20001"/>
                    </a:ext>
                  </a:extLst>
                </a:gridCol>
              </a:tblGrid>
              <a:tr h="8217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Nombre del profesor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Asignatura </a:t>
                      </a:r>
                      <a:endParaRPr sz="1800" u="none" strike="noStrike" cap="none"/>
                    </a:p>
                  </a:txBody>
                  <a:tcPr marL="91450" marR="91450" marT="45725" marB="45725"/>
                </a:tc>
                <a:extLst>
                  <a:ext uri="{0D108BD9-81ED-4DB2-BD59-A6C34878D82A}">
                    <a16:rowId xmlns:a16="http://schemas.microsoft.com/office/drawing/2014/main" val="10000"/>
                  </a:ext>
                </a:extLst>
              </a:tr>
              <a:tr h="8217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Alejandra Sosa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Historia de México I</a:t>
                      </a:r>
                      <a:endParaRPr sz="1800" u="none" strike="noStrike" cap="none"/>
                    </a:p>
                  </a:txBody>
                  <a:tcPr marL="91450" marR="91450" marT="45725" marB="45725"/>
                </a:tc>
                <a:extLst>
                  <a:ext uri="{0D108BD9-81ED-4DB2-BD59-A6C34878D82A}">
                    <a16:rowId xmlns:a16="http://schemas.microsoft.com/office/drawing/2014/main" val="10001"/>
                  </a:ext>
                </a:extLst>
              </a:tr>
              <a:tr h="8217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Jorge Herrera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Matemáticas III</a:t>
                      </a:r>
                      <a:endParaRPr sz="1800" u="none" strike="noStrike" cap="none"/>
                    </a:p>
                  </a:txBody>
                  <a:tcPr marL="91450" marR="91450" marT="45725" marB="45725"/>
                </a:tc>
                <a:extLst>
                  <a:ext uri="{0D108BD9-81ED-4DB2-BD59-A6C34878D82A}">
                    <a16:rowId xmlns:a16="http://schemas.microsoft.com/office/drawing/2014/main" val="10002"/>
                  </a:ext>
                </a:extLst>
              </a:tr>
              <a:tr h="8217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Martha Zenteno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Física I</a:t>
                      </a: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99" name="Google Shape;99;p14"/>
          <p:cNvSpPr txBox="1"/>
          <p:nvPr/>
        </p:nvSpPr>
        <p:spPr>
          <a:xfrm>
            <a:off x="1021333" y="280270"/>
            <a:ext cx="84561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Integrantes del equipo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00" name="Google Shape;100;p14"/>
          <p:cNvCxnSpPr/>
          <p:nvPr/>
        </p:nvCxnSpPr>
        <p:spPr>
          <a:xfrm>
            <a:off x="358533" y="1127642"/>
            <a:ext cx="2774471" cy="3444"/>
          </a:xfrm>
          <a:prstGeom prst="straightConnector1">
            <a:avLst/>
          </a:prstGeom>
          <a:noFill/>
          <a:ln w="28575" cap="flat" cmpd="sng">
            <a:solidFill>
              <a:schemeClr val="accent1"/>
            </a:solidFill>
            <a:prstDash val="solid"/>
            <a:miter lim="800000"/>
            <a:headEnd type="none" w="sm" len="sm"/>
            <a:tailEnd type="none" w="sm" len="sm"/>
          </a:ln>
        </p:spPr>
      </p:cxnSp>
      <p:graphicFrame>
        <p:nvGraphicFramePr>
          <p:cNvPr id="101" name="Google Shape;101;p14"/>
          <p:cNvGraphicFramePr/>
          <p:nvPr/>
        </p:nvGraphicFramePr>
        <p:xfrm>
          <a:off x="1890200" y="4669725"/>
          <a:ext cx="7920400" cy="811975"/>
        </p:xfrm>
        <a:graphic>
          <a:graphicData uri="http://schemas.openxmlformats.org/drawingml/2006/table">
            <a:tbl>
              <a:tblPr>
                <a:noFill/>
                <a:tableStyleId>{8C46DCB3-0C1A-4D47-9CC4-4EFA759C6DDA}</a:tableStyleId>
              </a:tblPr>
              <a:tblGrid>
                <a:gridCol w="3960200">
                  <a:extLst>
                    <a:ext uri="{9D8B030D-6E8A-4147-A177-3AD203B41FA5}">
                      <a16:colId xmlns:a16="http://schemas.microsoft.com/office/drawing/2014/main" val="20000"/>
                    </a:ext>
                  </a:extLst>
                </a:gridCol>
                <a:gridCol w="3960200">
                  <a:extLst>
                    <a:ext uri="{9D8B030D-6E8A-4147-A177-3AD203B41FA5}">
                      <a16:colId xmlns:a16="http://schemas.microsoft.com/office/drawing/2014/main" val="20001"/>
                    </a:ext>
                  </a:extLst>
                </a:gridCol>
              </a:tblGrid>
              <a:tr h="8119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Oscar Romero </a:t>
                      </a:r>
                      <a:endParaRPr sz="1400" u="none" strike="noStrike" cap="none"/>
                    </a:p>
                  </a:txBody>
                  <a:tcPr marL="91425" marR="91425" marT="91425" marB="91425">
                    <a:lnR w="9525" cap="flat" cmpd="sng">
                      <a:solidFill>
                        <a:srgbClr val="F3F3F3"/>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Biología I</a:t>
                      </a:r>
                      <a:endParaRPr sz="1800" u="none" strike="noStrike" cap="none">
                        <a:latin typeface="Calibri"/>
                        <a:ea typeface="Calibri"/>
                        <a:cs typeface="Calibri"/>
                        <a:sym typeface="Calibri"/>
                      </a:endParaRPr>
                    </a:p>
                  </a:txBody>
                  <a:tcPr marL="91425" marR="91425" marT="91425" marB="91425">
                    <a:lnL w="9525" cap="flat" cmpd="sng">
                      <a:solidFill>
                        <a:srgbClr val="F3F3F3"/>
                      </a:solidFill>
                      <a:prstDash val="solid"/>
                      <a:round/>
                      <a:headEnd type="none" w="sm" len="sm"/>
                      <a:tailEnd type="none" w="sm" len="sm"/>
                    </a:lnL>
                  </a:tcPr>
                </a:tc>
                <a:extLst>
                  <a:ext uri="{0D108BD9-81ED-4DB2-BD59-A6C34878D82A}">
                    <a16:rowId xmlns:a16="http://schemas.microsoft.com/office/drawing/2014/main" val="10000"/>
                  </a:ext>
                </a:extLst>
              </a:tr>
            </a:tbl>
          </a:graphicData>
        </a:graphic>
      </p:graphicFrame>
      <p:graphicFrame>
        <p:nvGraphicFramePr>
          <p:cNvPr id="102" name="Google Shape;102;p14"/>
          <p:cNvGraphicFramePr/>
          <p:nvPr/>
        </p:nvGraphicFramePr>
        <p:xfrm>
          <a:off x="1890200" y="5481700"/>
          <a:ext cx="7920400" cy="1005810"/>
        </p:xfrm>
        <a:graphic>
          <a:graphicData uri="http://schemas.openxmlformats.org/drawingml/2006/table">
            <a:tbl>
              <a:tblPr>
                <a:noFill/>
                <a:tableStyleId>{8C46DCB3-0C1A-4D47-9CC4-4EFA759C6DDA}</a:tableStyleId>
              </a:tblPr>
              <a:tblGrid>
                <a:gridCol w="3960200">
                  <a:extLst>
                    <a:ext uri="{9D8B030D-6E8A-4147-A177-3AD203B41FA5}">
                      <a16:colId xmlns:a16="http://schemas.microsoft.com/office/drawing/2014/main" val="20000"/>
                    </a:ext>
                  </a:extLst>
                </a:gridCol>
                <a:gridCol w="3960200">
                  <a:extLst>
                    <a:ext uri="{9D8B030D-6E8A-4147-A177-3AD203B41FA5}">
                      <a16:colId xmlns:a16="http://schemas.microsoft.com/office/drawing/2014/main" val="20001"/>
                    </a:ext>
                  </a:extLst>
                </a:gridCol>
              </a:tblGrid>
              <a:tr h="5215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Libertad Oviedo </a:t>
                      </a:r>
                      <a:endParaRPr sz="1800" u="none" strike="noStrike" cap="none">
                        <a:latin typeface="Calibri"/>
                        <a:ea typeface="Calibri"/>
                        <a:cs typeface="Calibri"/>
                        <a:sym typeface="Calibri"/>
                      </a:endParaRPr>
                    </a:p>
                  </a:txBody>
                  <a:tcPr marL="91425" marR="91425" marT="91425" marB="91425">
                    <a:lnR w="9525"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Taller de Lectura y Redacción III</a:t>
                      </a: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aphicFrame>
        <p:nvGraphicFramePr>
          <p:cNvPr id="265" name="Google Shape;265;p32"/>
          <p:cNvGraphicFramePr/>
          <p:nvPr/>
        </p:nvGraphicFramePr>
        <p:xfrm>
          <a:off x="177100" y="177100"/>
          <a:ext cx="11533900" cy="6543105"/>
        </p:xfrm>
        <a:graphic>
          <a:graphicData uri="http://schemas.openxmlformats.org/drawingml/2006/table">
            <a:tbl>
              <a:tblPr>
                <a:noFill/>
                <a:tableStyleId>{1C835EF5-0DE7-476A-B38D-62CF5C75C5EF}</a:tableStyleId>
              </a:tblPr>
              <a:tblGrid>
                <a:gridCol w="1061800">
                  <a:extLst>
                    <a:ext uri="{9D8B030D-6E8A-4147-A177-3AD203B41FA5}">
                      <a16:colId xmlns:a16="http://schemas.microsoft.com/office/drawing/2014/main" val="20000"/>
                    </a:ext>
                  </a:extLst>
                </a:gridCol>
                <a:gridCol w="1877375">
                  <a:extLst>
                    <a:ext uri="{9D8B030D-6E8A-4147-A177-3AD203B41FA5}">
                      <a16:colId xmlns:a16="http://schemas.microsoft.com/office/drawing/2014/main" val="20001"/>
                    </a:ext>
                  </a:extLst>
                </a:gridCol>
                <a:gridCol w="2050825">
                  <a:extLst>
                    <a:ext uri="{9D8B030D-6E8A-4147-A177-3AD203B41FA5}">
                      <a16:colId xmlns:a16="http://schemas.microsoft.com/office/drawing/2014/main" val="20002"/>
                    </a:ext>
                  </a:extLst>
                </a:gridCol>
                <a:gridCol w="2368475">
                  <a:extLst>
                    <a:ext uri="{9D8B030D-6E8A-4147-A177-3AD203B41FA5}">
                      <a16:colId xmlns:a16="http://schemas.microsoft.com/office/drawing/2014/main" val="20003"/>
                    </a:ext>
                  </a:extLst>
                </a:gridCol>
                <a:gridCol w="2038900">
                  <a:extLst>
                    <a:ext uri="{9D8B030D-6E8A-4147-A177-3AD203B41FA5}">
                      <a16:colId xmlns:a16="http://schemas.microsoft.com/office/drawing/2014/main" val="20004"/>
                    </a:ext>
                  </a:extLst>
                </a:gridCol>
                <a:gridCol w="2136525">
                  <a:extLst>
                    <a:ext uri="{9D8B030D-6E8A-4147-A177-3AD203B41FA5}">
                      <a16:colId xmlns:a16="http://schemas.microsoft.com/office/drawing/2014/main" val="20005"/>
                    </a:ext>
                  </a:extLst>
                </a:gridCol>
              </a:tblGrid>
              <a:tr h="3876400">
                <a:tc>
                  <a:txBody>
                    <a:bodyPr/>
                    <a:lstStyle/>
                    <a:p>
                      <a:pPr marL="177800" marR="0" lvl="0" indent="-177800" algn="l" rtl="0">
                        <a:lnSpc>
                          <a:spcPct val="115000"/>
                        </a:lnSpc>
                        <a:spcBef>
                          <a:spcPts val="0"/>
                        </a:spcBef>
                        <a:spcAft>
                          <a:spcPts val="0"/>
                        </a:spcAft>
                        <a:buClr>
                          <a:srgbClr val="000000"/>
                        </a:buClr>
                        <a:buSzPts val="700"/>
                        <a:buFont typeface="Arial"/>
                        <a:buNone/>
                      </a:pPr>
                      <a:r>
                        <a:rPr lang="en-US" sz="700" b="1" u="none" strike="noStrike" cap="none">
                          <a:solidFill>
                            <a:srgbClr val="1F497D"/>
                          </a:solidFill>
                          <a:latin typeface="Century Gothic"/>
                          <a:ea typeface="Century Gothic"/>
                          <a:cs typeface="Century Gothic"/>
                          <a:sym typeface="Century Gothic"/>
                        </a:rPr>
                        <a:t>3.</a:t>
                      </a:r>
                      <a:r>
                        <a:rPr lang="en-US" sz="700" u="none" strike="noStrike" cap="none">
                          <a:solidFill>
                            <a:srgbClr val="1F497D"/>
                          </a:solidFill>
                          <a:latin typeface="Times New Roman"/>
                          <a:ea typeface="Times New Roman"/>
                          <a:cs typeface="Times New Roman"/>
                          <a:sym typeface="Times New Roman"/>
                        </a:rPr>
                        <a:t>   </a:t>
                      </a:r>
                      <a:r>
                        <a:rPr lang="en-US" sz="700" b="1" u="none" strike="noStrike" cap="none">
                          <a:solidFill>
                            <a:srgbClr val="1F497D"/>
                          </a:solidFill>
                          <a:latin typeface="Century Gothic"/>
                          <a:ea typeface="Century Gothic"/>
                          <a:cs typeface="Century Gothic"/>
                          <a:sym typeface="Century Gothic"/>
                        </a:rPr>
                        <a:t>Objetivos o propósitos</a:t>
                      </a:r>
                      <a:endParaRPr sz="700" b="1" u="none" strike="noStrike" cap="none">
                        <a:solidFill>
                          <a:srgbClr val="1F497D"/>
                        </a:solidFill>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a alcanzar.</a:t>
                      </a:r>
                      <a:endParaRPr sz="700" u="none" strike="noStrike" cap="none">
                        <a:solidFill>
                          <a:srgbClr val="1F497D"/>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1C4587"/>
                          </a:solidFill>
                          <a:latin typeface="Century Gothic"/>
                          <a:ea typeface="Century Gothic"/>
                          <a:cs typeface="Century Gothic"/>
                          <a:sym typeface="Century Gothic"/>
                        </a:rPr>
                        <a:t>  </a:t>
                      </a:r>
                      <a:endParaRPr sz="7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1C4587"/>
                          </a:solidFill>
                          <a:latin typeface="Century Gothic"/>
                          <a:ea typeface="Century Gothic"/>
                          <a:cs typeface="Century Gothic"/>
                          <a:sym typeface="Century Gothic"/>
                        </a:rPr>
                        <a:t> </a:t>
                      </a:r>
                      <a:endParaRPr sz="7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700"/>
                        <a:buFont typeface="Arial"/>
                        <a:buNone/>
                      </a:pPr>
                      <a:r>
                        <a:rPr lang="en-US" sz="700" u="none" strike="noStrike" cap="none">
                          <a:solidFill>
                            <a:srgbClr val="1C4587"/>
                          </a:solidFill>
                          <a:latin typeface="Century Gothic"/>
                          <a:ea typeface="Century Gothic"/>
                          <a:cs typeface="Century Gothic"/>
                          <a:sym typeface="Century Gothic"/>
                        </a:rPr>
                        <a:t> </a:t>
                      </a:r>
                      <a:endParaRPr sz="700" u="none" strike="noStrike" cap="none">
                        <a:solidFill>
                          <a:srgbClr val="1C4587"/>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1. El alumno: Identifica las principales culturas que poblaron el actual territorio nacional, utilizando como referentes de ubicación las áreas culturales: Mesoamérica, Aridoamérica y Oasisamérica, para comprender la diversidad cultural que constituyó esta civilización originaria.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2. Comprende el desarrollo de la civilización mesoamericana analizando sus características más significativas en lo económico, político y social, en su cosmovisión y vida cotidiana, a partir de las principales culturas, para reconocerla como una totalidad formada por una diversidad cultural.</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4. Valora las peculiares formas de vida de esta civilización; analizando la permanencia de muchas de ellas en el presente como raíz de nuestra identidad, para desarrollar una actitud respetuosa ante las comunidades indígenas que aún las conservan.</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a:t>
                      </a:r>
                      <a:r>
                        <a:rPr lang="en-US" sz="700" u="none" strike="noStrike" cap="none">
                          <a:solidFill>
                            <a:schemeClr val="dk1"/>
                          </a:solidFill>
                        </a:rPr>
                        <a:t>-</a:t>
                      </a:r>
                      <a:r>
                        <a:rPr lang="en-US" sz="700" u="none" strike="noStrike" cap="none">
                          <a:solidFill>
                            <a:schemeClr val="dk1"/>
                          </a:solidFill>
                          <a:latin typeface="Times New Roman"/>
                          <a:ea typeface="Times New Roman"/>
                          <a:cs typeface="Times New Roman"/>
                          <a:sym typeface="Times New Roman"/>
                        </a:rPr>
                        <a:t> </a:t>
                      </a:r>
                      <a:r>
                        <a:rPr lang="en-US" sz="700" u="none" strike="noStrike" cap="none">
                          <a:solidFill>
                            <a:schemeClr val="dk1"/>
                          </a:solidFill>
                          <a:latin typeface="Century Gothic"/>
                          <a:ea typeface="Century Gothic"/>
                          <a:cs typeface="Century Gothic"/>
                          <a:sym typeface="Century Gothic"/>
                        </a:rPr>
                        <a:t>Relacionará la Física con la tecnología y la sociedad.</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a:t>
                      </a:r>
                      <a:r>
                        <a:rPr lang="en-US" sz="700" u="none" strike="noStrike" cap="none">
                          <a:solidFill>
                            <a:schemeClr val="dk1"/>
                          </a:solidFill>
                          <a:latin typeface="Times New Roman"/>
                          <a:ea typeface="Times New Roman"/>
                          <a:cs typeface="Times New Roman"/>
                          <a:sym typeface="Times New Roman"/>
                        </a:rPr>
                        <a:t> </a:t>
                      </a:r>
                      <a:r>
                        <a:rPr lang="en-US" sz="700" u="none" strike="noStrike" cap="none">
                          <a:solidFill>
                            <a:schemeClr val="dk1"/>
                          </a:solidFill>
                          <a:latin typeface="Century Gothic"/>
                          <a:ea typeface="Century Gothic"/>
                          <a:cs typeface="Century Gothic"/>
                          <a:sym typeface="Century Gothic"/>
                        </a:rPr>
                        <a:t>Describirá diferentes sistemas y fenómenos físicos e identificará las magnitudes físicas que  permiten una mejor descripción y estudio.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-Conocerá elementos de la metodología experimental que utiliza la Física para explicar fenómenos.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500"/>
                        <a:buFont typeface="Arial"/>
                        <a:buNone/>
                      </a:pPr>
                      <a:r>
                        <a:rPr lang="en-US" sz="700" u="none" strike="noStrike" cap="none">
                          <a:solidFill>
                            <a:schemeClr val="dk1"/>
                          </a:solidFill>
                          <a:latin typeface="Century Gothic"/>
                          <a:ea typeface="Century Gothic"/>
                          <a:cs typeface="Century Gothic"/>
                          <a:sym typeface="Century Gothic"/>
                        </a:rPr>
                        <a:t>-Conocerá algunos hechos relevantes del desarrollo de la Física y su relación con la tecnología y la sociedad.</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a:t>
                      </a:r>
                      <a:r>
                        <a:rPr lang="en-US" sz="700" b="1" u="none" strike="noStrike" cap="none">
                          <a:solidFill>
                            <a:schemeClr val="dk1"/>
                          </a:solidFill>
                          <a:latin typeface="Calibri"/>
                          <a:ea typeface="Calibri"/>
                          <a:cs typeface="Calibri"/>
                          <a:sym typeface="Calibri"/>
                        </a:rPr>
                        <a:t>Comprende que el concepto de razón trigonométrica se deriva de la relación de los lados de un triángulo rectángulo y que son respectivamente invariantes en triángulos semejantes. </a:t>
                      </a:r>
                      <a:endParaRPr sz="700" b="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
                        <a:buFont typeface="Arial"/>
                        <a:buNone/>
                      </a:pPr>
                      <a:endParaRPr sz="700" b="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00"/>
                        <a:buFont typeface="Arial"/>
                        <a:buNone/>
                      </a:pPr>
                      <a:r>
                        <a:rPr lang="en-US" sz="700" b="1" u="none" strike="noStrike" cap="none">
                          <a:solidFill>
                            <a:schemeClr val="dk1"/>
                          </a:solidFill>
                          <a:latin typeface="Calibri"/>
                          <a:ea typeface="Calibri"/>
                          <a:cs typeface="Calibri"/>
                          <a:sym typeface="Calibri"/>
                        </a:rPr>
                        <a:t>Determina los valores de las razones trigonométricas para los ángulos de 30°, 45° y 60° y emplea la calculadora para verificarlos. </a:t>
                      </a:r>
                      <a:endParaRPr sz="700" b="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400"/>
                        <a:buFont typeface="Arial"/>
                        <a:buNone/>
                      </a:pPr>
                      <a:endParaRPr sz="700" b="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700" b="1" u="none" strike="noStrike" cap="none">
                          <a:solidFill>
                            <a:schemeClr val="dk1"/>
                          </a:solidFill>
                          <a:latin typeface="Calibri"/>
                          <a:ea typeface="Calibri"/>
                          <a:cs typeface="Calibri"/>
                          <a:sym typeface="Calibri"/>
                        </a:rPr>
                        <a:t>Resuelve problemas que involucren triángulos rectángulos. </a:t>
                      </a:r>
                      <a:endParaRPr sz="700" b="1" u="none" strike="noStrike" cap="none">
                        <a:solidFill>
                          <a:schemeClr val="dk1"/>
                        </a:solidFill>
                        <a:latin typeface="Calibri"/>
                        <a:ea typeface="Calibri"/>
                        <a:cs typeface="Calibri"/>
                        <a:sym typeface="Calibri"/>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1. Identifica la situación comunicativa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del editorial y la caricatura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política, a través del reconocimiento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de sus elementos,</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para el incremento de su competencia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textual.</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2. Reconoce las características del</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editorial, a través de la identificación</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de su estructura argumentativa,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para el desarrollo de</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su comprensión argumentativa.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3. Reconoce las características de</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la caricatura política, a partir</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de la identificación de sus recursos</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verbales, icónicos y su</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contexto, para el desarrollo de</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su alfabetización visual crítica.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4. Elabora un comentario analítico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a partir del análisis del editorial</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y la caricatura política, para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el incremento de su capacidad</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crítica.</a:t>
                      </a:r>
                      <a:br>
                        <a:rPr lang="en-US" sz="700" u="none" strike="noStrike" cap="none">
                          <a:solidFill>
                            <a:schemeClr val="dk1"/>
                          </a:solidFill>
                          <a:latin typeface="Century Gothic"/>
                          <a:ea typeface="Century Gothic"/>
                          <a:cs typeface="Century Gothic"/>
                          <a:sym typeface="Century Gothic"/>
                        </a:rPr>
                      </a:b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5. Asume una actitud tolerante, 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través del análisis, la evaluación</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y la reflexión de los comentarios</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vertidos, para la expresión</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400"/>
                        <a:buFont typeface="Arial"/>
                        <a:buNone/>
                      </a:pPr>
                      <a:r>
                        <a:rPr lang="en-US" sz="700" u="none" strike="noStrike" cap="none">
                          <a:solidFill>
                            <a:schemeClr val="dk1"/>
                          </a:solidFill>
                          <a:latin typeface="Century Gothic"/>
                          <a:ea typeface="Century Gothic"/>
                          <a:cs typeface="Century Gothic"/>
                          <a:sym typeface="Century Gothic"/>
                        </a:rPr>
                        <a:t>del libre pensamiento. (eje transversal) </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Identifica a la Teoría celular y la Teoría de la evolución por selección natural como modelos unificadores que proporcionaron las bases científicas de la biología moderna. </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•Reconoce que el panorama actual del estudio de la biología permite entender la dinámica y cambio en los sistemas biológicos.</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•Distingue las características generales de los sistemas biológicos.</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•Identifica los niveles de organización de los sistemas biológicos.</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•Aplica habilidades para recopilar, organizar, analizar y sintetizar la información proveniente de diferentes fuentes confiables, que coadyuven en la comprensión de la biología como ciencia.</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•Desarrolla destrezas y habilidades propias de los métodos de estudio de la Biología.</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•Interactúa de manera propositiva y proactiva con otros compañeros.</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•Muestra actitudes favorables hacia la ciencia y sus aplicaciones.</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•Desarrolla hábitos, técnicas de estudio y administración del tiempo. </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•Aplica habilidades, actitudes y valores en el diseño de investigaciones escolares sobre alguno de los temas o situación cotidiana relacionada con los contenidos del curso.</a:t>
                      </a:r>
                      <a:endParaRPr sz="7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1463100">
                <a:tc>
                  <a:txBody>
                    <a:bodyPr/>
                    <a:lstStyle/>
                    <a:p>
                      <a:pPr marL="0" marR="0" lvl="0" indent="0" algn="l" rtl="0">
                        <a:lnSpc>
                          <a:spcPct val="100000"/>
                        </a:lnSpc>
                        <a:spcBef>
                          <a:spcPts val="0"/>
                        </a:spcBef>
                        <a:spcAft>
                          <a:spcPts val="0"/>
                        </a:spcAft>
                        <a:buClr>
                          <a:srgbClr val="000000"/>
                        </a:buClr>
                        <a:buSzPts val="700"/>
                        <a:buFont typeface="Arial"/>
                        <a:buNone/>
                      </a:pPr>
                      <a:r>
                        <a:rPr lang="en-US" sz="700" b="1" u="none" strike="noStrike" cap="none">
                          <a:solidFill>
                            <a:srgbClr val="1F497D"/>
                          </a:solidFill>
                          <a:latin typeface="Century Gothic"/>
                          <a:ea typeface="Century Gothic"/>
                          <a:cs typeface="Century Gothic"/>
                          <a:sym typeface="Century Gothic"/>
                        </a:rPr>
                        <a:t>4. Evaluación.</a:t>
                      </a:r>
                      <a:endParaRPr sz="7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	Productos /evidencias</a:t>
                      </a:r>
                      <a:endParaRPr sz="7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	de aprendizaje para</a:t>
                      </a:r>
                      <a:endParaRPr sz="7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    demostrar el</a:t>
                      </a:r>
                      <a:endParaRPr sz="7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	avance del </a:t>
                      </a:r>
                      <a:r>
                        <a:rPr lang="en-US" sz="700" u="none" strike="noStrike" cap="none">
                          <a:solidFill>
                            <a:srgbClr val="17365D"/>
                          </a:solidFill>
                          <a:latin typeface="Century Gothic"/>
                          <a:ea typeface="Century Gothic"/>
                          <a:cs typeface="Century Gothic"/>
                          <a:sym typeface="Century Gothic"/>
                        </a:rPr>
                        <a:t> proceso  y</a:t>
                      </a:r>
                      <a:endParaRPr sz="7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7365D"/>
                          </a:solidFill>
                          <a:latin typeface="Century Gothic"/>
                          <a:ea typeface="Century Gothic"/>
                          <a:cs typeface="Century Gothic"/>
                          <a:sym typeface="Century Gothic"/>
                        </a:rPr>
                        <a:t>	el logro del  objetivo</a:t>
                      </a:r>
                      <a:endParaRPr sz="7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7365D"/>
                          </a:solidFill>
                          <a:latin typeface="Century Gothic"/>
                          <a:ea typeface="Century Gothic"/>
                          <a:cs typeface="Century Gothic"/>
                          <a:sym typeface="Century Gothic"/>
                        </a:rPr>
                        <a:t>	propuesto.</a:t>
                      </a:r>
                      <a:endParaRPr sz="7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-Elaboración de un comentario analítico que muestre el conocimiento obtenido a lo largo del bloque.</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-Trabajo por agendas (estrategia diversificada)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-Elaboración de un comentario analítico desde el punto de vista de física acompañado de una rúbrica.</a:t>
                      </a:r>
                      <a:br>
                        <a:rPr lang="en-US" sz="700" u="none" strike="noStrike" cap="none">
                          <a:latin typeface="Century Gothic"/>
                          <a:ea typeface="Century Gothic"/>
                          <a:cs typeface="Century Gothic"/>
                          <a:sym typeface="Century Gothic"/>
                        </a:rPr>
                      </a:b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Deberá incluir introducción, análisis y conclusiones.</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Revisión periódica de los avances.</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a:t>
                      </a:r>
                      <a:r>
                        <a:rPr lang="en-US" sz="7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-Editorial</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-Caricatura política. </a:t>
                      </a:r>
                      <a:endParaRPr sz="7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832825">
                <a:tc>
                  <a:txBody>
                    <a:bodyPr/>
                    <a:lstStyle/>
                    <a:p>
                      <a:pPr marL="0" marR="0" lvl="0" indent="0" algn="l" rtl="0">
                        <a:lnSpc>
                          <a:spcPct val="100000"/>
                        </a:lnSpc>
                        <a:spcBef>
                          <a:spcPts val="0"/>
                        </a:spcBef>
                        <a:spcAft>
                          <a:spcPts val="0"/>
                        </a:spcAft>
                        <a:buClr>
                          <a:srgbClr val="000000"/>
                        </a:buClr>
                        <a:buSzPts val="700"/>
                        <a:buFont typeface="Arial"/>
                        <a:buNone/>
                      </a:pPr>
                      <a:r>
                        <a:rPr lang="en-US" sz="700" b="1" u="none" strike="noStrike" cap="none">
                          <a:solidFill>
                            <a:srgbClr val="1F497D"/>
                          </a:solidFill>
                          <a:latin typeface="Century Gothic"/>
                          <a:ea typeface="Century Gothic"/>
                          <a:cs typeface="Century Gothic"/>
                          <a:sym typeface="Century Gothic"/>
                        </a:rPr>
                        <a:t>5. Tipos y herramientas</a:t>
                      </a:r>
                      <a:r>
                        <a:rPr lang="en-US" sz="700" u="none" strike="noStrike" cap="none">
                          <a:solidFill>
                            <a:srgbClr val="1F497D"/>
                          </a:solidFill>
                          <a:latin typeface="Century Gothic"/>
                          <a:ea typeface="Century Gothic"/>
                          <a:cs typeface="Century Gothic"/>
                          <a:sym typeface="Century Gothic"/>
                        </a:rPr>
                        <a:t> de</a:t>
                      </a:r>
                      <a:endParaRPr sz="7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u="none" strike="noStrike" cap="none">
                          <a:solidFill>
                            <a:srgbClr val="1F497D"/>
                          </a:solidFill>
                          <a:latin typeface="Century Gothic"/>
                          <a:ea typeface="Century Gothic"/>
                          <a:cs typeface="Century Gothic"/>
                          <a:sym typeface="Century Gothic"/>
                        </a:rPr>
                        <a:t>	evaluación.</a:t>
                      </a:r>
                      <a:endParaRPr sz="7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r>
                        <a:rPr lang="en-US" sz="700" b="1" u="none" strike="noStrike" cap="none">
                          <a:solidFill>
                            <a:srgbClr val="1F497D"/>
                          </a:solidFill>
                          <a:latin typeface="Century Gothic"/>
                          <a:ea typeface="Century Gothic"/>
                          <a:cs typeface="Century Gothic"/>
                          <a:sym typeface="Century Gothic"/>
                        </a:rPr>
                        <a:t> </a:t>
                      </a:r>
                      <a:endParaRPr sz="7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700"/>
                        <a:buFont typeface="Arial"/>
                        <a:buNone/>
                      </a:pPr>
                      <a:endParaRPr sz="700" b="1" u="none" strike="noStrike" cap="none">
                        <a:solidFill>
                          <a:srgbClr val="1F497D"/>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Investigación documental</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Elaboración de mapas</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Infografías</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Cuadros comparativos</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Comentario analítico</a:t>
                      </a:r>
                      <a:endParaRPr sz="7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Rúbrica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I</a:t>
                      </a:r>
                      <a:r>
                        <a:rPr lang="en-US" sz="700" u="none" strike="noStrike" cap="none">
                          <a:solidFill>
                            <a:schemeClr val="dk1"/>
                          </a:solidFill>
                          <a:latin typeface="Century Gothic"/>
                          <a:ea typeface="Century Gothic"/>
                          <a:cs typeface="Century Gothic"/>
                          <a:sym typeface="Century Gothic"/>
                        </a:rPr>
                        <a:t>nvestigación documental</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mapas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Infografías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Cuadros comparativos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Rúbrica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latin typeface="Century Gothic"/>
                          <a:ea typeface="Century Gothic"/>
                          <a:cs typeface="Century Gothic"/>
                          <a:sym typeface="Century Gothic"/>
                        </a:rPr>
                        <a:t> I</a:t>
                      </a:r>
                      <a:r>
                        <a:rPr lang="en-US" sz="700" u="none" strike="noStrike" cap="none">
                          <a:solidFill>
                            <a:schemeClr val="dk1"/>
                          </a:solidFill>
                          <a:latin typeface="Century Gothic"/>
                          <a:ea typeface="Century Gothic"/>
                          <a:cs typeface="Century Gothic"/>
                          <a:sym typeface="Century Gothic"/>
                        </a:rPr>
                        <a:t>nvestigación documental</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mapas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Infografías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Cuadros comparativos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Rúbrica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Investigación documental</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mapas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Infografías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Cuadros comparativos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Rúbrica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Investigación documental</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Elaboración de mapas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Infografías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Cuadros comparativos</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700"/>
                        <a:buFont typeface="Arial"/>
                        <a:buNone/>
                      </a:pPr>
                      <a:r>
                        <a:rPr lang="en-US" sz="700" u="none" strike="noStrike" cap="none">
                          <a:solidFill>
                            <a:schemeClr val="dk1"/>
                          </a:solidFill>
                          <a:latin typeface="Century Gothic"/>
                          <a:ea typeface="Century Gothic"/>
                          <a:cs typeface="Century Gothic"/>
                          <a:sym typeface="Century Gothic"/>
                        </a:rPr>
                        <a:t>Rúbrica</a:t>
                      </a:r>
                      <a:endParaRPr sz="7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aphicFrame>
        <p:nvGraphicFramePr>
          <p:cNvPr id="270" name="Google Shape;270;p33"/>
          <p:cNvGraphicFramePr/>
          <p:nvPr/>
        </p:nvGraphicFramePr>
        <p:xfrm>
          <a:off x="865417" y="1469574"/>
          <a:ext cx="10091050" cy="3724148"/>
        </p:xfrm>
        <a:graphic>
          <a:graphicData uri="http://schemas.openxmlformats.org/drawingml/2006/table">
            <a:tbl>
              <a:tblPr>
                <a:noFill/>
                <a:tableStyleId>{1C835EF5-0DE7-476A-B38D-62CF5C75C5EF}</a:tableStyleId>
              </a:tblPr>
              <a:tblGrid>
                <a:gridCol w="10091050">
                  <a:extLst>
                    <a:ext uri="{9D8B030D-6E8A-4147-A177-3AD203B41FA5}">
                      <a16:colId xmlns:a16="http://schemas.microsoft.com/office/drawing/2014/main" val="20000"/>
                    </a:ext>
                  </a:extLst>
                </a:gridCol>
              </a:tblGrid>
              <a:tr h="477600">
                <a:tc>
                  <a:txBody>
                    <a:bodyPr/>
                    <a:lstStyle/>
                    <a:p>
                      <a:pPr marL="342900" marR="0" lvl="0" indent="-342900" algn="ctr" rtl="0">
                        <a:lnSpc>
                          <a:spcPct val="115000"/>
                        </a:lnSpc>
                        <a:spcBef>
                          <a:spcPts val="0"/>
                        </a:spcBef>
                        <a:spcAft>
                          <a:spcPts val="0"/>
                        </a:spcAft>
                        <a:buClr>
                          <a:srgbClr val="1C4587"/>
                        </a:buClr>
                        <a:buSzPts val="1100"/>
                        <a:buFont typeface="Calibri"/>
                        <a:buAutoNum type="arabicPeriod"/>
                      </a:pPr>
                      <a:r>
                        <a:rPr lang="en-US" sz="1100" u="none" strike="noStrike" cap="none">
                          <a:solidFill>
                            <a:srgbClr val="1C4587"/>
                          </a:solidFill>
                          <a:latin typeface="Century Gothic"/>
                          <a:ea typeface="Century Gothic"/>
                          <a:cs typeface="Century Gothic"/>
                          <a:sym typeface="Century Gothic"/>
                        </a:rPr>
                        <a:t>¿Qué se presentará?   </a:t>
                      </a:r>
                      <a:r>
                        <a:rPr lang="en-US" sz="1100" b="1" u="none" strike="noStrike" cap="none">
                          <a:solidFill>
                            <a:srgbClr val="1C4587"/>
                          </a:solidFill>
                          <a:latin typeface="Century Gothic"/>
                          <a:ea typeface="Century Gothic"/>
                          <a:cs typeface="Century Gothic"/>
                          <a:sym typeface="Century Gothic"/>
                        </a:rPr>
                        <a:t>2</a:t>
                      </a:r>
                      <a:r>
                        <a:rPr lang="en-US" sz="1100" u="none" strike="noStrike" cap="none">
                          <a:solidFill>
                            <a:srgbClr val="1C4587"/>
                          </a:solidFill>
                          <a:latin typeface="Century Gothic"/>
                          <a:ea typeface="Century Gothic"/>
                          <a:cs typeface="Century Gothic"/>
                          <a:sym typeface="Century Gothic"/>
                        </a:rPr>
                        <a:t>. ¿Cuándo?   </a:t>
                      </a:r>
                      <a:r>
                        <a:rPr lang="en-US" sz="1100" b="1" u="none" strike="noStrike" cap="none">
                          <a:solidFill>
                            <a:srgbClr val="1C4587"/>
                          </a:solidFill>
                          <a:latin typeface="Century Gothic"/>
                          <a:ea typeface="Century Gothic"/>
                          <a:cs typeface="Century Gothic"/>
                          <a:sym typeface="Century Gothic"/>
                        </a:rPr>
                        <a:t>3.</a:t>
                      </a:r>
                      <a:r>
                        <a:rPr lang="en-US" sz="1100" u="none" strike="noStrike" cap="none">
                          <a:solidFill>
                            <a:srgbClr val="1C4587"/>
                          </a:solidFill>
                          <a:latin typeface="Century Gothic"/>
                          <a:ea typeface="Century Gothic"/>
                          <a:cs typeface="Century Gothic"/>
                          <a:sym typeface="Century Gothic"/>
                        </a:rPr>
                        <a:t> ¿Cómo?  4. ¿Dónde?   </a:t>
                      </a:r>
                      <a:r>
                        <a:rPr lang="en-US" sz="1100" b="1" u="none" strike="noStrike" cap="none">
                          <a:solidFill>
                            <a:srgbClr val="1C4587"/>
                          </a:solidFill>
                          <a:latin typeface="Century Gothic"/>
                          <a:ea typeface="Century Gothic"/>
                          <a:cs typeface="Century Gothic"/>
                          <a:sym typeface="Century Gothic"/>
                        </a:rPr>
                        <a:t>4</a:t>
                      </a:r>
                      <a:r>
                        <a:rPr lang="en-US" sz="1100" u="none" strike="noStrike" cap="none">
                          <a:solidFill>
                            <a:srgbClr val="1C4587"/>
                          </a:solidFill>
                          <a:latin typeface="Century Gothic"/>
                          <a:ea typeface="Century Gothic"/>
                          <a:cs typeface="Century Gothic"/>
                          <a:sym typeface="Century Gothic"/>
                        </a:rPr>
                        <a:t>. ¿Con qué?</a:t>
                      </a:r>
                      <a:endParaRPr sz="1100" u="none" strike="noStrike" cap="none">
                        <a:solidFill>
                          <a:srgbClr val="1C4587"/>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1C4587"/>
                          </a:solidFill>
                          <a:latin typeface="Century Gothic"/>
                          <a:ea typeface="Century Gothic"/>
                          <a:cs typeface="Century Gothic"/>
                          <a:sym typeface="Century Gothic"/>
                        </a:rPr>
                        <a:t>5</a:t>
                      </a:r>
                      <a:r>
                        <a:rPr lang="en-US" sz="1100" u="none" strike="noStrike" cap="none">
                          <a:solidFill>
                            <a:srgbClr val="1C4587"/>
                          </a:solidFill>
                          <a:latin typeface="Century Gothic"/>
                          <a:ea typeface="Century Gothic"/>
                          <a:cs typeface="Century Gothic"/>
                          <a:sym typeface="Century Gothic"/>
                        </a:rPr>
                        <a:t>. ¿A quién, por qué y para qué?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3080675">
                <a:tc>
                  <a:txBody>
                    <a:bodyPr/>
                    <a:lstStyle/>
                    <a:p>
                      <a:pPr marL="457200" marR="0" lvl="0" indent="-317500" algn="l" rtl="0">
                        <a:lnSpc>
                          <a:spcPct val="115000"/>
                        </a:lnSpc>
                        <a:spcBef>
                          <a:spcPts val="0"/>
                        </a:spcBef>
                        <a:spcAft>
                          <a:spcPts val="0"/>
                        </a:spcAft>
                        <a:buClr>
                          <a:srgbClr val="000000"/>
                        </a:buClr>
                        <a:buSzPts val="1400"/>
                        <a:buFont typeface="Arial"/>
                        <a:buAutoNum type="arabicPeriod"/>
                      </a:pPr>
                      <a:r>
                        <a:rPr lang="en-US" sz="1400" u="none" strike="noStrike" cap="none">
                          <a:solidFill>
                            <a:srgbClr val="1C4587"/>
                          </a:solidFill>
                          <a:latin typeface="Century Gothic"/>
                          <a:ea typeface="Century Gothic"/>
                          <a:cs typeface="Century Gothic"/>
                          <a:sym typeface="Century Gothic"/>
                        </a:rPr>
                        <a:t>Se presentará una revista de divulgación que contenga comentarios analíticos de las diferentes disciplinas.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A final del primer  bimestre, con apoyo de cómputo, se presentará una revista a todo el CCH.</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La revista se presentará en formato digital y contendrá los comentarios analíticos de cada asignaturas así como las caricaturas políticas.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En el Centro Educativo Tomás Moro Lomas, sección de CCH. (salón de usos múltiples)</a:t>
                      </a:r>
                      <a:endParaRPr sz="14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1C4587"/>
                          </a:solidFill>
                          <a:latin typeface="Century Gothic"/>
                          <a:ea typeface="Century Gothic"/>
                          <a:cs typeface="Century Gothic"/>
                          <a:sym typeface="Century Gothic"/>
                        </a:rPr>
                        <a:t>   4.     Con los recursos didácticos mencionados en los programas operativos así como diferentes medios digitales.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A todo el CCH con la finalidad de que todo el CCH esté enterado y conozca el vínculo que se encontraron con las diferentes asignaturas.</a:t>
                      </a:r>
                      <a:endParaRPr sz="14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1" name="Google Shape;271;p33"/>
          <p:cNvSpPr/>
          <p:nvPr/>
        </p:nvSpPr>
        <p:spPr>
          <a:xfrm>
            <a:off x="583749" y="906655"/>
            <a:ext cx="2978701" cy="5386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VII. Presentación del proyecto</a:t>
            </a:r>
            <a:r>
              <a:rPr lang="en-US" sz="1100" b="1" i="0" u="none" strike="noStrike" cap="none">
                <a:solidFill>
                  <a:srgbClr val="000000"/>
                </a:solidFill>
                <a:latin typeface="Arial"/>
                <a:ea typeface="Arial"/>
                <a:cs typeface="Arial"/>
                <a:sym typeface="Arial"/>
              </a:rPr>
              <a:t> </a:t>
            </a:r>
            <a:r>
              <a:rPr lang="en-US" sz="1100" b="1" i="0" u="none" strike="noStrike" cap="none">
                <a:solidFill>
                  <a:srgbClr val="0EB1A9"/>
                </a:solidFill>
                <a:latin typeface="Arial"/>
                <a:ea typeface="Arial"/>
                <a:cs typeface="Arial"/>
                <a:sym typeface="Arial"/>
              </a:rPr>
              <a:t>(producto).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34"/>
          <p:cNvGraphicFramePr/>
          <p:nvPr/>
        </p:nvGraphicFramePr>
        <p:xfrm>
          <a:off x="403449" y="2369340"/>
          <a:ext cx="11385100" cy="4513245"/>
        </p:xfrm>
        <a:graphic>
          <a:graphicData uri="http://schemas.openxmlformats.org/drawingml/2006/table">
            <a:tbl>
              <a:tblPr>
                <a:noFill/>
                <a:tableStyleId>{1C835EF5-0DE7-476A-B38D-62CF5C75C5EF}</a:tableStyleId>
              </a:tblPr>
              <a:tblGrid>
                <a:gridCol w="5593725">
                  <a:extLst>
                    <a:ext uri="{9D8B030D-6E8A-4147-A177-3AD203B41FA5}">
                      <a16:colId xmlns:a16="http://schemas.microsoft.com/office/drawing/2014/main" val="20000"/>
                    </a:ext>
                  </a:extLst>
                </a:gridCol>
                <a:gridCol w="5791375">
                  <a:extLst>
                    <a:ext uri="{9D8B030D-6E8A-4147-A177-3AD203B41FA5}">
                      <a16:colId xmlns:a16="http://schemas.microsoft.com/office/drawing/2014/main" val="20001"/>
                    </a:ext>
                  </a:extLst>
                </a:gridCol>
              </a:tblGrid>
              <a:tr h="530525">
                <a:tc>
                  <a:txBody>
                    <a:bodyPr/>
                    <a:lstStyle/>
                    <a:p>
                      <a:pPr marL="342900" marR="0" lvl="0" indent="-342900" algn="ctr" rtl="0">
                        <a:lnSpc>
                          <a:spcPct val="115000"/>
                        </a:lnSpc>
                        <a:spcBef>
                          <a:spcPts val="0"/>
                        </a:spcBef>
                        <a:spcAft>
                          <a:spcPts val="0"/>
                        </a:spcAft>
                        <a:buClr>
                          <a:srgbClr val="1C4587"/>
                        </a:buClr>
                        <a:buSzPts val="1100"/>
                        <a:buFont typeface="Calibri"/>
                        <a:buAutoNum type="arabicPeriod"/>
                      </a:pPr>
                      <a:r>
                        <a:rPr lang="en-US" sz="1100" u="none" strike="noStrike" cap="none">
                          <a:solidFill>
                            <a:srgbClr val="1C4587"/>
                          </a:solidFill>
                          <a:latin typeface="Century Gothic"/>
                          <a:ea typeface="Century Gothic"/>
                          <a:cs typeface="Century Gothic"/>
                          <a:sym typeface="Century Gothic"/>
                        </a:rPr>
                        <a:t>¿Cuántas horas se trabajarán de manera  </a:t>
                      </a:r>
                      <a:endParaRPr sz="110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disciplinaria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1C4587"/>
                          </a:solidFill>
                          <a:latin typeface="Century Gothic"/>
                          <a:ea typeface="Century Gothic"/>
                          <a:cs typeface="Century Gothic"/>
                          <a:sym typeface="Century Gothic"/>
                        </a:rPr>
                        <a:t>2</a:t>
                      </a:r>
                      <a:r>
                        <a:rPr lang="en-US" sz="1100" u="none" strike="noStrike" cap="none">
                          <a:solidFill>
                            <a:srgbClr val="1C4587"/>
                          </a:solidFill>
                          <a:latin typeface="Century Gothic"/>
                          <a:ea typeface="Century Gothic"/>
                          <a:cs typeface="Century Gothic"/>
                          <a:sym typeface="Century Gothic"/>
                        </a:rPr>
                        <a:t>.  ¿Cuántas horas se trabajarán de manera interdisciplinaria?</a:t>
                      </a:r>
                      <a:endParaRPr sz="11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3027550">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Preparación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Historia 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12 al 16 de agosto-3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19 al 23 de agosto-3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26 al 30 de agosto-3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02 al 06 de septiembre-3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Física: 3 horas. Agosto 12-16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3 horas. Agosto 19-23</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Matemáticas: 3  Horas Agosto 12-16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TLRIID: 16  horas Agosto 12-27 </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Biología : 3 horas. Agosto 12-16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                 3 horas. Agosto 19-23</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Implementación </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Historia 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12 al 16 de agosto-1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19 al 23 de agosto-1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26 al 30 de agosto-1 horas</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02 al 06 de septiembre-1 horas</a:t>
                      </a:r>
                      <a:endParaRPr sz="1100" u="none" strike="noStrike" cap="none"/>
                    </a:p>
                    <a:p>
                      <a:pPr marL="0" marR="0" lvl="0" indent="0" algn="l" rtl="0">
                        <a:lnSpc>
                          <a:spcPct val="115000"/>
                        </a:lnSpc>
                        <a:spcBef>
                          <a:spcPts val="0"/>
                        </a:spcBef>
                        <a:spcAft>
                          <a:spcPts val="0"/>
                        </a:spcAft>
                        <a:buClr>
                          <a:srgbClr val="000000"/>
                        </a:buClr>
                        <a:buSzPts val="1100"/>
                        <a:buFont typeface="Arial"/>
                        <a:buNone/>
                      </a:pPr>
                      <a:endParaRPr sz="1100" u="none" strike="noStrike" cap="none"/>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Física: 2 horas. Agosto 12-16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            2 horas. Agosto 19-23</a:t>
                      </a:r>
                      <a:endParaRPr sz="1100" u="none" strike="noStrike" cap="none"/>
                    </a:p>
                    <a:p>
                      <a:pPr marL="0" marR="0" lvl="0" indent="0" algn="l" rtl="0">
                        <a:lnSpc>
                          <a:spcPct val="115000"/>
                        </a:lnSpc>
                        <a:spcBef>
                          <a:spcPts val="0"/>
                        </a:spcBef>
                        <a:spcAft>
                          <a:spcPts val="0"/>
                        </a:spcAft>
                        <a:buClr>
                          <a:srgbClr val="000000"/>
                        </a:buClr>
                        <a:buSzPts val="1100"/>
                        <a:buFont typeface="Arial"/>
                        <a:buNone/>
                      </a:pP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Matemáticas III: 3 horas Agosto 20-23</a:t>
                      </a:r>
                      <a:endParaRPr sz="1100" u="none" strike="noStrike" cap="none"/>
                    </a:p>
                    <a:p>
                      <a:pPr marL="0" marR="0" lvl="0" indent="0" algn="l" rtl="0">
                        <a:lnSpc>
                          <a:spcPct val="115000"/>
                        </a:lnSpc>
                        <a:spcBef>
                          <a:spcPts val="0"/>
                        </a:spcBef>
                        <a:spcAft>
                          <a:spcPts val="0"/>
                        </a:spcAft>
                        <a:buClr>
                          <a:srgbClr val="000000"/>
                        </a:buClr>
                        <a:buSzPts val="1100"/>
                        <a:buFont typeface="Arial"/>
                        <a:buNone/>
                      </a:pP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TLRIID: 4  horas Agosto 28-29</a:t>
                      </a:r>
                      <a:endParaRPr sz="1100" u="none" strike="noStrike" cap="none"/>
                    </a:p>
                    <a:p>
                      <a:pPr marL="0" marR="0" lvl="0" indent="0" algn="l" rtl="0">
                        <a:lnSpc>
                          <a:spcPct val="115000"/>
                        </a:lnSpc>
                        <a:spcBef>
                          <a:spcPts val="0"/>
                        </a:spcBef>
                        <a:spcAft>
                          <a:spcPts val="0"/>
                        </a:spcAft>
                        <a:buClr>
                          <a:srgbClr val="000000"/>
                        </a:buClr>
                        <a:buSzPts val="1100"/>
                        <a:buFont typeface="Arial"/>
                        <a:buNone/>
                      </a:pPr>
                      <a:endParaRPr sz="1100" u="none" strike="noStrike" cap="none"/>
                    </a:p>
                    <a:p>
                      <a:pPr marL="0" marR="0" lvl="0" indent="0" algn="l" rtl="0">
                        <a:lnSpc>
                          <a:spcPct val="115000"/>
                        </a:lnSpc>
                        <a:spcBef>
                          <a:spcPts val="0"/>
                        </a:spcBef>
                        <a:spcAft>
                          <a:spcPts val="0"/>
                        </a:spcAft>
                        <a:buClr>
                          <a:srgbClr val="000000"/>
                        </a:buClr>
                        <a:buSzPts val="1100"/>
                        <a:buFont typeface="Arial"/>
                        <a:buNone/>
                      </a:pPr>
                      <a:endParaRPr sz="1100"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Biología: </a:t>
                      </a:r>
                      <a:r>
                        <a:rPr lang="en-US" sz="1100" u="none" strike="noStrike" cap="none">
                          <a:solidFill>
                            <a:srgbClr val="1C4587"/>
                          </a:solidFill>
                          <a:latin typeface="Century Gothic"/>
                          <a:ea typeface="Century Gothic"/>
                          <a:cs typeface="Century Gothic"/>
                          <a:sym typeface="Century Gothic"/>
                        </a:rPr>
                        <a:t>2 horas. Agosto 12-16</a:t>
                      </a: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               2 horas. Agosto 19-23</a:t>
                      </a:r>
                      <a:endParaRPr sz="1100" u="none" strike="noStrike" cap="none">
                        <a:solidFill>
                          <a:schemeClr val="dk1"/>
                        </a:solidFill>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77" name="Google Shape;277;p34"/>
          <p:cNvSpPr/>
          <p:nvPr/>
        </p:nvSpPr>
        <p:spPr>
          <a:xfrm>
            <a:off x="240850" y="1527976"/>
            <a:ext cx="3958135" cy="53860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VI. Tiempos que se dedicarán al proyecto cada semana.</a:t>
            </a:r>
            <a:r>
              <a:rPr lang="en-US" sz="1100" b="0" i="0" u="none" strike="noStrike" cap="none">
                <a:solidFill>
                  <a:srgbClr val="1C4587"/>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78" name="Google Shape;278;p34"/>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Planeación general </a:t>
            </a:r>
            <a:endParaRPr sz="3200" b="1" i="0" u="none" strike="noStrike" cap="none">
              <a:solidFill>
                <a:schemeClr val="dk1"/>
              </a:solidFill>
              <a:latin typeface="Century Gothic"/>
              <a:ea typeface="Century Gothic"/>
              <a:cs typeface="Century Gothic"/>
              <a:sym typeface="Century Gothic"/>
            </a:endParaRPr>
          </a:p>
        </p:txBody>
      </p:sp>
      <p:cxnSp>
        <p:nvCxnSpPr>
          <p:cNvPr id="279" name="Google Shape;279;p34"/>
          <p:cNvCxnSpPr/>
          <p:nvPr/>
        </p:nvCxnSpPr>
        <p:spPr>
          <a:xfrm>
            <a:off x="435126" y="916934"/>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p:nvPr/>
        </p:nvSpPr>
        <p:spPr>
          <a:xfrm>
            <a:off x="210737" y="9292"/>
            <a:ext cx="11770500" cy="1877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Planeación día a día- Historia   </a:t>
            </a:r>
            <a:endParaRPr sz="3200" b="1" i="0" u="none" strike="noStrike" cap="none">
              <a:solidFill>
                <a:schemeClr val="dk1"/>
              </a:solidFill>
              <a:latin typeface="Century Gothic"/>
              <a:ea typeface="Century Gothic"/>
              <a:cs typeface="Century Gothic"/>
              <a:sym typeface="Century Gothic"/>
            </a:endParaRPr>
          </a:p>
        </p:txBody>
      </p:sp>
      <p:graphicFrame>
        <p:nvGraphicFramePr>
          <p:cNvPr id="285" name="Google Shape;285;p35"/>
          <p:cNvGraphicFramePr/>
          <p:nvPr/>
        </p:nvGraphicFramePr>
        <p:xfrm>
          <a:off x="252325" y="793250"/>
          <a:ext cx="11763300" cy="5699009"/>
        </p:xfrm>
        <a:graphic>
          <a:graphicData uri="http://schemas.openxmlformats.org/drawingml/2006/table">
            <a:tbl>
              <a:tblPr>
                <a:noFill/>
                <a:tableStyleId>{1C835EF5-0DE7-476A-B38D-62CF5C75C5EF}</a:tableStyleId>
              </a:tblPr>
              <a:tblGrid>
                <a:gridCol w="2531875">
                  <a:extLst>
                    <a:ext uri="{9D8B030D-6E8A-4147-A177-3AD203B41FA5}">
                      <a16:colId xmlns:a16="http://schemas.microsoft.com/office/drawing/2014/main" val="20000"/>
                    </a:ext>
                  </a:extLst>
                </a:gridCol>
                <a:gridCol w="1210375">
                  <a:extLst>
                    <a:ext uri="{9D8B030D-6E8A-4147-A177-3AD203B41FA5}">
                      <a16:colId xmlns:a16="http://schemas.microsoft.com/office/drawing/2014/main" val="20001"/>
                    </a:ext>
                  </a:extLst>
                </a:gridCol>
                <a:gridCol w="1553525">
                  <a:extLst>
                    <a:ext uri="{9D8B030D-6E8A-4147-A177-3AD203B41FA5}">
                      <a16:colId xmlns:a16="http://schemas.microsoft.com/office/drawing/2014/main" val="20002"/>
                    </a:ext>
                  </a:extLst>
                </a:gridCol>
                <a:gridCol w="6467525">
                  <a:extLst>
                    <a:ext uri="{9D8B030D-6E8A-4147-A177-3AD203B41FA5}">
                      <a16:colId xmlns:a16="http://schemas.microsoft.com/office/drawing/2014/main" val="20003"/>
                    </a:ext>
                  </a:extLst>
                </a:gridCol>
              </a:tblGrid>
              <a:tr h="330775">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Aprendizajes</a:t>
                      </a:r>
                      <a:endParaRPr sz="9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Temática</a:t>
                      </a:r>
                      <a:endParaRPr sz="9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Fechas programadas</a:t>
                      </a:r>
                      <a:endParaRPr sz="9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Estrategias</a:t>
                      </a:r>
                      <a:endParaRPr sz="9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358425">
                <a:tc>
                  <a:txBody>
                    <a:bodyPr/>
                    <a:lstStyle/>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1. El alumno: Identifica las principales culturas que poblaron el actual territorio nacional, utilizando como referentes de ubicación las áreas culturales: Mesoamérica, Aridoamérica y Oasisamérica, para comprender la diversidad cultural que constituyó esta civilización originaria.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2. Comprende el desarrollo de la civilización mesoamericana analizando sus características más significativas en lo económico, político y social, en su cosmovisión y vida cotidiana, a partir de las principales culturas, para reconocerla como una totalidad formada por una diversidad cultural.</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3. Reconoce el papel de la hegemonía mexica en Mesoamérica durante el posclásico, reflexionando sobre los alcances culturales que su dominio tuvo sobre otros pueblos del Área, para explicar el desarrollo obtenido hasta ese momento por la civilización mesoamericana.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4. Valora las peculiares formas de vida de esta civilización; analizando la permanencia de muchas de ellas en el presente como raíz de nuestra identidad, para desarrollar una actitud respetuosa ante las comunidades indígenas que aún las conservan.</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1. Áreas culturales</a:t>
                      </a:r>
                      <a:r>
                        <a:rPr lang="en-US" sz="800" u="none" strike="noStrike" cap="none">
                          <a:latin typeface="Century Gothic"/>
                          <a:ea typeface="Century Gothic"/>
                          <a:cs typeface="Century Gothic"/>
                          <a:sym typeface="Century Gothic"/>
                        </a:rPr>
                        <a:t>: Mesoamérica, Aridoamérica y Oasisamérica.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2. El desarrollo de la civilización mesoamericana a través del preclásico, clásico y posclásico.</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3. Los mexicas como síntesis del desarrollo mesoamericano y expresión del poder hegemónico en el posclásico.</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4. La permanencia de características de la civilización mesoamericana en la actualidad.</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US" sz="800" u="none" strike="noStrike" cap="none">
                          <a:solidFill>
                            <a:srgbClr val="1C4587"/>
                          </a:solidFill>
                          <a:latin typeface="Century Gothic"/>
                          <a:ea typeface="Century Gothic"/>
                          <a:cs typeface="Century Gothic"/>
                          <a:sym typeface="Century Gothic"/>
                        </a:rPr>
                        <a:t>Semana del 12 al 16 de agosto</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solidFill>
                            <a:srgbClr val="1C4587"/>
                          </a:solidFill>
                          <a:latin typeface="Century Gothic"/>
                          <a:ea typeface="Century Gothic"/>
                          <a:cs typeface="Century Gothic"/>
                          <a:sym typeface="Century Gothic"/>
                        </a:rPr>
                        <a:t>Semana del 19 al 23 de agosto</a:t>
                      </a: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solidFill>
                            <a:srgbClr val="1C4587"/>
                          </a:solidFill>
                          <a:latin typeface="Century Gothic"/>
                          <a:ea typeface="Century Gothic"/>
                          <a:cs typeface="Century Gothic"/>
                          <a:sym typeface="Century Gothic"/>
                        </a:rPr>
                        <a:t>Semana del 26 al 30 de agosto</a:t>
                      </a:r>
                      <a:endParaRPr sz="8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8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800" u="none" strike="noStrike" cap="none">
                          <a:solidFill>
                            <a:srgbClr val="1C4587"/>
                          </a:solidFill>
                          <a:latin typeface="Century Gothic"/>
                          <a:ea typeface="Century Gothic"/>
                          <a:cs typeface="Century Gothic"/>
                          <a:sym typeface="Century Gothic"/>
                        </a:rPr>
                        <a:t>Semana del 02 al 06 de septiembre</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1.</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Bienvenida al nuevo ciclo escolar Desarrollo: presentación del curso; formato de calificación; presentación de síntesis programática. Cierre:</a:t>
                      </a:r>
                      <a:r>
                        <a:rPr lang="en-US" sz="800" b="1" u="none" strike="noStrike" cap="none">
                          <a:latin typeface="Century Gothic"/>
                          <a:ea typeface="Century Gothic"/>
                          <a:cs typeface="Century Gothic"/>
                          <a:sym typeface="Century Gothic"/>
                        </a:rPr>
                        <a:t> </a:t>
                      </a:r>
                      <a:r>
                        <a:rPr lang="en-US" sz="800" u="none" strike="noStrike" cap="none">
                          <a:latin typeface="Century Gothic"/>
                          <a:ea typeface="Century Gothic"/>
                          <a:cs typeface="Century Gothic"/>
                          <a:sym typeface="Century Gothic"/>
                        </a:rPr>
                        <a:t>Acuerdos de clase. tarea: árbol genealógico</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2.</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La profesora presentará diversas imágenes de arte prehispánico, para mostrar la diversidad cultural de la región. Desarrollo: La profesora hará una presentación en Prezi sobre diferentes conceptos básicos para la comprensión de la historia prehispánica, a saber, área cultural, horizonte cultural, Aridoamérica, Mesoamérica y Oasisamérica, civilización, cultura, pueblo y cosmovisión. Posteriormente los alumnos harán equipos y le presentarán a sus compañeros su árbol genealógico. Analizarán la diversidad que existe en su equipo, en un mapa identificarán los lugares de los que viene su familia y reflexionarán si en nuestra época también pueden aplicarse categorías como las explicadas por la profesora. Cierre: Los equipos presentarán sus conclusiones al grupo; los mapas se integrarán en uno sólo y quedará en el corcho del salón. Tarea: Los alumnos investigarán acerca de una construcción o mural de Teotihuacán.</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3.</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Visita a Teotihuacan. Los alumnos harán una exposición sobre el edificio o mural que investigaron e identificarán elementos de otras materias en estos lugares.</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4.</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Toma de contacto. Discutiremos la nota del día Desarrollo: Estrategia de Agenda. Los alumnos deberán elaborar 8 actividades a lo largo de 8 horas. En estas actividades se indicará a los alumnos identificar elementos que correspondan a diferentes áreas de conocimiento y de desarrollo científico en la época. Cierre:</a:t>
                      </a:r>
                      <a:r>
                        <a:rPr lang="en-US" sz="800" b="1" u="none" strike="noStrike" cap="none">
                          <a:latin typeface="Century Gothic"/>
                          <a:ea typeface="Century Gothic"/>
                          <a:cs typeface="Century Gothic"/>
                          <a:sym typeface="Century Gothic"/>
                        </a:rPr>
                        <a:t> </a:t>
                      </a:r>
                      <a:r>
                        <a:rPr lang="en-US" sz="800" u="none" strike="noStrike" cap="none">
                          <a:latin typeface="Century Gothic"/>
                          <a:ea typeface="Century Gothic"/>
                          <a:cs typeface="Century Gothic"/>
                          <a:sym typeface="Century Gothic"/>
                        </a:rPr>
                        <a:t>entrega de avances de agenda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5.</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La profesora relatará el mito del origen del mundo según un pueblo mesoamericano y uno aridoamericano</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Desarrollo: Agenda Cierre:</a:t>
                      </a:r>
                      <a:r>
                        <a:rPr lang="en-US" sz="800" b="1" u="none" strike="noStrike" cap="none">
                          <a:latin typeface="Century Gothic"/>
                          <a:ea typeface="Century Gothic"/>
                          <a:cs typeface="Century Gothic"/>
                          <a:sym typeface="Century Gothic"/>
                        </a:rPr>
                        <a:t> </a:t>
                      </a:r>
                      <a:r>
                        <a:rPr lang="en-US" sz="800" u="none" strike="noStrike" cap="none">
                          <a:latin typeface="Century Gothic"/>
                          <a:ea typeface="Century Gothic"/>
                          <a:cs typeface="Century Gothic"/>
                          <a:sym typeface="Century Gothic"/>
                        </a:rPr>
                        <a:t>entrega de avances de Agenda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6.</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La profesora mostrará objetos de arte prehispánico a los alumnos Desarrollo: Agenda Cierre: entrega de avances de Agenda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7.</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presentación de video sobre las primeras excavaciones en el Templo Mayor Desarrollo: La profesora hará una presentación general del proceso, la asistencia a los alumnos se tomará con su participación. Todos los temas de la presentación los alumnos la conocerán a partir del trabajo de la Agenda. Cierre: montaremos una exposición con los trabajos realizados durante la realización de Agendas</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b="1" u="none" strike="noStrike" cap="none">
                          <a:latin typeface="Century Gothic"/>
                          <a:ea typeface="Century Gothic"/>
                          <a:cs typeface="Century Gothic"/>
                          <a:sym typeface="Century Gothic"/>
                        </a:rPr>
                        <a:t>Clase 8.</a:t>
                      </a:r>
                      <a:endParaRPr sz="8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Inicio: actividad de relajación Desarrollo: Examen parcial y revisión colectiva de examen parcial Cierre: reflexión colectiva sobre el pasado prehispánico</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aphicFrame>
        <p:nvGraphicFramePr>
          <p:cNvPr id="291" name="Google Shape;291;p36"/>
          <p:cNvGraphicFramePr/>
          <p:nvPr/>
        </p:nvGraphicFramePr>
        <p:xfrm>
          <a:off x="1692325" y="1454425"/>
          <a:ext cx="9303700" cy="4370200"/>
        </p:xfrm>
        <a:graphic>
          <a:graphicData uri="http://schemas.openxmlformats.org/drawingml/2006/table">
            <a:tbl>
              <a:tblPr bandRow="1" bandCol="1">
                <a:noFill/>
                <a:tableStyleId>{45EE19C1-F4E2-48DF-8E70-4ECC87C37EC9}</a:tableStyleId>
              </a:tblPr>
              <a:tblGrid>
                <a:gridCol w="2708575">
                  <a:extLst>
                    <a:ext uri="{9D8B030D-6E8A-4147-A177-3AD203B41FA5}">
                      <a16:colId xmlns:a16="http://schemas.microsoft.com/office/drawing/2014/main" val="20000"/>
                    </a:ext>
                  </a:extLst>
                </a:gridCol>
                <a:gridCol w="288900">
                  <a:extLst>
                    <a:ext uri="{9D8B030D-6E8A-4147-A177-3AD203B41FA5}">
                      <a16:colId xmlns:a16="http://schemas.microsoft.com/office/drawing/2014/main" val="20001"/>
                    </a:ext>
                  </a:extLst>
                </a:gridCol>
                <a:gridCol w="2295050">
                  <a:extLst>
                    <a:ext uri="{9D8B030D-6E8A-4147-A177-3AD203B41FA5}">
                      <a16:colId xmlns:a16="http://schemas.microsoft.com/office/drawing/2014/main" val="20002"/>
                    </a:ext>
                  </a:extLst>
                </a:gridCol>
                <a:gridCol w="785700">
                  <a:extLst>
                    <a:ext uri="{9D8B030D-6E8A-4147-A177-3AD203B41FA5}">
                      <a16:colId xmlns:a16="http://schemas.microsoft.com/office/drawing/2014/main" val="20003"/>
                    </a:ext>
                  </a:extLst>
                </a:gridCol>
                <a:gridCol w="713325">
                  <a:extLst>
                    <a:ext uri="{9D8B030D-6E8A-4147-A177-3AD203B41FA5}">
                      <a16:colId xmlns:a16="http://schemas.microsoft.com/office/drawing/2014/main" val="20004"/>
                    </a:ext>
                  </a:extLst>
                </a:gridCol>
                <a:gridCol w="2512150">
                  <a:extLst>
                    <a:ext uri="{9D8B030D-6E8A-4147-A177-3AD203B41FA5}">
                      <a16:colId xmlns:a16="http://schemas.microsoft.com/office/drawing/2014/main" val="20005"/>
                    </a:ext>
                  </a:extLst>
                </a:gridCol>
              </a:tblGrid>
              <a:tr h="152950">
                <a:tc>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APRENDIZAJES</a:t>
                      </a:r>
                      <a:endParaRPr sz="900" u="none" strike="noStrike" cap="none">
                        <a:latin typeface="Calibri"/>
                        <a:ea typeface="Calibri"/>
                        <a:cs typeface="Calibri"/>
                        <a:sym typeface="Calibri"/>
                      </a:endParaRPr>
                    </a:p>
                  </a:txBody>
                  <a:tcPr marL="44450" marR="44450" marT="0" marB="0" anchor="ctr">
                    <a:solidFill>
                      <a:srgbClr val="FFFFFF"/>
                    </a:solidFill>
                  </a:tcPr>
                </a:tc>
                <a:tc gridSpan="2">
                  <a:txBody>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TEMÁTICA</a:t>
                      </a:r>
                      <a:endParaRPr sz="900" u="none" strike="noStrike" cap="none">
                        <a:latin typeface="Calibri"/>
                        <a:ea typeface="Calibri"/>
                        <a:cs typeface="Calibri"/>
                        <a:sym typeface="Calibri"/>
                      </a:endParaRPr>
                    </a:p>
                  </a:txBody>
                  <a:tcPr marL="44450" marR="44450" marT="0" marB="0" anchor="ctr">
                    <a:solidFill>
                      <a:srgbClr val="FFFFFF"/>
                    </a:solidFill>
                  </a:tcPr>
                </a:tc>
                <a:tc hMerge="1">
                  <a:txBody>
                    <a:bodyPr/>
                    <a:lstStyle/>
                    <a:p>
                      <a:endParaRPr lang="es-MX"/>
                    </a:p>
                  </a:txBody>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5°A</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5°B</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ctr"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ESTRATEGIAS </a:t>
                      </a:r>
                      <a:endParaRPr sz="900" b="1" u="sng" strike="noStrike" cap="none">
                        <a:latin typeface="Calibri"/>
                        <a:ea typeface="Calibri"/>
                        <a:cs typeface="Calibri"/>
                        <a:sym typeface="Calibri"/>
                      </a:endParaRPr>
                    </a:p>
                  </a:txBody>
                  <a:tcPr marL="44450" marR="44450" marT="0" marB="0" anchor="ctr">
                    <a:solidFill>
                      <a:srgbClr val="FFFFFF"/>
                    </a:solidFill>
                  </a:tcPr>
                </a:tc>
                <a:extLst>
                  <a:ext uri="{0D108BD9-81ED-4DB2-BD59-A6C34878D82A}">
                    <a16:rowId xmlns:a16="http://schemas.microsoft.com/office/drawing/2014/main" val="10000"/>
                  </a:ext>
                </a:extLst>
              </a:tr>
              <a:tr h="1070700">
                <a:tc>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Comprende que el concepto de razón trigonométrica se deriva de la relación de los lados de un triángulo rectángulo y que son respectivamente invariantes en triángulos semejantes. </a:t>
                      </a:r>
                      <a:endParaRPr sz="900" u="none" strike="noStrike" cap="none">
                        <a:latin typeface="Calibri"/>
                        <a:ea typeface="Calibri"/>
                        <a:cs typeface="Calibri"/>
                        <a:sym typeface="Calibri"/>
                      </a:endParaRPr>
                    </a:p>
                  </a:txBody>
                  <a:tcPr marL="44450" marR="44450" marT="0" marB="0" anchor="ctr">
                    <a:solidFill>
                      <a:srgbClr val="FFFFFF"/>
                    </a:solidFill>
                  </a:tcPr>
                </a:tc>
                <a:tc gridSpan="2">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Razones trigonométricas para ángulos agudos de un triángulo rectángulo. </a:t>
                      </a:r>
                      <a:endParaRPr sz="900" u="none" strike="noStrike" cap="none">
                        <a:latin typeface="Calibri"/>
                        <a:ea typeface="Calibri"/>
                        <a:cs typeface="Calibri"/>
                        <a:sym typeface="Calibri"/>
                      </a:endParaRPr>
                    </a:p>
                  </a:txBody>
                  <a:tcPr marL="44450" marR="44450" marT="0" marB="0" anchor="ctr">
                    <a:solidFill>
                      <a:srgbClr val="FFFFFF"/>
                    </a:solidFill>
                  </a:tcPr>
                </a:tc>
                <a:tc hMerge="1">
                  <a:txBody>
                    <a:bodyPr/>
                    <a:lstStyle/>
                    <a:p>
                      <a:endParaRPr lang="es-MX"/>
                    </a:p>
                  </a:txBody>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12/08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13/08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INICIO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¿Qué es una razón?</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DESARROLLO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Desarrollaremos el tema conceptual como se pueden calcular las razones trigonométricas</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CIERRE</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¿Cuál es el valor máximo de la razón seno?</a:t>
                      </a:r>
                      <a:endParaRPr sz="1000" u="none" strike="noStrike" cap="none">
                        <a:latin typeface="Calibri"/>
                        <a:ea typeface="Calibri"/>
                        <a:cs typeface="Calibri"/>
                        <a:sym typeface="Calibri"/>
                      </a:endParaRPr>
                    </a:p>
                  </a:txBody>
                  <a:tcPr marL="44450" marR="44450" marT="0" marB="0">
                    <a:solidFill>
                      <a:srgbClr val="FFFFFF"/>
                    </a:solidFill>
                  </a:tcPr>
                </a:tc>
                <a:extLst>
                  <a:ext uri="{0D108BD9-81ED-4DB2-BD59-A6C34878D82A}">
                    <a16:rowId xmlns:a16="http://schemas.microsoft.com/office/drawing/2014/main" val="10001"/>
                  </a:ext>
                </a:extLst>
              </a:tr>
              <a:tr h="1529575">
                <a:tc>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Determina los valores de las razones trigonométricas para los ángulos de 30°, 45° y 60° y emplea la calculadora para verificarlos. </a:t>
                      </a:r>
                      <a:endParaRPr sz="900" u="none" strike="noStrike" cap="none">
                        <a:latin typeface="Calibri"/>
                        <a:ea typeface="Calibri"/>
                        <a:cs typeface="Calibri"/>
                        <a:sym typeface="Calibri"/>
                      </a:endParaRPr>
                    </a:p>
                  </a:txBody>
                  <a:tcPr marL="44450" marR="44450" marT="0" marB="0" anchor="ctr">
                    <a:solidFill>
                      <a:srgbClr val="FFFFFF"/>
                    </a:solidFill>
                  </a:tcPr>
                </a:tc>
                <a:tc gridSpan="2">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Solución de triángulos rectángulos especiales. </a:t>
                      </a:r>
                      <a:endParaRPr sz="900" u="none" strike="noStrike" cap="none">
                        <a:latin typeface="Calibri"/>
                        <a:ea typeface="Calibri"/>
                        <a:cs typeface="Calibri"/>
                        <a:sym typeface="Calibri"/>
                      </a:endParaRPr>
                    </a:p>
                  </a:txBody>
                  <a:tcPr marL="44450" marR="44450" marT="0" marB="0" anchor="ctr">
                    <a:solidFill>
                      <a:srgbClr val="FFFFFF"/>
                    </a:solidFill>
                  </a:tcPr>
                </a:tc>
                <a:tc hMerge="1">
                  <a:txBody>
                    <a:bodyPr/>
                    <a:lstStyle/>
                    <a:p>
                      <a:endParaRPr lang="es-MX"/>
                    </a:p>
                  </a:txBody>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14/08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14/08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INICIO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¿De qué figura geométrica regular obtenemos un ángulo de 45°?</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DESARROLLO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Se indicará de forma directa como se obtiene el valor de las razones trigonométricas de ángulos conocidos</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CIERRE</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¿Un triángulo equilátero que angulos nos entrega?</a:t>
                      </a:r>
                      <a:endParaRPr sz="1000" u="none" strike="noStrike" cap="none">
                        <a:latin typeface="Calibri"/>
                        <a:ea typeface="Calibri"/>
                        <a:cs typeface="Calibri"/>
                        <a:sym typeface="Calibri"/>
                      </a:endParaRPr>
                    </a:p>
                  </a:txBody>
                  <a:tcPr marL="44450" marR="44450" marT="0" marB="0">
                    <a:solidFill>
                      <a:srgbClr val="FFFFFF"/>
                    </a:solidFill>
                  </a:tcPr>
                </a:tc>
                <a:extLst>
                  <a:ext uri="{0D108BD9-81ED-4DB2-BD59-A6C34878D82A}">
                    <a16:rowId xmlns:a16="http://schemas.microsoft.com/office/drawing/2014/main" val="10002"/>
                  </a:ext>
                </a:extLst>
              </a:tr>
              <a:tr h="1616975">
                <a:tc>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Resuelve problemas que involucren triángulos rectángulos. </a:t>
                      </a:r>
                      <a:endParaRPr sz="900" u="none" strike="noStrike" cap="none">
                        <a:latin typeface="Calibri"/>
                        <a:ea typeface="Calibri"/>
                        <a:cs typeface="Calibri"/>
                        <a:sym typeface="Calibri"/>
                      </a:endParaRPr>
                    </a:p>
                  </a:txBody>
                  <a:tcPr marL="44450" marR="44450" marT="0" marB="0" anchor="ctr">
                    <a:solidFill>
                      <a:srgbClr val="FFFFFF"/>
                    </a:solidFill>
                  </a:tcPr>
                </a:tc>
                <a:tc gridSpan="2">
                  <a:txBody>
                    <a:bodyPr/>
                    <a:lstStyle/>
                    <a:p>
                      <a:pPr marL="0" marR="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Solución de problemas de aplicación: </a:t>
                      </a:r>
                      <a:endParaRPr sz="900" u="none" strike="noStrike" cap="none">
                        <a:latin typeface="Calibri"/>
                        <a:ea typeface="Calibri"/>
                        <a:cs typeface="Calibri"/>
                        <a:sym typeface="Calibri"/>
                      </a:endParaRPr>
                    </a:p>
                    <a:p>
                      <a:pPr marL="504190" marR="0" lvl="0" indent="-309245" algn="l" rtl="0">
                        <a:lnSpc>
                          <a:spcPct val="100000"/>
                        </a:lnSpc>
                        <a:spcBef>
                          <a:spcPts val="0"/>
                        </a:spcBef>
                        <a:spcAft>
                          <a:spcPts val="0"/>
                        </a:spcAft>
                        <a:buClr>
                          <a:srgbClr val="000000"/>
                        </a:buClr>
                        <a:buSzPts val="900"/>
                        <a:buFont typeface="Noto Sans Symbols"/>
                        <a:buChar char="●"/>
                      </a:pPr>
                      <a:r>
                        <a:rPr lang="en-US" sz="900" u="none" strike="noStrike" cap="none">
                          <a:latin typeface="Calibri"/>
                          <a:ea typeface="Calibri"/>
                          <a:cs typeface="Calibri"/>
                          <a:sym typeface="Calibri"/>
                        </a:rPr>
                        <a:t>Ángulo de elevación. </a:t>
                      </a:r>
                      <a:endParaRPr sz="900" u="none" strike="noStrike" cap="none">
                        <a:latin typeface="Calibri"/>
                        <a:ea typeface="Calibri"/>
                        <a:cs typeface="Calibri"/>
                        <a:sym typeface="Calibri"/>
                      </a:endParaRPr>
                    </a:p>
                    <a:p>
                      <a:pPr marL="504190" marR="0" lvl="0" indent="-309245" algn="l" rtl="0">
                        <a:lnSpc>
                          <a:spcPct val="100000"/>
                        </a:lnSpc>
                        <a:spcBef>
                          <a:spcPts val="0"/>
                        </a:spcBef>
                        <a:spcAft>
                          <a:spcPts val="0"/>
                        </a:spcAft>
                        <a:buClr>
                          <a:srgbClr val="000000"/>
                        </a:buClr>
                        <a:buSzPts val="900"/>
                        <a:buFont typeface="Noto Sans Symbols"/>
                        <a:buChar char="●"/>
                      </a:pPr>
                      <a:r>
                        <a:rPr lang="en-US" sz="900" u="none" strike="noStrike" cap="none">
                          <a:latin typeface="Calibri"/>
                          <a:ea typeface="Calibri"/>
                          <a:cs typeface="Calibri"/>
                          <a:sym typeface="Calibri"/>
                        </a:rPr>
                        <a:t>Ángulo de depresión. </a:t>
                      </a:r>
                      <a:endParaRPr sz="900" u="none" strike="noStrike" cap="none">
                        <a:latin typeface="Calibri"/>
                        <a:ea typeface="Calibri"/>
                        <a:cs typeface="Calibri"/>
                        <a:sym typeface="Calibri"/>
                      </a:endParaRPr>
                    </a:p>
                    <a:p>
                      <a:pPr marL="504190" marR="0" lvl="0" indent="-309245" algn="l" rtl="0">
                        <a:lnSpc>
                          <a:spcPct val="100000"/>
                        </a:lnSpc>
                        <a:spcBef>
                          <a:spcPts val="0"/>
                        </a:spcBef>
                        <a:spcAft>
                          <a:spcPts val="0"/>
                        </a:spcAft>
                        <a:buClr>
                          <a:srgbClr val="000000"/>
                        </a:buClr>
                        <a:buSzPts val="900"/>
                        <a:buFont typeface="Noto Sans Symbols"/>
                        <a:buChar char="●"/>
                      </a:pPr>
                      <a:r>
                        <a:rPr lang="en-US" sz="900" u="none" strike="noStrike" cap="none">
                          <a:latin typeface="Calibri"/>
                          <a:ea typeface="Calibri"/>
                          <a:cs typeface="Calibri"/>
                          <a:sym typeface="Calibri"/>
                        </a:rPr>
                        <a:t>Distancias inaccesibles. </a:t>
                      </a:r>
                      <a:endParaRPr sz="900" u="none" strike="noStrike" cap="none">
                        <a:latin typeface="Calibri"/>
                        <a:ea typeface="Calibri"/>
                        <a:cs typeface="Calibri"/>
                        <a:sym typeface="Calibri"/>
                      </a:endParaRPr>
                    </a:p>
                    <a:p>
                      <a:pPr marL="504190" marR="0" lvl="0" indent="-309245" algn="l" rtl="0">
                        <a:lnSpc>
                          <a:spcPct val="100000"/>
                        </a:lnSpc>
                        <a:spcBef>
                          <a:spcPts val="0"/>
                        </a:spcBef>
                        <a:spcAft>
                          <a:spcPts val="0"/>
                        </a:spcAft>
                        <a:buClr>
                          <a:srgbClr val="000000"/>
                        </a:buClr>
                        <a:buSzPts val="900"/>
                        <a:buFont typeface="Noto Sans Symbols"/>
                        <a:buChar char="●"/>
                      </a:pPr>
                      <a:r>
                        <a:rPr lang="en-US" sz="900" u="none" strike="noStrike" cap="none">
                          <a:latin typeface="Calibri"/>
                          <a:ea typeface="Calibri"/>
                          <a:cs typeface="Calibri"/>
                          <a:sym typeface="Calibri"/>
                        </a:rPr>
                        <a:t>Cálculo de áreas.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44450" marR="44450" marT="0" marB="0" anchor="ctr">
                    <a:solidFill>
                      <a:srgbClr val="FFFFFF"/>
                    </a:solidFill>
                  </a:tcPr>
                </a:tc>
                <a:tc hMerge="1">
                  <a:txBody>
                    <a:bodyPr/>
                    <a:lstStyle/>
                    <a:p>
                      <a:endParaRPr lang="es-MX"/>
                    </a:p>
                  </a:txBody>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18/08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ctr" rtl="0">
                        <a:lnSpc>
                          <a:spcPct val="100000"/>
                        </a:lnSpc>
                        <a:spcBef>
                          <a:spcPts val="0"/>
                        </a:spcBef>
                        <a:spcAft>
                          <a:spcPts val="0"/>
                        </a:spcAft>
                        <a:buClr>
                          <a:srgbClr val="000000"/>
                        </a:buClr>
                        <a:buSzPts val="800"/>
                        <a:buFont typeface="Arial"/>
                        <a:buNone/>
                      </a:pPr>
                      <a:r>
                        <a:rPr lang="en-US" sz="800" b="1" i="1" u="none" strike="noStrike" cap="none">
                          <a:solidFill>
                            <a:srgbClr val="4F81BD"/>
                          </a:solidFill>
                          <a:latin typeface="Calibri"/>
                          <a:ea typeface="Calibri"/>
                          <a:cs typeface="Calibri"/>
                          <a:sym typeface="Calibri"/>
                        </a:rPr>
                        <a:t>21/08</a:t>
                      </a:r>
                      <a:endParaRPr sz="800" b="1" i="1" u="none" strike="noStrike" cap="none">
                        <a:solidFill>
                          <a:srgbClr val="4F81BD"/>
                        </a:solidFill>
                        <a:latin typeface="Calibri"/>
                        <a:ea typeface="Calibri"/>
                        <a:cs typeface="Calibri"/>
                        <a:sym typeface="Calibri"/>
                      </a:endParaRPr>
                    </a:p>
                  </a:txBody>
                  <a:tcPr marL="44450" marR="44450" marT="0" marB="0" anchor="ctr">
                    <a:solidFill>
                      <a:srgbClr val="FFFFFF"/>
                    </a:solidFill>
                  </a:tcPr>
                </a:tc>
                <a:tc>
                  <a:txBody>
                    <a:bodyPr/>
                    <a:lstStyle/>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INICIO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¿Qué es una depresión?</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DESARROLLO</a:t>
                      </a:r>
                      <a:endParaRPr sz="900" b="1" u="sng"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u="none" strike="noStrike" cap="none">
                          <a:latin typeface="Calibri"/>
                          <a:ea typeface="Calibri"/>
                          <a:cs typeface="Calibri"/>
                          <a:sym typeface="Calibri"/>
                        </a:rPr>
                        <a:t>Desarrollaremos el tema conceptual donde observaremos las diferencias sustanciales entre un ángulo de depresión y otro de elevación</a:t>
                      </a:r>
                      <a:endParaRPr sz="900" u="none" strike="noStrike" cap="none">
                        <a:latin typeface="Calibri"/>
                        <a:ea typeface="Calibri"/>
                        <a:cs typeface="Calibri"/>
                        <a:sym typeface="Calibri"/>
                      </a:endParaRPr>
                    </a:p>
                    <a:p>
                      <a:pPr marL="0" marR="110490" lvl="0" indent="0" algn="just" rtl="0">
                        <a:lnSpc>
                          <a:spcPct val="100000"/>
                        </a:lnSpc>
                        <a:spcBef>
                          <a:spcPts val="0"/>
                        </a:spcBef>
                        <a:spcAft>
                          <a:spcPts val="0"/>
                        </a:spcAft>
                        <a:buClr>
                          <a:srgbClr val="000000"/>
                        </a:buClr>
                        <a:buSzPts val="900"/>
                        <a:buFont typeface="Arial"/>
                        <a:buNone/>
                      </a:pPr>
                      <a:r>
                        <a:rPr lang="en-US" sz="900" b="1" u="sng" strike="noStrike" cap="none">
                          <a:latin typeface="Calibri"/>
                          <a:ea typeface="Calibri"/>
                          <a:cs typeface="Calibri"/>
                          <a:sym typeface="Calibri"/>
                        </a:rPr>
                        <a:t>CIERRE</a:t>
                      </a:r>
                      <a:endParaRPr sz="900" b="1" u="sng" strike="noStrike" cap="none">
                        <a:latin typeface="Calibri"/>
                        <a:ea typeface="Calibri"/>
                        <a:cs typeface="Calibri"/>
                        <a:sym typeface="Calibri"/>
                      </a:endParaRPr>
                    </a:p>
                    <a:p>
                      <a:pPr marL="0" marR="0" lvl="0" indent="0" algn="l" rtl="0">
                        <a:lnSpc>
                          <a:spcPct val="100000"/>
                        </a:lnSpc>
                        <a:spcBef>
                          <a:spcPts val="300"/>
                        </a:spcBef>
                        <a:spcAft>
                          <a:spcPts val="0"/>
                        </a:spcAft>
                        <a:buClr>
                          <a:srgbClr val="000000"/>
                        </a:buClr>
                        <a:buSzPts val="900"/>
                        <a:buFont typeface="Arial"/>
                        <a:buNone/>
                      </a:pPr>
                      <a:r>
                        <a:rPr lang="en-US" sz="900" u="none" strike="noStrike" cap="none">
                          <a:latin typeface="Calibri"/>
                          <a:ea typeface="Calibri"/>
                          <a:cs typeface="Calibri"/>
                          <a:sym typeface="Calibri"/>
                        </a:rPr>
                        <a:t>¿Un ángulo de depresión es positiva o negativa?</a:t>
                      </a:r>
                      <a:endParaRPr sz="800" u="none" strike="noStrike" cap="none">
                        <a:latin typeface="Calibri"/>
                        <a:ea typeface="Calibri"/>
                        <a:cs typeface="Calibri"/>
                        <a:sym typeface="Calibri"/>
                      </a:endParaRPr>
                    </a:p>
                  </a:txBody>
                  <a:tcPr marL="44450" marR="44450" marT="0" marB="0">
                    <a:solidFill>
                      <a:srgbClr val="FFFFFF"/>
                    </a:solidFill>
                  </a:tcPr>
                </a:tc>
                <a:extLst>
                  <a:ext uri="{0D108BD9-81ED-4DB2-BD59-A6C34878D82A}">
                    <a16:rowId xmlns:a16="http://schemas.microsoft.com/office/drawing/2014/main" val="10003"/>
                  </a:ext>
                </a:extLst>
              </a:tr>
            </a:tbl>
          </a:graphicData>
        </a:graphic>
      </p:graphicFrame>
      <p:sp>
        <p:nvSpPr>
          <p:cNvPr id="292" name="Google Shape;292;p36"/>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600" b="1">
                <a:solidFill>
                  <a:srgbClr val="548135"/>
                </a:solidFill>
                <a:latin typeface="Century Gothic"/>
                <a:ea typeface="Century Gothic"/>
                <a:cs typeface="Century Gothic"/>
                <a:sym typeface="Century Gothic"/>
              </a:rPr>
              <a:t>Planeación día a día-Matemáticas III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98" name="Google Shape;298;p37"/>
          <p:cNvGraphicFramePr/>
          <p:nvPr/>
        </p:nvGraphicFramePr>
        <p:xfrm>
          <a:off x="111200" y="469550"/>
          <a:ext cx="11830050" cy="6724450"/>
        </p:xfrm>
        <a:graphic>
          <a:graphicData uri="http://schemas.openxmlformats.org/drawingml/2006/table">
            <a:tbl>
              <a:tblPr>
                <a:noFill/>
                <a:tableStyleId>{1C835EF5-0DE7-476A-B38D-62CF5C75C5EF}</a:tableStyleId>
              </a:tblPr>
              <a:tblGrid>
                <a:gridCol w="1381125">
                  <a:extLst>
                    <a:ext uri="{9D8B030D-6E8A-4147-A177-3AD203B41FA5}">
                      <a16:colId xmlns:a16="http://schemas.microsoft.com/office/drawing/2014/main" val="20000"/>
                    </a:ext>
                  </a:extLst>
                </a:gridCol>
                <a:gridCol w="2914650">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009650">
                  <a:extLst>
                    <a:ext uri="{9D8B030D-6E8A-4147-A177-3AD203B41FA5}">
                      <a16:colId xmlns:a16="http://schemas.microsoft.com/office/drawing/2014/main" val="20004"/>
                    </a:ext>
                  </a:extLst>
                </a:gridCol>
                <a:gridCol w="2350825">
                  <a:extLst>
                    <a:ext uri="{9D8B030D-6E8A-4147-A177-3AD203B41FA5}">
                      <a16:colId xmlns:a16="http://schemas.microsoft.com/office/drawing/2014/main" val="20005"/>
                    </a:ext>
                  </a:extLst>
                </a:gridCol>
                <a:gridCol w="382850">
                  <a:extLst>
                    <a:ext uri="{9D8B030D-6E8A-4147-A177-3AD203B41FA5}">
                      <a16:colId xmlns:a16="http://schemas.microsoft.com/office/drawing/2014/main" val="20006"/>
                    </a:ext>
                  </a:extLst>
                </a:gridCol>
                <a:gridCol w="885825">
                  <a:extLst>
                    <a:ext uri="{9D8B030D-6E8A-4147-A177-3AD203B41FA5}">
                      <a16:colId xmlns:a16="http://schemas.microsoft.com/office/drawing/2014/main" val="20007"/>
                    </a:ext>
                  </a:extLst>
                </a:gridCol>
              </a:tblGrid>
              <a:tr h="352425">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Unidad/Tema</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gridSpan="4">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INTRODUCCIÓN A LA FÍSICA   (10 HORAS)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Número</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C0C0C0"/>
                    </a:solidFill>
                  </a:tcPr>
                </a:tc>
                <a:tc hMerge="1">
                  <a:txBody>
                    <a:bodyPr/>
                    <a:lstStyle/>
                    <a:p>
                      <a:endParaRPr lang="es-MX"/>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1</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85825">
                <a:tc>
                  <a:txBody>
                    <a:bodyPr/>
                    <a:lstStyle/>
                    <a:p>
                      <a:pPr marL="0" marR="0" lvl="0" indent="0" algn="just"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PROPOSITOS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gridSpan="7">
                  <a:txBody>
                    <a:bodyPr/>
                    <a:lstStyle/>
                    <a:p>
                      <a:pPr marL="5080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231F20"/>
                          </a:solidFill>
                        </a:rPr>
                        <a:t>Al finalizar, el alumno:</a:t>
                      </a:r>
                      <a:endParaRPr sz="1100" u="none" strike="noStrike" cap="none">
                        <a:solidFill>
                          <a:srgbClr val="231F20"/>
                        </a:solidFill>
                      </a:endParaRPr>
                    </a:p>
                    <a:p>
                      <a:pPr marL="228600" marR="38100" lvl="0" indent="-228600" algn="ctr" rtl="0">
                        <a:lnSpc>
                          <a:spcPct val="102000"/>
                        </a:lnSpc>
                        <a:spcBef>
                          <a:spcPts val="0"/>
                        </a:spcBef>
                        <a:spcAft>
                          <a:spcPts val="0"/>
                        </a:spcAft>
                        <a:buClr>
                          <a:srgbClr val="000000"/>
                        </a:buClr>
                        <a:buSzPts val="1100"/>
                        <a:buFont typeface="Arial"/>
                        <a:buNone/>
                      </a:pPr>
                      <a:r>
                        <a:rPr lang="en-US" sz="1100" u="none" strike="noStrike" cap="none"/>
                        <a:t>Ø</a:t>
                      </a:r>
                      <a:r>
                        <a:rPr lang="en-US" sz="700" u="none" strike="noStrike" cap="none">
                          <a:latin typeface="Times New Roman"/>
                          <a:ea typeface="Times New Roman"/>
                          <a:cs typeface="Times New Roman"/>
                          <a:sym typeface="Times New Roman"/>
                        </a:rPr>
                        <a:t> </a:t>
                      </a:r>
                      <a:r>
                        <a:rPr lang="en-US" sz="1100" u="none" strike="noStrike" cap="none">
                          <a:solidFill>
                            <a:srgbClr val="231F20"/>
                          </a:solidFill>
                        </a:rPr>
                        <a:t>Reconocerá la metodología de la física, a partir de la investigación documental y la experimentación de fenómenos físicos ocurridos en su vida cotidiana.</a:t>
                      </a:r>
                      <a:endParaRPr sz="1100" u="none" strike="noStrike" cap="none">
                        <a:solidFill>
                          <a:srgbClr val="231F20"/>
                        </a:solidFill>
                      </a:endParaRPr>
                    </a:p>
                    <a:p>
                      <a:pPr marL="228600" marR="0" lvl="0" indent="-228600" algn="ctr" rtl="0">
                        <a:lnSpc>
                          <a:spcPct val="115000"/>
                        </a:lnSpc>
                        <a:spcBef>
                          <a:spcPts val="0"/>
                        </a:spcBef>
                        <a:spcAft>
                          <a:spcPts val="0"/>
                        </a:spcAft>
                        <a:buClr>
                          <a:srgbClr val="000000"/>
                        </a:buClr>
                        <a:buSzPts val="1100"/>
                        <a:buFont typeface="Arial"/>
                        <a:buNone/>
                      </a:pPr>
                      <a:r>
                        <a:rPr lang="en-US" sz="1100" u="none" strike="noStrike" cap="none"/>
                        <a:t>Ø</a:t>
                      </a:r>
                      <a:r>
                        <a:rPr lang="en-US" sz="700" u="none" strike="noStrike" cap="none">
                          <a:latin typeface="Times New Roman"/>
                          <a:ea typeface="Times New Roman"/>
                          <a:cs typeface="Times New Roman"/>
                          <a:sym typeface="Times New Roman"/>
                        </a:rPr>
                        <a:t>  </a:t>
                      </a:r>
                      <a:r>
                        <a:rPr lang="en-US" sz="1100" u="none" strike="noStrike" cap="none">
                          <a:solidFill>
                            <a:srgbClr val="231F20"/>
                          </a:solidFill>
                        </a:rPr>
                        <a:t>Describirá los principales elementos de carácter metodológico en física como son: el planteamiento de problemas y la elaboración y contrastación experimental de hipótesis.</a:t>
                      </a:r>
                      <a:endParaRPr sz="1100" u="none" strike="noStrike" cap="none">
                        <a:solidFill>
                          <a:srgbClr val="231F20"/>
                        </a:solidFill>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94375">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Aprendizajes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hMerge="1">
                  <a:txBody>
                    <a:bodyPr/>
                    <a:lstStyle/>
                    <a:p>
                      <a:endParaRPr lang="es-MX"/>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Temática</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Fechas programadas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Estrategias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hMerge="1">
                  <a:txBody>
                    <a:bodyPr/>
                    <a:lstStyle/>
                    <a:p>
                      <a:endParaRPr lang="es-MX"/>
                    </a:p>
                  </a:txBody>
                  <a:tcPr/>
                </a:tc>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Fechas</a:t>
                      </a:r>
                      <a:endParaRPr sz="10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000"/>
                        <a:buFont typeface="Arial"/>
                        <a:buNone/>
                      </a:pPr>
                      <a:r>
                        <a:rPr lang="en-US" sz="1000" b="1" u="none" strike="noStrike" cap="none">
                          <a:latin typeface="Century Gothic"/>
                          <a:ea typeface="Century Gothic"/>
                          <a:cs typeface="Century Gothic"/>
                          <a:sym typeface="Century Gothic"/>
                        </a:rPr>
                        <a:t>reales</a:t>
                      </a:r>
                      <a:endParaRPr sz="1000" b="1"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solidFill>
                      <a:srgbClr val="FFFFFF"/>
                    </a:solidFill>
                  </a:tcPr>
                </a:tc>
                <a:tc hMerge="1">
                  <a:txBody>
                    <a:bodyPr/>
                    <a:lstStyle/>
                    <a:p>
                      <a:endParaRPr lang="es-MX"/>
                    </a:p>
                  </a:txBody>
                  <a:tcPr/>
                </a:tc>
                <a:extLst>
                  <a:ext uri="{0D108BD9-81ED-4DB2-BD59-A6C34878D82A}">
                    <a16:rowId xmlns:a16="http://schemas.microsoft.com/office/drawing/2014/main" val="10002"/>
                  </a:ext>
                </a:extLst>
              </a:tr>
              <a:tr h="1153600">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El alumno:</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Conoce las ramas de estudio de la física. </a:t>
                      </a:r>
                      <a:r>
                        <a:rPr lang="en-US" sz="800" i="1" u="none" strike="noStrike" cap="none">
                          <a:solidFill>
                            <a:srgbClr val="231F20"/>
                          </a:solidFill>
                        </a:rPr>
                        <a:t>N1.</a:t>
                      </a:r>
                      <a:endParaRPr sz="800" i="1"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Relaciona la física con otras ciencias, la tecnología y su importancia en la sociedad a través de hechos relevantes. </a:t>
                      </a:r>
                      <a:r>
                        <a:rPr lang="en-US" sz="800" i="1" u="none" strike="noStrike" cap="none">
                          <a:solidFill>
                            <a:srgbClr val="231F20"/>
                          </a:solidFill>
                        </a:rPr>
                        <a:t>N1.</a:t>
                      </a:r>
                      <a:endParaRPr sz="800" i="1" u="none" strike="noStrike" cap="none">
                        <a:solidFill>
                          <a:srgbClr val="231F20"/>
                        </a:solidFill>
                      </a:endParaRPr>
                    </a:p>
                    <a:p>
                      <a:pPr marL="0" marR="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s-MX"/>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800" b="1" u="none" strike="noStrike" cap="none">
                          <a:solidFill>
                            <a:srgbClr val="231F20"/>
                          </a:solidFill>
                        </a:rPr>
                        <a:t>Importancia de la física.</a:t>
                      </a:r>
                      <a:endParaRPr sz="800" b="1" u="none" strike="noStrike" cap="none">
                        <a:solidFill>
                          <a:srgbClr val="231F20"/>
                        </a:solidFill>
                      </a:endParaRPr>
                    </a:p>
                    <a:p>
                      <a:pPr marL="0" marR="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Ramas de estudio de la física.</a:t>
                      </a:r>
                      <a:endParaRPr sz="800"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 </a:t>
                      </a:r>
                      <a:endParaRPr sz="800"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Física, tecnología y sociedad.</a:t>
                      </a:r>
                      <a:endParaRPr sz="800" u="none" strike="noStrike" cap="none">
                        <a:solidFill>
                          <a:srgbClr val="231F20"/>
                        </a:solidFill>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Semana del 12 al 16 de agosto</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gridSpan="2">
                  <a:txBody>
                    <a:bodyPr/>
                    <a:lstStyle/>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Bienvenida, lista de material, entrega de síntesis.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Análisis de aciertos y errores del curso paSado.</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Compromisos para el curso.</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Video acerca  de la física en las pirámides de Mesomérica </a:t>
                      </a:r>
                      <a:endParaRPr sz="800" u="none" strike="noStrike" cap="none" baseline="30000">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Por equipos hacer un organizador de la información.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Puesta en común </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s-MX"/>
                    </a:p>
                  </a:txBody>
                  <a:tcPr/>
                </a:tc>
                <a:tc gridSpan="2">
                  <a:txBody>
                    <a:bodyPr/>
                    <a:lstStyle/>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66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hMerge="1">
                  <a:txBody>
                    <a:bodyPr/>
                    <a:lstStyle/>
                    <a:p>
                      <a:endParaRPr lang="es-MX"/>
                    </a:p>
                  </a:txBody>
                  <a:tcPr/>
                </a:tc>
                <a:extLst>
                  <a:ext uri="{0D108BD9-81ED-4DB2-BD59-A6C34878D82A}">
                    <a16:rowId xmlns:a16="http://schemas.microsoft.com/office/drawing/2014/main" val="10003"/>
                  </a:ext>
                </a:extLst>
              </a:tr>
              <a:tr h="3736450">
                <a:tc gridSpan="2">
                  <a:txBody>
                    <a:bodyPr/>
                    <a:lstStyle/>
                    <a:p>
                      <a:pPr marL="0" marR="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Identifica las magnitudes físicas que permiten una mejor descripción y estudio de diferentes sistemas físicos. </a:t>
                      </a:r>
                      <a:r>
                        <a:rPr lang="en-US" sz="800" i="1" u="none" strike="noStrike" cap="none">
                          <a:solidFill>
                            <a:srgbClr val="231F20"/>
                          </a:solidFill>
                        </a:rPr>
                        <a:t>N1.</a:t>
                      </a:r>
                      <a:endParaRPr sz="800" i="1"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800" u="none" strike="noStrike" cap="none">
                          <a:solidFill>
                            <a:srgbClr val="231F20"/>
                          </a:solidFill>
                        </a:rPr>
                        <a:t>•  Comprende la necesidad de medir las magnitudes identificadas. </a:t>
                      </a:r>
                      <a:r>
                        <a:rPr lang="en-US" sz="800" i="1" u="none" strike="noStrike" cap="none">
                          <a:solidFill>
                            <a:srgbClr val="231F20"/>
                          </a:solidFill>
                        </a:rPr>
                        <a:t>N2.</a:t>
                      </a:r>
                      <a:endParaRPr sz="800" i="1" u="none" strike="noStrike" cap="none">
                        <a:solidFill>
                          <a:srgbClr val="231F20"/>
                        </a:solidFill>
                      </a:endParaRPr>
                    </a:p>
                    <a:p>
                      <a:pPr marL="0" marR="38100" lvl="0" indent="0" algn="ctr" rtl="0">
                        <a:lnSpc>
                          <a:spcPct val="102000"/>
                        </a:lnSpc>
                        <a:spcBef>
                          <a:spcPts val="0"/>
                        </a:spcBef>
                        <a:spcAft>
                          <a:spcPts val="0"/>
                        </a:spcAft>
                        <a:buClr>
                          <a:srgbClr val="000000"/>
                        </a:buClr>
                        <a:buSzPts val="1100"/>
                        <a:buFont typeface="Arial"/>
                        <a:buNone/>
                      </a:pPr>
                      <a:r>
                        <a:rPr lang="en-US" sz="800" u="none" strike="noStrike" cap="none">
                          <a:solidFill>
                            <a:srgbClr val="231F20"/>
                          </a:solidFill>
                        </a:rPr>
                        <a:t>•  Establece la correlación entre las variables dependiente e independiente en el estudio</a:t>
                      </a:r>
                      <a:endParaRPr sz="800"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de un fenómeno. </a:t>
                      </a:r>
                      <a:r>
                        <a:rPr lang="en-US" sz="800" i="1" u="none" strike="noStrike" cap="none">
                          <a:solidFill>
                            <a:srgbClr val="231F20"/>
                          </a:solidFill>
                        </a:rPr>
                        <a:t>N2.</a:t>
                      </a:r>
                      <a:endParaRPr sz="800" i="1"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800" u="none" strike="noStrike" cap="none">
                          <a:solidFill>
                            <a:srgbClr val="231F20"/>
                          </a:solidFill>
                        </a:rPr>
                        <a:t>Aplica algunos elementos de la metodología científica en la descripción y explicación de fenómenos físicos. </a:t>
                      </a:r>
                      <a:r>
                        <a:rPr lang="en-US" sz="800" i="1" u="none" strike="noStrike" cap="none">
                          <a:solidFill>
                            <a:srgbClr val="231F20"/>
                          </a:solidFill>
                        </a:rPr>
                        <a:t>N3.</a:t>
                      </a:r>
                      <a:endParaRPr sz="800" i="1" u="none" strike="noStrike" cap="none">
                        <a:solidFill>
                          <a:srgbClr val="231F20"/>
                        </a:solidFill>
                      </a:endParaRPr>
                    </a:p>
                    <a:p>
                      <a:pPr marL="0" marR="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228600" marR="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hMerge="1">
                  <a:txBody>
                    <a:bodyPr/>
                    <a:lstStyle/>
                    <a:p>
                      <a:endParaRPr lang="es-MX"/>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800" b="1" u="none" strike="noStrike" cap="none">
                          <a:solidFill>
                            <a:srgbClr val="231F20"/>
                          </a:solidFill>
                        </a:rPr>
                        <a:t>Física: relación teoría–experimento.</a:t>
                      </a:r>
                      <a:endParaRPr sz="800" b="1"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800" u="none" strike="noStrike" cap="none">
                          <a:solidFill>
                            <a:srgbClr val="231F20"/>
                          </a:solidFill>
                        </a:rPr>
                        <a:t>•        Sistemas físicos: variables, parámetros y constantes físicas.</a:t>
                      </a:r>
                      <a:endParaRPr sz="8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800" u="none" strike="noStrike" cap="none">
                          <a:solidFill>
                            <a:srgbClr val="231F20"/>
                          </a:solidFill>
                        </a:rPr>
                        <a:t>•        Variable dependiente e independiente.</a:t>
                      </a:r>
                      <a:endParaRPr sz="800" u="none" strike="noStrike" cap="none">
                        <a:solidFill>
                          <a:srgbClr val="231F20"/>
                        </a:solidFill>
                      </a:endParaRPr>
                    </a:p>
                    <a:p>
                      <a:pPr marL="0" marR="0" lvl="0" indent="0" algn="ctr" rtl="0">
                        <a:lnSpc>
                          <a:spcPct val="115000"/>
                        </a:lnSpc>
                        <a:spcBef>
                          <a:spcPts val="100"/>
                        </a:spcBef>
                        <a:spcAft>
                          <a:spcPts val="0"/>
                        </a:spcAft>
                        <a:buClr>
                          <a:srgbClr val="000000"/>
                        </a:buClr>
                        <a:buSzPts val="1100"/>
                        <a:buFont typeface="Arial"/>
                        <a:buNone/>
                      </a:pPr>
                      <a:r>
                        <a:rPr lang="en-US" sz="800" u="none" strike="noStrike" cap="none">
                          <a:solidFill>
                            <a:srgbClr val="231F20"/>
                          </a:solidFill>
                        </a:rPr>
                        <a:t>•        Mediciones directas e indirectas.</a:t>
                      </a:r>
                      <a:endParaRPr sz="8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800" u="none" strike="noStrike" cap="none">
                          <a:solidFill>
                            <a:srgbClr val="231F20"/>
                          </a:solidFill>
                        </a:rPr>
                        <a:t>•        Sistema Internacional de Unidades.</a:t>
                      </a:r>
                      <a:endParaRPr sz="800" u="none" strike="noStrike" cap="none">
                        <a:solidFill>
                          <a:srgbClr val="231F20"/>
                        </a:solidFill>
                      </a:endParaRPr>
                    </a:p>
                    <a:p>
                      <a:pPr marL="0" marR="0" lvl="0" indent="0" algn="ctr" rtl="0">
                        <a:lnSpc>
                          <a:spcPct val="115000"/>
                        </a:lnSpc>
                        <a:spcBef>
                          <a:spcPts val="100"/>
                        </a:spcBef>
                        <a:spcAft>
                          <a:spcPts val="0"/>
                        </a:spcAft>
                        <a:buClr>
                          <a:srgbClr val="000000"/>
                        </a:buClr>
                        <a:buSzPts val="1100"/>
                        <a:buFont typeface="Arial"/>
                        <a:buNone/>
                      </a:pPr>
                      <a:r>
                        <a:rPr lang="en-US" sz="800" u="none" strike="noStrike" cap="none">
                          <a:solidFill>
                            <a:srgbClr val="231F20"/>
                          </a:solidFill>
                        </a:rPr>
                        <a:t>•        Observación y planteamiento de hipótesis.</a:t>
                      </a:r>
                      <a:endParaRPr sz="8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800" u="none" strike="noStrike" cap="none">
                          <a:solidFill>
                            <a:srgbClr val="231F20"/>
                          </a:solidFill>
                        </a:rPr>
                        <a:t>•        Construcción y contrastación de modelos matemáticos.</a:t>
                      </a:r>
                      <a:endParaRPr sz="800" u="none" strike="noStrike" cap="none">
                        <a:solidFill>
                          <a:srgbClr val="231F20"/>
                        </a:solidFill>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a:txBody>
                    <a:bodyPr/>
                    <a:lstStyle/>
                    <a:p>
                      <a:pPr marL="0" marR="114300" lvl="0" indent="0" algn="ctr"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Semana del 12 al 16 de agosto</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solidFill>
                            <a:schemeClr val="dk1"/>
                          </a:solidFill>
                          <a:latin typeface="Century Gothic"/>
                          <a:ea typeface="Century Gothic"/>
                          <a:cs typeface="Century Gothic"/>
                          <a:sym typeface="Century Gothic"/>
                        </a:rPr>
                        <a:t>Semana del 19 al 23 de agosto</a:t>
                      </a: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1000"/>
                        <a:buFont typeface="Arial"/>
                        <a:buNone/>
                      </a:pP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gridSpan="2">
                  <a:txBody>
                    <a:bodyPr/>
                    <a:lstStyle/>
                    <a:p>
                      <a:pPr marL="0" marR="114300" lvl="0" indent="0" algn="ctr" rtl="0">
                        <a:lnSpc>
                          <a:spcPct val="115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Investigación acerca de la física en las culturas mesoamericanas.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Por equipos analizar la información encontrada</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Enviar avances vía correo</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Conceptos de variables, el comportamiento entre ellas y sus gráficas.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Ejemplos de comportamiento directa e inversamente proporcional y sus gráficas.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Ejemplos.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Entrega de hoja</a:t>
                      </a:r>
                      <a:r>
                        <a:rPr lang="en-US" sz="800" u="none" strike="noStrike" cap="none" baseline="30000">
                          <a:latin typeface="Century Gothic"/>
                          <a:ea typeface="Century Gothic"/>
                          <a:cs typeface="Century Gothic"/>
                          <a:sym typeface="Century Gothic"/>
                        </a:rPr>
                        <a:t>2</a:t>
                      </a:r>
                      <a:r>
                        <a:rPr lang="en-US" sz="800" u="none" strike="noStrike" cap="none">
                          <a:latin typeface="Century Gothic"/>
                          <a:ea typeface="Century Gothic"/>
                          <a:cs typeface="Century Gothic"/>
                          <a:sym typeface="Century Gothic"/>
                        </a:rPr>
                        <a:t> de lectura y actividades. acerca de las unidades.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Trabajo por equipos.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¿Cómo serían las unidades en los culturas mesoamericanas?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¿Qué unidaes de medición se usaban en mesoamérica?</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Discusión acerca de la investigación</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Conclusiones grupales</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Trabajo en el comentario analítico</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Trabajo en equipo</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Entrega del borrador</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hMerge="1">
                  <a:txBody>
                    <a:bodyPr/>
                    <a:lstStyle/>
                    <a:p>
                      <a:endParaRPr lang="es-MX"/>
                    </a:p>
                  </a:txBody>
                  <a:tcPr/>
                </a:tc>
                <a:tc gridSpan="2">
                  <a:txBody>
                    <a:bodyPr/>
                    <a:lstStyle/>
                    <a:p>
                      <a:pPr marL="0" marR="114300" lvl="0" indent="0" algn="ctr" rtl="0">
                        <a:lnSpc>
                          <a:spcPct val="115000"/>
                        </a:lnSpc>
                        <a:spcBef>
                          <a:spcPts val="0"/>
                        </a:spcBef>
                        <a:spcAft>
                          <a:spcPts val="0"/>
                        </a:spcAft>
                        <a:buClr>
                          <a:srgbClr val="000000"/>
                        </a:buClr>
                        <a:buSzPts val="10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hMerge="1">
                  <a:txBody>
                    <a:bodyPr/>
                    <a:lstStyle/>
                    <a:p>
                      <a:endParaRPr lang="es-MX"/>
                    </a:p>
                  </a:txBody>
                  <a:tcPr/>
                </a:tc>
                <a:extLst>
                  <a:ext uri="{0D108BD9-81ED-4DB2-BD59-A6C34878D82A}">
                    <a16:rowId xmlns:a16="http://schemas.microsoft.com/office/drawing/2014/main" val="10004"/>
                  </a:ext>
                </a:extLst>
              </a:tr>
            </a:tbl>
          </a:graphicData>
        </a:graphic>
      </p:graphicFrame>
      <p:sp>
        <p:nvSpPr>
          <p:cNvPr id="299" name="Google Shape;299;p37"/>
          <p:cNvSpPr txBox="1"/>
          <p:nvPr/>
        </p:nvSpPr>
        <p:spPr>
          <a:xfrm>
            <a:off x="0" y="-152400"/>
            <a:ext cx="10939800" cy="1054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Planeación día a día- Física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aphicFrame>
        <p:nvGraphicFramePr>
          <p:cNvPr id="305" name="Google Shape;305;p38"/>
          <p:cNvGraphicFramePr/>
          <p:nvPr/>
        </p:nvGraphicFramePr>
        <p:xfrm>
          <a:off x="657225" y="457200"/>
          <a:ext cx="10877550" cy="6200475"/>
        </p:xfrm>
        <a:graphic>
          <a:graphicData uri="http://schemas.openxmlformats.org/drawingml/2006/table">
            <a:tbl>
              <a:tblPr>
                <a:noFill/>
                <a:tableStyleId>{1C835EF5-0DE7-476A-B38D-62CF5C75C5EF}</a:tableStyleId>
              </a:tblPr>
              <a:tblGrid>
                <a:gridCol w="2333625">
                  <a:extLst>
                    <a:ext uri="{9D8B030D-6E8A-4147-A177-3AD203B41FA5}">
                      <a16:colId xmlns:a16="http://schemas.microsoft.com/office/drawing/2014/main" val="20000"/>
                    </a:ext>
                  </a:extLst>
                </a:gridCol>
                <a:gridCol w="2219325">
                  <a:extLst>
                    <a:ext uri="{9D8B030D-6E8A-4147-A177-3AD203B41FA5}">
                      <a16:colId xmlns:a16="http://schemas.microsoft.com/office/drawing/2014/main" val="20001"/>
                    </a:ext>
                  </a:extLst>
                </a:gridCol>
                <a:gridCol w="2105025">
                  <a:extLst>
                    <a:ext uri="{9D8B030D-6E8A-4147-A177-3AD203B41FA5}">
                      <a16:colId xmlns:a16="http://schemas.microsoft.com/office/drawing/2014/main" val="20002"/>
                    </a:ext>
                  </a:extLst>
                </a:gridCol>
                <a:gridCol w="2257425">
                  <a:extLst>
                    <a:ext uri="{9D8B030D-6E8A-4147-A177-3AD203B41FA5}">
                      <a16:colId xmlns:a16="http://schemas.microsoft.com/office/drawing/2014/main" val="20003"/>
                    </a:ext>
                  </a:extLst>
                </a:gridCol>
                <a:gridCol w="1962150">
                  <a:extLst>
                    <a:ext uri="{9D8B030D-6E8A-4147-A177-3AD203B41FA5}">
                      <a16:colId xmlns:a16="http://schemas.microsoft.com/office/drawing/2014/main" val="20004"/>
                    </a:ext>
                  </a:extLst>
                </a:gridCol>
              </a:tblGrid>
              <a:tr h="6200475">
                <a:tc>
                  <a:txBody>
                    <a:bodyPr/>
                    <a:lstStyle/>
                    <a:p>
                      <a:pPr marL="0" marR="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231F20"/>
                          </a:solidFill>
                        </a:rPr>
                        <a:t>Identifica las magnitudes físicas que permiten una mejor descripción y estudio de diferentes sistemas físicos. </a:t>
                      </a:r>
                      <a:r>
                        <a:rPr lang="en-US" sz="1100" i="1" u="none" strike="noStrike" cap="none">
                          <a:solidFill>
                            <a:srgbClr val="231F20"/>
                          </a:solidFill>
                        </a:rPr>
                        <a:t>N1.</a:t>
                      </a:r>
                      <a:endParaRPr sz="1100" i="1"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Comprende la necesidad de medir las magnitudes identificadas. </a:t>
                      </a:r>
                      <a:r>
                        <a:rPr lang="en-US" sz="1100" i="1" u="none" strike="noStrike" cap="none">
                          <a:solidFill>
                            <a:srgbClr val="231F20"/>
                          </a:solidFill>
                        </a:rPr>
                        <a:t>N2.</a:t>
                      </a:r>
                      <a:endParaRPr sz="1100" i="1" u="none" strike="noStrike" cap="none">
                        <a:solidFill>
                          <a:srgbClr val="231F20"/>
                        </a:solidFill>
                      </a:endParaRPr>
                    </a:p>
                    <a:p>
                      <a:pPr marL="0" marR="38100" lvl="0" indent="0" algn="ctr" rtl="0">
                        <a:lnSpc>
                          <a:spcPct val="102000"/>
                        </a:lnSpc>
                        <a:spcBef>
                          <a:spcPts val="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Establece la correlación entre las variables dependiente e independiente en el estudio</a:t>
                      </a:r>
                      <a:endParaRPr sz="1100"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231F20"/>
                          </a:solidFill>
                        </a:rPr>
                        <a:t>de un fenómeno. </a:t>
                      </a:r>
                      <a:r>
                        <a:rPr lang="en-US" sz="1100" i="1" u="none" strike="noStrike" cap="none">
                          <a:solidFill>
                            <a:srgbClr val="231F20"/>
                          </a:solidFill>
                        </a:rPr>
                        <a:t>N2.</a:t>
                      </a:r>
                      <a:endParaRPr sz="1100" i="1" u="none" strike="noStrike" cap="none">
                        <a:solidFill>
                          <a:srgbClr val="231F20"/>
                        </a:solidFill>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231F20"/>
                          </a:solidFill>
                        </a:rPr>
                        <a:t>Aplica algunos elementos de la metodología científica en la descripción y explicación de fenómenos físicos. </a:t>
                      </a:r>
                      <a:r>
                        <a:rPr lang="en-US" sz="1100" i="1" u="none" strike="noStrike" cap="none">
                          <a:solidFill>
                            <a:srgbClr val="231F20"/>
                          </a:solidFill>
                        </a:rPr>
                        <a:t>N3.</a:t>
                      </a:r>
                      <a:endParaRPr sz="1100" i="1" u="none" strike="noStrike" cap="none">
                        <a:solidFill>
                          <a:srgbClr val="231F20"/>
                        </a:solidFill>
                      </a:endParaRPr>
                    </a:p>
                    <a:p>
                      <a:pPr marL="0" marR="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228600" marR="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231F20"/>
                          </a:solidFill>
                        </a:rPr>
                        <a:t>Física: relación teoría–experimento.</a:t>
                      </a:r>
                      <a:endParaRPr sz="1100" b="1"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Sistemas físicos: variables, parámetros y constantes físicas.</a:t>
                      </a:r>
                      <a:endParaRPr sz="11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Variable dependiente e independiente.</a:t>
                      </a:r>
                      <a:endParaRPr sz="1100" u="none" strike="noStrike" cap="none">
                        <a:solidFill>
                          <a:srgbClr val="231F20"/>
                        </a:solidFill>
                      </a:endParaRPr>
                    </a:p>
                    <a:p>
                      <a:pPr marL="0" marR="0" lvl="0" indent="0" algn="ctr" rtl="0">
                        <a:lnSpc>
                          <a:spcPct val="115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Mediciones directas e indirectas.</a:t>
                      </a:r>
                      <a:endParaRPr sz="11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Sistema Internacional de Unidades.</a:t>
                      </a:r>
                      <a:endParaRPr sz="1100" u="none" strike="noStrike" cap="none">
                        <a:solidFill>
                          <a:srgbClr val="231F20"/>
                        </a:solidFill>
                      </a:endParaRPr>
                    </a:p>
                    <a:p>
                      <a:pPr marL="0" marR="0" lvl="0" indent="0" algn="ctr" rtl="0">
                        <a:lnSpc>
                          <a:spcPct val="115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Observación y planteamiento de hipótesis.</a:t>
                      </a:r>
                      <a:endParaRPr sz="1100" u="none" strike="noStrike" cap="none">
                        <a:solidFill>
                          <a:srgbClr val="231F20"/>
                        </a:solidFill>
                      </a:endParaRPr>
                    </a:p>
                    <a:p>
                      <a:pPr marL="0" marR="38100" lvl="0" indent="0" algn="ctr" rtl="0">
                        <a:lnSpc>
                          <a:spcPct val="102000"/>
                        </a:lnSpc>
                        <a:spcBef>
                          <a:spcPts val="100"/>
                        </a:spcBef>
                        <a:spcAft>
                          <a:spcPts val="0"/>
                        </a:spcAft>
                        <a:buClr>
                          <a:srgbClr val="000000"/>
                        </a:buClr>
                        <a:buSzPts val="1100"/>
                        <a:buFont typeface="Arial"/>
                        <a:buNone/>
                      </a:pPr>
                      <a:r>
                        <a:rPr lang="en-US" sz="1100" u="none" strike="noStrike" cap="none">
                          <a:solidFill>
                            <a:srgbClr val="231F20"/>
                          </a:solidFill>
                        </a:rPr>
                        <a:t>•</a:t>
                      </a:r>
                      <a:r>
                        <a:rPr lang="en-US" sz="700" u="none" strike="noStrike" cap="none">
                          <a:solidFill>
                            <a:srgbClr val="231F20"/>
                          </a:solidFill>
                        </a:rPr>
                        <a:t>        </a:t>
                      </a:r>
                      <a:r>
                        <a:rPr lang="en-US" sz="1100" u="none" strike="noStrike" cap="none">
                          <a:solidFill>
                            <a:srgbClr val="231F20"/>
                          </a:solidFill>
                        </a:rPr>
                        <a:t>Construcción y contrastación de modelos matemáticos.</a:t>
                      </a:r>
                      <a:endParaRPr sz="1100" u="none" strike="noStrike" cap="none">
                        <a:solidFill>
                          <a:srgbClr val="231F20"/>
                        </a:solidFill>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a:txBody>
                    <a:bodyPr/>
                    <a:lstStyle/>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17-08-18</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21-08-18</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22-08-18</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24-08-18</a:t>
                      </a:r>
                      <a:endParaRPr sz="10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a:txBody>
                    <a:bodyPr/>
                    <a:lstStyle/>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Práctica #0</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Formación de equipos, entrega de cuestionarios y lista de materiales.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Por equipos contestar el cuestionario e investigar acerca del uso de los materiales descritos y precauciones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Puesta en común de los resultados.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Conceptos de variables, el comportamiento entre ellas y sus gráficas.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Ejemplos de comportamiento directa e inversamente proporcional y sus gráficas.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Ejemplos.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Entrega de hoja</a:t>
                      </a:r>
                      <a:r>
                        <a:rPr lang="en-US" sz="800" u="none" strike="noStrike" cap="none" baseline="30000">
                          <a:latin typeface="Century Gothic"/>
                          <a:ea typeface="Century Gothic"/>
                          <a:cs typeface="Century Gothic"/>
                          <a:sym typeface="Century Gothic"/>
                        </a:rPr>
                        <a:t>2</a:t>
                      </a:r>
                      <a:r>
                        <a:rPr lang="en-US" sz="800" u="none" strike="noStrike" cap="none">
                          <a:latin typeface="Century Gothic"/>
                          <a:ea typeface="Century Gothic"/>
                          <a:cs typeface="Century Gothic"/>
                          <a:sym typeface="Century Gothic"/>
                        </a:rPr>
                        <a:t> de lectura y actividades. acerca de las unidades.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Trabajo por equipos.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Contestar las preguntas de forma grupal y agregar ejemplos de exactitud y precisión. Elaborar conclusiones acerca de la importancia de las unidades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 Entrega de factores de conversión</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 Ejercicios grupales e individuales de conversión de unidades</a:t>
                      </a:r>
                      <a:endParaRPr sz="800" u="none" strike="noStrike" cap="none">
                        <a:latin typeface="Century Gothic"/>
                        <a:ea typeface="Century Gothic"/>
                        <a:cs typeface="Century Gothic"/>
                        <a:sym typeface="Century Gothic"/>
                      </a:endParaRPr>
                    </a:p>
                    <a:p>
                      <a:pPr marL="0" marR="114300" lvl="0" indent="0" algn="ctr" rtl="0">
                        <a:lnSpc>
                          <a:spcPct val="115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 Elaboración de diagrama de flujo con las conversiones</a:t>
                      </a:r>
                      <a:endParaRPr sz="800" u="none" strike="noStrike" cap="none">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actividades. acerca de las unidades.</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D: Trabajo por equipos.</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C: Contestar las preguntas de forma grupal y agregar ejemplos de exactitud y precisión. Elaborar conclusiones acerca de la importancia de las unidades</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 </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I: Entrega de factores de conversión</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D: Ejercicios grupales e individuales de conversión de unidades</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C: Elaboración de diagrama de flujo con las conversiones</a:t>
                      </a:r>
                      <a:endParaRPr sz="800" u="none" strike="noStrike" cap="none">
                        <a:solidFill>
                          <a:schemeClr val="dk1"/>
                        </a:solidFill>
                        <a:latin typeface="Century Gothic"/>
                        <a:ea typeface="Century Gothic"/>
                        <a:cs typeface="Century Gothic"/>
                        <a:sym typeface="Century Gothic"/>
                      </a:endParaRPr>
                    </a:p>
                    <a:p>
                      <a:pPr marL="0" marR="114300" lvl="0" indent="0" algn="l" rtl="0">
                        <a:lnSpc>
                          <a:spcPct val="115000"/>
                        </a:lnSpc>
                        <a:spcBef>
                          <a:spcPts val="0"/>
                        </a:spcBef>
                        <a:spcAft>
                          <a:spcPts val="0"/>
                        </a:spcAft>
                        <a:buClr>
                          <a:srgbClr val="000000"/>
                        </a:buClr>
                        <a:buSzPts val="8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tc>
                  <a:txBody>
                    <a:bodyPr/>
                    <a:lstStyle/>
                    <a:p>
                      <a:pPr marL="0" marR="114300" lvl="0" indent="0" algn="ctr" rtl="0">
                        <a:lnSpc>
                          <a:spcPct val="115000"/>
                        </a:lnSpc>
                        <a:spcBef>
                          <a:spcPts val="0"/>
                        </a:spcBef>
                        <a:spcAft>
                          <a:spcPts val="0"/>
                        </a:spcAft>
                        <a:buClr>
                          <a:srgbClr val="000000"/>
                        </a:buClr>
                        <a:buSzPts val="1000"/>
                        <a:buFont typeface="Arial"/>
                        <a:buNone/>
                      </a:pPr>
                      <a:r>
                        <a:rPr lang="en-US" sz="1000" u="none" strike="noStrike" cap="none">
                          <a:latin typeface="Century Gothic"/>
                          <a:ea typeface="Century Gothic"/>
                          <a:cs typeface="Century Gothic"/>
                          <a:sym typeface="Century Gothic"/>
                        </a:rPr>
                        <a:t> </a:t>
                      </a:r>
                      <a:endParaRPr sz="1000" u="none" strike="noStrike" cap="none">
                        <a:latin typeface="Century Gothic"/>
                        <a:ea typeface="Century Gothic"/>
                        <a:cs typeface="Century Gothic"/>
                        <a:sym typeface="Century Gothic"/>
                      </a:endParaRPr>
                    </a:p>
                  </a:txBody>
                  <a:tcPr marL="44450" marR="44450" marT="91425" marB="91425">
                    <a:lnL w="66575" cap="flat" cmpd="sng">
                      <a:solidFill>
                        <a:srgbClr val="000000"/>
                      </a:solidFill>
                      <a:prstDash val="solid"/>
                      <a:round/>
                      <a:headEnd type="none" w="sm" len="sm"/>
                      <a:tailEnd type="none" w="sm" len="sm"/>
                    </a:lnL>
                    <a:lnR w="66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66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9"/>
          <p:cNvPicPr preferRelativeResize="0"/>
          <p:nvPr/>
        </p:nvPicPr>
        <p:blipFill rotWithShape="1">
          <a:blip r:embed="rId3">
            <a:alphaModFix/>
          </a:blip>
          <a:srcRect l="15644" t="21808" r="25762" b="10900"/>
          <a:stretch/>
        </p:blipFill>
        <p:spPr>
          <a:xfrm>
            <a:off x="466725" y="1541825"/>
            <a:ext cx="9086851" cy="5067650"/>
          </a:xfrm>
          <a:prstGeom prst="rect">
            <a:avLst/>
          </a:prstGeom>
          <a:noFill/>
          <a:ln>
            <a:noFill/>
          </a:ln>
        </p:spPr>
      </p:pic>
      <p:sp>
        <p:nvSpPr>
          <p:cNvPr id="312" name="Google Shape;312;p39"/>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3600"/>
              <a:buFont typeface="Arial"/>
              <a:buNone/>
            </a:pPr>
            <a:r>
              <a:rPr lang="en-US" sz="3600" b="1">
                <a:solidFill>
                  <a:srgbClr val="548135"/>
                </a:solidFill>
                <a:latin typeface="Century Gothic"/>
                <a:ea typeface="Century Gothic"/>
                <a:cs typeface="Century Gothic"/>
                <a:sym typeface="Century Gothic"/>
              </a:rPr>
              <a:t>Planeación día a día- TLRIID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0"/>
          <p:cNvPicPr preferRelativeResize="0"/>
          <p:nvPr/>
        </p:nvPicPr>
        <p:blipFill rotWithShape="1">
          <a:blip r:embed="rId3">
            <a:alphaModFix/>
          </a:blip>
          <a:srcRect l="15528" t="21826" r="25961" b="20029"/>
          <a:stretch/>
        </p:blipFill>
        <p:spPr>
          <a:xfrm>
            <a:off x="533700" y="278838"/>
            <a:ext cx="11277600" cy="63003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1"/>
          <p:cNvPicPr preferRelativeResize="0"/>
          <p:nvPr/>
        </p:nvPicPr>
        <p:blipFill rotWithShape="1">
          <a:blip r:embed="rId3">
            <a:alphaModFix/>
          </a:blip>
          <a:srcRect l="27785" t="22118" r="29719" b="16250"/>
          <a:stretch/>
        </p:blipFill>
        <p:spPr>
          <a:xfrm>
            <a:off x="981075" y="468500"/>
            <a:ext cx="9853323" cy="5305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1825587" y="993037"/>
            <a:ext cx="7724679" cy="310372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Century Gothic"/>
              <a:buNone/>
            </a:pPr>
            <a:r>
              <a:rPr lang="en-US" sz="6000" b="0" i="0" u="none" strike="noStrike" cap="none">
                <a:solidFill>
                  <a:schemeClr val="dk1"/>
                </a:solidFill>
                <a:latin typeface="Century Gothic"/>
                <a:ea typeface="Century Gothic"/>
                <a:cs typeface="Century Gothic"/>
                <a:sym typeface="Century Gothic"/>
              </a:rPr>
              <a:t>Ciclo escolar </a:t>
            </a:r>
            <a:endParaRPr sz="60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6000"/>
              <a:buFont typeface="Century Gothic"/>
              <a:buNone/>
            </a:pPr>
            <a:r>
              <a:rPr lang="en-US" sz="6000" b="0" i="0" u="none" strike="noStrike" cap="none">
                <a:solidFill>
                  <a:schemeClr val="dk1"/>
                </a:solidFill>
                <a:latin typeface="Century Gothic"/>
                <a:ea typeface="Century Gothic"/>
                <a:cs typeface="Century Gothic"/>
                <a:sym typeface="Century Gothic"/>
              </a:rPr>
              <a:t>2019-2020</a:t>
            </a:r>
            <a:endParaRPr sz="6000" b="0" i="0" u="none" strike="noStrike" cap="none">
              <a:solidFill>
                <a:schemeClr val="dk1"/>
              </a:solidFill>
              <a:latin typeface="Century Gothic"/>
              <a:ea typeface="Century Gothic"/>
              <a:cs typeface="Century Gothic"/>
              <a:sym typeface="Century Gothic"/>
            </a:endParaRPr>
          </a:p>
        </p:txBody>
      </p:sp>
      <p:sp>
        <p:nvSpPr>
          <p:cNvPr id="108" name="Google Shape;108;p15"/>
          <p:cNvSpPr/>
          <p:nvPr/>
        </p:nvSpPr>
        <p:spPr>
          <a:xfrm>
            <a:off x="2168485" y="3664804"/>
            <a:ext cx="7751928" cy="19389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Century Gothic"/>
                <a:ea typeface="Century Gothic"/>
                <a:cs typeface="Century Gothic"/>
                <a:sym typeface="Century Gothic"/>
              </a:rPr>
              <a:t>Agosto –Septiembre</a:t>
            </a:r>
            <a:endParaRPr sz="60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Century Gothic"/>
                <a:ea typeface="Century Gothic"/>
                <a:cs typeface="Century Gothic"/>
                <a:sym typeface="Century Gothic"/>
              </a:rPr>
              <a:t>  2019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42"/>
          <p:cNvPicPr preferRelativeResize="0"/>
          <p:nvPr/>
        </p:nvPicPr>
        <p:blipFill rotWithShape="1">
          <a:blip r:embed="rId3">
            <a:alphaModFix/>
          </a:blip>
          <a:srcRect l="22227" t="23572" r="27921" b="14506"/>
          <a:stretch/>
        </p:blipFill>
        <p:spPr>
          <a:xfrm>
            <a:off x="638175" y="239900"/>
            <a:ext cx="11107076" cy="5395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3"/>
          <p:cNvPicPr preferRelativeResize="0"/>
          <p:nvPr/>
        </p:nvPicPr>
        <p:blipFill rotWithShape="1">
          <a:blip r:embed="rId3">
            <a:alphaModFix/>
          </a:blip>
          <a:srcRect l="27136" t="25606" r="28245" b="12763"/>
          <a:stretch/>
        </p:blipFill>
        <p:spPr>
          <a:xfrm>
            <a:off x="438150" y="163700"/>
            <a:ext cx="10435499" cy="57703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44"/>
          <p:cNvPicPr preferRelativeResize="0"/>
          <p:nvPr/>
        </p:nvPicPr>
        <p:blipFill rotWithShape="1">
          <a:blip r:embed="rId3">
            <a:alphaModFix/>
          </a:blip>
          <a:srcRect l="28278" t="22994" r="26776" b="15670"/>
          <a:stretch/>
        </p:blipFill>
        <p:spPr>
          <a:xfrm>
            <a:off x="619125" y="535175"/>
            <a:ext cx="10861998" cy="5132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5"/>
          <p:cNvSpPr txBox="1">
            <a:spLocks noGrp="1"/>
          </p:cNvSpPr>
          <p:nvPr>
            <p:ph type="title"/>
          </p:nvPr>
        </p:nvSpPr>
        <p:spPr>
          <a:xfrm>
            <a:off x="838200" y="365126"/>
            <a:ext cx="10515600" cy="10326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3600"/>
              <a:buFont typeface="Arial"/>
              <a:buNone/>
            </a:pPr>
            <a:r>
              <a:rPr lang="en-US" sz="3600" b="1">
                <a:solidFill>
                  <a:srgbClr val="548135"/>
                </a:solidFill>
                <a:latin typeface="Century Gothic"/>
                <a:ea typeface="Century Gothic"/>
                <a:cs typeface="Century Gothic"/>
                <a:sym typeface="Century Gothic"/>
              </a:rPr>
              <a:t>Planeación día a día- Biología </a:t>
            </a:r>
            <a:endParaRPr/>
          </a:p>
        </p:txBody>
      </p:sp>
      <p:graphicFrame>
        <p:nvGraphicFramePr>
          <p:cNvPr id="349" name="Google Shape;349;p45"/>
          <p:cNvGraphicFramePr/>
          <p:nvPr/>
        </p:nvGraphicFramePr>
        <p:xfrm>
          <a:off x="952500" y="1397725"/>
          <a:ext cx="10287000" cy="5314710"/>
        </p:xfrm>
        <a:graphic>
          <a:graphicData uri="http://schemas.openxmlformats.org/drawingml/2006/table">
            <a:tbl>
              <a:tblPr>
                <a:noFill/>
                <a:tableStyleId>{8C46DCB3-0C1A-4D47-9CC4-4EFA759C6DDA}</a:tableStyleId>
              </a:tblPr>
              <a:tblGrid>
                <a:gridCol w="2482950">
                  <a:extLst>
                    <a:ext uri="{9D8B030D-6E8A-4147-A177-3AD203B41FA5}">
                      <a16:colId xmlns:a16="http://schemas.microsoft.com/office/drawing/2014/main" val="20000"/>
                    </a:ext>
                  </a:extLst>
                </a:gridCol>
                <a:gridCol w="7804050">
                  <a:extLst>
                    <a:ext uri="{9D8B030D-6E8A-4147-A177-3AD203B41FA5}">
                      <a16:colId xmlns:a16="http://schemas.microsoft.com/office/drawing/2014/main" val="20001"/>
                    </a:ext>
                  </a:extLst>
                </a:gridCol>
              </a:tblGrid>
              <a:tr h="4363600">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t>Unidad I</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¿POR QUÉ LA BIOLOGÍA ES UNA CIENCIA Y CUÁL ES SU OBJETO DE ESTUDIO? (10 HORAS)	</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PROPÓSITO: Al finalizar, el alumno: Reconocerá que la biología es una ciencia en constante desarrollo, a través del estudio de los sistemas biológicos para que le permitan comprender su dinámica y cambio.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________________________________</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Identifica a la Teoría celular y la Teoría de la evolución por selección natural como modelos unificadores que proporcionaron las bases científicas de la biología moderna.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Reconoce que el panorama actual del estudio de la biología permite entender la dinámica y cambio en los sistemas biológicos.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Distingue las características generales de los sistemas biológicos.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Identifica los niveles de organización de los sistemas biológicos.	</a:t>
                      </a:r>
                      <a:endParaRPr sz="1000" u="none" strike="noStrike" cap="none"/>
                    </a:p>
                  </a:txBody>
                  <a:tcPr marL="91425" marR="91425" marT="91425" marB="91425"/>
                </a:tc>
                <a:tc>
                  <a:txBody>
                    <a:bodyPr/>
                    <a:lstStyle/>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Del 12 al 16 de Agosto del 2019</a:t>
                      </a:r>
                      <a:endParaRPr sz="1000" b="1"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endParaRPr sz="1000" b="1"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Inicio: </a:t>
                      </a:r>
                      <a:r>
                        <a:rPr lang="en-US" sz="1000" u="none" strike="noStrike" cap="none">
                          <a:solidFill>
                            <a:schemeClr val="dk1"/>
                          </a:solidFill>
                          <a:latin typeface="Century Gothic"/>
                          <a:ea typeface="Century Gothic"/>
                          <a:cs typeface="Century Gothic"/>
                          <a:sym typeface="Century Gothic"/>
                        </a:rPr>
                        <a:t>El profesor se presentará y se revisará junto con los alumnos los lineamientos generales de la materia.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Desarrollo: </a:t>
                      </a:r>
                      <a:r>
                        <a:rPr lang="en-US" sz="1000" u="none" strike="noStrike" cap="none">
                          <a:solidFill>
                            <a:schemeClr val="dk1"/>
                          </a:solidFill>
                          <a:latin typeface="Century Gothic"/>
                          <a:ea typeface="Century Gothic"/>
                          <a:cs typeface="Century Gothic"/>
                          <a:sym typeface="Century Gothic"/>
                        </a:rPr>
                        <a:t>Se solicitará a los alumnos que se presenten, que compartan algunas áreas de interés y mencionen sus expectativas sobre el curso.</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Cierre: </a:t>
                      </a:r>
                      <a:r>
                        <a:rPr lang="en-US" sz="1000" u="none" strike="noStrike" cap="none">
                          <a:solidFill>
                            <a:schemeClr val="dk1"/>
                          </a:solidFill>
                          <a:latin typeface="Century Gothic"/>
                          <a:ea typeface="Century Gothic"/>
                          <a:cs typeface="Century Gothic"/>
                          <a:sym typeface="Century Gothic"/>
                        </a:rPr>
                        <a:t>Se entregará impresa la síntesis del programa a los alumnos y se solicitará que lo firmen y pegan en su cuaderno.</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Inicio: </a:t>
                      </a:r>
                      <a:r>
                        <a:rPr lang="en-US" sz="1000" u="none" strike="noStrike" cap="none">
                          <a:solidFill>
                            <a:schemeClr val="dk1"/>
                          </a:solidFill>
                          <a:latin typeface="Century Gothic"/>
                          <a:ea typeface="Century Gothic"/>
                          <a:cs typeface="Century Gothic"/>
                          <a:sym typeface="Century Gothic"/>
                        </a:rPr>
                        <a:t>El profesor anotará al centro del pizarrón la palabra biología y se solicitara a cada uno de los alumnos que anoten alguna palabra que exprese lo que es la materia para ellos.</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u="none" strike="noStrike" cap="none">
                          <a:solidFill>
                            <a:schemeClr val="dk1"/>
                          </a:solidFill>
                          <a:latin typeface="Century Gothic"/>
                          <a:ea typeface="Century Gothic"/>
                          <a:cs typeface="Century Gothic"/>
                          <a:sym typeface="Century Gothic"/>
                        </a:rPr>
                        <a:t>A partir de estas concepciones el profesor explicará el objeto de estudio de la Biología.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Desarrollo: </a:t>
                      </a:r>
                      <a:r>
                        <a:rPr lang="en-US" sz="1000" u="none" strike="noStrike" cap="none">
                          <a:solidFill>
                            <a:schemeClr val="dk1"/>
                          </a:solidFill>
                          <a:latin typeface="Century Gothic"/>
                          <a:ea typeface="Century Gothic"/>
                          <a:cs typeface="Century Gothic"/>
                          <a:sym typeface="Century Gothic"/>
                        </a:rPr>
                        <a:t>Con el objetivo de recuperar aprendizajes previos el profesor solicitará a los alumnos de manera individual resolver un cuadro S.Q.A (Que se, que quiero aprender y que aprendí)</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Cierre: </a:t>
                      </a:r>
                      <a:r>
                        <a:rPr lang="en-US" sz="1000" u="none" strike="noStrike" cap="none">
                          <a:solidFill>
                            <a:schemeClr val="dk1"/>
                          </a:solidFill>
                          <a:latin typeface="Century Gothic"/>
                          <a:ea typeface="Century Gothic"/>
                          <a:cs typeface="Century Gothic"/>
                          <a:sym typeface="Century Gothic"/>
                        </a:rPr>
                        <a:t>Se invitará a los alumnos a compartir los puntos de su cuadro S.Q.A.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800"/>
                        <a:buFont typeface="Arial"/>
                        <a:buNone/>
                      </a:pPr>
                      <a:r>
                        <a:rPr lang="en-US" sz="800" b="1" u="none" strike="noStrike" cap="none">
                          <a:solidFill>
                            <a:schemeClr val="dk1"/>
                          </a:solidFill>
                          <a:latin typeface="Century Gothic"/>
                          <a:ea typeface="Century Gothic"/>
                          <a:cs typeface="Century Gothic"/>
                          <a:sym typeface="Century Gothic"/>
                        </a:rPr>
                        <a:t>In</a:t>
                      </a:r>
                      <a:r>
                        <a:rPr lang="en-US" sz="1000" b="1" u="none" strike="noStrike" cap="none">
                          <a:solidFill>
                            <a:schemeClr val="dk1"/>
                          </a:solidFill>
                          <a:latin typeface="Century Gothic"/>
                          <a:ea typeface="Century Gothic"/>
                          <a:cs typeface="Century Gothic"/>
                          <a:sym typeface="Century Gothic"/>
                        </a:rPr>
                        <a:t>icio: </a:t>
                      </a:r>
                      <a:r>
                        <a:rPr lang="en-US" sz="1000" u="none" strike="noStrike" cap="none">
                          <a:solidFill>
                            <a:schemeClr val="dk1"/>
                          </a:solidFill>
                          <a:latin typeface="Century Gothic"/>
                          <a:ea typeface="Century Gothic"/>
                          <a:cs typeface="Century Gothic"/>
                          <a:sym typeface="Century Gothic"/>
                        </a:rPr>
                        <a:t>El profesor solicitará a los alumnos que dibujen y definan ¿qué es la ciencia y qué utilidad tiene en la vida del hombre?</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Desarrollo: </a:t>
                      </a:r>
                      <a:r>
                        <a:rPr lang="en-US" sz="1000" u="none" strike="noStrike" cap="none">
                          <a:solidFill>
                            <a:schemeClr val="dk1"/>
                          </a:solidFill>
                          <a:latin typeface="Century Gothic"/>
                          <a:ea typeface="Century Gothic"/>
                          <a:cs typeface="Century Gothic"/>
                          <a:sym typeface="Century Gothic"/>
                        </a:rPr>
                        <a:t>Se solicitará a los alumnos compartir su dibujo y su definición de lo que es la ciencia.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u="none" strike="noStrike" cap="none">
                          <a:solidFill>
                            <a:schemeClr val="dk1"/>
                          </a:solidFill>
                          <a:latin typeface="Century Gothic"/>
                          <a:ea typeface="Century Gothic"/>
                          <a:cs typeface="Century Gothic"/>
                          <a:sym typeface="Century Gothic"/>
                        </a:rPr>
                        <a:t>Se invitará a los alumnos a escuchar el podcast “concepciones sobre la ciencia”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u="none" strike="noStrike" cap="none">
                          <a:solidFill>
                            <a:schemeClr val="dk1"/>
                          </a:solidFill>
                          <a:latin typeface="Century Gothic"/>
                          <a:ea typeface="Century Gothic"/>
                          <a:cs typeface="Century Gothic"/>
                          <a:sym typeface="Century Gothic"/>
                        </a:rPr>
                        <a:t>Del cual se les solicitará rescatar las ideas principales en su cuaderno.</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Cierre: </a:t>
                      </a:r>
                      <a:r>
                        <a:rPr lang="en-US" sz="1000" u="none" strike="noStrike" cap="none">
                          <a:solidFill>
                            <a:schemeClr val="dk1"/>
                          </a:solidFill>
                          <a:latin typeface="Century Gothic"/>
                          <a:ea typeface="Century Gothic"/>
                          <a:cs typeface="Century Gothic"/>
                          <a:sym typeface="Century Gothic"/>
                        </a:rPr>
                        <a:t>Se solicitará a los alumnos anotar en el pizarrón las ideas que consideren más importantes sobre el pod-cast</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endParaRPr sz="1000" b="1"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Inicio</a:t>
                      </a:r>
                      <a:r>
                        <a:rPr lang="en-US" sz="1000" u="none" strike="noStrike" cap="none">
                          <a:solidFill>
                            <a:schemeClr val="dk1"/>
                          </a:solidFill>
                          <a:latin typeface="Century Gothic"/>
                          <a:ea typeface="Century Gothic"/>
                          <a:cs typeface="Century Gothic"/>
                          <a:sym typeface="Century Gothic"/>
                        </a:rPr>
                        <a:t>: Se observarán los videos ¿Qué tiene de especial la ciencia? Y siete enigmas de la ciencia.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Desarrollo: </a:t>
                      </a:r>
                      <a:r>
                        <a:rPr lang="en-US" sz="1000" u="none" strike="noStrike" cap="none">
                          <a:solidFill>
                            <a:schemeClr val="dk1"/>
                          </a:solidFill>
                          <a:latin typeface="Century Gothic"/>
                          <a:ea typeface="Century Gothic"/>
                          <a:cs typeface="Century Gothic"/>
                          <a:sym typeface="Century Gothic"/>
                        </a:rPr>
                        <a:t>El profesor explicará mediante una presentación de power point las “Las características de la ciencia”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Cierre:</a:t>
                      </a:r>
                      <a:r>
                        <a:rPr lang="en-US" sz="1000" u="none" strike="noStrike" cap="none">
                          <a:solidFill>
                            <a:schemeClr val="dk1"/>
                          </a:solidFill>
                          <a:latin typeface="Century Gothic"/>
                          <a:ea typeface="Century Gothic"/>
                          <a:cs typeface="Century Gothic"/>
                          <a:sym typeface="Century Gothic"/>
                        </a:rPr>
                        <a:t> Se solicitará a los alumnos realizar una reflexión personal en donde argumenten ¿Por qué es importante que toda investigación cumpla con las características de la ciencia?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rgbClr val="000000"/>
                        </a:buClr>
                        <a:buSzPts val="1000"/>
                        <a:buFont typeface="Arial"/>
                        <a:buNone/>
                      </a:pPr>
                      <a:endParaRPr sz="10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tc>
                <a:extLst>
                  <a:ext uri="{0D108BD9-81ED-4DB2-BD59-A6C34878D82A}">
                    <a16:rowId xmlns:a16="http://schemas.microsoft.com/office/drawing/2014/main" val="10000"/>
                  </a:ext>
                </a:extLst>
              </a:tr>
              <a:tr h="422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title"/>
          </p:nvPr>
        </p:nvSpPr>
        <p:spPr>
          <a:xfrm>
            <a:off x="838200" y="365126"/>
            <a:ext cx="10515600" cy="10491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3600"/>
              <a:buFont typeface="Arial"/>
              <a:buNone/>
            </a:pPr>
            <a:r>
              <a:rPr lang="en-US" sz="3600" b="1">
                <a:solidFill>
                  <a:srgbClr val="548135"/>
                </a:solidFill>
                <a:latin typeface="Century Gothic"/>
                <a:ea typeface="Century Gothic"/>
                <a:cs typeface="Century Gothic"/>
                <a:sym typeface="Century Gothic"/>
              </a:rPr>
              <a:t>Planeación día a día- Biología</a:t>
            </a:r>
            <a:endParaRPr/>
          </a:p>
        </p:txBody>
      </p:sp>
      <p:graphicFrame>
        <p:nvGraphicFramePr>
          <p:cNvPr id="356" name="Google Shape;356;p46"/>
          <p:cNvGraphicFramePr/>
          <p:nvPr/>
        </p:nvGraphicFramePr>
        <p:xfrm>
          <a:off x="952500" y="1339375"/>
          <a:ext cx="10287000" cy="5273010"/>
        </p:xfrm>
        <a:graphic>
          <a:graphicData uri="http://schemas.openxmlformats.org/drawingml/2006/table">
            <a:tbl>
              <a:tblPr>
                <a:noFill/>
                <a:tableStyleId>{8C46DCB3-0C1A-4D47-9CC4-4EFA759C6DDA}</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4837450">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Unidad I</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¿POR QUÉ LA BIOLOGÍA ES UNA CIENCIA Y CUÁL ES SU OBJETO DE ESTUDIO? (10 HORAS)	</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PROPÓSITO: Al finalizar, el alumno: Reconocerá que la biología es una ciencia en constante desarrollo, a través del estudio de los sistemas biológicos para que le permitan comprender su dinámica y cambio.</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____________________________________________________________________</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Aplica habilidades para recopilar, organizar, analizar y sintetizar la información proveniente de diferentes fuentes confiables, que coadyuven en la comprensión de la biología como ciencia.</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Desarrolla destrezas y habilidades propias de los métodos de estudio de la Biología.</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Interactúa de manera propositiva y proactiva con otros compañeros.</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Muestra actitudes favorables hacia la ciencia y sus aplicaciones.</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Desarrolla hábitos, técnicas de estudio y administración del tiempo. </a:t>
                      </a: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chemeClr val="dk1"/>
                          </a:solidFill>
                        </a:rPr>
                        <a:t>Aplica habilidades, actitudes y valores en el diseño de investigaciones escolares sobre alguno de los temas o situación cotidiana relacionada con los contenidos del curso.</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SEMANA DEL 19 AL 23 DE AGOSTO DEL 2019</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Inicio: El profesor iniciará preguntando a los alumnos ¿qué adelantos científicos conocen que se encuentren relacionados con la biología?</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Desarrollo: El profesor organizará a los alumnos en equipos y repartirá artículos sobre avances científicos actuales.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Se solicitará a los alumnos realizar la lectura y extraer las ideas principales. Así como tres preguntas que les hayan surgido a partir de la lectura realizada.</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Cierre: Se solicitará a los equipos exponer brevemente las ideas principales de su artículo y las preguntas elaboradas.</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Inicio: Mediante lluvia de ideas se solicitará a los alumnos recordar ¿Cuáles son los pasos del método científico?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Desarrollo: El profesor explicará a partir de imágenes una presentación en power-point los pasos del método científico.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Se solicitará a los alumnos que identifiquen los pasos del método científico del artículo revisado con anterioridad.</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Cierre: Se invitará a los alumnos para que compartan sus respuestas con el resto del grupo.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Se realizará un ejercicio sobre los pasos del método científico.</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Inicio: Se solicitará a los alumnos recordar y compartir de manera oral algunos acontecimientos importantes en la historia de la biología.</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Desarrollo: Se solicitará a los alumnos realizar una indagación sobre la historia y desarrollo de la Biología con el objetivo de elaborar una línea del tiempo en su cuaderno.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El profesor expondrá apoyado en imágenes las teorías pilares de la biología y su importancia actual.</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Cierre: Se solicitará a los alumnos compartir de manera oral algunos de los descubrimientos de su línea del tiempo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Se invitará a los alumnos a entrar en: https:portalacademico.cch.mx/alumnos/biologia1/teoriacelular/actividad </a:t>
                      </a:r>
                      <a:endParaRPr sz="1000" u="none" strike="noStrike" cap="none"/>
                    </a:p>
                    <a:p>
                      <a:pPr marL="0" marR="0" lvl="0" indent="0" algn="l" rtl="0">
                        <a:lnSpc>
                          <a:spcPct val="100000"/>
                        </a:lnSpc>
                        <a:spcBef>
                          <a:spcPts val="0"/>
                        </a:spcBef>
                        <a:spcAft>
                          <a:spcPts val="0"/>
                        </a:spcAft>
                        <a:buClr>
                          <a:srgbClr val="000000"/>
                        </a:buClr>
                        <a:buSzPts val="1000"/>
                        <a:buFont typeface="Arial"/>
                        <a:buNone/>
                      </a:pPr>
                      <a:endParaRPr sz="10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1100"/>
              <a:buFont typeface="Arial"/>
              <a:buNone/>
            </a:pPr>
            <a:r>
              <a:rPr lang="en-US" sz="3600" b="1">
                <a:solidFill>
                  <a:srgbClr val="548135"/>
                </a:solidFill>
                <a:latin typeface="Century Gothic"/>
                <a:ea typeface="Century Gothic"/>
                <a:cs typeface="Century Gothic"/>
                <a:sym typeface="Century Gothic"/>
              </a:rPr>
              <a:t>Planeación día a día- Biología</a:t>
            </a:r>
            <a:endParaRPr/>
          </a:p>
          <a:p>
            <a:pPr marL="0" lvl="0" indent="0" algn="l" rtl="0">
              <a:lnSpc>
                <a:spcPct val="90000"/>
              </a:lnSpc>
              <a:spcBef>
                <a:spcPts val="0"/>
              </a:spcBef>
              <a:spcAft>
                <a:spcPts val="0"/>
              </a:spcAft>
              <a:buSzPts val="1800"/>
              <a:buNone/>
            </a:pPr>
            <a:endParaRPr/>
          </a:p>
        </p:txBody>
      </p:sp>
      <p:graphicFrame>
        <p:nvGraphicFramePr>
          <p:cNvPr id="363" name="Google Shape;363;p47"/>
          <p:cNvGraphicFramePr/>
          <p:nvPr/>
        </p:nvGraphicFramePr>
        <p:xfrm>
          <a:off x="952500" y="1230675"/>
          <a:ext cx="10287000" cy="4937730"/>
        </p:xfrm>
        <a:graphic>
          <a:graphicData uri="http://schemas.openxmlformats.org/drawingml/2006/table">
            <a:tbl>
              <a:tblPr>
                <a:noFill/>
                <a:tableStyleId>{8C46DCB3-0C1A-4D47-9CC4-4EFA759C6DDA}</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4914825">
                <a:tc>
                  <a:txBody>
                    <a:bodyPr/>
                    <a:lstStyle/>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Unidad I</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¿POR QUÉ LA BIOLOGÍA ES UNA CIENCIA Y CUÁL ES SU OBJETO DE ESTUDIO? (10 HORAS)	</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PROPÓSITO: Al finalizar, el alumno: Reconocerá que la biología es una ciencia en constante desarrollo, a través del estudio de los sistemas biológicos para que le permitan comprender su dinámica y cambio.</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____________________________________________________________________</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Aplica habilidades para recopilar, organizar, analizar y sintetizar la información proveniente de diferentes fuentes confiables, que coadyuven en la comprensión de la biología como ciencia.</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Desarrolla destrezas y habilidades propias de los métodos de estudio de la Biología.</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Interactúa de manera propositiva y proactiva con otros compañeros.</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Muestra actitudes favorables hacia la ciencia y sus aplicaciones.</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Desarrolla hábitos, técnicas de estudio y administración del tiempo. </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r>
                        <a:rPr lang="en-US" sz="1000" u="none" strike="noStrike" cap="none">
                          <a:solidFill>
                            <a:schemeClr val="dk1"/>
                          </a:solidFill>
                        </a:rPr>
                        <a:t>Aplica habilidades, actitudes y valores en el diseño de investigaciones escolares sobre alguno de los temas o situación cotidiana relacionada con los contenidos del curso.</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00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a:t>
                      </a:r>
                      <a:r>
                        <a:rPr lang="en-US" sz="1000" u="none" strike="noStrike" cap="none"/>
                        <a:t>nicio: El profesor mostrará imágenes sobre algunos extraterrestres ficticios y se solicitará a los alumnos explicar ¿cómo verificarían que estas entidades son seres vivos?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Desarrollo: El profesor explicará a partir de imágenes las características generales de los sistemas biológicos.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Se escuchará en clase el podcast ¿Qué es lo que caracteriza a los seres vivos? </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Del cual se solicitará a los alumnos elaborar un mapa mental en su cuaderno.</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t>Cierre: Se repartirán imágenes a los alumnos sobre algunos ejemplos de las características en los sistemas biológicos y se solicitará identificar cada una de ellas.</a:t>
                      </a:r>
                      <a:endParaRPr sz="1000" u="none" strike="noStrike" cap="none"/>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Inicio: </a:t>
                      </a:r>
                      <a:r>
                        <a:rPr lang="en-US" sz="1000" u="none" strike="noStrike" cap="none">
                          <a:solidFill>
                            <a:schemeClr val="dk1"/>
                          </a:solidFill>
                          <a:latin typeface="Century Gothic"/>
                          <a:ea typeface="Century Gothic"/>
                          <a:cs typeface="Century Gothic"/>
                          <a:sym typeface="Century Gothic"/>
                        </a:rPr>
                        <a:t>El profesor organizará al grupo en equipos y entregará imágenes sobre los distintos niveles de organización de la materia con el objetivo de que los ordenen del más simple al más complejo.</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Desarrollo:</a:t>
                      </a:r>
                      <a:r>
                        <a:rPr lang="en-US" sz="1000" u="none" strike="noStrike" cap="none">
                          <a:solidFill>
                            <a:schemeClr val="dk1"/>
                          </a:solidFill>
                          <a:latin typeface="Century Gothic"/>
                          <a:ea typeface="Century Gothic"/>
                          <a:cs typeface="Century Gothic"/>
                          <a:sym typeface="Century Gothic"/>
                        </a:rPr>
                        <a:t> Mediante la revisión de la actividad anterior el profesor explicará los niveles de organización de la materia.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Cierre: </a:t>
                      </a:r>
                      <a:r>
                        <a:rPr lang="en-US" sz="1000" u="none" strike="noStrike" cap="none">
                          <a:solidFill>
                            <a:schemeClr val="dk1"/>
                          </a:solidFill>
                          <a:latin typeface="Century Gothic"/>
                          <a:ea typeface="Century Gothic"/>
                          <a:cs typeface="Century Gothic"/>
                          <a:sym typeface="Century Gothic"/>
                        </a:rPr>
                        <a:t>Se realizarán y revisarán algunos ejercicios sobre los niveles de organización de la materia.</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u="none" strike="noStrike" cap="none">
                          <a:solidFill>
                            <a:schemeClr val="dk1"/>
                          </a:solidFill>
                          <a:latin typeface="Century Gothic"/>
                          <a:ea typeface="Century Gothic"/>
                          <a:cs typeface="Century Gothic"/>
                          <a:sym typeface="Century Gothic"/>
                        </a:rPr>
                        <a:t> </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________________________________</a:t>
                      </a:r>
                      <a:endParaRPr sz="1000" b="1"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Inicio:</a:t>
                      </a:r>
                      <a:r>
                        <a:rPr lang="en-US" sz="1000" u="none" strike="noStrike" cap="none">
                          <a:solidFill>
                            <a:schemeClr val="dk1"/>
                          </a:solidFill>
                          <a:latin typeface="Century Gothic"/>
                          <a:ea typeface="Century Gothic"/>
                          <a:cs typeface="Century Gothic"/>
                          <a:sym typeface="Century Gothic"/>
                        </a:rPr>
                        <a:t> Se invitará a los alumnos para que mediante lluvia de ideas mencionen ¿qué es un elemento químico? Y ¿Qué elementos químicos conforman a los seres humanos?</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u="none" strike="noStrike" cap="none">
                          <a:solidFill>
                            <a:schemeClr val="dk1"/>
                          </a:solidFill>
                          <a:latin typeface="Century Gothic"/>
                          <a:ea typeface="Century Gothic"/>
                          <a:cs typeface="Century Gothic"/>
                          <a:sym typeface="Century Gothic"/>
                        </a:rPr>
                        <a:t>¿Qué es una biomolécula y cuales conforman a los seres humanos?</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b="1" u="none" strike="noStrike" cap="none">
                          <a:solidFill>
                            <a:schemeClr val="dk1"/>
                          </a:solidFill>
                          <a:latin typeface="Century Gothic"/>
                          <a:ea typeface="Century Gothic"/>
                          <a:cs typeface="Century Gothic"/>
                          <a:sym typeface="Century Gothic"/>
                        </a:rPr>
                        <a:t>Desarrollo:</a:t>
                      </a:r>
                      <a:r>
                        <a:rPr lang="en-US" sz="1000" u="none" strike="noStrike" cap="none">
                          <a:solidFill>
                            <a:schemeClr val="dk1"/>
                          </a:solidFill>
                          <a:latin typeface="Century Gothic"/>
                          <a:ea typeface="Century Gothic"/>
                          <a:cs typeface="Century Gothic"/>
                          <a:sym typeface="Century Gothic"/>
                        </a:rPr>
                        <a:t> El profesor explicará mediante una presentación de power point las biomoléculas que conforman a los seres vivos.</a:t>
                      </a:r>
                      <a:endParaRPr sz="1000" u="none" strike="noStrike" cap="none">
                        <a:solidFill>
                          <a:schemeClr val="dk1"/>
                        </a:solidFill>
                        <a:latin typeface="Century Gothic"/>
                        <a:ea typeface="Century Gothic"/>
                        <a:cs typeface="Century Gothic"/>
                        <a:sym typeface="Century Gothic"/>
                      </a:endParaRPr>
                    </a:p>
                    <a:p>
                      <a:pPr marL="0" marR="114300" lvl="0" indent="0" algn="just" rtl="0">
                        <a:lnSpc>
                          <a:spcPct val="115000"/>
                        </a:lnSpc>
                        <a:spcBef>
                          <a:spcPts val="0"/>
                        </a:spcBef>
                        <a:spcAft>
                          <a:spcPts val="0"/>
                        </a:spcAft>
                        <a:buClr>
                          <a:schemeClr val="dk1"/>
                        </a:buClr>
                        <a:buSzPts val="1100"/>
                        <a:buFont typeface="Arial"/>
                        <a:buNone/>
                      </a:pPr>
                      <a:r>
                        <a:rPr lang="en-US" sz="1000" u="none" strike="noStrike" cap="none">
                          <a:solidFill>
                            <a:schemeClr val="dk1"/>
                          </a:solidFill>
                          <a:latin typeface="Century Gothic"/>
                          <a:ea typeface="Century Gothic"/>
                          <a:cs typeface="Century Gothic"/>
                          <a:sym typeface="Century Gothic"/>
                        </a:rPr>
                        <a:t>Se observará el video “Biomoléculas: la química del cuerpo”</a:t>
                      </a:r>
                      <a:endParaRPr sz="10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Century Gothic"/>
                          <a:ea typeface="Century Gothic"/>
                          <a:cs typeface="Century Gothic"/>
                          <a:sym typeface="Century Gothic"/>
                        </a:rPr>
                        <a:t>Cierre:</a:t>
                      </a:r>
                      <a:r>
                        <a:rPr lang="en-US" sz="1000" u="none" strike="noStrike" cap="none">
                          <a:solidFill>
                            <a:schemeClr val="dk1"/>
                          </a:solidFill>
                          <a:latin typeface="Century Gothic"/>
                          <a:ea typeface="Century Gothic"/>
                          <a:cs typeface="Century Gothic"/>
                          <a:sym typeface="Century Gothic"/>
                        </a:rPr>
                        <a:t> Se solicitará a los alumnos entrar a: www.objetos.unam.mx/biologia/moleculasOrganicas/index.html</a:t>
                      </a:r>
                      <a:endParaRPr sz="10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8"/>
          <p:cNvSpPr txBox="1"/>
          <p:nvPr/>
        </p:nvSpPr>
        <p:spPr>
          <a:xfrm>
            <a:off x="824552" y="242296"/>
            <a:ext cx="10694158" cy="112248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0" u="none" strike="noStrike" cap="none">
                <a:solidFill>
                  <a:srgbClr val="548135"/>
                </a:solidFill>
                <a:latin typeface="Century Gothic"/>
                <a:ea typeface="Century Gothic"/>
                <a:cs typeface="Century Gothic"/>
                <a:sym typeface="Century Gothic"/>
              </a:rPr>
              <a:t>Cronograma planeación general (seguimiento) </a:t>
            </a:r>
            <a:endParaRPr sz="3200" b="0" i="0" u="none" strike="noStrike" cap="none">
              <a:solidFill>
                <a:srgbClr val="000000"/>
              </a:solidFill>
              <a:latin typeface="Arial"/>
              <a:ea typeface="Arial"/>
              <a:cs typeface="Arial"/>
              <a:sym typeface="Arial"/>
            </a:endParaRPr>
          </a:p>
        </p:txBody>
      </p:sp>
      <p:pic>
        <p:nvPicPr>
          <p:cNvPr id="369" name="Google Shape;369;p48"/>
          <p:cNvPicPr preferRelativeResize="0"/>
          <p:nvPr/>
        </p:nvPicPr>
        <p:blipFill rotWithShape="1">
          <a:blip r:embed="rId3">
            <a:alphaModFix/>
          </a:blip>
          <a:srcRect/>
          <a:stretch/>
        </p:blipFill>
        <p:spPr>
          <a:xfrm>
            <a:off x="1282890" y="1139047"/>
            <a:ext cx="9007522" cy="53572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374" name="Google Shape;374;p49"/>
          <p:cNvGraphicFramePr/>
          <p:nvPr/>
        </p:nvGraphicFramePr>
        <p:xfrm>
          <a:off x="342288" y="265675"/>
          <a:ext cx="11507425" cy="6343015"/>
        </p:xfrm>
        <a:graphic>
          <a:graphicData uri="http://schemas.openxmlformats.org/drawingml/2006/table">
            <a:tbl>
              <a:tblPr>
                <a:noFill/>
                <a:tableStyleId>{1C835EF5-0DE7-476A-B38D-62CF5C75C5EF}</a:tableStyleId>
              </a:tblPr>
              <a:tblGrid>
                <a:gridCol w="2303325">
                  <a:extLst>
                    <a:ext uri="{9D8B030D-6E8A-4147-A177-3AD203B41FA5}">
                      <a16:colId xmlns:a16="http://schemas.microsoft.com/office/drawing/2014/main" val="20000"/>
                    </a:ext>
                  </a:extLst>
                </a:gridCol>
                <a:gridCol w="1467150">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1740775">
                  <a:extLst>
                    <a:ext uri="{9D8B030D-6E8A-4147-A177-3AD203B41FA5}">
                      <a16:colId xmlns:a16="http://schemas.microsoft.com/office/drawing/2014/main" val="20003"/>
                    </a:ext>
                  </a:extLst>
                </a:gridCol>
                <a:gridCol w="2283525">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314325">
                <a:tc>
                  <a:txBody>
                    <a:bodyPr/>
                    <a:lstStyle/>
                    <a:p>
                      <a:pPr marL="0" marR="0" lvl="0" indent="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 </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Historia.</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Biología.</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Física.</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Matemáticas III</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TLRIID</a:t>
                      </a:r>
                      <a:endParaRPr sz="105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28675">
                <a:tc>
                  <a:txBody>
                    <a:bodyPr/>
                    <a:lstStyle/>
                    <a:p>
                      <a:pPr marL="279400" marR="0" lvl="0" indent="-17780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1. Preguntar y cuestionar.</a:t>
                      </a:r>
                      <a:endParaRPr sz="105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Preguntas que dirigen la Investigación Interdisciplinaria.</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¿Qué evidencias hay  del desarrollo científico de Mesoamérica en la actualidad?</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¿Cómo se relacionan las distintas disciplinas entre sí?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009650">
                <a:tc>
                  <a:txBody>
                    <a:bodyPr/>
                    <a:lstStyle/>
                    <a:p>
                      <a:pPr marL="279400" marR="0" lvl="0" indent="-17780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2. Despertar el interés (detonar).</a:t>
                      </a:r>
                      <a:endParaRPr sz="1050" b="1" u="none" strike="noStrike" cap="none">
                        <a:latin typeface="Century Gothic"/>
                        <a:ea typeface="Century Gothic"/>
                        <a:cs typeface="Century Gothic"/>
                        <a:sym typeface="Century Gothic"/>
                      </a:endParaRPr>
                    </a:p>
                    <a:p>
                      <a:pPr marL="2667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Estrategias para involucrar a los estudiantes con la problemática planteada, en el salón de clase.</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457200" marR="0" lvl="0" indent="-298450" algn="l" rtl="0">
                        <a:lnSpc>
                          <a:spcPct val="115000"/>
                        </a:lnSpc>
                        <a:spcBef>
                          <a:spcPts val="0"/>
                        </a:spcBef>
                        <a:spcAft>
                          <a:spcPts val="0"/>
                        </a:spcAft>
                        <a:buClr>
                          <a:srgbClr val="000000"/>
                        </a:buClr>
                        <a:buSzPts val="1100"/>
                        <a:buFont typeface="Century Gothic"/>
                        <a:buAutoNum type="arabicPeriod"/>
                      </a:pPr>
                      <a:r>
                        <a:rPr lang="en-US" sz="1050" u="none" strike="noStrike" cap="none">
                          <a:latin typeface="Century Gothic"/>
                          <a:ea typeface="Century Gothic"/>
                          <a:cs typeface="Century Gothic"/>
                          <a:sym typeface="Century Gothic"/>
                        </a:rPr>
                        <a:t> Visita al sitio arqueológico de Teotihuacán con la finalidad de detectar una vinculación de los temas trabajados en las sesiones y las observaciones realizadas en el sitio.</a:t>
                      </a:r>
                      <a:endParaRPr sz="1050" u="none" strike="noStrike" cap="none">
                        <a:latin typeface="Century Gothic"/>
                        <a:ea typeface="Century Gothic"/>
                        <a:cs typeface="Century Gothic"/>
                        <a:sym typeface="Century Gothic"/>
                      </a:endParaRPr>
                    </a:p>
                    <a:p>
                      <a:pPr marL="457200" marR="0" lvl="0" indent="-298450" algn="l" rtl="0">
                        <a:lnSpc>
                          <a:spcPct val="115000"/>
                        </a:lnSpc>
                        <a:spcBef>
                          <a:spcPts val="0"/>
                        </a:spcBef>
                        <a:spcAft>
                          <a:spcPts val="0"/>
                        </a:spcAft>
                        <a:buClr>
                          <a:srgbClr val="000000"/>
                        </a:buClr>
                        <a:buSzPts val="1100"/>
                        <a:buFont typeface="Century Gothic"/>
                        <a:buAutoNum type="arabicPeriod"/>
                      </a:pPr>
                      <a:r>
                        <a:rPr lang="en-US" sz="1050" u="none" strike="noStrike" cap="none">
                          <a:latin typeface="Century Gothic"/>
                          <a:ea typeface="Century Gothic"/>
                          <a:cs typeface="Century Gothic"/>
                          <a:sym typeface="Century Gothic"/>
                        </a:rPr>
                        <a:t>Agrupar los conocimientos en un compendio de divulgación</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1314450">
                <a:tc>
                  <a:txBody>
                    <a:bodyPr/>
                    <a:lstStyle/>
                    <a:p>
                      <a:pPr marL="279400" marR="0" lvl="0" indent="-17780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3. Recopilar información a través de la investigación.</a:t>
                      </a:r>
                      <a:endParaRPr sz="105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Lo que se investiga.</a:t>
                      </a:r>
                      <a:endParaRPr sz="105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Fuentes  que se utilizan.</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Mapas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-Bibliografía especializada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-Zona arqueológica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-Cartas de relación</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Formas de medición en mesoamérica.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Análisis de formas de medición</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Videos acerca de las pirámides de mesoamércia.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Artículos acerca de las construcciones.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-Material audivisual sobre el desarrollo científico en Mesoamérica.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-Artículos de divulgación científica sobre el desarrollo de las matemáticas en Mesoamérica.</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-Bibliografía especializada.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-Artículos de divulgación científica relacionados con los temas vistos en clase</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-Artículos periodísticos.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-Caricaturas políticas.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62150">
                <a:tc>
                  <a:txBody>
                    <a:bodyPr/>
                    <a:lstStyle/>
                    <a:p>
                      <a:pPr marL="279400" marR="0" lvl="0" indent="-17780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4. Organizar la información.</a:t>
                      </a:r>
                      <a:endParaRPr sz="105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	</a:t>
                      </a:r>
                      <a:r>
                        <a:rPr lang="en-US" sz="1050" u="none" strike="noStrike" cap="none">
                          <a:latin typeface="Century Gothic"/>
                          <a:ea typeface="Century Gothic"/>
                          <a:cs typeface="Century Gothic"/>
                          <a:sym typeface="Century Gothic"/>
                        </a:rPr>
                        <a:t>Implica:</a:t>
                      </a:r>
                      <a:endParaRPr sz="105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clasificación de datos obtenidos,</a:t>
                      </a:r>
                      <a:endParaRPr sz="105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análisis de los datos obtenidos,        	registro de la información.</a:t>
                      </a:r>
                      <a:endParaRPr sz="105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conclusiones por disciplina,</a:t>
                      </a:r>
                      <a:endParaRPr sz="105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conclusiones conjuntas.</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Comentario analítico, elaboración de mapas conceptuales, infografías, cuadros comparativos, mapas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r>
                        <a:rPr lang="en-US" sz="1050" u="none" strike="noStrike" cap="none">
                          <a:solidFill>
                            <a:schemeClr val="dk1"/>
                          </a:solidFill>
                          <a:latin typeface="Century Gothic"/>
                          <a:ea typeface="Century Gothic"/>
                          <a:cs typeface="Century Gothic"/>
                          <a:sym typeface="Century Gothic"/>
                        </a:rPr>
                        <a:t>Análisis de formas de medición</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latin typeface="Century Gothic"/>
                          <a:ea typeface="Century Gothic"/>
                          <a:cs typeface="Century Gothic"/>
                          <a:sym typeface="Century Gothic"/>
                        </a:rPr>
                        <a:t>-Elaboración de factores de conversión</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latin typeface="Century Gothic"/>
                          <a:ea typeface="Century Gothic"/>
                          <a:cs typeface="Century Gothic"/>
                          <a:sym typeface="Century Gothic"/>
                        </a:rPr>
                        <a:t>- Elaboración de comentario analítico.</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-Comentario analítico.</a:t>
                      </a:r>
                      <a:br>
                        <a:rPr lang="en-US" sz="1050" u="none" strike="noStrike" cap="none">
                          <a:latin typeface="Century Gothic"/>
                          <a:ea typeface="Century Gothic"/>
                          <a:cs typeface="Century Gothic"/>
                          <a:sym typeface="Century Gothic"/>
                        </a:rPr>
                      </a:br>
                      <a:r>
                        <a:rPr lang="en-US" sz="1050" u="none" strike="noStrike" cap="none">
                          <a:latin typeface="Century Gothic"/>
                          <a:ea typeface="Century Gothic"/>
                          <a:cs typeface="Century Gothic"/>
                          <a:sym typeface="Century Gothic"/>
                        </a:rPr>
                        <a:t>-Maqueta.</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-Comentario analítico. </a:t>
                      </a:r>
                      <a:br>
                        <a:rPr lang="en-US" sz="1050" u="none" strike="noStrike" cap="none">
                          <a:latin typeface="Century Gothic"/>
                          <a:ea typeface="Century Gothic"/>
                          <a:cs typeface="Century Gothic"/>
                          <a:sym typeface="Century Gothic"/>
                        </a:rPr>
                      </a:br>
                      <a:r>
                        <a:rPr lang="en-US" sz="1050" u="none" strike="noStrike" cap="none">
                          <a:latin typeface="Century Gothic"/>
                          <a:ea typeface="Century Gothic"/>
                          <a:cs typeface="Century Gothic"/>
                          <a:sym typeface="Century Gothic"/>
                        </a:rPr>
                        <a:t>-Editorial.</a:t>
                      </a:r>
                      <a:br>
                        <a:rPr lang="en-US" sz="1050" u="none" strike="noStrike" cap="none">
                          <a:latin typeface="Century Gothic"/>
                          <a:ea typeface="Century Gothic"/>
                          <a:cs typeface="Century Gothic"/>
                          <a:sym typeface="Century Gothic"/>
                        </a:rPr>
                      </a:br>
                      <a:r>
                        <a:rPr lang="en-US" sz="1050" u="none" strike="noStrike" cap="none">
                          <a:latin typeface="Century Gothic"/>
                          <a:ea typeface="Century Gothic"/>
                          <a:cs typeface="Century Gothic"/>
                          <a:sym typeface="Century Gothic"/>
                        </a:rPr>
                        <a:t>-Caricatura política.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aphicFrame>
        <p:nvGraphicFramePr>
          <p:cNvPr id="379" name="Google Shape;379;p50"/>
          <p:cNvGraphicFramePr/>
          <p:nvPr/>
        </p:nvGraphicFramePr>
        <p:xfrm>
          <a:off x="342288" y="265675"/>
          <a:ext cx="11507425" cy="6176519"/>
        </p:xfrm>
        <a:graphic>
          <a:graphicData uri="http://schemas.openxmlformats.org/drawingml/2006/table">
            <a:tbl>
              <a:tblPr>
                <a:noFill/>
                <a:tableStyleId>{1C835EF5-0DE7-476A-B38D-62CF5C75C5EF}</a:tableStyleId>
              </a:tblPr>
              <a:tblGrid>
                <a:gridCol w="2522400">
                  <a:extLst>
                    <a:ext uri="{9D8B030D-6E8A-4147-A177-3AD203B41FA5}">
                      <a16:colId xmlns:a16="http://schemas.microsoft.com/office/drawing/2014/main" val="20000"/>
                    </a:ext>
                  </a:extLst>
                </a:gridCol>
                <a:gridCol w="1248075">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2302750">
                  <a:extLst>
                    <a:ext uri="{9D8B030D-6E8A-4147-A177-3AD203B41FA5}">
                      <a16:colId xmlns:a16="http://schemas.microsoft.com/office/drawing/2014/main" val="20003"/>
                    </a:ext>
                  </a:extLst>
                </a:gridCol>
                <a:gridCol w="1721550">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2627650">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5.</a:t>
                      </a:r>
                      <a:r>
                        <a:rPr lang="en-US" sz="900" b="1" i="1"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Llegar a</a:t>
                      </a:r>
                      <a:r>
                        <a:rPr lang="en-US" sz="900" b="1" i="1"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conclusiones parciales</a:t>
                      </a:r>
                      <a:endParaRPr sz="9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(por disciplina) útiles para el</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proyecto, de tal forma que lo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aclaran, describen o descifran,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(fruto de la reflexión colaborativa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de los estudiantes).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¿Cómo se lograron?</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Presentación y discusión colectiva del comentario analítico, puesta en común sobre la lectura de bibliografía especializada, presentación y discusión de los materiales obtenidos en el desarrollo de la estrategia de Agendas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Foro de discusión acerca de las investigaciones</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Discusión de los factores de conversión obtenidos por los distintos equipos.</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Conclusiones grupales en forma de organizadores gráficos (mapas conceptuales, semánticos, etc.)</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9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-Elaboración de un modelo a escala donde se muestre la aplicación de los conocimientos obtenidos a partir de la observación en campo.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-Discusión grupal sobre el análisis de la implementación de la trigonometría en Teotihuacán.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-Discusión colectiva sobre los temas revisados en clase.</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90725">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6.</a:t>
                      </a: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Conectar.</a:t>
                      </a:r>
                      <a:endParaRPr sz="9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 	</a:t>
                      </a:r>
                      <a:r>
                        <a:rPr lang="en-US" sz="900" u="none" strike="noStrike" cap="none">
                          <a:latin typeface="Century Gothic"/>
                          <a:ea typeface="Century Gothic"/>
                          <a:cs typeface="Century Gothic"/>
                          <a:sym typeface="Century Gothic"/>
                        </a:rPr>
                        <a:t>Manera en que las conclusiones</a:t>
                      </a:r>
                      <a:endParaRPr sz="900" u="none" strike="noStrike" cap="none">
                        <a:latin typeface="Century Gothic"/>
                        <a:ea typeface="Century Gothic"/>
                        <a:cs typeface="Century Gothic"/>
                        <a:sym typeface="Century Gothic"/>
                      </a:endParaRPr>
                    </a:p>
                    <a:p>
                      <a:pPr marL="444500" marR="0" lvl="0" indent="-4445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de cada disciplina dan</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respuesta  o se vinculan con</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la pregunta  disparadora del</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proyecto.</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Estrategia o  actividad para lograr</a:t>
                      </a:r>
                      <a:endParaRPr sz="900" u="none" strike="noStrike" cap="none">
                        <a:latin typeface="Century Gothic"/>
                        <a:ea typeface="Century Gothic"/>
                        <a:cs typeface="Century Gothic"/>
                        <a:sym typeface="Century Gothic"/>
                      </a:endParaRPr>
                    </a:p>
                    <a:p>
                      <a:pPr marL="203200" marR="0" lvl="0" indent="-2032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que haya   conciencia de ello.</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 partir de la elaboración de comentarios analíticos en cada una de las materias en donde se vincule el aspecto cientíco, histórico y cultural, que acompañan a la elaboración de este producto.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535050">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7. </a:t>
                      </a: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Evaluar la información generada.</a:t>
                      </a:r>
                      <a:endParaRPr sz="900" b="1"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¿La información obtenida cubre las necesidades para la solución del problema?</a:t>
                      </a:r>
                      <a:endParaRPr sz="900"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Propuesta de investigaciones para complementar el proyecto.</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Se promediarán las calificaciones obtenidas en cada asignatura para generar una calificación integral para las materias involucradas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1"/>
          <p:cNvSpPr txBox="1"/>
          <p:nvPr/>
        </p:nvSpPr>
        <p:spPr>
          <a:xfrm>
            <a:off x="824552" y="242296"/>
            <a:ext cx="10694158" cy="112248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1" i="0" u="none" strike="noStrike" cap="none">
                <a:solidFill>
                  <a:srgbClr val="548135"/>
                </a:solidFill>
                <a:latin typeface="Century Gothic"/>
                <a:ea typeface="Century Gothic"/>
                <a:cs typeface="Century Gothic"/>
                <a:sym typeface="Century Gothic"/>
              </a:rPr>
              <a:t>Reflexión. Grupo interdisciplinario. </a:t>
            </a:r>
            <a:endParaRPr sz="3200" b="0" i="0" u="none" strike="noStrike" cap="none">
              <a:solidFill>
                <a:srgbClr val="000000"/>
              </a:solidFill>
              <a:latin typeface="Arial"/>
              <a:ea typeface="Arial"/>
              <a:cs typeface="Arial"/>
              <a:sym typeface="Arial"/>
            </a:endParaRPr>
          </a:p>
        </p:txBody>
      </p:sp>
      <p:graphicFrame>
        <p:nvGraphicFramePr>
          <p:cNvPr id="385" name="Google Shape;385;p51"/>
          <p:cNvGraphicFramePr/>
          <p:nvPr/>
        </p:nvGraphicFramePr>
        <p:xfrm>
          <a:off x="2156346" y="1364776"/>
          <a:ext cx="6496325" cy="3439225"/>
        </p:xfrm>
        <a:graphic>
          <a:graphicData uri="http://schemas.openxmlformats.org/drawingml/2006/table">
            <a:tbl>
              <a:tblPr firstRow="1" bandRow="1">
                <a:noFill/>
                <a:tableStyleId>{7DDFA9A5-9D87-43EB-ADC9-52B187AB512F}</a:tableStyleId>
              </a:tblPr>
              <a:tblGrid>
                <a:gridCol w="1988950">
                  <a:extLst>
                    <a:ext uri="{9D8B030D-6E8A-4147-A177-3AD203B41FA5}">
                      <a16:colId xmlns:a16="http://schemas.microsoft.com/office/drawing/2014/main" val="20000"/>
                    </a:ext>
                  </a:extLst>
                </a:gridCol>
                <a:gridCol w="2277375">
                  <a:extLst>
                    <a:ext uri="{9D8B030D-6E8A-4147-A177-3AD203B41FA5}">
                      <a16:colId xmlns:a16="http://schemas.microsoft.com/office/drawing/2014/main" val="20001"/>
                    </a:ext>
                  </a:extLst>
                </a:gridCol>
                <a:gridCol w="2230000">
                  <a:extLst>
                    <a:ext uri="{9D8B030D-6E8A-4147-A177-3AD203B41FA5}">
                      <a16:colId xmlns:a16="http://schemas.microsoft.com/office/drawing/2014/main" val="20002"/>
                    </a:ext>
                  </a:extLst>
                </a:gridCol>
              </a:tblGrid>
              <a:tr h="3439225">
                <a:tc>
                  <a:txBody>
                    <a:bodyPr/>
                    <a:lstStyle/>
                    <a:p>
                      <a:pPr marL="73025" marR="0" lvl="0" indent="0" algn="ctr" rtl="0">
                        <a:lnSpc>
                          <a:spcPct val="116666"/>
                        </a:lnSpc>
                        <a:spcBef>
                          <a:spcPts val="0"/>
                        </a:spcBef>
                        <a:spcAft>
                          <a:spcPts val="0"/>
                        </a:spcAft>
                        <a:buNone/>
                      </a:pPr>
                      <a:r>
                        <a:rPr lang="en-US" sz="1200" u="none" strike="noStrike" cap="none"/>
                        <a:t>Avances</a:t>
                      </a:r>
                      <a:endParaRPr sz="1100" u="none" strike="noStrike" cap="none"/>
                    </a:p>
                    <a:p>
                      <a:pPr marL="0" marR="0" lvl="0" indent="0" algn="just" rtl="0">
                        <a:lnSpc>
                          <a:spcPct val="97000"/>
                        </a:lnSpc>
                        <a:spcBef>
                          <a:spcPts val="0"/>
                        </a:spcBef>
                        <a:spcAft>
                          <a:spcPts val="0"/>
                        </a:spcAft>
                        <a:buNone/>
                      </a:pPr>
                      <a:r>
                        <a:rPr lang="en-US" sz="1200" u="none" strike="noStrike" cap="none"/>
                        <a:t>Empate en tiempos, fluidez de los  proyectos </a:t>
                      </a:r>
                      <a:endParaRPr sz="1100" u="none" strike="noStrike" cap="none"/>
                    </a:p>
                    <a:p>
                      <a:pPr marL="0" marR="0" lvl="0" indent="0" algn="just" rtl="0">
                        <a:lnSpc>
                          <a:spcPct val="97000"/>
                        </a:lnSpc>
                        <a:spcBef>
                          <a:spcPts val="0"/>
                        </a:spcBef>
                        <a:spcAft>
                          <a:spcPts val="0"/>
                        </a:spcAft>
                        <a:buNone/>
                      </a:pPr>
                      <a:r>
                        <a:rPr lang="en-US" sz="1200" u="none" strike="noStrike" cap="none"/>
                        <a:t> </a:t>
                      </a:r>
                      <a:endParaRPr sz="1100" u="none" strike="noStrike" cap="none"/>
                    </a:p>
                    <a:p>
                      <a:pPr marL="0" marR="0" lvl="0" indent="0" algn="just" rtl="0">
                        <a:lnSpc>
                          <a:spcPct val="111666"/>
                        </a:lnSpc>
                        <a:spcBef>
                          <a:spcPts val="0"/>
                        </a:spcBef>
                        <a:spcAft>
                          <a:spcPts val="0"/>
                        </a:spcAft>
                        <a:buNone/>
                      </a:pPr>
                      <a:r>
                        <a:rPr lang="en-US" sz="1200" u="none" strike="noStrike" cap="none"/>
                        <a:t>Flexibilidad por parte de  los docentes</a:t>
                      </a:r>
                      <a:endParaRPr sz="1100" u="none" strike="noStrike" cap="none"/>
                    </a:p>
                    <a:p>
                      <a:pPr marL="0" marR="0" lvl="0" indent="0" algn="just" rtl="0">
                        <a:lnSpc>
                          <a:spcPct val="111666"/>
                        </a:lnSpc>
                        <a:spcBef>
                          <a:spcPts val="0"/>
                        </a:spcBef>
                        <a:spcAft>
                          <a:spcPts val="0"/>
                        </a:spcAft>
                        <a:buNone/>
                      </a:pPr>
                      <a:r>
                        <a:rPr lang="en-US" sz="1200" u="none" strike="noStrike" cap="none"/>
                        <a:t> </a:t>
                      </a:r>
                      <a:endParaRPr sz="1100" u="none" strike="noStrike" cap="none"/>
                    </a:p>
                    <a:p>
                      <a:pPr marL="0" marR="0" lvl="0" indent="0" algn="just" rtl="0">
                        <a:lnSpc>
                          <a:spcPct val="115833"/>
                        </a:lnSpc>
                        <a:spcBef>
                          <a:spcPts val="0"/>
                        </a:spcBef>
                        <a:spcAft>
                          <a:spcPts val="0"/>
                        </a:spcAft>
                        <a:buNone/>
                      </a:pPr>
                      <a:r>
                        <a:rPr lang="en-US" sz="1200" u="none" strike="noStrike" cap="none"/>
                        <a:t>Participación activa  de los docentes</a:t>
                      </a:r>
                      <a:endParaRPr sz="1100" u="none" strike="noStrike" cap="none"/>
                    </a:p>
                    <a:p>
                      <a:pPr marL="0" marR="0" lvl="0" indent="0" algn="just" rtl="0">
                        <a:lnSpc>
                          <a:spcPct val="115833"/>
                        </a:lnSpc>
                        <a:spcBef>
                          <a:spcPts val="0"/>
                        </a:spcBef>
                        <a:spcAft>
                          <a:spcPts val="0"/>
                        </a:spcAft>
                        <a:buNone/>
                      </a:pPr>
                      <a:r>
                        <a:rPr lang="en-US" sz="1200" u="none" strike="noStrike" cap="none"/>
                        <a:t> </a:t>
                      </a:r>
                      <a:endParaRPr sz="1100" u="none" strike="noStrike" cap="none"/>
                    </a:p>
                    <a:p>
                      <a:pPr marL="0" marR="0" lvl="0" indent="0" algn="just" rtl="0">
                        <a:lnSpc>
                          <a:spcPct val="117499"/>
                        </a:lnSpc>
                        <a:spcBef>
                          <a:spcPts val="0"/>
                        </a:spcBef>
                        <a:spcAft>
                          <a:spcPts val="0"/>
                        </a:spcAft>
                        <a:buNone/>
                      </a:pPr>
                      <a:r>
                        <a:rPr lang="en-US" sz="1200" u="none" strike="noStrike" cap="none"/>
                        <a:t>Se compartieron experiencias.</a:t>
                      </a:r>
                      <a:endParaRPr sz="1100" u="none" strike="noStrike" cap="none">
                        <a:latin typeface="Calibri"/>
                        <a:ea typeface="Calibri"/>
                        <a:cs typeface="Calibri"/>
                        <a:sym typeface="Calibri"/>
                      </a:endParaRPr>
                    </a:p>
                  </a:txBody>
                  <a:tcPr marL="9525" marR="9525" marT="9525" marB="0"/>
                </a:tc>
                <a:tc>
                  <a:txBody>
                    <a:bodyPr/>
                    <a:lstStyle/>
                    <a:p>
                      <a:pPr marL="73025" marR="0" lvl="0" indent="0" algn="ctr" rtl="0">
                        <a:lnSpc>
                          <a:spcPct val="116666"/>
                        </a:lnSpc>
                        <a:spcBef>
                          <a:spcPts val="0"/>
                        </a:spcBef>
                        <a:spcAft>
                          <a:spcPts val="0"/>
                        </a:spcAft>
                        <a:buNone/>
                      </a:pPr>
                      <a:r>
                        <a:rPr lang="en-US" sz="1200" u="none" strike="noStrike" cap="none"/>
                        <a:t>Tropiezos</a:t>
                      </a:r>
                      <a:endParaRPr sz="1100" u="none" strike="noStrike" cap="none"/>
                    </a:p>
                    <a:p>
                      <a:pPr marL="0" marR="0" lvl="0" indent="0" algn="l" rtl="0">
                        <a:lnSpc>
                          <a:spcPct val="113333"/>
                        </a:lnSpc>
                        <a:spcBef>
                          <a:spcPts val="0"/>
                        </a:spcBef>
                        <a:spcAft>
                          <a:spcPts val="0"/>
                        </a:spcAft>
                        <a:buNone/>
                      </a:pPr>
                      <a:r>
                        <a:rPr lang="en-US" sz="1200" u="none" strike="noStrike" cap="none"/>
                        <a:t>Coincidir en los tiempos</a:t>
                      </a:r>
                      <a:endParaRPr sz="1100" u="none" strike="noStrike" cap="none"/>
                    </a:p>
                    <a:p>
                      <a:pPr marL="0" marR="0" lvl="0" indent="0" algn="l" rtl="0">
                        <a:lnSpc>
                          <a:spcPct val="113333"/>
                        </a:lnSpc>
                        <a:spcBef>
                          <a:spcPts val="0"/>
                        </a:spcBef>
                        <a:spcAft>
                          <a:spcPts val="0"/>
                        </a:spcAft>
                        <a:buNone/>
                      </a:pPr>
                      <a:r>
                        <a:rPr lang="en-US" sz="1200" u="none" strike="noStrike" cap="none"/>
                        <a:t> </a:t>
                      </a:r>
                      <a:endParaRPr sz="1100" u="none" strike="noStrike" cap="none"/>
                    </a:p>
                    <a:p>
                      <a:pPr marL="0" marR="0" lvl="0" indent="0" algn="l" rtl="0">
                        <a:lnSpc>
                          <a:spcPct val="117499"/>
                        </a:lnSpc>
                        <a:spcBef>
                          <a:spcPts val="0"/>
                        </a:spcBef>
                        <a:spcAft>
                          <a:spcPts val="0"/>
                        </a:spcAft>
                        <a:buNone/>
                      </a:pPr>
                      <a:r>
                        <a:rPr lang="en-US" sz="1200" u="none" strike="noStrike" cap="none"/>
                        <a:t>No asistieron todos los docentes los días de trabajo </a:t>
                      </a:r>
                      <a:endParaRPr sz="1100" u="none" strike="noStrike" cap="none"/>
                    </a:p>
                    <a:p>
                      <a:pPr marL="0" marR="0" lvl="0" indent="0" algn="l" rtl="0">
                        <a:lnSpc>
                          <a:spcPct val="117499"/>
                        </a:lnSpc>
                        <a:spcBef>
                          <a:spcPts val="0"/>
                        </a:spcBef>
                        <a:spcAft>
                          <a:spcPts val="0"/>
                        </a:spcAft>
                        <a:buNone/>
                      </a:pPr>
                      <a:r>
                        <a:rPr lang="en-US" sz="1200" u="none" strike="noStrike" cap="none"/>
                        <a:t> </a:t>
                      </a:r>
                      <a:endParaRPr sz="1100" u="none" strike="noStrike" cap="none"/>
                    </a:p>
                    <a:p>
                      <a:pPr marL="0" marR="0" lvl="0" indent="0" algn="l" rtl="0">
                        <a:lnSpc>
                          <a:spcPct val="118333"/>
                        </a:lnSpc>
                        <a:spcBef>
                          <a:spcPts val="0"/>
                        </a:spcBef>
                        <a:spcAft>
                          <a:spcPts val="0"/>
                        </a:spcAft>
                        <a:buNone/>
                      </a:pPr>
                      <a:r>
                        <a:rPr lang="en-US" sz="1200" u="none" strike="noStrike" cap="none"/>
                        <a:t>Poca claridad en el proyecto y formatos </a:t>
                      </a:r>
                      <a:endParaRPr sz="1100" u="none" strike="noStrike" cap="none"/>
                    </a:p>
                    <a:p>
                      <a:pPr marL="0" marR="0" lvl="0" indent="0" algn="l" rtl="0">
                        <a:lnSpc>
                          <a:spcPct val="118333"/>
                        </a:lnSpc>
                        <a:spcBef>
                          <a:spcPts val="0"/>
                        </a:spcBef>
                        <a:spcAft>
                          <a:spcPts val="0"/>
                        </a:spcAft>
                        <a:buNone/>
                      </a:pPr>
                      <a:r>
                        <a:rPr lang="en-US" sz="1200" u="none" strike="noStrike" cap="none"/>
                        <a:t> </a:t>
                      </a:r>
                      <a:endParaRPr sz="1100" u="none" strike="noStrike" cap="none"/>
                    </a:p>
                    <a:p>
                      <a:pPr marL="0" marR="0" lvl="0" indent="0" algn="l" rtl="0">
                        <a:lnSpc>
                          <a:spcPct val="118333"/>
                        </a:lnSpc>
                        <a:spcBef>
                          <a:spcPts val="0"/>
                        </a:spcBef>
                        <a:spcAft>
                          <a:spcPts val="0"/>
                        </a:spcAft>
                        <a:buNone/>
                      </a:pPr>
                      <a:r>
                        <a:rPr lang="en-US" sz="1200" u="none" strike="noStrike" cap="none"/>
                        <a:t>El material de lecturas costó un  poco de trabajo entenderlas.</a:t>
                      </a:r>
                      <a:endParaRPr sz="1100" u="none" strike="noStrike" cap="none"/>
                    </a:p>
                    <a:p>
                      <a:pPr marL="0" marR="0" lvl="0" indent="0" algn="l" rtl="0">
                        <a:lnSpc>
                          <a:spcPct val="118333"/>
                        </a:lnSpc>
                        <a:spcBef>
                          <a:spcPts val="0"/>
                        </a:spcBef>
                        <a:spcAft>
                          <a:spcPts val="0"/>
                        </a:spcAft>
                        <a:buNone/>
                      </a:pPr>
                      <a:r>
                        <a:rPr lang="en-US" sz="1200" u="none" strike="noStrike" cap="none"/>
                        <a:t> </a:t>
                      </a:r>
                      <a:endParaRPr sz="1100" u="none" strike="noStrike" cap="none"/>
                    </a:p>
                    <a:p>
                      <a:pPr marL="0" marR="0" lvl="0" indent="0" algn="l" rtl="0">
                        <a:lnSpc>
                          <a:spcPct val="118333"/>
                        </a:lnSpc>
                        <a:spcBef>
                          <a:spcPts val="0"/>
                        </a:spcBef>
                        <a:spcAft>
                          <a:spcPts val="0"/>
                        </a:spcAft>
                        <a:buNone/>
                      </a:pPr>
                      <a:r>
                        <a:rPr lang="en-US" sz="1200" u="none" strike="noStrike" cap="none"/>
                        <a:t>Cambio de plantilla docente. </a:t>
                      </a:r>
                      <a:endParaRPr sz="1100" u="none" strike="noStrike" cap="none"/>
                    </a:p>
                    <a:p>
                      <a:pPr marL="0" marR="0" lvl="0" indent="0" algn="l" rtl="0">
                        <a:lnSpc>
                          <a:spcPct val="118333"/>
                        </a:lnSpc>
                        <a:spcBef>
                          <a:spcPts val="0"/>
                        </a:spcBef>
                        <a:spcAft>
                          <a:spcPts val="0"/>
                        </a:spcAft>
                        <a:buNone/>
                      </a:pPr>
                      <a:r>
                        <a:rPr lang="en-US" sz="1200" u="none" strike="noStrike" cap="none"/>
                        <a:t>La estructura del proyecto no va con nuestra metodología de trabajo. </a:t>
                      </a:r>
                      <a:endParaRPr sz="1100" u="none" strike="noStrike" cap="none">
                        <a:latin typeface="Calibri"/>
                        <a:ea typeface="Calibri"/>
                        <a:cs typeface="Calibri"/>
                        <a:sym typeface="Calibri"/>
                      </a:endParaRPr>
                    </a:p>
                  </a:txBody>
                  <a:tcPr marL="9525" marR="9525" marT="9525" marB="0"/>
                </a:tc>
                <a:tc>
                  <a:txBody>
                    <a:bodyPr/>
                    <a:lstStyle/>
                    <a:p>
                      <a:pPr marL="73025" marR="0" lvl="0" indent="0" algn="ctr" rtl="0">
                        <a:lnSpc>
                          <a:spcPct val="116666"/>
                        </a:lnSpc>
                        <a:spcBef>
                          <a:spcPts val="0"/>
                        </a:spcBef>
                        <a:spcAft>
                          <a:spcPts val="0"/>
                        </a:spcAft>
                        <a:buNone/>
                      </a:pPr>
                      <a:r>
                        <a:rPr lang="en-US" sz="1200" u="none" strike="noStrike" cap="none"/>
                        <a:t>Soluciones</a:t>
                      </a:r>
                      <a:endParaRPr sz="1100" u="none" strike="noStrike" cap="none"/>
                    </a:p>
                    <a:p>
                      <a:pPr marL="0" marR="0" lvl="0" indent="0" algn="l" rtl="0">
                        <a:lnSpc>
                          <a:spcPct val="118333"/>
                        </a:lnSpc>
                        <a:spcBef>
                          <a:spcPts val="0"/>
                        </a:spcBef>
                        <a:spcAft>
                          <a:spcPts val="0"/>
                        </a:spcAft>
                        <a:buNone/>
                      </a:pPr>
                      <a:r>
                        <a:rPr lang="en-US" sz="1200" u="none" strike="noStrike" cap="none"/>
                        <a:t>Buscar otros  tiempos</a:t>
                      </a:r>
                      <a:endParaRPr sz="1100" u="none" strike="noStrike" cap="none"/>
                    </a:p>
                    <a:p>
                      <a:pPr marL="0" marR="0" lvl="0" indent="0" algn="l" rtl="0">
                        <a:lnSpc>
                          <a:spcPct val="118333"/>
                        </a:lnSpc>
                        <a:spcBef>
                          <a:spcPts val="0"/>
                        </a:spcBef>
                        <a:spcAft>
                          <a:spcPts val="0"/>
                        </a:spcAft>
                        <a:buNone/>
                      </a:pPr>
                      <a:r>
                        <a:rPr lang="en-US" sz="1200" u="none" strike="noStrike" cap="none"/>
                        <a:t> </a:t>
                      </a:r>
                      <a:endParaRPr sz="1100" u="none" strike="noStrike" cap="none"/>
                    </a:p>
                    <a:p>
                      <a:pPr marL="0" marR="0" lvl="0" indent="0" algn="l" rtl="0">
                        <a:lnSpc>
                          <a:spcPct val="117499"/>
                        </a:lnSpc>
                        <a:spcBef>
                          <a:spcPts val="0"/>
                        </a:spcBef>
                        <a:spcAft>
                          <a:spcPts val="0"/>
                        </a:spcAft>
                        <a:buNone/>
                      </a:pPr>
                      <a:r>
                        <a:rPr lang="en-US" sz="1200" u="none" strike="noStrike" cap="none"/>
                        <a:t>Simplificar las cosas</a:t>
                      </a:r>
                      <a:endParaRPr sz="1100" u="none" strike="noStrike" cap="none"/>
                    </a:p>
                    <a:p>
                      <a:pPr marL="0" marR="0" lvl="0" indent="0" algn="l" rtl="0">
                        <a:lnSpc>
                          <a:spcPct val="117499"/>
                        </a:lnSpc>
                        <a:spcBef>
                          <a:spcPts val="0"/>
                        </a:spcBef>
                        <a:spcAft>
                          <a:spcPts val="0"/>
                        </a:spcAft>
                        <a:buNone/>
                      </a:pPr>
                      <a:r>
                        <a:rPr lang="en-US" sz="1200" u="none" strike="noStrike" cap="none"/>
                        <a:t> </a:t>
                      </a:r>
                      <a:endParaRPr sz="1100" u="none" strike="noStrike" cap="none"/>
                    </a:p>
                    <a:p>
                      <a:pPr marL="0" marR="0" lvl="0" indent="0" algn="l" rtl="0">
                        <a:lnSpc>
                          <a:spcPct val="116666"/>
                        </a:lnSpc>
                        <a:spcBef>
                          <a:spcPts val="0"/>
                        </a:spcBef>
                        <a:spcAft>
                          <a:spcPts val="0"/>
                        </a:spcAft>
                        <a:buNone/>
                      </a:pPr>
                      <a:r>
                        <a:rPr lang="en-US" sz="1200" u="none" strike="noStrike" cap="none"/>
                        <a:t>Se negociaron las horas de  trabajo.</a:t>
                      </a:r>
                      <a:endParaRPr sz="1100" u="none" strike="noStrike" cap="none"/>
                    </a:p>
                    <a:p>
                      <a:pPr marL="0" marR="0" lvl="0" indent="0" algn="l" rtl="0">
                        <a:lnSpc>
                          <a:spcPct val="116666"/>
                        </a:lnSpc>
                        <a:spcBef>
                          <a:spcPts val="0"/>
                        </a:spcBef>
                        <a:spcAft>
                          <a:spcPts val="0"/>
                        </a:spcAft>
                        <a:buNone/>
                      </a:pPr>
                      <a:r>
                        <a:rPr lang="en-US" sz="1200" u="none" strike="noStrike" cap="none"/>
                        <a:t> </a:t>
                      </a:r>
                      <a:endParaRPr sz="1100" u="none" strike="noStrike" cap="none"/>
                    </a:p>
                    <a:p>
                      <a:pPr marL="0" marR="0" lvl="0" indent="0" algn="l" rtl="0">
                        <a:lnSpc>
                          <a:spcPct val="116666"/>
                        </a:lnSpc>
                        <a:spcBef>
                          <a:spcPts val="0"/>
                        </a:spcBef>
                        <a:spcAft>
                          <a:spcPts val="0"/>
                        </a:spcAft>
                        <a:buNone/>
                      </a:pPr>
                      <a:r>
                        <a:rPr lang="en-US" sz="1200" u="none" strike="noStrike" cap="none"/>
                        <a:t>Trabajar a distancia mediante Drive </a:t>
                      </a:r>
                      <a:endParaRPr sz="1100" u="none" strike="noStrike" cap="none">
                        <a:latin typeface="Calibri"/>
                        <a:ea typeface="Calibri"/>
                        <a:cs typeface="Calibri"/>
                        <a:sym typeface="Calibri"/>
                      </a:endParaRPr>
                    </a:p>
                  </a:txBody>
                  <a:tcPr marL="9525" marR="9525" marT="9525" marB="0"/>
                </a:tc>
                <a:extLst>
                  <a:ext uri="{0D108BD9-81ED-4DB2-BD59-A6C34878D82A}">
                    <a16:rowId xmlns:a16="http://schemas.microsoft.com/office/drawing/2014/main" val="10000"/>
                  </a:ext>
                </a:extLst>
              </a:tr>
            </a:tbl>
          </a:graphicData>
        </a:graphic>
      </p:graphicFrame>
      <p:sp>
        <p:nvSpPr>
          <p:cNvPr id="386" name="Google Shape;386;p51"/>
          <p:cNvSpPr/>
          <p:nvPr/>
        </p:nvSpPr>
        <p:spPr>
          <a:xfrm>
            <a:off x="1763074" y="5029976"/>
            <a:ext cx="7315859" cy="1446550"/>
          </a:xfrm>
          <a:prstGeom prst="rect">
            <a:avLst/>
          </a:prstGeom>
          <a:noFill/>
          <a:ln>
            <a:noFill/>
          </a:ln>
        </p:spPr>
        <p:txBody>
          <a:bodyPr spcFirstLastPara="1" wrap="square" lIns="91425" tIns="45700" rIns="91425" bIns="45700" anchor="ctr" anchorCtr="0">
            <a:noAutofit/>
          </a:bodyPr>
          <a:lstStyle/>
          <a:p>
            <a:pPr marL="0" marR="0" lvl="0" indent="-698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Trabajo cooperativo de los profesores.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Necesitamos juntas en horarios accesibles a los profesores para que podamos ir evaluando en proyecto   donde la mayoría de los profesores</a:t>
            </a:r>
            <a:endParaRPr sz="1100" b="0" i="0" u="none" strike="noStrike" cap="none">
              <a:solidFill>
                <a:schemeClr val="dk1"/>
              </a:solidFill>
              <a:latin typeface="Arial"/>
              <a:ea typeface="Arial"/>
              <a:cs typeface="Arial"/>
              <a:sym typeface="Arial"/>
            </a:endParaRPr>
          </a:p>
          <a:p>
            <a:pPr marL="0" marR="0" lvl="0" indent="-698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Proceso de planeación.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Flexibilidad en el equipo de trabajo  para lograr escuchar las ideas, así como conocer los Programas Operativos. </a:t>
            </a:r>
            <a:endParaRPr sz="1100" b="0" i="0" u="none" strike="noStrike" cap="none">
              <a:solidFill>
                <a:schemeClr val="dk1"/>
              </a:solidFill>
              <a:latin typeface="Arial"/>
              <a:ea typeface="Arial"/>
              <a:cs typeface="Arial"/>
              <a:sym typeface="Arial"/>
            </a:endParaRPr>
          </a:p>
          <a:p>
            <a:pPr marL="0" marR="0" lvl="0" indent="-69850" algn="l" rtl="0">
              <a:lnSpc>
                <a:spcPct val="10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Puntos a tomarse en cuenta para la implementación.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La revisión y redacción de formatos agota y desmotiva , ya que son repetitivos (la misma información se pide una y otra vez) se vuelven confusos, proponemos entregar dos rúbricas de Etapa I con lo necesario y Etapa II sin repetir la información.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1641519" y="2836760"/>
            <a:ext cx="9759300" cy="98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F4F4"/>
              </a:buClr>
              <a:buSzPts val="1800"/>
              <a:buFont typeface="Noto Sans Symbols"/>
              <a:buNone/>
            </a:pPr>
            <a:endParaRPr sz="1800" b="1" i="0" u="none" strike="noStrike" cap="none">
              <a:solidFill>
                <a:schemeClr val="dk1"/>
              </a:solidFill>
              <a:latin typeface="Arial"/>
              <a:ea typeface="Arial"/>
              <a:cs typeface="Arial"/>
              <a:sym typeface="Arial"/>
            </a:endParaRPr>
          </a:p>
        </p:txBody>
      </p:sp>
      <p:sp>
        <p:nvSpPr>
          <p:cNvPr id="114" name="Google Shape;114;p16"/>
          <p:cNvSpPr txBox="1"/>
          <p:nvPr/>
        </p:nvSpPr>
        <p:spPr>
          <a:xfrm>
            <a:off x="358533" y="427291"/>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Pregunta Problematizadora</a:t>
            </a:r>
            <a:endParaRPr sz="4000" b="1" i="0" u="none" strike="noStrike" cap="none">
              <a:solidFill>
                <a:srgbClr val="54813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548135"/>
              </a:buClr>
              <a:buSzPts val="4000"/>
              <a:buFont typeface="Century Gothic"/>
              <a:buNone/>
            </a:pPr>
            <a:endParaRPr sz="4000" b="1" i="0" u="none" strike="noStrike" cap="none">
              <a:solidFill>
                <a:srgbClr val="54813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¿De qué manera se vincula el desarrollo científico de Mesoamérica con las disciplinas actuales en México?</a:t>
            </a:r>
            <a:endParaRPr sz="4000" b="1" i="0" u="none" strike="noStrike" cap="none">
              <a:solidFill>
                <a:srgbClr val="548135"/>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15" name="Google Shape;115;p16"/>
          <p:cNvCxnSpPr/>
          <p:nvPr/>
        </p:nvCxnSpPr>
        <p:spPr>
          <a:xfrm>
            <a:off x="487331" y="1085562"/>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2"/>
          <p:cNvSpPr txBox="1"/>
          <p:nvPr/>
        </p:nvSpPr>
        <p:spPr>
          <a:xfrm>
            <a:off x="0" y="0"/>
            <a:ext cx="11144100" cy="3000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548135"/>
                </a:solidFill>
                <a:latin typeface="Century Gothic"/>
                <a:ea typeface="Century Gothic"/>
                <a:cs typeface="Century Gothic"/>
                <a:sym typeface="Century Gothic"/>
              </a:rPr>
              <a:t>Producto 5: Organizador gráfico. Proceso de indagación</a:t>
            </a:r>
            <a:endParaRPr sz="1400" b="0" i="0" u="none" strike="noStrike" cap="none">
              <a:solidFill>
                <a:srgbClr val="000000"/>
              </a:solidFill>
              <a:latin typeface="Arial"/>
              <a:ea typeface="Arial"/>
              <a:cs typeface="Arial"/>
              <a:sym typeface="Arial"/>
            </a:endParaRPr>
          </a:p>
        </p:txBody>
      </p:sp>
      <p:pic>
        <p:nvPicPr>
          <p:cNvPr id="393" name="Google Shape;393;p52"/>
          <p:cNvPicPr preferRelativeResize="0"/>
          <p:nvPr/>
        </p:nvPicPr>
        <p:blipFill rotWithShape="1">
          <a:blip r:embed="rId3">
            <a:alphaModFix/>
          </a:blip>
          <a:srcRect/>
          <a:stretch/>
        </p:blipFill>
        <p:spPr>
          <a:xfrm>
            <a:off x="228600" y="733050"/>
            <a:ext cx="11544301" cy="60007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3"/>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Producto 6: A.M.E. </a:t>
            </a:r>
            <a:endParaRPr sz="3200" b="1" i="0" u="none" strike="noStrike" cap="none">
              <a:solidFill>
                <a:schemeClr val="dk1"/>
              </a:solidFill>
              <a:latin typeface="Century Gothic"/>
              <a:ea typeface="Century Gothic"/>
              <a:cs typeface="Century Gothic"/>
              <a:sym typeface="Century Gothic"/>
            </a:endParaRPr>
          </a:p>
        </p:txBody>
      </p:sp>
      <p:pic>
        <p:nvPicPr>
          <p:cNvPr id="399" name="Google Shape;399;p53"/>
          <p:cNvPicPr preferRelativeResize="0"/>
          <p:nvPr/>
        </p:nvPicPr>
        <p:blipFill rotWithShape="1">
          <a:blip r:embed="rId3">
            <a:alphaModFix/>
          </a:blip>
          <a:srcRect/>
          <a:stretch/>
        </p:blipFill>
        <p:spPr>
          <a:xfrm>
            <a:off x="2074379" y="1092217"/>
            <a:ext cx="8043244" cy="5553295"/>
          </a:xfrm>
          <a:prstGeom prst="rect">
            <a:avLst/>
          </a:prstGeom>
          <a:noFill/>
          <a:ln>
            <a:noFill/>
          </a:ln>
        </p:spPr>
      </p:pic>
      <p:cxnSp>
        <p:nvCxnSpPr>
          <p:cNvPr id="400" name="Google Shape;400;p53"/>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54"/>
          <p:cNvPicPr preferRelativeResize="0"/>
          <p:nvPr/>
        </p:nvPicPr>
        <p:blipFill rotWithShape="1">
          <a:blip r:embed="rId3">
            <a:alphaModFix/>
          </a:blip>
          <a:srcRect/>
          <a:stretch/>
        </p:blipFill>
        <p:spPr>
          <a:xfrm>
            <a:off x="1389995" y="109074"/>
            <a:ext cx="9412013" cy="663985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5"/>
          <p:cNvPicPr preferRelativeResize="0"/>
          <p:nvPr/>
        </p:nvPicPr>
        <p:blipFill rotWithShape="1">
          <a:blip r:embed="rId3">
            <a:alphaModFix/>
          </a:blip>
          <a:srcRect/>
          <a:stretch/>
        </p:blipFill>
        <p:spPr>
          <a:xfrm>
            <a:off x="591249" y="403177"/>
            <a:ext cx="11054324" cy="4911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p:nvPr/>
        </p:nvSpPr>
        <p:spPr>
          <a:xfrm>
            <a:off x="258732" y="237241"/>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Producto 7: E.I.P. Resumen  </a:t>
            </a:r>
            <a:endParaRPr sz="3200" b="1" i="0" u="none" strike="noStrike" cap="none">
              <a:solidFill>
                <a:schemeClr val="dk1"/>
              </a:solidFill>
              <a:latin typeface="Century Gothic"/>
              <a:ea typeface="Century Gothic"/>
              <a:cs typeface="Century Gothic"/>
              <a:sym typeface="Century Gothic"/>
            </a:endParaRPr>
          </a:p>
        </p:txBody>
      </p:sp>
      <p:cxnSp>
        <p:nvCxnSpPr>
          <p:cNvPr id="416" name="Google Shape;416;p56"/>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sp>
        <p:nvSpPr>
          <p:cNvPr id="417" name="Google Shape;417;p56"/>
          <p:cNvSpPr/>
          <p:nvPr/>
        </p:nvSpPr>
        <p:spPr>
          <a:xfrm>
            <a:off x="258731" y="1721933"/>
            <a:ext cx="11367215" cy="344709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C4125"/>
              </a:buClr>
              <a:buSzPts val="1600"/>
              <a:buFont typeface="Arial"/>
              <a:buNone/>
            </a:pPr>
            <a:r>
              <a:rPr lang="en-US" sz="1600" b="1" i="0" u="none" strike="noStrike" cap="none">
                <a:solidFill>
                  <a:srgbClr val="CC4125"/>
                </a:solidFill>
                <a:latin typeface="Arial"/>
                <a:ea typeface="Arial"/>
                <a:cs typeface="Arial"/>
                <a:sym typeface="Arial"/>
              </a:rPr>
              <a:t>El equipo heterogéneo: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a:p>
            <a:pPr marL="0" marR="0" lvl="0" indent="-1016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Revisa  el análisis de cada Experiencia Exitosa elegida. </a:t>
            </a:r>
            <a:endParaRPr sz="1600" b="0" i="0" u="none" strike="noStrike" cap="none">
              <a:solidFill>
                <a:schemeClr val="dk1"/>
              </a:solidFill>
              <a:latin typeface="Arial"/>
              <a:ea typeface="Arial"/>
              <a:cs typeface="Arial"/>
              <a:sym typeface="Arial"/>
            </a:endParaRPr>
          </a:p>
          <a:p>
            <a:pPr marL="0" marR="0" lvl="0" indent="-101600" algn="l" rtl="0">
              <a:lnSpc>
                <a:spcPct val="10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Reflexiona, acuerda y lleva a cabo, </a:t>
            </a:r>
            <a:r>
              <a:rPr lang="en-US" sz="1600" b="1" i="0" u="none" strike="noStrike" cap="none">
                <a:solidFill>
                  <a:srgbClr val="1155CC"/>
                </a:solidFill>
                <a:latin typeface="Arial"/>
                <a:ea typeface="Arial"/>
                <a:cs typeface="Arial"/>
                <a:sym typeface="Arial"/>
              </a:rPr>
              <a:t>a manera de resumen</a:t>
            </a:r>
            <a:r>
              <a:rPr lang="en-US" sz="1600" b="0" i="0" u="none" strike="noStrike" cap="none">
                <a:solidFill>
                  <a:schemeClr val="dk1"/>
                </a:solidFill>
                <a:latin typeface="Arial"/>
                <a:ea typeface="Arial"/>
                <a:cs typeface="Arial"/>
                <a:sym typeface="Arial"/>
              </a:rPr>
              <a:t>, el registro de los puntos de todas las Experiencias Exitosas analizadas, que se</a:t>
            </a:r>
            <a:r>
              <a:rPr lang="en-US" sz="1600" b="0" i="0" u="none" strike="noStrike" cap="none">
                <a:solidFill>
                  <a:srgbClr val="3D85C6"/>
                </a:solidFill>
                <a:latin typeface="Arial"/>
                <a:ea typeface="Arial"/>
                <a:cs typeface="Arial"/>
                <a:sym typeface="Arial"/>
              </a:rPr>
              <a:t> </a:t>
            </a:r>
            <a:r>
              <a:rPr lang="en-US" sz="1600" b="1" i="0" u="none" strike="noStrike" cap="none">
                <a:solidFill>
                  <a:srgbClr val="1155CC"/>
                </a:solidFill>
                <a:latin typeface="Arial"/>
                <a:ea typeface="Arial"/>
                <a:cs typeface="Arial"/>
                <a:sym typeface="Arial"/>
              </a:rPr>
              <a:t>podrían tomar en cuenta para el propio proyecto</a:t>
            </a:r>
            <a:r>
              <a:rPr lang="en-US" sz="1600" b="0" i="0" u="none" strike="noStrike" cap="none">
                <a:solidFill>
                  <a:srgbClr val="1155CC"/>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Arial"/>
                <a:ea typeface="Arial"/>
                <a:cs typeface="Arial"/>
                <a:sym typeface="Arial"/>
              </a:rPr>
              <a:t>Al terminar el </a:t>
            </a:r>
            <a:r>
              <a:rPr lang="en-US" sz="1600" b="1" i="0" u="none" strike="noStrike" cap="none">
                <a:solidFill>
                  <a:srgbClr val="1155CC"/>
                </a:solidFill>
                <a:latin typeface="Arial"/>
                <a:ea typeface="Arial"/>
                <a:cs typeface="Arial"/>
                <a:sym typeface="Arial"/>
              </a:rPr>
              <a:t>Resumen</a:t>
            </a:r>
            <a:r>
              <a:rPr lang="en-US" sz="1600" b="0" i="0" u="none" strike="noStrike" cap="none">
                <a:solidFill>
                  <a:srgbClr val="000000"/>
                </a:solidFill>
                <a:latin typeface="Arial"/>
                <a:ea typeface="Arial"/>
                <a:cs typeface="Arial"/>
                <a:sym typeface="Arial"/>
              </a:rPr>
              <a:t>, revisa y reflexiona sobre lo anotado</a:t>
            </a:r>
            <a:r>
              <a:rPr lang="en-US" sz="1600" b="1" i="0" u="none" strike="noStrike" cap="none">
                <a:solidFill>
                  <a:srgbClr val="0EB1A9"/>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 acuerda aquello que </a:t>
            </a:r>
            <a:r>
              <a:rPr lang="en-US" sz="1600" b="1" i="0" u="none" strike="noStrike" cap="none">
                <a:solidFill>
                  <a:srgbClr val="1155CC"/>
                </a:solidFill>
                <a:latin typeface="Arial"/>
                <a:ea typeface="Arial"/>
                <a:cs typeface="Arial"/>
                <a:sym typeface="Arial"/>
              </a:rPr>
              <a:t>será tomado en cuenta</a:t>
            </a:r>
            <a:r>
              <a:rPr lang="en-US" sz="1600" b="0" i="0" u="none" strike="noStrike" cap="none">
                <a:solidFill>
                  <a:srgbClr val="000000"/>
                </a:solidFill>
                <a:latin typeface="Arial"/>
                <a:ea typeface="Arial"/>
                <a:cs typeface="Arial"/>
                <a:sym typeface="Arial"/>
              </a:rPr>
              <a:t>  en la construcción del propio proyecto y  lo </a:t>
            </a:r>
            <a:r>
              <a:rPr lang="en-US" sz="1600" b="1" i="0" u="none" strike="noStrike" cap="none">
                <a:solidFill>
                  <a:srgbClr val="1155CC"/>
                </a:solidFill>
                <a:latin typeface="Arial"/>
                <a:ea typeface="Arial"/>
                <a:cs typeface="Arial"/>
                <a:sym typeface="Arial"/>
              </a:rPr>
              <a:t>señala</a:t>
            </a:r>
            <a:r>
              <a:rPr lang="en-US" sz="1600" b="0" i="0" u="none" strike="noStrike" cap="none">
                <a:solidFill>
                  <a:srgbClr val="1155CC"/>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de alguna manera.</a:t>
            </a:r>
            <a:r>
              <a:rPr lang="en-US"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4.Nombre de los  proyectos revisados:</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1155CC"/>
              </a:buClr>
              <a:buSzPts val="1800"/>
              <a:buFont typeface="Arial"/>
              <a:buAutoNum type="arabicPeriod"/>
            </a:pPr>
            <a:r>
              <a:rPr lang="en-US" sz="1800" b="1" i="0" u="none" strike="noStrike" cap="none">
                <a:solidFill>
                  <a:srgbClr val="1155CC"/>
                </a:solidFill>
                <a:latin typeface="Arial"/>
                <a:ea typeface="Arial"/>
                <a:cs typeface="Arial"/>
                <a:sym typeface="Arial"/>
              </a:rPr>
              <a:t>Los diferentes ángulos de la guerra</a:t>
            </a:r>
            <a:endParaRPr sz="1800" b="0" i="0" u="none" strike="noStrike" cap="none">
              <a:solidFill>
                <a:srgbClr val="1155CC"/>
              </a:solidFill>
              <a:latin typeface="Arial"/>
              <a:ea typeface="Arial"/>
              <a:cs typeface="Arial"/>
              <a:sym typeface="Arial"/>
            </a:endParaRPr>
          </a:p>
          <a:p>
            <a:pPr marL="0" marR="0" lvl="0" indent="-114300" algn="l" rtl="0">
              <a:lnSpc>
                <a:spcPct val="100000"/>
              </a:lnSpc>
              <a:spcBef>
                <a:spcPts val="0"/>
              </a:spcBef>
              <a:spcAft>
                <a:spcPts val="0"/>
              </a:spcAft>
              <a:buClr>
                <a:srgbClr val="1155CC"/>
              </a:buClr>
              <a:buSzPts val="1800"/>
              <a:buFont typeface="Arial"/>
              <a:buAutoNum type="arabicPeriod"/>
            </a:pPr>
            <a:r>
              <a:rPr lang="en-US" sz="1800" b="1" i="0" u="none" strike="noStrike" cap="none">
                <a:solidFill>
                  <a:srgbClr val="1155CC"/>
                </a:solidFill>
                <a:latin typeface="Arial"/>
                <a:ea typeface="Arial"/>
                <a:cs typeface="Arial"/>
                <a:sym typeface="Arial"/>
              </a:rPr>
              <a:t>Tacones: ¿Belleza o salud?</a:t>
            </a:r>
            <a:endParaRPr sz="1800" b="0" i="0" u="none" strike="noStrike" cap="none">
              <a:solidFill>
                <a:srgbClr val="1155CC"/>
              </a:solidFill>
              <a:latin typeface="Arial"/>
              <a:ea typeface="Arial"/>
              <a:cs typeface="Arial"/>
              <a:sym typeface="Arial"/>
            </a:endParaRPr>
          </a:p>
          <a:p>
            <a:pPr marL="0" marR="0" lvl="0" indent="-114300" algn="l" rtl="0">
              <a:lnSpc>
                <a:spcPct val="100000"/>
              </a:lnSpc>
              <a:spcBef>
                <a:spcPts val="0"/>
              </a:spcBef>
              <a:spcAft>
                <a:spcPts val="0"/>
              </a:spcAft>
              <a:buClr>
                <a:srgbClr val="1155CC"/>
              </a:buClr>
              <a:buSzPts val="1800"/>
              <a:buFont typeface="Arial"/>
              <a:buAutoNum type="arabicPeriod"/>
            </a:pPr>
            <a:r>
              <a:rPr lang="en-US" sz="1800" b="1" i="0" u="none" strike="noStrike" cap="none">
                <a:solidFill>
                  <a:srgbClr val="1155CC"/>
                </a:solidFill>
                <a:latin typeface="Arial"/>
                <a:ea typeface="Arial"/>
                <a:cs typeface="Arial"/>
                <a:sym typeface="Arial"/>
              </a:rPr>
              <a:t>Combatiendo asertivamente la violencia intrafamiliar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Arial"/>
                <a:ea typeface="Arial"/>
                <a:cs typeface="Arial"/>
                <a:sym typeface="Arial"/>
              </a:rPr>
              <a:t>Realizamos una puesta en común sobre estos proyectos y a partir de ahí decidimos formatos y planes de implementación del mismo.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aphicFrame>
        <p:nvGraphicFramePr>
          <p:cNvPr id="422" name="Google Shape;422;p57"/>
          <p:cNvGraphicFramePr/>
          <p:nvPr/>
        </p:nvGraphicFramePr>
        <p:xfrm>
          <a:off x="861333" y="758598"/>
          <a:ext cx="8705850" cy="2238756"/>
        </p:xfrm>
        <a:graphic>
          <a:graphicData uri="http://schemas.openxmlformats.org/drawingml/2006/table">
            <a:tbl>
              <a:tblPr>
                <a:noFill/>
                <a:tableStyleId>{A8807FA5-DE26-46F5-BFBA-F99D1BFA8889}</a:tableStyleId>
              </a:tblPr>
              <a:tblGrid>
                <a:gridCol w="8705850">
                  <a:extLst>
                    <a:ext uri="{9D8B030D-6E8A-4147-A177-3AD203B41FA5}">
                      <a16:colId xmlns:a16="http://schemas.microsoft.com/office/drawing/2014/main" val="20000"/>
                    </a:ext>
                  </a:extLst>
                </a:gridCol>
              </a:tblGrid>
              <a:tr h="647700">
                <a:tc>
                  <a:txBody>
                    <a:bodyPr/>
                    <a:lstStyle/>
                    <a:p>
                      <a:pPr marL="0" marR="114300" lvl="0" indent="0" algn="l" rtl="0">
                        <a:lnSpc>
                          <a:spcPct val="115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114300" lvl="0" indent="0" algn="l" rtl="0">
                        <a:lnSpc>
                          <a:spcPct val="115000"/>
                        </a:lnSpc>
                        <a:spcBef>
                          <a:spcPts val="370"/>
                        </a:spcBef>
                        <a:spcAft>
                          <a:spcPts val="0"/>
                        </a:spcAft>
                        <a:buClr>
                          <a:srgbClr val="000000"/>
                        </a:buClr>
                        <a:buSzPts val="1100"/>
                        <a:buFont typeface="Arial"/>
                        <a:buNone/>
                      </a:pPr>
                      <a:r>
                        <a:rPr lang="en-US" sz="1100" u="none" strike="noStrike" cap="none"/>
                        <a:t> </a:t>
                      </a:r>
                      <a:r>
                        <a:rPr lang="en-US" sz="800" u="none" strike="noStrike" cap="none"/>
                        <a:t>-Es común establecer una división entre las distintas disciplinas científicas, aun cuando todas se comprometen a dar una explicación de la realidad.</a:t>
                      </a:r>
                      <a:endParaRPr sz="800" u="none" strike="noStrike" cap="none"/>
                    </a:p>
                    <a:p>
                      <a:pPr marL="0" marR="0" lvl="0" indent="0" algn="just" rtl="0">
                        <a:lnSpc>
                          <a:spcPct val="115000"/>
                        </a:lnSpc>
                        <a:spcBef>
                          <a:spcPts val="0"/>
                        </a:spcBef>
                        <a:spcAft>
                          <a:spcPts val="0"/>
                        </a:spcAft>
                        <a:buClr>
                          <a:schemeClr val="dk1"/>
                        </a:buClr>
                        <a:buSzPts val="2400"/>
                        <a:buFont typeface="Arial"/>
                        <a:buNone/>
                      </a:pPr>
                      <a:r>
                        <a:rPr lang="en-US" sz="800" u="none" strike="noStrike" cap="none"/>
                        <a:t>Nuestra propuesta es que mediante este proyecto los alumnos reconozcan los vínculos existentes entre las siguientes áreas de conocimiento: Matemáticas, Biología, Física, Historia y Taller de Lectura y Redacción.</a:t>
                      </a:r>
                      <a:endParaRPr sz="800" u="none" strike="noStrike" cap="none"/>
                    </a:p>
                    <a:p>
                      <a:pPr marL="0" marR="0" lvl="0" indent="0" algn="just" rtl="0">
                        <a:lnSpc>
                          <a:spcPct val="115000"/>
                        </a:lnSpc>
                        <a:spcBef>
                          <a:spcPts val="0"/>
                        </a:spcBef>
                        <a:spcAft>
                          <a:spcPts val="0"/>
                        </a:spcAft>
                        <a:buClr>
                          <a:schemeClr val="dk1"/>
                        </a:buClr>
                        <a:buSzPts val="2400"/>
                        <a:buFont typeface="Arial"/>
                        <a:buNone/>
                      </a:pPr>
                      <a:endParaRPr sz="800" u="none" strike="noStrike" cap="none"/>
                    </a:p>
                    <a:p>
                      <a:pPr marL="0" marR="0" lvl="0" indent="0" algn="just" rtl="0">
                        <a:lnSpc>
                          <a:spcPct val="115000"/>
                        </a:lnSpc>
                        <a:spcBef>
                          <a:spcPts val="0"/>
                        </a:spcBef>
                        <a:spcAft>
                          <a:spcPts val="0"/>
                        </a:spcAft>
                        <a:buClr>
                          <a:schemeClr val="dk1"/>
                        </a:buClr>
                        <a:buSzPts val="2400"/>
                        <a:buFont typeface="Arial"/>
                        <a:buNone/>
                      </a:pPr>
                      <a:r>
                        <a:rPr lang="en-US" sz="800" u="none" strike="noStrike" cap="none"/>
                        <a:t>El proyecto consiste en realizar investigaciones desde cada una de las asignaturas, obteniendo como producto final  una serie de comentarios analíticos desde diferentes disciplinas que se compilarán en una revista de divulgación.</a:t>
                      </a:r>
                      <a:endParaRPr sz="800" u="none" strike="noStrike" cap="none"/>
                    </a:p>
                    <a:p>
                      <a:pPr marL="0" marR="114300" lvl="0" indent="0" algn="l" rtl="0">
                        <a:lnSpc>
                          <a:spcPct val="115000"/>
                        </a:lnSpc>
                        <a:spcBef>
                          <a:spcPts val="370"/>
                        </a:spcBef>
                        <a:spcAft>
                          <a:spcPts val="0"/>
                        </a:spcAft>
                        <a:buClr>
                          <a:srgbClr val="000000"/>
                        </a:buClr>
                        <a:buSzPts val="1100"/>
                        <a:buFont typeface="Arial"/>
                        <a:buNone/>
                      </a:pPr>
                      <a:r>
                        <a:rPr lang="en-US" sz="1100" u="none" strike="noStrike" cap="none"/>
                        <a:t> </a:t>
                      </a:r>
                      <a:endParaRPr sz="1100" u="none" strike="noStrike" cap="none"/>
                    </a:p>
                    <a:p>
                      <a:pPr marL="0" marR="114300" lvl="0" indent="0" algn="l" rtl="0">
                        <a:lnSpc>
                          <a:spcPct val="115000"/>
                        </a:lnSpc>
                        <a:spcBef>
                          <a:spcPts val="370"/>
                        </a:spcBef>
                        <a:spcAft>
                          <a:spcPts val="0"/>
                        </a:spcAft>
                        <a:buClr>
                          <a:srgbClr val="000000"/>
                        </a:buClr>
                        <a:buSzPts val="1100"/>
                        <a:buFont typeface="Arial"/>
                        <a:buNone/>
                      </a:pPr>
                      <a:r>
                        <a:rPr lang="en-US" sz="1100" u="none" strike="noStrike" cap="none"/>
                        <a:t> </a:t>
                      </a:r>
                      <a:endParaRPr sz="1100" u="none" strike="noStrike" cap="none"/>
                    </a:p>
                    <a:p>
                      <a:pPr marL="0" marR="114300" lvl="0" indent="0" algn="l" rtl="0">
                        <a:lnSpc>
                          <a:spcPct val="115000"/>
                        </a:lnSpc>
                        <a:spcBef>
                          <a:spcPts val="370"/>
                        </a:spcBef>
                        <a:spcAft>
                          <a:spcPts val="0"/>
                        </a:spcAft>
                        <a:buClr>
                          <a:srgbClr val="000000"/>
                        </a:buClr>
                        <a:buSzPts val="1100"/>
                        <a:buFont typeface="Arial"/>
                        <a:buNone/>
                      </a:pPr>
                      <a:r>
                        <a:rPr lang="en-US" sz="1100" u="none" strike="noStrike" cap="none"/>
                        <a:t> </a:t>
                      </a:r>
                      <a:endParaRPr sz="1100" u="none" strike="noStrike" cap="none"/>
                    </a:p>
                    <a:p>
                      <a:pPr marL="0" marR="114300" lvl="0" indent="0" algn="l" rtl="0">
                        <a:lnSpc>
                          <a:spcPct val="115000"/>
                        </a:lnSpc>
                        <a:spcBef>
                          <a:spcPts val="370"/>
                        </a:spcBef>
                        <a:spcAft>
                          <a:spcPts val="0"/>
                        </a:spcAft>
                        <a:buClr>
                          <a:srgbClr val="000000"/>
                        </a:buClr>
                        <a:buSzPts val="1100"/>
                        <a:buFont typeface="Arial"/>
                        <a:buNone/>
                      </a:pPr>
                      <a:r>
                        <a:rPr lang="en-US" sz="1100" u="none" strike="noStrike" cap="none"/>
                        <a:t> </a:t>
                      </a:r>
                      <a:endParaRPr sz="1100" u="none" strike="noStrike" cap="none">
                        <a:solidFill>
                          <a:srgbClr val="0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bl>
          </a:graphicData>
        </a:graphic>
      </p:graphicFrame>
      <p:sp>
        <p:nvSpPr>
          <p:cNvPr id="423" name="Google Shape;423;p57"/>
          <p:cNvSpPr/>
          <p:nvPr/>
        </p:nvSpPr>
        <p:spPr>
          <a:xfrm>
            <a:off x="714375" y="194580"/>
            <a:ext cx="6877200" cy="708000"/>
          </a:xfrm>
          <a:prstGeom prst="rect">
            <a:avLst/>
          </a:prstGeom>
          <a:noFill/>
          <a:ln>
            <a:noFill/>
          </a:ln>
        </p:spPr>
        <p:txBody>
          <a:bodyPr spcFirstLastPara="1" wrap="square" lIns="91425" tIns="45700" rIns="91425" bIns="45700" anchor="ctr" anchorCtr="0">
            <a:noAutofit/>
          </a:bodyPr>
          <a:lstStyle/>
          <a:p>
            <a:pPr marL="0" marR="0" lvl="0" indent="-698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Arial"/>
                <a:ea typeface="Arial"/>
                <a:cs typeface="Arial"/>
                <a:sym typeface="Arial"/>
              </a:rPr>
              <a:t>Contexto. </a:t>
            </a:r>
            <a:r>
              <a:rPr lang="en-US" sz="1100" b="0" i="0" u="none" strike="noStrike" cap="none">
                <a:solidFill>
                  <a:srgbClr val="000000"/>
                </a:solidFill>
                <a:latin typeface="Arial"/>
                <a:ea typeface="Arial"/>
                <a:cs typeface="Arial"/>
                <a:sym typeface="Arial"/>
              </a:rPr>
              <a:t>Justifica las circunstancias o elementos de la realidad en la que se da el problema o propuesta.</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155CC"/>
              </a:buClr>
              <a:buSzPts val="1100"/>
              <a:buFont typeface="Arial"/>
              <a:buNone/>
            </a:pPr>
            <a:r>
              <a:rPr lang="en-US" sz="1100" b="1" i="0" u="none" strike="noStrike" cap="none">
                <a:solidFill>
                  <a:srgbClr val="1155CC"/>
                </a:solidFill>
                <a:latin typeface="Arial"/>
                <a:ea typeface="Arial"/>
                <a:cs typeface="Arial"/>
                <a:sym typeface="Arial"/>
              </a:rPr>
              <a:t>     Introducción y/o justificación del proyecto.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aphicFrame>
        <p:nvGraphicFramePr>
          <p:cNvPr id="424" name="Google Shape;424;p57"/>
          <p:cNvGraphicFramePr/>
          <p:nvPr/>
        </p:nvGraphicFramePr>
        <p:xfrm>
          <a:off x="714375" y="2388450"/>
          <a:ext cx="10544450" cy="4204805"/>
        </p:xfrm>
        <a:graphic>
          <a:graphicData uri="http://schemas.openxmlformats.org/drawingml/2006/table">
            <a:tbl>
              <a:tblPr>
                <a:noFill/>
                <a:tableStyleId>{1C835EF5-0DE7-476A-B38D-62CF5C75C5EF}</a:tableStyleId>
              </a:tblPr>
              <a:tblGrid>
                <a:gridCol w="2514975">
                  <a:extLst>
                    <a:ext uri="{9D8B030D-6E8A-4147-A177-3AD203B41FA5}">
                      <a16:colId xmlns:a16="http://schemas.microsoft.com/office/drawing/2014/main" val="20000"/>
                    </a:ext>
                  </a:extLst>
                </a:gridCol>
                <a:gridCol w="2514975">
                  <a:extLst>
                    <a:ext uri="{9D8B030D-6E8A-4147-A177-3AD203B41FA5}">
                      <a16:colId xmlns:a16="http://schemas.microsoft.com/office/drawing/2014/main" val="20001"/>
                    </a:ext>
                  </a:extLst>
                </a:gridCol>
                <a:gridCol w="2503450">
                  <a:extLst>
                    <a:ext uri="{9D8B030D-6E8A-4147-A177-3AD203B41FA5}">
                      <a16:colId xmlns:a16="http://schemas.microsoft.com/office/drawing/2014/main" val="20002"/>
                    </a:ext>
                  </a:extLst>
                </a:gridCol>
                <a:gridCol w="3011050">
                  <a:extLst>
                    <a:ext uri="{9D8B030D-6E8A-4147-A177-3AD203B41FA5}">
                      <a16:colId xmlns:a16="http://schemas.microsoft.com/office/drawing/2014/main" val="20003"/>
                    </a:ext>
                  </a:extLst>
                </a:gridCol>
              </a:tblGrid>
              <a:tr h="893650">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Dar explicación</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¿Por qué algo es cómo es?</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Determinar las razones que generan el problema o la situación.</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Resolver un problema</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Explicar de manera detallada cómo se puede abordar y/o solucionar el problema.</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Hacer más eficiente o mejorar algo</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Explicar de qué manera se pueden optimizar los procesos para alcanzar el objetivo.</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Inventar, innovar,  diseñar o crear algo nuevo</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¿Cómo podría ser diferente?</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¿Qué nuevo producto o propuesta puedo hacer?</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113875">
                <a:tc gridSpan="4">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Nuestro proyecto tiene como objetivo dar explicación a la vinculación que existe entre las diferentes disciplinas, con ello desarrollaremos las habilidades de comparación de hechos y razones para explicar hechos científicos.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aphicFrame>
        <p:nvGraphicFramePr>
          <p:cNvPr id="430" name="Google Shape;430;p58"/>
          <p:cNvGraphicFramePr/>
          <p:nvPr/>
        </p:nvGraphicFramePr>
        <p:xfrm>
          <a:off x="457579" y="99402"/>
          <a:ext cx="11066300" cy="6558746"/>
        </p:xfrm>
        <a:graphic>
          <a:graphicData uri="http://schemas.openxmlformats.org/drawingml/2006/table">
            <a:tbl>
              <a:tblPr>
                <a:noFill/>
                <a:tableStyleId>{1C835EF5-0DE7-476A-B38D-62CF5C75C5EF}</a:tableStyleId>
              </a:tblPr>
              <a:tblGrid>
                <a:gridCol w="1573725">
                  <a:extLst>
                    <a:ext uri="{9D8B030D-6E8A-4147-A177-3AD203B41FA5}">
                      <a16:colId xmlns:a16="http://schemas.microsoft.com/office/drawing/2014/main" val="20000"/>
                    </a:ext>
                  </a:extLst>
                </a:gridCol>
                <a:gridCol w="1664975">
                  <a:extLst>
                    <a:ext uri="{9D8B030D-6E8A-4147-A177-3AD203B41FA5}">
                      <a16:colId xmlns:a16="http://schemas.microsoft.com/office/drawing/2014/main" val="20001"/>
                    </a:ext>
                  </a:extLst>
                </a:gridCol>
                <a:gridCol w="1649775">
                  <a:extLst>
                    <a:ext uri="{9D8B030D-6E8A-4147-A177-3AD203B41FA5}">
                      <a16:colId xmlns:a16="http://schemas.microsoft.com/office/drawing/2014/main" val="20002"/>
                    </a:ext>
                  </a:extLst>
                </a:gridCol>
                <a:gridCol w="2059275">
                  <a:extLst>
                    <a:ext uri="{9D8B030D-6E8A-4147-A177-3AD203B41FA5}">
                      <a16:colId xmlns:a16="http://schemas.microsoft.com/office/drawing/2014/main" val="20003"/>
                    </a:ext>
                  </a:extLst>
                </a:gridCol>
                <a:gridCol w="2059275">
                  <a:extLst>
                    <a:ext uri="{9D8B030D-6E8A-4147-A177-3AD203B41FA5}">
                      <a16:colId xmlns:a16="http://schemas.microsoft.com/office/drawing/2014/main" val="20004"/>
                    </a:ext>
                  </a:extLst>
                </a:gridCol>
                <a:gridCol w="2059275">
                  <a:extLst>
                    <a:ext uri="{9D8B030D-6E8A-4147-A177-3AD203B41FA5}">
                      <a16:colId xmlns:a16="http://schemas.microsoft.com/office/drawing/2014/main" val="20005"/>
                    </a:ext>
                  </a:extLst>
                </a:gridCol>
              </a:tblGrid>
              <a:tr h="358925">
                <a:tc>
                  <a:txBody>
                    <a:bodyPr/>
                    <a:lstStyle/>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Disciplinas:</a:t>
                      </a:r>
                      <a:endParaRPr sz="105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Disciplina 1. </a:t>
                      </a:r>
                      <a:endParaRPr sz="105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Historia</a:t>
                      </a:r>
                      <a:endParaRPr sz="105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Disciplina 2. </a:t>
                      </a:r>
                      <a:endParaRPr sz="105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Física</a:t>
                      </a:r>
                      <a:endParaRPr sz="105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solidFill>
                            <a:srgbClr val="1C4587"/>
                          </a:solidFill>
                          <a:latin typeface="Century Gothic"/>
                          <a:ea typeface="Century Gothic"/>
                          <a:cs typeface="Century Gothic"/>
                          <a:sym typeface="Century Gothic"/>
                        </a:rPr>
                        <a:t>Disciplina 3.</a:t>
                      </a:r>
                      <a:br>
                        <a:rPr lang="en-US" sz="1050" b="1" u="none" strike="noStrike" cap="none">
                          <a:solidFill>
                            <a:srgbClr val="1C4587"/>
                          </a:solidFill>
                          <a:latin typeface="Century Gothic"/>
                          <a:ea typeface="Century Gothic"/>
                          <a:cs typeface="Century Gothic"/>
                          <a:sym typeface="Century Gothic"/>
                        </a:rPr>
                      </a:br>
                      <a:r>
                        <a:rPr lang="en-US" sz="1050" b="1" u="none" strike="noStrike" cap="none">
                          <a:solidFill>
                            <a:srgbClr val="1C4587"/>
                          </a:solidFill>
                          <a:latin typeface="Century Gothic"/>
                          <a:ea typeface="Century Gothic"/>
                          <a:cs typeface="Century Gothic"/>
                          <a:sym typeface="Century Gothic"/>
                        </a:rPr>
                        <a:t>Matemáticas</a:t>
                      </a:r>
                      <a:endParaRPr sz="105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50"/>
                        <a:buFont typeface="Arial"/>
                        <a:buNone/>
                      </a:pPr>
                      <a:r>
                        <a:rPr lang="en-US" sz="1050" b="1" u="none" strike="noStrike" cap="none">
                          <a:solidFill>
                            <a:srgbClr val="1C4587"/>
                          </a:solidFill>
                          <a:latin typeface="Century Gothic"/>
                          <a:ea typeface="Century Gothic"/>
                          <a:cs typeface="Century Gothic"/>
                          <a:sym typeface="Century Gothic"/>
                        </a:rPr>
                        <a:t>Disciplina 4.</a:t>
                      </a:r>
                      <a:br>
                        <a:rPr lang="en-US" sz="1050" b="1" u="none" strike="noStrike" cap="none">
                          <a:solidFill>
                            <a:srgbClr val="1C4587"/>
                          </a:solidFill>
                          <a:latin typeface="Century Gothic"/>
                          <a:ea typeface="Century Gothic"/>
                          <a:cs typeface="Century Gothic"/>
                          <a:sym typeface="Century Gothic"/>
                        </a:rPr>
                      </a:br>
                      <a:r>
                        <a:rPr lang="en-US" sz="1050" b="1" u="none" strike="noStrike" cap="none">
                          <a:solidFill>
                            <a:srgbClr val="1C4587"/>
                          </a:solidFill>
                          <a:latin typeface="Century Gothic"/>
                          <a:ea typeface="Century Gothic"/>
                          <a:cs typeface="Century Gothic"/>
                          <a:sym typeface="Century Gothic"/>
                        </a:rPr>
                        <a:t>TLRIID.</a:t>
                      </a:r>
                      <a:endParaRPr sz="105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Disciplina 5.</a:t>
                      </a:r>
                      <a:endParaRPr sz="105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1050" b="1" u="none" strike="noStrike" cap="none">
                          <a:solidFill>
                            <a:srgbClr val="1C4587"/>
                          </a:solidFill>
                          <a:latin typeface="Century Gothic"/>
                          <a:ea typeface="Century Gothic"/>
                          <a:cs typeface="Century Gothic"/>
                          <a:sym typeface="Century Gothic"/>
                        </a:rPr>
                        <a:t> Biología.</a:t>
                      </a:r>
                      <a:endParaRPr sz="105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3314075">
                <a:tc>
                  <a:txBody>
                    <a:bodyPr/>
                    <a:lstStyle/>
                    <a:p>
                      <a:pPr marL="0" marR="0" lvl="0" indent="0" algn="just" rtl="0">
                        <a:lnSpc>
                          <a:spcPct val="115000"/>
                        </a:lnSpc>
                        <a:spcBef>
                          <a:spcPts val="0"/>
                        </a:spcBef>
                        <a:spcAft>
                          <a:spcPts val="0"/>
                        </a:spcAft>
                        <a:buClr>
                          <a:srgbClr val="000000"/>
                        </a:buClr>
                        <a:buSzPts val="1100"/>
                        <a:buFont typeface="Arial"/>
                        <a:buNone/>
                      </a:pPr>
                      <a:r>
                        <a:rPr lang="en-US" sz="800" b="1" u="none" strike="noStrike" cap="none">
                          <a:solidFill>
                            <a:srgbClr val="1C4587"/>
                          </a:solidFill>
                          <a:latin typeface="Century Gothic"/>
                          <a:ea typeface="Century Gothic"/>
                          <a:cs typeface="Century Gothic"/>
                          <a:sym typeface="Century Gothic"/>
                        </a:rPr>
                        <a:t>1. Contenidos/Temas</a:t>
                      </a:r>
                      <a:endParaRPr sz="8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800" b="1" u="none" strike="noStrike" cap="none">
                          <a:solidFill>
                            <a:srgbClr val="1C4587"/>
                          </a:solidFill>
                          <a:latin typeface="Century Gothic"/>
                          <a:ea typeface="Century Gothic"/>
                          <a:cs typeface="Century Gothic"/>
                          <a:sym typeface="Century Gothic"/>
                        </a:rPr>
                        <a:t>    Involucrados   </a:t>
                      </a:r>
                      <a:endParaRPr sz="8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800" u="none" strike="noStrike" cap="none">
                          <a:solidFill>
                            <a:srgbClr val="1F497D"/>
                          </a:solidFill>
                          <a:latin typeface="Century Gothic"/>
                          <a:ea typeface="Century Gothic"/>
                          <a:cs typeface="Century Gothic"/>
                          <a:sym typeface="Century Gothic"/>
                        </a:rPr>
                        <a:t>del  programa, que se consideran.</a:t>
                      </a:r>
                      <a:endParaRPr sz="8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800" u="none" strike="noStrike" cap="none">
                          <a:solidFill>
                            <a:srgbClr val="1F497D"/>
                          </a:solidFill>
                          <a:latin typeface="Century Gothic"/>
                          <a:ea typeface="Century Gothic"/>
                          <a:cs typeface="Century Gothic"/>
                          <a:sym typeface="Century Gothic"/>
                        </a:rPr>
                        <a:t> </a:t>
                      </a:r>
                      <a:endParaRPr sz="8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800" u="none" strike="noStrike" cap="none">
                          <a:solidFill>
                            <a:srgbClr val="1C4587"/>
                          </a:solidFill>
                          <a:latin typeface="Century Gothic"/>
                          <a:ea typeface="Century Gothic"/>
                          <a:cs typeface="Century Gothic"/>
                          <a:sym typeface="Century Gothic"/>
                        </a:rPr>
                        <a:t> </a:t>
                      </a:r>
                      <a:endParaRPr sz="8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800" u="none" strike="noStrike" cap="none">
                          <a:solidFill>
                            <a:srgbClr val="000000"/>
                          </a:solidFill>
                          <a:latin typeface="Century Gothic"/>
                          <a:ea typeface="Century Gothic"/>
                          <a:cs typeface="Century Gothic"/>
                          <a:sym typeface="Century Gothic"/>
                        </a:rPr>
                        <a:t> Bloque 1.</a:t>
                      </a:r>
                      <a:endParaRPr sz="8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b="1" u="none" strike="noStrike" cap="none">
                          <a:solidFill>
                            <a:schemeClr val="dk1"/>
                          </a:solidFill>
                          <a:latin typeface="Century Gothic"/>
                          <a:ea typeface="Century Gothic"/>
                          <a:cs typeface="Century Gothic"/>
                          <a:sym typeface="Century Gothic"/>
                        </a:rPr>
                        <a:t>LA CIVILIZACIÓN MESOAMERICANA, 2500 A. C. A 1521 D. C. </a:t>
                      </a:r>
                      <a:endParaRPr sz="8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b="1" u="none" strike="noStrike" cap="none">
                          <a:solidFill>
                            <a:schemeClr val="dk1"/>
                          </a:solidFill>
                          <a:latin typeface="Century Gothic"/>
                          <a:ea typeface="Century Gothic"/>
                          <a:cs typeface="Century Gothic"/>
                          <a:sym typeface="Century Gothic"/>
                        </a:rPr>
                        <a:t>Temáticas:</a:t>
                      </a:r>
                      <a:endParaRPr sz="8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800" b="1" u="none" strike="noStrike" cap="none">
                          <a:solidFill>
                            <a:schemeClr val="dk1"/>
                          </a:solidFill>
                          <a:latin typeface="Century Gothic"/>
                          <a:ea typeface="Century Gothic"/>
                          <a:cs typeface="Century Gothic"/>
                          <a:sym typeface="Century Gothic"/>
                        </a:rPr>
                        <a:t>1. Áreas culturales</a:t>
                      </a:r>
                      <a:r>
                        <a:rPr lang="en-US" sz="800" u="none" strike="noStrike" cap="none">
                          <a:solidFill>
                            <a:schemeClr val="dk1"/>
                          </a:solidFill>
                          <a:latin typeface="Century Gothic"/>
                          <a:ea typeface="Century Gothic"/>
                          <a:cs typeface="Century Gothic"/>
                          <a:sym typeface="Century Gothic"/>
                        </a:rPr>
                        <a:t>: Mesoamérica, Aridoamérica y Oasisamérica.</a:t>
                      </a:r>
                      <a:endParaRPr sz="8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2. El desarrollo de la civilización mesoamericana a través del preclásico, clásico y posclásico.</a:t>
                      </a:r>
                      <a:endParaRPr sz="8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solidFill>
                            <a:schemeClr val="dk1"/>
                          </a:solidFill>
                          <a:latin typeface="Century Gothic"/>
                          <a:ea typeface="Century Gothic"/>
                          <a:cs typeface="Century Gothic"/>
                          <a:sym typeface="Century Gothic"/>
                        </a:rPr>
                        <a:t>4. La permanencia de características de la civilización mesoamericana en la actualidad.</a:t>
                      </a:r>
                      <a:endParaRPr sz="8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800" u="none" strike="noStrike" cap="none">
                          <a:solidFill>
                            <a:srgbClr val="000000"/>
                          </a:solidFill>
                          <a:latin typeface="Century Gothic"/>
                          <a:ea typeface="Century Gothic"/>
                          <a:cs typeface="Century Gothic"/>
                          <a:sym typeface="Century Gothic"/>
                        </a:rPr>
                        <a:t> </a:t>
                      </a:r>
                      <a:r>
                        <a:rPr lang="en-US" sz="800" u="none" strike="noStrike" cap="none">
                          <a:solidFill>
                            <a:schemeClr val="dk1"/>
                          </a:solidFill>
                          <a:latin typeface="Century Gothic"/>
                          <a:ea typeface="Century Gothic"/>
                          <a:cs typeface="Century Gothic"/>
                          <a:sym typeface="Century Gothic"/>
                        </a:rPr>
                        <a:t>- Importancia de la Física en la naturaleza y en la vida cotidiana (Ciencia, Tecnología y Sociedad).</a:t>
                      </a:r>
                      <a:endParaRPr sz="8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 Sistemas físicos.</a:t>
                      </a:r>
                      <a:endParaRPr sz="8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-Magnitudes y variables físicas.</a:t>
                      </a:r>
                      <a:endParaRPr sz="8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  Elementos teóricos y experimentales de la metodología de la Física: planteamiento  de problemas, formulación y prueba de hipótesis y elaboración de modelos.</a:t>
                      </a:r>
                      <a:endParaRPr sz="8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 </a:t>
                      </a:r>
                      <a:endParaRPr sz="8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solidFill>
                            <a:schemeClr val="dk1"/>
                          </a:solidFill>
                          <a:latin typeface="Century Gothic"/>
                          <a:ea typeface="Century Gothic"/>
                          <a:cs typeface="Century Gothic"/>
                          <a:sym typeface="Century Gothic"/>
                        </a:rPr>
                        <a:t>- Ejemplos de hechos históricos trascendentes de la Física.</a:t>
                      </a:r>
                      <a:endParaRPr sz="8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Razones trigonométricas para ángulos agudos de un triángulo rectángulo. </a:t>
                      </a:r>
                      <a:br>
                        <a:rPr lang="en-US" sz="800" u="none" strike="noStrike" cap="none">
                          <a:solidFill>
                            <a:schemeClr val="dk1"/>
                          </a:solidFill>
                          <a:latin typeface="Century Gothic"/>
                          <a:ea typeface="Century Gothic"/>
                          <a:cs typeface="Century Gothic"/>
                          <a:sym typeface="Century Gothic"/>
                        </a:rPr>
                      </a:br>
                      <a:r>
                        <a:rPr lang="en-US" sz="800" u="none" strike="noStrike" cap="none">
                          <a:solidFill>
                            <a:schemeClr val="dk1"/>
                          </a:solidFill>
                          <a:latin typeface="Century Gothic"/>
                          <a:ea typeface="Century Gothic"/>
                          <a:cs typeface="Century Gothic"/>
                          <a:sym typeface="Century Gothic"/>
                        </a:rPr>
                        <a:t/>
                      </a:r>
                      <a:br>
                        <a:rPr lang="en-US" sz="800" u="none" strike="noStrike" cap="none">
                          <a:solidFill>
                            <a:schemeClr val="dk1"/>
                          </a:solidFill>
                          <a:latin typeface="Century Gothic"/>
                          <a:ea typeface="Century Gothic"/>
                          <a:cs typeface="Century Gothic"/>
                          <a:sym typeface="Century Gothic"/>
                        </a:rPr>
                      </a:br>
                      <a:r>
                        <a:rPr lang="en-US" sz="800" u="none" strike="noStrike" cap="none">
                          <a:solidFill>
                            <a:schemeClr val="dk1"/>
                          </a:solidFill>
                          <a:latin typeface="Century Gothic"/>
                          <a:ea typeface="Century Gothic"/>
                          <a:cs typeface="Century Gothic"/>
                          <a:sym typeface="Century Gothic"/>
                        </a:rPr>
                        <a:t>Solución de triángulos rectángulos especiales. </a:t>
                      </a:r>
                      <a:endParaRPr sz="8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Situación comunicativa: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Enunciador: medio informativo y</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caricaturista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Enunciatario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Código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Contexto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Referente</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Propósito persuasivo.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Estructura de la argumentación: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Premisas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Tesis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Argumentos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Conclusión.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chemeClr val="dk1"/>
                          </a:solidFill>
                          <a:latin typeface="Century Gothic"/>
                          <a:ea typeface="Century Gothic"/>
                          <a:cs typeface="Century Gothic"/>
                          <a:sym typeface="Century Gothic"/>
                        </a:rPr>
                        <a:t>Bases de la biología como ciencia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Bases de la biología como ciencia.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Panorama actual del estudio de la biología.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Objeto de estudio de la biología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Características generales de los sistemas biológicos.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Niveles de organización</a:t>
                      </a: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2749625">
                <a:tc>
                  <a:txBody>
                    <a:bodyPr/>
                    <a:lstStyle/>
                    <a:p>
                      <a:pPr marL="0" marR="0" lvl="0" indent="0" algn="l" rtl="0">
                        <a:lnSpc>
                          <a:spcPct val="115000"/>
                        </a:lnSpc>
                        <a:spcBef>
                          <a:spcPts val="0"/>
                        </a:spcBef>
                        <a:spcAft>
                          <a:spcPts val="0"/>
                        </a:spcAft>
                        <a:buClr>
                          <a:srgbClr val="000000"/>
                        </a:buClr>
                        <a:buSzPts val="1100"/>
                        <a:buFont typeface="Arial"/>
                        <a:buNone/>
                      </a:pPr>
                      <a:r>
                        <a:rPr lang="en-US" sz="800" b="1" u="none" strike="noStrike" cap="none">
                          <a:solidFill>
                            <a:srgbClr val="1F497D"/>
                          </a:solidFill>
                          <a:latin typeface="Century Gothic"/>
                          <a:ea typeface="Century Gothic"/>
                          <a:cs typeface="Century Gothic"/>
                          <a:sym typeface="Century Gothic"/>
                        </a:rPr>
                        <a:t>2. Conceptos clave,</a:t>
                      </a:r>
                      <a:endParaRPr sz="8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b="1" u="none" strike="noStrike" cap="none">
                          <a:solidFill>
                            <a:srgbClr val="1F497D"/>
                          </a:solidFill>
                          <a:latin typeface="Century Gothic"/>
                          <a:ea typeface="Century Gothic"/>
                          <a:cs typeface="Century Gothic"/>
                          <a:sym typeface="Century Gothic"/>
                        </a:rPr>
                        <a:t>     Trascendentales.</a:t>
                      </a:r>
                      <a:endParaRPr sz="8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800" u="none" strike="noStrike" cap="none">
                          <a:solidFill>
                            <a:srgbClr val="1F497D"/>
                          </a:solidFill>
                          <a:latin typeface="Century Gothic"/>
                          <a:ea typeface="Century Gothic"/>
                          <a:cs typeface="Century Gothic"/>
                          <a:sym typeface="Century Gothic"/>
                        </a:rPr>
                        <a:t>Conceptos básicos que surgen  del proyecto,  permiten la comprensión del mismo y  pueden ser transferibles a otros ámbitos.</a:t>
                      </a:r>
                      <a:endParaRPr sz="8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800" u="none" strike="noStrike" cap="none">
                          <a:solidFill>
                            <a:srgbClr val="1F497D"/>
                          </a:solidFill>
                          <a:latin typeface="Century Gothic"/>
                          <a:ea typeface="Century Gothic"/>
                          <a:cs typeface="Century Gothic"/>
                          <a:sym typeface="Century Gothic"/>
                        </a:rPr>
                        <a:t>Se consideran parte de un  Glosario.</a:t>
                      </a:r>
                      <a:endParaRPr sz="8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800" b="1" u="none" strike="noStrike" cap="none">
                          <a:solidFill>
                            <a:srgbClr val="1C4587"/>
                          </a:solidFill>
                          <a:latin typeface="Century Gothic"/>
                          <a:ea typeface="Century Gothic"/>
                          <a:cs typeface="Century Gothic"/>
                          <a:sym typeface="Century Gothic"/>
                        </a:rPr>
                        <a:t> </a:t>
                      </a:r>
                      <a:endParaRPr sz="8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800" u="none" strike="noStrike" cap="none">
                          <a:latin typeface="Century Gothic"/>
                          <a:ea typeface="Century Gothic"/>
                          <a:cs typeface="Century Gothic"/>
                          <a:sym typeface="Century Gothic"/>
                        </a:rPr>
                        <a:t>-Desarrollo cultural</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latin typeface="Century Gothic"/>
                          <a:ea typeface="Century Gothic"/>
                          <a:cs typeface="Century Gothic"/>
                          <a:sym typeface="Century Gothic"/>
                        </a:rPr>
                        <a:t>-Desarrollo científico</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latin typeface="Century Gothic"/>
                          <a:ea typeface="Century Gothic"/>
                          <a:cs typeface="Century Gothic"/>
                          <a:sym typeface="Century Gothic"/>
                        </a:rPr>
                        <a:t>-Arquitectura mesoamericana</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latin typeface="Century Gothic"/>
                          <a:ea typeface="Century Gothic"/>
                          <a:cs typeface="Century Gothic"/>
                          <a:sym typeface="Century Gothic"/>
                        </a:rPr>
                        <a:t>-Área cultural</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800" u="none" strike="noStrike" cap="none">
                          <a:latin typeface="Century Gothic"/>
                          <a:ea typeface="Century Gothic"/>
                          <a:cs typeface="Century Gothic"/>
                          <a:sym typeface="Century Gothic"/>
                        </a:rPr>
                        <a:t>-Civilización</a:t>
                      </a:r>
                      <a:endParaRPr sz="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8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Factores de conversión</a:t>
                      </a:r>
                      <a:endParaRPr sz="8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Sistemas de medición</a:t>
                      </a:r>
                      <a:endParaRPr sz="8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Medición</a:t>
                      </a:r>
                      <a:endParaRPr sz="8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Hechos históricos trascendentes de Mesoamérica</a:t>
                      </a:r>
                      <a:endParaRPr sz="8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-Elaboración de modelos</a:t>
                      </a:r>
                      <a:endParaRPr sz="8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800" u="none" strike="noStrike" cap="none">
                          <a:latin typeface="Century Gothic"/>
                          <a:ea typeface="Century Gothic"/>
                          <a:cs typeface="Century Gothic"/>
                          <a:sym typeface="Century Gothic"/>
                        </a:rPr>
                        <a:t>Hipótesis</a:t>
                      </a:r>
                      <a:endParaRPr sz="8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800" u="none" strike="noStrike" cap="none">
                          <a:solidFill>
                            <a:schemeClr val="dk1"/>
                          </a:solidFill>
                          <a:latin typeface="Century Gothic"/>
                          <a:ea typeface="Century Gothic"/>
                          <a:cs typeface="Century Gothic"/>
                          <a:sym typeface="Century Gothic"/>
                        </a:rPr>
                        <a:t>Solución de problemas de aplicación: </a:t>
                      </a:r>
                      <a:endParaRPr sz="8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800" u="none" strike="noStrike" cap="none">
                          <a:solidFill>
                            <a:schemeClr val="dk1"/>
                          </a:solidFill>
                          <a:latin typeface="Century Gothic"/>
                          <a:ea typeface="Century Gothic"/>
                          <a:cs typeface="Century Gothic"/>
                          <a:sym typeface="Century Gothic"/>
                        </a:rPr>
                        <a:t>Ángulo de elevación. </a:t>
                      </a:r>
                      <a:endParaRPr sz="8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800" u="none" strike="noStrike" cap="none">
                          <a:solidFill>
                            <a:schemeClr val="dk1"/>
                          </a:solidFill>
                          <a:latin typeface="Century Gothic"/>
                          <a:ea typeface="Century Gothic"/>
                          <a:cs typeface="Century Gothic"/>
                          <a:sym typeface="Century Gothic"/>
                        </a:rPr>
                        <a:t>Ángulo de depresión. </a:t>
                      </a:r>
                      <a:endParaRPr sz="8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800" u="none" strike="noStrike" cap="none">
                          <a:solidFill>
                            <a:schemeClr val="dk1"/>
                          </a:solidFill>
                          <a:latin typeface="Century Gothic"/>
                          <a:ea typeface="Century Gothic"/>
                          <a:cs typeface="Century Gothic"/>
                          <a:sym typeface="Century Gothic"/>
                        </a:rPr>
                        <a:t>Distancias inaccesibles. </a:t>
                      </a:r>
                      <a:endParaRPr sz="8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800" u="none" strike="noStrike" cap="none">
                          <a:solidFill>
                            <a:schemeClr val="dk1"/>
                          </a:solidFill>
                          <a:latin typeface="Century Gothic"/>
                          <a:ea typeface="Century Gothic"/>
                          <a:cs typeface="Century Gothic"/>
                          <a:sym typeface="Century Gothic"/>
                        </a:rPr>
                        <a:t>Cálculo de áreas. </a:t>
                      </a:r>
                      <a:endParaRPr sz="8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Elementos verbales: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Título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Globos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Firma.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Elementos icónicos: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Personajes.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Recursos retóricos: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Ironía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Hipérbole</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Prosopopeya.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Contexto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Proceso de escritura: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Planeación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Textualización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Revisión.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Estructura argumentativa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Propiedades textuales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Marcadores textuales.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00"/>
                        <a:buFont typeface="Arial"/>
                        <a:buNone/>
                      </a:pPr>
                      <a:endParaRPr sz="10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Célula</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Ciencia</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Metabolismo</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Reproducción </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Homeostasis</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Población </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Organismo</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Comunidad</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000" u="none" strike="noStrike" cap="none">
                          <a:latin typeface="Century Gothic"/>
                          <a:ea typeface="Century Gothic"/>
                          <a:cs typeface="Century Gothic"/>
                          <a:sym typeface="Century Gothic"/>
                        </a:rPr>
                        <a:t>Ecosistema</a:t>
                      </a: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0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0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aphicFrame>
        <p:nvGraphicFramePr>
          <p:cNvPr id="436" name="Google Shape;436;p59"/>
          <p:cNvGraphicFramePr/>
          <p:nvPr/>
        </p:nvGraphicFramePr>
        <p:xfrm>
          <a:off x="177100" y="67102"/>
          <a:ext cx="11674350" cy="7417265"/>
        </p:xfrm>
        <a:graphic>
          <a:graphicData uri="http://schemas.openxmlformats.org/drawingml/2006/table">
            <a:tbl>
              <a:tblPr>
                <a:noFill/>
                <a:tableStyleId>{1C835EF5-0DE7-476A-B38D-62CF5C75C5EF}</a:tableStyleId>
              </a:tblPr>
              <a:tblGrid>
                <a:gridCol w="1283200">
                  <a:extLst>
                    <a:ext uri="{9D8B030D-6E8A-4147-A177-3AD203B41FA5}">
                      <a16:colId xmlns:a16="http://schemas.microsoft.com/office/drawing/2014/main" val="20000"/>
                    </a:ext>
                  </a:extLst>
                </a:gridCol>
                <a:gridCol w="1691750">
                  <a:extLst>
                    <a:ext uri="{9D8B030D-6E8A-4147-A177-3AD203B41FA5}">
                      <a16:colId xmlns:a16="http://schemas.microsoft.com/office/drawing/2014/main" val="20001"/>
                    </a:ext>
                  </a:extLst>
                </a:gridCol>
                <a:gridCol w="2075800">
                  <a:extLst>
                    <a:ext uri="{9D8B030D-6E8A-4147-A177-3AD203B41FA5}">
                      <a16:colId xmlns:a16="http://schemas.microsoft.com/office/drawing/2014/main" val="20002"/>
                    </a:ext>
                  </a:extLst>
                </a:gridCol>
                <a:gridCol w="2073700">
                  <a:extLst>
                    <a:ext uri="{9D8B030D-6E8A-4147-A177-3AD203B41FA5}">
                      <a16:colId xmlns:a16="http://schemas.microsoft.com/office/drawing/2014/main" val="20003"/>
                    </a:ext>
                  </a:extLst>
                </a:gridCol>
                <a:gridCol w="2088100">
                  <a:extLst>
                    <a:ext uri="{9D8B030D-6E8A-4147-A177-3AD203B41FA5}">
                      <a16:colId xmlns:a16="http://schemas.microsoft.com/office/drawing/2014/main" val="20004"/>
                    </a:ext>
                  </a:extLst>
                </a:gridCol>
                <a:gridCol w="2461800">
                  <a:extLst>
                    <a:ext uri="{9D8B030D-6E8A-4147-A177-3AD203B41FA5}">
                      <a16:colId xmlns:a16="http://schemas.microsoft.com/office/drawing/2014/main" val="20005"/>
                    </a:ext>
                  </a:extLst>
                </a:gridCol>
              </a:tblGrid>
              <a:tr h="4709625">
                <a:tc>
                  <a:txBody>
                    <a:bodyPr/>
                    <a:lstStyle/>
                    <a:p>
                      <a:pPr marL="177800" marR="0" lvl="0" indent="-177800" algn="l" rtl="0">
                        <a:lnSpc>
                          <a:spcPct val="115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3.</a:t>
                      </a:r>
                      <a:r>
                        <a:rPr lang="en-US" sz="300" u="none" strike="noStrike" cap="none">
                          <a:solidFill>
                            <a:srgbClr val="1F497D"/>
                          </a:solidFill>
                          <a:latin typeface="Times New Roman"/>
                          <a:ea typeface="Times New Roman"/>
                          <a:cs typeface="Times New Roman"/>
                          <a:sym typeface="Times New Roman"/>
                        </a:rPr>
                        <a:t>   </a:t>
                      </a:r>
                      <a:r>
                        <a:rPr lang="en-US" sz="800" b="1" u="none" strike="noStrike" cap="none">
                          <a:solidFill>
                            <a:srgbClr val="1F497D"/>
                          </a:solidFill>
                          <a:latin typeface="Century Gothic"/>
                          <a:ea typeface="Century Gothic"/>
                          <a:cs typeface="Century Gothic"/>
                          <a:sym typeface="Century Gothic"/>
                        </a:rPr>
                        <a:t>Objetivos o propósitos</a:t>
                      </a:r>
                      <a:endParaRPr sz="800" b="1" u="none" strike="noStrike" cap="none">
                        <a:solidFill>
                          <a:srgbClr val="1F497D"/>
                        </a:solidFill>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a alcanzar.</a:t>
                      </a:r>
                      <a:endParaRPr sz="800" u="none" strike="noStrike" cap="none">
                        <a:solidFill>
                          <a:srgbClr val="1F497D"/>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800"/>
                        <a:buFont typeface="Arial"/>
                        <a:buNone/>
                      </a:pPr>
                      <a:r>
                        <a:rPr lang="en-US" sz="800" u="none" strike="noStrike" cap="none">
                          <a:solidFill>
                            <a:srgbClr val="1C4587"/>
                          </a:solidFill>
                          <a:latin typeface="Century Gothic"/>
                          <a:ea typeface="Century Gothic"/>
                          <a:cs typeface="Century Gothic"/>
                          <a:sym typeface="Century Gothic"/>
                        </a:rPr>
                        <a:t>  </a:t>
                      </a:r>
                      <a:endParaRPr sz="8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800"/>
                        <a:buFont typeface="Arial"/>
                        <a:buNone/>
                      </a:pPr>
                      <a:r>
                        <a:rPr lang="en-US" sz="800" u="none" strike="noStrike" cap="none">
                          <a:solidFill>
                            <a:srgbClr val="1C4587"/>
                          </a:solidFill>
                          <a:latin typeface="Century Gothic"/>
                          <a:ea typeface="Century Gothic"/>
                          <a:cs typeface="Century Gothic"/>
                          <a:sym typeface="Century Gothic"/>
                        </a:rPr>
                        <a:t> </a:t>
                      </a:r>
                      <a:endParaRPr sz="8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800"/>
                        <a:buFont typeface="Arial"/>
                        <a:buNone/>
                      </a:pPr>
                      <a:r>
                        <a:rPr lang="en-US" sz="800" u="none" strike="noStrike" cap="none">
                          <a:solidFill>
                            <a:srgbClr val="1C4587"/>
                          </a:solidFill>
                          <a:latin typeface="Century Gothic"/>
                          <a:ea typeface="Century Gothic"/>
                          <a:cs typeface="Century Gothic"/>
                          <a:sym typeface="Century Gothic"/>
                        </a:rPr>
                        <a:t> </a:t>
                      </a:r>
                      <a:endParaRPr sz="800" u="none" strike="noStrike" cap="none">
                        <a:solidFill>
                          <a:srgbClr val="1C4587"/>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1. El alumno: Identifica las principales culturas que poblaron el actual territorio nacional, utilizando como referentes de ubicación las áreas culturales: Mesoamérica, Aridoamérica y Oasisamérica, para comprender la diversidad cultural que constituyó esta civilización originaria.</a:t>
                      </a:r>
                      <a:endParaRPr sz="5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2. Comprende el desarrollo de la civilización mesoamericana analizando sus características más significativas en lo económico, político y social, en su cosmovisión y vida cotidiana, a partir de las principales culturas, para reconocerla como una totalidad formada por una diversidad cultural.</a:t>
                      </a:r>
                      <a:endParaRPr sz="5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4. Valora las peculiares formas de vida de esta civilización; analizando la permanencia de muchas de ellas en el presente como raíz de nuestra identidad, para desarrollar una actitud respetuosa ante las comunidades indígenas que aún las conservan.</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r>
                        <a:rPr lang="en-US" sz="600" u="none" strike="noStrike" cap="none">
                          <a:solidFill>
                            <a:schemeClr val="dk1"/>
                          </a:solidFill>
                        </a:rPr>
                        <a:t>-</a:t>
                      </a:r>
                      <a:r>
                        <a:rPr lang="en-US" sz="300" u="none" strike="noStrike" cap="none">
                          <a:solidFill>
                            <a:schemeClr val="dk1"/>
                          </a:solidFill>
                          <a:latin typeface="Times New Roman"/>
                          <a:ea typeface="Times New Roman"/>
                          <a:cs typeface="Times New Roman"/>
                          <a:sym typeface="Times New Roman"/>
                        </a:rPr>
                        <a:t> </a:t>
                      </a:r>
                      <a:r>
                        <a:rPr lang="en-US" sz="600" u="none" strike="noStrike" cap="none">
                          <a:solidFill>
                            <a:schemeClr val="dk1"/>
                          </a:solidFill>
                          <a:latin typeface="Century Gothic"/>
                          <a:ea typeface="Century Gothic"/>
                          <a:cs typeface="Century Gothic"/>
                          <a:sym typeface="Century Gothic"/>
                        </a:rPr>
                        <a:t>Relacionará la Física con la tecnología y la sociedad.</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a:t>
                      </a:r>
                      <a:r>
                        <a:rPr lang="en-US" sz="300" u="none" strike="noStrike" cap="none">
                          <a:solidFill>
                            <a:schemeClr val="dk1"/>
                          </a:solidFill>
                          <a:latin typeface="Times New Roman"/>
                          <a:ea typeface="Times New Roman"/>
                          <a:cs typeface="Times New Roman"/>
                          <a:sym typeface="Times New Roman"/>
                        </a:rPr>
                        <a:t> </a:t>
                      </a:r>
                      <a:r>
                        <a:rPr lang="en-US" sz="600" u="none" strike="noStrike" cap="none">
                          <a:solidFill>
                            <a:schemeClr val="dk1"/>
                          </a:solidFill>
                          <a:latin typeface="Century Gothic"/>
                          <a:ea typeface="Century Gothic"/>
                          <a:cs typeface="Century Gothic"/>
                          <a:sym typeface="Century Gothic"/>
                        </a:rPr>
                        <a:t>Describirá diferentes sistemas y fenómenos físicos e identificará las magnitudes físicas que  permiten una mejor descripción y estudio.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-Conocerá elementos de la metodología experimental que utiliza la Física para explicar fenómenos.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-Conocerá algunos hechos relevantes del desarrollo de la Física y su relación con la tecnología y la sociedad.</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r>
                        <a:rPr lang="en-US" sz="600" u="none" strike="noStrike" cap="none">
                          <a:solidFill>
                            <a:schemeClr val="dk1"/>
                          </a:solidFill>
                          <a:latin typeface="Calibri"/>
                          <a:ea typeface="Calibri"/>
                          <a:cs typeface="Calibri"/>
                          <a:sym typeface="Calibri"/>
                        </a:rPr>
                        <a:t>Comprende que el concepto de razón trigonométrica se deriva de la relación de los lados de un triángulo rectángulo y que son respectivamente invariantes en triángulos semejantes. </a:t>
                      </a:r>
                      <a:endParaRPr sz="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alibri"/>
                          <a:ea typeface="Calibri"/>
                          <a:cs typeface="Calibri"/>
                          <a:sym typeface="Calibri"/>
                        </a:rPr>
                        <a:t>Determina los valores de las razones trigonométricas para los ángulos de 30°, 45° y 60° y emplea la calculadora para verificarlos. </a:t>
                      </a: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alibri"/>
                          <a:ea typeface="Calibri"/>
                          <a:cs typeface="Calibri"/>
                          <a:sym typeface="Calibri"/>
                        </a:rPr>
                        <a:t>Resuelve problemas que involucren triángulos rectángulos</a:t>
                      </a:r>
                      <a:r>
                        <a:rPr lang="en-US" sz="500" u="none" strike="noStrike" cap="none">
                          <a:solidFill>
                            <a:schemeClr val="dk1"/>
                          </a:solidFill>
                          <a:latin typeface="Calibri"/>
                          <a:ea typeface="Calibri"/>
                          <a:cs typeface="Calibri"/>
                          <a:sym typeface="Calibri"/>
                        </a:rPr>
                        <a:t>. </a:t>
                      </a:r>
                      <a:endParaRPr sz="500" u="none" strike="noStrike" cap="none">
                        <a:solidFill>
                          <a:schemeClr val="dk1"/>
                        </a:solidFill>
                        <a:latin typeface="Calibri"/>
                        <a:ea typeface="Calibri"/>
                        <a:cs typeface="Calibri"/>
                        <a:sym typeface="Calibri"/>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1. Identifica la situación comunicativa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del editorial y la caricatura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política, a través del reconocimiento</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de sus elementos,</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para el incremento de su competencia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textual.</a:t>
                      </a:r>
                      <a:endParaRPr sz="5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2. Reconoce las características del</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editorial, a través de la identificación</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de su estructura argumentativa,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para el desarrollo de</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su comprensión argumentativa.</a:t>
                      </a:r>
                      <a:endParaRPr sz="5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3. Reconoce las características de</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la caricatura política, a partir</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de la identificación de sus recursos</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verbales, icónicos y su</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500" u="none" strike="noStrike" cap="none">
                          <a:solidFill>
                            <a:schemeClr val="dk1"/>
                          </a:solidFill>
                          <a:latin typeface="Century Gothic"/>
                          <a:ea typeface="Century Gothic"/>
                          <a:cs typeface="Century Gothic"/>
                          <a:sym typeface="Century Gothic"/>
                        </a:rPr>
                        <a:t>contexto, para el desarrollo de</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su alfabetización visual crítica.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4. Elabora un comentario analítico</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a partir del análisis del editorial</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y la caricatura política, para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el incremento de su capacidad</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crítica.</a:t>
                      </a:r>
                      <a:br>
                        <a:rPr lang="en-US" sz="500" u="none" strike="noStrike" cap="none">
                          <a:solidFill>
                            <a:schemeClr val="dk1"/>
                          </a:solidFill>
                          <a:latin typeface="Century Gothic"/>
                          <a:ea typeface="Century Gothic"/>
                          <a:cs typeface="Century Gothic"/>
                          <a:sym typeface="Century Gothic"/>
                        </a:rPr>
                      </a:b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5. Asume una actitud tolerante, a</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través del análisis, la evaluación</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y la reflexión de los comentarios</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vertidos, para la expresión</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500"/>
                        <a:buFont typeface="Arial"/>
                        <a:buNone/>
                      </a:pPr>
                      <a:r>
                        <a:rPr lang="en-US" sz="500" u="none" strike="noStrike" cap="none">
                          <a:solidFill>
                            <a:schemeClr val="dk1"/>
                          </a:solidFill>
                          <a:latin typeface="Century Gothic"/>
                          <a:ea typeface="Century Gothic"/>
                          <a:cs typeface="Century Gothic"/>
                          <a:sym typeface="Century Gothic"/>
                        </a:rPr>
                        <a:t>del libre pensamiento. (eje transversal) </a:t>
                      </a:r>
                      <a:endParaRPr sz="5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endParaRPr sz="5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Identifica a la Teoría celular y la Teoría de la evolución por selección natural como modelos unificadores que proporcionaron las bases científicas de la biología moderna. </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•Reconoce que el panorama actual del estudio de la biología permite entender la dinámica y cambio en los sistemas biológicos.</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•Distingue las características generales de los sistemas biológicos.</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•Identifica los niveles de organización de los sistemas biológicos.</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•Aplica habilidades para recopilar, organizar, analizar y sintetizar la información proveniente de diferentes fuentes confiables, que coadyuven en la comprensión de la biología como ciencia.</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•Desarrolla destrezas y habilidades propias de los métodos de estudio de la Biología.</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•Interactúa de manera propositiva y proactiva con otros compañeros.</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•Muestra actitudes favorables hacia la ciencia y sus aplicaciones.</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•Desarrolla hábitos, técnicas de estudio y administración del tiempo. </a:t>
                      </a:r>
                      <a:endParaRPr sz="8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•Aplica habilidades, actitudes y valores en el diseño de investigaciones escolares sobre alguno de los temas o situación cotidiana relacionada con los contenidos del curso.</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1692325">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4. Evaluación.</a:t>
                      </a:r>
                      <a:endParaRPr sz="8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	Productos /evidencias</a:t>
                      </a:r>
                      <a:endParaRPr sz="8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	de aprendizaje para</a:t>
                      </a:r>
                      <a:endParaRPr sz="8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    demostrar el</a:t>
                      </a:r>
                      <a:endParaRPr sz="8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	avance del </a:t>
                      </a:r>
                      <a:r>
                        <a:rPr lang="en-US" sz="800" u="none" strike="noStrike" cap="none">
                          <a:solidFill>
                            <a:srgbClr val="17365D"/>
                          </a:solidFill>
                          <a:latin typeface="Century Gothic"/>
                          <a:ea typeface="Century Gothic"/>
                          <a:cs typeface="Century Gothic"/>
                          <a:sym typeface="Century Gothic"/>
                        </a:rPr>
                        <a:t> proceso  y</a:t>
                      </a:r>
                      <a:endParaRPr sz="8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7365D"/>
                          </a:solidFill>
                          <a:latin typeface="Century Gothic"/>
                          <a:ea typeface="Century Gothic"/>
                          <a:cs typeface="Century Gothic"/>
                          <a:sym typeface="Century Gothic"/>
                        </a:rPr>
                        <a:t>	el logro del  objetivo</a:t>
                      </a:r>
                      <a:endParaRPr sz="8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7365D"/>
                          </a:solidFill>
                          <a:latin typeface="Century Gothic"/>
                          <a:ea typeface="Century Gothic"/>
                          <a:cs typeface="Century Gothic"/>
                          <a:sym typeface="Century Gothic"/>
                        </a:rPr>
                        <a:t>	propuesto.</a:t>
                      </a:r>
                      <a:endParaRPr sz="8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-Elaboración de un comentario analítico que muestre el conocimiento obtenido a lo largo del bloque.</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-Trabajo por agendas (estrategia diversificada)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-Elaboración de un comentario analítico desde el punto de vista de física acompañado de una rúbrica.</a:t>
                      </a:r>
                      <a:br>
                        <a:rPr lang="en-US" sz="800" u="none" strike="noStrike" cap="none">
                          <a:latin typeface="Century Gothic"/>
                          <a:ea typeface="Century Gothic"/>
                          <a:cs typeface="Century Gothic"/>
                          <a:sym typeface="Century Gothic"/>
                        </a:rPr>
                      </a:b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Deberá incluir introducción, análisis y conclusiones.</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Revisión periódica de los avances.</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a:t>
                      </a:r>
                      <a:r>
                        <a:rPr lang="en-US" sz="8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-Editorial</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-Caricatura política. </a:t>
                      </a:r>
                      <a:endParaRPr sz="8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992350">
                <a:tc>
                  <a:txBody>
                    <a:bodyPr/>
                    <a:lstStyle/>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5. Tipos </a:t>
                      </a:r>
                      <a:r>
                        <a:rPr lang="en-US" sz="900" b="1" u="none" strike="noStrike" cap="none">
                          <a:solidFill>
                            <a:srgbClr val="1F497D"/>
                          </a:solidFill>
                          <a:latin typeface="Century Gothic"/>
                          <a:ea typeface="Century Gothic"/>
                          <a:cs typeface="Century Gothic"/>
                          <a:sym typeface="Century Gothic"/>
                        </a:rPr>
                        <a:t>y</a:t>
                      </a:r>
                      <a:r>
                        <a:rPr lang="en-US" sz="800" b="1" u="none" strike="noStrike" cap="none">
                          <a:solidFill>
                            <a:srgbClr val="1F497D"/>
                          </a:solidFill>
                          <a:latin typeface="Century Gothic"/>
                          <a:ea typeface="Century Gothic"/>
                          <a:cs typeface="Century Gothic"/>
                          <a:sym typeface="Century Gothic"/>
                        </a:rPr>
                        <a:t> herramientas</a:t>
                      </a:r>
                      <a:r>
                        <a:rPr lang="en-US" sz="800" u="none" strike="noStrike" cap="none">
                          <a:solidFill>
                            <a:srgbClr val="1F497D"/>
                          </a:solidFill>
                          <a:latin typeface="Century Gothic"/>
                          <a:ea typeface="Century Gothic"/>
                          <a:cs typeface="Century Gothic"/>
                          <a:sym typeface="Century Gothic"/>
                        </a:rPr>
                        <a:t> de</a:t>
                      </a:r>
                      <a:endParaRPr sz="8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1F497D"/>
                          </a:solidFill>
                          <a:latin typeface="Century Gothic"/>
                          <a:ea typeface="Century Gothic"/>
                          <a:cs typeface="Century Gothic"/>
                          <a:sym typeface="Century Gothic"/>
                        </a:rPr>
                        <a:t>	evaluación.</a:t>
                      </a:r>
                      <a:endParaRPr sz="8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 </a:t>
                      </a:r>
                      <a:endParaRPr sz="8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 </a:t>
                      </a:r>
                      <a:endParaRPr sz="8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1F497D"/>
                          </a:solidFill>
                          <a:latin typeface="Century Gothic"/>
                          <a:ea typeface="Century Gothic"/>
                          <a:cs typeface="Century Gothic"/>
                          <a:sym typeface="Century Gothic"/>
                        </a:rPr>
                        <a:t> </a:t>
                      </a:r>
                      <a:endParaRPr sz="800" b="1" u="none" strike="noStrike" cap="none">
                        <a:solidFill>
                          <a:srgbClr val="1F497D"/>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Investigación documental</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Elaboración de mapas</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Infografías</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Cuadros comparativos</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Comentario analítico</a:t>
                      </a:r>
                      <a:endParaRPr sz="8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Rúbrica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I</a:t>
                      </a:r>
                      <a:r>
                        <a:rPr lang="en-US" sz="800" u="none" strike="noStrike" cap="none">
                          <a:solidFill>
                            <a:schemeClr val="dk1"/>
                          </a:solidFill>
                          <a:latin typeface="Century Gothic"/>
                          <a:ea typeface="Century Gothic"/>
                          <a:cs typeface="Century Gothic"/>
                          <a:sym typeface="Century Gothic"/>
                        </a:rPr>
                        <a:t>nvestigación documental</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mapas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Infografías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Cuadros comparativos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Comentario analítico</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Rúbrica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latin typeface="Century Gothic"/>
                          <a:ea typeface="Century Gothic"/>
                          <a:cs typeface="Century Gothic"/>
                          <a:sym typeface="Century Gothic"/>
                        </a:rPr>
                        <a:t> I</a:t>
                      </a:r>
                      <a:r>
                        <a:rPr lang="en-US" sz="800" u="none" strike="noStrike" cap="none">
                          <a:solidFill>
                            <a:schemeClr val="dk1"/>
                          </a:solidFill>
                          <a:latin typeface="Century Gothic"/>
                          <a:ea typeface="Century Gothic"/>
                          <a:cs typeface="Century Gothic"/>
                          <a:sym typeface="Century Gothic"/>
                        </a:rPr>
                        <a:t>nvestigación documental</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mapas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Infografías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Cuadros comparativos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Comentario analítico</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Rúbrica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Investigación documental</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mapas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Infografías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Cuadros comparativos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Comentario analítico</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Rúbrica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Investigación documental</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Elaboración de mapas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Infografías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Cuadros comparativos</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Comentario analítico</a:t>
                      </a:r>
                      <a:endParaRPr sz="8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800"/>
                        <a:buFont typeface="Arial"/>
                        <a:buNone/>
                      </a:pPr>
                      <a:r>
                        <a:rPr lang="en-US" sz="800" u="none" strike="noStrike" cap="none">
                          <a:solidFill>
                            <a:schemeClr val="dk1"/>
                          </a:solidFill>
                          <a:latin typeface="Century Gothic"/>
                          <a:ea typeface="Century Gothic"/>
                          <a:cs typeface="Century Gothic"/>
                          <a:sym typeface="Century Gothic"/>
                        </a:rPr>
                        <a:t>Rúbrica</a:t>
                      </a:r>
                      <a:endParaRPr sz="8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441" name="Google Shape;441;p60"/>
          <p:cNvGraphicFramePr/>
          <p:nvPr/>
        </p:nvGraphicFramePr>
        <p:xfrm>
          <a:off x="342288" y="265675"/>
          <a:ext cx="11507425" cy="6611366"/>
        </p:xfrm>
        <a:graphic>
          <a:graphicData uri="http://schemas.openxmlformats.org/drawingml/2006/table">
            <a:tbl>
              <a:tblPr>
                <a:noFill/>
                <a:tableStyleId>{1C835EF5-0DE7-476A-B38D-62CF5C75C5EF}</a:tableStyleId>
              </a:tblPr>
              <a:tblGrid>
                <a:gridCol w="2303325">
                  <a:extLst>
                    <a:ext uri="{9D8B030D-6E8A-4147-A177-3AD203B41FA5}">
                      <a16:colId xmlns:a16="http://schemas.microsoft.com/office/drawing/2014/main" val="20000"/>
                    </a:ext>
                  </a:extLst>
                </a:gridCol>
                <a:gridCol w="1467150">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1740775">
                  <a:extLst>
                    <a:ext uri="{9D8B030D-6E8A-4147-A177-3AD203B41FA5}">
                      <a16:colId xmlns:a16="http://schemas.microsoft.com/office/drawing/2014/main" val="20003"/>
                    </a:ext>
                  </a:extLst>
                </a:gridCol>
                <a:gridCol w="2283525">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31432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 </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Historia.</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Biología.</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Física.</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Matemáticas III</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TLRIID</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28675">
                <a:tc>
                  <a:txBody>
                    <a:bodyPr/>
                    <a:lstStyle/>
                    <a:p>
                      <a:pPr marL="279400" marR="0" lvl="0" indent="-17780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1. Preguntar y cuestionar.</a:t>
                      </a:r>
                      <a:endParaRPr sz="11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Preguntas que dirigen la Investigación Interdisciplinaria.</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¿Qué evidencias hay  del desarrollo científico de Mesoamérica en la actualidad?</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¿Cómo se relacionan las distintas disciplinas entre sí?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009650">
                <a:tc>
                  <a:txBody>
                    <a:bodyPr/>
                    <a:lstStyle/>
                    <a:p>
                      <a:pPr marL="279400" marR="0" lvl="0" indent="-17780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2. Despertar el interés (detonar).</a:t>
                      </a:r>
                      <a:endParaRPr sz="1100" b="1" u="none" strike="noStrike" cap="none">
                        <a:latin typeface="Century Gothic"/>
                        <a:ea typeface="Century Gothic"/>
                        <a:cs typeface="Century Gothic"/>
                        <a:sym typeface="Century Gothic"/>
                      </a:endParaRPr>
                    </a:p>
                    <a:p>
                      <a:pPr marL="2667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Estrategias para involucrar a los estudiantes con la problemática planteada, en el salón de clase.</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457200" marR="0" lvl="0" indent="-298450" algn="l" rtl="0">
                        <a:lnSpc>
                          <a:spcPct val="115000"/>
                        </a:lnSpc>
                        <a:spcBef>
                          <a:spcPts val="0"/>
                        </a:spcBef>
                        <a:spcAft>
                          <a:spcPts val="0"/>
                        </a:spcAft>
                        <a:buClr>
                          <a:srgbClr val="000000"/>
                        </a:buClr>
                        <a:buSzPts val="1100"/>
                        <a:buFont typeface="Century Gothic"/>
                        <a:buAutoNum type="arabicPeriod"/>
                      </a:pPr>
                      <a:r>
                        <a:rPr lang="en-US" sz="1100" u="none" strike="noStrike" cap="none">
                          <a:latin typeface="Century Gothic"/>
                          <a:ea typeface="Century Gothic"/>
                          <a:cs typeface="Century Gothic"/>
                          <a:sym typeface="Century Gothic"/>
                        </a:rPr>
                        <a:t> Visita al sitio arqueológico de Teotihuacán con la finalidad de detectar una vinculación de los temas trabajados en las sesiones y las observaciones realizadas en el sitio.</a:t>
                      </a:r>
                      <a:endParaRPr sz="1100" u="none" strike="noStrike" cap="none">
                        <a:latin typeface="Century Gothic"/>
                        <a:ea typeface="Century Gothic"/>
                        <a:cs typeface="Century Gothic"/>
                        <a:sym typeface="Century Gothic"/>
                      </a:endParaRPr>
                    </a:p>
                    <a:p>
                      <a:pPr marL="457200" marR="0" lvl="0" indent="-298450" algn="l" rtl="0">
                        <a:lnSpc>
                          <a:spcPct val="115000"/>
                        </a:lnSpc>
                        <a:spcBef>
                          <a:spcPts val="0"/>
                        </a:spcBef>
                        <a:spcAft>
                          <a:spcPts val="0"/>
                        </a:spcAft>
                        <a:buClr>
                          <a:srgbClr val="000000"/>
                        </a:buClr>
                        <a:buSzPts val="1100"/>
                        <a:buFont typeface="Century Gothic"/>
                        <a:buAutoNum type="arabicPeriod"/>
                      </a:pPr>
                      <a:r>
                        <a:rPr lang="en-US" sz="1100" u="none" strike="noStrike" cap="none">
                          <a:latin typeface="Century Gothic"/>
                          <a:ea typeface="Century Gothic"/>
                          <a:cs typeface="Century Gothic"/>
                          <a:sym typeface="Century Gothic"/>
                        </a:rPr>
                        <a:t>Agrupar los conocimientos en un compendio de divulgación</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1314450">
                <a:tc>
                  <a:txBody>
                    <a:bodyPr/>
                    <a:lstStyle/>
                    <a:p>
                      <a:pPr marL="279400" marR="0" lvl="0" indent="-17780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3. Recopilar información a través de la investigación.</a:t>
                      </a:r>
                      <a:endParaRPr sz="11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Lo que se investiga.</a:t>
                      </a:r>
                      <a:endParaRPr sz="11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Fuentes  que se utilizan.</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Mapas</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-Bibliografía especializada</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-Zona arqueológica</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-Cartas de relación</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Formas de medición en mesoamérica.</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Análisis de formas de medición</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Videos acerca de las pirámides de mesoamércia.</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Artículos acerca de las construcciones.</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-Material audivisual sobre el desarrollo científico en Mesoamérica.</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-Artículos de divulgación científica sobre el desarrollo de las matemáticas en Mesoamérica.</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-Bibliografía especializada.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-Artículos de divulgación científica relacionados con los temas vistos en clase</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-Artículos periodísticos.</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-Caricaturas políticas.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62150">
                <a:tc>
                  <a:txBody>
                    <a:bodyPr/>
                    <a:lstStyle/>
                    <a:p>
                      <a:pPr marL="279400" marR="0" lvl="0" indent="-17780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4. Organizar la información.</a:t>
                      </a:r>
                      <a:endParaRPr sz="11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	</a:t>
                      </a:r>
                      <a:r>
                        <a:rPr lang="en-US" sz="1100" u="none" strike="noStrike" cap="none">
                          <a:latin typeface="Century Gothic"/>
                          <a:ea typeface="Century Gothic"/>
                          <a:cs typeface="Century Gothic"/>
                          <a:sym typeface="Century Gothic"/>
                        </a:rPr>
                        <a:t>Implica:</a:t>
                      </a:r>
                      <a:endParaRPr sz="11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clasificación de datos obtenidos,</a:t>
                      </a:r>
                      <a:endParaRPr sz="11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análisis de los datos obtenidos,        	registro de la información.</a:t>
                      </a:r>
                      <a:endParaRPr sz="11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conclusiones por disciplina,</a:t>
                      </a:r>
                      <a:endParaRPr sz="11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conclusiones conjuntas.</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Comentario analítico, elaboración de mapas conceptuales, infografías, cuadros comparativos, mapas</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r>
                        <a:rPr lang="en-US" sz="1100" u="none" strike="noStrike" cap="none">
                          <a:solidFill>
                            <a:schemeClr val="dk1"/>
                          </a:solidFill>
                          <a:latin typeface="Century Gothic"/>
                          <a:ea typeface="Century Gothic"/>
                          <a:cs typeface="Century Gothic"/>
                          <a:sym typeface="Century Gothic"/>
                        </a:rPr>
                        <a:t>Análisis de formas de medición</a:t>
                      </a:r>
                      <a:endParaRPr sz="11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chemeClr val="dk1"/>
                          </a:solidFill>
                          <a:latin typeface="Century Gothic"/>
                          <a:ea typeface="Century Gothic"/>
                          <a:cs typeface="Century Gothic"/>
                          <a:sym typeface="Century Gothic"/>
                        </a:rPr>
                        <a:t>-Elaboración de factores de conversión</a:t>
                      </a:r>
                      <a:endParaRPr sz="11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chemeClr val="dk1"/>
                          </a:solidFill>
                          <a:latin typeface="Century Gothic"/>
                          <a:ea typeface="Century Gothic"/>
                          <a:cs typeface="Century Gothic"/>
                          <a:sym typeface="Century Gothic"/>
                        </a:rPr>
                        <a:t>- Elaboración de comentario analítico.</a:t>
                      </a:r>
                      <a:endParaRPr sz="11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-Comentario analítico.</a:t>
                      </a:r>
                      <a:br>
                        <a:rPr lang="en-US" sz="1100" u="none" strike="noStrike" cap="none">
                          <a:latin typeface="Century Gothic"/>
                          <a:ea typeface="Century Gothic"/>
                          <a:cs typeface="Century Gothic"/>
                          <a:sym typeface="Century Gothic"/>
                        </a:rPr>
                      </a:br>
                      <a:r>
                        <a:rPr lang="en-US" sz="1100" u="none" strike="noStrike" cap="none">
                          <a:latin typeface="Century Gothic"/>
                          <a:ea typeface="Century Gothic"/>
                          <a:cs typeface="Century Gothic"/>
                          <a:sym typeface="Century Gothic"/>
                        </a:rPr>
                        <a:t>-Maqueta.</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-Comentario analítico. </a:t>
                      </a:r>
                      <a:br>
                        <a:rPr lang="en-US" sz="1100" u="none" strike="noStrike" cap="none">
                          <a:latin typeface="Century Gothic"/>
                          <a:ea typeface="Century Gothic"/>
                          <a:cs typeface="Century Gothic"/>
                          <a:sym typeface="Century Gothic"/>
                        </a:rPr>
                      </a:br>
                      <a:r>
                        <a:rPr lang="en-US" sz="1100" u="none" strike="noStrike" cap="none">
                          <a:latin typeface="Century Gothic"/>
                          <a:ea typeface="Century Gothic"/>
                          <a:cs typeface="Century Gothic"/>
                          <a:sym typeface="Century Gothic"/>
                        </a:rPr>
                        <a:t>-Editorial.</a:t>
                      </a:r>
                      <a:br>
                        <a:rPr lang="en-US" sz="1100" u="none" strike="noStrike" cap="none">
                          <a:latin typeface="Century Gothic"/>
                          <a:ea typeface="Century Gothic"/>
                          <a:cs typeface="Century Gothic"/>
                          <a:sym typeface="Century Gothic"/>
                        </a:rPr>
                      </a:br>
                      <a:r>
                        <a:rPr lang="en-US" sz="1100" u="none" strike="noStrike" cap="none">
                          <a:latin typeface="Century Gothic"/>
                          <a:ea typeface="Century Gothic"/>
                          <a:cs typeface="Century Gothic"/>
                          <a:sym typeface="Century Gothic"/>
                        </a:rPr>
                        <a:t>-Caricatura política.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aphicFrame>
        <p:nvGraphicFramePr>
          <p:cNvPr id="446" name="Google Shape;446;p61"/>
          <p:cNvGraphicFramePr/>
          <p:nvPr/>
        </p:nvGraphicFramePr>
        <p:xfrm>
          <a:off x="342288" y="-278503"/>
          <a:ext cx="11507425" cy="7069836"/>
        </p:xfrm>
        <a:graphic>
          <a:graphicData uri="http://schemas.openxmlformats.org/drawingml/2006/table">
            <a:tbl>
              <a:tblPr>
                <a:noFill/>
                <a:tableStyleId>{1C835EF5-0DE7-476A-B38D-62CF5C75C5EF}</a:tableStyleId>
              </a:tblPr>
              <a:tblGrid>
                <a:gridCol w="2522400">
                  <a:extLst>
                    <a:ext uri="{9D8B030D-6E8A-4147-A177-3AD203B41FA5}">
                      <a16:colId xmlns:a16="http://schemas.microsoft.com/office/drawing/2014/main" val="20000"/>
                    </a:ext>
                  </a:extLst>
                </a:gridCol>
                <a:gridCol w="1248075">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2302750">
                  <a:extLst>
                    <a:ext uri="{9D8B030D-6E8A-4147-A177-3AD203B41FA5}">
                      <a16:colId xmlns:a16="http://schemas.microsoft.com/office/drawing/2014/main" val="20003"/>
                    </a:ext>
                  </a:extLst>
                </a:gridCol>
                <a:gridCol w="1721550">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1924050">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5.</a:t>
                      </a:r>
                      <a:r>
                        <a:rPr lang="en-US" sz="1050" b="1" i="1"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Llegar a</a:t>
                      </a:r>
                      <a:r>
                        <a:rPr lang="en-US" sz="1050" b="1" i="1"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conclusiones parciales</a:t>
                      </a:r>
                      <a:endParaRPr sz="105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(por disciplina) útiles para el</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proyecto, de tal forma que lo</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aclaran, describen o descifran,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(fruto de la reflexión colaborativa</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de los estudiantes).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¿Cómo se lograron?</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Presentación y discusión colectiva del comentario analítico, puesta en común sobre la lectura de bibliografía especializada, presentación y discusión de los materiales obtenidos en el desarrollo de la estrategia de Agendas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latin typeface="Century Gothic"/>
                          <a:ea typeface="Century Gothic"/>
                          <a:cs typeface="Century Gothic"/>
                          <a:sym typeface="Century Gothic"/>
                        </a:rPr>
                        <a:t>- Foro de discusión acerca de las investigaciones</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latin typeface="Century Gothic"/>
                          <a:ea typeface="Century Gothic"/>
                          <a:cs typeface="Century Gothic"/>
                          <a:sym typeface="Century Gothic"/>
                        </a:rPr>
                        <a:t>- Discusión de los factores de conversión obtenidos por los distintos equipos.</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solidFill>
                            <a:schemeClr val="dk1"/>
                          </a:solidFill>
                          <a:latin typeface="Century Gothic"/>
                          <a:ea typeface="Century Gothic"/>
                          <a:cs typeface="Century Gothic"/>
                          <a:sym typeface="Century Gothic"/>
                        </a:rPr>
                        <a:t>- Conclusiones grupales en forma de organizadores gráficos (mapas conceptuales, semánticos, etc.)</a:t>
                      </a:r>
                      <a:endParaRPr sz="105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105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-Elaboración de un modelo a escala donde se muestre la aplicación de los conocimientos obtenidos a partir de la observación en campo.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-Discusión grupal sobre el análisis de la implementación de la trigonometría en Teotihuacán.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-Discusión colectiva sobre los temas revisados en clase.</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90725">
                <a:tc>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6.</a:t>
                      </a:r>
                      <a:r>
                        <a:rPr lang="en-US" sz="1050"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Conectar.</a:t>
                      </a:r>
                      <a:endParaRPr sz="105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 	</a:t>
                      </a:r>
                      <a:r>
                        <a:rPr lang="en-US" sz="1050" u="none" strike="noStrike" cap="none">
                          <a:latin typeface="Century Gothic"/>
                          <a:ea typeface="Century Gothic"/>
                          <a:cs typeface="Century Gothic"/>
                          <a:sym typeface="Century Gothic"/>
                        </a:rPr>
                        <a:t>Manera en que las conclusiones</a:t>
                      </a:r>
                      <a:endParaRPr sz="1050" u="none" strike="noStrike" cap="none">
                        <a:latin typeface="Century Gothic"/>
                        <a:ea typeface="Century Gothic"/>
                        <a:cs typeface="Century Gothic"/>
                        <a:sym typeface="Century Gothic"/>
                      </a:endParaRPr>
                    </a:p>
                    <a:p>
                      <a:pPr marL="444500" marR="0" lvl="0" indent="-4445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de cada disciplina dan</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respuesta  o se vinculan con</a:t>
                      </a:r>
                      <a:endParaRPr sz="105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la pregunta  disparadora del</a:t>
                      </a:r>
                      <a:endParaRPr sz="105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proyecto.</a:t>
                      </a:r>
                      <a:endParaRPr sz="105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Estrategia o  actividad para lograr</a:t>
                      </a:r>
                      <a:endParaRPr sz="1050" u="none" strike="noStrike" cap="none">
                        <a:latin typeface="Century Gothic"/>
                        <a:ea typeface="Century Gothic"/>
                        <a:cs typeface="Century Gothic"/>
                        <a:sym typeface="Century Gothic"/>
                      </a:endParaRPr>
                    </a:p>
                    <a:p>
                      <a:pPr marL="203200" marR="0" lvl="0" indent="-20320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que haya   conciencia de ello.</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 partir de la elaboración de comentarios analíticos en cada una de las materias en donde se vincule el aspecto cientíco, histórico y cultural, que acompañan a la elaboración de este producto.</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223575">
                <a:tc>
                  <a:txBody>
                    <a:bodyPr/>
                    <a:lstStyle/>
                    <a:p>
                      <a:pPr marL="0" marR="0" lvl="0" indent="0" algn="l" rtl="0">
                        <a:lnSpc>
                          <a:spcPct val="115000"/>
                        </a:lnSpc>
                        <a:spcBef>
                          <a:spcPts val="0"/>
                        </a:spcBef>
                        <a:spcAft>
                          <a:spcPts val="0"/>
                        </a:spcAft>
                        <a:buClr>
                          <a:srgbClr val="000000"/>
                        </a:buClr>
                        <a:buSzPts val="1050"/>
                        <a:buFont typeface="Arial"/>
                        <a:buNone/>
                      </a:pPr>
                      <a:r>
                        <a:rPr lang="en-US" sz="1050" b="1" u="none" strike="noStrike" cap="none">
                          <a:latin typeface="Century Gothic"/>
                          <a:ea typeface="Century Gothic"/>
                          <a:cs typeface="Century Gothic"/>
                          <a:sym typeface="Century Gothic"/>
                        </a:rPr>
                        <a:t>7. </a:t>
                      </a:r>
                      <a:r>
                        <a:rPr lang="en-US" sz="1050" u="none" strike="noStrike" cap="none">
                          <a:latin typeface="Century Gothic"/>
                          <a:ea typeface="Century Gothic"/>
                          <a:cs typeface="Century Gothic"/>
                          <a:sym typeface="Century Gothic"/>
                        </a:rPr>
                        <a:t> </a:t>
                      </a:r>
                      <a:r>
                        <a:rPr lang="en-US" sz="1050" b="1" u="none" strike="noStrike" cap="none">
                          <a:latin typeface="Century Gothic"/>
                          <a:ea typeface="Century Gothic"/>
                          <a:cs typeface="Century Gothic"/>
                          <a:sym typeface="Century Gothic"/>
                        </a:rPr>
                        <a:t>Evaluar la información generada.</a:t>
                      </a:r>
                      <a:endParaRPr sz="1050" b="1"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¿La información obtenida cubre las necesidades para la solución del problema?</a:t>
                      </a:r>
                      <a:endParaRPr sz="1050"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Propuesta de investigaciones para complementar el proyecto.</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Se promediarán las calificaciones </a:t>
                      </a:r>
                      <a:r>
                        <a:rPr lang="en-US" sz="1000" u="none" strike="noStrike" cap="none">
                          <a:latin typeface="Century Gothic"/>
                          <a:ea typeface="Century Gothic"/>
                          <a:cs typeface="Century Gothic"/>
                          <a:sym typeface="Century Gothic"/>
                        </a:rPr>
                        <a:t>obtenidas</a:t>
                      </a:r>
                      <a:r>
                        <a:rPr lang="en-US" sz="1050" u="none" strike="noStrike" cap="none">
                          <a:latin typeface="Century Gothic"/>
                          <a:ea typeface="Century Gothic"/>
                          <a:cs typeface="Century Gothic"/>
                          <a:sym typeface="Century Gothic"/>
                        </a:rPr>
                        <a:t> en cada asignatura para generar una calificación integral para las materias involucradas</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r>
                        <a:rPr lang="en-US" sz="1050" u="none" strike="noStrike" cap="none">
                          <a:latin typeface="Century Gothic"/>
                          <a:ea typeface="Century Gothic"/>
                          <a:cs typeface="Century Gothic"/>
                          <a:sym typeface="Century Gothic"/>
                        </a:rPr>
                        <a:t> </a:t>
                      </a:r>
                      <a:endParaRPr sz="105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p:nvPr/>
        </p:nvSpPr>
        <p:spPr>
          <a:xfrm>
            <a:off x="717762" y="639563"/>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Nombre del Proyecto</a:t>
            </a:r>
            <a:r>
              <a:rPr lang="en-US" sz="24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21" name="Google Shape;121;p17"/>
          <p:cNvCxnSpPr/>
          <p:nvPr/>
        </p:nvCxnSpPr>
        <p:spPr>
          <a:xfrm>
            <a:off x="717762" y="1361245"/>
            <a:ext cx="2774471" cy="3444"/>
          </a:xfrm>
          <a:prstGeom prst="straightConnector1">
            <a:avLst/>
          </a:prstGeom>
          <a:noFill/>
          <a:ln w="28575" cap="flat" cmpd="sng">
            <a:solidFill>
              <a:schemeClr val="accent1"/>
            </a:solidFill>
            <a:prstDash val="solid"/>
            <a:miter lim="800000"/>
            <a:headEnd type="none" w="sm" len="sm"/>
            <a:tailEnd type="none" w="sm" len="sm"/>
          </a:ln>
        </p:spPr>
      </p:cxnSp>
      <p:sp>
        <p:nvSpPr>
          <p:cNvPr id="122" name="Google Shape;122;p17"/>
          <p:cNvSpPr txBox="1"/>
          <p:nvPr/>
        </p:nvSpPr>
        <p:spPr>
          <a:xfrm>
            <a:off x="839150" y="2954275"/>
            <a:ext cx="11504100" cy="116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7200" b="1" i="0" u="none" strike="noStrike" cap="none">
                <a:solidFill>
                  <a:srgbClr val="000000"/>
                </a:solidFill>
                <a:latin typeface="Calibri"/>
                <a:ea typeface="Calibri"/>
                <a:cs typeface="Calibri"/>
                <a:sym typeface="Calibri"/>
              </a:rPr>
              <a:t>Mesoamérica</a:t>
            </a:r>
            <a:endParaRPr sz="7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r>
              <a:rPr lang="en-US" sz="7200" b="1" i="0" u="none" strike="noStrike" cap="none">
                <a:solidFill>
                  <a:srgbClr val="000000"/>
                </a:solidFill>
                <a:latin typeface="Calibri"/>
                <a:ea typeface="Calibri"/>
                <a:cs typeface="Calibri"/>
                <a:sym typeface="Calibri"/>
              </a:rPr>
              <a:t> Ciencia y cultura.</a:t>
            </a:r>
            <a:endParaRPr sz="7200" b="1" i="0" u="none" strike="noStrike" cap="non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aphicFrame>
        <p:nvGraphicFramePr>
          <p:cNvPr id="452" name="Google Shape;452;p62"/>
          <p:cNvGraphicFramePr/>
          <p:nvPr/>
        </p:nvGraphicFramePr>
        <p:xfrm>
          <a:off x="1695450" y="228600"/>
          <a:ext cx="8696325" cy="6245214"/>
        </p:xfrm>
        <a:graphic>
          <a:graphicData uri="http://schemas.openxmlformats.org/drawingml/2006/table">
            <a:tbl>
              <a:tblPr>
                <a:noFill/>
                <a:tableStyleId>{1C835EF5-0DE7-476A-B38D-62CF5C75C5EF}</a:tableStyleId>
              </a:tblPr>
              <a:tblGrid>
                <a:gridCol w="4381500">
                  <a:extLst>
                    <a:ext uri="{9D8B030D-6E8A-4147-A177-3AD203B41FA5}">
                      <a16:colId xmlns:a16="http://schemas.microsoft.com/office/drawing/2014/main" val="20000"/>
                    </a:ext>
                  </a:extLst>
                </a:gridCol>
                <a:gridCol w="4314825">
                  <a:extLst>
                    <a:ext uri="{9D8B030D-6E8A-4147-A177-3AD203B41FA5}">
                      <a16:colId xmlns:a16="http://schemas.microsoft.com/office/drawing/2014/main" val="20001"/>
                    </a:ext>
                  </a:extLst>
                </a:gridCol>
              </a:tblGrid>
              <a:tr h="1491350">
                <a:tc>
                  <a:txBody>
                    <a:bodyPr/>
                    <a:lstStyle/>
                    <a:p>
                      <a:pPr marL="0" marR="0" lvl="0" indent="0" algn="ctr" rtl="0">
                        <a:lnSpc>
                          <a:spcPct val="115000"/>
                        </a:lnSpc>
                        <a:spcBef>
                          <a:spcPts val="0"/>
                        </a:spcBef>
                        <a:spcAft>
                          <a:spcPts val="0"/>
                        </a:spcAft>
                        <a:buClr>
                          <a:srgbClr val="000000"/>
                        </a:buClr>
                        <a:buSzPts val="1100"/>
                        <a:buFont typeface="Arial"/>
                        <a:buNone/>
                      </a:pPr>
                      <a:r>
                        <a:rPr lang="en-US" sz="1200" b="1" u="none" strike="noStrike" cap="none">
                          <a:latin typeface="Century Gothic"/>
                          <a:ea typeface="Century Gothic"/>
                          <a:cs typeface="Century Gothic"/>
                          <a:sym typeface="Century Gothic"/>
                        </a:rPr>
                        <a:t>Tiempos dedicados al proyecto cada semana.</a:t>
                      </a:r>
                      <a:endParaRPr sz="12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Momentos  se destinados al Proyecto.</a:t>
                      </a:r>
                      <a:endParaRPr sz="12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Horas de trabajo dedicadas al trabajo disciplinario.</a:t>
                      </a:r>
                      <a:endParaRPr sz="12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Horas de trabajo dedicadas al trabajo interdisciplinario.</a:t>
                      </a:r>
                      <a:endParaRPr sz="12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200" b="1" u="none" strike="noStrike" cap="none">
                          <a:latin typeface="Century Gothic"/>
                          <a:ea typeface="Century Gothic"/>
                          <a:cs typeface="Century Gothic"/>
                          <a:sym typeface="Century Gothic"/>
                        </a:rPr>
                        <a:t>Presentación del proyecto (producto).</a:t>
                      </a:r>
                      <a:endParaRPr sz="12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Características de la presentación.</a:t>
                      </a:r>
                      <a:endParaRPr sz="12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¿Qué se presenta? ¿Cuándo? ¿Dónde? ¿Con qué?</a:t>
                      </a:r>
                      <a:endParaRPr sz="12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¿A quién, por qué, para qué?</a:t>
                      </a: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43275">
                <a:tc>
                  <a:txBody>
                    <a:bodyPr/>
                    <a:lstStyle/>
                    <a:p>
                      <a:pPr marL="0" marR="0" lvl="0" indent="0" algn="ctr"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 Preparación </a:t>
                      </a:r>
                      <a:endParaRPr sz="1200"/>
                    </a:p>
                    <a:p>
                      <a:pPr marL="0" marR="0" lvl="0" indent="0" algn="ctr" rtl="0">
                        <a:lnSpc>
                          <a:spcPct val="115000"/>
                        </a:lnSpc>
                        <a:spcBef>
                          <a:spcPts val="0"/>
                        </a:spcBef>
                        <a:spcAft>
                          <a:spcPts val="0"/>
                        </a:spcAft>
                        <a:buClr>
                          <a:srgbClr val="000000"/>
                        </a:buClr>
                        <a:buSzPts val="1100"/>
                        <a:buFont typeface="Arial"/>
                        <a:buNone/>
                      </a:pPr>
                      <a:endParaRPr sz="12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 Historia 16</a:t>
                      </a:r>
                      <a:endParaRPr sz="1200"/>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Semana del 12 al 16 de agosto-3 horas</a:t>
                      </a:r>
                      <a:endParaRPr sz="1200"/>
                    </a:p>
                    <a:p>
                      <a:pPr marL="0" marR="0" lvl="0" indent="0" algn="l" rtl="0">
                        <a:lnSpc>
                          <a:spcPct val="115000"/>
                        </a:lnSpc>
                        <a:spcBef>
                          <a:spcPts val="0"/>
                        </a:spcBef>
                        <a:spcAft>
                          <a:spcPts val="0"/>
                        </a:spcAft>
                        <a:buClr>
                          <a:schemeClr val="dk1"/>
                        </a:buClr>
                        <a:buSzPts val="1100"/>
                        <a:buFont typeface="Arial"/>
                        <a:buNone/>
                      </a:pPr>
                      <a:r>
                        <a:rPr lang="en-US" sz="1200" u="none" strike="noStrike" cap="none">
                          <a:solidFill>
                            <a:srgbClr val="1C4587"/>
                          </a:solidFill>
                          <a:latin typeface="Century Gothic"/>
                          <a:ea typeface="Century Gothic"/>
                          <a:cs typeface="Century Gothic"/>
                          <a:sym typeface="Century Gothic"/>
                        </a:rPr>
                        <a:t>Semana del 19 al 23 de agosto-3 horas</a:t>
                      </a:r>
                      <a:endParaRPr sz="1200"/>
                    </a:p>
                    <a:p>
                      <a:pPr marL="0" marR="0" lvl="0" indent="0" algn="l" rtl="0">
                        <a:lnSpc>
                          <a:spcPct val="115000"/>
                        </a:lnSpc>
                        <a:spcBef>
                          <a:spcPts val="0"/>
                        </a:spcBef>
                        <a:spcAft>
                          <a:spcPts val="0"/>
                        </a:spcAft>
                        <a:buClr>
                          <a:schemeClr val="dk1"/>
                        </a:buClr>
                        <a:buSzPts val="1100"/>
                        <a:buFont typeface="Arial"/>
                        <a:buNone/>
                      </a:pPr>
                      <a:r>
                        <a:rPr lang="en-US" sz="1200" u="none" strike="noStrike" cap="none">
                          <a:solidFill>
                            <a:srgbClr val="1C4587"/>
                          </a:solidFill>
                          <a:latin typeface="Century Gothic"/>
                          <a:ea typeface="Century Gothic"/>
                          <a:cs typeface="Century Gothic"/>
                          <a:sym typeface="Century Gothic"/>
                        </a:rPr>
                        <a:t>Semana del 26 al 30 de agosto-3 horas</a:t>
                      </a:r>
                      <a:endParaRPr sz="1200"/>
                    </a:p>
                    <a:p>
                      <a:pPr marL="0" marR="0" lvl="0" indent="0" algn="l" rtl="0">
                        <a:lnSpc>
                          <a:spcPct val="115000"/>
                        </a:lnSpc>
                        <a:spcBef>
                          <a:spcPts val="0"/>
                        </a:spcBef>
                        <a:spcAft>
                          <a:spcPts val="0"/>
                        </a:spcAft>
                        <a:buClr>
                          <a:schemeClr val="dk1"/>
                        </a:buClr>
                        <a:buSzPts val="1100"/>
                        <a:buFont typeface="Arial"/>
                        <a:buNone/>
                      </a:pPr>
                      <a:r>
                        <a:rPr lang="en-US" sz="1200" u="none" strike="noStrike" cap="none">
                          <a:solidFill>
                            <a:srgbClr val="1C4587"/>
                          </a:solidFill>
                          <a:latin typeface="Century Gothic"/>
                          <a:ea typeface="Century Gothic"/>
                          <a:cs typeface="Century Gothic"/>
                          <a:sym typeface="Century Gothic"/>
                        </a:rPr>
                        <a:t>Semana del 02 al 06 de septiembre-3 horas</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2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Física: 3 horas. Agosto 12-16</a:t>
                      </a:r>
                      <a:endParaRPr sz="1200"/>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            3 horas. Agosto 19-23</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Matemáticas: 3  Horas Agosto 12-16</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TLRIID: 16  horas Agosto 12-27 </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solidFill>
                            <a:srgbClr val="1C4587"/>
                          </a:solidFill>
                          <a:latin typeface="Century Gothic"/>
                          <a:ea typeface="Century Gothic"/>
                          <a:cs typeface="Century Gothic"/>
                          <a:sym typeface="Century Gothic"/>
                        </a:rPr>
                        <a:t>Biología : 3 horas. Agosto 12-16</a:t>
                      </a:r>
                      <a:endParaRPr sz="1200"/>
                    </a:p>
                    <a:p>
                      <a:pPr marL="0" marR="0" lvl="0" indent="0" algn="l" rtl="0">
                        <a:lnSpc>
                          <a:spcPct val="115000"/>
                        </a:lnSpc>
                        <a:spcBef>
                          <a:spcPts val="0"/>
                        </a:spcBef>
                        <a:spcAft>
                          <a:spcPts val="0"/>
                        </a:spcAft>
                        <a:buClr>
                          <a:schemeClr val="dk1"/>
                        </a:buClr>
                        <a:buSzPts val="1100"/>
                        <a:buFont typeface="Arial"/>
                        <a:buNone/>
                      </a:pPr>
                      <a:r>
                        <a:rPr lang="en-US" sz="1200" u="none" strike="noStrike" cap="none">
                          <a:solidFill>
                            <a:srgbClr val="1C4587"/>
                          </a:solidFill>
                          <a:latin typeface="Century Gothic"/>
                          <a:ea typeface="Century Gothic"/>
                          <a:cs typeface="Century Gothic"/>
                          <a:sym typeface="Century Gothic"/>
                        </a:rPr>
                        <a:t>                 3 horas. Agosto 19-23</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a:t>
                      </a:r>
                      <a:endParaRPr sz="12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a:t>
                      </a:r>
                      <a:endParaRPr sz="12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200" u="none" strike="noStrike" cap="none">
                          <a:latin typeface="Century Gothic"/>
                          <a:ea typeface="Century Gothic"/>
                          <a:cs typeface="Century Gothic"/>
                          <a:sym typeface="Century Gothic"/>
                        </a:rPr>
                        <a:t> </a:t>
                      </a:r>
                      <a:endParaRPr sz="1200" u="none" strike="noStrike" cap="none">
                        <a:latin typeface="Century Gothic"/>
                        <a:ea typeface="Century Gothic"/>
                        <a:cs typeface="Century Gothic"/>
                        <a:sym typeface="Century Gothic"/>
                      </a:endParaRPr>
                    </a:p>
                    <a:p>
                      <a:pPr marL="457200" marR="0" lvl="0" indent="-304800" algn="l" rtl="0">
                        <a:lnSpc>
                          <a:spcPct val="115000"/>
                        </a:lnSpc>
                        <a:spcBef>
                          <a:spcPts val="0"/>
                        </a:spcBef>
                        <a:spcAft>
                          <a:spcPts val="0"/>
                        </a:spcAft>
                        <a:buClr>
                          <a:srgbClr val="000000"/>
                        </a:buClr>
                        <a:buSzPts val="1200"/>
                        <a:buFont typeface="Arial"/>
                        <a:buChar char="•"/>
                      </a:pPr>
                      <a:r>
                        <a:rPr lang="en-US" sz="1200" u="none" strike="noStrike" cap="none">
                          <a:latin typeface="Century Gothic"/>
                          <a:ea typeface="Century Gothic"/>
                          <a:cs typeface="Century Gothic"/>
                          <a:sym typeface="Century Gothic"/>
                        </a:rPr>
                        <a:t> </a:t>
                      </a:r>
                      <a:r>
                        <a:rPr lang="en-US" sz="1200" u="none" strike="noStrike" cap="none">
                          <a:solidFill>
                            <a:srgbClr val="1C4587"/>
                          </a:solidFill>
                          <a:latin typeface="Century Gothic"/>
                          <a:ea typeface="Century Gothic"/>
                          <a:cs typeface="Century Gothic"/>
                          <a:sym typeface="Century Gothic"/>
                        </a:rPr>
                        <a:t>Se presentará una revista de divulgación que contenga comentarios analíticos de las diferentes disciplinas.</a:t>
                      </a:r>
                      <a:endParaRPr sz="1200"/>
                    </a:p>
                    <a:p>
                      <a:pPr marL="457200" marR="0" lvl="0" indent="-304800" algn="l" rtl="0">
                        <a:lnSpc>
                          <a:spcPct val="115000"/>
                        </a:lnSpc>
                        <a:spcBef>
                          <a:spcPts val="0"/>
                        </a:spcBef>
                        <a:spcAft>
                          <a:spcPts val="0"/>
                        </a:spcAft>
                        <a:buClr>
                          <a:srgbClr val="1C4587"/>
                        </a:buClr>
                        <a:buSzPts val="1200"/>
                        <a:buFont typeface="Arial"/>
                        <a:buChar char="•"/>
                      </a:pPr>
                      <a:r>
                        <a:rPr lang="en-US" sz="1200" u="none" strike="noStrike" cap="none">
                          <a:solidFill>
                            <a:srgbClr val="1C4587"/>
                          </a:solidFill>
                          <a:latin typeface="Century Gothic"/>
                          <a:ea typeface="Century Gothic"/>
                          <a:cs typeface="Century Gothic"/>
                          <a:sym typeface="Century Gothic"/>
                        </a:rPr>
                        <a:t>A final del primer  bimestre, con apoyo de cómputo, se presentará una revista a todo el CCH.</a:t>
                      </a:r>
                      <a:endParaRPr sz="1200"/>
                    </a:p>
                    <a:p>
                      <a:pPr marL="457200" marR="0" lvl="0" indent="-304800" algn="l" rtl="0">
                        <a:lnSpc>
                          <a:spcPct val="115000"/>
                        </a:lnSpc>
                        <a:spcBef>
                          <a:spcPts val="0"/>
                        </a:spcBef>
                        <a:spcAft>
                          <a:spcPts val="0"/>
                        </a:spcAft>
                        <a:buClr>
                          <a:srgbClr val="1C4587"/>
                        </a:buClr>
                        <a:buSzPts val="1200"/>
                        <a:buFont typeface="Arial"/>
                        <a:buChar char="•"/>
                      </a:pPr>
                      <a:r>
                        <a:rPr lang="en-US" sz="1200" u="none" strike="noStrike" cap="none">
                          <a:solidFill>
                            <a:srgbClr val="1C4587"/>
                          </a:solidFill>
                          <a:latin typeface="Century Gothic"/>
                          <a:ea typeface="Century Gothic"/>
                          <a:cs typeface="Century Gothic"/>
                          <a:sym typeface="Century Gothic"/>
                        </a:rPr>
                        <a:t>La revista se presentará en formato digital y contendrá los comentarios analíticos de cada asignaturas así como las caricaturas políticas.</a:t>
                      </a:r>
                      <a:endParaRPr sz="1200"/>
                    </a:p>
                    <a:p>
                      <a:pPr marL="457200" marR="0" lvl="0" indent="-304800" algn="l" rtl="0">
                        <a:lnSpc>
                          <a:spcPct val="115000"/>
                        </a:lnSpc>
                        <a:spcBef>
                          <a:spcPts val="0"/>
                        </a:spcBef>
                        <a:spcAft>
                          <a:spcPts val="0"/>
                        </a:spcAft>
                        <a:buClr>
                          <a:srgbClr val="1C4587"/>
                        </a:buClr>
                        <a:buSzPts val="1200"/>
                        <a:buFont typeface="Arial"/>
                        <a:buChar char="•"/>
                      </a:pPr>
                      <a:r>
                        <a:rPr lang="en-US" sz="1200" u="none" strike="noStrike" cap="none">
                          <a:solidFill>
                            <a:srgbClr val="1C4587"/>
                          </a:solidFill>
                          <a:latin typeface="Century Gothic"/>
                          <a:ea typeface="Century Gothic"/>
                          <a:cs typeface="Century Gothic"/>
                          <a:sym typeface="Century Gothic"/>
                        </a:rPr>
                        <a:t>En el Centro Educativo Tomás Moro Lomas, sección de CCH. (salón de usos múltiples)</a:t>
                      </a:r>
                      <a:endParaRPr sz="1200"/>
                    </a:p>
                    <a:p>
                      <a:pPr marL="457200" marR="0" lvl="0" indent="-304800" algn="l" rtl="0">
                        <a:lnSpc>
                          <a:spcPct val="115000"/>
                        </a:lnSpc>
                        <a:spcBef>
                          <a:spcPts val="0"/>
                        </a:spcBef>
                        <a:spcAft>
                          <a:spcPts val="0"/>
                        </a:spcAft>
                        <a:buClr>
                          <a:srgbClr val="1C4587"/>
                        </a:buClr>
                        <a:buSzPts val="1200"/>
                        <a:buFont typeface="Arial"/>
                        <a:buChar char="•"/>
                      </a:pPr>
                      <a:r>
                        <a:rPr lang="en-US" sz="1200" u="none" strike="noStrike" cap="none">
                          <a:solidFill>
                            <a:srgbClr val="1C4587"/>
                          </a:solidFill>
                          <a:latin typeface="Century Gothic"/>
                          <a:ea typeface="Century Gothic"/>
                          <a:cs typeface="Century Gothic"/>
                          <a:sym typeface="Century Gothic"/>
                        </a:rPr>
                        <a:t> Con los recursos didácticos mencionados en los programas operativos así como diferentes medios digitales.</a:t>
                      </a:r>
                      <a:endParaRPr sz="1200"/>
                    </a:p>
                    <a:p>
                      <a:pPr marL="457200" marR="0" lvl="0" indent="-304800" algn="l" rtl="0">
                        <a:lnSpc>
                          <a:spcPct val="115000"/>
                        </a:lnSpc>
                        <a:spcBef>
                          <a:spcPts val="0"/>
                        </a:spcBef>
                        <a:spcAft>
                          <a:spcPts val="0"/>
                        </a:spcAft>
                        <a:buClr>
                          <a:srgbClr val="1C4587"/>
                        </a:buClr>
                        <a:buSzPts val="1200"/>
                        <a:buFont typeface="Arial"/>
                        <a:buChar char="•"/>
                      </a:pPr>
                      <a:r>
                        <a:rPr lang="en-US" sz="1200" u="none" strike="noStrike" cap="none">
                          <a:solidFill>
                            <a:srgbClr val="1C4587"/>
                          </a:solidFill>
                          <a:latin typeface="Century Gothic"/>
                          <a:ea typeface="Century Gothic"/>
                          <a:cs typeface="Century Gothic"/>
                          <a:sym typeface="Century Gothic"/>
                        </a:rPr>
                        <a:t>A todo el CCH con la finalidad de que todo el CCH esté enterado y conozca el vínculo que se encontraron con las diferentes asignaturas.</a:t>
                      </a:r>
                      <a:endParaRPr sz="1200"/>
                    </a:p>
                    <a:p>
                      <a:pPr marL="0" marR="0" lvl="0" indent="0" algn="l" rtl="0">
                        <a:lnSpc>
                          <a:spcPct val="115000"/>
                        </a:lnSpc>
                        <a:spcBef>
                          <a:spcPts val="0"/>
                        </a:spcBef>
                        <a:spcAft>
                          <a:spcPts val="0"/>
                        </a:spcAft>
                        <a:buClr>
                          <a:srgbClr val="000000"/>
                        </a:buClr>
                        <a:buSzPts val="1100"/>
                        <a:buFont typeface="Arial"/>
                        <a:buNone/>
                      </a:pPr>
                      <a:endParaRPr sz="12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aphicFrame>
        <p:nvGraphicFramePr>
          <p:cNvPr id="457" name="Google Shape;457;p63"/>
          <p:cNvGraphicFramePr/>
          <p:nvPr/>
        </p:nvGraphicFramePr>
        <p:xfrm>
          <a:off x="1752600" y="290525"/>
          <a:ext cx="8686800" cy="4751649"/>
        </p:xfrm>
        <a:graphic>
          <a:graphicData uri="http://schemas.openxmlformats.org/drawingml/2006/table">
            <a:tbl>
              <a:tblPr>
                <a:noFill/>
                <a:tableStyleId>{1C835EF5-0DE7-476A-B38D-62CF5C75C5EF}</a:tableStyleId>
              </a:tblPr>
              <a:tblGrid>
                <a:gridCol w="2924175">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2809875">
                  <a:extLst>
                    <a:ext uri="{9D8B030D-6E8A-4147-A177-3AD203B41FA5}">
                      <a16:colId xmlns:a16="http://schemas.microsoft.com/office/drawing/2014/main" val="20002"/>
                    </a:ext>
                  </a:extLst>
                </a:gridCol>
              </a:tblGrid>
              <a:tr h="69882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1. Aspectos  que se evalúan.</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2. Criterios que se utilizan, para evaluar cada aspecto</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3. Herramientas e instrumentos de evaluación que se utilizan.</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21657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Cada profesor evaluará conforme a su programa, la existencia de evidencias concretas del tema a tratar</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Investigación documental</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Elaboración de comentarios analíticos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Elaboración de conclusiones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Editorial</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Maqueta</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Caricatura política</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Organizadores gráficos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chemeClr val="dk1"/>
                          </a:solidFill>
                          <a:latin typeface="Century Gothic"/>
                          <a:ea typeface="Century Gothic"/>
                          <a:cs typeface="Century Gothic"/>
                          <a:sym typeface="Century Gothic"/>
                        </a:rPr>
                        <a:t>Se establecieron los siguientes criterios:</a:t>
                      </a: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chemeClr val="dk1"/>
                          </a:solidFill>
                          <a:latin typeface="Century Gothic"/>
                          <a:ea typeface="Century Gothic"/>
                          <a:cs typeface="Century Gothic"/>
                          <a:sym typeface="Century Gothic"/>
                        </a:rPr>
                        <a:t>Ortografía</a:t>
                      </a: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entury Gothic"/>
                          <a:ea typeface="Century Gothic"/>
                          <a:cs typeface="Century Gothic"/>
                          <a:sym typeface="Century Gothic"/>
                        </a:rPr>
                        <a:t>Redación</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Presentación </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Organización</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Originalidad </a:t>
                      </a: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Se diseñarán los siguientes instrumentos a partir de las requisiciones de cada profesor:</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Rúbricas</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Listas de cotejo</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Guía de observación</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Checklist</a:t>
                      </a: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4"/>
          <p:cNvSpPr txBox="1"/>
          <p:nvPr/>
        </p:nvSpPr>
        <p:spPr>
          <a:xfrm>
            <a:off x="276912" y="237242"/>
            <a:ext cx="11770545" cy="1877437"/>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1" i="0" u="none" strike="noStrike" cap="none">
                <a:solidFill>
                  <a:srgbClr val="548135"/>
                </a:solidFill>
                <a:latin typeface="Century Gothic"/>
                <a:ea typeface="Century Gothic"/>
                <a:cs typeface="Century Gothic"/>
                <a:sym typeface="Century Gothic"/>
              </a:rPr>
              <a:t>Producto 8: E.I.P. Elaboración del Proyecto   </a:t>
            </a:r>
            <a:endParaRPr sz="3200" b="1" i="0" u="none" strike="noStrike" cap="none">
              <a:solidFill>
                <a:schemeClr val="dk1"/>
              </a:solidFill>
              <a:latin typeface="Century Gothic"/>
              <a:ea typeface="Century Gothic"/>
              <a:cs typeface="Century Gothic"/>
              <a:sym typeface="Century Gothic"/>
            </a:endParaRPr>
          </a:p>
        </p:txBody>
      </p:sp>
      <p:cxnSp>
        <p:nvCxnSpPr>
          <p:cNvPr id="463" name="Google Shape;463;p64"/>
          <p:cNvCxnSpPr/>
          <p:nvPr/>
        </p:nvCxnSpPr>
        <p:spPr>
          <a:xfrm>
            <a:off x="324047" y="920378"/>
            <a:ext cx="2774471" cy="3444"/>
          </a:xfrm>
          <a:prstGeom prst="straightConnector1">
            <a:avLst/>
          </a:prstGeom>
          <a:noFill/>
          <a:ln w="28575" cap="flat" cmpd="sng">
            <a:solidFill>
              <a:schemeClr val="accent1"/>
            </a:solidFill>
            <a:prstDash val="solid"/>
            <a:miter lim="800000"/>
            <a:headEnd type="none" w="sm" len="sm"/>
            <a:tailEnd type="none" w="sm" len="sm"/>
          </a:ln>
        </p:spPr>
      </p:cxnSp>
      <p:pic>
        <p:nvPicPr>
          <p:cNvPr id="464" name="Google Shape;464;p64"/>
          <p:cNvPicPr preferRelativeResize="0"/>
          <p:nvPr/>
        </p:nvPicPr>
        <p:blipFill rotWithShape="1">
          <a:blip r:embed="rId3">
            <a:alphaModFix/>
          </a:blip>
          <a:srcRect/>
          <a:stretch/>
        </p:blipFill>
        <p:spPr>
          <a:xfrm>
            <a:off x="952500" y="942200"/>
            <a:ext cx="10039348" cy="57033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aphicFrame>
        <p:nvGraphicFramePr>
          <p:cNvPr id="469" name="Google Shape;469;p65"/>
          <p:cNvGraphicFramePr/>
          <p:nvPr/>
        </p:nvGraphicFramePr>
        <p:xfrm>
          <a:off x="289832" y="3302407"/>
          <a:ext cx="10194575" cy="1825244"/>
        </p:xfrm>
        <a:graphic>
          <a:graphicData uri="http://schemas.openxmlformats.org/drawingml/2006/table">
            <a:tbl>
              <a:tblPr>
                <a:noFill/>
                <a:tableStyleId>{CB607483-7701-4868-921A-64BA9ECE66E8}</a:tableStyleId>
              </a:tblPr>
              <a:tblGrid>
                <a:gridCol w="10194575">
                  <a:extLst>
                    <a:ext uri="{9D8B030D-6E8A-4147-A177-3AD203B41FA5}">
                      <a16:colId xmlns:a16="http://schemas.microsoft.com/office/drawing/2014/main" val="20000"/>
                    </a:ext>
                  </a:extLst>
                </a:gridCol>
              </a:tblGrid>
              <a:tr h="731275">
                <a:tc>
                  <a:txBody>
                    <a:bodyPr/>
                    <a:lstStyle/>
                    <a:p>
                      <a:pPr marL="0" marR="114300" lvl="0" indent="0" algn="l" rtl="0">
                        <a:lnSpc>
                          <a:spcPct val="115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just" rtl="0">
                        <a:lnSpc>
                          <a:spcPct val="115000"/>
                        </a:lnSpc>
                        <a:spcBef>
                          <a:spcPts val="0"/>
                        </a:spcBef>
                        <a:spcAft>
                          <a:spcPts val="0"/>
                        </a:spcAft>
                        <a:buClr>
                          <a:schemeClr val="dk1"/>
                        </a:buClr>
                        <a:buSzPts val="1100"/>
                        <a:buFont typeface="Arial"/>
                        <a:buNone/>
                      </a:pPr>
                      <a:r>
                        <a:rPr lang="en-US" sz="1200" u="none" strike="noStrike" cap="none"/>
                        <a:t> </a:t>
                      </a:r>
                      <a:r>
                        <a:rPr lang="en-US" sz="1200" b="0" i="0" u="none" strike="noStrike" cap="none">
                          <a:solidFill>
                            <a:srgbClr val="000000"/>
                          </a:solidFill>
                          <a:latin typeface="Calibri"/>
                          <a:ea typeface="Calibri"/>
                          <a:cs typeface="Calibri"/>
                          <a:sym typeface="Calibri"/>
                        </a:rPr>
                        <a:t>-Es común establecer una división entre las distintas disciplinas científicas, aun cuando todas se comprometen a dar una explicación de la realidad.</a:t>
                      </a:r>
                      <a:endParaRPr sz="1200"/>
                    </a:p>
                    <a:p>
                      <a:pPr marL="0" marR="0" lvl="0" indent="0" algn="just" rtl="0">
                        <a:lnSpc>
                          <a:spcPct val="115000"/>
                        </a:lnSpc>
                        <a:spcBef>
                          <a:spcPts val="0"/>
                        </a:spcBef>
                        <a:spcAft>
                          <a:spcPts val="0"/>
                        </a:spcAft>
                        <a:buClr>
                          <a:srgbClr val="000000"/>
                        </a:buClr>
                        <a:buSzPts val="2400"/>
                        <a:buFont typeface="Arial"/>
                        <a:buNone/>
                      </a:pPr>
                      <a:r>
                        <a:rPr lang="en-US" sz="1200" b="0" i="0" u="none" strike="noStrike" cap="none">
                          <a:solidFill>
                            <a:srgbClr val="000000"/>
                          </a:solidFill>
                          <a:latin typeface="Calibri"/>
                          <a:ea typeface="Calibri"/>
                          <a:cs typeface="Calibri"/>
                          <a:sym typeface="Calibri"/>
                        </a:rPr>
                        <a:t>Nuestra propuesta es que mediante este proyecto los alumnos reconozcan los vínculos existentes entre las siguientes áreas de conocimiento: Matemáticas, Biología, Física, Historia y Taller de Lectura y Redacción.</a:t>
                      </a:r>
                      <a:endParaRPr sz="1200"/>
                    </a:p>
                    <a:p>
                      <a:pPr marL="0" marR="0" lvl="0" indent="0" algn="just" rtl="0">
                        <a:lnSpc>
                          <a:spcPct val="115000"/>
                        </a:lnSpc>
                        <a:spcBef>
                          <a:spcPts val="0"/>
                        </a:spcBef>
                        <a:spcAft>
                          <a:spcPts val="0"/>
                        </a:spcAft>
                        <a:buClr>
                          <a:srgbClr val="000000"/>
                        </a:buClr>
                        <a:buSzPts val="2400"/>
                        <a:buFont typeface="Arial"/>
                        <a:buNone/>
                      </a:pPr>
                      <a:endParaRPr sz="12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400"/>
                        <a:buFont typeface="Arial"/>
                        <a:buNone/>
                      </a:pPr>
                      <a:r>
                        <a:rPr lang="en-US" sz="1200" b="0" i="0" u="none" strike="noStrike" cap="none">
                          <a:solidFill>
                            <a:srgbClr val="000000"/>
                          </a:solidFill>
                          <a:latin typeface="Calibri"/>
                          <a:ea typeface="Calibri"/>
                          <a:cs typeface="Calibri"/>
                          <a:sym typeface="Calibri"/>
                        </a:rPr>
                        <a:t>El proyecto consiste en realizar investigaciones desde cada una de las asignaturas, obteniendo como producto final  una serie de </a:t>
                      </a:r>
                      <a:r>
                        <a:rPr lang="en-US" sz="1200" u="none" strike="noStrike" cap="none">
                          <a:latin typeface="Calibri"/>
                          <a:ea typeface="Calibri"/>
                          <a:cs typeface="Calibri"/>
                          <a:sym typeface="Calibri"/>
                        </a:rPr>
                        <a:t>comentarios analíticos desde diferentes disciplinas</a:t>
                      </a:r>
                      <a:r>
                        <a:rPr lang="en-US" sz="1200" b="0" i="0" u="none" strike="noStrike" cap="none">
                          <a:solidFill>
                            <a:srgbClr val="000000"/>
                          </a:solidFill>
                          <a:latin typeface="Calibri"/>
                          <a:ea typeface="Calibri"/>
                          <a:cs typeface="Calibri"/>
                          <a:sym typeface="Calibri"/>
                        </a:rPr>
                        <a:t> que se compilarán en una revista de divulgación.</a:t>
                      </a:r>
                      <a:endParaRPr sz="1200"/>
                    </a:p>
                    <a:p>
                      <a:pPr marL="0" marR="114300" lvl="0" indent="0" algn="l" rtl="0">
                        <a:lnSpc>
                          <a:spcPct val="115000"/>
                        </a:lnSpc>
                        <a:spcBef>
                          <a:spcPts val="370"/>
                        </a:spcBef>
                        <a:spcAft>
                          <a:spcPts val="0"/>
                        </a:spcAft>
                        <a:buClr>
                          <a:srgbClr val="000000"/>
                        </a:buClr>
                        <a:buSzPts val="1100"/>
                        <a:buFont typeface="Arial"/>
                        <a:buNone/>
                      </a:pPr>
                      <a:endParaRPr sz="1100" u="none" strike="noStrike" cap="none">
                        <a:solidFill>
                          <a:srgbClr val="0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bl>
          </a:graphicData>
        </a:graphic>
      </p:graphicFrame>
      <p:sp>
        <p:nvSpPr>
          <p:cNvPr id="470" name="Google Shape;470;p65"/>
          <p:cNvSpPr/>
          <p:nvPr/>
        </p:nvSpPr>
        <p:spPr>
          <a:xfrm>
            <a:off x="289832" y="537957"/>
            <a:ext cx="9767417" cy="280072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Nombre del proyecto Mesoamérica Ciencia y cultura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Nombre de los profesores participantes y asignaturas</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Alejandra Sosa – Hsitoria I</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Libertad Oviedo – TLRIID III</a:t>
            </a:r>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Jorge Herrera- Matemáticas III</a:t>
            </a:r>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Oscar Romero – Biología I</a:t>
            </a:r>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Martha Zenteno- Física I</a:t>
            </a:r>
            <a:endParaRPr/>
          </a:p>
          <a:p>
            <a:pPr marL="0" marR="0" lvl="0" indent="0" algn="l" rtl="0">
              <a:lnSpc>
                <a:spcPct val="100000"/>
              </a:lnSpc>
              <a:spcBef>
                <a:spcPts val="0"/>
              </a:spcBef>
              <a:spcAft>
                <a:spcPts val="0"/>
              </a:spcAft>
              <a:buClr>
                <a:srgbClr val="1C4587"/>
              </a:buClr>
              <a:buSzPts val="1100"/>
              <a:buFont typeface="Arial"/>
              <a:buNone/>
            </a:pP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Calibri"/>
              <a:buNone/>
            </a:pPr>
            <a:endParaRPr sz="1500" b="0" i="0" u="none" strike="noStrike" cap="none">
              <a:solidFill>
                <a:schemeClr val="dk1"/>
              </a:solidFill>
              <a:latin typeface="Arial"/>
              <a:ea typeface="Arial"/>
              <a:cs typeface="Arial"/>
              <a:sym typeface="Arial"/>
            </a:endParaRPr>
          </a:p>
          <a:p>
            <a:pPr marL="0" marR="0" lvl="0" indent="-69850" algn="l" rtl="0">
              <a:lnSpc>
                <a:spcPct val="100000"/>
              </a:lnSpc>
              <a:spcBef>
                <a:spcPts val="0"/>
              </a:spcBef>
              <a:spcAft>
                <a:spcPts val="0"/>
              </a:spcAft>
              <a:buClr>
                <a:srgbClr val="1C4587"/>
              </a:buClr>
              <a:buSzPts val="1100"/>
              <a:buFont typeface="Arial"/>
              <a:buChar char="•"/>
            </a:pPr>
            <a:r>
              <a:rPr lang="en-US" sz="1100" b="1" i="0" u="none" strike="noStrike" cap="none">
                <a:solidFill>
                  <a:schemeClr val="dk1"/>
                </a:solidFill>
                <a:latin typeface="Arial"/>
                <a:ea typeface="Arial"/>
                <a:cs typeface="Arial"/>
                <a:sym typeface="Arial"/>
              </a:rPr>
              <a:t>Contexto. </a:t>
            </a:r>
            <a:r>
              <a:rPr lang="en-US" sz="1100" b="0" i="0" u="none" strike="noStrike" cap="none">
                <a:solidFill>
                  <a:schemeClr val="dk1"/>
                </a:solidFill>
                <a:latin typeface="Arial"/>
                <a:ea typeface="Arial"/>
                <a:cs typeface="Arial"/>
                <a:sym typeface="Arial"/>
              </a:rPr>
              <a:t>Justifica las circunstancias o elementos de la realidad en los que se da el problema.</a:t>
            </a:r>
            <a:r>
              <a:rPr lang="en-US" sz="1100" b="1"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chemeClr val="dk1"/>
                </a:solidFill>
                <a:latin typeface="Arial"/>
                <a:ea typeface="Arial"/>
                <a:cs typeface="Arial"/>
                <a:sym typeface="Arial"/>
              </a:rPr>
              <a:t>      Introducción y/o justificación del proyecto.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71" name="Google Shape;471;p65"/>
          <p:cNvSpPr/>
          <p:nvPr/>
        </p:nvSpPr>
        <p:spPr>
          <a:xfrm>
            <a:off x="289832" y="5006112"/>
            <a:ext cx="10421711" cy="5539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200" b="1" i="0" u="none" strike="noStrike" cap="none">
                <a:solidFill>
                  <a:schemeClr val="dk1"/>
                </a:solidFill>
                <a:latin typeface="Calibri"/>
                <a:ea typeface="Calibri"/>
                <a:cs typeface="Calibri"/>
                <a:sym typeface="Calibri"/>
              </a:rPr>
              <a:t>II. Intención. </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Sólo una de las propuestas da nombre al proyecto. </a:t>
            </a:r>
            <a:r>
              <a:rPr lang="en-US" sz="1200" b="0" i="0" u="none" strike="noStrike" cap="none">
                <a:solidFill>
                  <a:schemeClr val="dk1"/>
                </a:solidFill>
                <a:latin typeface="Calibri"/>
                <a:ea typeface="Calibri"/>
                <a:cs typeface="Calibri"/>
                <a:sym typeface="Calibri"/>
              </a:rPr>
              <a:t>Redactar como pregunta o premisa problematizadora. </a:t>
            </a:r>
            <a:endParaRPr sz="1200" b="0" i="0" u="none" strike="noStrike" cap="none">
              <a:solidFill>
                <a:schemeClr val="dk1"/>
              </a:solidFill>
              <a:latin typeface="Calibri"/>
              <a:ea typeface="Calibri"/>
              <a:cs typeface="Calibri"/>
              <a:sym typeface="Calibri"/>
            </a:endParaRPr>
          </a:p>
        </p:txBody>
      </p:sp>
      <p:sp>
        <p:nvSpPr>
          <p:cNvPr id="472" name="Google Shape;472;p65"/>
          <p:cNvSpPr/>
          <p:nvPr/>
        </p:nvSpPr>
        <p:spPr>
          <a:xfrm>
            <a:off x="2125540" y="5929442"/>
            <a:ext cx="6096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Century Gothic"/>
                <a:ea typeface="Century Gothic"/>
                <a:cs typeface="Century Gothic"/>
                <a:sym typeface="Century Gothic"/>
              </a:rPr>
              <a:t>¿De qué manera se vincula el desarrollo científico de Mesoamérica con las disciplinas actuales en México?</a:t>
            </a:r>
            <a:endParaRPr sz="1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graphicFrame>
        <p:nvGraphicFramePr>
          <p:cNvPr id="477" name="Google Shape;477;p66"/>
          <p:cNvGraphicFramePr/>
          <p:nvPr/>
        </p:nvGraphicFramePr>
        <p:xfrm>
          <a:off x="398207" y="461717"/>
          <a:ext cx="10544450" cy="4713059"/>
        </p:xfrm>
        <a:graphic>
          <a:graphicData uri="http://schemas.openxmlformats.org/drawingml/2006/table">
            <a:tbl>
              <a:tblPr>
                <a:noFill/>
                <a:tableStyleId>{CB607483-7701-4868-921A-64BA9ECE66E8}</a:tableStyleId>
              </a:tblPr>
              <a:tblGrid>
                <a:gridCol w="2514975">
                  <a:extLst>
                    <a:ext uri="{9D8B030D-6E8A-4147-A177-3AD203B41FA5}">
                      <a16:colId xmlns:a16="http://schemas.microsoft.com/office/drawing/2014/main" val="20000"/>
                    </a:ext>
                  </a:extLst>
                </a:gridCol>
                <a:gridCol w="2514975">
                  <a:extLst>
                    <a:ext uri="{9D8B030D-6E8A-4147-A177-3AD203B41FA5}">
                      <a16:colId xmlns:a16="http://schemas.microsoft.com/office/drawing/2014/main" val="20001"/>
                    </a:ext>
                  </a:extLst>
                </a:gridCol>
                <a:gridCol w="2503450">
                  <a:extLst>
                    <a:ext uri="{9D8B030D-6E8A-4147-A177-3AD203B41FA5}">
                      <a16:colId xmlns:a16="http://schemas.microsoft.com/office/drawing/2014/main" val="20002"/>
                    </a:ext>
                  </a:extLst>
                </a:gridCol>
                <a:gridCol w="3011050">
                  <a:extLst>
                    <a:ext uri="{9D8B030D-6E8A-4147-A177-3AD203B41FA5}">
                      <a16:colId xmlns:a16="http://schemas.microsoft.com/office/drawing/2014/main" val="20003"/>
                    </a:ext>
                  </a:extLst>
                </a:gridCol>
              </a:tblGrid>
              <a:tr h="893650">
                <a:tc>
                  <a:txBody>
                    <a:bodyPr/>
                    <a:lstStyle/>
                    <a:p>
                      <a:pPr marL="0" marR="0" lvl="0" indent="0" algn="ctr" rtl="0">
                        <a:lnSpc>
                          <a:spcPct val="115000"/>
                        </a:lnSpc>
                        <a:spcBef>
                          <a:spcPts val="0"/>
                        </a:spcBef>
                        <a:spcAft>
                          <a:spcPts val="0"/>
                        </a:spcAft>
                        <a:buClr>
                          <a:srgbClr val="000000"/>
                        </a:buClr>
                        <a:buSzPts val="1100"/>
                        <a:buFont typeface="Arial"/>
                        <a:buNone/>
                      </a:pPr>
                      <a:r>
                        <a:rPr lang="en-US" b="1" u="none" strike="noStrike" cap="none">
                          <a:latin typeface="Century Gothic"/>
                          <a:ea typeface="Century Gothic"/>
                          <a:cs typeface="Century Gothic"/>
                          <a:sym typeface="Century Gothic"/>
                        </a:rPr>
                        <a:t>Dar explicación</a:t>
                      </a:r>
                      <a:endParaRPr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¿Por qué algo es cómo es?</a:t>
                      </a:r>
                      <a:endParaRPr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Determinar las razones que generan el problema o la situación.</a:t>
                      </a:r>
                      <a:endParaRPr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b="1" u="none" strike="noStrike" cap="none">
                          <a:latin typeface="Century Gothic"/>
                          <a:ea typeface="Century Gothic"/>
                          <a:cs typeface="Century Gothic"/>
                          <a:sym typeface="Century Gothic"/>
                        </a:rPr>
                        <a:t>Resolver un problema</a:t>
                      </a:r>
                      <a:endParaRPr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Explicar de manera detallada cómo se puede abordar y/o solucionar el problema.</a:t>
                      </a:r>
                      <a:endParaRPr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 </a:t>
                      </a:r>
                      <a:endParaRPr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b="1" u="none" strike="noStrike" cap="none">
                          <a:latin typeface="Century Gothic"/>
                          <a:ea typeface="Century Gothic"/>
                          <a:cs typeface="Century Gothic"/>
                          <a:sym typeface="Century Gothic"/>
                        </a:rPr>
                        <a:t>Hacer más eficiente o mejorar algo</a:t>
                      </a:r>
                      <a:endParaRPr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Explicar de qué manera se pueden optimizar los procesos para alcanzar el objetivo.</a:t>
                      </a:r>
                      <a:endParaRPr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b="1" u="none" strike="noStrike" cap="none">
                          <a:latin typeface="Century Gothic"/>
                          <a:ea typeface="Century Gothic"/>
                          <a:cs typeface="Century Gothic"/>
                          <a:sym typeface="Century Gothic"/>
                        </a:rPr>
                        <a:t>Inventar, innovar,  diseñar o crear algo nuevo</a:t>
                      </a:r>
                      <a:endParaRPr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¿Cómo podría ser diferente?</a:t>
                      </a:r>
                      <a:endParaRPr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u="none" strike="noStrike" cap="none">
                          <a:latin typeface="Century Gothic"/>
                          <a:ea typeface="Century Gothic"/>
                          <a:cs typeface="Century Gothic"/>
                          <a:sym typeface="Century Gothic"/>
                        </a:rPr>
                        <a:t>¿Qué nuevo producto o propuesta puedo hacer?</a:t>
                      </a:r>
                      <a:endParaRPr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113875">
                <a:tc gridSpan="4">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800" u="none" strike="noStrike" cap="none">
                          <a:latin typeface="Century Gothic"/>
                          <a:ea typeface="Century Gothic"/>
                          <a:cs typeface="Century Gothic"/>
                          <a:sym typeface="Century Gothic"/>
                        </a:rPr>
                        <a:t> Nuestro proyecto tiene como objetivo dar explicación a la vinculación que existe entre las diferentes disciplinas, con ello desarrollaremos las habilidades de comparación de hechos y razones para explicar hechos científicos. </a:t>
                      </a:r>
                      <a:endParaRPr sz="1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800" u="none" strike="noStrike" cap="none">
                          <a:latin typeface="Century Gothic"/>
                          <a:ea typeface="Century Gothic"/>
                          <a:cs typeface="Century Gothic"/>
                          <a:sym typeface="Century Gothic"/>
                        </a:rPr>
                        <a:t> </a:t>
                      </a:r>
                      <a:endParaRPr sz="18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67"/>
          <p:cNvSpPr txBox="1"/>
          <p:nvPr/>
        </p:nvSpPr>
        <p:spPr>
          <a:xfrm>
            <a:off x="421500" y="0"/>
            <a:ext cx="11770500" cy="1877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3600"/>
              <a:buFont typeface="Arial"/>
              <a:buNone/>
            </a:pPr>
            <a:endParaRPr sz="3200" b="1" i="0" u="none" strike="noStrike" cap="none">
              <a:solidFill>
                <a:schemeClr val="dk1"/>
              </a:solidFill>
              <a:latin typeface="Century Gothic"/>
              <a:ea typeface="Century Gothic"/>
              <a:cs typeface="Century Gothic"/>
              <a:sym typeface="Century Gothic"/>
            </a:endParaRPr>
          </a:p>
        </p:txBody>
      </p:sp>
      <p:graphicFrame>
        <p:nvGraphicFramePr>
          <p:cNvPr id="483" name="Google Shape;483;p67"/>
          <p:cNvGraphicFramePr/>
          <p:nvPr/>
        </p:nvGraphicFramePr>
        <p:xfrm>
          <a:off x="300250" y="1537026"/>
          <a:ext cx="11723425" cy="5045279"/>
        </p:xfrm>
        <a:graphic>
          <a:graphicData uri="http://schemas.openxmlformats.org/drawingml/2006/table">
            <a:tbl>
              <a:tblPr>
                <a:noFill/>
                <a:tableStyleId>{1C835EF5-0DE7-476A-B38D-62CF5C75C5EF}</a:tableStyleId>
              </a:tblPr>
              <a:tblGrid>
                <a:gridCol w="1667175">
                  <a:extLst>
                    <a:ext uri="{9D8B030D-6E8A-4147-A177-3AD203B41FA5}">
                      <a16:colId xmlns:a16="http://schemas.microsoft.com/office/drawing/2014/main" val="20000"/>
                    </a:ext>
                  </a:extLst>
                </a:gridCol>
                <a:gridCol w="1763850">
                  <a:extLst>
                    <a:ext uri="{9D8B030D-6E8A-4147-A177-3AD203B41FA5}">
                      <a16:colId xmlns:a16="http://schemas.microsoft.com/office/drawing/2014/main" val="20001"/>
                    </a:ext>
                  </a:extLst>
                </a:gridCol>
                <a:gridCol w="1747750">
                  <a:extLst>
                    <a:ext uri="{9D8B030D-6E8A-4147-A177-3AD203B41FA5}">
                      <a16:colId xmlns:a16="http://schemas.microsoft.com/office/drawing/2014/main" val="20002"/>
                    </a:ext>
                  </a:extLst>
                </a:gridCol>
                <a:gridCol w="2181550">
                  <a:extLst>
                    <a:ext uri="{9D8B030D-6E8A-4147-A177-3AD203B41FA5}">
                      <a16:colId xmlns:a16="http://schemas.microsoft.com/office/drawing/2014/main" val="20003"/>
                    </a:ext>
                  </a:extLst>
                </a:gridCol>
                <a:gridCol w="2181550">
                  <a:extLst>
                    <a:ext uri="{9D8B030D-6E8A-4147-A177-3AD203B41FA5}">
                      <a16:colId xmlns:a16="http://schemas.microsoft.com/office/drawing/2014/main" val="20004"/>
                    </a:ext>
                  </a:extLst>
                </a:gridCol>
                <a:gridCol w="2181550">
                  <a:extLst>
                    <a:ext uri="{9D8B030D-6E8A-4147-A177-3AD203B41FA5}">
                      <a16:colId xmlns:a16="http://schemas.microsoft.com/office/drawing/2014/main" val="20005"/>
                    </a:ext>
                  </a:extLst>
                </a:gridCol>
              </a:tblGrid>
              <a:tr h="317550">
                <a:tc>
                  <a:txBody>
                    <a:bodyPr/>
                    <a:lstStyle/>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Disciplinas:</a:t>
                      </a:r>
                      <a:endParaRPr sz="7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Disciplina 1. </a:t>
                      </a:r>
                      <a:endParaRPr sz="70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Historia</a:t>
                      </a:r>
                      <a:endParaRPr sz="7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Disciplina 2. </a:t>
                      </a:r>
                      <a:endParaRPr sz="700" b="1" u="none" strike="noStrike" cap="none">
                        <a:solidFill>
                          <a:srgbClr val="1C4587"/>
                        </a:solidFill>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Física</a:t>
                      </a:r>
                      <a:endParaRPr sz="7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solidFill>
                            <a:srgbClr val="1C4587"/>
                          </a:solidFill>
                          <a:latin typeface="Century Gothic"/>
                          <a:ea typeface="Century Gothic"/>
                          <a:cs typeface="Century Gothic"/>
                          <a:sym typeface="Century Gothic"/>
                        </a:rPr>
                        <a:t>Disciplina 3.</a:t>
                      </a:r>
                      <a:br>
                        <a:rPr lang="en-US" sz="700" b="1" u="none" strike="noStrike" cap="none">
                          <a:solidFill>
                            <a:srgbClr val="1C4587"/>
                          </a:solidFill>
                          <a:latin typeface="Century Gothic"/>
                          <a:ea typeface="Century Gothic"/>
                          <a:cs typeface="Century Gothic"/>
                          <a:sym typeface="Century Gothic"/>
                        </a:rPr>
                      </a:br>
                      <a:r>
                        <a:rPr lang="en-US" sz="700" b="1" u="none" strike="noStrike" cap="none">
                          <a:solidFill>
                            <a:srgbClr val="1C4587"/>
                          </a:solidFill>
                          <a:latin typeface="Century Gothic"/>
                          <a:ea typeface="Century Gothic"/>
                          <a:cs typeface="Century Gothic"/>
                          <a:sym typeface="Century Gothic"/>
                        </a:rPr>
                        <a:t>Matemáticas</a:t>
                      </a:r>
                      <a:endParaRPr sz="70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700"/>
                        <a:buFont typeface="Arial"/>
                        <a:buNone/>
                      </a:pPr>
                      <a:r>
                        <a:rPr lang="en-US" sz="700" b="1" u="none" strike="noStrike" cap="none">
                          <a:solidFill>
                            <a:srgbClr val="1C4587"/>
                          </a:solidFill>
                          <a:latin typeface="Century Gothic"/>
                          <a:ea typeface="Century Gothic"/>
                          <a:cs typeface="Century Gothic"/>
                          <a:sym typeface="Century Gothic"/>
                        </a:rPr>
                        <a:t>Disciplina 4.</a:t>
                      </a:r>
                      <a:br>
                        <a:rPr lang="en-US" sz="700" b="1" u="none" strike="noStrike" cap="none">
                          <a:solidFill>
                            <a:srgbClr val="1C4587"/>
                          </a:solidFill>
                          <a:latin typeface="Century Gothic"/>
                          <a:ea typeface="Century Gothic"/>
                          <a:cs typeface="Century Gothic"/>
                          <a:sym typeface="Century Gothic"/>
                        </a:rPr>
                      </a:br>
                      <a:r>
                        <a:rPr lang="en-US" sz="700" b="1" u="none" strike="noStrike" cap="none">
                          <a:solidFill>
                            <a:srgbClr val="1C4587"/>
                          </a:solidFill>
                          <a:latin typeface="Century Gothic"/>
                          <a:ea typeface="Century Gothic"/>
                          <a:cs typeface="Century Gothic"/>
                          <a:sym typeface="Century Gothic"/>
                        </a:rPr>
                        <a:t>TLRIID.</a:t>
                      </a:r>
                      <a:endParaRPr sz="700" b="1" u="none" strike="noStrike" cap="none">
                        <a:solidFill>
                          <a:srgbClr val="1C4587"/>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Disciplina 5.</a:t>
                      </a:r>
                      <a:endParaRPr sz="70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 Biología.</a:t>
                      </a:r>
                      <a:endParaRPr sz="7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2092275">
                <a:tc>
                  <a:txBody>
                    <a:bodyPr/>
                    <a:lstStyle/>
                    <a:p>
                      <a:pPr marL="0" marR="0" lvl="0" indent="0" algn="just"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1. Contenidos/Temas</a:t>
                      </a:r>
                      <a:endParaRPr sz="7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    Involucrados   </a:t>
                      </a:r>
                      <a:endParaRPr sz="7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700" u="none" strike="noStrike" cap="none">
                          <a:solidFill>
                            <a:srgbClr val="1F497D"/>
                          </a:solidFill>
                          <a:latin typeface="Century Gothic"/>
                          <a:ea typeface="Century Gothic"/>
                          <a:cs typeface="Century Gothic"/>
                          <a:sym typeface="Century Gothic"/>
                        </a:rPr>
                        <a:t>del  programa, que se consideran.</a:t>
                      </a:r>
                      <a:endParaRPr sz="7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700" u="none" strike="noStrike" cap="none">
                          <a:solidFill>
                            <a:srgbClr val="1F497D"/>
                          </a:solidFill>
                          <a:latin typeface="Century Gothic"/>
                          <a:ea typeface="Century Gothic"/>
                          <a:cs typeface="Century Gothic"/>
                          <a:sym typeface="Century Gothic"/>
                        </a:rPr>
                        <a:t> </a:t>
                      </a:r>
                      <a:endParaRPr sz="700" u="none" strike="noStrike" cap="none">
                        <a:solidFill>
                          <a:srgbClr val="000000"/>
                        </a:solidFill>
                        <a:latin typeface="Century Gothic"/>
                        <a:ea typeface="Century Gothic"/>
                        <a:cs typeface="Century Gothic"/>
                        <a:sym typeface="Century Gothic"/>
                      </a:endParaRPr>
                    </a:p>
                    <a:p>
                      <a:pPr marL="180340" marR="0" lvl="0" indent="0" algn="just" rtl="0">
                        <a:lnSpc>
                          <a:spcPct val="115000"/>
                        </a:lnSpc>
                        <a:spcBef>
                          <a:spcPts val="0"/>
                        </a:spcBef>
                        <a:spcAft>
                          <a:spcPts val="0"/>
                        </a:spcAft>
                        <a:buClr>
                          <a:srgbClr val="000000"/>
                        </a:buClr>
                        <a:buSzPts val="1100"/>
                        <a:buFont typeface="Arial"/>
                        <a:buNone/>
                      </a:pPr>
                      <a:r>
                        <a:rPr lang="en-US" sz="700" u="none" strike="noStrike" cap="none">
                          <a:solidFill>
                            <a:srgbClr val="1C4587"/>
                          </a:solidFill>
                          <a:latin typeface="Century Gothic"/>
                          <a:ea typeface="Century Gothic"/>
                          <a:cs typeface="Century Gothic"/>
                          <a:sym typeface="Century Gothic"/>
                        </a:rPr>
                        <a:t> </a:t>
                      </a:r>
                      <a:endParaRPr sz="7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rgbClr val="000000"/>
                          </a:solidFill>
                          <a:latin typeface="Century Gothic"/>
                          <a:ea typeface="Century Gothic"/>
                          <a:cs typeface="Century Gothic"/>
                          <a:sym typeface="Century Gothic"/>
                        </a:rPr>
                        <a:t> Bloque 1.</a:t>
                      </a:r>
                      <a:endParaRPr sz="7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b="1" u="none" strike="noStrike" cap="none">
                          <a:solidFill>
                            <a:schemeClr val="dk1"/>
                          </a:solidFill>
                          <a:latin typeface="Century Gothic"/>
                          <a:ea typeface="Century Gothic"/>
                          <a:cs typeface="Century Gothic"/>
                          <a:sym typeface="Century Gothic"/>
                        </a:rPr>
                        <a:t>LA CIVILIZACIÓN MESOAMERICANA, 2500 A. C. A 1521 D. C. </a:t>
                      </a:r>
                      <a:endParaRPr sz="7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b="1" u="none" strike="noStrike" cap="none">
                          <a:solidFill>
                            <a:schemeClr val="dk1"/>
                          </a:solidFill>
                          <a:latin typeface="Century Gothic"/>
                          <a:ea typeface="Century Gothic"/>
                          <a:cs typeface="Century Gothic"/>
                          <a:sym typeface="Century Gothic"/>
                        </a:rPr>
                        <a:t>Temáticas:</a:t>
                      </a:r>
                      <a:endParaRPr sz="700" b="1"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b="1" u="none" strike="noStrike" cap="none">
                          <a:solidFill>
                            <a:schemeClr val="dk1"/>
                          </a:solidFill>
                          <a:latin typeface="Century Gothic"/>
                          <a:ea typeface="Century Gothic"/>
                          <a:cs typeface="Century Gothic"/>
                          <a:sym typeface="Century Gothic"/>
                        </a:rPr>
                        <a:t>1. Áreas culturales</a:t>
                      </a:r>
                      <a:r>
                        <a:rPr lang="en-US" sz="700" u="none" strike="noStrike" cap="none">
                          <a:solidFill>
                            <a:schemeClr val="dk1"/>
                          </a:solidFill>
                          <a:latin typeface="Century Gothic"/>
                          <a:ea typeface="Century Gothic"/>
                          <a:cs typeface="Century Gothic"/>
                          <a:sym typeface="Century Gothic"/>
                        </a:rPr>
                        <a:t>: Mesoamérica, Aridoamérica y Oasisamérica.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2. El desarrollo de la civilización mesoamericana a través del preclásico, clásico y posclásico.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chemeClr val="dk1"/>
                          </a:solidFill>
                          <a:latin typeface="Century Gothic"/>
                          <a:ea typeface="Century Gothic"/>
                          <a:cs typeface="Century Gothic"/>
                          <a:sym typeface="Century Gothic"/>
                        </a:rPr>
                        <a:t>4. La permanencia de características de la civilización mesoamericana en la actualidad.</a:t>
                      </a:r>
                      <a:endParaRPr sz="7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rgbClr val="000000"/>
                          </a:solidFill>
                          <a:latin typeface="Century Gothic"/>
                          <a:ea typeface="Century Gothic"/>
                          <a:cs typeface="Century Gothic"/>
                          <a:sym typeface="Century Gothic"/>
                        </a:rPr>
                        <a:t> </a:t>
                      </a:r>
                      <a:r>
                        <a:rPr lang="en-US" sz="700" u="none" strike="noStrike" cap="none">
                          <a:solidFill>
                            <a:schemeClr val="dk1"/>
                          </a:solidFill>
                          <a:latin typeface="Century Gothic"/>
                          <a:ea typeface="Century Gothic"/>
                          <a:cs typeface="Century Gothic"/>
                          <a:sym typeface="Century Gothic"/>
                        </a:rPr>
                        <a:t>- Importancia de la Física en la naturaleza y en la vida cotidiana (Ciencia, Tecnología y Sociedad).</a:t>
                      </a:r>
                      <a:endParaRPr sz="7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Sistemas físicos.</a:t>
                      </a:r>
                      <a:endParaRPr sz="7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-Magnitudes y variables físicas.</a:t>
                      </a:r>
                      <a:endParaRPr sz="700" u="none" strike="noStrike" cap="none">
                        <a:solidFill>
                          <a:schemeClr val="dk1"/>
                        </a:solidFill>
                        <a:latin typeface="Century Gothic"/>
                        <a:ea typeface="Century Gothic"/>
                        <a:cs typeface="Century Gothic"/>
                        <a:sym typeface="Century Gothic"/>
                      </a:endParaRPr>
                    </a:p>
                    <a:p>
                      <a:pPr marL="228600" marR="0" lvl="0" indent="-22860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Elementos teóricos y experimentales de la metodología de la Física: planteamiento  de problemas, formulación y prueba de hipótesis y elaboración de modelos.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chemeClr val="dk1"/>
                          </a:solidFill>
                          <a:latin typeface="Century Gothic"/>
                          <a:ea typeface="Century Gothic"/>
                          <a:cs typeface="Century Gothic"/>
                          <a:sym typeface="Century Gothic"/>
                        </a:rPr>
                        <a:t>- Ejemplos de hechos históricos trascendentes de la Física.</a:t>
                      </a: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Razones trigonométricas para ángulos agudos de un triángulo rectángulo. </a:t>
                      </a:r>
                      <a:br>
                        <a:rPr lang="en-US" sz="700" u="none" strike="noStrike" cap="none">
                          <a:solidFill>
                            <a:schemeClr val="dk1"/>
                          </a:solidFill>
                          <a:latin typeface="Century Gothic"/>
                          <a:ea typeface="Century Gothic"/>
                          <a:cs typeface="Century Gothic"/>
                          <a:sym typeface="Century Gothic"/>
                        </a:rPr>
                      </a:br>
                      <a:r>
                        <a:rPr lang="en-US" sz="700" u="none" strike="noStrike" cap="none">
                          <a:solidFill>
                            <a:schemeClr val="dk1"/>
                          </a:solidFill>
                          <a:latin typeface="Century Gothic"/>
                          <a:ea typeface="Century Gothic"/>
                          <a:cs typeface="Century Gothic"/>
                          <a:sym typeface="Century Gothic"/>
                        </a:rPr>
                        <a:t/>
                      </a:r>
                      <a:br>
                        <a:rPr lang="en-US" sz="700" u="none" strike="noStrike" cap="none">
                          <a:solidFill>
                            <a:schemeClr val="dk1"/>
                          </a:solidFill>
                          <a:latin typeface="Century Gothic"/>
                          <a:ea typeface="Century Gothic"/>
                          <a:cs typeface="Century Gothic"/>
                          <a:sym typeface="Century Gothic"/>
                        </a:rPr>
                      </a:br>
                      <a:r>
                        <a:rPr lang="en-US" sz="700" u="none" strike="noStrike" cap="none">
                          <a:solidFill>
                            <a:schemeClr val="dk1"/>
                          </a:solidFill>
                          <a:latin typeface="Century Gothic"/>
                          <a:ea typeface="Century Gothic"/>
                          <a:cs typeface="Century Gothic"/>
                          <a:sym typeface="Century Gothic"/>
                        </a:rPr>
                        <a:t>Solución de triángulos rectángulos especiales. </a:t>
                      </a:r>
                      <a:endParaRPr sz="7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Situación comunicativa: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Enunciador: medio informativo y</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caricaturista</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Enunciatario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Código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Contexto</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Referente</a:t>
                      </a:r>
                      <a:endParaRPr sz="7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Propósito persuasivo.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Estructura de la argumentación: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Premisas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Tesis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Argumentos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Conclusión.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solidFill>
                            <a:schemeClr val="dk1"/>
                          </a:solidFill>
                          <a:latin typeface="Century Gothic"/>
                          <a:ea typeface="Century Gothic"/>
                          <a:cs typeface="Century Gothic"/>
                          <a:sym typeface="Century Gothic"/>
                        </a:rPr>
                        <a:t>Bases de la biología como ciencia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Bases de la biología como ciencia.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Panorama actual del estudio de la biología.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Objeto de estudio de la biología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Características generales de los sistemas biológicos.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Niveles de organización</a:t>
                      </a: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2112750">
                <a:tc>
                  <a:txBody>
                    <a:bodyPr/>
                    <a:lstStyle/>
                    <a:p>
                      <a:pPr marL="0" marR="0" lvl="0" indent="0" algn="l" rtl="0">
                        <a:lnSpc>
                          <a:spcPct val="115000"/>
                        </a:lnSpc>
                        <a:spcBef>
                          <a:spcPts val="0"/>
                        </a:spcBef>
                        <a:spcAft>
                          <a:spcPts val="0"/>
                        </a:spcAft>
                        <a:buClr>
                          <a:srgbClr val="000000"/>
                        </a:buClr>
                        <a:buSzPts val="1100"/>
                        <a:buFont typeface="Arial"/>
                        <a:buNone/>
                      </a:pPr>
                      <a:r>
                        <a:rPr lang="en-US" sz="700" b="1" u="none" strike="noStrike" cap="none">
                          <a:solidFill>
                            <a:srgbClr val="1F497D"/>
                          </a:solidFill>
                          <a:latin typeface="Century Gothic"/>
                          <a:ea typeface="Century Gothic"/>
                          <a:cs typeface="Century Gothic"/>
                          <a:sym typeface="Century Gothic"/>
                        </a:rPr>
                        <a:t>2. Conceptos clave,</a:t>
                      </a:r>
                      <a:endParaRPr sz="700" u="none" strike="noStrike" cap="none">
                        <a:solidFill>
                          <a:srgbClr val="000000"/>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b="1" u="none" strike="noStrike" cap="none">
                          <a:solidFill>
                            <a:srgbClr val="1F497D"/>
                          </a:solidFill>
                          <a:latin typeface="Century Gothic"/>
                          <a:ea typeface="Century Gothic"/>
                          <a:cs typeface="Century Gothic"/>
                          <a:sym typeface="Century Gothic"/>
                        </a:rPr>
                        <a:t>     Trascendentales.</a:t>
                      </a:r>
                      <a:endParaRPr sz="7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700" u="none" strike="noStrike" cap="none">
                          <a:solidFill>
                            <a:srgbClr val="1F497D"/>
                          </a:solidFill>
                          <a:latin typeface="Century Gothic"/>
                          <a:ea typeface="Century Gothic"/>
                          <a:cs typeface="Century Gothic"/>
                          <a:sym typeface="Century Gothic"/>
                        </a:rPr>
                        <a:t>Conceptos básicos que surgen  del proyecto,  permiten la comprensión del mismo y  pueden ser transferibles a otros ámbitos.</a:t>
                      </a:r>
                      <a:endParaRPr sz="700" u="none" strike="noStrike" cap="none">
                        <a:solidFill>
                          <a:srgbClr val="000000"/>
                        </a:solidFill>
                        <a:latin typeface="Century Gothic"/>
                        <a:ea typeface="Century Gothic"/>
                        <a:cs typeface="Century Gothic"/>
                        <a:sym typeface="Century Gothic"/>
                      </a:endParaRPr>
                    </a:p>
                    <a:p>
                      <a:pPr marL="176530" marR="0" lvl="0" indent="0" algn="l" rtl="0">
                        <a:lnSpc>
                          <a:spcPct val="115000"/>
                        </a:lnSpc>
                        <a:spcBef>
                          <a:spcPts val="0"/>
                        </a:spcBef>
                        <a:spcAft>
                          <a:spcPts val="0"/>
                        </a:spcAft>
                        <a:buClr>
                          <a:srgbClr val="000000"/>
                        </a:buClr>
                        <a:buSzPts val="1100"/>
                        <a:buFont typeface="Arial"/>
                        <a:buNone/>
                      </a:pPr>
                      <a:r>
                        <a:rPr lang="en-US" sz="700" u="none" strike="noStrike" cap="none">
                          <a:solidFill>
                            <a:srgbClr val="1F497D"/>
                          </a:solidFill>
                          <a:latin typeface="Century Gothic"/>
                          <a:ea typeface="Century Gothic"/>
                          <a:cs typeface="Century Gothic"/>
                          <a:sym typeface="Century Gothic"/>
                        </a:rPr>
                        <a:t>Se consideran parte de un  Glosario.</a:t>
                      </a:r>
                      <a:endParaRPr sz="700" u="none" strike="noStrike" cap="none">
                        <a:solidFill>
                          <a:srgbClr val="000000"/>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1100"/>
                        <a:buFont typeface="Arial"/>
                        <a:buNone/>
                      </a:pPr>
                      <a:r>
                        <a:rPr lang="en-US" sz="700" b="1" u="none" strike="noStrike" cap="none">
                          <a:solidFill>
                            <a:srgbClr val="1C4587"/>
                          </a:solidFill>
                          <a:latin typeface="Century Gothic"/>
                          <a:ea typeface="Century Gothic"/>
                          <a:cs typeface="Century Gothic"/>
                          <a:sym typeface="Century Gothic"/>
                        </a:rPr>
                        <a:t> </a:t>
                      </a:r>
                      <a:endParaRPr sz="700" u="none" strike="noStrike" cap="none">
                        <a:solidFill>
                          <a:srgbClr val="000000"/>
                        </a:solidFill>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-Desarrollo cultural</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-Desarrollo científico</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-Arquitectura mesoamericana</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-Área cultural</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-Civilización</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Factores de conversión</a:t>
                      </a:r>
                      <a:endParaRPr sz="7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Sistemas de medición</a:t>
                      </a:r>
                      <a:endParaRPr sz="7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Medición</a:t>
                      </a:r>
                      <a:endParaRPr sz="7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Hechos históricos trascendentes de Mesoamérica</a:t>
                      </a:r>
                      <a:endParaRPr sz="7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-Elaboración de modelos</a:t>
                      </a:r>
                      <a:endParaRPr sz="700" u="none" strike="noStrike" cap="none">
                        <a:latin typeface="Century Gothic"/>
                        <a:ea typeface="Century Gothic"/>
                        <a:cs typeface="Century Gothic"/>
                        <a:sym typeface="Century Gothic"/>
                      </a:endParaRPr>
                    </a:p>
                    <a:p>
                      <a:pPr marL="457200" marR="0" lvl="0" indent="-285750" algn="l" rtl="0">
                        <a:lnSpc>
                          <a:spcPct val="115000"/>
                        </a:lnSpc>
                        <a:spcBef>
                          <a:spcPts val="0"/>
                        </a:spcBef>
                        <a:spcAft>
                          <a:spcPts val="0"/>
                        </a:spcAft>
                        <a:buClr>
                          <a:srgbClr val="000000"/>
                        </a:buClr>
                        <a:buSzPts val="900"/>
                        <a:buFont typeface="Century Gothic"/>
                        <a:buChar char="-"/>
                      </a:pPr>
                      <a:r>
                        <a:rPr lang="en-US" sz="700" u="none" strike="noStrike" cap="none">
                          <a:latin typeface="Century Gothic"/>
                          <a:ea typeface="Century Gothic"/>
                          <a:cs typeface="Century Gothic"/>
                          <a:sym typeface="Century Gothic"/>
                        </a:rPr>
                        <a:t>Hipótesis</a:t>
                      </a: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Solución de problemas de aplicación: </a:t>
                      </a:r>
                      <a:endParaRPr sz="7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700" u="none" strike="noStrike" cap="none">
                          <a:solidFill>
                            <a:schemeClr val="dk1"/>
                          </a:solidFill>
                          <a:latin typeface="Century Gothic"/>
                          <a:ea typeface="Century Gothic"/>
                          <a:cs typeface="Century Gothic"/>
                          <a:sym typeface="Century Gothic"/>
                        </a:rPr>
                        <a:t>Ángulo de elevación. </a:t>
                      </a:r>
                      <a:endParaRPr sz="7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700" u="none" strike="noStrike" cap="none">
                          <a:solidFill>
                            <a:schemeClr val="dk1"/>
                          </a:solidFill>
                          <a:latin typeface="Century Gothic"/>
                          <a:ea typeface="Century Gothic"/>
                          <a:cs typeface="Century Gothic"/>
                          <a:sym typeface="Century Gothic"/>
                        </a:rPr>
                        <a:t>Ángulo de depresión. </a:t>
                      </a:r>
                      <a:endParaRPr sz="7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700" u="none" strike="noStrike" cap="none">
                          <a:solidFill>
                            <a:schemeClr val="dk1"/>
                          </a:solidFill>
                          <a:latin typeface="Century Gothic"/>
                          <a:ea typeface="Century Gothic"/>
                          <a:cs typeface="Century Gothic"/>
                          <a:sym typeface="Century Gothic"/>
                        </a:rPr>
                        <a:t>Distancias inaccesibles. </a:t>
                      </a:r>
                      <a:endParaRPr sz="700" u="none" strike="noStrike" cap="none">
                        <a:solidFill>
                          <a:schemeClr val="dk1"/>
                        </a:solidFill>
                        <a:latin typeface="Century Gothic"/>
                        <a:ea typeface="Century Gothic"/>
                        <a:cs typeface="Century Gothic"/>
                        <a:sym typeface="Century Gothic"/>
                      </a:endParaRPr>
                    </a:p>
                    <a:p>
                      <a:pPr marL="504190" marR="0" lvl="0" indent="-309245" algn="l" rtl="0">
                        <a:lnSpc>
                          <a:spcPct val="100000"/>
                        </a:lnSpc>
                        <a:spcBef>
                          <a:spcPts val="0"/>
                        </a:spcBef>
                        <a:spcAft>
                          <a:spcPts val="0"/>
                        </a:spcAft>
                        <a:buClr>
                          <a:schemeClr val="dk1"/>
                        </a:buClr>
                        <a:buSzPts val="900"/>
                        <a:buFont typeface="Century Gothic"/>
                        <a:buChar char="●"/>
                      </a:pPr>
                      <a:r>
                        <a:rPr lang="en-US" sz="700" u="none" strike="noStrike" cap="none">
                          <a:solidFill>
                            <a:schemeClr val="dk1"/>
                          </a:solidFill>
                          <a:latin typeface="Century Gothic"/>
                          <a:ea typeface="Century Gothic"/>
                          <a:cs typeface="Century Gothic"/>
                          <a:sym typeface="Century Gothic"/>
                        </a:rPr>
                        <a:t>Cálculo de áreas. </a:t>
                      </a: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Elementos verbales: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Título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Globos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Firma.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Elementos icónicos: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Personajes.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Recursos retóricos: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Ironía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Hipérbole</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Prosopopeya.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Contexto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Comentario analítico</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Proceso de escritura: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Planeación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Textualización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 Revisión.</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Estructura argumentativa</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Propiedades textuales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700" u="none" strike="noStrike" cap="none">
                          <a:solidFill>
                            <a:schemeClr val="dk1"/>
                          </a:solidFill>
                          <a:latin typeface="Century Gothic"/>
                          <a:ea typeface="Century Gothic"/>
                          <a:cs typeface="Century Gothic"/>
                          <a:sym typeface="Century Gothic"/>
                        </a:rPr>
                        <a:t>Marcadores textuales.</a:t>
                      </a:r>
                      <a:endParaRPr sz="7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700"/>
                        <a:buFont typeface="Arial"/>
                        <a:buNone/>
                      </a:pP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Célula</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Ciencia</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Metabolismo</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Reproducción </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Homeostasis</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Población </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Organismo</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Comunidad</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700" u="none" strike="noStrike" cap="none">
                          <a:latin typeface="Century Gothic"/>
                          <a:ea typeface="Century Gothic"/>
                          <a:cs typeface="Century Gothic"/>
                          <a:sym typeface="Century Gothic"/>
                        </a:rPr>
                        <a:t>Ecosistema</a:t>
                      </a: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7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700" u="none" strike="noStrike" cap="none">
                        <a:latin typeface="Century Gothic"/>
                        <a:ea typeface="Century Gothic"/>
                        <a:cs typeface="Century Gothic"/>
                        <a:sym typeface="Century Gothic"/>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84" name="Google Shape;484;p67"/>
          <p:cNvSpPr/>
          <p:nvPr/>
        </p:nvSpPr>
        <p:spPr>
          <a:xfrm>
            <a:off x="518425" y="953075"/>
            <a:ext cx="8758800" cy="55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III. Objetivo general del proyecto. </a:t>
            </a:r>
            <a:endParaRPr sz="1100" b="1" i="0" u="none" strike="noStrike" cap="none">
              <a:solidFill>
                <a:srgbClr val="1C4587"/>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endParaRPr sz="1100" b="1" i="0" u="none" strike="noStrike" cap="none">
              <a:solidFill>
                <a:srgbClr val="1C4587"/>
              </a:solidFill>
              <a:latin typeface="Arial"/>
              <a:ea typeface="Arial"/>
              <a:cs typeface="Arial"/>
              <a:sym typeface="Arial"/>
            </a:endParaRPr>
          </a:p>
          <a:p>
            <a:pPr marL="228600" marR="0" lvl="0" indent="-50800" algn="l" rtl="0">
              <a:lnSpc>
                <a:spcPct val="90000"/>
              </a:lnSpc>
              <a:spcBef>
                <a:spcPts val="0"/>
              </a:spcBef>
              <a:spcAft>
                <a:spcPts val="0"/>
              </a:spcAft>
              <a:buClr>
                <a:schemeClr val="dk1"/>
              </a:buClr>
              <a:buSzPts val="2800"/>
              <a:buFont typeface="Arial"/>
              <a:buNone/>
            </a:pPr>
            <a:r>
              <a:rPr lang="en-US" sz="800" b="0" i="0" u="none" strike="noStrike" cap="none">
                <a:solidFill>
                  <a:schemeClr val="dk1"/>
                </a:solidFill>
                <a:latin typeface="Calibri"/>
                <a:ea typeface="Calibri"/>
                <a:cs typeface="Calibri"/>
                <a:sym typeface="Calibri"/>
              </a:rPr>
              <a:t>Reconocer el vínculo existente entre las distintas disciplinas del conocimiento, para comprender el carácter interdisciplinario de las diferentes asignaturas a través de investigaciones sobre las culturas de mesoamérica con la finalidad de producir una revista de divulgación.</a:t>
            </a:r>
            <a:endParaRPr sz="800" b="0" i="0" u="none" strike="noStrike" cap="none">
              <a:solidFill>
                <a:srgbClr val="1C4587"/>
              </a:solidFill>
              <a:latin typeface="Arial"/>
              <a:ea typeface="Arial"/>
              <a:cs typeface="Arial"/>
              <a:sym typeface="Arial"/>
            </a:endParaRPr>
          </a:p>
          <a:p>
            <a:pPr marL="0" marR="0" lvl="0" indent="0" algn="l" rtl="0">
              <a:lnSpc>
                <a:spcPct val="100000"/>
              </a:lnSpc>
              <a:spcBef>
                <a:spcPts val="0"/>
              </a:spcBef>
              <a:spcAft>
                <a:spcPts val="0"/>
              </a:spcAft>
              <a:buClr>
                <a:srgbClr val="1C4587"/>
              </a:buClr>
              <a:buSzPts val="1100"/>
              <a:buFont typeface="Arial"/>
              <a:buNone/>
            </a:pPr>
            <a:r>
              <a:rPr lang="en-US" sz="1100" b="1" i="0" u="none" strike="noStrike" cap="none">
                <a:solidFill>
                  <a:srgbClr val="1C4587"/>
                </a:solidFill>
                <a:latin typeface="Arial"/>
                <a:ea typeface="Arial"/>
                <a:cs typeface="Arial"/>
                <a:sym typeface="Arial"/>
              </a:rPr>
              <a:t>IV. Disciplinas involucradas en el  trabajo interdisciplinario.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89" name="Google Shape;489;p68"/>
          <p:cNvGraphicFramePr/>
          <p:nvPr/>
        </p:nvGraphicFramePr>
        <p:xfrm>
          <a:off x="177100" y="177100"/>
          <a:ext cx="11674350" cy="6193450"/>
        </p:xfrm>
        <a:graphic>
          <a:graphicData uri="http://schemas.openxmlformats.org/drawingml/2006/table">
            <a:tbl>
              <a:tblPr>
                <a:noFill/>
                <a:tableStyleId>{1C835EF5-0DE7-476A-B38D-62CF5C75C5EF}</a:tableStyleId>
              </a:tblPr>
              <a:tblGrid>
                <a:gridCol w="1365100">
                  <a:extLst>
                    <a:ext uri="{9D8B030D-6E8A-4147-A177-3AD203B41FA5}">
                      <a16:colId xmlns:a16="http://schemas.microsoft.com/office/drawing/2014/main" val="20000"/>
                    </a:ext>
                  </a:extLst>
                </a:gridCol>
                <a:gridCol w="1609850">
                  <a:extLst>
                    <a:ext uri="{9D8B030D-6E8A-4147-A177-3AD203B41FA5}">
                      <a16:colId xmlns:a16="http://schemas.microsoft.com/office/drawing/2014/main" val="20001"/>
                    </a:ext>
                  </a:extLst>
                </a:gridCol>
                <a:gridCol w="2075800">
                  <a:extLst>
                    <a:ext uri="{9D8B030D-6E8A-4147-A177-3AD203B41FA5}">
                      <a16:colId xmlns:a16="http://schemas.microsoft.com/office/drawing/2014/main" val="20002"/>
                    </a:ext>
                  </a:extLst>
                </a:gridCol>
                <a:gridCol w="2397325">
                  <a:extLst>
                    <a:ext uri="{9D8B030D-6E8A-4147-A177-3AD203B41FA5}">
                      <a16:colId xmlns:a16="http://schemas.microsoft.com/office/drawing/2014/main" val="20003"/>
                    </a:ext>
                  </a:extLst>
                </a:gridCol>
                <a:gridCol w="2063725">
                  <a:extLst>
                    <a:ext uri="{9D8B030D-6E8A-4147-A177-3AD203B41FA5}">
                      <a16:colId xmlns:a16="http://schemas.microsoft.com/office/drawing/2014/main" val="20004"/>
                    </a:ext>
                  </a:extLst>
                </a:gridCol>
                <a:gridCol w="2162550">
                  <a:extLst>
                    <a:ext uri="{9D8B030D-6E8A-4147-A177-3AD203B41FA5}">
                      <a16:colId xmlns:a16="http://schemas.microsoft.com/office/drawing/2014/main" val="20005"/>
                    </a:ext>
                  </a:extLst>
                </a:gridCol>
              </a:tblGrid>
              <a:tr h="3453200">
                <a:tc>
                  <a:txBody>
                    <a:bodyPr/>
                    <a:lstStyle/>
                    <a:p>
                      <a:pPr marL="177800" marR="0" lvl="0" indent="-177800" algn="l" rtl="0">
                        <a:lnSpc>
                          <a:spcPct val="115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3.</a:t>
                      </a:r>
                      <a:r>
                        <a:rPr lang="en-US" sz="600" u="none" strike="noStrike" cap="none">
                          <a:solidFill>
                            <a:srgbClr val="1F497D"/>
                          </a:solidFill>
                          <a:latin typeface="Times New Roman"/>
                          <a:ea typeface="Times New Roman"/>
                          <a:cs typeface="Times New Roman"/>
                          <a:sym typeface="Times New Roman"/>
                        </a:rPr>
                        <a:t>   </a:t>
                      </a:r>
                      <a:r>
                        <a:rPr lang="en-US" sz="600" b="1" u="none" strike="noStrike" cap="none">
                          <a:solidFill>
                            <a:srgbClr val="1F497D"/>
                          </a:solidFill>
                          <a:latin typeface="Century Gothic"/>
                          <a:ea typeface="Century Gothic"/>
                          <a:cs typeface="Century Gothic"/>
                          <a:sym typeface="Century Gothic"/>
                        </a:rPr>
                        <a:t>Objetivos o propósitos</a:t>
                      </a:r>
                      <a:endParaRPr sz="600" b="1" u="none" strike="noStrike" cap="none">
                        <a:solidFill>
                          <a:srgbClr val="1F497D"/>
                        </a:solidFill>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a alcanzar.</a:t>
                      </a:r>
                      <a:endParaRPr sz="600" u="none" strike="noStrike" cap="none">
                        <a:solidFill>
                          <a:srgbClr val="1F497D"/>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600"/>
                        <a:buFont typeface="Arial"/>
                        <a:buNone/>
                      </a:pPr>
                      <a:r>
                        <a:rPr lang="en-US" sz="600" u="none" strike="noStrike" cap="none">
                          <a:solidFill>
                            <a:srgbClr val="1C4587"/>
                          </a:solidFill>
                          <a:latin typeface="Century Gothic"/>
                          <a:ea typeface="Century Gothic"/>
                          <a:cs typeface="Century Gothic"/>
                          <a:sym typeface="Century Gothic"/>
                        </a:rPr>
                        <a:t>  </a:t>
                      </a:r>
                      <a:endParaRPr sz="6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600"/>
                        <a:buFont typeface="Arial"/>
                        <a:buNone/>
                      </a:pPr>
                      <a:r>
                        <a:rPr lang="en-US" sz="600" u="none" strike="noStrike" cap="none">
                          <a:solidFill>
                            <a:srgbClr val="1C4587"/>
                          </a:solidFill>
                          <a:latin typeface="Century Gothic"/>
                          <a:ea typeface="Century Gothic"/>
                          <a:cs typeface="Century Gothic"/>
                          <a:sym typeface="Century Gothic"/>
                        </a:rPr>
                        <a:t> </a:t>
                      </a:r>
                      <a:endParaRPr sz="600" u="none" strike="noStrike" cap="none">
                        <a:solidFill>
                          <a:srgbClr val="1C4587"/>
                        </a:solidFill>
                        <a:latin typeface="Century Gothic"/>
                        <a:ea typeface="Century Gothic"/>
                        <a:cs typeface="Century Gothic"/>
                        <a:sym typeface="Century Gothic"/>
                      </a:endParaRPr>
                    </a:p>
                    <a:p>
                      <a:pPr marL="0" marR="0" lvl="0" indent="0" algn="just" rtl="0">
                        <a:lnSpc>
                          <a:spcPct val="115000"/>
                        </a:lnSpc>
                        <a:spcBef>
                          <a:spcPts val="0"/>
                        </a:spcBef>
                        <a:spcAft>
                          <a:spcPts val="0"/>
                        </a:spcAft>
                        <a:buClr>
                          <a:srgbClr val="000000"/>
                        </a:buClr>
                        <a:buSzPts val="600"/>
                        <a:buFont typeface="Arial"/>
                        <a:buNone/>
                      </a:pPr>
                      <a:r>
                        <a:rPr lang="en-US" sz="600" u="none" strike="noStrike" cap="none">
                          <a:solidFill>
                            <a:srgbClr val="1C4587"/>
                          </a:solidFill>
                          <a:latin typeface="Century Gothic"/>
                          <a:ea typeface="Century Gothic"/>
                          <a:cs typeface="Century Gothic"/>
                          <a:sym typeface="Century Gothic"/>
                        </a:rPr>
                        <a:t> </a:t>
                      </a:r>
                      <a:endParaRPr sz="600" u="none" strike="noStrike" cap="none">
                        <a:solidFill>
                          <a:srgbClr val="1C4587"/>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1. El alumno: Identifica las principales culturas que poblaron el actual territorio nacional, utilizando como referentes de ubicación las áreas culturales: Mesoamérica, Aridoamérica y Oasisamérica, para comprender la diversidad cultural que constituyó esta civilización originaria.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2. Comprende el desarrollo de la civilización mesoamericana analizando sus características más significativas en lo económico, político y social, en su cosmovisión y vida cotidiana, a partir de las principales culturas, para reconocerla como una totalidad formada por una diversidad cultural.</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4. Valora las peculiares formas de vida de esta civilización; analizando la permanencia de muchas de ellas en el </a:t>
                      </a:r>
                      <a:r>
                        <a:rPr lang="en-US" sz="400" u="none" strike="noStrike" cap="none">
                          <a:solidFill>
                            <a:schemeClr val="dk1"/>
                          </a:solidFill>
                          <a:latin typeface="Century Gothic"/>
                          <a:ea typeface="Century Gothic"/>
                          <a:cs typeface="Century Gothic"/>
                          <a:sym typeface="Century Gothic"/>
                        </a:rPr>
                        <a:t>presente</a:t>
                      </a:r>
                      <a:r>
                        <a:rPr lang="en-US" sz="600" u="none" strike="noStrike" cap="none">
                          <a:solidFill>
                            <a:schemeClr val="dk1"/>
                          </a:solidFill>
                          <a:latin typeface="Century Gothic"/>
                          <a:ea typeface="Century Gothic"/>
                          <a:cs typeface="Century Gothic"/>
                          <a:sym typeface="Century Gothic"/>
                        </a:rPr>
                        <a:t> como raíz de nuestra identidad, para desarrollar una actitud respetuosa ante las comunidades indígenas que aún las conservan.</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a:t>
                      </a:r>
                      <a:r>
                        <a:rPr lang="en-US" sz="600" u="none" strike="noStrike" cap="none">
                          <a:solidFill>
                            <a:schemeClr val="dk1"/>
                          </a:solidFill>
                        </a:rPr>
                        <a:t>-</a:t>
                      </a:r>
                      <a:r>
                        <a:rPr lang="en-US" sz="600" u="none" strike="noStrike" cap="none">
                          <a:solidFill>
                            <a:schemeClr val="dk1"/>
                          </a:solidFill>
                          <a:latin typeface="Times New Roman"/>
                          <a:ea typeface="Times New Roman"/>
                          <a:cs typeface="Times New Roman"/>
                          <a:sym typeface="Times New Roman"/>
                        </a:rPr>
                        <a:t> </a:t>
                      </a:r>
                      <a:r>
                        <a:rPr lang="en-US" sz="600" u="none" strike="noStrike" cap="none">
                          <a:solidFill>
                            <a:schemeClr val="dk1"/>
                          </a:solidFill>
                          <a:latin typeface="Century Gothic"/>
                          <a:ea typeface="Century Gothic"/>
                          <a:cs typeface="Century Gothic"/>
                          <a:sym typeface="Century Gothic"/>
                        </a:rPr>
                        <a:t>Relacionará la Física con la tecnología y la sociedad.</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a:t>
                      </a:r>
                      <a:r>
                        <a:rPr lang="en-US" sz="600" u="none" strike="noStrike" cap="none">
                          <a:solidFill>
                            <a:schemeClr val="dk1"/>
                          </a:solidFill>
                          <a:latin typeface="Times New Roman"/>
                          <a:ea typeface="Times New Roman"/>
                          <a:cs typeface="Times New Roman"/>
                          <a:sym typeface="Times New Roman"/>
                        </a:rPr>
                        <a:t> </a:t>
                      </a:r>
                      <a:r>
                        <a:rPr lang="en-US" sz="600" u="none" strike="noStrike" cap="none">
                          <a:solidFill>
                            <a:schemeClr val="dk1"/>
                          </a:solidFill>
                          <a:latin typeface="Century Gothic"/>
                          <a:ea typeface="Century Gothic"/>
                          <a:cs typeface="Century Gothic"/>
                          <a:sym typeface="Century Gothic"/>
                        </a:rPr>
                        <a:t>Describirá diferentes sistemas y fenómenos físicos e identificará las magnitudes físicas que  permiten una mejor descripción y estudio.</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 -Conocerá elementos de la metodología experimental que utiliza la Física para explicar fenómenos.</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-Conocerá algunos hechos relevantes del desarrollo de la Física y su relación con la tecnología y la sociedad.</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a:t>
                      </a:r>
                      <a:r>
                        <a:rPr lang="en-US" sz="600" u="none" strike="noStrike" cap="none">
                          <a:solidFill>
                            <a:schemeClr val="dk1"/>
                          </a:solidFill>
                          <a:latin typeface="Calibri"/>
                          <a:ea typeface="Calibri"/>
                          <a:cs typeface="Calibri"/>
                          <a:sym typeface="Calibri"/>
                        </a:rPr>
                        <a:t>Comprende que el concepto de razón trigonométrica se deriva de la relación de los lados de un triángulo rectángulo y que son respectivamente invariantes en triángulos semejantes. </a:t>
                      </a:r>
                      <a:endParaRPr sz="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alibri"/>
                          <a:ea typeface="Calibri"/>
                          <a:cs typeface="Calibri"/>
                          <a:sym typeface="Calibri"/>
                        </a:rPr>
                        <a:t>Determina los valores de las razones trigonométricas para los ángulos de 30°, 45° y 60° y emplea la calculadora para verificarlos. </a:t>
                      </a: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600"/>
                        <a:buFont typeface="Arial"/>
                        <a:buNone/>
                      </a:pPr>
                      <a:endParaRPr sz="60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600" u="none" strike="noStrike" cap="none">
                          <a:solidFill>
                            <a:schemeClr val="dk1"/>
                          </a:solidFill>
                          <a:latin typeface="Calibri"/>
                          <a:ea typeface="Calibri"/>
                          <a:cs typeface="Calibri"/>
                          <a:sym typeface="Calibri"/>
                        </a:rPr>
                        <a:t>Resuelve problemas que involucren triángulos rectángulos. </a:t>
                      </a:r>
                      <a:endParaRPr sz="600" u="none" strike="noStrike" cap="none">
                        <a:solidFill>
                          <a:schemeClr val="dk1"/>
                        </a:solidFill>
                        <a:latin typeface="Calibri"/>
                        <a:ea typeface="Calibri"/>
                        <a:cs typeface="Calibri"/>
                        <a:sym typeface="Calibri"/>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1. Identifica la situación comunicativa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del editorial y la caricatura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política, a través del reconocimiento</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de sus elementos,</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para el incremento de su competencia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textual.</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2. Reconoce las características del</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editorial, a través de la identificación</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de su estructura argumentativa,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para el desarrollo de</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su comprensión argumentativa.</a:t>
                      </a:r>
                      <a:endParaRPr sz="6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3. Reconoce las características de</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la caricatura política, a partir</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de la identificación de sus recursos</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verbales, icónicos y su</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r>
                        <a:rPr lang="en-US" sz="600" u="none" strike="noStrike" cap="none">
                          <a:solidFill>
                            <a:schemeClr val="dk1"/>
                          </a:solidFill>
                          <a:latin typeface="Century Gothic"/>
                          <a:ea typeface="Century Gothic"/>
                          <a:cs typeface="Century Gothic"/>
                          <a:sym typeface="Century Gothic"/>
                        </a:rPr>
                        <a:t>contexto, para el desarrollo de</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su alfabetización visual crítica.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4. Elabora un comentario analítico</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a partir del análisis del editorial</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y la caricatura política, para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 incremento de su capacidad</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crítica.</a:t>
                      </a:r>
                      <a:br>
                        <a:rPr lang="en-US" sz="600" u="none" strike="noStrike" cap="none">
                          <a:solidFill>
                            <a:schemeClr val="dk1"/>
                          </a:solidFill>
                          <a:latin typeface="Century Gothic"/>
                          <a:ea typeface="Century Gothic"/>
                          <a:cs typeface="Century Gothic"/>
                          <a:sym typeface="Century Gothic"/>
                        </a:rPr>
                      </a:b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5. Asume una actitud tolerante, a</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través del análisis, la evaluación</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y la reflexión de los comentarios</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vertidos, para la expresión</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del libre pensamiento. (eje transversal) </a:t>
                      </a:r>
                      <a:endParaRPr sz="600" u="none" strike="noStrike" cap="none">
                        <a:solidFill>
                          <a:schemeClr val="dk1"/>
                        </a:solidFill>
                        <a:latin typeface="Century Gothic"/>
                        <a:ea typeface="Century Gothic"/>
                        <a:cs typeface="Century Gothic"/>
                        <a:sym typeface="Century Gothic"/>
                      </a:endParaRPr>
                    </a:p>
                    <a:p>
                      <a:pPr marL="25400" marR="0" lvl="0" indent="0" algn="l" rtl="0">
                        <a:lnSpc>
                          <a:spcPct val="115000"/>
                        </a:lnSpc>
                        <a:spcBef>
                          <a:spcPts val="0"/>
                        </a:spcBef>
                        <a:spcAft>
                          <a:spcPts val="0"/>
                        </a:spcAft>
                        <a:buClr>
                          <a:schemeClr val="dk1"/>
                        </a:buClr>
                        <a:buSzPts val="1100"/>
                        <a:buFont typeface="Arial"/>
                        <a:buNone/>
                      </a:pPr>
                      <a:endParaRPr sz="6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Identifica a la Teoría celular y la Teoría de la evolución por selección natural como modelos unificadores que proporcionaron las bases científicas de la biología moderna. </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•Reconoce que el panorama actual del estudio de la biología permite entender la dinámica y cambio en los sistemas biológicos.</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•Distingue las características generales de los sistemas biológicos.</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•Identifica los niveles de organización de los sistemas biológicos.</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•Aplica habilidades para recopilar, organizar, analizar y sintetizar la información proveniente de diferentes fuentes confiables, que coadyuven en la comprensión de la biología como ciencia.</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•Desarrolla destrezas y habilidades propias de los métodos de estudio de la Biología.</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•Interactúa de manera propositiva y proactiva con otros compañeros.</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•Muestra actitudes favorables hacia la ciencia y sus aplicaciones.</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•Desarrolla hábitos, técnicas de estudio y administración del tiempo. </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•Aplica habilidades, actitudes y valores en el diseño de investigaciones escolares sobre alguno de los temas o situación cotidiana relacionada con los contenidos del curso.</a:t>
                      </a:r>
                      <a:endParaRPr sz="6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1698400">
                <a:tc>
                  <a:txBody>
                    <a:bodyPr/>
                    <a:lstStyle/>
                    <a:p>
                      <a:pPr marL="0" marR="0" lvl="0" indent="0" algn="l" rtl="0">
                        <a:lnSpc>
                          <a:spcPct val="100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4. Evaluación.</a:t>
                      </a:r>
                      <a:endParaRPr sz="6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	Productos /evidencias</a:t>
                      </a:r>
                      <a:endParaRPr sz="6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	de aprendizaje para</a:t>
                      </a:r>
                      <a:endParaRPr sz="6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    demostrar el</a:t>
                      </a:r>
                      <a:endParaRPr sz="6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	avance del </a:t>
                      </a:r>
                      <a:r>
                        <a:rPr lang="en-US" sz="600" u="none" strike="noStrike" cap="none">
                          <a:solidFill>
                            <a:srgbClr val="17365D"/>
                          </a:solidFill>
                          <a:latin typeface="Century Gothic"/>
                          <a:ea typeface="Century Gothic"/>
                          <a:cs typeface="Century Gothic"/>
                          <a:sym typeface="Century Gothic"/>
                        </a:rPr>
                        <a:t> proceso  y</a:t>
                      </a:r>
                      <a:endParaRPr sz="6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7365D"/>
                          </a:solidFill>
                          <a:latin typeface="Century Gothic"/>
                          <a:ea typeface="Century Gothic"/>
                          <a:cs typeface="Century Gothic"/>
                          <a:sym typeface="Century Gothic"/>
                        </a:rPr>
                        <a:t>	el logro del  objetivo</a:t>
                      </a:r>
                      <a:endParaRPr sz="6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7365D"/>
                          </a:solidFill>
                          <a:latin typeface="Century Gothic"/>
                          <a:ea typeface="Century Gothic"/>
                          <a:cs typeface="Century Gothic"/>
                          <a:sym typeface="Century Gothic"/>
                        </a:rPr>
                        <a:t>	propuesto.</a:t>
                      </a:r>
                      <a:endParaRPr sz="600" u="none" strike="noStrike" cap="none">
                        <a:solidFill>
                          <a:srgbClr val="17365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-Elaboración de un comentario analítico que muestre el conocimiento obtenido a lo largo del bloque.</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-Trabajo por agendas (estrategia diversificada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-Elaboración de un comentario analítico desde el punto de vista de física acompañado de una rúbrica.</a:t>
                      </a:r>
                      <a:br>
                        <a:rPr lang="en-US" sz="600" u="none" strike="noStrike" cap="none">
                          <a:latin typeface="Century Gothic"/>
                          <a:ea typeface="Century Gothic"/>
                          <a:cs typeface="Century Gothic"/>
                          <a:sym typeface="Century Gothic"/>
                        </a:rPr>
                      </a:b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Deberá incluir introducción, análisis y conclusiones.</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Revisión periódica de los avances.</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a:t>
                      </a:r>
                      <a:r>
                        <a:rPr lang="en-US" sz="6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-Editorial</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-Caricatura política. </a:t>
                      </a:r>
                      <a:endParaRPr sz="6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un comentario analítico que muestre el conocimiento obtenido a lo largo del bloque.</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r h="1041850">
                <a:tc>
                  <a:txBody>
                    <a:bodyPr/>
                    <a:lstStyle/>
                    <a:p>
                      <a:pPr marL="0" marR="0" lvl="0" indent="0" algn="l" rtl="0">
                        <a:lnSpc>
                          <a:spcPct val="100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5. Tipos y herramientas</a:t>
                      </a:r>
                      <a:r>
                        <a:rPr lang="en-US" sz="600" u="none" strike="noStrike" cap="none">
                          <a:solidFill>
                            <a:srgbClr val="1F497D"/>
                          </a:solidFill>
                          <a:latin typeface="Century Gothic"/>
                          <a:ea typeface="Century Gothic"/>
                          <a:cs typeface="Century Gothic"/>
                          <a:sym typeface="Century Gothic"/>
                        </a:rPr>
                        <a:t> de</a:t>
                      </a:r>
                      <a:endParaRPr sz="6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u="none" strike="noStrike" cap="none">
                          <a:solidFill>
                            <a:srgbClr val="1F497D"/>
                          </a:solidFill>
                          <a:latin typeface="Century Gothic"/>
                          <a:ea typeface="Century Gothic"/>
                          <a:cs typeface="Century Gothic"/>
                          <a:sym typeface="Century Gothic"/>
                        </a:rPr>
                        <a:t>	evaluación.</a:t>
                      </a:r>
                      <a:endParaRPr sz="600"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 </a:t>
                      </a:r>
                      <a:endParaRPr sz="6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 </a:t>
                      </a:r>
                      <a:endParaRPr sz="600" b="1" u="none" strike="noStrike" cap="none">
                        <a:solidFill>
                          <a:srgbClr val="1F497D"/>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600"/>
                        <a:buFont typeface="Arial"/>
                        <a:buNone/>
                      </a:pPr>
                      <a:r>
                        <a:rPr lang="en-US" sz="600" b="1" u="none" strike="noStrike" cap="none">
                          <a:solidFill>
                            <a:srgbClr val="1F497D"/>
                          </a:solidFill>
                          <a:latin typeface="Century Gothic"/>
                          <a:ea typeface="Century Gothic"/>
                          <a:cs typeface="Century Gothic"/>
                          <a:sym typeface="Century Gothic"/>
                        </a:rPr>
                        <a:t> </a:t>
                      </a:r>
                      <a:endParaRPr sz="600" b="1" u="none" strike="noStrike" cap="none">
                        <a:solidFill>
                          <a:srgbClr val="1F497D"/>
                        </a:solidFill>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Investigación documental</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Elaboración de mapas</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Infografías</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Cuadros comparativos</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Comentario analítico</a:t>
                      </a:r>
                      <a:endParaRPr sz="600" u="none" strike="noStrike" cap="none">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Rúbrica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I</a:t>
                      </a:r>
                      <a:r>
                        <a:rPr lang="en-US" sz="600" u="none" strike="noStrike" cap="none">
                          <a:solidFill>
                            <a:schemeClr val="dk1"/>
                          </a:solidFill>
                          <a:latin typeface="Century Gothic"/>
                          <a:ea typeface="Century Gothic"/>
                          <a:cs typeface="Century Gothic"/>
                          <a:sym typeface="Century Gothic"/>
                        </a:rPr>
                        <a:t>nvestigación documental</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mapas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Infografías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Cuadros comparativos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Comentario analítico</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Rúbrica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latin typeface="Century Gothic"/>
                          <a:ea typeface="Century Gothic"/>
                          <a:cs typeface="Century Gothic"/>
                          <a:sym typeface="Century Gothic"/>
                        </a:rPr>
                        <a:t> I</a:t>
                      </a:r>
                      <a:r>
                        <a:rPr lang="en-US" sz="600" u="none" strike="noStrike" cap="none">
                          <a:solidFill>
                            <a:schemeClr val="dk1"/>
                          </a:solidFill>
                          <a:latin typeface="Century Gothic"/>
                          <a:ea typeface="Century Gothic"/>
                          <a:cs typeface="Century Gothic"/>
                          <a:sym typeface="Century Gothic"/>
                        </a:rPr>
                        <a:t>nvestigación documental</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mapas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Infografías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Cuadros comparativos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Comentario analítico</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Rúbrica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Investigación documental</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mapas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Infografías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Cuadros comparativos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Comentario analítico</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Rúbrica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Investigación documental</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Elaboración de mapas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Infografías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Cuadros comparativos</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Comentario analítico</a:t>
                      </a:r>
                      <a:endParaRPr sz="60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600"/>
                        <a:buFont typeface="Arial"/>
                        <a:buNone/>
                      </a:pPr>
                      <a:r>
                        <a:rPr lang="en-US" sz="600" u="none" strike="noStrike" cap="none">
                          <a:solidFill>
                            <a:schemeClr val="dk1"/>
                          </a:solidFill>
                          <a:latin typeface="Century Gothic"/>
                          <a:ea typeface="Century Gothic"/>
                          <a:cs typeface="Century Gothic"/>
                          <a:sym typeface="Century Gothic"/>
                        </a:rPr>
                        <a:t>Rúbrica</a:t>
                      </a:r>
                      <a:endParaRPr sz="600" u="none" strike="noStrike" cap="none">
                        <a:latin typeface="Century Gothic"/>
                        <a:ea typeface="Century Gothic"/>
                        <a:cs typeface="Century Gothic"/>
                        <a:sym typeface="Century Gothic"/>
                      </a:endParaRPr>
                    </a:p>
                  </a:txBody>
                  <a:tcPr marL="63500" marR="63500" marT="63500" marB="63500">
                    <a:lnL w="12625" cap="flat" cmpd="sng">
                      <a:solidFill>
                        <a:srgbClr val="1C4587"/>
                      </a:solidFill>
                      <a:prstDash val="solid"/>
                      <a:round/>
                      <a:headEnd type="none" w="sm" len="sm"/>
                      <a:tailEnd type="none" w="sm" len="sm"/>
                    </a:lnL>
                    <a:lnR w="12625" cap="flat" cmpd="sng">
                      <a:solidFill>
                        <a:srgbClr val="1C4587"/>
                      </a:solidFill>
                      <a:prstDash val="solid"/>
                      <a:round/>
                      <a:headEnd type="none" w="sm" len="sm"/>
                      <a:tailEnd type="none" w="sm" len="sm"/>
                    </a:lnR>
                    <a:lnT w="12625" cap="flat" cmpd="sng">
                      <a:solidFill>
                        <a:srgbClr val="1C4587"/>
                      </a:solidFill>
                      <a:prstDash val="solid"/>
                      <a:round/>
                      <a:headEnd type="none" w="sm" len="sm"/>
                      <a:tailEnd type="none" w="sm" len="sm"/>
                    </a:lnT>
                    <a:lnB w="12625" cap="flat" cmpd="sng">
                      <a:solidFill>
                        <a:srgbClr val="1C4587"/>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aphicFrame>
        <p:nvGraphicFramePr>
          <p:cNvPr id="494" name="Google Shape;494;p69"/>
          <p:cNvGraphicFramePr/>
          <p:nvPr/>
        </p:nvGraphicFramePr>
        <p:xfrm>
          <a:off x="274049" y="1029950"/>
          <a:ext cx="11507425" cy="5661406"/>
        </p:xfrm>
        <a:graphic>
          <a:graphicData uri="http://schemas.openxmlformats.org/drawingml/2006/table">
            <a:tbl>
              <a:tblPr>
                <a:noFill/>
                <a:tableStyleId>{1C835EF5-0DE7-476A-B38D-62CF5C75C5EF}</a:tableStyleId>
              </a:tblPr>
              <a:tblGrid>
                <a:gridCol w="2303325">
                  <a:extLst>
                    <a:ext uri="{9D8B030D-6E8A-4147-A177-3AD203B41FA5}">
                      <a16:colId xmlns:a16="http://schemas.microsoft.com/office/drawing/2014/main" val="20000"/>
                    </a:ext>
                  </a:extLst>
                </a:gridCol>
                <a:gridCol w="1467150">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1740775">
                  <a:extLst>
                    <a:ext uri="{9D8B030D-6E8A-4147-A177-3AD203B41FA5}">
                      <a16:colId xmlns:a16="http://schemas.microsoft.com/office/drawing/2014/main" val="20003"/>
                    </a:ext>
                  </a:extLst>
                </a:gridCol>
                <a:gridCol w="2283525">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314325">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 </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Historia.</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Biología.</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Física.</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Matemáticas III</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TLRIID</a:t>
                      </a:r>
                      <a:endParaRPr sz="9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28675">
                <a:tc>
                  <a:txBody>
                    <a:bodyPr/>
                    <a:lstStyle/>
                    <a:p>
                      <a:pPr marL="279400" marR="0" lvl="0" indent="-17780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1. Preguntar y cuestionar.</a:t>
                      </a:r>
                      <a:endParaRPr sz="9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Preguntas que dirigen la Investigación Interdisciplinaria.</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¿Qué evidencias hay  del desarrollo científico de Mesoamérica en la actualidad?</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¿Cómo se relacionan las distintas disciplinas entre sí?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009650">
                <a:tc>
                  <a:txBody>
                    <a:bodyPr/>
                    <a:lstStyle/>
                    <a:p>
                      <a:pPr marL="279400" marR="0" lvl="0" indent="-17780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2. Despertar el interés (detonar).</a:t>
                      </a:r>
                      <a:endParaRPr sz="900" b="1" u="none" strike="noStrike" cap="none">
                        <a:latin typeface="Century Gothic"/>
                        <a:ea typeface="Century Gothic"/>
                        <a:cs typeface="Century Gothic"/>
                        <a:sym typeface="Century Gothic"/>
                      </a:endParaRPr>
                    </a:p>
                    <a:p>
                      <a:pPr marL="2667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Estrategias para involucrar a los estudiantes con la problemática planteada, en el salón de clase.</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457200" marR="0" lvl="0" indent="-298450" algn="l" rtl="0">
                        <a:lnSpc>
                          <a:spcPct val="115000"/>
                        </a:lnSpc>
                        <a:spcBef>
                          <a:spcPts val="0"/>
                        </a:spcBef>
                        <a:spcAft>
                          <a:spcPts val="0"/>
                        </a:spcAft>
                        <a:buClr>
                          <a:srgbClr val="000000"/>
                        </a:buClr>
                        <a:buSzPts val="1100"/>
                        <a:buFont typeface="Century Gothic"/>
                        <a:buAutoNum type="arabicPeriod"/>
                      </a:pPr>
                      <a:r>
                        <a:rPr lang="en-US" sz="900" u="none" strike="noStrike" cap="none">
                          <a:latin typeface="Century Gothic"/>
                          <a:ea typeface="Century Gothic"/>
                          <a:cs typeface="Century Gothic"/>
                          <a:sym typeface="Century Gothic"/>
                        </a:rPr>
                        <a:t> Visita al sitio arqueológico de Teotihuacán con la finalidad de detectar una vinculación de los temas trabajados en las sesiones y las observaciones realizadas en el sitio.</a:t>
                      </a:r>
                      <a:endParaRPr sz="900" u="none" strike="noStrike" cap="none">
                        <a:latin typeface="Century Gothic"/>
                        <a:ea typeface="Century Gothic"/>
                        <a:cs typeface="Century Gothic"/>
                        <a:sym typeface="Century Gothic"/>
                      </a:endParaRPr>
                    </a:p>
                    <a:p>
                      <a:pPr marL="457200" marR="0" lvl="0" indent="-298450" algn="l" rtl="0">
                        <a:lnSpc>
                          <a:spcPct val="115000"/>
                        </a:lnSpc>
                        <a:spcBef>
                          <a:spcPts val="0"/>
                        </a:spcBef>
                        <a:spcAft>
                          <a:spcPts val="0"/>
                        </a:spcAft>
                        <a:buClr>
                          <a:srgbClr val="000000"/>
                        </a:buClr>
                        <a:buSzPts val="1100"/>
                        <a:buFont typeface="Century Gothic"/>
                        <a:buAutoNum type="arabicPeriod"/>
                      </a:pPr>
                      <a:r>
                        <a:rPr lang="en-US" sz="900" u="none" strike="noStrike" cap="none">
                          <a:latin typeface="Century Gothic"/>
                          <a:ea typeface="Century Gothic"/>
                          <a:cs typeface="Century Gothic"/>
                          <a:sym typeface="Century Gothic"/>
                        </a:rPr>
                        <a:t>Agrupar los conocimientos en un compendio de divulgación</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r h="1314450">
                <a:tc>
                  <a:txBody>
                    <a:bodyPr/>
                    <a:lstStyle/>
                    <a:p>
                      <a:pPr marL="279400" marR="0" lvl="0" indent="-17780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3. Recopilar información a través de la investigación.</a:t>
                      </a:r>
                      <a:endParaRPr sz="9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Lo que se investiga.</a:t>
                      </a:r>
                      <a:endParaRPr sz="9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Fuentes  que se utilizan.</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Mapas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-Bibliografía especializada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-Zona arqueológica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-Cartas de relación</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Formas de medición en mesoamérica.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Análisis de formas de medición</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Videos acerca de las pirámides de mesoamércia.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Artículos acerca de las construcciones.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-Material audivisual sobre el desarrollo científico en Mesoamérica.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-Artículos de divulgación científica sobre el desarrollo de las matemáticas en Mesoamérica.</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-Bibliografía especializada.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-Artículos de divulgación científica relacionados con los temas vistos en clase</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-Artículos periodísticos.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-Caricaturas políticas.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62150">
                <a:tc>
                  <a:txBody>
                    <a:bodyPr/>
                    <a:lstStyle/>
                    <a:p>
                      <a:pPr marL="279400" marR="0" lvl="0" indent="-17780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4. Organizar la información.</a:t>
                      </a:r>
                      <a:endParaRPr sz="900" b="1"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	</a:t>
                      </a:r>
                      <a:r>
                        <a:rPr lang="en-US" sz="900" u="none" strike="noStrike" cap="none">
                          <a:latin typeface="Century Gothic"/>
                          <a:ea typeface="Century Gothic"/>
                          <a:cs typeface="Century Gothic"/>
                          <a:sym typeface="Century Gothic"/>
                        </a:rPr>
                        <a:t>Implica:</a:t>
                      </a:r>
                      <a:endParaRPr sz="9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clasificación de datos obtenidos,</a:t>
                      </a:r>
                      <a:endParaRPr sz="9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análisis de los datos obtenidos,        	registro de la información.</a:t>
                      </a:r>
                      <a:endParaRPr sz="9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conclusiones por disciplina,</a:t>
                      </a:r>
                      <a:endParaRPr sz="900" u="none" strike="noStrike" cap="none">
                        <a:latin typeface="Century Gothic"/>
                        <a:ea typeface="Century Gothic"/>
                        <a:cs typeface="Century Gothic"/>
                        <a:sym typeface="Century Gothic"/>
                      </a:endParaRPr>
                    </a:p>
                    <a:p>
                      <a:pPr marL="279400" marR="0" lvl="0" indent="-1778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conclusiones conjuntas.</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Comentario analítico, elaboración de mapas conceptuales, infografías, cuadros comparativos, mapas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r>
                        <a:rPr lang="en-US" sz="900" u="none" strike="noStrike" cap="none">
                          <a:solidFill>
                            <a:schemeClr val="dk1"/>
                          </a:solidFill>
                          <a:latin typeface="Century Gothic"/>
                          <a:ea typeface="Century Gothic"/>
                          <a:cs typeface="Century Gothic"/>
                          <a:sym typeface="Century Gothic"/>
                        </a:rPr>
                        <a:t>Análisis de formas de medición</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-Elaboración de factores de conversión</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Elaboración de comentario analítico.</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-Comentario analítico.</a:t>
                      </a:r>
                      <a:br>
                        <a:rPr lang="en-US" sz="900" u="none" strike="noStrike" cap="none">
                          <a:latin typeface="Century Gothic"/>
                          <a:ea typeface="Century Gothic"/>
                          <a:cs typeface="Century Gothic"/>
                          <a:sym typeface="Century Gothic"/>
                        </a:rPr>
                      </a:br>
                      <a:r>
                        <a:rPr lang="en-US" sz="900" u="none" strike="noStrike" cap="none">
                          <a:latin typeface="Century Gothic"/>
                          <a:ea typeface="Century Gothic"/>
                          <a:cs typeface="Century Gothic"/>
                          <a:sym typeface="Century Gothic"/>
                        </a:rPr>
                        <a:t>-Maqueta.</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-Comentario analítico. </a:t>
                      </a:r>
                      <a:br>
                        <a:rPr lang="en-US" sz="900" u="none" strike="noStrike" cap="none">
                          <a:latin typeface="Century Gothic"/>
                          <a:ea typeface="Century Gothic"/>
                          <a:cs typeface="Century Gothic"/>
                          <a:sym typeface="Century Gothic"/>
                        </a:rPr>
                      </a:br>
                      <a:r>
                        <a:rPr lang="en-US" sz="900" u="none" strike="noStrike" cap="none">
                          <a:latin typeface="Century Gothic"/>
                          <a:ea typeface="Century Gothic"/>
                          <a:cs typeface="Century Gothic"/>
                          <a:sym typeface="Century Gothic"/>
                        </a:rPr>
                        <a:t>-Editorial.</a:t>
                      </a:r>
                      <a:br>
                        <a:rPr lang="en-US" sz="900" u="none" strike="noStrike" cap="none">
                          <a:latin typeface="Century Gothic"/>
                          <a:ea typeface="Century Gothic"/>
                          <a:cs typeface="Century Gothic"/>
                          <a:sym typeface="Century Gothic"/>
                        </a:rPr>
                      </a:br>
                      <a:r>
                        <a:rPr lang="en-US" sz="900" u="none" strike="noStrike" cap="none">
                          <a:latin typeface="Century Gothic"/>
                          <a:ea typeface="Century Gothic"/>
                          <a:cs typeface="Century Gothic"/>
                          <a:sym typeface="Century Gothic"/>
                        </a:rPr>
                        <a:t>-Caricatura política.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95" name="Google Shape;495;p69"/>
          <p:cNvSpPr/>
          <p:nvPr/>
        </p:nvSpPr>
        <p:spPr>
          <a:xfrm>
            <a:off x="550459" y="419169"/>
            <a:ext cx="9739953" cy="27020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100" b="1" i="0" u="none" strike="noStrike" cap="none">
                <a:solidFill>
                  <a:srgbClr val="1C4587"/>
                </a:solidFill>
                <a:latin typeface="Century Gothic"/>
                <a:ea typeface="Century Gothic"/>
                <a:cs typeface="Century Gothic"/>
                <a:sym typeface="Century Gothic"/>
              </a:rPr>
              <a:t>V. Esquema del proceso de construcción del proyecto por disciplinas.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0" name="Google Shape;500;p70"/>
          <p:cNvGraphicFramePr/>
          <p:nvPr/>
        </p:nvGraphicFramePr>
        <p:xfrm>
          <a:off x="342288" y="92318"/>
          <a:ext cx="11507425" cy="6416672"/>
        </p:xfrm>
        <a:graphic>
          <a:graphicData uri="http://schemas.openxmlformats.org/drawingml/2006/table">
            <a:tbl>
              <a:tblPr>
                <a:noFill/>
                <a:tableStyleId>{1C835EF5-0DE7-476A-B38D-62CF5C75C5EF}</a:tableStyleId>
              </a:tblPr>
              <a:tblGrid>
                <a:gridCol w="2522400">
                  <a:extLst>
                    <a:ext uri="{9D8B030D-6E8A-4147-A177-3AD203B41FA5}">
                      <a16:colId xmlns:a16="http://schemas.microsoft.com/office/drawing/2014/main" val="20000"/>
                    </a:ext>
                  </a:extLst>
                </a:gridCol>
                <a:gridCol w="1248075">
                  <a:extLst>
                    <a:ext uri="{9D8B030D-6E8A-4147-A177-3AD203B41FA5}">
                      <a16:colId xmlns:a16="http://schemas.microsoft.com/office/drawing/2014/main" val="20001"/>
                    </a:ext>
                  </a:extLst>
                </a:gridCol>
                <a:gridCol w="1429125">
                  <a:extLst>
                    <a:ext uri="{9D8B030D-6E8A-4147-A177-3AD203B41FA5}">
                      <a16:colId xmlns:a16="http://schemas.microsoft.com/office/drawing/2014/main" val="20002"/>
                    </a:ext>
                  </a:extLst>
                </a:gridCol>
                <a:gridCol w="2302750">
                  <a:extLst>
                    <a:ext uri="{9D8B030D-6E8A-4147-A177-3AD203B41FA5}">
                      <a16:colId xmlns:a16="http://schemas.microsoft.com/office/drawing/2014/main" val="20003"/>
                    </a:ext>
                  </a:extLst>
                </a:gridCol>
                <a:gridCol w="1721550">
                  <a:extLst>
                    <a:ext uri="{9D8B030D-6E8A-4147-A177-3AD203B41FA5}">
                      <a16:colId xmlns:a16="http://schemas.microsoft.com/office/drawing/2014/main" val="20004"/>
                    </a:ext>
                  </a:extLst>
                </a:gridCol>
                <a:gridCol w="2283525">
                  <a:extLst>
                    <a:ext uri="{9D8B030D-6E8A-4147-A177-3AD203B41FA5}">
                      <a16:colId xmlns:a16="http://schemas.microsoft.com/office/drawing/2014/main" val="20005"/>
                    </a:ext>
                  </a:extLst>
                </a:gridCol>
              </a:tblGrid>
              <a:tr h="3037075">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5.</a:t>
                      </a:r>
                      <a:r>
                        <a:rPr lang="en-US" sz="900" b="1" i="1"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Llegar a</a:t>
                      </a:r>
                      <a:r>
                        <a:rPr lang="en-US" sz="900" b="1" i="1"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conclusiones parciales</a:t>
                      </a:r>
                      <a:endParaRPr sz="9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(por disciplina) útiles para el</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proyecto, de tal forma que lo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aclaran, describen o descifran,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(fruto de la reflexión colaborativa</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de los estudiantes).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¿Cómo se lograron?</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Presentación y discusión colectiva del comentario analítico, puesta en común sobre la lectura de bibliografía especializada, presentación y discusión de los materiales obtenidos en el desarrollo de la estrategia de Agendas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Foro de discusión acerca de las investigaciones</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Discusión de los factores de conversión obtenidos por los distintos equipos.</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solidFill>
                            <a:schemeClr val="dk1"/>
                          </a:solidFill>
                          <a:latin typeface="Century Gothic"/>
                          <a:ea typeface="Century Gothic"/>
                          <a:cs typeface="Century Gothic"/>
                          <a:sym typeface="Century Gothic"/>
                        </a:rPr>
                        <a:t>- Conclusiones grupales en forma de organizadores gráficos (mapas conceptuales, semánticos, etc.)</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900" u="none" strike="noStrike" cap="none">
                        <a:solidFill>
                          <a:schemeClr val="dk1"/>
                        </a:solidFill>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-Elaboración de un modelo a escala donde se muestre la aplicación de los conocimientos obtenidos a partir de la observación en campo.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-Discusión grupal sobre el análisis de la implementación de la trigonometría en Teotihuacán.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-Discusión colectiva sobre los temas revisados en clase.</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990725">
                <a:tc>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6.</a:t>
                      </a: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Conectar.</a:t>
                      </a:r>
                      <a:endParaRPr sz="900" b="1"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 	</a:t>
                      </a:r>
                      <a:r>
                        <a:rPr lang="en-US" sz="900" u="none" strike="noStrike" cap="none">
                          <a:latin typeface="Century Gothic"/>
                          <a:ea typeface="Century Gothic"/>
                          <a:cs typeface="Century Gothic"/>
                          <a:sym typeface="Century Gothic"/>
                        </a:rPr>
                        <a:t>Manera en que las conclusiones</a:t>
                      </a:r>
                      <a:endParaRPr sz="900" u="none" strike="noStrike" cap="none">
                        <a:latin typeface="Century Gothic"/>
                        <a:ea typeface="Century Gothic"/>
                        <a:cs typeface="Century Gothic"/>
                        <a:sym typeface="Century Gothic"/>
                      </a:endParaRPr>
                    </a:p>
                    <a:p>
                      <a:pPr marL="444500" marR="0" lvl="0" indent="-4445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de cada disciplina dan</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respuesta  o se vinculan con</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la pregunta  disparadora del</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proyecto.</a:t>
                      </a:r>
                      <a:endParaRPr sz="900" u="none" strike="noStrike" cap="none">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Estrategia o  actividad para lograr</a:t>
                      </a:r>
                      <a:endParaRPr sz="900" u="none" strike="noStrike" cap="none">
                        <a:latin typeface="Century Gothic"/>
                        <a:ea typeface="Century Gothic"/>
                        <a:cs typeface="Century Gothic"/>
                        <a:sym typeface="Century Gothic"/>
                      </a:endParaRPr>
                    </a:p>
                    <a:p>
                      <a:pPr marL="203200" marR="0" lvl="0" indent="-20320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que haya   conciencia de ello.</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 partir de la elaboración de comentarios analíticos en cada una de las materias en donde se vincule el aspecto cientíco, histórico y cultural, que acompañan a la elaboración de este producto.</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1340050">
                <a:tc>
                  <a:txBody>
                    <a:bodyPr/>
                    <a:lstStyle/>
                    <a:p>
                      <a:pPr marL="0" marR="0" lvl="0" indent="0" algn="l" rtl="0">
                        <a:lnSpc>
                          <a:spcPct val="115000"/>
                        </a:lnSpc>
                        <a:spcBef>
                          <a:spcPts val="0"/>
                        </a:spcBef>
                        <a:spcAft>
                          <a:spcPts val="0"/>
                        </a:spcAft>
                        <a:buClr>
                          <a:srgbClr val="000000"/>
                        </a:buClr>
                        <a:buSzPts val="900"/>
                        <a:buFont typeface="Arial"/>
                        <a:buNone/>
                      </a:pPr>
                      <a:r>
                        <a:rPr lang="en-US" sz="900" b="1" u="none" strike="noStrike" cap="none">
                          <a:latin typeface="Century Gothic"/>
                          <a:ea typeface="Century Gothic"/>
                          <a:cs typeface="Century Gothic"/>
                          <a:sym typeface="Century Gothic"/>
                        </a:rPr>
                        <a:t>7. </a:t>
                      </a:r>
                      <a:r>
                        <a:rPr lang="en-US" sz="900" u="none" strike="noStrike" cap="none">
                          <a:latin typeface="Century Gothic"/>
                          <a:ea typeface="Century Gothic"/>
                          <a:cs typeface="Century Gothic"/>
                          <a:sym typeface="Century Gothic"/>
                        </a:rPr>
                        <a:t> </a:t>
                      </a:r>
                      <a:r>
                        <a:rPr lang="en-US" sz="900" b="1" u="none" strike="noStrike" cap="none">
                          <a:latin typeface="Century Gothic"/>
                          <a:ea typeface="Century Gothic"/>
                          <a:cs typeface="Century Gothic"/>
                          <a:sym typeface="Century Gothic"/>
                        </a:rPr>
                        <a:t>Evaluar la información generada.</a:t>
                      </a:r>
                      <a:endParaRPr sz="900" b="1"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¿La información obtenida cubre las necesidades para la solución del problema?</a:t>
                      </a:r>
                      <a:endParaRPr sz="900" u="none" strike="noStrike" cap="none">
                        <a:latin typeface="Century Gothic"/>
                        <a:ea typeface="Century Gothic"/>
                        <a:cs typeface="Century Gothic"/>
                        <a:sym typeface="Century Gothic"/>
                      </a:endParaRPr>
                    </a:p>
                    <a:p>
                      <a:pPr marL="17780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Propuesta de investigaciones para complementar el proyecto.</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gridSpan="5">
                  <a:txBody>
                    <a:bodyPr/>
                    <a:lstStyle/>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Se promediarán las calificaciones obtenidas en cada asignatura para generar una calificación integral para las materias involucradas</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900"/>
                        <a:buFont typeface="Arial"/>
                        <a:buNone/>
                      </a:pPr>
                      <a:r>
                        <a:rPr lang="en-US" sz="900" u="none" strike="noStrike" cap="none">
                          <a:latin typeface="Century Gothic"/>
                          <a:ea typeface="Century Gothic"/>
                          <a:cs typeface="Century Gothic"/>
                          <a:sym typeface="Century Gothic"/>
                        </a:rPr>
                        <a:t> </a:t>
                      </a:r>
                      <a:endParaRPr sz="9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1"/>
          <p:cNvSpPr/>
          <p:nvPr/>
        </p:nvSpPr>
        <p:spPr>
          <a:xfrm>
            <a:off x="544645" y="229151"/>
            <a:ext cx="8353695" cy="34009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400" b="1" i="0" u="none" strike="noStrike" cap="none">
                <a:solidFill>
                  <a:srgbClr val="1C4587"/>
                </a:solidFill>
                <a:latin typeface="Century Gothic"/>
                <a:ea typeface="Century Gothic"/>
                <a:cs typeface="Century Gothic"/>
                <a:sym typeface="Century Gothic"/>
              </a:rPr>
              <a:t>VI. Tiempos que se dedicarán al proyecto cada semana.</a:t>
            </a:r>
            <a:r>
              <a:rPr lang="en-US" sz="1400" b="0" i="0" u="none" strike="noStrike" cap="none">
                <a:solidFill>
                  <a:srgbClr val="1C4587"/>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graphicFrame>
        <p:nvGraphicFramePr>
          <p:cNvPr id="506" name="Google Shape;506;p71"/>
          <p:cNvGraphicFramePr/>
          <p:nvPr/>
        </p:nvGraphicFramePr>
        <p:xfrm>
          <a:off x="1313313" y="746665"/>
          <a:ext cx="9209100" cy="5864753"/>
        </p:xfrm>
        <a:graphic>
          <a:graphicData uri="http://schemas.openxmlformats.org/drawingml/2006/table">
            <a:tbl>
              <a:tblPr>
                <a:noFill/>
                <a:tableStyleId>{1C835EF5-0DE7-476A-B38D-62CF5C75C5EF}</a:tableStyleId>
              </a:tblPr>
              <a:tblGrid>
                <a:gridCol w="4639850">
                  <a:extLst>
                    <a:ext uri="{9D8B030D-6E8A-4147-A177-3AD203B41FA5}">
                      <a16:colId xmlns:a16="http://schemas.microsoft.com/office/drawing/2014/main" val="20000"/>
                    </a:ext>
                  </a:extLst>
                </a:gridCol>
                <a:gridCol w="4569250">
                  <a:extLst>
                    <a:ext uri="{9D8B030D-6E8A-4147-A177-3AD203B41FA5}">
                      <a16:colId xmlns:a16="http://schemas.microsoft.com/office/drawing/2014/main" val="20001"/>
                    </a:ext>
                  </a:extLst>
                </a:gridCol>
              </a:tblGrid>
              <a:tr h="130367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Tiempos dedicados al proyecto cada semana.</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Momentos  se destinados al Proyecto.</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Horas de trabajo dedicadas al trabajo disciplinario.</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Horas de trabajo dedicadas al trabajo interdisciplinario.</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Presentación del proyecto (producto).</a:t>
                      </a:r>
                      <a:endParaRPr sz="1100" b="1"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Características de la presentación.</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¿Qué se presenta? ¿Cuándo? ¿Dónde? ¿Con qué?</a:t>
                      </a:r>
                      <a:endParaRPr sz="1100" u="none" strike="noStrike" cap="none">
                        <a:latin typeface="Century Gothic"/>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¿A quién, por qué, para qué?</a:t>
                      </a:r>
                      <a:endParaRPr sz="11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168550">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Preparación </a:t>
                      </a:r>
                      <a:endParaRPr/>
                    </a:p>
                    <a:p>
                      <a:pPr marL="0" marR="0" lvl="0" indent="0" algn="ctr"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Historia 16</a:t>
                      </a:r>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12 al 16 de agosto-3 horas</a:t>
                      </a:r>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19 al 23 de agosto-3 horas</a:t>
                      </a:r>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26 al 30 de agosto-3 horas</a:t>
                      </a:r>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Semana del 02 al 06 de septiembre-3 horas</a:t>
                      </a:r>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Física: 3 horas. Agosto 12-16</a:t>
                      </a:r>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3 horas. Agosto 19-23</a:t>
                      </a:r>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Matemáticas: 3  Horas Agosto 12-16</a:t>
                      </a:r>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TLRIID: 16  horas Agosto 12-27 </a:t>
                      </a:r>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Biología : 3 horas. Agosto 12-16</a:t>
                      </a:r>
                      <a:endParaRPr/>
                    </a:p>
                    <a:p>
                      <a:pPr marL="0" marR="0" lvl="0" indent="0" algn="l" rtl="0">
                        <a:lnSpc>
                          <a:spcPct val="115000"/>
                        </a:lnSpc>
                        <a:spcBef>
                          <a:spcPts val="0"/>
                        </a:spcBef>
                        <a:spcAft>
                          <a:spcPts val="0"/>
                        </a:spcAft>
                        <a:buClr>
                          <a:schemeClr val="dk1"/>
                        </a:buClr>
                        <a:buSzPts val="1100"/>
                        <a:buFont typeface="Arial"/>
                        <a:buNone/>
                      </a:pPr>
                      <a:r>
                        <a:rPr lang="en-US" sz="1100" u="none" strike="noStrike" cap="none">
                          <a:solidFill>
                            <a:srgbClr val="1C4587"/>
                          </a:solidFill>
                          <a:latin typeface="Century Gothic"/>
                          <a:ea typeface="Century Gothic"/>
                          <a:cs typeface="Century Gothic"/>
                          <a:sym typeface="Century Gothic"/>
                        </a:rPr>
                        <a:t>                 3 horas. Agosto 19-23</a:t>
                      </a:r>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Century Gothic"/>
                          <a:ea typeface="Century Gothic"/>
                          <a:cs typeface="Century Gothic"/>
                          <a:sym typeface="Century Gothic"/>
                        </a:rPr>
                        <a:t> </a:t>
                      </a:r>
                      <a:endParaRPr sz="11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Arial"/>
                        <a:buChar char="•"/>
                      </a:pPr>
                      <a:r>
                        <a:rPr lang="en-US" sz="1100" u="none" strike="noStrike" cap="none">
                          <a:latin typeface="Century Gothic"/>
                          <a:ea typeface="Century Gothic"/>
                          <a:cs typeface="Century Gothic"/>
                          <a:sym typeface="Century Gothic"/>
                        </a:rPr>
                        <a:t> </a:t>
                      </a:r>
                      <a:r>
                        <a:rPr lang="en-US" sz="1100" u="none" strike="noStrike" cap="none">
                          <a:solidFill>
                            <a:srgbClr val="1C4587"/>
                          </a:solidFill>
                          <a:latin typeface="Century Gothic"/>
                          <a:ea typeface="Century Gothic"/>
                          <a:cs typeface="Century Gothic"/>
                          <a:sym typeface="Century Gothic"/>
                        </a:rPr>
                        <a:t>Se presentará una revista de divulgación que contenga comentarios analíticos de las diferentes disciplinas.</a:t>
                      </a:r>
                      <a:endParaRPr/>
                    </a:p>
                    <a:p>
                      <a:pPr marL="457200" marR="0" lvl="0" indent="-317500" algn="l" rtl="0">
                        <a:lnSpc>
                          <a:spcPct val="115000"/>
                        </a:lnSpc>
                        <a:spcBef>
                          <a:spcPts val="0"/>
                        </a:spcBef>
                        <a:spcAft>
                          <a:spcPts val="0"/>
                        </a:spcAft>
                        <a:buClr>
                          <a:srgbClr val="1C4587"/>
                        </a:buClr>
                        <a:buSzPts val="1400"/>
                        <a:buFont typeface="Arial"/>
                        <a:buChar char="•"/>
                      </a:pPr>
                      <a:r>
                        <a:rPr lang="en-US" sz="1100" u="none" strike="noStrike" cap="none">
                          <a:solidFill>
                            <a:srgbClr val="1C4587"/>
                          </a:solidFill>
                          <a:latin typeface="Century Gothic"/>
                          <a:ea typeface="Century Gothic"/>
                          <a:cs typeface="Century Gothic"/>
                          <a:sym typeface="Century Gothic"/>
                        </a:rPr>
                        <a:t>A final del primer  bimestre, con apoyo de cómputo, se presentará una revista a todo el CCH.</a:t>
                      </a:r>
                      <a:endParaRPr/>
                    </a:p>
                    <a:p>
                      <a:pPr marL="457200" marR="0" lvl="0" indent="-317500" algn="l" rtl="0">
                        <a:lnSpc>
                          <a:spcPct val="115000"/>
                        </a:lnSpc>
                        <a:spcBef>
                          <a:spcPts val="0"/>
                        </a:spcBef>
                        <a:spcAft>
                          <a:spcPts val="0"/>
                        </a:spcAft>
                        <a:buClr>
                          <a:srgbClr val="1C4587"/>
                        </a:buClr>
                        <a:buSzPts val="1400"/>
                        <a:buFont typeface="Arial"/>
                        <a:buChar char="•"/>
                      </a:pPr>
                      <a:r>
                        <a:rPr lang="en-US" sz="1100" u="none" strike="noStrike" cap="none">
                          <a:solidFill>
                            <a:srgbClr val="1C4587"/>
                          </a:solidFill>
                          <a:latin typeface="Century Gothic"/>
                          <a:ea typeface="Century Gothic"/>
                          <a:cs typeface="Century Gothic"/>
                          <a:sym typeface="Century Gothic"/>
                        </a:rPr>
                        <a:t>La revista se presentará en formato digital y contendrá los comentarios analíticos de cada asignaturas así como las caricaturas políticas.</a:t>
                      </a:r>
                      <a:endParaRPr/>
                    </a:p>
                    <a:p>
                      <a:pPr marL="457200" marR="0" lvl="0" indent="-317500" algn="l" rtl="0">
                        <a:lnSpc>
                          <a:spcPct val="115000"/>
                        </a:lnSpc>
                        <a:spcBef>
                          <a:spcPts val="0"/>
                        </a:spcBef>
                        <a:spcAft>
                          <a:spcPts val="0"/>
                        </a:spcAft>
                        <a:buClr>
                          <a:srgbClr val="1C4587"/>
                        </a:buClr>
                        <a:buSzPts val="1400"/>
                        <a:buFont typeface="Arial"/>
                        <a:buChar char="•"/>
                      </a:pPr>
                      <a:r>
                        <a:rPr lang="en-US" sz="1100" u="none" strike="noStrike" cap="none">
                          <a:solidFill>
                            <a:srgbClr val="1C4587"/>
                          </a:solidFill>
                          <a:latin typeface="Century Gothic"/>
                          <a:ea typeface="Century Gothic"/>
                          <a:cs typeface="Century Gothic"/>
                          <a:sym typeface="Century Gothic"/>
                        </a:rPr>
                        <a:t>En el Centro Educativo Tomás Moro Lomas, sección de CCH. (salón de usos múltiples)</a:t>
                      </a:r>
                      <a:endParaRPr/>
                    </a:p>
                    <a:p>
                      <a:pPr marL="457200" marR="0" lvl="0" indent="-317500" algn="l" rtl="0">
                        <a:lnSpc>
                          <a:spcPct val="115000"/>
                        </a:lnSpc>
                        <a:spcBef>
                          <a:spcPts val="0"/>
                        </a:spcBef>
                        <a:spcAft>
                          <a:spcPts val="0"/>
                        </a:spcAft>
                        <a:buClr>
                          <a:srgbClr val="1C4587"/>
                        </a:buClr>
                        <a:buSzPts val="1400"/>
                        <a:buFont typeface="Arial"/>
                        <a:buChar char="•"/>
                      </a:pPr>
                      <a:r>
                        <a:rPr lang="en-US" sz="1100" u="none" strike="noStrike" cap="none">
                          <a:solidFill>
                            <a:srgbClr val="1C4587"/>
                          </a:solidFill>
                          <a:latin typeface="Century Gothic"/>
                          <a:ea typeface="Century Gothic"/>
                          <a:cs typeface="Century Gothic"/>
                          <a:sym typeface="Century Gothic"/>
                        </a:rPr>
                        <a:t> Con los recursos didácticos mencionados en los programas operativos así como diferentes medios digitales.</a:t>
                      </a:r>
                      <a:endParaRPr/>
                    </a:p>
                    <a:p>
                      <a:pPr marL="457200" marR="0" lvl="0" indent="-317500" algn="l" rtl="0">
                        <a:lnSpc>
                          <a:spcPct val="115000"/>
                        </a:lnSpc>
                        <a:spcBef>
                          <a:spcPts val="0"/>
                        </a:spcBef>
                        <a:spcAft>
                          <a:spcPts val="0"/>
                        </a:spcAft>
                        <a:buClr>
                          <a:srgbClr val="1C4587"/>
                        </a:buClr>
                        <a:buSzPts val="1400"/>
                        <a:buFont typeface="Arial"/>
                        <a:buChar char="•"/>
                      </a:pPr>
                      <a:r>
                        <a:rPr lang="en-US" sz="1100" u="none" strike="noStrike" cap="none">
                          <a:solidFill>
                            <a:srgbClr val="1C4587"/>
                          </a:solidFill>
                          <a:latin typeface="Century Gothic"/>
                          <a:ea typeface="Century Gothic"/>
                          <a:cs typeface="Century Gothic"/>
                          <a:sym typeface="Century Gothic"/>
                        </a:rPr>
                        <a:t>A todo el CCH con la finalidad de que todo el CCH esté enterado y conozca el vínculo que se encontraron con las diferentes asignaturas.</a:t>
                      </a:r>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Century Gothic"/>
                        <a:ea typeface="Century Gothic"/>
                        <a:cs typeface="Century Gothic"/>
                        <a:sym typeface="Century Gothic"/>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787824" y="970362"/>
            <a:ext cx="9727776" cy="350526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hlinkClick r:id="rId3" action="ppaction://hlinksldjump"/>
              </a:rPr>
              <a:t>Producto 1. C.A.I.A.C. Conclusiones Generales.</a:t>
            </a:r>
            <a:endParaRPr sz="1600" b="1" i="0" u="sng" strike="noStrike" cap="none">
              <a:solidFill>
                <a:srgbClr val="548135"/>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0" i="0" u="sng" strike="noStrike" cap="none">
              <a:solidFill>
                <a:schemeClr val="hlink"/>
              </a:solidFill>
              <a:latin typeface="Century Gothic"/>
              <a:ea typeface="Century Gothic"/>
              <a:cs typeface="Century Gothic"/>
              <a:sym typeface="Century Gothic"/>
              <a:hlinkClick r:id="rId4" action="ppaction://hlinksldjump"/>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hlinkClick r:id="rId4" action="ppaction://hlinksldjump"/>
              </a:rPr>
              <a:t>Producto 3.</a:t>
            </a:r>
            <a:r>
              <a:rPr lang="en-US" sz="1600" b="0" i="0" u="sng" strike="noStrike" cap="none">
                <a:solidFill>
                  <a:schemeClr val="hlink"/>
                </a:solidFill>
                <a:latin typeface="Century Gothic"/>
                <a:ea typeface="Century Gothic"/>
                <a:cs typeface="Century Gothic"/>
                <a:sym typeface="Century Gothic"/>
                <a:hlinkClick r:id="rId4" action="ppaction://hlinksldjump"/>
              </a:rPr>
              <a:t> Fotografías de la sesión tomadas por los propios grupos y la persona asignada para tal fin.</a:t>
            </a:r>
            <a:endParaRPr sz="1600" b="0" i="0" u="sng" strike="noStrike" cap="none">
              <a:solidFill>
                <a:srgbClr val="548135"/>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0" i="0" u="sng" strike="noStrike" cap="none">
              <a:solidFill>
                <a:schemeClr val="hlink"/>
              </a:solidFill>
              <a:latin typeface="Century Gothic"/>
              <a:ea typeface="Century Gothic"/>
              <a:cs typeface="Century Gothic"/>
              <a:sym typeface="Century Gothic"/>
              <a:hlinkClick r:id="rId5" action="ppaction://hlinksldjump"/>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hlinkClick r:id="rId5" action="ppaction://hlinksldjump"/>
              </a:rPr>
              <a:t>Producto 2.</a:t>
            </a:r>
            <a:r>
              <a:rPr lang="en-US" sz="1600" b="0" i="0" u="sng" strike="noStrike" cap="none">
                <a:solidFill>
                  <a:schemeClr val="hlink"/>
                </a:solidFill>
                <a:latin typeface="Century Gothic"/>
                <a:ea typeface="Century Gothic"/>
                <a:cs typeface="Century Gothic"/>
                <a:sym typeface="Century Gothic"/>
                <a:hlinkClick r:id="rId5" action="ppaction://hlinksldjump"/>
              </a:rPr>
              <a:t> Organizador gráfico que muestre los contenidos y conceptos de todas las asignaturas involucradas  en el proyecto y su interrelación.</a:t>
            </a:r>
            <a:r>
              <a:rPr lang="en-US" sz="1600" b="1" i="0" u="sng" strike="noStrike" cap="none">
                <a:solidFill>
                  <a:schemeClr val="hlink"/>
                </a:solidFill>
                <a:latin typeface="Century Gothic"/>
                <a:ea typeface="Century Gothic"/>
                <a:cs typeface="Century Gothic"/>
                <a:sym typeface="Century Gothic"/>
                <a:hlinkClick r:id="rId5" action="ppaction://hlinksldjump"/>
              </a:rPr>
              <a:t> </a:t>
            </a:r>
            <a:endParaRPr sz="1600" b="1" i="0" u="sng" strike="noStrike" cap="none">
              <a:solidFill>
                <a:schemeClr val="hlink"/>
              </a:solidFill>
              <a:latin typeface="Century Gothic"/>
              <a:ea typeface="Century Gothic"/>
              <a:cs typeface="Century Gothic"/>
              <a:sym typeface="Century Gothic"/>
            </a:endParaRPr>
          </a:p>
          <a:p>
            <a:pPr marL="342900" marR="0" lvl="0" indent="-190500" algn="just" rtl="0">
              <a:lnSpc>
                <a:spcPct val="100000"/>
              </a:lnSpc>
              <a:spcBef>
                <a:spcPts val="0"/>
              </a:spcBef>
              <a:spcAft>
                <a:spcPts val="0"/>
              </a:spcAft>
              <a:buClr>
                <a:srgbClr val="548135"/>
              </a:buClr>
              <a:buSzPts val="2400"/>
              <a:buFont typeface="Century Gothic"/>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Introducción o justificación  del Proyecto</a:t>
            </a: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Objetivo general  del Proyecto</a:t>
            </a: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Objetivos a alcanzar  de cada asignatura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 Producto 4 .  Preguntas generadoras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Temas y productos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Planeación general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r>
              <a:rPr lang="en-US" sz="1600" b="1" i="0" u="sng" strike="noStrike" cap="none">
                <a:solidFill>
                  <a:schemeClr val="hlink"/>
                </a:solidFill>
                <a:latin typeface="Century Gothic"/>
                <a:ea typeface="Century Gothic"/>
                <a:cs typeface="Century Gothic"/>
                <a:sym typeface="Century Gothic"/>
              </a:rPr>
              <a:t>Producto 5 .  Contenidos o temas propuestos (Modelos de indagación)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600"/>
              <a:buFont typeface="Arial"/>
              <a:buNone/>
            </a:pPr>
            <a:endParaRPr sz="1600" b="1" i="0" u="sng" strike="noStrike" cap="none">
              <a:solidFill>
                <a:schemeClr val="hlink"/>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2400"/>
              <a:buFont typeface="Arial"/>
              <a:buNone/>
            </a:pPr>
            <a:endParaRPr sz="2400" b="0" i="0" u="sng" strike="noStrike" cap="none">
              <a:solidFill>
                <a:srgbClr val="548135"/>
              </a:solidFill>
              <a:latin typeface="Century Gothic"/>
              <a:ea typeface="Century Gothic"/>
              <a:cs typeface="Century Gothic"/>
              <a:sym typeface="Century Gothic"/>
            </a:endParaRPr>
          </a:p>
        </p:txBody>
      </p:sp>
      <p:sp>
        <p:nvSpPr>
          <p:cNvPr id="128" name="Google Shape;128;p18"/>
          <p:cNvSpPr txBox="1"/>
          <p:nvPr/>
        </p:nvSpPr>
        <p:spPr>
          <a:xfrm>
            <a:off x="417892" y="240771"/>
            <a:ext cx="1755609"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Century Gothic"/>
              <a:buNone/>
            </a:pPr>
            <a:r>
              <a:rPr lang="en-US" sz="4000" b="1" i="0" u="none" strike="noStrike" cap="none">
                <a:solidFill>
                  <a:schemeClr val="dk1"/>
                </a:solidFill>
                <a:latin typeface="Century Gothic"/>
                <a:ea typeface="Century Gothic"/>
                <a:cs typeface="Century Gothic"/>
                <a:sym typeface="Century Gothic"/>
              </a:rPr>
              <a:t>Índice</a:t>
            </a:r>
            <a:endParaRPr sz="1800" b="0" i="0" u="none" strike="noStrike" cap="none">
              <a:solidFill>
                <a:schemeClr val="dk1"/>
              </a:solidFill>
              <a:latin typeface="Calibri"/>
              <a:ea typeface="Calibri"/>
              <a:cs typeface="Calibri"/>
              <a:sym typeface="Calibri"/>
            </a:endParaRPr>
          </a:p>
        </p:txBody>
      </p:sp>
      <p:cxnSp>
        <p:nvCxnSpPr>
          <p:cNvPr id="129" name="Google Shape;129;p18"/>
          <p:cNvCxnSpPr/>
          <p:nvPr/>
        </p:nvCxnSpPr>
        <p:spPr>
          <a:xfrm rot="10800000" flipH="1">
            <a:off x="487204" y="948661"/>
            <a:ext cx="6134979" cy="1"/>
          </a:xfrm>
          <a:prstGeom prst="straightConnector1">
            <a:avLst/>
          </a:prstGeom>
          <a:noFill/>
          <a:ln w="28575" cap="flat" cmpd="sng">
            <a:solidFill>
              <a:schemeClr val="accent6"/>
            </a:solidFill>
            <a:prstDash val="solid"/>
            <a:miter lim="800000"/>
            <a:headEnd type="none" w="sm" len="sm"/>
            <a:tailEnd type="none" w="sm" len="sm"/>
          </a:ln>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2"/>
          <p:cNvSpPr/>
          <p:nvPr/>
        </p:nvSpPr>
        <p:spPr>
          <a:xfrm>
            <a:off x="757891" y="570345"/>
            <a:ext cx="6762025" cy="34009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400" b="1" i="0" u="none" strike="noStrike" cap="none">
                <a:solidFill>
                  <a:srgbClr val="1C4587"/>
                </a:solidFill>
                <a:latin typeface="Century Gothic"/>
                <a:ea typeface="Century Gothic"/>
                <a:cs typeface="Century Gothic"/>
                <a:sym typeface="Century Gothic"/>
              </a:rPr>
              <a:t>VII. Presentación del proyecto</a:t>
            </a:r>
            <a:r>
              <a:rPr lang="en-US" sz="1400" b="1" i="0" u="none" strike="noStrike" cap="none">
                <a:solidFill>
                  <a:srgbClr val="000000"/>
                </a:solidFill>
                <a:latin typeface="Century Gothic"/>
                <a:ea typeface="Century Gothic"/>
                <a:cs typeface="Century Gothic"/>
                <a:sym typeface="Century Gothic"/>
              </a:rPr>
              <a:t> </a:t>
            </a:r>
            <a:r>
              <a:rPr lang="en-US" sz="1400" b="1" i="0" u="none" strike="noStrike" cap="none">
                <a:solidFill>
                  <a:srgbClr val="0EB1A9"/>
                </a:solidFill>
                <a:latin typeface="Century Gothic"/>
                <a:ea typeface="Century Gothic"/>
                <a:cs typeface="Century Gothic"/>
                <a:sym typeface="Century Gothic"/>
              </a:rPr>
              <a:t>(producto).</a:t>
            </a:r>
            <a:endParaRPr sz="1400" b="0" i="0" u="none" strike="noStrike" cap="none">
              <a:solidFill>
                <a:srgbClr val="000000"/>
              </a:solidFill>
              <a:latin typeface="Arial"/>
              <a:ea typeface="Arial"/>
              <a:cs typeface="Arial"/>
              <a:sym typeface="Arial"/>
            </a:endParaRPr>
          </a:p>
        </p:txBody>
      </p:sp>
      <p:graphicFrame>
        <p:nvGraphicFramePr>
          <p:cNvPr id="512" name="Google Shape;512;p72"/>
          <p:cNvGraphicFramePr/>
          <p:nvPr/>
        </p:nvGraphicFramePr>
        <p:xfrm>
          <a:off x="865417" y="1469574"/>
          <a:ext cx="10091050" cy="3724148"/>
        </p:xfrm>
        <a:graphic>
          <a:graphicData uri="http://schemas.openxmlformats.org/drawingml/2006/table">
            <a:tbl>
              <a:tblPr>
                <a:noFill/>
                <a:tableStyleId>{1C835EF5-0DE7-476A-B38D-62CF5C75C5EF}</a:tableStyleId>
              </a:tblPr>
              <a:tblGrid>
                <a:gridCol w="10091050">
                  <a:extLst>
                    <a:ext uri="{9D8B030D-6E8A-4147-A177-3AD203B41FA5}">
                      <a16:colId xmlns:a16="http://schemas.microsoft.com/office/drawing/2014/main" val="20000"/>
                    </a:ext>
                  </a:extLst>
                </a:gridCol>
              </a:tblGrid>
              <a:tr h="477600">
                <a:tc>
                  <a:txBody>
                    <a:bodyPr/>
                    <a:lstStyle/>
                    <a:p>
                      <a:pPr marL="342900" marR="0" lvl="0" indent="-342900" algn="ctr" rtl="0">
                        <a:lnSpc>
                          <a:spcPct val="115000"/>
                        </a:lnSpc>
                        <a:spcBef>
                          <a:spcPts val="0"/>
                        </a:spcBef>
                        <a:spcAft>
                          <a:spcPts val="0"/>
                        </a:spcAft>
                        <a:buClr>
                          <a:srgbClr val="1C4587"/>
                        </a:buClr>
                        <a:buSzPts val="1100"/>
                        <a:buFont typeface="Calibri"/>
                        <a:buAutoNum type="arabicPeriod"/>
                      </a:pPr>
                      <a:r>
                        <a:rPr lang="en-US" sz="1100" u="none" strike="noStrike" cap="none">
                          <a:solidFill>
                            <a:srgbClr val="1C4587"/>
                          </a:solidFill>
                          <a:latin typeface="Century Gothic"/>
                          <a:ea typeface="Century Gothic"/>
                          <a:cs typeface="Century Gothic"/>
                          <a:sym typeface="Century Gothic"/>
                        </a:rPr>
                        <a:t>¿Qué se presentará?   </a:t>
                      </a:r>
                      <a:r>
                        <a:rPr lang="en-US" sz="1100" b="1" u="none" strike="noStrike" cap="none">
                          <a:solidFill>
                            <a:srgbClr val="1C4587"/>
                          </a:solidFill>
                          <a:latin typeface="Century Gothic"/>
                          <a:ea typeface="Century Gothic"/>
                          <a:cs typeface="Century Gothic"/>
                          <a:sym typeface="Century Gothic"/>
                        </a:rPr>
                        <a:t>2</a:t>
                      </a:r>
                      <a:r>
                        <a:rPr lang="en-US" sz="1100" u="none" strike="noStrike" cap="none">
                          <a:solidFill>
                            <a:srgbClr val="1C4587"/>
                          </a:solidFill>
                          <a:latin typeface="Century Gothic"/>
                          <a:ea typeface="Century Gothic"/>
                          <a:cs typeface="Century Gothic"/>
                          <a:sym typeface="Century Gothic"/>
                        </a:rPr>
                        <a:t>. ¿Cuándo?   </a:t>
                      </a:r>
                      <a:r>
                        <a:rPr lang="en-US" sz="1100" b="1" u="none" strike="noStrike" cap="none">
                          <a:solidFill>
                            <a:srgbClr val="1C4587"/>
                          </a:solidFill>
                          <a:latin typeface="Century Gothic"/>
                          <a:ea typeface="Century Gothic"/>
                          <a:cs typeface="Century Gothic"/>
                          <a:sym typeface="Century Gothic"/>
                        </a:rPr>
                        <a:t>3.</a:t>
                      </a:r>
                      <a:r>
                        <a:rPr lang="en-US" sz="1100" u="none" strike="noStrike" cap="none">
                          <a:solidFill>
                            <a:srgbClr val="1C4587"/>
                          </a:solidFill>
                          <a:latin typeface="Century Gothic"/>
                          <a:ea typeface="Century Gothic"/>
                          <a:cs typeface="Century Gothic"/>
                          <a:sym typeface="Century Gothic"/>
                        </a:rPr>
                        <a:t> ¿Cómo?  4. ¿Dónde?   </a:t>
                      </a:r>
                      <a:r>
                        <a:rPr lang="en-US" sz="1100" b="1" u="none" strike="noStrike" cap="none">
                          <a:solidFill>
                            <a:srgbClr val="1C4587"/>
                          </a:solidFill>
                          <a:latin typeface="Century Gothic"/>
                          <a:ea typeface="Century Gothic"/>
                          <a:cs typeface="Century Gothic"/>
                          <a:sym typeface="Century Gothic"/>
                        </a:rPr>
                        <a:t>4</a:t>
                      </a:r>
                      <a:r>
                        <a:rPr lang="en-US" sz="1100" u="none" strike="noStrike" cap="none">
                          <a:solidFill>
                            <a:srgbClr val="1C4587"/>
                          </a:solidFill>
                          <a:latin typeface="Century Gothic"/>
                          <a:ea typeface="Century Gothic"/>
                          <a:cs typeface="Century Gothic"/>
                          <a:sym typeface="Century Gothic"/>
                        </a:rPr>
                        <a:t>. ¿Con qué?</a:t>
                      </a:r>
                      <a:endParaRPr sz="1100" u="none" strike="noStrike" cap="none">
                        <a:solidFill>
                          <a:srgbClr val="1C4587"/>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1100"/>
                        <a:buFont typeface="Arial"/>
                        <a:buNone/>
                      </a:pPr>
                      <a:r>
                        <a:rPr lang="en-US" sz="1100" b="1" u="none" strike="noStrike" cap="none">
                          <a:solidFill>
                            <a:srgbClr val="1C4587"/>
                          </a:solidFill>
                          <a:latin typeface="Century Gothic"/>
                          <a:ea typeface="Century Gothic"/>
                          <a:cs typeface="Century Gothic"/>
                          <a:sym typeface="Century Gothic"/>
                        </a:rPr>
                        <a:t>5</a:t>
                      </a:r>
                      <a:r>
                        <a:rPr lang="en-US" sz="1100" u="none" strike="noStrike" cap="none">
                          <a:solidFill>
                            <a:srgbClr val="1C4587"/>
                          </a:solidFill>
                          <a:latin typeface="Century Gothic"/>
                          <a:ea typeface="Century Gothic"/>
                          <a:cs typeface="Century Gothic"/>
                          <a:sym typeface="Century Gothic"/>
                        </a:rPr>
                        <a:t>. ¿A quién, por qué y para qué?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0"/>
                  </a:ext>
                </a:extLst>
              </a:tr>
              <a:tr h="3080675">
                <a:tc>
                  <a:txBody>
                    <a:bodyPr/>
                    <a:lstStyle/>
                    <a:p>
                      <a:pPr marL="457200" marR="0" lvl="0" indent="-317500" algn="l" rtl="0">
                        <a:lnSpc>
                          <a:spcPct val="115000"/>
                        </a:lnSpc>
                        <a:spcBef>
                          <a:spcPts val="0"/>
                        </a:spcBef>
                        <a:spcAft>
                          <a:spcPts val="0"/>
                        </a:spcAft>
                        <a:buClr>
                          <a:srgbClr val="000000"/>
                        </a:buClr>
                        <a:buSzPts val="1400"/>
                        <a:buFont typeface="Arial"/>
                        <a:buAutoNum type="arabicPeriod"/>
                      </a:pPr>
                      <a:r>
                        <a:rPr lang="en-US" sz="1400" u="none" strike="noStrike" cap="none">
                          <a:solidFill>
                            <a:srgbClr val="1C4587"/>
                          </a:solidFill>
                          <a:latin typeface="Century Gothic"/>
                          <a:ea typeface="Century Gothic"/>
                          <a:cs typeface="Century Gothic"/>
                          <a:sym typeface="Century Gothic"/>
                        </a:rPr>
                        <a:t>Se presentará una revista de divulgación que contenga comentarios analíticos de las diferentes disciplinas.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A final del primer  bimestre, con apoyo de cómputo, se presentará una revista a todo el CCH.</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La revista se presentará en formato digital y contendrá los comentarios analíticos de cada asignaturas así como las caricaturas políticas.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En el Centro Educativo Tomás Moro Lomas, sección de CCH. (salón de usos múltiples)</a:t>
                      </a:r>
                      <a:endParaRPr sz="14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rgbClr val="1C4587"/>
                          </a:solidFill>
                          <a:latin typeface="Century Gothic"/>
                          <a:ea typeface="Century Gothic"/>
                          <a:cs typeface="Century Gothic"/>
                          <a:sym typeface="Century Gothic"/>
                        </a:rPr>
                        <a:t>   4.     Con los recursos didácticos mencionados en los programas operativos así como diferentes medios digitales.</a:t>
                      </a:r>
                      <a:endParaRPr sz="1400" u="none" strike="noStrike" cap="none">
                        <a:solidFill>
                          <a:srgbClr val="1C4587"/>
                        </a:solidFill>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1C4587"/>
                        </a:buClr>
                        <a:buSzPts val="1400"/>
                        <a:buFont typeface="Century Gothic"/>
                        <a:buAutoNum type="arabicPeriod"/>
                      </a:pPr>
                      <a:r>
                        <a:rPr lang="en-US" sz="1400" u="none" strike="noStrike" cap="none">
                          <a:solidFill>
                            <a:srgbClr val="1C4587"/>
                          </a:solidFill>
                          <a:latin typeface="Century Gothic"/>
                          <a:ea typeface="Century Gothic"/>
                          <a:cs typeface="Century Gothic"/>
                          <a:sym typeface="Century Gothic"/>
                        </a:rPr>
                        <a:t>A todo el CCH con la finalidad de que todo el CCH esté enterado y conozca el vínculo que se encontraron con las diferentes asignaturas.</a:t>
                      </a:r>
                      <a:endParaRPr sz="1400" u="none" strike="noStrike" cap="none">
                        <a:solidFill>
                          <a:srgbClr val="1C4587"/>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400" u="none" strike="noStrike" cap="none">
                          <a:solidFill>
                            <a:srgbClr val="1C4587"/>
                          </a:solidFill>
                          <a:latin typeface="Century Gothic"/>
                          <a:ea typeface="Century Gothic"/>
                          <a:cs typeface="Century Gothic"/>
                          <a:sym typeface="Century Gothic"/>
                        </a:rPr>
                        <a:t> </a:t>
                      </a:r>
                      <a:endParaRPr sz="14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100" u="none" strike="noStrike" cap="none">
                          <a:solidFill>
                            <a:srgbClr val="1C4587"/>
                          </a:solidFill>
                          <a:latin typeface="Century Gothic"/>
                          <a:ea typeface="Century Gothic"/>
                          <a:cs typeface="Century Gothic"/>
                          <a:sym typeface="Century Gothic"/>
                        </a:rPr>
                        <a:t> </a:t>
                      </a:r>
                      <a:endParaRPr sz="1100" u="none" strike="noStrike" cap="none">
                        <a:solidFill>
                          <a:srgbClr val="000000"/>
                        </a:solidFill>
                        <a:latin typeface="Arial"/>
                        <a:ea typeface="Arial"/>
                        <a:cs typeface="Arial"/>
                        <a:sym typeface="Arial"/>
                      </a:endParaRPr>
                    </a:p>
                  </a:txBody>
                  <a:tcPr marL="63500" marR="63500" marT="63500" marB="63500">
                    <a:lnL w="12700" cap="flat" cmpd="sng">
                      <a:solidFill>
                        <a:srgbClr val="1C4587"/>
                      </a:solidFill>
                      <a:prstDash val="solid"/>
                      <a:round/>
                      <a:headEnd type="none" w="sm" len="sm"/>
                      <a:tailEnd type="none" w="sm" len="sm"/>
                    </a:lnL>
                    <a:lnR w="12700" cap="flat" cmpd="sng">
                      <a:solidFill>
                        <a:srgbClr val="1C4587"/>
                      </a:solidFill>
                      <a:prstDash val="solid"/>
                      <a:round/>
                      <a:headEnd type="none" w="sm" len="sm"/>
                      <a:tailEnd type="none" w="sm" len="sm"/>
                    </a:lnR>
                    <a:lnT w="12700" cap="flat" cmpd="sng">
                      <a:solidFill>
                        <a:srgbClr val="1C4587"/>
                      </a:solidFill>
                      <a:prstDash val="solid"/>
                      <a:round/>
                      <a:headEnd type="none" w="sm" len="sm"/>
                      <a:tailEnd type="none" w="sm" len="sm"/>
                    </a:lnT>
                    <a:lnB w="12700" cap="flat" cmpd="sng">
                      <a:solidFill>
                        <a:srgbClr val="1C4587"/>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3"/>
          <p:cNvSpPr/>
          <p:nvPr/>
        </p:nvSpPr>
        <p:spPr>
          <a:xfrm>
            <a:off x="692748" y="638584"/>
            <a:ext cx="5544279" cy="34009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400" b="1" i="0" u="none" strike="noStrike" cap="none">
                <a:solidFill>
                  <a:srgbClr val="1C4587"/>
                </a:solidFill>
                <a:latin typeface="Century Gothic"/>
                <a:ea typeface="Century Gothic"/>
                <a:cs typeface="Century Gothic"/>
                <a:sym typeface="Century Gothic"/>
              </a:rPr>
              <a:t>VIII. Evaluación del Proyecto.</a:t>
            </a:r>
            <a:endParaRPr sz="1400" b="0" i="0" u="none" strike="noStrike" cap="none">
              <a:solidFill>
                <a:srgbClr val="000000"/>
              </a:solidFill>
              <a:latin typeface="Arial"/>
              <a:ea typeface="Arial"/>
              <a:cs typeface="Arial"/>
              <a:sym typeface="Arial"/>
            </a:endParaRPr>
          </a:p>
        </p:txBody>
      </p:sp>
      <p:graphicFrame>
        <p:nvGraphicFramePr>
          <p:cNvPr id="518" name="Google Shape;518;p73"/>
          <p:cNvGraphicFramePr/>
          <p:nvPr/>
        </p:nvGraphicFramePr>
        <p:xfrm>
          <a:off x="1711657" y="1532471"/>
          <a:ext cx="8686800" cy="4751649"/>
        </p:xfrm>
        <a:graphic>
          <a:graphicData uri="http://schemas.openxmlformats.org/drawingml/2006/table">
            <a:tbl>
              <a:tblPr>
                <a:noFill/>
                <a:tableStyleId>{1C835EF5-0DE7-476A-B38D-62CF5C75C5EF}</a:tableStyleId>
              </a:tblPr>
              <a:tblGrid>
                <a:gridCol w="2924175">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2809875">
                  <a:extLst>
                    <a:ext uri="{9D8B030D-6E8A-4147-A177-3AD203B41FA5}">
                      <a16:colId xmlns:a16="http://schemas.microsoft.com/office/drawing/2014/main" val="20002"/>
                    </a:ext>
                  </a:extLst>
                </a:gridCol>
              </a:tblGrid>
              <a:tr h="698825">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1. Aspectos  que se evalúan.</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2. Criterios que se utilizan, para evaluar cada aspecto</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Century Gothic"/>
                          <a:ea typeface="Century Gothic"/>
                          <a:cs typeface="Century Gothic"/>
                          <a:sym typeface="Century Gothic"/>
                        </a:rPr>
                        <a:t>3. Herramientas e instrumentos de evaluación que se utilizan.</a:t>
                      </a:r>
                      <a:endParaRPr sz="1100" b="1"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216575">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Cada profesor evaluará conforme a su programa, la existencia de evidencias concretas del tema a tratar</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Investigación documental</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Elaboración de comentarios analíticos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Elaboración de conclusiones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Editorial</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Maqueta</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Caricatura política</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Organizadores gráficos</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chemeClr val="dk1"/>
                          </a:solidFill>
                          <a:latin typeface="Century Gothic"/>
                          <a:ea typeface="Century Gothic"/>
                          <a:cs typeface="Century Gothic"/>
                          <a:sym typeface="Century Gothic"/>
                        </a:rPr>
                        <a:t>Se establecieron los siguientes criterios:</a:t>
                      </a: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solidFill>
                            <a:schemeClr val="dk1"/>
                          </a:solidFill>
                          <a:latin typeface="Century Gothic"/>
                          <a:ea typeface="Century Gothic"/>
                          <a:cs typeface="Century Gothic"/>
                          <a:sym typeface="Century Gothic"/>
                        </a:rPr>
                        <a:t>Ortografía</a:t>
                      </a:r>
                      <a:endParaRPr sz="140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US" sz="1400" u="none" strike="noStrike" cap="none">
                          <a:solidFill>
                            <a:schemeClr val="dk1"/>
                          </a:solidFill>
                          <a:latin typeface="Century Gothic"/>
                          <a:ea typeface="Century Gothic"/>
                          <a:cs typeface="Century Gothic"/>
                          <a:sym typeface="Century Gothic"/>
                        </a:rPr>
                        <a:t>Redación</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Presentación </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Organización</a:t>
                      </a: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Originalidad </a:t>
                      </a: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endParaRPr sz="1400" u="none" strike="noStrike" cap="none">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1400" u="none" strike="noStrike" cap="none">
                          <a:latin typeface="Century Gothic"/>
                          <a:ea typeface="Century Gothic"/>
                          <a:cs typeface="Century Gothic"/>
                          <a:sym typeface="Century Gothic"/>
                        </a:rPr>
                        <a:t>Se diseñarán los siguientes instrumentos a partir de las requisiciones de cada profesor:</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Rúbricas</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Listas de cotejo</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Guía de observación</a:t>
                      </a:r>
                      <a:endParaRPr sz="1400" u="none" strike="noStrike" cap="none">
                        <a:latin typeface="Century Gothic"/>
                        <a:ea typeface="Century Gothic"/>
                        <a:cs typeface="Century Gothic"/>
                        <a:sym typeface="Century Gothic"/>
                      </a:endParaRPr>
                    </a:p>
                    <a:p>
                      <a:pPr marL="457200" marR="0" lvl="0" indent="-317500" algn="l" rtl="0">
                        <a:lnSpc>
                          <a:spcPct val="115000"/>
                        </a:lnSpc>
                        <a:spcBef>
                          <a:spcPts val="0"/>
                        </a:spcBef>
                        <a:spcAft>
                          <a:spcPts val="0"/>
                        </a:spcAft>
                        <a:buClr>
                          <a:srgbClr val="000000"/>
                        </a:buClr>
                        <a:buSzPts val="1400"/>
                        <a:buFont typeface="Century Gothic"/>
                        <a:buChar char="-"/>
                      </a:pPr>
                      <a:r>
                        <a:rPr lang="en-US" sz="1400" u="none" strike="noStrike" cap="none">
                          <a:latin typeface="Century Gothic"/>
                          <a:ea typeface="Century Gothic"/>
                          <a:cs typeface="Century Gothic"/>
                          <a:sym typeface="Century Gothic"/>
                        </a:rPr>
                        <a:t>Checklist</a:t>
                      </a:r>
                      <a:endParaRPr sz="1400" u="none" strike="noStrike" cap="none">
                        <a:latin typeface="Century Gothic"/>
                        <a:ea typeface="Century Gothic"/>
                        <a:cs typeface="Century Gothic"/>
                        <a:sym typeface="Century Gothic"/>
                      </a:endParaRPr>
                    </a:p>
                  </a:txBody>
                  <a:tcPr marL="63500" marR="63500" marT="63500" marB="63500">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48135"/>
              </a:buClr>
              <a:buSzPts val="4400"/>
              <a:buFont typeface="Century Gothic"/>
              <a:buNone/>
            </a:pPr>
            <a:r>
              <a:rPr lang="en-US" b="1">
                <a:solidFill>
                  <a:srgbClr val="548135"/>
                </a:solidFill>
                <a:latin typeface="Century Gothic"/>
                <a:ea typeface="Century Gothic"/>
                <a:cs typeface="Century Gothic"/>
                <a:sym typeface="Century Gothic"/>
              </a:rPr>
              <a:t>Producto 9: 2a RT   </a:t>
            </a:r>
            <a:r>
              <a:rPr lang="en-US" sz="4000" b="1">
                <a:solidFill>
                  <a:schemeClr val="dk1"/>
                </a:solidFill>
                <a:latin typeface="Century Gothic"/>
                <a:ea typeface="Century Gothic"/>
                <a:cs typeface="Century Gothic"/>
                <a:sym typeface="Century Gothic"/>
              </a:rPr>
              <a:t/>
            </a:r>
            <a:br>
              <a:rPr lang="en-US" sz="4000" b="1">
                <a:solidFill>
                  <a:schemeClr val="dk1"/>
                </a:solidFill>
                <a:latin typeface="Century Gothic"/>
                <a:ea typeface="Century Gothic"/>
                <a:cs typeface="Century Gothic"/>
                <a:sym typeface="Century Gothic"/>
              </a:rPr>
            </a:br>
            <a:endParaRPr/>
          </a:p>
        </p:txBody>
      </p:sp>
      <p:cxnSp>
        <p:nvCxnSpPr>
          <p:cNvPr id="524" name="Google Shape;524;p74"/>
          <p:cNvCxnSpPr/>
          <p:nvPr/>
        </p:nvCxnSpPr>
        <p:spPr>
          <a:xfrm>
            <a:off x="764919" y="1148978"/>
            <a:ext cx="2774471" cy="3444"/>
          </a:xfrm>
          <a:prstGeom prst="straightConnector1">
            <a:avLst/>
          </a:prstGeom>
          <a:noFill/>
          <a:ln w="28575" cap="flat" cmpd="sng">
            <a:solidFill>
              <a:schemeClr val="accent1"/>
            </a:solidFill>
            <a:prstDash val="solid"/>
            <a:miter lim="800000"/>
            <a:headEnd type="none" w="sm" len="sm"/>
            <a:tailEnd type="none" w="sm" len="sm"/>
          </a:ln>
        </p:spPr>
      </p:cxnSp>
      <p:pic>
        <p:nvPicPr>
          <p:cNvPr id="525" name="Google Shape;525;p74"/>
          <p:cNvPicPr preferRelativeResize="0"/>
          <p:nvPr/>
        </p:nvPicPr>
        <p:blipFill rotWithShape="1">
          <a:blip r:embed="rId3">
            <a:alphaModFix/>
          </a:blip>
          <a:srcRect/>
          <a:stretch/>
        </p:blipFill>
        <p:spPr>
          <a:xfrm>
            <a:off x="134725" y="1542617"/>
            <a:ext cx="3646882" cy="4862509"/>
          </a:xfrm>
          <a:prstGeom prst="rect">
            <a:avLst/>
          </a:prstGeom>
          <a:noFill/>
          <a:ln>
            <a:noFill/>
          </a:ln>
        </p:spPr>
      </p:pic>
      <p:pic>
        <p:nvPicPr>
          <p:cNvPr id="526" name="Google Shape;526;p74"/>
          <p:cNvPicPr preferRelativeResize="0"/>
          <p:nvPr/>
        </p:nvPicPr>
        <p:blipFill rotWithShape="1">
          <a:blip r:embed="rId4">
            <a:alphaModFix/>
          </a:blip>
          <a:srcRect/>
          <a:stretch/>
        </p:blipFill>
        <p:spPr>
          <a:xfrm>
            <a:off x="5538592" y="1542625"/>
            <a:ext cx="6483334" cy="4862501"/>
          </a:xfrm>
          <a:prstGeom prst="rect">
            <a:avLst/>
          </a:prstGeom>
          <a:noFill/>
          <a:ln>
            <a:noFill/>
          </a:ln>
        </p:spPr>
      </p:pic>
      <p:pic>
        <p:nvPicPr>
          <p:cNvPr id="527" name="Google Shape;527;p74"/>
          <p:cNvPicPr preferRelativeResize="0"/>
          <p:nvPr/>
        </p:nvPicPr>
        <p:blipFill rotWithShape="1">
          <a:blip r:embed="rId5">
            <a:alphaModFix/>
          </a:blip>
          <a:srcRect/>
          <a:stretch/>
        </p:blipFill>
        <p:spPr>
          <a:xfrm>
            <a:off x="3781607" y="1542617"/>
            <a:ext cx="3646882" cy="486250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5"/>
          <p:cNvSpPr/>
          <p:nvPr/>
        </p:nvSpPr>
        <p:spPr>
          <a:xfrm>
            <a:off x="5041559" y="3209436"/>
            <a:ext cx="2108887" cy="1040027"/>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Evaluación</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Diagnóstica</a:t>
            </a:r>
            <a:endParaRPr sz="1800" b="0" i="0" u="none" strike="noStrike" cap="none">
              <a:solidFill>
                <a:schemeClr val="dk1"/>
              </a:solidFill>
              <a:latin typeface="Calibri"/>
              <a:ea typeface="Calibri"/>
              <a:cs typeface="Calibri"/>
              <a:sym typeface="Calibri"/>
            </a:endParaRPr>
          </a:p>
        </p:txBody>
      </p:sp>
      <p:sp>
        <p:nvSpPr>
          <p:cNvPr id="533" name="Google Shape;533;p75"/>
          <p:cNvSpPr/>
          <p:nvPr/>
        </p:nvSpPr>
        <p:spPr>
          <a:xfrm>
            <a:off x="5399254" y="668439"/>
            <a:ext cx="1393497" cy="154741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Previa al proceso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Educativo.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34" name="Google Shape;534;p75"/>
          <p:cNvSpPr/>
          <p:nvPr/>
        </p:nvSpPr>
        <p:spPr>
          <a:xfrm>
            <a:off x="8582529" y="3209432"/>
            <a:ext cx="1588169" cy="520014"/>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Inicial</a:t>
            </a:r>
            <a:endParaRPr sz="1800" b="0" i="0" u="none" strike="noStrike" cap="none">
              <a:solidFill>
                <a:schemeClr val="dk1"/>
              </a:solidFill>
              <a:latin typeface="Calibri"/>
              <a:ea typeface="Calibri"/>
              <a:cs typeface="Calibri"/>
              <a:sym typeface="Calibri"/>
            </a:endParaRPr>
          </a:p>
        </p:txBody>
      </p:sp>
      <p:sp>
        <p:nvSpPr>
          <p:cNvPr id="535" name="Google Shape;535;p75"/>
          <p:cNvSpPr/>
          <p:nvPr/>
        </p:nvSpPr>
        <p:spPr>
          <a:xfrm>
            <a:off x="8582529" y="3949321"/>
            <a:ext cx="1588169" cy="520014"/>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Puntual</a:t>
            </a:r>
            <a:endParaRPr sz="1800" b="0" i="0" u="none" strike="noStrike" cap="none">
              <a:solidFill>
                <a:schemeClr val="dk1"/>
              </a:solidFill>
              <a:latin typeface="Calibri"/>
              <a:ea typeface="Calibri"/>
              <a:cs typeface="Calibri"/>
              <a:sym typeface="Calibri"/>
            </a:endParaRPr>
          </a:p>
        </p:txBody>
      </p:sp>
      <p:sp>
        <p:nvSpPr>
          <p:cNvPr id="536" name="Google Shape;536;p75"/>
          <p:cNvSpPr/>
          <p:nvPr/>
        </p:nvSpPr>
        <p:spPr>
          <a:xfrm>
            <a:off x="7725563" y="1058450"/>
            <a:ext cx="2679032" cy="154741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Identificar si se tienen</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Los pre-requisitos:</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Aptitudes, Competencia Cognitiva, etc.</a:t>
            </a:r>
            <a:endParaRPr sz="1800" b="0" i="0" u="none" strike="noStrike" cap="none">
              <a:solidFill>
                <a:schemeClr val="dk1"/>
              </a:solidFill>
              <a:latin typeface="Calibri"/>
              <a:ea typeface="Calibri"/>
              <a:cs typeface="Calibri"/>
              <a:sym typeface="Calibri"/>
            </a:endParaRPr>
          </a:p>
        </p:txBody>
      </p:sp>
      <p:sp>
        <p:nvSpPr>
          <p:cNvPr id="537" name="Google Shape;537;p75"/>
          <p:cNvSpPr/>
          <p:nvPr/>
        </p:nvSpPr>
        <p:spPr>
          <a:xfrm>
            <a:off x="6170358" y="4952602"/>
            <a:ext cx="2326105" cy="1475928"/>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Promueve la participación de los estudiantes y su influencia sobre el plan educativo.</a:t>
            </a:r>
            <a:endParaRPr sz="1800" b="0" i="0" u="none" strike="noStrike" cap="none">
              <a:solidFill>
                <a:schemeClr val="dk1"/>
              </a:solidFill>
              <a:latin typeface="Calibri"/>
              <a:ea typeface="Calibri"/>
              <a:cs typeface="Calibri"/>
              <a:sym typeface="Calibri"/>
            </a:endParaRPr>
          </a:p>
        </p:txBody>
      </p:sp>
      <p:sp>
        <p:nvSpPr>
          <p:cNvPr id="538" name="Google Shape;538;p75"/>
          <p:cNvSpPr/>
          <p:nvPr/>
        </p:nvSpPr>
        <p:spPr>
          <a:xfrm>
            <a:off x="3416972" y="4914939"/>
            <a:ext cx="2326105" cy="1513595"/>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Adapta el programa para mejor cuadrar con las capacidades de los alumnos.</a:t>
            </a:r>
            <a:endParaRPr sz="1800" b="0" i="0" u="none" strike="noStrike" cap="none">
              <a:solidFill>
                <a:schemeClr val="dk1"/>
              </a:solidFill>
              <a:latin typeface="Calibri"/>
              <a:ea typeface="Calibri"/>
              <a:cs typeface="Calibri"/>
              <a:sym typeface="Calibri"/>
            </a:endParaRPr>
          </a:p>
        </p:txBody>
      </p:sp>
      <p:sp>
        <p:nvSpPr>
          <p:cNvPr id="539" name="Google Shape;539;p75"/>
          <p:cNvSpPr/>
          <p:nvPr/>
        </p:nvSpPr>
        <p:spPr>
          <a:xfrm>
            <a:off x="1500589" y="3209432"/>
            <a:ext cx="2108887" cy="136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Puede ser continua y no necesariamente formal.</a:t>
            </a:r>
            <a:endParaRPr sz="1800" b="0" i="0" u="none" strike="noStrike" cap="none">
              <a:solidFill>
                <a:schemeClr val="dk1"/>
              </a:solidFill>
              <a:latin typeface="Calibri"/>
              <a:ea typeface="Calibri"/>
              <a:cs typeface="Calibri"/>
              <a:sym typeface="Calibri"/>
            </a:endParaRPr>
          </a:p>
        </p:txBody>
      </p:sp>
      <p:sp>
        <p:nvSpPr>
          <p:cNvPr id="540" name="Google Shape;540;p75"/>
          <p:cNvSpPr/>
          <p:nvPr/>
        </p:nvSpPr>
        <p:spPr>
          <a:xfrm>
            <a:off x="1886830" y="1316519"/>
            <a:ext cx="2108887" cy="1547411"/>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Promueve la interacción entre el docente y el alumno.</a:t>
            </a:r>
            <a:endParaRPr sz="1800" b="0" i="0" u="none" strike="noStrike" cap="none">
              <a:solidFill>
                <a:schemeClr val="dk1"/>
              </a:solidFill>
              <a:latin typeface="Calibri"/>
              <a:ea typeface="Calibri"/>
              <a:cs typeface="Calibri"/>
              <a:sym typeface="Calibri"/>
            </a:endParaRPr>
          </a:p>
        </p:txBody>
      </p:sp>
      <p:cxnSp>
        <p:nvCxnSpPr>
          <p:cNvPr id="541" name="Google Shape;541;p75"/>
          <p:cNvCxnSpPr>
            <a:stCxn id="532" idx="0"/>
            <a:endCxn id="533" idx="2"/>
          </p:cNvCxnSpPr>
          <p:nvPr/>
        </p:nvCxnSpPr>
        <p:spPr>
          <a:xfrm rot="10800000">
            <a:off x="6096002" y="2215836"/>
            <a:ext cx="0" cy="9936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2" name="Google Shape;542;p75"/>
          <p:cNvCxnSpPr>
            <a:endCxn id="536" idx="1"/>
          </p:cNvCxnSpPr>
          <p:nvPr/>
        </p:nvCxnSpPr>
        <p:spPr>
          <a:xfrm rot="10800000" flipH="1">
            <a:off x="6753863" y="1832156"/>
            <a:ext cx="971700" cy="1253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3" name="Google Shape;543;p75"/>
          <p:cNvCxnSpPr>
            <a:stCxn id="532" idx="6"/>
            <a:endCxn id="534" idx="1"/>
          </p:cNvCxnSpPr>
          <p:nvPr/>
        </p:nvCxnSpPr>
        <p:spPr>
          <a:xfrm rot="10800000" flipH="1">
            <a:off x="7150446" y="3469349"/>
            <a:ext cx="1432200" cy="260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4" name="Google Shape;544;p75"/>
          <p:cNvCxnSpPr>
            <a:stCxn id="532" idx="6"/>
            <a:endCxn id="535" idx="1"/>
          </p:cNvCxnSpPr>
          <p:nvPr/>
        </p:nvCxnSpPr>
        <p:spPr>
          <a:xfrm>
            <a:off x="7150446" y="3729449"/>
            <a:ext cx="1432200" cy="4800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5" name="Google Shape;545;p75"/>
          <p:cNvCxnSpPr>
            <a:stCxn id="532" idx="5"/>
            <a:endCxn id="537" idx="0"/>
          </p:cNvCxnSpPr>
          <p:nvPr/>
        </p:nvCxnSpPr>
        <p:spPr>
          <a:xfrm>
            <a:off x="6841607" y="4097155"/>
            <a:ext cx="491700" cy="8553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6" name="Google Shape;546;p75"/>
          <p:cNvCxnSpPr>
            <a:stCxn id="532" idx="3"/>
            <a:endCxn id="538" idx="0"/>
          </p:cNvCxnSpPr>
          <p:nvPr/>
        </p:nvCxnSpPr>
        <p:spPr>
          <a:xfrm flipH="1">
            <a:off x="4579998" y="4097155"/>
            <a:ext cx="770400" cy="817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7" name="Google Shape;547;p75"/>
          <p:cNvCxnSpPr>
            <a:stCxn id="532" idx="2"/>
            <a:endCxn id="539" idx="3"/>
          </p:cNvCxnSpPr>
          <p:nvPr/>
        </p:nvCxnSpPr>
        <p:spPr>
          <a:xfrm flipH="1">
            <a:off x="3609359" y="3729449"/>
            <a:ext cx="1432200" cy="159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48" name="Google Shape;548;p75"/>
          <p:cNvCxnSpPr>
            <a:stCxn id="532" idx="1"/>
            <a:endCxn id="540" idx="3"/>
          </p:cNvCxnSpPr>
          <p:nvPr/>
        </p:nvCxnSpPr>
        <p:spPr>
          <a:xfrm rot="10800000">
            <a:off x="3995598" y="2090344"/>
            <a:ext cx="1354800" cy="1271400"/>
          </a:xfrm>
          <a:prstGeom prst="straightConnector1">
            <a:avLst/>
          </a:prstGeom>
          <a:noFill/>
          <a:ln w="9525" cap="flat" cmpd="sng">
            <a:solidFill>
              <a:schemeClr val="accent1"/>
            </a:solidFill>
            <a:prstDash val="solid"/>
            <a:miter lim="800000"/>
            <a:headEnd type="none" w="sm" len="sm"/>
            <a:tailEnd type="triangle" w="med" len="med"/>
          </a:ln>
        </p:spPr>
      </p:cxnSp>
      <p:sp>
        <p:nvSpPr>
          <p:cNvPr id="549" name="Google Shape;549;p75"/>
          <p:cNvSpPr txBox="1"/>
          <p:nvPr/>
        </p:nvSpPr>
        <p:spPr>
          <a:xfrm>
            <a:off x="838202" y="365129"/>
            <a:ext cx="10804071" cy="693325"/>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rgbClr val="548135"/>
              </a:buClr>
              <a:buSzPts val="2640"/>
              <a:buFont typeface="Century Gothic"/>
              <a:buNone/>
            </a:pPr>
            <a:r>
              <a:rPr lang="en-US" sz="2640" b="1" i="0" u="none" strike="noStrike" cap="none">
                <a:solidFill>
                  <a:srgbClr val="548135"/>
                </a:solidFill>
                <a:latin typeface="Century Gothic"/>
                <a:ea typeface="Century Gothic"/>
                <a:cs typeface="Century Gothic"/>
                <a:sym typeface="Century Gothic"/>
              </a:rPr>
              <a:t>Producto10 : Tipos de herramientas y productos de aprendizaje</a:t>
            </a:r>
            <a:r>
              <a:rPr lang="en-US" sz="2400" b="1" i="0" u="none" strike="noStrike" cap="none">
                <a:solidFill>
                  <a:schemeClr val="dk1"/>
                </a:solidFill>
                <a:latin typeface="Century Gothic"/>
                <a:ea typeface="Century Gothic"/>
                <a:cs typeface="Century Gothic"/>
                <a:sym typeface="Century Gothic"/>
              </a:rPr>
              <a:t/>
            </a:r>
            <a:br>
              <a:rPr lang="en-US" sz="2400" b="1" i="0" u="none" strike="noStrike" cap="none">
                <a:solidFill>
                  <a:schemeClr val="dk1"/>
                </a:solidFill>
                <a:latin typeface="Century Gothic"/>
                <a:ea typeface="Century Gothic"/>
                <a:cs typeface="Century Gothic"/>
                <a:sym typeface="Century Gothic"/>
              </a:rPr>
            </a:br>
            <a:endParaRPr sz="2640" b="0" i="0" u="none" strike="noStrike" cap="none">
              <a:solidFill>
                <a:schemeClr val="dk1"/>
              </a:solidFill>
              <a:latin typeface="Calibri"/>
              <a:ea typeface="Calibri"/>
              <a:cs typeface="Calibri"/>
              <a:sym typeface="Calibri"/>
            </a:endParaRPr>
          </a:p>
        </p:txBody>
      </p:sp>
      <p:cxnSp>
        <p:nvCxnSpPr>
          <p:cNvPr id="550" name="Google Shape;550;p75"/>
          <p:cNvCxnSpPr/>
          <p:nvPr/>
        </p:nvCxnSpPr>
        <p:spPr>
          <a:xfrm>
            <a:off x="838202" y="717765"/>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76"/>
          <p:cNvPicPr preferRelativeResize="0"/>
          <p:nvPr/>
        </p:nvPicPr>
        <p:blipFill rotWithShape="1">
          <a:blip r:embed="rId3">
            <a:alphaModFix/>
          </a:blip>
          <a:srcRect/>
          <a:stretch/>
        </p:blipFill>
        <p:spPr>
          <a:xfrm>
            <a:off x="1776143" y="106230"/>
            <a:ext cx="8639719" cy="664554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7"/>
          <p:cNvSpPr/>
          <p:nvPr/>
        </p:nvSpPr>
        <p:spPr>
          <a:xfrm>
            <a:off x="4749791" y="2747922"/>
            <a:ext cx="1815384" cy="1362156"/>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Evaluación formativa.</a:t>
            </a:r>
            <a:endParaRPr sz="1800" b="0" i="0" u="none" strike="noStrike" cap="none">
              <a:solidFill>
                <a:schemeClr val="lt1"/>
              </a:solidFill>
              <a:latin typeface="Calibri"/>
              <a:ea typeface="Calibri"/>
              <a:cs typeface="Calibri"/>
              <a:sym typeface="Calibri"/>
            </a:endParaRPr>
          </a:p>
        </p:txBody>
      </p:sp>
      <p:sp>
        <p:nvSpPr>
          <p:cNvPr id="561" name="Google Shape;561;p77"/>
          <p:cNvSpPr/>
          <p:nvPr/>
        </p:nvSpPr>
        <p:spPr>
          <a:xfrm rot="2352779">
            <a:off x="3670114" y="2230625"/>
            <a:ext cx="1455313"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2" name="Google Shape;562;p77"/>
          <p:cNvSpPr/>
          <p:nvPr/>
        </p:nvSpPr>
        <p:spPr>
          <a:xfrm rot="5400000">
            <a:off x="5171716" y="1998141"/>
            <a:ext cx="971537"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3" name="Google Shape;563;p77"/>
          <p:cNvSpPr/>
          <p:nvPr/>
        </p:nvSpPr>
        <p:spPr>
          <a:xfrm rot="8404836">
            <a:off x="6295257" y="2194683"/>
            <a:ext cx="1455313"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4" name="Google Shape;564;p77"/>
          <p:cNvSpPr/>
          <p:nvPr/>
        </p:nvSpPr>
        <p:spPr>
          <a:xfrm>
            <a:off x="3268719" y="3136539"/>
            <a:ext cx="1455313"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5" name="Google Shape;565;p77"/>
          <p:cNvSpPr/>
          <p:nvPr/>
        </p:nvSpPr>
        <p:spPr>
          <a:xfrm rot="-2700718">
            <a:off x="3587838" y="4103437"/>
            <a:ext cx="1455313"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6" name="Google Shape;566;p77"/>
          <p:cNvSpPr/>
          <p:nvPr/>
        </p:nvSpPr>
        <p:spPr>
          <a:xfrm>
            <a:off x="1945484" y="943505"/>
            <a:ext cx="2182969" cy="1345841"/>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Interviene en procesos de mejora.</a:t>
            </a:r>
            <a:endParaRPr sz="1800" b="0" i="0" u="none" strike="noStrike" cap="none">
              <a:solidFill>
                <a:schemeClr val="lt1"/>
              </a:solidFill>
              <a:latin typeface="Calibri"/>
              <a:ea typeface="Calibri"/>
              <a:cs typeface="Calibri"/>
              <a:sym typeface="Calibri"/>
            </a:endParaRPr>
          </a:p>
        </p:txBody>
      </p:sp>
      <p:sp>
        <p:nvSpPr>
          <p:cNvPr id="567" name="Google Shape;567;p77"/>
          <p:cNvSpPr/>
          <p:nvPr/>
        </p:nvSpPr>
        <p:spPr>
          <a:xfrm>
            <a:off x="4352693" y="208642"/>
            <a:ext cx="2434107" cy="1567747"/>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Debe ser:</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.-Orientadora</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.-Reguladora</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.-Motivadora</a:t>
            </a:r>
            <a:endParaRPr sz="1800" b="0" i="0" u="none" strike="noStrike" cap="none">
              <a:solidFill>
                <a:schemeClr val="lt1"/>
              </a:solidFill>
              <a:latin typeface="Calibri"/>
              <a:ea typeface="Calibri"/>
              <a:cs typeface="Calibri"/>
              <a:sym typeface="Calibri"/>
            </a:endParaRPr>
          </a:p>
        </p:txBody>
      </p:sp>
      <p:sp>
        <p:nvSpPr>
          <p:cNvPr id="568" name="Google Shape;568;p77"/>
          <p:cNvSpPr/>
          <p:nvPr/>
        </p:nvSpPr>
        <p:spPr>
          <a:xfrm>
            <a:off x="7160716" y="208638"/>
            <a:ext cx="3057755" cy="2080704"/>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Es de carácter procesual, permite reorientar prácticas de manera permanente.</a:t>
            </a:r>
            <a:endParaRPr sz="1800" b="0" i="0" u="none" strike="noStrike" cap="none">
              <a:solidFill>
                <a:schemeClr val="lt1"/>
              </a:solidFill>
              <a:latin typeface="Calibri"/>
              <a:ea typeface="Calibri"/>
              <a:cs typeface="Calibri"/>
              <a:sym typeface="Calibri"/>
            </a:endParaRPr>
          </a:p>
        </p:txBody>
      </p:sp>
      <p:sp>
        <p:nvSpPr>
          <p:cNvPr id="569" name="Google Shape;569;p77"/>
          <p:cNvSpPr/>
          <p:nvPr/>
        </p:nvSpPr>
        <p:spPr>
          <a:xfrm>
            <a:off x="769003" y="2465921"/>
            <a:ext cx="2463764" cy="1825320"/>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Nunca olvida propósitos centrales del proyecto</a:t>
            </a:r>
            <a:endParaRPr sz="1800" b="0" i="0" u="none" strike="noStrike" cap="none">
              <a:solidFill>
                <a:schemeClr val="lt1"/>
              </a:solidFill>
              <a:latin typeface="Calibri"/>
              <a:ea typeface="Calibri"/>
              <a:cs typeface="Calibri"/>
              <a:sym typeface="Calibri"/>
            </a:endParaRPr>
          </a:p>
        </p:txBody>
      </p:sp>
      <p:sp>
        <p:nvSpPr>
          <p:cNvPr id="570" name="Google Shape;570;p77"/>
          <p:cNvSpPr/>
          <p:nvPr/>
        </p:nvSpPr>
        <p:spPr>
          <a:xfrm>
            <a:off x="1184488" y="4511761"/>
            <a:ext cx="2618704" cy="2009104"/>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Evalúa particularmente el proceso de enseñanza-aprendizaje.</a:t>
            </a:r>
            <a:endParaRPr sz="1800" b="0" i="0" u="none" strike="noStrike" cap="none">
              <a:solidFill>
                <a:schemeClr val="lt1"/>
              </a:solidFill>
              <a:latin typeface="Calibri"/>
              <a:ea typeface="Calibri"/>
              <a:cs typeface="Calibri"/>
              <a:sym typeface="Calibri"/>
            </a:endParaRPr>
          </a:p>
        </p:txBody>
      </p:sp>
      <p:sp>
        <p:nvSpPr>
          <p:cNvPr id="571" name="Google Shape;571;p77"/>
          <p:cNvSpPr/>
          <p:nvPr/>
        </p:nvSpPr>
        <p:spPr>
          <a:xfrm rot="-8466644">
            <a:off x="6319941" y="3839489"/>
            <a:ext cx="1274407" cy="52803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2" name="Google Shape;572;p77"/>
          <p:cNvSpPr/>
          <p:nvPr/>
        </p:nvSpPr>
        <p:spPr>
          <a:xfrm>
            <a:off x="7446496" y="3429000"/>
            <a:ext cx="3670051" cy="2802852"/>
          </a:xfrm>
          <a:prstGeom prst="cloud">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Evalúa mediante la observación sistemática del proceso con instrumentos de recolección de información y análisis de resultados.</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78"/>
          <p:cNvSpPr txBox="1"/>
          <p:nvPr/>
        </p:nvSpPr>
        <p:spPr>
          <a:xfrm>
            <a:off x="838200" y="36512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4400" b="1" i="0" u="none" strike="noStrike" cap="none">
                <a:solidFill>
                  <a:srgbClr val="548135"/>
                </a:solidFill>
                <a:latin typeface="Century Gothic"/>
                <a:ea typeface="Century Gothic"/>
                <a:cs typeface="Century Gothic"/>
                <a:sym typeface="Century Gothic"/>
              </a:rPr>
              <a:t>Producto 11. Evaluación. Formatos. Prerrequisitos.</a:t>
            </a:r>
            <a:r>
              <a:rPr lang="en-US" sz="4000" b="1" i="0" u="none" strike="noStrike" cap="none">
                <a:solidFill>
                  <a:schemeClr val="dk1"/>
                </a:solidFill>
                <a:latin typeface="Century Gothic"/>
                <a:ea typeface="Century Gothic"/>
                <a:cs typeface="Century Gothic"/>
                <a:sym typeface="Century Gothic"/>
              </a:rPr>
              <a:t/>
            </a:r>
            <a:br>
              <a:rPr lang="en-US" sz="4000" b="1" i="0" u="none" strike="noStrike" cap="none">
                <a:solidFill>
                  <a:schemeClr val="dk1"/>
                </a:solidFill>
                <a:latin typeface="Century Gothic"/>
                <a:ea typeface="Century Gothic"/>
                <a:cs typeface="Century Gothic"/>
                <a:sym typeface="Century Gothic"/>
              </a:rPr>
            </a:br>
            <a:endParaRPr sz="4400" b="0" i="0" u="none" strike="noStrike" cap="none">
              <a:solidFill>
                <a:schemeClr val="dk1"/>
              </a:solidFill>
              <a:latin typeface="Calibri"/>
              <a:ea typeface="Calibri"/>
              <a:cs typeface="Calibri"/>
              <a:sym typeface="Calibri"/>
            </a:endParaRPr>
          </a:p>
        </p:txBody>
      </p:sp>
      <p:graphicFrame>
        <p:nvGraphicFramePr>
          <p:cNvPr id="578" name="Google Shape;578;p78"/>
          <p:cNvGraphicFramePr/>
          <p:nvPr/>
        </p:nvGraphicFramePr>
        <p:xfrm>
          <a:off x="1215569" y="2107592"/>
          <a:ext cx="9871550" cy="4511454"/>
        </p:xfrm>
        <a:graphic>
          <a:graphicData uri="http://schemas.openxmlformats.org/drawingml/2006/table">
            <a:tbl>
              <a:tblPr>
                <a:noFill/>
                <a:tableStyleId>{CB607483-7701-4868-921A-64BA9ECE66E8}</a:tableStyleId>
              </a:tblPr>
              <a:tblGrid>
                <a:gridCol w="4935775">
                  <a:extLst>
                    <a:ext uri="{9D8B030D-6E8A-4147-A177-3AD203B41FA5}">
                      <a16:colId xmlns:a16="http://schemas.microsoft.com/office/drawing/2014/main" val="20000"/>
                    </a:ext>
                  </a:extLst>
                </a:gridCol>
                <a:gridCol w="4935775">
                  <a:extLst>
                    <a:ext uri="{9D8B030D-6E8A-4147-A177-3AD203B41FA5}">
                      <a16:colId xmlns:a16="http://schemas.microsoft.com/office/drawing/2014/main" val="20001"/>
                    </a:ext>
                  </a:extLst>
                </a:gridCol>
              </a:tblGrid>
              <a:tr h="681425">
                <a:tc>
                  <a:txBody>
                    <a:bodyPr/>
                    <a:lstStyle/>
                    <a:p>
                      <a:pPr marL="0" marR="0" lvl="0" indent="0" algn="l" rtl="0">
                        <a:lnSpc>
                          <a:spcPct val="100000"/>
                        </a:lnSpc>
                        <a:spcBef>
                          <a:spcPts val="0"/>
                        </a:spcBef>
                        <a:spcAft>
                          <a:spcPts val="0"/>
                        </a:spcAft>
                        <a:buClr>
                          <a:srgbClr val="000000"/>
                        </a:buClr>
                        <a:buSzPts val="1800"/>
                        <a:buFont typeface="Arial"/>
                        <a:buNone/>
                      </a:pPr>
                      <a:r>
                        <a:rPr lang="en-US" u="none" strike="noStrike" cap="none"/>
                        <a:t>Etapa</a:t>
                      </a:r>
                      <a:endParaRPr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u="none" strike="noStrike" cap="none"/>
                        <a:t>Actividades </a:t>
                      </a:r>
                      <a:endParaRPr u="none" strike="noStrike" cap="none"/>
                    </a:p>
                  </a:txBody>
                  <a:tcPr marL="91450" marR="91450" marT="45725" marB="45725"/>
                </a:tc>
                <a:extLst>
                  <a:ext uri="{0D108BD9-81ED-4DB2-BD59-A6C34878D82A}">
                    <a16:rowId xmlns:a16="http://schemas.microsoft.com/office/drawing/2014/main" val="10000"/>
                  </a:ext>
                </a:extLst>
              </a:tr>
              <a:tr h="681425">
                <a:tc>
                  <a:txBody>
                    <a:bodyPr/>
                    <a:lstStyle/>
                    <a:p>
                      <a:pPr marL="0" marR="0" lvl="0" indent="0" algn="l" rtl="0">
                        <a:lnSpc>
                          <a:spcPct val="100000"/>
                        </a:lnSpc>
                        <a:spcBef>
                          <a:spcPts val="0"/>
                        </a:spcBef>
                        <a:spcAft>
                          <a:spcPts val="0"/>
                        </a:spcAft>
                        <a:buClr>
                          <a:srgbClr val="000000"/>
                        </a:buClr>
                        <a:buSzPts val="1800"/>
                        <a:buFont typeface="Arial"/>
                        <a:buNone/>
                      </a:pPr>
                      <a:r>
                        <a:rPr lang="en-US" u="none" strike="noStrike" cap="none"/>
                        <a:t>Formulación </a:t>
                      </a:r>
                      <a:endParaRPr u="none" strike="noStrike" cap="none"/>
                    </a:p>
                  </a:txBody>
                  <a:tcPr marL="91450" marR="91450" marT="45725" marB="45725"/>
                </a:tc>
                <a:tc>
                  <a:txBody>
                    <a:bodyPr/>
                    <a:lstStyle/>
                    <a:p>
                      <a:pPr marL="457200" lvl="0" indent="-317500" algn="l" rtl="0">
                        <a:lnSpc>
                          <a:spcPct val="115000"/>
                        </a:lnSpc>
                        <a:spcBef>
                          <a:spcPts val="0"/>
                        </a:spcBef>
                        <a:spcAft>
                          <a:spcPts val="0"/>
                        </a:spcAft>
                        <a:buClr>
                          <a:schemeClr val="dk1"/>
                        </a:buClr>
                        <a:buSzPts val="1400"/>
                        <a:buAutoNum type="arabicPeriod"/>
                      </a:pPr>
                      <a:r>
                        <a:rPr lang="en-US">
                          <a:solidFill>
                            <a:schemeClr val="dk1"/>
                          </a:solidFill>
                        </a:rPr>
                        <a:t> Visita al sitio arqueológico de Teotihuacán con la finalidad de detectar una vinculación de los temas trabajados en las sesiones y las observaciones realizadas en el sitio.</a:t>
                      </a:r>
                      <a:endParaRPr>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a:solidFill>
                            <a:schemeClr val="dk1"/>
                          </a:solidFill>
                        </a:rPr>
                        <a:t>Agrupar los conocimientos en un compendio de divulgación</a:t>
                      </a:r>
                      <a:endParaRPr/>
                    </a:p>
                  </a:txBody>
                  <a:tcPr marL="91450" marR="91450" marT="45725" marB="45725"/>
                </a:tc>
                <a:extLst>
                  <a:ext uri="{0D108BD9-81ED-4DB2-BD59-A6C34878D82A}">
                    <a16:rowId xmlns:a16="http://schemas.microsoft.com/office/drawing/2014/main" val="10001"/>
                  </a:ext>
                </a:extLst>
              </a:tr>
              <a:tr h="681425">
                <a:tc>
                  <a:txBody>
                    <a:bodyPr/>
                    <a:lstStyle/>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00"/>
                        <a:buFont typeface="Arial"/>
                        <a:buNone/>
                      </a:pPr>
                      <a:r>
                        <a:rPr lang="en-US" u="none" strike="noStrike" cap="none"/>
                        <a:t>Puesta en marcha </a:t>
                      </a:r>
                      <a:endParaRPr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a:p>
                    <a:p>
                      <a:pPr marL="0" marR="0" lvl="0" indent="0" algn="l" rtl="0">
                        <a:lnSpc>
                          <a:spcPct val="100000"/>
                        </a:lnSpc>
                        <a:spcBef>
                          <a:spcPts val="0"/>
                        </a:spcBef>
                        <a:spcAft>
                          <a:spcPts val="0"/>
                        </a:spcAft>
                        <a:buClr>
                          <a:srgbClr val="000000"/>
                        </a:buClr>
                        <a:buSzPts val="1800"/>
                        <a:buFont typeface="Arial"/>
                        <a:buNone/>
                      </a:pPr>
                      <a:r>
                        <a:rPr lang="en-US"/>
                        <a:t>1- Comenzar desde cada disciplina a trabjar el proyecto en el aula</a:t>
                      </a:r>
                      <a:endParaRPr/>
                    </a:p>
                    <a:p>
                      <a:pPr marL="0" marR="0" lvl="0" indent="0" algn="l" rtl="0">
                        <a:lnSpc>
                          <a:spcPct val="100000"/>
                        </a:lnSpc>
                        <a:spcBef>
                          <a:spcPts val="0"/>
                        </a:spcBef>
                        <a:spcAft>
                          <a:spcPts val="0"/>
                        </a:spcAft>
                        <a:buClr>
                          <a:srgbClr val="000000"/>
                        </a:buClr>
                        <a:buSzPts val="1800"/>
                        <a:buFont typeface="Arial"/>
                        <a:buNone/>
                      </a:pPr>
                      <a:r>
                        <a:rPr lang="en-US"/>
                        <a:t>2- Comunicar resultados a los  otros grupos </a:t>
                      </a:r>
                      <a:endParaRPr/>
                    </a:p>
                    <a:p>
                      <a:pPr marL="0" marR="0" lvl="0" indent="0" algn="l" rtl="0">
                        <a:lnSpc>
                          <a:spcPct val="100000"/>
                        </a:lnSpc>
                        <a:spcBef>
                          <a:spcPts val="0"/>
                        </a:spcBef>
                        <a:spcAft>
                          <a:spcPts val="0"/>
                        </a:spcAft>
                        <a:buClr>
                          <a:srgbClr val="000000"/>
                        </a:buClr>
                        <a:buSzPts val="1800"/>
                        <a:buFont typeface="Arial"/>
                        <a:buNone/>
                      </a:pPr>
                      <a:r>
                        <a:rPr lang="en-US"/>
                        <a:t>3- Hacer los comentaros analíticos desde cada disciplina </a:t>
                      </a:r>
                      <a:endParaRPr/>
                    </a:p>
                    <a:p>
                      <a:pPr marL="0" marR="0" lvl="0" indent="0" algn="l" rtl="0">
                        <a:lnSpc>
                          <a:spcPct val="100000"/>
                        </a:lnSpc>
                        <a:spcBef>
                          <a:spcPts val="0"/>
                        </a:spcBef>
                        <a:spcAft>
                          <a:spcPts val="0"/>
                        </a:spcAft>
                        <a:buClr>
                          <a:srgbClr val="000000"/>
                        </a:buClr>
                        <a:buSzPts val="1800"/>
                        <a:buFont typeface="Arial"/>
                        <a:buNone/>
                      </a:pPr>
                      <a:r>
                        <a:rPr lang="en-US"/>
                        <a:t>4- Elegir los mejores para formar la revista </a:t>
                      </a:r>
                      <a:endParaRPr/>
                    </a:p>
                    <a:p>
                      <a:pPr marL="0" marR="0" lvl="0" indent="0" algn="l" rtl="0">
                        <a:lnSpc>
                          <a:spcPct val="100000"/>
                        </a:lnSpc>
                        <a:spcBef>
                          <a:spcPts val="0"/>
                        </a:spcBef>
                        <a:spcAft>
                          <a:spcPts val="0"/>
                        </a:spcAft>
                        <a:buClr>
                          <a:srgbClr val="000000"/>
                        </a:buClr>
                        <a:buSzPts val="1800"/>
                        <a:buFont typeface="Arial"/>
                        <a:buNone/>
                      </a:pPr>
                      <a:endParaRPr/>
                    </a:p>
                  </a:txBody>
                  <a:tcPr marL="91450" marR="91450" marT="45725" marB="45725"/>
                </a:tc>
                <a:extLst>
                  <a:ext uri="{0D108BD9-81ED-4DB2-BD59-A6C34878D82A}">
                    <a16:rowId xmlns:a16="http://schemas.microsoft.com/office/drawing/2014/main" val="10002"/>
                  </a:ext>
                </a:extLst>
              </a:tr>
              <a:tr h="681425">
                <a:tc>
                  <a:txBody>
                    <a:bodyPr/>
                    <a:lstStyle/>
                    <a:p>
                      <a:pPr marL="0" marR="0" lvl="0" indent="0" algn="l" rtl="0">
                        <a:lnSpc>
                          <a:spcPct val="100000"/>
                        </a:lnSpc>
                        <a:spcBef>
                          <a:spcPts val="0"/>
                        </a:spcBef>
                        <a:spcAft>
                          <a:spcPts val="0"/>
                        </a:spcAft>
                        <a:buClr>
                          <a:srgbClr val="000000"/>
                        </a:buClr>
                        <a:buSzPts val="1800"/>
                        <a:buFont typeface="Arial"/>
                        <a:buNone/>
                      </a:pPr>
                      <a:r>
                        <a:rPr lang="en-US" u="none" strike="noStrike" cap="none"/>
                        <a:t>Evaluación</a:t>
                      </a:r>
                      <a:endParaRPr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a:t>1- Por medio de las rúbricas </a:t>
                      </a:r>
                      <a:endParaRPr/>
                    </a:p>
                    <a:p>
                      <a:pPr marL="0" marR="0" lvl="0" indent="0" algn="l" rtl="0">
                        <a:lnSpc>
                          <a:spcPct val="100000"/>
                        </a:lnSpc>
                        <a:spcBef>
                          <a:spcPts val="0"/>
                        </a:spcBef>
                        <a:spcAft>
                          <a:spcPts val="0"/>
                        </a:spcAft>
                        <a:buClr>
                          <a:srgbClr val="000000"/>
                        </a:buClr>
                        <a:buSzPts val="1800"/>
                        <a:buFont typeface="Arial"/>
                        <a:buNone/>
                      </a:pPr>
                      <a:r>
                        <a:rPr lang="en-US"/>
                        <a:t>2- Comunicando los resultados al CCH</a:t>
                      </a:r>
                      <a:endParaRPr/>
                    </a:p>
                  </a:txBody>
                  <a:tcPr marL="91450" marR="91450" marT="45725" marB="45725"/>
                </a:tc>
                <a:extLst>
                  <a:ext uri="{0D108BD9-81ED-4DB2-BD59-A6C34878D82A}">
                    <a16:rowId xmlns:a16="http://schemas.microsoft.com/office/drawing/2014/main" val="10003"/>
                  </a:ext>
                </a:extLst>
              </a:tr>
            </a:tbl>
          </a:graphicData>
        </a:graphic>
      </p:graphicFrame>
      <p:cxnSp>
        <p:nvCxnSpPr>
          <p:cNvPr id="579" name="Google Shape;579;p78"/>
          <p:cNvCxnSpPr/>
          <p:nvPr/>
        </p:nvCxnSpPr>
        <p:spPr>
          <a:xfrm>
            <a:off x="838203" y="1680337"/>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9"/>
          <p:cNvSpPr txBox="1"/>
          <p:nvPr/>
        </p:nvSpPr>
        <p:spPr>
          <a:xfrm>
            <a:off x="623375" y="100729"/>
            <a:ext cx="1051560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2400" b="1" i="0" u="none" strike="noStrike" cap="none">
                <a:solidFill>
                  <a:srgbClr val="548135"/>
                </a:solidFill>
                <a:latin typeface="Century Gothic"/>
                <a:ea typeface="Century Gothic"/>
                <a:cs typeface="Century Gothic"/>
                <a:sym typeface="Century Gothic"/>
              </a:rPr>
              <a:t>Formatos (aquí necesito sus formatos de rúbricas o listas de cotejo) </a:t>
            </a:r>
            <a:r>
              <a:rPr lang="en-US" sz="4000" b="1" i="0" u="none" strike="noStrike" cap="none">
                <a:solidFill>
                  <a:schemeClr val="dk1"/>
                </a:solidFill>
                <a:latin typeface="Century Gothic"/>
                <a:ea typeface="Century Gothic"/>
                <a:cs typeface="Century Gothic"/>
                <a:sym typeface="Century Gothic"/>
              </a:rPr>
              <a:t/>
            </a:r>
            <a:br>
              <a:rPr lang="en-US" sz="4000" b="1" i="0" u="none" strike="noStrike" cap="none">
                <a:solidFill>
                  <a:schemeClr val="dk1"/>
                </a:solidFill>
                <a:latin typeface="Century Gothic"/>
                <a:ea typeface="Century Gothic"/>
                <a:cs typeface="Century Gothic"/>
                <a:sym typeface="Century Gothic"/>
              </a:rPr>
            </a:br>
            <a:endParaRPr sz="4400" b="0" i="0" u="none" strike="noStrike" cap="none">
              <a:solidFill>
                <a:schemeClr val="dk1"/>
              </a:solidFill>
              <a:latin typeface="Calibri"/>
              <a:ea typeface="Calibri"/>
              <a:cs typeface="Calibri"/>
              <a:sym typeface="Calibri"/>
            </a:endParaRPr>
          </a:p>
        </p:txBody>
      </p:sp>
      <p:graphicFrame>
        <p:nvGraphicFramePr>
          <p:cNvPr id="585" name="Google Shape;585;p79"/>
          <p:cNvGraphicFramePr/>
          <p:nvPr/>
        </p:nvGraphicFramePr>
        <p:xfrm>
          <a:off x="609600" y="513062"/>
          <a:ext cx="10972800" cy="6881382"/>
        </p:xfrm>
        <a:graphic>
          <a:graphicData uri="http://schemas.openxmlformats.org/drawingml/2006/table">
            <a:tbl>
              <a:tblPr>
                <a:noFill/>
                <a:tableStyleId>{460ADC59-739A-4ECA-B6B0-82D677DA46E5}</a:tableStyleId>
              </a:tblPr>
              <a:tblGrid>
                <a:gridCol w="9148325">
                  <a:extLst>
                    <a:ext uri="{9D8B030D-6E8A-4147-A177-3AD203B41FA5}">
                      <a16:colId xmlns:a16="http://schemas.microsoft.com/office/drawing/2014/main" val="20000"/>
                    </a:ext>
                  </a:extLst>
                </a:gridCol>
                <a:gridCol w="182447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US" sz="900"/>
                        <a:t>Actividades de historia</a:t>
                      </a:r>
                      <a:endParaRPr sz="900"/>
                    </a:p>
                  </a:txBody>
                  <a:tcPr marL="91425" marR="91425" marT="91425" marB="91425"/>
                </a:tc>
                <a:tc hMerge="1">
                  <a:txBody>
                    <a:bodyPr/>
                    <a:lstStyle/>
                    <a:p>
                      <a:endParaRPr lang="es-MX"/>
                    </a:p>
                  </a:txBody>
                  <a:tcPr/>
                </a:tc>
                <a:extLst>
                  <a:ext uri="{0D108BD9-81ED-4DB2-BD59-A6C34878D82A}">
                    <a16:rowId xmlns:a16="http://schemas.microsoft.com/office/drawing/2014/main" val="10000"/>
                  </a:ext>
                </a:extLst>
              </a:tr>
              <a:tr h="381000">
                <a:tc gridSpan="2">
                  <a:txBody>
                    <a:bodyPr/>
                    <a:lstStyle/>
                    <a:p>
                      <a:pPr marL="0" lvl="0" indent="0" algn="l" rtl="0">
                        <a:spcBef>
                          <a:spcPts val="0"/>
                        </a:spcBef>
                        <a:spcAft>
                          <a:spcPts val="0"/>
                        </a:spcAft>
                        <a:buNone/>
                      </a:pPr>
                      <a:r>
                        <a:rPr lang="en-US" sz="1000"/>
                        <a:t>Trabajo por agendas</a:t>
                      </a:r>
                      <a:endParaRPr sz="1000"/>
                    </a:p>
                    <a:p>
                      <a:pPr marL="0" lvl="0" indent="0" algn="l" rtl="0">
                        <a:spcBef>
                          <a:spcPts val="0"/>
                        </a:spcBef>
                        <a:spcAft>
                          <a:spcPts val="0"/>
                        </a:spcAft>
                        <a:buNone/>
                      </a:pPr>
                      <a:r>
                        <a:rPr lang="en-US" sz="900"/>
                        <a:t>Instrucciones:</a:t>
                      </a:r>
                      <a:endParaRPr sz="900"/>
                    </a:p>
                    <a:p>
                      <a:pPr marL="0" lvl="0" indent="0" algn="l" rtl="0">
                        <a:spcBef>
                          <a:spcPts val="0"/>
                        </a:spcBef>
                        <a:spcAft>
                          <a:spcPts val="0"/>
                        </a:spcAft>
                        <a:buNone/>
                      </a:pPr>
                      <a:r>
                        <a:rPr lang="en-US" sz="900"/>
                        <a:t>Elige 7 actividades de la siguiente lista. Tendrás 4 clases para entregarlas todas, así que organiza tu tiempo para poder conseguirlo.</a:t>
                      </a:r>
                      <a:endParaRPr sz="900"/>
                    </a:p>
                    <a:p>
                      <a:pPr marL="0" lvl="0" indent="0" algn="l" rtl="0">
                        <a:spcBef>
                          <a:spcPts val="0"/>
                        </a:spcBef>
                        <a:spcAft>
                          <a:spcPts val="0"/>
                        </a:spcAft>
                        <a:buNone/>
                      </a:pPr>
                      <a:r>
                        <a:rPr lang="en-US" sz="900"/>
                        <a:t>Se evaluará la calidad de la entrega: los trabajos se deben entregar  limpios, sin faltas de ortografía, citando correctamente cada fuente utilizada para su realización.</a:t>
                      </a:r>
                      <a:endParaRPr sz="900"/>
                    </a:p>
                    <a:p>
                      <a:pPr marL="0" lvl="0" indent="0" algn="l" rtl="0">
                        <a:spcBef>
                          <a:spcPts val="0"/>
                        </a:spcBef>
                        <a:spcAft>
                          <a:spcPts val="0"/>
                        </a:spcAft>
                        <a:buNone/>
                      </a:pPr>
                      <a:r>
                        <a:rPr lang="en-US" sz="900"/>
                        <a:t>Utiliza el mapa que está en el corcho para realizar las actividades que implican identificar geográficamente un lugar o región.</a:t>
                      </a:r>
                      <a:endParaRPr sz="900"/>
                    </a:p>
                  </a:txBody>
                  <a:tcPr marL="91425" marR="91425" marT="91425" marB="91425">
                    <a:lnB w="12575" cap="flat" cmpd="sng">
                      <a:solidFill>
                        <a:srgbClr val="000000"/>
                      </a:solidFill>
                      <a:prstDash val="solid"/>
                      <a:round/>
                      <a:headEnd type="none" w="sm" len="sm"/>
                      <a:tailEnd type="none" w="sm" len="sm"/>
                    </a:lnB>
                  </a:tcPr>
                </a:tc>
                <a:tc hMerge="1">
                  <a:txBody>
                    <a:bodyPr/>
                    <a:lstStyle/>
                    <a:p>
                      <a:endParaRPr lang="es-MX"/>
                    </a:p>
                  </a:txBody>
                  <a:tcPr/>
                </a:tc>
                <a:extLst>
                  <a:ext uri="{0D108BD9-81ED-4DB2-BD59-A6C34878D82A}">
                    <a16:rowId xmlns:a16="http://schemas.microsoft.com/office/drawing/2014/main" val="10001"/>
                  </a:ext>
                </a:extLst>
              </a:tr>
              <a:tr h="278675">
                <a:tc>
                  <a:txBody>
                    <a:bodyPr/>
                    <a:lstStyle/>
                    <a:p>
                      <a:pPr marL="0" lvl="0" indent="0" algn="ctr" rtl="0">
                        <a:lnSpc>
                          <a:spcPct val="115000"/>
                        </a:lnSpc>
                        <a:spcBef>
                          <a:spcPts val="0"/>
                        </a:spcBef>
                        <a:spcAft>
                          <a:spcPts val="0"/>
                        </a:spcAft>
                        <a:buNone/>
                      </a:pPr>
                      <a:r>
                        <a:rPr lang="en-US" sz="900" b="1"/>
                        <a:t>Actividad</a:t>
                      </a:r>
                      <a:endParaRPr sz="9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600" b="1"/>
                        <a:t>Fecha de entrega y firma de la profesora</a:t>
                      </a:r>
                      <a:endParaRPr sz="600" b="1"/>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0600">
                <a:tc>
                  <a:txBody>
                    <a:bodyPr/>
                    <a:lstStyle/>
                    <a:p>
                      <a:pPr marL="0" lvl="0" indent="0" algn="l" rtl="0">
                        <a:lnSpc>
                          <a:spcPct val="115000"/>
                        </a:lnSpc>
                        <a:spcBef>
                          <a:spcPts val="0"/>
                        </a:spcBef>
                        <a:spcAft>
                          <a:spcPts val="0"/>
                        </a:spcAft>
                        <a:buNone/>
                      </a:pPr>
                      <a:r>
                        <a:rPr lang="en-US" sz="900"/>
                        <a:t>a) Busca internet  un mito de origen de algún pueblo mesoamericano y elabora un cómic que represente al relato.</a:t>
                      </a:r>
                      <a:endParaRPr sz="900"/>
                    </a:p>
                    <a:p>
                      <a:pPr marL="0" lvl="0" indent="0" algn="l" rtl="0">
                        <a:lnSpc>
                          <a:spcPct val="115000"/>
                        </a:lnSpc>
                        <a:spcBef>
                          <a:spcPts val="0"/>
                        </a:spcBef>
                        <a:spcAft>
                          <a:spcPts val="0"/>
                        </a:spcAft>
                        <a:buNone/>
                      </a:pPr>
                      <a:r>
                        <a:rPr lang="en-US" sz="900"/>
                        <a:t>El cómic debe incluir el nombre del mito y el pueblo al que pertenece.</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3"/>
                  </a:ext>
                </a:extLst>
              </a:tr>
              <a:tr h="471050">
                <a:tc>
                  <a:txBody>
                    <a:bodyPr/>
                    <a:lstStyle/>
                    <a:p>
                      <a:pPr marL="0" lvl="0" indent="0" algn="l" rtl="0">
                        <a:lnSpc>
                          <a:spcPct val="115000"/>
                        </a:lnSpc>
                        <a:spcBef>
                          <a:spcPts val="0"/>
                        </a:spcBef>
                        <a:spcAft>
                          <a:spcPts val="0"/>
                        </a:spcAft>
                        <a:buNone/>
                      </a:pPr>
                      <a:r>
                        <a:rPr lang="en-US" sz="900"/>
                        <a:t>b)Toma de la tómbola que está en el escritorio un papelito. En él viene el nombre de una zona arqueológica. Ubícala en un mapa y elabora una guía turística sobre ella. La guía debe incluir una traza de la zona.</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lvl="0" indent="0" algn="l" rtl="0">
                        <a:lnSpc>
                          <a:spcPct val="115000"/>
                        </a:lnSpc>
                        <a:spcBef>
                          <a:spcPts val="0"/>
                        </a:spcBef>
                        <a:spcAft>
                          <a:spcPts val="0"/>
                        </a:spcAft>
                        <a:buNone/>
                      </a:pPr>
                      <a:r>
                        <a:rPr lang="en-US" sz="900"/>
                        <a:t>c)Lee el capítulo I de La visión de los vencidos y elabora un reporte de lectura</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5"/>
                  </a:ext>
                </a:extLst>
              </a:tr>
              <a:tr h="381000">
                <a:tc>
                  <a:txBody>
                    <a:bodyPr/>
                    <a:lstStyle/>
                    <a:p>
                      <a:pPr marL="0" lvl="0" indent="0" algn="l" rtl="0">
                        <a:lnSpc>
                          <a:spcPct val="115000"/>
                        </a:lnSpc>
                        <a:spcBef>
                          <a:spcPts val="0"/>
                        </a:spcBef>
                        <a:spcAft>
                          <a:spcPts val="0"/>
                        </a:spcAft>
                        <a:buNone/>
                      </a:pPr>
                      <a:r>
                        <a:rPr lang="en-US" sz="900"/>
                        <a:t>d)¿Qué pueblos indígenas son de Aridoamérica? ¿Cuántos pertenecían a México y cuántos pertenecen ahora a Estados Unidos? Ubícalos en un mapa</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6"/>
                  </a:ext>
                </a:extLst>
              </a:tr>
              <a:tr h="381000">
                <a:tc>
                  <a:txBody>
                    <a:bodyPr/>
                    <a:lstStyle/>
                    <a:p>
                      <a:pPr marL="0" lvl="0" indent="0" algn="l" rtl="0">
                        <a:lnSpc>
                          <a:spcPct val="115000"/>
                        </a:lnSpc>
                        <a:spcBef>
                          <a:spcPts val="0"/>
                        </a:spcBef>
                        <a:spcAft>
                          <a:spcPts val="0"/>
                        </a:spcAft>
                        <a:buNone/>
                      </a:pPr>
                      <a:r>
                        <a:rPr lang="en-US" sz="900"/>
                        <a:t>e) Investiga  sobre el desarrollo en el conocimiento matemático de los pueblos mayas y elabora un cartel en el que muestres los resultados de tu investigación</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7"/>
                  </a:ext>
                </a:extLst>
              </a:tr>
              <a:tr h="381000">
                <a:tc>
                  <a:txBody>
                    <a:bodyPr/>
                    <a:lstStyle/>
                    <a:p>
                      <a:pPr marL="0" lvl="0" indent="0" algn="l" rtl="0">
                        <a:lnSpc>
                          <a:spcPct val="115000"/>
                        </a:lnSpc>
                        <a:spcBef>
                          <a:spcPts val="0"/>
                        </a:spcBef>
                        <a:spcAft>
                          <a:spcPts val="0"/>
                        </a:spcAft>
                        <a:buNone/>
                      </a:pPr>
                      <a:r>
                        <a:rPr lang="en-US" sz="900"/>
                        <a:t>f) A partir de la pregunta ¿Qué lugar tiene el conocimiento sobre el medio ambiente en una sociedad? Elabora un ensayo breve. Utiliza el ejemplo de alguna cultura prehispánica en tu trabajo.</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8"/>
                  </a:ext>
                </a:extLst>
              </a:tr>
              <a:tr h="381000">
                <a:tc>
                  <a:txBody>
                    <a:bodyPr/>
                    <a:lstStyle/>
                    <a:p>
                      <a:pPr marL="0" lvl="0" indent="0" algn="l" rtl="0">
                        <a:lnSpc>
                          <a:spcPct val="115000"/>
                        </a:lnSpc>
                        <a:spcBef>
                          <a:spcPts val="0"/>
                        </a:spcBef>
                        <a:spcAft>
                          <a:spcPts val="0"/>
                        </a:spcAft>
                        <a:buNone/>
                      </a:pPr>
                      <a:r>
                        <a:rPr lang="en-US" sz="900"/>
                        <a:t>g) En equipos de 5 personas, lee el texto “Aridamérica”  del libro </a:t>
                      </a:r>
                      <a:r>
                        <a:rPr lang="en-US" sz="900" i="1"/>
                        <a:t>El pasado Indígena </a:t>
                      </a:r>
                      <a:r>
                        <a:rPr lang="en-US" sz="900"/>
                        <a:t> de Alfredo López Austin y Leonardo López Luján. Elaboren un organizador gráfico con las características fundamentales de la región</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09"/>
                  </a:ext>
                </a:extLst>
              </a:tr>
              <a:tr h="381000">
                <a:tc>
                  <a:txBody>
                    <a:bodyPr/>
                    <a:lstStyle/>
                    <a:p>
                      <a:pPr marL="0" lvl="0" indent="0" algn="l" rtl="0">
                        <a:lnSpc>
                          <a:spcPct val="115000"/>
                        </a:lnSpc>
                        <a:spcBef>
                          <a:spcPts val="0"/>
                        </a:spcBef>
                        <a:spcAft>
                          <a:spcPts val="0"/>
                        </a:spcAft>
                        <a:buNone/>
                      </a:pPr>
                      <a:r>
                        <a:rPr lang="en-US" sz="900"/>
                        <a:t>h) En parejas, haz la reproducción de alguna obra artística de la época prehispánica. Señala el pueblo que la elaboró, en qué sitio está y a qué época pertenece.</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10"/>
                  </a:ext>
                </a:extLst>
              </a:tr>
              <a:tr h="381000">
                <a:tc>
                  <a:txBody>
                    <a:bodyPr/>
                    <a:lstStyle/>
                    <a:p>
                      <a:pPr marL="0" lvl="0" indent="0" algn="l" rtl="0">
                        <a:lnSpc>
                          <a:spcPct val="115000"/>
                        </a:lnSpc>
                        <a:spcBef>
                          <a:spcPts val="0"/>
                        </a:spcBef>
                        <a:spcAft>
                          <a:spcPts val="0"/>
                        </a:spcAft>
                        <a:buNone/>
                      </a:pPr>
                      <a:r>
                        <a:rPr lang="en-US" sz="900"/>
                        <a:t>i)Busca las características de la cultura zapoteca y en parejas hagan una infografía</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11"/>
                  </a:ext>
                </a:extLst>
              </a:tr>
              <a:tr h="381000">
                <a:tc>
                  <a:txBody>
                    <a:bodyPr/>
                    <a:lstStyle/>
                    <a:p>
                      <a:pPr marL="0" lvl="0" indent="0" algn="l" rtl="0">
                        <a:lnSpc>
                          <a:spcPct val="115000"/>
                        </a:lnSpc>
                        <a:spcBef>
                          <a:spcPts val="0"/>
                        </a:spcBef>
                        <a:spcAft>
                          <a:spcPts val="0"/>
                        </a:spcAft>
                        <a:buNone/>
                      </a:pPr>
                      <a:r>
                        <a:rPr lang="en-US" sz="900"/>
                        <a:t>j) En parejas, elabora un juego de mesa que esté inspirado en el desarrollo de los pueblos mesoamericanos.</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12"/>
                  </a:ext>
                </a:extLst>
              </a:tr>
              <a:tr h="381000">
                <a:tc>
                  <a:txBody>
                    <a:bodyPr/>
                    <a:lstStyle/>
                    <a:p>
                      <a:pPr marL="0" lvl="0" indent="0" algn="l" rtl="0">
                        <a:lnSpc>
                          <a:spcPct val="115000"/>
                        </a:lnSpc>
                        <a:spcBef>
                          <a:spcPts val="0"/>
                        </a:spcBef>
                        <a:spcAft>
                          <a:spcPts val="0"/>
                        </a:spcAft>
                        <a:buNone/>
                      </a:pPr>
                      <a:r>
                        <a:rPr lang="en-US" sz="900"/>
                        <a:t>k) Haz una Investigación sobre el uso de la medicina en Mesoamérica. Elabora una presentación en Google en la que muestres los resultados de tu investigación y compártela con tus compañeros.</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13"/>
                  </a:ext>
                </a:extLst>
              </a:tr>
              <a:tr h="381000">
                <a:tc>
                  <a:txBody>
                    <a:bodyPr/>
                    <a:lstStyle/>
                    <a:p>
                      <a:pPr marL="0" lvl="0" indent="0" algn="l" rtl="0">
                        <a:lnSpc>
                          <a:spcPct val="115000"/>
                        </a:lnSpc>
                        <a:spcBef>
                          <a:spcPts val="0"/>
                        </a:spcBef>
                        <a:spcAft>
                          <a:spcPts val="0"/>
                        </a:spcAft>
                        <a:buNone/>
                      </a:pPr>
                      <a:r>
                        <a:rPr lang="en-US" sz="900"/>
                        <a:t>l) Ve el capítulo 1 de la serie “Hijos de las estrellas” (</a:t>
                      </a:r>
                      <a:r>
                        <a:rPr lang="en-US" sz="900" u="sng">
                          <a:solidFill>
                            <a:schemeClr val="hlink"/>
                          </a:solidFill>
                          <a:hlinkClick r:id="rId3"/>
                        </a:rPr>
                        <a:t>https://www.documaniatv.com/ciencia-y-tecnologia/hijos-de-las-estrellas-1-el-sol-video_c259b2f1f.html</a:t>
                      </a:r>
                      <a:r>
                        <a:rPr lang="en-US" sz="900"/>
                        <a:t>) en donde se habla del conocimiento astronómico de diferentes culturas mesoamericanas, y en una cuartilla elabora una reflexión sobre lo visto</a:t>
                      </a:r>
                      <a:endParaRPr sz="900"/>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12575" cap="flat" cmpd="sng">
                      <a:solidFill>
                        <a:srgbClr val="000000"/>
                      </a:solidFill>
                      <a:prstDash val="solid"/>
                      <a:round/>
                      <a:headEnd type="none" w="sm" len="sm"/>
                      <a:tailEnd type="none" w="sm" len="sm"/>
                    </a:lnL>
                  </a:tcPr>
                </a:tc>
                <a:extLst>
                  <a:ext uri="{0D108BD9-81ED-4DB2-BD59-A6C34878D82A}">
                    <a16:rowId xmlns:a16="http://schemas.microsoft.com/office/drawing/2014/main" val="10014"/>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80"/>
          <p:cNvPicPr preferRelativeResize="0"/>
          <p:nvPr/>
        </p:nvPicPr>
        <p:blipFill rotWithShape="1">
          <a:blip r:embed="rId3">
            <a:alphaModFix/>
          </a:blip>
          <a:srcRect t="12588" r="55158" b="7386"/>
          <a:stretch/>
        </p:blipFill>
        <p:spPr>
          <a:xfrm>
            <a:off x="3701675" y="208325"/>
            <a:ext cx="7950274" cy="6352226"/>
          </a:xfrm>
          <a:prstGeom prst="rect">
            <a:avLst/>
          </a:prstGeom>
          <a:noFill/>
          <a:ln>
            <a:noFill/>
          </a:ln>
        </p:spPr>
      </p:pic>
      <p:sp>
        <p:nvSpPr>
          <p:cNvPr id="592" name="Google Shape;592;p80"/>
          <p:cNvSpPr txBox="1"/>
          <p:nvPr/>
        </p:nvSpPr>
        <p:spPr>
          <a:xfrm>
            <a:off x="1172050" y="1015575"/>
            <a:ext cx="2843100" cy="11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Rúbrica para caricatura política</a:t>
            </a:r>
            <a:endParaRPr>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81"/>
          <p:cNvPicPr preferRelativeResize="0"/>
          <p:nvPr/>
        </p:nvPicPr>
        <p:blipFill rotWithShape="1">
          <a:blip r:embed="rId3">
            <a:alphaModFix/>
          </a:blip>
          <a:srcRect t="16101" r="39172" b="9730"/>
          <a:stretch/>
        </p:blipFill>
        <p:spPr>
          <a:xfrm>
            <a:off x="2743200" y="288800"/>
            <a:ext cx="9303751" cy="6321325"/>
          </a:xfrm>
          <a:prstGeom prst="rect">
            <a:avLst/>
          </a:prstGeom>
          <a:noFill/>
          <a:ln>
            <a:noFill/>
          </a:ln>
        </p:spPr>
      </p:pic>
      <p:sp>
        <p:nvSpPr>
          <p:cNvPr id="599" name="Google Shape;599;p81"/>
          <p:cNvSpPr txBox="1"/>
          <p:nvPr/>
        </p:nvSpPr>
        <p:spPr>
          <a:xfrm>
            <a:off x="1479400" y="2629225"/>
            <a:ext cx="1940100" cy="11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Editorial</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p:nvPr/>
        </p:nvSpPr>
        <p:spPr>
          <a:xfrm>
            <a:off x="358533" y="231344"/>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1: </a:t>
            </a:r>
            <a:r>
              <a:rPr lang="en-US" sz="2400" b="0" i="0" u="none" strike="noStrike" cap="none">
                <a:solidFill>
                  <a:srgbClr val="548135"/>
                </a:solidFill>
                <a:latin typeface="Century Gothic"/>
                <a:ea typeface="Century Gothic"/>
                <a:cs typeface="Century Gothic"/>
                <a:sym typeface="Century Gothic"/>
              </a:rPr>
              <a:t>C.A.I.A.C. Conclusiones Generales</a:t>
            </a:r>
            <a:r>
              <a:rPr lang="en-US" sz="24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35" name="Google Shape;135;p19"/>
          <p:cNvCxnSpPr/>
          <p:nvPr/>
        </p:nvCxnSpPr>
        <p:spPr>
          <a:xfrm rot="10800000" flipH="1">
            <a:off x="430643" y="933250"/>
            <a:ext cx="2746191" cy="5983"/>
          </a:xfrm>
          <a:prstGeom prst="straightConnector1">
            <a:avLst/>
          </a:prstGeom>
          <a:noFill/>
          <a:ln w="28575" cap="flat" cmpd="sng">
            <a:solidFill>
              <a:schemeClr val="accent1"/>
            </a:solidFill>
            <a:prstDash val="solid"/>
            <a:miter lim="800000"/>
            <a:headEnd type="none" w="sm" len="sm"/>
            <a:tailEnd type="none" w="sm" len="sm"/>
          </a:ln>
        </p:spPr>
      </p:cxnSp>
      <p:pic>
        <p:nvPicPr>
          <p:cNvPr id="136" name="Google Shape;136;p19"/>
          <p:cNvPicPr preferRelativeResize="0">
            <a:picLocks noGrp="1"/>
          </p:cNvPicPr>
          <p:nvPr>
            <p:ph type="body" idx="1"/>
          </p:nvPr>
        </p:nvPicPr>
        <p:blipFill rotWithShape="1">
          <a:blip r:embed="rId3">
            <a:alphaModFix/>
          </a:blip>
          <a:srcRect l="11664" t="8938" r="11171" b="16525"/>
          <a:stretch/>
        </p:blipFill>
        <p:spPr>
          <a:xfrm>
            <a:off x="957266" y="1035198"/>
            <a:ext cx="9558337" cy="519077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2"/>
          <p:cNvSpPr txBox="1">
            <a:spLocks noGrp="1"/>
          </p:cNvSpPr>
          <p:nvPr>
            <p:ph type="title"/>
          </p:nvPr>
        </p:nvSpPr>
        <p:spPr>
          <a:xfrm>
            <a:off x="838200" y="365129"/>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Rúbrica cartel “Especies endémicas de Mesoamérica”</a:t>
            </a:r>
            <a:endParaRPr/>
          </a:p>
        </p:txBody>
      </p:sp>
      <p:pic>
        <p:nvPicPr>
          <p:cNvPr id="606" name="Google Shape;606;p82"/>
          <p:cNvPicPr preferRelativeResize="0"/>
          <p:nvPr/>
        </p:nvPicPr>
        <p:blipFill>
          <a:blip r:embed="rId3">
            <a:alphaModFix/>
          </a:blip>
          <a:stretch>
            <a:fillRect/>
          </a:stretch>
        </p:blipFill>
        <p:spPr>
          <a:xfrm>
            <a:off x="1110875" y="1690825"/>
            <a:ext cx="8572950" cy="46714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3"/>
          <p:cNvSpPr txBox="1">
            <a:spLocks noGrp="1"/>
          </p:cNvSpPr>
          <p:nvPr>
            <p:ph type="title"/>
          </p:nvPr>
        </p:nvSpPr>
        <p:spPr>
          <a:xfrm>
            <a:off x="838200" y="274925"/>
            <a:ext cx="10515600" cy="705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Rúbrica para la evaluación de la maqueta. </a:t>
            </a:r>
            <a:endParaRPr/>
          </a:p>
        </p:txBody>
      </p:sp>
      <p:graphicFrame>
        <p:nvGraphicFramePr>
          <p:cNvPr id="613" name="Google Shape;613;p83"/>
          <p:cNvGraphicFramePr/>
          <p:nvPr/>
        </p:nvGraphicFramePr>
        <p:xfrm>
          <a:off x="1359250" y="1075165"/>
          <a:ext cx="9473475" cy="5059410"/>
        </p:xfrm>
        <a:graphic>
          <a:graphicData uri="http://schemas.openxmlformats.org/drawingml/2006/table">
            <a:tbl>
              <a:tblPr>
                <a:noFill/>
                <a:tableStyleId>{CB607483-7701-4868-921A-64BA9ECE66E8}</a:tableStyleId>
              </a:tblPr>
              <a:tblGrid>
                <a:gridCol w="1829850">
                  <a:extLst>
                    <a:ext uri="{9D8B030D-6E8A-4147-A177-3AD203B41FA5}">
                      <a16:colId xmlns:a16="http://schemas.microsoft.com/office/drawing/2014/main" val="20000"/>
                    </a:ext>
                  </a:extLst>
                </a:gridCol>
                <a:gridCol w="1853000">
                  <a:extLst>
                    <a:ext uri="{9D8B030D-6E8A-4147-A177-3AD203B41FA5}">
                      <a16:colId xmlns:a16="http://schemas.microsoft.com/office/drawing/2014/main" val="20001"/>
                    </a:ext>
                  </a:extLst>
                </a:gridCol>
                <a:gridCol w="1853000">
                  <a:extLst>
                    <a:ext uri="{9D8B030D-6E8A-4147-A177-3AD203B41FA5}">
                      <a16:colId xmlns:a16="http://schemas.microsoft.com/office/drawing/2014/main" val="20002"/>
                    </a:ext>
                  </a:extLst>
                </a:gridCol>
                <a:gridCol w="2084625">
                  <a:extLst>
                    <a:ext uri="{9D8B030D-6E8A-4147-A177-3AD203B41FA5}">
                      <a16:colId xmlns:a16="http://schemas.microsoft.com/office/drawing/2014/main" val="20003"/>
                    </a:ext>
                  </a:extLst>
                </a:gridCol>
                <a:gridCol w="1853000">
                  <a:extLst>
                    <a:ext uri="{9D8B030D-6E8A-4147-A177-3AD203B41FA5}">
                      <a16:colId xmlns:a16="http://schemas.microsoft.com/office/drawing/2014/main" val="20004"/>
                    </a:ext>
                  </a:extLst>
                </a:gridCol>
              </a:tblGrid>
              <a:tr h="357225">
                <a:tc gridSpan="5">
                  <a:txBody>
                    <a:bodyPr/>
                    <a:lstStyle/>
                    <a:p>
                      <a:pPr marL="0" lvl="0" indent="0" algn="l" rtl="0">
                        <a:spcBef>
                          <a:spcPts val="0"/>
                        </a:spcBef>
                        <a:spcAft>
                          <a:spcPts val="0"/>
                        </a:spcAft>
                        <a:buNone/>
                      </a:pPr>
                      <a:r>
                        <a:rPr lang="en-US" b="1"/>
                        <a:t>Docente:</a:t>
                      </a:r>
                      <a:r>
                        <a:rPr lang="en-US"/>
                        <a:t> Jorge A. Herrera Magaña</a:t>
                      </a:r>
                      <a:endParaRPr/>
                    </a:p>
                  </a:txBody>
                  <a:tcPr marL="91425" marR="91425" marT="91425" marB="914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60700">
                <a:tc>
                  <a:txBody>
                    <a:bodyPr/>
                    <a:lstStyle/>
                    <a:p>
                      <a:pPr marL="0" lvl="0" indent="0" algn="l" rtl="0">
                        <a:spcBef>
                          <a:spcPts val="0"/>
                        </a:spcBef>
                        <a:spcAft>
                          <a:spcPts val="0"/>
                        </a:spcAft>
                        <a:buNone/>
                      </a:pPr>
                      <a:r>
                        <a:rPr lang="en-US" b="1"/>
                        <a:t>Equipo: </a:t>
                      </a:r>
                      <a:endParaRPr b="1"/>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b="1"/>
                        <a:t>Integrantes:</a:t>
                      </a:r>
                      <a:endParaRPr b="1"/>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extLst>
                  <a:ext uri="{0D108BD9-81ED-4DB2-BD59-A6C34878D82A}">
                    <a16:rowId xmlns:a16="http://schemas.microsoft.com/office/drawing/2014/main" val="10001"/>
                  </a:ext>
                </a:extLst>
              </a:tr>
              <a:tr h="360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57225">
                <a:tc gridSpan="2">
                  <a:txBody>
                    <a:bodyPr/>
                    <a:lstStyle/>
                    <a:p>
                      <a:pPr marL="0" lvl="0" indent="0" algn="l" rtl="0">
                        <a:spcBef>
                          <a:spcPts val="0"/>
                        </a:spcBef>
                        <a:spcAft>
                          <a:spcPts val="0"/>
                        </a:spcAft>
                        <a:buNone/>
                      </a:pPr>
                      <a:r>
                        <a:rPr lang="en-US" b="1"/>
                        <a:t>RUBRO</a:t>
                      </a:r>
                      <a:endParaRPr b="1"/>
                    </a:p>
                  </a:txBody>
                  <a:tcPr marL="91425" marR="91425" marT="91425" marB="91425"/>
                </a:tc>
                <a:tc hMerge="1">
                  <a:txBody>
                    <a:bodyPr/>
                    <a:lstStyle/>
                    <a:p>
                      <a:endParaRPr lang="es-MX"/>
                    </a:p>
                  </a:txBody>
                  <a:tcPr/>
                </a:tc>
                <a:tc>
                  <a:txBody>
                    <a:bodyPr/>
                    <a:lstStyle/>
                    <a:p>
                      <a:pPr marL="0" lvl="0" indent="0" algn="l" rtl="0">
                        <a:spcBef>
                          <a:spcPts val="0"/>
                        </a:spcBef>
                        <a:spcAft>
                          <a:spcPts val="0"/>
                        </a:spcAft>
                        <a:buNone/>
                      </a:pPr>
                      <a:r>
                        <a:rPr lang="en-US" b="1"/>
                        <a:t>10 Pts.</a:t>
                      </a:r>
                      <a:endParaRPr b="1"/>
                    </a:p>
                  </a:txBody>
                  <a:tcPr marL="91425" marR="91425" marT="91425" marB="91425"/>
                </a:tc>
                <a:tc>
                  <a:txBody>
                    <a:bodyPr/>
                    <a:lstStyle/>
                    <a:p>
                      <a:pPr marL="0" lvl="0" indent="0" algn="l" rtl="0">
                        <a:spcBef>
                          <a:spcPts val="0"/>
                        </a:spcBef>
                        <a:spcAft>
                          <a:spcPts val="0"/>
                        </a:spcAft>
                        <a:buNone/>
                      </a:pPr>
                      <a:r>
                        <a:rPr lang="en-US" b="1"/>
                        <a:t>5 Pts.</a:t>
                      </a:r>
                      <a:endParaRPr b="1"/>
                    </a:p>
                  </a:txBody>
                  <a:tcPr marL="91425" marR="91425" marT="91425" marB="91425"/>
                </a:tc>
                <a:tc>
                  <a:txBody>
                    <a:bodyPr/>
                    <a:lstStyle/>
                    <a:p>
                      <a:pPr marL="0" lvl="0" indent="0" algn="l" rtl="0">
                        <a:spcBef>
                          <a:spcPts val="0"/>
                        </a:spcBef>
                        <a:spcAft>
                          <a:spcPts val="0"/>
                        </a:spcAft>
                        <a:buNone/>
                      </a:pPr>
                      <a:r>
                        <a:rPr lang="en-US" b="1"/>
                        <a:t>0 Pts.</a:t>
                      </a:r>
                      <a:endParaRPr b="1"/>
                    </a:p>
                  </a:txBody>
                  <a:tcPr marL="91425" marR="91425" marT="91425" marB="91425"/>
                </a:tc>
                <a:extLst>
                  <a:ext uri="{0D108BD9-81ED-4DB2-BD59-A6C34878D82A}">
                    <a16:rowId xmlns:a16="http://schemas.microsoft.com/office/drawing/2014/main" val="10003"/>
                  </a:ext>
                </a:extLst>
              </a:tr>
              <a:tr h="275350">
                <a:tc rowSpan="2" gridSpan="2">
                  <a:txBody>
                    <a:bodyPr/>
                    <a:lstStyle/>
                    <a:p>
                      <a:pPr marL="0" lvl="0" indent="0" algn="l" rtl="0">
                        <a:spcBef>
                          <a:spcPts val="0"/>
                        </a:spcBef>
                        <a:spcAft>
                          <a:spcPts val="0"/>
                        </a:spcAft>
                        <a:buNone/>
                      </a:pPr>
                      <a:r>
                        <a:rPr lang="en-US"/>
                        <a:t>La maqueta fue construida con materiales reciclados o reutilizables.</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4"/>
                  </a:ext>
                </a:extLst>
              </a:tr>
              <a:tr h="27262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5"/>
                  </a:ext>
                </a:extLst>
              </a:tr>
              <a:tr h="299125">
                <a:tc rowSpan="2" gridSpan="2">
                  <a:txBody>
                    <a:bodyPr/>
                    <a:lstStyle/>
                    <a:p>
                      <a:pPr marL="0" lvl="0" indent="0" algn="l" rtl="0">
                        <a:spcBef>
                          <a:spcPts val="0"/>
                        </a:spcBef>
                        <a:spcAft>
                          <a:spcPts val="0"/>
                        </a:spcAft>
                        <a:buNone/>
                      </a:pPr>
                      <a:r>
                        <a:rPr lang="en-US"/>
                        <a:t>La maqueta es alusiva a un basamento piramidal del cual se conocen dimensiones.</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6"/>
                  </a:ext>
                </a:extLst>
              </a:tr>
              <a:tr h="2488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7"/>
                  </a:ext>
                </a:extLst>
              </a:tr>
              <a:tr h="275350">
                <a:tc rowSpan="2" gridSpan="2">
                  <a:txBody>
                    <a:bodyPr/>
                    <a:lstStyle/>
                    <a:p>
                      <a:pPr marL="0" lvl="0" indent="0" algn="l" rtl="0">
                        <a:spcBef>
                          <a:spcPts val="0"/>
                        </a:spcBef>
                        <a:spcAft>
                          <a:spcPts val="0"/>
                        </a:spcAft>
                        <a:buNone/>
                      </a:pPr>
                      <a:r>
                        <a:rPr lang="en-US"/>
                        <a:t>La representaciòn del basamento piramidal guarda proporciones en sus dimensiones.</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8"/>
                  </a:ext>
                </a:extLst>
              </a:tr>
              <a:tr h="3133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9"/>
                  </a:ext>
                </a:extLst>
              </a:tr>
              <a:tr h="418075">
                <a:tc rowSpan="2" gridSpan="2">
                  <a:txBody>
                    <a:bodyPr/>
                    <a:lstStyle/>
                    <a:p>
                      <a:pPr marL="0" lvl="0" indent="0" algn="l" rtl="0">
                        <a:spcBef>
                          <a:spcPts val="0"/>
                        </a:spcBef>
                        <a:spcAft>
                          <a:spcPts val="0"/>
                        </a:spcAft>
                        <a:buNone/>
                      </a:pPr>
                      <a:r>
                        <a:rPr lang="en-US"/>
                        <a:t>Todos los integrantes del equipo expusieron datos geométricos y trigonométricos relacionados con la representación.</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10"/>
                  </a:ext>
                </a:extLst>
              </a:tr>
              <a:tr h="3949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1"/>
                  </a:ext>
                </a:extLst>
              </a:tr>
              <a:tr h="407900">
                <a:tc rowSpan="2" gridSpan="2">
                  <a:txBody>
                    <a:bodyPr/>
                    <a:lstStyle/>
                    <a:p>
                      <a:pPr marL="0" lvl="0" indent="0" algn="l" rtl="0">
                        <a:spcBef>
                          <a:spcPts val="0"/>
                        </a:spcBef>
                        <a:spcAft>
                          <a:spcPts val="0"/>
                        </a:spcAft>
                        <a:buNone/>
                      </a:pPr>
                      <a:r>
                        <a:rPr lang="en-US"/>
                        <a:t>El equipo entregó un reporte impreso complementario con una extensión de los datos presentados durante la exposición</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12"/>
                  </a:ext>
                </a:extLst>
              </a:tr>
              <a:tr h="4051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4"/>
          <p:cNvSpPr txBox="1">
            <a:spLocks noGrp="1"/>
          </p:cNvSpPr>
          <p:nvPr>
            <p:ph type="title"/>
          </p:nvPr>
        </p:nvSpPr>
        <p:spPr>
          <a:xfrm>
            <a:off x="838200" y="274925"/>
            <a:ext cx="10515600" cy="705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Rúbrica para la evaluación de la maqueta. </a:t>
            </a:r>
            <a:endParaRPr/>
          </a:p>
        </p:txBody>
      </p:sp>
      <p:graphicFrame>
        <p:nvGraphicFramePr>
          <p:cNvPr id="620" name="Google Shape;620;p84"/>
          <p:cNvGraphicFramePr/>
          <p:nvPr/>
        </p:nvGraphicFramePr>
        <p:xfrm>
          <a:off x="1554150" y="1200685"/>
          <a:ext cx="9083700" cy="5369375"/>
        </p:xfrm>
        <a:graphic>
          <a:graphicData uri="http://schemas.openxmlformats.org/drawingml/2006/table">
            <a:tbl>
              <a:tblPr>
                <a:noFill/>
                <a:tableStyleId>{CB607483-7701-4868-921A-64BA9ECE66E8}</a:tableStyleId>
              </a:tblPr>
              <a:tblGrid>
                <a:gridCol w="1830825">
                  <a:extLst>
                    <a:ext uri="{9D8B030D-6E8A-4147-A177-3AD203B41FA5}">
                      <a16:colId xmlns:a16="http://schemas.microsoft.com/office/drawing/2014/main" val="20000"/>
                    </a:ext>
                  </a:extLst>
                </a:gridCol>
                <a:gridCol w="1830825">
                  <a:extLst>
                    <a:ext uri="{9D8B030D-6E8A-4147-A177-3AD203B41FA5}">
                      <a16:colId xmlns:a16="http://schemas.microsoft.com/office/drawing/2014/main" val="20001"/>
                    </a:ext>
                  </a:extLst>
                </a:gridCol>
                <a:gridCol w="1948175">
                  <a:extLst>
                    <a:ext uri="{9D8B030D-6E8A-4147-A177-3AD203B41FA5}">
                      <a16:colId xmlns:a16="http://schemas.microsoft.com/office/drawing/2014/main" val="20002"/>
                    </a:ext>
                  </a:extLst>
                </a:gridCol>
                <a:gridCol w="2112500">
                  <a:extLst>
                    <a:ext uri="{9D8B030D-6E8A-4147-A177-3AD203B41FA5}">
                      <a16:colId xmlns:a16="http://schemas.microsoft.com/office/drawing/2014/main" val="20003"/>
                    </a:ext>
                  </a:extLst>
                </a:gridCol>
                <a:gridCol w="1361375">
                  <a:extLst>
                    <a:ext uri="{9D8B030D-6E8A-4147-A177-3AD203B41FA5}">
                      <a16:colId xmlns:a16="http://schemas.microsoft.com/office/drawing/2014/main" val="20004"/>
                    </a:ext>
                  </a:extLst>
                </a:gridCol>
              </a:tblGrid>
              <a:tr h="376450">
                <a:tc gridSpan="5">
                  <a:txBody>
                    <a:bodyPr/>
                    <a:lstStyle/>
                    <a:p>
                      <a:pPr marL="0" lvl="0" indent="0" algn="l" rtl="0">
                        <a:spcBef>
                          <a:spcPts val="0"/>
                        </a:spcBef>
                        <a:spcAft>
                          <a:spcPts val="0"/>
                        </a:spcAft>
                        <a:buNone/>
                      </a:pPr>
                      <a:r>
                        <a:rPr lang="en-US"/>
                        <a:t>Docente: Jorge A. Herrera Magaña</a:t>
                      </a:r>
                      <a:endParaRPr/>
                    </a:p>
                  </a:txBody>
                  <a:tcPr marL="91425" marR="91425" marT="91425" marB="914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380100">
                <a:tc>
                  <a:txBody>
                    <a:bodyPr/>
                    <a:lstStyle/>
                    <a:p>
                      <a:pPr marL="0" lvl="0" indent="0" algn="l" rtl="0">
                        <a:spcBef>
                          <a:spcPts val="0"/>
                        </a:spcBef>
                        <a:spcAft>
                          <a:spcPts val="0"/>
                        </a:spcAft>
                        <a:buNone/>
                      </a:pPr>
                      <a:r>
                        <a:rPr lang="en-US"/>
                        <a:t>Equipo: </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Integrantes:</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extLst>
                  <a:ext uri="{0D108BD9-81ED-4DB2-BD59-A6C34878D82A}">
                    <a16:rowId xmlns:a16="http://schemas.microsoft.com/office/drawing/2014/main" val="10001"/>
                  </a:ext>
                </a:extLst>
              </a:tr>
              <a:tr h="380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76450">
                <a:tc gridSpan="2">
                  <a:txBody>
                    <a:bodyPr/>
                    <a:lstStyle/>
                    <a:p>
                      <a:pPr marL="0" lvl="0" indent="0" algn="l" rtl="0">
                        <a:spcBef>
                          <a:spcPts val="0"/>
                        </a:spcBef>
                        <a:spcAft>
                          <a:spcPts val="0"/>
                        </a:spcAft>
                        <a:buNone/>
                      </a:pPr>
                      <a:r>
                        <a:rPr lang="en-US"/>
                        <a:t>RUBRO</a:t>
                      </a:r>
                      <a:endParaRPr/>
                    </a:p>
                  </a:txBody>
                  <a:tcPr marL="91425" marR="91425" marT="91425" marB="91425"/>
                </a:tc>
                <a:tc hMerge="1">
                  <a:txBody>
                    <a:bodyPr/>
                    <a:lstStyle/>
                    <a:p>
                      <a:endParaRPr lang="es-MX"/>
                    </a:p>
                  </a:txBody>
                  <a:tcPr/>
                </a:tc>
                <a:tc>
                  <a:txBody>
                    <a:bodyPr/>
                    <a:lstStyle/>
                    <a:p>
                      <a:pPr marL="0" lvl="0" indent="0" algn="l" rtl="0">
                        <a:spcBef>
                          <a:spcPts val="0"/>
                        </a:spcBef>
                        <a:spcAft>
                          <a:spcPts val="0"/>
                        </a:spcAft>
                        <a:buNone/>
                      </a:pPr>
                      <a:r>
                        <a:rPr lang="en-US"/>
                        <a:t>10 Pts.</a:t>
                      </a:r>
                      <a:endParaRPr/>
                    </a:p>
                  </a:txBody>
                  <a:tcPr marL="91425" marR="91425" marT="91425" marB="91425"/>
                </a:tc>
                <a:tc>
                  <a:txBody>
                    <a:bodyPr/>
                    <a:lstStyle/>
                    <a:p>
                      <a:pPr marL="0" lvl="0" indent="0" algn="l" rtl="0">
                        <a:spcBef>
                          <a:spcPts val="0"/>
                        </a:spcBef>
                        <a:spcAft>
                          <a:spcPts val="0"/>
                        </a:spcAft>
                        <a:buNone/>
                      </a:pPr>
                      <a:r>
                        <a:rPr lang="en-US"/>
                        <a:t>5 Pts.</a:t>
                      </a:r>
                      <a:endParaRPr/>
                    </a:p>
                  </a:txBody>
                  <a:tcPr marL="91425" marR="91425" marT="91425" marB="91425"/>
                </a:tc>
                <a:tc>
                  <a:txBody>
                    <a:bodyPr/>
                    <a:lstStyle/>
                    <a:p>
                      <a:pPr marL="0" lvl="0" indent="0" algn="l" rtl="0">
                        <a:spcBef>
                          <a:spcPts val="0"/>
                        </a:spcBef>
                        <a:spcAft>
                          <a:spcPts val="0"/>
                        </a:spcAft>
                        <a:buNone/>
                      </a:pPr>
                      <a:r>
                        <a:rPr lang="en-US"/>
                        <a:t>0 Pts.</a:t>
                      </a:r>
                      <a:endParaRPr/>
                    </a:p>
                  </a:txBody>
                  <a:tcPr marL="91425" marR="91425" marT="91425" marB="91425"/>
                </a:tc>
                <a:extLst>
                  <a:ext uri="{0D108BD9-81ED-4DB2-BD59-A6C34878D82A}">
                    <a16:rowId xmlns:a16="http://schemas.microsoft.com/office/drawing/2014/main" val="10003"/>
                  </a:ext>
                </a:extLst>
              </a:tr>
              <a:tr h="258225">
                <a:tc rowSpan="2" gridSpan="2">
                  <a:txBody>
                    <a:bodyPr/>
                    <a:lstStyle/>
                    <a:p>
                      <a:pPr marL="0" lvl="0" indent="0" algn="l" rtl="0">
                        <a:spcBef>
                          <a:spcPts val="0"/>
                        </a:spcBef>
                        <a:spcAft>
                          <a:spcPts val="0"/>
                        </a:spcAft>
                        <a:buNone/>
                      </a:pPr>
                      <a:r>
                        <a:rPr lang="en-US"/>
                        <a:t>El equipo expuso claramente el método para conservar la proporción en la maqueta.</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4"/>
                  </a:ext>
                </a:extLst>
              </a:tr>
              <a:tr h="5202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5"/>
                  </a:ext>
                </a:extLst>
              </a:tr>
              <a:tr h="486850">
                <a:tc rowSpan="2" gridSpan="2">
                  <a:txBody>
                    <a:bodyPr/>
                    <a:lstStyle/>
                    <a:p>
                      <a:pPr marL="0" lvl="0" indent="0" algn="l" rtl="0">
                        <a:spcBef>
                          <a:spcPts val="0"/>
                        </a:spcBef>
                        <a:spcAft>
                          <a:spcPts val="0"/>
                        </a:spcAft>
                        <a:buNone/>
                      </a:pPr>
                      <a:r>
                        <a:rPr lang="en-US"/>
                        <a:t>El equipo presentó una hipótesis clara de cómo se pudo haber realizado un análisis trigonométrico o geométrico que permitiera la construcción pirámide representada.</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6"/>
                  </a:ext>
                </a:extLst>
              </a:tr>
              <a:tr h="4926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7"/>
                  </a:ext>
                </a:extLst>
              </a:tr>
              <a:tr h="282450">
                <a:tc rowSpan="2" gridSpan="2">
                  <a:txBody>
                    <a:bodyPr/>
                    <a:lstStyle/>
                    <a:p>
                      <a:pPr marL="0" lvl="0" indent="0" algn="l" rtl="0">
                        <a:spcBef>
                          <a:spcPts val="0"/>
                        </a:spcBef>
                        <a:spcAft>
                          <a:spcPts val="0"/>
                        </a:spcAft>
                        <a:buNone/>
                      </a:pPr>
                      <a:r>
                        <a:rPr lang="en-US"/>
                        <a:t>La hipótesis expuesta es congruente con la tecnología y las herramientas de la época.</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08"/>
                  </a:ext>
                </a:extLst>
              </a:tr>
              <a:tr h="29502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09"/>
                  </a:ext>
                </a:extLst>
              </a:tr>
              <a:tr h="371200">
                <a:tc rowSpan="2" gridSpan="2">
                  <a:txBody>
                    <a:bodyPr/>
                    <a:lstStyle/>
                    <a:p>
                      <a:pPr marL="0" lvl="0" indent="0" algn="l" rtl="0">
                        <a:spcBef>
                          <a:spcPts val="0"/>
                        </a:spcBef>
                        <a:spcAft>
                          <a:spcPts val="0"/>
                        </a:spcAft>
                        <a:buNone/>
                      </a:pPr>
                      <a:r>
                        <a:rPr lang="en-US"/>
                        <a:t>El equipo expone conclusiones claras sobre el análisis geométrico o trigonométrico del basamento piramidal expuesto.</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10"/>
                  </a:ext>
                </a:extLst>
              </a:tr>
              <a:tr h="53172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1"/>
                  </a:ext>
                </a:extLst>
              </a:tr>
              <a:tr h="322775">
                <a:tc rowSpan="2" gridSpan="2">
                  <a:txBody>
                    <a:bodyPr/>
                    <a:lstStyle/>
                    <a:p>
                      <a:pPr marL="0" lvl="0" indent="0" algn="l" rtl="0">
                        <a:spcBef>
                          <a:spcPts val="0"/>
                        </a:spcBef>
                        <a:spcAft>
                          <a:spcPts val="0"/>
                        </a:spcAft>
                        <a:buNone/>
                      </a:pPr>
                      <a:r>
                        <a:rPr lang="en-US"/>
                        <a:t>La maqueta es original y creativa.</a:t>
                      </a:r>
                      <a:endParaRPr/>
                    </a:p>
                  </a:txBody>
                  <a:tcPr marL="91425" marR="91425" marT="91425" marB="91425"/>
                </a:tc>
                <a:tc rowSpan="2" hMerge="1">
                  <a:txBody>
                    <a:bodyPr/>
                    <a:lstStyle/>
                    <a:p>
                      <a:endParaRPr lang="es-MX"/>
                    </a:p>
                  </a:txBody>
                  <a:tcPr/>
                </a:tc>
                <a:tc rowSpan="2">
                  <a:txBody>
                    <a:bodyPr/>
                    <a:lstStyle/>
                    <a:p>
                      <a:pPr marL="0" lvl="0" indent="0" algn="l" rtl="0">
                        <a:spcBef>
                          <a:spcPts val="0"/>
                        </a:spcBef>
                        <a:spcAft>
                          <a:spcPts val="0"/>
                        </a:spcAft>
                        <a:buNone/>
                      </a:pPr>
                      <a:r>
                        <a:rPr lang="en-US"/>
                        <a:t>SIEMPRE</a:t>
                      </a:r>
                      <a:endParaRPr/>
                    </a:p>
                  </a:txBody>
                  <a:tcPr marL="91425" marR="91425" marT="91425" marB="91425"/>
                </a:tc>
                <a:tc rowSpan="2">
                  <a:txBody>
                    <a:bodyPr/>
                    <a:lstStyle/>
                    <a:p>
                      <a:pPr marL="0" lvl="0" indent="0" algn="l" rtl="0">
                        <a:spcBef>
                          <a:spcPts val="0"/>
                        </a:spcBef>
                        <a:spcAft>
                          <a:spcPts val="0"/>
                        </a:spcAft>
                        <a:buNone/>
                      </a:pPr>
                      <a:r>
                        <a:rPr lang="en-US"/>
                        <a:t>CASI SIEMPRE</a:t>
                      </a:r>
                      <a:endParaRPr/>
                    </a:p>
                  </a:txBody>
                  <a:tcPr marL="91425" marR="91425" marT="91425" marB="91425"/>
                </a:tc>
                <a:tc rowSpan="2">
                  <a:txBody>
                    <a:bodyPr/>
                    <a:lstStyle/>
                    <a:p>
                      <a:pPr marL="0" lvl="0" indent="0" algn="l" rtl="0">
                        <a:spcBef>
                          <a:spcPts val="0"/>
                        </a:spcBef>
                        <a:spcAft>
                          <a:spcPts val="0"/>
                        </a:spcAft>
                        <a:buNone/>
                      </a:pPr>
                      <a:r>
                        <a:rPr lang="en-US"/>
                        <a:t>NUNCA</a:t>
                      </a:r>
                      <a:endParaRPr/>
                    </a:p>
                  </a:txBody>
                  <a:tcPr marL="91425" marR="91425" marT="91425" marB="91425"/>
                </a:tc>
                <a:extLst>
                  <a:ext uri="{0D108BD9-81ED-4DB2-BD59-A6C34878D82A}">
                    <a16:rowId xmlns:a16="http://schemas.microsoft.com/office/drawing/2014/main" val="10012"/>
                  </a:ext>
                </a:extLst>
              </a:tr>
              <a:tr h="134475">
                <a:tc gridSpan="2" vMerge="1">
                  <a:txBody>
                    <a:bodyPr/>
                    <a:lstStyle/>
                    <a:p>
                      <a:endParaRPr lang="es-MX"/>
                    </a:p>
                  </a:txBody>
                  <a:tcPr/>
                </a:tc>
                <a:tc hMerge="1"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5"/>
          <p:cNvSpPr txBox="1">
            <a:spLocks noGrp="1"/>
          </p:cNvSpPr>
          <p:nvPr>
            <p:ph type="title"/>
          </p:nvPr>
        </p:nvSpPr>
        <p:spPr>
          <a:xfrm>
            <a:off x="723900" y="84201"/>
            <a:ext cx="10515600" cy="87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400"/>
              <a:t>Rúbrica para evaluación de comentario analítico. Física.</a:t>
            </a:r>
            <a:endParaRPr sz="2400"/>
          </a:p>
        </p:txBody>
      </p:sp>
      <p:graphicFrame>
        <p:nvGraphicFramePr>
          <p:cNvPr id="627" name="Google Shape;627;p85"/>
          <p:cNvGraphicFramePr/>
          <p:nvPr/>
        </p:nvGraphicFramePr>
        <p:xfrm>
          <a:off x="489775" y="812350"/>
          <a:ext cx="11270300" cy="5485700"/>
        </p:xfrm>
        <a:graphic>
          <a:graphicData uri="http://schemas.openxmlformats.org/drawingml/2006/table">
            <a:tbl>
              <a:tblPr>
                <a:noFill/>
                <a:tableStyleId>{460ADC59-739A-4ECA-B6B0-82D677DA46E5}</a:tableStyleId>
              </a:tblPr>
              <a:tblGrid>
                <a:gridCol w="2817575">
                  <a:extLst>
                    <a:ext uri="{9D8B030D-6E8A-4147-A177-3AD203B41FA5}">
                      <a16:colId xmlns:a16="http://schemas.microsoft.com/office/drawing/2014/main" val="20000"/>
                    </a:ext>
                  </a:extLst>
                </a:gridCol>
                <a:gridCol w="2817575">
                  <a:extLst>
                    <a:ext uri="{9D8B030D-6E8A-4147-A177-3AD203B41FA5}">
                      <a16:colId xmlns:a16="http://schemas.microsoft.com/office/drawing/2014/main" val="20001"/>
                    </a:ext>
                  </a:extLst>
                </a:gridCol>
                <a:gridCol w="2817575">
                  <a:extLst>
                    <a:ext uri="{9D8B030D-6E8A-4147-A177-3AD203B41FA5}">
                      <a16:colId xmlns:a16="http://schemas.microsoft.com/office/drawing/2014/main" val="20002"/>
                    </a:ext>
                  </a:extLst>
                </a:gridCol>
                <a:gridCol w="2817575">
                  <a:extLst>
                    <a:ext uri="{9D8B030D-6E8A-4147-A177-3AD203B41FA5}">
                      <a16:colId xmlns:a16="http://schemas.microsoft.com/office/drawing/2014/main" val="20003"/>
                    </a:ext>
                  </a:extLst>
                </a:gridCol>
              </a:tblGrid>
              <a:tr h="969100">
                <a:tc>
                  <a:txBody>
                    <a:bodyPr/>
                    <a:lstStyle/>
                    <a:p>
                      <a:pPr marL="0" lvl="0" indent="0" algn="l" rtl="0">
                        <a:spcBef>
                          <a:spcPts val="0"/>
                        </a:spcBef>
                        <a:spcAft>
                          <a:spcPts val="0"/>
                        </a:spcAft>
                        <a:buNone/>
                      </a:pPr>
                      <a:r>
                        <a:rPr lang="en-US" sz="1100"/>
                        <a:t>Rubro</a:t>
                      </a:r>
                      <a:endParaRPr sz="1100"/>
                    </a:p>
                  </a:txBody>
                  <a:tcPr marL="91425" marR="91425" marT="91425" marB="91425"/>
                </a:tc>
                <a:tc>
                  <a:txBody>
                    <a:bodyPr/>
                    <a:lstStyle/>
                    <a:p>
                      <a:pPr marL="0" lvl="0" indent="0" algn="l" rtl="0">
                        <a:spcBef>
                          <a:spcPts val="0"/>
                        </a:spcBef>
                        <a:spcAft>
                          <a:spcPts val="0"/>
                        </a:spcAft>
                        <a:buNone/>
                      </a:pPr>
                      <a:r>
                        <a:rPr lang="en-US" sz="1100"/>
                        <a:t>Excelente (2)</a:t>
                      </a:r>
                      <a:endParaRPr sz="1100"/>
                    </a:p>
                  </a:txBody>
                  <a:tcPr marL="91425" marR="91425" marT="91425" marB="91425"/>
                </a:tc>
                <a:tc>
                  <a:txBody>
                    <a:bodyPr/>
                    <a:lstStyle/>
                    <a:p>
                      <a:pPr marL="0" lvl="0" indent="0" algn="l" rtl="0">
                        <a:spcBef>
                          <a:spcPts val="0"/>
                        </a:spcBef>
                        <a:spcAft>
                          <a:spcPts val="0"/>
                        </a:spcAft>
                        <a:buNone/>
                      </a:pPr>
                      <a:r>
                        <a:rPr lang="en-US" sz="1100"/>
                        <a:t>Regular (1)</a:t>
                      </a:r>
                      <a:endParaRPr sz="1100"/>
                    </a:p>
                  </a:txBody>
                  <a:tcPr marL="91425" marR="91425" marT="91425" marB="91425"/>
                </a:tc>
                <a:tc>
                  <a:txBody>
                    <a:bodyPr/>
                    <a:lstStyle/>
                    <a:p>
                      <a:pPr marL="0" lvl="0" indent="0" algn="l" rtl="0">
                        <a:spcBef>
                          <a:spcPts val="0"/>
                        </a:spcBef>
                        <a:spcAft>
                          <a:spcPts val="0"/>
                        </a:spcAft>
                        <a:buNone/>
                      </a:pPr>
                      <a:r>
                        <a:rPr lang="en-US" sz="1100"/>
                        <a:t>Deficiente (0)</a:t>
                      </a:r>
                      <a:endParaRPr sz="1100"/>
                    </a:p>
                  </a:txBody>
                  <a:tcPr marL="91425" marR="91425" marT="91425" marB="91425"/>
                </a:tc>
                <a:extLst>
                  <a:ext uri="{0D108BD9-81ED-4DB2-BD59-A6C34878D82A}">
                    <a16:rowId xmlns:a16="http://schemas.microsoft.com/office/drawing/2014/main" val="10000"/>
                  </a:ext>
                </a:extLst>
              </a:tr>
              <a:tr h="767675">
                <a:tc>
                  <a:txBody>
                    <a:bodyPr/>
                    <a:lstStyle/>
                    <a:p>
                      <a:pPr marL="0" lvl="0" indent="0" algn="l" rtl="0">
                        <a:spcBef>
                          <a:spcPts val="0"/>
                        </a:spcBef>
                        <a:spcAft>
                          <a:spcPts val="0"/>
                        </a:spcAft>
                        <a:buNone/>
                      </a:pPr>
                      <a:r>
                        <a:rPr lang="en-US" sz="1100"/>
                        <a:t>Presentación: portada, nombres de los alumnos en orden alfabético, título, imagen, ortografía. Objetivo del trabajo.</a:t>
                      </a:r>
                      <a:endParaRPr sz="1100"/>
                    </a:p>
                  </a:txBody>
                  <a:tcPr marL="91425" marR="91425" marT="91425" marB="91425"/>
                </a:tc>
                <a:tc>
                  <a:txBody>
                    <a:bodyPr/>
                    <a:lstStyle/>
                    <a:p>
                      <a:pPr marL="0" lvl="0" indent="0" algn="l" rtl="0">
                        <a:spcBef>
                          <a:spcPts val="0"/>
                        </a:spcBef>
                        <a:spcAft>
                          <a:spcPts val="0"/>
                        </a:spcAft>
                        <a:buNone/>
                      </a:pPr>
                      <a:r>
                        <a:rPr lang="en-US" sz="1100"/>
                        <a:t>Cumple con todos los puntos, máximo 5 faltas de ortografía</a:t>
                      </a:r>
                      <a:endParaRPr sz="1100"/>
                    </a:p>
                  </a:txBody>
                  <a:tcPr marL="91425" marR="91425" marT="91425" marB="91425"/>
                </a:tc>
                <a:tc>
                  <a:txBody>
                    <a:bodyPr/>
                    <a:lstStyle/>
                    <a:p>
                      <a:pPr marL="0" lvl="0" indent="0" algn="l" rtl="0">
                        <a:spcBef>
                          <a:spcPts val="0"/>
                        </a:spcBef>
                        <a:spcAft>
                          <a:spcPts val="0"/>
                        </a:spcAft>
                        <a:buNone/>
                      </a:pPr>
                      <a:r>
                        <a:rPr lang="en-US" sz="1100"/>
                        <a:t>Cumple con al menos 4 puntos en calidad excelente.</a:t>
                      </a:r>
                      <a:endParaRPr sz="1100"/>
                    </a:p>
                    <a:p>
                      <a:pPr marL="0" lvl="0" indent="0" algn="l" rtl="0">
                        <a:spcBef>
                          <a:spcPts val="0"/>
                        </a:spcBef>
                        <a:spcAft>
                          <a:spcPts val="0"/>
                        </a:spcAft>
                        <a:buNone/>
                      </a:pPr>
                      <a:r>
                        <a:rPr lang="en-US" sz="1100"/>
                        <a:t>Máximo 10 faltas de ortografía</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Cumple menos  de4 puntos en calidad excelente.</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Más de 10 faltas de ortografía</a:t>
                      </a:r>
                      <a:endParaRPr sz="1100"/>
                    </a:p>
                  </a:txBody>
                  <a:tcPr marL="91425" marR="91425" marT="91425" marB="91425"/>
                </a:tc>
                <a:extLst>
                  <a:ext uri="{0D108BD9-81ED-4DB2-BD59-A6C34878D82A}">
                    <a16:rowId xmlns:a16="http://schemas.microsoft.com/office/drawing/2014/main" val="10001"/>
                  </a:ext>
                </a:extLst>
              </a:tr>
              <a:tr h="767675">
                <a:tc>
                  <a:txBody>
                    <a:bodyPr/>
                    <a:lstStyle/>
                    <a:p>
                      <a:pPr marL="0" lvl="0" indent="0" algn="l" rtl="0">
                        <a:spcBef>
                          <a:spcPts val="0"/>
                        </a:spcBef>
                        <a:spcAft>
                          <a:spcPts val="0"/>
                        </a:spcAft>
                        <a:buNone/>
                      </a:pPr>
                      <a:r>
                        <a:rPr lang="en-US" sz="1100"/>
                        <a:t>Introducción:</a:t>
                      </a:r>
                      <a:endParaRPr sz="1100"/>
                    </a:p>
                    <a:p>
                      <a:pPr marL="0" lvl="0" indent="0" algn="l" rtl="0">
                        <a:spcBef>
                          <a:spcPts val="0"/>
                        </a:spcBef>
                        <a:spcAft>
                          <a:spcPts val="0"/>
                        </a:spcAft>
                        <a:buNone/>
                      </a:pPr>
                      <a:r>
                        <a:rPr lang="en-US" sz="1100"/>
                        <a:t>Procesos de medición directos e indirectos; factores de conversión, sistemas de medidas.</a:t>
                      </a:r>
                      <a:endParaRPr sz="1100"/>
                    </a:p>
                  </a:txBody>
                  <a:tcPr marL="91425" marR="91425" marT="91425" marB="91425"/>
                </a:tc>
                <a:tc>
                  <a:txBody>
                    <a:bodyPr/>
                    <a:lstStyle/>
                    <a:p>
                      <a:pPr marL="0" lvl="0" indent="0" algn="l" rtl="0">
                        <a:spcBef>
                          <a:spcPts val="0"/>
                        </a:spcBef>
                        <a:spcAft>
                          <a:spcPts val="0"/>
                        </a:spcAft>
                        <a:buNone/>
                      </a:pPr>
                      <a:r>
                        <a:rPr lang="en-US" sz="1100"/>
                        <a:t>La descripción es con sus propias palabras, incluye imágenes y/o diagramas.</a:t>
                      </a:r>
                      <a:endParaRPr sz="1100"/>
                    </a:p>
                    <a:p>
                      <a:pPr marL="0" lvl="0" indent="0" algn="l" rtl="0">
                        <a:spcBef>
                          <a:spcPts val="0"/>
                        </a:spcBef>
                        <a:spcAft>
                          <a:spcPts val="0"/>
                        </a:spcAft>
                        <a:buNone/>
                      </a:pPr>
                      <a:r>
                        <a:rPr lang="en-US" sz="1100"/>
                        <a:t>La información está completa.</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La descripción no es con sus propias palabras,iincluye imágenes y/o diagramas.</a:t>
                      </a:r>
                      <a:endParaRPr sz="1100">
                        <a:solidFill>
                          <a:schemeClr val="dk1"/>
                        </a:solidFill>
                      </a:endParaRPr>
                    </a:p>
                    <a:p>
                      <a:pPr marL="0" lvl="0" indent="0" algn="l" rtl="0">
                        <a:spcBef>
                          <a:spcPts val="0"/>
                        </a:spcBef>
                        <a:spcAft>
                          <a:spcPts val="0"/>
                        </a:spcAft>
                        <a:buClr>
                          <a:schemeClr val="dk1"/>
                        </a:buClr>
                        <a:buSzPts val="1100"/>
                        <a:buFont typeface="Arial"/>
                        <a:buNone/>
                      </a:pPr>
                      <a:r>
                        <a:rPr lang="en-US" sz="1100">
                          <a:solidFill>
                            <a:schemeClr val="dk1"/>
                          </a:solidFill>
                        </a:rPr>
                        <a:t>La información está completa.</a:t>
                      </a:r>
                      <a:endParaRPr sz="1100"/>
                    </a:p>
                  </a:txBody>
                  <a:tcPr marL="91425" marR="91425" marT="91425" marB="91425"/>
                </a:tc>
                <a:tc>
                  <a:txBody>
                    <a:bodyPr/>
                    <a:lstStyle/>
                    <a:p>
                      <a:pPr marL="0" lvl="0" indent="0" algn="l" rtl="0">
                        <a:spcBef>
                          <a:spcPts val="0"/>
                        </a:spcBef>
                        <a:spcAft>
                          <a:spcPts val="0"/>
                        </a:spcAft>
                        <a:buNone/>
                      </a:pPr>
                      <a:r>
                        <a:rPr lang="en-US" sz="1100"/>
                        <a:t>No cumple con alguno de los requisitos: información correcta con sus palabras, imágenes o la información está incompleta</a:t>
                      </a:r>
                      <a:endParaRPr sz="1100"/>
                    </a:p>
                  </a:txBody>
                  <a:tcPr marL="91425" marR="91425" marT="91425" marB="91425"/>
                </a:tc>
                <a:extLst>
                  <a:ext uri="{0D108BD9-81ED-4DB2-BD59-A6C34878D82A}">
                    <a16:rowId xmlns:a16="http://schemas.microsoft.com/office/drawing/2014/main" val="10002"/>
                  </a:ext>
                </a:extLst>
              </a:tr>
              <a:tr h="939150">
                <a:tc>
                  <a:txBody>
                    <a:bodyPr/>
                    <a:lstStyle/>
                    <a:p>
                      <a:pPr marL="0" lvl="0" indent="0" algn="l" rtl="0">
                        <a:spcBef>
                          <a:spcPts val="0"/>
                        </a:spcBef>
                        <a:spcAft>
                          <a:spcPts val="0"/>
                        </a:spcAft>
                        <a:buNone/>
                      </a:pPr>
                      <a:r>
                        <a:rPr lang="en-US" sz="1100"/>
                        <a:t>Análisis:</a:t>
                      </a:r>
                      <a:endParaRPr sz="1100"/>
                    </a:p>
                    <a:p>
                      <a:pPr marL="0" lvl="0" indent="0" algn="l" rtl="0">
                        <a:spcBef>
                          <a:spcPts val="0"/>
                        </a:spcBef>
                        <a:spcAft>
                          <a:spcPts val="0"/>
                        </a:spcAft>
                        <a:buNone/>
                      </a:pPr>
                      <a:r>
                        <a:rPr lang="en-US" sz="1100"/>
                        <a:t>Procesos de medición de las culturas mesoameiricanas, factores de conversión entre estas.</a:t>
                      </a:r>
                      <a:endParaRPr sz="1100"/>
                    </a:p>
                  </a:txBody>
                  <a:tcPr marL="91425" marR="91425" marT="91425" marB="91425"/>
                </a:tc>
                <a:tc>
                  <a:txBody>
                    <a:bodyPr/>
                    <a:lstStyle/>
                    <a:p>
                      <a:pPr marL="0" lvl="0" indent="0" algn="l" rtl="0">
                        <a:spcBef>
                          <a:spcPts val="0"/>
                        </a:spcBef>
                        <a:spcAft>
                          <a:spcPts val="0"/>
                        </a:spcAft>
                        <a:buNone/>
                      </a:pPr>
                      <a:r>
                        <a:rPr lang="en-US" sz="1100"/>
                        <a:t>La información muestra análisis, no es meramente una recopilación de información. Existe una descripción de los procesos utilizados.</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100">
                          <a:solidFill>
                            <a:schemeClr val="dk1"/>
                          </a:solidFill>
                        </a:rPr>
                        <a:t>La información no es meramente una recopilación de información. Existe una descripción de los procesos utilizados.</a:t>
                      </a:r>
                      <a:endParaRPr sz="1100"/>
                    </a:p>
                  </a:txBody>
                  <a:tcPr marL="91425" marR="91425" marT="91425" marB="91425"/>
                </a:tc>
                <a:tc>
                  <a:txBody>
                    <a:bodyPr/>
                    <a:lstStyle/>
                    <a:p>
                      <a:pPr marL="0" lvl="0" indent="0" algn="l" rtl="0">
                        <a:spcBef>
                          <a:spcPts val="0"/>
                        </a:spcBef>
                        <a:spcAft>
                          <a:spcPts val="0"/>
                        </a:spcAft>
                        <a:buNone/>
                      </a:pPr>
                      <a:r>
                        <a:rPr lang="en-US" sz="1100"/>
                        <a:t>No se muestra un análisis o no existe  una descripción de los procesos</a:t>
                      </a:r>
                      <a:endParaRPr sz="1100"/>
                    </a:p>
                  </a:txBody>
                  <a:tcPr marL="91425" marR="91425" marT="91425" marB="91425"/>
                </a:tc>
                <a:extLst>
                  <a:ext uri="{0D108BD9-81ED-4DB2-BD59-A6C34878D82A}">
                    <a16:rowId xmlns:a16="http://schemas.microsoft.com/office/drawing/2014/main" val="10003"/>
                  </a:ext>
                </a:extLst>
              </a:tr>
              <a:tr h="1110625">
                <a:tc>
                  <a:txBody>
                    <a:bodyPr/>
                    <a:lstStyle/>
                    <a:p>
                      <a:pPr marL="0" lvl="0" indent="0" algn="l" rtl="0">
                        <a:spcBef>
                          <a:spcPts val="0"/>
                        </a:spcBef>
                        <a:spcAft>
                          <a:spcPts val="0"/>
                        </a:spcAft>
                        <a:buNone/>
                      </a:pPr>
                      <a:r>
                        <a:rPr lang="en-US" sz="1100"/>
                        <a:t>Conclusiones</a:t>
                      </a:r>
                      <a:endParaRPr sz="1100"/>
                    </a:p>
                  </a:txBody>
                  <a:tcPr marL="91425" marR="91425" marT="91425" marB="91425"/>
                </a:tc>
                <a:tc>
                  <a:txBody>
                    <a:bodyPr/>
                    <a:lstStyle/>
                    <a:p>
                      <a:pPr marL="0" lvl="0" indent="0" algn="l" rtl="0">
                        <a:spcBef>
                          <a:spcPts val="0"/>
                        </a:spcBef>
                        <a:spcAft>
                          <a:spcPts val="0"/>
                        </a:spcAft>
                        <a:buNone/>
                      </a:pPr>
                      <a:r>
                        <a:rPr lang="en-US" sz="1100"/>
                        <a:t>Demuestran una reflexión.</a:t>
                      </a:r>
                      <a:endParaRPr sz="1100"/>
                    </a:p>
                    <a:p>
                      <a:pPr marL="0" lvl="0" indent="0" algn="l" rtl="0">
                        <a:spcBef>
                          <a:spcPts val="0"/>
                        </a:spcBef>
                        <a:spcAft>
                          <a:spcPts val="0"/>
                        </a:spcAft>
                        <a:buNone/>
                      </a:pPr>
                      <a:r>
                        <a:rPr lang="en-US" sz="1100"/>
                        <a:t>Analizan la importancia de la medición en nuestra época y en la entigua.</a:t>
                      </a:r>
                      <a:endParaRPr sz="1100"/>
                    </a:p>
                    <a:p>
                      <a:pPr marL="0" lvl="0" indent="0" algn="l" rtl="0">
                        <a:spcBef>
                          <a:spcPts val="0"/>
                        </a:spcBef>
                        <a:spcAft>
                          <a:spcPts val="0"/>
                        </a:spcAft>
                        <a:buNone/>
                      </a:pPr>
                      <a:r>
                        <a:rPr lang="en-US" sz="1100"/>
                        <a:t>Analizan ventajas y desventajas de los sistemas de medición en las culturas mesoameriicanas.</a:t>
                      </a:r>
                      <a:endParaRPr sz="1100"/>
                    </a:p>
                  </a:txBody>
                  <a:tcPr marL="91425" marR="91425" marT="91425" marB="91425"/>
                </a:tc>
                <a:tc>
                  <a:txBody>
                    <a:bodyPr/>
                    <a:lstStyle/>
                    <a:p>
                      <a:pPr marL="0" lvl="0" indent="0" algn="l" rtl="0">
                        <a:spcBef>
                          <a:spcPts val="0"/>
                        </a:spcBef>
                        <a:spcAft>
                          <a:spcPts val="0"/>
                        </a:spcAft>
                        <a:buNone/>
                      </a:pPr>
                      <a:r>
                        <a:rPr lang="en-US" sz="1100"/>
                        <a:t>Falta un punto en calidad de excelente</a:t>
                      </a:r>
                      <a:endParaRPr sz="1100"/>
                    </a:p>
                  </a:txBody>
                  <a:tcPr marL="91425" marR="91425" marT="91425" marB="91425"/>
                </a:tc>
                <a:tc>
                  <a:txBody>
                    <a:bodyPr/>
                    <a:lstStyle/>
                    <a:p>
                      <a:pPr marL="0" lvl="0" indent="0" algn="l" rtl="0">
                        <a:spcBef>
                          <a:spcPts val="0"/>
                        </a:spcBef>
                        <a:spcAft>
                          <a:spcPts val="0"/>
                        </a:spcAft>
                        <a:buNone/>
                      </a:pPr>
                      <a:r>
                        <a:rPr lang="en-US" sz="1100"/>
                        <a:t>Falta más de un punto en calidad excelente.</a:t>
                      </a:r>
                      <a:endParaRPr sz="1100"/>
                    </a:p>
                  </a:txBody>
                  <a:tcPr marL="91425" marR="91425" marT="91425" marB="91425"/>
                </a:tc>
                <a:extLst>
                  <a:ext uri="{0D108BD9-81ED-4DB2-BD59-A6C34878D82A}">
                    <a16:rowId xmlns:a16="http://schemas.microsoft.com/office/drawing/2014/main" val="10004"/>
                  </a:ext>
                </a:extLst>
              </a:tr>
              <a:tr h="767675">
                <a:tc>
                  <a:txBody>
                    <a:bodyPr/>
                    <a:lstStyle/>
                    <a:p>
                      <a:pPr marL="0" lvl="0" indent="0" algn="l" rtl="0">
                        <a:spcBef>
                          <a:spcPts val="0"/>
                        </a:spcBef>
                        <a:spcAft>
                          <a:spcPts val="0"/>
                        </a:spcAft>
                        <a:buNone/>
                      </a:pPr>
                      <a:r>
                        <a:rPr lang="en-US" sz="1100"/>
                        <a:t>Relación con las otras materias</a:t>
                      </a:r>
                      <a:endParaRPr sz="1100"/>
                    </a:p>
                  </a:txBody>
                  <a:tcPr marL="91425" marR="91425" marT="91425" marB="91425"/>
                </a:tc>
                <a:tc>
                  <a:txBody>
                    <a:bodyPr/>
                    <a:lstStyle/>
                    <a:p>
                      <a:pPr marL="0" lvl="0" indent="0" algn="l" rtl="0">
                        <a:spcBef>
                          <a:spcPts val="0"/>
                        </a:spcBef>
                        <a:spcAft>
                          <a:spcPts val="0"/>
                        </a:spcAft>
                        <a:buNone/>
                      </a:pPr>
                      <a:r>
                        <a:rPr lang="en-US" sz="1100"/>
                        <a:t>Reflexión profunda y sustentada acerca de la relación de la física con las otras materias vinculadas en el proyecto.</a:t>
                      </a:r>
                      <a:endParaRPr sz="1100"/>
                    </a:p>
                  </a:txBody>
                  <a:tcPr marL="91425" marR="91425" marT="91425" marB="91425"/>
                </a:tc>
                <a:tc>
                  <a:txBody>
                    <a:bodyPr/>
                    <a:lstStyle/>
                    <a:p>
                      <a:pPr marL="0" lvl="0" indent="0" algn="l" rtl="0">
                        <a:spcBef>
                          <a:spcPts val="0"/>
                        </a:spcBef>
                        <a:spcAft>
                          <a:spcPts val="0"/>
                        </a:spcAft>
                        <a:buNone/>
                      </a:pPr>
                      <a:r>
                        <a:rPr lang="en-US" sz="1100"/>
                        <a:t>La reflexión no se encuentra debidamente sustentada o la vinculación entre las materias no es clara.</a:t>
                      </a:r>
                      <a:endParaRPr sz="1100"/>
                    </a:p>
                  </a:txBody>
                  <a:tcPr marL="91425" marR="91425" marT="91425" marB="91425"/>
                </a:tc>
                <a:tc>
                  <a:txBody>
                    <a:bodyPr/>
                    <a:lstStyle/>
                    <a:p>
                      <a:pPr marL="0" lvl="0" indent="0" algn="l" rtl="0">
                        <a:spcBef>
                          <a:spcPts val="0"/>
                        </a:spcBef>
                        <a:spcAft>
                          <a:spcPts val="0"/>
                        </a:spcAft>
                        <a:buNone/>
                      </a:pPr>
                      <a:r>
                        <a:rPr lang="en-US" sz="1100"/>
                        <a:t>La reflexión es superfiial o no se encuentra debidamente sustentada.</a:t>
                      </a:r>
                      <a:endParaRPr sz="11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6"/>
          <p:cNvSpPr txBox="1"/>
          <p:nvPr/>
        </p:nvSpPr>
        <p:spPr>
          <a:xfrm>
            <a:off x="838200" y="36512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4400" b="1" i="0" u="none" strike="noStrike" cap="none">
                <a:solidFill>
                  <a:srgbClr val="548135"/>
                </a:solidFill>
                <a:latin typeface="Century Gothic"/>
                <a:ea typeface="Century Gothic"/>
                <a:cs typeface="Century Gothic"/>
                <a:sym typeface="Century Gothic"/>
              </a:rPr>
              <a:t>Producto 12. Evaluación. Formatos. Grupo Heterogéneo.</a:t>
            </a:r>
            <a:r>
              <a:rPr lang="en-US" sz="4000" b="1" i="0" u="none" strike="noStrike" cap="none">
                <a:solidFill>
                  <a:schemeClr val="dk1"/>
                </a:solidFill>
                <a:latin typeface="Century Gothic"/>
                <a:ea typeface="Century Gothic"/>
                <a:cs typeface="Century Gothic"/>
                <a:sym typeface="Century Gothic"/>
              </a:rPr>
              <a:t/>
            </a:r>
            <a:br>
              <a:rPr lang="en-US" sz="4000" b="1" i="0" u="none" strike="noStrike" cap="none">
                <a:solidFill>
                  <a:schemeClr val="dk1"/>
                </a:solidFill>
                <a:latin typeface="Century Gothic"/>
                <a:ea typeface="Century Gothic"/>
                <a:cs typeface="Century Gothic"/>
                <a:sym typeface="Century Gothic"/>
              </a:rPr>
            </a:br>
            <a:endParaRPr sz="4400" b="0" i="0" u="none" strike="noStrike" cap="none">
              <a:solidFill>
                <a:schemeClr val="dk1"/>
              </a:solidFill>
              <a:latin typeface="Calibri"/>
              <a:ea typeface="Calibri"/>
              <a:cs typeface="Calibri"/>
              <a:sym typeface="Calibri"/>
            </a:endParaRPr>
          </a:p>
        </p:txBody>
      </p:sp>
      <p:cxnSp>
        <p:nvCxnSpPr>
          <p:cNvPr id="633" name="Google Shape;633;p86"/>
          <p:cNvCxnSpPr/>
          <p:nvPr/>
        </p:nvCxnSpPr>
        <p:spPr>
          <a:xfrm>
            <a:off x="838203" y="1687244"/>
            <a:ext cx="2774471" cy="3444"/>
          </a:xfrm>
          <a:prstGeom prst="straightConnector1">
            <a:avLst/>
          </a:prstGeom>
          <a:noFill/>
          <a:ln w="28575" cap="flat" cmpd="sng">
            <a:solidFill>
              <a:schemeClr val="accent1"/>
            </a:solidFill>
            <a:prstDash val="solid"/>
            <a:miter lim="800000"/>
            <a:headEnd type="none" w="sm" len="sm"/>
            <a:tailEnd type="none" w="sm" len="sm"/>
          </a:ln>
        </p:spPr>
      </p:cxnSp>
      <p:graphicFrame>
        <p:nvGraphicFramePr>
          <p:cNvPr id="634" name="Google Shape;634;p86"/>
          <p:cNvGraphicFramePr/>
          <p:nvPr/>
        </p:nvGraphicFramePr>
        <p:xfrm>
          <a:off x="952500" y="1971675"/>
          <a:ext cx="10287000" cy="4389030"/>
        </p:xfrm>
        <a:graphic>
          <a:graphicData uri="http://schemas.openxmlformats.org/drawingml/2006/table">
            <a:tbl>
              <a:tblPr>
                <a:noFill/>
                <a:tableStyleId>{460ADC59-739A-4ECA-B6B0-82D677DA46E5}</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a:t>Historia:</a:t>
                      </a:r>
                      <a:endParaRPr/>
                    </a:p>
                    <a:p>
                      <a:pPr marL="0" lvl="0" indent="0" algn="l" rtl="0">
                        <a:spcBef>
                          <a:spcPts val="0"/>
                        </a:spcBef>
                        <a:spcAft>
                          <a:spcPts val="0"/>
                        </a:spcAft>
                        <a:buNone/>
                      </a:pPr>
                      <a:r>
                        <a:rPr lang="en-US"/>
                        <a:t>Evaluación de comentario analítico:</a:t>
                      </a:r>
                      <a:endParaRPr/>
                    </a:p>
                    <a:p>
                      <a:pPr marL="0" lvl="0" indent="0" algn="l" rtl="0">
                        <a:spcBef>
                          <a:spcPts val="0"/>
                        </a:spcBef>
                        <a:spcAft>
                          <a:spcPts val="0"/>
                        </a:spcAft>
                        <a:buNone/>
                      </a:pPr>
                      <a:r>
                        <a:rPr lang="en-US"/>
                        <a:t>-El texto cumple con la estructura básica de un trabajo de investigación (introducción, hipótesis, cuerpo de la investigación, conclusiones)</a:t>
                      </a:r>
                      <a:endParaRPr/>
                    </a:p>
                    <a:p>
                      <a:pPr marL="0" lvl="0" indent="0" algn="l" rtl="0">
                        <a:spcBef>
                          <a:spcPts val="0"/>
                        </a:spcBef>
                        <a:spcAft>
                          <a:spcPts val="0"/>
                        </a:spcAft>
                        <a:buNone/>
                      </a:pPr>
                      <a:r>
                        <a:rPr lang="en-US"/>
                        <a:t>-El alumno utiliza 3 tipos de fuentes</a:t>
                      </a:r>
                      <a:endParaRPr/>
                    </a:p>
                    <a:p>
                      <a:pPr marL="0" lvl="0" indent="0" algn="l" rtl="0">
                        <a:spcBef>
                          <a:spcPts val="0"/>
                        </a:spcBef>
                        <a:spcAft>
                          <a:spcPts val="0"/>
                        </a:spcAft>
                        <a:buNone/>
                      </a:pPr>
                      <a:r>
                        <a:rPr lang="en-US"/>
                        <a:t>-Hay análisis de fuentes.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TLRIID:</a:t>
                      </a:r>
                      <a:endParaRPr/>
                    </a:p>
                    <a:p>
                      <a:pPr marL="0" lvl="0" indent="0" algn="l" rtl="0">
                        <a:spcBef>
                          <a:spcPts val="0"/>
                        </a:spcBef>
                        <a:spcAft>
                          <a:spcPts val="0"/>
                        </a:spcAft>
                        <a:buNone/>
                      </a:pPr>
                      <a:r>
                        <a:rPr lang="en-US"/>
                        <a:t>Evaluación de la editorial</a:t>
                      </a:r>
                      <a:endParaRPr/>
                    </a:p>
                    <a:p>
                      <a:pPr marL="0" lvl="0" indent="0" algn="l" rtl="0">
                        <a:spcBef>
                          <a:spcPts val="0"/>
                        </a:spcBef>
                        <a:spcAft>
                          <a:spcPts val="0"/>
                        </a:spcAft>
                        <a:buNone/>
                      </a:pPr>
                      <a:r>
                        <a:rPr lang="en-US"/>
                        <a:t>Evaluación de la caricatura </a:t>
                      </a:r>
                      <a:endParaRPr/>
                    </a:p>
                    <a:p>
                      <a:pPr marL="0" lvl="0" indent="0" algn="l" rtl="0">
                        <a:spcBef>
                          <a:spcPts val="0"/>
                        </a:spcBef>
                        <a:spcAft>
                          <a:spcPts val="0"/>
                        </a:spcAft>
                        <a:buNone/>
                      </a:pPr>
                      <a:r>
                        <a:rPr lang="en-US"/>
                        <a:t>Evaluación de comentario analítico</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Matemáticas </a:t>
                      </a:r>
                      <a:endParaRPr/>
                    </a:p>
                    <a:p>
                      <a:pPr marL="0" lvl="0" indent="0" algn="l" rtl="0">
                        <a:spcBef>
                          <a:spcPts val="0"/>
                        </a:spcBef>
                        <a:spcAft>
                          <a:spcPts val="0"/>
                        </a:spcAft>
                        <a:buNone/>
                      </a:pPr>
                      <a:r>
                        <a:rPr lang="en-US"/>
                        <a:t>-Evaluación del resumen a la lectura “Matemáticas mesoamericanas-1”</a:t>
                      </a:r>
                      <a:br>
                        <a:rPr lang="en-US"/>
                      </a:br>
                      <a:r>
                        <a:rPr lang="en-US"/>
                        <a:t>-Evaluación de la construcción de una maqueta a escala de algún basamento piramidal. </a:t>
                      </a:r>
                      <a:endParaRPr/>
                    </a:p>
                  </a:txBody>
                  <a:tcPr marL="91425" marR="91425" marT="91425" marB="91425"/>
                </a:tc>
                <a:tc>
                  <a:txBody>
                    <a:bodyPr/>
                    <a:lstStyle/>
                    <a:p>
                      <a:pPr marL="0" lvl="0" indent="0" algn="l" rtl="0">
                        <a:spcBef>
                          <a:spcPts val="0"/>
                        </a:spcBef>
                        <a:spcAft>
                          <a:spcPts val="0"/>
                        </a:spcAft>
                        <a:buNone/>
                      </a:pPr>
                      <a:r>
                        <a:rPr lang="en-US"/>
                        <a:t>Biología </a:t>
                      </a:r>
                      <a:endParaRPr/>
                    </a:p>
                    <a:p>
                      <a:pPr marL="0" lvl="0" indent="0" algn="l" rtl="0">
                        <a:spcBef>
                          <a:spcPts val="0"/>
                        </a:spcBef>
                        <a:spcAft>
                          <a:spcPts val="0"/>
                        </a:spcAft>
                        <a:buNone/>
                      </a:pPr>
                      <a:r>
                        <a:rPr lang="en-US"/>
                        <a:t>Evaluación de la investigación documental.</a:t>
                      </a:r>
                      <a:endParaRPr/>
                    </a:p>
                    <a:p>
                      <a:pPr marL="0" lvl="0" indent="0" algn="l" rtl="0">
                        <a:spcBef>
                          <a:spcPts val="0"/>
                        </a:spcBef>
                        <a:spcAft>
                          <a:spcPts val="0"/>
                        </a:spcAft>
                        <a:buNone/>
                      </a:pPr>
                      <a:r>
                        <a:rPr lang="en-US"/>
                        <a:t>Evaluación del cartel.</a:t>
                      </a:r>
                      <a:endParaRPr/>
                    </a:p>
                    <a:p>
                      <a:pPr marL="0" lvl="0" indent="0" algn="l" rtl="0">
                        <a:spcBef>
                          <a:spcPts val="0"/>
                        </a:spcBef>
                        <a:spcAft>
                          <a:spcPts val="0"/>
                        </a:spcAft>
                        <a:buNone/>
                      </a:pPr>
                      <a:r>
                        <a:rPr lang="en-US"/>
                        <a:t>Evaluación de la presentación oral del cartel</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Física </a:t>
                      </a:r>
                      <a:endParaRPr/>
                    </a:p>
                    <a:p>
                      <a:pPr marL="0" lvl="0" indent="0" algn="l" rtl="0">
                        <a:spcBef>
                          <a:spcPts val="0"/>
                        </a:spcBef>
                        <a:spcAft>
                          <a:spcPts val="0"/>
                        </a:spcAft>
                        <a:buNone/>
                      </a:pPr>
                      <a:r>
                        <a:rPr lang="en-US"/>
                        <a:t>-Evaluación del comentario analítico: </a:t>
                      </a:r>
                      <a:endParaRPr/>
                    </a:p>
                    <a:p>
                      <a:pPr marL="0" lvl="0" indent="0" algn="l" rtl="0">
                        <a:spcBef>
                          <a:spcPts val="0"/>
                        </a:spcBef>
                        <a:spcAft>
                          <a:spcPts val="0"/>
                        </a:spcAft>
                        <a:buNone/>
                      </a:pPr>
                      <a:r>
                        <a:rPr lang="en-US"/>
                        <a:t>Contenido</a:t>
                      </a:r>
                      <a:endParaRPr/>
                    </a:p>
                    <a:p>
                      <a:pPr marL="0" lvl="0" indent="0" algn="l" rtl="0">
                        <a:spcBef>
                          <a:spcPts val="0"/>
                        </a:spcBef>
                        <a:spcAft>
                          <a:spcPts val="0"/>
                        </a:spcAft>
                        <a:buNone/>
                      </a:pPr>
                      <a:r>
                        <a:rPr lang="en-US"/>
                        <a:t>Análisis</a:t>
                      </a:r>
                      <a:endParaRPr/>
                    </a:p>
                    <a:p>
                      <a:pPr marL="0" lvl="0" indent="0" algn="l" rtl="0">
                        <a:spcBef>
                          <a:spcPts val="0"/>
                        </a:spcBef>
                        <a:spcAft>
                          <a:spcPts val="0"/>
                        </a:spcAft>
                        <a:buNone/>
                      </a:pPr>
                      <a:r>
                        <a:rPr lang="en-US"/>
                        <a:t>Fuentes consultadas ( al menos 3)</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7"/>
          <p:cNvSpPr txBox="1"/>
          <p:nvPr/>
        </p:nvSpPr>
        <p:spPr>
          <a:xfrm>
            <a:off x="838200" y="36512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4400" b="1" i="0" u="none" strike="noStrike" cap="none">
                <a:solidFill>
                  <a:srgbClr val="548135"/>
                </a:solidFill>
                <a:latin typeface="Century Gothic"/>
                <a:ea typeface="Century Gothic"/>
                <a:cs typeface="Century Gothic"/>
                <a:sym typeface="Century Gothic"/>
              </a:rPr>
              <a:t>Producto 13. Lista de pasos para realizar infografía.</a:t>
            </a:r>
            <a:r>
              <a:rPr lang="en-US" sz="4000" b="1" i="0" u="none" strike="noStrike" cap="none">
                <a:solidFill>
                  <a:schemeClr val="dk1"/>
                </a:solidFill>
                <a:latin typeface="Century Gothic"/>
                <a:ea typeface="Century Gothic"/>
                <a:cs typeface="Century Gothic"/>
                <a:sym typeface="Century Gothic"/>
              </a:rPr>
              <a:t/>
            </a:r>
            <a:br>
              <a:rPr lang="en-US" sz="4000" b="1" i="0" u="none" strike="noStrike" cap="none">
                <a:solidFill>
                  <a:schemeClr val="dk1"/>
                </a:solidFill>
                <a:latin typeface="Century Gothic"/>
                <a:ea typeface="Century Gothic"/>
                <a:cs typeface="Century Gothic"/>
                <a:sym typeface="Century Gothic"/>
              </a:rPr>
            </a:br>
            <a:endParaRPr sz="4400" b="0" i="0" u="none" strike="noStrike" cap="none">
              <a:solidFill>
                <a:schemeClr val="dk1"/>
              </a:solidFill>
              <a:latin typeface="Calibri"/>
              <a:ea typeface="Calibri"/>
              <a:cs typeface="Calibri"/>
              <a:sym typeface="Calibri"/>
            </a:endParaRPr>
          </a:p>
        </p:txBody>
      </p:sp>
      <p:sp>
        <p:nvSpPr>
          <p:cNvPr id="640" name="Google Shape;640;p87"/>
          <p:cNvSpPr txBox="1"/>
          <p:nvPr/>
        </p:nvSpPr>
        <p:spPr>
          <a:xfrm>
            <a:off x="2628901" y="2759529"/>
            <a:ext cx="55843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87"/>
          <p:cNvSpPr txBox="1"/>
          <p:nvPr/>
        </p:nvSpPr>
        <p:spPr>
          <a:xfrm>
            <a:off x="1600201" y="2168520"/>
            <a:ext cx="6923315" cy="467820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Definir el objetivo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Buscar datos y ejemplos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Organizar las ideas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 Bocetar (dibuja hasta 3 versiones diferentes)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Reunir  información visual y haz un moodboard</a:t>
            </a:r>
            <a:endParaRPr sz="28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Diseñar la inforgrafía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Calibri"/>
              <a:buAutoNum type="arabicPeriod"/>
            </a:pPr>
            <a:r>
              <a:rPr lang="en-US" sz="2800" b="1" i="0" u="none" strike="noStrike" cap="none">
                <a:solidFill>
                  <a:schemeClr val="dk1"/>
                </a:solidFill>
                <a:latin typeface="Calibri"/>
                <a:ea typeface="Calibri"/>
                <a:cs typeface="Calibri"/>
                <a:sym typeface="Calibri"/>
              </a:rPr>
              <a:t>Utilizar una herramienta para crearla (Canva)</a:t>
            </a:r>
            <a:endParaRPr sz="2800" b="1"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642" name="Google Shape;642;p87"/>
          <p:cNvCxnSpPr/>
          <p:nvPr/>
        </p:nvCxnSpPr>
        <p:spPr>
          <a:xfrm>
            <a:off x="977190" y="1687244"/>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8"/>
          <p:cNvSpPr txBox="1"/>
          <p:nvPr/>
        </p:nvSpPr>
        <p:spPr>
          <a:xfrm>
            <a:off x="838200" y="36512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4400" b="1" i="0" u="none" strike="noStrike" cap="none">
                <a:solidFill>
                  <a:srgbClr val="548135"/>
                </a:solidFill>
                <a:latin typeface="Century Gothic"/>
                <a:ea typeface="Century Gothic"/>
                <a:cs typeface="Century Gothic"/>
                <a:sym typeface="Century Gothic"/>
              </a:rPr>
              <a:t>Infografía.</a:t>
            </a:r>
            <a:r>
              <a:rPr lang="en-US" sz="4000" b="1" i="0" u="none" strike="noStrike" cap="none">
                <a:solidFill>
                  <a:schemeClr val="dk1"/>
                </a:solidFill>
                <a:latin typeface="Century Gothic"/>
                <a:ea typeface="Century Gothic"/>
                <a:cs typeface="Century Gothic"/>
                <a:sym typeface="Century Gothic"/>
              </a:rPr>
              <a:t/>
            </a:r>
            <a:br>
              <a:rPr lang="en-US" sz="4000" b="1" i="0" u="none" strike="noStrike" cap="none">
                <a:solidFill>
                  <a:schemeClr val="dk1"/>
                </a:solidFill>
                <a:latin typeface="Century Gothic"/>
                <a:ea typeface="Century Gothic"/>
                <a:cs typeface="Century Gothic"/>
                <a:sym typeface="Century Gothic"/>
              </a:rPr>
            </a:br>
            <a:endParaRPr sz="4400" b="0" i="0" u="none" strike="noStrike" cap="none">
              <a:solidFill>
                <a:schemeClr val="dk1"/>
              </a:solidFill>
              <a:latin typeface="Calibri"/>
              <a:ea typeface="Calibri"/>
              <a:cs typeface="Calibri"/>
              <a:sym typeface="Calibri"/>
            </a:endParaRPr>
          </a:p>
        </p:txBody>
      </p:sp>
      <p:cxnSp>
        <p:nvCxnSpPr>
          <p:cNvPr id="648" name="Google Shape;648;p88"/>
          <p:cNvCxnSpPr/>
          <p:nvPr/>
        </p:nvCxnSpPr>
        <p:spPr>
          <a:xfrm>
            <a:off x="838203" y="1165307"/>
            <a:ext cx="2774471" cy="3444"/>
          </a:xfrm>
          <a:prstGeom prst="straightConnector1">
            <a:avLst/>
          </a:prstGeom>
          <a:noFill/>
          <a:ln w="28575" cap="flat" cmpd="sng">
            <a:solidFill>
              <a:schemeClr val="accent1"/>
            </a:solidFill>
            <a:prstDash val="solid"/>
            <a:miter lim="800000"/>
            <a:headEnd type="none" w="sm" len="sm"/>
            <a:tailEnd type="none" w="sm" len="sm"/>
          </a:ln>
        </p:spPr>
      </p:cxnSp>
      <p:pic>
        <p:nvPicPr>
          <p:cNvPr id="649" name="Google Shape;649;p88"/>
          <p:cNvPicPr preferRelativeResize="0"/>
          <p:nvPr/>
        </p:nvPicPr>
        <p:blipFill>
          <a:blip r:embed="rId3">
            <a:alphaModFix/>
          </a:blip>
          <a:stretch>
            <a:fillRect/>
          </a:stretch>
        </p:blipFill>
        <p:spPr>
          <a:xfrm>
            <a:off x="4263525" y="67650"/>
            <a:ext cx="5701229" cy="649287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89"/>
          <p:cNvSpPr txBox="1"/>
          <p:nvPr/>
        </p:nvSpPr>
        <p:spPr>
          <a:xfrm>
            <a:off x="251350" y="17405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48135"/>
              </a:buClr>
              <a:buSzPts val="4400"/>
              <a:buFont typeface="Century Gothic"/>
              <a:buNone/>
            </a:pPr>
            <a:r>
              <a:rPr lang="en-US" sz="2000" b="1" i="0" u="none" strike="noStrike" cap="none">
                <a:solidFill>
                  <a:srgbClr val="548135"/>
                </a:solidFill>
                <a:latin typeface="Century Gothic"/>
                <a:ea typeface="Century Gothic"/>
                <a:cs typeface="Century Gothic"/>
                <a:sym typeface="Century Gothic"/>
              </a:rPr>
              <a:t>Producto</a:t>
            </a:r>
            <a:r>
              <a:rPr lang="en-US" sz="3200" b="1" i="0" u="none" strike="noStrike" cap="none">
                <a:solidFill>
                  <a:srgbClr val="548135"/>
                </a:solidFill>
                <a:latin typeface="Century Gothic"/>
                <a:ea typeface="Century Gothic"/>
                <a:cs typeface="Century Gothic"/>
                <a:sym typeface="Century Gothic"/>
              </a:rPr>
              <a:t> 14. Reflexiones Personales.</a:t>
            </a:r>
            <a:r>
              <a:rPr lang="en-US" sz="2800" b="1" i="0" u="none" strike="noStrike" cap="none">
                <a:solidFill>
                  <a:schemeClr val="dk1"/>
                </a:solidFill>
                <a:latin typeface="Century Gothic"/>
                <a:ea typeface="Century Gothic"/>
                <a:cs typeface="Century Gothic"/>
                <a:sym typeface="Century Gothic"/>
              </a:rPr>
              <a:t/>
            </a:r>
            <a:br>
              <a:rPr lang="en-US" sz="2800" b="1" i="0" u="none" strike="noStrike" cap="none">
                <a:solidFill>
                  <a:schemeClr val="dk1"/>
                </a:solidFill>
                <a:latin typeface="Century Gothic"/>
                <a:ea typeface="Century Gothic"/>
                <a:cs typeface="Century Gothic"/>
                <a:sym typeface="Century Gothic"/>
              </a:rPr>
            </a:br>
            <a:endParaRPr sz="3200" b="0" i="0" u="none" strike="noStrike" cap="none">
              <a:solidFill>
                <a:schemeClr val="dk1"/>
              </a:solidFill>
              <a:latin typeface="Calibri"/>
              <a:ea typeface="Calibri"/>
              <a:cs typeface="Calibri"/>
              <a:sym typeface="Calibri"/>
            </a:endParaRPr>
          </a:p>
        </p:txBody>
      </p:sp>
      <p:graphicFrame>
        <p:nvGraphicFramePr>
          <p:cNvPr id="655" name="Google Shape;655;p89"/>
          <p:cNvGraphicFramePr/>
          <p:nvPr>
            <p:extLst>
              <p:ext uri="{D42A27DB-BD31-4B8C-83A1-F6EECF244321}">
                <p14:modId xmlns:p14="http://schemas.microsoft.com/office/powerpoint/2010/main" val="15620999"/>
              </p:ext>
            </p:extLst>
          </p:nvPr>
        </p:nvGraphicFramePr>
        <p:xfrm>
          <a:off x="1525810" y="1690686"/>
          <a:ext cx="8287675" cy="2568370"/>
        </p:xfrm>
        <a:graphic>
          <a:graphicData uri="http://schemas.openxmlformats.org/drawingml/2006/table">
            <a:tbl>
              <a:tblPr>
                <a:noFill/>
                <a:tableStyleId>{CB607483-7701-4868-921A-64BA9ECE66E8}</a:tableStyleId>
              </a:tblPr>
              <a:tblGrid>
                <a:gridCol w="2507350">
                  <a:extLst>
                    <a:ext uri="{9D8B030D-6E8A-4147-A177-3AD203B41FA5}">
                      <a16:colId xmlns:a16="http://schemas.microsoft.com/office/drawing/2014/main" val="20000"/>
                    </a:ext>
                  </a:extLst>
                </a:gridCol>
                <a:gridCol w="5780325">
                  <a:extLst>
                    <a:ext uri="{9D8B030D-6E8A-4147-A177-3AD203B41FA5}">
                      <a16:colId xmlns:a16="http://schemas.microsoft.com/office/drawing/2014/main" val="20001"/>
                    </a:ext>
                  </a:extLst>
                </a:gridCol>
              </a:tblGrid>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Profesor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Reflexión </a:t>
                      </a:r>
                      <a:endParaRPr sz="1800" u="none" strike="noStrike" cap="none"/>
                    </a:p>
                  </a:txBody>
                  <a:tcPr marL="91450" marR="91450" marT="45725" marB="45725"/>
                </a:tc>
                <a:extLst>
                  <a:ext uri="{0D108BD9-81ED-4DB2-BD59-A6C34878D82A}">
                    <a16:rowId xmlns:a16="http://schemas.microsoft.com/office/drawing/2014/main" val="10000"/>
                  </a:ext>
                </a:extLst>
              </a:tr>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a:t>Alejandra Sosa López</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err="1"/>
                        <a:t>En</a:t>
                      </a:r>
                      <a:r>
                        <a:rPr lang="en-US" sz="1800" dirty="0"/>
                        <a:t> la </a:t>
                      </a:r>
                      <a:r>
                        <a:rPr lang="en-US" sz="1800" dirty="0" err="1"/>
                        <a:t>preparación</a:t>
                      </a:r>
                      <a:r>
                        <a:rPr lang="en-US" sz="1800" dirty="0"/>
                        <a:t> de las </a:t>
                      </a:r>
                      <a:r>
                        <a:rPr lang="en-US" sz="1800" dirty="0" err="1"/>
                        <a:t>actividades</a:t>
                      </a:r>
                      <a:r>
                        <a:rPr lang="en-US" sz="1800" dirty="0"/>
                        <a:t> </a:t>
                      </a:r>
                      <a:r>
                        <a:rPr lang="en-US" sz="1800" dirty="0" err="1"/>
                        <a:t>interdisciplinarias</a:t>
                      </a:r>
                      <a:r>
                        <a:rPr lang="en-US" sz="1800" dirty="0"/>
                        <a:t> </a:t>
                      </a:r>
                      <a:r>
                        <a:rPr lang="en-US" sz="1800" dirty="0" err="1"/>
                        <a:t>pude</a:t>
                      </a:r>
                      <a:r>
                        <a:rPr lang="en-US" sz="1800" dirty="0"/>
                        <a:t> </a:t>
                      </a:r>
                      <a:r>
                        <a:rPr lang="en-US" sz="1800" dirty="0" err="1"/>
                        <a:t>vislumbrar</a:t>
                      </a:r>
                      <a:r>
                        <a:rPr lang="en-US" sz="1800" dirty="0"/>
                        <a:t> de forma </a:t>
                      </a:r>
                      <a:r>
                        <a:rPr lang="en-US" sz="1800" dirty="0" err="1"/>
                        <a:t>clara</a:t>
                      </a:r>
                      <a:r>
                        <a:rPr lang="en-US" sz="1800" dirty="0"/>
                        <a:t> que las </a:t>
                      </a:r>
                      <a:r>
                        <a:rPr lang="en-US" sz="1800" dirty="0" err="1"/>
                        <a:t>distintas</a:t>
                      </a:r>
                      <a:r>
                        <a:rPr lang="en-US" sz="1800" dirty="0"/>
                        <a:t> </a:t>
                      </a:r>
                      <a:r>
                        <a:rPr lang="en-US" sz="1800" dirty="0" err="1"/>
                        <a:t>áreas</a:t>
                      </a:r>
                      <a:r>
                        <a:rPr lang="en-US" sz="1800" dirty="0"/>
                        <a:t> de </a:t>
                      </a:r>
                      <a:r>
                        <a:rPr lang="en-US" sz="1800" dirty="0" err="1"/>
                        <a:t>conocimiento</a:t>
                      </a:r>
                      <a:r>
                        <a:rPr lang="en-US" sz="1800" dirty="0"/>
                        <a:t> </a:t>
                      </a:r>
                      <a:r>
                        <a:rPr lang="en-US" sz="1800" dirty="0" err="1"/>
                        <a:t>pueden</a:t>
                      </a:r>
                      <a:r>
                        <a:rPr lang="en-US" sz="1800" dirty="0"/>
                        <a:t> </a:t>
                      </a:r>
                      <a:r>
                        <a:rPr lang="en-US" sz="1800" dirty="0" err="1"/>
                        <a:t>complementarse</a:t>
                      </a:r>
                      <a:r>
                        <a:rPr lang="en-US" sz="1800" dirty="0"/>
                        <a:t> y </a:t>
                      </a:r>
                      <a:r>
                        <a:rPr lang="en-US" sz="1800" dirty="0" err="1"/>
                        <a:t>enriquecer</a:t>
                      </a:r>
                      <a:r>
                        <a:rPr lang="en-US" sz="1800" dirty="0"/>
                        <a:t> </a:t>
                      </a:r>
                      <a:r>
                        <a:rPr lang="en-US" sz="1800" dirty="0" err="1"/>
                        <a:t>tanto</a:t>
                      </a:r>
                      <a:r>
                        <a:rPr lang="en-US" sz="1800" dirty="0"/>
                        <a:t> el </a:t>
                      </a:r>
                      <a:r>
                        <a:rPr lang="en-US" sz="1800" dirty="0" err="1"/>
                        <a:t>proceso</a:t>
                      </a:r>
                      <a:r>
                        <a:rPr lang="en-US" sz="1800" dirty="0"/>
                        <a:t> de </a:t>
                      </a:r>
                      <a:r>
                        <a:rPr lang="en-US" sz="1800" dirty="0" err="1"/>
                        <a:t>enseñanza-aprendizaje</a:t>
                      </a:r>
                      <a:r>
                        <a:rPr lang="en-US" sz="1800" dirty="0"/>
                        <a:t> </a:t>
                      </a:r>
                      <a:r>
                        <a:rPr lang="en-US" sz="1800" dirty="0" err="1"/>
                        <a:t>en</a:t>
                      </a:r>
                      <a:r>
                        <a:rPr lang="en-US" sz="1800" dirty="0"/>
                        <a:t> el aula, </a:t>
                      </a:r>
                      <a:r>
                        <a:rPr lang="en-US" sz="1800" dirty="0" err="1"/>
                        <a:t>como</a:t>
                      </a:r>
                      <a:r>
                        <a:rPr lang="en-US" sz="1800" dirty="0"/>
                        <a:t> la </a:t>
                      </a:r>
                      <a:r>
                        <a:rPr lang="en-US" sz="1800" dirty="0" err="1"/>
                        <a:t>formación</a:t>
                      </a:r>
                      <a:r>
                        <a:rPr lang="en-US" sz="1800" dirty="0"/>
                        <a:t> de </a:t>
                      </a:r>
                      <a:r>
                        <a:rPr lang="en-US" sz="1800" dirty="0" err="1"/>
                        <a:t>los</a:t>
                      </a:r>
                      <a:r>
                        <a:rPr lang="en-US" sz="1800" dirty="0"/>
                        <a:t> </a:t>
                      </a:r>
                      <a:r>
                        <a:rPr lang="en-US" sz="1800" dirty="0" err="1"/>
                        <a:t>profesores</a:t>
                      </a:r>
                      <a:r>
                        <a:rPr lang="en-US" sz="1800" dirty="0"/>
                        <a:t> que </a:t>
                      </a:r>
                      <a:r>
                        <a:rPr lang="en-US" sz="1800" dirty="0" err="1"/>
                        <a:t>nos</a:t>
                      </a:r>
                      <a:r>
                        <a:rPr lang="en-US" sz="1800" dirty="0"/>
                        <a:t> </a:t>
                      </a:r>
                      <a:r>
                        <a:rPr lang="en-US" sz="1800" dirty="0" err="1"/>
                        <a:t>involucramos</a:t>
                      </a:r>
                      <a:r>
                        <a:rPr lang="en-US" sz="1800" dirty="0"/>
                        <a:t> </a:t>
                      </a:r>
                      <a:r>
                        <a:rPr lang="en-US" sz="1800" dirty="0" err="1"/>
                        <a:t>en</a:t>
                      </a:r>
                      <a:r>
                        <a:rPr lang="en-US" sz="1800" dirty="0"/>
                        <a:t> el </a:t>
                      </a:r>
                      <a:r>
                        <a:rPr lang="en-US" sz="1800" dirty="0" err="1"/>
                        <a:t>proyecto</a:t>
                      </a:r>
                      <a:r>
                        <a:rPr lang="en-US" sz="1800" dirty="0"/>
                        <a:t>.</a:t>
                      </a:r>
                      <a:endParaRPr sz="1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cxnSp>
        <p:nvCxnSpPr>
          <p:cNvPr id="656" name="Google Shape;656;p89"/>
          <p:cNvCxnSpPr/>
          <p:nvPr/>
        </p:nvCxnSpPr>
        <p:spPr>
          <a:xfrm>
            <a:off x="838203" y="1033884"/>
            <a:ext cx="2774471" cy="3444"/>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aphicFrame>
        <p:nvGraphicFramePr>
          <p:cNvPr id="662" name="Google Shape;662;p90"/>
          <p:cNvGraphicFramePr/>
          <p:nvPr>
            <p:extLst>
              <p:ext uri="{D42A27DB-BD31-4B8C-83A1-F6EECF244321}">
                <p14:modId xmlns:p14="http://schemas.microsoft.com/office/powerpoint/2010/main" val="1032341449"/>
              </p:ext>
            </p:extLst>
          </p:nvPr>
        </p:nvGraphicFramePr>
        <p:xfrm>
          <a:off x="1525810" y="941486"/>
          <a:ext cx="8287675" cy="3948010"/>
        </p:xfrm>
        <a:graphic>
          <a:graphicData uri="http://schemas.openxmlformats.org/drawingml/2006/table">
            <a:tbl>
              <a:tblPr>
                <a:noFill/>
                <a:tableStyleId>{CB607483-7701-4868-921A-64BA9ECE66E8}</a:tableStyleId>
              </a:tblPr>
              <a:tblGrid>
                <a:gridCol w="2507350">
                  <a:extLst>
                    <a:ext uri="{9D8B030D-6E8A-4147-A177-3AD203B41FA5}">
                      <a16:colId xmlns:a16="http://schemas.microsoft.com/office/drawing/2014/main" val="20000"/>
                    </a:ext>
                  </a:extLst>
                </a:gridCol>
                <a:gridCol w="5780325">
                  <a:extLst>
                    <a:ext uri="{9D8B030D-6E8A-4147-A177-3AD203B41FA5}">
                      <a16:colId xmlns:a16="http://schemas.microsoft.com/office/drawing/2014/main" val="20001"/>
                    </a:ext>
                  </a:extLst>
                </a:gridCol>
              </a:tblGrid>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Profesor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Reflexión </a:t>
                      </a:r>
                      <a:endParaRPr sz="1800" u="none" strike="noStrike" cap="none"/>
                    </a:p>
                  </a:txBody>
                  <a:tcPr marL="91450" marR="91450" marT="45725" marB="45725"/>
                </a:tc>
                <a:extLst>
                  <a:ext uri="{0D108BD9-81ED-4DB2-BD59-A6C34878D82A}">
                    <a16:rowId xmlns:a16="http://schemas.microsoft.com/office/drawing/2014/main" val="10000"/>
                  </a:ext>
                </a:extLst>
              </a:tr>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a:t>Libertad Oviedo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831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La </a:t>
                      </a:r>
                      <a:r>
                        <a:rPr lang="en-US" sz="1800" dirty="0" err="1"/>
                        <a:t>planeación</a:t>
                      </a:r>
                      <a:r>
                        <a:rPr lang="en-US" sz="1800" dirty="0"/>
                        <a:t> de </a:t>
                      </a:r>
                      <a:r>
                        <a:rPr lang="en-US" sz="1800" dirty="0" err="1"/>
                        <a:t>este</a:t>
                      </a:r>
                      <a:r>
                        <a:rPr lang="en-US" sz="1800" dirty="0"/>
                        <a:t> </a:t>
                      </a:r>
                      <a:r>
                        <a:rPr lang="en-US" sz="1800" dirty="0" err="1"/>
                        <a:t>proyecto</a:t>
                      </a:r>
                      <a:r>
                        <a:rPr lang="en-US" sz="1800" dirty="0"/>
                        <a:t> me </a:t>
                      </a:r>
                      <a:r>
                        <a:rPr lang="en-US" sz="1800" dirty="0" err="1"/>
                        <a:t>sirvió</a:t>
                      </a:r>
                      <a:r>
                        <a:rPr lang="en-US" sz="1800" dirty="0"/>
                        <a:t> </a:t>
                      </a:r>
                      <a:r>
                        <a:rPr lang="en-US" sz="1800" dirty="0" err="1"/>
                        <a:t>en</a:t>
                      </a:r>
                      <a:r>
                        <a:rPr lang="en-US" sz="1800" dirty="0"/>
                        <a:t> dos </a:t>
                      </a:r>
                      <a:r>
                        <a:rPr lang="en-US" sz="1800" dirty="0" err="1"/>
                        <a:t>niveles</a:t>
                      </a:r>
                      <a:r>
                        <a:rPr lang="en-US" sz="1800" dirty="0"/>
                        <a:t>. </a:t>
                      </a:r>
                      <a:r>
                        <a:rPr lang="en-US" sz="1800" dirty="0" err="1"/>
                        <a:t>Primero,me</a:t>
                      </a:r>
                      <a:r>
                        <a:rPr lang="en-US" sz="1800" dirty="0"/>
                        <a:t> </a:t>
                      </a:r>
                      <a:r>
                        <a:rPr lang="en-US" sz="1800" dirty="0" err="1"/>
                        <a:t>sirvió</a:t>
                      </a:r>
                      <a:r>
                        <a:rPr lang="en-US" sz="1800" dirty="0"/>
                        <a:t> para mi </a:t>
                      </a:r>
                      <a:r>
                        <a:rPr lang="en-US" sz="1800" dirty="0" err="1"/>
                        <a:t>propia</a:t>
                      </a:r>
                      <a:r>
                        <a:rPr lang="en-US" sz="1800" dirty="0"/>
                        <a:t> </a:t>
                      </a:r>
                      <a:r>
                        <a:rPr lang="en-US" sz="1800" dirty="0" err="1"/>
                        <a:t>planeación</a:t>
                      </a:r>
                      <a:r>
                        <a:rPr lang="en-US" sz="1800" dirty="0"/>
                        <a:t> de </a:t>
                      </a:r>
                      <a:r>
                        <a:rPr lang="en-US" sz="1800" dirty="0" err="1"/>
                        <a:t>mis</a:t>
                      </a:r>
                      <a:r>
                        <a:rPr lang="en-US" sz="1800" dirty="0"/>
                        <a:t> </a:t>
                      </a:r>
                      <a:r>
                        <a:rPr lang="en-US" sz="1800" dirty="0" err="1"/>
                        <a:t>clases</a:t>
                      </a:r>
                      <a:r>
                        <a:rPr lang="en-US" sz="1800" dirty="0"/>
                        <a:t>, </a:t>
                      </a:r>
                      <a:r>
                        <a:rPr lang="en-US" sz="1800" dirty="0" err="1"/>
                        <a:t>pues</a:t>
                      </a:r>
                      <a:r>
                        <a:rPr lang="en-US" sz="1800" dirty="0"/>
                        <a:t> </a:t>
                      </a:r>
                      <a:r>
                        <a:rPr lang="en-US" sz="1800" dirty="0" err="1"/>
                        <a:t>desde</a:t>
                      </a:r>
                      <a:r>
                        <a:rPr lang="en-US" sz="1800" dirty="0"/>
                        <a:t> un </a:t>
                      </a:r>
                      <a:r>
                        <a:rPr lang="en-US" sz="1800" dirty="0" err="1"/>
                        <a:t>inicio</a:t>
                      </a:r>
                      <a:r>
                        <a:rPr lang="en-US" sz="1800" dirty="0"/>
                        <a:t> </a:t>
                      </a:r>
                      <a:r>
                        <a:rPr lang="en-US" sz="1800" dirty="0" err="1"/>
                        <a:t>sabía</a:t>
                      </a:r>
                      <a:r>
                        <a:rPr lang="en-US" sz="1800" dirty="0"/>
                        <a:t> </a:t>
                      </a:r>
                      <a:r>
                        <a:rPr lang="en-US" sz="1800" dirty="0" err="1"/>
                        <a:t>qué</a:t>
                      </a:r>
                      <a:r>
                        <a:rPr lang="en-US" sz="1800" dirty="0"/>
                        <a:t> </a:t>
                      </a:r>
                      <a:r>
                        <a:rPr lang="en-US" sz="1800" dirty="0" err="1"/>
                        <a:t>es</a:t>
                      </a:r>
                      <a:r>
                        <a:rPr lang="en-US" sz="1800" dirty="0"/>
                        <a:t> lo que </a:t>
                      </a:r>
                      <a:r>
                        <a:rPr lang="en-US" sz="1800" dirty="0" err="1"/>
                        <a:t>tenía</a:t>
                      </a:r>
                      <a:r>
                        <a:rPr lang="en-US" sz="1800" dirty="0"/>
                        <a:t> que </a:t>
                      </a:r>
                      <a:r>
                        <a:rPr lang="en-US" sz="1800" dirty="0" err="1"/>
                        <a:t>hacer</a:t>
                      </a:r>
                      <a:r>
                        <a:rPr lang="en-US" sz="1800" dirty="0"/>
                        <a:t> y </a:t>
                      </a:r>
                      <a:r>
                        <a:rPr lang="en-US" sz="1800" dirty="0" err="1"/>
                        <a:t>cómo</a:t>
                      </a:r>
                      <a:r>
                        <a:rPr lang="en-US" sz="1800" dirty="0"/>
                        <a:t>. </a:t>
                      </a:r>
                      <a:r>
                        <a:rPr lang="en-US" sz="1800" dirty="0" err="1"/>
                        <a:t>Por</a:t>
                      </a:r>
                      <a:r>
                        <a:rPr lang="en-US" sz="1800" dirty="0"/>
                        <a:t> </a:t>
                      </a:r>
                      <a:r>
                        <a:rPr lang="en-US" sz="1800" dirty="0" err="1"/>
                        <a:t>otra</a:t>
                      </a:r>
                      <a:r>
                        <a:rPr lang="en-US" sz="1800" dirty="0"/>
                        <a:t>, me </a:t>
                      </a:r>
                      <a:r>
                        <a:rPr lang="en-US" sz="1800" dirty="0" err="1"/>
                        <a:t>sirvió</a:t>
                      </a:r>
                      <a:r>
                        <a:rPr lang="en-US" sz="1800" dirty="0"/>
                        <a:t> </a:t>
                      </a:r>
                      <a:r>
                        <a:rPr lang="en-US" sz="1800" dirty="0" err="1"/>
                        <a:t>sentarme</a:t>
                      </a:r>
                      <a:r>
                        <a:rPr lang="en-US" sz="1800" dirty="0"/>
                        <a:t> con </a:t>
                      </a:r>
                      <a:r>
                        <a:rPr lang="en-US" sz="1800" dirty="0" err="1"/>
                        <a:t>los</a:t>
                      </a:r>
                      <a:r>
                        <a:rPr lang="en-US" sz="1800" dirty="0"/>
                        <a:t> </a:t>
                      </a:r>
                      <a:r>
                        <a:rPr lang="en-US" sz="1800" dirty="0" err="1"/>
                        <a:t>demás</a:t>
                      </a:r>
                      <a:r>
                        <a:rPr lang="en-US" sz="1800" dirty="0"/>
                        <a:t> </a:t>
                      </a:r>
                      <a:r>
                        <a:rPr lang="en-US" sz="1800" dirty="0" err="1"/>
                        <a:t>profesores</a:t>
                      </a:r>
                      <a:r>
                        <a:rPr lang="en-US" sz="1800" dirty="0"/>
                        <a:t> para </a:t>
                      </a:r>
                      <a:r>
                        <a:rPr lang="en-US" sz="1800" dirty="0" err="1"/>
                        <a:t>juntos</a:t>
                      </a:r>
                      <a:r>
                        <a:rPr lang="en-US" sz="1800" dirty="0"/>
                        <a:t> </a:t>
                      </a:r>
                      <a:r>
                        <a:rPr lang="en-US" sz="1800" dirty="0" err="1"/>
                        <a:t>crear</a:t>
                      </a:r>
                      <a:r>
                        <a:rPr lang="en-US" sz="1800" dirty="0"/>
                        <a:t> un </a:t>
                      </a:r>
                      <a:r>
                        <a:rPr lang="en-US" sz="1800" dirty="0" err="1"/>
                        <a:t>proyecto</a:t>
                      </a:r>
                      <a:r>
                        <a:rPr lang="en-US" sz="1800" dirty="0"/>
                        <a:t> entre </a:t>
                      </a:r>
                      <a:r>
                        <a:rPr lang="en-US" sz="1800" dirty="0" err="1"/>
                        <a:t>todos</a:t>
                      </a:r>
                      <a:r>
                        <a:rPr lang="en-US" sz="1800" dirty="0"/>
                        <a:t> que </a:t>
                      </a:r>
                      <a:r>
                        <a:rPr lang="en-US" sz="1800" dirty="0" err="1"/>
                        <a:t>nos</a:t>
                      </a:r>
                      <a:r>
                        <a:rPr lang="en-US" sz="1800" dirty="0"/>
                        <a:t> </a:t>
                      </a:r>
                      <a:r>
                        <a:rPr lang="en-US" sz="1800" dirty="0" err="1"/>
                        <a:t>ayudó</a:t>
                      </a:r>
                      <a:r>
                        <a:rPr lang="en-US" sz="1800" dirty="0"/>
                        <a:t> para </a:t>
                      </a:r>
                      <a:r>
                        <a:rPr lang="en-US" sz="1800" dirty="0" err="1"/>
                        <a:t>enriquecer</a:t>
                      </a:r>
                      <a:r>
                        <a:rPr lang="en-US" sz="1800" dirty="0"/>
                        <a:t> </a:t>
                      </a:r>
                      <a:r>
                        <a:rPr lang="en-US" sz="1800" dirty="0" err="1"/>
                        <a:t>nuestra</a:t>
                      </a:r>
                      <a:r>
                        <a:rPr lang="en-US" sz="1800" dirty="0"/>
                        <a:t> </a:t>
                      </a:r>
                      <a:r>
                        <a:rPr lang="en-US" sz="1800" dirty="0" err="1"/>
                        <a:t>práctica</a:t>
                      </a:r>
                      <a:r>
                        <a:rPr lang="en-US" sz="1800" dirty="0"/>
                        <a:t> </a:t>
                      </a:r>
                      <a:r>
                        <a:rPr lang="en-US" sz="1800" dirty="0" err="1"/>
                        <a:t>docente</a:t>
                      </a:r>
                      <a:r>
                        <a:rPr lang="en-US" sz="1800" dirty="0"/>
                        <a:t> y </a:t>
                      </a:r>
                      <a:r>
                        <a:rPr lang="en-US" sz="1800" dirty="0" err="1"/>
                        <a:t>mejorar</a:t>
                      </a:r>
                      <a:r>
                        <a:rPr lang="en-US" sz="1800" dirty="0"/>
                        <a:t> </a:t>
                      </a:r>
                      <a:r>
                        <a:rPr lang="en-US" sz="1800" dirty="0" err="1"/>
                        <a:t>los</a:t>
                      </a:r>
                      <a:r>
                        <a:rPr lang="en-US" sz="1800" dirty="0"/>
                        <a:t> </a:t>
                      </a:r>
                      <a:r>
                        <a:rPr lang="en-US" sz="1800" dirty="0" err="1"/>
                        <a:t>procesos</a:t>
                      </a:r>
                      <a:r>
                        <a:rPr lang="en-US" sz="1800" dirty="0"/>
                        <a:t> de </a:t>
                      </a:r>
                      <a:r>
                        <a:rPr lang="en-US" sz="1800" dirty="0" err="1"/>
                        <a:t>enseñanza-aprendizaje</a:t>
                      </a:r>
                      <a:r>
                        <a:rPr lang="en-US" sz="1800" dirty="0"/>
                        <a:t> de </a:t>
                      </a:r>
                      <a:r>
                        <a:rPr lang="en-US" sz="1800" dirty="0" err="1"/>
                        <a:t>los</a:t>
                      </a:r>
                      <a:r>
                        <a:rPr lang="en-US" sz="1800" dirty="0"/>
                        <a:t> </a:t>
                      </a:r>
                      <a:r>
                        <a:rPr lang="en-US" sz="1800" dirty="0" err="1"/>
                        <a:t>alumnos</a:t>
                      </a:r>
                      <a:r>
                        <a:rPr lang="en-US" sz="1800" dirty="0"/>
                        <a:t>.</a:t>
                      </a: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aphicFrame>
        <p:nvGraphicFramePr>
          <p:cNvPr id="668" name="Google Shape;668;p91"/>
          <p:cNvGraphicFramePr/>
          <p:nvPr>
            <p:extLst>
              <p:ext uri="{D42A27DB-BD31-4B8C-83A1-F6EECF244321}">
                <p14:modId xmlns:p14="http://schemas.microsoft.com/office/powerpoint/2010/main" val="1330924571"/>
              </p:ext>
            </p:extLst>
          </p:nvPr>
        </p:nvGraphicFramePr>
        <p:xfrm>
          <a:off x="1525810" y="941486"/>
          <a:ext cx="8287675" cy="2234245"/>
        </p:xfrm>
        <a:graphic>
          <a:graphicData uri="http://schemas.openxmlformats.org/drawingml/2006/table">
            <a:tbl>
              <a:tblPr>
                <a:noFill/>
                <a:tableStyleId>{CB607483-7701-4868-921A-64BA9ECE66E8}</a:tableStyleId>
              </a:tblPr>
              <a:tblGrid>
                <a:gridCol w="2507350">
                  <a:extLst>
                    <a:ext uri="{9D8B030D-6E8A-4147-A177-3AD203B41FA5}">
                      <a16:colId xmlns:a16="http://schemas.microsoft.com/office/drawing/2014/main" val="20000"/>
                    </a:ext>
                  </a:extLst>
                </a:gridCol>
                <a:gridCol w="5780325">
                  <a:extLst>
                    <a:ext uri="{9D8B030D-6E8A-4147-A177-3AD203B41FA5}">
                      <a16:colId xmlns:a16="http://schemas.microsoft.com/office/drawing/2014/main" val="20001"/>
                    </a:ext>
                  </a:extLst>
                </a:gridCol>
              </a:tblGrid>
              <a:tr h="4968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Profesor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Reflexión </a:t>
                      </a:r>
                      <a:endParaRPr sz="1800" u="none" strike="noStrike" cap="none"/>
                    </a:p>
                  </a:txBody>
                  <a:tcPr marL="91450" marR="91450" marT="45725" marB="45725"/>
                </a:tc>
                <a:extLst>
                  <a:ext uri="{0D108BD9-81ED-4DB2-BD59-A6C34878D82A}">
                    <a16:rowId xmlns:a16="http://schemas.microsoft.com/office/drawing/2014/main" val="10000"/>
                  </a:ext>
                </a:extLst>
              </a:tr>
              <a:tr h="715325">
                <a:tc>
                  <a:txBody>
                    <a:bodyPr/>
                    <a:lstStyle/>
                    <a:p>
                      <a:pPr marL="0" marR="0" lvl="0" indent="0" algn="l" rtl="0">
                        <a:lnSpc>
                          <a:spcPct val="100000"/>
                        </a:lnSpc>
                        <a:spcBef>
                          <a:spcPts val="0"/>
                        </a:spcBef>
                        <a:spcAft>
                          <a:spcPts val="0"/>
                        </a:spcAft>
                        <a:buClr>
                          <a:srgbClr val="000000"/>
                        </a:buClr>
                        <a:buSzPts val="1800"/>
                        <a:buFont typeface="Arial"/>
                        <a:buNone/>
                      </a:pPr>
                      <a:r>
                        <a:rPr lang="en-US" sz="1800"/>
                        <a:t>Jorge Herrera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La </a:t>
                      </a:r>
                      <a:r>
                        <a:rPr lang="en-US" sz="1800" dirty="0" err="1"/>
                        <a:t>transversalidad</a:t>
                      </a:r>
                      <a:r>
                        <a:rPr lang="en-US" sz="1800" dirty="0"/>
                        <a:t> que se </a:t>
                      </a:r>
                      <a:r>
                        <a:rPr lang="en-US" sz="1800" dirty="0" err="1"/>
                        <a:t>conserva</a:t>
                      </a:r>
                      <a:r>
                        <a:rPr lang="en-US" sz="1800" dirty="0"/>
                        <a:t> </a:t>
                      </a:r>
                      <a:r>
                        <a:rPr lang="en-US" sz="1800" dirty="0" err="1"/>
                        <a:t>en</a:t>
                      </a:r>
                      <a:r>
                        <a:rPr lang="en-US" sz="1800" dirty="0"/>
                        <a:t> </a:t>
                      </a:r>
                      <a:r>
                        <a:rPr lang="en-US" sz="1800" dirty="0" err="1"/>
                        <a:t>este</a:t>
                      </a:r>
                      <a:r>
                        <a:rPr lang="en-US" sz="1800" dirty="0"/>
                        <a:t> </a:t>
                      </a:r>
                      <a:r>
                        <a:rPr lang="en-US" sz="1800" dirty="0" err="1"/>
                        <a:t>tipo</a:t>
                      </a:r>
                      <a:r>
                        <a:rPr lang="en-US" sz="1800" dirty="0"/>
                        <a:t> de </a:t>
                      </a:r>
                      <a:r>
                        <a:rPr lang="en-US" sz="1800" dirty="0" err="1"/>
                        <a:t>trabajos</a:t>
                      </a:r>
                      <a:r>
                        <a:rPr lang="en-US" sz="1800" dirty="0"/>
                        <a:t> forma un </a:t>
                      </a:r>
                      <a:r>
                        <a:rPr lang="en-US" sz="1800" dirty="0" err="1"/>
                        <a:t>papel</a:t>
                      </a:r>
                      <a:r>
                        <a:rPr lang="en-US" sz="1800" dirty="0"/>
                        <a:t> fundamental </a:t>
                      </a:r>
                      <a:r>
                        <a:rPr lang="en-US" sz="1800" dirty="0" err="1"/>
                        <a:t>en</a:t>
                      </a:r>
                      <a:r>
                        <a:rPr lang="en-US" sz="1800" dirty="0"/>
                        <a:t> el </a:t>
                      </a:r>
                      <a:r>
                        <a:rPr lang="en-US" sz="1800" dirty="0" err="1"/>
                        <a:t>desarrollo</a:t>
                      </a:r>
                      <a:r>
                        <a:rPr lang="en-US" sz="1800" dirty="0"/>
                        <a:t> </a:t>
                      </a:r>
                      <a:r>
                        <a:rPr lang="en-US" sz="1800" dirty="0" err="1"/>
                        <a:t>académico</a:t>
                      </a:r>
                      <a:r>
                        <a:rPr lang="en-US" sz="1800" dirty="0"/>
                        <a:t> de </a:t>
                      </a:r>
                      <a:r>
                        <a:rPr lang="en-US" sz="1800" dirty="0" err="1"/>
                        <a:t>los</a:t>
                      </a:r>
                      <a:r>
                        <a:rPr lang="en-US" sz="1800" dirty="0"/>
                        <a:t> </a:t>
                      </a:r>
                      <a:r>
                        <a:rPr lang="en-US" sz="1800" dirty="0" err="1"/>
                        <a:t>estudiantes</a:t>
                      </a:r>
                      <a:r>
                        <a:rPr lang="en-US" sz="1800" dirty="0"/>
                        <a:t> y </a:t>
                      </a:r>
                      <a:r>
                        <a:rPr lang="en-US" sz="1800" dirty="0" err="1"/>
                        <a:t>profesional</a:t>
                      </a:r>
                      <a:r>
                        <a:rPr lang="en-US" sz="1800" dirty="0"/>
                        <a:t> de </a:t>
                      </a:r>
                      <a:r>
                        <a:rPr lang="en-US" sz="1800" dirty="0" err="1"/>
                        <a:t>los</a:t>
                      </a:r>
                      <a:r>
                        <a:rPr lang="en-US" sz="1800" dirty="0"/>
                        <a:t> </a:t>
                      </a:r>
                      <a:r>
                        <a:rPr lang="en-US" sz="1800" dirty="0" err="1"/>
                        <a:t>docentes</a:t>
                      </a:r>
                      <a:r>
                        <a:rPr lang="en-US" sz="1800" dirty="0"/>
                        <a:t> </a:t>
                      </a:r>
                      <a:r>
                        <a:rPr lang="en-US" sz="1800" dirty="0" err="1"/>
                        <a:t>ya</a:t>
                      </a:r>
                      <a:r>
                        <a:rPr lang="en-US" sz="1800" dirty="0"/>
                        <a:t> que </a:t>
                      </a:r>
                      <a:r>
                        <a:rPr lang="en-US" sz="1800" dirty="0" err="1"/>
                        <a:t>permite</a:t>
                      </a:r>
                      <a:r>
                        <a:rPr lang="en-US" sz="1800" dirty="0"/>
                        <a:t> </a:t>
                      </a:r>
                      <a:r>
                        <a:rPr lang="en-US" sz="1800" dirty="0" err="1"/>
                        <a:t>ampliar</a:t>
                      </a:r>
                      <a:r>
                        <a:rPr lang="en-US" sz="1800" dirty="0"/>
                        <a:t> la </a:t>
                      </a:r>
                      <a:r>
                        <a:rPr lang="en-US" sz="1800" dirty="0" err="1"/>
                        <a:t>difusión</a:t>
                      </a:r>
                      <a:r>
                        <a:rPr lang="en-US" sz="1800" dirty="0"/>
                        <a:t> de </a:t>
                      </a:r>
                      <a:r>
                        <a:rPr lang="en-US" sz="1800" dirty="0" err="1"/>
                        <a:t>conocimientos</a:t>
                      </a:r>
                      <a:r>
                        <a:rPr lang="en-US" sz="1800" dirty="0"/>
                        <a:t> </a:t>
                      </a:r>
                      <a:r>
                        <a:rPr lang="en-US" sz="1800" dirty="0" err="1"/>
                        <a:t>mediante</a:t>
                      </a:r>
                      <a:r>
                        <a:rPr lang="en-US" sz="1800" dirty="0"/>
                        <a:t> la </a:t>
                      </a:r>
                      <a:r>
                        <a:rPr lang="en-US" sz="1800" dirty="0" err="1"/>
                        <a:t>búsqueda</a:t>
                      </a:r>
                      <a:r>
                        <a:rPr lang="en-US" sz="1800" dirty="0"/>
                        <a:t> de un </a:t>
                      </a:r>
                      <a:r>
                        <a:rPr lang="en-US" sz="1800" dirty="0" err="1"/>
                        <a:t>objetivo</a:t>
                      </a:r>
                      <a:r>
                        <a:rPr lang="en-US" sz="1800" dirty="0"/>
                        <a:t> </a:t>
                      </a:r>
                      <a:r>
                        <a:rPr lang="en-US" sz="1800" dirty="0" err="1"/>
                        <a:t>en</a:t>
                      </a:r>
                      <a:r>
                        <a:rPr lang="en-US" sz="1800" dirty="0"/>
                        <a:t> </a:t>
                      </a:r>
                      <a:r>
                        <a:rPr lang="en-US" sz="1800" dirty="0" err="1"/>
                        <a:t>común</a:t>
                      </a:r>
                      <a:r>
                        <a:rPr lang="en-US" sz="1800" dirty="0"/>
                        <a:t>. </a:t>
                      </a:r>
                      <a:endParaRPr sz="1800" u="none" strike="noStrike" cap="none"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p:nvPr/>
        </p:nvSpPr>
        <p:spPr>
          <a:xfrm>
            <a:off x="358533" y="231344"/>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1: </a:t>
            </a:r>
            <a:r>
              <a:rPr lang="en-US" sz="2400" b="0" i="0" u="none" strike="noStrike" cap="none">
                <a:solidFill>
                  <a:srgbClr val="548135"/>
                </a:solidFill>
                <a:latin typeface="Century Gothic"/>
                <a:ea typeface="Century Gothic"/>
                <a:cs typeface="Century Gothic"/>
                <a:sym typeface="Century Gothic"/>
              </a:rPr>
              <a:t>C.A.I.A.C. Conclusiones Generales</a:t>
            </a:r>
            <a:r>
              <a:rPr lang="en-US" sz="24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42" name="Google Shape;142;p20"/>
          <p:cNvCxnSpPr/>
          <p:nvPr/>
        </p:nvCxnSpPr>
        <p:spPr>
          <a:xfrm rot="10800000" flipH="1">
            <a:off x="430643" y="933250"/>
            <a:ext cx="2746191" cy="5983"/>
          </a:xfrm>
          <a:prstGeom prst="straightConnector1">
            <a:avLst/>
          </a:prstGeom>
          <a:noFill/>
          <a:ln w="28575" cap="flat" cmpd="sng">
            <a:solidFill>
              <a:schemeClr val="accent1"/>
            </a:solidFill>
            <a:prstDash val="solid"/>
            <a:miter lim="800000"/>
            <a:headEnd type="none" w="sm" len="sm"/>
            <a:tailEnd type="none" w="sm" len="sm"/>
          </a:ln>
        </p:spPr>
      </p:cxnSp>
      <p:pic>
        <p:nvPicPr>
          <p:cNvPr id="143" name="Google Shape;143;p20"/>
          <p:cNvPicPr preferRelativeResize="0">
            <a:picLocks noGrp="1"/>
          </p:cNvPicPr>
          <p:nvPr>
            <p:ph type="body" idx="1"/>
          </p:nvPr>
        </p:nvPicPr>
        <p:blipFill rotWithShape="1">
          <a:blip r:embed="rId3">
            <a:alphaModFix/>
          </a:blip>
          <a:srcRect l="10556" t="6969" r="11356" b="12914"/>
          <a:stretch/>
        </p:blipFill>
        <p:spPr>
          <a:xfrm>
            <a:off x="1200153" y="1065686"/>
            <a:ext cx="9186863" cy="5299278"/>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graphicFrame>
        <p:nvGraphicFramePr>
          <p:cNvPr id="674" name="Google Shape;674;p92"/>
          <p:cNvGraphicFramePr/>
          <p:nvPr>
            <p:extLst>
              <p:ext uri="{D42A27DB-BD31-4B8C-83A1-F6EECF244321}">
                <p14:modId xmlns:p14="http://schemas.microsoft.com/office/powerpoint/2010/main" val="2322016802"/>
              </p:ext>
            </p:extLst>
          </p:nvPr>
        </p:nvGraphicFramePr>
        <p:xfrm>
          <a:off x="1525810" y="941486"/>
          <a:ext cx="8287675" cy="3665650"/>
        </p:xfrm>
        <a:graphic>
          <a:graphicData uri="http://schemas.openxmlformats.org/drawingml/2006/table">
            <a:tbl>
              <a:tblPr>
                <a:noFill/>
                <a:tableStyleId>{CB607483-7701-4868-921A-64BA9ECE66E8}</a:tableStyleId>
              </a:tblPr>
              <a:tblGrid>
                <a:gridCol w="2507350">
                  <a:extLst>
                    <a:ext uri="{9D8B030D-6E8A-4147-A177-3AD203B41FA5}">
                      <a16:colId xmlns:a16="http://schemas.microsoft.com/office/drawing/2014/main" val="20000"/>
                    </a:ext>
                  </a:extLst>
                </a:gridCol>
                <a:gridCol w="5780325">
                  <a:extLst>
                    <a:ext uri="{9D8B030D-6E8A-4147-A177-3AD203B41FA5}">
                      <a16:colId xmlns:a16="http://schemas.microsoft.com/office/drawing/2014/main" val="20001"/>
                    </a:ext>
                  </a:extLst>
                </a:gridCol>
              </a:tblGrid>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Profesor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Reflexión </a:t>
                      </a:r>
                      <a:endParaRPr sz="1800" u="none" strike="noStrike" cap="none"/>
                    </a:p>
                  </a:txBody>
                  <a:tcPr marL="91450" marR="91450" marT="45725" marB="45725"/>
                </a:tc>
                <a:extLst>
                  <a:ext uri="{0D108BD9-81ED-4DB2-BD59-A6C34878D82A}">
                    <a16:rowId xmlns:a16="http://schemas.microsoft.com/office/drawing/2014/main" val="10000"/>
                  </a:ext>
                </a:extLst>
              </a:tr>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a:t>Óscar Romero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El </a:t>
                      </a:r>
                      <a:r>
                        <a:rPr lang="en-US" sz="1800" dirty="0" err="1"/>
                        <a:t>trabajo</a:t>
                      </a:r>
                      <a:r>
                        <a:rPr lang="en-US" sz="1800" dirty="0"/>
                        <a:t> transversal de </a:t>
                      </a:r>
                      <a:r>
                        <a:rPr lang="en-US" sz="1800" dirty="0" err="1"/>
                        <a:t>los</a:t>
                      </a:r>
                      <a:r>
                        <a:rPr lang="en-US" sz="1800" dirty="0"/>
                        <a:t> </a:t>
                      </a:r>
                      <a:r>
                        <a:rPr lang="en-US" sz="1800" dirty="0" err="1"/>
                        <a:t>docentes</a:t>
                      </a:r>
                      <a:r>
                        <a:rPr lang="en-US" sz="1800" dirty="0"/>
                        <a:t> </a:t>
                      </a:r>
                      <a:r>
                        <a:rPr lang="en-US" sz="1800" dirty="0" err="1"/>
                        <a:t>permite</a:t>
                      </a:r>
                      <a:r>
                        <a:rPr lang="en-US" sz="1800" dirty="0"/>
                        <a:t> </a:t>
                      </a:r>
                      <a:r>
                        <a:rPr lang="en-US" sz="1800" dirty="0" err="1"/>
                        <a:t>enriquecer</a:t>
                      </a:r>
                      <a:r>
                        <a:rPr lang="en-US" sz="1800" dirty="0"/>
                        <a:t> </a:t>
                      </a:r>
                      <a:r>
                        <a:rPr lang="en-US" sz="1800" dirty="0" err="1"/>
                        <a:t>los</a:t>
                      </a:r>
                      <a:r>
                        <a:rPr lang="en-US" sz="1800" dirty="0"/>
                        <a:t> </a:t>
                      </a:r>
                      <a:r>
                        <a:rPr lang="en-US" sz="1800" dirty="0" err="1"/>
                        <a:t>contenidos</a:t>
                      </a:r>
                      <a:r>
                        <a:rPr lang="en-US" sz="1800" dirty="0"/>
                        <a:t> de </a:t>
                      </a:r>
                      <a:r>
                        <a:rPr lang="en-US" sz="1800" dirty="0" err="1"/>
                        <a:t>cada</a:t>
                      </a:r>
                      <a:r>
                        <a:rPr lang="en-US" sz="1800" dirty="0"/>
                        <a:t> </a:t>
                      </a:r>
                      <a:r>
                        <a:rPr lang="en-US" sz="1800" dirty="0" err="1"/>
                        <a:t>una</a:t>
                      </a:r>
                      <a:r>
                        <a:rPr lang="en-US" sz="1800" dirty="0"/>
                        <a:t> de las </a:t>
                      </a:r>
                      <a:r>
                        <a:rPr lang="en-US" sz="1800" dirty="0" err="1"/>
                        <a:t>asignaturas</a:t>
                      </a:r>
                      <a:r>
                        <a:rPr lang="en-US" sz="1800" dirty="0"/>
                        <a:t> para la </a:t>
                      </a:r>
                      <a:r>
                        <a:rPr lang="en-US" sz="1800" dirty="0" err="1"/>
                        <a:t>formación</a:t>
                      </a:r>
                      <a:r>
                        <a:rPr lang="en-US" sz="1800" dirty="0"/>
                        <a:t> de </a:t>
                      </a:r>
                      <a:r>
                        <a:rPr lang="en-US" sz="1800" dirty="0" err="1"/>
                        <a:t>los</a:t>
                      </a:r>
                      <a:r>
                        <a:rPr lang="en-US" sz="1800" dirty="0"/>
                        <a:t> </a:t>
                      </a:r>
                      <a:r>
                        <a:rPr lang="en-US" sz="1800" dirty="0" err="1"/>
                        <a:t>alumnos</a:t>
                      </a:r>
                      <a:r>
                        <a:rPr lang="en-US" sz="1800" dirty="0"/>
                        <a:t> </a:t>
                      </a:r>
                      <a:r>
                        <a:rPr lang="en-US" sz="1800" dirty="0" err="1"/>
                        <a:t>mediante</a:t>
                      </a:r>
                      <a:r>
                        <a:rPr lang="en-US" sz="1800" dirty="0"/>
                        <a:t> la </a:t>
                      </a:r>
                      <a:r>
                        <a:rPr lang="en-US" sz="1800" dirty="0" err="1"/>
                        <a:t>contextualización</a:t>
                      </a:r>
                      <a:r>
                        <a:rPr lang="en-US" sz="1800" dirty="0"/>
                        <a:t>  y </a:t>
                      </a:r>
                      <a:r>
                        <a:rPr lang="en-US" sz="1800" dirty="0" err="1"/>
                        <a:t>por</a:t>
                      </a:r>
                      <a:r>
                        <a:rPr lang="en-US" sz="1800" dirty="0"/>
                        <a:t> el </a:t>
                      </a:r>
                      <a:r>
                        <a:rPr lang="en-US" sz="1800" dirty="0" err="1"/>
                        <a:t>otro</a:t>
                      </a:r>
                      <a:r>
                        <a:rPr lang="en-US" sz="1800" dirty="0"/>
                        <a:t> </a:t>
                      </a:r>
                      <a:r>
                        <a:rPr lang="en-US" sz="1800" dirty="0" err="1"/>
                        <a:t>fortalece</a:t>
                      </a:r>
                      <a:r>
                        <a:rPr lang="en-US" sz="1800" dirty="0"/>
                        <a:t> el </a:t>
                      </a:r>
                      <a:r>
                        <a:rPr lang="en-US" sz="1800" dirty="0" err="1"/>
                        <a:t>trabajo</a:t>
                      </a:r>
                      <a:r>
                        <a:rPr lang="en-US" sz="1800" dirty="0"/>
                        <a:t> </a:t>
                      </a:r>
                      <a:r>
                        <a:rPr lang="en-US" sz="1800" dirty="0" err="1"/>
                        <a:t>colectivo</a:t>
                      </a:r>
                      <a:r>
                        <a:rPr lang="en-US" sz="1800" dirty="0"/>
                        <a:t> que </a:t>
                      </a:r>
                      <a:r>
                        <a:rPr lang="en-US" sz="1800" dirty="0" err="1"/>
                        <a:t>conlleva</a:t>
                      </a:r>
                      <a:r>
                        <a:rPr lang="en-US" sz="1800" dirty="0"/>
                        <a:t> a la </a:t>
                      </a:r>
                      <a:r>
                        <a:rPr lang="en-US" sz="1800" dirty="0" err="1"/>
                        <a:t>optimización</a:t>
                      </a:r>
                      <a:r>
                        <a:rPr lang="en-US" sz="1800" dirty="0"/>
                        <a:t> de </a:t>
                      </a:r>
                      <a:r>
                        <a:rPr lang="en-US" sz="1800" dirty="0" err="1"/>
                        <a:t>los</a:t>
                      </a:r>
                      <a:r>
                        <a:rPr lang="en-US" sz="1800" dirty="0"/>
                        <a:t> </a:t>
                      </a:r>
                      <a:r>
                        <a:rPr lang="en-US" sz="1800" dirty="0" err="1"/>
                        <a:t>tiempos</a:t>
                      </a:r>
                      <a:r>
                        <a:rPr lang="en-US" sz="1800" dirty="0"/>
                        <a:t> de </a:t>
                      </a:r>
                      <a:r>
                        <a:rPr lang="en-US" sz="1800" dirty="0" err="1"/>
                        <a:t>planeación</a:t>
                      </a:r>
                      <a:r>
                        <a:rPr lang="en-US" sz="1800" dirty="0"/>
                        <a:t>.</a:t>
                      </a:r>
                      <a:endParaRPr sz="1800" dirty="0"/>
                    </a:p>
                    <a:p>
                      <a:pPr marL="0" marR="0" lvl="0" indent="0" algn="l" rtl="0">
                        <a:lnSpc>
                          <a:spcPct val="100000"/>
                        </a:lnSpc>
                        <a:spcBef>
                          <a:spcPts val="0"/>
                        </a:spcBef>
                        <a:spcAft>
                          <a:spcPts val="0"/>
                        </a:spcAft>
                        <a:buClr>
                          <a:srgbClr val="000000"/>
                        </a:buClr>
                        <a:buSzPts val="1800"/>
                        <a:buFont typeface="Arial"/>
                        <a:buNone/>
                      </a:pPr>
                      <a:r>
                        <a:rPr lang="en-US" sz="1800" dirty="0"/>
                        <a:t>La </a:t>
                      </a:r>
                      <a:r>
                        <a:rPr lang="en-US" sz="1800" dirty="0" err="1"/>
                        <a:t>generación</a:t>
                      </a:r>
                      <a:r>
                        <a:rPr lang="en-US" sz="1800" dirty="0"/>
                        <a:t> de </a:t>
                      </a:r>
                      <a:r>
                        <a:rPr lang="en-US" sz="1800" dirty="0" err="1"/>
                        <a:t>productos</a:t>
                      </a:r>
                      <a:r>
                        <a:rPr lang="en-US" sz="1800" dirty="0"/>
                        <a:t> </a:t>
                      </a:r>
                      <a:r>
                        <a:rPr lang="en-US" sz="1800" dirty="0" err="1"/>
                        <a:t>como</a:t>
                      </a:r>
                      <a:r>
                        <a:rPr lang="en-US" sz="1800" dirty="0"/>
                        <a:t> </a:t>
                      </a:r>
                      <a:r>
                        <a:rPr lang="en-US" sz="1800" dirty="0" err="1"/>
                        <a:t>resultado</a:t>
                      </a:r>
                      <a:r>
                        <a:rPr lang="en-US" sz="1800" dirty="0"/>
                        <a:t> del </a:t>
                      </a:r>
                      <a:r>
                        <a:rPr lang="en-US" sz="1800" dirty="0" err="1"/>
                        <a:t>proyecto</a:t>
                      </a:r>
                      <a:r>
                        <a:rPr lang="en-US" sz="1800" dirty="0"/>
                        <a:t> </a:t>
                      </a:r>
                      <a:r>
                        <a:rPr lang="en-US" sz="1800" dirty="0" err="1"/>
                        <a:t>promueve</a:t>
                      </a:r>
                      <a:r>
                        <a:rPr lang="en-US" sz="1800" dirty="0"/>
                        <a:t> el </a:t>
                      </a:r>
                      <a:r>
                        <a:rPr lang="en-US" sz="1800" dirty="0" err="1"/>
                        <a:t>trabajo</a:t>
                      </a:r>
                      <a:r>
                        <a:rPr lang="en-US" sz="1800" dirty="0"/>
                        <a:t> </a:t>
                      </a:r>
                      <a:r>
                        <a:rPr lang="en-US" sz="1800" dirty="0" err="1"/>
                        <a:t>activo</a:t>
                      </a:r>
                      <a:r>
                        <a:rPr lang="en-US" sz="1800" dirty="0"/>
                        <a:t> de </a:t>
                      </a:r>
                      <a:r>
                        <a:rPr lang="en-US" sz="1800" dirty="0" err="1"/>
                        <a:t>los</a:t>
                      </a:r>
                      <a:r>
                        <a:rPr lang="en-US" sz="1800" dirty="0"/>
                        <a:t> </a:t>
                      </a:r>
                      <a:r>
                        <a:rPr lang="en-US" sz="1800" dirty="0" err="1"/>
                        <a:t>alumnos</a:t>
                      </a:r>
                      <a:r>
                        <a:rPr lang="en-US" sz="1800" dirty="0"/>
                        <a:t>, lo </a:t>
                      </a:r>
                      <a:r>
                        <a:rPr lang="en-US" sz="1800" dirty="0" err="1"/>
                        <a:t>cual</a:t>
                      </a:r>
                      <a:r>
                        <a:rPr lang="en-US" sz="1800" dirty="0"/>
                        <a:t> </a:t>
                      </a:r>
                      <a:r>
                        <a:rPr lang="en-US" sz="1800" dirty="0" err="1"/>
                        <a:t>es</a:t>
                      </a:r>
                      <a:r>
                        <a:rPr lang="en-US" sz="1800" dirty="0"/>
                        <a:t> fundamental para </a:t>
                      </a:r>
                      <a:r>
                        <a:rPr lang="en-US" sz="1800" dirty="0" err="1"/>
                        <a:t>su</a:t>
                      </a:r>
                      <a:r>
                        <a:rPr lang="en-US" sz="1800" dirty="0"/>
                        <a:t> </a:t>
                      </a:r>
                      <a:r>
                        <a:rPr lang="en-US" sz="1800" dirty="0" err="1"/>
                        <a:t>formación</a:t>
                      </a:r>
                      <a:r>
                        <a:rPr lang="en-US" sz="1800" dirty="0"/>
                        <a:t> y </a:t>
                      </a:r>
                      <a:r>
                        <a:rPr lang="en-US" sz="1800" dirty="0" err="1"/>
                        <a:t>adquisición</a:t>
                      </a:r>
                      <a:r>
                        <a:rPr lang="en-US" sz="1800" dirty="0"/>
                        <a:t> de </a:t>
                      </a:r>
                      <a:r>
                        <a:rPr lang="en-US" sz="1800" dirty="0" err="1"/>
                        <a:t>aprendizajes</a:t>
                      </a:r>
                      <a:r>
                        <a:rPr lang="en-US" sz="1800" dirty="0"/>
                        <a:t> </a:t>
                      </a:r>
                      <a:r>
                        <a:rPr lang="en-US" sz="1800" dirty="0" err="1"/>
                        <a:t>significativos</a:t>
                      </a:r>
                      <a:r>
                        <a:rPr lang="en-US" sz="1800" dirty="0"/>
                        <a:t>.</a:t>
                      </a: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graphicFrame>
        <p:nvGraphicFramePr>
          <p:cNvPr id="680" name="Google Shape;680;p93"/>
          <p:cNvGraphicFramePr/>
          <p:nvPr>
            <p:extLst>
              <p:ext uri="{D42A27DB-BD31-4B8C-83A1-F6EECF244321}">
                <p14:modId xmlns:p14="http://schemas.microsoft.com/office/powerpoint/2010/main" val="1608744529"/>
              </p:ext>
            </p:extLst>
          </p:nvPr>
        </p:nvGraphicFramePr>
        <p:xfrm>
          <a:off x="1525810" y="941486"/>
          <a:ext cx="8287675" cy="2842690"/>
        </p:xfrm>
        <a:graphic>
          <a:graphicData uri="http://schemas.openxmlformats.org/drawingml/2006/table">
            <a:tbl>
              <a:tblPr>
                <a:noFill/>
                <a:tableStyleId>{CB607483-7701-4868-921A-64BA9ECE66E8}</a:tableStyleId>
              </a:tblPr>
              <a:tblGrid>
                <a:gridCol w="2507350">
                  <a:extLst>
                    <a:ext uri="{9D8B030D-6E8A-4147-A177-3AD203B41FA5}">
                      <a16:colId xmlns:a16="http://schemas.microsoft.com/office/drawing/2014/main" val="20000"/>
                    </a:ext>
                  </a:extLst>
                </a:gridCol>
                <a:gridCol w="5780325">
                  <a:extLst>
                    <a:ext uri="{9D8B030D-6E8A-4147-A177-3AD203B41FA5}">
                      <a16:colId xmlns:a16="http://schemas.microsoft.com/office/drawing/2014/main" val="20001"/>
                    </a:ext>
                  </a:extLst>
                </a:gridCol>
              </a:tblGrid>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err="1"/>
                        <a:t>Profesor</a:t>
                      </a: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Reflexión </a:t>
                      </a:r>
                      <a:endParaRPr sz="1800" u="none" strike="noStrike" cap="none"/>
                    </a:p>
                  </a:txBody>
                  <a:tcPr marL="91450" marR="91450" marT="45725" marB="45725"/>
                </a:tc>
                <a:extLst>
                  <a:ext uri="{0D108BD9-81ED-4DB2-BD59-A6C34878D82A}">
                    <a16:rowId xmlns:a16="http://schemas.microsoft.com/office/drawing/2014/main" val="10000"/>
                  </a:ext>
                </a:extLst>
              </a:tr>
              <a:tr h="831000">
                <a:tc>
                  <a:txBody>
                    <a:bodyPr/>
                    <a:lstStyle/>
                    <a:p>
                      <a:pPr marL="0" marR="0" lvl="0" indent="0" algn="l" rtl="0">
                        <a:lnSpc>
                          <a:spcPct val="100000"/>
                        </a:lnSpc>
                        <a:spcBef>
                          <a:spcPts val="0"/>
                        </a:spcBef>
                        <a:spcAft>
                          <a:spcPts val="0"/>
                        </a:spcAft>
                        <a:buClr>
                          <a:srgbClr val="000000"/>
                        </a:buClr>
                        <a:buSzPts val="1800"/>
                        <a:buFont typeface="Arial"/>
                        <a:buNone/>
                      </a:pPr>
                      <a:r>
                        <a:rPr lang="en-US" sz="1800"/>
                        <a:t>Martha Zenteno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dirty="0"/>
                        <a:t>El </a:t>
                      </a:r>
                      <a:r>
                        <a:rPr lang="en-US" sz="1800" dirty="0" err="1"/>
                        <a:t>trabajo</a:t>
                      </a:r>
                      <a:r>
                        <a:rPr lang="en-US" sz="1800" dirty="0"/>
                        <a:t> transversal </a:t>
                      </a:r>
                      <a:r>
                        <a:rPr lang="en-US" sz="1800" dirty="0" err="1"/>
                        <a:t>mediante</a:t>
                      </a:r>
                      <a:r>
                        <a:rPr lang="en-US" sz="1800" dirty="0"/>
                        <a:t> la </a:t>
                      </a:r>
                      <a:r>
                        <a:rPr lang="en-US" sz="1800" dirty="0" err="1"/>
                        <a:t>realización</a:t>
                      </a:r>
                      <a:r>
                        <a:rPr lang="en-US" sz="1800" dirty="0"/>
                        <a:t> de un </a:t>
                      </a:r>
                      <a:r>
                        <a:rPr lang="en-US" sz="1800" dirty="0" err="1"/>
                        <a:t>proyecto</a:t>
                      </a:r>
                      <a:r>
                        <a:rPr lang="en-US" sz="1800" dirty="0"/>
                        <a:t> </a:t>
                      </a:r>
                      <a:r>
                        <a:rPr lang="en-US" sz="1800" dirty="0" err="1"/>
                        <a:t>permite</a:t>
                      </a:r>
                      <a:r>
                        <a:rPr lang="en-US" sz="1800" dirty="0"/>
                        <a:t> </a:t>
                      </a:r>
                      <a:r>
                        <a:rPr lang="en-US" sz="1800" dirty="0" err="1"/>
                        <a:t>analizar</a:t>
                      </a:r>
                      <a:r>
                        <a:rPr lang="en-US" sz="1800" dirty="0"/>
                        <a:t> y </a:t>
                      </a:r>
                      <a:r>
                        <a:rPr lang="en-US" sz="1800" dirty="0" err="1"/>
                        <a:t>ver</a:t>
                      </a:r>
                      <a:r>
                        <a:rPr lang="en-US" sz="1800" dirty="0"/>
                        <a:t> las </a:t>
                      </a:r>
                      <a:r>
                        <a:rPr lang="en-US" sz="1800" dirty="0" err="1"/>
                        <a:t>conexiones</a:t>
                      </a:r>
                      <a:r>
                        <a:rPr lang="en-US" sz="1800" dirty="0"/>
                        <a:t> que hay entre </a:t>
                      </a:r>
                      <a:r>
                        <a:rPr lang="en-US" sz="1800" dirty="0" err="1"/>
                        <a:t>materias</a:t>
                      </a:r>
                      <a:r>
                        <a:rPr lang="en-US" sz="1800" dirty="0"/>
                        <a:t> </a:t>
                      </a:r>
                      <a:r>
                        <a:rPr lang="en-US" sz="1800" dirty="0" err="1"/>
                        <a:t>aparentemente</a:t>
                      </a:r>
                      <a:r>
                        <a:rPr lang="en-US" sz="1800" dirty="0"/>
                        <a:t> </a:t>
                      </a:r>
                      <a:r>
                        <a:rPr lang="en-US" sz="1800" dirty="0" err="1"/>
                        <a:t>muy</a:t>
                      </a:r>
                      <a:r>
                        <a:rPr lang="en-US" sz="1800" dirty="0"/>
                        <a:t> </a:t>
                      </a:r>
                      <a:r>
                        <a:rPr lang="en-US" sz="1800" dirty="0" err="1"/>
                        <a:t>distintas</a:t>
                      </a:r>
                      <a:r>
                        <a:rPr lang="en-US" sz="1800" dirty="0"/>
                        <a:t>, </a:t>
                      </a:r>
                      <a:r>
                        <a:rPr lang="en-US" sz="1800" dirty="0" err="1"/>
                        <a:t>permite</a:t>
                      </a:r>
                      <a:r>
                        <a:rPr lang="en-US" sz="1800" dirty="0"/>
                        <a:t> la </a:t>
                      </a:r>
                      <a:r>
                        <a:rPr lang="en-US" sz="1800" dirty="0" err="1"/>
                        <a:t>escucha</a:t>
                      </a:r>
                      <a:r>
                        <a:rPr lang="en-US" sz="1800" dirty="0"/>
                        <a:t> </a:t>
                      </a:r>
                      <a:r>
                        <a:rPr lang="en-US" sz="1800" dirty="0" err="1"/>
                        <a:t>activa</a:t>
                      </a:r>
                      <a:r>
                        <a:rPr lang="en-US" sz="1800" dirty="0"/>
                        <a:t> y </a:t>
                      </a:r>
                      <a:r>
                        <a:rPr lang="en-US" sz="1800" dirty="0" err="1"/>
                        <a:t>valorar</a:t>
                      </a:r>
                      <a:r>
                        <a:rPr lang="en-US" sz="1800" dirty="0"/>
                        <a:t> las </a:t>
                      </a:r>
                      <a:r>
                        <a:rPr lang="en-US" sz="1800" dirty="0" err="1"/>
                        <a:t>opiniones</a:t>
                      </a:r>
                      <a:r>
                        <a:rPr lang="en-US" sz="1800" dirty="0"/>
                        <a:t>.</a:t>
                      </a:r>
                      <a:endParaRPr sz="1800" dirty="0"/>
                    </a:p>
                    <a:p>
                      <a:pPr marL="0" marR="0" lvl="0" indent="0" algn="l" rtl="0">
                        <a:lnSpc>
                          <a:spcPct val="100000"/>
                        </a:lnSpc>
                        <a:spcBef>
                          <a:spcPts val="0"/>
                        </a:spcBef>
                        <a:spcAft>
                          <a:spcPts val="0"/>
                        </a:spcAft>
                        <a:buClr>
                          <a:srgbClr val="000000"/>
                        </a:buClr>
                        <a:buSzPts val="1800"/>
                        <a:buFont typeface="Arial"/>
                        <a:buNone/>
                      </a:pPr>
                      <a:r>
                        <a:rPr lang="en-US" sz="1800" dirty="0"/>
                        <a:t>No </a:t>
                      </a:r>
                      <a:r>
                        <a:rPr lang="en-US" sz="1800" dirty="0" err="1"/>
                        <a:t>solamente</a:t>
                      </a:r>
                      <a:r>
                        <a:rPr lang="en-US" sz="1800" dirty="0"/>
                        <a:t> </a:t>
                      </a:r>
                      <a:r>
                        <a:rPr lang="en-US" sz="1800" dirty="0" err="1"/>
                        <a:t>lleva</a:t>
                      </a:r>
                      <a:r>
                        <a:rPr lang="en-US" sz="1800" dirty="0"/>
                        <a:t> a </a:t>
                      </a:r>
                      <a:r>
                        <a:rPr lang="en-US" sz="1800" dirty="0" err="1"/>
                        <a:t>los</a:t>
                      </a:r>
                      <a:r>
                        <a:rPr lang="en-US" sz="1800" dirty="0"/>
                        <a:t> </a:t>
                      </a:r>
                      <a:r>
                        <a:rPr lang="en-US" sz="1800" dirty="0" err="1"/>
                        <a:t>alumnos</a:t>
                      </a:r>
                      <a:r>
                        <a:rPr lang="en-US" sz="1800" dirty="0"/>
                        <a:t>, y </a:t>
                      </a:r>
                      <a:r>
                        <a:rPr lang="en-US" sz="1800" dirty="0" err="1"/>
                        <a:t>docentes</a:t>
                      </a:r>
                      <a:r>
                        <a:rPr lang="en-US" sz="1800" dirty="0"/>
                        <a:t>, a la </a:t>
                      </a:r>
                      <a:r>
                        <a:rPr lang="en-US" sz="1800" dirty="0" err="1"/>
                        <a:t>adquisición</a:t>
                      </a:r>
                      <a:r>
                        <a:rPr lang="en-US" sz="1800" dirty="0"/>
                        <a:t> de </a:t>
                      </a:r>
                      <a:r>
                        <a:rPr lang="en-US" sz="1800" dirty="0" err="1"/>
                        <a:t>contenidos</a:t>
                      </a:r>
                      <a:r>
                        <a:rPr lang="en-US" sz="1800" dirty="0"/>
                        <a:t> </a:t>
                      </a:r>
                      <a:r>
                        <a:rPr lang="en-US" sz="1800" dirty="0" err="1"/>
                        <a:t>sino</a:t>
                      </a:r>
                      <a:r>
                        <a:rPr lang="en-US" sz="1800" dirty="0"/>
                        <a:t> al </a:t>
                      </a:r>
                      <a:r>
                        <a:rPr lang="en-US" sz="1800" dirty="0" err="1"/>
                        <a:t>desarrollo</a:t>
                      </a:r>
                      <a:r>
                        <a:rPr lang="en-US" sz="1800" dirty="0"/>
                        <a:t> de </a:t>
                      </a:r>
                      <a:r>
                        <a:rPr lang="en-US" sz="1800" dirty="0" err="1"/>
                        <a:t>habilidades</a:t>
                      </a:r>
                      <a:r>
                        <a:rPr lang="en-US" sz="1800" dirty="0"/>
                        <a:t> y </a:t>
                      </a:r>
                      <a:r>
                        <a:rPr lang="en-US" sz="1800" dirty="0" err="1"/>
                        <a:t>valores</a:t>
                      </a:r>
                      <a:r>
                        <a:rPr lang="en-US" sz="1800" dirty="0"/>
                        <a:t>.</a:t>
                      </a:r>
                      <a:endParaRPr sz="18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p:nvPr/>
        </p:nvSpPr>
        <p:spPr>
          <a:xfrm>
            <a:off x="358533" y="231344"/>
            <a:ext cx="8456161"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4000"/>
              <a:buFont typeface="Century Gothic"/>
              <a:buNone/>
            </a:pPr>
            <a:r>
              <a:rPr lang="en-US" sz="4000" b="1" i="0" u="none" strike="noStrike" cap="none">
                <a:solidFill>
                  <a:srgbClr val="548135"/>
                </a:solidFill>
                <a:latin typeface="Century Gothic"/>
                <a:ea typeface="Century Gothic"/>
                <a:cs typeface="Century Gothic"/>
                <a:sym typeface="Century Gothic"/>
              </a:rPr>
              <a:t>Producto 1: </a:t>
            </a:r>
            <a:r>
              <a:rPr lang="en-US" sz="2400" b="0" i="0" u="none" strike="noStrike" cap="none">
                <a:solidFill>
                  <a:srgbClr val="548135"/>
                </a:solidFill>
                <a:latin typeface="Century Gothic"/>
                <a:ea typeface="Century Gothic"/>
                <a:cs typeface="Century Gothic"/>
                <a:sym typeface="Century Gothic"/>
              </a:rPr>
              <a:t>C.A.I.A.C. Conclusiones Generales</a:t>
            </a:r>
            <a:r>
              <a:rPr lang="en-US" sz="24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0"/>
              <a:buFont typeface="Calibri"/>
              <a:buNone/>
            </a:pPr>
            <a:endParaRPr sz="4000" b="1" i="0" u="none" strike="noStrike" cap="none">
              <a:solidFill>
                <a:schemeClr val="dk1"/>
              </a:solidFill>
              <a:latin typeface="Century Gothic"/>
              <a:ea typeface="Century Gothic"/>
              <a:cs typeface="Century Gothic"/>
              <a:sym typeface="Century Gothic"/>
            </a:endParaRPr>
          </a:p>
        </p:txBody>
      </p:sp>
      <p:cxnSp>
        <p:nvCxnSpPr>
          <p:cNvPr id="149" name="Google Shape;149;p21"/>
          <p:cNvCxnSpPr/>
          <p:nvPr/>
        </p:nvCxnSpPr>
        <p:spPr>
          <a:xfrm rot="10800000" flipH="1">
            <a:off x="430643" y="933250"/>
            <a:ext cx="2746191" cy="5983"/>
          </a:xfrm>
          <a:prstGeom prst="straightConnector1">
            <a:avLst/>
          </a:prstGeom>
          <a:noFill/>
          <a:ln w="28575" cap="flat" cmpd="sng">
            <a:solidFill>
              <a:schemeClr val="accent1"/>
            </a:solidFill>
            <a:prstDash val="solid"/>
            <a:miter lim="800000"/>
            <a:headEnd type="none" w="sm" len="sm"/>
            <a:tailEnd type="none" w="sm" len="sm"/>
          </a:ln>
        </p:spPr>
      </p:cxnSp>
      <p:pic>
        <p:nvPicPr>
          <p:cNvPr id="150" name="Google Shape;150;p21"/>
          <p:cNvPicPr preferRelativeResize="0">
            <a:picLocks noGrp="1"/>
          </p:cNvPicPr>
          <p:nvPr>
            <p:ph type="body" idx="1"/>
          </p:nvPr>
        </p:nvPicPr>
        <p:blipFill rotWithShape="1">
          <a:blip r:embed="rId3">
            <a:alphaModFix/>
          </a:blip>
          <a:srcRect l="13325" t="6312" r="12093" b="20467"/>
          <a:stretch/>
        </p:blipFill>
        <p:spPr>
          <a:xfrm>
            <a:off x="1357315" y="1051374"/>
            <a:ext cx="9143999" cy="5163693"/>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11201</Words>
  <Application>Microsoft Office PowerPoint</Application>
  <PresentationFormat>Panorámica</PresentationFormat>
  <Paragraphs>1910</Paragraphs>
  <Slides>81</Slides>
  <Notes>81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81</vt:i4>
      </vt:variant>
    </vt:vector>
  </HeadingPairs>
  <TitlesOfParts>
    <vt:vector size="88" baseType="lpstr">
      <vt:lpstr>Times New Roman</vt:lpstr>
      <vt:lpstr>Garamond</vt:lpstr>
      <vt:lpstr>Arial</vt:lpstr>
      <vt:lpstr>Century Gothic</vt:lpstr>
      <vt:lpstr>Noto Sans Symbols</vt:lpstr>
      <vt:lpstr>Calibri</vt:lpstr>
      <vt:lpstr>Tema de Office</vt:lpstr>
      <vt:lpstr>Clave del Colegio:  2384  CENTRO EDUCATIVO TOMÁS MORO LOMAS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Planeación día a día-Matemáticas III</vt:lpstr>
      <vt:lpstr>Presentación de PowerPoint</vt:lpstr>
      <vt:lpstr>Presentación de PowerPoint</vt:lpstr>
      <vt:lpstr>Planeación día a día- TLRIID</vt:lpstr>
      <vt:lpstr>Presentación de PowerPoint</vt:lpstr>
      <vt:lpstr>Presentación de PowerPoint</vt:lpstr>
      <vt:lpstr>Presentación de PowerPoint</vt:lpstr>
      <vt:lpstr>Presentación de PowerPoint</vt:lpstr>
      <vt:lpstr>Presentación de PowerPoint</vt:lpstr>
      <vt:lpstr>Planeación día a día- Biología </vt:lpstr>
      <vt:lpstr>Planeación día a día- Biología</vt:lpstr>
      <vt:lpstr>Planeación día a día- Biología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Producto 9: 2a RT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Rúbrica cartel “Especies endémicas de Mesoamérica”</vt:lpstr>
      <vt:lpstr>Rúbrica para la evaluación de la maqueta. </vt:lpstr>
      <vt:lpstr>Rúbrica para la evaluación de la maqueta. </vt:lpstr>
      <vt:lpstr>Rúbrica para evaluación de comentario analítico. Física.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Clave del Colegio:  2384  CENTRO EDUCATIVO TOMÁS MORO LOMAS</dc:title>
  <dc:creator>Alicia</dc:creator>
  <cp:lastModifiedBy>Mirén</cp:lastModifiedBy>
  <cp:revision>3</cp:revision>
  <dcterms:modified xsi:type="dcterms:W3CDTF">2019-06-17T14:40:50Z</dcterms:modified>
</cp:coreProperties>
</file>