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256" r:id="rId2"/>
    <p:sldId id="257" r:id="rId3"/>
    <p:sldId id="258" r:id="rId4"/>
    <p:sldId id="289" r:id="rId5"/>
    <p:sldId id="264" r:id="rId6"/>
    <p:sldId id="259" r:id="rId7"/>
    <p:sldId id="260" r:id="rId8"/>
    <p:sldId id="263" r:id="rId9"/>
    <p:sldId id="262" r:id="rId10"/>
    <p:sldId id="268" r:id="rId11"/>
    <p:sldId id="267" r:id="rId12"/>
    <p:sldId id="265" r:id="rId13"/>
    <p:sldId id="261" r:id="rId14"/>
    <p:sldId id="266" r:id="rId15"/>
    <p:sldId id="271" r:id="rId16"/>
    <p:sldId id="270" r:id="rId17"/>
    <p:sldId id="269" r:id="rId18"/>
    <p:sldId id="273" r:id="rId19"/>
    <p:sldId id="272" r:id="rId20"/>
    <p:sldId id="290" r:id="rId21"/>
    <p:sldId id="291" r:id="rId22"/>
    <p:sldId id="292" r:id="rId23"/>
    <p:sldId id="293" r:id="rId24"/>
    <p:sldId id="310" r:id="rId25"/>
    <p:sldId id="311" r:id="rId26"/>
    <p:sldId id="312" r:id="rId27"/>
    <p:sldId id="313" r:id="rId28"/>
    <p:sldId id="294" r:id="rId29"/>
    <p:sldId id="317" r:id="rId30"/>
    <p:sldId id="274" r:id="rId31"/>
    <p:sldId id="275" r:id="rId32"/>
    <p:sldId id="285" r:id="rId33"/>
    <p:sldId id="286" r:id="rId34"/>
    <p:sldId id="276" r:id="rId35"/>
    <p:sldId id="277" r:id="rId36"/>
    <p:sldId id="278" r:id="rId37"/>
    <p:sldId id="279" r:id="rId38"/>
    <p:sldId id="280" r:id="rId39"/>
    <p:sldId id="281" r:id="rId40"/>
    <p:sldId id="282" r:id="rId41"/>
    <p:sldId id="283" r:id="rId42"/>
    <p:sldId id="284" r:id="rId43"/>
    <p:sldId id="299" r:id="rId44"/>
    <p:sldId id="287" r:id="rId45"/>
    <p:sldId id="288" r:id="rId46"/>
    <p:sldId id="303" r:id="rId47"/>
    <p:sldId id="295" r:id="rId48"/>
    <p:sldId id="300" r:id="rId49"/>
    <p:sldId id="301" r:id="rId50"/>
    <p:sldId id="304" r:id="rId51"/>
    <p:sldId id="305" r:id="rId52"/>
    <p:sldId id="308" r:id="rId53"/>
    <p:sldId id="309" r:id="rId54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76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C7DFA401-4D2B-4A83-BB46-27997D382E3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DFA2D42-422F-4410-9404-4BBD9D35AF4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157FAD-8C54-47F4-9FC6-E05C6DAD72CC}" type="datetimeFigureOut">
              <a:rPr lang="es-MX" smtClean="0"/>
              <a:t>05/12/2018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A3A1FF8-1EE1-4794-A79C-CA3F8F61F6C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C95E8DC-6B1C-4BD4-A31E-937E35B6B07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C7AB96-88E2-4E36-88AF-305CD5DBE59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900958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128672-1CD1-4D7E-AC77-2F68EC5D22E8}" type="datetimeFigureOut">
              <a:rPr lang="es-MX" smtClean="0"/>
              <a:t>05/12/2018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8B7563-7C09-49D7-B171-EFA777CF41E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39783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71967-3E93-4915-932D-151DE325847A}" type="datetimeFigureOut">
              <a:rPr lang="es-MX" smtClean="0"/>
              <a:t>05/12/2018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24B66-B9F7-41D1-8986-47A724CCEBB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60181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71967-3E93-4915-932D-151DE325847A}" type="datetimeFigureOut">
              <a:rPr lang="es-MX" smtClean="0"/>
              <a:t>05/12/2018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24B66-B9F7-41D1-8986-47A724CCEBB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04465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71967-3E93-4915-932D-151DE325847A}" type="datetimeFigureOut">
              <a:rPr lang="es-MX" smtClean="0"/>
              <a:t>05/12/2018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24B66-B9F7-41D1-8986-47A724CCEBB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1225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71967-3E93-4915-932D-151DE325847A}" type="datetimeFigureOut">
              <a:rPr lang="es-MX" smtClean="0"/>
              <a:t>05/12/2018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24B66-B9F7-41D1-8986-47A724CCEBB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18442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71967-3E93-4915-932D-151DE325847A}" type="datetimeFigureOut">
              <a:rPr lang="es-MX" smtClean="0"/>
              <a:t>05/12/2018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24B66-B9F7-41D1-8986-47A724CCEBB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20994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71967-3E93-4915-932D-151DE325847A}" type="datetimeFigureOut">
              <a:rPr lang="es-MX" smtClean="0"/>
              <a:t>05/12/2018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24B66-B9F7-41D1-8986-47A724CCEBB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05560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71967-3E93-4915-932D-151DE325847A}" type="datetimeFigureOut">
              <a:rPr lang="es-MX" smtClean="0"/>
              <a:t>05/12/2018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24B66-B9F7-41D1-8986-47A724CCEBB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68125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71967-3E93-4915-932D-151DE325847A}" type="datetimeFigureOut">
              <a:rPr lang="es-MX" smtClean="0"/>
              <a:t>05/12/2018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24B66-B9F7-41D1-8986-47A724CCEBB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93013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71967-3E93-4915-932D-151DE325847A}" type="datetimeFigureOut">
              <a:rPr lang="es-MX" smtClean="0"/>
              <a:t>05/12/2018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24B66-B9F7-41D1-8986-47A724CCEBB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26873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71967-3E93-4915-932D-151DE325847A}" type="datetimeFigureOut">
              <a:rPr lang="es-MX" smtClean="0"/>
              <a:t>05/12/2018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24B66-B9F7-41D1-8986-47A724CCEBB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68617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71967-3E93-4915-932D-151DE325847A}" type="datetimeFigureOut">
              <a:rPr lang="es-MX" smtClean="0"/>
              <a:t>05/12/2018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24B66-B9F7-41D1-8986-47A724CCEBB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27450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971967-3E93-4915-932D-151DE325847A}" type="datetimeFigureOut">
              <a:rPr lang="es-MX" smtClean="0"/>
              <a:t>05/12/2018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24B66-B9F7-41D1-8986-47A724CCEBB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69991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onexiones.dgire.unam.mx/material-de-apoyo/combatiendo-asertivamente-la-violencia-intrafamiliar/" TargetMode="External"/><Relationship Id="rId4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234" y="283335"/>
            <a:ext cx="5782614" cy="410265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603513" y="4739425"/>
            <a:ext cx="8786191" cy="1323439"/>
          </a:xfrm>
          <a:prstGeom prst="rect">
            <a:avLst/>
          </a:prstGeom>
          <a:solidFill>
            <a:srgbClr val="FB763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solidFill>
                  <a:srgbClr val="002060"/>
                </a:solidFill>
              </a:rPr>
              <a:t>EQUIPO 6</a:t>
            </a:r>
          </a:p>
          <a:p>
            <a:pPr algn="ctr"/>
            <a:r>
              <a:rPr lang="es-MX" sz="4000" b="1" dirty="0">
                <a:solidFill>
                  <a:srgbClr val="002060"/>
                </a:solidFill>
              </a:rPr>
              <a:t>Movimientos sociales y cambio de época</a:t>
            </a:r>
          </a:p>
        </p:txBody>
      </p:sp>
    </p:spTree>
    <p:extLst>
      <p:ext uri="{BB962C8B-B14F-4D97-AF65-F5344CB8AC3E}">
        <p14:creationId xmlns:p14="http://schemas.microsoft.com/office/powerpoint/2010/main" val="24878256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76" y="218941"/>
            <a:ext cx="1506662" cy="1068947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30982" y="1287888"/>
            <a:ext cx="2880844" cy="276999"/>
          </a:xfrm>
          <a:prstGeom prst="rect">
            <a:avLst/>
          </a:prstGeom>
          <a:solidFill>
            <a:srgbClr val="FB763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>
                <a:solidFill>
                  <a:srgbClr val="002060"/>
                </a:solidFill>
              </a:rPr>
              <a:t>Movimientos sociales y cambio de época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2008938" y="2665929"/>
            <a:ext cx="81909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0" b="1" dirty="0"/>
              <a:t>P</a:t>
            </a:r>
            <a:r>
              <a:rPr lang="es-MX" sz="4000" dirty="0"/>
              <a:t>roducto 2:</a:t>
            </a:r>
          </a:p>
          <a:p>
            <a:endParaRPr lang="es-MX" sz="4000" dirty="0"/>
          </a:p>
          <a:p>
            <a:r>
              <a:rPr lang="es-MX" sz="4000" dirty="0">
                <a:solidFill>
                  <a:srgbClr val="0070C0"/>
                </a:solidFill>
              </a:rPr>
              <a:t>Organizador gráfico del proyecto.</a:t>
            </a:r>
          </a:p>
        </p:txBody>
      </p:sp>
    </p:spTree>
    <p:extLst>
      <p:ext uri="{BB962C8B-B14F-4D97-AF65-F5344CB8AC3E}">
        <p14:creationId xmlns:p14="http://schemas.microsoft.com/office/powerpoint/2010/main" val="19185552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571" y="0"/>
            <a:ext cx="8884858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81ED815-EC6E-48F9-9BB7-9ABA885FCD62}"/>
              </a:ext>
            </a:extLst>
          </p:cNvPr>
          <p:cNvSpPr txBox="1"/>
          <p:nvPr/>
        </p:nvSpPr>
        <p:spPr>
          <a:xfrm>
            <a:off x="4528038" y="4475285"/>
            <a:ext cx="27256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u="sng" dirty="0"/>
              <a:t>ORIENTACIÓN EDUCATIVA</a:t>
            </a:r>
          </a:p>
          <a:p>
            <a:r>
              <a:rPr lang="es-MX" dirty="0"/>
              <a:t>Identificar la manera en la que los movimientos sociales y el cambio de época influyen en la construcción de la identidad </a:t>
            </a:r>
          </a:p>
        </p:txBody>
      </p:sp>
    </p:spTree>
    <p:extLst>
      <p:ext uri="{BB962C8B-B14F-4D97-AF65-F5344CB8AC3E}">
        <p14:creationId xmlns:p14="http://schemas.microsoft.com/office/powerpoint/2010/main" val="5438026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76" y="218941"/>
            <a:ext cx="1506662" cy="1068947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30981" y="1287888"/>
            <a:ext cx="3596461" cy="276999"/>
          </a:xfrm>
          <a:prstGeom prst="rect">
            <a:avLst/>
          </a:prstGeom>
          <a:solidFill>
            <a:srgbClr val="FB763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>
                <a:solidFill>
                  <a:srgbClr val="002060"/>
                </a:solidFill>
              </a:rPr>
              <a:t>Movimientos sociales y cambio de época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2008938" y="2665929"/>
            <a:ext cx="81909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0" b="1" dirty="0"/>
              <a:t>P</a:t>
            </a:r>
            <a:r>
              <a:rPr lang="es-MX" sz="4000" dirty="0"/>
              <a:t>roducto 3:</a:t>
            </a:r>
          </a:p>
          <a:p>
            <a:endParaRPr lang="es-MX" sz="4000" dirty="0"/>
          </a:p>
          <a:p>
            <a:r>
              <a:rPr lang="es-MX" sz="4000" dirty="0">
                <a:solidFill>
                  <a:srgbClr val="0070C0"/>
                </a:solidFill>
              </a:rPr>
              <a:t>Fotografías de la sesión.</a:t>
            </a:r>
          </a:p>
        </p:txBody>
      </p:sp>
    </p:spTree>
    <p:extLst>
      <p:ext uri="{BB962C8B-B14F-4D97-AF65-F5344CB8AC3E}">
        <p14:creationId xmlns:p14="http://schemas.microsoft.com/office/powerpoint/2010/main" val="7219181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7654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6395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0629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5197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5321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8802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2934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76" y="218941"/>
            <a:ext cx="1506662" cy="1068947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30981" y="1287888"/>
            <a:ext cx="2933853" cy="276999"/>
          </a:xfrm>
          <a:prstGeom prst="rect">
            <a:avLst/>
          </a:prstGeom>
          <a:solidFill>
            <a:srgbClr val="FB763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>
                <a:solidFill>
                  <a:srgbClr val="002060"/>
                </a:solidFill>
              </a:rPr>
              <a:t>Movimientos sociales y cambio de época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3940935" y="1571224"/>
            <a:ext cx="5988676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/>
              <a:t>M</a:t>
            </a:r>
            <a:r>
              <a:rPr lang="es-MX" sz="2400" dirty="0"/>
              <a:t>aestros participantes:</a:t>
            </a:r>
          </a:p>
          <a:p>
            <a:endParaRPr lang="es-MX" sz="2400" dirty="0"/>
          </a:p>
          <a:p>
            <a:pPr marL="342900" indent="-342900">
              <a:buAutoNum type="arabicParenR"/>
            </a:pPr>
            <a:r>
              <a:rPr lang="es-MX" dirty="0"/>
              <a:t>Heriberto Castillo Fernández de Lara – </a:t>
            </a:r>
            <a:r>
              <a:rPr lang="es-MX" b="1" i="1" dirty="0">
                <a:solidFill>
                  <a:srgbClr val="0070C0"/>
                </a:solidFill>
              </a:rPr>
              <a:t>Informática</a:t>
            </a:r>
          </a:p>
          <a:p>
            <a:pPr marL="342900" indent="-342900">
              <a:buAutoNum type="arabicParenR"/>
            </a:pPr>
            <a:r>
              <a:rPr lang="es-MX" dirty="0"/>
              <a:t>Sergio García Díaz – </a:t>
            </a:r>
            <a:r>
              <a:rPr lang="es-MX" b="1" i="1" dirty="0">
                <a:solidFill>
                  <a:srgbClr val="0070C0"/>
                </a:solidFill>
              </a:rPr>
              <a:t>Lógica </a:t>
            </a:r>
          </a:p>
          <a:p>
            <a:pPr marL="342900" indent="-342900">
              <a:buAutoNum type="arabicParenR"/>
            </a:pPr>
            <a:r>
              <a:rPr lang="es-MX" dirty="0"/>
              <a:t>Oscar Ibarra Espinoza – </a:t>
            </a:r>
            <a:r>
              <a:rPr lang="es-MX" b="1" i="1" dirty="0">
                <a:solidFill>
                  <a:srgbClr val="0070C0"/>
                </a:solidFill>
              </a:rPr>
              <a:t>Historia Universal III</a:t>
            </a:r>
            <a:r>
              <a:rPr lang="es-MX" b="1" dirty="0"/>
              <a:t> </a:t>
            </a:r>
          </a:p>
          <a:p>
            <a:pPr marL="342900" indent="-342900">
              <a:buAutoNum type="arabicParenR"/>
            </a:pPr>
            <a:r>
              <a:rPr lang="es-MX" dirty="0"/>
              <a:t>Cristina Echeverría – </a:t>
            </a:r>
            <a:r>
              <a:rPr lang="es-MX" b="1" i="1" dirty="0">
                <a:solidFill>
                  <a:srgbClr val="0070C0"/>
                </a:solidFill>
              </a:rPr>
              <a:t>Dibujo II </a:t>
            </a:r>
            <a:endParaRPr lang="es-MX" dirty="0"/>
          </a:p>
          <a:p>
            <a:pPr marL="342900" indent="-342900">
              <a:buAutoNum type="arabicParenR"/>
            </a:pPr>
            <a:r>
              <a:rPr lang="es-MX" dirty="0"/>
              <a:t>María José </a:t>
            </a:r>
            <a:r>
              <a:rPr lang="es-MX" dirty="0" err="1"/>
              <a:t>Puij</a:t>
            </a:r>
            <a:r>
              <a:rPr lang="es-MX" dirty="0"/>
              <a:t> Guzmán – </a:t>
            </a:r>
            <a:r>
              <a:rPr lang="es-MX" b="1" i="1" dirty="0">
                <a:solidFill>
                  <a:srgbClr val="0070C0"/>
                </a:solidFill>
              </a:rPr>
              <a:t>Orientación educativa IV</a:t>
            </a:r>
          </a:p>
          <a:p>
            <a:endParaRPr lang="es-MX" i="1" dirty="0">
              <a:solidFill>
                <a:srgbClr val="0070C0"/>
              </a:solidFill>
            </a:endParaRPr>
          </a:p>
          <a:p>
            <a:endParaRPr lang="es-MX" i="1" dirty="0">
              <a:solidFill>
                <a:srgbClr val="0070C0"/>
              </a:solidFill>
            </a:endParaRPr>
          </a:p>
          <a:p>
            <a:r>
              <a:rPr lang="es-MX" sz="3200" b="1" dirty="0"/>
              <a:t>C</a:t>
            </a:r>
            <a:r>
              <a:rPr lang="es-MX" dirty="0"/>
              <a:t>iclo escolar del proyecto: </a:t>
            </a:r>
            <a:r>
              <a:rPr lang="es-MX" b="1" dirty="0">
                <a:solidFill>
                  <a:srgbClr val="0070C0"/>
                </a:solidFill>
              </a:rPr>
              <a:t>2018-2019</a:t>
            </a:r>
          </a:p>
        </p:txBody>
      </p:sp>
    </p:spTree>
    <p:extLst>
      <p:ext uri="{BB962C8B-B14F-4D97-AF65-F5344CB8AC3E}">
        <p14:creationId xmlns:p14="http://schemas.microsoft.com/office/powerpoint/2010/main" val="39386717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75A8F0-E0CF-46D3-A2D8-61CBBFD8D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3356" y="365125"/>
            <a:ext cx="9180443" cy="1325563"/>
          </a:xfrm>
        </p:spPr>
        <p:txBody>
          <a:bodyPr/>
          <a:lstStyle/>
          <a:p>
            <a:pPr algn="ctr"/>
            <a:r>
              <a:rPr lang="es-MX" dirty="0"/>
              <a:t>5. C Justificación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8718567-7796-450F-9F46-93E64AB758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MX" dirty="0"/>
          </a:p>
          <a:p>
            <a:pPr marL="0" indent="0" algn="ctr">
              <a:buNone/>
            </a:pPr>
            <a:r>
              <a:rPr lang="es-MX" dirty="0"/>
              <a:t>La historia de la humanidad se comprende por el cambio de mentalidad en las sociedades, lo que permite dividirla cronológicamente en etapas. Cada una de ellas responde, además, a un contexto complejo pues involucra ideologías, costumbres, intereses e interacciones entre los grupos humanos y sus culturas. Es importante que el alumno/a entienda las razones subyacentes en cada época y las situaciones que provocaron un cambio radical. La identificación de los argumentos que pueden presentarse como resumen ideológico ayuda a criticarlos y razonarlos.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441BCD9-72B3-42DB-AC8C-C1195B26E8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76" y="218941"/>
            <a:ext cx="1506662" cy="106894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A9161D6-6D4B-44D1-BAED-9BB2948A63AA}"/>
              </a:ext>
            </a:extLst>
          </p:cNvPr>
          <p:cNvSpPr txBox="1"/>
          <p:nvPr/>
        </p:nvSpPr>
        <p:spPr>
          <a:xfrm>
            <a:off x="630981" y="1287888"/>
            <a:ext cx="2827835" cy="276999"/>
          </a:xfrm>
          <a:prstGeom prst="rect">
            <a:avLst/>
          </a:prstGeom>
          <a:solidFill>
            <a:srgbClr val="FB763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>
                <a:solidFill>
                  <a:srgbClr val="002060"/>
                </a:solidFill>
              </a:rPr>
              <a:t>Movimiento social y cambio de época </a:t>
            </a:r>
          </a:p>
        </p:txBody>
      </p:sp>
    </p:spTree>
    <p:extLst>
      <p:ext uri="{BB962C8B-B14F-4D97-AF65-F5344CB8AC3E}">
        <p14:creationId xmlns:p14="http://schemas.microsoft.com/office/powerpoint/2010/main" val="27259369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9C885C-5E65-4CB2-B478-FCE88F3DD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1426" y="365125"/>
            <a:ext cx="7232373" cy="1325563"/>
          </a:xfrm>
        </p:spPr>
        <p:txBody>
          <a:bodyPr/>
          <a:lstStyle/>
          <a:p>
            <a:r>
              <a:rPr lang="es-MX" dirty="0"/>
              <a:t> 5. D   Objetivo general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B986F8A-6614-4CE6-9CE3-99C65C17B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17913"/>
            <a:ext cx="10515600" cy="3659050"/>
          </a:xfrm>
        </p:spPr>
        <p:txBody>
          <a:bodyPr/>
          <a:lstStyle/>
          <a:p>
            <a:pPr marL="0" indent="0">
              <a:buNone/>
            </a:pPr>
            <a:endParaRPr lang="es-MX" dirty="0"/>
          </a:p>
          <a:p>
            <a:pPr marL="0" indent="0" algn="ctr">
              <a:buNone/>
            </a:pPr>
            <a:r>
              <a:rPr lang="es-MX" dirty="0"/>
              <a:t>A través de una galería de arte los alumnos/as mostrarán los factores o aspectos de la realidad que convergen en los movimientos sociales en cuyo desarrollo se gesta un cambio de época.</a:t>
            </a:r>
          </a:p>
          <a:p>
            <a:pPr marL="0" indent="0" algn="ctr">
              <a:buNone/>
            </a:pPr>
            <a:endParaRPr lang="es-MX" dirty="0"/>
          </a:p>
          <a:p>
            <a:pPr marL="0" indent="0" algn="ctr">
              <a:buNone/>
            </a:pPr>
            <a:endParaRPr lang="es-MX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024F492-C8CC-46E6-85F3-03698915CB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76" y="218941"/>
            <a:ext cx="1506662" cy="106894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8991D39-A158-4BAC-A2DD-B7404C841E54}"/>
              </a:ext>
            </a:extLst>
          </p:cNvPr>
          <p:cNvSpPr txBox="1"/>
          <p:nvPr/>
        </p:nvSpPr>
        <p:spPr>
          <a:xfrm>
            <a:off x="630981" y="1287888"/>
            <a:ext cx="2947105" cy="276999"/>
          </a:xfrm>
          <a:prstGeom prst="rect">
            <a:avLst/>
          </a:prstGeom>
          <a:solidFill>
            <a:srgbClr val="FB763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>
                <a:solidFill>
                  <a:srgbClr val="002060"/>
                </a:solidFill>
              </a:rPr>
              <a:t>Movimientos sociales y cambio de época</a:t>
            </a:r>
          </a:p>
        </p:txBody>
      </p:sp>
    </p:spTree>
    <p:extLst>
      <p:ext uri="{BB962C8B-B14F-4D97-AF65-F5344CB8AC3E}">
        <p14:creationId xmlns:p14="http://schemas.microsoft.com/office/powerpoint/2010/main" val="16233357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D520E0-EF64-44F5-832E-E90CB8DAB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4435" y="500062"/>
            <a:ext cx="6533322" cy="1325563"/>
          </a:xfrm>
        </p:spPr>
        <p:txBody>
          <a:bodyPr/>
          <a:lstStyle/>
          <a:p>
            <a:r>
              <a:rPr lang="es-MX" dirty="0"/>
              <a:t> 5. E  Pregunta generadora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7B090C7-C5FC-4CB3-A731-634DB06B54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40171"/>
            <a:ext cx="10515600" cy="3536792"/>
          </a:xfrm>
        </p:spPr>
        <p:txBody>
          <a:bodyPr/>
          <a:lstStyle/>
          <a:p>
            <a:pPr marL="0" lvl="0" indent="0" algn="ctr">
              <a:buNone/>
            </a:pPr>
            <a:r>
              <a:rPr lang="es-MX" dirty="0">
                <a:solidFill>
                  <a:prstClr val="black"/>
                </a:solidFill>
              </a:rPr>
              <a:t>¿Los diferentes cambios en la mentalidad y en la vida cotidiana dan origen a los movimientos sociales, o son los movimientos sociales los que provocan un cambio de época?</a:t>
            </a:r>
          </a:p>
          <a:p>
            <a:pPr marL="0" indent="0">
              <a:buNone/>
            </a:pPr>
            <a:endParaRPr lang="es-MX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B08FAF6-0C13-4FA4-8623-E307B30EC7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38" y="146563"/>
            <a:ext cx="1506662" cy="106894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FB4367D-01CB-4328-83A7-05932D8AC4D0}"/>
              </a:ext>
            </a:extLst>
          </p:cNvPr>
          <p:cNvSpPr txBox="1"/>
          <p:nvPr/>
        </p:nvSpPr>
        <p:spPr>
          <a:xfrm>
            <a:off x="630981" y="1287888"/>
            <a:ext cx="3092880" cy="276999"/>
          </a:xfrm>
          <a:prstGeom prst="rect">
            <a:avLst/>
          </a:prstGeom>
          <a:solidFill>
            <a:srgbClr val="FB763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>
                <a:solidFill>
                  <a:srgbClr val="002060"/>
                </a:solidFill>
              </a:rPr>
              <a:t>Movimientos sociales y cambio de época</a:t>
            </a:r>
          </a:p>
        </p:txBody>
      </p:sp>
    </p:spTree>
    <p:extLst>
      <p:ext uri="{BB962C8B-B14F-4D97-AF65-F5344CB8AC3E}">
        <p14:creationId xmlns:p14="http://schemas.microsoft.com/office/powerpoint/2010/main" val="41115657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2D97C7-6C2B-4259-8674-4E7A60B8B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7930" y="365125"/>
            <a:ext cx="7205869" cy="1325563"/>
          </a:xfrm>
        </p:spPr>
        <p:txBody>
          <a:bodyPr/>
          <a:lstStyle/>
          <a:p>
            <a:pPr algn="ctr"/>
            <a:r>
              <a:rPr lang="es-MX" dirty="0"/>
              <a:t>5. F   Contenido</a:t>
            </a:r>
          </a:p>
        </p:txBody>
      </p:sp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19BF3121-16B7-41BA-809E-55C861F77B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6126" y="2941462"/>
            <a:ext cx="9262078" cy="171004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648DE9A-8BDC-4A63-AAEB-3A84E3DE9B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81" y="146563"/>
            <a:ext cx="1506662" cy="106894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AC9D5D6-C4F2-47F7-80DE-6100606C7448}"/>
              </a:ext>
            </a:extLst>
          </p:cNvPr>
          <p:cNvSpPr txBox="1"/>
          <p:nvPr/>
        </p:nvSpPr>
        <p:spPr>
          <a:xfrm>
            <a:off x="630981" y="1287888"/>
            <a:ext cx="3092880" cy="276999"/>
          </a:xfrm>
          <a:prstGeom prst="rect">
            <a:avLst/>
          </a:prstGeom>
          <a:solidFill>
            <a:srgbClr val="FB763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>
                <a:solidFill>
                  <a:srgbClr val="002060"/>
                </a:solidFill>
              </a:rPr>
              <a:t>Movimientos sociales y cambio de época</a:t>
            </a:r>
          </a:p>
        </p:txBody>
      </p:sp>
    </p:spTree>
    <p:extLst>
      <p:ext uri="{BB962C8B-B14F-4D97-AF65-F5344CB8AC3E}">
        <p14:creationId xmlns:p14="http://schemas.microsoft.com/office/powerpoint/2010/main" val="5668318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137F50-E441-4F01-ACBC-79BC1FB48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7687" y="365125"/>
            <a:ext cx="7166113" cy="1198632"/>
          </a:xfrm>
        </p:spPr>
        <p:txBody>
          <a:bodyPr>
            <a:noAutofit/>
          </a:bodyPr>
          <a:lstStyle/>
          <a:p>
            <a:r>
              <a:rPr lang="es-MX" sz="2800" dirty="0"/>
              <a:t>5G Formatos e instrumentos para/con la planeación, seguimiento, evaluación, autoevaluación y coevaluación.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2E008458-2D5D-499C-B07B-E6514BBDBF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056" t="16823" r="21227" b="9779"/>
          <a:stretch/>
        </p:blipFill>
        <p:spPr>
          <a:xfrm>
            <a:off x="2183231" y="1733271"/>
            <a:ext cx="7166113" cy="512472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F68C92B-A6C1-4B74-973E-AFC6C9ABD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761" y="0"/>
            <a:ext cx="3090940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6280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96648949-F2A6-45B8-8148-54FF8CF766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569" t="19260" r="22597" b="10084"/>
          <a:stretch/>
        </p:blipFill>
        <p:spPr>
          <a:xfrm>
            <a:off x="3988904" y="988149"/>
            <a:ext cx="7475357" cy="531988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17C7499-21CD-48E6-8D6A-D265A8CCCD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81" y="173420"/>
            <a:ext cx="1506662" cy="106894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347564B-5F4B-4BED-A86E-315609381A45}"/>
              </a:ext>
            </a:extLst>
          </p:cNvPr>
          <p:cNvSpPr txBox="1"/>
          <p:nvPr/>
        </p:nvSpPr>
        <p:spPr>
          <a:xfrm>
            <a:off x="630981" y="1287888"/>
            <a:ext cx="3092880" cy="276999"/>
          </a:xfrm>
          <a:prstGeom prst="rect">
            <a:avLst/>
          </a:prstGeom>
          <a:solidFill>
            <a:srgbClr val="FB763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>
                <a:solidFill>
                  <a:srgbClr val="002060"/>
                </a:solidFill>
              </a:rPr>
              <a:t>Movimientos sociales y cambio de época</a:t>
            </a:r>
          </a:p>
        </p:txBody>
      </p:sp>
    </p:spTree>
    <p:extLst>
      <p:ext uri="{BB962C8B-B14F-4D97-AF65-F5344CB8AC3E}">
        <p14:creationId xmlns:p14="http://schemas.microsoft.com/office/powerpoint/2010/main" val="39001379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2BBCB49C-5181-47B5-AD20-5BCC76944F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912" t="15910" r="22255" b="10693"/>
          <a:stretch/>
        </p:blipFill>
        <p:spPr>
          <a:xfrm>
            <a:off x="3929140" y="1096708"/>
            <a:ext cx="6785113" cy="501598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DD17013-CFA2-435F-ACF0-4A0410145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770" y="365125"/>
            <a:ext cx="3090940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8150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E414D62-DB6C-4128-AEAC-C1B7947083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022" y="294989"/>
            <a:ext cx="3090940" cy="146316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B40B17F-EFA0-4EE9-9C7B-C6E8DE85B0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74" t="19509" r="22065" b="11875"/>
          <a:stretch/>
        </p:blipFill>
        <p:spPr>
          <a:xfrm>
            <a:off x="4081670" y="1056149"/>
            <a:ext cx="7608497" cy="526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0612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118BA0-A3B2-4861-9B25-022C8727C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7530" y="365125"/>
            <a:ext cx="6596270" cy="1325563"/>
          </a:xfrm>
        </p:spPr>
        <p:txBody>
          <a:bodyPr/>
          <a:lstStyle/>
          <a:p>
            <a:r>
              <a:rPr lang="es-MX" dirty="0"/>
              <a:t>Reflexión 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F3914B99-B923-476B-85A0-C405C39434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6752" y="2067339"/>
            <a:ext cx="9896048" cy="392597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AEBC04A-C02A-4F3F-B678-867C065ED1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38" y="146563"/>
            <a:ext cx="1506662" cy="106894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35809FC-A2EB-4A70-862F-47D449D5C131}"/>
              </a:ext>
            </a:extLst>
          </p:cNvPr>
          <p:cNvSpPr txBox="1"/>
          <p:nvPr/>
        </p:nvSpPr>
        <p:spPr>
          <a:xfrm>
            <a:off x="630981" y="1287888"/>
            <a:ext cx="3092880" cy="276999"/>
          </a:xfrm>
          <a:prstGeom prst="rect">
            <a:avLst/>
          </a:prstGeom>
          <a:solidFill>
            <a:srgbClr val="FB763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>
                <a:solidFill>
                  <a:srgbClr val="002060"/>
                </a:solidFill>
              </a:rPr>
              <a:t>Movimientos sociales y cambio de época</a:t>
            </a:r>
          </a:p>
        </p:txBody>
      </p:sp>
    </p:spTree>
    <p:extLst>
      <p:ext uri="{BB962C8B-B14F-4D97-AF65-F5344CB8AC3E}">
        <p14:creationId xmlns:p14="http://schemas.microsoft.com/office/powerpoint/2010/main" val="23129169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137F50-E441-4F01-ACBC-79BC1FB48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7687" y="365125"/>
            <a:ext cx="7166113" cy="1198632"/>
          </a:xfrm>
        </p:spPr>
        <p:txBody>
          <a:bodyPr>
            <a:noAutofit/>
          </a:bodyPr>
          <a:lstStyle/>
          <a:p>
            <a:r>
              <a:rPr lang="es-MX" sz="2400" dirty="0"/>
              <a:t>Reflexión sobre el proceso de planteamiento del proyecto.  Logros alcanzados y aspectos a mejorar, expectativas para su realización.</a:t>
            </a:r>
            <a:endParaRPr lang="es-MX" sz="14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F68C92B-A6C1-4B74-973E-AFC6C9ABD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761" y="0"/>
            <a:ext cx="3090940" cy="1463167"/>
          </a:xfrm>
          <a:prstGeom prst="rect">
            <a:avLst/>
          </a:prstGeom>
        </p:spPr>
      </p:pic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CF8017EE-A198-4E2A-8E6C-61936E8998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9795" t="12864" r="29623" b="6429"/>
          <a:stretch/>
        </p:blipFill>
        <p:spPr>
          <a:xfrm>
            <a:off x="3617844" y="1673086"/>
            <a:ext cx="4638260" cy="518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2061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76" y="218941"/>
            <a:ext cx="1506662" cy="1068947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2008938" y="2665929"/>
            <a:ext cx="8757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0" b="1" dirty="0"/>
              <a:t>N</a:t>
            </a:r>
            <a:r>
              <a:rPr lang="es-MX" sz="4000" dirty="0"/>
              <a:t>ombre del proyecto:</a:t>
            </a:r>
          </a:p>
          <a:p>
            <a:endParaRPr lang="es-MX" sz="4000" dirty="0"/>
          </a:p>
          <a:p>
            <a:r>
              <a:rPr lang="es-MX" sz="4000" dirty="0">
                <a:solidFill>
                  <a:srgbClr val="0070C0"/>
                </a:solidFill>
              </a:rPr>
              <a:t>Movimientos sociales y cambio de época.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B8767AA-4106-417E-87FF-5B020EF340B9}"/>
              </a:ext>
            </a:extLst>
          </p:cNvPr>
          <p:cNvSpPr txBox="1"/>
          <p:nvPr/>
        </p:nvSpPr>
        <p:spPr>
          <a:xfrm>
            <a:off x="630981" y="1287888"/>
            <a:ext cx="2933853" cy="276999"/>
          </a:xfrm>
          <a:prstGeom prst="rect">
            <a:avLst/>
          </a:prstGeom>
          <a:solidFill>
            <a:srgbClr val="FB763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>
                <a:solidFill>
                  <a:srgbClr val="002060"/>
                </a:solidFill>
              </a:rPr>
              <a:t>Movimientos sociales y cambio de época</a:t>
            </a:r>
          </a:p>
        </p:txBody>
      </p:sp>
    </p:spTree>
    <p:extLst>
      <p:ext uri="{BB962C8B-B14F-4D97-AF65-F5344CB8AC3E}">
        <p14:creationId xmlns:p14="http://schemas.microsoft.com/office/powerpoint/2010/main" val="39329961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" t="3479" r="2793" b="5893"/>
          <a:stretch/>
        </p:blipFill>
        <p:spPr>
          <a:xfrm>
            <a:off x="2650435" y="1637265"/>
            <a:ext cx="6533321" cy="514979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C2C51C8-B2A2-4C9A-A871-742466678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5879" y="238539"/>
            <a:ext cx="9356033" cy="1049349"/>
          </a:xfrm>
        </p:spPr>
        <p:txBody>
          <a:bodyPr/>
          <a:lstStyle/>
          <a:p>
            <a:r>
              <a:rPr lang="es-MX" dirty="0"/>
              <a:t>Organizador gráfico Preguntas Esenciales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C071485-31D2-45FE-964B-266091A6F6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81" y="146563"/>
            <a:ext cx="1506662" cy="106894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B46D3B28-0F97-4414-8F19-F41B03594F7D}"/>
              </a:ext>
            </a:extLst>
          </p:cNvPr>
          <p:cNvSpPr txBox="1"/>
          <p:nvPr/>
        </p:nvSpPr>
        <p:spPr>
          <a:xfrm>
            <a:off x="630981" y="1287888"/>
            <a:ext cx="3092880" cy="276999"/>
          </a:xfrm>
          <a:prstGeom prst="rect">
            <a:avLst/>
          </a:prstGeom>
          <a:solidFill>
            <a:srgbClr val="FB763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>
                <a:solidFill>
                  <a:srgbClr val="002060"/>
                </a:solidFill>
              </a:rPr>
              <a:t>Movimientos sociales y cambio de época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83539380-4198-4445-A365-04B5A4141A6D}"/>
              </a:ext>
            </a:extLst>
          </p:cNvPr>
          <p:cNvSpPr txBox="1">
            <a:spLocks/>
          </p:cNvSpPr>
          <p:nvPr/>
        </p:nvSpPr>
        <p:spPr>
          <a:xfrm>
            <a:off x="2305879" y="220579"/>
            <a:ext cx="9356033" cy="10493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/>
              <a:t>Organizador gráfico Preguntas Esenciales</a:t>
            </a:r>
            <a:endParaRPr lang="es-MX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AFB515A-2660-4EBF-A9B2-1AD4A23D3D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81" y="128603"/>
            <a:ext cx="1506662" cy="1068947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B5366A0-E0CF-4879-8D65-9F8E1CC0FA50}"/>
              </a:ext>
            </a:extLst>
          </p:cNvPr>
          <p:cNvSpPr txBox="1"/>
          <p:nvPr/>
        </p:nvSpPr>
        <p:spPr>
          <a:xfrm>
            <a:off x="630981" y="1269928"/>
            <a:ext cx="3092880" cy="276999"/>
          </a:xfrm>
          <a:prstGeom prst="rect">
            <a:avLst/>
          </a:prstGeom>
          <a:solidFill>
            <a:srgbClr val="FB763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>
                <a:solidFill>
                  <a:srgbClr val="002060"/>
                </a:solidFill>
              </a:rPr>
              <a:t>Movimientos sociales y cambio de época</a:t>
            </a:r>
          </a:p>
        </p:txBody>
      </p:sp>
    </p:spTree>
    <p:extLst>
      <p:ext uri="{BB962C8B-B14F-4D97-AF65-F5344CB8AC3E}">
        <p14:creationId xmlns:p14="http://schemas.microsoft.com/office/powerpoint/2010/main" val="9688344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" r="2637"/>
          <a:stretch/>
        </p:blipFill>
        <p:spPr>
          <a:xfrm>
            <a:off x="3988904" y="1197550"/>
            <a:ext cx="7235688" cy="5404791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5DAFDD5E-2799-4638-A27D-FDB900CA9923}"/>
              </a:ext>
            </a:extLst>
          </p:cNvPr>
          <p:cNvSpPr txBox="1">
            <a:spLocks/>
          </p:cNvSpPr>
          <p:nvPr/>
        </p:nvSpPr>
        <p:spPr>
          <a:xfrm>
            <a:off x="2305879" y="220579"/>
            <a:ext cx="9356033" cy="10493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4000" dirty="0"/>
              <a:t>Organizador gráfico de proceso de indagación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3EFAA36-BEA3-4FD7-A055-2A8C4E8FD8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81" y="128603"/>
            <a:ext cx="1506662" cy="106894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01F9626-C886-4962-868F-8FB5012DC8FD}"/>
              </a:ext>
            </a:extLst>
          </p:cNvPr>
          <p:cNvSpPr txBox="1"/>
          <p:nvPr/>
        </p:nvSpPr>
        <p:spPr>
          <a:xfrm>
            <a:off x="630981" y="1269928"/>
            <a:ext cx="3092880" cy="276999"/>
          </a:xfrm>
          <a:prstGeom prst="rect">
            <a:avLst/>
          </a:prstGeom>
          <a:solidFill>
            <a:srgbClr val="FB763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>
                <a:solidFill>
                  <a:srgbClr val="002060"/>
                </a:solidFill>
              </a:rPr>
              <a:t>Movimientos sociales y cambio de época</a:t>
            </a:r>
          </a:p>
        </p:txBody>
      </p:sp>
    </p:spTree>
    <p:extLst>
      <p:ext uri="{BB962C8B-B14F-4D97-AF65-F5344CB8AC3E}">
        <p14:creationId xmlns:p14="http://schemas.microsoft.com/office/powerpoint/2010/main" val="40734461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0" t="7332" r="3191" b="7128"/>
          <a:stretch/>
        </p:blipFill>
        <p:spPr>
          <a:xfrm rot="16200000">
            <a:off x="4789335" y="500710"/>
            <a:ext cx="5104739" cy="6679096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AF3CA9E0-9C48-4B40-A8ED-4E8338FCC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4765" y="238539"/>
            <a:ext cx="6997147" cy="1049349"/>
          </a:xfrm>
        </p:spPr>
        <p:txBody>
          <a:bodyPr/>
          <a:lstStyle/>
          <a:p>
            <a:r>
              <a:rPr lang="es-MX" dirty="0"/>
              <a:t>AME General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9D71CC0-33A1-4CA7-B48E-E19ADD25CA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81" y="146563"/>
            <a:ext cx="1506662" cy="106894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D3FFC09-C02F-483A-93E1-261EE25C0B14}"/>
              </a:ext>
            </a:extLst>
          </p:cNvPr>
          <p:cNvSpPr txBox="1"/>
          <p:nvPr/>
        </p:nvSpPr>
        <p:spPr>
          <a:xfrm>
            <a:off x="630981" y="1287888"/>
            <a:ext cx="3092880" cy="276999"/>
          </a:xfrm>
          <a:prstGeom prst="rect">
            <a:avLst/>
          </a:prstGeom>
          <a:solidFill>
            <a:srgbClr val="FB763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>
                <a:solidFill>
                  <a:srgbClr val="002060"/>
                </a:solidFill>
              </a:rPr>
              <a:t>Movimientos sociales y cambio de época</a:t>
            </a:r>
          </a:p>
        </p:txBody>
      </p:sp>
    </p:spTree>
    <p:extLst>
      <p:ext uri="{BB962C8B-B14F-4D97-AF65-F5344CB8AC3E}">
        <p14:creationId xmlns:p14="http://schemas.microsoft.com/office/powerpoint/2010/main" val="9405088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3" t="6516" r="5798" b="4227"/>
          <a:stretch/>
        </p:blipFill>
        <p:spPr>
          <a:xfrm rot="16200000">
            <a:off x="3193774" y="-728869"/>
            <a:ext cx="6016488" cy="826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5426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8B414ACD-B5C1-4990-9510-FCB16014A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4765" y="238539"/>
            <a:ext cx="6997147" cy="1049349"/>
          </a:xfrm>
        </p:spPr>
        <p:txBody>
          <a:bodyPr>
            <a:noAutofit/>
          </a:bodyPr>
          <a:lstStyle/>
          <a:p>
            <a:r>
              <a:rPr lang="es-MX" sz="3200" dirty="0"/>
              <a:t>Producto 8 E. I. P. Elaboración proyecto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57D9423-BDE0-466D-B6EA-5A74ACFB77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81" y="106807"/>
            <a:ext cx="1506662" cy="106894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264024A-3FE5-4642-8C97-94D621A19265}"/>
              </a:ext>
            </a:extLst>
          </p:cNvPr>
          <p:cNvSpPr txBox="1"/>
          <p:nvPr/>
        </p:nvSpPr>
        <p:spPr>
          <a:xfrm>
            <a:off x="630981" y="1287888"/>
            <a:ext cx="3092880" cy="276999"/>
          </a:xfrm>
          <a:prstGeom prst="rect">
            <a:avLst/>
          </a:prstGeom>
          <a:solidFill>
            <a:srgbClr val="FB763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>
                <a:solidFill>
                  <a:srgbClr val="002060"/>
                </a:solidFill>
              </a:rPr>
              <a:t>Movimientos sociales y cambio de época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8F8502D-2F45-4AAE-B867-E606B509E6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61" t="18758" r="21848" b="9761"/>
          <a:stretch/>
        </p:blipFill>
        <p:spPr>
          <a:xfrm>
            <a:off x="3856382" y="1287888"/>
            <a:ext cx="6997148" cy="490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0208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FA10037-1A26-4900-8A84-9CB4D71A97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11" t="14291" r="17010" b="7237"/>
          <a:stretch/>
        </p:blipFill>
        <p:spPr>
          <a:xfrm>
            <a:off x="1093305" y="165762"/>
            <a:ext cx="10005390" cy="669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2524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435BA94-976F-45E5-B789-6987DF9342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52" t="12928" r="15870" b="8578"/>
          <a:stretch/>
        </p:blipFill>
        <p:spPr>
          <a:xfrm>
            <a:off x="1272209" y="477962"/>
            <a:ext cx="8984974" cy="579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3978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5E21DE6-DC02-41EB-B454-9FFDB39A13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69" t="11382" r="14891" b="8773"/>
          <a:stretch/>
        </p:blipFill>
        <p:spPr>
          <a:xfrm>
            <a:off x="1126434" y="340151"/>
            <a:ext cx="9528313" cy="617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2255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B244ABD-4849-4D4E-99E1-CFB0F3BE2C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04" t="13315" r="15435" b="23272"/>
          <a:stretch/>
        </p:blipFill>
        <p:spPr>
          <a:xfrm>
            <a:off x="691537" y="397565"/>
            <a:ext cx="10808925" cy="564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9435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AC64359-3ED5-488B-8912-D0BC2A318F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31" t="16216" r="15761" b="12833"/>
          <a:stretch/>
        </p:blipFill>
        <p:spPr>
          <a:xfrm>
            <a:off x="1179442" y="469430"/>
            <a:ext cx="10031896" cy="591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41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C1DB37-5F25-4942-B1E7-D3E3DE6D0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3948" y="477078"/>
            <a:ext cx="7099852" cy="1213610"/>
          </a:xfrm>
        </p:spPr>
        <p:txBody>
          <a:bodyPr/>
          <a:lstStyle/>
          <a:p>
            <a:r>
              <a:rPr lang="es-MX" dirty="0"/>
              <a:t>Índice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6036CAE-0A2D-438E-857B-75F399F37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74765"/>
          </a:xfrm>
        </p:spPr>
        <p:txBody>
          <a:bodyPr>
            <a:normAutofit fontScale="47500" lnSpcReduction="20000"/>
          </a:bodyPr>
          <a:lstStyle/>
          <a:p>
            <a:pPr marL="723900" indent="-723900"/>
            <a:r>
              <a:rPr lang="es-MX" dirty="0">
                <a:solidFill>
                  <a:schemeClr val="tx2"/>
                </a:solidFill>
              </a:rPr>
              <a:t>Producto 1. </a:t>
            </a:r>
            <a:r>
              <a:rPr lang="es-MX" dirty="0">
                <a:solidFill>
                  <a:srgbClr val="002060"/>
                </a:solidFill>
              </a:rPr>
              <a:t>CAIAC Conclusiones generales</a:t>
            </a:r>
          </a:p>
          <a:p>
            <a:pPr marL="723900" indent="-723900"/>
            <a:r>
              <a:rPr lang="es-MX" dirty="0">
                <a:solidFill>
                  <a:schemeClr val="tx2"/>
                </a:solidFill>
              </a:rPr>
              <a:t>Producto 2. </a:t>
            </a:r>
            <a:r>
              <a:rPr lang="es-MX" dirty="0">
                <a:solidFill>
                  <a:srgbClr val="002060"/>
                </a:solidFill>
              </a:rPr>
              <a:t>Organizador gráfico </a:t>
            </a:r>
          </a:p>
          <a:p>
            <a:pPr marL="723900" indent="-723900"/>
            <a:r>
              <a:rPr lang="es-MX" dirty="0">
                <a:solidFill>
                  <a:schemeClr val="tx2"/>
                </a:solidFill>
              </a:rPr>
              <a:t>Producto 3. </a:t>
            </a:r>
            <a:r>
              <a:rPr lang="es-MX" dirty="0">
                <a:solidFill>
                  <a:srgbClr val="002060"/>
                </a:solidFill>
              </a:rPr>
              <a:t>Fotografías 1ra sesión.</a:t>
            </a:r>
          </a:p>
          <a:p>
            <a:pPr marL="723900" indent="-723900"/>
            <a:r>
              <a:rPr lang="es-MX" dirty="0">
                <a:solidFill>
                  <a:schemeClr val="tx2"/>
                </a:solidFill>
              </a:rPr>
              <a:t>5c.  </a:t>
            </a:r>
            <a:r>
              <a:rPr lang="es-MX" dirty="0">
                <a:solidFill>
                  <a:srgbClr val="002060"/>
                </a:solidFill>
              </a:rPr>
              <a:t>Introducción o Justificación</a:t>
            </a:r>
          </a:p>
          <a:p>
            <a:pPr marL="723900" indent="-723900"/>
            <a:r>
              <a:rPr lang="es-MX" dirty="0">
                <a:solidFill>
                  <a:schemeClr val="tx2"/>
                </a:solidFill>
              </a:rPr>
              <a:t>5d. </a:t>
            </a:r>
            <a:r>
              <a:rPr lang="es-MX" dirty="0">
                <a:solidFill>
                  <a:srgbClr val="002060"/>
                </a:solidFill>
              </a:rPr>
              <a:t>Objetivo general </a:t>
            </a:r>
          </a:p>
          <a:p>
            <a:pPr marL="723900" indent="-723900"/>
            <a:r>
              <a:rPr lang="es-MX" dirty="0">
                <a:solidFill>
                  <a:schemeClr val="tx2"/>
                </a:solidFill>
              </a:rPr>
              <a:t>5e. </a:t>
            </a:r>
            <a:r>
              <a:rPr lang="es-MX" dirty="0">
                <a:solidFill>
                  <a:srgbClr val="002060"/>
                </a:solidFill>
              </a:rPr>
              <a:t>Pregunta generadora</a:t>
            </a:r>
          </a:p>
          <a:p>
            <a:pPr marL="723900" indent="-723900"/>
            <a:r>
              <a:rPr lang="es-MX" dirty="0">
                <a:solidFill>
                  <a:schemeClr val="tx2"/>
                </a:solidFill>
              </a:rPr>
              <a:t>5f. </a:t>
            </a:r>
            <a:r>
              <a:rPr lang="es-MX" dirty="0">
                <a:solidFill>
                  <a:srgbClr val="002060"/>
                </a:solidFill>
              </a:rPr>
              <a:t>Contenido </a:t>
            </a:r>
          </a:p>
          <a:p>
            <a:pPr marL="723900" indent="-723900"/>
            <a:r>
              <a:rPr lang="es-MX" dirty="0">
                <a:solidFill>
                  <a:schemeClr val="tx2"/>
                </a:solidFill>
              </a:rPr>
              <a:t>5g. </a:t>
            </a:r>
            <a:r>
              <a:rPr lang="es-MX" dirty="0">
                <a:solidFill>
                  <a:srgbClr val="002060"/>
                </a:solidFill>
              </a:rPr>
              <a:t>Evidencias del proceso</a:t>
            </a:r>
          </a:p>
          <a:p>
            <a:pPr marL="1181100" lvl="1" indent="-723900"/>
            <a:r>
              <a:rPr lang="es-MX" dirty="0">
                <a:solidFill>
                  <a:schemeClr val="tx2"/>
                </a:solidFill>
              </a:rPr>
              <a:t>Producto 4. </a:t>
            </a:r>
            <a:r>
              <a:rPr lang="es-MX" dirty="0">
                <a:solidFill>
                  <a:srgbClr val="002060"/>
                </a:solidFill>
              </a:rPr>
              <a:t>Organizador gráfico de preguntas esenciales</a:t>
            </a:r>
          </a:p>
          <a:p>
            <a:pPr marL="1181100" lvl="1" indent="-723900"/>
            <a:r>
              <a:rPr lang="es-MX" dirty="0">
                <a:solidFill>
                  <a:schemeClr val="tx2"/>
                </a:solidFill>
              </a:rPr>
              <a:t>Producto 5. </a:t>
            </a:r>
            <a:r>
              <a:rPr lang="es-MX" dirty="0">
                <a:solidFill>
                  <a:srgbClr val="002060"/>
                </a:solidFill>
              </a:rPr>
              <a:t>Organizador gráfico de proceso de indagación</a:t>
            </a:r>
          </a:p>
          <a:p>
            <a:pPr marL="1181100" lvl="1" indent="-723900"/>
            <a:r>
              <a:rPr lang="es-MX" dirty="0">
                <a:solidFill>
                  <a:schemeClr val="tx2"/>
                </a:solidFill>
              </a:rPr>
              <a:t>Producto 6.</a:t>
            </a:r>
            <a:r>
              <a:rPr lang="es-MX" dirty="0">
                <a:solidFill>
                  <a:srgbClr val="002060"/>
                </a:solidFill>
              </a:rPr>
              <a:t> AME general</a:t>
            </a:r>
          </a:p>
          <a:p>
            <a:pPr marL="1181100" lvl="1" indent="-723900"/>
            <a:r>
              <a:rPr lang="es-MX" dirty="0">
                <a:solidFill>
                  <a:schemeClr val="tx2"/>
                </a:solidFill>
              </a:rPr>
              <a:t>Producto 7. </a:t>
            </a:r>
            <a:r>
              <a:rPr lang="es-MX" dirty="0">
                <a:solidFill>
                  <a:srgbClr val="002060"/>
                </a:solidFill>
              </a:rPr>
              <a:t>EIP Resumen</a:t>
            </a:r>
          </a:p>
          <a:p>
            <a:pPr marL="1181100" lvl="1" indent="-723900"/>
            <a:r>
              <a:rPr lang="es-MX" dirty="0">
                <a:solidFill>
                  <a:schemeClr val="tx2"/>
                </a:solidFill>
              </a:rPr>
              <a:t>Producto 8 </a:t>
            </a:r>
            <a:r>
              <a:rPr lang="es-MX" dirty="0">
                <a:solidFill>
                  <a:srgbClr val="002060"/>
                </a:solidFill>
              </a:rPr>
              <a:t>EIP Elaboración del proyecto</a:t>
            </a:r>
          </a:p>
          <a:p>
            <a:pPr marL="1181100" lvl="1" indent="-723900"/>
            <a:r>
              <a:rPr lang="es-MX" dirty="0">
                <a:solidFill>
                  <a:schemeClr val="tx2"/>
                </a:solidFill>
              </a:rPr>
              <a:t>Producto 9. </a:t>
            </a:r>
            <a:r>
              <a:rPr lang="es-MX" dirty="0">
                <a:solidFill>
                  <a:srgbClr val="002060"/>
                </a:solidFill>
              </a:rPr>
              <a:t>fotos 2da sesión</a:t>
            </a:r>
            <a:endParaRPr lang="es-MX" dirty="0"/>
          </a:p>
          <a:p>
            <a:pPr marL="723900" indent="-723900"/>
            <a:r>
              <a:rPr lang="es-MX" dirty="0">
                <a:solidFill>
                  <a:srgbClr val="002060"/>
                </a:solidFill>
              </a:rPr>
              <a:t>Reflexión </a:t>
            </a:r>
          </a:p>
          <a:p>
            <a:pPr marL="723900" indent="-723900"/>
            <a:r>
              <a:rPr lang="es-MX" dirty="0">
                <a:solidFill>
                  <a:srgbClr val="002060"/>
                </a:solidFill>
              </a:rPr>
              <a:t>Producto 10. Organizadores gráficos Tipos de evaluaciones</a:t>
            </a:r>
          </a:p>
          <a:p>
            <a:pPr marL="723900" indent="-723900"/>
            <a:r>
              <a:rPr lang="es-MX" dirty="0">
                <a:solidFill>
                  <a:srgbClr val="002060"/>
                </a:solidFill>
              </a:rPr>
              <a:t>Producto 11. Formatos propuestos por los miembros, tanto generales como sesión por sesión.</a:t>
            </a:r>
          </a:p>
          <a:p>
            <a:pPr marL="723900" indent="-723900"/>
            <a:r>
              <a:rPr lang="es-MX" dirty="0">
                <a:solidFill>
                  <a:srgbClr val="002060"/>
                </a:solidFill>
              </a:rPr>
              <a:t>Producto 12. Formatos elegidos por el grupo.</a:t>
            </a:r>
          </a:p>
          <a:p>
            <a:pPr marL="723900" indent="-723900"/>
            <a:r>
              <a:rPr lang="es-MX" dirty="0">
                <a:solidFill>
                  <a:srgbClr val="002060"/>
                </a:solidFill>
              </a:rPr>
              <a:t>Contenidos ordenados temporalmente para posteriormente trabajar sesión por sesión.</a:t>
            </a:r>
          </a:p>
          <a:p>
            <a:pPr marL="723900" indent="-723900"/>
            <a:endParaRPr lang="es-MX" dirty="0">
              <a:solidFill>
                <a:srgbClr val="002060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D529474-3FA6-47E4-81E7-07A9998015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76" y="218941"/>
            <a:ext cx="1506662" cy="106894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6751F9F-A987-4F81-9FC2-539E2524FA81}"/>
              </a:ext>
            </a:extLst>
          </p:cNvPr>
          <p:cNvSpPr txBox="1"/>
          <p:nvPr/>
        </p:nvSpPr>
        <p:spPr>
          <a:xfrm>
            <a:off x="630981" y="1287888"/>
            <a:ext cx="2933853" cy="276999"/>
          </a:xfrm>
          <a:prstGeom prst="rect">
            <a:avLst/>
          </a:prstGeom>
          <a:solidFill>
            <a:srgbClr val="FB763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>
                <a:solidFill>
                  <a:srgbClr val="002060"/>
                </a:solidFill>
              </a:rPr>
              <a:t>Movimientos sociales y cambio de época</a:t>
            </a:r>
          </a:p>
        </p:txBody>
      </p:sp>
    </p:spTree>
    <p:extLst>
      <p:ext uri="{BB962C8B-B14F-4D97-AF65-F5344CB8AC3E}">
        <p14:creationId xmlns:p14="http://schemas.microsoft.com/office/powerpoint/2010/main" val="39740629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70EB15F-DD47-46ED-B2CD-FCFF145FF4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43" t="13122" r="15761" b="7998"/>
          <a:stretch/>
        </p:blipFill>
        <p:spPr>
          <a:xfrm>
            <a:off x="1179442" y="379071"/>
            <a:ext cx="9448801" cy="609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8477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F530522-339B-412C-9AFB-9CC9C86E90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40" t="12349" r="15761" b="9739"/>
          <a:stretch/>
        </p:blipFill>
        <p:spPr>
          <a:xfrm>
            <a:off x="1166192" y="363085"/>
            <a:ext cx="9448800" cy="613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2488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7AFD5B4-E4BB-498C-88B2-4063E5BD36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49" t="18503" r="17592" b="10476"/>
          <a:stretch/>
        </p:blipFill>
        <p:spPr>
          <a:xfrm>
            <a:off x="1285461" y="411480"/>
            <a:ext cx="9621078" cy="60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0468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E1C0C33-60BC-4AC0-8AC8-BC36E627F4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1031166-7FE1-4551-A2AC-05024AB4E5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55" t="16623" r="17712" b="14762"/>
          <a:stretch/>
        </p:blipFill>
        <p:spPr>
          <a:xfrm>
            <a:off x="954156" y="520460"/>
            <a:ext cx="10190922" cy="611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8768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05" y="2125014"/>
            <a:ext cx="5276045" cy="395703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938" y="2125014"/>
            <a:ext cx="5786906" cy="4340180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09AC3989-A82C-417C-A641-8ADBBA277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4765" y="238539"/>
            <a:ext cx="6997147" cy="1049349"/>
          </a:xfrm>
        </p:spPr>
        <p:txBody>
          <a:bodyPr>
            <a:noAutofit/>
          </a:bodyPr>
          <a:lstStyle/>
          <a:p>
            <a:pPr algn="ctr"/>
            <a:r>
              <a:rPr lang="es-MX" sz="3200" dirty="0"/>
              <a:t>Fotografías de la Segunda Reunión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3B8D867-9236-4FFA-BDE6-04F9FE00EE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81" y="106807"/>
            <a:ext cx="1506662" cy="106894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0976EE9-D7F0-4B36-AC26-1422BBD85E18}"/>
              </a:ext>
            </a:extLst>
          </p:cNvPr>
          <p:cNvSpPr txBox="1"/>
          <p:nvPr/>
        </p:nvSpPr>
        <p:spPr>
          <a:xfrm>
            <a:off x="630981" y="1287888"/>
            <a:ext cx="3092880" cy="276999"/>
          </a:xfrm>
          <a:prstGeom prst="rect">
            <a:avLst/>
          </a:prstGeom>
          <a:solidFill>
            <a:srgbClr val="FB763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>
                <a:solidFill>
                  <a:srgbClr val="002060"/>
                </a:solidFill>
              </a:rPr>
              <a:t>Movimientos sociales y cambio de época</a:t>
            </a:r>
          </a:p>
        </p:txBody>
      </p:sp>
    </p:spTree>
    <p:extLst>
      <p:ext uri="{BB962C8B-B14F-4D97-AF65-F5344CB8AC3E}">
        <p14:creationId xmlns:p14="http://schemas.microsoft.com/office/powerpoint/2010/main" val="15086625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5641" y="729266"/>
            <a:ext cx="4391696" cy="329377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1" y="180303"/>
            <a:ext cx="4189928" cy="314244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1" y="3580327"/>
            <a:ext cx="3949520" cy="296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3913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2B8E1D33-15CC-4542-9B72-DD61CFA13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4765" y="238539"/>
            <a:ext cx="6997147" cy="1192696"/>
          </a:xfrm>
        </p:spPr>
        <p:txBody>
          <a:bodyPr>
            <a:noAutofit/>
          </a:bodyPr>
          <a:lstStyle/>
          <a:p>
            <a:r>
              <a:rPr lang="es-MX" sz="3200" dirty="0"/>
              <a:t>Organizador Gráfico  Evaluación Diagnóstica </a:t>
            </a:r>
            <a:br>
              <a:rPr lang="es-MX" sz="3200" dirty="0"/>
            </a:br>
            <a:r>
              <a:rPr lang="es-MX" sz="3200" dirty="0"/>
              <a:t>María del Socorro Gutiérrez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6AF4141-8029-45A0-8442-C5A0B5DC69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81" y="67050"/>
            <a:ext cx="1506662" cy="106894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BADB7CE-49CC-4EBC-B8F3-0F0AB0EB25B3}"/>
              </a:ext>
            </a:extLst>
          </p:cNvPr>
          <p:cNvSpPr txBox="1"/>
          <p:nvPr/>
        </p:nvSpPr>
        <p:spPr>
          <a:xfrm>
            <a:off x="630981" y="1287888"/>
            <a:ext cx="3092880" cy="276999"/>
          </a:xfrm>
          <a:prstGeom prst="rect">
            <a:avLst/>
          </a:prstGeom>
          <a:solidFill>
            <a:srgbClr val="FB763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>
                <a:solidFill>
                  <a:srgbClr val="002060"/>
                </a:solidFill>
              </a:rPr>
              <a:t>Movimientos sociales y cambio de época</a:t>
            </a:r>
          </a:p>
        </p:txBody>
      </p:sp>
      <p:pic>
        <p:nvPicPr>
          <p:cNvPr id="1026" name="Picture 2" descr="https://attachment.outlook.live.net/owa/zoquito@hotmail.com/service.svc/s/GetAttachmentThumbnail?id=AQMkADAwATExAGU2Ny1iY2FlLTgyYmIALTAwAi0wMAoARgAAA1CqVtE14W1FtkBZYHzVuLYHAF8Od6PADG9NkJmYQKlOjhkAAAIBDAAAAF8Od6PADG9NkJmYQKlOjhkAAbo4jbsAAAABEgAQAFNfTNUW4%2FdAkHYY2pmG5sU%3D&amp;thumbnailType=2&amp;X-OWA-CANARY=lW6UPkkvNUK3Hy-WkeSbZCDgyCFUrNUYG08fexIrkczp_xBCC1Jw_q-DeQgfCcXiVK9Kvwxs_K4.&amp;token=eyJ0eXAiOiJKV1QiLCJhbGciOiJSUzI1NiIsIng1dCI6IkJnRDU5blJpQnpmbk5BVGloOFJhZ1l5M3pyZyJ9.eyJ2ZXIiOiJFeGNoYW5nZS5DYWxsYmFjay5WMSIsImFwcGN0eHNlbmRlciI6Ik93YURvd25sb2FkQDg0ZGY5ZTdmLWU5ZjYtNDBhZi1iNDM1LWFhYWFhYWFhYWFhYSIsImFwcGN0eCI6IntcIm1zZXhjaHByb3RcIjpcIm93YVwiLFwicHJpbWFyeXNpZFwiOlwiUy0xLTI4MjctNzMzMTktMzE2NTU1MzMzOVwiLFwicHVpZFwiOlwiMzE0OTA1ODcyNzI4NzYzXCIsXCJvaWRcIjpcIjAwMDExZTY3LWJjYWUtODJiYi0wMDAwLTAwMDAwMDAwMDAwMFwiLFwic2NvcGVcIjpcIk93YURvd25sb2FkXCJ9IiwiaXNzIjoiMDAwMDAwMDItMDAwMC0wZmYxLWNlMDAtMDAwMDAwMDAwMDAwQDg0ZGY5ZTdmLWU5ZjYtNDBhZi1iNDM1LWFhYWFhYWFhYWFhYSIsImF1ZCI6IjAwMDAwMDAyLTAwMDAtMGZmMS1jZTAwLTAwMDAwMDAwMDAwMC9hdHRhY2htZW50Lm91dGxvb2subGl2ZS5uZXRAODRkZjllN2YtZTlmNi00MGFmLWI0MzUtYWFhYWFhYWFhYWFhIiwiZXhwIjoxNTI0ODQzNzU5LCJuYmYiOjE1MjQ4NDMxNTl9.VZF1vlX2zjH5xSKRLgH4Ik9ESAJR4h7vWaK-ivxEbQrTxXS0rqKNiiypjxKG1zLolLgitvbSnoAFGuIJva4--7TdvlSXy1AnEhmo3BpEgULrGYqqJNj7I4yAC0yAb_SXXsecfQdPqxKXD17UrKqlaQZtvP31kSo1ElS7DqvqXTv-JKe9UaGfnmHJ-YQ_a6LtBqs7U_CfJtmYsb-zHzJ9-MZ5-FQouB_vfqtZ7AD2OA2QSU-_xOK9hfdSX72nxUU8rxy2tbLBTw6Op4GKyQ3VqO9WA0SMcwP7hreI3OllJ1_L6jld1-EdZ5wCceE3XFxmFjrX-mkAKDJk449ti98eeg&amp;owa=outlook.live.com&amp;isc=1">
            <a:extLst>
              <a:ext uri="{FF2B5EF4-FFF2-40B4-BE49-F238E27FC236}">
                <a16:creationId xmlns:a16="http://schemas.microsoft.com/office/drawing/2014/main" id="{BFF23E35-695C-4610-948C-1488A38386F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237" b="-337"/>
          <a:stretch/>
        </p:blipFill>
        <p:spPr bwMode="auto">
          <a:xfrm>
            <a:off x="5733068" y="1684156"/>
            <a:ext cx="5730062" cy="436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6C3B5A8B-D55C-4ECE-A8F8-BB71AFFE94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t="11305" r="869" b="56715"/>
          <a:stretch/>
        </p:blipFill>
        <p:spPr>
          <a:xfrm>
            <a:off x="180406" y="4654676"/>
            <a:ext cx="5274366" cy="127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2367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13785488-30E0-435F-9B96-00CEEE9125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6084300" y="818900"/>
            <a:ext cx="4831625" cy="6323599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2B8E1D33-15CC-4542-9B72-DD61CFA13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4765" y="238539"/>
            <a:ext cx="6997147" cy="1049349"/>
          </a:xfrm>
        </p:spPr>
        <p:txBody>
          <a:bodyPr>
            <a:noAutofit/>
          </a:bodyPr>
          <a:lstStyle/>
          <a:p>
            <a:r>
              <a:rPr lang="es-MX" sz="3200" dirty="0"/>
              <a:t>Organizador Gráfico Evaluación diagnóstica</a:t>
            </a:r>
            <a:br>
              <a:rPr lang="es-MX" sz="3200" dirty="0"/>
            </a:br>
            <a:r>
              <a:rPr lang="es-MX" sz="3200" dirty="0"/>
              <a:t>Cristina Morales Espino 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6AF4141-8029-45A0-8442-C5A0B5DC69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81" y="67050"/>
            <a:ext cx="1506662" cy="106894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BADB7CE-49CC-4EBC-B8F3-0F0AB0EB25B3}"/>
              </a:ext>
            </a:extLst>
          </p:cNvPr>
          <p:cNvSpPr txBox="1"/>
          <p:nvPr/>
        </p:nvSpPr>
        <p:spPr>
          <a:xfrm>
            <a:off x="630981" y="1287888"/>
            <a:ext cx="3092880" cy="276999"/>
          </a:xfrm>
          <a:prstGeom prst="rect">
            <a:avLst/>
          </a:prstGeom>
          <a:solidFill>
            <a:srgbClr val="FB763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>
                <a:solidFill>
                  <a:srgbClr val="002060"/>
                </a:solidFill>
              </a:rPr>
              <a:t>Movimientos sociales y cambio de época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3555016-B93C-4152-A3F2-B43254760B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6" t="2429" r="76573" b="207"/>
          <a:stretch/>
        </p:blipFill>
        <p:spPr>
          <a:xfrm rot="5400000">
            <a:off x="2122861" y="2411555"/>
            <a:ext cx="1049349" cy="490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8575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E74B0664-9BB0-4759-A71F-6A1150B1C9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41913" y="1443838"/>
            <a:ext cx="6478332" cy="4709208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2B8E1D33-15CC-4542-9B72-DD61CFA13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4765" y="238539"/>
            <a:ext cx="6997147" cy="1049349"/>
          </a:xfrm>
        </p:spPr>
        <p:txBody>
          <a:bodyPr>
            <a:noAutofit/>
          </a:bodyPr>
          <a:lstStyle/>
          <a:p>
            <a:r>
              <a:rPr lang="es-MX" sz="3200" dirty="0"/>
              <a:t>Organizador Gráfico Evaluación Formativa</a:t>
            </a:r>
            <a:br>
              <a:rPr lang="es-MX" sz="3200" dirty="0"/>
            </a:br>
            <a:r>
              <a:rPr lang="es-MX" sz="3200" dirty="0"/>
              <a:t>Cristina Echeverría.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6AF4141-8029-45A0-8442-C5A0B5DC69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81" y="67050"/>
            <a:ext cx="1506662" cy="106894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BADB7CE-49CC-4EBC-B8F3-0F0AB0EB25B3}"/>
              </a:ext>
            </a:extLst>
          </p:cNvPr>
          <p:cNvSpPr txBox="1"/>
          <p:nvPr/>
        </p:nvSpPr>
        <p:spPr>
          <a:xfrm>
            <a:off x="630981" y="1287888"/>
            <a:ext cx="3092880" cy="276999"/>
          </a:xfrm>
          <a:prstGeom prst="rect">
            <a:avLst/>
          </a:prstGeom>
          <a:solidFill>
            <a:srgbClr val="FB763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>
                <a:solidFill>
                  <a:srgbClr val="002060"/>
                </a:solidFill>
              </a:rPr>
              <a:t>Movimientos sociales y cambio de época</a:t>
            </a:r>
          </a:p>
        </p:txBody>
      </p:sp>
    </p:spTree>
    <p:extLst>
      <p:ext uri="{BB962C8B-B14F-4D97-AF65-F5344CB8AC3E}">
        <p14:creationId xmlns:p14="http://schemas.microsoft.com/office/powerpoint/2010/main" val="41144735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A06C0CA4-AB52-49EB-A2A9-7605D83906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0452" y="1426387"/>
            <a:ext cx="6465727" cy="4849295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2B8E1D33-15CC-4542-9B72-DD61CFA13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4765" y="238539"/>
            <a:ext cx="6997147" cy="1049349"/>
          </a:xfrm>
        </p:spPr>
        <p:txBody>
          <a:bodyPr>
            <a:noAutofit/>
          </a:bodyPr>
          <a:lstStyle/>
          <a:p>
            <a:r>
              <a:rPr lang="es-MX" sz="3200" dirty="0"/>
              <a:t>Organizador Gráfico</a:t>
            </a:r>
            <a:br>
              <a:rPr lang="es-MX" sz="3200" dirty="0"/>
            </a:br>
            <a:r>
              <a:rPr lang="es-MX" sz="3200" dirty="0"/>
              <a:t>Sergio García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6AF4141-8029-45A0-8442-C5A0B5DC69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81" y="67050"/>
            <a:ext cx="1506662" cy="106894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BADB7CE-49CC-4EBC-B8F3-0F0AB0EB25B3}"/>
              </a:ext>
            </a:extLst>
          </p:cNvPr>
          <p:cNvSpPr txBox="1"/>
          <p:nvPr/>
        </p:nvSpPr>
        <p:spPr>
          <a:xfrm>
            <a:off x="630981" y="1287888"/>
            <a:ext cx="3092880" cy="276999"/>
          </a:xfrm>
          <a:prstGeom prst="rect">
            <a:avLst/>
          </a:prstGeom>
          <a:solidFill>
            <a:srgbClr val="FB763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>
                <a:solidFill>
                  <a:srgbClr val="002060"/>
                </a:solidFill>
              </a:rPr>
              <a:t>Movimientos sociales y cambio de época</a:t>
            </a:r>
          </a:p>
        </p:txBody>
      </p:sp>
    </p:spTree>
    <p:extLst>
      <p:ext uri="{BB962C8B-B14F-4D97-AF65-F5344CB8AC3E}">
        <p14:creationId xmlns:p14="http://schemas.microsoft.com/office/powerpoint/2010/main" val="26375069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76" y="218941"/>
            <a:ext cx="1506662" cy="1068947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2008938" y="2665929"/>
            <a:ext cx="81909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0" b="1" dirty="0"/>
              <a:t>P</a:t>
            </a:r>
            <a:r>
              <a:rPr lang="es-MX" sz="4000" dirty="0"/>
              <a:t>roducto 1:</a:t>
            </a:r>
          </a:p>
          <a:p>
            <a:endParaRPr lang="es-MX" sz="4000" dirty="0"/>
          </a:p>
          <a:p>
            <a:r>
              <a:rPr lang="es-MX" sz="4000" dirty="0">
                <a:solidFill>
                  <a:srgbClr val="0070C0"/>
                </a:solidFill>
              </a:rPr>
              <a:t>C.A.I.A.C. – Conclusiones Generales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C6AF641-DAD7-4F84-9A46-8AF8CA624B37}"/>
              </a:ext>
            </a:extLst>
          </p:cNvPr>
          <p:cNvSpPr txBox="1"/>
          <p:nvPr/>
        </p:nvSpPr>
        <p:spPr>
          <a:xfrm>
            <a:off x="630981" y="1287888"/>
            <a:ext cx="2933853" cy="276999"/>
          </a:xfrm>
          <a:prstGeom prst="rect">
            <a:avLst/>
          </a:prstGeom>
          <a:solidFill>
            <a:srgbClr val="FB763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>
                <a:solidFill>
                  <a:srgbClr val="002060"/>
                </a:solidFill>
              </a:rPr>
              <a:t>Movimientos sociales y cambio de época</a:t>
            </a:r>
          </a:p>
        </p:txBody>
      </p:sp>
    </p:spTree>
    <p:extLst>
      <p:ext uri="{BB962C8B-B14F-4D97-AF65-F5344CB8AC3E}">
        <p14:creationId xmlns:p14="http://schemas.microsoft.com/office/powerpoint/2010/main" val="38787679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2B8E1D33-15CC-4542-9B72-DD61CFA13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4765" y="238539"/>
            <a:ext cx="6997147" cy="1326348"/>
          </a:xfrm>
        </p:spPr>
        <p:txBody>
          <a:bodyPr>
            <a:noAutofit/>
          </a:bodyPr>
          <a:lstStyle/>
          <a:p>
            <a:r>
              <a:rPr lang="es-MX" sz="3200" dirty="0"/>
              <a:t>Propuestas de formatos sesión por sesión y general.</a:t>
            </a:r>
            <a:br>
              <a:rPr lang="es-MX" sz="3200" dirty="0"/>
            </a:br>
            <a:r>
              <a:rPr lang="es-MX" sz="3200" dirty="0"/>
              <a:t>María del Socorro Gutiérrez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6AF4141-8029-45A0-8442-C5A0B5DC69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81" y="67050"/>
            <a:ext cx="1506662" cy="106894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BADB7CE-49CC-4EBC-B8F3-0F0AB0EB25B3}"/>
              </a:ext>
            </a:extLst>
          </p:cNvPr>
          <p:cNvSpPr txBox="1"/>
          <p:nvPr/>
        </p:nvSpPr>
        <p:spPr>
          <a:xfrm>
            <a:off x="630981" y="1287888"/>
            <a:ext cx="3092880" cy="276999"/>
          </a:xfrm>
          <a:prstGeom prst="rect">
            <a:avLst/>
          </a:prstGeom>
          <a:solidFill>
            <a:srgbClr val="FB763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>
                <a:solidFill>
                  <a:srgbClr val="002060"/>
                </a:solidFill>
              </a:rPr>
              <a:t>Movimientos sociales y cambio de época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C8556F9-6467-4769-81BC-AECDE30360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89" t="12174" r="2319" b="5121"/>
          <a:stretch/>
        </p:blipFill>
        <p:spPr>
          <a:xfrm>
            <a:off x="170668" y="3008243"/>
            <a:ext cx="5501200" cy="3611218"/>
          </a:xfrm>
          <a:prstGeom prst="rect">
            <a:avLst/>
          </a:prstGeom>
        </p:spPr>
      </p:pic>
      <p:pic>
        <p:nvPicPr>
          <p:cNvPr id="8" name="Marcador de contenido 3">
            <a:extLst>
              <a:ext uri="{FF2B5EF4-FFF2-40B4-BE49-F238E27FC236}">
                <a16:creationId xmlns:a16="http://schemas.microsoft.com/office/drawing/2014/main" id="{F1E09D26-E105-402A-B7DE-C8B3D63B4A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643753" y="1670905"/>
            <a:ext cx="3263503" cy="435133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7389260-329A-4EE5-80FE-9F386178CD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7293" y="2705705"/>
            <a:ext cx="3144039" cy="419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99545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2B8E1D33-15CC-4542-9B72-DD61CFA13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4765" y="238539"/>
            <a:ext cx="6997147" cy="1326348"/>
          </a:xfrm>
        </p:spPr>
        <p:txBody>
          <a:bodyPr>
            <a:noAutofit/>
          </a:bodyPr>
          <a:lstStyle/>
          <a:p>
            <a:r>
              <a:rPr lang="es-MX" sz="3200" dirty="0"/>
              <a:t>Propuestas de formatos sesión por sesión y general.</a:t>
            </a:r>
            <a:br>
              <a:rPr lang="es-MX" sz="3200" dirty="0"/>
            </a:br>
            <a:r>
              <a:rPr lang="es-MX" sz="3200" dirty="0"/>
              <a:t>Cristina Echeverría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6AF4141-8029-45A0-8442-C5A0B5DC69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81" y="67050"/>
            <a:ext cx="1506662" cy="106894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BADB7CE-49CC-4EBC-B8F3-0F0AB0EB25B3}"/>
              </a:ext>
            </a:extLst>
          </p:cNvPr>
          <p:cNvSpPr txBox="1"/>
          <p:nvPr/>
        </p:nvSpPr>
        <p:spPr>
          <a:xfrm>
            <a:off x="630981" y="1287888"/>
            <a:ext cx="3092880" cy="276999"/>
          </a:xfrm>
          <a:prstGeom prst="rect">
            <a:avLst/>
          </a:prstGeom>
          <a:solidFill>
            <a:srgbClr val="FB763B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Movimientos sociales y cambio de época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3660567-B661-4F7A-BFC8-9E682C8A77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91" t="17806" r="20217" b="10887"/>
          <a:stretch/>
        </p:blipFill>
        <p:spPr>
          <a:xfrm>
            <a:off x="225287" y="1730386"/>
            <a:ext cx="6997147" cy="488907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6C3D7E5-49B9-44FA-8040-56B349C682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3374" y="1875133"/>
            <a:ext cx="3145809" cy="419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8958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E7D5C89A-121A-41C9-8F0E-465B70F96E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929" t="14996" r="3072" b="11607"/>
          <a:stretch/>
        </p:blipFill>
        <p:spPr>
          <a:xfrm>
            <a:off x="591226" y="1716778"/>
            <a:ext cx="10903532" cy="4839319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2B8E1D33-15CC-4542-9B72-DD61CFA13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7611" y="240966"/>
            <a:ext cx="6997147" cy="1326348"/>
          </a:xfrm>
        </p:spPr>
        <p:txBody>
          <a:bodyPr>
            <a:noAutofit/>
          </a:bodyPr>
          <a:lstStyle/>
          <a:p>
            <a:r>
              <a:rPr lang="es-MX" sz="3200" dirty="0"/>
              <a:t>Propuestas de formatos sesión por sesión y general.</a:t>
            </a:r>
            <a:br>
              <a:rPr lang="es-MX" sz="3200" dirty="0"/>
            </a:br>
            <a:r>
              <a:rPr lang="es-MX" sz="3200" dirty="0"/>
              <a:t>Cristina Morales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6AF4141-8029-45A0-8442-C5A0B5DC69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81" y="67050"/>
            <a:ext cx="1506662" cy="106894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BADB7CE-49CC-4EBC-B8F3-0F0AB0EB25B3}"/>
              </a:ext>
            </a:extLst>
          </p:cNvPr>
          <p:cNvSpPr txBox="1"/>
          <p:nvPr/>
        </p:nvSpPr>
        <p:spPr>
          <a:xfrm>
            <a:off x="630981" y="1287888"/>
            <a:ext cx="3092880" cy="276999"/>
          </a:xfrm>
          <a:prstGeom prst="rect">
            <a:avLst/>
          </a:prstGeom>
          <a:solidFill>
            <a:srgbClr val="FB763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>
                <a:solidFill>
                  <a:srgbClr val="002060"/>
                </a:solidFill>
              </a:rPr>
              <a:t>Movimientos sociales y cambio de época</a:t>
            </a:r>
          </a:p>
        </p:txBody>
      </p:sp>
    </p:spTree>
    <p:extLst>
      <p:ext uri="{BB962C8B-B14F-4D97-AF65-F5344CB8AC3E}">
        <p14:creationId xmlns:p14="http://schemas.microsoft.com/office/powerpoint/2010/main" val="140776735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2B8E1D33-15CC-4542-9B72-DD61CFA13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4765" y="238539"/>
            <a:ext cx="6997147" cy="1326348"/>
          </a:xfrm>
        </p:spPr>
        <p:txBody>
          <a:bodyPr>
            <a:noAutofit/>
          </a:bodyPr>
          <a:lstStyle/>
          <a:p>
            <a:r>
              <a:rPr lang="es-MX" sz="3200" dirty="0"/>
              <a:t>Propuestas de formatos sesión por sesión y general.</a:t>
            </a:r>
            <a:br>
              <a:rPr lang="es-MX" sz="3200" dirty="0"/>
            </a:br>
            <a:r>
              <a:rPr lang="es-MX" sz="3200" dirty="0"/>
              <a:t>Escogidos por el grupo 6.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6AF4141-8029-45A0-8442-C5A0B5DC69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81" y="67050"/>
            <a:ext cx="1506662" cy="106894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BADB7CE-49CC-4EBC-B8F3-0F0AB0EB25B3}"/>
              </a:ext>
            </a:extLst>
          </p:cNvPr>
          <p:cNvSpPr txBox="1"/>
          <p:nvPr/>
        </p:nvSpPr>
        <p:spPr>
          <a:xfrm>
            <a:off x="630981" y="1287888"/>
            <a:ext cx="3092880" cy="276999"/>
          </a:xfrm>
          <a:prstGeom prst="rect">
            <a:avLst/>
          </a:prstGeom>
          <a:solidFill>
            <a:srgbClr val="FB763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>
                <a:solidFill>
                  <a:srgbClr val="002060"/>
                </a:solidFill>
              </a:rPr>
              <a:t>Movimientos sociales y cambio de época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8F71712-683B-4342-8D94-A69465636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486" y="1868004"/>
            <a:ext cx="8053514" cy="3572566"/>
          </a:xfrm>
          <a:prstGeom prst="rect">
            <a:avLst/>
          </a:prstGeom>
        </p:spPr>
      </p:pic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45DFEB33-0CDE-4E6D-A5A6-76E0B62766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6512" t="4849" r="3091" b="26041"/>
          <a:stretch/>
        </p:blipFill>
        <p:spPr>
          <a:xfrm>
            <a:off x="5868761" y="1868004"/>
            <a:ext cx="5380477" cy="3472622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C650E35-82FD-4A80-B5E0-08458F620E4E}"/>
              </a:ext>
            </a:extLst>
          </p:cNvPr>
          <p:cNvSpPr txBox="1"/>
          <p:nvPr/>
        </p:nvSpPr>
        <p:spPr>
          <a:xfrm>
            <a:off x="630981" y="5743687"/>
            <a:ext cx="104610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Ambos formatos tomados del proyecto “Atendiendo asertivamente la violencia intrafamiliar…” en Material de Apoyo</a:t>
            </a:r>
            <a:r>
              <a:rPr lang="es-MX"/>
              <a:t>, consultado en </a:t>
            </a:r>
            <a:r>
              <a:rPr lang="es-MX">
                <a:hlinkClick r:id="rId5"/>
              </a:rPr>
              <a:t>http://conexiones.dgire.unam.mx/material-de-apoyo/combatiendo-asertivamente-la-violencia-intrafamiliar/</a:t>
            </a:r>
            <a:r>
              <a:rPr lang="es-MX"/>
              <a:t> 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57803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39" y="0"/>
            <a:ext cx="10097037" cy="686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3128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815" y="0"/>
            <a:ext cx="96967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536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125" y="0"/>
            <a:ext cx="94996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8117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482" y="0"/>
            <a:ext cx="97723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24507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716</Words>
  <Application>Microsoft Office PowerPoint</Application>
  <PresentationFormat>Panorámica</PresentationFormat>
  <Paragraphs>99</Paragraphs>
  <Slides>53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53</vt:i4>
      </vt:variant>
    </vt:vector>
  </HeadingPairs>
  <TitlesOfParts>
    <vt:vector size="57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Índice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5. C Justificación</vt:lpstr>
      <vt:lpstr> 5. D   Objetivo general</vt:lpstr>
      <vt:lpstr> 5. E  Pregunta generadora</vt:lpstr>
      <vt:lpstr>5. F   Contenido</vt:lpstr>
      <vt:lpstr>5G Formatos e instrumentos para/con la planeación, seguimiento, evaluación, autoevaluación y coevaluación.</vt:lpstr>
      <vt:lpstr>Presentación de PowerPoint</vt:lpstr>
      <vt:lpstr>Presentación de PowerPoint</vt:lpstr>
      <vt:lpstr>Presentación de PowerPoint</vt:lpstr>
      <vt:lpstr>Reflexión </vt:lpstr>
      <vt:lpstr>Reflexión sobre el proceso de planteamiento del proyecto.  Logros alcanzados y aspectos a mejorar, expectativas para su realización.</vt:lpstr>
      <vt:lpstr>Organizador gráfico Preguntas Esenciales</vt:lpstr>
      <vt:lpstr>Presentación de PowerPoint</vt:lpstr>
      <vt:lpstr>AME General</vt:lpstr>
      <vt:lpstr>Presentación de PowerPoint</vt:lpstr>
      <vt:lpstr>Producto 8 E. I. P. Elaboración proyecto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Fotografías de la Segunda Reunión</vt:lpstr>
      <vt:lpstr>Presentación de PowerPoint</vt:lpstr>
      <vt:lpstr>Organizador Gráfico  Evaluación Diagnóstica  María del Socorro Gutiérrez</vt:lpstr>
      <vt:lpstr>Organizador Gráfico Evaluación diagnóstica Cristina Morales Espino  </vt:lpstr>
      <vt:lpstr>Organizador Gráfico Evaluación Formativa Cristina Echeverría.</vt:lpstr>
      <vt:lpstr>Organizador Gráfico Sergio García </vt:lpstr>
      <vt:lpstr>Propuestas de formatos sesión por sesión y general. María del Socorro Gutiérrez</vt:lpstr>
      <vt:lpstr>Propuestas de formatos sesión por sesión y general. Cristina Echeverría</vt:lpstr>
      <vt:lpstr>Propuestas de formatos sesión por sesión y general. Cristina Morales</vt:lpstr>
      <vt:lpstr>Propuestas de formatos sesión por sesión y general. Escogidos por el grupo 6.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 García Díaz</dc:creator>
  <cp:lastModifiedBy>Sergio García Díaz</cp:lastModifiedBy>
  <cp:revision>61</cp:revision>
  <dcterms:created xsi:type="dcterms:W3CDTF">2017-10-30T17:37:04Z</dcterms:created>
  <dcterms:modified xsi:type="dcterms:W3CDTF">2018-12-05T17:55:39Z</dcterms:modified>
</cp:coreProperties>
</file>