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9" r:id="rId2"/>
    <p:sldId id="263" r:id="rId3"/>
    <p:sldId id="260" r:id="rId4"/>
    <p:sldId id="283" r:id="rId5"/>
    <p:sldId id="264" r:id="rId6"/>
    <p:sldId id="267" r:id="rId7"/>
    <p:sldId id="268" r:id="rId8"/>
    <p:sldId id="281" r:id="rId9"/>
    <p:sldId id="272" r:id="rId10"/>
    <p:sldId id="273" r:id="rId11"/>
    <p:sldId id="274" r:id="rId12"/>
    <p:sldId id="275" r:id="rId13"/>
    <p:sldId id="278" r:id="rId14"/>
    <p:sldId id="279" r:id="rId15"/>
    <p:sldId id="276" r:id="rId16"/>
    <p:sldId id="277" r:id="rId17"/>
    <p:sldId id="284" r:id="rId18"/>
    <p:sldId id="285" r:id="rId19"/>
    <p:sldId id="289" r:id="rId20"/>
    <p:sldId id="290" r:id="rId21"/>
    <p:sldId id="287" r:id="rId22"/>
    <p:sldId id="286" r:id="rId23"/>
    <p:sldId id="291" r:id="rId24"/>
    <p:sldId id="292" r:id="rId25"/>
    <p:sldId id="288" r:id="rId26"/>
    <p:sldId id="293" r:id="rId27"/>
    <p:sldId id="280" r:id="rId28"/>
    <p:sldId id="282" r:id="rId2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90126" autoAdjust="0"/>
  </p:normalViewPr>
  <p:slideViewPr>
    <p:cSldViewPr snapToGrid="0">
      <p:cViewPr varScale="1">
        <p:scale>
          <a:sx n="67" d="100"/>
          <a:sy n="67" d="100"/>
        </p:scale>
        <p:origin x="88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200E9-68D8-4BF4-8584-31F25708709A}" type="datetimeFigureOut">
              <a:rPr lang="es-MX" smtClean="0"/>
              <a:t>17/06/2019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73604-71B0-47B3-8600-0B61E5D2807D}" type="slidenum">
              <a:rPr lang="es-MX" smtClean="0"/>
              <a:t>‹Nº›</a:t>
            </a:fld>
            <a:endParaRPr lang="es-MX"/>
          </a:p>
        </p:txBody>
      </p:sp>
    </p:spTree>
    <p:extLst>
      <p:ext uri="{BB962C8B-B14F-4D97-AF65-F5344CB8AC3E}">
        <p14:creationId xmlns:p14="http://schemas.microsoft.com/office/powerpoint/2010/main" val="2663026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5523BD4-0AAC-4A88-BD9F-872A89AD1BB4}" type="slidenum">
              <a:rPr lang="es-ES" smtClean="0"/>
              <a:pPr/>
              <a:t>1</a:t>
            </a:fld>
            <a:endParaRPr lang="es-ES"/>
          </a:p>
        </p:txBody>
      </p:sp>
    </p:spTree>
    <p:extLst>
      <p:ext uri="{BB962C8B-B14F-4D97-AF65-F5344CB8AC3E}">
        <p14:creationId xmlns:p14="http://schemas.microsoft.com/office/powerpoint/2010/main" val="3211222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21</a:t>
            </a:fld>
            <a:endParaRPr lang="es-MX"/>
          </a:p>
        </p:txBody>
      </p:sp>
    </p:spTree>
    <p:extLst>
      <p:ext uri="{BB962C8B-B14F-4D97-AF65-F5344CB8AC3E}">
        <p14:creationId xmlns:p14="http://schemas.microsoft.com/office/powerpoint/2010/main" val="396253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27</a:t>
            </a:fld>
            <a:endParaRPr lang="es-MX"/>
          </a:p>
        </p:txBody>
      </p:sp>
    </p:spTree>
    <p:extLst>
      <p:ext uri="{BB962C8B-B14F-4D97-AF65-F5344CB8AC3E}">
        <p14:creationId xmlns:p14="http://schemas.microsoft.com/office/powerpoint/2010/main" val="243162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Agregar nombres de maestros de apoyo si</a:t>
            </a:r>
            <a:r>
              <a:rPr lang="es-MX" baseline="0" dirty="0" smtClean="0"/>
              <a:t> es el caso.</a:t>
            </a:r>
          </a:p>
          <a:p>
            <a:r>
              <a:rPr lang="es-MX" baseline="0" dirty="0" smtClean="0"/>
              <a:t>Por ejemplo: Computación (apoyo)</a:t>
            </a:r>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2</a:t>
            </a:fld>
            <a:endParaRPr lang="es-MX"/>
          </a:p>
        </p:txBody>
      </p:sp>
    </p:spTree>
    <p:extLst>
      <p:ext uri="{BB962C8B-B14F-4D97-AF65-F5344CB8AC3E}">
        <p14:creationId xmlns:p14="http://schemas.microsoft.com/office/powerpoint/2010/main" val="322570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3</a:t>
            </a:fld>
            <a:endParaRPr lang="es-MX"/>
          </a:p>
        </p:txBody>
      </p:sp>
    </p:spTree>
    <p:extLst>
      <p:ext uri="{BB962C8B-B14F-4D97-AF65-F5344CB8AC3E}">
        <p14:creationId xmlns:p14="http://schemas.microsoft.com/office/powerpoint/2010/main" val="636925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4</a:t>
            </a:fld>
            <a:endParaRPr lang="es-MX"/>
          </a:p>
        </p:txBody>
      </p:sp>
    </p:spTree>
    <p:extLst>
      <p:ext uri="{BB962C8B-B14F-4D97-AF65-F5344CB8AC3E}">
        <p14:creationId xmlns:p14="http://schemas.microsoft.com/office/powerpoint/2010/main" val="385423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6</a:t>
            </a:fld>
            <a:endParaRPr lang="es-MX"/>
          </a:p>
        </p:txBody>
      </p:sp>
    </p:spTree>
    <p:extLst>
      <p:ext uri="{BB962C8B-B14F-4D97-AF65-F5344CB8AC3E}">
        <p14:creationId xmlns:p14="http://schemas.microsoft.com/office/powerpoint/2010/main" val="297246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9</a:t>
            </a:fld>
            <a:endParaRPr lang="es-MX"/>
          </a:p>
        </p:txBody>
      </p:sp>
    </p:spTree>
    <p:extLst>
      <p:ext uri="{BB962C8B-B14F-4D97-AF65-F5344CB8AC3E}">
        <p14:creationId xmlns:p14="http://schemas.microsoft.com/office/powerpoint/2010/main" val="354912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15</a:t>
            </a:fld>
            <a:endParaRPr lang="es-MX"/>
          </a:p>
        </p:txBody>
      </p:sp>
    </p:spTree>
    <p:extLst>
      <p:ext uri="{BB962C8B-B14F-4D97-AF65-F5344CB8AC3E}">
        <p14:creationId xmlns:p14="http://schemas.microsoft.com/office/powerpoint/2010/main" val="380515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17</a:t>
            </a:fld>
            <a:endParaRPr lang="es-MX"/>
          </a:p>
        </p:txBody>
      </p:sp>
    </p:spTree>
    <p:extLst>
      <p:ext uri="{BB962C8B-B14F-4D97-AF65-F5344CB8AC3E}">
        <p14:creationId xmlns:p14="http://schemas.microsoft.com/office/powerpoint/2010/main" val="5753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9173604-71B0-47B3-8600-0B61E5D2807D}" type="slidenum">
              <a:rPr lang="es-MX" smtClean="0"/>
              <a:t>19</a:t>
            </a:fld>
            <a:endParaRPr lang="es-MX"/>
          </a:p>
        </p:txBody>
      </p:sp>
    </p:spTree>
    <p:extLst>
      <p:ext uri="{BB962C8B-B14F-4D97-AF65-F5344CB8AC3E}">
        <p14:creationId xmlns:p14="http://schemas.microsoft.com/office/powerpoint/2010/main" val="82665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42B7B87C-7350-4F1B-917F-5573479D7B19}" type="datetimeFigureOut">
              <a:rPr lang="es-MX" smtClean="0"/>
              <a:t>17/06/2019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1167649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2B7B87C-7350-4F1B-917F-5573479D7B19}" type="datetimeFigureOut">
              <a:rPr lang="es-MX" smtClean="0"/>
              <a:t>17/06/2019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31547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2B7B87C-7350-4F1B-917F-5573479D7B19}" type="datetimeFigureOut">
              <a:rPr lang="es-MX" smtClean="0"/>
              <a:t>17/06/2019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8781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42B7B87C-7350-4F1B-917F-5573479D7B19}" type="datetimeFigureOut">
              <a:rPr lang="es-MX" smtClean="0"/>
              <a:t>17/06/2019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123096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2B7B87C-7350-4F1B-917F-5573479D7B19}" type="datetimeFigureOut">
              <a:rPr lang="es-MX" smtClean="0"/>
              <a:t>17/06/2019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132595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42B7B87C-7350-4F1B-917F-5573479D7B19}" type="datetimeFigureOut">
              <a:rPr lang="es-MX" smtClean="0"/>
              <a:t>17/06/2019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287172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42B7B87C-7350-4F1B-917F-5573479D7B19}" type="datetimeFigureOut">
              <a:rPr lang="es-MX" smtClean="0"/>
              <a:t>17/06/2019</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2892585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42B7B87C-7350-4F1B-917F-5573479D7B19}" type="datetimeFigureOut">
              <a:rPr lang="es-MX" smtClean="0"/>
              <a:t>17/06/2019</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4632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2B7B87C-7350-4F1B-917F-5573479D7B19}" type="datetimeFigureOut">
              <a:rPr lang="es-MX" smtClean="0"/>
              <a:t>17/06/2019</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3412404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2B7B87C-7350-4F1B-917F-5573479D7B19}" type="datetimeFigureOut">
              <a:rPr lang="es-MX" smtClean="0"/>
              <a:t>17/06/2019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224465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2B7B87C-7350-4F1B-917F-5573479D7B19}" type="datetimeFigureOut">
              <a:rPr lang="es-MX" smtClean="0"/>
              <a:t>17/06/2019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969A915-97D1-4F2B-8187-D6D872ACC99C}" type="slidenum">
              <a:rPr lang="es-MX" smtClean="0"/>
              <a:t>‹Nº›</a:t>
            </a:fld>
            <a:endParaRPr lang="es-MX"/>
          </a:p>
        </p:txBody>
      </p:sp>
    </p:spTree>
    <p:extLst>
      <p:ext uri="{BB962C8B-B14F-4D97-AF65-F5344CB8AC3E}">
        <p14:creationId xmlns:p14="http://schemas.microsoft.com/office/powerpoint/2010/main" val="326561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7B87C-7350-4F1B-917F-5573479D7B19}" type="datetimeFigureOut">
              <a:rPr lang="es-MX" smtClean="0"/>
              <a:t>17/06/2019</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9A915-97D1-4F2B-8187-D6D872ACC99C}" type="slidenum">
              <a:rPr lang="es-MX" smtClean="0"/>
              <a:t>‹Nº›</a:t>
            </a:fld>
            <a:endParaRPr lang="es-MX"/>
          </a:p>
        </p:txBody>
      </p:sp>
    </p:spTree>
    <p:extLst>
      <p:ext uri="{BB962C8B-B14F-4D97-AF65-F5344CB8AC3E}">
        <p14:creationId xmlns:p14="http://schemas.microsoft.com/office/powerpoint/2010/main" val="3133613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2049" name="Imagen 3"/>
          <p:cNvPicPr>
            <a:picLocks noChangeAspect="1" noChangeArrowheads="1"/>
          </p:cNvPicPr>
          <p:nvPr/>
        </p:nvPicPr>
        <p:blipFill>
          <a:blip r:embed="rId3" cstate="print"/>
          <a:srcRect/>
          <a:stretch>
            <a:fillRect/>
          </a:stretch>
        </p:blipFill>
        <p:spPr bwMode="auto">
          <a:xfrm>
            <a:off x="644258" y="1744067"/>
            <a:ext cx="1944216" cy="1874780"/>
          </a:xfrm>
          <a:prstGeom prst="rect">
            <a:avLst/>
          </a:prstGeom>
          <a:noFill/>
        </p:spPr>
      </p:pic>
      <p:sp>
        <p:nvSpPr>
          <p:cNvPr id="2051" name="Rectangle 3"/>
          <p:cNvSpPr>
            <a:spLocks noChangeArrowheads="1"/>
          </p:cNvSpPr>
          <p:nvPr/>
        </p:nvSpPr>
        <p:spPr bwMode="auto">
          <a:xfrm>
            <a:off x="2903595" y="1481128"/>
            <a:ext cx="8424936"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806700" algn="ctr"/>
                <a:tab pos="5611813" algn="r"/>
              </a:tabLst>
            </a:pPr>
            <a:r>
              <a:rPr lang="es-MX" altLang="zh-CN" sz="3000" b="1" dirty="0" smtClean="0">
                <a:solidFill>
                  <a:schemeClr val="tx2"/>
                </a:solidFill>
                <a:latin typeface="Calibri Light" panose="020F0302020204030204" pitchFamily="34" charset="0"/>
                <a:ea typeface="SimSun"/>
                <a:cs typeface="Times New Roman" pitchFamily="18" charset="0"/>
              </a:rPr>
              <a:t>PORTAFOLIO DE EVIDENCIAS</a:t>
            </a:r>
          </a:p>
          <a:p>
            <a:pPr algn="ctr" fontAlgn="base">
              <a:spcBef>
                <a:spcPct val="0"/>
              </a:spcBef>
              <a:spcAft>
                <a:spcPct val="0"/>
              </a:spcAft>
              <a:tabLst>
                <a:tab pos="2806700" algn="ctr"/>
                <a:tab pos="5611813" algn="r"/>
              </a:tabLst>
            </a:pPr>
            <a:endParaRPr lang="es-MX" altLang="zh-CN" sz="3000" b="1" dirty="0" smtClean="0">
              <a:solidFill>
                <a:schemeClr val="tx2"/>
              </a:solidFill>
              <a:latin typeface="Calibri Light" panose="020F0302020204030204" pitchFamily="34" charset="0"/>
              <a:ea typeface="SimSun"/>
              <a:cs typeface="Times New Roman" pitchFamily="18" charset="0"/>
            </a:endParaRPr>
          </a:p>
          <a:p>
            <a:pPr algn="ctr" fontAlgn="base">
              <a:spcBef>
                <a:spcPct val="0"/>
              </a:spcBef>
              <a:spcAft>
                <a:spcPct val="0"/>
              </a:spcAft>
              <a:tabLst>
                <a:tab pos="2806700" algn="ctr"/>
                <a:tab pos="5611813" algn="r"/>
              </a:tabLst>
            </a:pPr>
            <a:r>
              <a:rPr lang="es-MX" altLang="zh-CN" sz="3000" b="1" dirty="0" smtClean="0">
                <a:solidFill>
                  <a:schemeClr val="tx2"/>
                </a:solidFill>
                <a:latin typeface="Calibri Light" panose="020F0302020204030204" pitchFamily="34" charset="0"/>
                <a:ea typeface="SimSun"/>
                <a:cs typeface="Times New Roman" pitchFamily="18" charset="0"/>
              </a:rPr>
              <a:t>COLEGIO </a:t>
            </a:r>
            <a:r>
              <a:rPr lang="es-MX" altLang="zh-CN" sz="3000" b="1" dirty="0">
                <a:solidFill>
                  <a:schemeClr val="tx2"/>
                </a:solidFill>
                <a:latin typeface="Calibri Light" panose="020F0302020204030204" pitchFamily="34" charset="0"/>
                <a:ea typeface="SimSun"/>
                <a:cs typeface="Times New Roman" pitchFamily="18" charset="0"/>
              </a:rPr>
              <a:t>DE EXCELENCIA RAINDROP</a:t>
            </a:r>
            <a:endParaRPr lang="es-ES" altLang="zh-CN" sz="3000" b="1" dirty="0">
              <a:solidFill>
                <a:schemeClr val="tx2"/>
              </a:solidFill>
              <a:latin typeface="Calibri Light" panose="020F0302020204030204" pitchFamily="34" charset="0"/>
            </a:endParaRPr>
          </a:p>
          <a:p>
            <a:pPr algn="ctr" eaLnBrk="0" fontAlgn="base" hangingPunct="0">
              <a:spcBef>
                <a:spcPct val="0"/>
              </a:spcBef>
              <a:spcAft>
                <a:spcPct val="0"/>
              </a:spcAft>
              <a:tabLst>
                <a:tab pos="2806700" algn="ctr"/>
                <a:tab pos="5611813" algn="r"/>
              </a:tabLst>
            </a:pPr>
            <a:r>
              <a:rPr lang="es-MX" altLang="zh-CN" sz="3000" i="1" dirty="0">
                <a:latin typeface="Calibri Light" panose="020F0302020204030204" pitchFamily="34" charset="0"/>
                <a:ea typeface="SimSun"/>
                <a:cs typeface="Times New Roman" pitchFamily="18" charset="0"/>
              </a:rPr>
              <a:t>“Porque la lluvia siempre comienza con una pequeña gota”</a:t>
            </a:r>
            <a:endParaRPr lang="es-ES" altLang="zh-CN" sz="3000" i="1" dirty="0">
              <a:latin typeface="Calibri Light" panose="020F0302020204030204" pitchFamily="34" charset="0"/>
            </a:endParaRPr>
          </a:p>
        </p:txBody>
      </p:sp>
      <p:sp>
        <p:nvSpPr>
          <p:cNvPr id="5" name="4 Rectángulo"/>
          <p:cNvSpPr/>
          <p:nvPr/>
        </p:nvSpPr>
        <p:spPr>
          <a:xfrm>
            <a:off x="4454277" y="3881785"/>
            <a:ext cx="5285742" cy="461665"/>
          </a:xfrm>
          <a:prstGeom prst="rect">
            <a:avLst/>
          </a:prstGeom>
        </p:spPr>
        <p:txBody>
          <a:bodyPr wrap="none">
            <a:spAutoFit/>
          </a:bodyPr>
          <a:lstStyle/>
          <a:p>
            <a:pPr algn="ctr"/>
            <a:r>
              <a:rPr lang="es-ES" sz="2400" dirty="0">
                <a:latin typeface="Calibri Light" panose="020F0302020204030204" pitchFamily="34" charset="0"/>
              </a:rPr>
              <a:t>Clave de Incorporación UNAM-CCH: 7996</a:t>
            </a:r>
          </a:p>
        </p:txBody>
      </p:sp>
      <p:sp>
        <p:nvSpPr>
          <p:cNvPr id="7" name="6 Rectángulo"/>
          <p:cNvSpPr/>
          <p:nvPr/>
        </p:nvSpPr>
        <p:spPr>
          <a:xfrm>
            <a:off x="4435362" y="4796948"/>
            <a:ext cx="5304657" cy="2246769"/>
          </a:xfrm>
          <a:prstGeom prst="rect">
            <a:avLst/>
          </a:prstGeom>
        </p:spPr>
        <p:txBody>
          <a:bodyPr wrap="none">
            <a:spAutoFit/>
          </a:bodyPr>
          <a:lstStyle/>
          <a:p>
            <a:pPr algn="ctr"/>
            <a:r>
              <a:rPr lang="es-ES" sz="2800" b="1" dirty="0">
                <a:solidFill>
                  <a:schemeClr val="tx2"/>
                </a:solidFill>
                <a:latin typeface="Calibri Light" panose="020F0302020204030204" pitchFamily="34" charset="0"/>
              </a:rPr>
              <a:t>Equipo número: </a:t>
            </a:r>
            <a:r>
              <a:rPr lang="es-ES" sz="2800" dirty="0" smtClean="0">
                <a:latin typeface="Calibri Light" panose="020F0302020204030204" pitchFamily="34" charset="0"/>
              </a:rPr>
              <a:t>3</a:t>
            </a:r>
          </a:p>
          <a:p>
            <a:pPr algn="ctr"/>
            <a:endParaRPr lang="es-ES" sz="2800" dirty="0" smtClean="0">
              <a:latin typeface="Calibri Light" panose="020F0302020204030204" pitchFamily="34" charset="0"/>
            </a:endParaRPr>
          </a:p>
          <a:p>
            <a:pPr algn="ctr"/>
            <a:r>
              <a:rPr lang="es-MX" sz="2800" b="1" dirty="0">
                <a:solidFill>
                  <a:schemeClr val="tx2"/>
                </a:solidFill>
                <a:latin typeface="Calibri Light" panose="020F0302020204030204" pitchFamily="34" charset="0"/>
              </a:rPr>
              <a:t>Grado al que va dirigido el proyecto:</a:t>
            </a:r>
          </a:p>
          <a:p>
            <a:pPr algn="ctr"/>
            <a:r>
              <a:rPr lang="es-MX" sz="2800" dirty="0">
                <a:latin typeface="Calibri Light" panose="020F0302020204030204" pitchFamily="34" charset="0"/>
              </a:rPr>
              <a:t>5º y 6º semestre</a:t>
            </a:r>
          </a:p>
          <a:p>
            <a:pPr algn="ctr"/>
            <a:endParaRPr lang="es-ES" sz="2800" dirty="0">
              <a:latin typeface="Calibri Light" panose="020F0302020204030204" pitchFamily="34" charset="0"/>
            </a:endParaRPr>
          </a:p>
        </p:txBody>
      </p:sp>
      <p:pic>
        <p:nvPicPr>
          <p:cNvPr id="8" name="Picture 2" descr="Conexiones"/>
          <p:cNvPicPr>
            <a:picLocks noChangeAspect="1" noChangeArrowheads="1"/>
          </p:cNvPicPr>
          <p:nvPr/>
        </p:nvPicPr>
        <p:blipFill>
          <a:blip r:embed="rId4" cstate="print"/>
          <a:srcRect/>
          <a:stretch>
            <a:fillRect/>
          </a:stretch>
        </p:blipFill>
        <p:spPr bwMode="auto">
          <a:xfrm>
            <a:off x="0" y="-27295"/>
            <a:ext cx="9144001" cy="1504430"/>
          </a:xfrm>
          <a:prstGeom prst="rect">
            <a:avLst/>
          </a:prstGeom>
          <a:noFill/>
        </p:spPr>
      </p:pic>
      <p:sp>
        <p:nvSpPr>
          <p:cNvPr id="9" name="Marcador de contenido 7"/>
          <p:cNvSpPr txBox="1">
            <a:spLocks/>
          </p:cNvSpPr>
          <p:nvPr/>
        </p:nvSpPr>
        <p:spPr>
          <a:xfrm>
            <a:off x="8422783" y="1676"/>
            <a:ext cx="3705252"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1. </a:t>
            </a:r>
          </a:p>
          <a:p>
            <a:pPr marL="0" indent="0" algn="r">
              <a:buNone/>
            </a:pPr>
            <a:r>
              <a:rPr lang="es-MX" sz="2400" dirty="0" smtClean="0">
                <a:latin typeface="Calibri Light" panose="020F0302020204030204" pitchFamily="34" charset="0"/>
              </a:rPr>
              <a:t>Nombre, logotipo y grado</a:t>
            </a:r>
          </a:p>
          <a:p>
            <a:pPr marL="0" indent="0" algn="r">
              <a:buNone/>
            </a:pPr>
            <a:endParaRPr lang="es-MX" sz="2400" dirty="0" smtClean="0">
              <a:latin typeface="Calibri Light" panose="020F0302020204030204" pitchFamily="34" charset="0"/>
            </a:endParaRPr>
          </a:p>
        </p:txBody>
      </p:sp>
    </p:spTree>
    <p:extLst>
      <p:ext uri="{BB962C8B-B14F-4D97-AF65-F5344CB8AC3E}">
        <p14:creationId xmlns:p14="http://schemas.microsoft.com/office/powerpoint/2010/main" val="3866182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140429232"/>
              </p:ext>
            </p:extLst>
          </p:nvPr>
        </p:nvGraphicFramePr>
        <p:xfrm>
          <a:off x="114821" y="1490774"/>
          <a:ext cx="8177011" cy="5090160"/>
        </p:xfrm>
        <a:graphic>
          <a:graphicData uri="http://schemas.openxmlformats.org/drawingml/2006/table">
            <a:tbl>
              <a:tblPr firstRow="1" bandRow="1">
                <a:tableStyleId>{69CF1AB2-1976-4502-BF36-3FF5EA218861}</a:tableStyleId>
              </a:tblPr>
              <a:tblGrid>
                <a:gridCol w="1905000"/>
                <a:gridCol w="6272011"/>
              </a:tblGrid>
              <a:tr h="370840">
                <a:tc>
                  <a:txBody>
                    <a:bodyPr/>
                    <a:lstStyle/>
                    <a:p>
                      <a:pPr algn="ctr"/>
                      <a:r>
                        <a:rPr lang="es-MX" sz="1600" b="0" dirty="0" smtClean="0">
                          <a:latin typeface="Calibri Light" panose="020F0302020204030204" pitchFamily="34" charset="0"/>
                        </a:rPr>
                        <a:t>Descripción desarrollo</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Se proyectaron las obras pictóricas</a:t>
                      </a:r>
                      <a:r>
                        <a:rPr lang="es-MX" sz="1600" b="0" baseline="0" dirty="0" smtClean="0">
                          <a:latin typeface="Calibri Light" panose="020F0302020204030204" pitchFamily="34" charset="0"/>
                        </a:rPr>
                        <a:t> y preguntas detonadoras con una presentación de </a:t>
                      </a:r>
                      <a:r>
                        <a:rPr lang="es-MX" sz="1600" b="0" baseline="0" dirty="0" err="1" smtClean="0">
                          <a:latin typeface="Calibri Light" panose="020F0302020204030204" pitchFamily="34" charset="0"/>
                        </a:rPr>
                        <a:t>Power</a:t>
                      </a:r>
                      <a:r>
                        <a:rPr lang="es-MX" sz="1600" b="0" baseline="0" dirty="0" smtClean="0">
                          <a:latin typeface="Calibri Light" panose="020F0302020204030204" pitchFamily="34" charset="0"/>
                        </a:rPr>
                        <a:t> Point. Los alumnos realizaron un análisis verbal y escrito.</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cierre</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Los alumnos respondieron las preguntas detonadoras en una hoja y elaboraron un organizador gráfico individual de</a:t>
                      </a:r>
                      <a:r>
                        <a:rPr lang="es-MX" sz="1600" baseline="0" dirty="0" smtClean="0">
                          <a:latin typeface="Calibri Light" panose="020F0302020204030204" pitchFamily="34" charset="0"/>
                        </a:rPr>
                        <a:t> como creen que se relacionan estas disciplinas</a:t>
                      </a:r>
                      <a:r>
                        <a:rPr lang="es-MX" sz="1600" dirty="0" smtClean="0">
                          <a:latin typeface="Calibri Light" panose="020F0302020204030204" pitchFamily="34" charset="0"/>
                        </a:rPr>
                        <a:t>.</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seguimiento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Elaborar un organizador gráfico en equipo de las relaciones entre las disciplinas basándose</a:t>
                      </a:r>
                      <a:r>
                        <a:rPr lang="es-MX" sz="1600" baseline="0" dirty="0" smtClean="0">
                          <a:latin typeface="Calibri Light" panose="020F0302020204030204" pitchFamily="34" charset="0"/>
                        </a:rPr>
                        <a:t> en fuentes bibliográficas.</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Análisis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Logros alcanzados: </a:t>
                      </a:r>
                    </a:p>
                    <a:p>
                      <a:pPr marL="285750" indent="-285750" algn="l">
                        <a:buFont typeface="Arial" panose="020B0604020202020204" pitchFamily="34" charset="0"/>
                        <a:buChar char="•"/>
                      </a:pPr>
                      <a:r>
                        <a:rPr lang="es-MX" sz="1600" dirty="0" smtClean="0">
                          <a:latin typeface="Calibri Light" panose="020F0302020204030204" pitchFamily="34" charset="0"/>
                        </a:rPr>
                        <a:t>Algunos alumnos se mostraron</a:t>
                      </a:r>
                      <a:r>
                        <a:rPr lang="es-MX" sz="1600" baseline="0" dirty="0" smtClean="0">
                          <a:latin typeface="Calibri Light" panose="020F0302020204030204" pitchFamily="34" charset="0"/>
                        </a:rPr>
                        <a:t> interesados y entusiasmados el proyecto ya que sus obras serán exhibidas.</a:t>
                      </a:r>
                      <a:endParaRPr lang="es-MX" sz="1600" dirty="0" smtClean="0">
                        <a:latin typeface="Calibri Light" panose="020F0302020204030204" pitchFamily="34" charset="0"/>
                      </a:endParaRPr>
                    </a:p>
                    <a:p>
                      <a:pPr algn="l"/>
                      <a:r>
                        <a:rPr lang="es-MX" sz="1600" dirty="0" smtClean="0">
                          <a:latin typeface="Calibri Light" panose="020F0302020204030204" pitchFamily="34" charset="0"/>
                        </a:rPr>
                        <a:t>Aspectos a mejorar:</a:t>
                      </a:r>
                    </a:p>
                    <a:p>
                      <a:pPr marL="285750" indent="-285750" algn="l">
                        <a:buFont typeface="Arial" panose="020B0604020202020204" pitchFamily="34" charset="0"/>
                        <a:buChar char="•"/>
                      </a:pPr>
                      <a:r>
                        <a:rPr lang="es-MX" sz="1600" dirty="0" smtClean="0">
                          <a:latin typeface="Calibri Light" panose="020F0302020204030204" pitchFamily="34" charset="0"/>
                        </a:rPr>
                        <a:t>Motivar</a:t>
                      </a:r>
                      <a:r>
                        <a:rPr lang="es-MX" sz="1600" baseline="0" dirty="0" smtClean="0">
                          <a:latin typeface="Calibri Light" panose="020F0302020204030204" pitchFamily="34" charset="0"/>
                        </a:rPr>
                        <a:t> a los alumnos que no se encuentran interesados o no se sienten con habilidades artísticas, a elaborar una obra pictórica de calidad.</a:t>
                      </a:r>
                      <a:endParaRPr lang="es-MX" sz="1600" dirty="0" smtClean="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Toma de decisiones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Se comenzó con la unidad II en la materia de Biología III ya que se había</a:t>
                      </a:r>
                      <a:r>
                        <a:rPr lang="es-MX" sz="1600" baseline="0" dirty="0" smtClean="0">
                          <a:latin typeface="Calibri Light" panose="020F0302020204030204" pitchFamily="34" charset="0"/>
                        </a:rPr>
                        <a:t> planteado</a:t>
                      </a:r>
                      <a:r>
                        <a:rPr lang="es-MX" sz="1600" dirty="0" smtClean="0">
                          <a:latin typeface="Calibri Light" panose="020F0302020204030204" pitchFamily="34" charset="0"/>
                        </a:rPr>
                        <a:t> que</a:t>
                      </a:r>
                      <a:r>
                        <a:rPr lang="es-MX" sz="1600" baseline="0" dirty="0" smtClean="0">
                          <a:latin typeface="Calibri Light" panose="020F0302020204030204" pitchFamily="34" charset="0"/>
                        </a:rPr>
                        <a:t> el proyecto duraría un semestre pero debido a que algunos alumnos necesitan desarrollar habilidades artísticas (Taller de Expresión Gráfica) el proyecto se extenderá todo el ciclo escolar.</a:t>
                      </a:r>
                      <a:endParaRPr lang="es-MX" sz="1600" dirty="0">
                        <a:latin typeface="Calibri Light" panose="020F0302020204030204" pitchFamily="34" charset="0"/>
                      </a:endParaRPr>
                    </a:p>
                  </a:txBody>
                  <a:tcPr anchor="ctr"/>
                </a:tc>
              </a:tr>
            </a:tbl>
          </a:graphicData>
        </a:graphic>
      </p:graphicFrame>
      <p:pic>
        <p:nvPicPr>
          <p:cNvPr id="5" name="Picture 2" descr="Conexiones"/>
          <p:cNvPicPr>
            <a:picLocks noChangeAspect="1" noChangeArrowheads="1"/>
          </p:cNvPicPr>
          <p:nvPr/>
        </p:nvPicPr>
        <p:blipFill>
          <a:blip r:embed="rId2" cstate="print"/>
          <a:srcRect/>
          <a:stretch>
            <a:fillRect/>
          </a:stretch>
        </p:blipFill>
        <p:spPr bwMode="auto">
          <a:xfrm>
            <a:off x="0" y="-14416"/>
            <a:ext cx="8178085" cy="1345511"/>
          </a:xfrm>
          <a:prstGeom prst="rect">
            <a:avLst/>
          </a:prstGeom>
          <a:noFill/>
        </p:spPr>
      </p:pic>
      <p:pic>
        <p:nvPicPr>
          <p:cNvPr id="6" name="Imagen 5"/>
          <p:cNvPicPr>
            <a:picLocks noChangeAspect="1"/>
          </p:cNvPicPr>
          <p:nvPr/>
        </p:nvPicPr>
        <p:blipFill>
          <a:blip r:embed="rId3"/>
          <a:stretch>
            <a:fillRect/>
          </a:stretch>
        </p:blipFill>
        <p:spPr>
          <a:xfrm>
            <a:off x="8378719" y="2378279"/>
            <a:ext cx="3659763" cy="2065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4"/>
          <a:stretch>
            <a:fillRect/>
          </a:stretch>
        </p:blipFill>
        <p:spPr>
          <a:xfrm>
            <a:off x="8356227" y="180392"/>
            <a:ext cx="3659763" cy="2060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5"/>
          <a:stretch>
            <a:fillRect/>
          </a:stretch>
        </p:blipFill>
        <p:spPr>
          <a:xfrm>
            <a:off x="8356227" y="4580842"/>
            <a:ext cx="3704749" cy="209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3021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exiones"/>
          <p:cNvPicPr>
            <a:picLocks noChangeAspect="1" noChangeArrowheads="1"/>
          </p:cNvPicPr>
          <p:nvPr/>
        </p:nvPicPr>
        <p:blipFill>
          <a:blip r:embed="rId2" cstate="print"/>
          <a:srcRect/>
          <a:stretch>
            <a:fillRect/>
          </a:stretch>
        </p:blipFill>
        <p:spPr bwMode="auto">
          <a:xfrm>
            <a:off x="0" y="0"/>
            <a:ext cx="8178085" cy="1345511"/>
          </a:xfrm>
          <a:prstGeom prst="rect">
            <a:avLst/>
          </a:prstGeom>
          <a:noFill/>
        </p:spPr>
      </p:pic>
      <p:graphicFrame>
        <p:nvGraphicFramePr>
          <p:cNvPr id="6" name="Tabla 5"/>
          <p:cNvGraphicFramePr>
            <a:graphicFrameLocks noGrp="1"/>
          </p:cNvGraphicFramePr>
          <p:nvPr>
            <p:extLst>
              <p:ext uri="{D42A27DB-BD31-4B8C-83A1-F6EECF244321}">
                <p14:modId xmlns:p14="http://schemas.microsoft.com/office/powerpoint/2010/main" val="3591598728"/>
              </p:ext>
            </p:extLst>
          </p:nvPr>
        </p:nvGraphicFramePr>
        <p:xfrm>
          <a:off x="143791" y="2206858"/>
          <a:ext cx="8235325" cy="4475480"/>
        </p:xfrm>
        <a:graphic>
          <a:graphicData uri="http://schemas.openxmlformats.org/drawingml/2006/table">
            <a:tbl>
              <a:tblPr firstRow="1" bandRow="1">
                <a:tableStyleId>{69CF1AB2-1976-4502-BF36-3FF5EA218861}</a:tableStyleId>
              </a:tblPr>
              <a:tblGrid>
                <a:gridCol w="2119654"/>
                <a:gridCol w="6115671"/>
              </a:tblGrid>
              <a:tr h="370840">
                <a:tc>
                  <a:txBody>
                    <a:bodyPr/>
                    <a:lstStyle/>
                    <a:p>
                      <a:pPr algn="ctr"/>
                      <a:r>
                        <a:rPr lang="es-MX" sz="1600" b="0" dirty="0" smtClean="0">
                          <a:latin typeface="Calibri Light" panose="020F0302020204030204" pitchFamily="34" charset="0"/>
                        </a:rPr>
                        <a:t>Nombre</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Organizadores gráficos</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Objetivo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Elaborar</a:t>
                      </a:r>
                      <a:r>
                        <a:rPr lang="es-MX" sz="1600" baseline="0" dirty="0" smtClean="0">
                          <a:latin typeface="Calibri Light" panose="020F0302020204030204" pitchFamily="34" charset="0"/>
                        </a:rPr>
                        <a:t> organizadores gráficos interdisciplinarios</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Grado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5º semestre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Fecha</a:t>
                      </a:r>
                      <a:endParaRPr lang="es-MX" sz="1600" dirty="0">
                        <a:latin typeface="Calibri Light" panose="020F0302020204030204" pitchFamily="34" charset="0"/>
                      </a:endParaRPr>
                    </a:p>
                  </a:txBody>
                  <a:tcPr anchor="ctr"/>
                </a:tc>
                <a:tc>
                  <a:txBody>
                    <a:bodyPr/>
                    <a:lstStyle/>
                    <a:p>
                      <a:pPr algn="l"/>
                      <a:r>
                        <a:rPr lang="es-MX" sz="1600" baseline="0" dirty="0" smtClean="0">
                          <a:latin typeface="Calibri Light" panose="020F0302020204030204" pitchFamily="34" charset="0"/>
                        </a:rPr>
                        <a:t>19 de septiembre </a:t>
                      </a:r>
                      <a:r>
                        <a:rPr lang="es-MX" sz="1600" dirty="0" smtClean="0">
                          <a:latin typeface="Calibri Light" panose="020F0302020204030204" pitchFamily="34" charset="0"/>
                        </a:rPr>
                        <a:t>de 2018</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Asignaturas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Filosofía I, Biología III y Taller de Expresión Gráfica I</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Fuentes de apoyo</a:t>
                      </a:r>
                      <a:endParaRPr lang="es-MX" sz="1600" dirty="0">
                        <a:latin typeface="Calibri Light" panose="020F0302020204030204" pitchFamily="34" charset="0"/>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smtClean="0">
                          <a:solidFill>
                            <a:schemeClr val="dk1"/>
                          </a:solidFill>
                          <a:effectLst/>
                          <a:latin typeface="Calibri Light" panose="020F0302020204030204" pitchFamily="34" charset="0"/>
                          <a:ea typeface="+mn-ea"/>
                          <a:cs typeface="+mn-cs"/>
                        </a:rPr>
                        <a:t>Castellanos, A. Dibujo. Editorial </a:t>
                      </a:r>
                      <a:r>
                        <a:rPr lang="es-ES" sz="1600" kern="1200" dirty="0" err="1" smtClean="0">
                          <a:solidFill>
                            <a:schemeClr val="dk1"/>
                          </a:solidFill>
                          <a:effectLst/>
                          <a:latin typeface="Calibri Light" panose="020F0302020204030204" pitchFamily="34" charset="0"/>
                          <a:ea typeface="+mn-ea"/>
                          <a:cs typeface="+mn-cs"/>
                        </a:rPr>
                        <a:t>Brevia</a:t>
                      </a:r>
                      <a:r>
                        <a:rPr lang="es-ES" sz="1600" kern="1200" dirty="0" smtClean="0">
                          <a:solidFill>
                            <a:schemeClr val="dk1"/>
                          </a:solidFill>
                          <a:effectLst/>
                          <a:latin typeface="Calibri Light" panose="020F0302020204030204" pitchFamily="34" charset="0"/>
                          <a:ea typeface="+mn-ea"/>
                          <a:cs typeface="+mn-cs"/>
                        </a:rPr>
                        <a:t>. 2006.</a:t>
                      </a:r>
                      <a:endParaRPr lang="es-MX" sz="1600" baseline="0" dirty="0" smtClean="0">
                        <a:latin typeface="Calibri Light" panose="020F030202020403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Cerejido</a:t>
                      </a:r>
                      <a:r>
                        <a:rPr lang="es-ES" sz="1600" kern="1200" dirty="0" smtClean="0">
                          <a:solidFill>
                            <a:schemeClr val="dk1"/>
                          </a:solidFill>
                          <a:effectLst/>
                          <a:latin typeface="Calibri Light" panose="020F0302020204030204" pitchFamily="34" charset="0"/>
                          <a:ea typeface="+mn-ea"/>
                          <a:cs typeface="+mn-cs"/>
                        </a:rPr>
                        <a:t>, M. Ciencia sin seso, locura doble. Siglo veintiuno editores. 1994.</a:t>
                      </a:r>
                    </a:p>
                    <a:p>
                      <a:pPr marL="285750" indent="-285750" algn="l">
                        <a:buFont typeface="Arial" panose="020B0604020202020204" pitchFamily="34" charset="0"/>
                        <a:buChar char="•"/>
                      </a:pPr>
                      <a:r>
                        <a:rPr lang="es-MX" sz="1600" dirty="0" smtClean="0">
                          <a:latin typeface="Calibri Light" panose="020F0302020204030204" pitchFamily="34" charset="0"/>
                        </a:rPr>
                        <a:t>Curtis H,</a:t>
                      </a:r>
                      <a:r>
                        <a:rPr lang="es-MX" sz="1600" baseline="0" dirty="0" smtClean="0">
                          <a:latin typeface="Calibri Light" panose="020F0302020204030204" pitchFamily="34" charset="0"/>
                        </a:rPr>
                        <a:t> Barnes N, </a:t>
                      </a:r>
                      <a:r>
                        <a:rPr lang="es-MX" sz="1600" baseline="0" dirty="0" err="1" smtClean="0">
                          <a:latin typeface="Calibri Light" panose="020F0302020204030204" pitchFamily="34" charset="0"/>
                        </a:rPr>
                        <a:t>Schnek</a:t>
                      </a:r>
                      <a:r>
                        <a:rPr lang="es-MX" sz="1600" baseline="0" dirty="0" smtClean="0">
                          <a:latin typeface="Calibri Light" panose="020F0302020204030204" pitchFamily="34" charset="0"/>
                        </a:rPr>
                        <a:t> A y </a:t>
                      </a:r>
                      <a:r>
                        <a:rPr lang="es-MX" sz="1600" baseline="0" dirty="0" err="1" smtClean="0">
                          <a:latin typeface="Calibri Light" panose="020F0302020204030204" pitchFamily="34" charset="0"/>
                        </a:rPr>
                        <a:t>Massarini</a:t>
                      </a:r>
                      <a:r>
                        <a:rPr lang="es-MX" sz="1600" baseline="0" dirty="0" smtClean="0">
                          <a:latin typeface="Calibri Light" panose="020F0302020204030204" pitchFamily="34" charset="0"/>
                        </a:rPr>
                        <a:t> A. 2013. Biología. 7ª edición. Editorial Médica Panamericana.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Heller</a:t>
                      </a:r>
                      <a:r>
                        <a:rPr lang="es-ES" sz="1600" kern="1200" dirty="0" smtClean="0">
                          <a:solidFill>
                            <a:schemeClr val="dk1"/>
                          </a:solidFill>
                          <a:effectLst/>
                          <a:latin typeface="Calibri Light" panose="020F0302020204030204" pitchFamily="34" charset="0"/>
                          <a:ea typeface="+mn-ea"/>
                          <a:cs typeface="+mn-cs"/>
                        </a:rPr>
                        <a:t>, E. Psicología de los colores. Editorial Gustavo </a:t>
                      </a:r>
                      <a:r>
                        <a:rPr lang="es-ES" sz="1600" kern="1200" dirty="0" err="1" smtClean="0">
                          <a:solidFill>
                            <a:schemeClr val="dk1"/>
                          </a:solidFill>
                          <a:effectLst/>
                          <a:latin typeface="Calibri Light" panose="020F0302020204030204" pitchFamily="34" charset="0"/>
                          <a:ea typeface="+mn-ea"/>
                          <a:cs typeface="+mn-cs"/>
                        </a:rPr>
                        <a:t>Gilli</a:t>
                      </a:r>
                      <a:r>
                        <a:rPr lang="es-ES" sz="1600" kern="1200" dirty="0" smtClean="0">
                          <a:solidFill>
                            <a:schemeClr val="dk1"/>
                          </a:solidFill>
                          <a:effectLst/>
                          <a:latin typeface="Calibri Light" panose="020F0302020204030204" pitchFamily="34" charset="0"/>
                          <a:ea typeface="+mn-ea"/>
                          <a:cs typeface="+mn-cs"/>
                        </a:rPr>
                        <a:t>. 2004.</a:t>
                      </a:r>
                      <a:endParaRPr lang="es-MX" sz="1600" kern="1200" dirty="0" smtClean="0">
                        <a:solidFill>
                          <a:schemeClr val="dk1"/>
                        </a:solidFill>
                        <a:effectLst/>
                        <a:latin typeface="Calibri Light" panose="020F0302020204030204" pitchFamily="34"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Miller K y </a:t>
                      </a:r>
                      <a:r>
                        <a:rPr lang="es-MX" sz="1600" dirty="0" err="1" smtClean="0">
                          <a:latin typeface="Calibri Light" panose="020F0302020204030204" pitchFamily="34" charset="0"/>
                        </a:rPr>
                        <a:t>Levine</a:t>
                      </a:r>
                      <a:r>
                        <a:rPr lang="es-MX" sz="1600" dirty="0" smtClean="0">
                          <a:latin typeface="Calibri Light" panose="020F0302020204030204" pitchFamily="34" charset="0"/>
                        </a:rPr>
                        <a:t> J. 2010. Biología. Pearson.</a:t>
                      </a:r>
                    </a:p>
                    <a:p>
                      <a:pPr marL="285750" indent="-285750">
                        <a:buFont typeface="Arial" panose="020B0604020202020204" pitchFamily="34" charset="0"/>
                        <a:buChar char="•"/>
                      </a:pPr>
                      <a:r>
                        <a:rPr lang="es-ES" sz="1600" kern="1200" dirty="0" smtClean="0">
                          <a:solidFill>
                            <a:schemeClr val="dk1"/>
                          </a:solidFill>
                          <a:effectLst/>
                          <a:latin typeface="Calibri Light" panose="020F0302020204030204" pitchFamily="34" charset="0"/>
                          <a:ea typeface="+mn-ea"/>
                          <a:cs typeface="+mn-cs"/>
                        </a:rPr>
                        <a:t>Villoro, L. Creer, saber y conocer. 1982.</a:t>
                      </a:r>
                      <a:endParaRPr lang="es-MX" sz="1600" kern="1200" dirty="0" smtClean="0">
                        <a:solidFill>
                          <a:schemeClr val="dk1"/>
                        </a:solidFill>
                        <a:effectLst/>
                        <a:latin typeface="Calibri Light" panose="020F0302020204030204" pitchFamily="34" charset="0"/>
                        <a:ea typeface="+mn-ea"/>
                        <a:cs typeface="+mn-cs"/>
                      </a:endParaRPr>
                    </a:p>
                  </a:txBody>
                  <a:tcPr anchor="ctr"/>
                </a:tc>
              </a:tr>
              <a:tr h="370840">
                <a:tc>
                  <a:txBody>
                    <a:bodyPr/>
                    <a:lstStyle/>
                    <a:p>
                      <a:pPr algn="ctr"/>
                      <a:r>
                        <a:rPr lang="es-MX" sz="1600" b="0" dirty="0" smtClean="0">
                          <a:latin typeface="Calibri Light" panose="020F0302020204030204" pitchFamily="34" charset="0"/>
                        </a:rPr>
                        <a:t>Justificación</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Se realizó</a:t>
                      </a:r>
                      <a:r>
                        <a:rPr lang="es-MX" sz="1600" b="0" baseline="0" dirty="0" smtClean="0">
                          <a:latin typeface="Calibri Light" panose="020F0302020204030204" pitchFamily="34" charset="0"/>
                        </a:rPr>
                        <a:t> una búsqueda bibliográfica para elaborar</a:t>
                      </a:r>
                      <a:r>
                        <a:rPr lang="es-MX" sz="1600" b="0" dirty="0" smtClean="0">
                          <a:latin typeface="Calibri Light" panose="020F0302020204030204" pitchFamily="34" charset="0"/>
                        </a:rPr>
                        <a:t> organizadores gráficos con los conceptos e información de las disciplinas del proyecto.</a:t>
                      </a:r>
                      <a:endParaRPr lang="es-MX" sz="1600" b="0" dirty="0">
                        <a:latin typeface="Calibri Light" panose="020F0302020204030204" pitchFamily="34" charset="0"/>
                      </a:endParaRPr>
                    </a:p>
                  </a:txBody>
                  <a:tcPr anchor="ctr"/>
                </a:tc>
              </a:tr>
            </a:tbl>
          </a:graphicData>
        </a:graphic>
      </p:graphicFrame>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2486" y="4563693"/>
            <a:ext cx="2895945" cy="2171959"/>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485" y="34899"/>
            <a:ext cx="2895946" cy="2171959"/>
          </a:xfrm>
          <a:prstGeom prst="rect">
            <a:avLst/>
          </a:prstGeom>
        </p:spPr>
      </p:pic>
      <p:pic>
        <p:nvPicPr>
          <p:cNvPr id="11" name="Marcador de contenido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092486" y="2297011"/>
            <a:ext cx="2895946" cy="2171959"/>
          </a:xfrm>
        </p:spPr>
      </p:pic>
      <p:sp>
        <p:nvSpPr>
          <p:cNvPr id="7" name="CuadroTexto 6"/>
          <p:cNvSpPr txBox="1"/>
          <p:nvPr/>
        </p:nvSpPr>
        <p:spPr>
          <a:xfrm>
            <a:off x="0" y="1443038"/>
            <a:ext cx="4200525" cy="400110"/>
          </a:xfrm>
          <a:prstGeom prst="rect">
            <a:avLst/>
          </a:prstGeom>
          <a:noFill/>
        </p:spPr>
        <p:txBody>
          <a:bodyPr wrap="square" rtlCol="0">
            <a:spAutoFit/>
          </a:bodyPr>
          <a:lstStyle/>
          <a:p>
            <a:r>
              <a:rPr lang="es-MX" sz="2000" dirty="0" smtClean="0">
                <a:latin typeface="Calibri Light" panose="020F0302020204030204" pitchFamily="34" charset="0"/>
              </a:rPr>
              <a:t>Desarrollo: Interdisciplinaria</a:t>
            </a:r>
            <a:endParaRPr lang="es-MX" sz="2000" dirty="0">
              <a:latin typeface="Calibri Light" panose="020F0302020204030204" pitchFamily="34" charset="0"/>
            </a:endParaRPr>
          </a:p>
        </p:txBody>
      </p:sp>
    </p:spTree>
    <p:extLst>
      <p:ext uri="{BB962C8B-B14F-4D97-AF65-F5344CB8AC3E}">
        <p14:creationId xmlns:p14="http://schemas.microsoft.com/office/powerpoint/2010/main" val="3584526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97901148"/>
              </p:ext>
            </p:extLst>
          </p:nvPr>
        </p:nvGraphicFramePr>
        <p:xfrm>
          <a:off x="114821" y="1490774"/>
          <a:ext cx="8177011" cy="4277360"/>
        </p:xfrm>
        <a:graphic>
          <a:graphicData uri="http://schemas.openxmlformats.org/drawingml/2006/table">
            <a:tbl>
              <a:tblPr firstRow="1" bandRow="1">
                <a:tableStyleId>{69CF1AB2-1976-4502-BF36-3FF5EA218861}</a:tableStyleId>
              </a:tblPr>
              <a:tblGrid>
                <a:gridCol w="1905000"/>
                <a:gridCol w="6272011"/>
              </a:tblGrid>
              <a:tr h="370840">
                <a:tc>
                  <a:txBody>
                    <a:bodyPr/>
                    <a:lstStyle/>
                    <a:p>
                      <a:pPr algn="ctr"/>
                      <a:r>
                        <a:rPr lang="es-MX" sz="1600" b="0" dirty="0" smtClean="0">
                          <a:latin typeface="Calibri Light" panose="020F0302020204030204" pitchFamily="34" charset="0"/>
                        </a:rPr>
                        <a:t>Descripción apertura</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Se explicaron</a:t>
                      </a:r>
                      <a:r>
                        <a:rPr lang="es-MX" sz="1600" b="0" baseline="0" dirty="0" smtClean="0">
                          <a:latin typeface="Calibri Light" panose="020F0302020204030204" pitchFamily="34" charset="0"/>
                        </a:rPr>
                        <a:t> las relaciones entre las distintas disciplinas que comprenden el proyecto y se planteó que los alumnos investigaran los temas   </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desarrollo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Los alumnos realizaron</a:t>
                      </a:r>
                      <a:r>
                        <a:rPr lang="es-MX" sz="1600" baseline="0" dirty="0" smtClean="0">
                          <a:latin typeface="Calibri Light" panose="020F0302020204030204" pitchFamily="34" charset="0"/>
                        </a:rPr>
                        <a:t> una investigación en fuentes bibliográficas y elaboraron un organizador gráfico representando la relación de los temas y las disciplinas del proyecto.</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cierre</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Los alumnos</a:t>
                      </a:r>
                      <a:r>
                        <a:rPr lang="es-MX" sz="1600" baseline="0" dirty="0" smtClean="0">
                          <a:latin typeface="Calibri Light" panose="020F0302020204030204" pitchFamily="34" charset="0"/>
                        </a:rPr>
                        <a:t> entregaron el organizador gráfico en tiempo y forma.</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seguimiento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Elaborar exposiciones de ejemplos</a:t>
                      </a:r>
                      <a:r>
                        <a:rPr lang="es-MX" sz="1600" baseline="0" dirty="0" smtClean="0">
                          <a:latin typeface="Calibri Light" panose="020F0302020204030204" pitchFamily="34" charset="0"/>
                        </a:rPr>
                        <a:t> de mutaciones</a:t>
                      </a:r>
                      <a:r>
                        <a:rPr lang="es-MX" sz="1600" dirty="0" smtClean="0">
                          <a:latin typeface="Calibri Light" panose="020F0302020204030204" pitchFamily="34" charset="0"/>
                        </a:rPr>
                        <a:t>.</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Análisis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Logros alcanzados: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baseline="0" dirty="0" smtClean="0">
                          <a:latin typeface="Calibri Light" panose="020F0302020204030204" pitchFamily="34" charset="0"/>
                        </a:rPr>
                        <a:t>Los alumnos comprendieron la relación entre las disciplinas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600" dirty="0" smtClean="0">
                          <a:latin typeface="Calibri Light" panose="020F0302020204030204" pitchFamily="34" charset="0"/>
                        </a:rPr>
                        <a:t>Aspectos a mejorar:</a:t>
                      </a:r>
                    </a:p>
                    <a:p>
                      <a:pPr marL="285750" indent="-285750" algn="l">
                        <a:buFont typeface="Arial" panose="020B0604020202020204" pitchFamily="34" charset="0"/>
                        <a:buChar char="•"/>
                      </a:pPr>
                      <a:r>
                        <a:rPr lang="es-MX" sz="1600" dirty="0" smtClean="0">
                          <a:latin typeface="Calibri Light" panose="020F0302020204030204" pitchFamily="34" charset="0"/>
                        </a:rPr>
                        <a:t>Motivar</a:t>
                      </a:r>
                      <a:r>
                        <a:rPr lang="es-MX" sz="1600" baseline="0" dirty="0" smtClean="0">
                          <a:latin typeface="Calibri Light" panose="020F0302020204030204" pitchFamily="34" charset="0"/>
                        </a:rPr>
                        <a:t> a los alumnos que no se encuentran interesados en el proyecto.</a:t>
                      </a:r>
                    </a:p>
                    <a:p>
                      <a:pPr marL="285750" indent="-285750" algn="l">
                        <a:buFont typeface="Arial" panose="020B0604020202020204" pitchFamily="34" charset="0"/>
                        <a:buChar char="•"/>
                      </a:pPr>
                      <a:r>
                        <a:rPr lang="es-MX" sz="1600" baseline="0" dirty="0" smtClean="0">
                          <a:latin typeface="Calibri Light" panose="020F0302020204030204" pitchFamily="34" charset="0"/>
                        </a:rPr>
                        <a:t>Complementar los conceptos de Biología con las otras disciplinas.</a:t>
                      </a:r>
                      <a:endParaRPr lang="es-MX" sz="1600" dirty="0" smtClean="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Toma de decisiones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Se</a:t>
                      </a:r>
                      <a:r>
                        <a:rPr lang="es-MX" sz="1600" baseline="0" dirty="0" smtClean="0">
                          <a:latin typeface="Calibri Light" panose="020F0302020204030204" pitchFamily="34" charset="0"/>
                        </a:rPr>
                        <a:t> formaron dos equipos al azar.</a:t>
                      </a:r>
                      <a:endParaRPr lang="es-MX" sz="1600" dirty="0">
                        <a:latin typeface="Calibri Light" panose="020F0302020204030204" pitchFamily="34" charset="0"/>
                      </a:endParaRPr>
                    </a:p>
                  </a:txBody>
                  <a:tcPr anchor="ctr"/>
                </a:tc>
              </a:tr>
            </a:tbl>
          </a:graphicData>
        </a:graphic>
      </p:graphicFrame>
      <p:pic>
        <p:nvPicPr>
          <p:cNvPr id="5" name="Picture 2" descr="Conexiones"/>
          <p:cNvPicPr>
            <a:picLocks noChangeAspect="1" noChangeArrowheads="1"/>
          </p:cNvPicPr>
          <p:nvPr/>
        </p:nvPicPr>
        <p:blipFill>
          <a:blip r:embed="rId2" cstate="print"/>
          <a:srcRect/>
          <a:stretch>
            <a:fillRect/>
          </a:stretch>
        </p:blipFill>
        <p:spPr bwMode="auto">
          <a:xfrm>
            <a:off x="0" y="-14416"/>
            <a:ext cx="8178085" cy="1345511"/>
          </a:xfrm>
          <a:prstGeom prst="rect">
            <a:avLst/>
          </a:prstGeom>
          <a:noFill/>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726" y="258382"/>
            <a:ext cx="3771365" cy="282852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725" y="3812951"/>
            <a:ext cx="3771365" cy="2828524"/>
          </a:xfrm>
          <a:prstGeom prst="rect">
            <a:avLst/>
          </a:prstGeom>
        </p:spPr>
      </p:pic>
    </p:spTree>
    <p:extLst>
      <p:ext uri="{BB962C8B-B14F-4D97-AF65-F5344CB8AC3E}">
        <p14:creationId xmlns:p14="http://schemas.microsoft.com/office/powerpoint/2010/main" val="3736811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exiones"/>
          <p:cNvPicPr>
            <a:picLocks noChangeAspect="1" noChangeArrowheads="1"/>
          </p:cNvPicPr>
          <p:nvPr/>
        </p:nvPicPr>
        <p:blipFill>
          <a:blip r:embed="rId2" cstate="print"/>
          <a:srcRect/>
          <a:stretch>
            <a:fillRect/>
          </a:stretch>
        </p:blipFill>
        <p:spPr bwMode="auto">
          <a:xfrm>
            <a:off x="0" y="0"/>
            <a:ext cx="8178085" cy="1345511"/>
          </a:xfrm>
          <a:prstGeom prst="rect">
            <a:avLst/>
          </a:prstGeom>
          <a:noFill/>
        </p:spPr>
      </p:pic>
      <p:graphicFrame>
        <p:nvGraphicFramePr>
          <p:cNvPr id="6" name="Tabla 5"/>
          <p:cNvGraphicFramePr>
            <a:graphicFrameLocks noGrp="1"/>
          </p:cNvGraphicFramePr>
          <p:nvPr>
            <p:extLst>
              <p:ext uri="{D42A27DB-BD31-4B8C-83A1-F6EECF244321}">
                <p14:modId xmlns:p14="http://schemas.microsoft.com/office/powerpoint/2010/main" val="3322978843"/>
              </p:ext>
            </p:extLst>
          </p:nvPr>
        </p:nvGraphicFramePr>
        <p:xfrm>
          <a:off x="91439" y="1533271"/>
          <a:ext cx="8361051" cy="5171440"/>
        </p:xfrm>
        <a:graphic>
          <a:graphicData uri="http://schemas.openxmlformats.org/drawingml/2006/table">
            <a:tbl>
              <a:tblPr firstRow="1" bandRow="1">
                <a:tableStyleId>{69CF1AB2-1976-4502-BF36-3FF5EA218861}</a:tableStyleId>
              </a:tblPr>
              <a:tblGrid>
                <a:gridCol w="2152014"/>
                <a:gridCol w="6209037"/>
              </a:tblGrid>
              <a:tr h="370840">
                <a:tc>
                  <a:txBody>
                    <a:bodyPr/>
                    <a:lstStyle/>
                    <a:p>
                      <a:pPr algn="ctr"/>
                      <a:r>
                        <a:rPr lang="es-MX" sz="1600" b="0" dirty="0" smtClean="0">
                          <a:latin typeface="Calibri Light" panose="020F0302020204030204" pitchFamily="34" charset="0"/>
                        </a:rPr>
                        <a:t>Nombre</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Exposiciones </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Objetivo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Realizar</a:t>
                      </a:r>
                      <a:r>
                        <a:rPr lang="es-MX" sz="1600" baseline="0" dirty="0" smtClean="0">
                          <a:latin typeface="Calibri Light" panose="020F0302020204030204" pitchFamily="34" charset="0"/>
                        </a:rPr>
                        <a:t> una investigación y exposición de un ejemplo de mutación de acuerdo a las clasificaciones vistas en clase.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Grado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5º semestre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Fecha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2 y 3 de octubre de 2018</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Asignaturas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Filosofía I,</a:t>
                      </a:r>
                      <a:r>
                        <a:rPr lang="es-MX" sz="1600" baseline="0" dirty="0" smtClean="0">
                          <a:latin typeface="Calibri Light" panose="020F0302020204030204" pitchFamily="34" charset="0"/>
                        </a:rPr>
                        <a:t> </a:t>
                      </a:r>
                      <a:r>
                        <a:rPr lang="es-MX" sz="1600" dirty="0" smtClean="0">
                          <a:latin typeface="Calibri Light" panose="020F0302020204030204" pitchFamily="34" charset="0"/>
                        </a:rPr>
                        <a:t>Biología III,</a:t>
                      </a:r>
                      <a:r>
                        <a:rPr lang="es-MX" sz="1600" baseline="0" dirty="0" smtClean="0">
                          <a:latin typeface="Calibri Light" panose="020F0302020204030204" pitchFamily="34" charset="0"/>
                        </a:rPr>
                        <a:t> </a:t>
                      </a:r>
                      <a:r>
                        <a:rPr lang="es-MX" sz="1600" dirty="0" smtClean="0">
                          <a:latin typeface="Calibri Light" panose="020F0302020204030204" pitchFamily="34" charset="0"/>
                        </a:rPr>
                        <a:t>Taller de Expresión Gráfica I</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Fuentes de apoyo</a:t>
                      </a:r>
                      <a:endParaRPr lang="es-MX" sz="1600" dirty="0">
                        <a:latin typeface="Calibri Light" panose="020F0302020204030204" pitchFamily="34" charset="0"/>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smtClean="0">
                          <a:solidFill>
                            <a:schemeClr val="dk1"/>
                          </a:solidFill>
                          <a:effectLst/>
                          <a:latin typeface="Calibri Light" panose="020F0302020204030204" pitchFamily="34" charset="0"/>
                          <a:ea typeface="+mn-ea"/>
                          <a:cs typeface="+mn-cs"/>
                        </a:rPr>
                        <a:t>Castellanos, A. Dibujo. Editorial </a:t>
                      </a:r>
                      <a:r>
                        <a:rPr lang="es-ES" sz="1600" kern="1200" dirty="0" err="1" smtClean="0">
                          <a:solidFill>
                            <a:schemeClr val="dk1"/>
                          </a:solidFill>
                          <a:effectLst/>
                          <a:latin typeface="Calibri Light" panose="020F0302020204030204" pitchFamily="34" charset="0"/>
                          <a:ea typeface="+mn-ea"/>
                          <a:cs typeface="+mn-cs"/>
                        </a:rPr>
                        <a:t>Brevia</a:t>
                      </a:r>
                      <a:r>
                        <a:rPr lang="es-ES" sz="1600" kern="1200" dirty="0" smtClean="0">
                          <a:solidFill>
                            <a:schemeClr val="dk1"/>
                          </a:solidFill>
                          <a:effectLst/>
                          <a:latin typeface="Calibri Light" panose="020F0302020204030204" pitchFamily="34" charset="0"/>
                          <a:ea typeface="+mn-ea"/>
                          <a:cs typeface="+mn-cs"/>
                        </a:rPr>
                        <a:t>. 2006.</a:t>
                      </a:r>
                      <a:endParaRPr lang="es-MX" sz="1600" baseline="0" dirty="0" smtClean="0">
                        <a:latin typeface="Calibri Light" panose="020F030202020403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Cerejido</a:t>
                      </a:r>
                      <a:r>
                        <a:rPr lang="es-ES" sz="1600" kern="1200" dirty="0" smtClean="0">
                          <a:solidFill>
                            <a:schemeClr val="dk1"/>
                          </a:solidFill>
                          <a:effectLst/>
                          <a:latin typeface="Calibri Light" panose="020F0302020204030204" pitchFamily="34" charset="0"/>
                          <a:ea typeface="+mn-ea"/>
                          <a:cs typeface="+mn-cs"/>
                        </a:rPr>
                        <a:t>, M. Ciencia sin seso, locura doble. Siglo veintiuno editores. 1994.</a:t>
                      </a:r>
                    </a:p>
                    <a:p>
                      <a:pPr marL="285750" indent="-285750" algn="l">
                        <a:buFont typeface="Arial" panose="020B0604020202020204" pitchFamily="34" charset="0"/>
                        <a:buChar char="•"/>
                      </a:pPr>
                      <a:r>
                        <a:rPr lang="es-MX" sz="1600" dirty="0" smtClean="0">
                          <a:latin typeface="Calibri Light" panose="020F0302020204030204" pitchFamily="34" charset="0"/>
                        </a:rPr>
                        <a:t>Curtis H,</a:t>
                      </a:r>
                      <a:r>
                        <a:rPr lang="es-MX" sz="1600" baseline="0" dirty="0" smtClean="0">
                          <a:latin typeface="Calibri Light" panose="020F0302020204030204" pitchFamily="34" charset="0"/>
                        </a:rPr>
                        <a:t> Barnes N, </a:t>
                      </a:r>
                      <a:r>
                        <a:rPr lang="es-MX" sz="1600" baseline="0" dirty="0" err="1" smtClean="0">
                          <a:latin typeface="Calibri Light" panose="020F0302020204030204" pitchFamily="34" charset="0"/>
                        </a:rPr>
                        <a:t>Schnek</a:t>
                      </a:r>
                      <a:r>
                        <a:rPr lang="es-MX" sz="1600" baseline="0" dirty="0" smtClean="0">
                          <a:latin typeface="Calibri Light" panose="020F0302020204030204" pitchFamily="34" charset="0"/>
                        </a:rPr>
                        <a:t> A y </a:t>
                      </a:r>
                      <a:r>
                        <a:rPr lang="es-MX" sz="1600" baseline="0" dirty="0" err="1" smtClean="0">
                          <a:latin typeface="Calibri Light" panose="020F0302020204030204" pitchFamily="34" charset="0"/>
                        </a:rPr>
                        <a:t>Massarini</a:t>
                      </a:r>
                      <a:r>
                        <a:rPr lang="es-MX" sz="1600" baseline="0" dirty="0" smtClean="0">
                          <a:latin typeface="Calibri Light" panose="020F0302020204030204" pitchFamily="34" charset="0"/>
                        </a:rPr>
                        <a:t> A. 2013. Biología. 7ª edición. Editorial Médica Panamericana.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Heller</a:t>
                      </a:r>
                      <a:r>
                        <a:rPr lang="es-ES" sz="1600" kern="1200" dirty="0" smtClean="0">
                          <a:solidFill>
                            <a:schemeClr val="dk1"/>
                          </a:solidFill>
                          <a:effectLst/>
                          <a:latin typeface="Calibri Light" panose="020F0302020204030204" pitchFamily="34" charset="0"/>
                          <a:ea typeface="+mn-ea"/>
                          <a:cs typeface="+mn-cs"/>
                        </a:rPr>
                        <a:t>, E. Psicología de los colores. Editorial Gustavo </a:t>
                      </a:r>
                      <a:r>
                        <a:rPr lang="es-ES" sz="1600" kern="1200" dirty="0" err="1" smtClean="0">
                          <a:solidFill>
                            <a:schemeClr val="dk1"/>
                          </a:solidFill>
                          <a:effectLst/>
                          <a:latin typeface="Calibri Light" panose="020F0302020204030204" pitchFamily="34" charset="0"/>
                          <a:ea typeface="+mn-ea"/>
                          <a:cs typeface="+mn-cs"/>
                        </a:rPr>
                        <a:t>Gilli</a:t>
                      </a:r>
                      <a:r>
                        <a:rPr lang="es-ES" sz="1600" kern="1200" dirty="0" smtClean="0">
                          <a:solidFill>
                            <a:schemeClr val="dk1"/>
                          </a:solidFill>
                          <a:effectLst/>
                          <a:latin typeface="Calibri Light" panose="020F0302020204030204" pitchFamily="34" charset="0"/>
                          <a:ea typeface="+mn-ea"/>
                          <a:cs typeface="+mn-cs"/>
                        </a:rPr>
                        <a:t>. 2004.</a:t>
                      </a:r>
                      <a:endParaRPr lang="es-MX" sz="1600" kern="1200" dirty="0" smtClean="0">
                        <a:solidFill>
                          <a:schemeClr val="dk1"/>
                        </a:solidFill>
                        <a:effectLst/>
                        <a:latin typeface="Calibri Light" panose="020F0302020204030204" pitchFamily="34"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Miller K y </a:t>
                      </a:r>
                      <a:r>
                        <a:rPr lang="es-MX" sz="1600" dirty="0" err="1" smtClean="0">
                          <a:latin typeface="Calibri Light" panose="020F0302020204030204" pitchFamily="34" charset="0"/>
                        </a:rPr>
                        <a:t>Levine</a:t>
                      </a:r>
                      <a:r>
                        <a:rPr lang="es-MX" sz="1600" dirty="0" smtClean="0">
                          <a:latin typeface="Calibri Light" panose="020F0302020204030204" pitchFamily="34" charset="0"/>
                        </a:rPr>
                        <a:t> J. 2010. Biología. Pearson.</a:t>
                      </a:r>
                    </a:p>
                    <a:p>
                      <a:pPr marL="285750" indent="-285750">
                        <a:buFont typeface="Arial" panose="020B0604020202020204" pitchFamily="34" charset="0"/>
                        <a:buChar char="•"/>
                      </a:pPr>
                      <a:r>
                        <a:rPr lang="es-ES" sz="1600" kern="1200" dirty="0" smtClean="0">
                          <a:solidFill>
                            <a:schemeClr val="dk1"/>
                          </a:solidFill>
                          <a:effectLst/>
                          <a:latin typeface="Calibri Light" panose="020F0302020204030204" pitchFamily="34" charset="0"/>
                          <a:ea typeface="+mn-ea"/>
                          <a:cs typeface="+mn-cs"/>
                        </a:rPr>
                        <a:t>Villoro, L. Creer, saber y conocer. 1982.</a:t>
                      </a:r>
                      <a:endParaRPr lang="es-MX" sz="1600" kern="1200" dirty="0" smtClean="0">
                        <a:solidFill>
                          <a:schemeClr val="dk1"/>
                        </a:solidFill>
                        <a:effectLst/>
                        <a:latin typeface="Calibri Light" panose="020F0302020204030204" pitchFamily="34" charset="0"/>
                        <a:ea typeface="+mn-ea"/>
                        <a:cs typeface="+mn-cs"/>
                      </a:endParaRPr>
                    </a:p>
                  </a:txBody>
                  <a:tcPr anchor="ctr"/>
                </a:tc>
              </a:tr>
              <a:tr h="370840">
                <a:tc>
                  <a:txBody>
                    <a:bodyPr/>
                    <a:lstStyle/>
                    <a:p>
                      <a:pPr algn="ctr"/>
                      <a:r>
                        <a:rPr lang="es-MX" sz="1600" b="0" dirty="0" smtClean="0">
                          <a:latin typeface="Calibri Light" panose="020F0302020204030204" pitchFamily="34" charset="0"/>
                        </a:rPr>
                        <a:t>Justificación</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Exponer un ejemplo de una mutación de acuerdo a la clasificación de origen, célula</a:t>
                      </a:r>
                      <a:r>
                        <a:rPr lang="es-MX" sz="1600" b="0" baseline="0" dirty="0" smtClean="0">
                          <a:latin typeface="Calibri Light" panose="020F0302020204030204" pitchFamily="34" charset="0"/>
                        </a:rPr>
                        <a:t> afectada, cantidad de material genético afectado y efecto analizando e incorporando la aplicación de la corriente surrealista así como la estética y los dilemas morales.</a:t>
                      </a:r>
                      <a:endParaRPr lang="es-MX" sz="1600" b="0" dirty="0">
                        <a:latin typeface="Calibri Light" panose="020F0302020204030204" pitchFamily="34" charset="0"/>
                      </a:endParaRPr>
                    </a:p>
                  </a:txBody>
                  <a:tcPr anchor="ctr"/>
                </a:tc>
              </a:tr>
            </a:tbl>
          </a:graphicData>
        </a:graphic>
      </p:graphicFrame>
      <p:pic>
        <p:nvPicPr>
          <p:cNvPr id="2" name="Imagen 1"/>
          <p:cNvPicPr>
            <a:picLocks noChangeAspect="1"/>
          </p:cNvPicPr>
          <p:nvPr/>
        </p:nvPicPr>
        <p:blipFill rotWithShape="1">
          <a:blip r:embed="rId3"/>
          <a:srcRect l="22647" t="20203" r="8459" b="9903"/>
          <a:stretch/>
        </p:blipFill>
        <p:spPr>
          <a:xfrm>
            <a:off x="8557616" y="84963"/>
            <a:ext cx="3580327" cy="2042227"/>
          </a:xfrm>
          <a:prstGeom prst="rect">
            <a:avLst/>
          </a:prstGeom>
        </p:spPr>
      </p:pic>
      <p:pic>
        <p:nvPicPr>
          <p:cNvPr id="3" name="Imagen 2"/>
          <p:cNvPicPr>
            <a:picLocks noChangeAspect="1"/>
          </p:cNvPicPr>
          <p:nvPr/>
        </p:nvPicPr>
        <p:blipFill rotWithShape="1">
          <a:blip r:embed="rId4"/>
          <a:srcRect l="23370" t="21199" r="8511" b="10482"/>
          <a:stretch/>
        </p:blipFill>
        <p:spPr>
          <a:xfrm>
            <a:off x="8557616" y="2192557"/>
            <a:ext cx="3580327" cy="2018834"/>
          </a:xfrm>
          <a:prstGeom prst="rect">
            <a:avLst/>
          </a:prstGeom>
        </p:spPr>
      </p:pic>
      <p:pic>
        <p:nvPicPr>
          <p:cNvPr id="4" name="Imagen 3"/>
          <p:cNvPicPr>
            <a:picLocks noChangeAspect="1"/>
          </p:cNvPicPr>
          <p:nvPr/>
        </p:nvPicPr>
        <p:blipFill rotWithShape="1">
          <a:blip r:embed="rId5"/>
          <a:srcRect l="32893" t="23084" r="18152" b="15056"/>
          <a:stretch/>
        </p:blipFill>
        <p:spPr>
          <a:xfrm>
            <a:off x="8557616" y="4288665"/>
            <a:ext cx="3580327" cy="2543577"/>
          </a:xfrm>
          <a:prstGeom prst="rect">
            <a:avLst/>
          </a:prstGeom>
        </p:spPr>
      </p:pic>
      <p:sp>
        <p:nvSpPr>
          <p:cNvPr id="7" name="CuadroTexto 6"/>
          <p:cNvSpPr txBox="1"/>
          <p:nvPr/>
        </p:nvSpPr>
        <p:spPr>
          <a:xfrm>
            <a:off x="0" y="1106076"/>
            <a:ext cx="4200525" cy="400110"/>
          </a:xfrm>
          <a:prstGeom prst="rect">
            <a:avLst/>
          </a:prstGeom>
          <a:noFill/>
        </p:spPr>
        <p:txBody>
          <a:bodyPr wrap="square" rtlCol="0">
            <a:spAutoFit/>
          </a:bodyPr>
          <a:lstStyle/>
          <a:p>
            <a:r>
              <a:rPr lang="es-MX" sz="2000" dirty="0" smtClean="0">
                <a:latin typeface="Calibri Light" panose="020F0302020204030204" pitchFamily="34" charset="0"/>
              </a:rPr>
              <a:t>Desarrollo: Interdisciplinaria</a:t>
            </a:r>
            <a:endParaRPr lang="es-MX" sz="2000" dirty="0">
              <a:latin typeface="Calibri Light" panose="020F0302020204030204" pitchFamily="34" charset="0"/>
            </a:endParaRPr>
          </a:p>
        </p:txBody>
      </p:sp>
    </p:spTree>
    <p:extLst>
      <p:ext uri="{BB962C8B-B14F-4D97-AF65-F5344CB8AC3E}">
        <p14:creationId xmlns:p14="http://schemas.microsoft.com/office/powerpoint/2010/main" val="3868311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835505182"/>
              </p:ext>
            </p:extLst>
          </p:nvPr>
        </p:nvGraphicFramePr>
        <p:xfrm>
          <a:off x="129109" y="1362182"/>
          <a:ext cx="8543404" cy="5425440"/>
        </p:xfrm>
        <a:graphic>
          <a:graphicData uri="http://schemas.openxmlformats.org/drawingml/2006/table">
            <a:tbl>
              <a:tblPr firstRow="1" bandRow="1">
                <a:tableStyleId>{69CF1AB2-1976-4502-BF36-3FF5EA218861}</a:tableStyleId>
              </a:tblPr>
              <a:tblGrid>
                <a:gridCol w="1990359"/>
                <a:gridCol w="6553045"/>
              </a:tblGrid>
              <a:tr h="370840">
                <a:tc>
                  <a:txBody>
                    <a:bodyPr/>
                    <a:lstStyle/>
                    <a:p>
                      <a:pPr algn="ctr"/>
                      <a:r>
                        <a:rPr lang="es-MX" sz="1600" b="0" dirty="0" smtClean="0">
                          <a:latin typeface="Calibri Light" panose="020F0302020204030204" pitchFamily="34" charset="0"/>
                        </a:rPr>
                        <a:t>Descripción apertura</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Se explicaron los</a:t>
                      </a:r>
                      <a:r>
                        <a:rPr lang="es-MX" sz="1600" b="0" baseline="0" dirty="0" smtClean="0">
                          <a:latin typeface="Calibri Light" panose="020F0302020204030204" pitchFamily="34" charset="0"/>
                        </a:rPr>
                        <a:t> tipos de clasificación en</a:t>
                      </a:r>
                      <a:r>
                        <a:rPr lang="es-MX" sz="1600" b="0" dirty="0" smtClean="0">
                          <a:latin typeface="Calibri Light" panose="020F0302020204030204" pitchFamily="34" charset="0"/>
                        </a:rPr>
                        <a:t> las mutaciones (origen, célula</a:t>
                      </a:r>
                      <a:r>
                        <a:rPr lang="es-MX" sz="1600" b="0" baseline="0" dirty="0" smtClean="0">
                          <a:latin typeface="Calibri Light" panose="020F0302020204030204" pitchFamily="34" charset="0"/>
                        </a:rPr>
                        <a:t> afectada, cantidad de material genético afectado y efecto) en clase de Biología III, los conceptos de estética y moral en Filosofía I así como apreciación artística y surrealismo en Taller de Expresión Gráfica I</a:t>
                      </a:r>
                      <a:r>
                        <a:rPr lang="es-MX" sz="1600" b="0" dirty="0" smtClean="0">
                          <a:latin typeface="Calibri Light" panose="020F0302020204030204" pitchFamily="34" charset="0"/>
                        </a:rPr>
                        <a:t>.</a:t>
                      </a:r>
                      <a:r>
                        <a:rPr lang="es-MX" sz="1600" b="0" baseline="0" dirty="0" smtClean="0">
                          <a:latin typeface="Calibri Light" panose="020F0302020204030204" pitchFamily="34" charset="0"/>
                        </a:rPr>
                        <a:t> L</a:t>
                      </a:r>
                      <a:r>
                        <a:rPr lang="es-MX" sz="1600" b="0" dirty="0" smtClean="0">
                          <a:latin typeface="Calibri Light" panose="020F0302020204030204" pitchFamily="34" charset="0"/>
                        </a:rPr>
                        <a:t>os alumnos</a:t>
                      </a:r>
                      <a:r>
                        <a:rPr lang="es-MX" sz="1600" b="0" baseline="0" dirty="0" smtClean="0">
                          <a:latin typeface="Calibri Light" panose="020F0302020204030204" pitchFamily="34" charset="0"/>
                        </a:rPr>
                        <a:t> </a:t>
                      </a:r>
                      <a:r>
                        <a:rPr lang="es-MX" sz="1600" b="0" dirty="0" smtClean="0">
                          <a:latin typeface="Calibri Light" panose="020F0302020204030204" pitchFamily="34" charset="0"/>
                        </a:rPr>
                        <a:t>realizaron una búsqueda y</a:t>
                      </a:r>
                      <a:r>
                        <a:rPr lang="es-MX" sz="1600" b="0" baseline="0" dirty="0" smtClean="0">
                          <a:latin typeface="Calibri Light" panose="020F0302020204030204" pitchFamily="34" charset="0"/>
                        </a:rPr>
                        <a:t> </a:t>
                      </a:r>
                      <a:r>
                        <a:rPr lang="es-MX" sz="1600" b="0" dirty="0" smtClean="0">
                          <a:latin typeface="Calibri Light" panose="020F0302020204030204" pitchFamily="34" charset="0"/>
                        </a:rPr>
                        <a:t>seleccionaron un ejemplo de mutación con el fin de realizar una presentación en </a:t>
                      </a:r>
                      <a:r>
                        <a:rPr lang="es-MX" sz="1600" b="0" dirty="0" err="1" smtClean="0">
                          <a:latin typeface="Calibri Light" panose="020F0302020204030204" pitchFamily="34" charset="0"/>
                        </a:rPr>
                        <a:t>Power</a:t>
                      </a:r>
                      <a:r>
                        <a:rPr lang="es-MX" sz="1600" b="0" dirty="0" smtClean="0">
                          <a:latin typeface="Calibri Light" panose="020F0302020204030204" pitchFamily="34" charset="0"/>
                        </a:rPr>
                        <a:t> </a:t>
                      </a:r>
                      <a:r>
                        <a:rPr lang="es-MX" sz="1600" b="0" dirty="0" err="1" smtClean="0">
                          <a:latin typeface="Calibri Light" panose="020F0302020204030204" pitchFamily="34" charset="0"/>
                        </a:rPr>
                        <a:t>point</a:t>
                      </a:r>
                      <a:r>
                        <a:rPr lang="es-MX" sz="1600" b="0" dirty="0" smtClean="0">
                          <a:latin typeface="Calibri Light" panose="020F0302020204030204" pitchFamily="34" charset="0"/>
                        </a:rPr>
                        <a:t> incorporando</a:t>
                      </a:r>
                      <a:r>
                        <a:rPr lang="es-MX" sz="1600" b="0" baseline="0" dirty="0" smtClean="0">
                          <a:latin typeface="Calibri Light" panose="020F0302020204030204" pitchFamily="34" charset="0"/>
                        </a:rPr>
                        <a:t> las 3 materias</a:t>
                      </a:r>
                      <a:r>
                        <a:rPr lang="es-MX" sz="1600" b="0" dirty="0" smtClean="0">
                          <a:latin typeface="Calibri Light" panose="020F0302020204030204" pitchFamily="34" charset="0"/>
                        </a:rPr>
                        <a:t>.</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desarrollo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Los alumnos expusieron</a:t>
                      </a:r>
                      <a:r>
                        <a:rPr lang="es-MX" sz="1600" baseline="0" dirty="0" smtClean="0">
                          <a:latin typeface="Calibri Light" panose="020F0302020204030204" pitchFamily="34" charset="0"/>
                        </a:rPr>
                        <a:t> los ejemplos de mutaciones de manera individual.</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cierre</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Los alumnos y docentes realizaron</a:t>
                      </a:r>
                      <a:r>
                        <a:rPr lang="es-MX" sz="1600" baseline="0" dirty="0" smtClean="0">
                          <a:latin typeface="Calibri Light" panose="020F0302020204030204" pitchFamily="34" charset="0"/>
                        </a:rPr>
                        <a:t> una retroalimentación, debate y análisis de cada mutación expuesta. </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seguimiento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Realizar práctica de laboratorio (Biología III), cuadro comparativo (Filosofía I) y técnicas de pintura</a:t>
                      </a:r>
                      <a:r>
                        <a:rPr lang="es-MX" sz="1600" baseline="0" dirty="0" smtClean="0">
                          <a:latin typeface="Calibri Light" panose="020F0302020204030204" pitchFamily="34" charset="0"/>
                        </a:rPr>
                        <a:t> (Taller de expresión gráfica I).</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Análisis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Logros alcanzados: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baseline="0" dirty="0" smtClean="0">
                          <a:latin typeface="Calibri Light" panose="020F0302020204030204" pitchFamily="34" charset="0"/>
                        </a:rPr>
                        <a:t>Los alumnos incorporaron conceptos de genética como ADN, mutaciones, herencia, estética, moral, surrealismo y apreciación artística.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600" dirty="0" smtClean="0">
                          <a:latin typeface="Calibri Light" panose="020F0302020204030204" pitchFamily="34" charset="0"/>
                        </a:rPr>
                        <a:t>Aspectos a mejorar: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Que los alumnos</a:t>
                      </a:r>
                      <a:r>
                        <a:rPr lang="es-MX" sz="1600" baseline="0" dirty="0" smtClean="0">
                          <a:latin typeface="Calibri Light" panose="020F0302020204030204" pitchFamily="34" charset="0"/>
                        </a:rPr>
                        <a:t> mejoren la incorporación y comprensión de elementos artísticos</a:t>
                      </a:r>
                      <a:r>
                        <a:rPr lang="es-MX" sz="1600" dirty="0" smtClean="0">
                          <a:latin typeface="Calibri Light" panose="020F0302020204030204" pitchFamily="34" charset="0"/>
                        </a:rPr>
                        <a:t> </a:t>
                      </a:r>
                    </a:p>
                  </a:txBody>
                  <a:tcPr anchor="ctr"/>
                </a:tc>
              </a:tr>
              <a:tr h="370840">
                <a:tc>
                  <a:txBody>
                    <a:bodyPr/>
                    <a:lstStyle/>
                    <a:p>
                      <a:pPr algn="ctr"/>
                      <a:r>
                        <a:rPr lang="es-MX" sz="1600" dirty="0" smtClean="0">
                          <a:latin typeface="Calibri Light" panose="020F0302020204030204" pitchFamily="34" charset="0"/>
                        </a:rPr>
                        <a:t>Toma de decisiones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Cada alumno seleccionó,</a:t>
                      </a:r>
                      <a:r>
                        <a:rPr lang="es-MX" sz="1600" baseline="0" dirty="0" smtClean="0">
                          <a:latin typeface="Calibri Light" panose="020F0302020204030204" pitchFamily="34" charset="0"/>
                        </a:rPr>
                        <a:t> investigó y expuso </a:t>
                      </a:r>
                      <a:r>
                        <a:rPr lang="es-MX" sz="1600" dirty="0" smtClean="0">
                          <a:latin typeface="Calibri Light" panose="020F0302020204030204" pitchFamily="34" charset="0"/>
                        </a:rPr>
                        <a:t>un ejemplo de mutación </a:t>
                      </a:r>
                      <a:r>
                        <a:rPr lang="es-MX" sz="1600" baseline="0" dirty="0" smtClean="0">
                          <a:latin typeface="Calibri Light" panose="020F0302020204030204" pitchFamily="34" charset="0"/>
                        </a:rPr>
                        <a:t>de manera individual.</a:t>
                      </a:r>
                      <a:endParaRPr lang="es-MX" sz="1600" dirty="0">
                        <a:latin typeface="Calibri Light" panose="020F0302020204030204" pitchFamily="34" charset="0"/>
                      </a:endParaRPr>
                    </a:p>
                  </a:txBody>
                  <a:tcPr anchor="ctr"/>
                </a:tc>
              </a:tr>
            </a:tbl>
          </a:graphicData>
        </a:graphic>
      </p:graphicFrame>
      <p:pic>
        <p:nvPicPr>
          <p:cNvPr id="5" name="Picture 2" descr="Conexiones"/>
          <p:cNvPicPr>
            <a:picLocks noChangeAspect="1" noChangeArrowheads="1"/>
          </p:cNvPicPr>
          <p:nvPr/>
        </p:nvPicPr>
        <p:blipFill>
          <a:blip r:embed="rId2" cstate="print"/>
          <a:srcRect/>
          <a:stretch>
            <a:fillRect/>
          </a:stretch>
        </p:blipFill>
        <p:spPr bwMode="auto">
          <a:xfrm>
            <a:off x="0" y="0"/>
            <a:ext cx="8178085" cy="1345511"/>
          </a:xfrm>
          <a:prstGeom prst="rect">
            <a:avLst/>
          </a:prstGeom>
          <a:noFill/>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9663" y="4186238"/>
            <a:ext cx="3352797" cy="251459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9662" y="1345511"/>
            <a:ext cx="3352797" cy="2514598"/>
          </a:xfrm>
          <a:prstGeom prst="rect">
            <a:avLst/>
          </a:prstGeom>
        </p:spPr>
      </p:pic>
    </p:spTree>
    <p:extLst>
      <p:ext uri="{BB962C8B-B14F-4D97-AF65-F5344CB8AC3E}">
        <p14:creationId xmlns:p14="http://schemas.microsoft.com/office/powerpoint/2010/main" val="2221813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exiones"/>
          <p:cNvPicPr>
            <a:picLocks noChangeAspect="1" noChangeArrowheads="1"/>
          </p:cNvPicPr>
          <p:nvPr/>
        </p:nvPicPr>
        <p:blipFill>
          <a:blip r:embed="rId3" cstate="print"/>
          <a:srcRect/>
          <a:stretch>
            <a:fillRect/>
          </a:stretch>
        </p:blipFill>
        <p:spPr bwMode="auto">
          <a:xfrm>
            <a:off x="0" y="0"/>
            <a:ext cx="8178085" cy="1345511"/>
          </a:xfrm>
          <a:prstGeom prst="rect">
            <a:avLst/>
          </a:prstGeom>
          <a:noFill/>
        </p:spPr>
      </p:pic>
      <p:graphicFrame>
        <p:nvGraphicFramePr>
          <p:cNvPr id="6" name="Tabla 5"/>
          <p:cNvGraphicFramePr>
            <a:graphicFrameLocks noGrp="1"/>
          </p:cNvGraphicFramePr>
          <p:nvPr>
            <p:extLst>
              <p:ext uri="{D42A27DB-BD31-4B8C-83A1-F6EECF244321}">
                <p14:modId xmlns:p14="http://schemas.microsoft.com/office/powerpoint/2010/main" val="2473397326"/>
              </p:ext>
            </p:extLst>
          </p:nvPr>
        </p:nvGraphicFramePr>
        <p:xfrm>
          <a:off x="82862" y="1843148"/>
          <a:ext cx="8235325" cy="4775200"/>
        </p:xfrm>
        <a:graphic>
          <a:graphicData uri="http://schemas.openxmlformats.org/drawingml/2006/table">
            <a:tbl>
              <a:tblPr firstRow="1" bandRow="1">
                <a:tableStyleId>{69CF1AB2-1976-4502-BF36-3FF5EA218861}</a:tableStyleId>
              </a:tblPr>
              <a:tblGrid>
                <a:gridCol w="2119654"/>
                <a:gridCol w="6115671"/>
              </a:tblGrid>
              <a:tr h="370840">
                <a:tc>
                  <a:txBody>
                    <a:bodyPr/>
                    <a:lstStyle/>
                    <a:p>
                      <a:pPr algn="ctr"/>
                      <a:r>
                        <a:rPr lang="es-MX" sz="1600" b="0" dirty="0" smtClean="0">
                          <a:latin typeface="Calibri Light" panose="020F0302020204030204" pitchFamily="34" charset="0"/>
                        </a:rPr>
                        <a:t>Nombre</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Práctica</a:t>
                      </a:r>
                      <a:r>
                        <a:rPr lang="es-MX" sz="1600" b="0" baseline="0" dirty="0" smtClean="0">
                          <a:latin typeface="Calibri Light" panose="020F0302020204030204" pitchFamily="34" charset="0"/>
                        </a:rPr>
                        <a:t> de laboratorio</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Objetivo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Desarrollar</a:t>
                      </a:r>
                      <a:r>
                        <a:rPr lang="es-MX" sz="1600" baseline="0" dirty="0" smtClean="0">
                          <a:latin typeface="Calibri Light" panose="020F0302020204030204" pitchFamily="34" charset="0"/>
                        </a:rPr>
                        <a:t> un protocolo, práctica y reporte de laboratorio relacionados con el tema de mutaciones.</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Grado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5º semestre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Fecha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24 de septiembre, 8 y 15 de octubre de 2018</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Asignaturas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Biología III</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Fuentes de apoyo</a:t>
                      </a:r>
                      <a:endParaRPr lang="es-MX" sz="1600" dirty="0">
                        <a:latin typeface="Calibri Light" panose="020F0302020204030204" pitchFamily="34" charset="0"/>
                      </a:endParaRPr>
                    </a:p>
                  </a:txBody>
                  <a:tcPr anchor="ctr"/>
                </a:tc>
                <a:tc>
                  <a:txBody>
                    <a:bodyPr/>
                    <a:lstStyle/>
                    <a:p>
                      <a:pPr marL="285750" indent="-285750" algn="l">
                        <a:buFont typeface="Arial" panose="020B0604020202020204" pitchFamily="34" charset="0"/>
                        <a:buChar char="•"/>
                      </a:pPr>
                      <a:r>
                        <a:rPr lang="es-MX" sz="1600" dirty="0" smtClean="0">
                          <a:latin typeface="Calibri Light" panose="020F0302020204030204" pitchFamily="34" charset="0"/>
                        </a:rPr>
                        <a:t>Curtis H,</a:t>
                      </a:r>
                      <a:r>
                        <a:rPr lang="es-MX" sz="1600" baseline="0" dirty="0" smtClean="0">
                          <a:latin typeface="Calibri Light" panose="020F0302020204030204" pitchFamily="34" charset="0"/>
                        </a:rPr>
                        <a:t> Barnes N, </a:t>
                      </a:r>
                      <a:r>
                        <a:rPr lang="es-MX" sz="1600" baseline="0" dirty="0" err="1" smtClean="0">
                          <a:latin typeface="Calibri Light" panose="020F0302020204030204" pitchFamily="34" charset="0"/>
                        </a:rPr>
                        <a:t>Schnek</a:t>
                      </a:r>
                      <a:r>
                        <a:rPr lang="es-MX" sz="1600" baseline="0" dirty="0" smtClean="0">
                          <a:latin typeface="Calibri Light" panose="020F0302020204030204" pitchFamily="34" charset="0"/>
                        </a:rPr>
                        <a:t> A y </a:t>
                      </a:r>
                      <a:r>
                        <a:rPr lang="es-MX" sz="1600" baseline="0" dirty="0" err="1" smtClean="0">
                          <a:latin typeface="Calibri Light" panose="020F0302020204030204" pitchFamily="34" charset="0"/>
                        </a:rPr>
                        <a:t>Massarini</a:t>
                      </a:r>
                      <a:r>
                        <a:rPr lang="es-MX" sz="1600" baseline="0" dirty="0" smtClean="0">
                          <a:latin typeface="Calibri Light" panose="020F0302020204030204" pitchFamily="34" charset="0"/>
                        </a:rPr>
                        <a:t> A. 2013. Biología. 7ª edición. Editorial Médica Panamericana.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Miller K y </a:t>
                      </a:r>
                      <a:r>
                        <a:rPr lang="es-MX" sz="1600" dirty="0" err="1" smtClean="0">
                          <a:latin typeface="Calibri Light" panose="020F0302020204030204" pitchFamily="34" charset="0"/>
                        </a:rPr>
                        <a:t>Levine</a:t>
                      </a:r>
                      <a:r>
                        <a:rPr lang="es-MX" sz="1600" dirty="0" smtClean="0">
                          <a:latin typeface="Calibri Light" panose="020F0302020204030204" pitchFamily="34" charset="0"/>
                        </a:rPr>
                        <a:t> J. 2010. Biología. Pearson.</a:t>
                      </a:r>
                    </a:p>
                  </a:txBody>
                  <a:tcPr anchor="ctr"/>
                </a:tc>
              </a:tr>
              <a:tr h="370840">
                <a:tc>
                  <a:txBody>
                    <a:bodyPr/>
                    <a:lstStyle/>
                    <a:p>
                      <a:pPr algn="ctr"/>
                      <a:r>
                        <a:rPr lang="es-MX" sz="1600" b="0" dirty="0" smtClean="0">
                          <a:latin typeface="Calibri Light" panose="020F0302020204030204" pitchFamily="34" charset="0"/>
                        </a:rPr>
                        <a:t>Justificación</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Se realizó</a:t>
                      </a:r>
                      <a:r>
                        <a:rPr lang="es-MX" sz="1600" b="0" baseline="0" dirty="0" smtClean="0">
                          <a:latin typeface="Calibri Light" panose="020F0302020204030204" pitchFamily="34" charset="0"/>
                        </a:rPr>
                        <a:t> una práctica de laboratorio con el fin de comprender los conceptos de manera teórica y práctica.</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apertura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Elaboración del protocolo:</a:t>
                      </a:r>
                    </a:p>
                    <a:p>
                      <a:pPr algn="l"/>
                      <a:r>
                        <a:rPr lang="es-MX" sz="1600" dirty="0" smtClean="0">
                          <a:latin typeface="Calibri Light" panose="020F0302020204030204" pitchFamily="34" charset="0"/>
                        </a:rPr>
                        <a:t>Los</a:t>
                      </a:r>
                      <a:r>
                        <a:rPr lang="es-MX" sz="1600" baseline="0" dirty="0" smtClean="0">
                          <a:latin typeface="Calibri Light" panose="020F0302020204030204" pitchFamily="34" charset="0"/>
                        </a:rPr>
                        <a:t> alumnos propusieron y desarrollaron un problema de investigación.</a:t>
                      </a:r>
                    </a:p>
                    <a:p>
                      <a:pPr algn="l"/>
                      <a:r>
                        <a:rPr lang="es-MX" sz="1600" baseline="0" dirty="0" smtClean="0">
                          <a:latin typeface="Calibri Light" panose="020F0302020204030204" pitchFamily="34" charset="0"/>
                        </a:rPr>
                        <a:t>Realizaron una búsqueda bibliográfica en la biblioteca del colegio para elaborar el marco teórico.</a:t>
                      </a:r>
                      <a:endParaRPr lang="es-MX" sz="1600" baseline="0" dirty="0">
                        <a:latin typeface="Calibri Light" panose="020F0302020204030204" pitchFamily="34" charset="0"/>
                      </a:endParaRPr>
                    </a:p>
                    <a:p>
                      <a:pPr algn="l"/>
                      <a:r>
                        <a:rPr lang="es-MX" sz="1600" baseline="0" dirty="0" smtClean="0">
                          <a:latin typeface="Calibri Light" panose="020F0302020204030204" pitchFamily="34" charset="0"/>
                        </a:rPr>
                        <a:t>Se programó el plan de actividades de acuerdo a los horarios de clase.</a:t>
                      </a:r>
                      <a:endParaRPr lang="es-MX" sz="1600" dirty="0" smtClean="0">
                        <a:latin typeface="Calibri Light" panose="020F0302020204030204" pitchFamily="34" charset="0"/>
                      </a:endParaRPr>
                    </a:p>
                  </a:txBody>
                  <a:tcPr anchor="ctr"/>
                </a:tc>
              </a:tr>
            </a:tbl>
          </a:graphicData>
        </a:graphic>
      </p:graphicFrame>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129869" y="507819"/>
            <a:ext cx="3410040" cy="2557530"/>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025645" y="3695423"/>
            <a:ext cx="3559520" cy="2669640"/>
          </a:xfrm>
          <a:prstGeom prst="rect">
            <a:avLst/>
          </a:prstGeom>
        </p:spPr>
      </p:pic>
      <p:sp>
        <p:nvSpPr>
          <p:cNvPr id="8" name="CuadroTexto 7"/>
          <p:cNvSpPr txBox="1"/>
          <p:nvPr/>
        </p:nvSpPr>
        <p:spPr>
          <a:xfrm>
            <a:off x="0" y="1371598"/>
            <a:ext cx="4200525" cy="400110"/>
          </a:xfrm>
          <a:prstGeom prst="rect">
            <a:avLst/>
          </a:prstGeom>
          <a:noFill/>
        </p:spPr>
        <p:txBody>
          <a:bodyPr wrap="square" rtlCol="0">
            <a:spAutoFit/>
          </a:bodyPr>
          <a:lstStyle/>
          <a:p>
            <a:r>
              <a:rPr lang="es-MX" sz="2000" dirty="0" smtClean="0">
                <a:latin typeface="Calibri Light" panose="020F0302020204030204" pitchFamily="34" charset="0"/>
              </a:rPr>
              <a:t>Desarrollo: Asignatura</a:t>
            </a:r>
            <a:endParaRPr lang="es-MX" sz="2000" dirty="0">
              <a:latin typeface="Calibri Light" panose="020F0302020204030204" pitchFamily="34" charset="0"/>
            </a:endParaRPr>
          </a:p>
        </p:txBody>
      </p:sp>
    </p:spTree>
    <p:extLst>
      <p:ext uri="{BB962C8B-B14F-4D97-AF65-F5344CB8AC3E}">
        <p14:creationId xmlns:p14="http://schemas.microsoft.com/office/powerpoint/2010/main" val="670702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143484129"/>
              </p:ext>
            </p:extLst>
          </p:nvPr>
        </p:nvGraphicFramePr>
        <p:xfrm>
          <a:off x="114821" y="1417721"/>
          <a:ext cx="8643417" cy="5334000"/>
        </p:xfrm>
        <a:graphic>
          <a:graphicData uri="http://schemas.openxmlformats.org/drawingml/2006/table">
            <a:tbl>
              <a:tblPr firstRow="1" bandRow="1">
                <a:tableStyleId>{69CF1AB2-1976-4502-BF36-3FF5EA218861}</a:tableStyleId>
              </a:tblPr>
              <a:tblGrid>
                <a:gridCol w="2013659"/>
                <a:gridCol w="6629758"/>
              </a:tblGrid>
              <a:tr h="370840">
                <a:tc>
                  <a:txBody>
                    <a:bodyPr/>
                    <a:lstStyle/>
                    <a:p>
                      <a:pPr algn="ctr"/>
                      <a:r>
                        <a:rPr lang="es-MX" sz="1600" b="0" dirty="0" smtClean="0">
                          <a:latin typeface="Calibri Light" panose="020F0302020204030204" pitchFamily="34" charset="0"/>
                        </a:rPr>
                        <a:t>Descripción desarrollo</a:t>
                      </a:r>
                      <a:endParaRPr lang="es-MX" sz="1600" b="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0" dirty="0" smtClean="0">
                          <a:latin typeface="Calibri Light" panose="020F0302020204030204" pitchFamily="34" charset="0"/>
                        </a:rPr>
                        <a:t>Experimentación:</a:t>
                      </a:r>
                    </a:p>
                    <a:p>
                      <a:pPr algn="l"/>
                      <a:r>
                        <a:rPr lang="es-MX" sz="1600" b="0" dirty="0" smtClean="0">
                          <a:latin typeface="Calibri Light" panose="020F0302020204030204" pitchFamily="34" charset="0"/>
                        </a:rPr>
                        <a:t>Los alumnos desarrollaron</a:t>
                      </a:r>
                      <a:r>
                        <a:rPr lang="es-MX" sz="1600" b="0" baseline="0" dirty="0" smtClean="0">
                          <a:latin typeface="Calibri Light" panose="020F0302020204030204" pitchFamily="34" charset="0"/>
                        </a:rPr>
                        <a:t> la investigación experimental que ellos mismos plantearon.</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cierre</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Elaboración de reporte:</a:t>
                      </a:r>
                    </a:p>
                    <a:p>
                      <a:pPr algn="l"/>
                      <a:r>
                        <a:rPr lang="es-MX" sz="1600" dirty="0" smtClean="0">
                          <a:latin typeface="Calibri Light" panose="020F0302020204030204" pitchFamily="34" charset="0"/>
                        </a:rPr>
                        <a:t>Los alumnos entregaron el reporte de laboratorio por escrito con los resultados</a:t>
                      </a:r>
                      <a:r>
                        <a:rPr lang="es-MX" sz="1600" baseline="0" dirty="0" smtClean="0">
                          <a:latin typeface="Calibri Light" panose="020F0302020204030204" pitchFamily="34" charset="0"/>
                        </a:rPr>
                        <a:t> y conclusiones de la experimentación en tiempo y forma.</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seguimiento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Realizar cuadro comparativo (Filosofía I) y continuar con técnicas de pintura</a:t>
                      </a:r>
                      <a:r>
                        <a:rPr lang="es-MX" sz="1600" baseline="0" dirty="0" smtClean="0">
                          <a:latin typeface="Calibri Light" panose="020F0302020204030204" pitchFamily="34" charset="0"/>
                        </a:rPr>
                        <a:t> (Taller de expresión gráfica I).</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Análisis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Logros alcanzados: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baseline="0" dirty="0" smtClean="0">
                          <a:latin typeface="Calibri Light" panose="020F0302020204030204" pitchFamily="34" charset="0"/>
                        </a:rPr>
                        <a:t>Los alumnos cumplieron con el material y los objetivos de la práctica de laboratorio en la nueva fecha estipulada.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600" dirty="0" smtClean="0">
                          <a:latin typeface="Calibri Light" panose="020F0302020204030204" pitchFamily="34" charset="0"/>
                        </a:rPr>
                        <a:t>Aspectos a mejorar: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Complementar</a:t>
                      </a:r>
                      <a:r>
                        <a:rPr lang="es-MX" sz="1600" baseline="0" dirty="0" smtClean="0">
                          <a:latin typeface="Calibri Light" panose="020F0302020204030204" pitchFamily="34" charset="0"/>
                        </a:rPr>
                        <a:t> los conceptos de Biología con las otras disciplinas.</a:t>
                      </a:r>
                      <a:endParaRPr lang="es-MX" sz="1600" dirty="0" smtClean="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Toma de decisiones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Se formaron 3 equipos de manera</a:t>
                      </a:r>
                      <a:r>
                        <a:rPr lang="es-MX" sz="1600" baseline="0" dirty="0" smtClean="0">
                          <a:latin typeface="Calibri Light" panose="020F0302020204030204" pitchFamily="34" charset="0"/>
                        </a:rPr>
                        <a:t> aleatoria.</a:t>
                      </a:r>
                    </a:p>
                    <a:p>
                      <a:pPr algn="l"/>
                      <a:r>
                        <a:rPr lang="es-MX" sz="1600" baseline="0" dirty="0" smtClean="0">
                          <a:latin typeface="Calibri Light" panose="020F0302020204030204" pitchFamily="34" charset="0"/>
                        </a:rPr>
                        <a:t>Los alumnos seleccionaron y plantearon un problema de investigación basándose en la temática de “Mutaciones”.</a:t>
                      </a:r>
                    </a:p>
                    <a:p>
                      <a:pPr algn="l"/>
                      <a:r>
                        <a:rPr lang="es-MX" sz="1600" baseline="0" dirty="0" smtClean="0">
                          <a:latin typeface="Calibri Light" panose="020F0302020204030204" pitchFamily="34" charset="0"/>
                        </a:rPr>
                        <a:t>La práctica de laboratorio se recorrió una semana debido a que los alumnos no cumplieron con traer el material.</a:t>
                      </a:r>
                    </a:p>
                    <a:p>
                      <a:pPr algn="l"/>
                      <a:r>
                        <a:rPr lang="es-MX" sz="1600" baseline="0" dirty="0" smtClean="0">
                          <a:latin typeface="Calibri Light" panose="020F0302020204030204" pitchFamily="34" charset="0"/>
                        </a:rPr>
                        <a:t>Se propone realizar una actividad adicional el siguiente semestre como complemento del tema.</a:t>
                      </a:r>
                    </a:p>
                  </a:txBody>
                  <a:tcPr anchor="ctr"/>
                </a:tc>
              </a:tr>
            </a:tbl>
          </a:graphicData>
        </a:graphic>
      </p:graphicFrame>
      <p:pic>
        <p:nvPicPr>
          <p:cNvPr id="5" name="Picture 2" descr="Conexiones"/>
          <p:cNvPicPr>
            <a:picLocks noChangeAspect="1" noChangeArrowheads="1"/>
          </p:cNvPicPr>
          <p:nvPr/>
        </p:nvPicPr>
        <p:blipFill>
          <a:blip r:embed="rId2" cstate="print"/>
          <a:srcRect/>
          <a:stretch>
            <a:fillRect/>
          </a:stretch>
        </p:blipFill>
        <p:spPr bwMode="auto">
          <a:xfrm>
            <a:off x="0" y="0"/>
            <a:ext cx="8178085" cy="1345511"/>
          </a:xfrm>
          <a:prstGeom prst="rect">
            <a:avLst/>
          </a:prstGeom>
          <a:noFill/>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1623" y="4588543"/>
            <a:ext cx="2863909" cy="2147932"/>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1623" y="108833"/>
            <a:ext cx="2863909" cy="2147932"/>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1622" y="2348688"/>
            <a:ext cx="2863909" cy="2147932"/>
          </a:xfrm>
          <a:prstGeom prst="rect">
            <a:avLst/>
          </a:prstGeom>
        </p:spPr>
      </p:pic>
    </p:spTree>
    <p:extLst>
      <p:ext uri="{BB962C8B-B14F-4D97-AF65-F5344CB8AC3E}">
        <p14:creationId xmlns:p14="http://schemas.microsoft.com/office/powerpoint/2010/main" val="3879210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exiones"/>
          <p:cNvPicPr>
            <a:picLocks noChangeAspect="1" noChangeArrowheads="1"/>
          </p:cNvPicPr>
          <p:nvPr/>
        </p:nvPicPr>
        <p:blipFill>
          <a:blip r:embed="rId3" cstate="print"/>
          <a:srcRect/>
          <a:stretch>
            <a:fillRect/>
          </a:stretch>
        </p:blipFill>
        <p:spPr bwMode="auto">
          <a:xfrm>
            <a:off x="0" y="0"/>
            <a:ext cx="8178085" cy="1345511"/>
          </a:xfrm>
          <a:prstGeom prst="rect">
            <a:avLst/>
          </a:prstGeom>
          <a:noFill/>
        </p:spPr>
      </p:pic>
      <p:graphicFrame>
        <p:nvGraphicFramePr>
          <p:cNvPr id="6" name="Tabla 5"/>
          <p:cNvGraphicFramePr>
            <a:graphicFrameLocks noGrp="1"/>
          </p:cNvGraphicFramePr>
          <p:nvPr>
            <p:extLst>
              <p:ext uri="{D42A27DB-BD31-4B8C-83A1-F6EECF244321}">
                <p14:modId xmlns:p14="http://schemas.microsoft.com/office/powerpoint/2010/main" val="3940089186"/>
              </p:ext>
            </p:extLst>
          </p:nvPr>
        </p:nvGraphicFramePr>
        <p:xfrm>
          <a:off x="182876" y="1745621"/>
          <a:ext cx="8138084" cy="4927600"/>
        </p:xfrm>
        <a:graphic>
          <a:graphicData uri="http://schemas.openxmlformats.org/drawingml/2006/table">
            <a:tbl>
              <a:tblPr firstRow="1" bandRow="1">
                <a:tableStyleId>{69CF1AB2-1976-4502-BF36-3FF5EA218861}</a:tableStyleId>
              </a:tblPr>
              <a:tblGrid>
                <a:gridCol w="2094625"/>
                <a:gridCol w="6043459"/>
              </a:tblGrid>
              <a:tr h="370840">
                <a:tc>
                  <a:txBody>
                    <a:bodyPr/>
                    <a:lstStyle/>
                    <a:p>
                      <a:pPr algn="ctr"/>
                      <a:r>
                        <a:rPr lang="es-MX" sz="1600" b="0" dirty="0" smtClean="0">
                          <a:latin typeface="Calibri Light" panose="020F0302020204030204" pitchFamily="34" charset="0"/>
                        </a:rPr>
                        <a:t>Nombre</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Cuadro comparativo</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Objetivo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Conocer </a:t>
                      </a:r>
                      <a:r>
                        <a:rPr lang="es-MX" sz="1600" baseline="0" dirty="0" smtClean="0">
                          <a:latin typeface="Calibri Light" panose="020F0302020204030204" pitchFamily="34" charset="0"/>
                        </a:rPr>
                        <a:t>las diferencias y coincidencias de distintas disciplinasen cuanto a como se genera nuevo conocimiento, el valor estético y moral de cada una. </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Grado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6º semestre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Fecha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01 de marzo de 2019</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Asignaturas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Filosofía I</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Fuentes de apoyo</a:t>
                      </a:r>
                      <a:endParaRPr lang="es-MX" sz="1600" dirty="0">
                        <a:latin typeface="Calibri Light" panose="020F0302020204030204" pitchFamily="34" charset="0"/>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smtClean="0">
                          <a:solidFill>
                            <a:schemeClr val="dk1"/>
                          </a:solidFill>
                          <a:effectLst/>
                          <a:latin typeface="Calibri Light" panose="020F0302020204030204" pitchFamily="34" charset="0"/>
                          <a:ea typeface="+mn-ea"/>
                          <a:cs typeface="+mn-cs"/>
                        </a:rPr>
                        <a:t>Benjamín, W. La obra de arte en la época de su reproductibilidad técnica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Cerejido</a:t>
                      </a:r>
                      <a:r>
                        <a:rPr lang="es-ES" sz="1600" kern="1200" dirty="0" smtClean="0">
                          <a:solidFill>
                            <a:schemeClr val="dk1"/>
                          </a:solidFill>
                          <a:effectLst/>
                          <a:latin typeface="Calibri Light" panose="020F0302020204030204" pitchFamily="34" charset="0"/>
                          <a:ea typeface="+mn-ea"/>
                          <a:cs typeface="+mn-cs"/>
                        </a:rPr>
                        <a:t>, M. Ciencia sin seso, locura doble. Siglo veintiuno editores. 1994.</a:t>
                      </a:r>
                    </a:p>
                    <a:p>
                      <a:pPr marL="285750" indent="-285750" algn="l">
                        <a:buFont typeface="Arial" panose="020B0604020202020204" pitchFamily="34" charset="0"/>
                        <a:buChar char="•"/>
                      </a:pPr>
                      <a:r>
                        <a:rPr lang="es-MX" sz="1600" dirty="0" smtClean="0">
                          <a:latin typeface="Calibri Light" panose="020F0302020204030204" pitchFamily="34" charset="0"/>
                        </a:rPr>
                        <a:t>Curtis H,</a:t>
                      </a:r>
                      <a:r>
                        <a:rPr lang="es-MX" sz="1600" baseline="0" dirty="0" smtClean="0">
                          <a:latin typeface="Calibri Light" panose="020F0302020204030204" pitchFamily="34" charset="0"/>
                        </a:rPr>
                        <a:t> Barnes N, </a:t>
                      </a:r>
                      <a:r>
                        <a:rPr lang="es-MX" sz="1600" baseline="0" dirty="0" err="1" smtClean="0">
                          <a:latin typeface="Calibri Light" panose="020F0302020204030204" pitchFamily="34" charset="0"/>
                        </a:rPr>
                        <a:t>Schnek</a:t>
                      </a:r>
                      <a:r>
                        <a:rPr lang="es-MX" sz="1600" baseline="0" dirty="0" smtClean="0">
                          <a:latin typeface="Calibri Light" panose="020F0302020204030204" pitchFamily="34" charset="0"/>
                        </a:rPr>
                        <a:t> A y </a:t>
                      </a:r>
                      <a:r>
                        <a:rPr lang="es-MX" sz="1600" baseline="0" dirty="0" err="1" smtClean="0">
                          <a:latin typeface="Calibri Light" panose="020F0302020204030204" pitchFamily="34" charset="0"/>
                        </a:rPr>
                        <a:t>Massarini</a:t>
                      </a:r>
                      <a:r>
                        <a:rPr lang="es-MX" sz="1600" baseline="0" dirty="0" smtClean="0">
                          <a:latin typeface="Calibri Light" panose="020F0302020204030204" pitchFamily="34" charset="0"/>
                        </a:rPr>
                        <a:t> A. 2013. Biología. 7ª edición. Editorial Médica Panamericana.</a:t>
                      </a:r>
                    </a:p>
                    <a:p>
                      <a:pPr marL="285750" indent="-285750">
                        <a:buFont typeface="Arial" panose="020B0604020202020204" pitchFamily="34" charset="0"/>
                        <a:buChar char="•"/>
                      </a:pPr>
                      <a:r>
                        <a:rPr lang="es-ES" sz="1600" kern="1200" dirty="0" smtClean="0">
                          <a:solidFill>
                            <a:schemeClr val="dk1"/>
                          </a:solidFill>
                          <a:effectLst/>
                          <a:latin typeface="Calibri Light" panose="020F0302020204030204" pitchFamily="34" charset="0"/>
                          <a:ea typeface="+mn-ea"/>
                          <a:cs typeface="+mn-cs"/>
                        </a:rPr>
                        <a:t>Villoro, L. Creer, saber y conocer. 1982.</a:t>
                      </a:r>
                      <a:endParaRPr lang="es-MX" sz="1600" kern="1200" dirty="0" smtClean="0">
                        <a:solidFill>
                          <a:schemeClr val="dk1"/>
                        </a:solidFill>
                        <a:effectLst/>
                        <a:latin typeface="Calibri Light" panose="020F0302020204030204" pitchFamily="34" charset="0"/>
                        <a:ea typeface="+mn-ea"/>
                        <a:cs typeface="+mn-cs"/>
                      </a:endParaRPr>
                    </a:p>
                  </a:txBody>
                  <a:tcPr anchor="ctr"/>
                </a:tc>
              </a:tr>
              <a:tr h="370840">
                <a:tc>
                  <a:txBody>
                    <a:bodyPr/>
                    <a:lstStyle/>
                    <a:p>
                      <a:pPr algn="ctr"/>
                      <a:r>
                        <a:rPr lang="es-MX" sz="1600" b="0" dirty="0" smtClean="0">
                          <a:latin typeface="Calibri Light" panose="020F0302020204030204" pitchFamily="34" charset="0"/>
                        </a:rPr>
                        <a:t>Justificación</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Los alumnos</a:t>
                      </a:r>
                      <a:r>
                        <a:rPr lang="es-MX" sz="1600" b="0" baseline="0" dirty="0" smtClean="0">
                          <a:latin typeface="Calibri Light" panose="020F0302020204030204" pitchFamily="34" charset="0"/>
                        </a:rPr>
                        <a:t> analizaron e identificaron </a:t>
                      </a:r>
                      <a:r>
                        <a:rPr lang="es-MX" sz="1600" b="0" dirty="0" smtClean="0">
                          <a:latin typeface="Calibri Light" panose="020F0302020204030204" pitchFamily="34" charset="0"/>
                        </a:rPr>
                        <a:t>como se genera nuevo conocimiento en</a:t>
                      </a:r>
                      <a:r>
                        <a:rPr lang="es-MX" sz="1600" b="0" baseline="0" dirty="0" smtClean="0">
                          <a:latin typeface="Calibri Light" panose="020F0302020204030204" pitchFamily="34" charset="0"/>
                        </a:rPr>
                        <a:t> las</a:t>
                      </a:r>
                      <a:r>
                        <a:rPr lang="es-MX" sz="1600" b="0" dirty="0" smtClean="0">
                          <a:latin typeface="Calibri Light" panose="020F0302020204030204" pitchFamily="34" charset="0"/>
                        </a:rPr>
                        <a:t> distintas disciplinas así como el</a:t>
                      </a:r>
                      <a:r>
                        <a:rPr lang="es-MX" sz="1600" b="0" baseline="0" dirty="0" smtClean="0">
                          <a:latin typeface="Calibri Light" panose="020F0302020204030204" pitchFamily="34" charset="0"/>
                        </a:rPr>
                        <a:t> valor estético y moral que se le asignan a los fenómenos</a:t>
                      </a:r>
                      <a:r>
                        <a:rPr lang="es-MX" sz="1600" b="0" dirty="0" smtClean="0">
                          <a:latin typeface="Calibri Light" panose="020F0302020204030204" pitchFamily="34" charset="0"/>
                        </a:rPr>
                        <a:t>.</a:t>
                      </a:r>
                      <a:endParaRPr lang="es-MX" sz="1600" b="0" dirty="0">
                        <a:latin typeface="Calibri Light" panose="020F0302020204030204" pitchFamily="34" charset="0"/>
                      </a:endParaRPr>
                    </a:p>
                  </a:txBody>
                  <a:tcPr anchor="ctr"/>
                </a:tc>
              </a:tr>
            </a:tbl>
          </a:graphicData>
        </a:graphic>
      </p:graphicFrame>
      <p:sp>
        <p:nvSpPr>
          <p:cNvPr id="8" name="CuadroTexto 7"/>
          <p:cNvSpPr txBox="1"/>
          <p:nvPr/>
        </p:nvSpPr>
        <p:spPr>
          <a:xfrm>
            <a:off x="142875" y="1345511"/>
            <a:ext cx="4200525" cy="400110"/>
          </a:xfrm>
          <a:prstGeom prst="rect">
            <a:avLst/>
          </a:prstGeom>
          <a:noFill/>
        </p:spPr>
        <p:txBody>
          <a:bodyPr wrap="square" rtlCol="0">
            <a:spAutoFit/>
          </a:bodyPr>
          <a:lstStyle/>
          <a:p>
            <a:r>
              <a:rPr lang="es-MX" sz="2000" dirty="0" smtClean="0">
                <a:latin typeface="Calibri Light" panose="020F0302020204030204" pitchFamily="34" charset="0"/>
              </a:rPr>
              <a:t>Desarrollo: Asignatura</a:t>
            </a:r>
            <a:endParaRPr lang="es-MX" sz="2000" dirty="0">
              <a:latin typeface="Calibri Light" panose="020F0302020204030204" pitchFamily="34" charset="0"/>
            </a:endParaRPr>
          </a:p>
        </p:txBody>
      </p:sp>
      <p:pic>
        <p:nvPicPr>
          <p:cNvPr id="2" name="Imagen 1"/>
          <p:cNvPicPr>
            <a:picLocks noChangeAspect="1"/>
          </p:cNvPicPr>
          <p:nvPr/>
        </p:nvPicPr>
        <p:blipFill rotWithShape="1">
          <a:blip r:embed="rId4"/>
          <a:srcRect l="31511" t="18028" r="31323" b="15625"/>
          <a:stretch/>
        </p:blipFill>
        <p:spPr>
          <a:xfrm>
            <a:off x="8443913" y="2157413"/>
            <a:ext cx="3643312" cy="3656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9001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2908725"/>
              </p:ext>
            </p:extLst>
          </p:nvPr>
        </p:nvGraphicFramePr>
        <p:xfrm>
          <a:off x="257697" y="1345513"/>
          <a:ext cx="7920388" cy="5405705"/>
        </p:xfrm>
        <a:graphic>
          <a:graphicData uri="http://schemas.openxmlformats.org/drawingml/2006/table">
            <a:tbl>
              <a:tblPr firstRow="1" bandRow="1">
                <a:tableStyleId>{69CF1AB2-1976-4502-BF36-3FF5EA218861}</a:tableStyleId>
              </a:tblPr>
              <a:tblGrid>
                <a:gridCol w="1845215"/>
                <a:gridCol w="6075173"/>
              </a:tblGrid>
              <a:tr h="1239774">
                <a:tc>
                  <a:txBody>
                    <a:bodyPr/>
                    <a:lstStyle/>
                    <a:p>
                      <a:pPr algn="ctr"/>
                      <a:r>
                        <a:rPr lang="es-MX" sz="1600" b="0" dirty="0" smtClean="0">
                          <a:latin typeface="Calibri Light" panose="020F0302020204030204" pitchFamily="34" charset="0"/>
                        </a:rPr>
                        <a:t>Descripción apertura</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A partir de los temas</a:t>
                      </a:r>
                      <a:r>
                        <a:rPr lang="es-MX" sz="1600" b="0" baseline="0" dirty="0" smtClean="0">
                          <a:latin typeface="Calibri Light" panose="020F0302020204030204" pitchFamily="34" charset="0"/>
                        </a:rPr>
                        <a:t> de</a:t>
                      </a:r>
                      <a:r>
                        <a:rPr lang="es-MX" sz="1600" b="0" dirty="0" smtClean="0">
                          <a:latin typeface="Calibri Light" panose="020F0302020204030204" pitchFamily="34" charset="0"/>
                        </a:rPr>
                        <a:t> mutaciones en la materia de Biología, la</a:t>
                      </a:r>
                    </a:p>
                    <a:p>
                      <a:pPr algn="l"/>
                      <a:r>
                        <a:rPr lang="es-MX" sz="1600" b="0" dirty="0" smtClean="0">
                          <a:latin typeface="Calibri Light" panose="020F0302020204030204" pitchFamily="34" charset="0"/>
                        </a:rPr>
                        <a:t>problemática de la reproductibilidad que tiene la obra de arte en la</a:t>
                      </a:r>
                    </a:p>
                    <a:p>
                      <a:pPr algn="l"/>
                      <a:r>
                        <a:rPr lang="es-MX" sz="1600" b="0" dirty="0" smtClean="0">
                          <a:latin typeface="Calibri Light" panose="020F0302020204030204" pitchFamily="34" charset="0"/>
                        </a:rPr>
                        <a:t>actualidad en Filosofía II y el Surrealismo en Taller de expresión Grafica;</a:t>
                      </a:r>
                    </a:p>
                    <a:p>
                      <a:pPr algn="l"/>
                      <a:r>
                        <a:rPr lang="es-MX" sz="1600" b="0" dirty="0" smtClean="0">
                          <a:latin typeface="Calibri Light" panose="020F0302020204030204" pitchFamily="34" charset="0"/>
                        </a:rPr>
                        <a:t>los alumnos</a:t>
                      </a:r>
                      <a:r>
                        <a:rPr lang="es-MX" sz="1600" b="0" baseline="0" dirty="0" smtClean="0">
                          <a:latin typeface="Calibri Light" panose="020F0302020204030204" pitchFamily="34" charset="0"/>
                        </a:rPr>
                        <a:t> realizaron una lluvia de ideas.</a:t>
                      </a:r>
                      <a:endParaRPr lang="es-MX" sz="1600" b="0" dirty="0" smtClean="0">
                        <a:latin typeface="Calibri Light" panose="020F0302020204030204" pitchFamily="34" charset="0"/>
                      </a:endParaRPr>
                    </a:p>
                  </a:txBody>
                  <a:tcPr anchor="ctr"/>
                </a:tc>
              </a:tr>
              <a:tr h="623719">
                <a:tc>
                  <a:txBody>
                    <a:bodyPr/>
                    <a:lstStyle/>
                    <a:p>
                      <a:pPr algn="ctr"/>
                      <a:r>
                        <a:rPr lang="es-MX" sz="1600" b="0" dirty="0" smtClean="0">
                          <a:latin typeface="Calibri Light" panose="020F0302020204030204" pitchFamily="34" charset="0"/>
                        </a:rPr>
                        <a:t>Descripción desarrollo</a:t>
                      </a:r>
                      <a:endParaRPr lang="es-MX" sz="1600" b="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0" dirty="0" smtClean="0">
                          <a:latin typeface="Calibri Light" panose="020F0302020204030204" pitchFamily="34" charset="0"/>
                        </a:rPr>
                        <a:t>Los alumnos elaboraron cuadros comparativos y</a:t>
                      </a:r>
                      <a:r>
                        <a:rPr lang="es-MX" sz="1600" b="0" baseline="0" dirty="0" smtClean="0">
                          <a:latin typeface="Calibri Light" panose="020F0302020204030204" pitchFamily="34" charset="0"/>
                        </a:rPr>
                        <a:t> respondieron un cuestionario </a:t>
                      </a:r>
                      <a:r>
                        <a:rPr lang="es-MX" sz="1600" b="0" dirty="0" smtClean="0">
                          <a:latin typeface="Calibri Light" panose="020F0302020204030204" pitchFamily="34" charset="0"/>
                        </a:rPr>
                        <a:t>de manera individual . </a:t>
                      </a:r>
                      <a:endParaRPr lang="es-MX" sz="1600" b="0" dirty="0">
                        <a:latin typeface="Calibri Light" panose="020F0302020204030204" pitchFamily="34" charset="0"/>
                      </a:endParaRPr>
                    </a:p>
                  </a:txBody>
                  <a:tcPr anchor="ctr"/>
                </a:tc>
              </a:tr>
              <a:tr h="673020">
                <a:tc>
                  <a:txBody>
                    <a:bodyPr/>
                    <a:lstStyle/>
                    <a:p>
                      <a:pPr algn="ctr"/>
                      <a:r>
                        <a:rPr lang="es-MX" sz="1600" dirty="0" smtClean="0">
                          <a:latin typeface="Calibri Light" panose="020F0302020204030204" pitchFamily="34" charset="0"/>
                        </a:rPr>
                        <a:t>Descripción cierre</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Los</a:t>
                      </a:r>
                      <a:r>
                        <a:rPr lang="es-MX" sz="1600" baseline="0" dirty="0" smtClean="0">
                          <a:latin typeface="Calibri Light" panose="020F0302020204030204" pitchFamily="34" charset="0"/>
                        </a:rPr>
                        <a:t> alumnos analizaron, compararon y debatieron el contenido de sus cuadros de manera grupal.</a:t>
                      </a:r>
                      <a:endParaRPr lang="es-MX" sz="1600" dirty="0">
                        <a:latin typeface="Calibri Light" panose="020F0302020204030204" pitchFamily="34" charset="0"/>
                      </a:endParaRPr>
                    </a:p>
                  </a:txBody>
                  <a:tcPr anchor="ctr"/>
                </a:tc>
              </a:tr>
              <a:tr h="673020">
                <a:tc>
                  <a:txBody>
                    <a:bodyPr/>
                    <a:lstStyle/>
                    <a:p>
                      <a:pPr algn="ctr"/>
                      <a:r>
                        <a:rPr lang="es-MX" sz="1600" dirty="0" smtClean="0">
                          <a:latin typeface="Calibri Light" panose="020F0302020204030204" pitchFamily="34" charset="0"/>
                        </a:rPr>
                        <a:t>Descripción seguimiento</a:t>
                      </a:r>
                      <a:endParaRPr lang="es-MX" sz="160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latin typeface="Calibri Light" panose="020F0302020204030204" pitchFamily="34" charset="0"/>
                        </a:rPr>
                        <a:t>Continuar</a:t>
                      </a:r>
                      <a:r>
                        <a:rPr lang="es-MX" sz="1600" baseline="0" dirty="0" smtClean="0">
                          <a:latin typeface="Calibri Light" panose="020F0302020204030204" pitchFamily="34" charset="0"/>
                        </a:rPr>
                        <a:t> </a:t>
                      </a:r>
                      <a:r>
                        <a:rPr lang="es-MX" sz="1600" dirty="0" smtClean="0">
                          <a:latin typeface="Calibri Light" panose="020F0302020204030204" pitchFamily="34" charset="0"/>
                        </a:rPr>
                        <a:t>con técnicas de pintura</a:t>
                      </a:r>
                      <a:r>
                        <a:rPr lang="es-MX" sz="1600" baseline="0" dirty="0" smtClean="0">
                          <a:latin typeface="Calibri Light" panose="020F0302020204030204" pitchFamily="34" charset="0"/>
                        </a:rPr>
                        <a:t> (Taller de expresión gráfica I).</a:t>
                      </a:r>
                      <a:endParaRPr lang="es-MX" sz="1600" dirty="0" smtClean="0">
                        <a:latin typeface="Calibri Light" panose="020F0302020204030204" pitchFamily="34" charset="0"/>
                      </a:endParaRPr>
                    </a:p>
                  </a:txBody>
                  <a:tcPr anchor="ctr"/>
                </a:tc>
              </a:tr>
              <a:tr h="1523152">
                <a:tc>
                  <a:txBody>
                    <a:bodyPr/>
                    <a:lstStyle/>
                    <a:p>
                      <a:pPr algn="ctr"/>
                      <a:r>
                        <a:rPr lang="es-MX" sz="1600" dirty="0" smtClean="0">
                          <a:latin typeface="Calibri Light" panose="020F0302020204030204" pitchFamily="34" charset="0"/>
                        </a:rPr>
                        <a:t>Análisis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Logros alcanzados: </a:t>
                      </a:r>
                    </a:p>
                    <a:p>
                      <a:pPr marL="285750" indent="-285750" algn="l">
                        <a:buFont typeface="Arial" panose="020B0604020202020204" pitchFamily="34" charset="0"/>
                        <a:buChar char="•"/>
                      </a:pPr>
                      <a:r>
                        <a:rPr lang="es-MX" sz="1600" dirty="0" smtClean="0">
                          <a:latin typeface="Calibri Light" panose="020F0302020204030204" pitchFamily="34" charset="0"/>
                        </a:rPr>
                        <a:t>Los alumnos incorporaron</a:t>
                      </a:r>
                      <a:r>
                        <a:rPr lang="es-MX" sz="1600" baseline="0" dirty="0" smtClean="0">
                          <a:latin typeface="Calibri Light" panose="020F0302020204030204" pitchFamily="34" charset="0"/>
                        </a:rPr>
                        <a:t> conceptos de las 3 disciplinas y se mostraron con interés en realizar una actividad de investigación .</a:t>
                      </a:r>
                      <a:endParaRPr lang="es-MX" sz="1600" dirty="0" smtClean="0">
                        <a:latin typeface="Calibri Light" panose="020F03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600" dirty="0" smtClean="0">
                          <a:latin typeface="Calibri Light" panose="020F0302020204030204" pitchFamily="34" charset="0"/>
                        </a:rPr>
                        <a:t>Aspectos a mejorar: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600" dirty="0" smtClean="0">
                        <a:latin typeface="Calibri Light" panose="020F0302020204030204" pitchFamily="34" charset="0"/>
                      </a:endParaRPr>
                    </a:p>
                  </a:txBody>
                  <a:tcPr anchor="ctr"/>
                </a:tc>
              </a:tr>
              <a:tr h="673020">
                <a:tc>
                  <a:txBody>
                    <a:bodyPr/>
                    <a:lstStyle/>
                    <a:p>
                      <a:pPr algn="ctr"/>
                      <a:r>
                        <a:rPr lang="es-MX" sz="1600" dirty="0" smtClean="0">
                          <a:latin typeface="Calibri Light" panose="020F0302020204030204" pitchFamily="34" charset="0"/>
                        </a:rPr>
                        <a:t>Toma de decisiones</a:t>
                      </a:r>
                      <a:endParaRPr lang="es-MX" sz="160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aseline="0" dirty="0" smtClean="0">
                          <a:latin typeface="Calibri Light" panose="020F0302020204030204" pitchFamily="34" charset="0"/>
                        </a:rPr>
                        <a:t>Se propone realizar una actividad adicional (ensayo) como complemento de la obra pictórica final.</a:t>
                      </a:r>
                    </a:p>
                  </a:txBody>
                  <a:tcPr anchor="ctr"/>
                </a:tc>
              </a:tr>
            </a:tbl>
          </a:graphicData>
        </a:graphic>
      </p:graphicFrame>
      <p:pic>
        <p:nvPicPr>
          <p:cNvPr id="5" name="Picture 2" descr="Conexiones"/>
          <p:cNvPicPr>
            <a:picLocks noChangeAspect="1" noChangeArrowheads="1"/>
          </p:cNvPicPr>
          <p:nvPr/>
        </p:nvPicPr>
        <p:blipFill>
          <a:blip r:embed="rId2" cstate="print"/>
          <a:srcRect/>
          <a:stretch>
            <a:fillRect/>
          </a:stretch>
        </p:blipFill>
        <p:spPr bwMode="auto">
          <a:xfrm>
            <a:off x="0" y="0"/>
            <a:ext cx="8178085" cy="1345511"/>
          </a:xfrm>
          <a:prstGeom prst="rect">
            <a:avLst/>
          </a:prstGeom>
          <a:noFill/>
        </p:spPr>
      </p:pic>
      <p:pic>
        <p:nvPicPr>
          <p:cNvPr id="2" name="Imagen 1"/>
          <p:cNvPicPr>
            <a:picLocks noChangeAspect="1"/>
          </p:cNvPicPr>
          <p:nvPr/>
        </p:nvPicPr>
        <p:blipFill rotWithShape="1">
          <a:blip r:embed="rId3"/>
          <a:srcRect l="26774" t="20211" r="27805" b="23425"/>
          <a:stretch/>
        </p:blipFill>
        <p:spPr>
          <a:xfrm>
            <a:off x="8251511" y="2457450"/>
            <a:ext cx="3850004" cy="2686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518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exiones"/>
          <p:cNvPicPr>
            <a:picLocks noChangeAspect="1" noChangeArrowheads="1"/>
          </p:cNvPicPr>
          <p:nvPr/>
        </p:nvPicPr>
        <p:blipFill>
          <a:blip r:embed="rId3" cstate="print"/>
          <a:srcRect/>
          <a:stretch>
            <a:fillRect/>
          </a:stretch>
        </p:blipFill>
        <p:spPr bwMode="auto">
          <a:xfrm>
            <a:off x="0" y="0"/>
            <a:ext cx="8178085" cy="1345511"/>
          </a:xfrm>
          <a:prstGeom prst="rect">
            <a:avLst/>
          </a:prstGeom>
          <a:noFill/>
        </p:spPr>
      </p:pic>
      <p:graphicFrame>
        <p:nvGraphicFramePr>
          <p:cNvPr id="6" name="Tabla 5"/>
          <p:cNvGraphicFramePr>
            <a:graphicFrameLocks noGrp="1"/>
          </p:cNvGraphicFramePr>
          <p:nvPr>
            <p:extLst>
              <p:ext uri="{D42A27DB-BD31-4B8C-83A1-F6EECF244321}">
                <p14:modId xmlns:p14="http://schemas.microsoft.com/office/powerpoint/2010/main" val="2322938134"/>
              </p:ext>
            </p:extLst>
          </p:nvPr>
        </p:nvGraphicFramePr>
        <p:xfrm>
          <a:off x="182876" y="2114597"/>
          <a:ext cx="8703950" cy="3012440"/>
        </p:xfrm>
        <a:graphic>
          <a:graphicData uri="http://schemas.openxmlformats.org/drawingml/2006/table">
            <a:tbl>
              <a:tblPr firstRow="1" bandRow="1">
                <a:tableStyleId>{69CF1AB2-1976-4502-BF36-3FF5EA218861}</a:tableStyleId>
              </a:tblPr>
              <a:tblGrid>
                <a:gridCol w="2240271"/>
                <a:gridCol w="6463679"/>
              </a:tblGrid>
              <a:tr h="370840">
                <a:tc>
                  <a:txBody>
                    <a:bodyPr/>
                    <a:lstStyle/>
                    <a:p>
                      <a:pPr algn="ctr"/>
                      <a:r>
                        <a:rPr lang="es-MX" sz="1600" b="0" dirty="0" smtClean="0">
                          <a:latin typeface="Calibri Light" panose="020F0302020204030204" pitchFamily="34" charset="0"/>
                        </a:rPr>
                        <a:t>Nombre</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Técnicas de dibujo y bocetos</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Objetivo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Aplicar</a:t>
                      </a:r>
                      <a:r>
                        <a:rPr lang="es-MX" sz="1600" baseline="0" dirty="0" smtClean="0">
                          <a:latin typeface="Calibri Light" panose="020F0302020204030204" pitchFamily="34" charset="0"/>
                        </a:rPr>
                        <a:t> las </a:t>
                      </a:r>
                      <a:r>
                        <a:rPr lang="es-MX" sz="1600" dirty="0" smtClean="0">
                          <a:latin typeface="Calibri Light" panose="020F0302020204030204" pitchFamily="34" charset="0"/>
                        </a:rPr>
                        <a:t>técnicas pictóricas (carboncillo, lápiz, pastel, acuarela, tinta, óleo)</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Grado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6º semestre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Fecha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2 de mayo de 2019</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Asignaturas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Taller de Expresión</a:t>
                      </a:r>
                      <a:r>
                        <a:rPr lang="es-MX" sz="1600" baseline="0" dirty="0" smtClean="0">
                          <a:latin typeface="Calibri Light" panose="020F0302020204030204" pitchFamily="34" charset="0"/>
                        </a:rPr>
                        <a:t> Gráfica</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Fuentes de apoyo</a:t>
                      </a:r>
                      <a:endParaRPr lang="es-MX" sz="1600" dirty="0">
                        <a:latin typeface="Calibri Light" panose="020F0302020204030204" pitchFamily="34" charset="0"/>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smtClean="0">
                          <a:solidFill>
                            <a:schemeClr val="dk1"/>
                          </a:solidFill>
                          <a:effectLst/>
                          <a:latin typeface="Calibri Light" panose="020F0302020204030204" pitchFamily="34" charset="0"/>
                          <a:ea typeface="+mn-ea"/>
                          <a:cs typeface="+mn-cs"/>
                        </a:rPr>
                        <a:t>Castellanos, A. Dibujo. Editorial </a:t>
                      </a:r>
                      <a:r>
                        <a:rPr lang="es-ES" sz="1600" kern="1200" dirty="0" err="1" smtClean="0">
                          <a:solidFill>
                            <a:schemeClr val="dk1"/>
                          </a:solidFill>
                          <a:effectLst/>
                          <a:latin typeface="Calibri Light" panose="020F0302020204030204" pitchFamily="34" charset="0"/>
                          <a:ea typeface="+mn-ea"/>
                          <a:cs typeface="+mn-cs"/>
                        </a:rPr>
                        <a:t>Brevia</a:t>
                      </a:r>
                      <a:r>
                        <a:rPr lang="es-ES" sz="1600" kern="1200" dirty="0" smtClean="0">
                          <a:solidFill>
                            <a:schemeClr val="dk1"/>
                          </a:solidFill>
                          <a:effectLst/>
                          <a:latin typeface="Calibri Light" panose="020F0302020204030204" pitchFamily="34" charset="0"/>
                          <a:ea typeface="+mn-ea"/>
                          <a:cs typeface="+mn-cs"/>
                        </a:rPr>
                        <a:t>. 2006.</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Heller</a:t>
                      </a:r>
                      <a:r>
                        <a:rPr lang="es-ES" sz="1600" kern="1200" dirty="0" smtClean="0">
                          <a:solidFill>
                            <a:schemeClr val="dk1"/>
                          </a:solidFill>
                          <a:effectLst/>
                          <a:latin typeface="Calibri Light" panose="020F0302020204030204" pitchFamily="34" charset="0"/>
                          <a:ea typeface="+mn-ea"/>
                          <a:cs typeface="+mn-cs"/>
                        </a:rPr>
                        <a:t>, E. Psicología de los colores. Editorial Gustavo </a:t>
                      </a:r>
                      <a:r>
                        <a:rPr lang="es-ES" sz="1600" kern="1200" dirty="0" err="1" smtClean="0">
                          <a:solidFill>
                            <a:schemeClr val="dk1"/>
                          </a:solidFill>
                          <a:effectLst/>
                          <a:latin typeface="Calibri Light" panose="020F0302020204030204" pitchFamily="34" charset="0"/>
                          <a:ea typeface="+mn-ea"/>
                          <a:cs typeface="+mn-cs"/>
                        </a:rPr>
                        <a:t>Gilli</a:t>
                      </a:r>
                      <a:r>
                        <a:rPr lang="es-ES" sz="1600" kern="1200" dirty="0" smtClean="0">
                          <a:solidFill>
                            <a:schemeClr val="dk1"/>
                          </a:solidFill>
                          <a:effectLst/>
                          <a:latin typeface="Calibri Light" panose="020F0302020204030204" pitchFamily="34" charset="0"/>
                          <a:ea typeface="+mn-ea"/>
                          <a:cs typeface="+mn-cs"/>
                        </a:rPr>
                        <a:t>. 2004.</a:t>
                      </a:r>
                      <a:endParaRPr lang="es-MX" sz="1600" kern="1200" dirty="0" smtClean="0">
                        <a:solidFill>
                          <a:schemeClr val="dk1"/>
                        </a:solidFill>
                        <a:effectLst/>
                        <a:latin typeface="Calibri Light" panose="020F0302020204030204" pitchFamily="34" charset="0"/>
                        <a:ea typeface="+mn-ea"/>
                        <a:cs typeface="+mn-cs"/>
                      </a:endParaRPr>
                    </a:p>
                  </a:txBody>
                  <a:tcPr anchor="ctr"/>
                </a:tc>
              </a:tr>
              <a:tr h="370840">
                <a:tc>
                  <a:txBody>
                    <a:bodyPr/>
                    <a:lstStyle/>
                    <a:p>
                      <a:pPr algn="ctr"/>
                      <a:r>
                        <a:rPr lang="es-MX" sz="1600" b="0" dirty="0" smtClean="0">
                          <a:latin typeface="Calibri Light" panose="020F0302020204030204" pitchFamily="34" charset="0"/>
                        </a:rPr>
                        <a:t>Justificación</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Apropiarse de los conocimientos y habilidades</a:t>
                      </a:r>
                      <a:r>
                        <a:rPr lang="es-MX" sz="1600" b="0" baseline="0" dirty="0" smtClean="0">
                          <a:latin typeface="Calibri Light" panose="020F0302020204030204" pitchFamily="34" charset="0"/>
                        </a:rPr>
                        <a:t> necesarias para el desarrollo de su proyecto.</a:t>
                      </a:r>
                      <a:endParaRPr lang="es-MX" sz="1600" b="0" dirty="0">
                        <a:latin typeface="Calibri Light" panose="020F0302020204030204" pitchFamily="34" charset="0"/>
                      </a:endParaRPr>
                    </a:p>
                  </a:txBody>
                  <a:tcPr anchor="ctr"/>
                </a:tc>
              </a:tr>
            </a:tbl>
          </a:graphicData>
        </a:graphic>
      </p:graphicFrame>
      <p:sp>
        <p:nvSpPr>
          <p:cNvPr id="8" name="CuadroTexto 7"/>
          <p:cNvSpPr txBox="1"/>
          <p:nvPr/>
        </p:nvSpPr>
        <p:spPr>
          <a:xfrm>
            <a:off x="142875" y="1345511"/>
            <a:ext cx="4200525" cy="400110"/>
          </a:xfrm>
          <a:prstGeom prst="rect">
            <a:avLst/>
          </a:prstGeom>
          <a:noFill/>
        </p:spPr>
        <p:txBody>
          <a:bodyPr wrap="square" rtlCol="0">
            <a:spAutoFit/>
          </a:bodyPr>
          <a:lstStyle/>
          <a:p>
            <a:r>
              <a:rPr lang="es-MX" sz="2000" dirty="0" smtClean="0">
                <a:latin typeface="Calibri Light" panose="020F0302020204030204" pitchFamily="34" charset="0"/>
              </a:rPr>
              <a:t>Desarrollo: Asignatura</a:t>
            </a:r>
            <a:endParaRPr lang="es-MX" sz="2000" dirty="0">
              <a:latin typeface="Calibri Light" panose="020F0302020204030204" pitchFamily="3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15" y="3457569"/>
            <a:ext cx="2432450" cy="324326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4615" y="123988"/>
            <a:ext cx="2432450" cy="3243265"/>
          </a:xfrm>
          <a:prstGeom prst="rect">
            <a:avLst/>
          </a:prstGeom>
        </p:spPr>
      </p:pic>
    </p:spTree>
    <p:extLst>
      <p:ext uri="{BB962C8B-B14F-4D97-AF65-F5344CB8AC3E}">
        <p14:creationId xmlns:p14="http://schemas.microsoft.com/office/powerpoint/2010/main" val="1203678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lgn="just">
              <a:buNone/>
            </a:pPr>
            <a:r>
              <a:rPr lang="es-MX" sz="3200" b="1" dirty="0" smtClean="0">
                <a:solidFill>
                  <a:schemeClr val="tx2"/>
                </a:solidFill>
                <a:latin typeface="Calibri Light" panose="020F0302020204030204" pitchFamily="34" charset="0"/>
              </a:rPr>
              <a:t>Integrantes del equipo: 3</a:t>
            </a:r>
          </a:p>
          <a:p>
            <a:pPr algn="r"/>
            <a:endParaRPr lang="es-MX" dirty="0" smtClean="0">
              <a:latin typeface="Calibri Light" panose="020F0302020204030204" pitchFamily="34" charset="0"/>
            </a:endParaRPr>
          </a:p>
          <a:p>
            <a:r>
              <a:rPr lang="es-MX" dirty="0" smtClean="0">
                <a:latin typeface="Calibri Light" panose="020F0302020204030204" pitchFamily="34" charset="0"/>
              </a:rPr>
              <a:t>Margarita López Zavala (Taller de Expresión Gráfica I y II)</a:t>
            </a:r>
          </a:p>
          <a:p>
            <a:endParaRPr lang="es-MX" dirty="0" smtClean="0">
              <a:latin typeface="Calibri Light" panose="020F0302020204030204" pitchFamily="34" charset="0"/>
            </a:endParaRPr>
          </a:p>
          <a:p>
            <a:r>
              <a:rPr lang="es-MX" dirty="0" smtClean="0">
                <a:latin typeface="Calibri Light" panose="020F0302020204030204" pitchFamily="34" charset="0"/>
              </a:rPr>
              <a:t>Ricardo Fernando Aguilar Pérez (Filosofía I y II)</a:t>
            </a:r>
          </a:p>
          <a:p>
            <a:endParaRPr lang="es-MX" dirty="0" smtClean="0">
              <a:latin typeface="Calibri Light" panose="020F0302020204030204" pitchFamily="34" charset="0"/>
            </a:endParaRPr>
          </a:p>
          <a:p>
            <a:r>
              <a:rPr lang="es-MX" dirty="0" smtClean="0">
                <a:latin typeface="Calibri Light" panose="020F0302020204030204" pitchFamily="34" charset="0"/>
              </a:rPr>
              <a:t>Cynthia Paola Cadena Ramírez (Biología III y IV)</a:t>
            </a:r>
          </a:p>
          <a:p>
            <a:endParaRPr lang="es-MX" dirty="0" smtClean="0">
              <a:latin typeface="Calibri Light" panose="020F0302020204030204" pitchFamily="34" charset="0"/>
            </a:endParaRPr>
          </a:p>
          <a:p>
            <a:endParaRPr lang="es-MX" dirty="0"/>
          </a:p>
        </p:txBody>
      </p:sp>
      <p:pic>
        <p:nvPicPr>
          <p:cNvPr id="4" name="Picture 2" descr="Conexiones"/>
          <p:cNvPicPr>
            <a:picLocks noChangeAspect="1" noChangeArrowheads="1"/>
          </p:cNvPicPr>
          <p:nvPr/>
        </p:nvPicPr>
        <p:blipFill>
          <a:blip r:embed="rId3" cstate="print"/>
          <a:srcRect/>
          <a:stretch>
            <a:fillRect/>
          </a:stretch>
        </p:blipFill>
        <p:spPr bwMode="auto">
          <a:xfrm>
            <a:off x="0" y="-27295"/>
            <a:ext cx="9144001" cy="1504430"/>
          </a:xfrm>
          <a:prstGeom prst="rect">
            <a:avLst/>
          </a:prstGeom>
          <a:noFill/>
        </p:spPr>
      </p:pic>
      <p:sp>
        <p:nvSpPr>
          <p:cNvPr id="5" name="Marcador de contenido 7"/>
          <p:cNvSpPr txBox="1">
            <a:spLocks/>
          </p:cNvSpPr>
          <p:nvPr/>
        </p:nvSpPr>
        <p:spPr>
          <a:xfrm>
            <a:off x="8422783" y="1676"/>
            <a:ext cx="3705252"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a:t>
            </a:r>
            <a:r>
              <a:rPr lang="es-MX" sz="2400" dirty="0">
                <a:latin typeface="Calibri Light" panose="020F0302020204030204" pitchFamily="34" charset="0"/>
              </a:rPr>
              <a:t>2</a:t>
            </a:r>
            <a:r>
              <a:rPr lang="es-MX" sz="2400" dirty="0" smtClean="0">
                <a:latin typeface="Calibri Light" panose="020F0302020204030204" pitchFamily="34" charset="0"/>
              </a:rPr>
              <a:t>. </a:t>
            </a:r>
          </a:p>
          <a:p>
            <a:pPr marL="0" indent="0" algn="r">
              <a:buNone/>
            </a:pPr>
            <a:r>
              <a:rPr lang="es-MX" sz="2400" dirty="0" smtClean="0">
                <a:latin typeface="Calibri Light" panose="020F0302020204030204" pitchFamily="34" charset="0"/>
              </a:rPr>
              <a:t>Nombre de maestros y asignaturas</a:t>
            </a:r>
          </a:p>
        </p:txBody>
      </p:sp>
    </p:spTree>
    <p:extLst>
      <p:ext uri="{BB962C8B-B14F-4D97-AF65-F5344CB8AC3E}">
        <p14:creationId xmlns:p14="http://schemas.microsoft.com/office/powerpoint/2010/main" val="1536352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012169908"/>
              </p:ext>
            </p:extLst>
          </p:nvPr>
        </p:nvGraphicFramePr>
        <p:xfrm>
          <a:off x="171968" y="1560590"/>
          <a:ext cx="8643417" cy="5181600"/>
        </p:xfrm>
        <a:graphic>
          <a:graphicData uri="http://schemas.openxmlformats.org/drawingml/2006/table">
            <a:tbl>
              <a:tblPr firstRow="1" bandRow="1">
                <a:tableStyleId>{69CF1AB2-1976-4502-BF36-3FF5EA218861}</a:tableStyleId>
              </a:tblPr>
              <a:tblGrid>
                <a:gridCol w="2013659"/>
                <a:gridCol w="6629758"/>
              </a:tblGrid>
              <a:tr h="370840">
                <a:tc>
                  <a:txBody>
                    <a:bodyPr/>
                    <a:lstStyle/>
                    <a:p>
                      <a:pPr algn="ctr"/>
                      <a:r>
                        <a:rPr lang="es-MX" sz="1600" b="0" dirty="0" smtClean="0">
                          <a:latin typeface="Calibri Light" panose="020F0302020204030204" pitchFamily="34" charset="0"/>
                        </a:rPr>
                        <a:t>Descripción apertura</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Inicio con lluvia de ideas, repaso de las técnicas de </a:t>
                      </a:r>
                      <a:r>
                        <a:rPr lang="es-MX" sz="1600" b="0" dirty="0" err="1" smtClean="0">
                          <a:latin typeface="Calibri Light" panose="020F0302020204030204" pitchFamily="34" charset="0"/>
                        </a:rPr>
                        <a:t>bocetaje</a:t>
                      </a:r>
                      <a:r>
                        <a:rPr lang="es-MX" sz="1600" b="0" baseline="0" dirty="0" smtClean="0">
                          <a:latin typeface="Calibri Light" panose="020F0302020204030204" pitchFamily="34" charset="0"/>
                        </a:rPr>
                        <a:t> y</a:t>
                      </a:r>
                      <a:r>
                        <a:rPr lang="es-MX" sz="1600" b="0" dirty="0" smtClean="0">
                          <a:latin typeface="Calibri Light" panose="020F0302020204030204" pitchFamily="34" charset="0"/>
                        </a:rPr>
                        <a:t> dibujo con grafito.</a:t>
                      </a:r>
                    </a:p>
                  </a:txBody>
                  <a:tcPr anchor="ctr"/>
                </a:tc>
              </a:tr>
              <a:tr h="370840">
                <a:tc>
                  <a:txBody>
                    <a:bodyPr/>
                    <a:lstStyle/>
                    <a:p>
                      <a:pPr algn="ctr"/>
                      <a:r>
                        <a:rPr lang="es-MX" sz="1600" b="0" dirty="0" smtClean="0">
                          <a:latin typeface="Calibri Light" panose="020F0302020204030204" pitchFamily="34" charset="0"/>
                        </a:rPr>
                        <a:t>Descripción desarrollo</a:t>
                      </a:r>
                      <a:endParaRPr lang="es-MX" sz="1600" b="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0" dirty="0" smtClean="0">
                          <a:latin typeface="Calibri Light" panose="020F0302020204030204" pitchFamily="34" charset="0"/>
                        </a:rPr>
                        <a:t>Plasmar las primeras ideas con bocetos comprensivos</a:t>
                      </a:r>
                      <a:r>
                        <a:rPr lang="es-MX" sz="1600" b="0" baseline="0" dirty="0" smtClean="0">
                          <a:latin typeface="Calibri Light" panose="020F0302020204030204" pitchFamily="34" charset="0"/>
                        </a:rPr>
                        <a:t> y desarrollar una justificación previa del concepto de la obra.</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cierre</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Ejecución</a:t>
                      </a:r>
                      <a:r>
                        <a:rPr lang="es-MX" sz="1600" baseline="0" dirty="0" smtClean="0">
                          <a:latin typeface="Calibri Light" panose="020F0302020204030204" pitchFamily="34" charset="0"/>
                        </a:rPr>
                        <a:t> de la pintura con la técnica elegida y presentación de la obra al término del curso </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seguimiento</a:t>
                      </a:r>
                      <a:endParaRPr lang="es-MX" sz="160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latin typeface="Calibri Light" panose="020F0302020204030204" pitchFamily="34" charset="0"/>
                        </a:rPr>
                        <a:t>-Revisión</a:t>
                      </a:r>
                      <a:r>
                        <a:rPr lang="es-MX" sz="1600" baseline="0" dirty="0" smtClean="0">
                          <a:latin typeface="Calibri Light" panose="020F0302020204030204" pitchFamily="34" charset="0"/>
                        </a:rPr>
                        <a:t> de las primeras lluvias de ideas, sugerencias y correcciones.</a:t>
                      </a:r>
                    </a:p>
                    <a:p>
                      <a:pPr marL="0" marR="0" indent="0" algn="l" defTabSz="914400" rtl="0" eaLnBrk="1" fontAlgn="auto" latinLnBrk="0" hangingPunct="1">
                        <a:lnSpc>
                          <a:spcPct val="100000"/>
                        </a:lnSpc>
                        <a:spcBef>
                          <a:spcPts val="0"/>
                        </a:spcBef>
                        <a:spcAft>
                          <a:spcPts val="0"/>
                        </a:spcAft>
                        <a:buClrTx/>
                        <a:buSzTx/>
                        <a:buFontTx/>
                        <a:buNone/>
                        <a:tabLst/>
                        <a:defRPr/>
                      </a:pPr>
                      <a:r>
                        <a:rPr lang="es-MX" sz="1600" baseline="0" dirty="0" smtClean="0">
                          <a:latin typeface="Calibri Light" panose="020F0302020204030204" pitchFamily="34" charset="0"/>
                        </a:rPr>
                        <a:t>-Revisión de la justificación (descripción de la futura obra).</a:t>
                      </a:r>
                    </a:p>
                    <a:p>
                      <a:pPr marL="0" marR="0" indent="0" algn="l" defTabSz="914400" rtl="0" eaLnBrk="1" fontAlgn="auto" latinLnBrk="0" hangingPunct="1">
                        <a:lnSpc>
                          <a:spcPct val="100000"/>
                        </a:lnSpc>
                        <a:spcBef>
                          <a:spcPts val="0"/>
                        </a:spcBef>
                        <a:spcAft>
                          <a:spcPts val="0"/>
                        </a:spcAft>
                        <a:buClrTx/>
                        <a:buSzTx/>
                        <a:buFontTx/>
                        <a:buNone/>
                        <a:tabLst/>
                        <a:defRPr/>
                      </a:pPr>
                      <a:r>
                        <a:rPr lang="es-MX" sz="1600" baseline="0" dirty="0" smtClean="0">
                          <a:latin typeface="Calibri Light" panose="020F0302020204030204" pitchFamily="34" charset="0"/>
                        </a:rPr>
                        <a:t>-Revisión del boceto fino, dibujo, color y elementos que integran la obra</a:t>
                      </a:r>
                    </a:p>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latin typeface="Calibri Light" panose="020F0302020204030204" pitchFamily="34" charset="0"/>
                        </a:rPr>
                        <a:t>-Seguimiento de la ejecución de la pintura.</a:t>
                      </a:r>
                    </a:p>
                  </a:txBody>
                  <a:tcPr anchor="ctr"/>
                </a:tc>
              </a:tr>
              <a:tr h="370840">
                <a:tc>
                  <a:txBody>
                    <a:bodyPr/>
                    <a:lstStyle/>
                    <a:p>
                      <a:pPr algn="ctr"/>
                      <a:r>
                        <a:rPr lang="es-MX" sz="1600" dirty="0" smtClean="0">
                          <a:latin typeface="Calibri Light" panose="020F0302020204030204" pitchFamily="34" charset="0"/>
                        </a:rPr>
                        <a:t>Análisis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Logros alcanzados: </a:t>
                      </a:r>
                    </a:p>
                    <a:p>
                      <a:pPr marL="285750" indent="-285750" algn="l">
                        <a:buFont typeface="Arial" panose="020B0604020202020204" pitchFamily="34" charset="0"/>
                        <a:buChar char="•"/>
                      </a:pPr>
                      <a:r>
                        <a:rPr lang="es-MX" sz="1600" dirty="0" smtClean="0">
                          <a:latin typeface="Calibri Light" panose="020F0302020204030204" pitchFamily="34" charset="0"/>
                        </a:rPr>
                        <a:t>En</a:t>
                      </a:r>
                      <a:r>
                        <a:rPr lang="es-MX" sz="1600" baseline="0" dirty="0" smtClean="0">
                          <a:latin typeface="Calibri Light" panose="020F0302020204030204" pitchFamily="34" charset="0"/>
                        </a:rPr>
                        <a:t> su mayoría, los alumnos llegaron al término de su obra de manera satisfactoria</a:t>
                      </a:r>
                      <a:endParaRPr lang="es-MX" sz="1600" dirty="0" smtClean="0">
                        <a:latin typeface="Calibri Light" panose="020F03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600" dirty="0" smtClean="0">
                          <a:latin typeface="Calibri Light" panose="020F0302020204030204" pitchFamily="34" charset="0"/>
                        </a:rPr>
                        <a:t>Aspectos a mejorar: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Continuar desarrollando y mejorando las técnicas de dibujo</a:t>
                      </a:r>
                      <a:r>
                        <a:rPr lang="es-MX" sz="1600" baseline="0" dirty="0" smtClean="0">
                          <a:latin typeface="Calibri Light" panose="020F0302020204030204" pitchFamily="34" charset="0"/>
                        </a:rPr>
                        <a:t> y pintura. </a:t>
                      </a:r>
                      <a:endParaRPr lang="es-MX" sz="1600" dirty="0" smtClean="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Toma de decisiones</a:t>
                      </a:r>
                      <a:endParaRPr lang="es-MX" sz="160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aseline="0" dirty="0" smtClean="0">
                          <a:latin typeface="Calibri Light" panose="020F0302020204030204" pitchFamily="34" charset="0"/>
                        </a:rPr>
                        <a:t>Se extiende el período de desarrollo de entrega bocetos ya que a algunos alumnos les costó trabajo perfeccionar las técnicas.</a:t>
                      </a:r>
                    </a:p>
                    <a:p>
                      <a:pPr marL="0" marR="0" indent="0" algn="l" defTabSz="914400" rtl="0" eaLnBrk="1" fontAlgn="auto" latinLnBrk="0" hangingPunct="1">
                        <a:lnSpc>
                          <a:spcPct val="100000"/>
                        </a:lnSpc>
                        <a:spcBef>
                          <a:spcPts val="0"/>
                        </a:spcBef>
                        <a:spcAft>
                          <a:spcPts val="0"/>
                        </a:spcAft>
                        <a:buClrTx/>
                        <a:buSzTx/>
                        <a:buFontTx/>
                        <a:buNone/>
                        <a:tabLst/>
                        <a:defRPr/>
                      </a:pPr>
                      <a:r>
                        <a:rPr lang="es-MX" sz="1600" baseline="0" dirty="0" smtClean="0">
                          <a:latin typeface="Calibri Light" panose="020F0302020204030204" pitchFamily="34" charset="0"/>
                        </a:rPr>
                        <a:t>Algunos alumnos cambiaron de forma drástica su proyecto en el último momento.</a:t>
                      </a:r>
                    </a:p>
                  </a:txBody>
                  <a:tcPr anchor="ctr"/>
                </a:tc>
              </a:tr>
            </a:tbl>
          </a:graphicData>
        </a:graphic>
      </p:graphicFrame>
      <p:pic>
        <p:nvPicPr>
          <p:cNvPr id="5" name="Picture 2" descr="Conexiones"/>
          <p:cNvPicPr>
            <a:picLocks noChangeAspect="1" noChangeArrowheads="1"/>
          </p:cNvPicPr>
          <p:nvPr/>
        </p:nvPicPr>
        <p:blipFill>
          <a:blip r:embed="rId2" cstate="print"/>
          <a:srcRect/>
          <a:stretch>
            <a:fillRect/>
          </a:stretch>
        </p:blipFill>
        <p:spPr bwMode="auto">
          <a:xfrm>
            <a:off x="0" y="0"/>
            <a:ext cx="8178085" cy="1345511"/>
          </a:xfrm>
          <a:prstGeom prst="rect">
            <a:avLst/>
          </a:prstGeom>
          <a:noFill/>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53723" y="3945522"/>
            <a:ext cx="3236909" cy="2427682"/>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425" y="141727"/>
            <a:ext cx="2422594" cy="3230124"/>
          </a:xfrm>
          <a:prstGeom prst="rect">
            <a:avLst/>
          </a:prstGeom>
        </p:spPr>
      </p:pic>
    </p:spTree>
    <p:extLst>
      <p:ext uri="{BB962C8B-B14F-4D97-AF65-F5344CB8AC3E}">
        <p14:creationId xmlns:p14="http://schemas.microsoft.com/office/powerpoint/2010/main" val="370140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exiones"/>
          <p:cNvPicPr>
            <a:picLocks noChangeAspect="1" noChangeArrowheads="1"/>
          </p:cNvPicPr>
          <p:nvPr/>
        </p:nvPicPr>
        <p:blipFill>
          <a:blip r:embed="rId3" cstate="print"/>
          <a:srcRect/>
          <a:stretch>
            <a:fillRect/>
          </a:stretch>
        </p:blipFill>
        <p:spPr bwMode="auto">
          <a:xfrm>
            <a:off x="0" y="0"/>
            <a:ext cx="8178085" cy="1345511"/>
          </a:xfrm>
          <a:prstGeom prst="rect">
            <a:avLst/>
          </a:prstGeom>
          <a:noFill/>
        </p:spPr>
      </p:pic>
      <p:graphicFrame>
        <p:nvGraphicFramePr>
          <p:cNvPr id="6" name="Tabla 5"/>
          <p:cNvGraphicFramePr>
            <a:graphicFrameLocks noGrp="1"/>
          </p:cNvGraphicFramePr>
          <p:nvPr>
            <p:extLst>
              <p:ext uri="{D42A27DB-BD31-4B8C-83A1-F6EECF244321}">
                <p14:modId xmlns:p14="http://schemas.microsoft.com/office/powerpoint/2010/main" val="2474462642"/>
              </p:ext>
            </p:extLst>
          </p:nvPr>
        </p:nvGraphicFramePr>
        <p:xfrm>
          <a:off x="154299" y="1714549"/>
          <a:ext cx="9046851" cy="4602480"/>
        </p:xfrm>
        <a:graphic>
          <a:graphicData uri="http://schemas.openxmlformats.org/drawingml/2006/table">
            <a:tbl>
              <a:tblPr firstRow="1" bandRow="1">
                <a:tableStyleId>{69CF1AB2-1976-4502-BF36-3FF5EA218861}</a:tableStyleId>
              </a:tblPr>
              <a:tblGrid>
                <a:gridCol w="2328529"/>
                <a:gridCol w="6718322"/>
              </a:tblGrid>
              <a:tr h="370840">
                <a:tc>
                  <a:txBody>
                    <a:bodyPr/>
                    <a:lstStyle/>
                    <a:p>
                      <a:pPr algn="ctr"/>
                      <a:r>
                        <a:rPr lang="es-MX" sz="1600" b="0" dirty="0" smtClean="0">
                          <a:latin typeface="Calibri Light" panose="020F0302020204030204" pitchFamily="34" charset="0"/>
                        </a:rPr>
                        <a:t>Nombre</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Obras pictóricas</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Objetivo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Elaborar obras pictóricas surrealistas desde el contexto de las mutaciones,</a:t>
                      </a:r>
                      <a:r>
                        <a:rPr lang="es-MX" sz="1600" baseline="0" dirty="0" smtClean="0">
                          <a:latin typeface="Calibri Light" panose="020F0302020204030204" pitchFamily="34" charset="0"/>
                        </a:rPr>
                        <a:t> la</a:t>
                      </a:r>
                      <a:r>
                        <a:rPr lang="es-MX" sz="1600" dirty="0" smtClean="0">
                          <a:latin typeface="Calibri Light" panose="020F0302020204030204" pitchFamily="34" charset="0"/>
                        </a:rPr>
                        <a:t> bioética,</a:t>
                      </a:r>
                      <a:r>
                        <a:rPr lang="es-MX" sz="1600" baseline="0" dirty="0" smtClean="0">
                          <a:latin typeface="Calibri Light" panose="020F0302020204030204" pitchFamily="34" charset="0"/>
                        </a:rPr>
                        <a:t> la estética</a:t>
                      </a:r>
                      <a:r>
                        <a:rPr lang="es-MX" sz="1600" dirty="0" smtClean="0">
                          <a:latin typeface="Calibri Light" panose="020F0302020204030204" pitchFamily="34" charset="0"/>
                        </a:rPr>
                        <a:t> y la moral.</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Grado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6º semestre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Fecha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24 de mayo de 2019</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Asignaturas</a:t>
                      </a:r>
                      <a:endParaRPr lang="es-MX" sz="160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latin typeface="Calibri Light" panose="020F0302020204030204" pitchFamily="34" charset="0"/>
                        </a:rPr>
                        <a:t>Filosofía I,</a:t>
                      </a:r>
                      <a:r>
                        <a:rPr lang="es-MX" sz="1600" baseline="0" dirty="0" smtClean="0">
                          <a:latin typeface="Calibri Light" panose="020F0302020204030204" pitchFamily="34" charset="0"/>
                        </a:rPr>
                        <a:t> </a:t>
                      </a:r>
                      <a:r>
                        <a:rPr lang="es-MX" sz="1600" dirty="0" smtClean="0">
                          <a:latin typeface="Calibri Light" panose="020F0302020204030204" pitchFamily="34" charset="0"/>
                        </a:rPr>
                        <a:t>Biología III,</a:t>
                      </a:r>
                      <a:r>
                        <a:rPr lang="es-MX" sz="1600" baseline="0" dirty="0" smtClean="0">
                          <a:latin typeface="Calibri Light" panose="020F0302020204030204" pitchFamily="34" charset="0"/>
                        </a:rPr>
                        <a:t> </a:t>
                      </a:r>
                      <a:r>
                        <a:rPr lang="es-MX" sz="1600" dirty="0" smtClean="0">
                          <a:latin typeface="Calibri Light" panose="020F0302020204030204" pitchFamily="34" charset="0"/>
                        </a:rPr>
                        <a:t>Taller de Expresión Gráfica I</a:t>
                      </a:r>
                    </a:p>
                  </a:txBody>
                  <a:tcPr anchor="ctr"/>
                </a:tc>
              </a:tr>
              <a:tr h="370840">
                <a:tc>
                  <a:txBody>
                    <a:bodyPr/>
                    <a:lstStyle/>
                    <a:p>
                      <a:pPr algn="ctr"/>
                      <a:r>
                        <a:rPr lang="es-MX" sz="1600" dirty="0" smtClean="0">
                          <a:latin typeface="Calibri Light" panose="020F0302020204030204" pitchFamily="34" charset="0"/>
                        </a:rPr>
                        <a:t>Fuentes de apoyo</a:t>
                      </a:r>
                      <a:endParaRPr lang="es-MX" sz="1600" dirty="0">
                        <a:latin typeface="Calibri Light" panose="020F0302020204030204" pitchFamily="34" charset="0"/>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smtClean="0">
                          <a:solidFill>
                            <a:schemeClr val="dk1"/>
                          </a:solidFill>
                          <a:effectLst/>
                          <a:latin typeface="Calibri Light" panose="020F0302020204030204" pitchFamily="34" charset="0"/>
                          <a:ea typeface="+mn-ea"/>
                          <a:cs typeface="+mn-cs"/>
                        </a:rPr>
                        <a:t>Castellanos, A. Dibujo. Editorial </a:t>
                      </a:r>
                      <a:r>
                        <a:rPr lang="es-ES" sz="1600" kern="1200" dirty="0" err="1" smtClean="0">
                          <a:solidFill>
                            <a:schemeClr val="dk1"/>
                          </a:solidFill>
                          <a:effectLst/>
                          <a:latin typeface="Calibri Light" panose="020F0302020204030204" pitchFamily="34" charset="0"/>
                          <a:ea typeface="+mn-ea"/>
                          <a:cs typeface="+mn-cs"/>
                        </a:rPr>
                        <a:t>Brevia</a:t>
                      </a:r>
                      <a:r>
                        <a:rPr lang="es-ES" sz="1600" kern="1200" dirty="0" smtClean="0">
                          <a:solidFill>
                            <a:schemeClr val="dk1"/>
                          </a:solidFill>
                          <a:effectLst/>
                          <a:latin typeface="Calibri Light" panose="020F0302020204030204" pitchFamily="34" charset="0"/>
                          <a:ea typeface="+mn-ea"/>
                          <a:cs typeface="+mn-cs"/>
                        </a:rPr>
                        <a:t>. 2006.</a:t>
                      </a:r>
                      <a:endParaRPr lang="es-MX" sz="1600" baseline="0" dirty="0" smtClean="0">
                        <a:latin typeface="Calibri Light" panose="020F030202020403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Cerejido</a:t>
                      </a:r>
                      <a:r>
                        <a:rPr lang="es-ES" sz="1600" kern="1200" dirty="0" smtClean="0">
                          <a:solidFill>
                            <a:schemeClr val="dk1"/>
                          </a:solidFill>
                          <a:effectLst/>
                          <a:latin typeface="Calibri Light" panose="020F0302020204030204" pitchFamily="34" charset="0"/>
                          <a:ea typeface="+mn-ea"/>
                          <a:cs typeface="+mn-cs"/>
                        </a:rPr>
                        <a:t>, M. Ciencia sin seso, locura doble. Siglo veintiuno editores. 1994.</a:t>
                      </a:r>
                    </a:p>
                    <a:p>
                      <a:pPr marL="285750" indent="-285750" algn="l">
                        <a:buFont typeface="Arial" panose="020B0604020202020204" pitchFamily="34" charset="0"/>
                        <a:buChar char="•"/>
                      </a:pPr>
                      <a:r>
                        <a:rPr lang="es-MX" sz="1600" dirty="0" smtClean="0">
                          <a:latin typeface="Calibri Light" panose="020F0302020204030204" pitchFamily="34" charset="0"/>
                        </a:rPr>
                        <a:t>Curtis H,</a:t>
                      </a:r>
                      <a:r>
                        <a:rPr lang="es-MX" sz="1600" baseline="0" dirty="0" smtClean="0">
                          <a:latin typeface="Calibri Light" panose="020F0302020204030204" pitchFamily="34" charset="0"/>
                        </a:rPr>
                        <a:t> Barnes N, </a:t>
                      </a:r>
                      <a:r>
                        <a:rPr lang="es-MX" sz="1600" baseline="0" dirty="0" err="1" smtClean="0">
                          <a:latin typeface="Calibri Light" panose="020F0302020204030204" pitchFamily="34" charset="0"/>
                        </a:rPr>
                        <a:t>Schnek</a:t>
                      </a:r>
                      <a:r>
                        <a:rPr lang="es-MX" sz="1600" baseline="0" dirty="0" smtClean="0">
                          <a:latin typeface="Calibri Light" panose="020F0302020204030204" pitchFamily="34" charset="0"/>
                        </a:rPr>
                        <a:t> A y </a:t>
                      </a:r>
                      <a:r>
                        <a:rPr lang="es-MX" sz="1600" baseline="0" dirty="0" err="1" smtClean="0">
                          <a:latin typeface="Calibri Light" panose="020F0302020204030204" pitchFamily="34" charset="0"/>
                        </a:rPr>
                        <a:t>Massarini</a:t>
                      </a:r>
                      <a:r>
                        <a:rPr lang="es-MX" sz="1600" baseline="0" dirty="0" smtClean="0">
                          <a:latin typeface="Calibri Light" panose="020F0302020204030204" pitchFamily="34" charset="0"/>
                        </a:rPr>
                        <a:t> A. 2013. Biología. 7ª edición. Editorial Médica Panamericana.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dirty="0" err="1" smtClean="0">
                          <a:solidFill>
                            <a:schemeClr val="dk1"/>
                          </a:solidFill>
                          <a:effectLst/>
                          <a:latin typeface="Calibri Light" panose="020F0302020204030204" pitchFamily="34" charset="0"/>
                          <a:ea typeface="+mn-ea"/>
                          <a:cs typeface="+mn-cs"/>
                        </a:rPr>
                        <a:t>Heller</a:t>
                      </a:r>
                      <a:r>
                        <a:rPr lang="es-ES" sz="1600" kern="1200" dirty="0" smtClean="0">
                          <a:solidFill>
                            <a:schemeClr val="dk1"/>
                          </a:solidFill>
                          <a:effectLst/>
                          <a:latin typeface="Calibri Light" panose="020F0302020204030204" pitchFamily="34" charset="0"/>
                          <a:ea typeface="+mn-ea"/>
                          <a:cs typeface="+mn-cs"/>
                        </a:rPr>
                        <a:t>, E. Psicología de los colores. Editorial Gustavo </a:t>
                      </a:r>
                      <a:r>
                        <a:rPr lang="es-ES" sz="1600" kern="1200" dirty="0" err="1" smtClean="0">
                          <a:solidFill>
                            <a:schemeClr val="dk1"/>
                          </a:solidFill>
                          <a:effectLst/>
                          <a:latin typeface="Calibri Light" panose="020F0302020204030204" pitchFamily="34" charset="0"/>
                          <a:ea typeface="+mn-ea"/>
                          <a:cs typeface="+mn-cs"/>
                        </a:rPr>
                        <a:t>Gilli</a:t>
                      </a:r>
                      <a:r>
                        <a:rPr lang="es-ES" sz="1600" kern="1200" dirty="0" smtClean="0">
                          <a:solidFill>
                            <a:schemeClr val="dk1"/>
                          </a:solidFill>
                          <a:effectLst/>
                          <a:latin typeface="Calibri Light" panose="020F0302020204030204" pitchFamily="34" charset="0"/>
                          <a:ea typeface="+mn-ea"/>
                          <a:cs typeface="+mn-cs"/>
                        </a:rPr>
                        <a:t>. 2004.</a:t>
                      </a:r>
                      <a:endParaRPr lang="es-MX" sz="1600" kern="1200" dirty="0" smtClean="0">
                        <a:solidFill>
                          <a:schemeClr val="dk1"/>
                        </a:solidFill>
                        <a:effectLst/>
                        <a:latin typeface="Calibri Light" panose="020F0302020204030204" pitchFamily="34"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Miller K y </a:t>
                      </a:r>
                      <a:r>
                        <a:rPr lang="es-MX" sz="1600" dirty="0" err="1" smtClean="0">
                          <a:latin typeface="Calibri Light" panose="020F0302020204030204" pitchFamily="34" charset="0"/>
                        </a:rPr>
                        <a:t>Levine</a:t>
                      </a:r>
                      <a:r>
                        <a:rPr lang="es-MX" sz="1600" dirty="0" smtClean="0">
                          <a:latin typeface="Calibri Light" panose="020F0302020204030204" pitchFamily="34" charset="0"/>
                        </a:rPr>
                        <a:t> J. 2010. Biología. Pearson.</a:t>
                      </a:r>
                    </a:p>
                    <a:p>
                      <a:pPr marL="285750" indent="-285750">
                        <a:buFont typeface="Arial" panose="020B0604020202020204" pitchFamily="34" charset="0"/>
                        <a:buChar char="•"/>
                      </a:pPr>
                      <a:r>
                        <a:rPr lang="es-ES" sz="1600" kern="1200" dirty="0" smtClean="0">
                          <a:solidFill>
                            <a:schemeClr val="dk1"/>
                          </a:solidFill>
                          <a:effectLst/>
                          <a:latin typeface="Calibri Light" panose="020F0302020204030204" pitchFamily="34" charset="0"/>
                          <a:ea typeface="+mn-ea"/>
                          <a:cs typeface="+mn-cs"/>
                        </a:rPr>
                        <a:t>Villoro, L. Creer, saber y conocer. 1982.</a:t>
                      </a:r>
                      <a:endParaRPr lang="es-MX" sz="1600" kern="1200" dirty="0" smtClean="0">
                        <a:solidFill>
                          <a:schemeClr val="dk1"/>
                        </a:solidFill>
                        <a:effectLst/>
                        <a:latin typeface="Calibri Light" panose="020F0302020204030204" pitchFamily="34" charset="0"/>
                        <a:ea typeface="+mn-ea"/>
                        <a:cs typeface="+mn-cs"/>
                      </a:endParaRPr>
                    </a:p>
                  </a:txBody>
                  <a:tcPr anchor="ctr"/>
                </a:tc>
              </a:tr>
              <a:tr h="370840">
                <a:tc>
                  <a:txBody>
                    <a:bodyPr/>
                    <a:lstStyle/>
                    <a:p>
                      <a:pPr algn="ctr"/>
                      <a:r>
                        <a:rPr lang="es-MX" sz="1600" b="0" dirty="0" smtClean="0">
                          <a:latin typeface="Calibri Light" panose="020F0302020204030204" pitchFamily="34" charset="0"/>
                        </a:rPr>
                        <a:t>Justificación</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Los alumnos incorporan y aplican los conocimientos de las disciplinas.</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apertura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Los alumnos realizaron bocetos y</a:t>
                      </a:r>
                      <a:r>
                        <a:rPr lang="es-MX" sz="1600" baseline="0" dirty="0" smtClean="0">
                          <a:latin typeface="Calibri Light" panose="020F0302020204030204" pitchFamily="34" charset="0"/>
                        </a:rPr>
                        <a:t> propuestas de las obras pictóricas.</a:t>
                      </a:r>
                      <a:endParaRPr lang="es-MX" sz="1600" dirty="0" smtClean="0">
                        <a:latin typeface="Calibri Light" panose="020F0302020204030204" pitchFamily="34" charset="0"/>
                      </a:endParaRPr>
                    </a:p>
                  </a:txBody>
                  <a:tcPr anchor="ctr"/>
                </a:tc>
              </a:tr>
            </a:tbl>
          </a:graphicData>
        </a:graphic>
      </p:graphicFrame>
      <p:sp>
        <p:nvSpPr>
          <p:cNvPr id="8" name="CuadroTexto 7"/>
          <p:cNvSpPr txBox="1"/>
          <p:nvPr/>
        </p:nvSpPr>
        <p:spPr>
          <a:xfrm>
            <a:off x="114304" y="1257294"/>
            <a:ext cx="4200525" cy="400110"/>
          </a:xfrm>
          <a:prstGeom prst="rect">
            <a:avLst/>
          </a:prstGeom>
          <a:noFill/>
        </p:spPr>
        <p:txBody>
          <a:bodyPr wrap="square" rtlCol="0">
            <a:spAutoFit/>
          </a:bodyPr>
          <a:lstStyle/>
          <a:p>
            <a:r>
              <a:rPr lang="es-MX" sz="2000" dirty="0" smtClean="0">
                <a:latin typeface="Calibri Light" panose="020F0302020204030204" pitchFamily="34" charset="0"/>
              </a:rPr>
              <a:t>Cierre: Interdisciplinaria</a:t>
            </a:r>
            <a:endParaRPr lang="es-MX" sz="2000" dirty="0">
              <a:latin typeface="Calibri Light" panose="020F0302020204030204" pitchFamily="34" charset="0"/>
            </a:endParaRP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l="2187"/>
          <a:stretch/>
        </p:blipFill>
        <p:spPr>
          <a:xfrm rot="5400000">
            <a:off x="8961199" y="482839"/>
            <a:ext cx="3527900" cy="2705099"/>
          </a:xfrm>
          <a:prstGeom prst="rect">
            <a:avLst/>
          </a:prstGeom>
        </p:spPr>
      </p:pic>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r="4352" b="2709"/>
          <a:stretch/>
        </p:blipFill>
        <p:spPr>
          <a:xfrm>
            <a:off x="9372599" y="3189224"/>
            <a:ext cx="2705100" cy="3668776"/>
          </a:xfrm>
          <a:prstGeom prst="rect">
            <a:avLst/>
          </a:prstGeom>
        </p:spPr>
      </p:pic>
    </p:spTree>
    <p:extLst>
      <p:ext uri="{BB962C8B-B14F-4D97-AF65-F5344CB8AC3E}">
        <p14:creationId xmlns:p14="http://schemas.microsoft.com/office/powerpoint/2010/main" val="2952595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699349241"/>
              </p:ext>
            </p:extLst>
          </p:nvPr>
        </p:nvGraphicFramePr>
        <p:xfrm>
          <a:off x="129108" y="1288359"/>
          <a:ext cx="8643417" cy="3175000"/>
        </p:xfrm>
        <a:graphic>
          <a:graphicData uri="http://schemas.openxmlformats.org/drawingml/2006/table">
            <a:tbl>
              <a:tblPr firstRow="1" bandRow="1">
                <a:tableStyleId>{69CF1AB2-1976-4502-BF36-3FF5EA218861}</a:tableStyleId>
              </a:tblPr>
              <a:tblGrid>
                <a:gridCol w="2013659"/>
                <a:gridCol w="6629758"/>
              </a:tblGrid>
              <a:tr h="370840">
                <a:tc>
                  <a:txBody>
                    <a:bodyPr/>
                    <a:lstStyle/>
                    <a:p>
                      <a:pPr algn="ctr"/>
                      <a:r>
                        <a:rPr lang="es-MX" sz="1600" b="0" dirty="0" smtClean="0">
                          <a:latin typeface="Calibri Light" panose="020F0302020204030204" pitchFamily="34" charset="0"/>
                        </a:rPr>
                        <a:t>Descripción desarrollo</a:t>
                      </a:r>
                      <a:endParaRPr lang="es-MX" sz="1600" b="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0" dirty="0" smtClean="0">
                          <a:latin typeface="Calibri Light" panose="020F0302020204030204" pitchFamily="34" charset="0"/>
                        </a:rPr>
                        <a:t>Se</a:t>
                      </a:r>
                      <a:r>
                        <a:rPr lang="es-MX" sz="1600" b="0" baseline="0" dirty="0" smtClean="0">
                          <a:latin typeface="Calibri Light" panose="020F0302020204030204" pitchFamily="34" charset="0"/>
                        </a:rPr>
                        <a:t> e</a:t>
                      </a:r>
                      <a:r>
                        <a:rPr lang="es-MX" sz="1600" b="0" dirty="0" smtClean="0">
                          <a:latin typeface="Calibri Light" panose="020F0302020204030204" pitchFamily="34" charset="0"/>
                        </a:rPr>
                        <a:t>jecutó </a:t>
                      </a:r>
                      <a:r>
                        <a:rPr lang="es-MX" sz="1600" b="0" baseline="0" dirty="0" smtClean="0">
                          <a:latin typeface="Calibri Light" panose="020F0302020204030204" pitchFamily="34" charset="0"/>
                        </a:rPr>
                        <a:t>la pintura con la técnica elegida (óleo).</a:t>
                      </a:r>
                      <a:endParaRPr lang="es-MX" sz="1600" b="0" dirty="0" smtClean="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cierre</a:t>
                      </a:r>
                      <a:endParaRPr lang="es-MX" sz="1600" dirty="0">
                        <a:latin typeface="Calibri Light" panose="020F03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aseline="0" dirty="0" smtClean="0">
                          <a:latin typeface="Calibri Light" panose="020F0302020204030204" pitchFamily="34" charset="0"/>
                        </a:rPr>
                        <a:t>Se realizó la presentación y explicación de la obra al término del curso como parte de la evaluación final de las 3 disciplinas.</a:t>
                      </a:r>
                      <a:endParaRPr lang="es-MX" sz="1600" dirty="0" smtClean="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Descripción seguimiento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N.A.</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Análisis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Logros alcanzados: </a:t>
                      </a:r>
                    </a:p>
                    <a:p>
                      <a:pPr marL="285750" indent="-285750" algn="l">
                        <a:buFont typeface="Arial" panose="020B0604020202020204" pitchFamily="34" charset="0"/>
                        <a:buChar char="•"/>
                      </a:pPr>
                      <a:r>
                        <a:rPr lang="es-MX" sz="1600" dirty="0" smtClean="0">
                          <a:latin typeface="Calibri Light" panose="020F0302020204030204" pitchFamily="34" charset="0"/>
                        </a:rPr>
                        <a:t>Los</a:t>
                      </a:r>
                      <a:r>
                        <a:rPr lang="es-MX" sz="1600" baseline="0" dirty="0" smtClean="0">
                          <a:latin typeface="Calibri Light" panose="020F0302020204030204" pitchFamily="34" charset="0"/>
                        </a:rPr>
                        <a:t> alumnos entregaron obras pictóricas surrealistas con técnica al óleo.</a:t>
                      </a:r>
                      <a:endParaRPr lang="es-MX" sz="1600" dirty="0" smtClean="0">
                        <a:latin typeface="Calibri Light" panose="020F03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600" dirty="0" smtClean="0">
                          <a:latin typeface="Calibri Light" panose="020F0302020204030204" pitchFamily="34" charset="0"/>
                        </a:rPr>
                        <a:t>Aspectos a mejorar: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600" dirty="0" smtClean="0">
                          <a:latin typeface="Calibri Light" panose="020F0302020204030204" pitchFamily="34" charset="0"/>
                        </a:rPr>
                        <a:t>N.A.</a:t>
                      </a:r>
                    </a:p>
                  </a:txBody>
                  <a:tcPr anchor="ctr"/>
                </a:tc>
              </a:tr>
              <a:tr h="370840">
                <a:tc>
                  <a:txBody>
                    <a:bodyPr/>
                    <a:lstStyle/>
                    <a:p>
                      <a:pPr algn="ctr"/>
                      <a:r>
                        <a:rPr lang="es-MX" sz="1600" dirty="0" smtClean="0">
                          <a:latin typeface="Calibri Light" panose="020F0302020204030204" pitchFamily="34" charset="0"/>
                        </a:rPr>
                        <a:t>Toma de decisiones</a:t>
                      </a:r>
                      <a:endParaRPr lang="es-MX" sz="1600" dirty="0">
                        <a:latin typeface="Calibri Light" panose="020F0302020204030204" pitchFamily="34" charset="0"/>
                      </a:endParaRPr>
                    </a:p>
                  </a:txBody>
                  <a:tcPr anchor="ctr"/>
                </a:tc>
                <a:tc>
                  <a:txBody>
                    <a:bodyPr/>
                    <a:lstStyle/>
                    <a:p>
                      <a:pPr algn="l"/>
                      <a:r>
                        <a:rPr lang="es-MX" sz="1600" baseline="0" dirty="0" smtClean="0">
                          <a:latin typeface="Calibri Light" panose="020F0302020204030204" pitchFamily="34" charset="0"/>
                        </a:rPr>
                        <a:t>No se pudo realizar la exposición de las obras a gran escala por falta de tiempo y espacio.</a:t>
                      </a:r>
                    </a:p>
                  </a:txBody>
                  <a:tcPr anchor="ctr"/>
                </a:tc>
              </a:tr>
            </a:tbl>
          </a:graphicData>
        </a:graphic>
      </p:graphicFrame>
      <p:pic>
        <p:nvPicPr>
          <p:cNvPr id="5" name="Picture 2" descr="Conexiones"/>
          <p:cNvPicPr>
            <a:picLocks noChangeAspect="1" noChangeArrowheads="1"/>
          </p:cNvPicPr>
          <p:nvPr/>
        </p:nvPicPr>
        <p:blipFill>
          <a:blip r:embed="rId2" cstate="print"/>
          <a:srcRect/>
          <a:stretch>
            <a:fillRect/>
          </a:stretch>
        </p:blipFill>
        <p:spPr bwMode="auto">
          <a:xfrm>
            <a:off x="0" y="0"/>
            <a:ext cx="8178085" cy="1345511"/>
          </a:xfrm>
          <a:prstGeom prst="rect">
            <a:avLst/>
          </a:prstGeom>
          <a:noFill/>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53380" t="5457" r="5053" b="53264"/>
          <a:stretch/>
        </p:blipFill>
        <p:spPr>
          <a:xfrm rot="16200000">
            <a:off x="5207130" y="3979091"/>
            <a:ext cx="2391401" cy="3166390"/>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50821" t="49255" r="6841" b="8820"/>
          <a:stretch/>
        </p:blipFill>
        <p:spPr>
          <a:xfrm rot="16200000">
            <a:off x="9315288" y="4022952"/>
            <a:ext cx="2357437" cy="3112631"/>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449870" y="514352"/>
            <a:ext cx="4114802" cy="3086101"/>
          </a:xfrm>
          <a:prstGeom prst="rect">
            <a:avLst/>
          </a:prstGeom>
        </p:spPr>
      </p:pic>
      <p:pic>
        <p:nvPicPr>
          <p:cNvPr id="13" name="Imagen 12"/>
          <p:cNvPicPr>
            <a:picLocks noChangeAspect="1"/>
          </p:cNvPicPr>
          <p:nvPr/>
        </p:nvPicPr>
        <p:blipFill rotWithShape="1">
          <a:blip r:embed="rId6" cstate="print">
            <a:extLst>
              <a:ext uri="{28A0092B-C50C-407E-A947-70E740481C1C}">
                <a14:useLocalDpi xmlns:a14="http://schemas.microsoft.com/office/drawing/2010/main" val="0"/>
              </a:ext>
            </a:extLst>
          </a:blip>
          <a:srcRect t="5486" r="3333" b="3682"/>
          <a:stretch/>
        </p:blipFill>
        <p:spPr>
          <a:xfrm rot="16200000">
            <a:off x="1212466" y="4102484"/>
            <a:ext cx="2357436" cy="2953569"/>
          </a:xfrm>
          <a:prstGeom prst="rect">
            <a:avLst/>
          </a:prstGeom>
        </p:spPr>
      </p:pic>
    </p:spTree>
    <p:extLst>
      <p:ext uri="{BB962C8B-B14F-4D97-AF65-F5344CB8AC3E}">
        <p14:creationId xmlns:p14="http://schemas.microsoft.com/office/powerpoint/2010/main" val="3715229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7701" t="4598" r="7925" b="4819"/>
          <a:stretch/>
        </p:blipFill>
        <p:spPr>
          <a:xfrm>
            <a:off x="7915275" y="82331"/>
            <a:ext cx="4114800" cy="6682139"/>
          </a:xfrm>
          <a:prstGeom prst="rect">
            <a:avLst/>
          </a:prstGeom>
        </p:spPr>
      </p:pic>
      <p:sp>
        <p:nvSpPr>
          <p:cNvPr id="5" name="CuadroTexto 4"/>
          <p:cNvSpPr txBox="1"/>
          <p:nvPr/>
        </p:nvSpPr>
        <p:spPr>
          <a:xfrm>
            <a:off x="5724524" y="6107900"/>
            <a:ext cx="2700337" cy="646331"/>
          </a:xfrm>
          <a:prstGeom prst="rect">
            <a:avLst/>
          </a:prstGeom>
          <a:noFill/>
        </p:spPr>
        <p:txBody>
          <a:bodyPr wrap="square" rtlCol="0">
            <a:spAutoFit/>
          </a:bodyPr>
          <a:lstStyle/>
          <a:p>
            <a:pPr algn="ctr"/>
            <a:r>
              <a:rPr lang="es-MX" dirty="0" smtClean="0">
                <a:latin typeface="+mj-lt"/>
              </a:rPr>
              <a:t>“Control humano” </a:t>
            </a:r>
          </a:p>
          <a:p>
            <a:pPr algn="ctr"/>
            <a:r>
              <a:rPr lang="es-MX" dirty="0" smtClean="0">
                <a:latin typeface="+mj-lt"/>
              </a:rPr>
              <a:t>Luis Alcántara</a:t>
            </a:r>
            <a:endParaRPr lang="es-MX" dirty="0">
              <a:latin typeface="+mj-lt"/>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66" y="69125"/>
            <a:ext cx="4773584" cy="6685106"/>
          </a:xfrm>
          <a:prstGeom prst="rect">
            <a:avLst/>
          </a:prstGeom>
        </p:spPr>
      </p:pic>
      <p:sp>
        <p:nvSpPr>
          <p:cNvPr id="7" name="CuadroTexto 6"/>
          <p:cNvSpPr txBox="1"/>
          <p:nvPr/>
        </p:nvSpPr>
        <p:spPr>
          <a:xfrm>
            <a:off x="4274343" y="69125"/>
            <a:ext cx="2700337" cy="646331"/>
          </a:xfrm>
          <a:prstGeom prst="rect">
            <a:avLst/>
          </a:prstGeom>
          <a:noFill/>
        </p:spPr>
        <p:txBody>
          <a:bodyPr wrap="square" rtlCol="0">
            <a:spAutoFit/>
          </a:bodyPr>
          <a:lstStyle/>
          <a:p>
            <a:pPr algn="ctr"/>
            <a:r>
              <a:rPr lang="es-MX" dirty="0" smtClean="0">
                <a:latin typeface="+mj-lt"/>
              </a:rPr>
              <a:t>“Epifanía” </a:t>
            </a:r>
          </a:p>
          <a:p>
            <a:pPr algn="ctr"/>
            <a:r>
              <a:rPr lang="es-MX" dirty="0" err="1" smtClean="0">
                <a:latin typeface="+mj-lt"/>
              </a:rPr>
              <a:t>Sevde</a:t>
            </a:r>
            <a:r>
              <a:rPr lang="es-MX" dirty="0" smtClean="0">
                <a:latin typeface="+mj-lt"/>
              </a:rPr>
              <a:t> </a:t>
            </a:r>
            <a:r>
              <a:rPr lang="es-MX" dirty="0" err="1" smtClean="0">
                <a:latin typeface="+mj-lt"/>
              </a:rPr>
              <a:t>Nur</a:t>
            </a:r>
            <a:endParaRPr lang="es-MX" dirty="0">
              <a:latin typeface="+mj-lt"/>
            </a:endParaRPr>
          </a:p>
        </p:txBody>
      </p:sp>
      <p:grpSp>
        <p:nvGrpSpPr>
          <p:cNvPr id="8" name="Grupo 7"/>
          <p:cNvGrpSpPr/>
          <p:nvPr/>
        </p:nvGrpSpPr>
        <p:grpSpPr>
          <a:xfrm>
            <a:off x="5129212" y="2200275"/>
            <a:ext cx="2938461" cy="2155052"/>
            <a:chOff x="772397" y="1210612"/>
            <a:chExt cx="10515600" cy="5643931"/>
          </a:xfrm>
        </p:grpSpPr>
        <p:pic>
          <p:nvPicPr>
            <p:cNvPr id="9" name="Picture 4" descr="Resultado de imagen para adn ar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2624" y="1210612"/>
              <a:ext cx="4515145" cy="5643931"/>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p:cNvSpPr txBox="1">
              <a:spLocks/>
            </p:cNvSpPr>
            <p:nvPr/>
          </p:nvSpPr>
          <p:spPr>
            <a:xfrm>
              <a:off x="772397" y="1441867"/>
              <a:ext cx="10515600" cy="3982747"/>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MX" sz="3200" b="1" dirty="0" smtClean="0">
                <a:latin typeface="Calibri Light" panose="020F0302020204030204" pitchFamily="34" charset="0"/>
              </a:endParaRPr>
            </a:p>
            <a:p>
              <a:pPr marL="0" indent="0" algn="ctr">
                <a:buFont typeface="Arial" panose="020B0604020202020204" pitchFamily="34" charset="0"/>
                <a:buNone/>
              </a:pPr>
              <a:endParaRPr lang="es-MX" sz="3200" b="1" dirty="0" smtClean="0">
                <a:latin typeface="Calibri Light" panose="020F0302020204030204" pitchFamily="34" charset="0"/>
              </a:endParaRPr>
            </a:p>
            <a:p>
              <a:pPr marL="0" indent="0" algn="ctr">
                <a:buFont typeface="Arial" panose="020B0604020202020204" pitchFamily="34" charset="0"/>
                <a:buNone/>
              </a:pPr>
              <a:endParaRPr lang="es-MX" sz="3200" b="1" dirty="0" smtClean="0">
                <a:latin typeface="Calibri Light" panose="020F0302020204030204" pitchFamily="34" charset="0"/>
              </a:endParaRPr>
            </a:p>
            <a:p>
              <a:pPr marL="0" indent="0" algn="ctr">
                <a:buFont typeface="Arial" panose="020B0604020202020204" pitchFamily="34" charset="0"/>
                <a:buNone/>
              </a:pPr>
              <a:r>
                <a:rPr lang="es-MX" sz="12000" b="1" dirty="0" err="1" smtClean="0">
                  <a:effectLst>
                    <a:outerShdw blurRad="38100" dist="38100" dir="2700000" algn="tl">
                      <a:srgbClr val="000000">
                        <a:alpha val="43137"/>
                      </a:srgbClr>
                    </a:outerShdw>
                  </a:effectLst>
                  <a:latin typeface="Chiller" panose="04020404031007020602" pitchFamily="82" charset="0"/>
                  <a:ea typeface="Ladybugletters" panose="02000603000000000000" pitchFamily="2" charset="0"/>
                </a:rPr>
                <a:t>MutArte</a:t>
              </a:r>
              <a:endParaRPr lang="es-MX" sz="12000" dirty="0" smtClean="0">
                <a:effectLst>
                  <a:outerShdw blurRad="38100" dist="38100" dir="2700000" algn="tl">
                    <a:srgbClr val="000000">
                      <a:alpha val="43137"/>
                    </a:srgbClr>
                  </a:outerShdw>
                </a:effectLst>
                <a:latin typeface="Chiller" panose="04020404031007020602" pitchFamily="82" charset="0"/>
                <a:ea typeface="Ladybugletters" panose="02000603000000000000" pitchFamily="2" charset="0"/>
              </a:endParaRPr>
            </a:p>
            <a:p>
              <a:pPr marL="0" indent="0" algn="ctr">
                <a:buFont typeface="Arial" panose="020B0604020202020204" pitchFamily="34" charset="0"/>
                <a:buNone/>
              </a:pPr>
              <a:endParaRPr lang="es-MX" sz="3200" dirty="0">
                <a:latin typeface="Calibri Light" panose="020F0302020204030204" pitchFamily="34" charset="0"/>
              </a:endParaRPr>
            </a:p>
          </p:txBody>
        </p:sp>
      </p:grpSp>
    </p:spTree>
    <p:extLst>
      <p:ext uri="{BB962C8B-B14F-4D97-AF65-F5344CB8AC3E}">
        <p14:creationId xmlns:p14="http://schemas.microsoft.com/office/powerpoint/2010/main" val="1902178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48" y="192865"/>
            <a:ext cx="5209695" cy="6365098"/>
          </a:xfrm>
          <a:prstGeom prst="rect">
            <a:avLst/>
          </a:prstGeom>
        </p:spPr>
      </p:pic>
      <p:sp>
        <p:nvSpPr>
          <p:cNvPr id="5" name="CuadroTexto 4"/>
          <p:cNvSpPr txBox="1"/>
          <p:nvPr/>
        </p:nvSpPr>
        <p:spPr>
          <a:xfrm>
            <a:off x="4813117" y="5911632"/>
            <a:ext cx="2700337" cy="646331"/>
          </a:xfrm>
          <a:prstGeom prst="rect">
            <a:avLst/>
          </a:prstGeom>
          <a:noFill/>
        </p:spPr>
        <p:txBody>
          <a:bodyPr wrap="square" rtlCol="0">
            <a:spAutoFit/>
          </a:bodyPr>
          <a:lstStyle/>
          <a:p>
            <a:pPr algn="ctr"/>
            <a:r>
              <a:rPr lang="es-MX" dirty="0" smtClean="0">
                <a:latin typeface="+mj-lt"/>
              </a:rPr>
              <a:t>“Roja” </a:t>
            </a:r>
          </a:p>
          <a:p>
            <a:pPr algn="ctr"/>
            <a:r>
              <a:rPr lang="es-MX" dirty="0" smtClean="0">
                <a:latin typeface="+mj-lt"/>
              </a:rPr>
              <a:t>Emiliano Jiménez </a:t>
            </a:r>
            <a:endParaRPr lang="es-MX" dirty="0">
              <a:latin typeface="+mj-lt"/>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968" y="192864"/>
            <a:ext cx="6474133" cy="4980103"/>
          </a:xfrm>
          <a:prstGeom prst="rect">
            <a:avLst/>
          </a:prstGeom>
        </p:spPr>
      </p:pic>
      <p:sp>
        <p:nvSpPr>
          <p:cNvPr id="7" name="CuadroTexto 6"/>
          <p:cNvSpPr txBox="1"/>
          <p:nvPr/>
        </p:nvSpPr>
        <p:spPr>
          <a:xfrm>
            <a:off x="9271764" y="5219134"/>
            <a:ext cx="2700337" cy="646331"/>
          </a:xfrm>
          <a:prstGeom prst="rect">
            <a:avLst/>
          </a:prstGeom>
          <a:noFill/>
        </p:spPr>
        <p:txBody>
          <a:bodyPr wrap="square" rtlCol="0">
            <a:spAutoFit/>
          </a:bodyPr>
          <a:lstStyle/>
          <a:p>
            <a:pPr algn="ctr"/>
            <a:r>
              <a:rPr lang="es-MX" dirty="0" smtClean="0">
                <a:latin typeface="+mj-lt"/>
              </a:rPr>
              <a:t>“Evolución” </a:t>
            </a:r>
          </a:p>
          <a:p>
            <a:pPr algn="ctr"/>
            <a:r>
              <a:rPr lang="es-MX" dirty="0" smtClean="0">
                <a:latin typeface="+mj-lt"/>
              </a:rPr>
              <a:t>Alejandro González</a:t>
            </a:r>
            <a:endParaRPr lang="es-MX" dirty="0">
              <a:latin typeface="+mj-lt"/>
            </a:endParaRPr>
          </a:p>
        </p:txBody>
      </p:sp>
    </p:spTree>
    <p:extLst>
      <p:ext uri="{BB962C8B-B14F-4D97-AF65-F5344CB8AC3E}">
        <p14:creationId xmlns:p14="http://schemas.microsoft.com/office/powerpoint/2010/main" val="1250520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6171" t="9366" r="6378" b="6811"/>
          <a:stretch/>
        </p:blipFill>
        <p:spPr>
          <a:xfrm rot="16200000">
            <a:off x="686409" y="-541328"/>
            <a:ext cx="4664873" cy="5961831"/>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7835" t="5057" r="6194" b="5490"/>
          <a:stretch/>
        </p:blipFill>
        <p:spPr>
          <a:xfrm>
            <a:off x="6083038" y="2055069"/>
            <a:ext cx="6038053" cy="4711938"/>
          </a:xfrm>
          <a:prstGeom prst="rect">
            <a:avLst/>
          </a:prstGeom>
        </p:spPr>
      </p:pic>
      <p:sp>
        <p:nvSpPr>
          <p:cNvPr id="13" name="CuadroTexto 12"/>
          <p:cNvSpPr txBox="1"/>
          <p:nvPr/>
        </p:nvSpPr>
        <p:spPr>
          <a:xfrm>
            <a:off x="9382822" y="1296946"/>
            <a:ext cx="2700337" cy="646331"/>
          </a:xfrm>
          <a:prstGeom prst="rect">
            <a:avLst/>
          </a:prstGeom>
          <a:noFill/>
        </p:spPr>
        <p:txBody>
          <a:bodyPr wrap="square" rtlCol="0">
            <a:spAutoFit/>
          </a:bodyPr>
          <a:lstStyle/>
          <a:p>
            <a:pPr algn="ctr"/>
            <a:r>
              <a:rPr lang="es-MX" dirty="0" smtClean="0">
                <a:latin typeface="+mj-lt"/>
              </a:rPr>
              <a:t>“</a:t>
            </a:r>
            <a:r>
              <a:rPr lang="es-MX" dirty="0" err="1" smtClean="0">
                <a:latin typeface="+mj-lt"/>
              </a:rPr>
              <a:t>Seed</a:t>
            </a:r>
            <a:r>
              <a:rPr lang="es-MX" dirty="0" smtClean="0">
                <a:latin typeface="+mj-lt"/>
              </a:rPr>
              <a:t> </a:t>
            </a:r>
            <a:r>
              <a:rPr lang="es-MX" dirty="0" err="1" smtClean="0">
                <a:latin typeface="+mj-lt"/>
              </a:rPr>
              <a:t>e</a:t>
            </a:r>
            <a:r>
              <a:rPr lang="es-MX" dirty="0" err="1" smtClean="0">
                <a:latin typeface="+mj-lt"/>
              </a:rPr>
              <a:t>ater</a:t>
            </a:r>
            <a:r>
              <a:rPr lang="es-MX" dirty="0" smtClean="0">
                <a:latin typeface="+mj-lt"/>
              </a:rPr>
              <a:t>” </a:t>
            </a:r>
          </a:p>
          <a:p>
            <a:pPr algn="ctr"/>
            <a:r>
              <a:rPr lang="es-MX" dirty="0" smtClean="0">
                <a:latin typeface="+mj-lt"/>
              </a:rPr>
              <a:t>Natalia Rodríguez</a:t>
            </a:r>
            <a:endParaRPr lang="es-MX" dirty="0">
              <a:latin typeface="+mj-lt"/>
            </a:endParaRPr>
          </a:p>
        </p:txBody>
      </p:sp>
      <p:sp>
        <p:nvSpPr>
          <p:cNvPr id="16" name="CuadroTexto 15"/>
          <p:cNvSpPr txBox="1"/>
          <p:nvPr/>
        </p:nvSpPr>
        <p:spPr>
          <a:xfrm>
            <a:off x="-45348" y="4772024"/>
            <a:ext cx="2700337" cy="646331"/>
          </a:xfrm>
          <a:prstGeom prst="rect">
            <a:avLst/>
          </a:prstGeom>
          <a:noFill/>
        </p:spPr>
        <p:txBody>
          <a:bodyPr wrap="square" rtlCol="0">
            <a:spAutoFit/>
          </a:bodyPr>
          <a:lstStyle/>
          <a:p>
            <a:pPr algn="ctr"/>
            <a:r>
              <a:rPr lang="es-MX" dirty="0" smtClean="0">
                <a:latin typeface="+mj-lt"/>
              </a:rPr>
              <a:t>“Mutación” </a:t>
            </a:r>
          </a:p>
          <a:p>
            <a:pPr algn="ctr"/>
            <a:r>
              <a:rPr lang="es-MX" dirty="0" smtClean="0">
                <a:latin typeface="+mj-lt"/>
              </a:rPr>
              <a:t>Jorge Rebolledo</a:t>
            </a:r>
            <a:endParaRPr lang="es-MX" dirty="0">
              <a:latin typeface="+mj-lt"/>
            </a:endParaRPr>
          </a:p>
        </p:txBody>
      </p:sp>
    </p:spTree>
    <p:extLst>
      <p:ext uri="{BB962C8B-B14F-4D97-AF65-F5344CB8AC3E}">
        <p14:creationId xmlns:p14="http://schemas.microsoft.com/office/powerpoint/2010/main" val="4268024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021" y="139700"/>
            <a:ext cx="6081184" cy="4560888"/>
          </a:xfrm>
        </p:spPr>
      </p:pic>
      <p:sp>
        <p:nvSpPr>
          <p:cNvPr id="5" name="CuadroTexto 4"/>
          <p:cNvSpPr txBox="1"/>
          <p:nvPr/>
        </p:nvSpPr>
        <p:spPr>
          <a:xfrm>
            <a:off x="-45348" y="4772024"/>
            <a:ext cx="2700337" cy="646331"/>
          </a:xfrm>
          <a:prstGeom prst="rect">
            <a:avLst/>
          </a:prstGeom>
          <a:noFill/>
        </p:spPr>
        <p:txBody>
          <a:bodyPr wrap="square" rtlCol="0">
            <a:spAutoFit/>
          </a:bodyPr>
          <a:lstStyle/>
          <a:p>
            <a:pPr algn="ctr"/>
            <a:r>
              <a:rPr lang="es-MX" dirty="0" smtClean="0">
                <a:latin typeface="+mj-lt"/>
              </a:rPr>
              <a:t>“Reflexión” </a:t>
            </a:r>
          </a:p>
          <a:p>
            <a:pPr algn="ctr"/>
            <a:r>
              <a:rPr lang="es-MX" dirty="0" smtClean="0">
                <a:latin typeface="+mj-lt"/>
              </a:rPr>
              <a:t>Hugo Galván</a:t>
            </a:r>
            <a:endParaRPr lang="es-MX" dirty="0">
              <a:latin typeface="+mj-lt"/>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7315" t="12291" r="8240" b="17083"/>
          <a:stretch/>
        </p:blipFill>
        <p:spPr>
          <a:xfrm>
            <a:off x="6872288" y="139700"/>
            <a:ext cx="5143500" cy="6506144"/>
          </a:xfrm>
          <a:prstGeom prst="rect">
            <a:avLst/>
          </a:prstGeom>
        </p:spPr>
      </p:pic>
      <p:sp>
        <p:nvSpPr>
          <p:cNvPr id="7" name="CuadroTexto 6"/>
          <p:cNvSpPr txBox="1"/>
          <p:nvPr/>
        </p:nvSpPr>
        <p:spPr>
          <a:xfrm>
            <a:off x="4621902" y="5999513"/>
            <a:ext cx="2700337" cy="646331"/>
          </a:xfrm>
          <a:prstGeom prst="rect">
            <a:avLst/>
          </a:prstGeom>
          <a:noFill/>
        </p:spPr>
        <p:txBody>
          <a:bodyPr wrap="square" rtlCol="0">
            <a:spAutoFit/>
          </a:bodyPr>
          <a:lstStyle/>
          <a:p>
            <a:pPr algn="ctr"/>
            <a:r>
              <a:rPr lang="es-MX" dirty="0" smtClean="0">
                <a:latin typeface="+mj-lt"/>
              </a:rPr>
              <a:t>“Sin </a:t>
            </a:r>
            <a:r>
              <a:rPr lang="es-MX" dirty="0" smtClean="0">
                <a:latin typeface="+mj-lt"/>
              </a:rPr>
              <a:t>título” </a:t>
            </a:r>
          </a:p>
          <a:p>
            <a:pPr algn="ctr"/>
            <a:r>
              <a:rPr lang="es-MX" dirty="0" smtClean="0">
                <a:latin typeface="+mj-lt"/>
              </a:rPr>
              <a:t>Andrés Olmos </a:t>
            </a:r>
            <a:endParaRPr lang="es-MX" dirty="0">
              <a:latin typeface="+mj-lt"/>
            </a:endParaRPr>
          </a:p>
        </p:txBody>
      </p:sp>
    </p:spTree>
    <p:extLst>
      <p:ext uri="{BB962C8B-B14F-4D97-AF65-F5344CB8AC3E}">
        <p14:creationId xmlns:p14="http://schemas.microsoft.com/office/powerpoint/2010/main" val="922016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nexiones"/>
          <p:cNvPicPr>
            <a:picLocks noChangeAspect="1" noChangeArrowheads="1"/>
          </p:cNvPicPr>
          <p:nvPr/>
        </p:nvPicPr>
        <p:blipFill>
          <a:blip r:embed="rId3" cstate="print"/>
          <a:srcRect/>
          <a:stretch>
            <a:fillRect/>
          </a:stretch>
        </p:blipFill>
        <p:spPr bwMode="auto">
          <a:xfrm>
            <a:off x="0" y="1676"/>
            <a:ext cx="8178085" cy="1345511"/>
          </a:xfrm>
          <a:prstGeom prst="rect">
            <a:avLst/>
          </a:prstGeom>
          <a:noFill/>
        </p:spPr>
      </p:pic>
      <p:sp>
        <p:nvSpPr>
          <p:cNvPr id="5" name="Marcador de contenido 7"/>
          <p:cNvSpPr txBox="1">
            <a:spLocks/>
          </p:cNvSpPr>
          <p:nvPr/>
        </p:nvSpPr>
        <p:spPr>
          <a:xfrm>
            <a:off x="8422783" y="1676"/>
            <a:ext cx="3705252"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13. </a:t>
            </a:r>
          </a:p>
          <a:p>
            <a:pPr marL="0" indent="0" algn="r">
              <a:buNone/>
            </a:pPr>
            <a:r>
              <a:rPr lang="es-MX" sz="2400" dirty="0" smtClean="0">
                <a:latin typeface="Calibri Light" panose="020F0302020204030204" pitchFamily="34" charset="0"/>
              </a:rPr>
              <a:t>Autoevaluación</a:t>
            </a:r>
          </a:p>
          <a:p>
            <a:pPr marL="0" indent="0" algn="r">
              <a:buNone/>
            </a:pPr>
            <a:endParaRPr lang="es-MX" sz="2400" dirty="0" smtClean="0">
              <a:latin typeface="Calibri Light" panose="020F0302020204030204" pitchFamily="34" charset="0"/>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893384" y="949851"/>
            <a:ext cx="4541671" cy="605556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77" y="1706796"/>
            <a:ext cx="6055562" cy="4541671"/>
          </a:xfrm>
          <a:prstGeom prst="rect">
            <a:avLst/>
          </a:prstGeom>
        </p:spPr>
      </p:pic>
    </p:spTree>
    <p:extLst>
      <p:ext uri="{BB962C8B-B14F-4D97-AF65-F5344CB8AC3E}">
        <p14:creationId xmlns:p14="http://schemas.microsoft.com/office/powerpoint/2010/main" val="1106171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2438" y="1497012"/>
            <a:ext cx="10515600" cy="4351338"/>
          </a:xfrm>
        </p:spPr>
        <p:txBody>
          <a:bodyPr>
            <a:normAutofit fontScale="92500" lnSpcReduction="10000"/>
          </a:bodyPr>
          <a:lstStyle/>
          <a:p>
            <a:pPr marL="0" indent="0" algn="just">
              <a:buNone/>
            </a:pPr>
            <a:r>
              <a:rPr lang="es-MX" b="1" dirty="0" smtClean="0">
                <a:latin typeface="+mj-lt"/>
              </a:rPr>
              <a:t>Lista de cambios</a:t>
            </a:r>
          </a:p>
          <a:p>
            <a:pPr algn="just"/>
            <a:r>
              <a:rPr lang="es-MX" dirty="0" smtClean="0">
                <a:latin typeface="+mj-lt"/>
              </a:rPr>
              <a:t>Se decidió extender el proyecto hasta junio del 2019 para que los programas operativos de las asignaturas pudieran cubrir los temas correspondientes relacionados con el proyecto. Asimismo, los alumnos tendrán más tiempo de elaborar la obra pictórica y desarrollar las diferentes técnicas.</a:t>
            </a:r>
          </a:p>
          <a:p>
            <a:pPr algn="just"/>
            <a:r>
              <a:rPr lang="es-MX" dirty="0" smtClean="0">
                <a:latin typeface="+mj-lt"/>
              </a:rPr>
              <a:t>Se </a:t>
            </a:r>
            <a:r>
              <a:rPr lang="es-MX" dirty="0" smtClean="0">
                <a:latin typeface="+mj-lt"/>
              </a:rPr>
              <a:t>agregaron actividades disciplinarias </a:t>
            </a:r>
            <a:r>
              <a:rPr lang="es-MX" dirty="0" smtClean="0">
                <a:latin typeface="+mj-lt"/>
              </a:rPr>
              <a:t>de </a:t>
            </a:r>
            <a:r>
              <a:rPr lang="es-MX" dirty="0" smtClean="0">
                <a:latin typeface="+mj-lt"/>
              </a:rPr>
              <a:t>las asignaturas para </a:t>
            </a:r>
            <a:r>
              <a:rPr lang="es-MX" dirty="0" smtClean="0">
                <a:latin typeface="+mj-lt"/>
              </a:rPr>
              <a:t>complementar, analizar y relacionar los </a:t>
            </a:r>
            <a:r>
              <a:rPr lang="es-MX" dirty="0" smtClean="0">
                <a:latin typeface="+mj-lt"/>
              </a:rPr>
              <a:t>temas.</a:t>
            </a:r>
          </a:p>
          <a:p>
            <a:pPr algn="just"/>
            <a:r>
              <a:rPr lang="es-MX" dirty="0" smtClean="0">
                <a:latin typeface="+mj-lt"/>
              </a:rPr>
              <a:t>Algunos alumnos cambiaron de opinión después de realizar los bocetos y modificaron su obra parcial o totalmente.</a:t>
            </a:r>
            <a:endParaRPr lang="es-MX" dirty="0" smtClean="0">
              <a:latin typeface="+mj-lt"/>
            </a:endParaRPr>
          </a:p>
          <a:p>
            <a:pPr algn="just"/>
            <a:r>
              <a:rPr lang="es-MX" dirty="0" smtClean="0">
                <a:latin typeface="Calibri Light" panose="020F0302020204030204" pitchFamily="34" charset="0"/>
              </a:rPr>
              <a:t>No </a:t>
            </a:r>
            <a:r>
              <a:rPr lang="es-MX" dirty="0">
                <a:latin typeface="Calibri Light" panose="020F0302020204030204" pitchFamily="34" charset="0"/>
              </a:rPr>
              <a:t>se pudo realizar la exposición de las obras a gran escala por falta de tiempo y espacio.</a:t>
            </a:r>
          </a:p>
          <a:p>
            <a:pPr algn="just"/>
            <a:endParaRPr lang="es-MX" dirty="0" smtClean="0">
              <a:latin typeface="+mj-lt"/>
            </a:endParaRPr>
          </a:p>
        </p:txBody>
      </p:sp>
      <p:pic>
        <p:nvPicPr>
          <p:cNvPr id="4" name="Picture 2" descr="Conexiones"/>
          <p:cNvPicPr>
            <a:picLocks noChangeAspect="1" noChangeArrowheads="1"/>
          </p:cNvPicPr>
          <p:nvPr/>
        </p:nvPicPr>
        <p:blipFill>
          <a:blip r:embed="rId2" cstate="print"/>
          <a:srcRect/>
          <a:stretch>
            <a:fillRect/>
          </a:stretch>
        </p:blipFill>
        <p:spPr bwMode="auto">
          <a:xfrm>
            <a:off x="0" y="8301"/>
            <a:ext cx="8178085" cy="1345511"/>
          </a:xfrm>
          <a:prstGeom prst="rect">
            <a:avLst/>
          </a:prstGeom>
          <a:noFill/>
        </p:spPr>
      </p:pic>
      <p:sp>
        <p:nvSpPr>
          <p:cNvPr id="5" name="Marcador de contenido 7"/>
          <p:cNvSpPr txBox="1">
            <a:spLocks/>
          </p:cNvSpPr>
          <p:nvPr/>
        </p:nvSpPr>
        <p:spPr>
          <a:xfrm>
            <a:off x="8422783" y="1676"/>
            <a:ext cx="3705252"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14. </a:t>
            </a:r>
          </a:p>
          <a:p>
            <a:pPr marL="0" indent="0" algn="r">
              <a:buNone/>
            </a:pPr>
            <a:r>
              <a:rPr lang="es-MX" sz="2400" dirty="0" smtClean="0">
                <a:latin typeface="Calibri Light" panose="020F0302020204030204" pitchFamily="34" charset="0"/>
              </a:rPr>
              <a:t>Lista de cambios</a:t>
            </a:r>
          </a:p>
          <a:p>
            <a:pPr marL="0" indent="0" algn="r">
              <a:buNone/>
            </a:pPr>
            <a:endParaRPr lang="es-MX" sz="2400" dirty="0" smtClean="0">
              <a:latin typeface="Calibri Light" panose="020F0302020204030204" pitchFamily="34" charset="0"/>
            </a:endParaRPr>
          </a:p>
        </p:txBody>
      </p:sp>
    </p:spTree>
    <p:extLst>
      <p:ext uri="{BB962C8B-B14F-4D97-AF65-F5344CB8AC3E}">
        <p14:creationId xmlns:p14="http://schemas.microsoft.com/office/powerpoint/2010/main" val="1354675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86685" y="2199111"/>
            <a:ext cx="10515600" cy="3982747"/>
          </a:xfrm>
        </p:spPr>
        <p:txBody>
          <a:bodyPr>
            <a:normAutofit/>
          </a:bodyPr>
          <a:lstStyle/>
          <a:p>
            <a:pPr marL="0" indent="0" algn="ctr">
              <a:buNone/>
            </a:pPr>
            <a:endParaRPr lang="es-MX" sz="3200" dirty="0">
              <a:latin typeface="Calibri Light" panose="020F0302020204030204" pitchFamily="34" charset="0"/>
            </a:endParaRPr>
          </a:p>
          <a:p>
            <a:pPr marL="0" indent="0" algn="ctr">
              <a:buNone/>
            </a:pPr>
            <a:r>
              <a:rPr lang="es-MX" sz="3200" b="1" dirty="0">
                <a:solidFill>
                  <a:schemeClr val="tx2"/>
                </a:solidFill>
                <a:latin typeface="Calibri Light" panose="020F0302020204030204" pitchFamily="34" charset="0"/>
              </a:rPr>
              <a:t>Ciclo escolar: </a:t>
            </a:r>
            <a:r>
              <a:rPr lang="es-MX" sz="3200" dirty="0">
                <a:latin typeface="Calibri Light" panose="020F0302020204030204" pitchFamily="34" charset="0"/>
              </a:rPr>
              <a:t>2018-2019 </a:t>
            </a:r>
            <a:endParaRPr lang="es-MX" sz="3200" dirty="0" smtClean="0">
              <a:latin typeface="Calibri Light" panose="020F0302020204030204" pitchFamily="34" charset="0"/>
            </a:endParaRPr>
          </a:p>
          <a:p>
            <a:pPr marL="0" indent="0" algn="ctr">
              <a:buNone/>
            </a:pPr>
            <a:endParaRPr lang="es-MX" sz="3200" dirty="0" smtClean="0">
              <a:latin typeface="Calibri Light" panose="020F0302020204030204" pitchFamily="34" charset="0"/>
            </a:endParaRPr>
          </a:p>
          <a:p>
            <a:pPr marL="0" indent="0" algn="ctr">
              <a:buNone/>
            </a:pPr>
            <a:r>
              <a:rPr lang="es-MX" sz="3200" b="1" dirty="0" smtClean="0">
                <a:solidFill>
                  <a:schemeClr val="tx2"/>
                </a:solidFill>
                <a:latin typeface="Calibri Light" panose="020F0302020204030204" pitchFamily="34" charset="0"/>
              </a:rPr>
              <a:t>Fecha de inicio: </a:t>
            </a:r>
            <a:r>
              <a:rPr lang="es-MX" sz="3200" dirty="0" smtClean="0">
                <a:latin typeface="Calibri Light" panose="020F0302020204030204" pitchFamily="34" charset="0"/>
              </a:rPr>
              <a:t>13 de agosto de 2018</a:t>
            </a:r>
            <a:endParaRPr lang="es-MX" sz="3200" b="1" dirty="0" smtClean="0">
              <a:latin typeface="Calibri Light" panose="020F0302020204030204" pitchFamily="34" charset="0"/>
            </a:endParaRPr>
          </a:p>
          <a:p>
            <a:pPr marL="0" indent="0" algn="ctr">
              <a:buNone/>
            </a:pPr>
            <a:r>
              <a:rPr lang="es-MX" sz="3200" b="1" dirty="0" smtClean="0">
                <a:solidFill>
                  <a:schemeClr val="tx2"/>
                </a:solidFill>
                <a:latin typeface="Calibri Light" panose="020F0302020204030204" pitchFamily="34" charset="0"/>
              </a:rPr>
              <a:t>Fecha de término: </a:t>
            </a:r>
            <a:r>
              <a:rPr lang="es-MX" sz="3200" dirty="0" smtClean="0">
                <a:latin typeface="Calibri Light" panose="020F0302020204030204" pitchFamily="34" charset="0"/>
              </a:rPr>
              <a:t>24 de mayo de 2019</a:t>
            </a:r>
            <a:endParaRPr lang="es-MX" sz="3200" dirty="0">
              <a:latin typeface="Calibri Light" panose="020F0302020204030204" pitchFamily="34" charset="0"/>
            </a:endParaRPr>
          </a:p>
          <a:p>
            <a:pPr marL="0" indent="0" algn="ctr">
              <a:buNone/>
            </a:pPr>
            <a:endParaRPr lang="es-MX" sz="3200" dirty="0" smtClean="0">
              <a:latin typeface="Calibri Light" panose="020F0302020204030204" pitchFamily="34" charset="0"/>
            </a:endParaRPr>
          </a:p>
          <a:p>
            <a:pPr marL="0" indent="0" algn="ctr">
              <a:buNone/>
            </a:pPr>
            <a:endParaRPr lang="es-MX" sz="3200" dirty="0">
              <a:latin typeface="Calibri Light" panose="020F0302020204030204" pitchFamily="34" charset="0"/>
            </a:endParaRPr>
          </a:p>
        </p:txBody>
      </p:sp>
      <p:pic>
        <p:nvPicPr>
          <p:cNvPr id="4" name="Picture 2" descr="Conexiones"/>
          <p:cNvPicPr>
            <a:picLocks noChangeAspect="1" noChangeArrowheads="1"/>
          </p:cNvPicPr>
          <p:nvPr/>
        </p:nvPicPr>
        <p:blipFill>
          <a:blip r:embed="rId3" cstate="print"/>
          <a:srcRect/>
          <a:stretch>
            <a:fillRect/>
          </a:stretch>
        </p:blipFill>
        <p:spPr bwMode="auto">
          <a:xfrm>
            <a:off x="0" y="1676"/>
            <a:ext cx="9144001" cy="1504430"/>
          </a:xfrm>
          <a:prstGeom prst="rect">
            <a:avLst/>
          </a:prstGeom>
          <a:noFill/>
        </p:spPr>
      </p:pic>
      <p:sp>
        <p:nvSpPr>
          <p:cNvPr id="5" name="Marcador de contenido 7"/>
          <p:cNvSpPr txBox="1">
            <a:spLocks/>
          </p:cNvSpPr>
          <p:nvPr/>
        </p:nvSpPr>
        <p:spPr>
          <a:xfrm>
            <a:off x="8422783" y="1676"/>
            <a:ext cx="3705252"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3. </a:t>
            </a:r>
          </a:p>
          <a:p>
            <a:pPr marL="0" indent="0" algn="r">
              <a:buNone/>
            </a:pPr>
            <a:r>
              <a:rPr lang="es-MX" sz="2400" dirty="0" smtClean="0">
                <a:latin typeface="Calibri Light" panose="020F0302020204030204" pitchFamily="34" charset="0"/>
              </a:rPr>
              <a:t>Fechas y ciclo escolar</a:t>
            </a:r>
          </a:p>
        </p:txBody>
      </p:sp>
    </p:spTree>
    <p:extLst>
      <p:ext uri="{BB962C8B-B14F-4D97-AF65-F5344CB8AC3E}">
        <p14:creationId xmlns:p14="http://schemas.microsoft.com/office/powerpoint/2010/main" val="3528536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adn a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624" y="1210612"/>
            <a:ext cx="4515145" cy="564393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772397" y="1441867"/>
            <a:ext cx="10515600" cy="3982747"/>
          </a:xfrm>
        </p:spPr>
        <p:txBody>
          <a:bodyPr>
            <a:normAutofit/>
          </a:bodyPr>
          <a:lstStyle/>
          <a:p>
            <a:pPr marL="0" indent="0" algn="ctr">
              <a:buNone/>
            </a:pPr>
            <a:endParaRPr lang="es-MX" sz="3200" b="1" dirty="0" smtClean="0">
              <a:latin typeface="Calibri Light" panose="020F0302020204030204" pitchFamily="34" charset="0"/>
            </a:endParaRPr>
          </a:p>
          <a:p>
            <a:pPr marL="0" indent="0" algn="ctr">
              <a:buNone/>
            </a:pPr>
            <a:endParaRPr lang="es-MX" sz="3200" b="1" dirty="0" smtClean="0">
              <a:latin typeface="Calibri Light" panose="020F0302020204030204" pitchFamily="34" charset="0"/>
            </a:endParaRPr>
          </a:p>
          <a:p>
            <a:pPr marL="0" indent="0" algn="ctr">
              <a:buNone/>
            </a:pPr>
            <a:endParaRPr lang="es-MX" sz="3200" b="1" dirty="0" smtClean="0">
              <a:latin typeface="Calibri Light" panose="020F0302020204030204" pitchFamily="34" charset="0"/>
            </a:endParaRPr>
          </a:p>
          <a:p>
            <a:pPr marL="0" indent="0" algn="ctr">
              <a:buNone/>
            </a:pPr>
            <a:r>
              <a:rPr lang="es-MX" sz="12000" b="1" dirty="0" err="1" smtClean="0">
                <a:effectLst>
                  <a:outerShdw blurRad="38100" dist="38100" dir="2700000" algn="tl">
                    <a:srgbClr val="000000">
                      <a:alpha val="43137"/>
                    </a:srgbClr>
                  </a:outerShdw>
                </a:effectLst>
                <a:latin typeface="Chiller" panose="04020404031007020602" pitchFamily="82" charset="0"/>
                <a:ea typeface="Ladybugletters" panose="02000603000000000000" pitchFamily="2" charset="0"/>
              </a:rPr>
              <a:t>MutArte</a:t>
            </a:r>
            <a:endParaRPr lang="es-MX" sz="12000" dirty="0" smtClean="0">
              <a:effectLst>
                <a:outerShdw blurRad="38100" dist="38100" dir="2700000" algn="tl">
                  <a:srgbClr val="000000">
                    <a:alpha val="43137"/>
                  </a:srgbClr>
                </a:outerShdw>
              </a:effectLst>
              <a:latin typeface="Chiller" panose="04020404031007020602" pitchFamily="82" charset="0"/>
              <a:ea typeface="Ladybugletters" panose="02000603000000000000" pitchFamily="2" charset="0"/>
            </a:endParaRPr>
          </a:p>
          <a:p>
            <a:pPr marL="0" indent="0" algn="ctr">
              <a:buNone/>
            </a:pPr>
            <a:endParaRPr lang="es-MX" sz="3200" dirty="0">
              <a:latin typeface="Calibri Light" panose="020F0302020204030204" pitchFamily="34" charset="0"/>
            </a:endParaRPr>
          </a:p>
        </p:txBody>
      </p:sp>
      <p:pic>
        <p:nvPicPr>
          <p:cNvPr id="4" name="Picture 2" descr="Conexiones"/>
          <p:cNvPicPr>
            <a:picLocks noChangeAspect="1" noChangeArrowheads="1"/>
          </p:cNvPicPr>
          <p:nvPr/>
        </p:nvPicPr>
        <p:blipFill>
          <a:blip r:embed="rId4" cstate="print"/>
          <a:srcRect/>
          <a:stretch>
            <a:fillRect/>
          </a:stretch>
        </p:blipFill>
        <p:spPr bwMode="auto">
          <a:xfrm>
            <a:off x="0" y="-79557"/>
            <a:ext cx="9144001" cy="1504430"/>
          </a:xfrm>
          <a:prstGeom prst="rect">
            <a:avLst/>
          </a:prstGeom>
          <a:noFill/>
        </p:spPr>
      </p:pic>
      <p:sp>
        <p:nvSpPr>
          <p:cNvPr id="5" name="Marcador de contenido 7"/>
          <p:cNvSpPr txBox="1">
            <a:spLocks/>
          </p:cNvSpPr>
          <p:nvPr/>
        </p:nvSpPr>
        <p:spPr>
          <a:xfrm>
            <a:off x="8422783" y="1676"/>
            <a:ext cx="3705252"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4. </a:t>
            </a:r>
          </a:p>
          <a:p>
            <a:pPr marL="0" indent="0" algn="r">
              <a:buNone/>
            </a:pPr>
            <a:r>
              <a:rPr lang="es-MX" sz="2400" dirty="0" smtClean="0">
                <a:latin typeface="Calibri Light" panose="020F0302020204030204" pitchFamily="34" charset="0"/>
              </a:rPr>
              <a:t>Nombre proyecto</a:t>
            </a:r>
          </a:p>
        </p:txBody>
      </p:sp>
      <p:sp>
        <p:nvSpPr>
          <p:cNvPr id="2" name="Rectángulo 1"/>
          <p:cNvSpPr/>
          <p:nvPr/>
        </p:nvSpPr>
        <p:spPr>
          <a:xfrm>
            <a:off x="307453" y="1471462"/>
            <a:ext cx="3731086" cy="584775"/>
          </a:xfrm>
          <a:prstGeom prst="rect">
            <a:avLst/>
          </a:prstGeom>
        </p:spPr>
        <p:txBody>
          <a:bodyPr wrap="none">
            <a:spAutoFit/>
          </a:bodyPr>
          <a:lstStyle/>
          <a:p>
            <a:r>
              <a:rPr lang="es-MX" sz="3200" b="1" dirty="0">
                <a:solidFill>
                  <a:schemeClr val="tx2"/>
                </a:solidFill>
                <a:latin typeface="Calibri Light" panose="020F0302020204030204" pitchFamily="34" charset="0"/>
              </a:rPr>
              <a:t>Nombre del proyecto:</a:t>
            </a:r>
          </a:p>
        </p:txBody>
      </p:sp>
    </p:spTree>
    <p:extLst>
      <p:ext uri="{BB962C8B-B14F-4D97-AF65-F5344CB8AC3E}">
        <p14:creationId xmlns:p14="http://schemas.microsoft.com/office/powerpoint/2010/main" val="564129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7"/>
          <p:cNvSpPr txBox="1">
            <a:spLocks/>
          </p:cNvSpPr>
          <p:nvPr/>
        </p:nvSpPr>
        <p:spPr>
          <a:xfrm>
            <a:off x="8628845" y="1676"/>
            <a:ext cx="3499189"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5. </a:t>
            </a:r>
          </a:p>
          <a:p>
            <a:pPr marL="0" indent="0" algn="r">
              <a:buNone/>
            </a:pPr>
            <a:r>
              <a:rPr lang="es-MX" sz="2400" dirty="0" smtClean="0">
                <a:latin typeface="Calibri Light" panose="020F0302020204030204" pitchFamily="34" charset="0"/>
              </a:rPr>
              <a:t>Introducción</a:t>
            </a:r>
          </a:p>
        </p:txBody>
      </p:sp>
      <p:pic>
        <p:nvPicPr>
          <p:cNvPr id="7" name="Picture 2" descr="Conexiones"/>
          <p:cNvPicPr>
            <a:picLocks noChangeAspect="1" noChangeArrowheads="1"/>
          </p:cNvPicPr>
          <p:nvPr/>
        </p:nvPicPr>
        <p:blipFill>
          <a:blip r:embed="rId2" cstate="print"/>
          <a:srcRect/>
          <a:stretch>
            <a:fillRect/>
          </a:stretch>
        </p:blipFill>
        <p:spPr bwMode="auto">
          <a:xfrm>
            <a:off x="0" y="-14416"/>
            <a:ext cx="8178085" cy="1345511"/>
          </a:xfrm>
          <a:prstGeom prst="rect">
            <a:avLst/>
          </a:prstGeom>
          <a:noFill/>
        </p:spPr>
      </p:pic>
      <p:sp>
        <p:nvSpPr>
          <p:cNvPr id="4" name="CuadroTexto 3"/>
          <p:cNvSpPr txBox="1"/>
          <p:nvPr/>
        </p:nvSpPr>
        <p:spPr>
          <a:xfrm>
            <a:off x="142875" y="1455310"/>
            <a:ext cx="11985159" cy="5770811"/>
          </a:xfrm>
          <a:prstGeom prst="rect">
            <a:avLst/>
          </a:prstGeom>
          <a:noFill/>
        </p:spPr>
        <p:txBody>
          <a:bodyPr wrap="square" rtlCol="0">
            <a:spAutoFit/>
          </a:bodyPr>
          <a:lstStyle/>
          <a:p>
            <a:r>
              <a:rPr lang="es-MX" sz="2300" b="1" dirty="0" smtClean="0">
                <a:solidFill>
                  <a:schemeClr val="tx2"/>
                </a:solidFill>
                <a:latin typeface="Calibri Light" panose="020F0302020204030204" pitchFamily="34" charset="0"/>
              </a:rPr>
              <a:t>Introducción o justificación del proyecto</a:t>
            </a:r>
          </a:p>
          <a:p>
            <a:r>
              <a:rPr lang="es-MX" sz="2300" dirty="0" smtClean="0">
                <a:latin typeface="Calibri Light" panose="020F0302020204030204" pitchFamily="34" charset="0"/>
              </a:rPr>
              <a:t>Las </a:t>
            </a:r>
            <a:r>
              <a:rPr lang="es-MX" sz="2300" dirty="0">
                <a:latin typeface="Calibri Light" panose="020F0302020204030204" pitchFamily="34" charset="0"/>
              </a:rPr>
              <a:t>Mutaciones son </a:t>
            </a:r>
            <a:r>
              <a:rPr lang="es-MX" sz="2300" dirty="0" smtClean="0">
                <a:latin typeface="Calibri Light" panose="020F0302020204030204" pitchFamily="34" charset="0"/>
              </a:rPr>
              <a:t>cambios </a:t>
            </a:r>
            <a:r>
              <a:rPr lang="es-MX" sz="2300" dirty="0">
                <a:latin typeface="Calibri Light" panose="020F0302020204030204" pitchFamily="34" charset="0"/>
              </a:rPr>
              <a:t>en el material </a:t>
            </a:r>
            <a:r>
              <a:rPr lang="es-MX" sz="2300" dirty="0" smtClean="0">
                <a:latin typeface="Calibri Light" panose="020F0302020204030204" pitchFamily="34" charset="0"/>
              </a:rPr>
              <a:t>genético dentro </a:t>
            </a:r>
            <a:r>
              <a:rPr lang="es-MX" sz="2300" dirty="0">
                <a:latin typeface="Calibri Light" panose="020F0302020204030204" pitchFamily="34" charset="0"/>
              </a:rPr>
              <a:t>de las células de un ser vivo, pueden ocurrir al azar o ser </a:t>
            </a:r>
            <a:r>
              <a:rPr lang="es-MX" sz="2300" dirty="0" smtClean="0">
                <a:latin typeface="Calibri Light" panose="020F0302020204030204" pitchFamily="34" charset="0"/>
              </a:rPr>
              <a:t>inducidas y </a:t>
            </a:r>
            <a:r>
              <a:rPr lang="es-MX" sz="2300" dirty="0">
                <a:latin typeface="Calibri Light" panose="020F0302020204030204" pitchFamily="34" charset="0"/>
              </a:rPr>
              <a:t>tener efectos benéficos, perjudiciales o neutros.</a:t>
            </a:r>
          </a:p>
          <a:p>
            <a:r>
              <a:rPr lang="es-MX" sz="2300" dirty="0">
                <a:latin typeface="Calibri Light" panose="020F0302020204030204" pitchFamily="34" charset="0"/>
              </a:rPr>
              <a:t>Las mutaciones son objeto de estudio de una ciencia exacta, por lo que no </a:t>
            </a:r>
            <a:r>
              <a:rPr lang="es-MX" sz="2300" dirty="0" smtClean="0">
                <a:latin typeface="Calibri Light" panose="020F0302020204030204" pitchFamily="34" charset="0"/>
              </a:rPr>
              <a:t>deben relacionarse </a:t>
            </a:r>
            <a:r>
              <a:rPr lang="es-MX" sz="2300" dirty="0">
                <a:latin typeface="Calibri Light" panose="020F0302020204030204" pitchFamily="34" charset="0"/>
              </a:rPr>
              <a:t>o compararse con fenómenos religiosos o míticos (sobrenaturales).</a:t>
            </a:r>
          </a:p>
          <a:p>
            <a:r>
              <a:rPr lang="es-MX" sz="2300" dirty="0">
                <a:latin typeface="Calibri Light" panose="020F0302020204030204" pitchFamily="34" charset="0"/>
              </a:rPr>
              <a:t>Sin </a:t>
            </a:r>
            <a:r>
              <a:rPr lang="es-MX" sz="2300" dirty="0" smtClean="0">
                <a:latin typeface="Calibri Light" panose="020F0302020204030204" pitchFamily="34" charset="0"/>
              </a:rPr>
              <a:t>embargo, </a:t>
            </a:r>
            <a:r>
              <a:rPr lang="es-MX" sz="2300" dirty="0">
                <a:latin typeface="Calibri Light" panose="020F0302020204030204" pitchFamily="34" charset="0"/>
              </a:rPr>
              <a:t>la Perspectiva filosófica </a:t>
            </a:r>
            <a:r>
              <a:rPr lang="es-MX" sz="2300" dirty="0" smtClean="0">
                <a:latin typeface="Calibri Light" panose="020F0302020204030204" pitchFamily="34" charset="0"/>
              </a:rPr>
              <a:t>afirma </a:t>
            </a:r>
            <a:r>
              <a:rPr lang="es-MX" sz="2300" dirty="0">
                <a:latin typeface="Calibri Light" panose="020F0302020204030204" pitchFamily="34" charset="0"/>
              </a:rPr>
              <a:t>que es posible experimentar </a:t>
            </a:r>
            <a:r>
              <a:rPr lang="es-MX" sz="2300" dirty="0" smtClean="0">
                <a:latin typeface="Calibri Light" panose="020F0302020204030204" pitchFamily="34" charset="0"/>
              </a:rPr>
              <a:t>placer y </a:t>
            </a:r>
            <a:r>
              <a:rPr lang="es-MX" sz="2300" dirty="0">
                <a:latin typeface="Calibri Light" panose="020F0302020204030204" pitchFamily="34" charset="0"/>
              </a:rPr>
              <a:t>emociones desde el punto de vista estético del mundo a nuestro alrededor.</a:t>
            </a:r>
          </a:p>
          <a:p>
            <a:r>
              <a:rPr lang="es-MX" sz="2300" dirty="0">
                <a:latin typeface="Calibri Light" panose="020F0302020204030204" pitchFamily="34" charset="0"/>
              </a:rPr>
              <a:t>La importancia de este proyecto radica en la búsqueda de un sentido de la </a:t>
            </a:r>
            <a:r>
              <a:rPr lang="es-MX" sz="2300" dirty="0" smtClean="0">
                <a:latin typeface="Calibri Light" panose="020F0302020204030204" pitchFamily="34" charset="0"/>
              </a:rPr>
              <a:t>belleza en </a:t>
            </a:r>
            <a:r>
              <a:rPr lang="es-MX" sz="2300" dirty="0">
                <a:latin typeface="Calibri Light" panose="020F0302020204030204" pitchFamily="34" charset="0"/>
              </a:rPr>
              <a:t>una Obra de Arte a partir de la observación subjetiva de un tema </a:t>
            </a:r>
            <a:r>
              <a:rPr lang="es-MX" sz="2300" dirty="0" smtClean="0">
                <a:latin typeface="Calibri Light" panose="020F0302020204030204" pitchFamily="34" charset="0"/>
              </a:rPr>
              <a:t>científico, permitiendo </a:t>
            </a:r>
            <a:r>
              <a:rPr lang="es-MX" sz="2300" dirty="0">
                <a:latin typeface="Calibri Light" panose="020F0302020204030204" pitchFamily="34" charset="0"/>
              </a:rPr>
              <a:t>de esta manera no solo la reproducción creativa de un objeto, sino </a:t>
            </a:r>
            <a:r>
              <a:rPr lang="es-MX" sz="2300" dirty="0" smtClean="0">
                <a:latin typeface="Calibri Light" panose="020F0302020204030204" pitchFamily="34" charset="0"/>
              </a:rPr>
              <a:t>su transformación </a:t>
            </a:r>
            <a:r>
              <a:rPr lang="es-MX" sz="2300" dirty="0">
                <a:latin typeface="Calibri Light" panose="020F0302020204030204" pitchFamily="34" charset="0"/>
              </a:rPr>
              <a:t>y </a:t>
            </a:r>
            <a:r>
              <a:rPr lang="es-MX" sz="2300" dirty="0" smtClean="0">
                <a:latin typeface="Calibri Light" panose="020F0302020204030204" pitchFamily="34" charset="0"/>
              </a:rPr>
              <a:t>enriquecimiento </a:t>
            </a:r>
            <a:r>
              <a:rPr lang="es-MX" sz="2300" dirty="0">
                <a:latin typeface="Calibri Light" panose="020F0302020204030204" pitchFamily="34" charset="0"/>
              </a:rPr>
              <a:t>artístico</a:t>
            </a:r>
            <a:r>
              <a:rPr lang="es-MX" sz="2300" dirty="0" smtClean="0">
                <a:latin typeface="Calibri Light" panose="020F0302020204030204" pitchFamily="34" charset="0"/>
              </a:rPr>
              <a:t>.</a:t>
            </a:r>
          </a:p>
          <a:p>
            <a:endParaRPr lang="es-MX" sz="2300" b="1" dirty="0" smtClean="0">
              <a:latin typeface="Calibri Light" panose="020F0302020204030204" pitchFamily="34" charset="0"/>
            </a:endParaRPr>
          </a:p>
          <a:p>
            <a:r>
              <a:rPr lang="es-MX" sz="2300" b="1" dirty="0" smtClean="0">
                <a:solidFill>
                  <a:schemeClr val="tx2"/>
                </a:solidFill>
                <a:latin typeface="Calibri Light" panose="020F0302020204030204" pitchFamily="34" charset="0"/>
              </a:rPr>
              <a:t>Descripción </a:t>
            </a:r>
            <a:r>
              <a:rPr lang="es-MX" sz="2300" b="1" dirty="0">
                <a:solidFill>
                  <a:schemeClr val="tx2"/>
                </a:solidFill>
                <a:latin typeface="Calibri Light" panose="020F0302020204030204" pitchFamily="34" charset="0"/>
              </a:rPr>
              <a:t>del </a:t>
            </a:r>
            <a:r>
              <a:rPr lang="es-MX" sz="2300" b="1" dirty="0" smtClean="0">
                <a:solidFill>
                  <a:schemeClr val="tx2"/>
                </a:solidFill>
                <a:latin typeface="Calibri Light" panose="020F0302020204030204" pitchFamily="34" charset="0"/>
              </a:rPr>
              <a:t>proyecto</a:t>
            </a:r>
            <a:endParaRPr lang="es-ES" sz="2300" b="1" dirty="0">
              <a:solidFill>
                <a:schemeClr val="tx2"/>
              </a:solidFill>
              <a:latin typeface="Calibri Light" panose="020F0302020204030204" pitchFamily="34" charset="0"/>
            </a:endParaRPr>
          </a:p>
          <a:p>
            <a:r>
              <a:rPr lang="es-MX" sz="2300" dirty="0">
                <a:latin typeface="Calibri Light" panose="020F0302020204030204" pitchFamily="34" charset="0"/>
              </a:rPr>
              <a:t>Crear una obra de arte pictórica surrealista a partir del estudio y análisis de la expresión de mutaciones genéticas, en el contexto del pensamiento filosófico de la Magia, el Mito, Religión y Ciencia.</a:t>
            </a:r>
            <a:endParaRPr lang="es-MX" sz="2300" b="1" dirty="0">
              <a:latin typeface="Calibri Light" panose="020F0302020204030204" pitchFamily="34" charset="0"/>
            </a:endParaRPr>
          </a:p>
          <a:p>
            <a:endParaRPr lang="es-MX" sz="2400" dirty="0">
              <a:latin typeface="Calibri Light" panose="020F0302020204030204" pitchFamily="34" charset="0"/>
            </a:endParaRPr>
          </a:p>
        </p:txBody>
      </p:sp>
    </p:spTree>
    <p:extLst>
      <p:ext uri="{BB962C8B-B14F-4D97-AF65-F5344CB8AC3E}">
        <p14:creationId xmlns:p14="http://schemas.microsoft.com/office/powerpoint/2010/main" val="2750455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7"/>
          <p:cNvSpPr txBox="1">
            <a:spLocks/>
          </p:cNvSpPr>
          <p:nvPr/>
        </p:nvSpPr>
        <p:spPr>
          <a:xfrm>
            <a:off x="8023539" y="1676"/>
            <a:ext cx="4104496"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a:t>
            </a:r>
            <a:r>
              <a:rPr lang="es-MX" sz="2400" dirty="0">
                <a:latin typeface="Calibri Light" panose="020F0302020204030204" pitchFamily="34" charset="0"/>
              </a:rPr>
              <a:t>6</a:t>
            </a:r>
            <a:r>
              <a:rPr lang="es-MX" sz="2400" dirty="0" smtClean="0">
                <a:latin typeface="Calibri Light" panose="020F0302020204030204" pitchFamily="34" charset="0"/>
              </a:rPr>
              <a:t>. </a:t>
            </a:r>
          </a:p>
          <a:p>
            <a:pPr marL="0" indent="0" algn="r">
              <a:buNone/>
            </a:pPr>
            <a:r>
              <a:rPr lang="es-MX" sz="2400" dirty="0" smtClean="0">
                <a:latin typeface="Calibri Light" panose="020F0302020204030204" pitchFamily="34" charset="0"/>
              </a:rPr>
              <a:t>Objetivo general del proyecto</a:t>
            </a:r>
          </a:p>
          <a:p>
            <a:pPr marL="0" indent="0" algn="r">
              <a:buNone/>
            </a:pPr>
            <a:endParaRPr lang="es-MX" sz="2400" dirty="0" smtClean="0">
              <a:latin typeface="Calibri Light" panose="020F0302020204030204" pitchFamily="34" charset="0"/>
            </a:endParaRPr>
          </a:p>
        </p:txBody>
      </p:sp>
      <p:pic>
        <p:nvPicPr>
          <p:cNvPr id="7" name="Picture 2" descr="Conexiones"/>
          <p:cNvPicPr>
            <a:picLocks noChangeAspect="1" noChangeArrowheads="1"/>
          </p:cNvPicPr>
          <p:nvPr/>
        </p:nvPicPr>
        <p:blipFill>
          <a:blip r:embed="rId3" cstate="print"/>
          <a:srcRect/>
          <a:stretch>
            <a:fillRect/>
          </a:stretch>
        </p:blipFill>
        <p:spPr bwMode="auto">
          <a:xfrm>
            <a:off x="0" y="-14416"/>
            <a:ext cx="8178085" cy="1345511"/>
          </a:xfrm>
          <a:prstGeom prst="rect">
            <a:avLst/>
          </a:prstGeom>
          <a:noFill/>
        </p:spPr>
      </p:pic>
      <p:sp>
        <p:nvSpPr>
          <p:cNvPr id="8" name="CuadroTexto 7"/>
          <p:cNvSpPr txBox="1"/>
          <p:nvPr/>
        </p:nvSpPr>
        <p:spPr>
          <a:xfrm>
            <a:off x="257578" y="2631861"/>
            <a:ext cx="11767426" cy="1815882"/>
          </a:xfrm>
          <a:prstGeom prst="rect">
            <a:avLst/>
          </a:prstGeom>
          <a:noFill/>
        </p:spPr>
        <p:txBody>
          <a:bodyPr wrap="square" rtlCol="0">
            <a:spAutoFit/>
          </a:bodyPr>
          <a:lstStyle/>
          <a:p>
            <a:pPr algn="ctr"/>
            <a:r>
              <a:rPr lang="es-MX" sz="2800" b="1" dirty="0" smtClean="0">
                <a:solidFill>
                  <a:schemeClr val="tx2"/>
                </a:solidFill>
                <a:latin typeface="Calibri Light" panose="020F0302020204030204" pitchFamily="34" charset="0"/>
              </a:rPr>
              <a:t>Objetivo general</a:t>
            </a:r>
          </a:p>
          <a:p>
            <a:pPr algn="ctr"/>
            <a:endParaRPr lang="es-MX" sz="2800" dirty="0" smtClean="0">
              <a:latin typeface="Calibri Light" panose="020F0302020204030204" pitchFamily="34" charset="0"/>
            </a:endParaRPr>
          </a:p>
          <a:p>
            <a:pPr algn="ctr"/>
            <a:r>
              <a:rPr lang="es-MX" sz="2800" dirty="0">
                <a:latin typeface="Calibri Light" panose="020F0302020204030204" pitchFamily="34" charset="0"/>
              </a:rPr>
              <a:t>Interpretar, analizar y comprender el contexto de las mutaciones genéticas desde la corriente artística surrealista así como las implicaciones bioéticas y morales</a:t>
            </a:r>
            <a:r>
              <a:rPr lang="es-MX" sz="2800" dirty="0" smtClean="0">
                <a:latin typeface="Calibri Light" panose="020F0302020204030204" pitchFamily="34" charset="0"/>
              </a:rPr>
              <a:t>.</a:t>
            </a:r>
          </a:p>
        </p:txBody>
      </p:sp>
    </p:spTree>
    <p:extLst>
      <p:ext uri="{BB962C8B-B14F-4D97-AF65-F5344CB8AC3E}">
        <p14:creationId xmlns:p14="http://schemas.microsoft.com/office/powerpoint/2010/main" val="2910117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7"/>
          <p:cNvSpPr txBox="1">
            <a:spLocks/>
          </p:cNvSpPr>
          <p:nvPr/>
        </p:nvSpPr>
        <p:spPr>
          <a:xfrm>
            <a:off x="8422783" y="1676"/>
            <a:ext cx="3705252" cy="12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2400" dirty="0" smtClean="0">
                <a:latin typeface="Calibri Light" panose="020F0302020204030204" pitchFamily="34" charset="0"/>
              </a:rPr>
              <a:t>Apartado </a:t>
            </a:r>
            <a:r>
              <a:rPr lang="es-MX" sz="2400" dirty="0">
                <a:latin typeface="Calibri Light" panose="020F0302020204030204" pitchFamily="34" charset="0"/>
              </a:rPr>
              <a:t>7</a:t>
            </a:r>
            <a:r>
              <a:rPr lang="es-MX" sz="2400" dirty="0" smtClean="0">
                <a:latin typeface="Calibri Light" panose="020F0302020204030204" pitchFamily="34" charset="0"/>
              </a:rPr>
              <a:t>. </a:t>
            </a:r>
          </a:p>
          <a:p>
            <a:pPr marL="0" indent="0" algn="r">
              <a:buNone/>
            </a:pPr>
            <a:r>
              <a:rPr lang="es-MX" sz="2400" dirty="0" smtClean="0">
                <a:latin typeface="Calibri Light" panose="020F0302020204030204" pitchFamily="34" charset="0"/>
              </a:rPr>
              <a:t>Objetivos o propósitos a alcanzar por asignatura</a:t>
            </a:r>
          </a:p>
          <a:p>
            <a:pPr marL="0" indent="0" algn="r">
              <a:buNone/>
            </a:pPr>
            <a:endParaRPr lang="es-MX" sz="2400" dirty="0" smtClean="0">
              <a:latin typeface="Calibri Light" panose="020F0302020204030204" pitchFamily="34" charset="0"/>
            </a:endParaRPr>
          </a:p>
        </p:txBody>
      </p:sp>
      <p:pic>
        <p:nvPicPr>
          <p:cNvPr id="7" name="Picture 2" descr="Conexiones"/>
          <p:cNvPicPr>
            <a:picLocks noChangeAspect="1" noChangeArrowheads="1"/>
          </p:cNvPicPr>
          <p:nvPr/>
        </p:nvPicPr>
        <p:blipFill>
          <a:blip r:embed="rId2" cstate="print"/>
          <a:srcRect/>
          <a:stretch>
            <a:fillRect/>
          </a:stretch>
        </p:blipFill>
        <p:spPr bwMode="auto">
          <a:xfrm>
            <a:off x="0" y="-14416"/>
            <a:ext cx="8178085" cy="1345511"/>
          </a:xfrm>
          <a:prstGeom prst="rect">
            <a:avLst/>
          </a:prstGeom>
          <a:noFill/>
        </p:spPr>
      </p:pic>
      <p:sp>
        <p:nvSpPr>
          <p:cNvPr id="8" name="CuadroTexto 7"/>
          <p:cNvSpPr txBox="1"/>
          <p:nvPr/>
        </p:nvSpPr>
        <p:spPr>
          <a:xfrm>
            <a:off x="231820" y="1331095"/>
            <a:ext cx="11767426" cy="4708981"/>
          </a:xfrm>
          <a:prstGeom prst="rect">
            <a:avLst/>
          </a:prstGeom>
          <a:noFill/>
        </p:spPr>
        <p:txBody>
          <a:bodyPr wrap="square" rtlCol="0">
            <a:spAutoFit/>
          </a:bodyPr>
          <a:lstStyle/>
          <a:p>
            <a:r>
              <a:rPr lang="es-MX" sz="2500" b="1" dirty="0" smtClean="0">
                <a:solidFill>
                  <a:schemeClr val="tx2"/>
                </a:solidFill>
                <a:latin typeface="Calibri Light" panose="020F0302020204030204" pitchFamily="34" charset="0"/>
              </a:rPr>
              <a:t>Objetivos particulares</a:t>
            </a:r>
          </a:p>
          <a:p>
            <a:endParaRPr lang="es-MX" sz="2500" b="1" dirty="0" smtClean="0">
              <a:latin typeface="Calibri Light" panose="020F0302020204030204" pitchFamily="34" charset="0"/>
            </a:endParaRPr>
          </a:p>
          <a:p>
            <a:r>
              <a:rPr lang="es-MX" sz="2500" b="1" dirty="0" smtClean="0">
                <a:solidFill>
                  <a:schemeClr val="tx2"/>
                </a:solidFill>
                <a:latin typeface="Calibri Light" panose="020F0302020204030204" pitchFamily="34" charset="0"/>
              </a:rPr>
              <a:t>Filosofía: </a:t>
            </a:r>
            <a:r>
              <a:rPr lang="es-MX" sz="2500" dirty="0">
                <a:latin typeface="Calibri Light" panose="020F0302020204030204" pitchFamily="34" charset="0"/>
              </a:rPr>
              <a:t>Definir que es Ciencia, </a:t>
            </a:r>
            <a:r>
              <a:rPr lang="es-MX" sz="2500" dirty="0" smtClean="0">
                <a:latin typeface="Calibri Light" panose="020F0302020204030204" pitchFamily="34" charset="0"/>
              </a:rPr>
              <a:t>Magia y </a:t>
            </a:r>
            <a:r>
              <a:rPr lang="es-MX" sz="2500" dirty="0">
                <a:latin typeface="Calibri Light" panose="020F0302020204030204" pitchFamily="34" charset="0"/>
              </a:rPr>
              <a:t>Mito, desde el punto </a:t>
            </a:r>
            <a:r>
              <a:rPr lang="es-MX" sz="2500" dirty="0" smtClean="0">
                <a:latin typeface="Calibri Light" panose="020F0302020204030204" pitchFamily="34" charset="0"/>
              </a:rPr>
              <a:t>de vista </a:t>
            </a:r>
            <a:r>
              <a:rPr lang="es-MX" sz="2500" dirty="0">
                <a:latin typeface="Calibri Light" panose="020F0302020204030204" pitchFamily="34" charset="0"/>
              </a:rPr>
              <a:t>filosófico y emitir un </a:t>
            </a:r>
            <a:r>
              <a:rPr lang="es-MX" sz="2500" dirty="0" smtClean="0">
                <a:latin typeface="Calibri Light" panose="020F0302020204030204" pitchFamily="34" charset="0"/>
              </a:rPr>
              <a:t>juicio en </a:t>
            </a:r>
            <a:r>
              <a:rPr lang="es-MX" sz="2500" dirty="0">
                <a:latin typeface="Calibri Light" panose="020F0302020204030204" pitchFamily="34" charset="0"/>
              </a:rPr>
              <a:t>torno a la </a:t>
            </a:r>
            <a:r>
              <a:rPr lang="es-MX" sz="2500" dirty="0" smtClean="0">
                <a:latin typeface="Calibri Light" panose="020F0302020204030204" pitchFamily="34" charset="0"/>
              </a:rPr>
              <a:t>interpretación artística </a:t>
            </a:r>
            <a:r>
              <a:rPr lang="es-MX" sz="2500" dirty="0">
                <a:latin typeface="Calibri Light" panose="020F0302020204030204" pitchFamily="34" charset="0"/>
              </a:rPr>
              <a:t>de la expresión </a:t>
            </a:r>
            <a:r>
              <a:rPr lang="es-MX" sz="2500" dirty="0" smtClean="0">
                <a:latin typeface="Calibri Light" panose="020F0302020204030204" pitchFamily="34" charset="0"/>
              </a:rPr>
              <a:t>de mutaciones </a:t>
            </a:r>
            <a:r>
              <a:rPr lang="es-MX" sz="2500" dirty="0">
                <a:latin typeface="Calibri Light" panose="020F0302020204030204" pitchFamily="34" charset="0"/>
              </a:rPr>
              <a:t>genéticas en los</a:t>
            </a:r>
          </a:p>
          <a:p>
            <a:r>
              <a:rPr lang="es-MX" sz="2500" dirty="0">
                <a:latin typeface="Calibri Light" panose="020F0302020204030204" pitchFamily="34" charset="0"/>
              </a:rPr>
              <a:t>seres vivos. </a:t>
            </a:r>
            <a:endParaRPr lang="es-MX" sz="2500" dirty="0" smtClean="0">
              <a:latin typeface="Calibri Light" panose="020F0302020204030204" pitchFamily="34" charset="0"/>
            </a:endParaRPr>
          </a:p>
          <a:p>
            <a:endParaRPr lang="es-MX" sz="2500" dirty="0" smtClean="0">
              <a:latin typeface="Calibri Light" panose="020F0302020204030204" pitchFamily="34" charset="0"/>
            </a:endParaRPr>
          </a:p>
          <a:p>
            <a:r>
              <a:rPr lang="es-MX" sz="2500" b="1" dirty="0" smtClean="0">
                <a:solidFill>
                  <a:schemeClr val="tx2"/>
                </a:solidFill>
                <a:latin typeface="Calibri Light" panose="020F0302020204030204" pitchFamily="34" charset="0"/>
              </a:rPr>
              <a:t>Biología:</a:t>
            </a:r>
            <a:r>
              <a:rPr lang="es-MX" sz="2500" dirty="0" smtClean="0">
                <a:solidFill>
                  <a:schemeClr val="tx2"/>
                </a:solidFill>
                <a:latin typeface="Calibri Light" panose="020F0302020204030204" pitchFamily="34" charset="0"/>
              </a:rPr>
              <a:t> </a:t>
            </a:r>
            <a:r>
              <a:rPr lang="es-MX" sz="2500" dirty="0" smtClean="0">
                <a:latin typeface="Calibri Light" panose="020F0302020204030204" pitchFamily="34" charset="0"/>
              </a:rPr>
              <a:t>Identificar, analizar y relacionar los conceptos de </a:t>
            </a:r>
            <a:r>
              <a:rPr lang="es-MX" sz="2500" dirty="0">
                <a:latin typeface="Calibri Light" panose="020F0302020204030204" pitchFamily="34" charset="0"/>
              </a:rPr>
              <a:t>ADN, genes</a:t>
            </a:r>
            <a:r>
              <a:rPr lang="es-MX" sz="2500" dirty="0" smtClean="0">
                <a:latin typeface="Calibri Light" panose="020F0302020204030204" pitchFamily="34" charset="0"/>
              </a:rPr>
              <a:t>, cromosomas, herencia y mutaciones genéticas </a:t>
            </a:r>
            <a:r>
              <a:rPr lang="es-MX" sz="2500" dirty="0">
                <a:latin typeface="Calibri Light" panose="020F0302020204030204" pitchFamily="34" charset="0"/>
              </a:rPr>
              <a:t>en los </a:t>
            </a:r>
            <a:r>
              <a:rPr lang="es-MX" sz="2500" dirty="0" smtClean="0">
                <a:latin typeface="Calibri Light" panose="020F0302020204030204" pitchFamily="34" charset="0"/>
              </a:rPr>
              <a:t>sistemas biológicos. </a:t>
            </a:r>
          </a:p>
          <a:p>
            <a:endParaRPr lang="es-MX" sz="2500" dirty="0" smtClean="0">
              <a:solidFill>
                <a:schemeClr val="tx2"/>
              </a:solidFill>
              <a:latin typeface="Calibri Light" panose="020F0302020204030204" pitchFamily="34" charset="0"/>
            </a:endParaRPr>
          </a:p>
          <a:p>
            <a:r>
              <a:rPr lang="es-MX" sz="2500" b="1" dirty="0" smtClean="0">
                <a:solidFill>
                  <a:schemeClr val="tx2"/>
                </a:solidFill>
                <a:latin typeface="Calibri Light" panose="020F0302020204030204" pitchFamily="34" charset="0"/>
              </a:rPr>
              <a:t>Expresión gráfica:</a:t>
            </a:r>
            <a:r>
              <a:rPr lang="es-MX" sz="2500" dirty="0" smtClean="0">
                <a:solidFill>
                  <a:schemeClr val="tx2"/>
                </a:solidFill>
                <a:latin typeface="Calibri Light" panose="020F0302020204030204" pitchFamily="34" charset="0"/>
              </a:rPr>
              <a:t> </a:t>
            </a:r>
            <a:r>
              <a:rPr lang="es-MX" sz="2500" dirty="0" smtClean="0">
                <a:latin typeface="Calibri Light" panose="020F0302020204030204" pitchFamily="34" charset="0"/>
              </a:rPr>
              <a:t>Desarrollar </a:t>
            </a:r>
            <a:r>
              <a:rPr lang="es-MX" sz="2500" dirty="0">
                <a:latin typeface="Calibri Light" panose="020F0302020204030204" pitchFamily="34" charset="0"/>
              </a:rPr>
              <a:t>una obra </a:t>
            </a:r>
            <a:r>
              <a:rPr lang="es-MX" sz="2500" dirty="0" smtClean="0">
                <a:latin typeface="Calibri Light" panose="020F0302020204030204" pitchFamily="34" charset="0"/>
              </a:rPr>
              <a:t>pictórica, utilizando </a:t>
            </a:r>
            <a:r>
              <a:rPr lang="es-MX" sz="2500" dirty="0">
                <a:latin typeface="Calibri Light" panose="020F0302020204030204" pitchFamily="34" charset="0"/>
              </a:rPr>
              <a:t>el estilo artístico </a:t>
            </a:r>
            <a:r>
              <a:rPr lang="es-MX" sz="2500" dirty="0" smtClean="0">
                <a:latin typeface="Calibri Light" panose="020F0302020204030204" pitchFamily="34" charset="0"/>
              </a:rPr>
              <a:t>de la </a:t>
            </a:r>
            <a:r>
              <a:rPr lang="es-MX" sz="2500" dirty="0">
                <a:latin typeface="Calibri Light" panose="020F0302020204030204" pitchFamily="34" charset="0"/>
              </a:rPr>
              <a:t>corriente surrealista, </a:t>
            </a:r>
            <a:r>
              <a:rPr lang="es-MX" sz="2500" dirty="0" smtClean="0">
                <a:latin typeface="Calibri Light" panose="020F0302020204030204" pitchFamily="34" charset="0"/>
              </a:rPr>
              <a:t>haciendo uso </a:t>
            </a:r>
            <a:r>
              <a:rPr lang="es-MX" sz="2500" dirty="0">
                <a:latin typeface="Calibri Light" panose="020F0302020204030204" pitchFamily="34" charset="0"/>
              </a:rPr>
              <a:t>de las técnicas de </a:t>
            </a:r>
            <a:r>
              <a:rPr lang="es-MX" sz="2500" dirty="0" smtClean="0">
                <a:latin typeface="Calibri Light" panose="020F0302020204030204" pitchFamily="34" charset="0"/>
              </a:rPr>
              <a:t>dibujo, ilustración </a:t>
            </a:r>
            <a:r>
              <a:rPr lang="es-MX" sz="2500" dirty="0">
                <a:latin typeface="Calibri Light" panose="020F0302020204030204" pitchFamily="34" charset="0"/>
              </a:rPr>
              <a:t>y/o pintura, para </a:t>
            </a:r>
            <a:r>
              <a:rPr lang="es-MX" sz="2500" dirty="0" smtClean="0">
                <a:latin typeface="Calibri Light" panose="020F0302020204030204" pitchFamily="34" charset="0"/>
              </a:rPr>
              <a:t>la interpretación </a:t>
            </a:r>
            <a:r>
              <a:rPr lang="es-MX" sz="2500" dirty="0">
                <a:latin typeface="Calibri Light" panose="020F0302020204030204" pitchFamily="34" charset="0"/>
              </a:rPr>
              <a:t>de la expresión </a:t>
            </a:r>
            <a:r>
              <a:rPr lang="es-MX" sz="2500" dirty="0" smtClean="0">
                <a:latin typeface="Calibri Light" panose="020F0302020204030204" pitchFamily="34" charset="0"/>
              </a:rPr>
              <a:t>de mutaciones </a:t>
            </a:r>
            <a:r>
              <a:rPr lang="es-MX" sz="2500" dirty="0">
                <a:latin typeface="Calibri Light" panose="020F0302020204030204" pitchFamily="34" charset="0"/>
              </a:rPr>
              <a:t>en los seres vivos</a:t>
            </a:r>
            <a:r>
              <a:rPr lang="es-MX" sz="2500" dirty="0" smtClean="0">
                <a:latin typeface="Calibri Light" panose="020F0302020204030204" pitchFamily="34" charset="0"/>
              </a:rPr>
              <a:t>.</a:t>
            </a:r>
            <a:endParaRPr lang="es-MX" sz="2500" b="1" dirty="0">
              <a:latin typeface="Calibri Light" panose="020F0302020204030204" pitchFamily="34" charset="0"/>
            </a:endParaRPr>
          </a:p>
        </p:txBody>
      </p:sp>
    </p:spTree>
    <p:extLst>
      <p:ext uri="{BB962C8B-B14F-4D97-AF65-F5344CB8AC3E}">
        <p14:creationId xmlns:p14="http://schemas.microsoft.com/office/powerpoint/2010/main" val="1835872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chor="ctr">
            <a:normAutofit/>
          </a:bodyPr>
          <a:lstStyle/>
          <a:p>
            <a:pPr marL="0" indent="0" algn="ctr">
              <a:buNone/>
            </a:pPr>
            <a:r>
              <a:rPr lang="es-MX" sz="3200" b="1" dirty="0" smtClean="0">
                <a:latin typeface="+mj-lt"/>
              </a:rPr>
              <a:t>Apartados 8, 9, 10, 11 y 12. </a:t>
            </a:r>
          </a:p>
          <a:p>
            <a:pPr marL="0" indent="0" algn="ctr">
              <a:buNone/>
            </a:pPr>
            <a:r>
              <a:rPr lang="es-MX" sz="3200" b="1" dirty="0" smtClean="0">
                <a:latin typeface="+mj-lt"/>
              </a:rPr>
              <a:t>Documentación de actividades y evidencias de enseñanza</a:t>
            </a:r>
            <a:endParaRPr lang="es-MX" sz="3200" b="1" dirty="0">
              <a:latin typeface="+mj-lt"/>
            </a:endParaRPr>
          </a:p>
        </p:txBody>
      </p:sp>
      <p:pic>
        <p:nvPicPr>
          <p:cNvPr id="4" name="Picture 2" descr="Conexiones"/>
          <p:cNvPicPr>
            <a:picLocks noChangeAspect="1" noChangeArrowheads="1"/>
          </p:cNvPicPr>
          <p:nvPr/>
        </p:nvPicPr>
        <p:blipFill>
          <a:blip r:embed="rId2" cstate="print"/>
          <a:srcRect/>
          <a:stretch>
            <a:fillRect/>
          </a:stretch>
        </p:blipFill>
        <p:spPr bwMode="auto">
          <a:xfrm>
            <a:off x="0" y="-14416"/>
            <a:ext cx="8178085" cy="1345511"/>
          </a:xfrm>
          <a:prstGeom prst="rect">
            <a:avLst/>
          </a:prstGeom>
          <a:noFill/>
        </p:spPr>
      </p:pic>
      <p:grpSp>
        <p:nvGrpSpPr>
          <p:cNvPr id="7" name="Grupo 6"/>
          <p:cNvGrpSpPr/>
          <p:nvPr/>
        </p:nvGrpSpPr>
        <p:grpSpPr>
          <a:xfrm>
            <a:off x="8316197" y="56595"/>
            <a:ext cx="3713878" cy="2548999"/>
            <a:chOff x="772397" y="1210612"/>
            <a:chExt cx="10515600" cy="5643931"/>
          </a:xfrm>
        </p:grpSpPr>
        <p:pic>
          <p:nvPicPr>
            <p:cNvPr id="5" name="Picture 4" descr="Resultado de imagen para adn ar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2624" y="1210612"/>
              <a:ext cx="4515145" cy="5643931"/>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txBox="1">
              <a:spLocks/>
            </p:cNvSpPr>
            <p:nvPr/>
          </p:nvSpPr>
          <p:spPr>
            <a:xfrm>
              <a:off x="772397" y="1441867"/>
              <a:ext cx="10515600" cy="398274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MX" sz="3200" b="1" dirty="0" smtClean="0">
                <a:latin typeface="Calibri Light" panose="020F0302020204030204" pitchFamily="34" charset="0"/>
              </a:endParaRPr>
            </a:p>
            <a:p>
              <a:pPr marL="0" indent="0" algn="ctr">
                <a:buFont typeface="Arial" panose="020B0604020202020204" pitchFamily="34" charset="0"/>
                <a:buNone/>
              </a:pPr>
              <a:endParaRPr lang="es-MX" sz="3200" b="1" dirty="0" smtClean="0">
                <a:latin typeface="Calibri Light" panose="020F0302020204030204" pitchFamily="34" charset="0"/>
              </a:endParaRPr>
            </a:p>
            <a:p>
              <a:pPr marL="0" indent="0" algn="ctr">
                <a:buFont typeface="Arial" panose="020B0604020202020204" pitchFamily="34" charset="0"/>
                <a:buNone/>
              </a:pPr>
              <a:endParaRPr lang="es-MX" sz="3200" b="1" dirty="0" smtClean="0">
                <a:latin typeface="Calibri Light" panose="020F0302020204030204" pitchFamily="34" charset="0"/>
              </a:endParaRPr>
            </a:p>
            <a:p>
              <a:pPr marL="0" indent="0" algn="ctr">
                <a:buFont typeface="Arial" panose="020B0604020202020204" pitchFamily="34" charset="0"/>
                <a:buNone/>
              </a:pPr>
              <a:r>
                <a:rPr lang="es-MX" sz="12000" b="1" dirty="0" err="1" smtClean="0">
                  <a:effectLst>
                    <a:outerShdw blurRad="38100" dist="38100" dir="2700000" algn="tl">
                      <a:srgbClr val="000000">
                        <a:alpha val="43137"/>
                      </a:srgbClr>
                    </a:outerShdw>
                  </a:effectLst>
                  <a:latin typeface="Chiller" panose="04020404031007020602" pitchFamily="82" charset="0"/>
                  <a:ea typeface="Ladybugletters" panose="02000603000000000000" pitchFamily="2" charset="0"/>
                </a:rPr>
                <a:t>MutArte</a:t>
              </a:r>
              <a:endParaRPr lang="es-MX" sz="12000" dirty="0" smtClean="0">
                <a:effectLst>
                  <a:outerShdw blurRad="38100" dist="38100" dir="2700000" algn="tl">
                    <a:srgbClr val="000000">
                      <a:alpha val="43137"/>
                    </a:srgbClr>
                  </a:outerShdw>
                </a:effectLst>
                <a:latin typeface="Chiller" panose="04020404031007020602" pitchFamily="82" charset="0"/>
                <a:ea typeface="Ladybugletters" panose="02000603000000000000" pitchFamily="2" charset="0"/>
              </a:endParaRPr>
            </a:p>
            <a:p>
              <a:pPr marL="0" indent="0" algn="ctr">
                <a:buFont typeface="Arial" panose="020B0604020202020204" pitchFamily="34" charset="0"/>
                <a:buNone/>
              </a:pPr>
              <a:endParaRPr lang="es-MX" sz="3200" dirty="0">
                <a:latin typeface="Calibri Light" panose="020F0302020204030204" pitchFamily="34" charset="0"/>
              </a:endParaRPr>
            </a:p>
          </p:txBody>
        </p:sp>
      </p:grpSp>
    </p:spTree>
    <p:extLst>
      <p:ext uri="{BB962C8B-B14F-4D97-AF65-F5344CB8AC3E}">
        <p14:creationId xmlns:p14="http://schemas.microsoft.com/office/powerpoint/2010/main" val="3198855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exiones"/>
          <p:cNvPicPr>
            <a:picLocks noChangeAspect="1" noChangeArrowheads="1"/>
          </p:cNvPicPr>
          <p:nvPr/>
        </p:nvPicPr>
        <p:blipFill>
          <a:blip r:embed="rId3" cstate="print"/>
          <a:srcRect/>
          <a:stretch>
            <a:fillRect/>
          </a:stretch>
        </p:blipFill>
        <p:spPr bwMode="auto">
          <a:xfrm>
            <a:off x="0" y="-14416"/>
            <a:ext cx="8178085" cy="1345511"/>
          </a:xfrm>
          <a:prstGeom prst="rect">
            <a:avLst/>
          </a:prstGeom>
          <a:noFill/>
        </p:spPr>
      </p:pic>
      <p:graphicFrame>
        <p:nvGraphicFramePr>
          <p:cNvPr id="6" name="Tabla 5"/>
          <p:cNvGraphicFramePr>
            <a:graphicFrameLocks noGrp="1"/>
          </p:cNvGraphicFramePr>
          <p:nvPr>
            <p:extLst>
              <p:ext uri="{D42A27DB-BD31-4B8C-83A1-F6EECF244321}">
                <p14:modId xmlns:p14="http://schemas.microsoft.com/office/powerpoint/2010/main" val="3679261175"/>
              </p:ext>
            </p:extLst>
          </p:nvPr>
        </p:nvGraphicFramePr>
        <p:xfrm>
          <a:off x="103746" y="2152429"/>
          <a:ext cx="8235325" cy="4287520"/>
        </p:xfrm>
        <a:graphic>
          <a:graphicData uri="http://schemas.openxmlformats.org/drawingml/2006/table">
            <a:tbl>
              <a:tblPr firstRow="1" bandRow="1">
                <a:tableStyleId>{69CF1AB2-1976-4502-BF36-3FF5EA218861}</a:tableStyleId>
              </a:tblPr>
              <a:tblGrid>
                <a:gridCol w="2119654"/>
                <a:gridCol w="6115671"/>
              </a:tblGrid>
              <a:tr h="370840">
                <a:tc>
                  <a:txBody>
                    <a:bodyPr/>
                    <a:lstStyle/>
                    <a:p>
                      <a:pPr algn="ctr"/>
                      <a:r>
                        <a:rPr lang="es-MX" sz="1600" b="0" dirty="0" smtClean="0">
                          <a:latin typeface="Calibri Light" panose="020F0302020204030204" pitchFamily="34" charset="0"/>
                        </a:rPr>
                        <a:t>Nombre</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Preguntas detonadoras</a:t>
                      </a:r>
                      <a:endParaRPr lang="es-MX" sz="1600" b="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Objetivo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Presentar el</a:t>
                      </a:r>
                      <a:r>
                        <a:rPr lang="es-MX" sz="1600" baseline="0" dirty="0" smtClean="0">
                          <a:latin typeface="Calibri Light" panose="020F0302020204030204" pitchFamily="34" charset="0"/>
                        </a:rPr>
                        <a:t> proyecto interdisciplinario a los alumnos, así como analizar algunas obras y esculturas para generar preguntas detonadoras.</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Grado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5º semestre</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Fecha</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22 </a:t>
                      </a:r>
                      <a:r>
                        <a:rPr lang="es-MX" sz="1600" baseline="0" dirty="0" smtClean="0">
                          <a:latin typeface="Calibri Light" panose="020F0302020204030204" pitchFamily="34" charset="0"/>
                        </a:rPr>
                        <a:t>de a</a:t>
                      </a:r>
                      <a:r>
                        <a:rPr lang="es-MX" sz="1600" dirty="0" smtClean="0">
                          <a:latin typeface="Calibri Light" panose="020F0302020204030204" pitchFamily="34" charset="0"/>
                        </a:rPr>
                        <a:t>gosto</a:t>
                      </a:r>
                      <a:r>
                        <a:rPr lang="es-MX" sz="1600" baseline="0" dirty="0" smtClean="0">
                          <a:latin typeface="Calibri Light" panose="020F0302020204030204" pitchFamily="34" charset="0"/>
                        </a:rPr>
                        <a:t> </a:t>
                      </a:r>
                      <a:r>
                        <a:rPr lang="es-MX" sz="1600" dirty="0" smtClean="0">
                          <a:latin typeface="Calibri Light" panose="020F0302020204030204" pitchFamily="34" charset="0"/>
                        </a:rPr>
                        <a:t>de 2018</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Asignaturas</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Filosofía I </a:t>
                      </a:r>
                    </a:p>
                    <a:p>
                      <a:pPr algn="l"/>
                      <a:r>
                        <a:rPr lang="es-MX" sz="1600" dirty="0" smtClean="0">
                          <a:latin typeface="Calibri Light" panose="020F0302020204030204" pitchFamily="34" charset="0"/>
                        </a:rPr>
                        <a:t>Biología III </a:t>
                      </a:r>
                    </a:p>
                    <a:p>
                      <a:pPr algn="l"/>
                      <a:r>
                        <a:rPr lang="es-MX" sz="1600" dirty="0" smtClean="0">
                          <a:latin typeface="Calibri Light" panose="020F0302020204030204" pitchFamily="34" charset="0"/>
                        </a:rPr>
                        <a:t>Taller de Expresión Gráfica I</a:t>
                      </a:r>
                      <a:endParaRPr lang="es-MX" sz="1600" dirty="0">
                        <a:latin typeface="Calibri Light" panose="020F0302020204030204" pitchFamily="34" charset="0"/>
                      </a:endParaRPr>
                    </a:p>
                  </a:txBody>
                  <a:tcPr anchor="ctr"/>
                </a:tc>
              </a:tr>
              <a:tr h="370840">
                <a:tc>
                  <a:txBody>
                    <a:bodyPr/>
                    <a:lstStyle/>
                    <a:p>
                      <a:pPr algn="ctr"/>
                      <a:r>
                        <a:rPr lang="es-MX" sz="1600" dirty="0" smtClean="0">
                          <a:latin typeface="Calibri Light" panose="020F0302020204030204" pitchFamily="34" charset="0"/>
                        </a:rPr>
                        <a:t>Fuentes de apoyo</a:t>
                      </a:r>
                      <a:endParaRPr lang="es-MX" sz="1600" dirty="0">
                        <a:latin typeface="Calibri Light" panose="020F0302020204030204" pitchFamily="34" charset="0"/>
                      </a:endParaRPr>
                    </a:p>
                  </a:txBody>
                  <a:tcPr anchor="ctr"/>
                </a:tc>
                <a:tc>
                  <a:txBody>
                    <a:bodyPr/>
                    <a:lstStyle/>
                    <a:p>
                      <a:pPr algn="l"/>
                      <a:r>
                        <a:rPr lang="es-MX" sz="1600" dirty="0" smtClean="0">
                          <a:latin typeface="Calibri Light" panose="020F0302020204030204" pitchFamily="34" charset="0"/>
                        </a:rPr>
                        <a:t>N.A.</a:t>
                      </a:r>
                    </a:p>
                  </a:txBody>
                  <a:tcPr anchor="ctr"/>
                </a:tc>
              </a:tr>
              <a:tr h="370840">
                <a:tc>
                  <a:txBody>
                    <a:bodyPr/>
                    <a:lstStyle/>
                    <a:p>
                      <a:pPr algn="ctr"/>
                      <a:r>
                        <a:rPr lang="es-MX" sz="1600" b="0" dirty="0" smtClean="0">
                          <a:latin typeface="Calibri Light" panose="020F0302020204030204" pitchFamily="34" charset="0"/>
                        </a:rPr>
                        <a:t>Justificación</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Fue la actividad de</a:t>
                      </a:r>
                      <a:r>
                        <a:rPr lang="es-MX" sz="1600" b="0" baseline="0" dirty="0" smtClean="0">
                          <a:latin typeface="Calibri Light" panose="020F0302020204030204" pitchFamily="34" charset="0"/>
                        </a:rPr>
                        <a:t> introducción</a:t>
                      </a:r>
                      <a:r>
                        <a:rPr lang="es-MX" sz="1600" b="0" dirty="0" smtClean="0">
                          <a:latin typeface="Calibri Light" panose="020F0302020204030204" pitchFamily="34" charset="0"/>
                        </a:rPr>
                        <a:t> al proyecto en donde se analizaron</a:t>
                      </a:r>
                      <a:r>
                        <a:rPr lang="es-MX" sz="1600" b="0" baseline="0" dirty="0" smtClean="0">
                          <a:latin typeface="Calibri Light" panose="020F0302020204030204" pitchFamily="34" charset="0"/>
                        </a:rPr>
                        <a:t> e i</a:t>
                      </a:r>
                      <a:r>
                        <a:rPr lang="es-MX" sz="1600" b="0" dirty="0" smtClean="0">
                          <a:latin typeface="Calibri Light" panose="020F0302020204030204" pitchFamily="34" charset="0"/>
                        </a:rPr>
                        <a:t>nterpretaron algunas</a:t>
                      </a:r>
                      <a:r>
                        <a:rPr lang="es-MX" sz="1600" b="0" baseline="0" dirty="0" smtClean="0">
                          <a:latin typeface="Calibri Light" panose="020F0302020204030204" pitchFamily="34" charset="0"/>
                        </a:rPr>
                        <a:t> obras </a:t>
                      </a:r>
                      <a:r>
                        <a:rPr lang="es-MX" sz="1600" b="0" dirty="0" smtClean="0">
                          <a:latin typeface="Calibri Light" panose="020F0302020204030204" pitchFamily="34" charset="0"/>
                        </a:rPr>
                        <a:t>pictóricas y esculturas para generar preguntas detonadoras</a:t>
                      </a:r>
                      <a:r>
                        <a:rPr lang="es-MX" sz="1600" b="0" baseline="0" dirty="0" smtClean="0">
                          <a:latin typeface="Calibri Light" panose="020F0302020204030204" pitchFamily="34" charset="0"/>
                        </a:rPr>
                        <a:t> y encontrar relaciones entre las disciplinas</a:t>
                      </a:r>
                      <a:r>
                        <a:rPr lang="es-MX" sz="1600" b="0" dirty="0" smtClean="0">
                          <a:latin typeface="Calibri Light" panose="020F0302020204030204" pitchFamily="34" charset="0"/>
                        </a:rPr>
                        <a:t>.</a:t>
                      </a:r>
                      <a:endParaRPr lang="es-MX" sz="1600" b="0" dirty="0">
                        <a:latin typeface="Calibri Light" panose="020F0302020204030204" pitchFamily="34" charset="0"/>
                      </a:endParaRPr>
                    </a:p>
                  </a:txBody>
                  <a:tcPr anchor="ctr"/>
                </a:tc>
              </a:tr>
              <a:tr h="370840">
                <a:tc>
                  <a:txBody>
                    <a:bodyPr/>
                    <a:lstStyle/>
                    <a:p>
                      <a:pPr algn="ctr"/>
                      <a:r>
                        <a:rPr lang="es-MX" sz="1600" b="0" dirty="0" smtClean="0">
                          <a:latin typeface="Calibri Light" panose="020F0302020204030204" pitchFamily="34" charset="0"/>
                        </a:rPr>
                        <a:t>Descripción apertura</a:t>
                      </a:r>
                      <a:endParaRPr lang="es-MX" sz="1600" b="0" dirty="0">
                        <a:latin typeface="Calibri Light" panose="020F0302020204030204" pitchFamily="34" charset="0"/>
                      </a:endParaRPr>
                    </a:p>
                  </a:txBody>
                  <a:tcPr anchor="ctr"/>
                </a:tc>
                <a:tc>
                  <a:txBody>
                    <a:bodyPr/>
                    <a:lstStyle/>
                    <a:p>
                      <a:pPr algn="l"/>
                      <a:r>
                        <a:rPr lang="es-MX" sz="1600" b="0" dirty="0" smtClean="0">
                          <a:latin typeface="Calibri Light" panose="020F0302020204030204" pitchFamily="34" charset="0"/>
                        </a:rPr>
                        <a:t>Los</a:t>
                      </a:r>
                      <a:r>
                        <a:rPr lang="es-MX" sz="1600" b="0" baseline="0" dirty="0" smtClean="0">
                          <a:latin typeface="Calibri Light" panose="020F0302020204030204" pitchFamily="34" charset="0"/>
                        </a:rPr>
                        <a:t> docentes</a:t>
                      </a:r>
                      <a:r>
                        <a:rPr lang="es-MX" sz="1600" b="0" dirty="0" smtClean="0">
                          <a:latin typeface="Calibri Light" panose="020F0302020204030204" pitchFamily="34" charset="0"/>
                        </a:rPr>
                        <a:t> presentaron y explicaron el proyecto interdisciplinario CONEXIONES ante el grupo.</a:t>
                      </a:r>
                      <a:endParaRPr lang="es-MX" sz="1600" b="0" dirty="0">
                        <a:latin typeface="Calibri Light" panose="020F0302020204030204" pitchFamily="34" charset="0"/>
                      </a:endParaRPr>
                    </a:p>
                  </a:txBody>
                  <a:tcPr anchor="ctr"/>
                </a:tc>
              </a:tr>
            </a:tbl>
          </a:graphicData>
        </a:graphic>
      </p:graphicFrame>
      <p:pic>
        <p:nvPicPr>
          <p:cNvPr id="4" name="Imagen 3"/>
          <p:cNvPicPr>
            <a:picLocks noChangeAspect="1"/>
          </p:cNvPicPr>
          <p:nvPr/>
        </p:nvPicPr>
        <p:blipFill>
          <a:blip r:embed="rId4"/>
          <a:stretch>
            <a:fillRect/>
          </a:stretch>
        </p:blipFill>
        <p:spPr>
          <a:xfrm>
            <a:off x="8448541" y="151848"/>
            <a:ext cx="3631842" cy="2000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5"/>
          <a:stretch>
            <a:fillRect/>
          </a:stretch>
        </p:blipFill>
        <p:spPr>
          <a:xfrm>
            <a:off x="8448541" y="2359801"/>
            <a:ext cx="3631842" cy="2038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6"/>
          <a:stretch>
            <a:fillRect/>
          </a:stretch>
        </p:blipFill>
        <p:spPr>
          <a:xfrm>
            <a:off x="8448541" y="4605506"/>
            <a:ext cx="3680720" cy="2092725"/>
          </a:xfrm>
          <a:prstGeom prst="rect">
            <a:avLst/>
          </a:prstGeom>
        </p:spPr>
      </p:pic>
      <p:sp>
        <p:nvSpPr>
          <p:cNvPr id="2" name="CuadroTexto 1"/>
          <p:cNvSpPr txBox="1"/>
          <p:nvPr/>
        </p:nvSpPr>
        <p:spPr>
          <a:xfrm>
            <a:off x="0" y="1443038"/>
            <a:ext cx="2771775" cy="400110"/>
          </a:xfrm>
          <a:prstGeom prst="rect">
            <a:avLst/>
          </a:prstGeom>
          <a:noFill/>
        </p:spPr>
        <p:txBody>
          <a:bodyPr wrap="square" rtlCol="0">
            <a:spAutoFit/>
          </a:bodyPr>
          <a:lstStyle/>
          <a:p>
            <a:r>
              <a:rPr lang="es-MX" sz="2000" dirty="0" smtClean="0">
                <a:latin typeface="Calibri Light" panose="020F0302020204030204" pitchFamily="34" charset="0"/>
              </a:rPr>
              <a:t>Inicio: Interdisciplinaria</a:t>
            </a:r>
            <a:endParaRPr lang="es-MX" sz="2000" dirty="0">
              <a:latin typeface="Calibri Light" panose="020F0302020204030204" pitchFamily="34" charset="0"/>
            </a:endParaRPr>
          </a:p>
        </p:txBody>
      </p:sp>
    </p:spTree>
    <p:extLst>
      <p:ext uri="{BB962C8B-B14F-4D97-AF65-F5344CB8AC3E}">
        <p14:creationId xmlns:p14="http://schemas.microsoft.com/office/powerpoint/2010/main" val="1710536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11646</TotalTime>
  <Words>2700</Words>
  <Application>Microsoft Office PowerPoint</Application>
  <PresentationFormat>Panorámica</PresentationFormat>
  <Paragraphs>354</Paragraphs>
  <Slides>28</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SimSun</vt:lpstr>
      <vt:lpstr>SimSun</vt:lpstr>
      <vt:lpstr>Arial</vt:lpstr>
      <vt:lpstr>Calibri</vt:lpstr>
      <vt:lpstr>Calibri Light</vt:lpstr>
      <vt:lpstr>Chiller</vt:lpstr>
      <vt:lpstr>Ladybugletters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CyN Cadena</dc:creator>
  <cp:lastModifiedBy>CyN Cadena</cp:lastModifiedBy>
  <cp:revision>214</cp:revision>
  <dcterms:created xsi:type="dcterms:W3CDTF">2018-06-11T13:36:24Z</dcterms:created>
  <dcterms:modified xsi:type="dcterms:W3CDTF">2019-06-17T16:08:45Z</dcterms:modified>
</cp:coreProperties>
</file>