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61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71" autoAdjust="0"/>
  </p:normalViewPr>
  <p:slideViewPr>
    <p:cSldViewPr>
      <p:cViewPr>
        <p:scale>
          <a:sx n="73" d="100"/>
          <a:sy n="73" d="100"/>
        </p:scale>
        <p:origin x="-34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9F8E-C03E-4A8D-9287-9D5C598E93FD}" type="datetimeFigureOut">
              <a:rPr lang="es-MX" smtClean="0"/>
              <a:t>07/05/2018</a:t>
            </a:fld>
            <a:endParaRPr lang="es-MX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A9EC758-53B9-4617-90AD-24AB10D8B63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9F8E-C03E-4A8D-9287-9D5C598E93FD}" type="datetimeFigureOut">
              <a:rPr lang="es-MX" smtClean="0"/>
              <a:t>07/05/2018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C758-53B9-4617-90AD-24AB10D8B63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9F8E-C03E-4A8D-9287-9D5C598E93FD}" type="datetimeFigureOut">
              <a:rPr lang="es-MX" smtClean="0"/>
              <a:t>07/05/2018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C758-53B9-4617-90AD-24AB10D8B63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9F8E-C03E-4A8D-9287-9D5C598E93FD}" type="datetimeFigureOut">
              <a:rPr lang="es-MX" smtClean="0"/>
              <a:t>07/05/2018</a:t>
            </a:fld>
            <a:endParaRPr lang="es-MX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s-MX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A9EC758-53B9-4617-90AD-24AB10D8B63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9F8E-C03E-4A8D-9287-9D5C598E93FD}" type="datetimeFigureOut">
              <a:rPr lang="es-MX" smtClean="0"/>
              <a:t>07/05/2018</a:t>
            </a:fld>
            <a:endParaRPr lang="es-MX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C758-53B9-4617-90AD-24AB10D8B631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9F8E-C03E-4A8D-9287-9D5C598E93FD}" type="datetimeFigureOut">
              <a:rPr lang="es-MX" smtClean="0"/>
              <a:t>07/05/2018</a:t>
            </a:fld>
            <a:endParaRPr lang="es-MX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C758-53B9-4617-90AD-24AB10D8B63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9F8E-C03E-4A8D-9287-9D5C598E93FD}" type="datetimeFigureOut">
              <a:rPr lang="es-MX" smtClean="0"/>
              <a:t>07/05/2018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A9EC758-53B9-4617-90AD-24AB10D8B631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9F8E-C03E-4A8D-9287-9D5C598E93FD}" type="datetimeFigureOut">
              <a:rPr lang="es-MX" smtClean="0"/>
              <a:t>07/05/2018</a:t>
            </a:fld>
            <a:endParaRPr lang="es-MX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C758-53B9-4617-90AD-24AB10D8B63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9F8E-C03E-4A8D-9287-9D5C598E93FD}" type="datetimeFigureOut">
              <a:rPr lang="es-MX" smtClean="0"/>
              <a:t>07/05/2018</a:t>
            </a:fld>
            <a:endParaRPr lang="es-MX"/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C758-53B9-4617-90AD-24AB10D8B63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9F8E-C03E-4A8D-9287-9D5C598E93FD}" type="datetimeFigureOut">
              <a:rPr lang="es-MX" smtClean="0"/>
              <a:t>07/05/2018</a:t>
            </a:fld>
            <a:endParaRPr lang="es-MX"/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C758-53B9-4617-90AD-24AB10D8B631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9F8E-C03E-4A8D-9287-9D5C598E93FD}" type="datetimeFigureOut">
              <a:rPr lang="es-MX" smtClean="0"/>
              <a:t>07/05/2018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C758-53B9-4617-90AD-24AB10D8B631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0D29F8E-C03E-4A8D-9287-9D5C598E93FD}" type="datetimeFigureOut">
              <a:rPr lang="es-MX" smtClean="0"/>
              <a:t>07/05/2018</a:t>
            </a:fld>
            <a:endParaRPr lang="es-MX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A9EC758-53B9-4617-90AD-24AB10D8B631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Profesores </a:t>
            </a:r>
            <a:r>
              <a:rPr lang="es-MX" dirty="0" smtClean="0"/>
              <a:t>integrantes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s-MX" dirty="0" smtClean="0"/>
              <a:t>Edgar Hernández Mata (</a:t>
            </a:r>
            <a:r>
              <a:rPr lang="es-MX" dirty="0" err="1" smtClean="0"/>
              <a:t>Educ</a:t>
            </a:r>
            <a:r>
              <a:rPr lang="es-MX" dirty="0" smtClean="0"/>
              <a:t>. Física)</a:t>
            </a:r>
          </a:p>
          <a:p>
            <a:r>
              <a:rPr lang="es-MX" dirty="0" smtClean="0"/>
              <a:t>Roberto Reyes Mérida (Inglés)</a:t>
            </a:r>
          </a:p>
          <a:p>
            <a:r>
              <a:rPr lang="es-MX" dirty="0" smtClean="0"/>
              <a:t>Lilia Sánchez (Prefecta)</a:t>
            </a:r>
          </a:p>
          <a:p>
            <a:r>
              <a:rPr lang="es-MX" dirty="0" smtClean="0"/>
              <a:t>Beatriz Pacheco Bazán (Biología)</a:t>
            </a:r>
            <a:endParaRPr lang="es-MX" dirty="0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6408712" cy="1296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4513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3" y="1554163"/>
            <a:ext cx="8046154" cy="4525962"/>
          </a:xfrm>
        </p:spPr>
      </p:pic>
    </p:spTree>
    <p:extLst>
      <p:ext uri="{BB962C8B-B14F-4D97-AF65-F5344CB8AC3E}">
        <p14:creationId xmlns:p14="http://schemas.microsoft.com/office/powerpoint/2010/main" val="556823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449" y="1554163"/>
            <a:ext cx="2541501" cy="4525962"/>
          </a:xfrm>
        </p:spPr>
      </p:pic>
    </p:spTree>
    <p:extLst>
      <p:ext uri="{BB962C8B-B14F-4D97-AF65-F5344CB8AC3E}">
        <p14:creationId xmlns:p14="http://schemas.microsoft.com/office/powerpoint/2010/main" val="4237521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3" y="1554163"/>
            <a:ext cx="8046154" cy="4525962"/>
          </a:xfrm>
        </p:spPr>
      </p:pic>
    </p:spTree>
    <p:extLst>
      <p:ext uri="{BB962C8B-B14F-4D97-AF65-F5344CB8AC3E}">
        <p14:creationId xmlns:p14="http://schemas.microsoft.com/office/powerpoint/2010/main" val="632456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4" y="1554163"/>
            <a:ext cx="8059932" cy="4525962"/>
          </a:xfrm>
        </p:spPr>
      </p:pic>
    </p:spTree>
    <p:extLst>
      <p:ext uri="{BB962C8B-B14F-4D97-AF65-F5344CB8AC3E}">
        <p14:creationId xmlns:p14="http://schemas.microsoft.com/office/powerpoint/2010/main" val="269164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4" y="1554163"/>
            <a:ext cx="8059932" cy="4525962"/>
          </a:xfrm>
        </p:spPr>
      </p:pic>
    </p:spTree>
    <p:extLst>
      <p:ext uri="{BB962C8B-B14F-4D97-AF65-F5344CB8AC3E}">
        <p14:creationId xmlns:p14="http://schemas.microsoft.com/office/powerpoint/2010/main" val="3202632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449" y="1554163"/>
            <a:ext cx="2541501" cy="4525962"/>
          </a:xfrm>
        </p:spPr>
      </p:pic>
    </p:spTree>
    <p:extLst>
      <p:ext uri="{BB962C8B-B14F-4D97-AF65-F5344CB8AC3E}">
        <p14:creationId xmlns:p14="http://schemas.microsoft.com/office/powerpoint/2010/main" val="2494965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4" y="1554163"/>
            <a:ext cx="8059932" cy="4525962"/>
          </a:xfrm>
        </p:spPr>
      </p:pic>
    </p:spTree>
    <p:extLst>
      <p:ext uri="{BB962C8B-B14F-4D97-AF65-F5344CB8AC3E}">
        <p14:creationId xmlns:p14="http://schemas.microsoft.com/office/powerpoint/2010/main" val="382505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4" y="1554163"/>
            <a:ext cx="8059932" cy="4525962"/>
          </a:xfrm>
        </p:spPr>
      </p:pic>
    </p:spTree>
    <p:extLst>
      <p:ext uri="{BB962C8B-B14F-4D97-AF65-F5344CB8AC3E}">
        <p14:creationId xmlns:p14="http://schemas.microsoft.com/office/powerpoint/2010/main" val="1434066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4" y="1554163"/>
            <a:ext cx="8059932" cy="4525962"/>
          </a:xfrm>
        </p:spPr>
      </p:pic>
    </p:spTree>
    <p:extLst>
      <p:ext uri="{BB962C8B-B14F-4D97-AF65-F5344CB8AC3E}">
        <p14:creationId xmlns:p14="http://schemas.microsoft.com/office/powerpoint/2010/main" val="944942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Organizador gráfico</a:t>
            </a:r>
            <a:endParaRPr lang="es-MX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3" y="1554163"/>
            <a:ext cx="8046154" cy="4525962"/>
          </a:xfrm>
        </p:spPr>
      </p:pic>
    </p:spTree>
    <p:extLst>
      <p:ext uri="{BB962C8B-B14F-4D97-AF65-F5344CB8AC3E}">
        <p14:creationId xmlns:p14="http://schemas.microsoft.com/office/powerpoint/2010/main" val="2718310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Proyecto planeado para llevar a cabo en el ciclo escolar 2018-2019</a:t>
            </a:r>
          </a:p>
          <a:p>
            <a:r>
              <a:rPr lang="es-MX" dirty="0" smtClean="0"/>
              <a:t>Nombre del proyecto</a:t>
            </a:r>
            <a:r>
              <a:rPr lang="es-MX" smtClean="0"/>
              <a:t>: Nutrición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21730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08720"/>
            <a:ext cx="7436644" cy="5577483"/>
          </a:xfrm>
        </p:spPr>
      </p:pic>
    </p:spTree>
    <p:extLst>
      <p:ext uri="{BB962C8B-B14F-4D97-AF65-F5344CB8AC3E}">
        <p14:creationId xmlns:p14="http://schemas.microsoft.com/office/powerpoint/2010/main" val="3711151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0728"/>
            <a:ext cx="7563684" cy="5672763"/>
          </a:xfrm>
        </p:spPr>
      </p:pic>
    </p:spTree>
    <p:extLst>
      <p:ext uri="{BB962C8B-B14F-4D97-AF65-F5344CB8AC3E}">
        <p14:creationId xmlns:p14="http://schemas.microsoft.com/office/powerpoint/2010/main" val="1553710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7532655" cy="5649491"/>
          </a:xfrm>
        </p:spPr>
      </p:pic>
    </p:spTree>
    <p:extLst>
      <p:ext uri="{BB962C8B-B14F-4D97-AF65-F5344CB8AC3E}">
        <p14:creationId xmlns:p14="http://schemas.microsoft.com/office/powerpoint/2010/main" val="4154580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0728"/>
            <a:ext cx="7474777" cy="5606083"/>
          </a:xfrm>
        </p:spPr>
      </p:pic>
    </p:spTree>
    <p:extLst>
      <p:ext uri="{BB962C8B-B14F-4D97-AF65-F5344CB8AC3E}">
        <p14:creationId xmlns:p14="http://schemas.microsoft.com/office/powerpoint/2010/main" val="2410952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7532654" cy="5649491"/>
          </a:xfrm>
        </p:spPr>
      </p:pic>
    </p:spTree>
    <p:extLst>
      <p:ext uri="{BB962C8B-B14F-4D97-AF65-F5344CB8AC3E}">
        <p14:creationId xmlns:p14="http://schemas.microsoft.com/office/powerpoint/2010/main" val="3838628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6"/>
            <a:ext cx="7395665" cy="5546749"/>
          </a:xfrm>
        </p:spPr>
      </p:pic>
    </p:spTree>
    <p:extLst>
      <p:ext uri="{BB962C8B-B14F-4D97-AF65-F5344CB8AC3E}">
        <p14:creationId xmlns:p14="http://schemas.microsoft.com/office/powerpoint/2010/main" val="313754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52736"/>
            <a:ext cx="7532654" cy="5649491"/>
          </a:xfrm>
        </p:spPr>
      </p:pic>
    </p:spTree>
    <p:extLst>
      <p:ext uri="{BB962C8B-B14F-4D97-AF65-F5344CB8AC3E}">
        <p14:creationId xmlns:p14="http://schemas.microsoft.com/office/powerpoint/2010/main" val="3598800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7532654" cy="5649491"/>
          </a:xfrm>
        </p:spPr>
      </p:pic>
    </p:spTree>
    <p:extLst>
      <p:ext uri="{BB962C8B-B14F-4D97-AF65-F5344CB8AC3E}">
        <p14:creationId xmlns:p14="http://schemas.microsoft.com/office/powerpoint/2010/main" val="3462350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7340633" cy="5505475"/>
          </a:xfrm>
        </p:spPr>
      </p:pic>
    </p:spTree>
    <p:extLst>
      <p:ext uri="{BB962C8B-B14F-4D97-AF65-F5344CB8AC3E}">
        <p14:creationId xmlns:p14="http://schemas.microsoft.com/office/powerpoint/2010/main" val="634024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7491676" cy="5618757"/>
          </a:xfrm>
        </p:spPr>
      </p:pic>
    </p:spTree>
    <p:extLst>
      <p:ext uri="{BB962C8B-B14F-4D97-AF65-F5344CB8AC3E}">
        <p14:creationId xmlns:p14="http://schemas.microsoft.com/office/powerpoint/2010/main" val="3586025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Conclusiones generales</a:t>
            </a:r>
            <a:endParaRPr lang="es-MX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0472" y="1554163"/>
            <a:ext cx="7335456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726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20"/>
            <a:ext cx="7467673" cy="5600755"/>
          </a:xfrm>
        </p:spPr>
      </p:pic>
    </p:spTree>
    <p:extLst>
      <p:ext uri="{BB962C8B-B14F-4D97-AF65-F5344CB8AC3E}">
        <p14:creationId xmlns:p14="http://schemas.microsoft.com/office/powerpoint/2010/main" val="3291492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08720"/>
            <a:ext cx="4183112" cy="5577484"/>
          </a:xfrm>
        </p:spPr>
      </p:pic>
    </p:spTree>
    <p:extLst>
      <p:ext uri="{BB962C8B-B14F-4D97-AF65-F5344CB8AC3E}">
        <p14:creationId xmlns:p14="http://schemas.microsoft.com/office/powerpoint/2010/main" val="2022838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980728"/>
            <a:ext cx="4289524" cy="5719366"/>
          </a:xfrm>
        </p:spPr>
      </p:pic>
    </p:spTree>
    <p:extLst>
      <p:ext uri="{BB962C8B-B14F-4D97-AF65-F5344CB8AC3E}">
        <p14:creationId xmlns:p14="http://schemas.microsoft.com/office/powerpoint/2010/main" val="19949166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980728"/>
            <a:ext cx="4183112" cy="5577483"/>
          </a:xfrm>
        </p:spPr>
      </p:pic>
    </p:spTree>
    <p:extLst>
      <p:ext uri="{BB962C8B-B14F-4D97-AF65-F5344CB8AC3E}">
        <p14:creationId xmlns:p14="http://schemas.microsoft.com/office/powerpoint/2010/main" val="3254126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52736"/>
            <a:ext cx="4183112" cy="5577483"/>
          </a:xfrm>
        </p:spPr>
      </p:pic>
    </p:spTree>
    <p:extLst>
      <p:ext uri="{BB962C8B-B14F-4D97-AF65-F5344CB8AC3E}">
        <p14:creationId xmlns:p14="http://schemas.microsoft.com/office/powerpoint/2010/main" val="11794315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980728"/>
            <a:ext cx="4291124" cy="5721499"/>
          </a:xfrm>
        </p:spPr>
      </p:pic>
    </p:spTree>
    <p:extLst>
      <p:ext uri="{BB962C8B-B14F-4D97-AF65-F5344CB8AC3E}">
        <p14:creationId xmlns:p14="http://schemas.microsoft.com/office/powerpoint/2010/main" val="835286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36712"/>
            <a:ext cx="4345130" cy="5793507"/>
          </a:xfrm>
        </p:spPr>
      </p:pic>
    </p:spTree>
    <p:extLst>
      <p:ext uri="{BB962C8B-B14F-4D97-AF65-F5344CB8AC3E}">
        <p14:creationId xmlns:p14="http://schemas.microsoft.com/office/powerpoint/2010/main" val="9455022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18" y="476672"/>
            <a:ext cx="4237118" cy="5649491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20" y="404664"/>
            <a:ext cx="4323471" cy="57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849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620688"/>
            <a:ext cx="4507148" cy="6009531"/>
          </a:xfrm>
        </p:spPr>
      </p:pic>
    </p:spTree>
    <p:extLst>
      <p:ext uri="{BB962C8B-B14F-4D97-AF65-F5344CB8AC3E}">
        <p14:creationId xmlns:p14="http://schemas.microsoft.com/office/powerpoint/2010/main" val="7412283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692696"/>
            <a:ext cx="4399136" cy="5865515"/>
          </a:xfrm>
        </p:spPr>
      </p:pic>
    </p:spTree>
    <p:extLst>
      <p:ext uri="{BB962C8B-B14F-4D97-AF65-F5344CB8AC3E}">
        <p14:creationId xmlns:p14="http://schemas.microsoft.com/office/powerpoint/2010/main" val="773389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448" y="1554163"/>
            <a:ext cx="8213503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615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76672"/>
            <a:ext cx="4507148" cy="6009531"/>
          </a:xfrm>
        </p:spPr>
      </p:pic>
    </p:spTree>
    <p:extLst>
      <p:ext uri="{BB962C8B-B14F-4D97-AF65-F5344CB8AC3E}">
        <p14:creationId xmlns:p14="http://schemas.microsoft.com/office/powerpoint/2010/main" val="6640669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692696"/>
            <a:ext cx="4453142" cy="5937523"/>
          </a:xfrm>
        </p:spPr>
      </p:pic>
    </p:spTree>
    <p:extLst>
      <p:ext uri="{BB962C8B-B14F-4D97-AF65-F5344CB8AC3E}">
        <p14:creationId xmlns:p14="http://schemas.microsoft.com/office/powerpoint/2010/main" val="32060345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70000" lnSpcReduction="20000"/>
          </a:bodyPr>
          <a:lstStyle/>
          <a:p>
            <a:r>
              <a:rPr lang="es-MX" dirty="0"/>
              <a:t>COLEGIO HERMANN HESSE</a:t>
            </a:r>
          </a:p>
          <a:p>
            <a:r>
              <a:rPr lang="es-MX" b="1" dirty="0"/>
              <a:t>REFLEXION PROYECTO CONEXIONES</a:t>
            </a:r>
          </a:p>
          <a:p>
            <a:r>
              <a:rPr lang="es-MX" dirty="0"/>
              <a:t>Equipo Dulce, Roberto, Diana</a:t>
            </a:r>
          </a:p>
          <a:p>
            <a:r>
              <a:rPr lang="es-MX" b="1" dirty="0"/>
              <a:t>AVANCES</a:t>
            </a:r>
            <a:endParaRPr lang="es-MX" dirty="0"/>
          </a:p>
          <a:p>
            <a:pPr lvl="0"/>
            <a:r>
              <a:rPr lang="es-MX" dirty="0"/>
              <a:t>Si se puede armar el proyecto entre las distintas materias de los profesores</a:t>
            </a:r>
          </a:p>
          <a:p>
            <a:r>
              <a:rPr lang="es-MX" dirty="0"/>
              <a:t> </a:t>
            </a:r>
          </a:p>
          <a:p>
            <a:r>
              <a:rPr lang="es-MX" b="1" dirty="0"/>
              <a:t>TROPIEZOS</a:t>
            </a:r>
            <a:endParaRPr lang="es-MX" dirty="0"/>
          </a:p>
          <a:p>
            <a:pPr lvl="0"/>
            <a:r>
              <a:rPr lang="es-MX" dirty="0"/>
              <a:t>Faltó tiempo  para lograr conjuntar todas las ideas comentadas en el trabajo en grupo</a:t>
            </a:r>
          </a:p>
          <a:p>
            <a:r>
              <a:rPr lang="es-MX" dirty="0"/>
              <a:t> </a:t>
            </a:r>
          </a:p>
          <a:p>
            <a:r>
              <a:rPr lang="es-MX" b="1" dirty="0"/>
              <a:t>SOLUCIONES</a:t>
            </a:r>
            <a:endParaRPr lang="es-MX" dirty="0"/>
          </a:p>
          <a:p>
            <a:pPr lvl="0"/>
            <a:r>
              <a:rPr lang="es-MX" dirty="0"/>
              <a:t>Aprovechar solamente un tema común en varias materias para poder conectarlo mediante actividades con los alumnos</a:t>
            </a: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175701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1" dirty="0"/>
              <a:t>REFLEXIÓN. REUNIÓN DE ZONA.</a:t>
            </a:r>
            <a:r>
              <a:rPr lang="es-MX" dirty="0"/>
              <a:t/>
            </a:r>
            <a:br>
              <a:rPr lang="es-MX" dirty="0"/>
            </a:br>
            <a:r>
              <a:rPr lang="es-MX" b="1" dirty="0"/>
              <a:t>ZONA 4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MX" dirty="0"/>
              <a:t>El pasado miércoles 15 de marzo, se llevó a cabo la reunión de la zona 4 de las Instituciones del Sistema Incorporado de la UNAM, con la finalidad de realizar la “Tercera Reunión de Trabajo” en su primera parte.</a:t>
            </a:r>
          </a:p>
          <a:p>
            <a:r>
              <a:rPr lang="es-MX" dirty="0"/>
              <a:t> </a:t>
            </a:r>
          </a:p>
          <a:p>
            <a:r>
              <a:rPr lang="es-MX" dirty="0"/>
              <a:t>El objetivo de dicha reunión fue: analizar procesos y avances en la construcción de propuestas de proyectos interdisciplinarios, con el fin de compartir experiencias y enriquecer los propios. </a:t>
            </a:r>
          </a:p>
          <a:p>
            <a:r>
              <a:rPr lang="es-MX" dirty="0"/>
              <a:t> </a:t>
            </a:r>
          </a:p>
          <a:p>
            <a:r>
              <a:rPr lang="es-MX" dirty="0"/>
              <a:t>Después del trabajo en grupos, en el que cada maestro de las ISI representadas participó aportando la experiencia vivida en sus Colegios, se llegó a las siguientes: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108076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5800" y="332656"/>
            <a:ext cx="7772400" cy="5328592"/>
          </a:xfrm>
        </p:spPr>
        <p:txBody>
          <a:bodyPr>
            <a:normAutofit fontScale="40000" lnSpcReduction="20000"/>
          </a:bodyPr>
          <a:lstStyle/>
          <a:p>
            <a:r>
              <a:rPr lang="es-MX" b="1" dirty="0"/>
              <a:t>C O N C L U S I O N E S</a:t>
            </a:r>
            <a:endParaRPr lang="es-MX" dirty="0"/>
          </a:p>
          <a:p>
            <a:r>
              <a:rPr lang="es-MX" b="1" dirty="0"/>
              <a:t> </a:t>
            </a:r>
            <a:endParaRPr lang="es-MX" dirty="0"/>
          </a:p>
          <a:p>
            <a:r>
              <a:rPr lang="es-MX" b="1" dirty="0"/>
              <a:t>TROPIEZOS:</a:t>
            </a:r>
            <a:endParaRPr lang="es-MX" dirty="0"/>
          </a:p>
          <a:p>
            <a:r>
              <a:rPr lang="es-MX" b="1" dirty="0"/>
              <a:t> </a:t>
            </a:r>
            <a:endParaRPr lang="es-MX" dirty="0"/>
          </a:p>
          <a:p>
            <a:pPr lvl="0"/>
            <a:r>
              <a:rPr lang="es-MX" dirty="0"/>
              <a:t>El trabajo colaborativo se vio perjudicado por que los tiempos de los maestros no se ajustan y difícilmente coinciden, especialmente porque la mayoría de los profesores tienen más de un trabajo  u horarios diferentes.</a:t>
            </a:r>
          </a:p>
          <a:p>
            <a:pPr lvl="0"/>
            <a:r>
              <a:rPr lang="es-MX" dirty="0"/>
              <a:t>En ocasiones hubo que enfrentar poca disposición de los docentes pues muchos temen al trabajo colaborativo y cooperativo, y algunos otros presentan resistencia al cambio y manejo de las tic.</a:t>
            </a:r>
          </a:p>
          <a:p>
            <a:pPr lvl="0"/>
            <a:r>
              <a:rPr lang="es-MX" dirty="0"/>
              <a:t>En algunas instituciones se presentaron cambios de profesores, lo cual hizo menos fluido y ágil el trabajo pues había la necesidad de integrar a los nuevos maestros a un trabajo ya empezado.</a:t>
            </a:r>
          </a:p>
          <a:p>
            <a:pPr lvl="0"/>
            <a:r>
              <a:rPr lang="es-MX" dirty="0"/>
              <a:t>Algunos maestros consideraron que los textos y/o documentos que se han recibido para estudio y profundización son densos y en ocasiones poco claros.</a:t>
            </a:r>
          </a:p>
          <a:p>
            <a:pPr lvl="0"/>
            <a:r>
              <a:rPr lang="es-MX" dirty="0"/>
              <a:t>El hecho de hacer revisiones de los documentos de manera individual y después heterogénea, llegó a percibirse como trabajo repetitivo, que hacía más lentos los procesos y la elaboración de los productos.</a:t>
            </a:r>
          </a:p>
          <a:p>
            <a:pPr lvl="0"/>
            <a:r>
              <a:rPr lang="es-MX" dirty="0"/>
              <a:t>La mayoría de los maestros que forman parte del Sistema Incorporado, son profesionistas y no normalistas y esto deriva en que algunos no conocen los metodologías de la investigación mas que de manera práctica pues seguramente las aplican pero posiblemente no profundizan en ellas.</a:t>
            </a:r>
          </a:p>
          <a:p>
            <a:pPr lvl="0"/>
            <a:r>
              <a:rPr lang="es-MX" dirty="0"/>
              <a:t>Algunos profesores consideraron que las experiencias que se compartieron estaban incompletas, poco claras y no tan aplicables al nivel de estudios en el que este proyecto se desarrolla.</a:t>
            </a:r>
          </a:p>
          <a:p>
            <a:pPr lvl="0"/>
            <a:r>
              <a:rPr lang="es-MX" dirty="0"/>
              <a:t>Igualmente hubo quienes percibieron que las instrucciones que se dan para las diversas reuniones de trabajo, son complicadas y </a:t>
            </a:r>
            <a:r>
              <a:rPr lang="es-MX" dirty="0" err="1"/>
              <a:t>saturantes</a:t>
            </a:r>
            <a:r>
              <a:rPr lang="es-MX" dirty="0"/>
              <a:t>, lo que las hace poco claras e inclusive, complejas.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223803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5800" y="260648"/>
            <a:ext cx="7772400" cy="5976664"/>
          </a:xfrm>
        </p:spPr>
        <p:txBody>
          <a:bodyPr>
            <a:normAutofit fontScale="55000" lnSpcReduction="20000"/>
          </a:bodyPr>
          <a:lstStyle/>
          <a:p>
            <a:r>
              <a:rPr lang="es-MX" b="1" dirty="0"/>
              <a:t>SOLUCIONES: </a:t>
            </a:r>
            <a:endParaRPr lang="es-MX" dirty="0"/>
          </a:p>
          <a:p>
            <a:r>
              <a:rPr lang="es-MX" b="1" dirty="0"/>
              <a:t> </a:t>
            </a:r>
            <a:endParaRPr lang="es-MX" dirty="0"/>
          </a:p>
          <a:p>
            <a:pPr lvl="0"/>
            <a:r>
              <a:rPr lang="es-MX" dirty="0"/>
              <a:t>Los maestros con mayor conocimiento y práctica en la aplicación de las TIC, trabajaron de manera cooperativa y colaborativa con aquellos a quienes aun les cuesta trabajo su empleo, facilitándoles el desarrollo de sus proyectos. </a:t>
            </a:r>
          </a:p>
          <a:p>
            <a:pPr lvl="0"/>
            <a:r>
              <a:rPr lang="es-MX" dirty="0"/>
              <a:t>Debido a la negativa de algunos maestros a participar de manera activa y propositiva en los proyectos, hubo la necesidad de convencer e involucrar a todos con la finalidad de lograr un verdadero trabajo interdisciplinario.</a:t>
            </a:r>
          </a:p>
          <a:p>
            <a:pPr lvl="0"/>
            <a:r>
              <a:rPr lang="es-MX" dirty="0"/>
              <a:t>En alguna institución decidieron hacer más explícita y sencilla la información que manda DGIRE relativa al proyecto conexiones, con la creación de un blog, que permite a los docentes participar en el proyecto de manera activa y además, entender más y mejor lo que se va solicitando.</a:t>
            </a:r>
          </a:p>
          <a:p>
            <a:pPr lvl="0"/>
            <a:r>
              <a:rPr lang="es-MX" dirty="0"/>
              <a:t>Se vio la necesidad de integrar a los profesores que ingresaron a las instituciones después de iniciado el proyecto.</a:t>
            </a:r>
          </a:p>
          <a:p>
            <a:pPr lvl="0"/>
            <a:r>
              <a:rPr lang="es-MX" dirty="0"/>
              <a:t>Los maestros que tuvieron dificultades para entender alguna de las lecturas o documentos que fueron enviados, recibieron apoyo de sus compañeros, lo cual les permitió entender el material.</a:t>
            </a:r>
          </a:p>
          <a:p>
            <a:pPr lvl="0"/>
            <a:r>
              <a:rPr lang="es-MX" dirty="0"/>
              <a:t>El trabajo en plenarias facilitó la comprensión y puesta en marcha del proyecto general y de los diferentes proyectos que cada ISI propuso.</a:t>
            </a:r>
          </a:p>
          <a:p>
            <a:pPr lvl="0"/>
            <a:r>
              <a:rPr lang="es-MX" dirty="0"/>
              <a:t>La elaboración de rutas críticas o diagramas hizo más fluida y entendible la información.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342348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5800" y="188640"/>
            <a:ext cx="7772400" cy="6336704"/>
          </a:xfrm>
        </p:spPr>
        <p:txBody>
          <a:bodyPr>
            <a:normAutofit fontScale="40000" lnSpcReduction="20000"/>
          </a:bodyPr>
          <a:lstStyle/>
          <a:p>
            <a:r>
              <a:rPr lang="es-MX" b="1" dirty="0"/>
              <a:t>LOGROS O AVANCES: </a:t>
            </a:r>
            <a:endParaRPr lang="es-MX" dirty="0"/>
          </a:p>
          <a:p>
            <a:r>
              <a:rPr lang="es-MX" b="1" dirty="0"/>
              <a:t> </a:t>
            </a:r>
            <a:endParaRPr lang="es-MX" dirty="0"/>
          </a:p>
          <a:p>
            <a:pPr lvl="0"/>
            <a:r>
              <a:rPr lang="es-MX" dirty="0"/>
              <a:t>Los maestros se convencieron de las bondades que el trabajo en equipo da en el desarrollo del trabajo individual y de los equipos del proyecto.</a:t>
            </a:r>
          </a:p>
          <a:p>
            <a:pPr lvl="0"/>
            <a:r>
              <a:rPr lang="es-MX" dirty="0"/>
              <a:t>Quienes no manejaban las tic tuvieron que empezar a hacerlo aunque fuera de manera sencilla y elemental, lo cual implica gran ganancia individual y colectiva.</a:t>
            </a:r>
          </a:p>
          <a:p>
            <a:pPr lvl="0"/>
            <a:r>
              <a:rPr lang="es-MX" dirty="0"/>
              <a:t>Se logró el compromiso del trabajo en equipo al sentirse parte del proyecto.</a:t>
            </a:r>
          </a:p>
          <a:p>
            <a:pPr lvl="0"/>
            <a:r>
              <a:rPr lang="es-MX" dirty="0"/>
              <a:t>Los maestros de la ISI en la cual se creó el blog para este proyecto, se han vuelto sumamente activos pues comparten su información a través de este medio.</a:t>
            </a:r>
          </a:p>
          <a:p>
            <a:pPr lvl="0"/>
            <a:r>
              <a:rPr lang="es-MX" dirty="0"/>
              <a:t>Se acercó a los docentes al entendimiento de los textos a través del acompañamiento y del aprendizaje entre pares. </a:t>
            </a:r>
          </a:p>
          <a:p>
            <a:pPr lvl="0"/>
            <a:r>
              <a:rPr lang="es-MX" dirty="0"/>
              <a:t>Ha sido un verdadero aprendizaje para los docentes pues han tenido que enfrentarse a la construcción de nuevos saberes de la misma forma que lo harán los alumnos.</a:t>
            </a:r>
          </a:p>
          <a:p>
            <a:pPr lvl="0"/>
            <a:r>
              <a:rPr lang="es-MX" dirty="0"/>
              <a:t>Los docentes se han visto obligados a la autorreflexión, misma que les permite conocer mejor su proyecto y saber las fortalezas y debilidades que el mismo presenta para subrayarlas o mejorarlas.</a:t>
            </a:r>
          </a:p>
          <a:p>
            <a:pPr lvl="0"/>
            <a:r>
              <a:rPr lang="es-MX" dirty="0"/>
              <a:t>Se ha tenido que llegar a acuerdos de cómo elaborar trabajos, contando todos con la absoluta libertad de modificar el proyecto inicial. Este no es un proyecto restrictivo. </a:t>
            </a:r>
          </a:p>
          <a:p>
            <a:pPr lvl="0"/>
            <a:r>
              <a:rPr lang="es-MX" dirty="0"/>
              <a:t>Los maestros han tenido que mostrar apertura a temas ajenos a su especialidad, lo que no solamente enriquece el trabajo del equipo sino también, el conocimiento del maestro. </a:t>
            </a:r>
          </a:p>
          <a:p>
            <a:pPr lvl="0"/>
            <a:r>
              <a:rPr lang="es-MX" dirty="0"/>
              <a:t>El problema detonante podrá ser resuelto aun cuando quienes hicieron el planteamiento y  planeación no estén presentes. </a:t>
            </a:r>
          </a:p>
          <a:p>
            <a:pPr lvl="0"/>
            <a:r>
              <a:rPr lang="es-MX" dirty="0"/>
              <a:t>Se han tenido que ir conociendo los programas del  nuevo plan de estudios de manera profunda. </a:t>
            </a:r>
          </a:p>
          <a:p>
            <a:pPr lvl="0"/>
            <a:r>
              <a:rPr lang="es-MX" dirty="0"/>
              <a:t>Todo lo anterior ha derivado en el autoconocimiento y reconocimiento de habilidades y destrezas que poseen y de las que carecen los docentes. </a:t>
            </a:r>
          </a:p>
          <a:p>
            <a:pPr lvl="0"/>
            <a:r>
              <a:rPr lang="es-MX" dirty="0"/>
              <a:t>Se ha subrayado el hecho de que todas las materias tienen el mismo valor en el desarrollo y formación de los estudiantes.</a:t>
            </a:r>
          </a:p>
          <a:p>
            <a:pPr lvl="0"/>
            <a:r>
              <a:rPr lang="es-MX" dirty="0"/>
              <a:t>Ha sido necesario tomar en cuenta la diversidad de estrategias pues pueden presentarse tantas, como integrantes hay en cada equipo. </a:t>
            </a:r>
          </a:p>
          <a:p>
            <a:pPr lvl="0"/>
            <a:r>
              <a:rPr lang="es-MX" dirty="0"/>
              <a:t>Se ha llegado a la certeza de que si el maestro cree en la factibilidad y beneficios del proyecto se lo puede vender al alumno al alumno de tal manera que ambos se involucren verdaderamente en la realización del mismo. </a:t>
            </a:r>
          </a:p>
          <a:p>
            <a:pPr lvl="0"/>
            <a:r>
              <a:rPr lang="es-MX" dirty="0"/>
              <a:t>Los docentes lograron organizarse detectando quién posee mayores y mejores habilidades para cada tema y así lograron trabajar en colaboración. 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152921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5800" y="332656"/>
            <a:ext cx="7772400" cy="5001345"/>
          </a:xfrm>
        </p:spPr>
        <p:txBody>
          <a:bodyPr>
            <a:normAutofit fontScale="85000" lnSpcReduction="10000"/>
          </a:bodyPr>
          <a:lstStyle/>
          <a:p>
            <a:r>
              <a:rPr lang="es-MX" b="1" dirty="0"/>
              <a:t>NOTAS FINALES:</a:t>
            </a:r>
            <a:endParaRPr lang="es-MX" dirty="0"/>
          </a:p>
          <a:p>
            <a:r>
              <a:rPr lang="es-MX" dirty="0"/>
              <a:t> </a:t>
            </a:r>
          </a:p>
          <a:p>
            <a:r>
              <a:rPr lang="es-MX" dirty="0"/>
              <a:t>El trabajo inicial de estos proyectos, ha permitido saber con qué recursos se cuenta para llevar a cabo el proyecto y la viabilidad del mismo, con cronograma de distribución de funciones y uso adecuado del tiempo, haciendo los  ajustes pertinentes al cronograma elaborado en un inicio.</a:t>
            </a:r>
          </a:p>
          <a:p>
            <a:r>
              <a:rPr lang="es-MX" dirty="0"/>
              <a:t>Es importante que cada proyecto se retome en las juntas iniciales del próximo curso escolar y pueda  trabajarse en etapas claramente definidas.</a:t>
            </a:r>
          </a:p>
          <a:p>
            <a:r>
              <a:rPr lang="es-MX" dirty="0"/>
              <a:t> 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567855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Fotografías</a:t>
            </a:r>
            <a:endParaRPr lang="es-MX" dirty="0"/>
          </a:p>
        </p:txBody>
      </p:sp>
      <p:pic>
        <p:nvPicPr>
          <p:cNvPr id="1026" name="Picture 2" descr="C:\Users\PC-16\Desktop\IMG-20180419-WA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1600200"/>
            <a:ext cx="4978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1658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-16\Desktop\IMG-20180419-WA00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637866" cy="46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832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Fotografías</a:t>
            </a:r>
            <a:endParaRPr lang="es-MX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" y="1556082"/>
            <a:ext cx="8038407" cy="4522124"/>
          </a:xfrm>
        </p:spPr>
      </p:pic>
    </p:spTree>
    <p:extLst>
      <p:ext uri="{BB962C8B-B14F-4D97-AF65-F5344CB8AC3E}">
        <p14:creationId xmlns:p14="http://schemas.microsoft.com/office/powerpoint/2010/main" val="14779483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-16\Desktop\IMG-20180419-WA00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637866" cy="456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948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PC-16\Desktop\IMG-20180419-WA00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637866" cy="478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1617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C-16\Desktop\IMG-20180419-WA00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637866" cy="471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8355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C-16\Desktop\IMG-20180419-WA0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637866" cy="478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30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" y="1556082"/>
            <a:ext cx="8038407" cy="4522124"/>
          </a:xfrm>
        </p:spPr>
      </p:pic>
    </p:spTree>
    <p:extLst>
      <p:ext uri="{BB962C8B-B14F-4D97-AF65-F5344CB8AC3E}">
        <p14:creationId xmlns:p14="http://schemas.microsoft.com/office/powerpoint/2010/main" val="1571586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" y="1556082"/>
            <a:ext cx="8038407" cy="4522124"/>
          </a:xfrm>
        </p:spPr>
      </p:pic>
    </p:spTree>
    <p:extLst>
      <p:ext uri="{BB962C8B-B14F-4D97-AF65-F5344CB8AC3E}">
        <p14:creationId xmlns:p14="http://schemas.microsoft.com/office/powerpoint/2010/main" val="1300586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" y="1556082"/>
            <a:ext cx="8038407" cy="4522124"/>
          </a:xfrm>
        </p:spPr>
      </p:pic>
    </p:spTree>
    <p:extLst>
      <p:ext uri="{BB962C8B-B14F-4D97-AF65-F5344CB8AC3E}">
        <p14:creationId xmlns:p14="http://schemas.microsoft.com/office/powerpoint/2010/main" val="1556598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" y="1556082"/>
            <a:ext cx="8038407" cy="4522124"/>
          </a:xfrm>
        </p:spPr>
      </p:pic>
    </p:spTree>
    <p:extLst>
      <p:ext uri="{BB962C8B-B14F-4D97-AF65-F5344CB8AC3E}">
        <p14:creationId xmlns:p14="http://schemas.microsoft.com/office/powerpoint/2010/main" val="39724689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jes">
  <a:themeElements>
    <a:clrScheme name="Viaje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106</TotalTime>
  <Words>146</Words>
  <Application>Microsoft Office PowerPoint</Application>
  <PresentationFormat>Presentación en pantalla (4:3)</PresentationFormat>
  <Paragraphs>72</Paragraphs>
  <Slides>53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4" baseType="lpstr">
      <vt:lpstr>Viajes</vt:lpstr>
      <vt:lpstr>Profesores integrantes</vt:lpstr>
      <vt:lpstr>Presentación de PowerPoint</vt:lpstr>
      <vt:lpstr>Conclusiones generales</vt:lpstr>
      <vt:lpstr>Presentación de PowerPoint</vt:lpstr>
      <vt:lpstr>Fotografías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Organizador gráfico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REFLEXIÓN. REUNIÓN DE ZONA. ZONA 4 </vt:lpstr>
      <vt:lpstr>Presentación de PowerPoint</vt:lpstr>
      <vt:lpstr>Presentación de PowerPoint</vt:lpstr>
      <vt:lpstr>Presentación de PowerPoint</vt:lpstr>
      <vt:lpstr>Presentación de PowerPoint</vt:lpstr>
      <vt:lpstr>Fotografías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Profesores integrantes</dc:title>
  <dc:creator>spa@chh.com</dc:creator>
  <cp:lastModifiedBy>spa@chh.com</cp:lastModifiedBy>
  <cp:revision>12</cp:revision>
  <dcterms:created xsi:type="dcterms:W3CDTF">2017-10-30T22:24:50Z</dcterms:created>
  <dcterms:modified xsi:type="dcterms:W3CDTF">2018-05-07T20:41:45Z</dcterms:modified>
</cp:coreProperties>
</file>