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69" r:id="rId1"/>
    <p:sldMasterId id="2147483681" r:id="rId2"/>
  </p:sldMasterIdLst>
  <p:sldIdLst>
    <p:sldId id="266" r:id="rId3"/>
    <p:sldId id="257" r:id="rId4"/>
    <p:sldId id="258" r:id="rId5"/>
    <p:sldId id="317" r:id="rId6"/>
    <p:sldId id="318" r:id="rId7"/>
    <p:sldId id="319" r:id="rId8"/>
    <p:sldId id="262" r:id="rId9"/>
    <p:sldId id="263" r:id="rId10"/>
    <p:sldId id="264" r:id="rId11"/>
    <p:sldId id="265" r:id="rId12"/>
    <p:sldId id="259" r:id="rId13"/>
    <p:sldId id="261" r:id="rId14"/>
    <p:sldId id="321" r:id="rId15"/>
    <p:sldId id="322" r:id="rId16"/>
    <p:sldId id="323" r:id="rId17"/>
    <p:sldId id="324" r:id="rId18"/>
    <p:sldId id="325" r:id="rId19"/>
    <p:sldId id="332" r:id="rId20"/>
    <p:sldId id="333" r:id="rId21"/>
    <p:sldId id="334" r:id="rId22"/>
    <p:sldId id="335" r:id="rId23"/>
    <p:sldId id="327" r:id="rId24"/>
    <p:sldId id="336" r:id="rId25"/>
    <p:sldId id="337" r:id="rId26"/>
    <p:sldId id="338" r:id="rId27"/>
    <p:sldId id="267" r:id="rId28"/>
    <p:sldId id="268" r:id="rId29"/>
    <p:sldId id="269" r:id="rId30"/>
    <p:sldId id="291" r:id="rId31"/>
    <p:sldId id="270" r:id="rId32"/>
    <p:sldId id="273" r:id="rId33"/>
    <p:sldId id="275" r:id="rId34"/>
    <p:sldId id="276" r:id="rId35"/>
    <p:sldId id="271" r:id="rId36"/>
    <p:sldId id="277" r:id="rId37"/>
    <p:sldId id="279" r:id="rId38"/>
    <p:sldId id="280" r:id="rId39"/>
    <p:sldId id="278" r:id="rId40"/>
    <p:sldId id="281" r:id="rId41"/>
    <p:sldId id="272" r:id="rId42"/>
    <p:sldId id="282" r:id="rId43"/>
    <p:sldId id="339" r:id="rId44"/>
    <p:sldId id="340" r:id="rId45"/>
    <p:sldId id="283" r:id="rId46"/>
    <p:sldId id="284" r:id="rId47"/>
    <p:sldId id="285" r:id="rId48"/>
    <p:sldId id="286" r:id="rId49"/>
    <p:sldId id="287" r:id="rId50"/>
    <p:sldId id="290" r:id="rId51"/>
    <p:sldId id="297" r:id="rId52"/>
    <p:sldId id="292" r:id="rId53"/>
    <p:sldId id="295" r:id="rId54"/>
    <p:sldId id="293" r:id="rId55"/>
    <p:sldId id="298" r:id="rId56"/>
    <p:sldId id="299" r:id="rId57"/>
    <p:sldId id="300" r:id="rId58"/>
    <p:sldId id="301" r:id="rId59"/>
    <p:sldId id="307" r:id="rId60"/>
    <p:sldId id="309" r:id="rId61"/>
    <p:sldId id="310" r:id="rId62"/>
    <p:sldId id="311" r:id="rId63"/>
    <p:sldId id="312" r:id="rId64"/>
    <p:sldId id="306" r:id="rId65"/>
    <p:sldId id="302" r:id="rId66"/>
    <p:sldId id="313" r:id="rId67"/>
    <p:sldId id="315" r:id="rId68"/>
    <p:sldId id="314" r:id="rId69"/>
    <p:sldId id="316"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4727"/>
    <a:srgbClr val="253D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196" autoAdjust="0"/>
    <p:restoredTop sz="94660"/>
  </p:normalViewPr>
  <p:slideViewPr>
    <p:cSldViewPr snapToGrid="0">
      <p:cViewPr varScale="1">
        <p:scale>
          <a:sx n="71" d="100"/>
          <a:sy n="71" d="100"/>
        </p:scale>
        <p:origin x="90"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78ABE3C1-DBE1-495D-B57B-2849774B866A}" type="datetimeFigureOut">
              <a:rPr lang="en-US" smtClean="0"/>
              <a:t>2/5/2019</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07633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669306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6178E61D-D431-422C-9764-11DAFE33AB63}" type="datetimeFigureOut">
              <a:rPr lang="en-US" smtClean="0"/>
              <a:t>2/5/2019</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01149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7CB5E0C-0D3E-495C-B7F2-3D4F34EDD4C5}" type="datetimeFigureOut">
              <a:rPr lang="es-MX" smtClean="0">
                <a:solidFill>
                  <a:prstClr val="black">
                    <a:tint val="75000"/>
                  </a:prstClr>
                </a:solidFill>
              </a:rPr>
              <a:pPr/>
              <a:t>05/02/2019</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E57A708-FA83-45E9-8DD2-6A038F9022D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785501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7CB5E0C-0D3E-495C-B7F2-3D4F34EDD4C5}" type="datetimeFigureOut">
              <a:rPr lang="es-MX" smtClean="0">
                <a:solidFill>
                  <a:prstClr val="black">
                    <a:tint val="75000"/>
                  </a:prstClr>
                </a:solidFill>
              </a:rPr>
              <a:pPr/>
              <a:t>05/02/2019</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E57A708-FA83-45E9-8DD2-6A038F9022D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783494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67CB5E0C-0D3E-495C-B7F2-3D4F34EDD4C5}" type="datetimeFigureOut">
              <a:rPr lang="es-MX" smtClean="0">
                <a:solidFill>
                  <a:prstClr val="black">
                    <a:tint val="75000"/>
                  </a:prstClr>
                </a:solidFill>
              </a:rPr>
              <a:pPr/>
              <a:t>05/02/2019</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E57A708-FA83-45E9-8DD2-6A038F9022D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737392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7CB5E0C-0D3E-495C-B7F2-3D4F34EDD4C5}" type="datetimeFigureOut">
              <a:rPr lang="es-MX" smtClean="0">
                <a:solidFill>
                  <a:prstClr val="black">
                    <a:tint val="75000"/>
                  </a:prstClr>
                </a:solidFill>
              </a:rPr>
              <a:pPr/>
              <a:t>05/02/2019</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4E57A708-FA83-45E9-8DD2-6A038F9022D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279151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7CB5E0C-0D3E-495C-B7F2-3D4F34EDD4C5}" type="datetimeFigureOut">
              <a:rPr lang="es-MX" smtClean="0">
                <a:solidFill>
                  <a:prstClr val="black">
                    <a:tint val="75000"/>
                  </a:prstClr>
                </a:solidFill>
              </a:rPr>
              <a:pPr/>
              <a:t>05/02/2019</a:t>
            </a:fld>
            <a:endParaRPr lang="es-MX">
              <a:solidFill>
                <a:prstClr val="black">
                  <a:tint val="75000"/>
                </a:prstClr>
              </a:solidFill>
            </a:endParaRPr>
          </a:p>
        </p:txBody>
      </p:sp>
      <p:sp>
        <p:nvSpPr>
          <p:cNvPr id="8" name="Footer Placeholder 7"/>
          <p:cNvSpPr>
            <a:spLocks noGrp="1"/>
          </p:cNvSpPr>
          <p:nvPr>
            <p:ph type="ftr" sz="quarter" idx="11"/>
          </p:nvPr>
        </p:nvSpPr>
        <p:spPr/>
        <p:txBody>
          <a:bodyPr/>
          <a:lstStyle/>
          <a:p>
            <a:endParaRPr lang="es-MX">
              <a:solidFill>
                <a:prstClr val="black">
                  <a:tint val="75000"/>
                </a:prstClr>
              </a:solidFill>
            </a:endParaRPr>
          </a:p>
        </p:txBody>
      </p:sp>
      <p:sp>
        <p:nvSpPr>
          <p:cNvPr id="9" name="Slide Number Placeholder 8"/>
          <p:cNvSpPr>
            <a:spLocks noGrp="1"/>
          </p:cNvSpPr>
          <p:nvPr>
            <p:ph type="sldNum" sz="quarter" idx="12"/>
          </p:nvPr>
        </p:nvSpPr>
        <p:spPr/>
        <p:txBody>
          <a:bodyPr/>
          <a:lstStyle/>
          <a:p>
            <a:fld id="{4E57A708-FA83-45E9-8DD2-6A038F9022D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452286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CB5E0C-0D3E-495C-B7F2-3D4F34EDD4C5}" type="datetimeFigureOut">
              <a:rPr lang="es-MX" smtClean="0">
                <a:solidFill>
                  <a:prstClr val="black">
                    <a:tint val="75000"/>
                  </a:prstClr>
                </a:solidFill>
              </a:rPr>
              <a:pPr/>
              <a:t>05/02/2019</a:t>
            </a:fld>
            <a:endParaRPr lang="es-MX">
              <a:solidFill>
                <a:prstClr val="black">
                  <a:tint val="75000"/>
                </a:prstClr>
              </a:solidFill>
            </a:endParaRPr>
          </a:p>
        </p:txBody>
      </p:sp>
      <p:sp>
        <p:nvSpPr>
          <p:cNvPr id="4" name="Footer Placeholder 3"/>
          <p:cNvSpPr>
            <a:spLocks noGrp="1"/>
          </p:cNvSpPr>
          <p:nvPr>
            <p:ph type="ftr" sz="quarter" idx="11"/>
          </p:nvPr>
        </p:nvSpPr>
        <p:spPr/>
        <p:txBody>
          <a:bodyPr/>
          <a:lstStyle/>
          <a:p>
            <a:endParaRPr lang="es-MX">
              <a:solidFill>
                <a:prstClr val="black">
                  <a:tint val="75000"/>
                </a:prstClr>
              </a:solidFill>
            </a:endParaRPr>
          </a:p>
        </p:txBody>
      </p:sp>
      <p:sp>
        <p:nvSpPr>
          <p:cNvPr id="5" name="Slide Number Placeholder 4"/>
          <p:cNvSpPr>
            <a:spLocks noGrp="1"/>
          </p:cNvSpPr>
          <p:nvPr>
            <p:ph type="sldNum" sz="quarter" idx="12"/>
          </p:nvPr>
        </p:nvSpPr>
        <p:spPr/>
        <p:txBody>
          <a:bodyPr/>
          <a:lstStyle/>
          <a:p>
            <a:fld id="{4E57A708-FA83-45E9-8DD2-6A038F9022D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32873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B5E0C-0D3E-495C-B7F2-3D4F34EDD4C5}" type="datetimeFigureOut">
              <a:rPr lang="es-MX" smtClean="0">
                <a:solidFill>
                  <a:prstClr val="black">
                    <a:tint val="75000"/>
                  </a:prstClr>
                </a:solidFill>
              </a:rPr>
              <a:pPr/>
              <a:t>05/02/2019</a:t>
            </a:fld>
            <a:endParaRPr lang="es-MX">
              <a:solidFill>
                <a:prstClr val="black">
                  <a:tint val="75000"/>
                </a:prstClr>
              </a:solidFill>
            </a:endParaRPr>
          </a:p>
        </p:txBody>
      </p:sp>
      <p:sp>
        <p:nvSpPr>
          <p:cNvPr id="3" name="Footer Placeholder 2"/>
          <p:cNvSpPr>
            <a:spLocks noGrp="1"/>
          </p:cNvSpPr>
          <p:nvPr>
            <p:ph type="ftr" sz="quarter" idx="11"/>
          </p:nvPr>
        </p:nvSpPr>
        <p:spPr/>
        <p:txBody>
          <a:bodyPr/>
          <a:lstStyle/>
          <a:p>
            <a:endParaRPr lang="es-MX">
              <a:solidFill>
                <a:prstClr val="black">
                  <a:tint val="75000"/>
                </a:prstClr>
              </a:solidFill>
            </a:endParaRPr>
          </a:p>
        </p:txBody>
      </p:sp>
      <p:sp>
        <p:nvSpPr>
          <p:cNvPr id="4" name="Slide Number Placeholder 3"/>
          <p:cNvSpPr>
            <a:spLocks noGrp="1"/>
          </p:cNvSpPr>
          <p:nvPr>
            <p:ph type="sldNum" sz="quarter" idx="12"/>
          </p:nvPr>
        </p:nvSpPr>
        <p:spPr/>
        <p:txBody>
          <a:bodyPr/>
          <a:lstStyle/>
          <a:p>
            <a:fld id="{4E57A708-FA83-45E9-8DD2-6A038F9022D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71426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67CB5E0C-0D3E-495C-B7F2-3D4F34EDD4C5}" type="datetimeFigureOut">
              <a:rPr lang="es-MX" smtClean="0">
                <a:solidFill>
                  <a:prstClr val="black">
                    <a:tint val="75000"/>
                  </a:prstClr>
                </a:solidFill>
              </a:rPr>
              <a:pPr/>
              <a:t>05/02/2019</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4E57A708-FA83-45E9-8DD2-6A038F9022D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756643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20467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67CB5E0C-0D3E-495C-B7F2-3D4F34EDD4C5}" type="datetimeFigureOut">
              <a:rPr lang="es-MX" smtClean="0">
                <a:solidFill>
                  <a:prstClr val="black">
                    <a:tint val="75000"/>
                  </a:prstClr>
                </a:solidFill>
              </a:rPr>
              <a:pPr/>
              <a:t>05/02/2019</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4E57A708-FA83-45E9-8DD2-6A038F9022D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951410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7CB5E0C-0D3E-495C-B7F2-3D4F34EDD4C5}" type="datetimeFigureOut">
              <a:rPr lang="es-MX" smtClean="0">
                <a:solidFill>
                  <a:prstClr val="black">
                    <a:tint val="75000"/>
                  </a:prstClr>
                </a:solidFill>
              </a:rPr>
              <a:pPr/>
              <a:t>05/02/2019</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E57A708-FA83-45E9-8DD2-6A038F9022D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26597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7CB5E0C-0D3E-495C-B7F2-3D4F34EDD4C5}" type="datetimeFigureOut">
              <a:rPr lang="es-MX" smtClean="0">
                <a:solidFill>
                  <a:prstClr val="black">
                    <a:tint val="75000"/>
                  </a:prstClr>
                </a:solidFill>
              </a:rPr>
              <a:pPr/>
              <a:t>05/02/2019</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E57A708-FA83-45E9-8DD2-6A038F9022D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775377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0578ACC-22D6-47C1-A373-4FD133E34F3C}" type="datetimeFigureOut">
              <a:rPr lang="en-US" smtClean="0"/>
              <a:t>2/5/2019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00051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29644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917055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149856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98682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331444B-B92B-4E27-8C94-BB93EAF5CB18}" type="datetimeFigureOut">
              <a:rPr lang="en-US" smtClean="0"/>
              <a:t>2/5/2019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436473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363EFA5E-FA76-400D-B3DC-F0BA90E6D107}" type="datetimeFigureOut">
              <a:rPr lang="en-US" smtClean="0"/>
              <a:t>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087740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9D6E9DEC-419B-4CC5-A080-3B06BD5A8291}" type="datetimeFigureOut">
              <a:rPr lang="en-US" smtClean="0"/>
              <a:t>2/5/2019</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D22F896-40B5-4ADD-8801-0D06FADFA095}" type="slidenum">
              <a:rPr lang="en-US" smtClean="0"/>
              <a:pPr/>
              <a:t>‹Nº›</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0820385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B5E0C-0D3E-495C-B7F2-3D4F34EDD4C5}" type="datetimeFigureOut">
              <a:rPr lang="es-MX" smtClean="0">
                <a:solidFill>
                  <a:prstClr val="black">
                    <a:tint val="75000"/>
                  </a:prstClr>
                </a:solidFill>
              </a:rPr>
              <a:pPr/>
              <a:t>05/02/2019</a:t>
            </a:fld>
            <a:endParaRPr lang="es-MX">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57A708-FA83-45E9-8DD2-6A038F9022D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1006230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create.piktochart.com/output/30775858-conexiones-equipo-3"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334041" y="3422388"/>
            <a:ext cx="7076909" cy="942322"/>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r>
              <a:rPr lang="es-MX" sz="4400" dirty="0" smtClean="0">
                <a:solidFill>
                  <a:schemeClr val="bg1"/>
                </a:solidFill>
              </a:rPr>
              <a:t> COLEGIO MERCEDES, A.C</a:t>
            </a:r>
          </a:p>
          <a:p>
            <a:r>
              <a:rPr lang="es-MX" sz="4000" dirty="0" smtClean="0">
                <a:solidFill>
                  <a:schemeClr val="bg1"/>
                </a:solidFill>
              </a:rPr>
              <a:t>CLAVE 1043</a:t>
            </a:r>
            <a:endParaRPr lang="es-MX" sz="4000" dirty="0">
              <a:solidFill>
                <a:schemeClr val="bg1"/>
              </a:solidFill>
            </a:endParaRPr>
          </a:p>
        </p:txBody>
      </p:sp>
      <p:pic>
        <p:nvPicPr>
          <p:cNvPr id="5" name="Imagen 4" descr="escudo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Lst>
          </a:blip>
          <a:srcRect/>
          <a:stretch>
            <a:fillRect/>
          </a:stretch>
        </p:blipFill>
        <p:spPr bwMode="auto">
          <a:xfrm>
            <a:off x="3059424" y="3215313"/>
            <a:ext cx="1274617" cy="1149397"/>
          </a:xfrm>
          <a:prstGeom prst="rect">
            <a:avLst/>
          </a:prstGeom>
          <a:noFill/>
          <a:ln w="9525" algn="in">
            <a:noFill/>
            <a:miter lim="800000"/>
            <a:headEnd/>
            <a:tailEnd/>
          </a:ln>
        </p:spPr>
      </p:pic>
      <p:sp>
        <p:nvSpPr>
          <p:cNvPr id="6" name="CuadroTexto 5"/>
          <p:cNvSpPr txBox="1"/>
          <p:nvPr/>
        </p:nvSpPr>
        <p:spPr>
          <a:xfrm>
            <a:off x="8572500" y="4364710"/>
            <a:ext cx="2686050" cy="707886"/>
          </a:xfrm>
          <a:prstGeom prst="rect">
            <a:avLst/>
          </a:prstGeom>
          <a:noFill/>
        </p:spPr>
        <p:txBody>
          <a:bodyPr wrap="square" rtlCol="0">
            <a:spAutoFit/>
          </a:bodyPr>
          <a:lstStyle/>
          <a:p>
            <a:r>
              <a:rPr lang="es-MX" sz="4000" dirty="0" smtClean="0">
                <a:solidFill>
                  <a:schemeClr val="bg1"/>
                </a:solidFill>
              </a:rPr>
              <a:t>Equipo # 3</a:t>
            </a:r>
            <a:endParaRPr lang="es-MX" sz="4000" dirty="0">
              <a:solidFill>
                <a:schemeClr val="bg1"/>
              </a:solidFill>
            </a:endParaRPr>
          </a:p>
        </p:txBody>
      </p:sp>
    </p:spTree>
    <p:extLst>
      <p:ext uri="{BB962C8B-B14F-4D97-AF65-F5344CB8AC3E}">
        <p14:creationId xmlns:p14="http://schemas.microsoft.com/office/powerpoint/2010/main" val="585262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4" name="Título 1"/>
          <p:cNvSpPr txBox="1">
            <a:spLocks/>
          </p:cNvSpPr>
          <p:nvPr/>
        </p:nvSpPr>
        <p:spPr>
          <a:xfrm>
            <a:off x="581192" y="70215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s-MX" smtClean="0"/>
              <a:t>Colegio mercedes,  a.c.</a:t>
            </a:r>
            <a:endParaRPr lang="es-MX" dirty="0"/>
          </a:p>
        </p:txBody>
      </p:sp>
      <p:pic>
        <p:nvPicPr>
          <p:cNvPr id="5" name="Imagen 4" descr="escudo1"/>
          <p:cNvPicPr/>
          <p:nvPr/>
        </p:nvPicPr>
        <p:blipFill>
          <a:blip r:embed="rId2">
            <a:clrChange>
              <a:clrFrom>
                <a:srgbClr val="FFFFFF"/>
              </a:clrFrom>
              <a:clrTo>
                <a:srgbClr val="FFFFFF">
                  <a:alpha val="0"/>
                </a:srgbClr>
              </a:clrTo>
            </a:clrChange>
            <a:duotone>
              <a:schemeClr val="bg2">
                <a:shade val="45000"/>
                <a:satMod val="135000"/>
              </a:schemeClr>
              <a:prstClr val="white"/>
            </a:duotone>
            <a:extLst/>
          </a:blip>
          <a:srcRect/>
          <a:stretch>
            <a:fillRect/>
          </a:stretch>
        </p:blipFill>
        <p:spPr bwMode="auto">
          <a:xfrm>
            <a:off x="6220691" y="702156"/>
            <a:ext cx="1136074" cy="1013800"/>
          </a:xfrm>
          <a:prstGeom prst="rect">
            <a:avLst/>
          </a:prstGeom>
          <a:noFill/>
          <a:ln w="9525" algn="in">
            <a:noFill/>
            <a:miter lim="800000"/>
            <a:headEnd/>
            <a:tailEnd/>
          </a:ln>
        </p:spPr>
      </p:pic>
      <p:graphicFrame>
        <p:nvGraphicFramePr>
          <p:cNvPr id="3" name="Tabla 2"/>
          <p:cNvGraphicFramePr>
            <a:graphicFrameLocks noGrp="1"/>
          </p:cNvGraphicFramePr>
          <p:nvPr/>
        </p:nvGraphicFramePr>
        <p:xfrm>
          <a:off x="471055" y="2119745"/>
          <a:ext cx="11139753" cy="3978771"/>
        </p:xfrm>
        <a:graphic>
          <a:graphicData uri="http://schemas.openxmlformats.org/drawingml/2006/table">
            <a:tbl>
              <a:tblPr>
                <a:tableStyleId>{5C22544A-7EE6-4342-B048-85BDC9FD1C3A}</a:tableStyleId>
              </a:tblPr>
              <a:tblGrid>
                <a:gridCol w="2110475">
                  <a:extLst>
                    <a:ext uri="{9D8B030D-6E8A-4147-A177-3AD203B41FA5}">
                      <a16:colId xmlns:a16="http://schemas.microsoft.com/office/drawing/2014/main" val="2406123872"/>
                    </a:ext>
                  </a:extLst>
                </a:gridCol>
                <a:gridCol w="9029278">
                  <a:extLst>
                    <a:ext uri="{9D8B030D-6E8A-4147-A177-3AD203B41FA5}">
                      <a16:colId xmlns:a16="http://schemas.microsoft.com/office/drawing/2014/main" val="2742374467"/>
                    </a:ext>
                  </a:extLst>
                </a:gridCol>
              </a:tblGrid>
              <a:tr h="2588870">
                <a:tc>
                  <a:txBody>
                    <a:bodyPr/>
                    <a:lstStyle/>
                    <a:p>
                      <a:pPr algn="just">
                        <a:lnSpc>
                          <a:spcPct val="115000"/>
                        </a:lnSpc>
                        <a:spcAft>
                          <a:spcPts val="0"/>
                        </a:spcAft>
                      </a:pPr>
                      <a:r>
                        <a:rPr lang="es-ES" sz="1050">
                          <a:effectLst/>
                        </a:rPr>
                        <a:t>4. ¿Cuáles son las</a:t>
                      </a:r>
                      <a:endParaRPr lang="es-MX" sz="1050">
                        <a:effectLst/>
                      </a:endParaRPr>
                    </a:p>
                    <a:p>
                      <a:pPr algn="just">
                        <a:lnSpc>
                          <a:spcPct val="115000"/>
                        </a:lnSpc>
                        <a:spcAft>
                          <a:spcPts val="0"/>
                        </a:spcAft>
                      </a:pPr>
                      <a:r>
                        <a:rPr lang="es-ES" sz="1050">
                          <a:effectLst/>
                        </a:rPr>
                        <a:t>     acciones de  </a:t>
                      </a:r>
                      <a:endParaRPr lang="es-MX" sz="1050">
                        <a:effectLst/>
                      </a:endParaRPr>
                    </a:p>
                    <a:p>
                      <a:pPr algn="just">
                        <a:lnSpc>
                          <a:spcPct val="115000"/>
                        </a:lnSpc>
                        <a:spcAft>
                          <a:spcPts val="0"/>
                        </a:spcAft>
                      </a:pPr>
                      <a:r>
                        <a:rPr lang="es-ES" sz="1050">
                          <a:effectLst/>
                        </a:rPr>
                        <a:t>     planeación y   acompañamiento </a:t>
                      </a:r>
                      <a:endParaRPr lang="es-MX" sz="1050">
                        <a:effectLst/>
                      </a:endParaRPr>
                    </a:p>
                    <a:p>
                      <a:pPr algn="just">
                        <a:lnSpc>
                          <a:spcPct val="115000"/>
                        </a:lnSpc>
                        <a:spcAft>
                          <a:spcPts val="0"/>
                        </a:spcAft>
                      </a:pPr>
                      <a:r>
                        <a:rPr lang="es-ES" sz="1050">
                          <a:effectLst/>
                        </a:rPr>
                        <a:t>    más importantes </a:t>
                      </a:r>
                      <a:endParaRPr lang="es-MX" sz="1050">
                        <a:effectLst/>
                      </a:endParaRPr>
                    </a:p>
                    <a:p>
                      <a:pPr algn="just">
                        <a:lnSpc>
                          <a:spcPct val="115000"/>
                        </a:lnSpc>
                        <a:spcAft>
                          <a:spcPts val="0"/>
                        </a:spcAft>
                      </a:pPr>
                      <a:r>
                        <a:rPr lang="es-ES" sz="1050">
                          <a:effectLst/>
                        </a:rPr>
                        <a:t>    del  profesor, en</a:t>
                      </a:r>
                      <a:endParaRPr lang="es-MX" sz="1050">
                        <a:effectLst/>
                      </a:endParaRPr>
                    </a:p>
                    <a:p>
                      <a:pPr algn="just">
                        <a:lnSpc>
                          <a:spcPct val="115000"/>
                        </a:lnSpc>
                        <a:spcAft>
                          <a:spcPts val="0"/>
                        </a:spcAft>
                      </a:pPr>
                      <a:r>
                        <a:rPr lang="es-ES" sz="1050">
                          <a:effectLst/>
                        </a:rPr>
                        <a:t>    éste tipo de</a:t>
                      </a:r>
                      <a:endParaRPr lang="es-MX" sz="1050">
                        <a:effectLst/>
                      </a:endParaRPr>
                    </a:p>
                    <a:p>
                      <a:pPr algn="just">
                        <a:lnSpc>
                          <a:spcPct val="115000"/>
                        </a:lnSpc>
                        <a:spcAft>
                          <a:spcPts val="0"/>
                        </a:spcAft>
                      </a:pPr>
                      <a:r>
                        <a:rPr lang="es-ES" sz="1050">
                          <a:effectLst/>
                        </a:rPr>
                        <a:t>     trabajo?</a:t>
                      </a:r>
                      <a:endParaRPr lang="es-MX" sz="1050">
                        <a:effectLst/>
                      </a:endParaRPr>
                    </a:p>
                    <a:p>
                      <a:pPr algn="just">
                        <a:lnSpc>
                          <a:spcPct val="115000"/>
                        </a:lnSpc>
                        <a:spcAft>
                          <a:spcPts val="0"/>
                        </a:spcAft>
                      </a:pPr>
                      <a:r>
                        <a:rPr lang="es-ES" sz="1050">
                          <a:effectLst/>
                        </a:rPr>
                        <a:t> </a:t>
                      </a:r>
                      <a:endParaRPr lang="es-MX" sz="1050">
                        <a:solidFill>
                          <a:srgbClr val="000000"/>
                        </a:solidFill>
                        <a:effectLst/>
                        <a:latin typeface="Arial" panose="020B0604020202020204" pitchFamily="34" charset="0"/>
                        <a:ea typeface="Arial" panose="020B0604020202020204" pitchFamily="34" charset="0"/>
                      </a:endParaRPr>
                    </a:p>
                  </a:txBody>
                  <a:tcPr marL="50870" marR="50870" marT="50870" marB="50870" anchor="ctr"/>
                </a:tc>
                <a:tc>
                  <a:txBody>
                    <a:bodyPr/>
                    <a:lstStyle/>
                    <a:p>
                      <a:pPr marL="342900" lvl="0" indent="-342900" algn="just">
                        <a:lnSpc>
                          <a:spcPct val="115000"/>
                        </a:lnSpc>
                        <a:spcAft>
                          <a:spcPts val="0"/>
                        </a:spcAft>
                        <a:buFont typeface="Symbol" panose="05050102010706020507" pitchFamily="18" charset="2"/>
                        <a:buChar char=""/>
                      </a:pPr>
                      <a:r>
                        <a:rPr lang="es-ES" sz="1050" dirty="0">
                          <a:effectLst/>
                        </a:rPr>
                        <a:t>Pasar por un proceso formativo más o menos prolongado donde adquieren un sistema conceptual y pueden adaptar sus lecciones y actividades a situaciones de cooperación.</a:t>
                      </a:r>
                      <a:endParaRPr lang="es-MX" sz="1050" dirty="0">
                        <a:effectLst/>
                      </a:endParaRPr>
                    </a:p>
                    <a:p>
                      <a:pPr marL="342900" lvl="0" indent="-342900" algn="just">
                        <a:lnSpc>
                          <a:spcPct val="115000"/>
                        </a:lnSpc>
                        <a:spcAft>
                          <a:spcPts val="0"/>
                        </a:spcAft>
                        <a:buFont typeface="Symbol" panose="05050102010706020507" pitchFamily="18" charset="2"/>
                        <a:buChar char=""/>
                      </a:pPr>
                      <a:r>
                        <a:rPr lang="es-ES" sz="1050" dirty="0">
                          <a:effectLst/>
                        </a:rPr>
                        <a:t>Tiene que promover una serie de prácticas interpersonales y grupales relativas a la conducción de equipos y de determinados roles, también establecer la manera de comunicarse y resolver conflictos, así como una toma de decisiones juiciosa y asertiva.</a:t>
                      </a:r>
                      <a:endParaRPr lang="es-MX" sz="1050" dirty="0">
                        <a:effectLst/>
                      </a:endParaRPr>
                    </a:p>
                    <a:p>
                      <a:pPr marL="342900" lvl="0" indent="-342900" algn="just" fontAlgn="base">
                        <a:lnSpc>
                          <a:spcPct val="115000"/>
                        </a:lnSpc>
                        <a:spcAft>
                          <a:spcPts val="0"/>
                        </a:spcAft>
                        <a:buSzPts val="1000"/>
                        <a:buFont typeface="Symbol" panose="05050102010706020507" pitchFamily="18" charset="2"/>
                        <a:buChar char=""/>
                        <a:tabLst>
                          <a:tab pos="457200" algn="l"/>
                        </a:tabLst>
                      </a:pPr>
                      <a:r>
                        <a:rPr lang="es-MX" sz="1050" dirty="0">
                          <a:effectLst/>
                        </a:rPr>
                        <a:t>En cuanto a las actividades en situaciones de cooperación debe: seleccionar a los integrantes de los equipos, establecer tiempos, observar e intervenir, prever espacios y materiales y dar espacios para  la retroalimentación, intervención y cierre.</a:t>
                      </a:r>
                    </a:p>
                    <a:p>
                      <a:pPr marL="342900" lvl="0" indent="-342900" algn="just">
                        <a:lnSpc>
                          <a:spcPct val="107000"/>
                        </a:lnSpc>
                        <a:spcAft>
                          <a:spcPts val="0"/>
                        </a:spcAft>
                        <a:buSzPts val="1000"/>
                        <a:buFont typeface="Symbol" panose="05050102010706020507" pitchFamily="18" charset="2"/>
                        <a:buChar char=""/>
                        <a:tabLst>
                          <a:tab pos="457200" algn="l"/>
                        </a:tabLst>
                      </a:pPr>
                      <a:r>
                        <a:rPr lang="es-MX" sz="1050" dirty="0">
                          <a:effectLst/>
                        </a:rPr>
                        <a:t>Especificar los criterios a evaluar y los comportamientos y habilidades deseadas.</a:t>
                      </a:r>
                    </a:p>
                    <a:p>
                      <a:pPr marL="342900" lvl="0" indent="-342900" algn="just">
                        <a:lnSpc>
                          <a:spcPct val="107000"/>
                        </a:lnSpc>
                        <a:spcAft>
                          <a:spcPts val="0"/>
                        </a:spcAft>
                        <a:buSzPts val="1000"/>
                        <a:buFont typeface="Symbol" panose="05050102010706020507" pitchFamily="18" charset="2"/>
                        <a:buChar char=""/>
                        <a:tabLst>
                          <a:tab pos="457200" algn="l"/>
                        </a:tabLst>
                      </a:pPr>
                      <a:r>
                        <a:rPr lang="es-MX" sz="1050" dirty="0">
                          <a:effectLst/>
                        </a:rPr>
                        <a:t>Monitorear, supervisar y retroalimentar las prácticas de los estudiantes.</a:t>
                      </a:r>
                    </a:p>
                    <a:p>
                      <a:pPr marL="342900" lvl="0" indent="-342900" algn="just">
                        <a:lnSpc>
                          <a:spcPct val="107000"/>
                        </a:lnSpc>
                        <a:spcAft>
                          <a:spcPts val="0"/>
                        </a:spcAft>
                        <a:buSzPts val="1000"/>
                        <a:buFont typeface="Symbol" panose="05050102010706020507" pitchFamily="18" charset="2"/>
                        <a:buChar char=""/>
                        <a:tabLst>
                          <a:tab pos="457200" algn="l"/>
                        </a:tabLst>
                      </a:pPr>
                      <a:r>
                        <a:rPr lang="es-MX" sz="1050" dirty="0">
                          <a:effectLst/>
                        </a:rPr>
                        <a:t>Delimitar los objetivos académicos y los de desarrollo de habilidades de colaboración.</a:t>
                      </a:r>
                    </a:p>
                    <a:p>
                      <a:pPr marL="342900" lvl="0" indent="-342900" algn="just">
                        <a:lnSpc>
                          <a:spcPct val="107000"/>
                        </a:lnSpc>
                        <a:spcAft>
                          <a:spcPts val="0"/>
                        </a:spcAft>
                        <a:buSzPts val="1000"/>
                        <a:buFont typeface="Symbol" panose="05050102010706020507" pitchFamily="18" charset="2"/>
                        <a:buChar char=""/>
                        <a:tabLst>
                          <a:tab pos="457200" algn="l"/>
                        </a:tabLst>
                      </a:pPr>
                      <a:r>
                        <a:rPr lang="es-MX" sz="1050" dirty="0">
                          <a:effectLst/>
                        </a:rPr>
                        <a:t>Reconocer a los alumnos en función de su desempeño, compromiso y esfuerzo. </a:t>
                      </a:r>
                    </a:p>
                    <a:p>
                      <a:pPr algn="just">
                        <a:lnSpc>
                          <a:spcPct val="115000"/>
                        </a:lnSpc>
                        <a:spcAft>
                          <a:spcPts val="0"/>
                        </a:spcAft>
                      </a:pPr>
                      <a:r>
                        <a:rPr lang="es-ES" sz="1050" dirty="0">
                          <a:effectLst/>
                        </a:rPr>
                        <a:t> </a:t>
                      </a:r>
                      <a:endParaRPr lang="es-MX" sz="1050" dirty="0">
                        <a:solidFill>
                          <a:srgbClr val="000000"/>
                        </a:solidFill>
                        <a:effectLst/>
                        <a:latin typeface="Arial" panose="020B0604020202020204" pitchFamily="34" charset="0"/>
                        <a:ea typeface="Arial" panose="020B0604020202020204" pitchFamily="34" charset="0"/>
                      </a:endParaRPr>
                    </a:p>
                  </a:txBody>
                  <a:tcPr marL="50870" marR="50870" marT="50870" marB="50870"/>
                </a:tc>
                <a:extLst>
                  <a:ext uri="{0D108BD9-81ED-4DB2-BD59-A6C34878D82A}">
                    <a16:rowId xmlns:a16="http://schemas.microsoft.com/office/drawing/2014/main" val="2575193428"/>
                  </a:ext>
                </a:extLst>
              </a:tr>
              <a:tr h="1150848">
                <a:tc>
                  <a:txBody>
                    <a:bodyPr/>
                    <a:lstStyle/>
                    <a:p>
                      <a:pPr algn="just">
                        <a:lnSpc>
                          <a:spcPct val="115000"/>
                        </a:lnSpc>
                        <a:spcAft>
                          <a:spcPts val="0"/>
                        </a:spcAft>
                      </a:pPr>
                      <a:r>
                        <a:rPr lang="es-ES" sz="1050">
                          <a:effectLst/>
                        </a:rPr>
                        <a:t>5. ¿De qué</a:t>
                      </a:r>
                      <a:endParaRPr lang="es-MX" sz="1050">
                        <a:effectLst/>
                      </a:endParaRPr>
                    </a:p>
                    <a:p>
                      <a:pPr algn="just">
                        <a:lnSpc>
                          <a:spcPct val="115000"/>
                        </a:lnSpc>
                        <a:spcAft>
                          <a:spcPts val="0"/>
                        </a:spcAft>
                      </a:pPr>
                      <a:r>
                        <a:rPr lang="es-ES" sz="1050">
                          <a:effectLst/>
                        </a:rPr>
                        <a:t>    manera</a:t>
                      </a:r>
                      <a:endParaRPr lang="es-MX" sz="1050">
                        <a:effectLst/>
                      </a:endParaRPr>
                    </a:p>
                    <a:p>
                      <a:pPr algn="just">
                        <a:lnSpc>
                          <a:spcPct val="115000"/>
                        </a:lnSpc>
                        <a:spcAft>
                          <a:spcPts val="0"/>
                        </a:spcAft>
                      </a:pPr>
                      <a:r>
                        <a:rPr lang="es-ES" sz="1050">
                          <a:effectLst/>
                        </a:rPr>
                        <a:t>    se  vinculan  el</a:t>
                      </a:r>
                      <a:endParaRPr lang="es-MX" sz="1050">
                        <a:effectLst/>
                      </a:endParaRPr>
                    </a:p>
                    <a:p>
                      <a:pPr algn="just">
                        <a:lnSpc>
                          <a:spcPct val="115000"/>
                        </a:lnSpc>
                        <a:spcAft>
                          <a:spcPts val="0"/>
                        </a:spcAft>
                      </a:pPr>
                      <a:r>
                        <a:rPr lang="es-ES" sz="1050">
                          <a:effectLst/>
                        </a:rPr>
                        <a:t>    trabajo</a:t>
                      </a:r>
                      <a:endParaRPr lang="es-MX" sz="1050">
                        <a:effectLst/>
                      </a:endParaRPr>
                    </a:p>
                    <a:p>
                      <a:pPr algn="just">
                        <a:lnSpc>
                          <a:spcPct val="115000"/>
                        </a:lnSpc>
                        <a:spcAft>
                          <a:spcPts val="0"/>
                        </a:spcAft>
                      </a:pPr>
                      <a:r>
                        <a:rPr lang="es-ES" sz="1050">
                          <a:effectLst/>
                        </a:rPr>
                        <a:t>    interdisciplinario, </a:t>
                      </a:r>
                      <a:endParaRPr lang="es-MX" sz="1050">
                        <a:effectLst/>
                      </a:endParaRPr>
                    </a:p>
                    <a:p>
                      <a:pPr algn="just">
                        <a:lnSpc>
                          <a:spcPct val="115000"/>
                        </a:lnSpc>
                        <a:spcAft>
                          <a:spcPts val="0"/>
                        </a:spcAft>
                      </a:pPr>
                      <a:r>
                        <a:rPr lang="es-ES" sz="1050">
                          <a:effectLst/>
                        </a:rPr>
                        <a:t>    y el aprendizaje</a:t>
                      </a:r>
                      <a:endParaRPr lang="es-MX" sz="1050">
                        <a:effectLst/>
                      </a:endParaRPr>
                    </a:p>
                    <a:p>
                      <a:pPr algn="just">
                        <a:lnSpc>
                          <a:spcPct val="115000"/>
                        </a:lnSpc>
                        <a:spcAft>
                          <a:spcPts val="0"/>
                        </a:spcAft>
                      </a:pPr>
                      <a:r>
                        <a:rPr lang="es-ES" sz="1050">
                          <a:effectLst/>
                        </a:rPr>
                        <a:t>    cooperativo?</a:t>
                      </a:r>
                      <a:endParaRPr lang="es-MX" sz="1050">
                        <a:solidFill>
                          <a:srgbClr val="000000"/>
                        </a:solidFill>
                        <a:effectLst/>
                        <a:latin typeface="Arial" panose="020B0604020202020204" pitchFamily="34" charset="0"/>
                        <a:ea typeface="Arial" panose="020B0604020202020204" pitchFamily="34" charset="0"/>
                      </a:endParaRPr>
                    </a:p>
                  </a:txBody>
                  <a:tcPr marL="50870" marR="50870" marT="50870" marB="50870" anchor="ctr"/>
                </a:tc>
                <a:tc>
                  <a:txBody>
                    <a:bodyPr/>
                    <a:lstStyle/>
                    <a:p>
                      <a:pPr algn="just">
                        <a:lnSpc>
                          <a:spcPct val="115000"/>
                        </a:lnSpc>
                        <a:spcAft>
                          <a:spcPts val="0"/>
                        </a:spcAft>
                      </a:pPr>
                      <a:r>
                        <a:rPr lang="es-ES" sz="1050" dirty="0">
                          <a:effectLst/>
                        </a:rPr>
                        <a:t>El trabajo interdisciplinario sería más exitoso si adoptara las metodologías, propuestas y principios del aprendizaje cooperativo, debido a que en ambos es fundamental la planeación, tener objetivos claros y concretos. Además de que los dos evalúan con aspectos cuantitativos y cualitativos. También requieren de habilidades sociales y diálogos para lograr un resultado satisfactorio y, por último, el alumno tiene independencia e injerencia en la manera de adquirir el aprendizaje.</a:t>
                      </a:r>
                      <a:endParaRPr lang="es-MX" sz="1050" dirty="0">
                        <a:solidFill>
                          <a:srgbClr val="000000"/>
                        </a:solidFill>
                        <a:effectLst/>
                        <a:latin typeface="Arial" panose="020B0604020202020204" pitchFamily="34" charset="0"/>
                        <a:ea typeface="Arial" panose="020B0604020202020204" pitchFamily="34" charset="0"/>
                      </a:endParaRPr>
                    </a:p>
                  </a:txBody>
                  <a:tcPr marL="50870" marR="50870" marT="50870" marB="50870"/>
                </a:tc>
                <a:extLst>
                  <a:ext uri="{0D108BD9-81ED-4DB2-BD59-A6C34878D82A}">
                    <a16:rowId xmlns:a16="http://schemas.microsoft.com/office/drawing/2014/main" val="4243772469"/>
                  </a:ext>
                </a:extLst>
              </a:tr>
            </a:tbl>
          </a:graphicData>
        </a:graphic>
      </p:graphicFrame>
      <p:sp>
        <p:nvSpPr>
          <p:cNvPr id="7" name="Rectangle 1"/>
          <p:cNvSpPr>
            <a:spLocks noChangeArrowheads="1"/>
          </p:cNvSpPr>
          <p:nvPr/>
        </p:nvSpPr>
        <p:spPr bwMode="auto">
          <a:xfrm>
            <a:off x="3322638" y="23352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Tree>
    <p:extLst>
      <p:ext uri="{BB962C8B-B14F-4D97-AF65-F5344CB8AC3E}">
        <p14:creationId xmlns:p14="http://schemas.microsoft.com/office/powerpoint/2010/main" val="19412142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A PRODUCTO 3  FOTOGRAFÍAS</a:t>
            </a:r>
            <a:endParaRPr lang="es-MX" dirty="0"/>
          </a:p>
        </p:txBody>
      </p:sp>
      <p:sp>
        <p:nvSpPr>
          <p:cNvPr id="4" name="Título 1"/>
          <p:cNvSpPr txBox="1">
            <a:spLocks/>
          </p:cNvSpPr>
          <p:nvPr/>
        </p:nvSpPr>
        <p:spPr>
          <a:xfrm>
            <a:off x="581192" y="70215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endParaRPr lang="es-MX" dirty="0"/>
          </a:p>
        </p:txBody>
      </p:sp>
      <p:sp>
        <p:nvSpPr>
          <p:cNvPr id="6" name="CuadroTexto 5"/>
          <p:cNvSpPr txBox="1"/>
          <p:nvPr/>
        </p:nvSpPr>
        <p:spPr>
          <a:xfrm>
            <a:off x="581192" y="1925782"/>
            <a:ext cx="5764190" cy="369332"/>
          </a:xfrm>
          <a:prstGeom prst="rect">
            <a:avLst/>
          </a:prstGeom>
          <a:noFill/>
        </p:spPr>
        <p:txBody>
          <a:bodyPr wrap="square" rtlCol="0">
            <a:spAutoFit/>
          </a:bodyPr>
          <a:lstStyle/>
          <a:p>
            <a:pPr algn="ctr"/>
            <a:r>
              <a:rPr lang="es-MX" dirty="0" smtClean="0"/>
              <a:t>Fotografías.</a:t>
            </a:r>
            <a:endParaRPr lang="es-MX"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557389"/>
            <a:ext cx="5257800" cy="2952948"/>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504940"/>
            <a:ext cx="5257800" cy="2952948"/>
          </a:xfrm>
          <a:prstGeom prst="rect">
            <a:avLst/>
          </a:prstGeom>
        </p:spPr>
      </p:pic>
    </p:spTree>
    <p:extLst>
      <p:ext uri="{BB962C8B-B14F-4D97-AF65-F5344CB8AC3E}">
        <p14:creationId xmlns:p14="http://schemas.microsoft.com/office/powerpoint/2010/main" val="41284047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B  PRODUCTO 2  FOTOGRAFÍA ORGANIZADOR GRÁFICO</a:t>
            </a:r>
            <a:endParaRPr lang="es-MX" dirty="0"/>
          </a:p>
        </p:txBody>
      </p:sp>
      <p:sp>
        <p:nvSpPr>
          <p:cNvPr id="4" name="Título 1"/>
          <p:cNvSpPr txBox="1">
            <a:spLocks/>
          </p:cNvSpPr>
          <p:nvPr/>
        </p:nvSpPr>
        <p:spPr>
          <a:xfrm>
            <a:off x="581192" y="70215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endParaRPr lang="es-MX" dirty="0"/>
          </a:p>
        </p:txBody>
      </p:sp>
      <p:sp>
        <p:nvSpPr>
          <p:cNvPr id="6" name="CuadroTexto 5"/>
          <p:cNvSpPr txBox="1"/>
          <p:nvPr/>
        </p:nvSpPr>
        <p:spPr>
          <a:xfrm>
            <a:off x="0" y="3721856"/>
            <a:ext cx="2881746" cy="369332"/>
          </a:xfrm>
          <a:prstGeom prst="rect">
            <a:avLst/>
          </a:prstGeom>
          <a:noFill/>
        </p:spPr>
        <p:txBody>
          <a:bodyPr wrap="square" rtlCol="0">
            <a:spAutoFit/>
          </a:bodyPr>
          <a:lstStyle/>
          <a:p>
            <a:pPr algn="ctr"/>
            <a:r>
              <a:rPr lang="es-MX" dirty="0" smtClean="0"/>
              <a:t>Organizador Gráfico.</a:t>
            </a:r>
            <a:endParaRPr lang="es-MX" dirty="0"/>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27330"/>
          <a:stretch/>
        </p:blipFill>
        <p:spPr>
          <a:xfrm>
            <a:off x="888097" y="4225636"/>
            <a:ext cx="2478558" cy="2037051"/>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8756" y="2133600"/>
            <a:ext cx="5931243" cy="4114800"/>
          </a:xfrm>
          <a:prstGeom prst="rect">
            <a:avLst/>
          </a:prstGeom>
        </p:spPr>
      </p:pic>
    </p:spTree>
    <p:extLst>
      <p:ext uri="{BB962C8B-B14F-4D97-AF65-F5344CB8AC3E}">
        <p14:creationId xmlns:p14="http://schemas.microsoft.com/office/powerpoint/2010/main" val="3867559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C  INTRODUCCIÓN </a:t>
            </a:r>
            <a:endParaRPr lang="es-MX" dirty="0"/>
          </a:p>
        </p:txBody>
      </p:sp>
      <p:pic>
        <p:nvPicPr>
          <p:cNvPr id="4" name="Marcador de contenido 6"/>
          <p:cNvPicPr>
            <a:picLocks noGrp="1" noChangeAspect="1"/>
          </p:cNvPicPr>
          <p:nvPr>
            <p:ph idx="1"/>
          </p:nvPr>
        </p:nvPicPr>
        <p:blipFill rotWithShape="1">
          <a:blip r:embed="rId2"/>
          <a:srcRect l="3793" t="38014" r="6112" b="47495"/>
          <a:stretch/>
        </p:blipFill>
        <p:spPr>
          <a:xfrm>
            <a:off x="603809" y="3313647"/>
            <a:ext cx="10984382" cy="1413394"/>
          </a:xfrm>
          <a:prstGeom prst="rect">
            <a:avLst/>
          </a:prstGeom>
        </p:spPr>
      </p:pic>
    </p:spTree>
    <p:extLst>
      <p:ext uri="{BB962C8B-B14F-4D97-AF65-F5344CB8AC3E}">
        <p14:creationId xmlns:p14="http://schemas.microsoft.com/office/powerpoint/2010/main" val="19383767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D    OBJETIVO  GENERAL DEL PROYECTO</a:t>
            </a:r>
            <a:endParaRPr lang="es-MX" dirty="0"/>
          </a:p>
        </p:txBody>
      </p:sp>
      <p:pic>
        <p:nvPicPr>
          <p:cNvPr id="6" name="Marcador de contenido 5"/>
          <p:cNvPicPr>
            <a:picLocks noGrp="1" noChangeAspect="1"/>
          </p:cNvPicPr>
          <p:nvPr>
            <p:ph idx="1"/>
          </p:nvPr>
        </p:nvPicPr>
        <p:blipFill rotWithShape="1">
          <a:blip r:embed="rId2"/>
          <a:srcRect l="9861" t="43970" r="13725" b="47307"/>
          <a:stretch/>
        </p:blipFill>
        <p:spPr>
          <a:xfrm>
            <a:off x="0" y="3012141"/>
            <a:ext cx="11927541" cy="1089212"/>
          </a:xfrm>
          <a:prstGeom prst="rect">
            <a:avLst/>
          </a:prstGeom>
        </p:spPr>
      </p:pic>
    </p:spTree>
    <p:extLst>
      <p:ext uri="{BB962C8B-B14F-4D97-AF65-F5344CB8AC3E}">
        <p14:creationId xmlns:p14="http://schemas.microsoft.com/office/powerpoint/2010/main" val="37136700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D   OBJETIVO O PROPÓSITO A ALCANZAR </a:t>
            </a:r>
            <a:endParaRPr lang="es-MX" dirty="0"/>
          </a:p>
        </p:txBody>
      </p:sp>
      <p:pic>
        <p:nvPicPr>
          <p:cNvPr id="4" name="Marcador de contenido 3"/>
          <p:cNvPicPr>
            <a:picLocks noGrp="1" noChangeAspect="1"/>
          </p:cNvPicPr>
          <p:nvPr>
            <p:ph idx="1"/>
          </p:nvPr>
        </p:nvPicPr>
        <p:blipFill rotWithShape="1">
          <a:blip r:embed="rId2"/>
          <a:srcRect l="3497" t="20827" r="7271" b="56401"/>
          <a:stretch/>
        </p:blipFill>
        <p:spPr>
          <a:xfrm>
            <a:off x="656417" y="2909799"/>
            <a:ext cx="10879165" cy="2221090"/>
          </a:xfrm>
          <a:prstGeom prst="rect">
            <a:avLst/>
          </a:prstGeom>
        </p:spPr>
      </p:pic>
      <p:sp>
        <p:nvSpPr>
          <p:cNvPr id="3" name="CuadroTexto 2"/>
          <p:cNvSpPr txBox="1"/>
          <p:nvPr/>
        </p:nvSpPr>
        <p:spPr>
          <a:xfrm>
            <a:off x="3213847" y="2514600"/>
            <a:ext cx="2380129" cy="369332"/>
          </a:xfrm>
          <a:prstGeom prst="rect">
            <a:avLst/>
          </a:prstGeom>
          <a:noFill/>
        </p:spPr>
        <p:txBody>
          <a:bodyPr wrap="square" rtlCol="0">
            <a:spAutoFit/>
          </a:bodyPr>
          <a:lstStyle/>
          <a:p>
            <a:r>
              <a:rPr lang="es-MX" dirty="0" smtClean="0"/>
              <a:t>Biología </a:t>
            </a:r>
            <a:endParaRPr lang="es-MX" dirty="0"/>
          </a:p>
        </p:txBody>
      </p:sp>
      <p:sp>
        <p:nvSpPr>
          <p:cNvPr id="5" name="CuadroTexto 4"/>
          <p:cNvSpPr txBox="1"/>
          <p:nvPr/>
        </p:nvSpPr>
        <p:spPr>
          <a:xfrm>
            <a:off x="5903259" y="2052935"/>
            <a:ext cx="2057400" cy="923330"/>
          </a:xfrm>
          <a:prstGeom prst="rect">
            <a:avLst/>
          </a:prstGeom>
          <a:noFill/>
        </p:spPr>
        <p:txBody>
          <a:bodyPr wrap="square" rtlCol="0">
            <a:spAutoFit/>
          </a:bodyPr>
          <a:lstStyle/>
          <a:p>
            <a:r>
              <a:rPr lang="es-MX" dirty="0" smtClean="0"/>
              <a:t>Introducción a las ciencias sociales y económicas</a:t>
            </a:r>
            <a:endParaRPr lang="es-MX" dirty="0"/>
          </a:p>
        </p:txBody>
      </p:sp>
      <p:sp>
        <p:nvSpPr>
          <p:cNvPr id="6" name="CuadroTexto 5"/>
          <p:cNvSpPr txBox="1"/>
          <p:nvPr/>
        </p:nvSpPr>
        <p:spPr>
          <a:xfrm>
            <a:off x="8538882" y="2514600"/>
            <a:ext cx="2326342" cy="369332"/>
          </a:xfrm>
          <a:prstGeom prst="rect">
            <a:avLst/>
          </a:prstGeom>
          <a:noFill/>
        </p:spPr>
        <p:txBody>
          <a:bodyPr wrap="square" rtlCol="0">
            <a:spAutoFit/>
          </a:bodyPr>
          <a:lstStyle/>
          <a:p>
            <a:r>
              <a:rPr lang="es-MX" dirty="0" smtClean="0"/>
              <a:t>Psicología</a:t>
            </a:r>
            <a:endParaRPr lang="es-MX" dirty="0"/>
          </a:p>
        </p:txBody>
      </p:sp>
    </p:spTree>
    <p:extLst>
      <p:ext uri="{BB962C8B-B14F-4D97-AF65-F5344CB8AC3E}">
        <p14:creationId xmlns:p14="http://schemas.microsoft.com/office/powerpoint/2010/main" val="7660508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E  PREGUNTAS GENERADORAS GUÍA, PROBLEMAS A ABORDAR</a:t>
            </a:r>
            <a:endParaRPr lang="es-MX" dirty="0"/>
          </a:p>
        </p:txBody>
      </p:sp>
      <p:pic>
        <p:nvPicPr>
          <p:cNvPr id="4" name="Marcador de contenido 3"/>
          <p:cNvPicPr>
            <a:picLocks noGrp="1" noChangeAspect="1"/>
          </p:cNvPicPr>
          <p:nvPr>
            <p:ph idx="1"/>
          </p:nvPr>
        </p:nvPicPr>
        <p:blipFill rotWithShape="1">
          <a:blip r:embed="rId2"/>
          <a:srcRect l="3515" t="18808" r="8368" b="61116"/>
          <a:stretch/>
        </p:blipFill>
        <p:spPr>
          <a:xfrm>
            <a:off x="724387" y="3041277"/>
            <a:ext cx="10743225" cy="1958133"/>
          </a:xfrm>
          <a:prstGeom prst="rect">
            <a:avLst/>
          </a:prstGeom>
        </p:spPr>
      </p:pic>
    </p:spTree>
    <p:extLst>
      <p:ext uri="{BB962C8B-B14F-4D97-AF65-F5344CB8AC3E}">
        <p14:creationId xmlns:p14="http://schemas.microsoft.com/office/powerpoint/2010/main" val="665624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F   CONTENIDO. TEMAS Y PRODUCTOS PROPUESTOS</a:t>
            </a:r>
            <a:endParaRPr lang="es-MX" dirty="0"/>
          </a:p>
        </p:txBody>
      </p:sp>
      <p:pic>
        <p:nvPicPr>
          <p:cNvPr id="4" name="Marcador de contenido 3"/>
          <p:cNvPicPr>
            <a:picLocks noGrp="1" noChangeAspect="1"/>
          </p:cNvPicPr>
          <p:nvPr>
            <p:ph idx="1"/>
          </p:nvPr>
        </p:nvPicPr>
        <p:blipFill rotWithShape="1">
          <a:blip r:embed="rId2"/>
          <a:srcRect l="11914" t="40953" r="13298" b="37964"/>
          <a:stretch/>
        </p:blipFill>
        <p:spPr>
          <a:xfrm>
            <a:off x="1536923" y="4427268"/>
            <a:ext cx="9118153" cy="2056351"/>
          </a:xfrm>
          <a:prstGeom prst="rect">
            <a:avLst/>
          </a:prstGeom>
        </p:spPr>
      </p:pic>
      <p:pic>
        <p:nvPicPr>
          <p:cNvPr id="6" name="Imagen 5"/>
          <p:cNvPicPr>
            <a:picLocks noChangeAspect="1"/>
          </p:cNvPicPr>
          <p:nvPr/>
        </p:nvPicPr>
        <p:blipFill rotWithShape="1">
          <a:blip r:embed="rId3"/>
          <a:srcRect l="10698" t="41453" r="12977" b="34282"/>
          <a:stretch/>
        </p:blipFill>
        <p:spPr>
          <a:xfrm>
            <a:off x="1443317" y="1983089"/>
            <a:ext cx="8937812" cy="2273201"/>
          </a:xfrm>
          <a:prstGeom prst="rect">
            <a:avLst/>
          </a:prstGeom>
        </p:spPr>
      </p:pic>
    </p:spTree>
    <p:extLst>
      <p:ext uri="{BB962C8B-B14F-4D97-AF65-F5344CB8AC3E}">
        <p14:creationId xmlns:p14="http://schemas.microsoft.com/office/powerpoint/2010/main" val="33015971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G planeación general </a:t>
            </a:r>
            <a:endParaRPr lang="es-MX" dirty="0"/>
          </a:p>
        </p:txBody>
      </p:sp>
      <p:pic>
        <p:nvPicPr>
          <p:cNvPr id="4" name="Marcador de contenido 5"/>
          <p:cNvPicPr>
            <a:picLocks noGrp="1" noChangeAspect="1"/>
          </p:cNvPicPr>
          <p:nvPr>
            <p:ph idx="1"/>
          </p:nvPr>
        </p:nvPicPr>
        <p:blipFill rotWithShape="1">
          <a:blip r:embed="rId2"/>
          <a:srcRect l="11054" t="14933" r="11328" b="15667"/>
          <a:stretch/>
        </p:blipFill>
        <p:spPr>
          <a:xfrm>
            <a:off x="581193" y="2193925"/>
            <a:ext cx="3715200" cy="2657475"/>
          </a:xfrm>
          <a:prstGeom prst="rect">
            <a:avLst/>
          </a:prstGeom>
        </p:spPr>
      </p:pic>
      <p:pic>
        <p:nvPicPr>
          <p:cNvPr id="6" name="Imagen 5"/>
          <p:cNvPicPr>
            <a:picLocks noChangeAspect="1"/>
          </p:cNvPicPr>
          <p:nvPr/>
        </p:nvPicPr>
        <p:blipFill rotWithShape="1">
          <a:blip r:embed="rId3"/>
          <a:srcRect l="11979" t="16276" r="10104" b="12760"/>
          <a:stretch/>
        </p:blipFill>
        <p:spPr>
          <a:xfrm>
            <a:off x="4296393" y="2108200"/>
            <a:ext cx="3764979" cy="2743200"/>
          </a:xfrm>
          <a:prstGeom prst="rect">
            <a:avLst/>
          </a:prstGeom>
        </p:spPr>
      </p:pic>
      <p:pic>
        <p:nvPicPr>
          <p:cNvPr id="7" name="Marcador de contenido 3"/>
          <p:cNvPicPr>
            <a:picLocks noChangeAspect="1"/>
          </p:cNvPicPr>
          <p:nvPr/>
        </p:nvPicPr>
        <p:blipFill rotWithShape="1">
          <a:blip r:embed="rId4"/>
          <a:srcRect l="10225" t="17350" r="8844" b="31895"/>
          <a:stretch/>
        </p:blipFill>
        <p:spPr>
          <a:xfrm>
            <a:off x="7775407" y="2687936"/>
            <a:ext cx="3835401" cy="1924246"/>
          </a:xfrm>
          <a:prstGeom prst="rect">
            <a:avLst/>
          </a:prstGeom>
        </p:spPr>
      </p:pic>
    </p:spTree>
    <p:extLst>
      <p:ext uri="{BB962C8B-B14F-4D97-AF65-F5344CB8AC3E}">
        <p14:creationId xmlns:p14="http://schemas.microsoft.com/office/powerpoint/2010/main" val="17957145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rotWithShape="1">
          <a:blip r:embed="rId2"/>
          <a:srcRect l="9687" t="15234" r="11979" b="12370"/>
          <a:stretch/>
        </p:blipFill>
        <p:spPr>
          <a:xfrm>
            <a:off x="0" y="2491276"/>
            <a:ext cx="3884456" cy="2872001"/>
          </a:xfrm>
          <a:prstGeom prst="rect">
            <a:avLst/>
          </a:prstGeom>
        </p:spPr>
      </p:pic>
      <p:pic>
        <p:nvPicPr>
          <p:cNvPr id="5" name="Imagen 4"/>
          <p:cNvPicPr>
            <a:picLocks noChangeAspect="1"/>
          </p:cNvPicPr>
          <p:nvPr/>
        </p:nvPicPr>
        <p:blipFill rotWithShape="1">
          <a:blip r:embed="rId2"/>
          <a:srcRect l="9687" t="15234" r="11979" b="12370"/>
          <a:stretch/>
        </p:blipFill>
        <p:spPr>
          <a:xfrm>
            <a:off x="3884456" y="2396198"/>
            <a:ext cx="4141620" cy="3062155"/>
          </a:xfrm>
          <a:prstGeom prst="rect">
            <a:avLst/>
          </a:prstGeom>
        </p:spPr>
      </p:pic>
      <p:pic>
        <p:nvPicPr>
          <p:cNvPr id="6" name="Marcador de contenido 3"/>
          <p:cNvPicPr>
            <a:picLocks noChangeAspect="1"/>
          </p:cNvPicPr>
          <p:nvPr/>
        </p:nvPicPr>
        <p:blipFill rotWithShape="1">
          <a:blip r:embed="rId3"/>
          <a:srcRect l="10501" t="16660" r="10223" b="12559"/>
          <a:stretch/>
        </p:blipFill>
        <p:spPr>
          <a:xfrm>
            <a:off x="7889090" y="2589119"/>
            <a:ext cx="3883818" cy="2774157"/>
          </a:xfrm>
          <a:prstGeom prst="rect">
            <a:avLst/>
          </a:prstGeom>
        </p:spPr>
      </p:pic>
    </p:spTree>
    <p:extLst>
      <p:ext uri="{BB962C8B-B14F-4D97-AF65-F5344CB8AC3E}">
        <p14:creationId xmlns:p14="http://schemas.microsoft.com/office/powerpoint/2010/main" val="721039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4" name="Título 1"/>
          <p:cNvSpPr txBox="1">
            <a:spLocks/>
          </p:cNvSpPr>
          <p:nvPr/>
        </p:nvSpPr>
        <p:spPr>
          <a:xfrm>
            <a:off x="581192" y="70215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s-MX" smtClean="0"/>
              <a:t>Colegio mercedes,  a.c.</a:t>
            </a:r>
            <a:endParaRPr lang="es-MX" dirty="0"/>
          </a:p>
        </p:txBody>
      </p:sp>
      <p:pic>
        <p:nvPicPr>
          <p:cNvPr id="5" name="Imagen 4" descr="escudo1"/>
          <p:cNvPicPr/>
          <p:nvPr/>
        </p:nvPicPr>
        <p:blipFill>
          <a:blip r:embed="rId2">
            <a:clrChange>
              <a:clrFrom>
                <a:srgbClr val="FFFFFF"/>
              </a:clrFrom>
              <a:clrTo>
                <a:srgbClr val="FFFFFF">
                  <a:alpha val="0"/>
                </a:srgbClr>
              </a:clrTo>
            </a:clrChange>
            <a:duotone>
              <a:schemeClr val="bg2">
                <a:shade val="45000"/>
                <a:satMod val="135000"/>
              </a:schemeClr>
              <a:prstClr val="white"/>
            </a:duotone>
            <a:extLst/>
          </a:blip>
          <a:srcRect/>
          <a:stretch>
            <a:fillRect/>
          </a:stretch>
        </p:blipFill>
        <p:spPr bwMode="auto">
          <a:xfrm>
            <a:off x="6220691" y="791184"/>
            <a:ext cx="1136074" cy="924772"/>
          </a:xfrm>
          <a:prstGeom prst="rect">
            <a:avLst/>
          </a:prstGeom>
          <a:noFill/>
          <a:ln w="9525" algn="in">
            <a:noFill/>
            <a:miter lim="800000"/>
            <a:headEnd/>
            <a:tailEnd/>
          </a:ln>
        </p:spPr>
      </p:pic>
      <p:sp>
        <p:nvSpPr>
          <p:cNvPr id="8" name="CuadroTexto 7"/>
          <p:cNvSpPr txBox="1"/>
          <p:nvPr/>
        </p:nvSpPr>
        <p:spPr>
          <a:xfrm>
            <a:off x="581192" y="2254827"/>
            <a:ext cx="11029616" cy="3416320"/>
          </a:xfrm>
          <a:prstGeom prst="rect">
            <a:avLst/>
          </a:prstGeom>
          <a:noFill/>
        </p:spPr>
        <p:txBody>
          <a:bodyPr wrap="square" numCol="2" rtlCol="0">
            <a:spAutoFit/>
          </a:bodyPr>
          <a:lstStyle/>
          <a:p>
            <a:pPr algn="ctr"/>
            <a:r>
              <a:rPr lang="es-MX" dirty="0" smtClean="0"/>
              <a:t> Maestros participantes del Proyecto.</a:t>
            </a:r>
          </a:p>
          <a:p>
            <a:endParaRPr lang="es-MX" b="1"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s-MX" b="1" dirty="0" smtClean="0">
                <a:latin typeface="Tahoma" panose="020B0604030504040204" pitchFamily="34" charset="0"/>
                <a:ea typeface="Tahoma" panose="020B0604030504040204" pitchFamily="34" charset="0"/>
                <a:cs typeface="Tahoma" panose="020B0604030504040204" pitchFamily="34" charset="0"/>
              </a:rPr>
              <a:t>Mendoza Ángeles Héctor.</a:t>
            </a:r>
          </a:p>
          <a:p>
            <a:r>
              <a:rPr lang="es-MX" dirty="0">
                <a:latin typeface="Tahoma" panose="020B0604030504040204" pitchFamily="34" charset="0"/>
                <a:ea typeface="Tahoma" panose="020B0604030504040204" pitchFamily="34" charset="0"/>
                <a:cs typeface="Tahoma" panose="020B0604030504040204" pitchFamily="34" charset="0"/>
              </a:rPr>
              <a:t> </a:t>
            </a:r>
            <a:r>
              <a:rPr lang="es-MX" dirty="0" smtClean="0">
                <a:latin typeface="Tahoma" panose="020B0604030504040204" pitchFamily="34" charset="0"/>
                <a:ea typeface="Tahoma" panose="020B0604030504040204" pitchFamily="34" charset="0"/>
                <a:cs typeface="Tahoma" panose="020B0604030504040204" pitchFamily="34" charset="0"/>
              </a:rPr>
              <a:t>    Asignatura: INTRODUCCIÓN A LAS CIENCIAS                          SOCIALES Y ECONÓMICAS </a:t>
            </a:r>
          </a:p>
          <a:p>
            <a:endParaRPr lang="es-MX"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s-MX" b="1" dirty="0" err="1" smtClean="0">
                <a:latin typeface="Tahoma" panose="020B0604030504040204" pitchFamily="34" charset="0"/>
                <a:ea typeface="Tahoma" panose="020B0604030504040204" pitchFamily="34" charset="0"/>
                <a:cs typeface="Tahoma" panose="020B0604030504040204" pitchFamily="34" charset="0"/>
              </a:rPr>
              <a:t>Penella</a:t>
            </a:r>
            <a:r>
              <a:rPr lang="es-MX" b="1" dirty="0" smtClean="0">
                <a:latin typeface="Tahoma" panose="020B0604030504040204" pitchFamily="34" charset="0"/>
                <a:ea typeface="Tahoma" panose="020B0604030504040204" pitchFamily="34" charset="0"/>
                <a:cs typeface="Tahoma" panose="020B0604030504040204" pitchFamily="34" charset="0"/>
              </a:rPr>
              <a:t> Pascual Ma. De la Luz </a:t>
            </a:r>
            <a:endParaRPr lang="es-MX" b="1" dirty="0">
              <a:latin typeface="Tahoma" panose="020B0604030504040204" pitchFamily="34" charset="0"/>
              <a:ea typeface="Tahoma" panose="020B0604030504040204" pitchFamily="34" charset="0"/>
              <a:cs typeface="Tahoma" panose="020B0604030504040204" pitchFamily="34" charset="0"/>
            </a:endParaRPr>
          </a:p>
          <a:p>
            <a:r>
              <a:rPr lang="es-MX" dirty="0">
                <a:latin typeface="Tahoma" panose="020B0604030504040204" pitchFamily="34" charset="0"/>
                <a:ea typeface="Tahoma" panose="020B0604030504040204" pitchFamily="34" charset="0"/>
                <a:cs typeface="Tahoma" panose="020B0604030504040204" pitchFamily="34" charset="0"/>
              </a:rPr>
              <a:t>     Asignatura</a:t>
            </a:r>
            <a:r>
              <a:rPr lang="es-MX" dirty="0" smtClean="0">
                <a:latin typeface="Tahoma" panose="020B0604030504040204" pitchFamily="34" charset="0"/>
                <a:ea typeface="Tahoma" panose="020B0604030504040204" pitchFamily="34" charset="0"/>
                <a:cs typeface="Tahoma" panose="020B0604030504040204" pitchFamily="34" charset="0"/>
              </a:rPr>
              <a:t>: PSICOLOGÍA.</a:t>
            </a:r>
            <a:endParaRPr lang="es-MX" dirty="0">
              <a:latin typeface="Tahoma" panose="020B0604030504040204" pitchFamily="34" charset="0"/>
              <a:ea typeface="Tahoma" panose="020B0604030504040204" pitchFamily="34" charset="0"/>
              <a:cs typeface="Tahoma" panose="020B0604030504040204" pitchFamily="34" charset="0"/>
            </a:endParaRPr>
          </a:p>
          <a:p>
            <a:endParaRPr lang="es-MX"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s-MX" b="1" dirty="0">
                <a:latin typeface="Tahoma" panose="020B0604030504040204" pitchFamily="34" charset="0"/>
                <a:ea typeface="Tahoma" panose="020B0604030504040204" pitchFamily="34" charset="0"/>
                <a:cs typeface="Tahoma" panose="020B0604030504040204" pitchFamily="34" charset="0"/>
              </a:rPr>
              <a:t>Yépez Alcántara Miriam Alejandra</a:t>
            </a:r>
            <a:r>
              <a:rPr lang="es-MX" dirty="0">
                <a:latin typeface="Tahoma" panose="020B0604030504040204" pitchFamily="34" charset="0"/>
                <a:ea typeface="Tahoma" panose="020B0604030504040204" pitchFamily="34" charset="0"/>
                <a:cs typeface="Tahoma" panose="020B0604030504040204" pitchFamily="34" charset="0"/>
              </a:rPr>
              <a:t>.  	</a:t>
            </a:r>
            <a:endParaRPr lang="es-MX" b="1" dirty="0">
              <a:latin typeface="Tahoma" panose="020B0604030504040204" pitchFamily="34" charset="0"/>
              <a:ea typeface="Tahoma" panose="020B0604030504040204" pitchFamily="34" charset="0"/>
              <a:cs typeface="Tahoma" panose="020B0604030504040204" pitchFamily="34" charset="0"/>
            </a:endParaRPr>
          </a:p>
          <a:p>
            <a:r>
              <a:rPr lang="es-MX" b="1" dirty="0">
                <a:latin typeface="Tahoma" panose="020B0604030504040204" pitchFamily="34" charset="0"/>
                <a:ea typeface="Tahoma" panose="020B0604030504040204" pitchFamily="34" charset="0"/>
                <a:cs typeface="Tahoma" panose="020B0604030504040204" pitchFamily="34" charset="0"/>
              </a:rPr>
              <a:t>     </a:t>
            </a:r>
            <a:r>
              <a:rPr lang="es-MX" dirty="0">
                <a:latin typeface="Tahoma" panose="020B0604030504040204" pitchFamily="34" charset="0"/>
                <a:ea typeface="Tahoma" panose="020B0604030504040204" pitchFamily="34" charset="0"/>
                <a:cs typeface="Tahoma" panose="020B0604030504040204" pitchFamily="34" charset="0"/>
              </a:rPr>
              <a:t>Asignatura: QUÍMICA.</a:t>
            </a:r>
          </a:p>
          <a:p>
            <a:endParaRPr lang="es-MX" dirty="0"/>
          </a:p>
        </p:txBody>
      </p:sp>
    </p:spTree>
    <p:extLst>
      <p:ext uri="{BB962C8B-B14F-4D97-AF65-F5344CB8AC3E}">
        <p14:creationId xmlns:p14="http://schemas.microsoft.com/office/powerpoint/2010/main" val="24191898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Imagen 3"/>
          <p:cNvPicPr>
            <a:picLocks noChangeAspect="1"/>
          </p:cNvPicPr>
          <p:nvPr/>
        </p:nvPicPr>
        <p:blipFill rotWithShape="1">
          <a:blip r:embed="rId2"/>
          <a:srcRect l="8438" t="16015" r="13021" b="12761"/>
          <a:stretch/>
        </p:blipFill>
        <p:spPr>
          <a:xfrm>
            <a:off x="982314" y="2282494"/>
            <a:ext cx="4518562" cy="3278055"/>
          </a:xfrm>
          <a:prstGeom prst="rect">
            <a:avLst/>
          </a:prstGeom>
        </p:spPr>
      </p:pic>
      <p:pic>
        <p:nvPicPr>
          <p:cNvPr id="5" name="Marcador de contenido 3"/>
          <p:cNvPicPr>
            <a:picLocks noGrp="1" noChangeAspect="1"/>
          </p:cNvPicPr>
          <p:nvPr>
            <p:ph idx="1"/>
          </p:nvPr>
        </p:nvPicPr>
        <p:blipFill rotWithShape="1">
          <a:blip r:embed="rId3"/>
          <a:srcRect l="11882" t="15624" r="10500" b="34311"/>
          <a:stretch/>
        </p:blipFill>
        <p:spPr>
          <a:xfrm>
            <a:off x="6096000" y="2520289"/>
            <a:ext cx="5430985" cy="2802466"/>
          </a:xfrm>
          <a:prstGeom prst="rect">
            <a:avLst/>
          </a:prstGeom>
        </p:spPr>
      </p:pic>
    </p:spTree>
    <p:extLst>
      <p:ext uri="{BB962C8B-B14F-4D97-AF65-F5344CB8AC3E}">
        <p14:creationId xmlns:p14="http://schemas.microsoft.com/office/powerpoint/2010/main" val="40972385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G  PLANEACIÓN SESIÓN POR SESIÓN </a:t>
            </a:r>
            <a:endParaRPr lang="es-MX" dirty="0"/>
          </a:p>
        </p:txBody>
      </p:sp>
      <p:pic>
        <p:nvPicPr>
          <p:cNvPr id="4" name="Marcador de contenido 6"/>
          <p:cNvPicPr>
            <a:picLocks noGrp="1" noChangeAspect="1"/>
          </p:cNvPicPr>
          <p:nvPr>
            <p:ph idx="1"/>
          </p:nvPr>
        </p:nvPicPr>
        <p:blipFill rotWithShape="1">
          <a:blip r:embed="rId2"/>
          <a:srcRect l="25969" t="14588" r="26798" b="7380"/>
          <a:stretch/>
        </p:blipFill>
        <p:spPr>
          <a:xfrm>
            <a:off x="1765300" y="2146016"/>
            <a:ext cx="3410830" cy="4507932"/>
          </a:xfrm>
          <a:prstGeom prst="rect">
            <a:avLst/>
          </a:prstGeom>
        </p:spPr>
      </p:pic>
      <p:pic>
        <p:nvPicPr>
          <p:cNvPr id="5" name="Imagen 4"/>
          <p:cNvPicPr>
            <a:picLocks noChangeAspect="1"/>
          </p:cNvPicPr>
          <p:nvPr/>
        </p:nvPicPr>
        <p:blipFill>
          <a:blip r:embed="rId3"/>
          <a:stretch>
            <a:fillRect/>
          </a:stretch>
        </p:blipFill>
        <p:spPr>
          <a:xfrm>
            <a:off x="5993221" y="2146016"/>
            <a:ext cx="3827688" cy="4280559"/>
          </a:xfrm>
          <a:prstGeom prst="rect">
            <a:avLst/>
          </a:prstGeom>
        </p:spPr>
      </p:pic>
    </p:spTree>
    <p:extLst>
      <p:ext uri="{BB962C8B-B14F-4D97-AF65-F5344CB8AC3E}">
        <p14:creationId xmlns:p14="http://schemas.microsoft.com/office/powerpoint/2010/main" val="2141944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G SEGUIMIENTO/ EVALUACIÓN/ AUTOEVALUACIÓN Y COEVALUACIÓN </a:t>
            </a:r>
            <a:endParaRPr lang="es-MX" dirty="0"/>
          </a:p>
        </p:txBody>
      </p:sp>
      <p:sp>
        <p:nvSpPr>
          <p:cNvPr id="3" name="Marcador de contenido 2"/>
          <p:cNvSpPr>
            <a:spLocks noGrp="1"/>
          </p:cNvSpPr>
          <p:nvPr>
            <p:ph idx="1"/>
          </p:nvPr>
        </p:nvSpPr>
        <p:spPr/>
        <p:txBody>
          <a:bodyPr/>
          <a:lstStyle/>
          <a:p>
            <a:endParaRPr lang="es-MX" dirty="0"/>
          </a:p>
        </p:txBody>
      </p:sp>
      <p:pic>
        <p:nvPicPr>
          <p:cNvPr id="4" name="Marcador de contenido 3"/>
          <p:cNvPicPr>
            <a:picLocks noChangeAspect="1"/>
          </p:cNvPicPr>
          <p:nvPr/>
        </p:nvPicPr>
        <p:blipFill rotWithShape="1">
          <a:blip r:embed="rId2"/>
          <a:srcRect l="9362" t="59526" r="17321" b="23997"/>
          <a:stretch/>
        </p:blipFill>
        <p:spPr>
          <a:xfrm>
            <a:off x="958560" y="3185929"/>
            <a:ext cx="9274651" cy="1667435"/>
          </a:xfrm>
          <a:prstGeom prst="rect">
            <a:avLst/>
          </a:prstGeom>
        </p:spPr>
      </p:pic>
    </p:spTree>
    <p:extLst>
      <p:ext uri="{BB962C8B-B14F-4D97-AF65-F5344CB8AC3E}">
        <p14:creationId xmlns:p14="http://schemas.microsoft.com/office/powerpoint/2010/main" val="30967410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H reflexión grupo interdisciplinario </a:t>
            </a:r>
            <a:endParaRPr lang="es-MX" dirty="0"/>
          </a:p>
        </p:txBody>
      </p:sp>
      <p:sp>
        <p:nvSpPr>
          <p:cNvPr id="3" name="Marcador de contenido 2"/>
          <p:cNvSpPr>
            <a:spLocks noGrp="1"/>
          </p:cNvSpPr>
          <p:nvPr>
            <p:ph idx="1"/>
          </p:nvPr>
        </p:nvSpPr>
        <p:spPr/>
        <p:txBody>
          <a:bodyPr>
            <a:normAutofit lnSpcReduction="10000"/>
          </a:bodyPr>
          <a:lstStyle/>
          <a:p>
            <a:pPr marL="0" indent="0">
              <a:buNone/>
            </a:pPr>
            <a:endParaRPr lang="es-MX" dirty="0"/>
          </a:p>
          <a:p>
            <a:r>
              <a:rPr lang="es-ES" dirty="0"/>
              <a:t>Con base en la revisión de las propuestas de los diversos proyectos de interdisciplinariedad de los equipos de trabajo, nosotros, como profesores, determinamos compartir y analizar las experiencias vividas en nuestro quehacer docente, con el fin de valorar los alcances y limitaciones de éste, desde una práctica basada en una didáctica tradicional. A partir de esto, se decidió introducir un nuevo enfoque de enseñanza desde una visión constructivista para el próximo ciclo escolar, a fin de mejorar el proceso de enseñanza-aprendizaje de los alumnos con la construcción de proyectos interdisciplinarios que fomenten la participación colegiada en beneficio de los estudiantes preparatorianos. </a:t>
            </a:r>
            <a:endParaRPr lang="es-MX" dirty="0"/>
          </a:p>
          <a:p>
            <a:r>
              <a:rPr lang="es-ES" dirty="0" smtClean="0"/>
              <a:t>Los </a:t>
            </a:r>
            <a:r>
              <a:rPr lang="es-ES" dirty="0"/>
              <a:t>proyectos que se desarrollaron consideraron, por una parte, el empleo del lenguaje verbal y escrito como una herramienta pertinente en el desempeño escolar para que los jóvenes aprendan a expresar su ideas, sentimientos y argumentos de manera correcta, y enfatizar la necesidad de involucrar a las distintas asignaturas de modo regular para impulsar el uso adecuado del lenguaje.</a:t>
            </a:r>
            <a:endParaRPr lang="es-MX" dirty="0"/>
          </a:p>
          <a:p>
            <a:endParaRPr lang="es-MX" dirty="0"/>
          </a:p>
        </p:txBody>
      </p:sp>
    </p:spTree>
    <p:extLst>
      <p:ext uri="{BB962C8B-B14F-4D97-AF65-F5344CB8AC3E}">
        <p14:creationId xmlns:p14="http://schemas.microsoft.com/office/powerpoint/2010/main" val="24346579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H reflexión grupo interdisciplinario </a:t>
            </a:r>
            <a:endParaRPr lang="es-MX" dirty="0"/>
          </a:p>
        </p:txBody>
      </p:sp>
      <p:sp>
        <p:nvSpPr>
          <p:cNvPr id="3" name="Marcador de contenido 2"/>
          <p:cNvSpPr>
            <a:spLocks noGrp="1"/>
          </p:cNvSpPr>
          <p:nvPr>
            <p:ph idx="1"/>
          </p:nvPr>
        </p:nvSpPr>
        <p:spPr/>
        <p:txBody>
          <a:bodyPr/>
          <a:lstStyle/>
          <a:p>
            <a:r>
              <a:rPr lang="es-ES" dirty="0"/>
              <a:t>Otro proyecto abordó las habilidades que se deben desarrollar en los estudiantes para la investigación de los problemas que están afectando el planeta, como los problemas ambientales, ecológicos y de sustentabilidad de los recursos naturales, principalmente en países en vías de desarrollo como es el caso de México. El propósito es establecer acciones concretas que permitan crear conciencia para cuidar el medio ambiente como parte significativa de una educación axiológica y ecológica para los jóvenes </a:t>
            </a:r>
            <a:r>
              <a:rPr lang="es-ES" dirty="0" err="1"/>
              <a:t>millennials</a:t>
            </a:r>
            <a:r>
              <a:rPr lang="es-ES" dirty="0"/>
              <a:t>.</a:t>
            </a:r>
            <a:endParaRPr lang="es-MX" dirty="0"/>
          </a:p>
          <a:p>
            <a:pPr marL="0" indent="0">
              <a:buNone/>
            </a:pPr>
            <a:endParaRPr lang="es-MX" dirty="0"/>
          </a:p>
          <a:p>
            <a:r>
              <a:rPr lang="es-ES" dirty="0"/>
              <a:t>Por último, se planteó la importancia del cuidado de la salud y la necesidad de promover, entre nuestros estudiantes, los adecuados hábitos alimenticios y nutricionales como parte esencial de su desarrollo físico e intelectual, así como la importancia de prevenir enfermedades.</a:t>
            </a:r>
            <a:endParaRPr lang="es-MX" dirty="0"/>
          </a:p>
          <a:p>
            <a:endParaRPr lang="es-MX" dirty="0"/>
          </a:p>
        </p:txBody>
      </p:sp>
    </p:spTree>
    <p:extLst>
      <p:ext uri="{BB962C8B-B14F-4D97-AF65-F5344CB8AC3E}">
        <p14:creationId xmlns:p14="http://schemas.microsoft.com/office/powerpoint/2010/main" val="4622312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r>
              <a:rPr lang="es-ES" dirty="0"/>
              <a:t>Por lo anterior, se destacó la necesidad de diseñar actividades y estrategias didácticas que permitan incorporar el trabajo colegiado como una forma de participación idónea para promover el diálogo, la discusión, el intercambio y la retroalimentación de estrategias de enseñanza-aprendizaje, orientadas a la formulación de propuestas de innovación y mejoramiento de la investigación y de la difusión del conocimiento como tareas fundamentales de nuestro ser y quehacer docente.</a:t>
            </a:r>
            <a:endParaRPr lang="es-MX" dirty="0"/>
          </a:p>
          <a:p>
            <a:endParaRPr lang="es-MX" dirty="0"/>
          </a:p>
          <a:p>
            <a:r>
              <a:rPr lang="es-ES" dirty="0"/>
              <a:t>Aunque estamos ciertos de que no es tarea sencilla el transitar de un modelo de enseñanza tradicional individualista a un enfoque innovador interdisciplinario y colaborativo que responda a las exigencias del nuevo milenio, nosotros, los docentes, nos comprometemos a impulsar la relación dialogal, abierta y respetuosa, que permita confrontar ideas y adecuarse a las nuevas tendencias de la educación a nivel mundial.</a:t>
            </a:r>
            <a:endParaRPr lang="es-MX" dirty="0"/>
          </a:p>
          <a:p>
            <a:endParaRPr lang="es-MX" dirty="0"/>
          </a:p>
        </p:txBody>
      </p:sp>
    </p:spTree>
    <p:extLst>
      <p:ext uri="{BB962C8B-B14F-4D97-AF65-F5344CB8AC3E}">
        <p14:creationId xmlns:p14="http://schemas.microsoft.com/office/powerpoint/2010/main" val="15513605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I   Producto 4:  ORGANIZADOR GRÁFICO  Preguntas esenciales </a:t>
            </a:r>
            <a:endParaRPr lang="es-MX"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9659" y="1952624"/>
            <a:ext cx="6247341" cy="4685507"/>
          </a:xfrm>
        </p:spPr>
      </p:pic>
    </p:spTree>
    <p:extLst>
      <p:ext uri="{BB962C8B-B14F-4D97-AF65-F5344CB8AC3E}">
        <p14:creationId xmlns:p14="http://schemas.microsoft.com/office/powerpoint/2010/main" val="872952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I  PRODUCTO 5:  ORGANIZADOR GRÁFICO  PROCESO DE INDAGACIÓN</a:t>
            </a:r>
            <a:endParaRPr lang="es-MX"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9143" y="1841500"/>
            <a:ext cx="6689219" cy="5016499"/>
          </a:xfrm>
        </p:spPr>
      </p:pic>
    </p:spTree>
    <p:extLst>
      <p:ext uri="{BB962C8B-B14F-4D97-AF65-F5344CB8AC3E}">
        <p14:creationId xmlns:p14="http://schemas.microsoft.com/office/powerpoint/2010/main" val="40074338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 producto 5… CONTINUACIÓN</a:t>
            </a:r>
            <a:endParaRPr lang="es-MX"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5274" y="1816100"/>
            <a:ext cx="6723088" cy="5041899"/>
          </a:xfrm>
        </p:spPr>
      </p:pic>
    </p:spTree>
    <p:extLst>
      <p:ext uri="{BB962C8B-B14F-4D97-AF65-F5344CB8AC3E}">
        <p14:creationId xmlns:p14="http://schemas.microsoft.com/office/powerpoint/2010/main" val="1237181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0141" y="1863725"/>
            <a:ext cx="4904317" cy="3678238"/>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465256"/>
            <a:ext cx="5552192" cy="4164144"/>
          </a:xfrm>
          <a:prstGeom prst="rect">
            <a:avLst/>
          </a:prstGeom>
        </p:spPr>
      </p:pic>
    </p:spTree>
    <p:extLst>
      <p:ext uri="{BB962C8B-B14F-4D97-AF65-F5344CB8AC3E}">
        <p14:creationId xmlns:p14="http://schemas.microsoft.com/office/powerpoint/2010/main" val="909907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4" name="Título 1"/>
          <p:cNvSpPr txBox="1">
            <a:spLocks/>
          </p:cNvSpPr>
          <p:nvPr/>
        </p:nvSpPr>
        <p:spPr>
          <a:xfrm>
            <a:off x="581192" y="70215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s-MX" smtClean="0"/>
              <a:t>Colegio mercedes,  a.c.</a:t>
            </a:r>
            <a:endParaRPr lang="es-MX" dirty="0"/>
          </a:p>
        </p:txBody>
      </p:sp>
      <p:pic>
        <p:nvPicPr>
          <p:cNvPr id="5" name="Imagen 4" descr="escudo1"/>
          <p:cNvPicPr/>
          <p:nvPr/>
        </p:nvPicPr>
        <p:blipFill>
          <a:blip r:embed="rId2">
            <a:clrChange>
              <a:clrFrom>
                <a:srgbClr val="FFFFFF"/>
              </a:clrFrom>
              <a:clrTo>
                <a:srgbClr val="FFFFFF">
                  <a:alpha val="0"/>
                </a:srgbClr>
              </a:clrTo>
            </a:clrChange>
            <a:duotone>
              <a:schemeClr val="bg2">
                <a:shade val="45000"/>
                <a:satMod val="135000"/>
              </a:schemeClr>
              <a:prstClr val="white"/>
            </a:duotone>
            <a:extLst/>
          </a:blip>
          <a:srcRect/>
          <a:stretch>
            <a:fillRect/>
          </a:stretch>
        </p:blipFill>
        <p:spPr bwMode="auto">
          <a:xfrm>
            <a:off x="6220691" y="791184"/>
            <a:ext cx="1136074" cy="924772"/>
          </a:xfrm>
          <a:prstGeom prst="rect">
            <a:avLst/>
          </a:prstGeom>
          <a:noFill/>
          <a:ln w="9525" algn="in">
            <a:noFill/>
            <a:miter lim="800000"/>
            <a:headEnd/>
            <a:tailEnd/>
          </a:ln>
        </p:spPr>
      </p:pic>
      <p:sp>
        <p:nvSpPr>
          <p:cNvPr id="6" name="CuadroTexto 5"/>
          <p:cNvSpPr txBox="1"/>
          <p:nvPr/>
        </p:nvSpPr>
        <p:spPr>
          <a:xfrm>
            <a:off x="374074" y="148015"/>
            <a:ext cx="11236734" cy="2031325"/>
          </a:xfrm>
          <a:prstGeom prst="rect">
            <a:avLst/>
          </a:prstGeom>
          <a:noFill/>
        </p:spPr>
        <p:txBody>
          <a:bodyPr wrap="square" rtlCol="0">
            <a:spAutoFit/>
          </a:bodyPr>
          <a:lstStyle/>
          <a:p>
            <a:r>
              <a:rPr lang="es-MX" dirty="0" smtClean="0">
                <a:latin typeface="Tahoma" panose="020B0604030504040204" pitchFamily="34" charset="0"/>
                <a:ea typeface="Tahoma" panose="020B0604030504040204" pitchFamily="34" charset="0"/>
                <a:cs typeface="Tahoma" panose="020B0604030504040204" pitchFamily="34" charset="0"/>
              </a:rPr>
              <a:t>  </a:t>
            </a:r>
          </a:p>
          <a:p>
            <a:endParaRPr lang="es-MX" dirty="0">
              <a:latin typeface="Tahoma" panose="020B0604030504040204" pitchFamily="34" charset="0"/>
              <a:ea typeface="Tahoma" panose="020B0604030504040204" pitchFamily="34" charset="0"/>
              <a:cs typeface="Tahoma" panose="020B0604030504040204" pitchFamily="34" charset="0"/>
            </a:endParaRPr>
          </a:p>
          <a:p>
            <a:endParaRPr lang="es-MX" dirty="0" smtClean="0">
              <a:latin typeface="Tahoma" panose="020B0604030504040204" pitchFamily="34" charset="0"/>
              <a:ea typeface="Tahoma" panose="020B0604030504040204" pitchFamily="34" charset="0"/>
              <a:cs typeface="Tahoma" panose="020B0604030504040204" pitchFamily="34" charset="0"/>
            </a:endParaRPr>
          </a:p>
          <a:p>
            <a:endParaRPr lang="es-MX" dirty="0">
              <a:latin typeface="Tahoma" panose="020B0604030504040204" pitchFamily="34" charset="0"/>
              <a:ea typeface="Tahoma" panose="020B0604030504040204" pitchFamily="34" charset="0"/>
              <a:cs typeface="Tahoma" panose="020B0604030504040204" pitchFamily="34" charset="0"/>
            </a:endParaRPr>
          </a:p>
          <a:p>
            <a:endParaRPr lang="es-MX" dirty="0" smtClean="0">
              <a:latin typeface="Tahoma" panose="020B0604030504040204" pitchFamily="34" charset="0"/>
              <a:ea typeface="Tahoma" panose="020B0604030504040204" pitchFamily="34" charset="0"/>
              <a:cs typeface="Tahoma" panose="020B0604030504040204" pitchFamily="34" charset="0"/>
            </a:endParaRPr>
          </a:p>
          <a:p>
            <a:endParaRPr lang="es-MX" dirty="0">
              <a:latin typeface="Tahoma" panose="020B0604030504040204" pitchFamily="34" charset="0"/>
              <a:ea typeface="Tahoma" panose="020B0604030504040204" pitchFamily="34" charset="0"/>
              <a:cs typeface="Tahoma" panose="020B0604030504040204" pitchFamily="34" charset="0"/>
            </a:endParaRPr>
          </a:p>
          <a:p>
            <a:endParaRPr lang="es-MX" dirty="0" smtClean="0">
              <a:latin typeface="Tahoma" panose="020B0604030504040204" pitchFamily="34" charset="0"/>
              <a:ea typeface="Tahoma" panose="020B0604030504040204" pitchFamily="34" charset="0"/>
              <a:cs typeface="Tahoma" panose="020B0604030504040204" pitchFamily="34" charset="0"/>
            </a:endParaRPr>
          </a:p>
        </p:txBody>
      </p:sp>
      <p:sp>
        <p:nvSpPr>
          <p:cNvPr id="8" name="CuadroTexto 7"/>
          <p:cNvSpPr txBox="1"/>
          <p:nvPr/>
        </p:nvSpPr>
        <p:spPr>
          <a:xfrm>
            <a:off x="833686" y="4942821"/>
            <a:ext cx="3547463" cy="646331"/>
          </a:xfrm>
          <a:prstGeom prst="rect">
            <a:avLst/>
          </a:prstGeom>
          <a:noFill/>
        </p:spPr>
        <p:txBody>
          <a:bodyPr wrap="square" rtlCol="0">
            <a:spAutoFit/>
          </a:bodyPr>
          <a:lstStyle/>
          <a:p>
            <a:r>
              <a:rPr lang="es-MX" dirty="0">
                <a:latin typeface="Tahoma" panose="020B0604030504040204" pitchFamily="34" charset="0"/>
                <a:ea typeface="Tahoma" panose="020B0604030504040204" pitchFamily="34" charset="0"/>
                <a:cs typeface="Tahoma" panose="020B0604030504040204" pitchFamily="34" charset="0"/>
              </a:rPr>
              <a:t>Ciclo </a:t>
            </a:r>
            <a:r>
              <a:rPr lang="es-MX" dirty="0" smtClean="0">
                <a:latin typeface="Tahoma" panose="020B0604030504040204" pitchFamily="34" charset="0"/>
                <a:ea typeface="Tahoma" panose="020B0604030504040204" pitchFamily="34" charset="0"/>
                <a:cs typeface="Tahoma" panose="020B0604030504040204" pitchFamily="34" charset="0"/>
              </a:rPr>
              <a:t>Escolar en que se llevará a cabo: 2018-2019</a:t>
            </a:r>
            <a:endParaRPr lang="es-MX" dirty="0">
              <a:latin typeface="Tahoma" panose="020B0604030504040204" pitchFamily="34" charset="0"/>
              <a:ea typeface="Tahoma" panose="020B0604030504040204" pitchFamily="34" charset="0"/>
              <a:cs typeface="Tahoma" panose="020B0604030504040204" pitchFamily="34" charset="0"/>
            </a:endParaRPr>
          </a:p>
        </p:txBody>
      </p:sp>
      <p:pic>
        <p:nvPicPr>
          <p:cNvPr id="9" name="Imagen 8" descr="Resultado de imagen para RECICLAJE"/>
          <p:cNvPicPr/>
          <p:nvPr/>
        </p:nvPicPr>
        <p:blipFill>
          <a:blip r:embed="rId3">
            <a:extLst>
              <a:ext uri="{28A0092B-C50C-407E-A947-70E740481C1C}">
                <a14:useLocalDpi xmlns:a14="http://schemas.microsoft.com/office/drawing/2010/main" val="0"/>
              </a:ext>
            </a:extLst>
          </a:blip>
          <a:srcRect/>
          <a:stretch>
            <a:fillRect/>
          </a:stretch>
        </p:blipFill>
        <p:spPr bwMode="auto">
          <a:xfrm>
            <a:off x="4162424" y="2914699"/>
            <a:ext cx="4371975" cy="3533483"/>
          </a:xfrm>
          <a:prstGeom prst="rect">
            <a:avLst/>
          </a:prstGeom>
          <a:noFill/>
          <a:ln>
            <a:noFill/>
          </a:ln>
        </p:spPr>
      </p:pic>
      <p:sp>
        <p:nvSpPr>
          <p:cNvPr id="3" name="Rectángulo 2"/>
          <p:cNvSpPr/>
          <p:nvPr/>
        </p:nvSpPr>
        <p:spPr>
          <a:xfrm>
            <a:off x="7150100" y="2268368"/>
            <a:ext cx="6096000" cy="646331"/>
          </a:xfrm>
          <a:prstGeom prst="rect">
            <a:avLst/>
          </a:prstGeom>
        </p:spPr>
        <p:txBody>
          <a:bodyPr>
            <a:spAutoFit/>
          </a:bodyPr>
          <a:lstStyle/>
          <a:p>
            <a:r>
              <a:rPr lang="es-MX" dirty="0">
                <a:latin typeface="Tahoma" panose="020B0604030504040204" pitchFamily="34" charset="0"/>
                <a:ea typeface="Tahoma" panose="020B0604030504040204" pitchFamily="34" charset="0"/>
                <a:cs typeface="Tahoma" panose="020B0604030504040204" pitchFamily="34" charset="0"/>
              </a:rPr>
              <a:t>Fecha de </a:t>
            </a:r>
            <a:r>
              <a:rPr lang="es-MX" dirty="0" smtClean="0">
                <a:latin typeface="Tahoma" panose="020B0604030504040204" pitchFamily="34" charset="0"/>
                <a:ea typeface="Tahoma" panose="020B0604030504040204" pitchFamily="34" charset="0"/>
                <a:cs typeface="Tahoma" panose="020B0604030504040204" pitchFamily="34" charset="0"/>
              </a:rPr>
              <a:t>inicio: 3 </a:t>
            </a:r>
            <a:r>
              <a:rPr lang="es-MX" dirty="0">
                <a:latin typeface="Tahoma" panose="020B0604030504040204" pitchFamily="34" charset="0"/>
                <a:ea typeface="Tahoma" panose="020B0604030504040204" pitchFamily="34" charset="0"/>
                <a:cs typeface="Tahoma" panose="020B0604030504040204" pitchFamily="34" charset="0"/>
              </a:rPr>
              <a:t>de </a:t>
            </a:r>
            <a:r>
              <a:rPr lang="es-MX" dirty="0" smtClean="0">
                <a:latin typeface="Tahoma" panose="020B0604030504040204" pitchFamily="34" charset="0"/>
                <a:ea typeface="Tahoma" panose="020B0604030504040204" pitchFamily="34" charset="0"/>
                <a:cs typeface="Tahoma" panose="020B0604030504040204" pitchFamily="34" charset="0"/>
              </a:rPr>
              <a:t>Septiembre.</a:t>
            </a:r>
            <a:endParaRPr lang="es-MX" dirty="0">
              <a:latin typeface="Tahoma" panose="020B0604030504040204" pitchFamily="34" charset="0"/>
              <a:ea typeface="Tahoma" panose="020B0604030504040204" pitchFamily="34" charset="0"/>
              <a:cs typeface="Tahoma" panose="020B0604030504040204" pitchFamily="34" charset="0"/>
            </a:endParaRPr>
          </a:p>
          <a:p>
            <a:r>
              <a:rPr lang="es-MX" dirty="0">
                <a:latin typeface="Tahoma" panose="020B0604030504040204" pitchFamily="34" charset="0"/>
                <a:ea typeface="Tahoma" panose="020B0604030504040204" pitchFamily="34" charset="0"/>
                <a:cs typeface="Tahoma" panose="020B0604030504040204" pitchFamily="34" charset="0"/>
              </a:rPr>
              <a:t>Fecha de término: </a:t>
            </a:r>
            <a:r>
              <a:rPr lang="es-MX" dirty="0" smtClean="0">
                <a:latin typeface="Tahoma" panose="020B0604030504040204" pitchFamily="34" charset="0"/>
                <a:ea typeface="Tahoma" panose="020B0604030504040204" pitchFamily="34" charset="0"/>
                <a:cs typeface="Tahoma" panose="020B0604030504040204" pitchFamily="34" charset="0"/>
              </a:rPr>
              <a:t>30 </a:t>
            </a:r>
            <a:r>
              <a:rPr lang="es-MX" dirty="0">
                <a:latin typeface="Tahoma" panose="020B0604030504040204" pitchFamily="34" charset="0"/>
                <a:ea typeface="Tahoma" panose="020B0604030504040204" pitchFamily="34" charset="0"/>
                <a:cs typeface="Tahoma" panose="020B0604030504040204" pitchFamily="34" charset="0"/>
              </a:rPr>
              <a:t>de </a:t>
            </a:r>
            <a:r>
              <a:rPr lang="es-MX" dirty="0" smtClean="0">
                <a:latin typeface="Tahoma" panose="020B0604030504040204" pitchFamily="34" charset="0"/>
                <a:ea typeface="Tahoma" panose="020B0604030504040204" pitchFamily="34" charset="0"/>
                <a:cs typeface="Tahoma" panose="020B0604030504040204" pitchFamily="34" charset="0"/>
              </a:rPr>
              <a:t>Abril</a:t>
            </a:r>
            <a:endParaRPr lang="es-MX" dirty="0"/>
          </a:p>
        </p:txBody>
      </p:sp>
    </p:spTree>
    <p:extLst>
      <p:ext uri="{BB962C8B-B14F-4D97-AF65-F5344CB8AC3E}">
        <p14:creationId xmlns:p14="http://schemas.microsoft.com/office/powerpoint/2010/main" val="27095385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5.I  PRODUCTO 6:  </a:t>
            </a:r>
            <a:r>
              <a:rPr lang="es-MX" dirty="0" err="1" smtClean="0"/>
              <a:t>a.m.e</a:t>
            </a:r>
            <a:r>
              <a:rPr lang="es-MX" dirty="0" smtClean="0"/>
              <a:t>. general,  ANÁLISIS MESA DE EXPERTOS</a:t>
            </a:r>
            <a:endParaRPr lang="es-MX" dirty="0"/>
          </a:p>
        </p:txBody>
      </p:sp>
      <p:pic>
        <p:nvPicPr>
          <p:cNvPr id="4" name="Marcador de contenido 3"/>
          <p:cNvPicPr>
            <a:picLocks noGrp="1" noChangeAspect="1"/>
          </p:cNvPicPr>
          <p:nvPr>
            <p:ph idx="1"/>
          </p:nvPr>
        </p:nvPicPr>
        <p:blipFill rotWithShape="1">
          <a:blip r:embed="rId2"/>
          <a:srcRect l="4631" t="15606" r="3802" b="6776"/>
          <a:stretch/>
        </p:blipFill>
        <p:spPr>
          <a:xfrm>
            <a:off x="2276475" y="2105025"/>
            <a:ext cx="6819900" cy="4533900"/>
          </a:xfrm>
          <a:prstGeom prst="rect">
            <a:avLst/>
          </a:prstGeom>
        </p:spPr>
      </p:pic>
    </p:spTree>
    <p:extLst>
      <p:ext uri="{BB962C8B-B14F-4D97-AF65-F5344CB8AC3E}">
        <p14:creationId xmlns:p14="http://schemas.microsoft.com/office/powerpoint/2010/main" val="356917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ChangeAspect="1"/>
          </p:cNvPicPr>
          <p:nvPr/>
        </p:nvPicPr>
        <p:blipFill rotWithShape="1">
          <a:blip r:embed="rId2"/>
          <a:srcRect l="6626" t="14568" r="3784" b="7539"/>
          <a:stretch/>
        </p:blipFill>
        <p:spPr>
          <a:xfrm>
            <a:off x="1467293" y="1856930"/>
            <a:ext cx="9101470" cy="4703357"/>
          </a:xfrm>
          <a:prstGeom prst="rect">
            <a:avLst/>
          </a:prstGeom>
        </p:spPr>
      </p:pic>
    </p:spTree>
    <p:extLst>
      <p:ext uri="{BB962C8B-B14F-4D97-AF65-F5344CB8AC3E}">
        <p14:creationId xmlns:p14="http://schemas.microsoft.com/office/powerpoint/2010/main" val="15720263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ChangeAspect="1"/>
          </p:cNvPicPr>
          <p:nvPr/>
        </p:nvPicPr>
        <p:blipFill rotWithShape="1">
          <a:blip r:embed="rId2"/>
          <a:srcRect l="6678" t="14989" r="4289" b="9564"/>
          <a:stretch/>
        </p:blipFill>
        <p:spPr>
          <a:xfrm>
            <a:off x="1116419" y="1818167"/>
            <a:ext cx="9569302" cy="4869712"/>
          </a:xfrm>
          <a:prstGeom prst="rect">
            <a:avLst/>
          </a:prstGeom>
        </p:spPr>
      </p:pic>
    </p:spTree>
    <p:extLst>
      <p:ext uri="{BB962C8B-B14F-4D97-AF65-F5344CB8AC3E}">
        <p14:creationId xmlns:p14="http://schemas.microsoft.com/office/powerpoint/2010/main" val="36747949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Imagen 3"/>
          <p:cNvPicPr>
            <a:picLocks noChangeAspect="1"/>
          </p:cNvPicPr>
          <p:nvPr/>
        </p:nvPicPr>
        <p:blipFill rotWithShape="1">
          <a:blip r:embed="rId2"/>
          <a:srcRect l="6864" t="14290" r="4073" b="37161"/>
          <a:stretch/>
        </p:blipFill>
        <p:spPr>
          <a:xfrm>
            <a:off x="1073624" y="1953786"/>
            <a:ext cx="10044752" cy="4569844"/>
          </a:xfrm>
          <a:prstGeom prst="rect">
            <a:avLst/>
          </a:prstGeom>
        </p:spPr>
      </p:pic>
    </p:spTree>
    <p:extLst>
      <p:ext uri="{BB962C8B-B14F-4D97-AF65-F5344CB8AC3E}">
        <p14:creationId xmlns:p14="http://schemas.microsoft.com/office/powerpoint/2010/main" val="1319426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I PRODUCTO 7: E.I.P. ESTRUCTURA INICIAL DE PLANEACIÓN</a:t>
            </a:r>
            <a:endParaRPr lang="es-MX" dirty="0"/>
          </a:p>
        </p:txBody>
      </p:sp>
      <p:pic>
        <p:nvPicPr>
          <p:cNvPr id="7" name="Marcador de contenido 6"/>
          <p:cNvPicPr>
            <a:picLocks noGrp="1" noChangeAspect="1"/>
          </p:cNvPicPr>
          <p:nvPr>
            <p:ph idx="1"/>
          </p:nvPr>
        </p:nvPicPr>
        <p:blipFill rotWithShape="1">
          <a:blip r:embed="rId2"/>
          <a:srcRect l="3496" t="15278" r="7751" b="20161"/>
          <a:stretch/>
        </p:blipFill>
        <p:spPr>
          <a:xfrm>
            <a:off x="1241947" y="1856095"/>
            <a:ext cx="9812739" cy="4885899"/>
          </a:xfrm>
          <a:prstGeom prst="rect">
            <a:avLst/>
          </a:prstGeom>
        </p:spPr>
      </p:pic>
    </p:spTree>
    <p:extLst>
      <p:ext uri="{BB962C8B-B14F-4D97-AF65-F5344CB8AC3E}">
        <p14:creationId xmlns:p14="http://schemas.microsoft.com/office/powerpoint/2010/main" val="25946776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rotWithShape="1">
          <a:blip r:embed="rId2"/>
          <a:srcRect l="3793" t="14536" r="8938" b="6803"/>
          <a:stretch/>
        </p:blipFill>
        <p:spPr>
          <a:xfrm>
            <a:off x="1310184" y="1852434"/>
            <a:ext cx="9976513" cy="4903208"/>
          </a:xfrm>
          <a:prstGeom prst="rect">
            <a:avLst/>
          </a:prstGeom>
        </p:spPr>
      </p:pic>
    </p:spTree>
    <p:extLst>
      <p:ext uri="{BB962C8B-B14F-4D97-AF65-F5344CB8AC3E}">
        <p14:creationId xmlns:p14="http://schemas.microsoft.com/office/powerpoint/2010/main" val="32604345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rotWithShape="1">
          <a:blip r:embed="rId2"/>
          <a:srcRect l="3496" t="15279" r="7751" b="11627"/>
          <a:stretch/>
        </p:blipFill>
        <p:spPr>
          <a:xfrm>
            <a:off x="1637731" y="1883391"/>
            <a:ext cx="9594376" cy="4776716"/>
          </a:xfrm>
          <a:prstGeom prst="rect">
            <a:avLst/>
          </a:prstGeom>
        </p:spPr>
      </p:pic>
    </p:spTree>
    <p:extLst>
      <p:ext uri="{BB962C8B-B14F-4D97-AF65-F5344CB8AC3E}">
        <p14:creationId xmlns:p14="http://schemas.microsoft.com/office/powerpoint/2010/main" val="6943704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Imagen 3"/>
          <p:cNvPicPr>
            <a:picLocks noChangeAspect="1"/>
          </p:cNvPicPr>
          <p:nvPr/>
        </p:nvPicPr>
        <p:blipFill rotWithShape="1">
          <a:blip r:embed="rId2"/>
          <a:srcRect l="3920" t="15981" r="8547" b="8897"/>
          <a:stretch/>
        </p:blipFill>
        <p:spPr>
          <a:xfrm>
            <a:off x="1214651" y="1835624"/>
            <a:ext cx="10235821" cy="4920018"/>
          </a:xfrm>
          <a:prstGeom prst="rect">
            <a:avLst/>
          </a:prstGeom>
        </p:spPr>
      </p:pic>
    </p:spTree>
    <p:extLst>
      <p:ext uri="{BB962C8B-B14F-4D97-AF65-F5344CB8AC3E}">
        <p14:creationId xmlns:p14="http://schemas.microsoft.com/office/powerpoint/2010/main" val="18287364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rotWithShape="1">
          <a:blip r:embed="rId2"/>
          <a:srcRect l="3201" t="16392" r="7454" b="23871"/>
          <a:stretch/>
        </p:blipFill>
        <p:spPr>
          <a:xfrm>
            <a:off x="1173708" y="1913225"/>
            <a:ext cx="10153934" cy="4787826"/>
          </a:xfrm>
          <a:prstGeom prst="rect">
            <a:avLst/>
          </a:prstGeom>
        </p:spPr>
      </p:pic>
    </p:spTree>
    <p:extLst>
      <p:ext uri="{BB962C8B-B14F-4D97-AF65-F5344CB8AC3E}">
        <p14:creationId xmlns:p14="http://schemas.microsoft.com/office/powerpoint/2010/main" val="8491117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rotWithShape="1">
          <a:blip r:embed="rId2"/>
          <a:srcRect l="3793" t="15648" r="8345" b="7545"/>
          <a:stretch/>
        </p:blipFill>
        <p:spPr>
          <a:xfrm>
            <a:off x="1473958" y="1815153"/>
            <a:ext cx="9512489" cy="4885898"/>
          </a:xfrm>
          <a:prstGeom prst="rect">
            <a:avLst/>
          </a:prstGeom>
        </p:spPr>
      </p:pic>
    </p:spTree>
    <p:extLst>
      <p:ext uri="{BB962C8B-B14F-4D97-AF65-F5344CB8AC3E}">
        <p14:creationId xmlns:p14="http://schemas.microsoft.com/office/powerpoint/2010/main" val="3698075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4" name="Rectángulo 3"/>
          <p:cNvSpPr/>
          <p:nvPr/>
        </p:nvSpPr>
        <p:spPr>
          <a:xfrm>
            <a:off x="838200" y="2966134"/>
            <a:ext cx="10515600" cy="1569660"/>
          </a:xfrm>
          <a:prstGeom prst="rect">
            <a:avLst/>
          </a:prstGeom>
        </p:spPr>
        <p:txBody>
          <a:bodyPr wrap="square">
            <a:spAutoFit/>
          </a:bodyPr>
          <a:lstStyle/>
          <a:p>
            <a:pPr algn="ctr"/>
            <a:r>
              <a:rPr lang="es-MX" sz="4800" b="1" dirty="0" smtClean="0">
                <a:latin typeface="Segoe Print" panose="02000600000000000000" pitchFamily="2" charset="0"/>
                <a:ea typeface="Tahoma" panose="020B0604030504040204" pitchFamily="34" charset="0"/>
                <a:cs typeface="Tahoma" panose="020B0604030504040204" pitchFamily="34" charset="0"/>
              </a:rPr>
              <a:t>¿</a:t>
            </a:r>
            <a:r>
              <a:rPr lang="es-MX" sz="4800" b="1" dirty="0">
                <a:latin typeface="Segoe Print" panose="02000600000000000000" pitchFamily="2" charset="0"/>
                <a:ea typeface="Tahoma" panose="020B0604030504040204" pitchFamily="34" charset="0"/>
                <a:cs typeface="Tahoma" panose="020B0604030504040204" pitchFamily="34" charset="0"/>
              </a:rPr>
              <a:t> </a:t>
            </a:r>
            <a:r>
              <a:rPr lang="es-MX" sz="4800" b="1" dirty="0" smtClean="0">
                <a:latin typeface="Segoe Print" panose="02000600000000000000" pitchFamily="2" charset="0"/>
                <a:ea typeface="Tahoma" panose="020B0604030504040204" pitchFamily="34" charset="0"/>
                <a:cs typeface="Tahoma" panose="020B0604030504040204" pitchFamily="34" charset="0"/>
              </a:rPr>
              <a:t>El PET ME MATA O ME AYUDA ?  </a:t>
            </a:r>
            <a:endParaRPr lang="es-MX" sz="4800" dirty="0">
              <a:latin typeface="Segoe Print" panose="02000600000000000000" pitchFamily="2" charset="0"/>
            </a:endParaRPr>
          </a:p>
        </p:txBody>
      </p:sp>
    </p:spTree>
    <p:extLst>
      <p:ext uri="{BB962C8B-B14F-4D97-AF65-F5344CB8AC3E}">
        <p14:creationId xmlns:p14="http://schemas.microsoft.com/office/powerpoint/2010/main" val="21239573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I PRODUCTO 8:  ELABORACIÓN DE PROYECTO</a:t>
            </a:r>
            <a:endParaRPr lang="es-MX" dirty="0"/>
          </a:p>
        </p:txBody>
      </p:sp>
      <p:pic>
        <p:nvPicPr>
          <p:cNvPr id="5" name="Marcador de contenido 4"/>
          <p:cNvPicPr>
            <a:picLocks noGrp="1" noChangeAspect="1"/>
          </p:cNvPicPr>
          <p:nvPr>
            <p:ph idx="1"/>
          </p:nvPr>
        </p:nvPicPr>
        <p:blipFill rotWithShape="1">
          <a:blip r:embed="rId2"/>
          <a:srcRect l="12467" t="17837" r="7982" b="9776"/>
          <a:stretch/>
        </p:blipFill>
        <p:spPr>
          <a:xfrm>
            <a:off x="2286001" y="1949821"/>
            <a:ext cx="8189258" cy="4962856"/>
          </a:xfrm>
          <a:prstGeom prst="rect">
            <a:avLst/>
          </a:prstGeom>
        </p:spPr>
      </p:pic>
    </p:spTree>
    <p:extLst>
      <p:ext uri="{BB962C8B-B14F-4D97-AF65-F5344CB8AC3E}">
        <p14:creationId xmlns:p14="http://schemas.microsoft.com/office/powerpoint/2010/main" val="5462249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5" name="Marcador de contenido 4"/>
          <p:cNvPicPr>
            <a:picLocks noGrp="1" noChangeAspect="1"/>
          </p:cNvPicPr>
          <p:nvPr>
            <p:ph idx="1"/>
          </p:nvPr>
        </p:nvPicPr>
        <p:blipFill rotWithShape="1">
          <a:blip r:embed="rId2"/>
          <a:srcRect l="14223" t="20031" r="17340" b="17820"/>
          <a:stretch/>
        </p:blipFill>
        <p:spPr>
          <a:xfrm>
            <a:off x="820271" y="2043951"/>
            <a:ext cx="10650070" cy="4454773"/>
          </a:xfrm>
          <a:prstGeom prst="rect">
            <a:avLst/>
          </a:prstGeom>
        </p:spPr>
      </p:pic>
    </p:spTree>
    <p:extLst>
      <p:ext uri="{BB962C8B-B14F-4D97-AF65-F5344CB8AC3E}">
        <p14:creationId xmlns:p14="http://schemas.microsoft.com/office/powerpoint/2010/main" val="2915564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rotWithShape="1">
          <a:blip r:embed="rId2"/>
          <a:srcRect l="14514" t="27343" r="14416" b="17819"/>
          <a:stretch/>
        </p:blipFill>
        <p:spPr>
          <a:xfrm>
            <a:off x="739589" y="2111188"/>
            <a:ext cx="10730752" cy="4648366"/>
          </a:xfrm>
          <a:prstGeom prst="rect">
            <a:avLst/>
          </a:prstGeom>
        </p:spPr>
      </p:pic>
    </p:spTree>
    <p:extLst>
      <p:ext uri="{BB962C8B-B14F-4D97-AF65-F5344CB8AC3E}">
        <p14:creationId xmlns:p14="http://schemas.microsoft.com/office/powerpoint/2010/main" val="31724196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Complemento de puntos 4 y 5 de producto 8 </a:t>
            </a:r>
            <a:endParaRPr lang="es-MX" dirty="0"/>
          </a:p>
        </p:txBody>
      </p:sp>
      <p:pic>
        <p:nvPicPr>
          <p:cNvPr id="4" name="Marcador de contenido 3"/>
          <p:cNvPicPr>
            <a:picLocks noGrp="1" noChangeAspect="1"/>
          </p:cNvPicPr>
          <p:nvPr>
            <p:ph idx="1"/>
          </p:nvPr>
        </p:nvPicPr>
        <p:blipFill rotWithShape="1">
          <a:blip r:embed="rId2"/>
          <a:srcRect l="11914" t="40953" r="13150" b="20897"/>
          <a:stretch/>
        </p:blipFill>
        <p:spPr>
          <a:xfrm>
            <a:off x="1321630" y="2463798"/>
            <a:ext cx="9479361" cy="3860802"/>
          </a:xfrm>
          <a:prstGeom prst="rect">
            <a:avLst/>
          </a:prstGeom>
        </p:spPr>
      </p:pic>
    </p:spTree>
    <p:extLst>
      <p:ext uri="{BB962C8B-B14F-4D97-AF65-F5344CB8AC3E}">
        <p14:creationId xmlns:p14="http://schemas.microsoft.com/office/powerpoint/2010/main" val="37686587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rotWithShape="1">
          <a:blip r:embed="rId2"/>
          <a:srcRect l="12174" t="22224" r="9445" b="9046"/>
          <a:stretch/>
        </p:blipFill>
        <p:spPr>
          <a:xfrm>
            <a:off x="1559859" y="1949822"/>
            <a:ext cx="10179423" cy="4801403"/>
          </a:xfrm>
          <a:prstGeom prst="rect">
            <a:avLst/>
          </a:prstGeom>
        </p:spPr>
      </p:pic>
    </p:spTree>
    <p:extLst>
      <p:ext uri="{BB962C8B-B14F-4D97-AF65-F5344CB8AC3E}">
        <p14:creationId xmlns:p14="http://schemas.microsoft.com/office/powerpoint/2010/main" val="11148474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5" name="Marcador de contenido 4"/>
          <p:cNvPicPr>
            <a:picLocks noGrp="1" noChangeAspect="1"/>
          </p:cNvPicPr>
          <p:nvPr>
            <p:ph idx="1"/>
          </p:nvPr>
        </p:nvPicPr>
        <p:blipFill rotWithShape="1">
          <a:blip r:embed="rId2"/>
          <a:srcRect l="15391" t="17473" r="17049" b="24033"/>
          <a:stretch/>
        </p:blipFill>
        <p:spPr>
          <a:xfrm>
            <a:off x="581192" y="2043952"/>
            <a:ext cx="11029616" cy="4629051"/>
          </a:xfrm>
          <a:prstGeom prst="rect">
            <a:avLst/>
          </a:prstGeom>
        </p:spPr>
      </p:pic>
    </p:spTree>
    <p:extLst>
      <p:ext uri="{BB962C8B-B14F-4D97-AF65-F5344CB8AC3E}">
        <p14:creationId xmlns:p14="http://schemas.microsoft.com/office/powerpoint/2010/main" val="7474576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5" name="Marcador de contenido 4"/>
          <p:cNvPicPr>
            <a:picLocks noGrp="1" noChangeAspect="1"/>
          </p:cNvPicPr>
          <p:nvPr>
            <p:ph idx="1"/>
          </p:nvPr>
        </p:nvPicPr>
        <p:blipFill rotWithShape="1">
          <a:blip r:embed="rId2"/>
          <a:srcRect l="15683" t="15644" r="15294" b="24399"/>
          <a:stretch/>
        </p:blipFill>
        <p:spPr>
          <a:xfrm>
            <a:off x="581192" y="1990165"/>
            <a:ext cx="11029615" cy="4466702"/>
          </a:xfrm>
          <a:prstGeom prst="rect">
            <a:avLst/>
          </a:prstGeom>
        </p:spPr>
      </p:pic>
    </p:spTree>
    <p:extLst>
      <p:ext uri="{BB962C8B-B14F-4D97-AF65-F5344CB8AC3E}">
        <p14:creationId xmlns:p14="http://schemas.microsoft.com/office/powerpoint/2010/main" val="10066335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5" name="Marcador de contenido 4"/>
          <p:cNvPicPr>
            <a:picLocks noGrp="1" noChangeAspect="1"/>
          </p:cNvPicPr>
          <p:nvPr>
            <p:ph idx="1"/>
          </p:nvPr>
        </p:nvPicPr>
        <p:blipFill rotWithShape="1">
          <a:blip r:embed="rId2"/>
          <a:srcRect l="12467" t="18568" r="14124" b="25132"/>
          <a:stretch/>
        </p:blipFill>
        <p:spPr>
          <a:xfrm>
            <a:off x="581192" y="2043952"/>
            <a:ext cx="11029616" cy="4471712"/>
          </a:xfrm>
          <a:prstGeom prst="rect">
            <a:avLst/>
          </a:prstGeom>
        </p:spPr>
      </p:pic>
    </p:spTree>
    <p:extLst>
      <p:ext uri="{BB962C8B-B14F-4D97-AF65-F5344CB8AC3E}">
        <p14:creationId xmlns:p14="http://schemas.microsoft.com/office/powerpoint/2010/main" val="13932633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pic>
        <p:nvPicPr>
          <p:cNvPr id="4" name="Marcador de contenido 3"/>
          <p:cNvPicPr>
            <a:picLocks noGrp="1" noChangeAspect="1"/>
          </p:cNvPicPr>
          <p:nvPr>
            <p:ph idx="1"/>
          </p:nvPr>
        </p:nvPicPr>
        <p:blipFill rotWithShape="1">
          <a:blip r:embed="rId2"/>
          <a:srcRect l="3793" t="15649" r="7751" b="49102"/>
          <a:stretch/>
        </p:blipFill>
        <p:spPr>
          <a:xfrm>
            <a:off x="927847" y="1965278"/>
            <a:ext cx="10167783" cy="4314498"/>
          </a:xfrm>
          <a:prstGeom prst="rect">
            <a:avLst/>
          </a:prstGeom>
        </p:spPr>
      </p:pic>
    </p:spTree>
    <p:extLst>
      <p:ext uri="{BB962C8B-B14F-4D97-AF65-F5344CB8AC3E}">
        <p14:creationId xmlns:p14="http://schemas.microsoft.com/office/powerpoint/2010/main" val="25434173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I PRODUCTO 9 FOTOGRAFÍAS DE LA SESIÓN </a:t>
            </a:r>
            <a:endParaRPr lang="es-MX"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7361" y="2282825"/>
            <a:ext cx="2758678" cy="3678238"/>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866" y="1715956"/>
            <a:ext cx="4131733" cy="309880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8177" y="2497666"/>
            <a:ext cx="3003550" cy="4004733"/>
          </a:xfrm>
          <a:prstGeom prst="rect">
            <a:avLst/>
          </a:prstGeom>
        </p:spPr>
      </p:pic>
    </p:spTree>
    <p:extLst>
      <p:ext uri="{BB962C8B-B14F-4D97-AF65-F5344CB8AC3E}">
        <p14:creationId xmlns:p14="http://schemas.microsoft.com/office/powerpoint/2010/main" val="1798621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ÍNDICE </a:t>
            </a:r>
            <a:endParaRPr lang="es-MX" dirty="0"/>
          </a:p>
        </p:txBody>
      </p:sp>
      <p:sp>
        <p:nvSpPr>
          <p:cNvPr id="3" name="Marcador de contenido 2"/>
          <p:cNvSpPr>
            <a:spLocks noGrp="1"/>
          </p:cNvSpPr>
          <p:nvPr>
            <p:ph idx="1"/>
          </p:nvPr>
        </p:nvSpPr>
        <p:spPr/>
        <p:txBody>
          <a:bodyPr/>
          <a:lstStyle/>
          <a:p>
            <a:r>
              <a:rPr lang="es-MX" dirty="0"/>
              <a:t>Producto 1. Conclusiones Generales                                                  </a:t>
            </a:r>
          </a:p>
          <a:p>
            <a:r>
              <a:rPr lang="es-MX" dirty="0"/>
              <a:t>Producto 3. Fotografías  </a:t>
            </a:r>
          </a:p>
          <a:p>
            <a:r>
              <a:rPr lang="es-MX" dirty="0"/>
              <a:t>Producto 2. Organizador gráfico (foto)</a:t>
            </a:r>
          </a:p>
          <a:p>
            <a:r>
              <a:rPr lang="es-MX" dirty="0"/>
              <a:t>Producto 4. Organizador gráfico. Preguntas esenciales </a:t>
            </a:r>
          </a:p>
          <a:p>
            <a:r>
              <a:rPr lang="es-MX" dirty="0"/>
              <a:t>Producto 5. Organizador gráfico. Proceso de Indagación</a:t>
            </a:r>
          </a:p>
          <a:p>
            <a:r>
              <a:rPr lang="es-MX" dirty="0"/>
              <a:t>Producto 6.  A.M.E. General 	</a:t>
            </a:r>
          </a:p>
          <a:p>
            <a:r>
              <a:rPr lang="es-MX" dirty="0"/>
              <a:t>Producto 7.  Cuadro de análisis de experiencias exitosas.  E.I.P. Resumen </a:t>
            </a:r>
          </a:p>
          <a:p>
            <a:endParaRPr lang="es-MX" dirty="0"/>
          </a:p>
        </p:txBody>
      </p:sp>
    </p:spTree>
    <p:extLst>
      <p:ext uri="{BB962C8B-B14F-4D97-AF65-F5344CB8AC3E}">
        <p14:creationId xmlns:p14="http://schemas.microsoft.com/office/powerpoint/2010/main" val="25130515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2642" y="712695"/>
            <a:ext cx="11126714" cy="1569532"/>
          </a:xfrm>
        </p:spPr>
        <p:txBody>
          <a:bodyPr>
            <a:normAutofit fontScale="90000"/>
          </a:bodyPr>
          <a:lstStyle/>
          <a:p>
            <a:r>
              <a:rPr lang="es-MX" dirty="0" smtClean="0"/>
              <a:t>5 I PRODUCTO 10</a:t>
            </a:r>
            <a:br>
              <a:rPr lang="es-MX" dirty="0" smtClean="0"/>
            </a:br>
            <a:r>
              <a:rPr lang="es-MX" dirty="0" smtClean="0"/>
              <a:t>EVALUACIÓN , TIPOS, HERRAMIENTAS Y APRENDIZAJE, ORGANIZADORES GRÁFICOS.</a:t>
            </a:r>
            <a:br>
              <a:rPr lang="es-MX" dirty="0" smtClean="0"/>
            </a:br>
            <a:endParaRPr lang="es-MX" dirty="0"/>
          </a:p>
        </p:txBody>
      </p:sp>
      <p:sp>
        <p:nvSpPr>
          <p:cNvPr id="3" name="Marcador de contenido 2"/>
          <p:cNvSpPr>
            <a:spLocks noGrp="1"/>
          </p:cNvSpPr>
          <p:nvPr>
            <p:ph idx="1"/>
          </p:nvPr>
        </p:nvSpPr>
        <p:spPr/>
        <p:txBody>
          <a:bodyPr/>
          <a:lstStyle/>
          <a:p>
            <a:pPr marL="0" indent="0">
              <a:buNone/>
            </a:pPr>
            <a:endParaRPr lang="es-MX" dirty="0" smtClean="0"/>
          </a:p>
          <a:p>
            <a:r>
              <a:rPr lang="es-MX" dirty="0" smtClean="0"/>
              <a:t>Dirección </a:t>
            </a:r>
            <a:r>
              <a:rPr lang="es-MX" dirty="0"/>
              <a:t>General de Desarrollo Curricular. (2012). El enfoque formativo de la evaluación, en Herramientas para la evaluación en educación básica. México, SEP</a:t>
            </a:r>
            <a:r>
              <a:rPr lang="es-MX" dirty="0" smtClean="0"/>
              <a:t>.</a:t>
            </a:r>
          </a:p>
          <a:p>
            <a:r>
              <a:rPr lang="es-MX" dirty="0"/>
              <a:t>Dirección General de Desarrollo Curricular. (2013). Las estrategias y los   instrumentos de evaluación desde el enfoque formativo, en Herramientas para la evaluación en educación básica. México, SEP. </a:t>
            </a:r>
            <a:endParaRPr lang="es-MX" dirty="0" smtClean="0"/>
          </a:p>
          <a:p>
            <a:r>
              <a:rPr lang="es-MX" dirty="0" smtClean="0"/>
              <a:t>Agencia </a:t>
            </a:r>
            <a:r>
              <a:rPr lang="es-MX" dirty="0"/>
              <a:t>de Estados Unidos para el Desarrollo Internacional. (s.a.). </a:t>
            </a:r>
            <a:r>
              <a:rPr lang="es-MX" dirty="0" smtClean="0"/>
              <a:t> </a:t>
            </a:r>
            <a:r>
              <a:rPr lang="es-MX" dirty="0"/>
              <a:t>Herramientas de evaluación en el aula.    </a:t>
            </a:r>
          </a:p>
        </p:txBody>
      </p:sp>
    </p:spTree>
    <p:extLst>
      <p:ext uri="{BB962C8B-B14F-4D97-AF65-F5344CB8AC3E}">
        <p14:creationId xmlns:p14="http://schemas.microsoft.com/office/powerpoint/2010/main" val="42803533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500" y="573903"/>
            <a:ext cx="11353800" cy="5801498"/>
          </a:xfrm>
        </p:spPr>
      </p:pic>
    </p:spTree>
    <p:extLst>
      <p:ext uri="{BB962C8B-B14F-4D97-AF65-F5344CB8AC3E}">
        <p14:creationId xmlns:p14="http://schemas.microsoft.com/office/powerpoint/2010/main" val="27940412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Forma libre">
            <a:extLst>
              <a:ext uri="{FF2B5EF4-FFF2-40B4-BE49-F238E27FC236}">
                <a16:creationId xmlns:a16="http://schemas.microsoft.com/office/drawing/2014/main" id="{B8CBBA89-FCC3-4EF9-946E-08F3AA3DDB49}"/>
              </a:ext>
            </a:extLst>
          </p:cNvPr>
          <p:cNvSpPr/>
          <p:nvPr/>
        </p:nvSpPr>
        <p:spPr>
          <a:xfrm>
            <a:off x="4611292" y="2110979"/>
            <a:ext cx="3232547" cy="3067050"/>
          </a:xfrm>
          <a:custGeom>
            <a:avLst/>
            <a:gdLst>
              <a:gd name="connsiteX0" fmla="*/ 0 w 3603423"/>
              <a:gd name="connsiteY0" fmla="*/ 1801712 h 3603423"/>
              <a:gd name="connsiteX1" fmla="*/ 1801712 w 3603423"/>
              <a:gd name="connsiteY1" fmla="*/ 0 h 3603423"/>
              <a:gd name="connsiteX2" fmla="*/ 3603424 w 3603423"/>
              <a:gd name="connsiteY2" fmla="*/ 1801712 h 3603423"/>
              <a:gd name="connsiteX3" fmla="*/ 1801712 w 3603423"/>
              <a:gd name="connsiteY3" fmla="*/ 3603424 h 3603423"/>
              <a:gd name="connsiteX4" fmla="*/ 0 w 3603423"/>
              <a:gd name="connsiteY4" fmla="*/ 1801712 h 3603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423" h="3603423">
                <a:moveTo>
                  <a:pt x="0" y="1801712"/>
                </a:moveTo>
                <a:cubicBezTo>
                  <a:pt x="0" y="806654"/>
                  <a:pt x="806654" y="0"/>
                  <a:pt x="1801712" y="0"/>
                </a:cubicBezTo>
                <a:cubicBezTo>
                  <a:pt x="2796770" y="0"/>
                  <a:pt x="3603424" y="806654"/>
                  <a:pt x="3603424" y="1801712"/>
                </a:cubicBezTo>
                <a:cubicBezTo>
                  <a:pt x="3603424" y="2796770"/>
                  <a:pt x="2796770" y="3603424"/>
                  <a:pt x="1801712" y="3603424"/>
                </a:cubicBezTo>
                <a:cubicBezTo>
                  <a:pt x="806654" y="3603424"/>
                  <a:pt x="0" y="2796770"/>
                  <a:pt x="0" y="1801712"/>
                </a:cubicBezTo>
                <a:close/>
              </a:path>
            </a:pathLst>
          </a:cu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lIns="422452" tIns="422452" rIns="422452" bIns="422452" spcCol="1270" anchor="ctr"/>
          <a:lstStyle/>
          <a:p>
            <a:pPr algn="ctr" defTabSz="933450">
              <a:lnSpc>
                <a:spcPct val="90000"/>
              </a:lnSpc>
              <a:spcAft>
                <a:spcPct val="35000"/>
              </a:spcAft>
              <a:defRPr/>
            </a:pPr>
            <a:r>
              <a:rPr lang="es-MX" sz="2100" dirty="0">
                <a:solidFill>
                  <a:prstClr val="black"/>
                </a:solidFill>
                <a:latin typeface="Arial" pitchFamily="34" charset="0"/>
                <a:cs typeface="Arial" pitchFamily="34" charset="0"/>
              </a:rPr>
              <a:t>El enfoque formativo de la evaluación</a:t>
            </a:r>
          </a:p>
        </p:txBody>
      </p:sp>
      <p:sp>
        <p:nvSpPr>
          <p:cNvPr id="5" name="5 Forma libre">
            <a:extLst>
              <a:ext uri="{FF2B5EF4-FFF2-40B4-BE49-F238E27FC236}">
                <a16:creationId xmlns:a16="http://schemas.microsoft.com/office/drawing/2014/main" id="{26425608-39D4-4DA0-8B85-8230DC1F0E06}"/>
              </a:ext>
            </a:extLst>
          </p:cNvPr>
          <p:cNvSpPr/>
          <p:nvPr/>
        </p:nvSpPr>
        <p:spPr>
          <a:xfrm>
            <a:off x="7226292" y="1879608"/>
            <a:ext cx="2098190" cy="1993728"/>
          </a:xfrm>
          <a:custGeom>
            <a:avLst/>
            <a:gdLst>
              <a:gd name="connsiteX0" fmla="*/ 0 w 1801711"/>
              <a:gd name="connsiteY0" fmla="*/ 900856 h 1801711"/>
              <a:gd name="connsiteX1" fmla="*/ 900856 w 1801711"/>
              <a:gd name="connsiteY1" fmla="*/ 0 h 1801711"/>
              <a:gd name="connsiteX2" fmla="*/ 1801712 w 1801711"/>
              <a:gd name="connsiteY2" fmla="*/ 900856 h 1801711"/>
              <a:gd name="connsiteX3" fmla="*/ 900856 w 1801711"/>
              <a:gd name="connsiteY3" fmla="*/ 1801712 h 1801711"/>
              <a:gd name="connsiteX4" fmla="*/ 0 w 1801711"/>
              <a:gd name="connsiteY4" fmla="*/ 900856 h 180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711" h="1801711">
                <a:moveTo>
                  <a:pt x="0" y="900856"/>
                </a:moveTo>
                <a:cubicBezTo>
                  <a:pt x="0" y="403327"/>
                  <a:pt x="403327" y="0"/>
                  <a:pt x="900856" y="0"/>
                </a:cubicBezTo>
                <a:cubicBezTo>
                  <a:pt x="1398385" y="0"/>
                  <a:pt x="1801712" y="403327"/>
                  <a:pt x="1801712" y="900856"/>
                </a:cubicBezTo>
                <a:cubicBezTo>
                  <a:pt x="1801712" y="1398385"/>
                  <a:pt x="1398385" y="1801712"/>
                  <a:pt x="900856" y="1801712"/>
                </a:cubicBezTo>
                <a:cubicBezTo>
                  <a:pt x="403327" y="1801712"/>
                  <a:pt x="0" y="1398385"/>
                  <a:pt x="0" y="900856"/>
                </a:cubicBezTo>
                <a:close/>
              </a:path>
            </a:pathLst>
          </a:custGeom>
        </p:spPr>
        <p:style>
          <a:lnRef idx="2">
            <a:schemeClr val="lt1">
              <a:hueOff val="0"/>
              <a:satOff val="0"/>
              <a:lumOff val="0"/>
              <a:alphaOff val="0"/>
            </a:schemeClr>
          </a:lnRef>
          <a:fillRef idx="1">
            <a:schemeClr val="accent3">
              <a:alpha val="50000"/>
              <a:hueOff val="4500106"/>
              <a:satOff val="-6752"/>
              <a:lumOff val="-1098"/>
              <a:alphaOff val="0"/>
            </a:schemeClr>
          </a:fillRef>
          <a:effectRef idx="0">
            <a:schemeClr val="accent3">
              <a:alpha val="50000"/>
              <a:hueOff val="4500106"/>
              <a:satOff val="-6752"/>
              <a:lumOff val="-1098"/>
              <a:alphaOff val="0"/>
            </a:schemeClr>
          </a:effectRef>
          <a:fontRef idx="minor">
            <a:schemeClr val="tx1"/>
          </a:fontRef>
        </p:style>
        <p:txBody>
          <a:bodyPr lIns="213131" tIns="213131" rIns="213131" bIns="213131" spcCol="1270" anchor="ctr"/>
          <a:lstStyle/>
          <a:p>
            <a:pPr algn="ctr" defTabSz="533400">
              <a:lnSpc>
                <a:spcPct val="90000"/>
              </a:lnSpc>
              <a:spcAft>
                <a:spcPct val="35000"/>
              </a:spcAft>
              <a:defRPr/>
            </a:pPr>
            <a:r>
              <a:rPr lang="es-MX" sz="1200" dirty="0">
                <a:solidFill>
                  <a:prstClr val="black"/>
                </a:solidFill>
                <a:latin typeface="Arial" pitchFamily="34" charset="0"/>
                <a:cs typeface="Arial" pitchFamily="34" charset="0"/>
              </a:rPr>
              <a:t>Finalidad:</a:t>
            </a:r>
          </a:p>
          <a:p>
            <a:pPr algn="ctr" defTabSz="533400">
              <a:lnSpc>
                <a:spcPct val="90000"/>
              </a:lnSpc>
              <a:spcAft>
                <a:spcPct val="35000"/>
              </a:spcAft>
              <a:defRPr/>
            </a:pPr>
            <a:r>
              <a:rPr lang="es-MX" sz="1200" dirty="0">
                <a:solidFill>
                  <a:prstClr val="black"/>
                </a:solidFill>
                <a:latin typeface="Arial" pitchFamily="34" charset="0"/>
                <a:cs typeface="Arial" pitchFamily="34" charset="0"/>
              </a:rPr>
              <a:t>Valorar el avance de los aprendizajes para seleccionar actividades y realizar ajustes creando oportunidades</a:t>
            </a:r>
          </a:p>
        </p:txBody>
      </p:sp>
      <p:sp>
        <p:nvSpPr>
          <p:cNvPr id="6" name="6 Forma libre">
            <a:extLst>
              <a:ext uri="{FF2B5EF4-FFF2-40B4-BE49-F238E27FC236}">
                <a16:creationId xmlns:a16="http://schemas.microsoft.com/office/drawing/2014/main" id="{3FED92B9-FFB8-4E3C-BDE1-E4B0C2EED7AE}"/>
              </a:ext>
            </a:extLst>
          </p:cNvPr>
          <p:cNvSpPr/>
          <p:nvPr/>
        </p:nvSpPr>
        <p:spPr>
          <a:xfrm>
            <a:off x="6438332" y="4145161"/>
            <a:ext cx="2098191" cy="1993728"/>
          </a:xfrm>
          <a:custGeom>
            <a:avLst/>
            <a:gdLst>
              <a:gd name="connsiteX0" fmla="*/ 0 w 1801711"/>
              <a:gd name="connsiteY0" fmla="*/ 900856 h 1801711"/>
              <a:gd name="connsiteX1" fmla="*/ 900856 w 1801711"/>
              <a:gd name="connsiteY1" fmla="*/ 0 h 1801711"/>
              <a:gd name="connsiteX2" fmla="*/ 1801712 w 1801711"/>
              <a:gd name="connsiteY2" fmla="*/ 900856 h 1801711"/>
              <a:gd name="connsiteX3" fmla="*/ 900856 w 1801711"/>
              <a:gd name="connsiteY3" fmla="*/ 1801712 h 1801711"/>
              <a:gd name="connsiteX4" fmla="*/ 0 w 1801711"/>
              <a:gd name="connsiteY4" fmla="*/ 900856 h 180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711" h="1801711">
                <a:moveTo>
                  <a:pt x="0" y="900856"/>
                </a:moveTo>
                <a:cubicBezTo>
                  <a:pt x="0" y="403327"/>
                  <a:pt x="403327" y="0"/>
                  <a:pt x="900856" y="0"/>
                </a:cubicBezTo>
                <a:cubicBezTo>
                  <a:pt x="1398385" y="0"/>
                  <a:pt x="1801712" y="403327"/>
                  <a:pt x="1801712" y="900856"/>
                </a:cubicBezTo>
                <a:cubicBezTo>
                  <a:pt x="1801712" y="1398385"/>
                  <a:pt x="1398385" y="1801712"/>
                  <a:pt x="900856" y="1801712"/>
                </a:cubicBezTo>
                <a:cubicBezTo>
                  <a:pt x="403327" y="1801712"/>
                  <a:pt x="0" y="1398385"/>
                  <a:pt x="0" y="900856"/>
                </a:cubicBezTo>
                <a:close/>
              </a:path>
            </a:pathLst>
          </a:custGeom>
        </p:spPr>
        <p:style>
          <a:lnRef idx="2">
            <a:schemeClr val="lt1">
              <a:hueOff val="0"/>
              <a:satOff val="0"/>
              <a:lumOff val="0"/>
              <a:alphaOff val="0"/>
            </a:schemeClr>
          </a:lnRef>
          <a:fillRef idx="1">
            <a:schemeClr val="accent3">
              <a:alpha val="50000"/>
              <a:hueOff val="6750158"/>
              <a:satOff val="-10128"/>
              <a:lumOff val="-1647"/>
              <a:alphaOff val="0"/>
            </a:schemeClr>
          </a:fillRef>
          <a:effectRef idx="0">
            <a:schemeClr val="accent3">
              <a:alpha val="50000"/>
              <a:hueOff val="6750158"/>
              <a:satOff val="-10128"/>
              <a:lumOff val="-1647"/>
              <a:alphaOff val="0"/>
            </a:schemeClr>
          </a:effectRef>
          <a:fontRef idx="minor">
            <a:schemeClr val="tx1"/>
          </a:fontRef>
        </p:style>
        <p:txBody>
          <a:bodyPr lIns="213131" tIns="213131" rIns="213131" bIns="213131" spcCol="1270" anchor="ctr"/>
          <a:lstStyle/>
          <a:p>
            <a:pPr algn="ctr" defTabSz="533400">
              <a:lnSpc>
                <a:spcPct val="90000"/>
              </a:lnSpc>
              <a:spcAft>
                <a:spcPct val="35000"/>
              </a:spcAft>
              <a:defRPr/>
            </a:pPr>
            <a:r>
              <a:rPr lang="es-MX" sz="1200" dirty="0">
                <a:solidFill>
                  <a:prstClr val="black"/>
                </a:solidFill>
                <a:latin typeface="Arial" pitchFamily="34" charset="0"/>
                <a:cs typeface="Arial" pitchFamily="34" charset="0"/>
              </a:rPr>
              <a:t>Características:</a:t>
            </a:r>
          </a:p>
          <a:p>
            <a:pPr algn="ctr" defTabSz="533400">
              <a:lnSpc>
                <a:spcPct val="90000"/>
              </a:lnSpc>
              <a:spcAft>
                <a:spcPct val="35000"/>
              </a:spcAft>
              <a:defRPr/>
            </a:pPr>
            <a:r>
              <a:rPr lang="es-MX" sz="1200" dirty="0">
                <a:solidFill>
                  <a:prstClr val="black"/>
                </a:solidFill>
                <a:latin typeface="Arial" pitchFamily="34" charset="0"/>
                <a:cs typeface="Arial" pitchFamily="34" charset="0"/>
              </a:rPr>
              <a:t>Mejora el aprendizaje ajustando necesidades pedagógicas de manera continua recolectando información cualitativa y cuantitativa para obtener evidencias e informar a la comunidad</a:t>
            </a:r>
          </a:p>
        </p:txBody>
      </p:sp>
      <p:sp>
        <p:nvSpPr>
          <p:cNvPr id="7" name="7 Forma libre">
            <a:extLst>
              <a:ext uri="{FF2B5EF4-FFF2-40B4-BE49-F238E27FC236}">
                <a16:creationId xmlns:a16="http://schemas.microsoft.com/office/drawing/2014/main" id="{63F217A5-236F-4B4E-8F05-0C7EC6030652}"/>
              </a:ext>
            </a:extLst>
          </p:cNvPr>
          <p:cNvSpPr/>
          <p:nvPr/>
        </p:nvSpPr>
        <p:spPr>
          <a:xfrm>
            <a:off x="3907037" y="4269491"/>
            <a:ext cx="2074379" cy="1993728"/>
          </a:xfrm>
          <a:custGeom>
            <a:avLst/>
            <a:gdLst>
              <a:gd name="connsiteX0" fmla="*/ 0 w 1801711"/>
              <a:gd name="connsiteY0" fmla="*/ 900856 h 1801711"/>
              <a:gd name="connsiteX1" fmla="*/ 900856 w 1801711"/>
              <a:gd name="connsiteY1" fmla="*/ 0 h 1801711"/>
              <a:gd name="connsiteX2" fmla="*/ 1801712 w 1801711"/>
              <a:gd name="connsiteY2" fmla="*/ 900856 h 1801711"/>
              <a:gd name="connsiteX3" fmla="*/ 900856 w 1801711"/>
              <a:gd name="connsiteY3" fmla="*/ 1801712 h 1801711"/>
              <a:gd name="connsiteX4" fmla="*/ 0 w 1801711"/>
              <a:gd name="connsiteY4" fmla="*/ 900856 h 180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711" h="1801711">
                <a:moveTo>
                  <a:pt x="0" y="900856"/>
                </a:moveTo>
                <a:cubicBezTo>
                  <a:pt x="0" y="403327"/>
                  <a:pt x="403327" y="0"/>
                  <a:pt x="900856" y="0"/>
                </a:cubicBezTo>
                <a:cubicBezTo>
                  <a:pt x="1398385" y="0"/>
                  <a:pt x="1801712" y="403327"/>
                  <a:pt x="1801712" y="900856"/>
                </a:cubicBezTo>
                <a:cubicBezTo>
                  <a:pt x="1801712" y="1398385"/>
                  <a:pt x="1398385" y="1801712"/>
                  <a:pt x="900856" y="1801712"/>
                </a:cubicBezTo>
                <a:cubicBezTo>
                  <a:pt x="403327" y="1801712"/>
                  <a:pt x="0" y="1398385"/>
                  <a:pt x="0" y="900856"/>
                </a:cubicBezTo>
                <a:close/>
              </a:path>
            </a:pathLst>
          </a:custGeom>
        </p:spPr>
        <p:style>
          <a:lnRef idx="2">
            <a:schemeClr val="lt1">
              <a:hueOff val="0"/>
              <a:satOff val="0"/>
              <a:lumOff val="0"/>
              <a:alphaOff val="0"/>
            </a:schemeClr>
          </a:lnRef>
          <a:fillRef idx="1">
            <a:schemeClr val="accent3">
              <a:alpha val="50000"/>
              <a:hueOff val="9000211"/>
              <a:satOff val="-13504"/>
              <a:lumOff val="-2196"/>
              <a:alphaOff val="0"/>
            </a:schemeClr>
          </a:fillRef>
          <a:effectRef idx="0">
            <a:schemeClr val="accent3">
              <a:alpha val="50000"/>
              <a:hueOff val="9000211"/>
              <a:satOff val="-13504"/>
              <a:lumOff val="-2196"/>
              <a:alphaOff val="0"/>
            </a:schemeClr>
          </a:effectRef>
          <a:fontRef idx="minor">
            <a:schemeClr val="tx1"/>
          </a:fontRef>
        </p:style>
        <p:txBody>
          <a:bodyPr lIns="213131" tIns="213131" rIns="213131" bIns="213131" spcCol="1270" anchor="ctr"/>
          <a:lstStyle/>
          <a:p>
            <a:pPr algn="ctr" defTabSz="533400">
              <a:lnSpc>
                <a:spcPct val="90000"/>
              </a:lnSpc>
              <a:spcAft>
                <a:spcPct val="35000"/>
              </a:spcAft>
              <a:defRPr/>
            </a:pPr>
            <a:r>
              <a:rPr lang="es-MX" sz="1200" dirty="0">
                <a:solidFill>
                  <a:prstClr val="black"/>
                </a:solidFill>
                <a:latin typeface="Arial" pitchFamily="34" charset="0"/>
                <a:cs typeface="Arial" pitchFamily="34" charset="0"/>
              </a:rPr>
              <a:t>Utiliza diversas técnicas e instrumentos: rúbrica, lista de cotejo, escala de actitudes, portafolio de evidencias, entrevistas, etc.</a:t>
            </a:r>
          </a:p>
        </p:txBody>
      </p:sp>
      <p:sp>
        <p:nvSpPr>
          <p:cNvPr id="8" name="8 Forma libre">
            <a:extLst>
              <a:ext uri="{FF2B5EF4-FFF2-40B4-BE49-F238E27FC236}">
                <a16:creationId xmlns:a16="http://schemas.microsoft.com/office/drawing/2014/main" id="{C68BA665-2421-4A97-9DAF-4B8DB1BF0C3B}"/>
              </a:ext>
            </a:extLst>
          </p:cNvPr>
          <p:cNvSpPr/>
          <p:nvPr/>
        </p:nvSpPr>
        <p:spPr>
          <a:xfrm>
            <a:off x="3130647" y="1863899"/>
            <a:ext cx="2133443" cy="2106214"/>
          </a:xfrm>
          <a:custGeom>
            <a:avLst/>
            <a:gdLst>
              <a:gd name="connsiteX0" fmla="*/ 0 w 1801711"/>
              <a:gd name="connsiteY0" fmla="*/ 900856 h 1801711"/>
              <a:gd name="connsiteX1" fmla="*/ 900856 w 1801711"/>
              <a:gd name="connsiteY1" fmla="*/ 0 h 1801711"/>
              <a:gd name="connsiteX2" fmla="*/ 1801712 w 1801711"/>
              <a:gd name="connsiteY2" fmla="*/ 900856 h 1801711"/>
              <a:gd name="connsiteX3" fmla="*/ 900856 w 1801711"/>
              <a:gd name="connsiteY3" fmla="*/ 1801712 h 1801711"/>
              <a:gd name="connsiteX4" fmla="*/ 0 w 1801711"/>
              <a:gd name="connsiteY4" fmla="*/ 900856 h 180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711" h="1801711">
                <a:moveTo>
                  <a:pt x="0" y="900856"/>
                </a:moveTo>
                <a:cubicBezTo>
                  <a:pt x="0" y="403327"/>
                  <a:pt x="403327" y="0"/>
                  <a:pt x="900856" y="0"/>
                </a:cubicBezTo>
                <a:cubicBezTo>
                  <a:pt x="1398385" y="0"/>
                  <a:pt x="1801712" y="403327"/>
                  <a:pt x="1801712" y="900856"/>
                </a:cubicBezTo>
                <a:cubicBezTo>
                  <a:pt x="1801712" y="1398385"/>
                  <a:pt x="1398385" y="1801712"/>
                  <a:pt x="900856" y="1801712"/>
                </a:cubicBezTo>
                <a:cubicBezTo>
                  <a:pt x="403327" y="1801712"/>
                  <a:pt x="0" y="1398385"/>
                  <a:pt x="0" y="900856"/>
                </a:cubicBezTo>
                <a:close/>
              </a:path>
            </a:pathLst>
          </a:cu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txBody>
          <a:bodyPr lIns="213131" tIns="213131" rIns="213131" bIns="213131" spcCol="1270" anchor="ctr"/>
          <a:lstStyle/>
          <a:p>
            <a:pPr algn="ctr" defTabSz="533400">
              <a:lnSpc>
                <a:spcPct val="90000"/>
              </a:lnSpc>
              <a:spcAft>
                <a:spcPct val="35000"/>
              </a:spcAft>
              <a:defRPr/>
            </a:pPr>
            <a:r>
              <a:rPr lang="es-MX" sz="1200" dirty="0">
                <a:solidFill>
                  <a:prstClr val="black"/>
                </a:solidFill>
                <a:latin typeface="Arial" pitchFamily="34" charset="0"/>
                <a:cs typeface="Arial" pitchFamily="34" charset="0"/>
              </a:rPr>
              <a:t>Lo realizan docentes, alumnos y personas externas </a:t>
            </a:r>
          </a:p>
        </p:txBody>
      </p:sp>
      <p:sp>
        <p:nvSpPr>
          <p:cNvPr id="4" name="4 Forma libre">
            <a:extLst>
              <a:ext uri="{FF2B5EF4-FFF2-40B4-BE49-F238E27FC236}">
                <a16:creationId xmlns:a16="http://schemas.microsoft.com/office/drawing/2014/main" id="{11415663-44F0-46D5-924D-85D06D1A366F}"/>
              </a:ext>
            </a:extLst>
          </p:cNvPr>
          <p:cNvSpPr/>
          <p:nvPr/>
        </p:nvSpPr>
        <p:spPr bwMode="auto">
          <a:xfrm>
            <a:off x="5160842" y="462430"/>
            <a:ext cx="2133444" cy="2106215"/>
          </a:xfrm>
          <a:custGeom>
            <a:avLst/>
            <a:gdLst>
              <a:gd name="connsiteX0" fmla="*/ 0 w 1801711"/>
              <a:gd name="connsiteY0" fmla="*/ 900856 h 1801711"/>
              <a:gd name="connsiteX1" fmla="*/ 900856 w 1801711"/>
              <a:gd name="connsiteY1" fmla="*/ 0 h 1801711"/>
              <a:gd name="connsiteX2" fmla="*/ 1801712 w 1801711"/>
              <a:gd name="connsiteY2" fmla="*/ 900856 h 1801711"/>
              <a:gd name="connsiteX3" fmla="*/ 900856 w 1801711"/>
              <a:gd name="connsiteY3" fmla="*/ 1801712 h 1801711"/>
              <a:gd name="connsiteX4" fmla="*/ 0 w 1801711"/>
              <a:gd name="connsiteY4" fmla="*/ 900856 h 180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711" h="1801711">
                <a:moveTo>
                  <a:pt x="0" y="900856"/>
                </a:moveTo>
                <a:cubicBezTo>
                  <a:pt x="0" y="403327"/>
                  <a:pt x="403327" y="0"/>
                  <a:pt x="900856" y="0"/>
                </a:cubicBezTo>
                <a:cubicBezTo>
                  <a:pt x="1398385" y="0"/>
                  <a:pt x="1801712" y="403327"/>
                  <a:pt x="1801712" y="900856"/>
                </a:cubicBezTo>
                <a:cubicBezTo>
                  <a:pt x="1801712" y="1398385"/>
                  <a:pt x="1398385" y="1801712"/>
                  <a:pt x="900856" y="1801712"/>
                </a:cubicBezTo>
                <a:cubicBezTo>
                  <a:pt x="403327" y="1801712"/>
                  <a:pt x="0" y="1398385"/>
                  <a:pt x="0" y="900856"/>
                </a:cubicBezTo>
                <a:close/>
              </a:path>
            </a:pathLst>
          </a:custGeom>
        </p:spPr>
        <p:style>
          <a:lnRef idx="2">
            <a:schemeClr val="lt1">
              <a:hueOff val="0"/>
              <a:satOff val="0"/>
              <a:lumOff val="0"/>
              <a:alphaOff val="0"/>
            </a:schemeClr>
          </a:lnRef>
          <a:fillRef idx="1">
            <a:schemeClr val="accent3">
              <a:alpha val="50000"/>
              <a:hueOff val="2250053"/>
              <a:satOff val="-3376"/>
              <a:lumOff val="-549"/>
              <a:alphaOff val="0"/>
            </a:schemeClr>
          </a:fillRef>
          <a:effectRef idx="0">
            <a:schemeClr val="accent3">
              <a:alpha val="50000"/>
              <a:hueOff val="2250053"/>
              <a:satOff val="-3376"/>
              <a:lumOff val="-549"/>
              <a:alphaOff val="0"/>
            </a:schemeClr>
          </a:effectRef>
          <a:fontRef idx="minor">
            <a:schemeClr val="tx1"/>
          </a:fontRef>
        </p:style>
        <p:txBody>
          <a:bodyPr lIns="213131" tIns="213131" rIns="213131" bIns="213131" spcCol="1270" anchor="ctr"/>
          <a:lstStyle/>
          <a:p>
            <a:pPr algn="ctr" defTabSz="533400">
              <a:lnSpc>
                <a:spcPct val="90000"/>
              </a:lnSpc>
              <a:spcAft>
                <a:spcPct val="35000"/>
              </a:spcAft>
              <a:defRPr/>
            </a:pPr>
            <a:r>
              <a:rPr lang="es-MX" sz="1200" b="1" dirty="0">
                <a:solidFill>
                  <a:prstClr val="black"/>
                </a:solidFill>
                <a:latin typeface="Arial" pitchFamily="34" charset="0"/>
                <a:cs typeface="Arial" pitchFamily="34" charset="0"/>
              </a:rPr>
              <a:t>Es</a:t>
            </a:r>
            <a:r>
              <a:rPr lang="es-MX" sz="1200" dirty="0">
                <a:solidFill>
                  <a:prstClr val="black"/>
                </a:solidFill>
                <a:latin typeface="Arial" pitchFamily="34" charset="0"/>
                <a:cs typeface="Arial" pitchFamily="34" charset="0"/>
              </a:rPr>
              <a:t> entender la evaluación como un proceso integral y sistemático para la mejora del desempeño de los aprendizajes obtenidos </a:t>
            </a:r>
          </a:p>
        </p:txBody>
      </p:sp>
      <p:sp>
        <p:nvSpPr>
          <p:cNvPr id="2" name="Rectángulo: esquinas redondeadas 1">
            <a:extLst>
              <a:ext uri="{FF2B5EF4-FFF2-40B4-BE49-F238E27FC236}">
                <a16:creationId xmlns:a16="http://schemas.microsoft.com/office/drawing/2014/main" id="{E7C733D5-D988-4998-8876-76FA9415A5BB}"/>
              </a:ext>
            </a:extLst>
          </p:cNvPr>
          <p:cNvSpPr/>
          <p:nvPr/>
        </p:nvSpPr>
        <p:spPr>
          <a:xfrm>
            <a:off x="1789043" y="284560"/>
            <a:ext cx="1789044" cy="11201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latin typeface="Calibri" panose="020F0502020204030204"/>
            </a:endParaRPr>
          </a:p>
        </p:txBody>
      </p:sp>
      <p:sp>
        <p:nvSpPr>
          <p:cNvPr id="16" name="Rectángulo: esquinas redondeadas 15">
            <a:extLst>
              <a:ext uri="{FF2B5EF4-FFF2-40B4-BE49-F238E27FC236}">
                <a16:creationId xmlns:a16="http://schemas.microsoft.com/office/drawing/2014/main" id="{EA585227-8258-4B4B-BDCC-4C241BE568FF}"/>
              </a:ext>
            </a:extLst>
          </p:cNvPr>
          <p:cNvSpPr/>
          <p:nvPr/>
        </p:nvSpPr>
        <p:spPr>
          <a:xfrm>
            <a:off x="1661077" y="5578804"/>
            <a:ext cx="1789044" cy="11201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200" dirty="0">
                <a:solidFill>
                  <a:prstClr val="black"/>
                </a:solidFill>
                <a:latin typeface="Arial" panose="020B0604020202020204" pitchFamily="34" charset="0"/>
                <a:cs typeface="Arial" panose="020B0604020202020204" pitchFamily="34" charset="0"/>
              </a:rPr>
              <a:t>Pedagógica (orienta el desempeño)</a:t>
            </a:r>
          </a:p>
          <a:p>
            <a:r>
              <a:rPr lang="es-MX" sz="1200" dirty="0">
                <a:solidFill>
                  <a:prstClr val="black"/>
                </a:solidFill>
                <a:latin typeface="Arial" panose="020B0604020202020204" pitchFamily="34" charset="0"/>
                <a:cs typeface="Arial" panose="020B0604020202020204" pitchFamily="34" charset="0"/>
              </a:rPr>
              <a:t>Social ( comunica resultados )</a:t>
            </a:r>
          </a:p>
        </p:txBody>
      </p:sp>
      <p:sp>
        <p:nvSpPr>
          <p:cNvPr id="17" name="Rectángulo: esquinas redondeadas 16">
            <a:extLst>
              <a:ext uri="{FF2B5EF4-FFF2-40B4-BE49-F238E27FC236}">
                <a16:creationId xmlns:a16="http://schemas.microsoft.com/office/drawing/2014/main" id="{B2DBF1CF-0885-4268-BD57-ED744B00DADE}"/>
              </a:ext>
            </a:extLst>
          </p:cNvPr>
          <p:cNvSpPr/>
          <p:nvPr/>
        </p:nvSpPr>
        <p:spPr>
          <a:xfrm>
            <a:off x="8613913" y="217497"/>
            <a:ext cx="1789044" cy="11201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latin typeface="Calibri" panose="020F0502020204030204"/>
            </a:endParaRPr>
          </a:p>
        </p:txBody>
      </p:sp>
      <p:sp>
        <p:nvSpPr>
          <p:cNvPr id="18" name="Rectángulo: esquinas redondeadas 17">
            <a:extLst>
              <a:ext uri="{FF2B5EF4-FFF2-40B4-BE49-F238E27FC236}">
                <a16:creationId xmlns:a16="http://schemas.microsoft.com/office/drawing/2014/main" id="{D21B5190-2CCD-4C5C-9E5E-A970C7B6766A}"/>
              </a:ext>
            </a:extLst>
          </p:cNvPr>
          <p:cNvSpPr/>
          <p:nvPr/>
        </p:nvSpPr>
        <p:spPr>
          <a:xfrm>
            <a:off x="8741879" y="5614264"/>
            <a:ext cx="1789044" cy="11201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latin typeface="Calibri" panose="020F0502020204030204"/>
            </a:endParaRPr>
          </a:p>
        </p:txBody>
      </p:sp>
      <p:sp>
        <p:nvSpPr>
          <p:cNvPr id="19" name="CuadroTexto 18">
            <a:extLst>
              <a:ext uri="{FF2B5EF4-FFF2-40B4-BE49-F238E27FC236}">
                <a16:creationId xmlns:a16="http://schemas.microsoft.com/office/drawing/2014/main" id="{9DD839B5-935D-4CB4-B0E5-47B97F042CB6}"/>
              </a:ext>
            </a:extLst>
          </p:cNvPr>
          <p:cNvSpPr txBox="1"/>
          <p:nvPr/>
        </p:nvSpPr>
        <p:spPr>
          <a:xfrm>
            <a:off x="1906347" y="365058"/>
            <a:ext cx="1554437" cy="830997"/>
          </a:xfrm>
          <a:prstGeom prst="rect">
            <a:avLst/>
          </a:prstGeom>
          <a:noFill/>
        </p:spPr>
        <p:txBody>
          <a:bodyPr wrap="square" rtlCol="0">
            <a:spAutoFit/>
          </a:bodyPr>
          <a:lstStyle/>
          <a:p>
            <a:r>
              <a:rPr lang="es-MX" sz="1200" dirty="0">
                <a:solidFill>
                  <a:prstClr val="black"/>
                </a:solidFill>
                <a:latin typeface="Arial" panose="020B0604020202020204" pitchFamily="34" charset="0"/>
                <a:cs typeface="Arial" panose="020B0604020202020204" pitchFamily="34" charset="0"/>
              </a:rPr>
              <a:t>Formales , </a:t>
            </a:r>
            <a:r>
              <a:rPr lang="es-MX" sz="1200" dirty="0" err="1">
                <a:solidFill>
                  <a:prstClr val="black"/>
                </a:solidFill>
                <a:latin typeface="Arial" panose="020B0604020202020204" pitchFamily="34" charset="0"/>
                <a:cs typeface="Arial" panose="020B0604020202020204" pitchFamily="34" charset="0"/>
              </a:rPr>
              <a:t>semiformales</a:t>
            </a:r>
            <a:r>
              <a:rPr lang="es-MX" sz="1200" dirty="0">
                <a:solidFill>
                  <a:prstClr val="black"/>
                </a:solidFill>
                <a:latin typeface="Arial" panose="020B0604020202020204" pitchFamily="34" charset="0"/>
                <a:cs typeface="Arial" panose="020B0604020202020204" pitchFamily="34" charset="0"/>
              </a:rPr>
              <a:t> e informales </a:t>
            </a:r>
          </a:p>
          <a:p>
            <a:endParaRPr lang="es-MX" sz="1200" dirty="0">
              <a:solidFill>
                <a:prstClr val="black"/>
              </a:solidFill>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F470413F-3951-4DAA-89D0-06EAA212905E}"/>
              </a:ext>
            </a:extLst>
          </p:cNvPr>
          <p:cNvSpPr txBox="1"/>
          <p:nvPr/>
        </p:nvSpPr>
        <p:spPr>
          <a:xfrm>
            <a:off x="8859183" y="5702011"/>
            <a:ext cx="1554437" cy="830997"/>
          </a:xfrm>
          <a:prstGeom prst="rect">
            <a:avLst/>
          </a:prstGeom>
          <a:noFill/>
        </p:spPr>
        <p:txBody>
          <a:bodyPr wrap="square" rtlCol="0">
            <a:spAutoFit/>
          </a:bodyPr>
          <a:lstStyle/>
          <a:p>
            <a:r>
              <a:rPr lang="es-MX" sz="1200" dirty="0">
                <a:solidFill>
                  <a:prstClr val="black"/>
                </a:solidFill>
                <a:latin typeface="Arial" panose="020B0604020202020204" pitchFamily="34" charset="0"/>
                <a:cs typeface="Arial" panose="020B0604020202020204" pitchFamily="34" charset="0"/>
              </a:rPr>
              <a:t>La planeación y la evaluación forman parte de un mismo proceso</a:t>
            </a:r>
          </a:p>
        </p:txBody>
      </p:sp>
      <p:sp>
        <p:nvSpPr>
          <p:cNvPr id="21" name="CuadroTexto 20">
            <a:extLst>
              <a:ext uri="{FF2B5EF4-FFF2-40B4-BE49-F238E27FC236}">
                <a16:creationId xmlns:a16="http://schemas.microsoft.com/office/drawing/2014/main" id="{5B279690-4E10-4BC0-8799-451901005D59}"/>
              </a:ext>
            </a:extLst>
          </p:cNvPr>
          <p:cNvSpPr txBox="1"/>
          <p:nvPr/>
        </p:nvSpPr>
        <p:spPr>
          <a:xfrm>
            <a:off x="8741880" y="265255"/>
            <a:ext cx="1554437" cy="830997"/>
          </a:xfrm>
          <a:prstGeom prst="rect">
            <a:avLst/>
          </a:prstGeom>
          <a:noFill/>
        </p:spPr>
        <p:txBody>
          <a:bodyPr wrap="square" rtlCol="0">
            <a:spAutoFit/>
          </a:bodyPr>
          <a:lstStyle/>
          <a:p>
            <a:r>
              <a:rPr lang="es-MX" sz="1200" dirty="0">
                <a:solidFill>
                  <a:prstClr val="black"/>
                </a:solidFill>
                <a:latin typeface="Arial" panose="020B0604020202020204" pitchFamily="34" charset="0"/>
                <a:cs typeface="Arial" panose="020B0604020202020204" pitchFamily="34" charset="0"/>
              </a:rPr>
              <a:t>Evaluación</a:t>
            </a:r>
          </a:p>
          <a:p>
            <a:pPr marL="171450" indent="-171450">
              <a:buFont typeface="Arial" panose="020B0604020202020204" pitchFamily="34" charset="0"/>
              <a:buChar char="•"/>
            </a:pPr>
            <a:r>
              <a:rPr lang="es-MX" sz="1200" dirty="0">
                <a:solidFill>
                  <a:prstClr val="black"/>
                </a:solidFill>
                <a:latin typeface="Arial" panose="020B0604020202020204" pitchFamily="34" charset="0"/>
                <a:cs typeface="Arial" panose="020B0604020202020204" pitchFamily="34" charset="0"/>
              </a:rPr>
              <a:t>Inicial</a:t>
            </a:r>
          </a:p>
          <a:p>
            <a:pPr marL="171450" indent="-171450">
              <a:buFont typeface="Arial" panose="020B0604020202020204" pitchFamily="34" charset="0"/>
              <a:buChar char="•"/>
            </a:pPr>
            <a:r>
              <a:rPr lang="es-MX" sz="1200" dirty="0">
                <a:solidFill>
                  <a:prstClr val="black"/>
                </a:solidFill>
                <a:latin typeface="Arial" panose="020B0604020202020204" pitchFamily="34" charset="0"/>
                <a:cs typeface="Arial" panose="020B0604020202020204" pitchFamily="34" charset="0"/>
              </a:rPr>
              <a:t>De proceso</a:t>
            </a:r>
          </a:p>
          <a:p>
            <a:pPr marL="171450" indent="-171450">
              <a:buFont typeface="Arial" panose="020B0604020202020204" pitchFamily="34" charset="0"/>
              <a:buChar char="•"/>
            </a:pPr>
            <a:r>
              <a:rPr lang="es-MX" sz="1200" dirty="0">
                <a:solidFill>
                  <a:prstClr val="black"/>
                </a:solidFill>
                <a:latin typeface="Arial" panose="020B0604020202020204" pitchFamily="34" charset="0"/>
                <a:cs typeface="Arial" panose="020B0604020202020204" pitchFamily="34" charset="0"/>
              </a:rPr>
              <a:t>Final</a:t>
            </a:r>
          </a:p>
        </p:txBody>
      </p:sp>
      <p:sp>
        <p:nvSpPr>
          <p:cNvPr id="14" name="CuadroTexto 13">
            <a:extLst>
              <a:ext uri="{FF2B5EF4-FFF2-40B4-BE49-F238E27FC236}">
                <a16:creationId xmlns:a16="http://schemas.microsoft.com/office/drawing/2014/main" id="{DBF054F3-1FC0-4E17-AE71-33A610AA778D}"/>
              </a:ext>
            </a:extLst>
          </p:cNvPr>
          <p:cNvSpPr txBox="1"/>
          <p:nvPr/>
        </p:nvSpPr>
        <p:spPr>
          <a:xfrm>
            <a:off x="5264089" y="6387549"/>
            <a:ext cx="1872155" cy="276999"/>
          </a:xfrm>
          <a:prstGeom prst="rect">
            <a:avLst/>
          </a:prstGeom>
          <a:solidFill>
            <a:srgbClr val="00B050"/>
          </a:solidFill>
        </p:spPr>
        <p:txBody>
          <a:bodyPr wrap="square" rtlCol="0">
            <a:spAutoFit/>
          </a:bodyPr>
          <a:lstStyle/>
          <a:p>
            <a:r>
              <a:rPr lang="es-MX" sz="1200" dirty="0">
                <a:solidFill>
                  <a:prstClr val="black"/>
                </a:solidFill>
                <a:latin typeface="Arial" panose="020B0604020202020204" pitchFamily="34" charset="0"/>
                <a:cs typeface="Arial" panose="020B0604020202020204" pitchFamily="34" charset="0"/>
              </a:rPr>
              <a:t>Evaluar no es calificar</a:t>
            </a:r>
          </a:p>
        </p:txBody>
      </p:sp>
    </p:spTree>
    <p:extLst>
      <p:ext uri="{BB962C8B-B14F-4D97-AF65-F5344CB8AC3E}">
        <p14:creationId xmlns:p14="http://schemas.microsoft.com/office/powerpoint/2010/main" val="15094537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978" y="606424"/>
            <a:ext cx="11549122" cy="5189302"/>
          </a:xfrm>
        </p:spPr>
      </p:pic>
    </p:spTree>
    <p:extLst>
      <p:ext uri="{BB962C8B-B14F-4D97-AF65-F5344CB8AC3E}">
        <p14:creationId xmlns:p14="http://schemas.microsoft.com/office/powerpoint/2010/main" val="1988406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I  PRODUCTO 11 FORMATOS DE PLANEACIÓN GENERAL Y PLANEACIÓN SESIÓN POR SESIÓN </a:t>
            </a:r>
            <a:endParaRPr lang="es-MX" dirty="0"/>
          </a:p>
        </p:txBody>
      </p:sp>
      <p:pic>
        <p:nvPicPr>
          <p:cNvPr id="4" name="Marcador de contenido 3"/>
          <p:cNvPicPr>
            <a:picLocks noGrp="1" noChangeAspect="1"/>
          </p:cNvPicPr>
          <p:nvPr>
            <p:ph idx="1"/>
          </p:nvPr>
        </p:nvPicPr>
        <p:blipFill rotWithShape="1">
          <a:blip r:embed="rId2"/>
          <a:srcRect l="25969" t="14933" r="25693" b="4618"/>
          <a:stretch/>
        </p:blipFill>
        <p:spPr>
          <a:xfrm>
            <a:off x="888019" y="1736923"/>
            <a:ext cx="3569681" cy="4752777"/>
          </a:xfrm>
          <a:prstGeom prst="rect">
            <a:avLst/>
          </a:prstGeom>
        </p:spPr>
      </p:pic>
      <p:pic>
        <p:nvPicPr>
          <p:cNvPr id="5" name="Imagen 4"/>
          <p:cNvPicPr>
            <a:picLocks noChangeAspect="1"/>
          </p:cNvPicPr>
          <p:nvPr/>
        </p:nvPicPr>
        <p:blipFill rotWithShape="1">
          <a:blip r:embed="rId3"/>
          <a:srcRect l="25416" t="14714" r="25729" b="5339"/>
          <a:stretch/>
        </p:blipFill>
        <p:spPr>
          <a:xfrm>
            <a:off x="4610100" y="1981200"/>
            <a:ext cx="3352799" cy="4389378"/>
          </a:xfrm>
          <a:prstGeom prst="rect">
            <a:avLst/>
          </a:prstGeom>
        </p:spPr>
      </p:pic>
      <p:pic>
        <p:nvPicPr>
          <p:cNvPr id="6" name="Imagen 5"/>
          <p:cNvPicPr>
            <a:picLocks noChangeAspect="1"/>
          </p:cNvPicPr>
          <p:nvPr/>
        </p:nvPicPr>
        <p:blipFill rotWithShape="1">
          <a:blip r:embed="rId4"/>
          <a:srcRect l="26875" t="14323" r="25625" b="6770"/>
          <a:stretch/>
        </p:blipFill>
        <p:spPr>
          <a:xfrm>
            <a:off x="8218273" y="1981200"/>
            <a:ext cx="3392535" cy="4508500"/>
          </a:xfrm>
          <a:prstGeom prst="rect">
            <a:avLst/>
          </a:prstGeom>
        </p:spPr>
      </p:pic>
    </p:spTree>
    <p:extLst>
      <p:ext uri="{BB962C8B-B14F-4D97-AF65-F5344CB8AC3E}">
        <p14:creationId xmlns:p14="http://schemas.microsoft.com/office/powerpoint/2010/main" val="12504011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rotWithShape="1">
          <a:blip r:embed="rId2"/>
          <a:srcRect l="24588" t="14932" r="24035" b="5309"/>
          <a:stretch/>
        </p:blipFill>
        <p:spPr>
          <a:xfrm>
            <a:off x="389578" y="2019300"/>
            <a:ext cx="3395022" cy="4216400"/>
          </a:xfrm>
          <a:prstGeom prst="rect">
            <a:avLst/>
          </a:prstGeom>
        </p:spPr>
      </p:pic>
      <p:pic>
        <p:nvPicPr>
          <p:cNvPr id="5" name="Imagen 4"/>
          <p:cNvPicPr>
            <a:picLocks noChangeAspect="1"/>
          </p:cNvPicPr>
          <p:nvPr/>
        </p:nvPicPr>
        <p:blipFill rotWithShape="1">
          <a:blip r:embed="rId3"/>
          <a:srcRect l="26042" t="14453" r="23229" b="5990"/>
          <a:stretch/>
        </p:blipFill>
        <p:spPr>
          <a:xfrm>
            <a:off x="3886200" y="2019300"/>
            <a:ext cx="3361821" cy="4217808"/>
          </a:xfrm>
          <a:prstGeom prst="rect">
            <a:avLst/>
          </a:prstGeom>
        </p:spPr>
      </p:pic>
      <p:pic>
        <p:nvPicPr>
          <p:cNvPr id="6" name="Imagen 5"/>
          <p:cNvPicPr>
            <a:picLocks noChangeAspect="1"/>
          </p:cNvPicPr>
          <p:nvPr/>
        </p:nvPicPr>
        <p:blipFill rotWithShape="1">
          <a:blip r:embed="rId4"/>
          <a:srcRect l="26563" t="14452" r="23854" b="12631"/>
          <a:stretch/>
        </p:blipFill>
        <p:spPr>
          <a:xfrm>
            <a:off x="7595234" y="2146300"/>
            <a:ext cx="3745865" cy="4406900"/>
          </a:xfrm>
          <a:prstGeom prst="rect">
            <a:avLst/>
          </a:prstGeom>
        </p:spPr>
      </p:pic>
    </p:spTree>
    <p:extLst>
      <p:ext uri="{BB962C8B-B14F-4D97-AF65-F5344CB8AC3E}">
        <p14:creationId xmlns:p14="http://schemas.microsoft.com/office/powerpoint/2010/main" val="6294872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38446" y="1955798"/>
            <a:ext cx="4277054" cy="4673602"/>
          </a:xfrm>
        </p:spPr>
      </p:pic>
      <p:sp>
        <p:nvSpPr>
          <p:cNvPr id="5" name="Rectángulo 4"/>
          <p:cNvSpPr/>
          <p:nvPr/>
        </p:nvSpPr>
        <p:spPr>
          <a:xfrm>
            <a:off x="876671" y="2552698"/>
            <a:ext cx="3923929" cy="1323439"/>
          </a:xfrm>
          <a:prstGeom prst="rect">
            <a:avLst/>
          </a:prstGeom>
        </p:spPr>
        <p:txBody>
          <a:bodyPr wrap="square">
            <a:spAutoFit/>
          </a:bodyPr>
          <a:lstStyle/>
          <a:p>
            <a:r>
              <a:rPr lang="es-MX" sz="1000" dirty="0"/>
              <a:t>https://www.google.com.mx/</a:t>
            </a:r>
            <a:r>
              <a:rPr lang="es-MX" sz="1000" dirty="0" err="1"/>
              <a:t>search?biw</a:t>
            </a:r>
            <a:r>
              <a:rPr lang="es-MX" sz="1000" dirty="0"/>
              <a:t>=1280&amp;bih=907&amp;tbm=</a:t>
            </a:r>
            <a:r>
              <a:rPr lang="es-MX" sz="1000" dirty="0" err="1"/>
              <a:t>isch&amp;sa</a:t>
            </a:r>
            <a:r>
              <a:rPr lang="es-MX" sz="1000" dirty="0"/>
              <a:t>=1&amp;ei=DWHfWtm7CcaEsAWp07joDA&amp;q=</a:t>
            </a:r>
            <a:r>
              <a:rPr lang="es-MX" sz="1000" dirty="0" err="1"/>
              <a:t>formato+en+blanco+de+secuencia+didactica&amp;oq</a:t>
            </a:r>
            <a:r>
              <a:rPr lang="es-MX" sz="1000" dirty="0"/>
              <a:t>=</a:t>
            </a:r>
            <a:r>
              <a:rPr lang="es-MX" sz="1000" dirty="0" err="1"/>
              <a:t>formato+EN+BLANCO+DE</a:t>
            </a:r>
            <a:r>
              <a:rPr lang="es-MX" sz="1000" dirty="0"/>
              <a:t>++</a:t>
            </a:r>
            <a:r>
              <a:rPr lang="es-MX" sz="1000" dirty="0" err="1"/>
              <a:t>secuencia+didactica&amp;gs_l</a:t>
            </a:r>
            <a:r>
              <a:rPr lang="es-MX" sz="1000" dirty="0"/>
              <a:t>=psy-ab.1.0.0.55615.58669.0.60275.14.14.0.0.0.0.130.1243.9j5.14.0....0...1c.1.64.psy-ab..0.5.570...0i67k1j0i24k1j0i13k1j0i13i30k1.0.DXKDWy6n5RQ#imgrc=y86fj6k_n-tjlM:</a:t>
            </a:r>
          </a:p>
        </p:txBody>
      </p:sp>
    </p:spTree>
    <p:extLst>
      <p:ext uri="{BB962C8B-B14F-4D97-AF65-F5344CB8AC3E}">
        <p14:creationId xmlns:p14="http://schemas.microsoft.com/office/powerpoint/2010/main" val="31063938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PRODUCTO 12 </a:t>
            </a:r>
            <a:endParaRPr lang="es-MX" dirty="0"/>
          </a:p>
        </p:txBody>
      </p:sp>
      <p:pic>
        <p:nvPicPr>
          <p:cNvPr id="4" name="Marcador de contenido 3"/>
          <p:cNvPicPr>
            <a:picLocks noGrp="1" noChangeAspect="1"/>
          </p:cNvPicPr>
          <p:nvPr>
            <p:ph idx="1"/>
          </p:nvPr>
        </p:nvPicPr>
        <p:blipFill rotWithShape="1">
          <a:blip r:embed="rId2"/>
          <a:srcRect l="10839" t="17350" r="9611" b="28442"/>
          <a:stretch/>
        </p:blipFill>
        <p:spPr>
          <a:xfrm>
            <a:off x="296063" y="2641599"/>
            <a:ext cx="5987282" cy="3263901"/>
          </a:xfrm>
          <a:prstGeom prst="rect">
            <a:avLst/>
          </a:prstGeom>
        </p:spPr>
      </p:pic>
      <p:pic>
        <p:nvPicPr>
          <p:cNvPr id="5" name="Imagen 4"/>
          <p:cNvPicPr>
            <a:picLocks noChangeAspect="1"/>
          </p:cNvPicPr>
          <p:nvPr/>
        </p:nvPicPr>
        <p:blipFill rotWithShape="1">
          <a:blip r:embed="rId3"/>
          <a:srcRect l="12545" t="25391" r="14848" b="15862"/>
          <a:stretch/>
        </p:blipFill>
        <p:spPr>
          <a:xfrm>
            <a:off x="5999265" y="2641599"/>
            <a:ext cx="5611543" cy="3632200"/>
          </a:xfrm>
          <a:prstGeom prst="rect">
            <a:avLst/>
          </a:prstGeom>
        </p:spPr>
      </p:pic>
    </p:spTree>
    <p:extLst>
      <p:ext uri="{BB962C8B-B14F-4D97-AF65-F5344CB8AC3E}">
        <p14:creationId xmlns:p14="http://schemas.microsoft.com/office/powerpoint/2010/main" val="11600985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5"/>
          <p:cNvPicPr>
            <a:picLocks noChangeAspect="1"/>
          </p:cNvPicPr>
          <p:nvPr/>
        </p:nvPicPr>
        <p:blipFill rotWithShape="1">
          <a:blip r:embed="rId2"/>
          <a:srcRect l="27902" t="16288" r="23673" b="5999"/>
          <a:stretch/>
        </p:blipFill>
        <p:spPr>
          <a:xfrm>
            <a:off x="1511300" y="1828590"/>
            <a:ext cx="3848100" cy="4940300"/>
          </a:xfrm>
          <a:prstGeom prst="rect">
            <a:avLst/>
          </a:prstGeom>
        </p:spPr>
      </p:pic>
      <p:pic>
        <p:nvPicPr>
          <p:cNvPr id="5" name="Marcador de contenido 3"/>
          <p:cNvPicPr>
            <a:picLocks noGrp="1" noChangeAspect="1"/>
          </p:cNvPicPr>
          <p:nvPr>
            <p:ph idx="1"/>
          </p:nvPr>
        </p:nvPicPr>
        <p:blipFill>
          <a:blip r:embed="rId3"/>
          <a:stretch>
            <a:fillRect/>
          </a:stretch>
        </p:blipFill>
        <p:spPr>
          <a:xfrm>
            <a:off x="6042804" y="2234780"/>
            <a:ext cx="4657637" cy="4127920"/>
          </a:xfrm>
          <a:prstGeom prst="rect">
            <a:avLst/>
          </a:prstGeom>
        </p:spPr>
      </p:pic>
    </p:spTree>
    <p:extLst>
      <p:ext uri="{BB962C8B-B14F-4D97-AF65-F5344CB8AC3E}">
        <p14:creationId xmlns:p14="http://schemas.microsoft.com/office/powerpoint/2010/main" val="8804288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smtClean="0"/>
              <a:t>5 I  PRODUCTO 12  EVALUACIÓN. FORMATOS. GRUPO HETEROGÉNEO</a:t>
            </a:r>
            <a:br>
              <a:rPr lang="es-MX" dirty="0" smtClean="0"/>
            </a:br>
            <a:r>
              <a:rPr lang="es-MX" dirty="0" smtClean="0"/>
              <a:t>FORMATO PLANEACIÓN GENERAL </a:t>
            </a:r>
            <a:endParaRPr lang="es-MX" dirty="0"/>
          </a:p>
        </p:txBody>
      </p:sp>
      <p:pic>
        <p:nvPicPr>
          <p:cNvPr id="5" name="Imagen 4"/>
          <p:cNvPicPr>
            <a:picLocks noChangeAspect="1"/>
          </p:cNvPicPr>
          <p:nvPr/>
        </p:nvPicPr>
        <p:blipFill rotWithShape="1">
          <a:blip r:embed="rId2"/>
          <a:srcRect l="11979" t="16276" r="10104" b="12760"/>
          <a:stretch/>
        </p:blipFill>
        <p:spPr>
          <a:xfrm>
            <a:off x="6007100" y="2108200"/>
            <a:ext cx="5769482" cy="4203700"/>
          </a:xfrm>
          <a:prstGeom prst="rect">
            <a:avLst/>
          </a:prstGeom>
        </p:spPr>
      </p:pic>
      <p:pic>
        <p:nvPicPr>
          <p:cNvPr id="6" name="Marcador de contenido 5"/>
          <p:cNvPicPr>
            <a:picLocks noGrp="1" noChangeAspect="1"/>
          </p:cNvPicPr>
          <p:nvPr>
            <p:ph idx="1"/>
          </p:nvPr>
        </p:nvPicPr>
        <p:blipFill rotWithShape="1">
          <a:blip r:embed="rId3"/>
          <a:srcRect l="11054" t="14933" r="11328" b="15667"/>
          <a:stretch/>
        </p:blipFill>
        <p:spPr>
          <a:xfrm>
            <a:off x="497551" y="2370930"/>
            <a:ext cx="5509549" cy="3940969"/>
          </a:xfrm>
          <a:prstGeom prst="rect">
            <a:avLst/>
          </a:prstGeom>
        </p:spPr>
      </p:pic>
    </p:spTree>
    <p:extLst>
      <p:ext uri="{BB962C8B-B14F-4D97-AF65-F5344CB8AC3E}">
        <p14:creationId xmlns:p14="http://schemas.microsoft.com/office/powerpoint/2010/main" val="4032980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r>
              <a:rPr lang="es-MX" dirty="0"/>
              <a:t>Producto 8. Elaboración de Proyecto</a:t>
            </a:r>
          </a:p>
          <a:p>
            <a:r>
              <a:rPr lang="es-MX" dirty="0"/>
              <a:t>Producto 9. Fotografías </a:t>
            </a:r>
          </a:p>
          <a:p>
            <a:r>
              <a:rPr lang="es-MX" dirty="0"/>
              <a:t>Producto 10.  Organizador Gráfico sobre Evaluación</a:t>
            </a:r>
          </a:p>
          <a:p>
            <a:r>
              <a:rPr lang="es-MX" dirty="0"/>
              <a:t>Producto 11. Formatos para Planeación General y Planeación Sesión por Sesión</a:t>
            </a:r>
          </a:p>
          <a:p>
            <a:r>
              <a:rPr lang="es-MX" dirty="0"/>
              <a:t>Producto 12. Formatos elegidos  Planeación General y Planeación por Sesión.</a:t>
            </a:r>
          </a:p>
          <a:p>
            <a:r>
              <a:rPr lang="es-MX" dirty="0"/>
              <a:t>Producto 13. Pasos para realizar una infografía</a:t>
            </a:r>
          </a:p>
          <a:p>
            <a:r>
              <a:rPr lang="es-MX" dirty="0"/>
              <a:t>Producto 14. Infografía</a:t>
            </a:r>
          </a:p>
          <a:p>
            <a:r>
              <a:rPr lang="es-MX" dirty="0"/>
              <a:t>Producto 15. Reflexiones Personales</a:t>
            </a:r>
          </a:p>
          <a:p>
            <a:endParaRPr lang="es-MX" dirty="0"/>
          </a:p>
        </p:txBody>
      </p:sp>
    </p:spTree>
    <p:extLst>
      <p:ext uri="{BB962C8B-B14F-4D97-AF65-F5344CB8AC3E}">
        <p14:creationId xmlns:p14="http://schemas.microsoft.com/office/powerpoint/2010/main" val="32687217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rotWithShape="1">
          <a:blip r:embed="rId2"/>
          <a:srcRect l="10225" t="17350" r="8844" b="31895"/>
          <a:stretch/>
        </p:blipFill>
        <p:spPr>
          <a:xfrm>
            <a:off x="736599" y="2717800"/>
            <a:ext cx="4940301" cy="2478582"/>
          </a:xfrm>
          <a:prstGeom prst="rect">
            <a:avLst/>
          </a:prstGeom>
        </p:spPr>
      </p:pic>
      <p:pic>
        <p:nvPicPr>
          <p:cNvPr id="5" name="Imagen 4"/>
          <p:cNvPicPr>
            <a:picLocks noChangeAspect="1"/>
          </p:cNvPicPr>
          <p:nvPr/>
        </p:nvPicPr>
        <p:blipFill rotWithShape="1">
          <a:blip r:embed="rId3"/>
          <a:srcRect l="9687" t="15234" r="11979" b="12370"/>
          <a:stretch/>
        </p:blipFill>
        <p:spPr>
          <a:xfrm>
            <a:off x="5447386" y="1929158"/>
            <a:ext cx="6290422" cy="4650897"/>
          </a:xfrm>
          <a:prstGeom prst="rect">
            <a:avLst/>
          </a:prstGeom>
        </p:spPr>
      </p:pic>
    </p:spTree>
    <p:extLst>
      <p:ext uri="{BB962C8B-B14F-4D97-AF65-F5344CB8AC3E}">
        <p14:creationId xmlns:p14="http://schemas.microsoft.com/office/powerpoint/2010/main" val="4526887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rotWithShape="1">
          <a:blip r:embed="rId2"/>
          <a:srcRect l="10501" t="16660" r="10223" b="12559"/>
          <a:stretch/>
        </p:blipFill>
        <p:spPr>
          <a:xfrm>
            <a:off x="355600" y="2158999"/>
            <a:ext cx="5143500" cy="3673930"/>
          </a:xfrm>
          <a:prstGeom prst="rect">
            <a:avLst/>
          </a:prstGeom>
        </p:spPr>
      </p:pic>
      <p:pic>
        <p:nvPicPr>
          <p:cNvPr id="5" name="Imagen 4"/>
          <p:cNvPicPr>
            <a:picLocks noChangeAspect="1"/>
          </p:cNvPicPr>
          <p:nvPr/>
        </p:nvPicPr>
        <p:blipFill rotWithShape="1">
          <a:blip r:embed="rId3"/>
          <a:srcRect l="8438" t="16015" r="13021" b="12761"/>
          <a:stretch/>
        </p:blipFill>
        <p:spPr>
          <a:xfrm>
            <a:off x="5376514" y="1828698"/>
            <a:ext cx="6234294" cy="4522757"/>
          </a:xfrm>
          <a:prstGeom prst="rect">
            <a:avLst/>
          </a:prstGeom>
        </p:spPr>
      </p:pic>
    </p:spTree>
    <p:extLst>
      <p:ext uri="{BB962C8B-B14F-4D97-AF65-F5344CB8AC3E}">
        <p14:creationId xmlns:p14="http://schemas.microsoft.com/office/powerpoint/2010/main" val="12934779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rotWithShape="1">
          <a:blip r:embed="rId2"/>
          <a:srcRect l="11882" t="15624" r="10500" b="34311"/>
          <a:stretch/>
        </p:blipFill>
        <p:spPr>
          <a:xfrm>
            <a:off x="952499" y="2527299"/>
            <a:ext cx="5316131" cy="3136901"/>
          </a:xfrm>
          <a:prstGeom prst="rect">
            <a:avLst/>
          </a:prstGeom>
        </p:spPr>
      </p:pic>
    </p:spTree>
    <p:extLst>
      <p:ext uri="{BB962C8B-B14F-4D97-AF65-F5344CB8AC3E}">
        <p14:creationId xmlns:p14="http://schemas.microsoft.com/office/powerpoint/2010/main" val="17449039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smtClean="0"/>
              <a:t/>
            </a:r>
            <a:br>
              <a:rPr lang="es-MX" dirty="0" smtClean="0"/>
            </a:br>
            <a:r>
              <a:rPr lang="es-MX" dirty="0"/>
              <a:t/>
            </a:r>
            <a:br>
              <a:rPr lang="es-MX" dirty="0"/>
            </a:br>
            <a:r>
              <a:rPr lang="es-MX" dirty="0" smtClean="0"/>
              <a:t>FORMATO PLANEACIÓN SESIÓN POR SESIÓN DE PROYECTO INTERDISCIPLINARIO </a:t>
            </a:r>
            <a:endParaRPr lang="es-MX" dirty="0"/>
          </a:p>
        </p:txBody>
      </p:sp>
      <p:pic>
        <p:nvPicPr>
          <p:cNvPr id="5" name="Imagen 4"/>
          <p:cNvPicPr>
            <a:picLocks noChangeAspect="1"/>
          </p:cNvPicPr>
          <p:nvPr/>
        </p:nvPicPr>
        <p:blipFill>
          <a:blip r:embed="rId2"/>
          <a:stretch>
            <a:fillRect/>
          </a:stretch>
        </p:blipFill>
        <p:spPr>
          <a:xfrm>
            <a:off x="5878920" y="1917041"/>
            <a:ext cx="4270587" cy="4775859"/>
          </a:xfrm>
          <a:prstGeom prst="rect">
            <a:avLst/>
          </a:prstGeom>
        </p:spPr>
      </p:pic>
      <p:pic>
        <p:nvPicPr>
          <p:cNvPr id="7" name="Marcador de contenido 6"/>
          <p:cNvPicPr>
            <a:picLocks noGrp="1" noChangeAspect="1"/>
          </p:cNvPicPr>
          <p:nvPr>
            <p:ph idx="1"/>
          </p:nvPr>
        </p:nvPicPr>
        <p:blipFill rotWithShape="1">
          <a:blip r:embed="rId3"/>
          <a:srcRect l="25969" t="14588" r="26798" b="7380"/>
          <a:stretch/>
        </p:blipFill>
        <p:spPr>
          <a:xfrm>
            <a:off x="1612900" y="1917041"/>
            <a:ext cx="3937000" cy="4884377"/>
          </a:xfrm>
          <a:prstGeom prst="rect">
            <a:avLst/>
          </a:prstGeom>
        </p:spPr>
      </p:pic>
    </p:spTree>
    <p:extLst>
      <p:ext uri="{BB962C8B-B14F-4D97-AF65-F5344CB8AC3E}">
        <p14:creationId xmlns:p14="http://schemas.microsoft.com/office/powerpoint/2010/main" val="34104804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a:stretch>
            <a:fillRect/>
          </a:stretch>
        </p:blipFill>
        <p:spPr>
          <a:xfrm>
            <a:off x="1744861" y="2232025"/>
            <a:ext cx="2758678" cy="3678238"/>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794" y="2601516"/>
            <a:ext cx="4100512" cy="3075384"/>
          </a:xfrm>
          <a:prstGeom prst="rect">
            <a:avLst/>
          </a:prstGeom>
        </p:spPr>
      </p:pic>
    </p:spTree>
    <p:extLst>
      <p:ext uri="{BB962C8B-B14F-4D97-AF65-F5344CB8AC3E}">
        <p14:creationId xmlns:p14="http://schemas.microsoft.com/office/powerpoint/2010/main" val="1662849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5000" y="702156"/>
            <a:ext cx="10975808" cy="593244"/>
          </a:xfrm>
        </p:spPr>
        <p:txBody>
          <a:bodyPr/>
          <a:lstStyle/>
          <a:p>
            <a:r>
              <a:rPr lang="es-MX" dirty="0" smtClean="0"/>
              <a:t>5 I  Producto 13     pasos  para realizar una infografía  </a:t>
            </a:r>
            <a:endParaRPr lang="es-MX" dirty="0"/>
          </a:p>
        </p:txBody>
      </p:sp>
      <p:cxnSp>
        <p:nvCxnSpPr>
          <p:cNvPr id="7" name="Conector recto de flecha 6"/>
          <p:cNvCxnSpPr/>
          <p:nvPr/>
        </p:nvCxnSpPr>
        <p:spPr>
          <a:xfrm flipH="1">
            <a:off x="1621826" y="2193145"/>
            <a:ext cx="3099399" cy="464121"/>
          </a:xfrm>
          <a:prstGeom prst="straightConnector1">
            <a:avLst/>
          </a:prstGeom>
          <a:ln>
            <a:solidFill>
              <a:srgbClr val="11472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flipH="1">
            <a:off x="3357712" y="2609314"/>
            <a:ext cx="1246038" cy="545098"/>
          </a:xfrm>
          <a:prstGeom prst="straightConnector1">
            <a:avLst/>
          </a:prstGeom>
          <a:ln>
            <a:solidFill>
              <a:srgbClr val="114727"/>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H="1">
            <a:off x="2877741" y="2728357"/>
            <a:ext cx="2072084" cy="1778000"/>
          </a:xfrm>
          <a:prstGeom prst="straightConnector1">
            <a:avLst/>
          </a:prstGeom>
          <a:ln>
            <a:solidFill>
              <a:srgbClr val="11472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H="1">
            <a:off x="4688284" y="2908300"/>
            <a:ext cx="563166" cy="796925"/>
          </a:xfrm>
          <a:prstGeom prst="straightConnector1">
            <a:avLst/>
          </a:prstGeom>
          <a:ln>
            <a:solidFill>
              <a:srgbClr val="114727"/>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flipH="1">
            <a:off x="5392727" y="3029982"/>
            <a:ext cx="312668" cy="2086886"/>
          </a:xfrm>
          <a:prstGeom prst="straightConnector1">
            <a:avLst/>
          </a:prstGeom>
          <a:ln>
            <a:solidFill>
              <a:srgbClr val="11472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a:off x="6139964" y="2981022"/>
            <a:ext cx="168402" cy="1005198"/>
          </a:xfrm>
          <a:prstGeom prst="straightConnector1">
            <a:avLst/>
          </a:prstGeom>
          <a:ln>
            <a:solidFill>
              <a:srgbClr val="114727"/>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a:off x="6512815" y="2902046"/>
            <a:ext cx="1584233" cy="2188418"/>
          </a:xfrm>
          <a:prstGeom prst="straightConnector1">
            <a:avLst/>
          </a:prstGeom>
          <a:ln>
            <a:solidFill>
              <a:srgbClr val="114727"/>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p:nvPr/>
        </p:nvCxnSpPr>
        <p:spPr>
          <a:xfrm>
            <a:off x="6784456" y="2690318"/>
            <a:ext cx="852339" cy="927039"/>
          </a:xfrm>
          <a:prstGeom prst="straightConnector1">
            <a:avLst/>
          </a:prstGeom>
          <a:ln>
            <a:solidFill>
              <a:srgbClr val="11472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a:off x="6850968" y="2512851"/>
            <a:ext cx="2809070" cy="1443217"/>
          </a:xfrm>
          <a:prstGeom prst="straightConnector1">
            <a:avLst/>
          </a:prstGeom>
          <a:ln>
            <a:solidFill>
              <a:srgbClr val="114727"/>
            </a:solidFill>
            <a:tailEnd type="triangle"/>
          </a:ln>
        </p:spPr>
        <p:style>
          <a:lnRef idx="1">
            <a:schemeClr val="accent1"/>
          </a:lnRef>
          <a:fillRef idx="0">
            <a:schemeClr val="accent1"/>
          </a:fillRef>
          <a:effectRef idx="0">
            <a:schemeClr val="accent1"/>
          </a:effectRef>
          <a:fontRef idx="minor">
            <a:schemeClr val="tx1"/>
          </a:fontRef>
        </p:style>
      </p:cxnSp>
      <p:sp>
        <p:nvSpPr>
          <p:cNvPr id="30" name="Elipse 29"/>
          <p:cNvSpPr/>
          <p:nvPr/>
        </p:nvSpPr>
        <p:spPr>
          <a:xfrm>
            <a:off x="193180" y="2564660"/>
            <a:ext cx="1390650" cy="796925"/>
          </a:xfrm>
          <a:prstGeom prst="ellipse">
            <a:avLst/>
          </a:prstGeom>
          <a:solidFill>
            <a:srgbClr val="92D050"/>
          </a:solidFill>
          <a:ln>
            <a:solidFill>
              <a:srgbClr val="114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Elipse 30"/>
          <p:cNvSpPr/>
          <p:nvPr/>
        </p:nvSpPr>
        <p:spPr>
          <a:xfrm>
            <a:off x="5184775" y="1937266"/>
            <a:ext cx="1536700" cy="861457"/>
          </a:xfrm>
          <a:prstGeom prst="ellipse">
            <a:avLst/>
          </a:prstGeom>
          <a:solidFill>
            <a:srgbClr val="92D050"/>
          </a:solidFill>
          <a:ln>
            <a:solidFill>
              <a:srgbClr val="114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2" name="CuadroTexto 31"/>
          <p:cNvSpPr txBox="1"/>
          <p:nvPr/>
        </p:nvSpPr>
        <p:spPr>
          <a:xfrm>
            <a:off x="5498306" y="2168525"/>
            <a:ext cx="1147763" cy="369332"/>
          </a:xfrm>
          <a:prstGeom prst="rect">
            <a:avLst/>
          </a:prstGeom>
          <a:noFill/>
        </p:spPr>
        <p:txBody>
          <a:bodyPr wrap="square" rtlCol="0">
            <a:spAutoFit/>
          </a:bodyPr>
          <a:lstStyle/>
          <a:p>
            <a:r>
              <a:rPr lang="es-MX" dirty="0" smtClean="0"/>
              <a:t>PASOS </a:t>
            </a:r>
            <a:endParaRPr lang="es-MX" dirty="0"/>
          </a:p>
        </p:txBody>
      </p:sp>
      <p:sp>
        <p:nvSpPr>
          <p:cNvPr id="33" name="CuadroTexto 32"/>
          <p:cNvSpPr txBox="1"/>
          <p:nvPr/>
        </p:nvSpPr>
        <p:spPr>
          <a:xfrm>
            <a:off x="193180" y="2798723"/>
            <a:ext cx="1292225" cy="461665"/>
          </a:xfrm>
          <a:prstGeom prst="rect">
            <a:avLst/>
          </a:prstGeom>
          <a:noFill/>
        </p:spPr>
        <p:txBody>
          <a:bodyPr wrap="square" rtlCol="0">
            <a:spAutoFit/>
          </a:bodyPr>
          <a:lstStyle/>
          <a:p>
            <a:pPr algn="ctr"/>
            <a:r>
              <a:rPr lang="es-MX" sz="1200" dirty="0" smtClean="0"/>
              <a:t>I. Elección del tema </a:t>
            </a:r>
            <a:endParaRPr lang="es-MX" sz="1200" dirty="0"/>
          </a:p>
        </p:txBody>
      </p:sp>
      <p:sp>
        <p:nvSpPr>
          <p:cNvPr id="37" name="Elipse 36"/>
          <p:cNvSpPr/>
          <p:nvPr/>
        </p:nvSpPr>
        <p:spPr>
          <a:xfrm>
            <a:off x="1942598" y="3041678"/>
            <a:ext cx="1327944" cy="760968"/>
          </a:xfrm>
          <a:prstGeom prst="ellipse">
            <a:avLst/>
          </a:prstGeom>
          <a:solidFill>
            <a:srgbClr val="92D050"/>
          </a:solidFill>
          <a:ln>
            <a:solidFill>
              <a:srgbClr val="114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CuadroTexto 37"/>
          <p:cNvSpPr txBox="1"/>
          <p:nvPr/>
        </p:nvSpPr>
        <p:spPr>
          <a:xfrm>
            <a:off x="2102025" y="3136085"/>
            <a:ext cx="1157261" cy="461665"/>
          </a:xfrm>
          <a:prstGeom prst="rect">
            <a:avLst/>
          </a:prstGeom>
          <a:noFill/>
        </p:spPr>
        <p:txBody>
          <a:bodyPr wrap="square" rtlCol="0">
            <a:spAutoFit/>
          </a:bodyPr>
          <a:lstStyle/>
          <a:p>
            <a:pPr algn="ctr"/>
            <a:r>
              <a:rPr lang="es-MX" sz="1200" dirty="0" err="1" smtClean="0"/>
              <a:t>II.Recolección</a:t>
            </a:r>
            <a:r>
              <a:rPr lang="es-MX" sz="1200" dirty="0" smtClean="0"/>
              <a:t> de información </a:t>
            </a:r>
            <a:endParaRPr lang="es-MX" sz="1200" dirty="0"/>
          </a:p>
        </p:txBody>
      </p:sp>
      <p:sp>
        <p:nvSpPr>
          <p:cNvPr id="40" name="Elipse 39"/>
          <p:cNvSpPr/>
          <p:nvPr/>
        </p:nvSpPr>
        <p:spPr>
          <a:xfrm>
            <a:off x="1621826" y="4498895"/>
            <a:ext cx="1445220" cy="853043"/>
          </a:xfrm>
          <a:prstGeom prst="ellipse">
            <a:avLst/>
          </a:prstGeom>
          <a:solidFill>
            <a:srgbClr val="92D050"/>
          </a:solidFill>
          <a:ln>
            <a:solidFill>
              <a:srgbClr val="114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CuadroTexto 40"/>
          <p:cNvSpPr txBox="1"/>
          <p:nvPr/>
        </p:nvSpPr>
        <p:spPr>
          <a:xfrm>
            <a:off x="1812575" y="4634848"/>
            <a:ext cx="1214690" cy="461665"/>
          </a:xfrm>
          <a:prstGeom prst="rect">
            <a:avLst/>
          </a:prstGeom>
          <a:noFill/>
        </p:spPr>
        <p:txBody>
          <a:bodyPr wrap="square" rtlCol="0">
            <a:spAutoFit/>
          </a:bodyPr>
          <a:lstStyle/>
          <a:p>
            <a:pPr algn="ctr"/>
            <a:r>
              <a:rPr lang="es-MX" sz="1200" dirty="0" err="1" smtClean="0"/>
              <a:t>III.Organización</a:t>
            </a:r>
            <a:r>
              <a:rPr lang="es-MX" sz="1200" dirty="0" smtClean="0"/>
              <a:t> de información </a:t>
            </a:r>
            <a:endParaRPr lang="es-MX" sz="1200" dirty="0"/>
          </a:p>
        </p:txBody>
      </p:sp>
      <p:sp>
        <p:nvSpPr>
          <p:cNvPr id="44" name="Elipse 43"/>
          <p:cNvSpPr/>
          <p:nvPr/>
        </p:nvSpPr>
        <p:spPr>
          <a:xfrm>
            <a:off x="3885009" y="3881591"/>
            <a:ext cx="1223454" cy="899196"/>
          </a:xfrm>
          <a:prstGeom prst="ellipse">
            <a:avLst/>
          </a:prstGeom>
          <a:solidFill>
            <a:srgbClr val="92D050"/>
          </a:solidFill>
          <a:ln>
            <a:solidFill>
              <a:srgbClr val="114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CuadroTexto 44"/>
          <p:cNvSpPr txBox="1"/>
          <p:nvPr/>
        </p:nvSpPr>
        <p:spPr>
          <a:xfrm>
            <a:off x="3943000" y="4179041"/>
            <a:ext cx="1211273" cy="276999"/>
          </a:xfrm>
          <a:prstGeom prst="rect">
            <a:avLst/>
          </a:prstGeom>
          <a:noFill/>
        </p:spPr>
        <p:txBody>
          <a:bodyPr wrap="square" rtlCol="0">
            <a:spAutoFit/>
          </a:bodyPr>
          <a:lstStyle/>
          <a:p>
            <a:r>
              <a:rPr lang="es-MX" sz="1200" dirty="0" err="1" smtClean="0"/>
              <a:t>IV.Jerarquización</a:t>
            </a:r>
            <a:r>
              <a:rPr lang="es-MX" sz="1200" dirty="0" smtClean="0"/>
              <a:t> </a:t>
            </a:r>
            <a:endParaRPr lang="es-MX" sz="1200" dirty="0"/>
          </a:p>
        </p:txBody>
      </p:sp>
      <p:sp>
        <p:nvSpPr>
          <p:cNvPr id="47" name="Elipse 46"/>
          <p:cNvSpPr/>
          <p:nvPr/>
        </p:nvSpPr>
        <p:spPr>
          <a:xfrm>
            <a:off x="4590255" y="5184963"/>
            <a:ext cx="1322389" cy="1026636"/>
          </a:xfrm>
          <a:prstGeom prst="ellipse">
            <a:avLst/>
          </a:prstGeom>
          <a:solidFill>
            <a:srgbClr val="92D050"/>
          </a:solidFill>
          <a:ln>
            <a:solidFill>
              <a:srgbClr val="114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CuadroTexto 48"/>
          <p:cNvSpPr txBox="1"/>
          <p:nvPr/>
        </p:nvSpPr>
        <p:spPr>
          <a:xfrm>
            <a:off x="4803080" y="5459392"/>
            <a:ext cx="1027906" cy="461665"/>
          </a:xfrm>
          <a:prstGeom prst="rect">
            <a:avLst/>
          </a:prstGeom>
          <a:noFill/>
        </p:spPr>
        <p:txBody>
          <a:bodyPr wrap="square" rtlCol="0">
            <a:spAutoFit/>
          </a:bodyPr>
          <a:lstStyle/>
          <a:p>
            <a:r>
              <a:rPr lang="es-MX" sz="1200" dirty="0" err="1" smtClean="0"/>
              <a:t>V.Establecer</a:t>
            </a:r>
            <a:r>
              <a:rPr lang="es-MX" sz="1200" dirty="0" smtClean="0"/>
              <a:t> conexiones</a:t>
            </a:r>
            <a:endParaRPr lang="es-MX" sz="1200" dirty="0"/>
          </a:p>
        </p:txBody>
      </p:sp>
      <p:sp>
        <p:nvSpPr>
          <p:cNvPr id="52" name="Elipse 51"/>
          <p:cNvSpPr/>
          <p:nvPr/>
        </p:nvSpPr>
        <p:spPr>
          <a:xfrm>
            <a:off x="5912644" y="4102615"/>
            <a:ext cx="1173559" cy="1014550"/>
          </a:xfrm>
          <a:prstGeom prst="ellipse">
            <a:avLst/>
          </a:prstGeom>
          <a:solidFill>
            <a:srgbClr val="92D050"/>
          </a:solidFill>
          <a:ln>
            <a:solidFill>
              <a:srgbClr val="114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CuadroTexto 52"/>
          <p:cNvSpPr txBox="1"/>
          <p:nvPr/>
        </p:nvSpPr>
        <p:spPr>
          <a:xfrm>
            <a:off x="6045485" y="4369344"/>
            <a:ext cx="1217216" cy="461665"/>
          </a:xfrm>
          <a:prstGeom prst="rect">
            <a:avLst/>
          </a:prstGeom>
          <a:noFill/>
        </p:spPr>
        <p:txBody>
          <a:bodyPr wrap="square" rtlCol="0">
            <a:spAutoFit/>
          </a:bodyPr>
          <a:lstStyle/>
          <a:p>
            <a:r>
              <a:rPr lang="es-MX" sz="1200" dirty="0" err="1" smtClean="0"/>
              <a:t>VI.Planificar</a:t>
            </a:r>
            <a:r>
              <a:rPr lang="es-MX" sz="1200" dirty="0" smtClean="0"/>
              <a:t> la diagramación </a:t>
            </a:r>
            <a:endParaRPr lang="es-MX" sz="1200" dirty="0"/>
          </a:p>
        </p:txBody>
      </p:sp>
      <p:sp>
        <p:nvSpPr>
          <p:cNvPr id="55" name="Elipse 54"/>
          <p:cNvSpPr/>
          <p:nvPr/>
        </p:nvSpPr>
        <p:spPr>
          <a:xfrm>
            <a:off x="7711826" y="5202676"/>
            <a:ext cx="1148457" cy="996049"/>
          </a:xfrm>
          <a:prstGeom prst="ellipse">
            <a:avLst/>
          </a:prstGeom>
          <a:solidFill>
            <a:srgbClr val="92D050"/>
          </a:solidFill>
          <a:ln>
            <a:solidFill>
              <a:srgbClr val="114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6" name="CuadroTexto 55"/>
          <p:cNvSpPr txBox="1"/>
          <p:nvPr/>
        </p:nvSpPr>
        <p:spPr>
          <a:xfrm>
            <a:off x="7668110" y="5459391"/>
            <a:ext cx="1257597" cy="461665"/>
          </a:xfrm>
          <a:prstGeom prst="rect">
            <a:avLst/>
          </a:prstGeom>
          <a:noFill/>
        </p:spPr>
        <p:txBody>
          <a:bodyPr wrap="square" rtlCol="0">
            <a:spAutoFit/>
          </a:bodyPr>
          <a:lstStyle/>
          <a:p>
            <a:pPr algn="ctr"/>
            <a:r>
              <a:rPr lang="es-MX" sz="1200" dirty="0" err="1" smtClean="0"/>
              <a:t>VII.Elección</a:t>
            </a:r>
            <a:r>
              <a:rPr lang="es-MX" sz="1200" dirty="0" smtClean="0"/>
              <a:t> de color </a:t>
            </a:r>
            <a:endParaRPr lang="es-MX" sz="1200" dirty="0"/>
          </a:p>
        </p:txBody>
      </p:sp>
      <p:sp>
        <p:nvSpPr>
          <p:cNvPr id="57" name="Elipse 56"/>
          <p:cNvSpPr/>
          <p:nvPr/>
        </p:nvSpPr>
        <p:spPr>
          <a:xfrm>
            <a:off x="7655149" y="3651009"/>
            <a:ext cx="1087179" cy="812092"/>
          </a:xfrm>
          <a:prstGeom prst="ellipse">
            <a:avLst/>
          </a:prstGeom>
          <a:solidFill>
            <a:srgbClr val="92D050"/>
          </a:solidFill>
          <a:ln>
            <a:solidFill>
              <a:srgbClr val="114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CuadroTexto 57"/>
          <p:cNvSpPr txBox="1"/>
          <p:nvPr/>
        </p:nvSpPr>
        <p:spPr>
          <a:xfrm>
            <a:off x="7754207" y="3733889"/>
            <a:ext cx="946905" cy="646331"/>
          </a:xfrm>
          <a:prstGeom prst="rect">
            <a:avLst/>
          </a:prstGeom>
          <a:noFill/>
        </p:spPr>
        <p:txBody>
          <a:bodyPr wrap="square" rtlCol="0">
            <a:spAutoFit/>
          </a:bodyPr>
          <a:lstStyle/>
          <a:p>
            <a:pPr algn="ctr"/>
            <a:r>
              <a:rPr lang="es-MX" sz="1200" dirty="0" err="1" smtClean="0"/>
              <a:t>VIII.Elección</a:t>
            </a:r>
            <a:r>
              <a:rPr lang="es-MX" sz="1200" dirty="0" smtClean="0"/>
              <a:t> de tipografía </a:t>
            </a:r>
            <a:endParaRPr lang="es-MX" sz="1200" dirty="0"/>
          </a:p>
        </p:txBody>
      </p:sp>
      <p:sp>
        <p:nvSpPr>
          <p:cNvPr id="62" name="Elipse 61"/>
          <p:cNvSpPr/>
          <p:nvPr/>
        </p:nvSpPr>
        <p:spPr>
          <a:xfrm>
            <a:off x="9546509" y="4057054"/>
            <a:ext cx="1206500" cy="641133"/>
          </a:xfrm>
          <a:prstGeom prst="ellipse">
            <a:avLst/>
          </a:prstGeom>
          <a:solidFill>
            <a:srgbClr val="92D050"/>
          </a:solidFill>
          <a:ln>
            <a:solidFill>
              <a:srgbClr val="114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3" name="CuadroTexto 62"/>
          <p:cNvSpPr txBox="1"/>
          <p:nvPr/>
        </p:nvSpPr>
        <p:spPr>
          <a:xfrm>
            <a:off x="9780713" y="4148225"/>
            <a:ext cx="1029752" cy="461665"/>
          </a:xfrm>
          <a:prstGeom prst="rect">
            <a:avLst/>
          </a:prstGeom>
          <a:noFill/>
        </p:spPr>
        <p:txBody>
          <a:bodyPr wrap="square" rtlCol="0">
            <a:spAutoFit/>
          </a:bodyPr>
          <a:lstStyle/>
          <a:p>
            <a:r>
              <a:rPr lang="es-MX" sz="1200" dirty="0" err="1" smtClean="0"/>
              <a:t>IX.Comenzar</a:t>
            </a:r>
            <a:r>
              <a:rPr lang="es-MX" sz="1200" dirty="0" smtClean="0"/>
              <a:t> el diseño </a:t>
            </a:r>
            <a:endParaRPr lang="es-MX" sz="1200" dirty="0"/>
          </a:p>
        </p:txBody>
      </p:sp>
      <p:cxnSp>
        <p:nvCxnSpPr>
          <p:cNvPr id="70" name="Conector recto de flecha 69"/>
          <p:cNvCxnSpPr/>
          <p:nvPr/>
        </p:nvCxnSpPr>
        <p:spPr>
          <a:xfrm>
            <a:off x="6983873" y="2313071"/>
            <a:ext cx="1313035" cy="326356"/>
          </a:xfrm>
          <a:prstGeom prst="straightConnector1">
            <a:avLst/>
          </a:prstGeom>
          <a:ln>
            <a:solidFill>
              <a:srgbClr val="114727"/>
            </a:solidFill>
            <a:tailEnd type="triangle"/>
          </a:ln>
        </p:spPr>
        <p:style>
          <a:lnRef idx="1">
            <a:schemeClr val="accent1"/>
          </a:lnRef>
          <a:fillRef idx="0">
            <a:schemeClr val="accent1"/>
          </a:fillRef>
          <a:effectRef idx="0">
            <a:schemeClr val="accent1"/>
          </a:effectRef>
          <a:fontRef idx="minor">
            <a:schemeClr val="tx1"/>
          </a:fontRef>
        </p:style>
      </p:cxnSp>
      <p:sp>
        <p:nvSpPr>
          <p:cNvPr id="71" name="Elipse 70"/>
          <p:cNvSpPr/>
          <p:nvPr/>
        </p:nvSpPr>
        <p:spPr>
          <a:xfrm>
            <a:off x="8606260" y="2362349"/>
            <a:ext cx="1368178" cy="630198"/>
          </a:xfrm>
          <a:prstGeom prst="ellipse">
            <a:avLst/>
          </a:prstGeom>
          <a:solidFill>
            <a:srgbClr val="92D050"/>
          </a:solidFill>
          <a:ln>
            <a:solidFill>
              <a:srgbClr val="114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2" name="CuadroTexto 71"/>
          <p:cNvSpPr txBox="1"/>
          <p:nvPr/>
        </p:nvSpPr>
        <p:spPr>
          <a:xfrm>
            <a:off x="8860282" y="2446635"/>
            <a:ext cx="1062153" cy="461665"/>
          </a:xfrm>
          <a:prstGeom prst="rect">
            <a:avLst/>
          </a:prstGeom>
          <a:noFill/>
        </p:spPr>
        <p:txBody>
          <a:bodyPr wrap="square" rtlCol="0">
            <a:spAutoFit/>
          </a:bodyPr>
          <a:lstStyle/>
          <a:p>
            <a:r>
              <a:rPr lang="es-MX" sz="1200" dirty="0" err="1" smtClean="0"/>
              <a:t>X.Mencionar</a:t>
            </a:r>
            <a:r>
              <a:rPr lang="es-MX" sz="1200" dirty="0" smtClean="0"/>
              <a:t> fuentes </a:t>
            </a:r>
            <a:endParaRPr lang="es-MX" sz="1200" dirty="0"/>
          </a:p>
        </p:txBody>
      </p:sp>
    </p:spTree>
    <p:extLst>
      <p:ext uri="{BB962C8B-B14F-4D97-AF65-F5344CB8AC3E}">
        <p14:creationId xmlns:p14="http://schemas.microsoft.com/office/powerpoint/2010/main" val="40678367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I   PRODUCTO  14   INFOGRAFÍA</a:t>
            </a:r>
            <a:endParaRPr lang="es-MX" dirty="0"/>
          </a:p>
        </p:txBody>
      </p:sp>
      <p:sp>
        <p:nvSpPr>
          <p:cNvPr id="3" name="Marcador de contenido 2"/>
          <p:cNvSpPr>
            <a:spLocks noGrp="1"/>
          </p:cNvSpPr>
          <p:nvPr>
            <p:ph idx="1"/>
          </p:nvPr>
        </p:nvSpPr>
        <p:spPr/>
        <p:txBody>
          <a:bodyPr/>
          <a:lstStyle/>
          <a:p>
            <a:pPr marL="0" indent="0">
              <a:buNone/>
            </a:pPr>
            <a:endParaRPr lang="es-MX" dirty="0" smtClean="0">
              <a:hlinkClick r:id="rId2"/>
            </a:endParaRPr>
          </a:p>
          <a:p>
            <a:endParaRPr lang="es-MX" dirty="0">
              <a:hlinkClick r:id="rId2"/>
            </a:endParaRPr>
          </a:p>
          <a:p>
            <a:endParaRPr lang="es-MX" dirty="0" smtClean="0">
              <a:hlinkClick r:id="rId2"/>
            </a:endParaRPr>
          </a:p>
          <a:p>
            <a:endParaRPr lang="es-MX" dirty="0">
              <a:hlinkClick r:id="rId2"/>
            </a:endParaRPr>
          </a:p>
          <a:p>
            <a:endParaRPr lang="es-MX" dirty="0" smtClean="0">
              <a:hlinkClick r:id="rId2"/>
            </a:endParaRPr>
          </a:p>
          <a:p>
            <a:endParaRPr lang="es-MX" dirty="0">
              <a:hlinkClick r:id="rId2"/>
            </a:endParaRPr>
          </a:p>
          <a:p>
            <a:endParaRPr lang="es-MX" dirty="0" smtClean="0">
              <a:hlinkClick r:id="rId2"/>
            </a:endParaRPr>
          </a:p>
          <a:p>
            <a:r>
              <a:rPr lang="es-MX" dirty="0" smtClean="0">
                <a:hlinkClick r:id="rId2"/>
              </a:rPr>
              <a:t>ttps</a:t>
            </a:r>
            <a:r>
              <a:rPr lang="es-MX" dirty="0">
                <a:hlinkClick r:id="rId2"/>
              </a:rPr>
              <a:t>://</a:t>
            </a:r>
            <a:r>
              <a:rPr lang="es-MX" dirty="0" smtClean="0">
                <a:hlinkClick r:id="rId2"/>
              </a:rPr>
              <a:t>create.piktochart.com/output/30775858-conexiones-equipo-3</a:t>
            </a:r>
            <a:endParaRPr lang="es-MX" dirty="0" smtClean="0"/>
          </a:p>
          <a:p>
            <a:endParaRPr lang="es-MX"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0054" y="1975544"/>
            <a:ext cx="2024716" cy="4730055"/>
          </a:xfrm>
          <a:prstGeom prst="rect">
            <a:avLst/>
          </a:prstGeom>
        </p:spPr>
      </p:pic>
    </p:spTree>
    <p:extLst>
      <p:ext uri="{BB962C8B-B14F-4D97-AF65-F5344CB8AC3E}">
        <p14:creationId xmlns:p14="http://schemas.microsoft.com/office/powerpoint/2010/main" val="25979206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I  Producto 15  reflexiones personales </a:t>
            </a:r>
            <a:endParaRPr lang="es-MX" dirty="0"/>
          </a:p>
        </p:txBody>
      </p:sp>
      <p:sp>
        <p:nvSpPr>
          <p:cNvPr id="3" name="Marcador de contenido 2"/>
          <p:cNvSpPr>
            <a:spLocks noGrp="1"/>
          </p:cNvSpPr>
          <p:nvPr>
            <p:ph idx="1"/>
          </p:nvPr>
        </p:nvSpPr>
        <p:spPr>
          <a:xfrm>
            <a:off x="419101" y="2180496"/>
            <a:ext cx="10960100" cy="3788503"/>
          </a:xfrm>
        </p:spPr>
        <p:txBody>
          <a:bodyPr>
            <a:normAutofit/>
          </a:bodyPr>
          <a:lstStyle/>
          <a:p>
            <a:r>
              <a:rPr lang="es-MX" dirty="0" smtClean="0"/>
              <a:t>La principal dificultad se presentó en la organización de todas las disciplinas involucradas con la finalidad de lograr una respuesta común encaminada  a  enriquecer el conocimiento así como dar respuesta a los proyectos educativos con una construcción interdisciplinaria con la intención de lograr un impacto social, resolviéndose de manera favorable de tal forma que se pudieron estipular los puntos necesarios para poder llevar a cabo el proyecto.</a:t>
            </a:r>
          </a:p>
          <a:p>
            <a:endParaRPr lang="es-MX" dirty="0"/>
          </a:p>
          <a:p>
            <a:r>
              <a:rPr lang="es-MX" dirty="0" smtClean="0"/>
              <a:t>Considero que el principal obstáculo para la realización de este trabajo fue el establecer las relaciones entre las diversas disciplinas y por lo tanto unificar un tema que abarque las mismas. La forma de resolverlo fue analizando los programas de estudio, las posibles impactos en la comunidad educativa así como la solidaridad en el trabajo; de este trabajo se pudo aprender y aplicar el trabajo multidisciplinario.</a:t>
            </a:r>
            <a:endParaRPr lang="es-MX" dirty="0"/>
          </a:p>
        </p:txBody>
      </p:sp>
      <p:sp>
        <p:nvSpPr>
          <p:cNvPr id="4" name="CuadroTexto 3"/>
          <p:cNvSpPr txBox="1"/>
          <p:nvPr/>
        </p:nvSpPr>
        <p:spPr>
          <a:xfrm>
            <a:off x="581192" y="3733800"/>
            <a:ext cx="11029616" cy="800100"/>
          </a:xfrm>
          <a:prstGeom prst="rect">
            <a:avLst/>
          </a:prstGeom>
          <a:noFill/>
        </p:spPr>
        <p:txBody>
          <a:bodyPr wrap="square" rtlCol="0">
            <a:spAutoFit/>
          </a:bodyPr>
          <a:lstStyle/>
          <a:p>
            <a:endParaRPr lang="es-MX" dirty="0"/>
          </a:p>
        </p:txBody>
      </p:sp>
    </p:spTree>
    <p:extLst>
      <p:ext uri="{BB962C8B-B14F-4D97-AF65-F5344CB8AC3E}">
        <p14:creationId xmlns:p14="http://schemas.microsoft.com/office/powerpoint/2010/main" val="8866096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r>
              <a:rPr lang="es-MX" dirty="0" smtClean="0"/>
              <a:t>Uno de los problemas que se presenta en la elaboración en este tipo de trabajos es la perspectiva en el tiempo ya que al llevarse a cabo a lo largo de un ciclo escolar suele ser más complicada su planeación así como su evaluación. Sin embargo, al poder identificar un tema y las materias relacionadas se pueden establecer parámetros de medición  por segmentos que nos ayuden a llegar a un resultado favorable.  Este sistema de trabajo multidisciplinario es aplicable a cualquier tema dentro del aula.</a:t>
            </a:r>
            <a:endParaRPr lang="es-MX" dirty="0"/>
          </a:p>
        </p:txBody>
      </p:sp>
    </p:spTree>
    <p:extLst>
      <p:ext uri="{BB962C8B-B14F-4D97-AF65-F5344CB8AC3E}">
        <p14:creationId xmlns:p14="http://schemas.microsoft.com/office/powerpoint/2010/main" val="825383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5 A CONCLUSIONES GENERALES </a:t>
            </a:r>
            <a:endParaRPr lang="es-MX" dirty="0"/>
          </a:p>
        </p:txBody>
      </p:sp>
      <p:sp>
        <p:nvSpPr>
          <p:cNvPr id="4" name="Título 1"/>
          <p:cNvSpPr txBox="1">
            <a:spLocks/>
          </p:cNvSpPr>
          <p:nvPr/>
        </p:nvSpPr>
        <p:spPr>
          <a:xfrm>
            <a:off x="581192" y="70215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endParaRPr lang="es-MX" dirty="0"/>
          </a:p>
        </p:txBody>
      </p:sp>
      <p:sp>
        <p:nvSpPr>
          <p:cNvPr id="6" name="CuadroTexto 5"/>
          <p:cNvSpPr txBox="1"/>
          <p:nvPr/>
        </p:nvSpPr>
        <p:spPr>
          <a:xfrm>
            <a:off x="4841815" y="1715956"/>
            <a:ext cx="5029899" cy="369332"/>
          </a:xfrm>
          <a:prstGeom prst="rect">
            <a:avLst/>
          </a:prstGeom>
          <a:noFill/>
        </p:spPr>
        <p:txBody>
          <a:bodyPr wrap="square" rtlCol="0">
            <a:spAutoFit/>
          </a:bodyPr>
          <a:lstStyle/>
          <a:p>
            <a:r>
              <a:rPr lang="es-MX" dirty="0" smtClean="0"/>
              <a:t>Conclusiones Generales.</a:t>
            </a:r>
            <a:endParaRPr lang="es-MX" dirty="0"/>
          </a:p>
        </p:txBody>
      </p:sp>
      <p:graphicFrame>
        <p:nvGraphicFramePr>
          <p:cNvPr id="8" name="Tabla 7"/>
          <p:cNvGraphicFramePr>
            <a:graphicFrameLocks noGrp="1"/>
          </p:cNvGraphicFramePr>
          <p:nvPr/>
        </p:nvGraphicFramePr>
        <p:xfrm>
          <a:off x="720436" y="2085288"/>
          <a:ext cx="11125199" cy="4442116"/>
        </p:xfrm>
        <a:graphic>
          <a:graphicData uri="http://schemas.openxmlformats.org/drawingml/2006/table">
            <a:tbl>
              <a:tblPr>
                <a:tableStyleId>{5C22544A-7EE6-4342-B048-85BDC9FD1C3A}</a:tableStyleId>
              </a:tblPr>
              <a:tblGrid>
                <a:gridCol w="1255668">
                  <a:extLst>
                    <a:ext uri="{9D8B030D-6E8A-4147-A177-3AD203B41FA5}">
                      <a16:colId xmlns:a16="http://schemas.microsoft.com/office/drawing/2014/main" val="1503141401"/>
                    </a:ext>
                  </a:extLst>
                </a:gridCol>
                <a:gridCol w="9869531">
                  <a:extLst>
                    <a:ext uri="{9D8B030D-6E8A-4147-A177-3AD203B41FA5}">
                      <a16:colId xmlns:a16="http://schemas.microsoft.com/office/drawing/2014/main" val="2230814891"/>
                    </a:ext>
                  </a:extLst>
                </a:gridCol>
              </a:tblGrid>
              <a:tr h="199966">
                <a:tc gridSpan="2">
                  <a:txBody>
                    <a:bodyPr/>
                    <a:lstStyle/>
                    <a:p>
                      <a:pPr algn="ctr">
                        <a:lnSpc>
                          <a:spcPct val="115000"/>
                        </a:lnSpc>
                        <a:spcAft>
                          <a:spcPts val="0"/>
                        </a:spcAft>
                      </a:pPr>
                      <a:r>
                        <a:rPr lang="es-ES" sz="1050" dirty="0">
                          <a:effectLst/>
                        </a:rPr>
                        <a:t>La Interdisciplinariedad</a:t>
                      </a:r>
                      <a:endParaRPr lang="es-MX" sz="1050" dirty="0">
                        <a:solidFill>
                          <a:srgbClr val="000000"/>
                        </a:solidFill>
                        <a:effectLst/>
                        <a:latin typeface="Arial" panose="020B0604020202020204" pitchFamily="34" charset="0"/>
                        <a:ea typeface="Arial" panose="020B0604020202020204" pitchFamily="34" charset="0"/>
                      </a:endParaRPr>
                    </a:p>
                  </a:txBody>
                  <a:tcPr marL="36637" marR="36637" marT="36637" marB="36637"/>
                </a:tc>
                <a:tc hMerge="1">
                  <a:txBody>
                    <a:bodyPr/>
                    <a:lstStyle/>
                    <a:p>
                      <a:endParaRPr lang="es-MX"/>
                    </a:p>
                  </a:txBody>
                  <a:tcPr/>
                </a:tc>
                <a:extLst>
                  <a:ext uri="{0D108BD9-81ED-4DB2-BD59-A6C34878D82A}">
                    <a16:rowId xmlns:a16="http://schemas.microsoft.com/office/drawing/2014/main" val="762815847"/>
                  </a:ext>
                </a:extLst>
              </a:tr>
              <a:tr h="685516">
                <a:tc>
                  <a:txBody>
                    <a:bodyPr/>
                    <a:lstStyle/>
                    <a:p>
                      <a:pPr algn="just">
                        <a:lnSpc>
                          <a:spcPct val="115000"/>
                        </a:lnSpc>
                        <a:spcAft>
                          <a:spcPts val="0"/>
                        </a:spcAft>
                      </a:pPr>
                      <a:r>
                        <a:rPr lang="es-ES" sz="1050" dirty="0">
                          <a:effectLst/>
                        </a:rPr>
                        <a:t>1. ¿Qué es?</a:t>
                      </a:r>
                      <a:endParaRPr lang="es-MX" sz="1050" dirty="0">
                        <a:solidFill>
                          <a:srgbClr val="000000"/>
                        </a:solidFill>
                        <a:effectLst/>
                        <a:latin typeface="Arial" panose="020B0604020202020204" pitchFamily="34" charset="0"/>
                        <a:ea typeface="Arial" panose="020B0604020202020204" pitchFamily="34" charset="0"/>
                      </a:endParaRPr>
                    </a:p>
                  </a:txBody>
                  <a:tcPr marL="36637" marR="36637" marT="36637" marB="36637" anchor="ctr"/>
                </a:tc>
                <a:tc>
                  <a:txBody>
                    <a:bodyPr/>
                    <a:lstStyle/>
                    <a:p>
                      <a:pPr algn="just">
                        <a:lnSpc>
                          <a:spcPct val="115000"/>
                        </a:lnSpc>
                        <a:spcAft>
                          <a:spcPts val="0"/>
                        </a:spcAft>
                      </a:pPr>
                      <a:r>
                        <a:rPr lang="es-ES" sz="1050" dirty="0">
                          <a:effectLst/>
                        </a:rPr>
                        <a:t>Es un área del conocimiento que integra contenidos e interacciones eficaces entre dos o más disciplinas para la resolución de problemas sociales y cotidianos, lo que permite la posibilidad de trabajar un tema con varias disciplinas, a su vez éstas proporcionan las condiciones adecuadas para desarrollar un proceso que le dé solución a una problemática que comparte características de varios campos de estudio.</a:t>
                      </a:r>
                      <a:endParaRPr lang="es-MX" sz="1050" dirty="0">
                        <a:solidFill>
                          <a:srgbClr val="000000"/>
                        </a:solidFill>
                        <a:effectLst/>
                        <a:latin typeface="Arial" panose="020B0604020202020204" pitchFamily="34" charset="0"/>
                        <a:ea typeface="Arial" panose="020B0604020202020204" pitchFamily="34" charset="0"/>
                      </a:endParaRPr>
                    </a:p>
                  </a:txBody>
                  <a:tcPr marL="36637" marR="36637" marT="36637" marB="36637"/>
                </a:tc>
                <a:extLst>
                  <a:ext uri="{0D108BD9-81ED-4DB2-BD59-A6C34878D82A}">
                    <a16:rowId xmlns:a16="http://schemas.microsoft.com/office/drawing/2014/main" val="721240835"/>
                  </a:ext>
                </a:extLst>
              </a:tr>
              <a:tr h="1585410">
                <a:tc>
                  <a:txBody>
                    <a:bodyPr/>
                    <a:lstStyle/>
                    <a:p>
                      <a:pPr algn="just">
                        <a:lnSpc>
                          <a:spcPct val="115000"/>
                        </a:lnSpc>
                        <a:spcAft>
                          <a:spcPts val="0"/>
                        </a:spcAft>
                      </a:pPr>
                      <a:r>
                        <a:rPr lang="es-ES" sz="1050" dirty="0">
                          <a:effectLst/>
                        </a:rPr>
                        <a:t>2. ¿Qué</a:t>
                      </a:r>
                      <a:endParaRPr lang="es-MX" sz="1050" dirty="0">
                        <a:effectLst/>
                      </a:endParaRPr>
                    </a:p>
                    <a:p>
                      <a:pPr algn="just">
                        <a:lnSpc>
                          <a:spcPct val="115000"/>
                        </a:lnSpc>
                        <a:spcAft>
                          <a:spcPts val="0"/>
                        </a:spcAft>
                      </a:pPr>
                      <a:r>
                        <a:rPr lang="es-ES" sz="1050" dirty="0">
                          <a:effectLst/>
                        </a:rPr>
                        <a:t>    características </a:t>
                      </a:r>
                      <a:endParaRPr lang="es-MX" sz="1050" dirty="0">
                        <a:effectLst/>
                      </a:endParaRPr>
                    </a:p>
                    <a:p>
                      <a:pPr algn="just">
                        <a:lnSpc>
                          <a:spcPct val="115000"/>
                        </a:lnSpc>
                        <a:spcAft>
                          <a:spcPts val="0"/>
                        </a:spcAft>
                      </a:pPr>
                      <a:r>
                        <a:rPr lang="es-ES" sz="1050" dirty="0">
                          <a:effectLst/>
                        </a:rPr>
                        <a:t>    tiene ?</a:t>
                      </a:r>
                      <a:endParaRPr lang="es-MX" sz="1050" dirty="0">
                        <a:solidFill>
                          <a:srgbClr val="000000"/>
                        </a:solidFill>
                        <a:effectLst/>
                        <a:latin typeface="Arial" panose="020B0604020202020204" pitchFamily="34" charset="0"/>
                        <a:ea typeface="Arial" panose="020B0604020202020204" pitchFamily="34" charset="0"/>
                      </a:endParaRPr>
                    </a:p>
                  </a:txBody>
                  <a:tcPr marL="36637" marR="36637" marT="36637" marB="36637" anchor="ctr"/>
                </a:tc>
                <a:tc>
                  <a:txBody>
                    <a:bodyPr/>
                    <a:lstStyle/>
                    <a:p>
                      <a:pPr marL="342900" lvl="0" indent="-342900" algn="just">
                        <a:lnSpc>
                          <a:spcPct val="115000"/>
                        </a:lnSpc>
                        <a:spcAft>
                          <a:spcPts val="0"/>
                        </a:spcAft>
                        <a:buFont typeface="Symbol" panose="05050102010706020507" pitchFamily="18" charset="2"/>
                        <a:buChar char=""/>
                      </a:pPr>
                      <a:r>
                        <a:rPr lang="es-ES" sz="1050" dirty="0">
                          <a:effectLst/>
                        </a:rPr>
                        <a:t>Debe ser delimitado y explícito en cuento al tema a desarrollar </a:t>
                      </a:r>
                      <a:endParaRPr lang="es-MX" sz="1050" dirty="0">
                        <a:effectLst/>
                      </a:endParaRPr>
                    </a:p>
                    <a:p>
                      <a:pPr marL="342900" lvl="0" indent="-342900" algn="just">
                        <a:lnSpc>
                          <a:spcPct val="115000"/>
                        </a:lnSpc>
                        <a:spcAft>
                          <a:spcPts val="0"/>
                        </a:spcAft>
                        <a:buFont typeface="Symbol" panose="05050102010706020507" pitchFamily="18" charset="2"/>
                        <a:buChar char=""/>
                      </a:pPr>
                      <a:r>
                        <a:rPr lang="es-ES" sz="1050" dirty="0">
                          <a:effectLst/>
                        </a:rPr>
                        <a:t>Busca la funcionalidad (saber inmediatamente utilizable y operacional), es decir, el qué, el por qué y el a quién está dirigido.</a:t>
                      </a:r>
                      <a:endParaRPr lang="es-MX" sz="1050" dirty="0">
                        <a:effectLst/>
                      </a:endParaRPr>
                    </a:p>
                    <a:p>
                      <a:pPr marL="342900" lvl="0" indent="-342900" algn="just">
                        <a:lnSpc>
                          <a:spcPct val="115000"/>
                        </a:lnSpc>
                        <a:spcAft>
                          <a:spcPts val="0"/>
                        </a:spcAft>
                        <a:buFont typeface="Symbol" panose="05050102010706020507" pitchFamily="18" charset="2"/>
                        <a:buChar char=""/>
                      </a:pPr>
                      <a:r>
                        <a:rPr lang="es-ES" sz="1050" dirty="0">
                          <a:effectLst/>
                        </a:rPr>
                        <a:t>Busca un tema en común para conducir a vínculos de complementariedad entre las disciplinas, así se consideran áreas del conocimiento diferentes y múltiples puntos de vista (institucional), etc.</a:t>
                      </a:r>
                      <a:endParaRPr lang="es-MX" sz="1050" dirty="0">
                        <a:effectLst/>
                      </a:endParaRPr>
                    </a:p>
                    <a:p>
                      <a:pPr marL="342900" lvl="0" indent="-342900" algn="just">
                        <a:lnSpc>
                          <a:spcPct val="115000"/>
                        </a:lnSpc>
                        <a:spcAft>
                          <a:spcPts val="0"/>
                        </a:spcAft>
                        <a:buFont typeface="Symbol" panose="05050102010706020507" pitchFamily="18" charset="2"/>
                        <a:buChar char=""/>
                      </a:pPr>
                      <a:r>
                        <a:rPr lang="es-ES" sz="1050" dirty="0">
                          <a:effectLst/>
                        </a:rPr>
                        <a:t>No debe ser teórico, sino practico y buscar la cooperación entre las personas involucradas estableciendo una meta común.</a:t>
                      </a:r>
                      <a:endParaRPr lang="es-MX" sz="1050" dirty="0">
                        <a:effectLst/>
                      </a:endParaRPr>
                    </a:p>
                    <a:p>
                      <a:pPr marL="342900" lvl="0" indent="-342900" algn="just">
                        <a:lnSpc>
                          <a:spcPct val="107000"/>
                        </a:lnSpc>
                        <a:spcAft>
                          <a:spcPts val="0"/>
                        </a:spcAft>
                        <a:buFont typeface="Symbol" panose="05050102010706020507" pitchFamily="18" charset="2"/>
                        <a:buChar char=""/>
                      </a:pPr>
                      <a:r>
                        <a:rPr lang="es-ES" sz="1050" dirty="0">
                          <a:effectLst/>
                        </a:rPr>
                        <a:t>Busca curar, de cierto modo, el reduccionismo del conocimiento humano, y así colaborar para la resolución de problemas donde la ciencia encuentra sus límites</a:t>
                      </a:r>
                      <a:r>
                        <a:rPr lang="es-MX" sz="1050" dirty="0">
                          <a:effectLst/>
                        </a:rPr>
                        <a:t>.</a:t>
                      </a:r>
                    </a:p>
                    <a:p>
                      <a:pPr algn="just">
                        <a:lnSpc>
                          <a:spcPct val="115000"/>
                        </a:lnSpc>
                        <a:spcAft>
                          <a:spcPts val="0"/>
                        </a:spcAft>
                      </a:pPr>
                      <a:r>
                        <a:rPr lang="es-ES" sz="1050" dirty="0">
                          <a:effectLst/>
                        </a:rPr>
                        <a:t> </a:t>
                      </a:r>
                      <a:endParaRPr lang="es-MX" sz="1050" dirty="0">
                        <a:solidFill>
                          <a:srgbClr val="000000"/>
                        </a:solidFill>
                        <a:effectLst/>
                        <a:latin typeface="Arial" panose="020B0604020202020204" pitchFamily="34" charset="0"/>
                        <a:ea typeface="Arial" panose="020B0604020202020204" pitchFamily="34" charset="0"/>
                      </a:endParaRPr>
                    </a:p>
                  </a:txBody>
                  <a:tcPr marL="36637" marR="36637" marT="36637" marB="36637"/>
                </a:tc>
                <a:extLst>
                  <a:ext uri="{0D108BD9-81ED-4DB2-BD59-A6C34878D82A}">
                    <a16:rowId xmlns:a16="http://schemas.microsoft.com/office/drawing/2014/main" val="1085027529"/>
                  </a:ext>
                </a:extLst>
              </a:tr>
              <a:tr h="1913893">
                <a:tc>
                  <a:txBody>
                    <a:bodyPr/>
                    <a:lstStyle/>
                    <a:p>
                      <a:pPr algn="just">
                        <a:lnSpc>
                          <a:spcPct val="115000"/>
                        </a:lnSpc>
                        <a:spcAft>
                          <a:spcPts val="0"/>
                        </a:spcAft>
                      </a:pPr>
                      <a:r>
                        <a:rPr lang="es-ES" sz="1050" dirty="0">
                          <a:effectLst/>
                        </a:rPr>
                        <a:t>3. ¿Por qué es </a:t>
                      </a:r>
                      <a:endParaRPr lang="es-MX" sz="1050" dirty="0">
                        <a:effectLst/>
                      </a:endParaRPr>
                    </a:p>
                    <a:p>
                      <a:pPr algn="just">
                        <a:lnSpc>
                          <a:spcPct val="115000"/>
                        </a:lnSpc>
                        <a:spcAft>
                          <a:spcPts val="0"/>
                        </a:spcAft>
                      </a:pPr>
                      <a:r>
                        <a:rPr lang="es-ES" sz="1050" dirty="0">
                          <a:effectLst/>
                        </a:rPr>
                        <a:t>    importante en la </a:t>
                      </a:r>
                      <a:endParaRPr lang="es-MX" sz="1050" dirty="0">
                        <a:effectLst/>
                      </a:endParaRPr>
                    </a:p>
                    <a:p>
                      <a:pPr algn="just">
                        <a:lnSpc>
                          <a:spcPct val="115000"/>
                        </a:lnSpc>
                        <a:spcAft>
                          <a:spcPts val="0"/>
                        </a:spcAft>
                      </a:pPr>
                      <a:r>
                        <a:rPr lang="es-ES" sz="1050" dirty="0">
                          <a:effectLst/>
                        </a:rPr>
                        <a:t>    educación?</a:t>
                      </a:r>
                      <a:endParaRPr lang="es-MX" sz="1050" dirty="0">
                        <a:solidFill>
                          <a:srgbClr val="000000"/>
                        </a:solidFill>
                        <a:effectLst/>
                        <a:latin typeface="Arial" panose="020B0604020202020204" pitchFamily="34" charset="0"/>
                        <a:ea typeface="Arial" panose="020B0604020202020204" pitchFamily="34" charset="0"/>
                      </a:endParaRPr>
                    </a:p>
                  </a:txBody>
                  <a:tcPr marL="36637" marR="36637" marT="36637" marB="36637" anchor="ctr"/>
                </a:tc>
                <a:tc>
                  <a:txBody>
                    <a:bodyPr/>
                    <a:lstStyle/>
                    <a:p>
                      <a:pPr algn="just">
                        <a:lnSpc>
                          <a:spcPct val="115000"/>
                        </a:lnSpc>
                        <a:spcAft>
                          <a:spcPts val="0"/>
                        </a:spcAft>
                      </a:pPr>
                      <a:r>
                        <a:rPr lang="es-ES" sz="1050" dirty="0">
                          <a:effectLst/>
                        </a:rPr>
                        <a:t>Porque ayuda cumplir una serie de objetivos vitales en el área de educación y de este modo, alcanzar la realización del ser humano. Entre las aportaciones que ofrece destacan:</a:t>
                      </a:r>
                      <a:endParaRPr lang="es-MX" sz="1050" dirty="0">
                        <a:effectLst/>
                      </a:endParaRPr>
                    </a:p>
                    <a:p>
                      <a:pPr marL="342900" lvl="0" indent="-342900" algn="just">
                        <a:lnSpc>
                          <a:spcPct val="115000"/>
                        </a:lnSpc>
                        <a:spcAft>
                          <a:spcPts val="0"/>
                        </a:spcAft>
                        <a:buFont typeface="Symbol" panose="05050102010706020507" pitchFamily="18" charset="2"/>
                        <a:buChar char=""/>
                      </a:pPr>
                      <a:r>
                        <a:rPr lang="es-ES" sz="1050" dirty="0">
                          <a:effectLst/>
                        </a:rPr>
                        <a:t>Nos hace ver que no materias más importantes que otras sino que se complementan entre sí, sin embargo, es necesario establecer una jerarquía.</a:t>
                      </a:r>
                      <a:endParaRPr lang="es-MX" sz="1050" dirty="0">
                        <a:effectLst/>
                      </a:endParaRPr>
                    </a:p>
                    <a:p>
                      <a:pPr marL="342900" lvl="0" indent="-342900" algn="just">
                        <a:lnSpc>
                          <a:spcPct val="115000"/>
                        </a:lnSpc>
                        <a:spcAft>
                          <a:spcPts val="0"/>
                        </a:spcAft>
                        <a:buFont typeface="Symbol" panose="05050102010706020507" pitchFamily="18" charset="2"/>
                        <a:buChar char=""/>
                      </a:pPr>
                      <a:r>
                        <a:rPr lang="es-ES" sz="1050" dirty="0">
                          <a:effectLst/>
                        </a:rPr>
                        <a:t>Permite una adecuación global para enfrentarnos a nuevos retos que los alumnos nos ponen. Además, implica la resolución de problemas de la vida cotidiana que enfrentan los alumnos porque integran los procesos de aprendizaje y los saberes previos del alumno, por lo tanto, el estudio de los alumnos es más motivado.</a:t>
                      </a:r>
                      <a:endParaRPr lang="es-MX" sz="1050" dirty="0">
                        <a:effectLst/>
                      </a:endParaRPr>
                    </a:p>
                    <a:p>
                      <a:pPr marL="342900" lvl="0" indent="-342900" algn="just">
                        <a:lnSpc>
                          <a:spcPct val="115000"/>
                        </a:lnSpc>
                        <a:spcAft>
                          <a:spcPts val="0"/>
                        </a:spcAft>
                        <a:buFont typeface="Symbol" panose="05050102010706020507" pitchFamily="18" charset="2"/>
                        <a:buChar char=""/>
                      </a:pPr>
                      <a:r>
                        <a:rPr lang="es-ES" sz="1050" dirty="0">
                          <a:effectLst/>
                        </a:rPr>
                        <a:t>Al existir problemas que competen a diversos campos del conocimiento de conocimiento, se pueden utilizar herramientas de distintas áreas para resolverlo, por lo que concede a cada materia escolar un sentido funcional respecto a los aprendizajes.</a:t>
                      </a:r>
                      <a:endParaRPr lang="es-MX" sz="1050" dirty="0">
                        <a:effectLst/>
                      </a:endParaRPr>
                    </a:p>
                    <a:p>
                      <a:pPr marL="342900" lvl="0" indent="-342900" algn="just">
                        <a:lnSpc>
                          <a:spcPct val="115000"/>
                        </a:lnSpc>
                        <a:spcAft>
                          <a:spcPts val="0"/>
                        </a:spcAft>
                        <a:buFont typeface="Symbol" panose="05050102010706020507" pitchFamily="18" charset="2"/>
                        <a:buChar char=""/>
                      </a:pPr>
                      <a:r>
                        <a:rPr lang="es-ES" sz="1050" dirty="0">
                          <a:effectLst/>
                        </a:rPr>
                        <a:t>Permite establecer diferentes posibilidades reales de vínculos entre programas, y por lo mismo de interacción entre las distintas materias.</a:t>
                      </a:r>
                      <a:endParaRPr lang="es-MX" sz="1050" dirty="0">
                        <a:solidFill>
                          <a:srgbClr val="000000"/>
                        </a:solidFill>
                        <a:effectLst/>
                        <a:latin typeface="Arial" panose="020B0604020202020204" pitchFamily="34" charset="0"/>
                        <a:ea typeface="Arial" panose="020B0604020202020204" pitchFamily="34" charset="0"/>
                      </a:endParaRPr>
                    </a:p>
                  </a:txBody>
                  <a:tcPr marL="36637" marR="36637" marT="36637" marB="36637"/>
                </a:tc>
                <a:extLst>
                  <a:ext uri="{0D108BD9-81ED-4DB2-BD59-A6C34878D82A}">
                    <a16:rowId xmlns:a16="http://schemas.microsoft.com/office/drawing/2014/main" val="1223982608"/>
                  </a:ext>
                </a:extLst>
              </a:tr>
            </a:tbl>
          </a:graphicData>
        </a:graphic>
      </p:graphicFrame>
    </p:spTree>
    <p:extLst>
      <p:ext uri="{BB962C8B-B14F-4D97-AF65-F5344CB8AC3E}">
        <p14:creationId xmlns:p14="http://schemas.microsoft.com/office/powerpoint/2010/main" val="3340670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4" name="Título 1"/>
          <p:cNvSpPr txBox="1">
            <a:spLocks/>
          </p:cNvSpPr>
          <p:nvPr/>
        </p:nvSpPr>
        <p:spPr>
          <a:xfrm>
            <a:off x="581192" y="70215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s-MX" smtClean="0"/>
              <a:t>Colegio mercedes,  a.c.</a:t>
            </a:r>
            <a:endParaRPr lang="es-MX" dirty="0"/>
          </a:p>
        </p:txBody>
      </p:sp>
      <p:pic>
        <p:nvPicPr>
          <p:cNvPr id="5" name="Imagen 4" descr="escudo1"/>
          <p:cNvPicPr/>
          <p:nvPr/>
        </p:nvPicPr>
        <p:blipFill>
          <a:blip r:embed="rId2">
            <a:clrChange>
              <a:clrFrom>
                <a:srgbClr val="FFFFFF"/>
              </a:clrFrom>
              <a:clrTo>
                <a:srgbClr val="FFFFFF">
                  <a:alpha val="0"/>
                </a:srgbClr>
              </a:clrTo>
            </a:clrChange>
            <a:duotone>
              <a:schemeClr val="bg2">
                <a:shade val="45000"/>
                <a:satMod val="135000"/>
              </a:schemeClr>
              <a:prstClr val="white"/>
            </a:duotone>
            <a:extLst/>
          </a:blip>
          <a:srcRect/>
          <a:stretch>
            <a:fillRect/>
          </a:stretch>
        </p:blipFill>
        <p:spPr bwMode="auto">
          <a:xfrm>
            <a:off x="6220691" y="702156"/>
            <a:ext cx="1136074" cy="1013800"/>
          </a:xfrm>
          <a:prstGeom prst="rect">
            <a:avLst/>
          </a:prstGeom>
          <a:noFill/>
          <a:ln w="9525" algn="in">
            <a:noFill/>
            <a:miter lim="800000"/>
            <a:headEnd/>
            <a:tailEnd/>
          </a:ln>
        </p:spPr>
      </p:pic>
      <p:graphicFrame>
        <p:nvGraphicFramePr>
          <p:cNvPr id="3" name="Tabla 2"/>
          <p:cNvGraphicFramePr>
            <a:graphicFrameLocks noGrp="1"/>
          </p:cNvGraphicFramePr>
          <p:nvPr/>
        </p:nvGraphicFramePr>
        <p:xfrm>
          <a:off x="1745673" y="1898073"/>
          <a:ext cx="9283244" cy="4905302"/>
        </p:xfrm>
        <a:graphic>
          <a:graphicData uri="http://schemas.openxmlformats.org/drawingml/2006/table">
            <a:tbl>
              <a:tblPr>
                <a:tableStyleId>{5C22544A-7EE6-4342-B048-85BDC9FD1C3A}</a:tableStyleId>
              </a:tblPr>
              <a:tblGrid>
                <a:gridCol w="1758751">
                  <a:extLst>
                    <a:ext uri="{9D8B030D-6E8A-4147-A177-3AD203B41FA5}">
                      <a16:colId xmlns:a16="http://schemas.microsoft.com/office/drawing/2014/main" val="506176199"/>
                    </a:ext>
                  </a:extLst>
                </a:gridCol>
                <a:gridCol w="7524493">
                  <a:extLst>
                    <a:ext uri="{9D8B030D-6E8A-4147-A177-3AD203B41FA5}">
                      <a16:colId xmlns:a16="http://schemas.microsoft.com/office/drawing/2014/main" val="1615287000"/>
                    </a:ext>
                  </a:extLst>
                </a:gridCol>
              </a:tblGrid>
              <a:tr h="1332290">
                <a:tc>
                  <a:txBody>
                    <a:bodyPr/>
                    <a:lstStyle/>
                    <a:p>
                      <a:pPr algn="just">
                        <a:lnSpc>
                          <a:spcPct val="115000"/>
                        </a:lnSpc>
                        <a:spcAft>
                          <a:spcPts val="0"/>
                        </a:spcAft>
                      </a:pPr>
                      <a:r>
                        <a:rPr lang="es-ES" sz="1050" dirty="0">
                          <a:effectLst/>
                        </a:rPr>
                        <a:t>4. ¿Cómo motivar </a:t>
                      </a:r>
                      <a:endParaRPr lang="es-MX" sz="1050" dirty="0">
                        <a:effectLst/>
                      </a:endParaRPr>
                    </a:p>
                    <a:p>
                      <a:pPr algn="just">
                        <a:lnSpc>
                          <a:spcPct val="115000"/>
                        </a:lnSpc>
                        <a:spcAft>
                          <a:spcPts val="0"/>
                        </a:spcAft>
                      </a:pPr>
                      <a:r>
                        <a:rPr lang="es-ES" sz="1050" dirty="0">
                          <a:effectLst/>
                        </a:rPr>
                        <a:t>    a los alumnos</a:t>
                      </a:r>
                      <a:endParaRPr lang="es-MX" sz="1050" dirty="0">
                        <a:effectLst/>
                      </a:endParaRPr>
                    </a:p>
                    <a:p>
                      <a:pPr algn="just">
                        <a:lnSpc>
                          <a:spcPct val="115000"/>
                        </a:lnSpc>
                        <a:spcAft>
                          <a:spcPts val="0"/>
                        </a:spcAft>
                      </a:pPr>
                      <a:r>
                        <a:rPr lang="es-ES" sz="1050" dirty="0">
                          <a:effectLst/>
                        </a:rPr>
                        <a:t>    para el trabajo </a:t>
                      </a:r>
                      <a:endParaRPr lang="es-MX" sz="1050" dirty="0">
                        <a:effectLst/>
                      </a:endParaRPr>
                    </a:p>
                    <a:p>
                      <a:pPr algn="just">
                        <a:lnSpc>
                          <a:spcPct val="115000"/>
                        </a:lnSpc>
                        <a:spcAft>
                          <a:spcPts val="0"/>
                        </a:spcAft>
                      </a:pPr>
                      <a:r>
                        <a:rPr lang="es-ES" sz="1050" dirty="0">
                          <a:effectLst/>
                        </a:rPr>
                        <a:t>interdisciplinario?</a:t>
                      </a:r>
                      <a:endParaRPr lang="es-MX" sz="1050" dirty="0">
                        <a:effectLst/>
                      </a:endParaRPr>
                    </a:p>
                    <a:p>
                      <a:pPr algn="just">
                        <a:lnSpc>
                          <a:spcPct val="115000"/>
                        </a:lnSpc>
                        <a:spcAft>
                          <a:spcPts val="0"/>
                        </a:spcAft>
                      </a:pPr>
                      <a:r>
                        <a:rPr lang="es-ES" sz="1050" dirty="0">
                          <a:effectLst/>
                        </a:rPr>
                        <a:t> </a:t>
                      </a:r>
                      <a:endParaRPr lang="es-MX" sz="1050" dirty="0">
                        <a:solidFill>
                          <a:srgbClr val="000000"/>
                        </a:solidFill>
                        <a:effectLst/>
                        <a:latin typeface="Arial" panose="020B0604020202020204" pitchFamily="34" charset="0"/>
                        <a:ea typeface="Arial" panose="020B0604020202020204" pitchFamily="34" charset="0"/>
                      </a:endParaRPr>
                    </a:p>
                  </a:txBody>
                  <a:tcPr marL="45547" marR="45547" marT="45547" marB="45547" anchor="ctr"/>
                </a:tc>
                <a:tc>
                  <a:txBody>
                    <a:bodyPr/>
                    <a:lstStyle/>
                    <a:p>
                      <a:pPr marL="342900" lvl="0" indent="-342900" algn="l">
                        <a:lnSpc>
                          <a:spcPct val="115000"/>
                        </a:lnSpc>
                        <a:spcAft>
                          <a:spcPts val="0"/>
                        </a:spcAft>
                        <a:buFont typeface="Symbol" panose="05050102010706020507" pitchFamily="18" charset="2"/>
                        <a:buChar char=""/>
                      </a:pPr>
                      <a:r>
                        <a:rPr lang="es-ES" sz="1050" dirty="0">
                          <a:effectLst/>
                        </a:rPr>
                        <a:t>Buscando proyectos que resuelvan problemas de la comunidad y sean de interés entre los alumnos. </a:t>
                      </a:r>
                      <a:endParaRPr lang="es-MX" sz="1050" dirty="0">
                        <a:effectLst/>
                      </a:endParaRPr>
                    </a:p>
                    <a:p>
                      <a:pPr marL="342900" lvl="0" indent="-342900" algn="l">
                        <a:lnSpc>
                          <a:spcPct val="115000"/>
                        </a:lnSpc>
                        <a:spcAft>
                          <a:spcPts val="0"/>
                        </a:spcAft>
                        <a:buFont typeface="Symbol" panose="05050102010706020507" pitchFamily="18" charset="2"/>
                        <a:buChar char=""/>
                      </a:pPr>
                      <a:r>
                        <a:rPr lang="es-ES" sz="1050" dirty="0">
                          <a:effectLst/>
                        </a:rPr>
                        <a:t>Impulsar la creación de equipos heterogéneos, cuyos miembros tengan intereses y cualidades distintas.</a:t>
                      </a:r>
                      <a:endParaRPr lang="es-MX" sz="1050" dirty="0">
                        <a:effectLst/>
                      </a:endParaRPr>
                    </a:p>
                    <a:p>
                      <a:pPr marL="342900" lvl="0" indent="-342900" algn="just">
                        <a:lnSpc>
                          <a:spcPct val="115000"/>
                        </a:lnSpc>
                        <a:spcAft>
                          <a:spcPts val="0"/>
                        </a:spcAft>
                        <a:buFont typeface="Symbol" panose="05050102010706020507" pitchFamily="18" charset="2"/>
                        <a:buChar char=""/>
                      </a:pPr>
                      <a:r>
                        <a:rPr lang="es-ES" sz="1050" dirty="0">
                          <a:effectLst/>
                        </a:rPr>
                        <a:t>Presentar las condiciones necesarias para la implementación de problemas cognitivos y pedir la elaboración de un informe que destaque el trabajo de todos y se establezca las conclusiones.</a:t>
                      </a:r>
                      <a:endParaRPr lang="es-MX" sz="1050" dirty="0">
                        <a:solidFill>
                          <a:srgbClr val="000000"/>
                        </a:solidFill>
                        <a:effectLst/>
                        <a:latin typeface="Arial" panose="020B0604020202020204" pitchFamily="34" charset="0"/>
                        <a:ea typeface="Arial" panose="020B0604020202020204" pitchFamily="34" charset="0"/>
                      </a:endParaRPr>
                    </a:p>
                  </a:txBody>
                  <a:tcPr marL="45547" marR="45547" marT="45547" marB="45547"/>
                </a:tc>
                <a:extLst>
                  <a:ext uri="{0D108BD9-81ED-4DB2-BD59-A6C34878D82A}">
                    <a16:rowId xmlns:a16="http://schemas.microsoft.com/office/drawing/2014/main" val="1561225980"/>
                  </a:ext>
                </a:extLst>
              </a:tr>
              <a:tr h="1677234">
                <a:tc>
                  <a:txBody>
                    <a:bodyPr/>
                    <a:lstStyle/>
                    <a:p>
                      <a:pPr algn="just">
                        <a:lnSpc>
                          <a:spcPct val="115000"/>
                        </a:lnSpc>
                        <a:spcAft>
                          <a:spcPts val="0"/>
                        </a:spcAft>
                      </a:pPr>
                      <a:r>
                        <a:rPr lang="es-ES" sz="1050">
                          <a:effectLst/>
                        </a:rPr>
                        <a:t>5. ¿Cuáles son los</a:t>
                      </a:r>
                      <a:endParaRPr lang="es-MX" sz="1050">
                        <a:effectLst/>
                      </a:endParaRPr>
                    </a:p>
                    <a:p>
                      <a:pPr algn="just">
                        <a:lnSpc>
                          <a:spcPct val="115000"/>
                        </a:lnSpc>
                        <a:spcAft>
                          <a:spcPts val="0"/>
                        </a:spcAft>
                      </a:pPr>
                      <a:r>
                        <a:rPr lang="es-ES" sz="1050">
                          <a:effectLst/>
                        </a:rPr>
                        <a:t>    prerrequisitos </a:t>
                      </a:r>
                      <a:endParaRPr lang="es-MX" sz="1050">
                        <a:effectLst/>
                      </a:endParaRPr>
                    </a:p>
                    <a:p>
                      <a:pPr algn="just">
                        <a:lnSpc>
                          <a:spcPct val="115000"/>
                        </a:lnSpc>
                        <a:spcAft>
                          <a:spcPts val="0"/>
                        </a:spcAft>
                      </a:pPr>
                      <a:r>
                        <a:rPr lang="es-ES" sz="1050">
                          <a:effectLst/>
                        </a:rPr>
                        <a:t>    materiales,</a:t>
                      </a:r>
                      <a:endParaRPr lang="es-MX" sz="1050">
                        <a:effectLst/>
                      </a:endParaRPr>
                    </a:p>
                    <a:p>
                      <a:pPr algn="just">
                        <a:lnSpc>
                          <a:spcPct val="115000"/>
                        </a:lnSpc>
                        <a:spcAft>
                          <a:spcPts val="0"/>
                        </a:spcAft>
                      </a:pPr>
                      <a:r>
                        <a:rPr lang="es-ES" sz="1050">
                          <a:effectLst/>
                        </a:rPr>
                        <a:t>   organizacionales </a:t>
                      </a:r>
                      <a:endParaRPr lang="es-MX" sz="1050">
                        <a:effectLst/>
                      </a:endParaRPr>
                    </a:p>
                    <a:p>
                      <a:pPr algn="just">
                        <a:lnSpc>
                          <a:spcPct val="115000"/>
                        </a:lnSpc>
                        <a:spcAft>
                          <a:spcPts val="0"/>
                        </a:spcAft>
                      </a:pPr>
                      <a:r>
                        <a:rPr lang="es-ES" sz="1050">
                          <a:effectLst/>
                        </a:rPr>
                        <a:t>   y personales </a:t>
                      </a:r>
                      <a:endParaRPr lang="es-MX" sz="1050">
                        <a:effectLst/>
                      </a:endParaRPr>
                    </a:p>
                    <a:p>
                      <a:pPr algn="just">
                        <a:lnSpc>
                          <a:spcPct val="115000"/>
                        </a:lnSpc>
                        <a:spcAft>
                          <a:spcPts val="0"/>
                        </a:spcAft>
                      </a:pPr>
                      <a:r>
                        <a:rPr lang="es-ES" sz="1050">
                          <a:effectLst/>
                        </a:rPr>
                        <a:t>   para la</a:t>
                      </a:r>
                      <a:endParaRPr lang="es-MX" sz="1050">
                        <a:effectLst/>
                      </a:endParaRPr>
                    </a:p>
                    <a:p>
                      <a:pPr algn="just">
                        <a:lnSpc>
                          <a:spcPct val="115000"/>
                        </a:lnSpc>
                        <a:spcAft>
                          <a:spcPts val="0"/>
                        </a:spcAft>
                      </a:pPr>
                      <a:r>
                        <a:rPr lang="es-ES" sz="1050">
                          <a:effectLst/>
                        </a:rPr>
                        <a:t>   planeación del </a:t>
                      </a:r>
                      <a:endParaRPr lang="es-MX" sz="1050">
                        <a:effectLst/>
                      </a:endParaRPr>
                    </a:p>
                    <a:p>
                      <a:pPr algn="just">
                        <a:lnSpc>
                          <a:spcPct val="115000"/>
                        </a:lnSpc>
                        <a:spcAft>
                          <a:spcPts val="0"/>
                        </a:spcAft>
                      </a:pPr>
                      <a:r>
                        <a:rPr lang="es-ES" sz="1050">
                          <a:effectLst/>
                        </a:rPr>
                        <a:t>   trabajo           interdisciplinario?</a:t>
                      </a:r>
                      <a:endParaRPr lang="es-MX" sz="1050">
                        <a:solidFill>
                          <a:srgbClr val="000000"/>
                        </a:solidFill>
                        <a:effectLst/>
                        <a:latin typeface="Arial" panose="020B0604020202020204" pitchFamily="34" charset="0"/>
                        <a:ea typeface="Arial" panose="020B0604020202020204" pitchFamily="34" charset="0"/>
                      </a:endParaRPr>
                    </a:p>
                  </a:txBody>
                  <a:tcPr marL="45547" marR="45547" marT="45547" marB="45547" anchor="ctr"/>
                </a:tc>
                <a:tc>
                  <a:txBody>
                    <a:bodyPr/>
                    <a:lstStyle/>
                    <a:p>
                      <a:pPr marL="342900" lvl="0" indent="-342900" algn="just">
                        <a:lnSpc>
                          <a:spcPct val="115000"/>
                        </a:lnSpc>
                        <a:spcAft>
                          <a:spcPts val="0"/>
                        </a:spcAft>
                        <a:buFont typeface="Symbol" panose="05050102010706020507" pitchFamily="18" charset="2"/>
                        <a:buChar char=""/>
                      </a:pPr>
                      <a:r>
                        <a:rPr lang="es-ES" sz="1050" dirty="0">
                          <a:effectLst/>
                        </a:rPr>
                        <a:t>La actitud del docente debe ser abierta, pues es necesario escuchar al otro y valorar sus conocimientos.</a:t>
                      </a:r>
                      <a:endParaRPr lang="es-MX" sz="1050" dirty="0">
                        <a:effectLst/>
                      </a:endParaRPr>
                    </a:p>
                    <a:p>
                      <a:pPr marL="342900" lvl="0" indent="-342900" algn="just">
                        <a:lnSpc>
                          <a:spcPct val="107000"/>
                        </a:lnSpc>
                        <a:spcAft>
                          <a:spcPts val="0"/>
                        </a:spcAft>
                        <a:buFont typeface="Symbol" panose="05050102010706020507" pitchFamily="18" charset="2"/>
                        <a:buChar char=""/>
                      </a:pPr>
                      <a:r>
                        <a:rPr lang="es-ES" sz="1050" dirty="0">
                          <a:effectLst/>
                        </a:rPr>
                        <a:t>Formar al docente en el tema de la Interdisciplinariedad y acompañar al docente en esta nueva forma de trabajo, así como una transformación en la práctica educativa y que aporte algo significativo</a:t>
                      </a:r>
                      <a:endParaRPr lang="es-MX" sz="1050" dirty="0">
                        <a:effectLst/>
                      </a:endParaRPr>
                    </a:p>
                    <a:p>
                      <a:pPr marL="342900" lvl="0" indent="-342900" algn="just">
                        <a:lnSpc>
                          <a:spcPct val="107000"/>
                        </a:lnSpc>
                        <a:spcAft>
                          <a:spcPts val="0"/>
                        </a:spcAft>
                        <a:buFont typeface="Symbol" panose="05050102010706020507" pitchFamily="18" charset="2"/>
                        <a:buChar char=""/>
                      </a:pPr>
                      <a:r>
                        <a:rPr lang="es-ES" sz="1050" dirty="0">
                          <a:effectLst/>
                        </a:rPr>
                        <a:t>Reunir a los docentes para que haya un diálogo y se establezcan acuerdos en común, así como el establecimiento de  reglas para trabajar en conjunto.</a:t>
                      </a:r>
                      <a:endParaRPr lang="es-MX" sz="1050" dirty="0">
                        <a:effectLst/>
                      </a:endParaRPr>
                    </a:p>
                    <a:p>
                      <a:pPr marL="342900" lvl="0" indent="-342900" algn="just">
                        <a:lnSpc>
                          <a:spcPct val="107000"/>
                        </a:lnSpc>
                        <a:spcAft>
                          <a:spcPts val="0"/>
                        </a:spcAft>
                        <a:buFont typeface="Symbol" panose="05050102010706020507" pitchFamily="18" charset="2"/>
                        <a:buChar char=""/>
                      </a:pPr>
                      <a:r>
                        <a:rPr lang="es-ES" sz="1050" dirty="0">
                          <a:effectLst/>
                        </a:rPr>
                        <a:t>Preparar un tema bien delimitado, que se pueda tratar por varias disciplinas, incluyendo recursos didácticos, tecnológicos, prácticas de campo, etc.</a:t>
                      </a:r>
                      <a:endParaRPr lang="es-MX" sz="1050" dirty="0">
                        <a:effectLst/>
                        <a:latin typeface="Calibri" panose="020F0502020204030204" pitchFamily="34" charset="0"/>
                        <a:ea typeface="Times New Roman" panose="02020603050405020304" pitchFamily="18" charset="0"/>
                      </a:endParaRPr>
                    </a:p>
                  </a:txBody>
                  <a:tcPr marL="45547" marR="45547" marT="45547" marB="45547"/>
                </a:tc>
                <a:extLst>
                  <a:ext uri="{0D108BD9-81ED-4DB2-BD59-A6C34878D82A}">
                    <a16:rowId xmlns:a16="http://schemas.microsoft.com/office/drawing/2014/main" val="2055655200"/>
                  </a:ext>
                </a:extLst>
              </a:tr>
              <a:tr h="1825711">
                <a:tc>
                  <a:txBody>
                    <a:bodyPr/>
                    <a:lstStyle/>
                    <a:p>
                      <a:pPr algn="just">
                        <a:lnSpc>
                          <a:spcPct val="115000"/>
                        </a:lnSpc>
                        <a:spcAft>
                          <a:spcPts val="0"/>
                        </a:spcAft>
                      </a:pPr>
                      <a:r>
                        <a:rPr lang="es-ES" sz="1050">
                          <a:effectLst/>
                        </a:rPr>
                        <a:t>6. ¿Qué papel </a:t>
                      </a:r>
                      <a:endParaRPr lang="es-MX" sz="1050">
                        <a:effectLst/>
                      </a:endParaRPr>
                    </a:p>
                    <a:p>
                      <a:pPr algn="just">
                        <a:lnSpc>
                          <a:spcPct val="115000"/>
                        </a:lnSpc>
                        <a:spcAft>
                          <a:spcPts val="0"/>
                        </a:spcAft>
                      </a:pPr>
                      <a:r>
                        <a:rPr lang="es-ES" sz="1050">
                          <a:effectLst/>
                        </a:rPr>
                        <a:t>     juega la </a:t>
                      </a:r>
                      <a:endParaRPr lang="es-MX" sz="1050">
                        <a:effectLst/>
                      </a:endParaRPr>
                    </a:p>
                    <a:p>
                      <a:pPr algn="just">
                        <a:lnSpc>
                          <a:spcPct val="115000"/>
                        </a:lnSpc>
                        <a:spcAft>
                          <a:spcPts val="0"/>
                        </a:spcAft>
                      </a:pPr>
                      <a:r>
                        <a:rPr lang="es-ES" sz="1050">
                          <a:effectLst/>
                        </a:rPr>
                        <a:t>     planeación en</a:t>
                      </a:r>
                      <a:endParaRPr lang="es-MX" sz="1050">
                        <a:effectLst/>
                      </a:endParaRPr>
                    </a:p>
                    <a:p>
                      <a:pPr algn="just">
                        <a:lnSpc>
                          <a:spcPct val="115000"/>
                        </a:lnSpc>
                        <a:spcAft>
                          <a:spcPts val="0"/>
                        </a:spcAft>
                      </a:pPr>
                      <a:r>
                        <a:rPr lang="es-ES" sz="1050">
                          <a:effectLst/>
                        </a:rPr>
                        <a:t>     el trabajo</a:t>
                      </a:r>
                      <a:endParaRPr lang="es-MX" sz="1050">
                        <a:effectLst/>
                      </a:endParaRPr>
                    </a:p>
                    <a:p>
                      <a:pPr algn="just">
                        <a:lnSpc>
                          <a:spcPct val="115000"/>
                        </a:lnSpc>
                        <a:spcAft>
                          <a:spcPts val="0"/>
                        </a:spcAft>
                      </a:pPr>
                      <a:r>
                        <a:rPr lang="es-ES" sz="1050">
                          <a:effectLst/>
                        </a:rPr>
                        <a:t>     interdisciplinario</a:t>
                      </a:r>
                      <a:endParaRPr lang="es-MX" sz="1050">
                        <a:effectLst/>
                      </a:endParaRPr>
                    </a:p>
                    <a:p>
                      <a:pPr algn="just">
                        <a:lnSpc>
                          <a:spcPct val="115000"/>
                        </a:lnSpc>
                        <a:spcAft>
                          <a:spcPts val="0"/>
                        </a:spcAft>
                      </a:pPr>
                      <a:r>
                        <a:rPr lang="es-ES" sz="1050">
                          <a:effectLst/>
                        </a:rPr>
                        <a:t>     y qué </a:t>
                      </a:r>
                      <a:endParaRPr lang="es-MX" sz="1050">
                        <a:effectLst/>
                      </a:endParaRPr>
                    </a:p>
                    <a:p>
                      <a:pPr algn="just">
                        <a:lnSpc>
                          <a:spcPct val="115000"/>
                        </a:lnSpc>
                        <a:spcAft>
                          <a:spcPts val="0"/>
                        </a:spcAft>
                      </a:pPr>
                      <a:r>
                        <a:rPr lang="es-ES" sz="1050">
                          <a:effectLst/>
                        </a:rPr>
                        <a:t>     características</a:t>
                      </a:r>
                      <a:endParaRPr lang="es-MX" sz="1050">
                        <a:effectLst/>
                      </a:endParaRPr>
                    </a:p>
                    <a:p>
                      <a:pPr algn="just">
                        <a:lnSpc>
                          <a:spcPct val="115000"/>
                        </a:lnSpc>
                        <a:spcAft>
                          <a:spcPts val="0"/>
                        </a:spcAft>
                      </a:pPr>
                      <a:r>
                        <a:rPr lang="es-ES" sz="1050">
                          <a:effectLst/>
                        </a:rPr>
                        <a:t>     debe tener? </a:t>
                      </a:r>
                      <a:endParaRPr lang="es-MX" sz="1050">
                        <a:solidFill>
                          <a:srgbClr val="000000"/>
                        </a:solidFill>
                        <a:effectLst/>
                        <a:latin typeface="Arial" panose="020B0604020202020204" pitchFamily="34" charset="0"/>
                        <a:ea typeface="Arial" panose="020B0604020202020204" pitchFamily="34" charset="0"/>
                      </a:endParaRPr>
                    </a:p>
                  </a:txBody>
                  <a:tcPr marL="45547" marR="45547" marT="45547" marB="45547" anchor="ctr"/>
                </a:tc>
                <a:tc>
                  <a:txBody>
                    <a:bodyPr/>
                    <a:lstStyle/>
                    <a:p>
                      <a:pPr marL="342900" lvl="0" indent="-342900" algn="just">
                        <a:lnSpc>
                          <a:spcPct val="115000"/>
                        </a:lnSpc>
                        <a:spcAft>
                          <a:spcPts val="0"/>
                        </a:spcAft>
                        <a:buFont typeface="Symbol" panose="05050102010706020507" pitchFamily="18" charset="2"/>
                        <a:buChar char=""/>
                      </a:pPr>
                      <a:r>
                        <a:rPr lang="es-ES" sz="1050" dirty="0">
                          <a:effectLst/>
                        </a:rPr>
                        <a:t>La planeación es fundamental para lograr los objetivos de aprendizaje, porque organiza y jerarquiza qué y cómo se enseña.</a:t>
                      </a:r>
                      <a:endParaRPr lang="es-MX" sz="1050" dirty="0">
                        <a:effectLst/>
                      </a:endParaRPr>
                    </a:p>
                    <a:p>
                      <a:pPr marL="342900" lvl="0" indent="-342900" algn="just">
                        <a:lnSpc>
                          <a:spcPct val="115000"/>
                        </a:lnSpc>
                        <a:spcAft>
                          <a:spcPts val="0"/>
                        </a:spcAft>
                        <a:buFont typeface="Symbol" panose="05050102010706020507" pitchFamily="18" charset="2"/>
                        <a:buChar char=""/>
                      </a:pPr>
                      <a:r>
                        <a:rPr lang="es-ES" sz="1050" dirty="0">
                          <a:effectLst/>
                        </a:rPr>
                        <a:t>Asegurar el desarrollo de los objetos de aprendizaje a fin de hacerlos accesibles a los estudiantes a través de una planeación que facilite la construcción  de conocimientos.</a:t>
                      </a:r>
                      <a:endParaRPr lang="es-MX" sz="1050" dirty="0">
                        <a:effectLst/>
                      </a:endParaRPr>
                    </a:p>
                    <a:p>
                      <a:pPr marL="342900" lvl="0" indent="-342900" algn="just">
                        <a:lnSpc>
                          <a:spcPct val="115000"/>
                        </a:lnSpc>
                        <a:spcAft>
                          <a:spcPts val="0"/>
                        </a:spcAft>
                        <a:buFont typeface="Symbol" panose="05050102010706020507" pitchFamily="18" charset="2"/>
                        <a:buChar char=""/>
                      </a:pPr>
                      <a:r>
                        <a:rPr lang="es-ES" sz="1050" dirty="0">
                          <a:effectLst/>
                        </a:rPr>
                        <a:t>Se debe contemplar la interdisciplinariedad dentro de los planes de estudios y la integración de contenidos, así como incluir varios modelos pedagógicos.</a:t>
                      </a:r>
                      <a:endParaRPr lang="es-MX" sz="1050" dirty="0">
                        <a:effectLst/>
                      </a:endParaRPr>
                    </a:p>
                    <a:p>
                      <a:pPr marL="342900" lvl="0" indent="-342900" algn="just">
                        <a:lnSpc>
                          <a:spcPct val="107000"/>
                        </a:lnSpc>
                        <a:spcAft>
                          <a:spcPts val="0"/>
                        </a:spcAft>
                        <a:buFont typeface="Symbol" panose="05050102010706020507" pitchFamily="18" charset="2"/>
                        <a:buChar char=""/>
                      </a:pPr>
                      <a:r>
                        <a:rPr lang="es-ES" sz="1050" dirty="0">
                          <a:effectLst/>
                        </a:rPr>
                        <a:t>No desestimar que las áreas de especialidad proporcionan perspectivas diferentes de un problema común.</a:t>
                      </a:r>
                      <a:endParaRPr lang="es-MX" sz="1050" dirty="0">
                        <a:effectLst/>
                      </a:endParaRPr>
                    </a:p>
                    <a:p>
                      <a:pPr algn="l" fontAlgn="base">
                        <a:lnSpc>
                          <a:spcPct val="115000"/>
                        </a:lnSpc>
                        <a:spcAft>
                          <a:spcPts val="0"/>
                        </a:spcAft>
                      </a:pPr>
                      <a:r>
                        <a:rPr lang="es-ES" sz="1050" dirty="0">
                          <a:effectLst/>
                        </a:rPr>
                        <a:t> </a:t>
                      </a:r>
                      <a:endParaRPr lang="es-MX" sz="1050" dirty="0">
                        <a:solidFill>
                          <a:srgbClr val="000000"/>
                        </a:solidFill>
                        <a:effectLst/>
                        <a:latin typeface="Arial" panose="020B0604020202020204" pitchFamily="34" charset="0"/>
                        <a:ea typeface="Arial" panose="020B0604020202020204" pitchFamily="34" charset="0"/>
                      </a:endParaRPr>
                    </a:p>
                  </a:txBody>
                  <a:tcPr marL="45547" marR="45547" marT="45547" marB="45547"/>
                </a:tc>
                <a:extLst>
                  <a:ext uri="{0D108BD9-81ED-4DB2-BD59-A6C34878D82A}">
                    <a16:rowId xmlns:a16="http://schemas.microsoft.com/office/drawing/2014/main" val="3150195148"/>
                  </a:ext>
                </a:extLst>
              </a:tr>
            </a:tbl>
          </a:graphicData>
        </a:graphic>
      </p:graphicFrame>
    </p:spTree>
    <p:extLst>
      <p:ext uri="{BB962C8B-B14F-4D97-AF65-F5344CB8AC3E}">
        <p14:creationId xmlns:p14="http://schemas.microsoft.com/office/powerpoint/2010/main" val="14815314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4" name="Título 1"/>
          <p:cNvSpPr txBox="1">
            <a:spLocks/>
          </p:cNvSpPr>
          <p:nvPr/>
        </p:nvSpPr>
        <p:spPr>
          <a:xfrm>
            <a:off x="581192" y="70215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s-MX" smtClean="0"/>
              <a:t>Colegio mercedes,  a.c.</a:t>
            </a:r>
            <a:endParaRPr lang="es-MX" dirty="0"/>
          </a:p>
        </p:txBody>
      </p:sp>
      <p:pic>
        <p:nvPicPr>
          <p:cNvPr id="5" name="Imagen 4" descr="escudo1"/>
          <p:cNvPicPr/>
          <p:nvPr/>
        </p:nvPicPr>
        <p:blipFill>
          <a:blip r:embed="rId2">
            <a:clrChange>
              <a:clrFrom>
                <a:srgbClr val="FFFFFF"/>
              </a:clrFrom>
              <a:clrTo>
                <a:srgbClr val="FFFFFF">
                  <a:alpha val="0"/>
                </a:srgbClr>
              </a:clrTo>
            </a:clrChange>
            <a:duotone>
              <a:schemeClr val="bg2">
                <a:shade val="45000"/>
                <a:satMod val="135000"/>
              </a:schemeClr>
              <a:prstClr val="white"/>
            </a:duotone>
            <a:extLst/>
          </a:blip>
          <a:srcRect/>
          <a:stretch>
            <a:fillRect/>
          </a:stretch>
        </p:blipFill>
        <p:spPr bwMode="auto">
          <a:xfrm>
            <a:off x="6220691" y="702156"/>
            <a:ext cx="1136074" cy="1013800"/>
          </a:xfrm>
          <a:prstGeom prst="rect">
            <a:avLst/>
          </a:prstGeom>
          <a:noFill/>
          <a:ln w="9525" algn="in">
            <a:noFill/>
            <a:miter lim="800000"/>
            <a:headEnd/>
            <a:tailEnd/>
          </a:ln>
        </p:spPr>
      </p:pic>
      <p:graphicFrame>
        <p:nvGraphicFramePr>
          <p:cNvPr id="3" name="Tabla 2"/>
          <p:cNvGraphicFramePr>
            <a:graphicFrameLocks noGrp="1"/>
          </p:cNvGraphicFramePr>
          <p:nvPr/>
        </p:nvGraphicFramePr>
        <p:xfrm>
          <a:off x="443345" y="1828800"/>
          <a:ext cx="11485419" cy="4779824"/>
        </p:xfrm>
        <a:graphic>
          <a:graphicData uri="http://schemas.openxmlformats.org/drawingml/2006/table">
            <a:tbl>
              <a:tblPr>
                <a:tableStyleId>{5C22544A-7EE6-4342-B048-85BDC9FD1C3A}</a:tableStyleId>
              </a:tblPr>
              <a:tblGrid>
                <a:gridCol w="2175962">
                  <a:extLst>
                    <a:ext uri="{9D8B030D-6E8A-4147-A177-3AD203B41FA5}">
                      <a16:colId xmlns:a16="http://schemas.microsoft.com/office/drawing/2014/main" val="1282452281"/>
                    </a:ext>
                  </a:extLst>
                </a:gridCol>
                <a:gridCol w="9309457">
                  <a:extLst>
                    <a:ext uri="{9D8B030D-6E8A-4147-A177-3AD203B41FA5}">
                      <a16:colId xmlns:a16="http://schemas.microsoft.com/office/drawing/2014/main" val="160898877"/>
                    </a:ext>
                  </a:extLst>
                </a:gridCol>
              </a:tblGrid>
              <a:tr h="197630">
                <a:tc gridSpan="2">
                  <a:txBody>
                    <a:bodyPr/>
                    <a:lstStyle/>
                    <a:p>
                      <a:pPr algn="ctr">
                        <a:lnSpc>
                          <a:spcPct val="115000"/>
                        </a:lnSpc>
                        <a:spcAft>
                          <a:spcPts val="0"/>
                        </a:spcAft>
                      </a:pPr>
                      <a:r>
                        <a:rPr lang="es-ES" sz="1050" dirty="0">
                          <a:effectLst/>
                        </a:rPr>
                        <a:t>El Aprendizaje Cooperativo</a:t>
                      </a:r>
                      <a:endParaRPr lang="es-MX" sz="1050" dirty="0">
                        <a:solidFill>
                          <a:srgbClr val="000000"/>
                        </a:solidFill>
                        <a:effectLst/>
                        <a:latin typeface="Arial" panose="020B0604020202020204" pitchFamily="34" charset="0"/>
                        <a:ea typeface="Arial" panose="020B0604020202020204" pitchFamily="34" charset="0"/>
                      </a:endParaRPr>
                    </a:p>
                  </a:txBody>
                  <a:tcPr marL="34516" marR="34516" marT="34516" marB="34516"/>
                </a:tc>
                <a:tc hMerge="1">
                  <a:txBody>
                    <a:bodyPr/>
                    <a:lstStyle/>
                    <a:p>
                      <a:endParaRPr lang="es-MX"/>
                    </a:p>
                  </a:txBody>
                  <a:tcPr/>
                </a:tc>
                <a:extLst>
                  <a:ext uri="{0D108BD9-81ED-4DB2-BD59-A6C34878D82A}">
                    <a16:rowId xmlns:a16="http://schemas.microsoft.com/office/drawing/2014/main" val="2221644993"/>
                  </a:ext>
                </a:extLst>
              </a:tr>
              <a:tr h="829383">
                <a:tc>
                  <a:txBody>
                    <a:bodyPr/>
                    <a:lstStyle/>
                    <a:p>
                      <a:pPr algn="just">
                        <a:lnSpc>
                          <a:spcPct val="115000"/>
                        </a:lnSpc>
                        <a:spcAft>
                          <a:spcPts val="0"/>
                        </a:spcAft>
                      </a:pPr>
                      <a:r>
                        <a:rPr lang="es-ES" sz="1050">
                          <a:effectLst/>
                        </a:rPr>
                        <a:t>1. ¿Qué es?</a:t>
                      </a:r>
                      <a:endParaRPr lang="es-MX" sz="1050">
                        <a:solidFill>
                          <a:srgbClr val="000000"/>
                        </a:solidFill>
                        <a:effectLst/>
                        <a:latin typeface="Arial" panose="020B0604020202020204" pitchFamily="34" charset="0"/>
                        <a:ea typeface="Arial" panose="020B0604020202020204" pitchFamily="34" charset="0"/>
                      </a:endParaRPr>
                    </a:p>
                  </a:txBody>
                  <a:tcPr marL="34516" marR="34516" marT="34516" marB="34516" anchor="ctr"/>
                </a:tc>
                <a:tc>
                  <a:txBody>
                    <a:bodyPr/>
                    <a:lstStyle/>
                    <a:p>
                      <a:pPr algn="just">
                        <a:lnSpc>
                          <a:spcPct val="107000"/>
                        </a:lnSpc>
                        <a:spcAft>
                          <a:spcPts val="0"/>
                        </a:spcAft>
                      </a:pPr>
                      <a:r>
                        <a:rPr lang="es-MX" sz="1050" dirty="0">
                          <a:effectLst/>
                        </a:rPr>
                        <a:t> Es el empleo didáctico de grupos pequeños en los que los alumnos trabajan juntos para maximizar el aprendizaje y el de los demás. También es una vía idónea para la adquisición activa del conocimiento con la finalidad de alcanzar un compromiso mutuo para la construcción del aprendizaje con responsabilidad compartida. Requiere interdependencia positiva, contribución, comunicación, confianza, toma de decisiones, resolución de conflictos y reflexión, por parte de cada uno de los que conforman el grupo.</a:t>
                      </a:r>
                      <a:endParaRPr lang="es-MX" sz="1050" dirty="0">
                        <a:effectLst/>
                        <a:latin typeface="Calibri" panose="020F0502020204030204" pitchFamily="34" charset="0"/>
                        <a:ea typeface="Times New Roman" panose="02020603050405020304" pitchFamily="18" charset="0"/>
                      </a:endParaRPr>
                    </a:p>
                  </a:txBody>
                  <a:tcPr marL="34516" marR="34516" marT="34516" marB="34516"/>
                </a:tc>
                <a:extLst>
                  <a:ext uri="{0D108BD9-81ED-4DB2-BD59-A6C34878D82A}">
                    <a16:rowId xmlns:a16="http://schemas.microsoft.com/office/drawing/2014/main" val="3519698551"/>
                  </a:ext>
                </a:extLst>
              </a:tr>
              <a:tr h="1446389">
                <a:tc>
                  <a:txBody>
                    <a:bodyPr/>
                    <a:lstStyle/>
                    <a:p>
                      <a:pPr algn="just">
                        <a:lnSpc>
                          <a:spcPct val="115000"/>
                        </a:lnSpc>
                        <a:spcAft>
                          <a:spcPts val="0"/>
                        </a:spcAft>
                      </a:pPr>
                      <a:r>
                        <a:rPr lang="es-ES" sz="1050">
                          <a:effectLst/>
                        </a:rPr>
                        <a:t>2. ¿Cuáles son</a:t>
                      </a:r>
                      <a:endParaRPr lang="es-MX" sz="1050">
                        <a:effectLst/>
                      </a:endParaRPr>
                    </a:p>
                    <a:p>
                      <a:pPr algn="just">
                        <a:lnSpc>
                          <a:spcPct val="115000"/>
                        </a:lnSpc>
                        <a:spcAft>
                          <a:spcPts val="0"/>
                        </a:spcAft>
                      </a:pPr>
                      <a:r>
                        <a:rPr lang="es-ES" sz="1050">
                          <a:effectLst/>
                        </a:rPr>
                        <a:t>    sus </a:t>
                      </a:r>
                      <a:endParaRPr lang="es-MX" sz="1050">
                        <a:effectLst/>
                      </a:endParaRPr>
                    </a:p>
                    <a:p>
                      <a:pPr algn="just">
                        <a:lnSpc>
                          <a:spcPct val="115000"/>
                        </a:lnSpc>
                        <a:spcAft>
                          <a:spcPts val="0"/>
                        </a:spcAft>
                      </a:pPr>
                      <a:r>
                        <a:rPr lang="es-ES" sz="1050">
                          <a:effectLst/>
                        </a:rPr>
                        <a:t>    características?</a:t>
                      </a:r>
                      <a:endParaRPr lang="es-MX" sz="1050">
                        <a:solidFill>
                          <a:srgbClr val="000000"/>
                        </a:solidFill>
                        <a:effectLst/>
                        <a:latin typeface="Arial" panose="020B0604020202020204" pitchFamily="34" charset="0"/>
                        <a:ea typeface="Arial" panose="020B0604020202020204" pitchFamily="34" charset="0"/>
                      </a:endParaRPr>
                    </a:p>
                  </a:txBody>
                  <a:tcPr marL="34516" marR="34516" marT="34516" marB="34516" anchor="ctr"/>
                </a:tc>
                <a:tc>
                  <a:txBody>
                    <a:bodyPr/>
                    <a:lstStyle/>
                    <a:p>
                      <a:pPr marL="342900" lvl="0" indent="-342900" algn="just">
                        <a:lnSpc>
                          <a:spcPct val="115000"/>
                        </a:lnSpc>
                        <a:spcAft>
                          <a:spcPts val="0"/>
                        </a:spcAft>
                        <a:buFont typeface="Symbol" panose="05050102010706020507" pitchFamily="18" charset="2"/>
                        <a:buChar char=""/>
                      </a:pPr>
                      <a:r>
                        <a:rPr lang="es-ES" sz="1050" dirty="0">
                          <a:effectLst/>
                        </a:rPr>
                        <a:t>Metas compartidas.</a:t>
                      </a:r>
                      <a:endParaRPr lang="es-MX" sz="1050" dirty="0">
                        <a:effectLst/>
                      </a:endParaRPr>
                    </a:p>
                    <a:p>
                      <a:pPr marL="342900" lvl="0" indent="-342900" algn="just">
                        <a:lnSpc>
                          <a:spcPct val="115000"/>
                        </a:lnSpc>
                        <a:spcAft>
                          <a:spcPts val="0"/>
                        </a:spcAft>
                        <a:buFont typeface="Symbol" panose="05050102010706020507" pitchFamily="18" charset="2"/>
                        <a:buChar char=""/>
                      </a:pPr>
                      <a:r>
                        <a:rPr lang="es-ES" sz="1050" dirty="0">
                          <a:effectLst/>
                        </a:rPr>
                        <a:t>Maximiza el aprendizaje de todos, al trabajar en equipos pequeños en los que el liderazgo es rotacional.</a:t>
                      </a:r>
                      <a:endParaRPr lang="es-MX" sz="1050" dirty="0">
                        <a:effectLst/>
                      </a:endParaRPr>
                    </a:p>
                    <a:p>
                      <a:pPr marL="342900" lvl="0" indent="-342900" algn="just">
                        <a:lnSpc>
                          <a:spcPct val="115000"/>
                        </a:lnSpc>
                        <a:spcAft>
                          <a:spcPts val="0"/>
                        </a:spcAft>
                        <a:buFont typeface="Symbol" panose="05050102010706020507" pitchFamily="18" charset="2"/>
                        <a:buChar char=""/>
                      </a:pPr>
                      <a:r>
                        <a:rPr lang="es-ES" sz="1050" dirty="0">
                          <a:effectLst/>
                        </a:rPr>
                        <a:t>El equipo trabaja junto de forma ardua y responsable hasta que todos los miembros del grupo han entendido y completado la actividad con  éxito (interdependencia positiva). Además existe la división de tareas y se comparte los grados de responsabilidad.</a:t>
                      </a:r>
                      <a:endParaRPr lang="es-MX" sz="1050" dirty="0">
                        <a:effectLst/>
                      </a:endParaRPr>
                    </a:p>
                    <a:p>
                      <a:pPr marL="342900" lvl="0" indent="-342900" algn="just">
                        <a:lnSpc>
                          <a:spcPct val="115000"/>
                        </a:lnSpc>
                        <a:spcAft>
                          <a:spcPts val="0"/>
                        </a:spcAft>
                        <a:buFont typeface="Symbol" panose="05050102010706020507" pitchFamily="18" charset="2"/>
                        <a:buChar char=""/>
                      </a:pPr>
                      <a:r>
                        <a:rPr lang="es-ES" sz="1050" dirty="0">
                          <a:effectLst/>
                        </a:rPr>
                        <a:t>Existe un  mayor control y sistematización por parte del profesor, sin embargo, los alumnos realizan la actividad. </a:t>
                      </a:r>
                      <a:endParaRPr lang="es-MX" sz="1050" dirty="0">
                        <a:effectLst/>
                      </a:endParaRPr>
                    </a:p>
                    <a:p>
                      <a:pPr marL="342900" lvl="0" indent="-342900" algn="l">
                        <a:lnSpc>
                          <a:spcPct val="107000"/>
                        </a:lnSpc>
                        <a:spcAft>
                          <a:spcPts val="0"/>
                        </a:spcAft>
                        <a:buFont typeface="Symbol" panose="05050102010706020507" pitchFamily="18" charset="2"/>
                        <a:buChar char=""/>
                      </a:pPr>
                      <a:r>
                        <a:rPr lang="es-MX" sz="1050" dirty="0">
                          <a:effectLst/>
                        </a:rPr>
                        <a:t>Interacción promocional cara a cara en la que se interactúa social y verbalmente con los compañeros, en relación con los materiales y actividades de estudio.</a:t>
                      </a:r>
                      <a:endParaRPr lang="es-MX" sz="1050" dirty="0">
                        <a:effectLst/>
                        <a:latin typeface="Calibri" panose="020F0502020204030204" pitchFamily="34" charset="0"/>
                        <a:ea typeface="Times New Roman" panose="02020603050405020304" pitchFamily="18" charset="0"/>
                      </a:endParaRPr>
                    </a:p>
                  </a:txBody>
                  <a:tcPr marL="34516" marR="34516" marT="34516" marB="34516"/>
                </a:tc>
                <a:extLst>
                  <a:ext uri="{0D108BD9-81ED-4DB2-BD59-A6C34878D82A}">
                    <a16:rowId xmlns:a16="http://schemas.microsoft.com/office/drawing/2014/main" val="610766561"/>
                  </a:ext>
                </a:extLst>
              </a:tr>
              <a:tr h="2250997">
                <a:tc>
                  <a:txBody>
                    <a:bodyPr/>
                    <a:lstStyle/>
                    <a:p>
                      <a:pPr algn="just">
                        <a:lnSpc>
                          <a:spcPct val="115000"/>
                        </a:lnSpc>
                        <a:spcAft>
                          <a:spcPts val="0"/>
                        </a:spcAft>
                      </a:pPr>
                      <a:r>
                        <a:rPr lang="es-ES" sz="1050" dirty="0">
                          <a:effectLst/>
                        </a:rPr>
                        <a:t>3. ¿ Cuáles son sus</a:t>
                      </a:r>
                      <a:endParaRPr lang="es-MX" sz="1050" dirty="0">
                        <a:effectLst/>
                      </a:endParaRPr>
                    </a:p>
                    <a:p>
                      <a:pPr algn="just">
                        <a:lnSpc>
                          <a:spcPct val="115000"/>
                        </a:lnSpc>
                        <a:spcAft>
                          <a:spcPts val="0"/>
                        </a:spcAft>
                      </a:pPr>
                      <a:r>
                        <a:rPr lang="es-ES" sz="1050" dirty="0">
                          <a:effectLst/>
                        </a:rPr>
                        <a:t>    objetivos? </a:t>
                      </a:r>
                      <a:endParaRPr lang="es-MX" sz="1050" dirty="0">
                        <a:effectLst/>
                      </a:endParaRPr>
                    </a:p>
                    <a:p>
                      <a:pPr algn="just">
                        <a:lnSpc>
                          <a:spcPct val="115000"/>
                        </a:lnSpc>
                        <a:spcAft>
                          <a:spcPts val="0"/>
                        </a:spcAft>
                      </a:pPr>
                      <a:r>
                        <a:rPr lang="es-ES" sz="1050" dirty="0">
                          <a:effectLst/>
                        </a:rPr>
                        <a:t> </a:t>
                      </a:r>
                      <a:endParaRPr lang="es-MX" sz="1050" dirty="0">
                        <a:solidFill>
                          <a:srgbClr val="000000"/>
                        </a:solidFill>
                        <a:effectLst/>
                        <a:latin typeface="Arial" panose="020B0604020202020204" pitchFamily="34" charset="0"/>
                        <a:ea typeface="Arial" panose="020B0604020202020204" pitchFamily="34" charset="0"/>
                      </a:endParaRPr>
                    </a:p>
                  </a:txBody>
                  <a:tcPr marL="34516" marR="34516" marT="34516" marB="34516" anchor="ctr"/>
                </a:tc>
                <a:tc>
                  <a:txBody>
                    <a:bodyPr/>
                    <a:lstStyle/>
                    <a:p>
                      <a:pPr marL="342900" lvl="0" indent="-342900" algn="just">
                        <a:lnSpc>
                          <a:spcPct val="115000"/>
                        </a:lnSpc>
                        <a:spcAft>
                          <a:spcPts val="0"/>
                        </a:spcAft>
                        <a:buFont typeface="Symbol" panose="05050102010706020507" pitchFamily="18" charset="2"/>
                        <a:buChar char=""/>
                      </a:pPr>
                      <a:r>
                        <a:rPr lang="es-ES" sz="1050" dirty="0">
                          <a:effectLst/>
                        </a:rPr>
                        <a:t>El propósito de los grupos de aprendizaje cooperativo es fortalecer académica y efectivamente a sus integrantes; que adquieran valores y habilidades sociales como el diálogo, la empatía, la tolerancia, el control de emociones  e impulsos, y el intercambio de puntos de vista, así como el desarrollo de la responsabilidad.</a:t>
                      </a:r>
                      <a:endParaRPr lang="es-MX" sz="1050" dirty="0">
                        <a:effectLst/>
                      </a:endParaRPr>
                    </a:p>
                    <a:p>
                      <a:pPr marL="342900" lvl="0" indent="-342900" algn="l" fontAlgn="base">
                        <a:lnSpc>
                          <a:spcPct val="115000"/>
                        </a:lnSpc>
                        <a:spcAft>
                          <a:spcPts val="0"/>
                        </a:spcAft>
                        <a:buSzPts val="1000"/>
                        <a:buFont typeface="Symbol" panose="05050102010706020507" pitchFamily="18" charset="2"/>
                        <a:buChar char=""/>
                        <a:tabLst>
                          <a:tab pos="457200" algn="l"/>
                        </a:tabLst>
                      </a:pPr>
                      <a:r>
                        <a:rPr lang="es-MX" sz="1050" dirty="0">
                          <a:effectLst/>
                        </a:rPr>
                        <a:t>Lograr interacciones significativas que impliquen adquisición, retención y transferencia del conocimiento.</a:t>
                      </a:r>
                    </a:p>
                    <a:p>
                      <a:pPr marL="342900" lvl="0" indent="-342900" algn="l" fontAlgn="base">
                        <a:lnSpc>
                          <a:spcPct val="115000"/>
                        </a:lnSpc>
                        <a:spcAft>
                          <a:spcPts val="0"/>
                        </a:spcAft>
                        <a:buSzPts val="1000"/>
                        <a:buFont typeface="Symbol" panose="05050102010706020507" pitchFamily="18" charset="2"/>
                        <a:buChar char=""/>
                        <a:tabLst>
                          <a:tab pos="457200" algn="l"/>
                        </a:tabLst>
                      </a:pPr>
                      <a:r>
                        <a:rPr lang="es-MX" sz="1050" dirty="0">
                          <a:effectLst/>
                        </a:rPr>
                        <a:t>Enfatizar un pensamiento y una práctica democráticos, en los métodos de aprendizaje activo y en el respeto al pluralismo en sociedades multiculturales.</a:t>
                      </a:r>
                    </a:p>
                    <a:p>
                      <a:pPr marL="342900" lvl="0" indent="-342900" algn="l" fontAlgn="base">
                        <a:lnSpc>
                          <a:spcPct val="115000"/>
                        </a:lnSpc>
                        <a:spcAft>
                          <a:spcPts val="0"/>
                        </a:spcAft>
                        <a:buSzPts val="1000"/>
                        <a:buFont typeface="Symbol" panose="05050102010706020507" pitchFamily="18" charset="2"/>
                        <a:buChar char=""/>
                        <a:tabLst>
                          <a:tab pos="457200" algn="l"/>
                        </a:tabLst>
                      </a:pPr>
                      <a:r>
                        <a:rPr lang="es-MX" sz="1050" dirty="0">
                          <a:effectLst/>
                        </a:rPr>
                        <a:t>Maximizar el aprendizaje y destacar el establecimiento de metas.</a:t>
                      </a:r>
                    </a:p>
                    <a:p>
                      <a:pPr marL="342900" lvl="0" indent="-342900" algn="l" fontAlgn="base">
                        <a:lnSpc>
                          <a:spcPct val="115000"/>
                        </a:lnSpc>
                        <a:spcAft>
                          <a:spcPts val="0"/>
                        </a:spcAft>
                        <a:buSzPts val="1000"/>
                        <a:buFont typeface="Symbol" panose="05050102010706020507" pitchFamily="18" charset="2"/>
                        <a:buChar char=""/>
                        <a:tabLst>
                          <a:tab pos="457200" algn="l"/>
                        </a:tabLst>
                      </a:pPr>
                      <a:r>
                        <a:rPr lang="es-MX" sz="1050" dirty="0">
                          <a:effectLst/>
                        </a:rPr>
                        <a:t>Aplicación a situaciones cotidianas y proponer actividades basadas en la cooperación, en donde el grupo trabaja en conjunto, de forma responsable, para que el resultado sea satisfactorio y benéfico para todos</a:t>
                      </a:r>
                    </a:p>
                    <a:p>
                      <a:pPr marL="342900" lvl="0" indent="-342900" algn="l">
                        <a:lnSpc>
                          <a:spcPct val="107000"/>
                        </a:lnSpc>
                        <a:spcAft>
                          <a:spcPts val="0"/>
                        </a:spcAft>
                        <a:buSzPts val="1000"/>
                        <a:buFont typeface="Symbol" panose="05050102010706020507" pitchFamily="18" charset="2"/>
                        <a:buChar char=""/>
                        <a:tabLst>
                          <a:tab pos="457200" algn="l"/>
                        </a:tabLst>
                      </a:pPr>
                      <a:r>
                        <a:rPr lang="es-MX" sz="1050" dirty="0">
                          <a:effectLst/>
                        </a:rPr>
                        <a:t>Lograr una distribución más equitativa entre el agente educativo o mediador  y los participantes.</a:t>
                      </a:r>
                    </a:p>
                    <a:p>
                      <a:pPr marL="342900" lvl="0" indent="-342900" algn="l">
                        <a:lnSpc>
                          <a:spcPct val="107000"/>
                        </a:lnSpc>
                        <a:spcAft>
                          <a:spcPts val="0"/>
                        </a:spcAft>
                        <a:buSzPts val="1000"/>
                        <a:buFont typeface="Symbol" panose="05050102010706020507" pitchFamily="18" charset="2"/>
                        <a:buChar char=""/>
                        <a:tabLst>
                          <a:tab pos="457200" algn="l"/>
                        </a:tabLst>
                      </a:pPr>
                      <a:r>
                        <a:rPr lang="es-MX" sz="1050" dirty="0">
                          <a:effectLst/>
                        </a:rPr>
                        <a:t>Destacar el papel de las estructuras de participación, motivacionales y de recompensa.</a:t>
                      </a:r>
                      <a:endParaRPr lang="es-MX" sz="1050" dirty="0">
                        <a:effectLst/>
                        <a:latin typeface="Calibri" panose="020F0502020204030204" pitchFamily="34" charset="0"/>
                        <a:ea typeface="Times New Roman" panose="02020603050405020304" pitchFamily="18" charset="0"/>
                      </a:endParaRPr>
                    </a:p>
                  </a:txBody>
                  <a:tcPr marL="34516" marR="34516" marT="34516" marB="34516"/>
                </a:tc>
                <a:extLst>
                  <a:ext uri="{0D108BD9-81ED-4DB2-BD59-A6C34878D82A}">
                    <a16:rowId xmlns:a16="http://schemas.microsoft.com/office/drawing/2014/main" val="2654651341"/>
                  </a:ext>
                </a:extLst>
              </a:tr>
            </a:tbl>
          </a:graphicData>
        </a:graphic>
      </p:graphicFrame>
    </p:spTree>
    <p:extLst>
      <p:ext uri="{BB962C8B-B14F-4D97-AF65-F5344CB8AC3E}">
        <p14:creationId xmlns:p14="http://schemas.microsoft.com/office/powerpoint/2010/main" val="1882372672"/>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o">
  <a:themeElements>
    <a:clrScheme name="Dividendo">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TM03457464[[fn=Dividendo]]</Template>
  <TotalTime>2169</TotalTime>
  <Words>2718</Words>
  <Application>Microsoft Office PowerPoint</Application>
  <PresentationFormat>Panorámica</PresentationFormat>
  <Paragraphs>230</Paragraphs>
  <Slides>68</Slides>
  <Notes>0</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68</vt:i4>
      </vt:variant>
    </vt:vector>
  </HeadingPairs>
  <TitlesOfParts>
    <vt:vector size="80" baseType="lpstr">
      <vt:lpstr>Arial</vt:lpstr>
      <vt:lpstr>Calibri</vt:lpstr>
      <vt:lpstr>Calibri Light</vt:lpstr>
      <vt:lpstr>Gill Sans MT</vt:lpstr>
      <vt:lpstr>Segoe Print</vt:lpstr>
      <vt:lpstr>Symbol</vt:lpstr>
      <vt:lpstr>Tahoma</vt:lpstr>
      <vt:lpstr>Times New Roman</vt:lpstr>
      <vt:lpstr>Wingdings</vt:lpstr>
      <vt:lpstr>Wingdings 2</vt:lpstr>
      <vt:lpstr>Dividendo</vt:lpstr>
      <vt:lpstr>Tema de Office</vt:lpstr>
      <vt:lpstr>Presentación de PowerPoint</vt:lpstr>
      <vt:lpstr>Presentación de PowerPoint</vt:lpstr>
      <vt:lpstr>Presentación de PowerPoint</vt:lpstr>
      <vt:lpstr>Presentación de PowerPoint</vt:lpstr>
      <vt:lpstr>5 ÍNDICE </vt:lpstr>
      <vt:lpstr>Presentación de PowerPoint</vt:lpstr>
      <vt:lpstr>5 A CONCLUSIONES GENERALES </vt:lpstr>
      <vt:lpstr>Presentación de PowerPoint</vt:lpstr>
      <vt:lpstr>Presentación de PowerPoint</vt:lpstr>
      <vt:lpstr>Presentación de PowerPoint</vt:lpstr>
      <vt:lpstr>5 A PRODUCTO 3  FOTOGRAFÍAS</vt:lpstr>
      <vt:lpstr>5 B  PRODUCTO 2  FOTOGRAFÍA ORGANIZADOR GRÁFICO</vt:lpstr>
      <vt:lpstr>5 C  INTRODUCCIÓN </vt:lpstr>
      <vt:lpstr>5 D    OBJETIVO  GENERAL DEL PROYECTO</vt:lpstr>
      <vt:lpstr>5 D   OBJETIVO O PROPÓSITO A ALCANZAR </vt:lpstr>
      <vt:lpstr>5 E  PREGUNTAS GENERADORAS GUÍA, PROBLEMAS A ABORDAR</vt:lpstr>
      <vt:lpstr>5 F   CONTENIDO. TEMAS Y PRODUCTOS PROPUESTOS</vt:lpstr>
      <vt:lpstr>5 G planeación general </vt:lpstr>
      <vt:lpstr>Presentación de PowerPoint</vt:lpstr>
      <vt:lpstr>Presentación de PowerPoint</vt:lpstr>
      <vt:lpstr>5 G  PLANEACIÓN SESIÓN POR SESIÓN </vt:lpstr>
      <vt:lpstr>5 G SEGUIMIENTO/ EVALUACIÓN/ AUTOEVALUACIÓN Y COEVALUACIÓN </vt:lpstr>
      <vt:lpstr>5 H reflexión grupo interdisciplinario </vt:lpstr>
      <vt:lpstr>5 H reflexión grupo interdisciplinario </vt:lpstr>
      <vt:lpstr>Presentación de PowerPoint</vt:lpstr>
      <vt:lpstr>5 I   Producto 4:  ORGANIZADOR GRÁFICO  Preguntas esenciales </vt:lpstr>
      <vt:lpstr>5 I  PRODUCTO 5:  ORGANIZADOR GRÁFICO  PROCESO DE INDAGACIÓN</vt:lpstr>
      <vt:lpstr> producto 5… CONTINUACIÓN</vt:lpstr>
      <vt:lpstr>Presentación de PowerPoint</vt:lpstr>
      <vt:lpstr>5.I  PRODUCTO 6:  a.m.e. general,  ANÁLISIS MESA DE EXPERTOS</vt:lpstr>
      <vt:lpstr>Presentación de PowerPoint</vt:lpstr>
      <vt:lpstr>Presentación de PowerPoint</vt:lpstr>
      <vt:lpstr>Presentación de PowerPoint</vt:lpstr>
      <vt:lpstr>5 I PRODUCTO 7: E.I.P. ESTRUCTURA INICIAL DE PLANEACIÓN</vt:lpstr>
      <vt:lpstr>Presentación de PowerPoint</vt:lpstr>
      <vt:lpstr>Presentación de PowerPoint</vt:lpstr>
      <vt:lpstr>Presentación de PowerPoint</vt:lpstr>
      <vt:lpstr>Presentación de PowerPoint</vt:lpstr>
      <vt:lpstr>Presentación de PowerPoint</vt:lpstr>
      <vt:lpstr>5 I PRODUCTO 8:  ELABORACIÓN DE PROYECTO</vt:lpstr>
      <vt:lpstr>Presentación de PowerPoint</vt:lpstr>
      <vt:lpstr>Presentación de PowerPoint</vt:lpstr>
      <vt:lpstr>Complemento de puntos 4 y 5 de producto 8 </vt:lpstr>
      <vt:lpstr>Presentación de PowerPoint</vt:lpstr>
      <vt:lpstr>Presentación de PowerPoint</vt:lpstr>
      <vt:lpstr>Presentación de PowerPoint</vt:lpstr>
      <vt:lpstr>Presentación de PowerPoint</vt:lpstr>
      <vt:lpstr>Presentación de PowerPoint</vt:lpstr>
      <vt:lpstr>5 I PRODUCTO 9 FOTOGRAFÍAS DE LA SESIÓN </vt:lpstr>
      <vt:lpstr>5 I PRODUCTO 10 EVALUACIÓN , TIPOS, HERRAMIENTAS Y APRENDIZAJE, ORGANIZADORES GRÁFICOS. </vt:lpstr>
      <vt:lpstr>Presentación de PowerPoint</vt:lpstr>
      <vt:lpstr>Presentación de PowerPoint</vt:lpstr>
      <vt:lpstr>Presentación de PowerPoint</vt:lpstr>
      <vt:lpstr>5 I  PRODUCTO 11 FORMATOS DE PLANEACIÓN GENERAL Y PLANEACIÓN SESIÓN POR SESIÓN </vt:lpstr>
      <vt:lpstr>Presentación de PowerPoint</vt:lpstr>
      <vt:lpstr>Presentación de PowerPoint</vt:lpstr>
      <vt:lpstr>PRODUCTO 12 </vt:lpstr>
      <vt:lpstr>Presentación de PowerPoint</vt:lpstr>
      <vt:lpstr>5 I  PRODUCTO 12  EVALUACIÓN. FORMATOS. GRUPO HETEROGÉNEO FORMATO PLANEACIÓN GENERAL </vt:lpstr>
      <vt:lpstr>Presentación de PowerPoint</vt:lpstr>
      <vt:lpstr>Presentación de PowerPoint</vt:lpstr>
      <vt:lpstr>Presentación de PowerPoint</vt:lpstr>
      <vt:lpstr>  FORMATO PLANEACIÓN SESIÓN POR SESIÓN DE PROYECTO INTERDISCIPLINARIO </vt:lpstr>
      <vt:lpstr>Presentación de PowerPoint</vt:lpstr>
      <vt:lpstr>5 I  Producto 13     pasos  para realizar una infografía  </vt:lpstr>
      <vt:lpstr>5 I   PRODUCTO  14   INFOGRAFÍA</vt:lpstr>
      <vt:lpstr>5 I  Producto 15  reflexiones personales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psicopedagogia1</dc:creator>
  <cp:lastModifiedBy>bibliocol</cp:lastModifiedBy>
  <cp:revision>89</cp:revision>
  <dcterms:created xsi:type="dcterms:W3CDTF">2017-10-25T17:10:38Z</dcterms:created>
  <dcterms:modified xsi:type="dcterms:W3CDTF">2019-02-05T14:48:02Z</dcterms:modified>
</cp:coreProperties>
</file>