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0" r:id="rId4"/>
    <p:sldId id="259" r:id="rId5"/>
    <p:sldId id="263" r:id="rId6"/>
    <p:sldId id="264" r:id="rId7"/>
    <p:sldId id="261" r:id="rId8"/>
    <p:sldId id="265" r:id="rId9"/>
    <p:sldId id="266" r:id="rId10"/>
    <p:sldId id="262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67" r:id="rId25"/>
    <p:sldId id="285" r:id="rId26"/>
    <p:sldId id="269" r:id="rId27"/>
    <p:sldId id="286" r:id="rId28"/>
    <p:sldId id="270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9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F9A2C-BBFB-49B3-94FF-0828F9EDD9D6}" type="datetimeFigureOut">
              <a:rPr lang="es-MX" smtClean="0"/>
              <a:pPr/>
              <a:t>19/06/2018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8B36C-B466-4B75-9B23-3846202572B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6066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RELACION DE DIFERENTES DISCIPLINAS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8B36C-B466-4B75-9B23-3846202572B8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49626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Organizador gráfico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8B36C-B466-4B75-9B23-3846202572B8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71829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Organizador gráfico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8B36C-B466-4B75-9B23-3846202572B8}" type="slidenum">
              <a:rPr lang="es-MX" smtClean="0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67272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Organizador gráfico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8B36C-B466-4B75-9B23-3846202572B8}" type="slidenum">
              <a:rPr lang="es-MX" smtClean="0"/>
              <a:pPr/>
              <a:t>28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24368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pPr/>
              <a:t>19/06/2018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41642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pPr/>
              <a:t>19/06/2018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8099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pPr/>
              <a:t>19/06/2018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85988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pPr/>
              <a:t>19/06/2018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94672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pPr/>
              <a:t>19/06/2018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02390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pPr/>
              <a:t>19/06/2018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651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pPr/>
              <a:t>19/06/2018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81701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pPr/>
              <a:t>19/06/2018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15409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pPr/>
              <a:t>19/06/2018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64827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pPr/>
              <a:t>19/06/2018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85821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pPr/>
              <a:t>19/06/2018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56462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CC919-D562-461D-ADF9-A29581D774F4}" type="datetimeFigureOut">
              <a:rPr lang="es-MX" smtClean="0"/>
              <a:pPr/>
              <a:t>19/06/2018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2E77F-D7DC-4D67-8D5A-F6395641B8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79313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75636"/>
            <a:ext cx="9036496" cy="164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02346" y="476672"/>
            <a:ext cx="8542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</a:rPr>
              <a:t>COLEGIO MILITARIZADO MODERNO ALARID</a:t>
            </a:r>
          </a:p>
          <a:p>
            <a:pPr algn="ctr"/>
            <a:r>
              <a:rPr lang="es-MX" sz="3600" b="1" dirty="0">
                <a:solidFill>
                  <a:srgbClr val="002060"/>
                </a:solidFill>
              </a:rPr>
              <a:t>Clave 1129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3672408" cy="371585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D868847-1F7D-4264-BD4D-8086C476AE37}"/>
              </a:ext>
            </a:extLst>
          </p:cNvPr>
          <p:cNvSpPr txBox="1"/>
          <p:nvPr/>
        </p:nvSpPr>
        <p:spPr>
          <a:xfrm>
            <a:off x="251520" y="1988840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C00000"/>
                </a:solidFill>
              </a:rPr>
              <a:t>Equipo 1</a:t>
            </a:r>
          </a:p>
          <a:p>
            <a:endParaRPr lang="es-MX" sz="2000" dirty="0">
              <a:solidFill>
                <a:srgbClr val="C00000"/>
              </a:solidFill>
            </a:endParaRPr>
          </a:p>
          <a:p>
            <a:r>
              <a:rPr lang="es-MX" sz="2000" dirty="0">
                <a:solidFill>
                  <a:srgbClr val="C00000"/>
                </a:solidFill>
              </a:rPr>
              <a:t>Edgar Noe Ahedo Mendoza (Física - 1401) </a:t>
            </a:r>
          </a:p>
          <a:p>
            <a:r>
              <a:rPr lang="es-MX" sz="2000" dirty="0">
                <a:solidFill>
                  <a:srgbClr val="C00000"/>
                </a:solidFill>
              </a:rPr>
              <a:t>Diana Rodríguez Chirinos (Inglés - 1407)</a:t>
            </a:r>
          </a:p>
          <a:p>
            <a:r>
              <a:rPr lang="es-MX" sz="2000" dirty="0">
                <a:solidFill>
                  <a:srgbClr val="C00000"/>
                </a:solidFill>
              </a:rPr>
              <a:t>Héctor Javier Mendoza Peña (Informática - 1412)</a:t>
            </a:r>
          </a:p>
          <a:p>
            <a:r>
              <a:rPr lang="es-MX" sz="2000" dirty="0">
                <a:solidFill>
                  <a:srgbClr val="C00000"/>
                </a:solidFill>
              </a:rPr>
              <a:t>José Marino Cortes Justo (Dibujo - 1406)</a:t>
            </a:r>
          </a:p>
        </p:txBody>
      </p:sp>
    </p:spTree>
    <p:extLst>
      <p:ext uri="{BB962C8B-B14F-4D97-AF65-F5344CB8AC3E}">
        <p14:creationId xmlns="" xmlns:p14="http://schemas.microsoft.com/office/powerpoint/2010/main" val="2161488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&#10;&#10;Descripción generada con confianza muy alta">
            <a:extLst>
              <a:ext uri="{FF2B5EF4-FFF2-40B4-BE49-F238E27FC236}">
                <a16:creationId xmlns="" xmlns:a16="http://schemas.microsoft.com/office/drawing/2014/main" id="{4E4843D0-E1E0-4FF2-A4F0-887EB286D3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60648"/>
            <a:ext cx="8460412" cy="6345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39519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2/a SESIÓN DE TRABAJO</a:t>
            </a:r>
            <a:br>
              <a:rPr lang="es-MX" dirty="0"/>
            </a:b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64929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53F700E-6EAD-4C0C-BDBA-9E7F372802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138" t="41596" r="12201" b="13582"/>
          <a:stretch/>
        </p:blipFill>
        <p:spPr>
          <a:xfrm>
            <a:off x="395536" y="1052736"/>
            <a:ext cx="8535718" cy="5184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324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BCB464F-53D3-4D69-9D13-FADB483D64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097" t="24934" r="11429" b="9725"/>
          <a:stretch/>
        </p:blipFill>
        <p:spPr>
          <a:xfrm>
            <a:off x="323530" y="1196752"/>
            <a:ext cx="8496940" cy="5184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214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7DCF7E0-AA0A-4F2A-B932-CC03ABB624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350" t="27590" r="11413" b="13583"/>
          <a:stretch/>
        </p:blipFill>
        <p:spPr>
          <a:xfrm>
            <a:off x="606419" y="1556792"/>
            <a:ext cx="8291206" cy="4608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67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AB3673E-1D4E-4723-BDCF-9A0BDB3C20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350" t="37395" r="11413" b="17784"/>
          <a:stretch/>
        </p:blipFill>
        <p:spPr>
          <a:xfrm>
            <a:off x="357285" y="1412776"/>
            <a:ext cx="8463187" cy="4464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6738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xmlns="" id="{FA2A7D20-41E0-412D-A7A1-8BBE9FD58E3A}"/>
              </a:ext>
            </a:extLst>
          </p:cNvPr>
          <p:cNvSpPr/>
          <p:nvPr/>
        </p:nvSpPr>
        <p:spPr>
          <a:xfrm>
            <a:off x="1728792" y="633735"/>
            <a:ext cx="5435496" cy="3240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RELACION DE DIFERENTES DISCIPLINAS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31620520-0FC7-4F7E-A6AF-1CE0A5223031}"/>
              </a:ext>
            </a:extLst>
          </p:cNvPr>
          <p:cNvSpPr/>
          <p:nvPr/>
        </p:nvSpPr>
        <p:spPr>
          <a:xfrm>
            <a:off x="2267743" y="1100183"/>
            <a:ext cx="440825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INTERDISCIPLINARIDAD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xmlns="" id="{F5F6C6B4-3CD2-47C7-B6EA-022AA2484178}"/>
              </a:ext>
            </a:extLst>
          </p:cNvPr>
          <p:cNvSpPr/>
          <p:nvPr/>
        </p:nvSpPr>
        <p:spPr>
          <a:xfrm rot="512283">
            <a:off x="2753598" y="3320026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BA53FC46-99C3-45CB-9E52-A0F59E7E9523}"/>
              </a:ext>
            </a:extLst>
          </p:cNvPr>
          <p:cNvSpPr/>
          <p:nvPr/>
        </p:nvSpPr>
        <p:spPr>
          <a:xfrm rot="3231553">
            <a:off x="3376007" y="2699081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xmlns="" id="{2D9AE9B4-BA97-4353-8D23-C184E51F644A}"/>
              </a:ext>
            </a:extLst>
          </p:cNvPr>
          <p:cNvSpPr/>
          <p:nvPr/>
        </p:nvSpPr>
        <p:spPr>
          <a:xfrm rot="1581584">
            <a:off x="2955248" y="2949748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xmlns="" id="{38B70218-6BE3-4566-9E51-F8D6526467D8}"/>
              </a:ext>
            </a:extLst>
          </p:cNvPr>
          <p:cNvSpPr/>
          <p:nvPr/>
        </p:nvSpPr>
        <p:spPr>
          <a:xfrm rot="6150653">
            <a:off x="4471434" y="2571254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xmlns="" id="{5AC768C4-9AF6-4B28-98D8-5A7D0D9B0E1C}"/>
              </a:ext>
            </a:extLst>
          </p:cNvPr>
          <p:cNvSpPr/>
          <p:nvPr/>
        </p:nvSpPr>
        <p:spPr>
          <a:xfrm rot="7272710">
            <a:off x="4987204" y="2655002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xmlns="" id="{09F2FE11-6C40-4028-BCC6-2B391A2A9A38}"/>
              </a:ext>
            </a:extLst>
          </p:cNvPr>
          <p:cNvSpPr/>
          <p:nvPr/>
        </p:nvSpPr>
        <p:spPr>
          <a:xfrm rot="8913776">
            <a:off x="5378044" y="2921939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xmlns="" id="{5E0697E3-3E19-480F-9888-128D8A7321DD}"/>
              </a:ext>
            </a:extLst>
          </p:cNvPr>
          <p:cNvSpPr/>
          <p:nvPr/>
        </p:nvSpPr>
        <p:spPr>
          <a:xfrm rot="9981390">
            <a:off x="5594699" y="3301420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xmlns="" id="{36688C47-AFE2-4FE6-BC3F-4EE6D0C68F24}"/>
              </a:ext>
            </a:extLst>
          </p:cNvPr>
          <p:cNvSpPr/>
          <p:nvPr/>
        </p:nvSpPr>
        <p:spPr>
          <a:xfrm rot="4669985">
            <a:off x="3905341" y="2612957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xmlns="" id="{41DF8942-4B17-4471-9924-9EAA7ECFD9BC}"/>
              </a:ext>
            </a:extLst>
          </p:cNvPr>
          <p:cNvSpPr/>
          <p:nvPr/>
        </p:nvSpPr>
        <p:spPr>
          <a:xfrm rot="10800000">
            <a:off x="4329699" y="4065897"/>
            <a:ext cx="360000" cy="648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CAE97EC2-7843-4E58-9B2D-25FCB4824E8C}"/>
              </a:ext>
            </a:extLst>
          </p:cNvPr>
          <p:cNvSpPr/>
          <p:nvPr/>
        </p:nvSpPr>
        <p:spPr>
          <a:xfrm>
            <a:off x="3569828" y="3097850"/>
            <a:ext cx="1695772" cy="6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Aprendizaje</a:t>
            </a:r>
          </a:p>
          <a:p>
            <a:pPr algn="ctr"/>
            <a:r>
              <a:rPr lang="es-MX" sz="1400" dirty="0"/>
              <a:t>Cooperativo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BC570ED8-04BC-4B7B-84FD-C66FEA142B41}"/>
              </a:ext>
            </a:extLst>
          </p:cNvPr>
          <p:cNvSpPr/>
          <p:nvPr/>
        </p:nvSpPr>
        <p:spPr>
          <a:xfrm>
            <a:off x="3424886" y="4829117"/>
            <a:ext cx="232887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 PRENDIZAJES  SIGNIFICATIVOS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7B9D8B88-22D3-46F4-8E08-E92ECF705062}"/>
              </a:ext>
            </a:extLst>
          </p:cNvPr>
          <p:cNvSpPr/>
          <p:nvPr/>
        </p:nvSpPr>
        <p:spPr>
          <a:xfrm>
            <a:off x="6019228" y="4511100"/>
            <a:ext cx="1721124" cy="906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Empatía a  otras disciplinas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xmlns="" id="{5CE86E48-C178-42EA-813C-CB547DF400F3}"/>
              </a:ext>
            </a:extLst>
          </p:cNvPr>
          <p:cNvSpPr/>
          <p:nvPr/>
        </p:nvSpPr>
        <p:spPr>
          <a:xfrm rot="2510547">
            <a:off x="5932309" y="4138596"/>
            <a:ext cx="432000" cy="1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49829AB4-307C-468F-BC3F-7FE16D2C9F80}"/>
              </a:ext>
            </a:extLst>
          </p:cNvPr>
          <p:cNvSpPr/>
          <p:nvPr/>
        </p:nvSpPr>
        <p:spPr>
          <a:xfrm>
            <a:off x="7326574" y="3539115"/>
            <a:ext cx="1599081" cy="791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Pensamiento crítico</a:t>
            </a: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xmlns="" id="{2A7AE58A-D6B1-46FF-8DE1-0DAE8DA10862}"/>
              </a:ext>
            </a:extLst>
          </p:cNvPr>
          <p:cNvSpPr/>
          <p:nvPr/>
        </p:nvSpPr>
        <p:spPr>
          <a:xfrm rot="2314809">
            <a:off x="6996678" y="3352464"/>
            <a:ext cx="432000" cy="1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xmlns="" id="{368C76F9-03A0-4AC7-AF2B-A8A982C25C8A}"/>
              </a:ext>
            </a:extLst>
          </p:cNvPr>
          <p:cNvSpPr/>
          <p:nvPr/>
        </p:nvSpPr>
        <p:spPr>
          <a:xfrm rot="8147172">
            <a:off x="2834725" y="4283956"/>
            <a:ext cx="432000" cy="1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xmlns="" id="{E884AA76-0B5A-4408-8D6D-39DE8A81AD56}"/>
              </a:ext>
            </a:extLst>
          </p:cNvPr>
          <p:cNvSpPr/>
          <p:nvPr/>
        </p:nvSpPr>
        <p:spPr>
          <a:xfrm rot="7955406">
            <a:off x="1654462" y="3566388"/>
            <a:ext cx="432000" cy="1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17016B50-5E5A-4045-9454-0959DA017625}"/>
              </a:ext>
            </a:extLst>
          </p:cNvPr>
          <p:cNvSpPr/>
          <p:nvPr/>
        </p:nvSpPr>
        <p:spPr>
          <a:xfrm>
            <a:off x="1520530" y="4713897"/>
            <a:ext cx="160424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Compromiso del docente y el alumno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67C4A8B7-81D2-4F6B-8ADF-864DC39A8B71}"/>
              </a:ext>
            </a:extLst>
          </p:cNvPr>
          <p:cNvSpPr/>
          <p:nvPr/>
        </p:nvSpPr>
        <p:spPr>
          <a:xfrm>
            <a:off x="130257" y="3842460"/>
            <a:ext cx="156256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Integración de contenidos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2CBF4F7B-D253-4A83-9DFE-1AC033810505}"/>
              </a:ext>
            </a:extLst>
          </p:cNvPr>
          <p:cNvSpPr/>
          <p:nvPr/>
        </p:nvSpPr>
        <p:spPr>
          <a:xfrm>
            <a:off x="130256" y="908721"/>
            <a:ext cx="1313489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Objetivos Comunes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F1F31978-216D-4769-8E41-140B9BBCD1B3}"/>
              </a:ext>
            </a:extLst>
          </p:cNvPr>
          <p:cNvSpPr/>
          <p:nvPr/>
        </p:nvSpPr>
        <p:spPr>
          <a:xfrm>
            <a:off x="7055168" y="1088142"/>
            <a:ext cx="19585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Liderazgo y responsabilidad compartida</a:t>
            </a:r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xmlns="" id="{418BF445-134A-487D-8595-F0EE2FFF79E8}"/>
              </a:ext>
            </a:extLst>
          </p:cNvPr>
          <p:cNvSpPr/>
          <p:nvPr/>
        </p:nvSpPr>
        <p:spPr>
          <a:xfrm rot="19889845">
            <a:off x="7414796" y="2366053"/>
            <a:ext cx="432000" cy="1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xmlns="" id="{4274F637-F631-495D-A7EF-667A7F720621}"/>
              </a:ext>
            </a:extLst>
          </p:cNvPr>
          <p:cNvSpPr/>
          <p:nvPr/>
        </p:nvSpPr>
        <p:spPr>
          <a:xfrm rot="12261534" flipV="1">
            <a:off x="914583" y="2061633"/>
            <a:ext cx="432000" cy="1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45" y="5731960"/>
            <a:ext cx="7931224" cy="1113525"/>
          </a:xfrm>
        </p:spPr>
        <p:txBody>
          <a:bodyPr/>
          <a:lstStyle/>
          <a:p>
            <a:r>
              <a:rPr lang="es-MX" dirty="0" smtClean="0"/>
              <a:t>Sesión 2 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34893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19288" t="12200" r="16926" b="10801"/>
          <a:stretch/>
        </p:blipFill>
        <p:spPr>
          <a:xfrm>
            <a:off x="323528" y="922944"/>
            <a:ext cx="8568952" cy="5818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120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22438" t="12201" r="21651" b="13600"/>
          <a:stretch/>
        </p:blipFill>
        <p:spPr>
          <a:xfrm>
            <a:off x="745232" y="839133"/>
            <a:ext cx="8003232" cy="5974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8911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12988" t="10801" r="26375" b="12200"/>
          <a:stretch/>
        </p:blipFill>
        <p:spPr>
          <a:xfrm>
            <a:off x="477538" y="908720"/>
            <a:ext cx="8165707" cy="5832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960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2C79578C-968C-4AFA-B62B-B344AD65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4BEB6C2A-EDA9-4DD0-B8F4-B4DAA4A83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4525963"/>
          </a:xfrm>
        </p:spPr>
        <p:txBody>
          <a:bodyPr/>
          <a:lstStyle/>
          <a:p>
            <a:pPr algn="just"/>
            <a:r>
              <a:rPr lang="es-MX" dirty="0"/>
              <a:t>Ciclo escolar en el que se desarrollará  el proyecto: 2017 – 2018</a:t>
            </a:r>
          </a:p>
          <a:p>
            <a:pPr algn="just"/>
            <a:r>
              <a:rPr lang="es-MX" dirty="0"/>
              <a:t>Fecha de inicio: 25 de octubre de 2017</a:t>
            </a:r>
          </a:p>
          <a:p>
            <a:pPr algn="just"/>
            <a:r>
              <a:rPr lang="es-MX" dirty="0"/>
              <a:t>Fecha de término: 23 de mayo de 2018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Nombre del proyecto: Micro generador de energía Eléctrica aplicado en la solución de escases de energía en general.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038182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07504" y="1166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7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8" name="Flecha: a la izquierda, derecha y arriba 11"/>
          <p:cNvSpPr>
            <a:spLocks/>
          </p:cNvSpPr>
          <p:nvPr/>
        </p:nvSpPr>
        <p:spPr bwMode="auto">
          <a:xfrm>
            <a:off x="6450117" y="2276872"/>
            <a:ext cx="1784335" cy="1104938"/>
          </a:xfrm>
          <a:custGeom>
            <a:avLst/>
            <a:gdLst>
              <a:gd name="T0" fmla="*/ 0 w 2882900"/>
              <a:gd name="T1" fmla="*/ 1385888 h 1847850"/>
              <a:gd name="T2" fmla="*/ 461963 w 2882900"/>
              <a:gd name="T3" fmla="*/ 923925 h 1847850"/>
              <a:gd name="T4" fmla="*/ 461963 w 2882900"/>
              <a:gd name="T5" fmla="*/ 1154906 h 1847850"/>
              <a:gd name="T6" fmla="*/ 1210469 w 2882900"/>
              <a:gd name="T7" fmla="*/ 1154906 h 1847850"/>
              <a:gd name="T8" fmla="*/ 1210469 w 2882900"/>
              <a:gd name="T9" fmla="*/ 461963 h 1847850"/>
              <a:gd name="T10" fmla="*/ 979488 w 2882900"/>
              <a:gd name="T11" fmla="*/ 461963 h 1847850"/>
              <a:gd name="T12" fmla="*/ 1441450 w 2882900"/>
              <a:gd name="T13" fmla="*/ 0 h 1847850"/>
              <a:gd name="T14" fmla="*/ 1903413 w 2882900"/>
              <a:gd name="T15" fmla="*/ 461963 h 1847850"/>
              <a:gd name="T16" fmla="*/ 1672431 w 2882900"/>
              <a:gd name="T17" fmla="*/ 461963 h 1847850"/>
              <a:gd name="T18" fmla="*/ 1672431 w 2882900"/>
              <a:gd name="T19" fmla="*/ 1154906 h 1847850"/>
              <a:gd name="T20" fmla="*/ 2420938 w 2882900"/>
              <a:gd name="T21" fmla="*/ 1154906 h 1847850"/>
              <a:gd name="T22" fmla="*/ 2420938 w 2882900"/>
              <a:gd name="T23" fmla="*/ 923925 h 1847850"/>
              <a:gd name="T24" fmla="*/ 2882900 w 2882900"/>
              <a:gd name="T25" fmla="*/ 1385888 h 1847850"/>
              <a:gd name="T26" fmla="*/ 2420938 w 2882900"/>
              <a:gd name="T27" fmla="*/ 1847850 h 1847850"/>
              <a:gd name="T28" fmla="*/ 2420938 w 2882900"/>
              <a:gd name="T29" fmla="*/ 1616869 h 1847850"/>
              <a:gd name="T30" fmla="*/ 461963 w 2882900"/>
              <a:gd name="T31" fmla="*/ 1616869 h 1847850"/>
              <a:gd name="T32" fmla="*/ 461963 w 2882900"/>
              <a:gd name="T33" fmla="*/ 1847850 h 1847850"/>
              <a:gd name="T34" fmla="*/ 0 w 2882900"/>
              <a:gd name="T35" fmla="*/ 1385888 h 18478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82900"/>
              <a:gd name="T55" fmla="*/ 0 h 1847850"/>
              <a:gd name="T56" fmla="*/ 2882900 w 2882900"/>
              <a:gd name="T57" fmla="*/ 1847850 h 184785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82900" h="1847850">
                <a:moveTo>
                  <a:pt x="0" y="1385888"/>
                </a:moveTo>
                <a:lnTo>
                  <a:pt x="461963" y="923925"/>
                </a:lnTo>
                <a:lnTo>
                  <a:pt x="461963" y="1154906"/>
                </a:lnTo>
                <a:lnTo>
                  <a:pt x="1210469" y="1154906"/>
                </a:lnTo>
                <a:lnTo>
                  <a:pt x="1210469" y="461963"/>
                </a:lnTo>
                <a:lnTo>
                  <a:pt x="979488" y="461963"/>
                </a:lnTo>
                <a:lnTo>
                  <a:pt x="1441450" y="0"/>
                </a:lnTo>
                <a:lnTo>
                  <a:pt x="1903413" y="461963"/>
                </a:lnTo>
                <a:lnTo>
                  <a:pt x="1672431" y="461963"/>
                </a:lnTo>
                <a:lnTo>
                  <a:pt x="1672431" y="1154906"/>
                </a:lnTo>
                <a:lnTo>
                  <a:pt x="2420938" y="1154906"/>
                </a:lnTo>
                <a:lnTo>
                  <a:pt x="2420938" y="923925"/>
                </a:lnTo>
                <a:lnTo>
                  <a:pt x="2882900" y="1385888"/>
                </a:lnTo>
                <a:lnTo>
                  <a:pt x="2420938" y="1847850"/>
                </a:lnTo>
                <a:lnTo>
                  <a:pt x="2420938" y="1616869"/>
                </a:lnTo>
                <a:lnTo>
                  <a:pt x="461963" y="1616869"/>
                </a:lnTo>
                <a:lnTo>
                  <a:pt x="461963" y="1847850"/>
                </a:lnTo>
                <a:lnTo>
                  <a:pt x="0" y="13858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VALOR     MERITO      VALIA</a:t>
            </a:r>
            <a:endParaRPr kumimoji="0" lang="es-MX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761634" y="3641378"/>
            <a:ext cx="936104" cy="1954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80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1°Cuestionar metas</a:t>
            </a: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80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2°Cuestionar preguntas.</a:t>
            </a: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80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3° Cuestionar información.</a:t>
            </a: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80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Cuestionar inferencias.</a:t>
            </a:r>
            <a:endParaRPr lang="es-MX" sz="8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Conector fuera de página 2"/>
          <p:cNvSpPr/>
          <p:nvPr/>
        </p:nvSpPr>
        <p:spPr>
          <a:xfrm>
            <a:off x="3467328" y="3855927"/>
            <a:ext cx="1197719" cy="1525595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Las preguntas deben de ser de tres tipos: un sistema, sin sistema, sistemas en conflicto</a:t>
            </a:r>
            <a:r>
              <a:rPr lang="es-MX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Llamada de nube 3"/>
          <p:cNvSpPr/>
          <p:nvPr/>
        </p:nvSpPr>
        <p:spPr>
          <a:xfrm>
            <a:off x="2742213" y="276226"/>
            <a:ext cx="3600400" cy="2124472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EL ARTE DE FORMAR PREGUNTAS</a:t>
            </a:r>
            <a:endParaRPr lang="es-MX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nda 5"/>
          <p:cNvSpPr/>
          <p:nvPr/>
        </p:nvSpPr>
        <p:spPr>
          <a:xfrm>
            <a:off x="220280" y="4191796"/>
            <a:ext cx="1156559" cy="85385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PREGUNTAS</a:t>
            </a: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11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ANÁLITICAS </a:t>
            </a:r>
            <a:endParaRPr lang="es-MX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nda 25"/>
          <p:cNvSpPr/>
          <p:nvPr/>
        </p:nvSpPr>
        <p:spPr>
          <a:xfrm>
            <a:off x="6764004" y="1270617"/>
            <a:ext cx="1156559" cy="85385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0" algn="l"/>
              </a:tabLst>
            </a:pPr>
            <a:r>
              <a:rPr lang="es-MX" sz="11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PREGUNTAS EVALUATIVAS</a:t>
            </a:r>
            <a:endParaRPr lang="es-MX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85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34 CuadroTexto"/>
          <p:cNvSpPr txBox="1"/>
          <p:nvPr/>
        </p:nvSpPr>
        <p:spPr>
          <a:xfrm>
            <a:off x="539552" y="2348880"/>
            <a:ext cx="5373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/>
              <a:t>SIMPLES</a:t>
            </a:r>
            <a:endParaRPr lang="es-MX" sz="800" dirty="0"/>
          </a:p>
        </p:txBody>
      </p:sp>
      <p:sp>
        <p:nvSpPr>
          <p:cNvPr id="4" name="Flecha derecha 3"/>
          <p:cNvSpPr/>
          <p:nvPr/>
        </p:nvSpPr>
        <p:spPr>
          <a:xfrm>
            <a:off x="543032" y="2458501"/>
            <a:ext cx="893301" cy="607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Onda 4"/>
          <p:cNvSpPr/>
          <p:nvPr/>
        </p:nvSpPr>
        <p:spPr>
          <a:xfrm>
            <a:off x="1763688" y="2335380"/>
            <a:ext cx="1156559" cy="85385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1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PREGUNTAS  CONCEPTUALES</a:t>
            </a:r>
            <a:endParaRPr lang="es-MX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echa izquierda 5"/>
          <p:cNvSpPr/>
          <p:nvPr/>
        </p:nvSpPr>
        <p:spPr>
          <a:xfrm>
            <a:off x="3347864" y="2491838"/>
            <a:ext cx="905805" cy="5697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35 CuadroTexto"/>
          <p:cNvSpPr txBox="1"/>
          <p:nvPr/>
        </p:nvSpPr>
        <p:spPr>
          <a:xfrm>
            <a:off x="3575278" y="2456602"/>
            <a:ext cx="6783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/>
              <a:t>COMPLEJAS</a:t>
            </a:r>
            <a:endParaRPr lang="es-MX" sz="800" dirty="0"/>
          </a:p>
        </p:txBody>
      </p:sp>
      <p:sp>
        <p:nvSpPr>
          <p:cNvPr id="8" name="Pergamino vertical 7"/>
          <p:cNvSpPr/>
          <p:nvPr/>
        </p:nvSpPr>
        <p:spPr>
          <a:xfrm>
            <a:off x="1390768" y="3646647"/>
            <a:ext cx="1902397" cy="16954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8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ENFOQUE EN CASOS MODELO</a:t>
            </a: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8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ENFOQUE EN CASOS CONTRARIO</a:t>
            </a: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8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ENFOQUE EN CASOS RELACIONADOS</a:t>
            </a: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8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ENFOQUE EN CASOS FRONTERIZOS </a:t>
            </a:r>
            <a:endParaRPr lang="es-MX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echa a la derecha con bandas 8"/>
          <p:cNvSpPr/>
          <p:nvPr/>
        </p:nvSpPr>
        <p:spPr>
          <a:xfrm>
            <a:off x="4278805" y="3882325"/>
            <a:ext cx="1584176" cy="12241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8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EVALUAR</a:t>
            </a:r>
          </a:p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8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EL </a:t>
            </a:r>
          </a:p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8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RAZONAMIENTO </a:t>
            </a:r>
            <a:endParaRPr lang="es-MX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ol 9"/>
          <p:cNvSpPr/>
          <p:nvPr/>
        </p:nvSpPr>
        <p:spPr>
          <a:xfrm>
            <a:off x="5954688" y="3061540"/>
            <a:ext cx="2808312" cy="314377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5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CLARIDAD.</a:t>
            </a: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5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PRESICION</a:t>
            </a: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5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EXACTITUD</a:t>
            </a: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5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RELEVANCIA</a:t>
            </a: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5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PROFUNDIDAD</a:t>
            </a: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5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EXTENCION</a:t>
            </a: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5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LÓGICA </a:t>
            </a: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es-MX" sz="5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IMPARCIALIDAD.</a:t>
            </a:r>
          </a:p>
        </p:txBody>
      </p:sp>
    </p:spTree>
    <p:extLst>
      <p:ext uri="{BB962C8B-B14F-4D97-AF65-F5344CB8AC3E}">
        <p14:creationId xmlns="" xmlns:p14="http://schemas.microsoft.com/office/powerpoint/2010/main" val="2545438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3/a sesión de trabajo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972552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ES" b="1" dirty="0"/>
              <a:t>CONCLUSIONES GENERALES  DE LA 3RA JUNTA.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98376" y="1628800"/>
          <a:ext cx="8147248" cy="5549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8077"/>
                <a:gridCol w="6689171"/>
              </a:tblGrid>
              <a:tr h="1922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EVALUACIÓN DIAGNÓSTICA</a:t>
                      </a:r>
                      <a:endParaRPr lang="es-MX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625" marR="35625" marT="35625" marB="35625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78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1. ¿Qué es?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625" marR="35625" marT="35625" marB="35625" anchor="ctr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Es la evaluación que se realiza previamente al desarrollo de un proceso educativo.</a:t>
                      </a:r>
                    </a:p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625" marR="35625" marT="35625" marB="35625" anchor="ctr"/>
                </a:tc>
              </a:tr>
              <a:tr h="69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2. ¿Qué</a:t>
                      </a:r>
                      <a:endParaRPr lang="es-MX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características</a:t>
                      </a:r>
                      <a:endParaRPr lang="es-MX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tiene?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625" marR="35625" marT="35625" marB="35625" anchor="ctr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Se aplican de dos formas: a) Evaluación Diagnostica Inicial, se realiza de manera única y exclusiva antes de algún proceso educativo, para saber si poseen  o no conocimientos y habilidades para desarrollar en trabajo. b) Evaluación Diagnóstica Puntual, Se realiza en distintos momentos antes de iniciar una secuencia o segmento de enseñanza del curso.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625" marR="35625" marT="35625" marB="35625" anchor="ctr"/>
                </a:tc>
              </a:tr>
              <a:tr h="745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3. ¿¿Quién la puede llevar a cabo o implementar?</a:t>
                      </a:r>
                      <a:endParaRPr lang="es-MX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625" marR="35625" marT="35625" marB="35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        Los docentes, los jefes de área, jefatura de estudio.</a:t>
                      </a:r>
                    </a:p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625" marR="35625" marT="35625" marB="35625" anchor="ctr"/>
                </a:tc>
              </a:tr>
              <a:tr h="745801"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effectLst/>
                        </a:rPr>
                        <a:t>4.-</a:t>
                      </a:r>
                      <a:r>
                        <a:rPr lang="es-MX" sz="800" baseline="0" dirty="0" smtClean="0">
                          <a:effectLst/>
                        </a:rPr>
                        <a:t> </a:t>
                      </a:r>
                      <a:r>
                        <a:rPr lang="es-MX" sz="800" dirty="0" smtClean="0">
                          <a:effectLst/>
                        </a:rPr>
                        <a:t>¿En </a:t>
                      </a:r>
                      <a:r>
                        <a:rPr lang="es-MX" sz="800" dirty="0">
                          <a:effectLst/>
                        </a:rPr>
                        <a:t>que momento se utiliza?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625" marR="35625" marT="35625" marB="35625" anchor="ctr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La evaluación inicial, antes de iniciar el curso, la evaluación puntual se realiza al empezar las unidades, los temas, los subtemas, inclusive en las clases.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625" marR="35625" marT="35625" marB="35625"/>
                </a:tc>
              </a:tr>
              <a:tr h="745801"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5.-¿Para que diferentes fines se utiliza?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625" marR="35625" marT="35625" marB="35625" anchor="ctr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La evaluación inicial tiene como fin el conocer el nivel de sus capacidades cognitivas, en la evaluación Puntual es de conocer y utilizar los conocimientos previos de los alumnos luego de que se inicia una clase, tema o unidad cada que sea necesario.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625" marR="35625" marT="35625" marB="35625" anchor="ctr"/>
                </a:tc>
              </a:tr>
              <a:tr h="1092254"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6.-¿Con que técnicas o instrumentos de evaluación cuenta y como son éstos?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625" marR="35625" marT="35625" marB="35625" anchor="ctr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</a:p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Algunas como: Entrevistas,  observación,  encuestas,  mapas conceptuales,  lecturas de comprensión, solución de problemas.  </a:t>
                      </a:r>
                    </a:p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MX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625" marR="35625" marT="35625" marB="35625"/>
                </a:tc>
              </a:tr>
              <a:tr h="8230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Lectura  de apoyo.</a:t>
                      </a:r>
                      <a:endParaRPr lang="es-MX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1.-Díaz, F. y Barriga, A. (2002). Tipos de evaluación, en Estrategias Docentes para un Aprendizaje Significativo: una interpretación constructivista </a:t>
                      </a:r>
                      <a:endParaRPr lang="es-MX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(pp. 396-414). México: McGraw Hill.</a:t>
                      </a:r>
                      <a:endParaRPr lang="es-MX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2.-  Dirección General de Desarrollo Curricular. (2012). El enfoque formativo de la evaluación, en Herramientas para la evaluación en educación básica.</a:t>
                      </a:r>
                      <a:endParaRPr lang="es-MX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625" marR="35625" marT="35625" marB="35625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34478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CB84A5D-A2BC-41C8-A62C-EA2B014B91DD}"/>
              </a:ext>
            </a:extLst>
          </p:cNvPr>
          <p:cNvSpPr/>
          <p:nvPr/>
        </p:nvSpPr>
        <p:spPr>
          <a:xfrm>
            <a:off x="3647929" y="532475"/>
            <a:ext cx="20939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EVALUACION DEL</a:t>
            </a:r>
          </a:p>
          <a:p>
            <a:pPr algn="ctr"/>
            <a:r>
              <a:rPr lang="es-MX" dirty="0"/>
              <a:t>APRENDIZAJE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77CD7C2-1986-49F9-A31C-805103922A02}"/>
              </a:ext>
            </a:extLst>
          </p:cNvPr>
          <p:cNvSpPr/>
          <p:nvPr/>
        </p:nvSpPr>
        <p:spPr>
          <a:xfrm>
            <a:off x="3626007" y="2860285"/>
            <a:ext cx="2376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EVALUACIÓN DIAGNÓSTICA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3AA665F-EA75-4084-B307-DA8A9788BCC4}"/>
              </a:ext>
            </a:extLst>
          </p:cNvPr>
          <p:cNvSpPr/>
          <p:nvPr/>
        </p:nvSpPr>
        <p:spPr>
          <a:xfrm>
            <a:off x="643850" y="4241769"/>
            <a:ext cx="1872208" cy="1020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Se aplica al comienzo de la actividad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2F05BA00-D30D-448D-A012-BC2F7DB257BE}"/>
              </a:ext>
            </a:extLst>
          </p:cNvPr>
          <p:cNvSpPr/>
          <p:nvPr/>
        </p:nvSpPr>
        <p:spPr>
          <a:xfrm>
            <a:off x="3950043" y="5326604"/>
            <a:ext cx="17281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Se recoge conocimientos previos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6B68655-891F-449B-8A00-96C9A8EEBBDD}"/>
              </a:ext>
            </a:extLst>
          </p:cNvPr>
          <p:cNvSpPr/>
          <p:nvPr/>
        </p:nvSpPr>
        <p:spPr>
          <a:xfrm>
            <a:off x="6687792" y="4374629"/>
            <a:ext cx="1728192" cy="99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Determina errores a corregir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31EEFE2-5E44-4244-AABB-1DEB84C9DB6E}"/>
              </a:ext>
            </a:extLst>
          </p:cNvPr>
          <p:cNvSpPr/>
          <p:nvPr/>
        </p:nvSpPr>
        <p:spPr>
          <a:xfrm>
            <a:off x="731954" y="1563812"/>
            <a:ext cx="18722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Que sabe el estudiante antes de empezar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521F7C5-43E1-40D2-A29F-E7C8771D9457}"/>
              </a:ext>
            </a:extLst>
          </p:cNvPr>
          <p:cNvSpPr/>
          <p:nvPr/>
        </p:nvSpPr>
        <p:spPr>
          <a:xfrm>
            <a:off x="6804248" y="476672"/>
            <a:ext cx="1533332" cy="1195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Es parte del proceso de enseñanza -aprendizaje</a:t>
            </a:r>
          </a:p>
        </p:txBody>
      </p:sp>
      <p:sp>
        <p:nvSpPr>
          <p:cNvPr id="10" name="Flecha: hacia abajo 9">
            <a:extLst>
              <a:ext uri="{FF2B5EF4-FFF2-40B4-BE49-F238E27FC236}">
                <a16:creationId xmlns="" xmlns:a16="http://schemas.microsoft.com/office/drawing/2014/main" id="{937288EE-0B5E-428B-BD3A-6DBFD656E414}"/>
              </a:ext>
            </a:extLst>
          </p:cNvPr>
          <p:cNvSpPr/>
          <p:nvPr/>
        </p:nvSpPr>
        <p:spPr>
          <a:xfrm flipH="1">
            <a:off x="4578678" y="1793580"/>
            <a:ext cx="180000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: hacia abajo 10">
            <a:extLst>
              <a:ext uri="{FF2B5EF4-FFF2-40B4-BE49-F238E27FC236}">
                <a16:creationId xmlns="" xmlns:a16="http://schemas.microsoft.com/office/drawing/2014/main" id="{ABC2D3B6-1178-4F43-80BF-64E77EC80781}"/>
              </a:ext>
            </a:extLst>
          </p:cNvPr>
          <p:cNvSpPr/>
          <p:nvPr/>
        </p:nvSpPr>
        <p:spPr>
          <a:xfrm>
            <a:off x="4634139" y="4224444"/>
            <a:ext cx="180000" cy="90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: hacia abajo 12">
            <a:extLst>
              <a:ext uri="{FF2B5EF4-FFF2-40B4-BE49-F238E27FC236}">
                <a16:creationId xmlns="" xmlns:a16="http://schemas.microsoft.com/office/drawing/2014/main" id="{0A7F18AF-BFCA-4AC0-BFB8-8A6B81060316}"/>
              </a:ext>
            </a:extLst>
          </p:cNvPr>
          <p:cNvSpPr/>
          <p:nvPr/>
        </p:nvSpPr>
        <p:spPr>
          <a:xfrm rot="16200000">
            <a:off x="6252945" y="647675"/>
            <a:ext cx="36000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: hacia abajo 13">
            <a:extLst>
              <a:ext uri="{FF2B5EF4-FFF2-40B4-BE49-F238E27FC236}">
                <a16:creationId xmlns="" xmlns:a16="http://schemas.microsoft.com/office/drawing/2014/main" id="{A3DF79E0-4FCE-4A6D-B32F-E5E818CD58AE}"/>
              </a:ext>
            </a:extLst>
          </p:cNvPr>
          <p:cNvSpPr/>
          <p:nvPr/>
        </p:nvSpPr>
        <p:spPr>
          <a:xfrm rot="6588135">
            <a:off x="3057791" y="2089079"/>
            <a:ext cx="36000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: hacia abajo 14">
            <a:extLst>
              <a:ext uri="{FF2B5EF4-FFF2-40B4-BE49-F238E27FC236}">
                <a16:creationId xmlns="" xmlns:a16="http://schemas.microsoft.com/office/drawing/2014/main" id="{8EFAE3C1-E0B0-42DC-88C3-DB6CDD5AD2B0}"/>
              </a:ext>
            </a:extLst>
          </p:cNvPr>
          <p:cNvSpPr/>
          <p:nvPr/>
        </p:nvSpPr>
        <p:spPr>
          <a:xfrm flipH="1">
            <a:off x="1596058" y="2832684"/>
            <a:ext cx="36000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: hacia abajo 15">
            <a:extLst>
              <a:ext uri="{FF2B5EF4-FFF2-40B4-BE49-F238E27FC236}">
                <a16:creationId xmlns="" xmlns:a16="http://schemas.microsoft.com/office/drawing/2014/main" id="{A940E161-3E95-49F0-9861-DF7ACC90E93E}"/>
              </a:ext>
            </a:extLst>
          </p:cNvPr>
          <p:cNvSpPr/>
          <p:nvPr/>
        </p:nvSpPr>
        <p:spPr>
          <a:xfrm rot="7567166" flipV="1">
            <a:off x="6020283" y="3984403"/>
            <a:ext cx="180000" cy="90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: hacia abajo 16">
            <a:extLst>
              <a:ext uri="{FF2B5EF4-FFF2-40B4-BE49-F238E27FC236}">
                <a16:creationId xmlns="" xmlns:a16="http://schemas.microsoft.com/office/drawing/2014/main" id="{FAC6F6B9-D7C3-406A-AB18-C227EB570C80}"/>
              </a:ext>
            </a:extLst>
          </p:cNvPr>
          <p:cNvSpPr/>
          <p:nvPr/>
        </p:nvSpPr>
        <p:spPr>
          <a:xfrm rot="2900625">
            <a:off x="2999199" y="3984403"/>
            <a:ext cx="180000" cy="90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989AF951-9147-4D18-A151-C8F6B8E0D807}"/>
              </a:ext>
            </a:extLst>
          </p:cNvPr>
          <p:cNvSpPr/>
          <p:nvPr/>
        </p:nvSpPr>
        <p:spPr>
          <a:xfrm>
            <a:off x="736351" y="292006"/>
            <a:ext cx="2158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Organizador gráfico</a:t>
            </a:r>
          </a:p>
        </p:txBody>
      </p:sp>
    </p:spTree>
    <p:extLst>
      <p:ext uri="{BB962C8B-B14F-4D97-AF65-F5344CB8AC3E}">
        <p14:creationId xmlns="" xmlns:p14="http://schemas.microsoft.com/office/powerpoint/2010/main" val="3432725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57200" y="170213"/>
          <a:ext cx="8229600" cy="6639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3019"/>
                <a:gridCol w="7106581"/>
              </a:tblGrid>
              <a:tr h="1257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EVALUACIÓN FORMATIVA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6419" marR="26419" marT="26419" marB="26419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34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1. ¿Qué es?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6419" marR="26419" marT="26419" marB="26419" anchor="ctr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</a:pPr>
                      <a:r>
                        <a:rPr lang="es-MX" sz="800">
                          <a:effectLst/>
                        </a:rPr>
                        <a:t>Es un proceso integral y sistemático a través del cual se recopila información de</a:t>
                      </a:r>
                    </a:p>
                    <a:p>
                      <a:pPr marL="342900">
                        <a:lnSpc>
                          <a:spcPct val="115000"/>
                        </a:lnSpc>
                      </a:pPr>
                      <a:r>
                        <a:rPr lang="es-MX" sz="800">
                          <a:effectLst/>
                        </a:rPr>
                        <a:t>manera metódica y rigurosa, para conocer, analizar y juzgar el valor de un objeto educativo</a:t>
                      </a:r>
                    </a:p>
                    <a:p>
                      <a:pPr marL="342900">
                        <a:lnSpc>
                          <a:spcPct val="115000"/>
                        </a:lnSpc>
                      </a:pPr>
                      <a:r>
                        <a:rPr lang="es-MX" sz="800">
                          <a:effectLst/>
                        </a:rPr>
                        <a:t>determinado: los aprendizajes de los alumnos, el desempeño de los docentes, el grado de dominio</a:t>
                      </a:r>
                    </a:p>
                    <a:p>
                      <a:pPr marL="342900">
                        <a:lnSpc>
                          <a:spcPct val="115000"/>
                        </a:lnSpc>
                      </a:pPr>
                      <a:r>
                        <a:rPr lang="es-MX" sz="800">
                          <a:effectLst/>
                        </a:rPr>
                        <a:t>del currículo y sus características; los programas educativos del orden estatal y federal, y la gestión</a:t>
                      </a:r>
                    </a:p>
                    <a:p>
                      <a:pPr marL="342900">
                        <a:lnSpc>
                          <a:spcPct val="115000"/>
                        </a:lnSpc>
                      </a:pPr>
                      <a:r>
                        <a:rPr lang="es-MX" sz="800">
                          <a:effectLst/>
                        </a:rPr>
                        <a:t>de las instituciones, con base en lineamientos definidos que fundamentan la toma de decisiones</a:t>
                      </a:r>
                    </a:p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orientadas a ayudar, mejorar y ajustar la acción educativa 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419" marR="26419" marT="26419" marB="26419" anchor="ctr"/>
                </a:tc>
              </a:tr>
              <a:tr h="426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2. ¿Qué</a:t>
                      </a:r>
                      <a:endParaRPr lang="es-MX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características</a:t>
                      </a:r>
                      <a:endParaRPr lang="es-MX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tiene?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6419" marR="26419" marT="26419" marB="264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   Centrarse en los aprendizajes para dar seguimiento al progreso de cada alumno y ofrecerle oportunidades para lograrlos; hacer hincapié en que ellos asuman la responsabilidad de reflexionar su propio progreso en el aprendizaje; mejorar la práctica docente, y proporcionar información para la acreditación, la promoción y la certificación de estudios.</a:t>
                      </a:r>
                    </a:p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419" marR="26419" marT="26419" marB="26419" anchor="ctr"/>
                </a:tc>
              </a:tr>
              <a:tr h="66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3. ¿</a:t>
                      </a:r>
                      <a:r>
                        <a:rPr lang="es-ES" sz="800">
                          <a:effectLst/>
                        </a:rPr>
                        <a:t>¿Quién la puede llevar a cabo o implementar?</a:t>
                      </a:r>
                      <a:endParaRPr lang="es-MX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6419" marR="26419" marT="26419" marB="264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        El docente frente a grupo es el encargado de evaluar los aprendizajes de los alumnos. Para ello planifica y conduce procesos de evaluación en diferentes contextos y con diversos propósitos y alcances para el aseguramiento del logro de los aprendizajes de sus alumnos. Desde el enfoque formativo, existen tres formas en las que el docente puede realizar la evaluación: la interna, la externa y la participativa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</a:p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6419" marR="26419" marT="26419" marB="26419" anchor="ctr"/>
                </a:tc>
              </a:tr>
              <a:tr h="586920"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4.-¿En que momento se utiliza?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6419" marR="26419" marT="26419" marB="264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La evaluación es un proceso cíclico que se lleva a cabo de manera sistemática, y consiste en tres grandes fases: inicio, que implica el diseño; el proceso, que genera evaluaciones formativas, y el final, donde se aplican evaluaciones sumativas en las que se puede reflexionar en torno a los resultados (Nirenberg, Brawerman y Ruiz, 2003). En este sentido, estos tres momentos de la evaluación pueden aplicarse de acuerdo al foco de atención: la actividad de un proyecto, un proyecto, un bloque, un bimestre o el ciclo escolar.</a:t>
                      </a:r>
                    </a:p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419" marR="26419" marT="26419" marB="26419"/>
                </a:tc>
              </a:tr>
              <a:tr h="854912"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5.-¿Para que diferentes fines se utiliza?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6419" marR="26419" marT="26419" marB="26419" anchor="ctr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</a:pPr>
                      <a:r>
                        <a:rPr lang="es-MX" sz="800">
                          <a:effectLst/>
                        </a:rPr>
                        <a:t>Regular el proceso de enseñanza - aprendizaje para adaptar o ajustar las condiciones pedagógicas (estrategias, actividades) en servicio del aprendizaje de los alumnos.</a:t>
                      </a:r>
                    </a:p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Se debe supervisar eñ proceso de aprendizaje, considerando que éste es una actividad continua de reestructuraciones producto de las acciones dela alumno y de la propuesta pedagógica. No importa tanto valorar los resultados, sino comprender el proceso, supervisarlo e identificar los posibles obstáculos o fallas que pudiera haber en el mismo, y en qué medida es posible remediarlos con nuevas adaptaciones didácticas.</a:t>
                      </a:r>
                    </a:p>
                    <a:p>
                      <a:pPr marL="342900">
                        <a:lnSpc>
                          <a:spcPct val="115000"/>
                        </a:lnSpc>
                      </a:pPr>
                      <a:r>
                        <a:rPr lang="es-MX" sz="800">
                          <a:effectLst/>
                        </a:rPr>
                        <a:t>Enfatizar y valorar los aciertos o logros que los alumnos van consiguiendo en el proceso de construcción, porque se considera que ello consolida el aprendizaje y le da al alumno la oportunidad de saber qué criterios se están siguiendo para valorar su aprendizaje (criterio que posteriormente podrá internalizarlos y aplicarlos por sus propios medios).</a:t>
                      </a:r>
                    </a:p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Conseguir que los estudiantes construyan su propio sistema personal de aprendizaje y que lo mejoren progresivamente.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419" marR="26419" marT="26419" marB="26419" anchor="ctr"/>
                </a:tc>
              </a:tr>
              <a:tr h="767413"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6.-¿Con que técnicas o instrumentos de evaluación cuenta y como son éstos?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6419" marR="26419" marT="26419" marB="2641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Las técnicas y los instrumentos de recolección de información pueden ser informales, semi formales y formales: a) informales, como la observación del trabajo individual y grupal de los alumnos: registros anecdóticos, diarios de clase; las preguntas orales tipo pregunta-respuesta-retroalimentación (IRF, estrategias de iniciación-respuesta-feedback); b) semi formales, la producción de textos amplios, la realización de ejercicios en clase, tareas y trabajos, y la evaluación de portafolios, y c) formales, exámenes, mapas conceptuales, evaluación del desempeño, rúbricas, lista de verificación o cotejo y escalas. En los tres casos se obtienen evidencias cualitativas y cuantitativas.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419" marR="26419" marT="26419" marB="26419"/>
                </a:tc>
              </a:tr>
              <a:tr h="5632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Lectura  de apoyo.</a:t>
                      </a:r>
                      <a:endParaRPr lang="es-MX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1.- Díaz, F. y Barriga, A. (2002). Tipos de evaluación, en Estrategias Docentes para un Aprendizaje Significativo: una interpretación constructivista (pp. 396-414). México: McGraw Hill.</a:t>
                      </a:r>
                      <a:endParaRPr lang="es-MX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2.-  Lilia Bertha Abarca Laredo. (2012). Evaluación de los aprendizajes desde el enfoque formativo. México. Centro de Actualización del Magisterio en el DF.</a:t>
                      </a:r>
                      <a:endParaRPr lang="es-MX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MX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6419" marR="26419" marT="26419" marB="26419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16198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CB84A5D-A2BC-41C8-A62C-EA2B014B91DD}"/>
              </a:ext>
            </a:extLst>
          </p:cNvPr>
          <p:cNvSpPr/>
          <p:nvPr/>
        </p:nvSpPr>
        <p:spPr>
          <a:xfrm>
            <a:off x="3647929" y="532475"/>
            <a:ext cx="20939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EVALUACION DEL</a:t>
            </a:r>
          </a:p>
          <a:p>
            <a:pPr algn="ctr"/>
            <a:r>
              <a:rPr lang="es-MX" dirty="0" smtClean="0"/>
              <a:t>PROCESO DE APRENDIZAJE</a:t>
            </a: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77CD7C2-1986-49F9-A31C-805103922A02}"/>
              </a:ext>
            </a:extLst>
          </p:cNvPr>
          <p:cNvSpPr/>
          <p:nvPr/>
        </p:nvSpPr>
        <p:spPr>
          <a:xfrm>
            <a:off x="3626007" y="2860285"/>
            <a:ext cx="2376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EVALUACIÓN FORMATIVA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3AA665F-EA75-4084-B307-DA8A9788BCC4}"/>
              </a:ext>
            </a:extLst>
          </p:cNvPr>
          <p:cNvSpPr/>
          <p:nvPr/>
        </p:nvSpPr>
        <p:spPr>
          <a:xfrm>
            <a:off x="580365" y="4221472"/>
            <a:ext cx="2031385" cy="1419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Se aplica al finalizar las </a:t>
            </a:r>
            <a:r>
              <a:rPr lang="es-MX" dirty="0" smtClean="0"/>
              <a:t>tareas y /o actividades de cada tema o aprendizaje esperado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2F05BA00-D30D-448D-A012-BC2F7DB257BE}"/>
              </a:ext>
            </a:extLst>
          </p:cNvPr>
          <p:cNvSpPr/>
          <p:nvPr/>
        </p:nvSpPr>
        <p:spPr>
          <a:xfrm>
            <a:off x="3950043" y="5262466"/>
            <a:ext cx="1728192" cy="1262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Informa  logros obtenidos y dificultades de aprendizaje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6B68655-891F-449B-8A00-96C9A8EEBBDD}"/>
              </a:ext>
            </a:extLst>
          </p:cNvPr>
          <p:cNvSpPr/>
          <p:nvPr/>
        </p:nvSpPr>
        <p:spPr>
          <a:xfrm>
            <a:off x="6630945" y="4365104"/>
            <a:ext cx="1971776" cy="1358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Permite </a:t>
            </a:r>
            <a:r>
              <a:rPr lang="es-MX" dirty="0" smtClean="0"/>
              <a:t>plantear </a:t>
            </a:r>
            <a:r>
              <a:rPr lang="es-MX" dirty="0"/>
              <a:t>nuevas </a:t>
            </a:r>
            <a:r>
              <a:rPr lang="es-MX" dirty="0" smtClean="0"/>
              <a:t>estrategias para el logro del aprendizaje</a:t>
            </a:r>
            <a:endParaRPr lang="es-MX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31EEFE2-5E44-4244-AABB-1DEB84C9DB6E}"/>
              </a:ext>
            </a:extLst>
          </p:cNvPr>
          <p:cNvSpPr/>
          <p:nvPr/>
        </p:nvSpPr>
        <p:spPr>
          <a:xfrm>
            <a:off x="731954" y="1563812"/>
            <a:ext cx="18722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Que esta aprendiendo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521F7C5-43E1-40D2-A29F-E7C8771D9457}"/>
              </a:ext>
            </a:extLst>
          </p:cNvPr>
          <p:cNvSpPr/>
          <p:nvPr/>
        </p:nvSpPr>
        <p:spPr>
          <a:xfrm>
            <a:off x="6804248" y="476672"/>
            <a:ext cx="1533332" cy="1195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Es parte del proceso de enseñanza -aprendizaje</a:t>
            </a:r>
          </a:p>
        </p:txBody>
      </p:sp>
      <p:sp>
        <p:nvSpPr>
          <p:cNvPr id="10" name="Flecha: hacia abajo 9">
            <a:extLst>
              <a:ext uri="{FF2B5EF4-FFF2-40B4-BE49-F238E27FC236}">
                <a16:creationId xmlns="" xmlns:a16="http://schemas.microsoft.com/office/drawing/2014/main" id="{937288EE-0B5E-428B-BD3A-6DBFD656E414}"/>
              </a:ext>
            </a:extLst>
          </p:cNvPr>
          <p:cNvSpPr/>
          <p:nvPr/>
        </p:nvSpPr>
        <p:spPr>
          <a:xfrm flipH="1">
            <a:off x="4578678" y="1793580"/>
            <a:ext cx="180000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: hacia abajo 10">
            <a:extLst>
              <a:ext uri="{FF2B5EF4-FFF2-40B4-BE49-F238E27FC236}">
                <a16:creationId xmlns="" xmlns:a16="http://schemas.microsoft.com/office/drawing/2014/main" id="{ABC2D3B6-1178-4F43-80BF-64E77EC80781}"/>
              </a:ext>
            </a:extLst>
          </p:cNvPr>
          <p:cNvSpPr/>
          <p:nvPr/>
        </p:nvSpPr>
        <p:spPr>
          <a:xfrm>
            <a:off x="4634139" y="4224444"/>
            <a:ext cx="180000" cy="90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: hacia abajo 12">
            <a:extLst>
              <a:ext uri="{FF2B5EF4-FFF2-40B4-BE49-F238E27FC236}">
                <a16:creationId xmlns="" xmlns:a16="http://schemas.microsoft.com/office/drawing/2014/main" id="{0A7F18AF-BFCA-4AC0-BFB8-8A6B81060316}"/>
              </a:ext>
            </a:extLst>
          </p:cNvPr>
          <p:cNvSpPr/>
          <p:nvPr/>
        </p:nvSpPr>
        <p:spPr>
          <a:xfrm rot="16200000">
            <a:off x="6252945" y="647675"/>
            <a:ext cx="36000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: hacia abajo 13">
            <a:extLst>
              <a:ext uri="{FF2B5EF4-FFF2-40B4-BE49-F238E27FC236}">
                <a16:creationId xmlns="" xmlns:a16="http://schemas.microsoft.com/office/drawing/2014/main" id="{A3DF79E0-4FCE-4A6D-B32F-E5E818CD58AE}"/>
              </a:ext>
            </a:extLst>
          </p:cNvPr>
          <p:cNvSpPr/>
          <p:nvPr/>
        </p:nvSpPr>
        <p:spPr>
          <a:xfrm rot="6588135">
            <a:off x="3057791" y="2089079"/>
            <a:ext cx="36000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: hacia abajo 14">
            <a:extLst>
              <a:ext uri="{FF2B5EF4-FFF2-40B4-BE49-F238E27FC236}">
                <a16:creationId xmlns="" xmlns:a16="http://schemas.microsoft.com/office/drawing/2014/main" id="{8EFAE3C1-E0B0-42DC-88C3-DB6CDD5AD2B0}"/>
              </a:ext>
            </a:extLst>
          </p:cNvPr>
          <p:cNvSpPr/>
          <p:nvPr/>
        </p:nvSpPr>
        <p:spPr>
          <a:xfrm flipH="1">
            <a:off x="1596058" y="2832684"/>
            <a:ext cx="36000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: hacia abajo 15">
            <a:extLst>
              <a:ext uri="{FF2B5EF4-FFF2-40B4-BE49-F238E27FC236}">
                <a16:creationId xmlns="" xmlns:a16="http://schemas.microsoft.com/office/drawing/2014/main" id="{A940E161-3E95-49F0-9861-DF7ACC90E93E}"/>
              </a:ext>
            </a:extLst>
          </p:cNvPr>
          <p:cNvSpPr/>
          <p:nvPr/>
        </p:nvSpPr>
        <p:spPr>
          <a:xfrm rot="7567166" flipV="1">
            <a:off x="6020283" y="3984403"/>
            <a:ext cx="180000" cy="90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: hacia abajo 16">
            <a:extLst>
              <a:ext uri="{FF2B5EF4-FFF2-40B4-BE49-F238E27FC236}">
                <a16:creationId xmlns="" xmlns:a16="http://schemas.microsoft.com/office/drawing/2014/main" id="{FAC6F6B9-D7C3-406A-AB18-C227EB570C80}"/>
              </a:ext>
            </a:extLst>
          </p:cNvPr>
          <p:cNvSpPr/>
          <p:nvPr/>
        </p:nvSpPr>
        <p:spPr>
          <a:xfrm rot="2900625">
            <a:off x="2999199" y="3984403"/>
            <a:ext cx="180000" cy="90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989AF951-9147-4D18-A151-C8F6B8E0D807}"/>
              </a:ext>
            </a:extLst>
          </p:cNvPr>
          <p:cNvSpPr/>
          <p:nvPr/>
        </p:nvSpPr>
        <p:spPr>
          <a:xfrm>
            <a:off x="736351" y="292006"/>
            <a:ext cx="2158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Organizador gráfico</a:t>
            </a:r>
          </a:p>
        </p:txBody>
      </p:sp>
    </p:spTree>
    <p:extLst>
      <p:ext uri="{BB962C8B-B14F-4D97-AF65-F5344CB8AC3E}">
        <p14:creationId xmlns="" xmlns:p14="http://schemas.microsoft.com/office/powerpoint/2010/main" val="3382425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57200" y="101843"/>
          <a:ext cx="8229600" cy="6643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3019"/>
                <a:gridCol w="7106581"/>
              </a:tblGrid>
              <a:tr h="1202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EVALUACIÓN SUMATIVA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255" marR="25255" marT="25255" marB="25255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1. ¿Qué es?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255" marR="25255" marT="25255" marB="25255" anchor="ctr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Es la que certifica que una etapa determinada del proceso pequeña o grande se termina.</a:t>
                      </a:r>
                      <a:endParaRPr lang="es-MX" sz="800">
                        <a:effectLst/>
                      </a:endParaRPr>
                    </a:p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Se produce al final de una etapa, día, semana o fin de curso 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255" marR="25255" marT="25255" marB="25255" anchor="ctr"/>
                </a:tc>
              </a:tr>
              <a:tr h="38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2. ¿Qué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características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tiene?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255" marR="25255" marT="25255" marB="25255" anchor="ctr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Suma total de los resultados de todas las pruebas o medios de evaluación del curso, verifica, acredia, califica, o promueve soluciones. </a:t>
                      </a:r>
                      <a:endParaRPr lang="es-MX" sz="800">
                        <a:effectLst/>
                      </a:endParaRPr>
                    </a:p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Valora conductas al final del proceso.</a:t>
                      </a:r>
                      <a:endParaRPr lang="es-MX" sz="800">
                        <a:effectLst/>
                      </a:endParaRPr>
                    </a:p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Emite juicios de valor sobre el individuo al final del curso o unidad.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255" marR="25255" marT="25255" marB="25255" anchor="ctr"/>
                </a:tc>
              </a:tr>
              <a:tr h="42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3. ¿¿Quién la puede llevar a cabo o implementar?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255" marR="25255" marT="25255" marB="252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        </a:t>
                      </a:r>
                      <a:r>
                        <a:rPr lang="es-MX" sz="800">
                          <a:effectLst/>
                        </a:rPr>
                        <a:t>Los docentes, los jefes de área, jefatura de estudio.</a:t>
                      </a:r>
                    </a:p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255" marR="25255" marT="25255" marB="25255" anchor="ctr"/>
                </a:tc>
              </a:tr>
              <a:tr h="350241"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4.-¿En que momento se utiliza?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255" marR="25255" marT="25255" marB="25255" anchor="ctr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Se evalua al final del curso , o etapa planteada designando valores y proponiendo soluciones.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255" marR="25255" marT="25255" marB="25255"/>
                </a:tc>
              </a:tr>
              <a:tr h="552385"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5.-¿Para que diferentes fines se utiliza?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255" marR="25255" marT="25255" marB="25255" anchor="ctr"/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Se utiliza para tomar decisiones a cerca de los objetivos o metas planteadas para evaluar el final del curso y también se considera esta información para tomar decisiones de cursos venideros.</a:t>
                      </a:r>
                      <a:endParaRPr lang="es-MX" sz="800">
                        <a:effectLst/>
                      </a:endParaRPr>
                    </a:p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Las decisiones que se derivan de la evaluación sumativa sirven para acreditar los aprendizajes obtenidos por los alumnos y las alumnas y comunicar a diferentes instancias (alumnos/as, familias, administración educativa y sociedad en general) datos sobre el rendimiento del alumno o de la alumna, como así también del grupo grado</a:t>
                      </a:r>
                      <a:r>
                        <a:rPr lang="es-MX" sz="800">
                          <a:effectLst/>
                        </a:rPr>
                        <a:t>.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255" marR="25255" marT="25255" marB="25255" anchor="ctr"/>
                </a:tc>
              </a:tr>
              <a:tr h="1974363">
                <a:tc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6.-¿Con que técnicas o instrumentos de evaluación cuenta y como son éstos?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255" marR="25255" marT="25255" marB="25255" anchor="ctr"/>
                </a:tc>
                <a:tc>
                  <a:txBody>
                    <a:bodyPr/>
                    <a:lstStyle/>
                    <a:p>
                      <a:pPr marL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• Pruebas mixtas Integran preguntas directas, situaciones problema, ítems de respuesta múltiple con fundamentación, dilemas específicos con toma de posición, entre otros. </a:t>
                      </a:r>
                      <a:endParaRPr lang="es-MX" sz="800">
                        <a:effectLst/>
                      </a:endParaRPr>
                    </a:p>
                    <a:p>
                      <a:pPr marL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• Cuestionarios abiertos Son evaluaciones con preguntas abiertas, escritas, que posibilitan más de una respuesta en torno a los ejes fundamentales de uno o varios temas. Integran todo tipo de contenidos . Se califican individualmente. </a:t>
                      </a:r>
                      <a:endParaRPr lang="es-MX" sz="800">
                        <a:effectLst/>
                      </a:endParaRPr>
                    </a:p>
                    <a:p>
                      <a:pPr marL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• Problemas de valoración numérica Son situaciones problema cuya respuesta debe posibilitar el ejercicio del razonamiento lógico-matemático al incluir resultados numéricos y/o estadísticos. Se pueden resolver y calificar en dúos o individualmente. </a:t>
                      </a:r>
                      <a:endParaRPr lang="es-MX" sz="800">
                        <a:effectLst/>
                      </a:endParaRPr>
                    </a:p>
                    <a:p>
                      <a:pPr marL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• Pruebas de Libro Abierto Evaluaciones escritas que plantean una o dos situaciones problemáticas cuya resolución demanda la consulta entre personas y la consulta a material bibliográfico y fuentes diversas y múltiples. Giran en torno a ejes temáticos fundamentales. Se califican individualmente.</a:t>
                      </a:r>
                      <a:endParaRPr lang="es-MX" sz="800">
                        <a:effectLst/>
                      </a:endParaRPr>
                    </a:p>
                    <a:p>
                      <a:pPr marL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 • Informes específicos con fundamentación Después de una investigación grupal o individual, la información resultante se organiza en un informe final que debe integrar todo tipo de contenidos . Si el informe es grupal debe incluir producciones y conclusiones individuales. Se otorgan dos calificaciones: una grupal y una individual.</a:t>
                      </a:r>
                      <a:endParaRPr lang="es-MX" sz="800">
                        <a:effectLst/>
                      </a:endParaRPr>
                    </a:p>
                    <a:p>
                      <a:pPr marL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 • Situaciones problema vinculadas al entorno Son situaciones problemáticas tomadas de la realidad próxima, cuyo análisis y resolución posibilita actualizar e integrar los ejes temáticos fundamentales del área que se está evaluando. </a:t>
                      </a:r>
                      <a:endParaRPr lang="es-MX" sz="800">
                        <a:effectLst/>
                      </a:endParaRPr>
                    </a:p>
                    <a:p>
                      <a:pPr marL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• Ejercicios de completamiento con fundamentación Ejercicios de elección múltiple, falso-verdadero, completamiento de gráficos o frases o similares, que deben resolverse fundamentando el por qué de las elecciones realizadas o la razón del contenido utilizado en el completamiento.</a:t>
                      </a:r>
                      <a:endParaRPr lang="es-MX" sz="800">
                        <a:effectLst/>
                      </a:endParaRPr>
                    </a:p>
                    <a:p>
                      <a:pPr marL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 • Exposiciones orales con formatos diversos Discursos, autodefensas, monólogos, relatos, juicios , diálogos, clases especiales, explicación y fundamentación de un tema. 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255" marR="25255" marT="25255" marB="25255"/>
                </a:tc>
              </a:tr>
              <a:tr h="43388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Lectura  de apoyo.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1.-Díaz, F. y Barriga, A. (2002). Tipos de evaluación, en Estrategias Docentes para un Aprendizaje Significativo: una interpretación constructivista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(pp. 396-414). México: McGraw Hill.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2.-  Dirección General de Desarrollo Curricular. (2012). El enfoque formativo de la evaluación, en Herramientas para la evaluación en educación básica.</a:t>
                      </a:r>
                      <a:endParaRPr lang="es-MX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5255" marR="25255" marT="25255" marB="25255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21893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CB84A5D-A2BC-41C8-A62C-EA2B014B91DD}"/>
              </a:ext>
            </a:extLst>
          </p:cNvPr>
          <p:cNvSpPr/>
          <p:nvPr/>
        </p:nvSpPr>
        <p:spPr>
          <a:xfrm>
            <a:off x="3647929" y="532475"/>
            <a:ext cx="20939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EVALUACION DEL</a:t>
            </a:r>
          </a:p>
          <a:p>
            <a:pPr algn="ctr"/>
            <a:r>
              <a:rPr lang="es-MX" dirty="0"/>
              <a:t>APRENDIZAJE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77CD7C2-1986-49F9-A31C-805103922A02}"/>
              </a:ext>
            </a:extLst>
          </p:cNvPr>
          <p:cNvSpPr/>
          <p:nvPr/>
        </p:nvSpPr>
        <p:spPr>
          <a:xfrm>
            <a:off x="3626007" y="2860285"/>
            <a:ext cx="2376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EVALUACIÓN SUMATIVA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3AA665F-EA75-4084-B307-DA8A9788BCC4}"/>
              </a:ext>
            </a:extLst>
          </p:cNvPr>
          <p:cNvSpPr/>
          <p:nvPr/>
        </p:nvSpPr>
        <p:spPr>
          <a:xfrm>
            <a:off x="643850" y="4241769"/>
            <a:ext cx="1872208" cy="1262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Reconoce resultados esperados, progreso global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2F05BA00-D30D-448D-A012-BC2F7DB257BE}"/>
              </a:ext>
            </a:extLst>
          </p:cNvPr>
          <p:cNvSpPr/>
          <p:nvPr/>
        </p:nvSpPr>
        <p:spPr>
          <a:xfrm>
            <a:off x="3950043" y="5262466"/>
            <a:ext cx="1728192" cy="1262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Tiene carácter cualitativo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6B68655-891F-449B-8A00-96C9A8EEBBDD}"/>
              </a:ext>
            </a:extLst>
          </p:cNvPr>
          <p:cNvSpPr/>
          <p:nvPr/>
        </p:nvSpPr>
        <p:spPr>
          <a:xfrm>
            <a:off x="6687792" y="4374629"/>
            <a:ext cx="1728192" cy="999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Permite  corregir y reorientar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31EEFE2-5E44-4244-AABB-1DEB84C9DB6E}"/>
              </a:ext>
            </a:extLst>
          </p:cNvPr>
          <p:cNvSpPr/>
          <p:nvPr/>
        </p:nvSpPr>
        <p:spPr>
          <a:xfrm>
            <a:off x="731954" y="1563812"/>
            <a:ext cx="18722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Que </a:t>
            </a:r>
            <a:r>
              <a:rPr lang="es-MX" dirty="0" err="1"/>
              <a:t>aprendio</a:t>
            </a:r>
            <a:r>
              <a:rPr lang="es-MX" dirty="0"/>
              <a:t> al final del proceso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521F7C5-43E1-40D2-A29F-E7C8771D9457}"/>
              </a:ext>
            </a:extLst>
          </p:cNvPr>
          <p:cNvSpPr/>
          <p:nvPr/>
        </p:nvSpPr>
        <p:spPr>
          <a:xfrm>
            <a:off x="6804248" y="476672"/>
            <a:ext cx="1533332" cy="1195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Es parte del proceso de enseñanza -aprendizaje</a:t>
            </a:r>
          </a:p>
        </p:txBody>
      </p:sp>
      <p:sp>
        <p:nvSpPr>
          <p:cNvPr id="10" name="Flecha: hacia abajo 9">
            <a:extLst>
              <a:ext uri="{FF2B5EF4-FFF2-40B4-BE49-F238E27FC236}">
                <a16:creationId xmlns="" xmlns:a16="http://schemas.microsoft.com/office/drawing/2014/main" id="{937288EE-0B5E-428B-BD3A-6DBFD656E414}"/>
              </a:ext>
            </a:extLst>
          </p:cNvPr>
          <p:cNvSpPr/>
          <p:nvPr/>
        </p:nvSpPr>
        <p:spPr>
          <a:xfrm flipH="1">
            <a:off x="4578678" y="1793580"/>
            <a:ext cx="180000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: hacia abajo 10">
            <a:extLst>
              <a:ext uri="{FF2B5EF4-FFF2-40B4-BE49-F238E27FC236}">
                <a16:creationId xmlns="" xmlns:a16="http://schemas.microsoft.com/office/drawing/2014/main" id="{ABC2D3B6-1178-4F43-80BF-64E77EC80781}"/>
              </a:ext>
            </a:extLst>
          </p:cNvPr>
          <p:cNvSpPr/>
          <p:nvPr/>
        </p:nvSpPr>
        <p:spPr>
          <a:xfrm>
            <a:off x="4634139" y="4224444"/>
            <a:ext cx="180000" cy="90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: hacia abajo 12">
            <a:extLst>
              <a:ext uri="{FF2B5EF4-FFF2-40B4-BE49-F238E27FC236}">
                <a16:creationId xmlns="" xmlns:a16="http://schemas.microsoft.com/office/drawing/2014/main" id="{0A7F18AF-BFCA-4AC0-BFB8-8A6B81060316}"/>
              </a:ext>
            </a:extLst>
          </p:cNvPr>
          <p:cNvSpPr/>
          <p:nvPr/>
        </p:nvSpPr>
        <p:spPr>
          <a:xfrm rot="16200000">
            <a:off x="6252945" y="647675"/>
            <a:ext cx="36000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: hacia abajo 13">
            <a:extLst>
              <a:ext uri="{FF2B5EF4-FFF2-40B4-BE49-F238E27FC236}">
                <a16:creationId xmlns="" xmlns:a16="http://schemas.microsoft.com/office/drawing/2014/main" id="{A3DF79E0-4FCE-4A6D-B32F-E5E818CD58AE}"/>
              </a:ext>
            </a:extLst>
          </p:cNvPr>
          <p:cNvSpPr/>
          <p:nvPr/>
        </p:nvSpPr>
        <p:spPr>
          <a:xfrm rot="6588135">
            <a:off x="3057791" y="2089079"/>
            <a:ext cx="36000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: hacia abajo 14">
            <a:extLst>
              <a:ext uri="{FF2B5EF4-FFF2-40B4-BE49-F238E27FC236}">
                <a16:creationId xmlns="" xmlns:a16="http://schemas.microsoft.com/office/drawing/2014/main" id="{8EFAE3C1-E0B0-42DC-88C3-DB6CDD5AD2B0}"/>
              </a:ext>
            </a:extLst>
          </p:cNvPr>
          <p:cNvSpPr/>
          <p:nvPr/>
        </p:nvSpPr>
        <p:spPr>
          <a:xfrm flipH="1">
            <a:off x="1596058" y="2832684"/>
            <a:ext cx="36000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: hacia abajo 15">
            <a:extLst>
              <a:ext uri="{FF2B5EF4-FFF2-40B4-BE49-F238E27FC236}">
                <a16:creationId xmlns="" xmlns:a16="http://schemas.microsoft.com/office/drawing/2014/main" id="{A940E161-3E95-49F0-9861-DF7ACC90E93E}"/>
              </a:ext>
            </a:extLst>
          </p:cNvPr>
          <p:cNvSpPr/>
          <p:nvPr/>
        </p:nvSpPr>
        <p:spPr>
          <a:xfrm rot="7567166" flipV="1">
            <a:off x="6020283" y="3984403"/>
            <a:ext cx="180000" cy="90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: hacia abajo 16">
            <a:extLst>
              <a:ext uri="{FF2B5EF4-FFF2-40B4-BE49-F238E27FC236}">
                <a16:creationId xmlns="" xmlns:a16="http://schemas.microsoft.com/office/drawing/2014/main" id="{FAC6F6B9-D7C3-406A-AB18-C227EB570C80}"/>
              </a:ext>
            </a:extLst>
          </p:cNvPr>
          <p:cNvSpPr/>
          <p:nvPr/>
        </p:nvSpPr>
        <p:spPr>
          <a:xfrm rot="2900625">
            <a:off x="2999199" y="3984403"/>
            <a:ext cx="180000" cy="90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989AF951-9147-4D18-A151-C8F6B8E0D807}"/>
              </a:ext>
            </a:extLst>
          </p:cNvPr>
          <p:cNvSpPr/>
          <p:nvPr/>
        </p:nvSpPr>
        <p:spPr>
          <a:xfrm>
            <a:off x="736351" y="292006"/>
            <a:ext cx="2158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Organizador gráfico</a:t>
            </a:r>
          </a:p>
        </p:txBody>
      </p:sp>
    </p:spTree>
    <p:extLst>
      <p:ext uri="{BB962C8B-B14F-4D97-AF65-F5344CB8AC3E}">
        <p14:creationId xmlns="" xmlns:p14="http://schemas.microsoft.com/office/powerpoint/2010/main" val="3790014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7544" y="620688"/>
            <a:ext cx="318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Formato seleccionado por Física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/>
          <a:srcRect l="24013" t="19185" r="25588" b="10781"/>
          <a:stretch/>
        </p:blipFill>
        <p:spPr>
          <a:xfrm>
            <a:off x="611560" y="946972"/>
            <a:ext cx="7416824" cy="57943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827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A96AE691-73E2-4E2A-B569-8418615A5098}"/>
              </a:ext>
            </a:extLst>
          </p:cNvPr>
          <p:cNvSpPr txBox="1">
            <a:spLocks/>
          </p:cNvSpPr>
          <p:nvPr/>
        </p:nvSpPr>
        <p:spPr>
          <a:xfrm>
            <a:off x="467544" y="2060848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5400" b="1" dirty="0">
                <a:latin typeface="Open Sans" charset="0"/>
                <a:ea typeface="Calibri" charset="0"/>
                <a:cs typeface="Times New Roman" charset="0"/>
              </a:rPr>
              <a:t>Producto 1. C.A.I.A.C. Conclusiones Generales.</a:t>
            </a:r>
            <a:endParaRPr lang="es-MX" sz="5400" dirty="0"/>
          </a:p>
        </p:txBody>
      </p:sp>
    </p:spTree>
    <p:extLst>
      <p:ext uri="{BB962C8B-B14F-4D97-AF65-F5344CB8AC3E}">
        <p14:creationId xmlns="" xmlns:p14="http://schemas.microsoft.com/office/powerpoint/2010/main" val="1505713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23225" t="28990" r="24801" b="26188"/>
          <a:stretch/>
        </p:blipFill>
        <p:spPr>
          <a:xfrm>
            <a:off x="193016" y="1412776"/>
            <a:ext cx="8613952" cy="46085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71600" y="1052736"/>
            <a:ext cx="329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Formato seleccionado por Dibujo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01399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26376" t="33192" r="27162" b="28990"/>
          <a:stretch/>
        </p:blipFill>
        <p:spPr>
          <a:xfrm>
            <a:off x="171241" y="1916832"/>
            <a:ext cx="8968990" cy="410445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43608" y="1340768"/>
            <a:ext cx="375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Formato seleccionado por Informática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508980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como elaborar una planeacion didactic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5" t="16902" r="4841" b="6184"/>
          <a:stretch/>
        </p:blipFill>
        <p:spPr bwMode="auto">
          <a:xfrm>
            <a:off x="1835696" y="836712"/>
            <a:ext cx="5904656" cy="5981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11560" y="404664"/>
            <a:ext cx="32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Formato seleccionado por Inglés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387527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11413" t="33192" r="35038" b="6579"/>
          <a:stretch/>
        </p:blipFill>
        <p:spPr>
          <a:xfrm>
            <a:off x="489648" y="1196752"/>
            <a:ext cx="8654352" cy="547260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99592" y="1012086"/>
            <a:ext cx="355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Formato seleccionado por el equipo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665294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5901" t="23387" r="34250" b="9381"/>
          <a:stretch/>
        </p:blipFill>
        <p:spPr>
          <a:xfrm>
            <a:off x="179512" y="836712"/>
            <a:ext cx="8712968" cy="55029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550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50A7483-4AD7-456D-A224-7F9BFA1A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1A97DD8-0DAE-4B51-8161-B164BE040C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775" t="30438" r="9051" b="23400"/>
          <a:stretch/>
        </p:blipFill>
        <p:spPr>
          <a:xfrm>
            <a:off x="971601" y="256520"/>
            <a:ext cx="7200800" cy="24247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1EC3744-22AF-49D6-A276-351690AD02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4175" t="25200" r="9439" b="9002"/>
          <a:stretch/>
        </p:blipFill>
        <p:spPr>
          <a:xfrm>
            <a:off x="971600" y="2636912"/>
            <a:ext cx="7200800" cy="34239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0D5676E-A2EE-4245-AF07-6BEF4B95CD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4563" t="40200" r="9838" b="45800"/>
          <a:stretch/>
        </p:blipFill>
        <p:spPr>
          <a:xfrm>
            <a:off x="971600" y="6021288"/>
            <a:ext cx="7200800" cy="750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674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79155AC-4768-40AD-B104-8750A4D285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563" t="27600" r="9838" b="26200"/>
          <a:stretch/>
        </p:blipFill>
        <p:spPr>
          <a:xfrm>
            <a:off x="653828" y="889496"/>
            <a:ext cx="7806604" cy="26835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6035CC6-3EE0-4244-BEC2-DAB1C8789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4563" t="29000" r="9838" b="26200"/>
          <a:stretch/>
        </p:blipFill>
        <p:spPr>
          <a:xfrm>
            <a:off x="653828" y="3573016"/>
            <a:ext cx="7806604" cy="26022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274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estante, hombre, biblioteca&#10;&#10;Descripción generada con confianza muy alta">
            <a:extLst>
              <a:ext uri="{FF2B5EF4-FFF2-40B4-BE49-F238E27FC236}">
                <a16:creationId xmlns="" xmlns:a16="http://schemas.microsoft.com/office/drawing/2014/main" id="{B0982634-01EA-4E62-968C-EAD673BA69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18" b="27315"/>
          <a:stretch/>
        </p:blipFill>
        <p:spPr>
          <a:xfrm rot="10800000">
            <a:off x="20" y="10"/>
            <a:ext cx="9143980" cy="4571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126E481-B945-4179-BD79-05E96E9B29E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FE8DDF-A39F-40D1-801B-9F775AF3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52" y="5091762"/>
            <a:ext cx="5875644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/>
              <a:t>Fotografías de la sesión </a:t>
            </a:r>
            <a:br>
              <a:rPr lang="en-US" sz="4200"/>
            </a:br>
            <a:endParaRPr lang="en-US" sz="4200"/>
          </a:p>
        </p:txBody>
      </p:sp>
    </p:spTree>
    <p:extLst>
      <p:ext uri="{BB962C8B-B14F-4D97-AF65-F5344CB8AC3E}">
        <p14:creationId xmlns="" xmlns:p14="http://schemas.microsoft.com/office/powerpoint/2010/main" val="4168821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sona, interior, niño&#10;&#10;Descripción generada con confianza muy alta">
            <a:extLst>
              <a:ext uri="{FF2B5EF4-FFF2-40B4-BE49-F238E27FC236}">
                <a16:creationId xmlns="" xmlns:a16="http://schemas.microsoft.com/office/drawing/2014/main" id="{93BAA4B6-D65F-408B-A9A2-BDF49B21C2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12" b="-3"/>
          <a:stretch/>
        </p:blipFill>
        <p:spPr>
          <a:xfrm>
            <a:off x="3871539" y="3272588"/>
            <a:ext cx="4579036" cy="3585411"/>
          </a:xfrm>
          <a:prstGeom prst="rect">
            <a:avLst/>
          </a:prstGeom>
        </p:spPr>
      </p:pic>
      <p:pic>
        <p:nvPicPr>
          <p:cNvPr id="7" name="Imagen 6" descr="Imagen que contiene texto&#10;&#10;Descripción generada con confianza muy alta">
            <a:extLst>
              <a:ext uri="{FF2B5EF4-FFF2-40B4-BE49-F238E27FC236}">
                <a16:creationId xmlns="" xmlns:a16="http://schemas.microsoft.com/office/drawing/2014/main" id="{3539498C-D32F-438A-A151-50D97252D9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28" r="2" b="948"/>
          <a:stretch/>
        </p:blipFill>
        <p:spPr>
          <a:xfrm>
            <a:off x="20" y="9"/>
            <a:ext cx="5459914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5414FA1-2D4C-41DB-83DE-4F3E38C10A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567928" y="0"/>
            <a:ext cx="57607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persona, interior, mesa, sentado&#10;&#10;Descripción generada con confianza muy alta">
            <a:extLst>
              <a:ext uri="{FF2B5EF4-FFF2-40B4-BE49-F238E27FC236}">
                <a16:creationId xmlns="" xmlns:a16="http://schemas.microsoft.com/office/drawing/2014/main" id="{D5C0E68F-9093-4F30-B526-7F0B3C7271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" r="31422" b="-1"/>
          <a:stretch/>
        </p:blipFill>
        <p:spPr>
          <a:xfrm>
            <a:off x="5593726" y="-22547"/>
            <a:ext cx="2856849" cy="3139531"/>
          </a:xfrm>
          <a:prstGeom prst="rect">
            <a:avLst/>
          </a:prstGeom>
        </p:spPr>
      </p:pic>
      <p:pic>
        <p:nvPicPr>
          <p:cNvPr id="9" name="Imagen 8" descr="Imagen que contiene persona, interior, mesa, niño&#10;&#10;Descripción generada con confianza muy alta">
            <a:extLst>
              <a:ext uri="{FF2B5EF4-FFF2-40B4-BE49-F238E27FC236}">
                <a16:creationId xmlns="" xmlns:a16="http://schemas.microsoft.com/office/drawing/2014/main" id="{F733EF66-3A72-4A23-B525-1FCB104850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4" r="-2" b="-2"/>
          <a:stretch/>
        </p:blipFill>
        <p:spPr>
          <a:xfrm>
            <a:off x="20" y="4065775"/>
            <a:ext cx="3750870" cy="2792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09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sentado, biblioteca, portátil&#10;&#10;Descripción generada con confianza muy alta">
            <a:extLst>
              <a:ext uri="{FF2B5EF4-FFF2-40B4-BE49-F238E27FC236}">
                <a16:creationId xmlns="" xmlns:a16="http://schemas.microsoft.com/office/drawing/2014/main" id="{18C0B415-D982-4C5D-BA8E-70238D55A1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2" r="3" b="3"/>
          <a:stretch/>
        </p:blipFill>
        <p:spPr>
          <a:xfrm>
            <a:off x="4762566" y="3511295"/>
            <a:ext cx="4381434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Imagen 2" descr="Imagen que contiene persona, interior, suelo, hombre&#10;&#10;Descripción generada con confianza muy alta">
            <a:extLst>
              <a:ext uri="{FF2B5EF4-FFF2-40B4-BE49-F238E27FC236}">
                <a16:creationId xmlns="" xmlns:a16="http://schemas.microsoft.com/office/drawing/2014/main" id="{A8386234-D4F5-48A0-BD2B-718B6ADDC3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10" r="-2" b="36517"/>
          <a:stretch/>
        </p:blipFill>
        <p:spPr>
          <a:xfrm>
            <a:off x="20" y="3511295"/>
            <a:ext cx="5773903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pic>
        <p:nvPicPr>
          <p:cNvPr id="9" name="Imagen 8" descr="Imagen que contiene persona, sentado, interior, portátil&#10;&#10;Descripción generada con confianza muy alta">
            <a:extLst>
              <a:ext uri="{FF2B5EF4-FFF2-40B4-BE49-F238E27FC236}">
                <a16:creationId xmlns="" xmlns:a16="http://schemas.microsoft.com/office/drawing/2014/main" id="{F885DC46-EB41-4483-9E5B-C8ECB7F49C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969" r="1" b="5749"/>
          <a:stretch/>
        </p:blipFill>
        <p:spPr>
          <a:xfrm>
            <a:off x="3370077" y="243"/>
            <a:ext cx="5773923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6451640 w 7698564"/>
              <a:gd name="connsiteY3" fmla="*/ 0 h 3346705"/>
              <a:gd name="connsiteX4" fmla="*/ 6451640 w 7698564"/>
              <a:gd name="connsiteY4" fmla="*/ 479 h 3346705"/>
              <a:gd name="connsiteX5" fmla="*/ 7698564 w 7698564"/>
              <a:gd name="connsiteY5" fmla="*/ 479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Imagen 6" descr="Imagen que contiene persona, portátil, sentado, biblioteca&#10;&#10;Descripción generada con confianza muy alta">
            <a:extLst>
              <a:ext uri="{FF2B5EF4-FFF2-40B4-BE49-F238E27FC236}">
                <a16:creationId xmlns="" xmlns:a16="http://schemas.microsoft.com/office/drawing/2014/main" id="{0D1CFE41-90D2-4714-B510-8A347EF639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1" r="3" b="3"/>
          <a:stretch/>
        </p:blipFill>
        <p:spPr>
          <a:xfrm>
            <a:off x="20" y="10"/>
            <a:ext cx="439482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3797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interior, suelo, hombre&#10;&#10;Descripción generada con confianza muy alta">
            <a:extLst>
              <a:ext uri="{FF2B5EF4-FFF2-40B4-BE49-F238E27FC236}">
                <a16:creationId xmlns="" xmlns:a16="http://schemas.microsoft.com/office/drawing/2014/main" id="{F756D7BE-F7DD-4C1C-B2C1-21E3A4B555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3" r="1393" b="-2"/>
          <a:stretch/>
        </p:blipFill>
        <p:spPr>
          <a:xfrm>
            <a:off x="4600575" y="321732"/>
            <a:ext cx="4302123" cy="6214533"/>
          </a:xfrm>
          <a:prstGeom prst="rect">
            <a:avLst/>
          </a:prstGeom>
        </p:spPr>
      </p:pic>
      <p:pic>
        <p:nvPicPr>
          <p:cNvPr id="3" name="Imagen 2" descr="Imagen que contiene texto, pizarra&#10;&#10;Descripción generada con confianza muy alta">
            <a:extLst>
              <a:ext uri="{FF2B5EF4-FFF2-40B4-BE49-F238E27FC236}">
                <a16:creationId xmlns="" xmlns:a16="http://schemas.microsoft.com/office/drawing/2014/main" id="{1E55ED9A-E8A8-41CA-8EC5-5D6689987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" b="4841"/>
          <a:stretch/>
        </p:blipFill>
        <p:spPr>
          <a:xfrm>
            <a:off x="241300" y="321732"/>
            <a:ext cx="4297551" cy="3067161"/>
          </a:xfrm>
          <a:prstGeom prst="rect">
            <a:avLst/>
          </a:prstGeom>
        </p:spPr>
      </p:pic>
      <p:pic>
        <p:nvPicPr>
          <p:cNvPr id="7" name="Imagen 6" descr="Imagen que contiene suelo, interior, persona, pared&#10;&#10;Descripción generada con confianza muy alta">
            <a:extLst>
              <a:ext uri="{FF2B5EF4-FFF2-40B4-BE49-F238E27FC236}">
                <a16:creationId xmlns="" xmlns:a16="http://schemas.microsoft.com/office/drawing/2014/main" id="{6F6B132F-F7E4-4031-A47C-34A2064450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09" r="-4" b="-4"/>
          <a:stretch/>
        </p:blipFill>
        <p:spPr>
          <a:xfrm>
            <a:off x="241301" y="3469102"/>
            <a:ext cx="2117914" cy="3069719"/>
          </a:xfrm>
          <a:prstGeom prst="rect">
            <a:avLst/>
          </a:prstGeom>
        </p:spPr>
      </p:pic>
      <p:pic>
        <p:nvPicPr>
          <p:cNvPr id="9" name="Imagen 8" descr="Imagen que contiene suelo, persona, interior, mesa&#10;&#10;Descripción generada con confianza muy alta">
            <a:extLst>
              <a:ext uri="{FF2B5EF4-FFF2-40B4-BE49-F238E27FC236}">
                <a16:creationId xmlns="" xmlns:a16="http://schemas.microsoft.com/office/drawing/2014/main" id="{EF4B488F-FCDC-4EC0-8507-393FA887A2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19" r="1" b="1"/>
          <a:stretch/>
        </p:blipFill>
        <p:spPr>
          <a:xfrm>
            <a:off x="2420937" y="3459480"/>
            <a:ext cx="2117915" cy="3076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2305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2043</Words>
  <Application>Microsoft Office PowerPoint</Application>
  <PresentationFormat>Presentación en pantalla (4:3)</PresentationFormat>
  <Paragraphs>204</Paragraphs>
  <Slides>34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Fotografías de la sesión  </vt:lpstr>
      <vt:lpstr>Diapositiva 7</vt:lpstr>
      <vt:lpstr>Diapositiva 8</vt:lpstr>
      <vt:lpstr>Diapositiva 9</vt:lpstr>
      <vt:lpstr>Diapositiva 10</vt:lpstr>
      <vt:lpstr>2/a SESIÓN DE TRABAJO </vt:lpstr>
      <vt:lpstr>Diapositiva 12</vt:lpstr>
      <vt:lpstr>Diapositiva 13</vt:lpstr>
      <vt:lpstr>Diapositiva 14</vt:lpstr>
      <vt:lpstr>Diapositiva 15</vt:lpstr>
      <vt:lpstr>Sesión 2 </vt:lpstr>
      <vt:lpstr>Diapositiva 17</vt:lpstr>
      <vt:lpstr>Diapositiva 18</vt:lpstr>
      <vt:lpstr>Diapositiva 19</vt:lpstr>
      <vt:lpstr>Diapositiva 20</vt:lpstr>
      <vt:lpstr>Diapositiva 21</vt:lpstr>
      <vt:lpstr>3/a sesión de trabajo</vt:lpstr>
      <vt:lpstr> CONCLUSIONES GENERALES  DE LA 3RA JUNTA.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Dirección</dc:creator>
  <cp:lastModifiedBy>Maxfutur</cp:lastModifiedBy>
  <cp:revision>33</cp:revision>
  <dcterms:created xsi:type="dcterms:W3CDTF">2017-10-13T17:24:54Z</dcterms:created>
  <dcterms:modified xsi:type="dcterms:W3CDTF">2018-06-19T15:54:15Z</dcterms:modified>
</cp:coreProperties>
</file>