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5" r:id="rId9"/>
    <p:sldId id="284" r:id="rId10"/>
    <p:sldId id="285" r:id="rId11"/>
    <p:sldId id="266" r:id="rId12"/>
    <p:sldId id="262" r:id="rId13"/>
    <p:sldId id="263" r:id="rId14"/>
    <p:sldId id="264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B1487-8FB7-4204-972F-913EE19FD298}" type="datetimeFigureOut">
              <a:rPr lang="es-ES" smtClean="0"/>
              <a:t>31/01/2018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8A5CD-A81A-4633-9BA8-7A45EDD0BE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436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B1487-8FB7-4204-972F-913EE19FD298}" type="datetimeFigureOut">
              <a:rPr lang="es-ES" smtClean="0"/>
              <a:t>31/01/2018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8A5CD-A81A-4633-9BA8-7A45EDD0BE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4713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B1487-8FB7-4204-972F-913EE19FD298}" type="datetimeFigureOut">
              <a:rPr lang="es-ES" smtClean="0"/>
              <a:t>31/01/2018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8A5CD-A81A-4633-9BA8-7A45EDD0BE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9816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B1487-8FB7-4204-972F-913EE19FD298}" type="datetimeFigureOut">
              <a:rPr lang="es-ES" smtClean="0"/>
              <a:t>31/01/2018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8A5CD-A81A-4633-9BA8-7A45EDD0BE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4397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B1487-8FB7-4204-972F-913EE19FD298}" type="datetimeFigureOut">
              <a:rPr lang="es-ES" smtClean="0"/>
              <a:t>31/01/2018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8A5CD-A81A-4633-9BA8-7A45EDD0BE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27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B1487-8FB7-4204-972F-913EE19FD298}" type="datetimeFigureOut">
              <a:rPr lang="es-ES" smtClean="0"/>
              <a:t>31/01/2018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8A5CD-A81A-4633-9BA8-7A45EDD0BE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9110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B1487-8FB7-4204-972F-913EE19FD298}" type="datetimeFigureOut">
              <a:rPr lang="es-ES" smtClean="0"/>
              <a:t>31/01/2018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8A5CD-A81A-4633-9BA8-7A45EDD0BE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3655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B1487-8FB7-4204-972F-913EE19FD298}" type="datetimeFigureOut">
              <a:rPr lang="es-ES" smtClean="0"/>
              <a:t>31/01/2018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8A5CD-A81A-4633-9BA8-7A45EDD0BE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7003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B1487-8FB7-4204-972F-913EE19FD298}" type="datetimeFigureOut">
              <a:rPr lang="es-ES" smtClean="0"/>
              <a:t>31/01/2018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8A5CD-A81A-4633-9BA8-7A45EDD0BE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1612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B1487-8FB7-4204-972F-913EE19FD298}" type="datetimeFigureOut">
              <a:rPr lang="es-ES" smtClean="0"/>
              <a:t>31/01/2018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8A5CD-A81A-4633-9BA8-7A45EDD0BE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7652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B1487-8FB7-4204-972F-913EE19FD298}" type="datetimeFigureOut">
              <a:rPr lang="es-ES" smtClean="0"/>
              <a:t>31/01/2018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8A5CD-A81A-4633-9BA8-7A45EDD0BE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0582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B1487-8FB7-4204-972F-913EE19FD298}" type="datetimeFigureOut">
              <a:rPr lang="es-ES" smtClean="0"/>
              <a:t>31/01/2018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A5CD-A81A-4633-9BA8-7A45EDD0BE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7228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2.wdp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/>
              <a:t>PROYECTO</a:t>
            </a:r>
            <a:br>
              <a:rPr lang="es-MX" dirty="0"/>
            </a:br>
            <a:r>
              <a:rPr lang="es-MX" dirty="0"/>
              <a:t>CALENTAMIENTO GLOBAL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LIC. Ma. ELENA GONZALÉZ</a:t>
            </a:r>
          </a:p>
          <a:p>
            <a:r>
              <a:rPr lang="es-ES" dirty="0"/>
              <a:t>LIC. ALBERTO ARTURO SILVA MARTÍNEZ</a:t>
            </a:r>
          </a:p>
          <a:p>
            <a:r>
              <a:rPr lang="es-ES" dirty="0"/>
              <a:t>IQI. ARTURO ROSAS RODRÍGUEZ</a:t>
            </a:r>
          </a:p>
        </p:txBody>
      </p:sp>
    </p:spTree>
    <p:extLst>
      <p:ext uri="{BB962C8B-B14F-4D97-AF65-F5344CB8AC3E}">
        <p14:creationId xmlns:p14="http://schemas.microsoft.com/office/powerpoint/2010/main" val="1970826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383C018-B68E-404A-9674-94F4EA240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2853" y="0"/>
            <a:ext cx="13331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09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FA1917E-1EE4-4698-B39C-90E7CFB0E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31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A75BE38-8A7B-4C26-B2BA-7287B2E43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6150" y="0"/>
            <a:ext cx="9499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962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112B1E6-F432-47B8-A84E-F1CE65126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6678" y="0"/>
            <a:ext cx="947864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244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951F82F-AE07-4AFA-9776-42307F966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152" y="1"/>
            <a:ext cx="101116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78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F69D57-5493-43CC-A0EF-77CA0A8ED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/>
              <a:t> Estructura Inicial de Planeación                                            </a:t>
            </a:r>
            <a:br>
              <a:rPr lang="es-MX" dirty="0"/>
            </a:br>
            <a:r>
              <a:rPr lang="es-ES" b="1" dirty="0"/>
              <a:t>Elaboración de Proyecto  (Producto 8)</a:t>
            </a:r>
            <a:br>
              <a:rPr lang="es-MX" dirty="0"/>
            </a:b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7FB386-A074-4341-99A8-58E65967BF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s-ES" b="1" dirty="0"/>
              <a:t> </a:t>
            </a:r>
            <a:endParaRPr lang="es-MX" dirty="0"/>
          </a:p>
          <a:p>
            <a:r>
              <a:rPr lang="es-ES" b="1" dirty="0"/>
              <a:t>El Equipo Heterogéneo:</a:t>
            </a:r>
            <a:endParaRPr lang="es-MX" dirty="0"/>
          </a:p>
          <a:p>
            <a:pPr lvl="0"/>
            <a:r>
              <a:rPr lang="es-ES" b="1" dirty="0"/>
              <a:t>Lleva a cabo la planeación del propio Proyecto Interdisciplinario en el presente formato. </a:t>
            </a:r>
            <a:endParaRPr lang="es-MX" dirty="0"/>
          </a:p>
          <a:p>
            <a:r>
              <a:rPr lang="es-ES" b="1" dirty="0"/>
              <a:t> </a:t>
            </a:r>
            <a:endParaRPr lang="es-MX" dirty="0"/>
          </a:p>
          <a:p>
            <a:pPr lvl="0"/>
            <a:r>
              <a:rPr lang="es-MX" dirty="0"/>
              <a:t>Redacta en cada uno de los apartados, que a continuación se presentan, los acuerdos a los que llegue el  Grupo Heterogéneo, desde el punto </a:t>
            </a:r>
            <a:r>
              <a:rPr lang="es-MX" b="1" dirty="0"/>
              <a:t>I. Contexto, </a:t>
            </a:r>
            <a:r>
              <a:rPr lang="es-MX" dirty="0"/>
              <a:t>hasta el punto </a:t>
            </a:r>
            <a:r>
              <a:rPr lang="es-MX" b="1" dirty="0"/>
              <a:t>V. 6. Conectar </a:t>
            </a:r>
            <a:r>
              <a:rPr lang="es-MX" dirty="0"/>
              <a:t>(inclusive). Para ello toma en cuenta:</a:t>
            </a:r>
          </a:p>
          <a:p>
            <a:pPr lvl="0" fontAlgn="base"/>
            <a:r>
              <a:rPr lang="es-MX" dirty="0"/>
              <a:t>Los primeros puntos planteados en la  sesión anterior (1a. R.T), ya asentados en el </a:t>
            </a:r>
            <a:r>
              <a:rPr lang="es-MX" i="1" dirty="0"/>
              <a:t>PowerPoint</a:t>
            </a:r>
            <a:r>
              <a:rPr lang="es-MX" dirty="0"/>
              <a:t> del Portafolios Virtual de</a:t>
            </a:r>
          </a:p>
          <a:p>
            <a:pPr fontAlgn="base"/>
            <a:r>
              <a:rPr lang="es-MX" dirty="0"/>
              <a:t>     Evidencias.</a:t>
            </a:r>
          </a:p>
          <a:p>
            <a:pPr lvl="0" fontAlgn="base"/>
            <a:r>
              <a:rPr lang="es-MX" b="1" dirty="0"/>
              <a:t>Producto 4. </a:t>
            </a:r>
            <a:r>
              <a:rPr lang="es-MX" dirty="0"/>
              <a:t>Organizador gráfico. Preguntas esenciales.</a:t>
            </a:r>
          </a:p>
          <a:p>
            <a:pPr lvl="0" fontAlgn="base"/>
            <a:r>
              <a:rPr lang="es-MX" b="1" dirty="0"/>
              <a:t>Producto 5. </a:t>
            </a:r>
            <a:r>
              <a:rPr lang="es-MX" dirty="0"/>
              <a:t>Organizador gráfico. Proceso de indagación.</a:t>
            </a:r>
          </a:p>
          <a:p>
            <a:pPr lvl="0" fontAlgn="base"/>
            <a:r>
              <a:rPr lang="es-MX" b="1" dirty="0"/>
              <a:t>Producto 6.  </a:t>
            </a:r>
            <a:r>
              <a:rPr lang="es-MX" dirty="0"/>
              <a:t>e) A.M.E.  general</a:t>
            </a:r>
            <a:r>
              <a:rPr lang="es-MX" b="1" dirty="0"/>
              <a:t>.</a:t>
            </a:r>
            <a:endParaRPr lang="es-MX" dirty="0"/>
          </a:p>
          <a:p>
            <a:pPr lvl="0" fontAlgn="base"/>
            <a:r>
              <a:rPr lang="es-MX" b="1" dirty="0"/>
              <a:t>Producto 7.  </a:t>
            </a:r>
            <a:r>
              <a:rPr lang="es-MX" dirty="0"/>
              <a:t>g) E.I.P. Resumen (señalado).</a:t>
            </a:r>
          </a:p>
          <a:p>
            <a:pPr fontAlgn="base"/>
            <a:r>
              <a:rPr lang="es-MX" b="1" dirty="0"/>
              <a:t> 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23721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F69D57-5493-43CC-A0EF-77CA0A8ED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/>
              <a:t> Estructura Inicial de Planeación                                            </a:t>
            </a:r>
            <a:br>
              <a:rPr lang="es-MX" dirty="0"/>
            </a:br>
            <a:r>
              <a:rPr lang="es-ES" b="1" dirty="0"/>
              <a:t>Elaboración de Proyecto  (Producto 8)</a:t>
            </a:r>
            <a:br>
              <a:rPr lang="es-MX" dirty="0"/>
            </a:b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7FB386-A074-4341-99A8-58E65967BF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s-ES" b="1" dirty="0"/>
              <a:t> </a:t>
            </a:r>
            <a:endParaRPr lang="es-MX" dirty="0"/>
          </a:p>
          <a:p>
            <a:pPr fontAlgn="base"/>
            <a:r>
              <a:rPr lang="es-MX" b="1" dirty="0"/>
              <a:t> </a:t>
            </a:r>
            <a:endParaRPr lang="es-MX" dirty="0"/>
          </a:p>
          <a:p>
            <a:pPr lvl="0"/>
            <a:r>
              <a:rPr lang="es-MX" dirty="0"/>
              <a:t>Acuerda los cambios a lo elaborado en la 1ª. R.T. y nuevos elementos necesarios, los cuales deberán quedar asentados en el Portafolios Virtual de Evidencias.  Estos  podrían ser: </a:t>
            </a:r>
          </a:p>
          <a:p>
            <a:pPr lvl="0"/>
            <a:r>
              <a:rPr lang="es-MX" dirty="0"/>
              <a:t>Renombrar el proyecto.</a:t>
            </a:r>
          </a:p>
          <a:p>
            <a:pPr lvl="0"/>
            <a:r>
              <a:rPr lang="es-MX" dirty="0"/>
              <a:t>Dar un nuevo rumbo u objetivo al proyecto.</a:t>
            </a:r>
          </a:p>
          <a:p>
            <a:pPr lvl="0"/>
            <a:r>
              <a:rPr lang="es-MX" dirty="0"/>
              <a:t>Tomar en cuenta conceptos que no se hayan contemplado antes.</a:t>
            </a:r>
          </a:p>
          <a:p>
            <a:pPr lvl="0"/>
            <a:r>
              <a:rPr lang="es-MX" dirty="0"/>
              <a:t>Reestructurar el organizador gráfico.</a:t>
            </a:r>
          </a:p>
          <a:p>
            <a:pPr lvl="0"/>
            <a:r>
              <a:rPr lang="es-MX" dirty="0"/>
              <a:t>Plantear evidencias de aprendizaje de diferentes modalidades.</a:t>
            </a:r>
          </a:p>
          <a:p>
            <a:pPr lvl="0"/>
            <a:r>
              <a:rPr lang="es-MX" dirty="0"/>
              <a:t>Proponer un producto final más complejo,  que el ya considerado, entre otros.</a:t>
            </a:r>
          </a:p>
          <a:p>
            <a:r>
              <a:rPr lang="es-MX" dirty="0"/>
              <a:t> </a:t>
            </a:r>
          </a:p>
          <a:p>
            <a:pPr lvl="0"/>
            <a:r>
              <a:rPr lang="es-MX" dirty="0"/>
              <a:t>Ubica y utiliza los puntos asentados en los apartados del presente formato</a:t>
            </a:r>
            <a:r>
              <a:rPr lang="es-MX" b="1" dirty="0"/>
              <a:t> / Producto 8., </a:t>
            </a:r>
            <a:r>
              <a:rPr lang="es-MX" dirty="0"/>
              <a:t>que sirvan</a:t>
            </a:r>
            <a:r>
              <a:rPr lang="es-MX" b="1" dirty="0"/>
              <a:t>  </a:t>
            </a:r>
            <a:r>
              <a:rPr lang="es-MX" dirty="0"/>
              <a:t>para redactar, a partir de ellos,  cada uno los puntos correspondientes a la 2ª. R.T., en el Portafolios Virtual de Evidencias. Estos son:  </a:t>
            </a:r>
            <a:r>
              <a:rPr lang="es-MX" b="1" dirty="0"/>
              <a:t>5.c, 5.d, 5.e, 5.f</a:t>
            </a:r>
            <a:endParaRPr lang="es-MX" dirty="0"/>
          </a:p>
          <a:p>
            <a:r>
              <a:rPr lang="es-MX" dirty="0"/>
              <a:t> </a:t>
            </a:r>
          </a:p>
          <a:p>
            <a:pPr lvl="0"/>
            <a:r>
              <a:rPr lang="es-MX" dirty="0"/>
              <a:t>Al terminar de utilizar el presente documento, </a:t>
            </a:r>
            <a:r>
              <a:rPr lang="es-MX" b="1" i="1" dirty="0"/>
              <a:t>guardar</a:t>
            </a:r>
            <a:r>
              <a:rPr lang="es-MX" i="1" dirty="0"/>
              <a:t> una copia </a:t>
            </a:r>
            <a:r>
              <a:rPr lang="es-MX" b="1" i="1" dirty="0"/>
              <a:t>editable </a:t>
            </a:r>
            <a:r>
              <a:rPr lang="es-MX" i="1" dirty="0"/>
              <a:t>en la </a:t>
            </a:r>
            <a:r>
              <a:rPr lang="es-MX" b="1" i="1" dirty="0"/>
              <a:t>propia computadora</a:t>
            </a:r>
            <a:r>
              <a:rPr lang="es-MX" i="1" dirty="0"/>
              <a:t>, ya que se trabajará en él durante la 3ª. Reunión de Trabajo,</a:t>
            </a:r>
            <a:r>
              <a:rPr lang="es-MX" dirty="0"/>
              <a:t> y una copia  en formato </a:t>
            </a:r>
            <a:r>
              <a:rPr lang="es-MX" b="1" i="1" dirty="0"/>
              <a:t>PDF.,</a:t>
            </a:r>
            <a:r>
              <a:rPr lang="es-MX" dirty="0"/>
              <a:t> en el punto </a:t>
            </a:r>
            <a:r>
              <a:rPr lang="es-MX" b="1" dirty="0"/>
              <a:t>5.i Evidencias de proceso </a:t>
            </a:r>
            <a:r>
              <a:rPr lang="es-MX" dirty="0"/>
              <a:t>(antes borrar las instrucciones ubicadas en la presente página)</a:t>
            </a:r>
            <a:r>
              <a:rPr lang="es-MX" i="1" dirty="0"/>
              <a:t>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64069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C5FB845F-2C7C-4852-8AEC-9FB5B1B5A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087" y="720337"/>
            <a:ext cx="10880034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MX" b="1" i="0" u="none" strike="noStrike" cap="none" normalizeH="0" baseline="0" dirty="0">
                <a:ln>
                  <a:noFill/>
                </a:ln>
                <a:solidFill>
                  <a:srgbClr val="CC4125"/>
                </a:solidFill>
                <a:effectLst/>
                <a:latin typeface="Arial" panose="020B0604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Estructura Inicial de Planeación</a:t>
            </a:r>
            <a:endParaRPr kumimoji="0" lang="es-MX" altLang="es-MX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MX" b="1" i="0" u="none" strike="noStrike" cap="none" normalizeH="0" baseline="0" dirty="0">
                <a:ln>
                  <a:noFill/>
                </a:ln>
                <a:solidFill>
                  <a:srgbClr val="1C4587"/>
                </a:solidFill>
                <a:effectLst/>
                <a:latin typeface="Arial" panose="020B0604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Elaboración del Proyecto </a:t>
            </a:r>
            <a:r>
              <a:rPr kumimoji="0" lang="es-ES" altLang="es-MX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(Producto 8)</a:t>
            </a:r>
            <a:endParaRPr kumimoji="0" lang="es-MX" altLang="es-MX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MX" b="1" i="0" u="none" strike="noStrike" cap="none" normalizeH="0" baseline="0" dirty="0">
                <a:ln>
                  <a:noFill/>
                </a:ln>
                <a:solidFill>
                  <a:srgbClr val="1C4587"/>
                </a:solidFill>
                <a:effectLst/>
                <a:latin typeface="Arial" panose="020B0604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Nombre del proyecto. </a:t>
            </a:r>
            <a:r>
              <a:rPr kumimoji="0" lang="es-ES" altLang="es-MX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CALENTAMIENTO GLOBAL</a:t>
            </a:r>
            <a:endParaRPr kumimoji="0" lang="es-MX" altLang="es-MX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MX" b="1" i="0" u="none" strike="noStrike" cap="none" normalizeH="0" baseline="0" dirty="0">
                <a:ln>
                  <a:noFill/>
                </a:ln>
                <a:solidFill>
                  <a:srgbClr val="1C4587"/>
                </a:solidFill>
                <a:effectLst/>
                <a:latin typeface="Arial" panose="020B0604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Nombre de los profesores participantes y asignaturas</a:t>
            </a:r>
            <a:r>
              <a:rPr kumimoji="0" lang="es-ES" altLang="es-MX" b="1" i="0" u="none" strike="noStrike" cap="none" normalizeH="0" baseline="0" dirty="0">
                <a:ln>
                  <a:noFill/>
                </a:ln>
                <a:solidFill>
                  <a:srgbClr val="1F497D"/>
                </a:solidFill>
                <a:effectLst/>
                <a:latin typeface="Arial" panose="020B0604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. </a:t>
            </a:r>
            <a:r>
              <a:rPr kumimoji="0" lang="es-ES" altLang="es-MX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LiC</a:t>
            </a:r>
            <a:r>
              <a:rPr kumimoji="0" lang="es-ES" altLang="es-MX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:  MARÍA  ELENA  GONZALEZ LUPERCIO. LIC:  ALBERTO ARTURO SILVA MARTINEZ. ING QUIMICO INDUSTRIAL: ARTURO ROSAS.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altLang="es-MX" b="1" i="0" u="none" strike="noStrike" cap="none" normalizeH="0" baseline="0" dirty="0">
                <a:ln>
                  <a:noFill/>
                </a:ln>
                <a:solidFill>
                  <a:srgbClr val="1C4587"/>
                </a:solidFill>
                <a:effectLst/>
                <a:latin typeface="Arial" panose="020B0604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Contexto. </a:t>
            </a:r>
            <a:r>
              <a:rPr kumimoji="0" lang="es-ES" altLang="es-MX" b="0" i="0" u="none" strike="noStrike" cap="none" normalizeH="0" baseline="0" dirty="0">
                <a:ln>
                  <a:noFill/>
                </a:ln>
                <a:solidFill>
                  <a:srgbClr val="1C4587"/>
                </a:solidFill>
                <a:effectLst/>
                <a:latin typeface="Arial" panose="020B0604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Justifica las circunstancias o elementos de la realidad en los que se da el problema</a:t>
            </a:r>
            <a:r>
              <a:rPr kumimoji="0" lang="es-ES" altLang="es-MX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.</a:t>
            </a:r>
            <a:r>
              <a:rPr kumimoji="0" lang="es-ES" altLang="es-MX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endParaRPr kumimoji="0" lang="es-MX" altLang="es-MX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MX" b="1" i="0" u="none" strike="noStrike" cap="none" normalizeH="0" baseline="0" dirty="0">
                <a:ln>
                  <a:noFill/>
                </a:ln>
                <a:solidFill>
                  <a:srgbClr val="1C4587"/>
                </a:solidFill>
                <a:effectLst/>
                <a:latin typeface="Arial" panose="020B0604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     Introducción y/o justificación del proyecto.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altLang="es-MX" b="1" dirty="0">
              <a:solidFill>
                <a:srgbClr val="1C4587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MX" b="1" i="0" u="none" strike="noStrike" cap="none" normalizeH="0" baseline="0" dirty="0">
                <a:ln>
                  <a:noFill/>
                </a:ln>
                <a:solidFill>
                  <a:srgbClr val="1C4587"/>
                </a:solidFill>
                <a:effectLst/>
                <a:latin typeface="Arial" panose="020B0604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II. Intención. </a:t>
            </a:r>
            <a:r>
              <a:rPr kumimoji="0" lang="es-ES" altLang="es-MX" b="0" i="0" u="none" strike="noStrike" cap="none" normalizeH="0" baseline="0" dirty="0">
                <a:ln>
                  <a:noFill/>
                </a:ln>
                <a:solidFill>
                  <a:srgbClr val="1C4587"/>
                </a:solidFill>
                <a:effectLst/>
                <a:latin typeface="Arial" panose="020B0604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kumimoji="0" lang="es-ES" altLang="es-MX" b="1" i="0" u="none" strike="noStrike" cap="none" normalizeH="0" baseline="0" dirty="0">
                <a:ln>
                  <a:noFill/>
                </a:ln>
                <a:solidFill>
                  <a:srgbClr val="009999"/>
                </a:solidFill>
                <a:effectLst/>
                <a:latin typeface="Arial" panose="020B0604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Sólo una de las propuestas da nombre al proyecto. </a:t>
            </a:r>
            <a:r>
              <a:rPr kumimoji="0" lang="es-ES" altLang="es-MX" b="0" i="0" u="none" strike="noStrike" cap="none" normalizeH="0" baseline="0" dirty="0">
                <a:ln>
                  <a:noFill/>
                </a:ln>
                <a:solidFill>
                  <a:srgbClr val="1C4587"/>
                </a:solidFill>
                <a:effectLst/>
                <a:latin typeface="Arial" panose="020B0604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Redactar como pregunta o premisa problematizadora. </a:t>
            </a:r>
            <a:endParaRPr kumimoji="0" lang="es-MX" altLang="es-MX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200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AF691DFE-5DA8-4AFF-9DB6-9B9901D88A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7332981"/>
              </p:ext>
            </p:extLst>
          </p:nvPr>
        </p:nvGraphicFramePr>
        <p:xfrm>
          <a:off x="1027458" y="574414"/>
          <a:ext cx="8705850" cy="10015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05850">
                  <a:extLst>
                    <a:ext uri="{9D8B030D-6E8A-4147-A177-3AD203B41FA5}">
                      <a16:colId xmlns:a16="http://schemas.microsoft.com/office/drawing/2014/main" val="3987064878"/>
                    </a:ext>
                  </a:extLst>
                </a:gridCol>
              </a:tblGrid>
              <a:tr h="494665">
                <a:tc>
                  <a:txBody>
                    <a:bodyPr/>
                    <a:lstStyle/>
                    <a:p>
                      <a:pPr marR="114300" algn="just">
                        <a:lnSpc>
                          <a:spcPct val="115000"/>
                        </a:lnSpc>
                        <a:spcBef>
                          <a:spcPts val="370"/>
                        </a:spcBef>
                        <a:spcAft>
                          <a:spcPts val="0"/>
                        </a:spcAft>
                      </a:pPr>
                      <a:r>
                        <a:rPr lang="es-ES" sz="1800" dirty="0">
                          <a:ln>
                            <a:noFill/>
                          </a:ln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Analizar las tendencias del impacto del calentamiento global en la  economía a nivel mundial, para la toma de  decisiones a nivel empresarial.</a:t>
                      </a:r>
                      <a:endParaRPr lang="es-MX" sz="1800" dirty="0">
                        <a:effectLst/>
                      </a:endParaRPr>
                    </a:p>
                    <a:p>
                      <a:pPr marR="114300">
                        <a:lnSpc>
                          <a:spcPct val="115000"/>
                        </a:lnSpc>
                        <a:spcBef>
                          <a:spcPts val="37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MX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760261485"/>
                  </a:ext>
                </a:extLst>
              </a:tr>
            </a:tbl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3ECDC16B-2996-452B-BA32-1BAFA8B4C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539" y="2024062"/>
            <a:ext cx="10632836" cy="332981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2607FEE-186B-443D-9F9B-5A08778C15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933" y="5225306"/>
            <a:ext cx="10528434" cy="140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37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E19F9B0-3176-46DF-9343-72533A654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149" y="463826"/>
            <a:ext cx="11280286" cy="599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1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765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F627A7F-CA80-4C38-8165-6EAE58C1F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094" y="728870"/>
            <a:ext cx="11025808" cy="428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51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BE51613-8DE1-4883-B907-CFAB8D006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1952" y="1179443"/>
            <a:ext cx="11388026" cy="341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35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93AE809-9A58-407C-863E-9E593EE6D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065" y="1497496"/>
            <a:ext cx="11427451" cy="390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9998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BF7DC16-CF93-482A-9089-8323B81C9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727" y="1484243"/>
            <a:ext cx="11709362" cy="394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36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A167D5B-F560-4821-B16C-9076D802B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503" y="1391479"/>
            <a:ext cx="11546349" cy="404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8246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B02C6DD-7D9E-487A-96E7-85B506E87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985" y="1205948"/>
            <a:ext cx="11462924" cy="443947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03E56F3-A9AE-4917-B6C3-22AC6A5513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976" y="5453268"/>
            <a:ext cx="11462923" cy="153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7121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8D1E0E2-0CF4-453A-BBF2-93D771BFD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382" y="1046922"/>
            <a:ext cx="11588566" cy="475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080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D7BB390-792B-4FCC-9F99-2022C7A9C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890" y="1245703"/>
            <a:ext cx="11532451" cy="429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223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F4ABF27-6128-4415-8DCB-F23246AED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798" y="1351722"/>
            <a:ext cx="11731419" cy="417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684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7218357-CB3C-4742-BF0B-2EE4067C3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565" y="835088"/>
            <a:ext cx="11463131" cy="521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49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749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363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165" y="0"/>
            <a:ext cx="146038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28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0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925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/>
              <a:t>PROYECTO</a:t>
            </a:r>
            <a:br>
              <a:rPr lang="es-MX" dirty="0"/>
            </a:br>
            <a:r>
              <a:rPr lang="es-MX" dirty="0"/>
              <a:t>CALENTAMIENTO GLOBAL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ES" dirty="0"/>
              <a:t>LIC. Ma. ELENA GONZALÉZ</a:t>
            </a:r>
          </a:p>
          <a:p>
            <a:r>
              <a:rPr lang="es-ES" dirty="0"/>
              <a:t>LIC. ALBERTO ARTURO SILVA MARTÍNEZ</a:t>
            </a:r>
          </a:p>
          <a:p>
            <a:r>
              <a:rPr lang="es-ES" dirty="0"/>
              <a:t>IQI. ARTURO ROSAS RODRÍGUEZ</a:t>
            </a:r>
          </a:p>
          <a:p>
            <a:endParaRPr lang="es-ES" dirty="0"/>
          </a:p>
          <a:p>
            <a:r>
              <a:rPr lang="es-ES" dirty="0"/>
              <a:t>2ª SESIÓN DICIEMBRE/ENERO</a:t>
            </a:r>
          </a:p>
        </p:txBody>
      </p:sp>
    </p:spTree>
    <p:extLst>
      <p:ext uri="{BB962C8B-B14F-4D97-AF65-F5344CB8AC3E}">
        <p14:creationId xmlns:p14="http://schemas.microsoft.com/office/powerpoint/2010/main" val="1404897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F67C9DC-CFB2-411C-8CDF-2D1318C42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76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391F3ED-ACA6-4C59-8A8A-20A10EA14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4157" y="0"/>
            <a:ext cx="14418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34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3205</TotalTime>
  <Words>169</Words>
  <Application>Microsoft Office PowerPoint</Application>
  <PresentationFormat>Panorámica</PresentationFormat>
  <Paragraphs>49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Century Gothic</vt:lpstr>
      <vt:lpstr>Tema de Office</vt:lpstr>
      <vt:lpstr>PROYECTO CALENTAMIENTO GLOBAL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PROYECTO CALENTAMIENTO GLOBAL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Estructura Inicial de Planeación                                             Elaboración de Proyecto  (Producto 8) </vt:lpstr>
      <vt:lpstr> Estructura Inicial de Planeación                                             Elaboración de Proyecto  (Producto 8)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PROYECTO CALENTAMIENTO GLOBAL</dc:title>
  <dc:creator>ALBERTO SILVA M</dc:creator>
  <cp:lastModifiedBy>Alberto</cp:lastModifiedBy>
  <cp:revision>10</cp:revision>
  <dcterms:created xsi:type="dcterms:W3CDTF">2017-10-28T18:07:29Z</dcterms:created>
  <dcterms:modified xsi:type="dcterms:W3CDTF">2018-02-01T15:50:30Z</dcterms:modified>
</cp:coreProperties>
</file>