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257" r:id="rId2"/>
    <p:sldId id="258" r:id="rId3"/>
    <p:sldId id="306" r:id="rId4"/>
    <p:sldId id="260" r:id="rId5"/>
    <p:sldId id="262" r:id="rId6"/>
    <p:sldId id="261" r:id="rId7"/>
    <p:sldId id="263" r:id="rId8"/>
    <p:sldId id="264" r:id="rId9"/>
    <p:sldId id="265" r:id="rId10"/>
    <p:sldId id="267" r:id="rId11"/>
    <p:sldId id="266" r:id="rId12"/>
    <p:sldId id="268" r:id="rId13"/>
    <p:sldId id="269" r:id="rId14"/>
    <p:sldId id="307" r:id="rId15"/>
    <p:sldId id="270" r:id="rId16"/>
    <p:sldId id="308" r:id="rId17"/>
    <p:sldId id="271" r:id="rId18"/>
    <p:sldId id="309" r:id="rId19"/>
    <p:sldId id="272" r:id="rId20"/>
    <p:sldId id="310" r:id="rId21"/>
    <p:sldId id="274" r:id="rId22"/>
    <p:sldId id="275" r:id="rId23"/>
    <p:sldId id="276" r:id="rId24"/>
    <p:sldId id="277" r:id="rId25"/>
    <p:sldId id="278" r:id="rId26"/>
    <p:sldId id="311" r:id="rId27"/>
    <p:sldId id="279" r:id="rId28"/>
    <p:sldId id="280" r:id="rId29"/>
    <p:sldId id="281" r:id="rId30"/>
    <p:sldId id="312" r:id="rId31"/>
    <p:sldId id="282" r:id="rId32"/>
    <p:sldId id="283" r:id="rId33"/>
    <p:sldId id="313" r:id="rId34"/>
    <p:sldId id="300" r:id="rId35"/>
    <p:sldId id="314" r:id="rId36"/>
    <p:sldId id="284" r:id="rId37"/>
    <p:sldId id="285" r:id="rId38"/>
    <p:sldId id="301" r:id="rId39"/>
    <p:sldId id="302" r:id="rId40"/>
    <p:sldId id="286" r:id="rId41"/>
    <p:sldId id="315" r:id="rId42"/>
    <p:sldId id="304" r:id="rId43"/>
    <p:sldId id="316" r:id="rId44"/>
    <p:sldId id="289" r:id="rId45"/>
    <p:sldId id="317" r:id="rId46"/>
    <p:sldId id="291" r:id="rId47"/>
    <p:sldId id="287" r:id="rId48"/>
    <p:sldId id="292" r:id="rId49"/>
    <p:sldId id="290" r:id="rId50"/>
    <p:sldId id="318" r:id="rId51"/>
    <p:sldId id="288" r:id="rId52"/>
    <p:sldId id="305" r:id="rId53"/>
    <p:sldId id="319" r:id="rId54"/>
    <p:sldId id="293" r:id="rId55"/>
    <p:sldId id="295" r:id="rId56"/>
    <p:sldId id="320" r:id="rId57"/>
    <p:sldId id="294" r:id="rId58"/>
    <p:sldId id="321" r:id="rId59"/>
    <p:sldId id="297" r:id="rId60"/>
    <p:sldId id="322" r:id="rId61"/>
    <p:sldId id="298" r:id="rId62"/>
    <p:sldId id="299" r:id="rId6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100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C475AD-9284-4A3C-9ACC-CFB3454A7C38}" type="datetimeFigureOut">
              <a:rPr lang="es-MX" smtClean="0"/>
              <a:t>30/04/2019</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1F1E5C-127F-4A8B-88E6-7083266F99FA}" type="slidenum">
              <a:rPr lang="es-MX" smtClean="0"/>
              <a:t>‹Nº›</a:t>
            </a:fld>
            <a:endParaRPr lang="es-MX"/>
          </a:p>
        </p:txBody>
      </p:sp>
    </p:spTree>
    <p:extLst>
      <p:ext uri="{BB962C8B-B14F-4D97-AF65-F5344CB8AC3E}">
        <p14:creationId xmlns:p14="http://schemas.microsoft.com/office/powerpoint/2010/main" val="339057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55B9DE54-F884-492C-9872-8DA795E7D1DC}" type="datetimeFigureOut">
              <a:rPr lang="es-MX" smtClean="0"/>
              <a:t>30/04/2019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F6A23B-6106-44F4-83E8-63AA74B4CA62}" type="slidenum">
              <a:rPr lang="es-MX" smtClean="0"/>
              <a:t>‹Nº›</a:t>
            </a:fld>
            <a:endParaRPr lang="es-MX"/>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5B9DE54-F884-492C-9872-8DA795E7D1DC}" type="datetimeFigureOut">
              <a:rPr lang="es-MX" smtClean="0"/>
              <a:t>30/04/2019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5B9DE54-F884-492C-9872-8DA795E7D1DC}" type="datetimeFigureOut">
              <a:rPr lang="es-MX" smtClean="0"/>
              <a:t>30/04/2019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55B9DE54-F884-492C-9872-8DA795E7D1DC}" type="datetimeFigureOut">
              <a:rPr lang="es-MX" smtClean="0"/>
              <a:t>30/04/2019</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95" name="Title 94"/>
          <p:cNvSpPr>
            <a:spLocks noGrp="1"/>
          </p:cNvSpPr>
          <p:nvPr>
            <p:ph type="title"/>
          </p:nvPr>
        </p:nvSpPr>
        <p:spPr>
          <a:xfrm>
            <a:off x="457200" y="4463568"/>
            <a:ext cx="8305800" cy="1143000"/>
          </a:xfrm>
        </p:spPr>
        <p:txBody>
          <a:bodyPr/>
          <a:lstStyle/>
          <a:p>
            <a:r>
              <a:rPr lang="es-ES"/>
              <a:t>Haga clic para modificar el estilo de título del patrón</a:t>
            </a:r>
            <a:endParaRPr lang="en-US"/>
          </a:p>
        </p:txBody>
      </p:sp>
      <p:sp>
        <p:nvSpPr>
          <p:cNvPr id="2" name="Date Placeholder 1"/>
          <p:cNvSpPr>
            <a:spLocks noGrp="1"/>
          </p:cNvSpPr>
          <p:nvPr>
            <p:ph type="dt" sz="half" idx="10"/>
          </p:nvPr>
        </p:nvSpPr>
        <p:spPr/>
        <p:txBody>
          <a:bodyPr/>
          <a:lstStyle/>
          <a:p>
            <a:fld id="{55B9DE54-F884-492C-9872-8DA795E7D1DC}" type="datetimeFigureOut">
              <a:rPr lang="es-MX" smtClean="0"/>
              <a:t>30/04/2019</a:t>
            </a:fld>
            <a:endParaRPr lang="es-MX"/>
          </a:p>
        </p:txBody>
      </p:sp>
      <p:sp>
        <p:nvSpPr>
          <p:cNvPr id="91" name="Footer Placeholder 90"/>
          <p:cNvSpPr>
            <a:spLocks noGrp="1"/>
          </p:cNvSpPr>
          <p:nvPr>
            <p:ph type="ftr" sz="quarter" idx="11"/>
          </p:nvPr>
        </p:nvSpPr>
        <p:spPr/>
        <p:txBody>
          <a:bodyPr/>
          <a:lstStyle/>
          <a:p>
            <a:endParaRPr lang="es-MX"/>
          </a:p>
        </p:txBody>
      </p:sp>
      <p:sp>
        <p:nvSpPr>
          <p:cNvPr id="92" name="Slide Number Placeholder 91"/>
          <p:cNvSpPr>
            <a:spLocks noGrp="1"/>
          </p:cNvSpPr>
          <p:nvPr>
            <p:ph type="sldNum" sz="quarter" idx="12"/>
          </p:nvPr>
        </p:nvSpPr>
        <p:spPr/>
        <p:txBody>
          <a:bodyPr/>
          <a:lstStyle/>
          <a:p>
            <a:fld id="{FEF6A23B-6106-44F4-83E8-63AA74B4CA62}" type="slidenum">
              <a:rPr lang="es-MX" smtClean="0"/>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55B9DE54-F884-492C-9872-8DA795E7D1DC}" type="datetimeFigureOut">
              <a:rPr lang="es-MX" smtClean="0"/>
              <a:t>30/04/2019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55B9DE54-F884-492C-9872-8DA795E7D1DC}" type="datetimeFigureOut">
              <a:rPr lang="es-MX" smtClean="0"/>
              <a:t>30/04/2019</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55B9DE54-F884-492C-9872-8DA795E7D1DC}" type="datetimeFigureOut">
              <a:rPr lang="es-MX" smtClean="0"/>
              <a:t>30/04/2019</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B9DE54-F884-492C-9872-8DA795E7D1DC}" type="datetimeFigureOut">
              <a:rPr lang="es-MX" smtClean="0"/>
              <a:t>30/04/2019</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FEF6A23B-6106-44F4-83E8-63AA74B4CA62}"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5B9DE54-F884-492C-9872-8DA795E7D1DC}" type="datetimeFigureOut">
              <a:rPr lang="es-MX" smtClean="0"/>
              <a:t>30/04/2019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F6A23B-6106-44F4-83E8-63AA74B4CA62}" type="slidenum">
              <a:rPr lang="es-MX" smtClean="0"/>
              <a:t>‹Nº›</a:t>
            </a:fld>
            <a:endParaRPr lang="es-MX"/>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5" name="Date Placeholder 4"/>
          <p:cNvSpPr>
            <a:spLocks noGrp="1"/>
          </p:cNvSpPr>
          <p:nvPr>
            <p:ph type="dt" sz="half" idx="10"/>
          </p:nvPr>
        </p:nvSpPr>
        <p:spPr/>
        <p:txBody>
          <a:bodyPr/>
          <a:lstStyle/>
          <a:p>
            <a:fld id="{55B9DE54-F884-492C-9872-8DA795E7D1DC}" type="datetimeFigureOut">
              <a:rPr lang="es-MX" smtClean="0"/>
              <a:t>30/04/2019</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FEF6A23B-6106-44F4-83E8-63AA74B4CA62}" type="slidenum">
              <a:rPr lang="es-MX" smtClean="0"/>
              <a:t>‹Nº›</a:t>
            </a:fld>
            <a:endParaRPr lang="es-MX"/>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55B9DE54-F884-492C-9872-8DA795E7D1DC}" type="datetimeFigureOut">
              <a:rPr lang="es-MX" smtClean="0"/>
              <a:t>30/04/2019</a:t>
            </a:fld>
            <a:endParaRPr lang="es-MX"/>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s-MX"/>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FEF6A23B-6106-44F4-83E8-63AA74B4CA62}" type="slidenum">
              <a:rPr lang="es-MX" smtClean="0"/>
              <a:t>‹Nº›</a:t>
            </a:fld>
            <a:endParaRPr lang="es-MX"/>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jpeg"/><Relationship Id="rId9" Type="http://schemas.openxmlformats.org/officeDocument/2006/relationships/image" Target="../media/image40.jpeg"/></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onexiones"/>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79000"/>
                    </a14:imgEffect>
                  </a14:imgLayer>
                </a14:imgProps>
              </a:ext>
              <a:ext uri="{28A0092B-C50C-407E-A947-70E740481C1C}">
                <a14:useLocalDpi xmlns:a14="http://schemas.microsoft.com/office/drawing/2010/main" val="0"/>
              </a:ext>
            </a:extLst>
          </a:blip>
          <a:srcRect t="3852" b="4861"/>
          <a:stretch/>
        </p:blipFill>
        <p:spPr bwMode="auto">
          <a:xfrm>
            <a:off x="1" y="5517231"/>
            <a:ext cx="9143999" cy="1340769"/>
          </a:xfrm>
          <a:prstGeom prst="rect">
            <a:avLst/>
          </a:prstGeom>
          <a:noFill/>
          <a:extLst>
            <a:ext uri="{909E8E84-426E-40DD-AFC4-6F175D3DCCD1}">
              <a14:hiddenFill xmlns:a14="http://schemas.microsoft.com/office/drawing/2010/main">
                <a:solidFill>
                  <a:srgbClr val="FFFFFF"/>
                </a:solidFill>
              </a14:hiddenFill>
            </a:ext>
          </a:extLst>
        </p:spPr>
      </p:pic>
      <p:sp>
        <p:nvSpPr>
          <p:cNvPr id="8" name="7 Rectángulo"/>
          <p:cNvSpPr/>
          <p:nvPr/>
        </p:nvSpPr>
        <p:spPr>
          <a:xfrm>
            <a:off x="1403648" y="251351"/>
            <a:ext cx="5340694" cy="4062651"/>
          </a:xfrm>
          <a:prstGeom prst="rect">
            <a:avLst/>
          </a:prstGeom>
        </p:spPr>
        <p:txBody>
          <a:bodyPr wrap="square">
            <a:spAutoFit/>
          </a:bodyPr>
          <a:lstStyle/>
          <a:p>
            <a:pPr marL="114300" indent="0" algn="ctr">
              <a:buNone/>
            </a:pPr>
            <a:r>
              <a:rPr lang="es-ES" sz="3600" b="1" dirty="0">
                <a:solidFill>
                  <a:srgbClr val="002060"/>
                </a:solidFill>
                <a:latin typeface="Geometr415 Blk BT" panose="020B0802020204020303" pitchFamily="34" charset="0"/>
              </a:rPr>
              <a:t>COLEGIO SAN CARLOS</a:t>
            </a:r>
          </a:p>
          <a:p>
            <a:pPr marL="114300" indent="0" algn="ctr">
              <a:buNone/>
            </a:pPr>
            <a:endParaRPr lang="es-ES" sz="2800" b="1" dirty="0">
              <a:solidFill>
                <a:srgbClr val="002060"/>
              </a:solidFill>
              <a:latin typeface="Geometr415 Blk BT" panose="020B0802020204020303" pitchFamily="34" charset="0"/>
            </a:endParaRPr>
          </a:p>
          <a:p>
            <a:pPr marL="114300" indent="0" algn="ctr">
              <a:buNone/>
            </a:pPr>
            <a:r>
              <a:rPr lang="es-ES" sz="2800" b="1" dirty="0">
                <a:solidFill>
                  <a:srgbClr val="002060"/>
                </a:solidFill>
                <a:latin typeface="Geometr415 Blk BT" panose="020B0802020204020303" pitchFamily="34" charset="0"/>
              </a:rPr>
              <a:t>PREPARATORIA UNAM</a:t>
            </a:r>
          </a:p>
          <a:p>
            <a:pPr marL="114300" indent="0" algn="ctr">
              <a:buNone/>
            </a:pPr>
            <a:r>
              <a:rPr lang="es-ES" b="1" dirty="0">
                <a:solidFill>
                  <a:srgbClr val="002060"/>
                </a:solidFill>
              </a:rPr>
              <a:t>CLAVE 6890</a:t>
            </a:r>
          </a:p>
          <a:p>
            <a:pPr marL="114300" indent="0" algn="ctr">
              <a:buNone/>
            </a:pPr>
            <a:endParaRPr lang="es-ES" sz="3600" b="1" dirty="0">
              <a:solidFill>
                <a:srgbClr val="002060"/>
              </a:solidFill>
            </a:endParaRPr>
          </a:p>
          <a:p>
            <a:pPr marL="114300" indent="0" algn="ctr">
              <a:buNone/>
            </a:pPr>
            <a:r>
              <a:rPr lang="es-ES" sz="2800" b="1" dirty="0">
                <a:solidFill>
                  <a:srgbClr val="002060"/>
                </a:solidFill>
              </a:rPr>
              <a:t>Equipo 8</a:t>
            </a:r>
          </a:p>
          <a:p>
            <a:pPr marL="114300" indent="0" algn="ctr">
              <a:buNone/>
            </a:pPr>
            <a:r>
              <a:rPr lang="es-ES" sz="2800" b="1" dirty="0">
                <a:solidFill>
                  <a:srgbClr val="002060"/>
                </a:solidFill>
                <a:latin typeface="A Perfect Place" pitchFamily="50" charset="0"/>
              </a:rPr>
              <a:t>Proyecto encaminado a técnicas y estrategias de estudio para las materias de inglés y matemáticas</a:t>
            </a:r>
          </a:p>
        </p:txBody>
      </p:sp>
      <p:pic>
        <p:nvPicPr>
          <p:cNvPr id="9" name="Picture 2" descr="Resultado de imagen para COLEGIO SAN CARLOS"/>
          <p:cNvPicPr/>
          <p:nvPr/>
        </p:nvPicPr>
        <p:blipFill rotWithShape="1">
          <a:blip r:embed="rId4">
            <a:extLst>
              <a:ext uri="{BEBA8EAE-BF5A-486C-A8C5-ECC9F3942E4B}">
                <a14:imgProps xmlns:a14="http://schemas.microsoft.com/office/drawing/2010/main">
                  <a14:imgLayer r:embed="rId5">
                    <a14:imgEffect>
                      <a14:backgroundRemoval t="5340" b="99515" l="23729" r="75989">
                        <a14:backgroundMark x1="28814" y1="2427" x2="28814" y2="2427"/>
                        <a14:backgroundMark x1="30226" y1="7282" x2="30226" y2="7282"/>
                        <a14:backgroundMark x1="25424" y1="18932" x2="25424" y2="18932"/>
                        <a14:backgroundMark x1="27119" y1="43204" x2="27119" y2="43204"/>
                        <a14:backgroundMark x1="28814" y1="89320" x2="28814" y2="89320"/>
                        <a14:backgroundMark x1="71186" y1="86893" x2="71186" y2="86893"/>
                        <a14:backgroundMark x1="72316" y1="60680" x2="72316" y2="60680"/>
                        <a14:backgroundMark x1="72034" y1="39320" x2="72034" y2="39320"/>
                        <a14:backgroundMark x1="73164" y1="25243" x2="73164" y2="25243"/>
                        <a14:backgroundMark x1="73164" y1="6796" x2="73164" y2="6796"/>
                        <a14:backgroundMark x1="69774" y1="2913" x2="69774" y2="2913"/>
                        <a14:backgroundMark x1="56215" y1="1942" x2="56215" y2="1942"/>
                        <a14:backgroundMark x1="46610" y1="1456" x2="46610" y2="1456"/>
                        <a14:backgroundMark x1="45198" y1="14078" x2="45198" y2="14078"/>
                        <a14:backgroundMark x1="55932" y1="12621" x2="55932" y2="12621"/>
                        <a14:backgroundMark x1="55932" y1="7282" x2="55932" y2="7282"/>
                        <a14:backgroundMark x1="63277" y1="1942" x2="63277" y2="1942"/>
                        <a14:backgroundMark x1="60734" y1="1942" x2="60734" y2="1942"/>
                        <a14:backgroundMark x1="67514" y1="2427" x2="67514" y2="2427"/>
                        <a14:backgroundMark x1="36723" y1="485" x2="36723" y2="485"/>
                      </a14:backgroundRemoval>
                    </a14:imgEffect>
                  </a14:imgLayer>
                </a14:imgProps>
              </a:ext>
              <a:ext uri="{28A0092B-C50C-407E-A947-70E740481C1C}">
                <a14:useLocalDpi xmlns:a14="http://schemas.microsoft.com/office/drawing/2010/main" val="0"/>
              </a:ext>
            </a:extLst>
          </a:blip>
          <a:srcRect l="24407" r="23333"/>
          <a:stretch/>
        </p:blipFill>
        <p:spPr bwMode="auto">
          <a:xfrm>
            <a:off x="7452320" y="0"/>
            <a:ext cx="1614934" cy="184482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22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a:t>
            </a:r>
            <a:r>
              <a:rPr lang="es-ES" sz="4400" dirty="0">
                <a:solidFill>
                  <a:schemeClr val="accent1">
                    <a:lumMod val="75000"/>
                  </a:schemeClr>
                </a:solidFill>
                <a:effectLst>
                  <a:outerShdw blurRad="38100" dist="38100" dir="2700000" algn="tl">
                    <a:srgbClr val="000000">
                      <a:alpha val="43137"/>
                    </a:srgbClr>
                  </a:outerShdw>
                </a:effectLst>
                <a:latin typeface="Exotc350 Bd BT" panose="04030805050B02020A03" pitchFamily="82" charset="0"/>
              </a:rPr>
              <a:t>b</a:t>
            </a: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8188347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trellis">
          <a:fgClr>
            <a:schemeClr val="tx2"/>
          </a:fgClr>
          <a:bgClr>
            <a:schemeClr val="tx1">
              <a:lumMod val="75000"/>
            </a:schemeClr>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95536" y="332656"/>
            <a:ext cx="8229600" cy="504056"/>
          </a:xfrm>
        </p:spPr>
        <p:txBody>
          <a:bodyPr>
            <a:noAutofit/>
          </a:bodyPr>
          <a:lstStyle/>
          <a:p>
            <a:r>
              <a:rPr lang="es-ES" sz="3200" dirty="0">
                <a:solidFill>
                  <a:schemeClr val="accent1">
                    <a:lumMod val="75000"/>
                  </a:schemeClr>
                </a:solidFill>
                <a:latin typeface="A Perfect Place" pitchFamily="50" charset="0"/>
              </a:rPr>
              <a:t>5.b. Producto 2. Organizador grafico.</a:t>
            </a:r>
            <a:endParaRPr lang="es-MX" sz="3200" dirty="0">
              <a:solidFill>
                <a:schemeClr val="accent1">
                  <a:lumMod val="75000"/>
                </a:schemeClr>
              </a:solidFill>
              <a:latin typeface="A Perfect Place" pitchFamily="50" charset="0"/>
            </a:endParaRPr>
          </a:p>
        </p:txBody>
      </p:sp>
      <p:sp>
        <p:nvSpPr>
          <p:cNvPr id="5" name="4 Elipse"/>
          <p:cNvSpPr/>
          <p:nvPr/>
        </p:nvSpPr>
        <p:spPr>
          <a:xfrm>
            <a:off x="251520" y="2575701"/>
            <a:ext cx="2376264" cy="2284294"/>
          </a:xfrm>
          <a:prstGeom prst="ellipse">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accent4">
                    <a:lumMod val="50000"/>
                  </a:schemeClr>
                </a:solidFill>
                <a:effectLst>
                  <a:outerShdw blurRad="38100" dist="38100" dir="2700000" algn="tl">
                    <a:srgbClr val="000000">
                      <a:alpha val="43137"/>
                    </a:srgbClr>
                  </a:outerShdw>
                </a:effectLst>
                <a:latin typeface="Exotc350 Bd BT" panose="04030805050B02020A03" pitchFamily="82" charset="0"/>
              </a:rPr>
              <a:t>Proyecto Interdisciplinario</a:t>
            </a:r>
            <a:endParaRPr lang="es-MX" sz="1600" b="1" dirty="0">
              <a:solidFill>
                <a:schemeClr val="accent4">
                  <a:lumMod val="50000"/>
                </a:schemeClr>
              </a:solidFill>
              <a:effectLst>
                <a:outerShdw blurRad="38100" dist="38100" dir="2700000" algn="tl">
                  <a:srgbClr val="000000">
                    <a:alpha val="43137"/>
                  </a:srgbClr>
                </a:outerShdw>
              </a:effectLst>
              <a:latin typeface="Exotc350 Bd BT" panose="04030805050B02020A03" pitchFamily="82" charset="0"/>
            </a:endParaRPr>
          </a:p>
        </p:txBody>
      </p:sp>
      <p:sp>
        <p:nvSpPr>
          <p:cNvPr id="6" name="5 Conector"/>
          <p:cNvSpPr/>
          <p:nvPr/>
        </p:nvSpPr>
        <p:spPr>
          <a:xfrm>
            <a:off x="3995936" y="3510810"/>
            <a:ext cx="1656184" cy="1567090"/>
          </a:xfrm>
          <a:prstGeom prst="flowChartConnector">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1">
                    <a:lumMod val="75000"/>
                  </a:schemeClr>
                </a:solidFill>
                <a:effectLst>
                  <a:outerShdw blurRad="38100" dist="38100" dir="2700000" algn="tl">
                    <a:srgbClr val="000000">
                      <a:alpha val="43137"/>
                    </a:srgbClr>
                  </a:outerShdw>
                </a:effectLst>
              </a:rPr>
              <a:t>Inglés</a:t>
            </a:r>
            <a:endParaRPr lang="es-MX" b="1" dirty="0">
              <a:solidFill>
                <a:schemeClr val="accent1">
                  <a:lumMod val="75000"/>
                </a:schemeClr>
              </a:solidFill>
              <a:effectLst>
                <a:outerShdw blurRad="38100" dist="38100" dir="2700000" algn="tl">
                  <a:srgbClr val="000000">
                    <a:alpha val="43137"/>
                  </a:srgbClr>
                </a:outerShdw>
              </a:effectLst>
            </a:endParaRPr>
          </a:p>
        </p:txBody>
      </p:sp>
      <p:sp>
        <p:nvSpPr>
          <p:cNvPr id="7" name="6 Conector"/>
          <p:cNvSpPr/>
          <p:nvPr/>
        </p:nvSpPr>
        <p:spPr>
          <a:xfrm>
            <a:off x="4018175" y="5157192"/>
            <a:ext cx="1656184" cy="1567090"/>
          </a:xfrm>
          <a:prstGeom prst="flowChartConnector">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accent1">
                    <a:lumMod val="75000"/>
                  </a:schemeClr>
                </a:solidFill>
                <a:effectLst>
                  <a:outerShdw blurRad="38100" dist="38100" dir="2700000" algn="tl">
                    <a:srgbClr val="000000">
                      <a:alpha val="43137"/>
                    </a:srgbClr>
                  </a:outerShdw>
                </a:effectLst>
              </a:rPr>
              <a:t>Sociología</a:t>
            </a:r>
            <a:endParaRPr lang="es-MX" b="1" dirty="0">
              <a:solidFill>
                <a:schemeClr val="accent1">
                  <a:lumMod val="75000"/>
                </a:schemeClr>
              </a:solidFill>
              <a:effectLst>
                <a:outerShdw blurRad="38100" dist="38100" dir="2700000" algn="tl">
                  <a:srgbClr val="000000">
                    <a:alpha val="43137"/>
                  </a:srgbClr>
                </a:outerShdw>
              </a:effectLst>
            </a:endParaRPr>
          </a:p>
        </p:txBody>
      </p:sp>
      <p:sp>
        <p:nvSpPr>
          <p:cNvPr id="8" name="7 Conector"/>
          <p:cNvSpPr/>
          <p:nvPr/>
        </p:nvSpPr>
        <p:spPr>
          <a:xfrm>
            <a:off x="3851920" y="1484784"/>
            <a:ext cx="1944216" cy="1925692"/>
          </a:xfrm>
          <a:prstGeom prst="flowChartConnector">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accent1">
                    <a:lumMod val="75000"/>
                  </a:schemeClr>
                </a:solidFill>
                <a:effectLst>
                  <a:outerShdw blurRad="38100" dist="38100" dir="2700000" algn="tl">
                    <a:srgbClr val="000000">
                      <a:alpha val="43137"/>
                    </a:srgbClr>
                  </a:outerShdw>
                </a:effectLst>
              </a:rPr>
              <a:t>Matemáticas</a:t>
            </a:r>
            <a:endParaRPr lang="es-MX" sz="1600" b="1" dirty="0">
              <a:solidFill>
                <a:schemeClr val="accent1">
                  <a:lumMod val="75000"/>
                </a:schemeClr>
              </a:solidFill>
              <a:effectLst>
                <a:outerShdw blurRad="38100" dist="38100" dir="2700000" algn="tl">
                  <a:srgbClr val="000000">
                    <a:alpha val="43137"/>
                  </a:srgbClr>
                </a:outerShdw>
              </a:effectLst>
            </a:endParaRPr>
          </a:p>
        </p:txBody>
      </p:sp>
      <p:cxnSp>
        <p:nvCxnSpPr>
          <p:cNvPr id="10" name="9 Conector recto"/>
          <p:cNvCxnSpPr>
            <a:endCxn id="8" idx="2"/>
          </p:cNvCxnSpPr>
          <p:nvPr/>
        </p:nvCxnSpPr>
        <p:spPr>
          <a:xfrm flipV="1">
            <a:off x="2371265" y="2447630"/>
            <a:ext cx="1480655" cy="622965"/>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12 Conector recto"/>
          <p:cNvCxnSpPr>
            <a:stCxn id="5" idx="5"/>
            <a:endCxn id="7" idx="2"/>
          </p:cNvCxnSpPr>
          <p:nvPr/>
        </p:nvCxnSpPr>
        <p:spPr>
          <a:xfrm>
            <a:off x="2279788" y="4525468"/>
            <a:ext cx="1738387" cy="1415269"/>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13 Conector recto"/>
          <p:cNvCxnSpPr>
            <a:endCxn id="6" idx="2"/>
          </p:cNvCxnSpPr>
          <p:nvPr/>
        </p:nvCxnSpPr>
        <p:spPr>
          <a:xfrm>
            <a:off x="2627784" y="3708364"/>
            <a:ext cx="1368152" cy="585991"/>
          </a:xfrm>
          <a:prstGeom prst="line">
            <a:avLst/>
          </a:prstGeom>
          <a:ln w="25400">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6065964" y="1387151"/>
            <a:ext cx="2808312" cy="4247317"/>
          </a:xfrm>
          <a:prstGeom prst="rect">
            <a:avLst/>
          </a:prstGeom>
          <a:noFill/>
          <a:ln w="38100">
            <a:solidFill>
              <a:srgbClr val="FFFF99"/>
            </a:solidFill>
            <a:prstDash val="sysDash"/>
          </a:ln>
        </p:spPr>
        <p:txBody>
          <a:bodyPr wrap="square" rtlCol="0">
            <a:spAutoFit/>
          </a:bodyPr>
          <a:lstStyle/>
          <a:p>
            <a:pPr algn="ctr"/>
            <a:r>
              <a:rPr lang="es-ES" b="1" dirty="0">
                <a:solidFill>
                  <a:schemeClr val="accent1">
                    <a:lumMod val="75000"/>
                  </a:schemeClr>
                </a:solidFill>
              </a:rPr>
              <a:t>Contenidos involucrados.</a:t>
            </a:r>
          </a:p>
          <a:p>
            <a:pPr algn="ctr"/>
            <a:endParaRPr lang="es-ES" b="1" dirty="0">
              <a:solidFill>
                <a:schemeClr val="accent1">
                  <a:lumMod val="75000"/>
                </a:schemeClr>
              </a:solidFill>
            </a:endParaRPr>
          </a:p>
          <a:p>
            <a:pPr algn="ctr"/>
            <a:r>
              <a:rPr lang="es-ES" b="1" dirty="0">
                <a:solidFill>
                  <a:schemeClr val="accent1">
                    <a:lumMod val="75000"/>
                  </a:schemeClr>
                </a:solidFill>
              </a:rPr>
              <a:t>Inculcar la interdisciplinariedad desde aspectos sociales (sociología),  con base a situaciones actuales que provienen de diversas fuente y medios en donde existen textos en el idioma inglés y tienen un impacto en la población o bien se derivan de una estadística o datos cuantitativos (matemáticas).</a:t>
            </a:r>
          </a:p>
        </p:txBody>
      </p:sp>
    </p:spTree>
    <p:extLst>
      <p:ext uri="{BB962C8B-B14F-4D97-AF65-F5344CB8AC3E}">
        <p14:creationId xmlns:p14="http://schemas.microsoft.com/office/powerpoint/2010/main" val="1844731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5.c.</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3724930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Autofit/>
          </a:bodyPr>
          <a:lstStyle/>
          <a:p>
            <a:r>
              <a:rPr lang="es-ES" sz="2800" dirty="0">
                <a:solidFill>
                  <a:schemeClr val="accent1">
                    <a:lumMod val="75000"/>
                  </a:schemeClr>
                </a:solidFill>
                <a:latin typeface="A Perfect Place" pitchFamily="50" charset="0"/>
              </a:rPr>
              <a:t>5.c. Apartado 1. Contexto</a:t>
            </a:r>
            <a:endParaRPr lang="es-MX" sz="2800" dirty="0">
              <a:solidFill>
                <a:schemeClr val="accent1">
                  <a:lumMod val="75000"/>
                </a:schemeClr>
              </a:solidFill>
              <a:latin typeface="A Perfect Place" pitchFamily="50"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304935556"/>
              </p:ext>
            </p:extLst>
          </p:nvPr>
        </p:nvGraphicFramePr>
        <p:xfrm>
          <a:off x="251520" y="764704"/>
          <a:ext cx="8568952" cy="1071880"/>
        </p:xfrm>
        <a:graphic>
          <a:graphicData uri="http://schemas.openxmlformats.org/drawingml/2006/table">
            <a:tbl>
              <a:tblPr firstRow="1" bandRow="1">
                <a:tableStyleId>{5C22544A-7EE6-4342-B048-85BDC9FD1C3A}</a:tableStyleId>
              </a:tblPr>
              <a:tblGrid>
                <a:gridCol w="8568952">
                  <a:extLst>
                    <a:ext uri="{9D8B030D-6E8A-4147-A177-3AD203B41FA5}">
                      <a16:colId xmlns:a16="http://schemas.microsoft.com/office/drawing/2014/main" val="20000"/>
                    </a:ext>
                  </a:extLst>
                </a:gridCol>
              </a:tblGrid>
              <a:tr h="370840">
                <a:tc>
                  <a:txBody>
                    <a:bodyPr/>
                    <a:lstStyle/>
                    <a:p>
                      <a:pPr algn="ctr"/>
                      <a:r>
                        <a:rPr lang="es-ES" sz="1400" dirty="0"/>
                        <a:t>Nombre del proyecto:</a:t>
                      </a:r>
                      <a:endParaRPr lang="es-MX" sz="1400" dirty="0"/>
                    </a:p>
                  </a:txBody>
                  <a:tcPr/>
                </a:tc>
                <a:extLst>
                  <a:ext uri="{0D108BD9-81ED-4DB2-BD59-A6C34878D82A}">
                    <a16:rowId xmlns:a16="http://schemas.microsoft.com/office/drawing/2014/main" val="10000"/>
                  </a:ext>
                </a:extLst>
              </a:tr>
              <a:tr h="370840">
                <a:tc>
                  <a:txBody>
                    <a:bodyPr/>
                    <a:lstStyle/>
                    <a:p>
                      <a:pPr algn="ctr"/>
                      <a:r>
                        <a:rPr lang="es-ES" sz="2000" b="1" dirty="0">
                          <a:latin typeface="A Perfect Place" pitchFamily="50" charset="0"/>
                        </a:rPr>
                        <a:t>Proyecto encaminado a técnicas y</a:t>
                      </a:r>
                      <a:r>
                        <a:rPr lang="es-ES" sz="2000" b="1" baseline="0" dirty="0">
                          <a:latin typeface="A Perfect Place" pitchFamily="50" charset="0"/>
                        </a:rPr>
                        <a:t> estrategias de estudio para las asignaturas de inglés y matemáticas.</a:t>
                      </a:r>
                      <a:endParaRPr lang="es-MX" sz="2000" b="1" dirty="0">
                        <a:latin typeface="A Perfect Place" pitchFamily="50" charset="0"/>
                      </a:endParaRPr>
                    </a:p>
                  </a:txBody>
                  <a:tcPr/>
                </a:tc>
                <a:extLst>
                  <a:ext uri="{0D108BD9-81ED-4DB2-BD59-A6C34878D82A}">
                    <a16:rowId xmlns:a16="http://schemas.microsoft.com/office/drawing/2014/main" val="10001"/>
                  </a:ext>
                </a:extLst>
              </a:tr>
            </a:tbl>
          </a:graphicData>
        </a:graphic>
      </p:graphicFrame>
      <p:sp>
        <p:nvSpPr>
          <p:cNvPr id="3" name="2 Rectángulo"/>
          <p:cNvSpPr/>
          <p:nvPr/>
        </p:nvSpPr>
        <p:spPr>
          <a:xfrm>
            <a:off x="179512" y="1628800"/>
            <a:ext cx="8640960" cy="4801314"/>
          </a:xfrm>
          <a:prstGeom prst="rect">
            <a:avLst/>
          </a:prstGeom>
        </p:spPr>
        <p:txBody>
          <a:bodyPr wrap="square">
            <a:spAutoFit/>
          </a:bodyPr>
          <a:lstStyle/>
          <a:p>
            <a:pPr algn="ctr"/>
            <a:endParaRPr lang="es-ES" sz="2800" b="1" dirty="0">
              <a:solidFill>
                <a:schemeClr val="accent1">
                  <a:lumMod val="75000"/>
                </a:schemeClr>
              </a:solidFill>
              <a:latin typeface="A Perfect Place" pitchFamily="50" charset="0"/>
            </a:endParaRPr>
          </a:p>
          <a:p>
            <a:pPr algn="ctr"/>
            <a:r>
              <a:rPr lang="es-ES" sz="2800" b="1" dirty="0">
                <a:solidFill>
                  <a:schemeClr val="accent1">
                    <a:lumMod val="75000"/>
                  </a:schemeClr>
                </a:solidFill>
                <a:latin typeface="A Perfect Place" pitchFamily="50" charset="0"/>
              </a:rPr>
              <a:t>Justificación del proyecto.</a:t>
            </a:r>
          </a:p>
          <a:p>
            <a:r>
              <a:rPr lang="es-ES" sz="2100" b="1" dirty="0">
                <a:solidFill>
                  <a:schemeClr val="accent1">
                    <a:lumMod val="75000"/>
                  </a:schemeClr>
                </a:solidFill>
                <a:latin typeface="A Perfect Place" pitchFamily="50" charset="0"/>
              </a:rPr>
              <a:t> </a:t>
            </a:r>
            <a:r>
              <a:rPr lang="es-ES" sz="1600" b="1" dirty="0">
                <a:solidFill>
                  <a:schemeClr val="bg1"/>
                </a:solidFill>
                <a:latin typeface="A Perfect Place"/>
              </a:rPr>
              <a:t>En este trabajo se conocerán las habilidades que los alumnos desarrollaran para la búsqueda de estrategias de estudio que les permitan mejorar su desempeño académico, específicamente en las materias: inglés y matemáticas, ya que para muchos  de los alumnos se les es difícil comprender temas de estas.</a:t>
            </a:r>
            <a:br>
              <a:rPr lang="es-ES" sz="1600" b="1" dirty="0">
                <a:solidFill>
                  <a:schemeClr val="bg1"/>
                </a:solidFill>
                <a:latin typeface="A Perfect Place"/>
              </a:rPr>
            </a:br>
            <a:r>
              <a:rPr lang="es-ES" sz="1600" b="1" dirty="0">
                <a:solidFill>
                  <a:schemeClr val="bg1"/>
                </a:solidFill>
                <a:latin typeface="A Perfect Place"/>
              </a:rPr>
              <a:t>Primero se hará un estudio para identificar a los alumnos con más problemas en las asignaturas, posteriormente se entrevistarán para conocer sus debilidades en las materias. Una vez obteniendo estos resultados se planteará el proyecto en donde los alumnos son los protagonistas y a la vez los que guíen el mismo.</a:t>
            </a:r>
            <a:br>
              <a:rPr lang="es-ES" sz="1600" b="1" dirty="0">
                <a:solidFill>
                  <a:schemeClr val="bg1"/>
                </a:solidFill>
                <a:latin typeface="A Perfect Place"/>
              </a:rPr>
            </a:br>
            <a:r>
              <a:rPr lang="es-ES" sz="1600" b="1" dirty="0">
                <a:solidFill>
                  <a:schemeClr val="bg1"/>
                </a:solidFill>
                <a:latin typeface="A Perfect Place"/>
              </a:rPr>
              <a:t>Los estudiantes tendrán que buscar y aplicar estrategias de estudio que les permitan aumentar su capacidad de entendimiento en ambas materias. Tendrán que reportar sus avances en cada parcial  con los profesores representantes de las asignaturas y al final de siclo presentaran un trabajo final con carpetas de evidencia y exposición, en donde presenten sus dificultades y habilidades que les permitieron  llevar acabo el proyecto.</a:t>
            </a:r>
            <a:br>
              <a:rPr lang="es-ES" sz="1600" b="1" dirty="0">
                <a:solidFill>
                  <a:schemeClr val="bg1"/>
                </a:solidFill>
                <a:latin typeface="A Perfect Place"/>
              </a:rPr>
            </a:br>
            <a:r>
              <a:rPr lang="es-ES" sz="1600" b="1" dirty="0">
                <a:solidFill>
                  <a:schemeClr val="bg1"/>
                </a:solidFill>
                <a:latin typeface="A Perfect Place"/>
              </a:rPr>
              <a:t>Tal vez al inicio muchos alumnos tengan el interés de participar y se busca mantenerlo mediante una puntuación asignada en cada materia</a:t>
            </a:r>
            <a:r>
              <a:rPr lang="es-ES" sz="2100" b="1" dirty="0">
                <a:solidFill>
                  <a:schemeClr val="bg1"/>
                </a:solidFill>
                <a:latin typeface="A Perfect Place"/>
              </a:rPr>
              <a:t>.</a:t>
            </a:r>
            <a:endParaRPr lang="es-MX" sz="2100" b="1" dirty="0">
              <a:solidFill>
                <a:schemeClr val="bg1"/>
              </a:solidFill>
            </a:endParaRPr>
          </a:p>
        </p:txBody>
      </p:sp>
    </p:spTree>
    <p:extLst>
      <p:ext uri="{BB962C8B-B14F-4D97-AF65-F5344CB8AC3E}">
        <p14:creationId xmlns:p14="http://schemas.microsoft.com/office/powerpoint/2010/main" val="238003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5.d.</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43" t="58547" r="18080" b="25852"/>
          <a:stretch/>
        </p:blipFill>
        <p:spPr bwMode="auto">
          <a:xfrm>
            <a:off x="164702" y="1124744"/>
            <a:ext cx="887179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55" t="72642" r="17909" b="14997"/>
          <a:stretch/>
        </p:blipFill>
        <p:spPr bwMode="auto">
          <a:xfrm>
            <a:off x="153002" y="4365104"/>
            <a:ext cx="8784975" cy="122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55" t="35831" r="17909" b="52688"/>
          <a:stretch/>
        </p:blipFill>
        <p:spPr bwMode="auto">
          <a:xfrm>
            <a:off x="147534" y="3224248"/>
            <a:ext cx="8790443" cy="114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1 Título"/>
          <p:cNvSpPr txBox="1">
            <a:spLocks/>
          </p:cNvSpPr>
          <p:nvPr/>
        </p:nvSpPr>
        <p:spPr>
          <a:xfrm>
            <a:off x="708377" y="496099"/>
            <a:ext cx="8229600" cy="490066"/>
          </a:xfrm>
          <a:prstGeom prst="rect">
            <a:avLst/>
          </a:prstGeom>
        </p:spPr>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s-ES" sz="4000" dirty="0">
                <a:solidFill>
                  <a:schemeClr val="accent1">
                    <a:lumMod val="75000"/>
                  </a:schemeClr>
                </a:solidFill>
                <a:latin typeface="A Perfect Place" pitchFamily="50" charset="0"/>
              </a:rPr>
              <a:t>5.d. Objetivo General</a:t>
            </a:r>
            <a:endParaRPr lang="es-MX" sz="4000" dirty="0">
              <a:solidFill>
                <a:schemeClr val="accent1">
                  <a:lumMod val="75000"/>
                </a:schemeClr>
              </a:solidFill>
              <a:latin typeface="A Perfect Place" pitchFamily="50" charset="0"/>
            </a:endParaRPr>
          </a:p>
        </p:txBody>
      </p:sp>
    </p:spTree>
    <p:extLst>
      <p:ext uri="{BB962C8B-B14F-4D97-AF65-F5344CB8AC3E}">
        <p14:creationId xmlns:p14="http://schemas.microsoft.com/office/powerpoint/2010/main" val="316283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5.e.</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23528" y="692696"/>
            <a:ext cx="8229600" cy="490066"/>
          </a:xfrm>
        </p:spPr>
        <p:txBody>
          <a:bodyPr>
            <a:noAutofit/>
          </a:bodyPr>
          <a:lstStyle/>
          <a:p>
            <a:r>
              <a:rPr lang="es-ES" sz="4400" dirty="0">
                <a:solidFill>
                  <a:schemeClr val="accent1">
                    <a:lumMod val="75000"/>
                  </a:schemeClr>
                </a:solidFill>
                <a:latin typeface="A Perfect Place" pitchFamily="50" charset="0"/>
              </a:rPr>
              <a:t>5. e. Preguntas generadoras </a:t>
            </a:r>
            <a:endParaRPr lang="es-MX" sz="4400" dirty="0">
              <a:solidFill>
                <a:schemeClr val="accent1">
                  <a:lumMod val="75000"/>
                </a:schemeClr>
              </a:solidFill>
              <a:latin typeface="A Perfect Place" pitchFamily="50" charset="0"/>
            </a:endParaRPr>
          </a:p>
        </p:txBody>
      </p:sp>
      <p:pic>
        <p:nvPicPr>
          <p:cNvPr id="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278" t="43696" r="20791" b="37419"/>
          <a:stretch/>
        </p:blipFill>
        <p:spPr bwMode="auto">
          <a:xfrm>
            <a:off x="199242" y="1916832"/>
            <a:ext cx="8928992" cy="3365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9036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5.f.</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490066"/>
          </a:xfrm>
        </p:spPr>
        <p:txBody>
          <a:bodyPr>
            <a:noAutofit/>
          </a:bodyPr>
          <a:lstStyle/>
          <a:p>
            <a:r>
              <a:rPr lang="es-ES" sz="2800" dirty="0">
                <a:solidFill>
                  <a:schemeClr val="accent1">
                    <a:lumMod val="75000"/>
                  </a:schemeClr>
                </a:solidFill>
                <a:latin typeface="A Perfect Place" pitchFamily="50" charset="0"/>
              </a:rPr>
              <a:t>5. f. Contenido, subtemas y productos propuestos.</a:t>
            </a:r>
            <a:endParaRPr lang="es-MX" sz="2800" dirty="0">
              <a:solidFill>
                <a:schemeClr val="accent1">
                  <a:lumMod val="75000"/>
                </a:schemeClr>
              </a:solidFill>
              <a:latin typeface="A Perfect Place" pitchFamily="50" charset="0"/>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60" t="35696" r="18204" b="41718"/>
          <a:stretch/>
        </p:blipFill>
        <p:spPr bwMode="auto">
          <a:xfrm>
            <a:off x="121939" y="1196752"/>
            <a:ext cx="8914558" cy="21878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324" t="27542" r="20129" b="64109"/>
          <a:stretch/>
        </p:blipFill>
        <p:spPr bwMode="auto">
          <a:xfrm>
            <a:off x="121938" y="4211780"/>
            <a:ext cx="8914557" cy="14247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6718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818321" y="664547"/>
            <a:ext cx="8305800" cy="414649"/>
          </a:xfrm>
        </p:spPr>
        <p:txBody>
          <a:bodyPr>
            <a:noAutofit/>
          </a:bodyPr>
          <a:lstStyle/>
          <a:p>
            <a:pPr algn="ctr"/>
            <a:endParaRPr lang="es-ES" sz="5400" b="1" dirty="0">
              <a:solidFill>
                <a:schemeClr val="tx1"/>
              </a:solidFill>
              <a:latin typeface="Always Forever" pitchFamily="2" charset="0"/>
            </a:endParaRPr>
          </a:p>
          <a:p>
            <a:pPr algn="ctr"/>
            <a:r>
              <a:rPr lang="es-ES" sz="9600" b="1" dirty="0">
                <a:solidFill>
                  <a:schemeClr val="tx1"/>
                </a:solidFill>
                <a:latin typeface="Angelface" pitchFamily="50" charset="0"/>
              </a:rPr>
              <a:t>Profesores integrantes</a:t>
            </a:r>
            <a:r>
              <a:rPr lang="es-ES" sz="7200" b="1" dirty="0">
                <a:solidFill>
                  <a:schemeClr val="tx1"/>
                </a:solidFill>
                <a:latin typeface="Angelface" pitchFamily="50" charset="0"/>
              </a:rPr>
              <a:t>:</a:t>
            </a:r>
            <a:endParaRPr lang="es-MX" sz="7200" b="1" dirty="0">
              <a:solidFill>
                <a:schemeClr val="tx1"/>
              </a:solidFill>
              <a:latin typeface="Angelface" pitchFamily="50" charset="0"/>
            </a:endParaRPr>
          </a:p>
        </p:txBody>
      </p:sp>
      <p:sp>
        <p:nvSpPr>
          <p:cNvPr id="2" name="1 Marcador de contenido"/>
          <p:cNvSpPr>
            <a:spLocks noGrp="1"/>
          </p:cNvSpPr>
          <p:nvPr>
            <p:ph idx="4294967295"/>
          </p:nvPr>
        </p:nvSpPr>
        <p:spPr>
          <a:xfrm>
            <a:off x="5184775" y="4343424"/>
            <a:ext cx="3959225" cy="1893888"/>
          </a:xfrm>
        </p:spPr>
        <p:txBody>
          <a:bodyPr>
            <a:noAutofit/>
          </a:bodyPr>
          <a:lstStyle/>
          <a:p>
            <a:r>
              <a:rPr lang="es-ES" sz="1800" b="1" dirty="0">
                <a:solidFill>
                  <a:schemeClr val="bg1"/>
                </a:solidFill>
              </a:rPr>
              <a:t>Javier Rosales González</a:t>
            </a:r>
          </a:p>
          <a:p>
            <a:pPr marL="114300" indent="0">
              <a:buNone/>
            </a:pPr>
            <a:r>
              <a:rPr lang="es-ES" sz="1400" b="1" dirty="0">
                <a:solidFill>
                  <a:schemeClr val="bg1"/>
                </a:solidFill>
                <a:latin typeface="Bodoni MT Condensed" panose="02070606080606020203" pitchFamily="18" charset="0"/>
              </a:rPr>
              <a:t>    </a:t>
            </a:r>
            <a:r>
              <a:rPr lang="es-ES" sz="1200" b="1" dirty="0">
                <a:solidFill>
                  <a:schemeClr val="bg1"/>
                </a:solidFill>
                <a:latin typeface="Bodoni MT Condensed" panose="02070606080606020203" pitchFamily="18" charset="0"/>
              </a:rPr>
              <a:t>Profesor titular Matemáticas VI</a:t>
            </a:r>
          </a:p>
          <a:p>
            <a:r>
              <a:rPr lang="es-ES" sz="1800" b="1" dirty="0">
                <a:solidFill>
                  <a:schemeClr val="bg1"/>
                </a:solidFill>
              </a:rPr>
              <a:t>Beatriz Gámez García</a:t>
            </a:r>
          </a:p>
          <a:p>
            <a:pPr marL="114300" indent="0">
              <a:buNone/>
            </a:pPr>
            <a:r>
              <a:rPr lang="es-ES" sz="1200" b="1" dirty="0">
                <a:solidFill>
                  <a:schemeClr val="bg1"/>
                </a:solidFill>
                <a:latin typeface="Bodoni MT Condensed" panose="02070606080606020203" pitchFamily="18" charset="0"/>
              </a:rPr>
              <a:t>      Profesora titular Sociología</a:t>
            </a:r>
          </a:p>
          <a:p>
            <a:r>
              <a:rPr lang="es-ES" sz="1800" b="1" dirty="0">
                <a:solidFill>
                  <a:schemeClr val="bg1"/>
                </a:solidFill>
              </a:rPr>
              <a:t>Carmen Vanessa Raigosa Arteaga</a:t>
            </a:r>
          </a:p>
          <a:p>
            <a:pPr marL="114300" indent="0">
              <a:buNone/>
            </a:pPr>
            <a:r>
              <a:rPr lang="es-ES" sz="1400" b="1" dirty="0">
                <a:solidFill>
                  <a:schemeClr val="bg1"/>
                </a:solidFill>
                <a:latin typeface="Bodoni MT Condensed" panose="02070606080606020203" pitchFamily="18" charset="0"/>
              </a:rPr>
              <a:t>    </a:t>
            </a:r>
            <a:r>
              <a:rPr lang="es-ES" sz="1200" b="1" dirty="0">
                <a:solidFill>
                  <a:schemeClr val="bg1"/>
                </a:solidFill>
                <a:latin typeface="Bodoni MT Condensed" panose="02070606080606020203" pitchFamily="18" charset="0"/>
              </a:rPr>
              <a:t>Inglés VI</a:t>
            </a:r>
            <a:endParaRPr lang="es-MX" sz="1200" b="1" dirty="0">
              <a:solidFill>
                <a:schemeClr val="bg1"/>
              </a:solidFill>
              <a:latin typeface="Bodoni MT Condensed" panose="02070606080606020203" pitchFamily="18" charset="0"/>
            </a:endParaRPr>
          </a:p>
        </p:txBody>
      </p:sp>
      <p:sp>
        <p:nvSpPr>
          <p:cNvPr id="6" name="2 Marcador de texto"/>
          <p:cNvSpPr txBox="1">
            <a:spLocks/>
          </p:cNvSpPr>
          <p:nvPr/>
        </p:nvSpPr>
        <p:spPr>
          <a:xfrm>
            <a:off x="641715" y="658349"/>
            <a:ext cx="8305800" cy="41464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Clr>
                <a:schemeClr val="accent1">
                  <a:lumMod val="60000"/>
                  <a:lumOff val="40000"/>
                </a:schemeClr>
              </a:buClr>
              <a:buFont typeface="Arial" pitchFamily="34" charset="0"/>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2"/>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4"/>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5"/>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9pPr>
          </a:lstStyle>
          <a:p>
            <a:pPr algn="ctr"/>
            <a:endParaRPr lang="es-ES" sz="5400" b="1" dirty="0">
              <a:solidFill>
                <a:schemeClr val="tx1"/>
              </a:solidFill>
              <a:latin typeface="Always Forever" pitchFamily="2" charset="0"/>
            </a:endParaRPr>
          </a:p>
        </p:txBody>
      </p:sp>
    </p:spTree>
    <p:extLst>
      <p:ext uri="{BB962C8B-B14F-4D97-AF65-F5344CB8AC3E}">
        <p14:creationId xmlns:p14="http://schemas.microsoft.com/office/powerpoint/2010/main" val="2653313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5.g.</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0" t="18889" r="50000" b="24000"/>
          <a:stretch/>
        </p:blipFill>
        <p:spPr bwMode="auto">
          <a:xfrm>
            <a:off x="-35024" y="0"/>
            <a:ext cx="9179024" cy="6889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a:xfrm>
            <a:off x="457200" y="274638"/>
            <a:ext cx="8229600" cy="490066"/>
          </a:xfrm>
          <a:prstGeom prst="rect">
            <a:avLst/>
          </a:prstGeom>
        </p:spPr>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s-ES" sz="2800" dirty="0">
                <a:solidFill>
                  <a:schemeClr val="accent1">
                    <a:lumMod val="75000"/>
                  </a:schemeClr>
                </a:solidFill>
                <a:latin typeface="A Perfect Place" pitchFamily="50" charset="0"/>
              </a:rPr>
              <a:t>5. g. Planeación General </a:t>
            </a:r>
            <a:endParaRPr lang="es-MX" sz="2800" dirty="0">
              <a:solidFill>
                <a:schemeClr val="accent1">
                  <a:lumMod val="75000"/>
                </a:schemeClr>
              </a:solidFill>
              <a:latin typeface="A Perfect Place" pitchFamily="50" charset="0"/>
            </a:endParaRPr>
          </a:p>
        </p:txBody>
      </p:sp>
    </p:spTree>
    <p:extLst>
      <p:ext uri="{BB962C8B-B14F-4D97-AF65-F5344CB8AC3E}">
        <p14:creationId xmlns:p14="http://schemas.microsoft.com/office/powerpoint/2010/main" val="35303828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04" t="24444" r="5417" b="29556"/>
          <a:stretch/>
        </p:blipFill>
        <p:spPr bwMode="auto">
          <a:xfrm>
            <a:off x="0" y="0"/>
            <a:ext cx="91734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1662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921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805" t="29463" r="51316" b="26762"/>
          <a:stretch/>
        </p:blipFill>
        <p:spPr bwMode="auto">
          <a:xfrm>
            <a:off x="11831" y="0"/>
            <a:ext cx="909863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741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1217" t="27780" r="5194" b="25079"/>
          <a:stretch/>
        </p:blipFill>
        <p:spPr bwMode="auto">
          <a:xfrm>
            <a:off x="4935" y="0"/>
            <a:ext cx="911618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6571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947" t="32248" r="21453" b="56268"/>
          <a:stretch/>
        </p:blipFill>
        <p:spPr bwMode="auto">
          <a:xfrm>
            <a:off x="179512" y="2204864"/>
            <a:ext cx="8761862"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475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5.h.</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107504" y="116632"/>
            <a:ext cx="8229600" cy="490066"/>
          </a:xfrm>
        </p:spPr>
        <p:txBody>
          <a:bodyPr>
            <a:noAutofit/>
          </a:bodyPr>
          <a:lstStyle/>
          <a:p>
            <a:r>
              <a:rPr lang="es-ES" sz="2800" dirty="0">
                <a:solidFill>
                  <a:schemeClr val="accent1">
                    <a:lumMod val="75000"/>
                  </a:schemeClr>
                </a:solidFill>
                <a:latin typeface="A Perfect Place" pitchFamily="50" charset="0"/>
              </a:rPr>
              <a:t>5. h. Reflexión Grupo Interdisciplinario</a:t>
            </a:r>
            <a:endParaRPr lang="es-MX" sz="2800" dirty="0">
              <a:solidFill>
                <a:schemeClr val="accent1">
                  <a:lumMod val="75000"/>
                </a:schemeClr>
              </a:solidFill>
              <a:latin typeface="A Perfect Place" pitchFamily="50"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15" t="19264" r="50000" b="18169"/>
          <a:stretch/>
        </p:blipFill>
        <p:spPr bwMode="auto">
          <a:xfrm>
            <a:off x="1403648" y="548680"/>
            <a:ext cx="6336704" cy="6120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558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537" t="20219" r="16916" b="16100"/>
          <a:stretch/>
        </p:blipFill>
        <p:spPr bwMode="auto">
          <a:xfrm>
            <a:off x="1331640" y="150590"/>
            <a:ext cx="6336704" cy="656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685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711" t="24475" r="52285" b="35213"/>
          <a:stretch/>
        </p:blipFill>
        <p:spPr bwMode="auto">
          <a:xfrm>
            <a:off x="1259632" y="404664"/>
            <a:ext cx="715164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84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75">
          <a:fgClr>
            <a:schemeClr val="tx2">
              <a:lumMod val="20000"/>
              <a:lumOff val="80000"/>
            </a:schemeClr>
          </a:fgClr>
          <a:bgClr>
            <a:schemeClr val="bg2">
              <a:lumMod val="40000"/>
              <a:lumOff val="60000"/>
            </a:schemeClr>
          </a:bgClr>
        </a:pattFill>
        <a:effectLst/>
      </p:bgPr>
    </p:bg>
    <p:spTree>
      <p:nvGrpSpPr>
        <p:cNvPr id="1" name=""/>
        <p:cNvGrpSpPr/>
        <p:nvPr/>
      </p:nvGrpSpPr>
      <p:grpSpPr>
        <a:xfrm>
          <a:off x="0" y="0"/>
          <a:ext cx="0" cy="0"/>
          <a:chOff x="0" y="0"/>
          <a:chExt cx="0" cy="0"/>
        </a:xfrm>
      </p:grpSpPr>
      <p:pic>
        <p:nvPicPr>
          <p:cNvPr id="6" name="Picture 2" descr="Resultado de imagen para vectores de calendar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417" y="239202"/>
            <a:ext cx="3528392" cy="3528393"/>
          </a:xfrm>
          <a:prstGeom prst="ellipse">
            <a:avLst/>
          </a:prstGeom>
          <a:noFill/>
          <a:extLst>
            <a:ext uri="{909E8E84-426E-40DD-AFC4-6F175D3DCCD1}">
              <a14:hiddenFill xmlns:a14="http://schemas.microsoft.com/office/drawing/2010/main">
                <a:solidFill>
                  <a:srgbClr val="FFFFFF"/>
                </a:solidFill>
              </a14:hiddenFill>
            </a:ext>
          </a:extLst>
        </p:spPr>
      </p:pic>
      <p:sp>
        <p:nvSpPr>
          <p:cNvPr id="7" name="2 Marcador de texto"/>
          <p:cNvSpPr txBox="1">
            <a:spLocks/>
          </p:cNvSpPr>
          <p:nvPr/>
        </p:nvSpPr>
        <p:spPr>
          <a:xfrm>
            <a:off x="2686373" y="3767595"/>
            <a:ext cx="4320480" cy="2952328"/>
          </a:xfrm>
          <a:prstGeom prst="rect">
            <a:avLst/>
          </a:prstGeom>
          <a:noFill/>
        </p:spPr>
        <p:txBody>
          <a:bodyPr>
            <a:no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ctr"/>
            <a:r>
              <a:rPr lang="es-ES" sz="5400" b="1" dirty="0">
                <a:solidFill>
                  <a:schemeClr val="bg2"/>
                </a:solidFill>
                <a:latin typeface="Angelface" pitchFamily="50" charset="0"/>
              </a:rPr>
              <a:t>Ciclo escolar </a:t>
            </a:r>
          </a:p>
          <a:p>
            <a:pPr algn="ctr"/>
            <a:r>
              <a:rPr lang="es-ES" sz="3200" b="1" dirty="0">
                <a:solidFill>
                  <a:schemeClr val="bg2"/>
                </a:solidFill>
                <a:latin typeface="Angelface" pitchFamily="50" charset="0"/>
              </a:rPr>
              <a:t>2018-2019</a:t>
            </a:r>
          </a:p>
          <a:p>
            <a:pPr algn="ctr"/>
            <a:endParaRPr lang="es-ES" sz="3200" b="1" dirty="0">
              <a:solidFill>
                <a:schemeClr val="bg2"/>
              </a:solidFill>
              <a:latin typeface="Angelface" pitchFamily="50" charset="0"/>
            </a:endParaRPr>
          </a:p>
          <a:p>
            <a:pPr algn="ctr"/>
            <a:r>
              <a:rPr lang="es-ES" sz="1600" b="1" dirty="0">
                <a:solidFill>
                  <a:schemeClr val="bg2"/>
                </a:solidFill>
              </a:rPr>
              <a:t>Fecha de inicio: Agosto 2018</a:t>
            </a:r>
          </a:p>
          <a:p>
            <a:pPr algn="ctr"/>
            <a:r>
              <a:rPr lang="es-ES" sz="1600" b="1" dirty="0">
                <a:solidFill>
                  <a:schemeClr val="bg2"/>
                </a:solidFill>
              </a:rPr>
              <a:t>Fecha de Termino:  Julio 2019</a:t>
            </a:r>
            <a:endParaRPr lang="es-MX" sz="1600" b="1" dirty="0">
              <a:solidFill>
                <a:schemeClr val="bg2"/>
              </a:solidFill>
            </a:endParaRPr>
          </a:p>
        </p:txBody>
      </p:sp>
    </p:spTree>
    <p:extLst>
      <p:ext uri="{BB962C8B-B14F-4D97-AF65-F5344CB8AC3E}">
        <p14:creationId xmlns:p14="http://schemas.microsoft.com/office/powerpoint/2010/main" val="137344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5.i.</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153498" y="116632"/>
            <a:ext cx="8229600" cy="490066"/>
          </a:xfrm>
        </p:spPr>
        <p:txBody>
          <a:bodyPr>
            <a:noAutofit/>
          </a:bodyPr>
          <a:lstStyle/>
          <a:p>
            <a:r>
              <a:rPr lang="es-ES" sz="2000" dirty="0">
                <a:solidFill>
                  <a:schemeClr val="accent1">
                    <a:lumMod val="75000"/>
                  </a:schemeClr>
                </a:solidFill>
                <a:latin typeface="A Perfect Place" pitchFamily="50" charset="0"/>
              </a:rPr>
              <a:t>5. i. 4. organizador Grafico de las preguntas esenciales</a:t>
            </a:r>
            <a:endParaRPr lang="es-MX" sz="2000" dirty="0">
              <a:solidFill>
                <a:schemeClr val="accent1">
                  <a:lumMod val="75000"/>
                </a:schemeClr>
              </a:solidFill>
              <a:latin typeface="A Perfect Place" pitchFamily="50"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920" t="23881" r="20208" b="22149"/>
          <a:stretch/>
        </p:blipFill>
        <p:spPr bwMode="auto">
          <a:xfrm>
            <a:off x="179512" y="548680"/>
            <a:ext cx="8856984"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6228184" y="6381328"/>
            <a:ext cx="1440160" cy="2880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2 CuadroTexto"/>
          <p:cNvSpPr txBox="1"/>
          <p:nvPr/>
        </p:nvSpPr>
        <p:spPr>
          <a:xfrm>
            <a:off x="7524328" y="6300028"/>
            <a:ext cx="792088" cy="369332"/>
          </a:xfrm>
          <a:prstGeom prst="rect">
            <a:avLst/>
          </a:prstGeom>
          <a:solidFill>
            <a:schemeClr val="tx1"/>
          </a:solidFill>
        </p:spPr>
        <p:txBody>
          <a:bodyPr wrap="square" rtlCol="0">
            <a:spAutoFit/>
          </a:bodyPr>
          <a:lstStyle/>
          <a:p>
            <a:endParaRPr lang="es-MX" dirty="0"/>
          </a:p>
        </p:txBody>
      </p:sp>
    </p:spTree>
    <p:extLst>
      <p:ext uri="{BB962C8B-B14F-4D97-AF65-F5344CB8AC3E}">
        <p14:creationId xmlns:p14="http://schemas.microsoft.com/office/powerpoint/2010/main" val="24381326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107504" y="14988"/>
            <a:ext cx="8229600" cy="490066"/>
          </a:xfrm>
        </p:spPr>
        <p:txBody>
          <a:bodyPr>
            <a:normAutofit fontScale="90000"/>
          </a:bodyPr>
          <a:lstStyle/>
          <a:p>
            <a:r>
              <a:rPr lang="es-ES" dirty="0">
                <a:solidFill>
                  <a:schemeClr val="accent1">
                    <a:lumMod val="75000"/>
                  </a:schemeClr>
                </a:solidFill>
                <a:latin typeface="A Perfect Place" pitchFamily="50" charset="0"/>
              </a:rPr>
              <a:t>5. i. 4. organizador Grafico de proceso de indagación</a:t>
            </a:r>
            <a:endParaRPr lang="es-MX" dirty="0">
              <a:solidFill>
                <a:schemeClr val="accent1">
                  <a:lumMod val="75000"/>
                </a:schemeClr>
              </a:solidFill>
              <a:latin typeface="A Perfect Place" pitchFamily="50"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707" t="25154" r="22693" b="21353"/>
          <a:stretch/>
        </p:blipFill>
        <p:spPr bwMode="auto">
          <a:xfrm>
            <a:off x="107504" y="404664"/>
            <a:ext cx="8784976"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444208" y="589260"/>
            <a:ext cx="1656184" cy="369332"/>
          </a:xfrm>
          <a:prstGeom prst="rect">
            <a:avLst/>
          </a:prstGeom>
          <a:solidFill>
            <a:schemeClr val="tx1">
              <a:lumMod val="85000"/>
            </a:schemeClr>
          </a:solidFill>
        </p:spPr>
        <p:txBody>
          <a:bodyPr wrap="square" rtlCol="0">
            <a:spAutoFit/>
          </a:bodyPr>
          <a:lstStyle/>
          <a:p>
            <a:endParaRPr lang="es-MX" dirty="0"/>
          </a:p>
        </p:txBody>
      </p:sp>
    </p:spTree>
    <p:extLst>
      <p:ext uri="{BB962C8B-B14F-4D97-AF65-F5344CB8AC3E}">
        <p14:creationId xmlns:p14="http://schemas.microsoft.com/office/powerpoint/2010/main" val="1892202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6</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66918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854" t="16141" r="31509" b="10288"/>
          <a:stretch/>
        </p:blipFill>
        <p:spPr bwMode="auto">
          <a:xfrm>
            <a:off x="-35582" y="0"/>
            <a:ext cx="9173279" cy="684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180" t="21781" r="63866" b="68628"/>
          <a:stretch/>
        </p:blipFill>
        <p:spPr bwMode="auto">
          <a:xfrm>
            <a:off x="4716016" y="5661248"/>
            <a:ext cx="3834333" cy="82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1 Título"/>
          <p:cNvSpPr txBox="1">
            <a:spLocks/>
          </p:cNvSpPr>
          <p:nvPr/>
        </p:nvSpPr>
        <p:spPr>
          <a:xfrm>
            <a:off x="107504" y="14988"/>
            <a:ext cx="8229600" cy="490066"/>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s-ES" dirty="0">
                <a:solidFill>
                  <a:schemeClr val="accent1">
                    <a:lumMod val="75000"/>
                  </a:schemeClr>
                </a:solidFill>
                <a:latin typeface="A Perfect Place" pitchFamily="50" charset="0"/>
              </a:rPr>
              <a:t>Producto 6</a:t>
            </a:r>
            <a:endParaRPr lang="es-MX" dirty="0">
              <a:solidFill>
                <a:schemeClr val="accent1">
                  <a:lumMod val="75000"/>
                </a:schemeClr>
              </a:solidFill>
              <a:latin typeface="A Perfect Place" pitchFamily="50" charset="0"/>
            </a:endParaRPr>
          </a:p>
        </p:txBody>
      </p:sp>
    </p:spTree>
    <p:extLst>
      <p:ext uri="{BB962C8B-B14F-4D97-AF65-F5344CB8AC3E}">
        <p14:creationId xmlns:p14="http://schemas.microsoft.com/office/powerpoint/2010/main" val="131790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7</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395536" y="1196752"/>
            <a:ext cx="8229600" cy="5112568"/>
          </a:xfrm>
        </p:spPr>
        <p:txBody>
          <a:bodyPr>
            <a:normAutofit/>
          </a:bodyPr>
          <a:lstStyle/>
          <a:p>
            <a:endParaRPr lang="es-MX" sz="1800" dirty="0">
              <a:solidFill>
                <a:schemeClr val="accent1">
                  <a:lumMod val="75000"/>
                </a:schemeClr>
              </a:solidFill>
              <a:latin typeface="A Perfect Place"/>
            </a:endParaRP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32" t="21149" r="50000" b="31816"/>
          <a:stretch/>
        </p:blipFill>
        <p:spPr bwMode="auto">
          <a:xfrm>
            <a:off x="-1" y="0"/>
            <a:ext cx="919652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a:xfrm>
            <a:off x="107504" y="14988"/>
            <a:ext cx="8229600" cy="490066"/>
          </a:xfrm>
          <a:prstGeom prst="rect">
            <a:avLst/>
          </a:prstGeom>
        </p:spPr>
        <p:txBody>
          <a:bodyPr vert="horz" lIns="91440" tIns="45720" rIns="91440" bIns="45720" rtlCol="0" anchor="b">
            <a:normAutofit fontScale="82500" lnSpcReduction="20000"/>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s-ES" dirty="0">
                <a:solidFill>
                  <a:schemeClr val="accent1">
                    <a:lumMod val="75000"/>
                  </a:schemeClr>
                </a:solidFill>
                <a:latin typeface="A Perfect Place" pitchFamily="50" charset="0"/>
              </a:rPr>
              <a:t>Producto 7. Resumen</a:t>
            </a:r>
            <a:endParaRPr lang="es-MX" dirty="0">
              <a:solidFill>
                <a:schemeClr val="accent1">
                  <a:lumMod val="75000"/>
                </a:schemeClr>
              </a:solidFill>
              <a:latin typeface="A Perfect Place" pitchFamily="50" charset="0"/>
            </a:endParaRPr>
          </a:p>
        </p:txBody>
      </p:sp>
    </p:spTree>
    <p:extLst>
      <p:ext uri="{BB962C8B-B14F-4D97-AF65-F5344CB8AC3E}">
        <p14:creationId xmlns:p14="http://schemas.microsoft.com/office/powerpoint/2010/main" val="3415989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rmAutofit fontScale="90000"/>
          </a:bodyPr>
          <a:lstStyle/>
          <a:p>
            <a:r>
              <a:rPr lang="es-ES" dirty="0">
                <a:solidFill>
                  <a:schemeClr val="accent1">
                    <a:lumMod val="75000"/>
                  </a:schemeClr>
                </a:solidFill>
                <a:latin typeface="A Perfect Place" pitchFamily="50" charset="0"/>
              </a:rPr>
              <a:t>5. i. </a:t>
            </a:r>
            <a:endParaRPr lang="es-MX" dirty="0">
              <a:solidFill>
                <a:schemeClr val="accent1">
                  <a:lumMod val="75000"/>
                </a:schemeClr>
              </a:solidFill>
              <a:latin typeface="A Perfect Place" pitchFamily="50"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605" t="21517" r="5402" b="31035"/>
          <a:stretch/>
        </p:blipFill>
        <p:spPr bwMode="auto">
          <a:xfrm>
            <a:off x="34538" y="0"/>
            <a:ext cx="911938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79623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32" t="20966" r="52759" b="32138"/>
          <a:stretch/>
        </p:blipFill>
        <p:spPr bwMode="auto">
          <a:xfrm>
            <a:off x="-1" y="25774"/>
            <a:ext cx="9124615" cy="6832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805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58" t="28322" r="5172" b="29851"/>
          <a:stretch/>
        </p:blipFill>
        <p:spPr bwMode="auto">
          <a:xfrm>
            <a:off x="8141" y="0"/>
            <a:ext cx="91101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711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a:p>
        </p:txBody>
      </p:sp>
      <p:sp>
        <p:nvSpPr>
          <p:cNvPr id="3" name="2 Subtítulo"/>
          <p:cNvSpPr>
            <a:spLocks noGrp="1"/>
          </p:cNvSpPr>
          <p:nvPr>
            <p:ph type="subTitle" idx="1"/>
          </p:nvPr>
        </p:nvSpPr>
        <p:spPr/>
        <p:txBody>
          <a:bodyPr/>
          <a:lstStyle/>
          <a:p>
            <a:endParaRPr lang="es-MX"/>
          </a:p>
        </p:txBody>
      </p:sp>
      <p:pic>
        <p:nvPicPr>
          <p:cNvPr id="1026"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00"/>
            <a:ext cx="5292080" cy="68591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473855" y="404664"/>
            <a:ext cx="3528392" cy="6001643"/>
          </a:xfrm>
          <a:prstGeom prst="rect">
            <a:avLst/>
          </a:prstGeom>
          <a:noFill/>
          <a:effectLst>
            <a:outerShdw blurRad="50800" dist="38100" dir="2700000" algn="tl" rotWithShape="0">
              <a:prstClr val="black">
                <a:alpha val="40000"/>
              </a:prstClr>
            </a:outerShdw>
          </a:effectLst>
        </p:spPr>
        <p:style>
          <a:lnRef idx="0">
            <a:scrgbClr r="0" g="0" b="0"/>
          </a:lnRef>
          <a:fillRef idx="1003">
            <a:schemeClr val="lt1"/>
          </a:fillRef>
          <a:effectRef idx="0">
            <a:scrgbClr r="0" g="0" b="0"/>
          </a:effectRef>
          <a:fontRef idx="major"/>
        </p:style>
        <p:txBody>
          <a:bodyPr wrap="square" rtlCol="0">
            <a:spAutoFit/>
          </a:bodyPr>
          <a:lstStyle/>
          <a:p>
            <a:pPr algn="ctr"/>
            <a:r>
              <a:rPr lang="es-ES" sz="4000" b="1" dirty="0">
                <a:solidFill>
                  <a:schemeClr val="tx1">
                    <a:lumMod val="95000"/>
                  </a:schemeClr>
                </a:solidFill>
                <a:latin typeface="AboveStars" pitchFamily="2" charset="0"/>
              </a:rPr>
              <a:t>Nombre del portafolio:</a:t>
            </a:r>
          </a:p>
          <a:p>
            <a:pPr algn="ctr"/>
            <a:endParaRPr lang="es-ES" sz="1600" dirty="0">
              <a:solidFill>
                <a:schemeClr val="tx1">
                  <a:lumMod val="95000"/>
                </a:schemeClr>
              </a:solidFill>
              <a:latin typeface="Forte" panose="03060902040502070203" pitchFamily="66" charset="0"/>
            </a:endParaRPr>
          </a:p>
          <a:p>
            <a:pPr algn="ctr"/>
            <a:r>
              <a:rPr lang="es-ES" sz="4000" dirty="0">
                <a:solidFill>
                  <a:schemeClr val="tx1">
                    <a:lumMod val="95000"/>
                  </a:schemeClr>
                </a:solidFill>
                <a:latin typeface="Forte" panose="03060902040502070203" pitchFamily="66" charset="0"/>
              </a:rPr>
              <a:t>Proyecto encaminado a técnicas y estrategias de estudio en las materias de inglés y matemáticas</a:t>
            </a:r>
            <a:r>
              <a:rPr lang="es-ES" dirty="0">
                <a:solidFill>
                  <a:srgbClr val="0070C0"/>
                </a:solidFill>
                <a:latin typeface="Forte" panose="03060902040502070203" pitchFamily="66" charset="0"/>
              </a:rPr>
              <a:t>.</a:t>
            </a:r>
            <a:endParaRPr lang="es-MX" dirty="0">
              <a:solidFill>
                <a:srgbClr val="0070C0"/>
              </a:solidFill>
              <a:latin typeface="Forte" panose="03060902040502070203" pitchFamily="66" charset="0"/>
            </a:endParaRPr>
          </a:p>
        </p:txBody>
      </p:sp>
    </p:spTree>
    <p:extLst>
      <p:ext uri="{BB962C8B-B14F-4D97-AF65-F5344CB8AC3E}">
        <p14:creationId xmlns:p14="http://schemas.microsoft.com/office/powerpoint/2010/main" val="323463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rmAutofit fontScale="90000"/>
          </a:bodyPr>
          <a:lstStyle/>
          <a:p>
            <a:endParaRPr lang="es-MX" dirty="0">
              <a:solidFill>
                <a:schemeClr val="accent1">
                  <a:lumMod val="75000"/>
                </a:schemeClr>
              </a:solidFill>
              <a:latin typeface="A Perfect Place" pitchFamily="50"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43" t="35679" r="52414" b="31402"/>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085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8</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97" t="60727" r="21046" b="24408"/>
          <a:stretch/>
        </p:blipFill>
        <p:spPr bwMode="auto">
          <a:xfrm>
            <a:off x="-14885" y="0"/>
            <a:ext cx="9186604" cy="181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23" t="28518" r="21459" b="26072"/>
          <a:stretch/>
        </p:blipFill>
        <p:spPr bwMode="auto">
          <a:xfrm>
            <a:off x="-29770" y="1412776"/>
            <a:ext cx="9173770" cy="5445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Título"/>
          <p:cNvSpPr txBox="1">
            <a:spLocks/>
          </p:cNvSpPr>
          <p:nvPr/>
        </p:nvSpPr>
        <p:spPr>
          <a:xfrm>
            <a:off x="4203167" y="104570"/>
            <a:ext cx="4968552" cy="490066"/>
          </a:xfrm>
          <a:prstGeom prst="rect">
            <a:avLst/>
          </a:prstGeom>
        </p:spPr>
        <p:txBody>
          <a:bodyPr vert="horz" lIns="91440" tIns="45720" rIns="91440" bIns="45720" rtlCol="0" anchor="b">
            <a:noAutofit/>
          </a:bodyPr>
          <a:lst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a:lstStyle>
          <a:p>
            <a:r>
              <a:rPr lang="es-ES" sz="1800" dirty="0">
                <a:solidFill>
                  <a:schemeClr val="accent1">
                    <a:lumMod val="75000"/>
                  </a:schemeClr>
                </a:solidFill>
                <a:latin typeface="A Perfect Place" pitchFamily="50" charset="0"/>
              </a:rPr>
              <a:t>Producto 8. Elaboración de proyecto</a:t>
            </a:r>
            <a:endParaRPr lang="es-MX" sz="1800" dirty="0">
              <a:solidFill>
                <a:schemeClr val="accent1">
                  <a:lumMod val="75000"/>
                </a:schemeClr>
              </a:solidFill>
              <a:latin typeface="A Perfect Place" pitchFamily="50" charset="0"/>
            </a:endParaRPr>
          </a:p>
        </p:txBody>
      </p:sp>
    </p:spTree>
    <p:extLst>
      <p:ext uri="{BB962C8B-B14F-4D97-AF65-F5344CB8AC3E}">
        <p14:creationId xmlns:p14="http://schemas.microsoft.com/office/powerpoint/2010/main" val="5997676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9</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80">
          <a:fgClr>
            <a:schemeClr val="bg2">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6146" name="Picture 2" descr="Resultado de imagen para fondos para infograf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4472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67544" y="476672"/>
            <a:ext cx="8229600" cy="648072"/>
          </a:xfrm>
        </p:spPr>
        <p:txBody>
          <a:bodyPr>
            <a:noAutofit/>
          </a:bodyPr>
          <a:lstStyle/>
          <a:p>
            <a:pPr algn="ctr"/>
            <a:r>
              <a:rPr lang="es-ES" sz="4000" dirty="0">
                <a:solidFill>
                  <a:srgbClr val="FFFF00"/>
                </a:solidFill>
                <a:effectLst>
                  <a:outerShdw blurRad="38100" dist="38100" dir="2700000" algn="tl">
                    <a:srgbClr val="000000">
                      <a:alpha val="43137"/>
                    </a:srgbClr>
                  </a:outerShdw>
                </a:effectLst>
                <a:latin typeface="Forte" panose="03060902040502070203" pitchFamily="66" charset="0"/>
              </a:rPr>
              <a:t>Producto 9. Fotografías de la sesión </a:t>
            </a:r>
            <a:endParaRPr lang="es-MX" sz="4000" dirty="0">
              <a:solidFill>
                <a:srgbClr val="FFFF00"/>
              </a:solidFill>
              <a:effectLst>
                <a:outerShdw blurRad="38100" dist="38100" dir="2700000" algn="tl">
                  <a:srgbClr val="000000">
                    <a:alpha val="43137"/>
                  </a:srgbClr>
                </a:outerShdw>
              </a:effectLst>
              <a:latin typeface="Forte" panose="03060902040502070203" pitchFamily="66" charset="0"/>
            </a:endParaRPr>
          </a:p>
        </p:txBody>
      </p:sp>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990490"/>
            <a:ext cx="3354750" cy="2736307"/>
          </a:xfrm>
          <a:prstGeom prst="roundRect">
            <a:avLst>
              <a:gd name="adj" fmla="val 1858"/>
            </a:avLst>
          </a:prstGeom>
          <a:ln cap="rnd">
            <a:solidFill>
              <a:srgbClr val="FFFF00"/>
            </a:solidFill>
            <a:prstDash val="sysDash"/>
          </a:ln>
          <a:effectLst>
            <a:outerShdw blurRad="50800" dist="50800" dir="5400000" algn="tl" rotWithShape="0">
              <a:srgbClr val="000000">
                <a:alpha val="43000"/>
              </a:srgbClr>
            </a:outerShdw>
          </a:effectLst>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287" r="8075"/>
          <a:stretch/>
        </p:blipFill>
        <p:spPr>
          <a:xfrm>
            <a:off x="3534261" y="4221088"/>
            <a:ext cx="3851367" cy="2512280"/>
          </a:xfrm>
          <a:prstGeom prst="rect">
            <a:avLst/>
          </a:prstGeom>
          <a:ln cap="rnd">
            <a:solidFill>
              <a:srgbClr val="FFFF00"/>
            </a:solidFill>
            <a:prstDash val="sysDash"/>
          </a:ln>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9384" y="1801619"/>
            <a:ext cx="3851367" cy="2419469"/>
          </a:xfrm>
          <a:prstGeom prst="rect">
            <a:avLst/>
          </a:prstGeom>
          <a:ln cap="rnd">
            <a:solidFill>
              <a:srgbClr val="FF99FF"/>
            </a:solidFill>
            <a:prstDash val="sysDash"/>
          </a:ln>
        </p:spPr>
      </p:pic>
      <p:pic>
        <p:nvPicPr>
          <p:cNvPr id="11" name="Picture 2" descr="C:\Users\Beatriz.Gamez.PF_CES_AST_02\Downloads\IMG-24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39993" y="4332529"/>
            <a:ext cx="2736307" cy="205223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3" descr="C:\Users\Beatriz.Gamez.PF_CES_AST_02\Downloads\IMG-243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912276" y="2659632"/>
            <a:ext cx="4910225" cy="3194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3" descr="C:\Users\Beatriz.Gamez.PF_CES_AST_02\Downloads\IMG-243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256" b="10302"/>
          <a:stretch/>
        </p:blipFill>
        <p:spPr bwMode="auto">
          <a:xfrm>
            <a:off x="179512" y="1801619"/>
            <a:ext cx="2038601" cy="21888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Beatriz.Gamez.PF_CES_AST_02\Downloads\IMG-244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21955"/>
          <a:stretch/>
        </p:blipFill>
        <p:spPr bwMode="auto">
          <a:xfrm>
            <a:off x="2030785" y="1801620"/>
            <a:ext cx="2397199" cy="218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433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10</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75">
          <a:fgClr>
            <a:schemeClr val="bg2">
              <a:lumMod val="40000"/>
              <a:lumOff val="60000"/>
            </a:schemeClr>
          </a:fgClr>
          <a:bgClr>
            <a:schemeClr val="bg2">
              <a:lumMod val="60000"/>
              <a:lumOff val="40000"/>
            </a:schemeClr>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467544" y="2276872"/>
            <a:ext cx="8229600" cy="648072"/>
          </a:xfrm>
        </p:spPr>
        <p:txBody>
          <a:bodyPr>
            <a:noAutofit/>
          </a:bodyPr>
          <a:lstStyle/>
          <a:p>
            <a:pPr algn="ctr"/>
            <a:r>
              <a:rPr lang="es-ES" sz="5400" dirty="0">
                <a:solidFill>
                  <a:schemeClr val="accent1">
                    <a:lumMod val="75000"/>
                  </a:schemeClr>
                </a:solidFill>
                <a:latin typeface="A Perfect Place" pitchFamily="50" charset="0"/>
              </a:rPr>
              <a:t>Producto 10. Evaluación. Tipos, herramientas de aprendizaje. </a:t>
            </a:r>
            <a:endParaRPr lang="es-MX" sz="5400" dirty="0">
              <a:solidFill>
                <a:srgbClr val="FFFF00"/>
              </a:solidFill>
              <a:effectLst>
                <a:outerShdw blurRad="38100" dist="38100" dir="2700000" algn="tl">
                  <a:srgbClr val="000000">
                    <a:alpha val="43137"/>
                  </a:srgbClr>
                </a:outerShdw>
              </a:effectLst>
              <a:latin typeface="Forte" panose="03060902040502070203" pitchFamily="66" charset="0"/>
            </a:endParaRPr>
          </a:p>
        </p:txBody>
      </p:sp>
      <p:pic>
        <p:nvPicPr>
          <p:cNvPr id="1026"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428999"/>
            <a:ext cx="4585597" cy="2579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065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rmAutofit fontScale="90000"/>
          </a:bodyPr>
          <a:lstStyle/>
          <a:p>
            <a:endParaRPr lang="es-MX" dirty="0">
              <a:solidFill>
                <a:schemeClr val="accent1">
                  <a:lumMod val="75000"/>
                </a:schemeClr>
              </a:solidFill>
              <a:latin typeface="A Perfect Place" pitchFamily="50"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344" t="28625" r="4622" b="28482"/>
          <a:stretch/>
        </p:blipFill>
        <p:spPr bwMode="auto">
          <a:xfrm>
            <a:off x="31458" y="1"/>
            <a:ext cx="911254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1223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562" t="21174" r="51841" b="16895"/>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963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44" t="24992" r="52212" b="31434"/>
          <a:stretch/>
        </p:blipFill>
        <p:spPr bwMode="auto">
          <a:xfrm>
            <a:off x="0" y="20311"/>
            <a:ext cx="9144000" cy="6837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4272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dkUpDiag">
          <a:fgClr>
            <a:schemeClr val="tx1">
              <a:lumMod val="95000"/>
            </a:schemeClr>
          </a:fgClr>
          <a:bgClr>
            <a:schemeClr val="bg2">
              <a:lumMod val="60000"/>
              <a:lumOff val="40000"/>
            </a:schemeClr>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a:solidFill>
                  <a:schemeClr val="accent1">
                    <a:lumMod val="75000"/>
                  </a:schemeClr>
                </a:solidFill>
                <a:latin typeface="A Perfect Place" pitchFamily="50" charset="0"/>
              </a:rPr>
              <a:t>Apartado II. Intención</a:t>
            </a:r>
            <a:endParaRPr lang="es-MX" dirty="0">
              <a:solidFill>
                <a:schemeClr val="accent1">
                  <a:lumMod val="75000"/>
                </a:schemeClr>
              </a:solidFill>
              <a:latin typeface="A Perfect Place" pitchFamily="50" charset="0"/>
            </a:endParaRP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750" t="53395" r="20554" b="21379"/>
          <a:stretch/>
        </p:blipFill>
        <p:spPr bwMode="auto">
          <a:xfrm>
            <a:off x="179512" y="1628800"/>
            <a:ext cx="8780886" cy="417646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15887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11</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Autofit/>
          </a:bodyPr>
          <a:lstStyle/>
          <a:p>
            <a:r>
              <a:rPr lang="es-ES" sz="2800" dirty="0">
                <a:solidFill>
                  <a:schemeClr val="accent1">
                    <a:lumMod val="75000"/>
                  </a:schemeClr>
                </a:solidFill>
                <a:latin typeface="A Perfect Place" pitchFamily="50" charset="0"/>
              </a:rPr>
              <a:t>Producto 11. Evaluación. Formatos. Prerrequisitos.. </a:t>
            </a:r>
            <a:endParaRPr lang="es-MX" sz="2800" dirty="0">
              <a:solidFill>
                <a:schemeClr val="accent1">
                  <a:lumMod val="75000"/>
                </a:schemeClr>
              </a:solidFill>
              <a:latin typeface="A Perfect Place" pitchFamily="50"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632" t="19311" r="51495" b="30299"/>
          <a:stretch/>
        </p:blipFill>
        <p:spPr bwMode="auto">
          <a:xfrm>
            <a:off x="0" y="692696"/>
            <a:ext cx="9144000" cy="62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0067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rmAutofit fontScale="90000"/>
          </a:bodyPr>
          <a:lstStyle/>
          <a:p>
            <a:r>
              <a:rPr lang="es-ES" dirty="0">
                <a:solidFill>
                  <a:schemeClr val="accent1">
                    <a:lumMod val="75000"/>
                  </a:schemeClr>
                </a:solidFill>
                <a:latin typeface="A Perfect Place" pitchFamily="50" charset="0"/>
              </a:rPr>
              <a:t>11. Evaluación. Formatos. Prerrequisitos.. </a:t>
            </a:r>
            <a:endParaRPr lang="es-MX" dirty="0">
              <a:solidFill>
                <a:schemeClr val="accent1">
                  <a:lumMod val="75000"/>
                </a:schemeClr>
              </a:solidFill>
              <a:latin typeface="A Perfect Place" pitchFamily="50" charset="0"/>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954" t="18206" r="5287" b="36920"/>
          <a:stretch/>
        </p:blipFill>
        <p:spPr bwMode="auto">
          <a:xfrm>
            <a:off x="179512" y="0"/>
            <a:ext cx="8850648"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65266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12</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274638"/>
            <a:ext cx="8229600" cy="490066"/>
          </a:xfrm>
        </p:spPr>
        <p:txBody>
          <a:bodyPr>
            <a:noAutofit/>
          </a:bodyPr>
          <a:lstStyle/>
          <a:p>
            <a:r>
              <a:rPr lang="es-ES" sz="2800" dirty="0">
                <a:solidFill>
                  <a:schemeClr val="accent1">
                    <a:lumMod val="75000"/>
                  </a:schemeClr>
                </a:solidFill>
                <a:latin typeface="A Perfect Place" pitchFamily="50" charset="0"/>
              </a:rPr>
              <a:t>12. Evaluación. Formatos. Grupo Heterogéneo.</a:t>
            </a:r>
            <a:endParaRPr lang="es-MX" sz="2800" dirty="0">
              <a:solidFill>
                <a:schemeClr val="accent1">
                  <a:lumMod val="75000"/>
                </a:schemeClr>
              </a:solidFill>
              <a:latin typeface="A Perfect Place" pitchFamily="50" charset="0"/>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17" t="22804" r="17126" b="16322"/>
          <a:stretch/>
        </p:blipFill>
        <p:spPr bwMode="auto">
          <a:xfrm>
            <a:off x="113212" y="836712"/>
            <a:ext cx="8923284"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317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83" t="19678" r="21955" b="17099"/>
          <a:stretch/>
        </p:blipFill>
        <p:spPr bwMode="auto">
          <a:xfrm>
            <a:off x="-1" y="3554"/>
            <a:ext cx="9291473" cy="6854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350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13</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443" t="18786" r="5032" b="15463"/>
          <a:stretch/>
        </p:blipFill>
        <p:spPr bwMode="auto">
          <a:xfrm>
            <a:off x="0" y="-19721"/>
            <a:ext cx="9144000" cy="687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8303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14</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pattFill prst="pct5">
          <a:fgClr>
            <a:schemeClr val="bg2">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864604" y="2600908"/>
            <a:ext cx="2952328" cy="720080"/>
          </a:xfrm>
        </p:spPr>
        <p:txBody>
          <a:bodyPr>
            <a:noAutofit/>
          </a:bodyPr>
          <a:lstStyle/>
          <a:p>
            <a:r>
              <a:rPr lang="es-ES" sz="4400" dirty="0">
                <a:solidFill>
                  <a:srgbClr val="00FFFF"/>
                </a:solidFill>
                <a:effectLst>
                  <a:outerShdw blurRad="38100" dist="38100" dir="2700000" algn="tl">
                    <a:srgbClr val="000000">
                      <a:alpha val="43137"/>
                    </a:srgbClr>
                  </a:outerShdw>
                </a:effectLst>
                <a:latin typeface="Forte" panose="03060902040502070203" pitchFamily="66" charset="0"/>
              </a:rPr>
              <a:t>Infografía</a:t>
            </a:r>
            <a:endParaRPr lang="es-MX" sz="4400" dirty="0">
              <a:solidFill>
                <a:srgbClr val="00FFFF"/>
              </a:solidFill>
              <a:effectLst>
                <a:outerShdw blurRad="38100" dist="38100" dir="2700000" algn="tl">
                  <a:srgbClr val="000000">
                    <a:alpha val="43137"/>
                  </a:srgbClr>
                </a:outerShdw>
              </a:effectLst>
              <a:latin typeface="Forte" panose="03060902040502070203" pitchFamily="66" charset="0"/>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45" t="18101" r="73232" b="21940"/>
          <a:stretch/>
        </p:blipFill>
        <p:spPr bwMode="auto">
          <a:xfrm>
            <a:off x="1043608" y="0"/>
            <a:ext cx="81003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279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75">
          <a:fgClr>
            <a:schemeClr val="tx1">
              <a:lumMod val="95000"/>
            </a:schemeClr>
          </a:fgClr>
          <a:bgClr>
            <a:schemeClr val="bg2">
              <a:lumMod val="75000"/>
            </a:schemeClr>
          </a:bgClr>
        </a:pattFill>
        <a:effectLst/>
      </p:bgPr>
    </p:bg>
    <p:spTree>
      <p:nvGrpSpPr>
        <p:cNvPr id="1" name=""/>
        <p:cNvGrpSpPr/>
        <p:nvPr/>
      </p:nvGrpSpPr>
      <p:grpSpPr>
        <a:xfrm>
          <a:off x="0" y="0"/>
          <a:ext cx="0" cy="0"/>
          <a:chOff x="0" y="0"/>
          <a:chExt cx="0" cy="0"/>
        </a:xfrm>
      </p:grpSpPr>
      <p:sp>
        <p:nvSpPr>
          <p:cNvPr id="3" name="2 Marcador de texto"/>
          <p:cNvSpPr>
            <a:spLocks noGrp="1"/>
          </p:cNvSpPr>
          <p:nvPr>
            <p:ph type="body" idx="4294967295"/>
          </p:nvPr>
        </p:nvSpPr>
        <p:spPr>
          <a:xfrm>
            <a:off x="638469" y="244011"/>
            <a:ext cx="8305800" cy="414338"/>
          </a:xfrm>
        </p:spPr>
        <p:txBody>
          <a:bodyPr>
            <a:noAutofit/>
          </a:bodyPr>
          <a:lstStyle/>
          <a:p>
            <a:pPr marL="0" indent="0" algn="ctr">
              <a:buNone/>
            </a:pPr>
            <a:r>
              <a:rPr lang="es-ES" sz="8000" b="1" dirty="0">
                <a:solidFill>
                  <a:schemeClr val="accent1">
                    <a:lumMod val="75000"/>
                  </a:schemeClr>
                </a:solidFill>
                <a:latin typeface="Angelface" pitchFamily="50" charset="0"/>
              </a:rPr>
              <a:t>Índice</a:t>
            </a:r>
            <a:endParaRPr lang="es-MX" sz="6000" b="1" dirty="0">
              <a:solidFill>
                <a:schemeClr val="accent1">
                  <a:lumMod val="75000"/>
                </a:schemeClr>
              </a:solidFill>
              <a:latin typeface="Angelface" pitchFamily="50" charset="0"/>
            </a:endParaRPr>
          </a:p>
        </p:txBody>
      </p:sp>
      <p:sp>
        <p:nvSpPr>
          <p:cNvPr id="6" name="2 Marcador de texto"/>
          <p:cNvSpPr txBox="1">
            <a:spLocks/>
          </p:cNvSpPr>
          <p:nvPr/>
        </p:nvSpPr>
        <p:spPr>
          <a:xfrm>
            <a:off x="641715" y="658349"/>
            <a:ext cx="8305800" cy="414649"/>
          </a:xfrm>
          <a:prstGeom prst="rect">
            <a:avLst/>
          </a:prstGeom>
        </p:spPr>
        <p:txBody>
          <a:bodyPr vert="horz" lIns="91440" tIns="45720" rIns="91440" bIns="45720" rtlCol="0" anchor="t">
            <a:noAutofit/>
          </a:bodyPr>
          <a:lstStyle>
            <a:lvl1pPr marL="0" indent="0" algn="l" defTabSz="914400" rtl="0" eaLnBrk="1" latinLnBrk="0" hangingPunct="1">
              <a:spcBef>
                <a:spcPct val="20000"/>
              </a:spcBef>
              <a:buClr>
                <a:schemeClr val="accent1">
                  <a:lumMod val="60000"/>
                  <a:lumOff val="40000"/>
                </a:schemeClr>
              </a:buClr>
              <a:buFont typeface="Arial" pitchFamily="34" charset="0"/>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lumMod val="60000"/>
                  <a:lumOff val="40000"/>
                </a:schemeClr>
              </a:buClr>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2"/>
              </a:buClr>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4"/>
              </a:buClr>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5"/>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6"/>
              </a:buClr>
              <a:buFont typeface="Arial" pitchFamily="34" charset="0"/>
              <a:buNone/>
              <a:defRPr sz="1400" kern="1200">
                <a:solidFill>
                  <a:schemeClr val="tx1">
                    <a:tint val="75000"/>
                  </a:schemeClr>
                </a:solidFill>
                <a:latin typeface="+mn-lt"/>
                <a:ea typeface="+mn-ea"/>
                <a:cs typeface="+mn-cs"/>
              </a:defRPr>
            </a:lvl9pPr>
          </a:lstStyle>
          <a:p>
            <a:pPr algn="ctr"/>
            <a:endParaRPr lang="es-ES" sz="5400" b="1" dirty="0">
              <a:solidFill>
                <a:schemeClr val="tx1"/>
              </a:solidFill>
              <a:latin typeface="Always Forever" pitchFamily="2" charset="0"/>
            </a:endParaRPr>
          </a:p>
        </p:txBody>
      </p:sp>
      <p:sp>
        <p:nvSpPr>
          <p:cNvPr id="5" name="Marcador de contenido 4"/>
          <p:cNvSpPr txBox="1">
            <a:spLocks/>
          </p:cNvSpPr>
          <p:nvPr/>
        </p:nvSpPr>
        <p:spPr>
          <a:xfrm>
            <a:off x="333892" y="1265073"/>
            <a:ext cx="4742681" cy="5597525"/>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just">
              <a:lnSpc>
                <a:spcPct val="170000"/>
              </a:lnSpc>
              <a:spcBef>
                <a:spcPct val="0"/>
              </a:spcBef>
            </a:pPr>
            <a:r>
              <a:rPr lang="es-MX" altLang="es-MX" sz="1600" b="1" dirty="0">
                <a:solidFill>
                  <a:schemeClr val="bg2"/>
                </a:solidFill>
              </a:rPr>
              <a:t>5.a Producto 1: </a:t>
            </a:r>
          </a:p>
          <a:p>
            <a:pPr lvl="1" algn="just">
              <a:lnSpc>
                <a:spcPct val="170000"/>
              </a:lnSpc>
              <a:spcBef>
                <a:spcPct val="0"/>
              </a:spcBef>
            </a:pPr>
            <a:r>
              <a:rPr lang="es-MX" altLang="es-MX" sz="1200" b="1" dirty="0">
                <a:solidFill>
                  <a:schemeClr val="bg2"/>
                </a:solidFill>
              </a:rPr>
              <a:t>C.A.I.A.C. Conclusiones Generales</a:t>
            </a:r>
          </a:p>
          <a:p>
            <a:pPr lvl="1" algn="just">
              <a:lnSpc>
                <a:spcPct val="170000"/>
              </a:lnSpc>
              <a:spcBef>
                <a:spcPct val="0"/>
              </a:spcBef>
            </a:pPr>
            <a:r>
              <a:rPr lang="es-MX" altLang="es-MX" sz="1200" b="1" dirty="0">
                <a:solidFill>
                  <a:schemeClr val="bg2"/>
                </a:solidFill>
              </a:rPr>
              <a:t>Producto 3: Fotografías de la Sesión</a:t>
            </a:r>
          </a:p>
          <a:p>
            <a:pPr algn="just">
              <a:lnSpc>
                <a:spcPct val="170000"/>
              </a:lnSpc>
              <a:spcBef>
                <a:spcPct val="0"/>
              </a:spcBef>
            </a:pPr>
            <a:r>
              <a:rPr lang="es-MX" altLang="es-MX" sz="1600" b="1" dirty="0">
                <a:solidFill>
                  <a:schemeClr val="bg2"/>
                </a:solidFill>
              </a:rPr>
              <a:t>5.b Producto 2: </a:t>
            </a:r>
          </a:p>
          <a:p>
            <a:pPr lvl="1" algn="just">
              <a:lnSpc>
                <a:spcPct val="170000"/>
              </a:lnSpc>
              <a:spcBef>
                <a:spcPct val="0"/>
              </a:spcBef>
            </a:pPr>
            <a:r>
              <a:rPr lang="es-MX" altLang="es-MX" sz="1200" b="1" dirty="0">
                <a:solidFill>
                  <a:schemeClr val="bg2"/>
                </a:solidFill>
              </a:rPr>
              <a:t>Organizador gráfico</a:t>
            </a:r>
          </a:p>
          <a:p>
            <a:pPr algn="just">
              <a:lnSpc>
                <a:spcPct val="170000"/>
              </a:lnSpc>
              <a:spcBef>
                <a:spcPct val="0"/>
              </a:spcBef>
            </a:pPr>
            <a:r>
              <a:rPr lang="es-MX" altLang="es-MX" sz="1600" b="1" dirty="0">
                <a:solidFill>
                  <a:schemeClr val="bg2"/>
                </a:solidFill>
              </a:rPr>
              <a:t>5.c Justificación y descripción proyecto</a:t>
            </a:r>
          </a:p>
          <a:p>
            <a:pPr algn="just">
              <a:lnSpc>
                <a:spcPct val="170000"/>
              </a:lnSpc>
              <a:spcBef>
                <a:spcPct val="0"/>
              </a:spcBef>
            </a:pPr>
            <a:r>
              <a:rPr lang="es-MX" altLang="es-MX" sz="1600" b="1" dirty="0">
                <a:solidFill>
                  <a:schemeClr val="bg2"/>
                </a:solidFill>
              </a:rPr>
              <a:t>5.d Objetivo general y de cada asignatura</a:t>
            </a:r>
          </a:p>
          <a:p>
            <a:pPr algn="just">
              <a:lnSpc>
                <a:spcPct val="170000"/>
              </a:lnSpc>
              <a:spcBef>
                <a:spcPct val="0"/>
              </a:spcBef>
            </a:pPr>
            <a:r>
              <a:rPr lang="es-MX" altLang="es-MX" sz="1600" b="1" dirty="0">
                <a:solidFill>
                  <a:schemeClr val="bg2"/>
                </a:solidFill>
              </a:rPr>
              <a:t>5.e Preguntas generadoras/Preguntas guía</a:t>
            </a:r>
          </a:p>
          <a:p>
            <a:pPr algn="just">
              <a:lnSpc>
                <a:spcPct val="170000"/>
              </a:lnSpc>
              <a:spcBef>
                <a:spcPct val="0"/>
              </a:spcBef>
            </a:pPr>
            <a:r>
              <a:rPr lang="es-MX" altLang="es-MX" sz="1600" b="1" dirty="0">
                <a:solidFill>
                  <a:schemeClr val="bg2"/>
                </a:solidFill>
              </a:rPr>
              <a:t>5.f Contenido. Temas y productos propuestos</a:t>
            </a:r>
          </a:p>
          <a:p>
            <a:pPr algn="just">
              <a:lnSpc>
                <a:spcPct val="170000"/>
              </a:lnSpc>
              <a:spcBef>
                <a:spcPct val="0"/>
              </a:spcBef>
            </a:pPr>
            <a:r>
              <a:rPr lang="es-MX" altLang="es-MX" sz="1600" b="1" dirty="0">
                <a:solidFill>
                  <a:schemeClr val="bg2"/>
                </a:solidFill>
              </a:rPr>
              <a:t>5.g Planeación General</a:t>
            </a:r>
          </a:p>
          <a:p>
            <a:pPr algn="just">
              <a:lnSpc>
                <a:spcPct val="170000"/>
              </a:lnSpc>
              <a:spcBef>
                <a:spcPct val="0"/>
              </a:spcBef>
            </a:pPr>
            <a:r>
              <a:rPr lang="es-MX" altLang="es-MX" sz="1600" b="1" dirty="0">
                <a:solidFill>
                  <a:schemeClr val="bg2"/>
                </a:solidFill>
              </a:rPr>
              <a:t>5.h Reflexiones</a:t>
            </a:r>
          </a:p>
        </p:txBody>
      </p:sp>
      <p:sp>
        <p:nvSpPr>
          <p:cNvPr id="7" name="Marcador de contenido 5"/>
          <p:cNvSpPr txBox="1">
            <a:spLocks/>
          </p:cNvSpPr>
          <p:nvPr/>
        </p:nvSpPr>
        <p:spPr>
          <a:xfrm>
            <a:off x="4337912" y="1265073"/>
            <a:ext cx="4609603" cy="5091881"/>
          </a:xfrm>
          <a:prstGeom prst="rect">
            <a:avLst/>
          </a:prstGeom>
        </p:spPr>
        <p:txBody>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gn="just">
              <a:lnSpc>
                <a:spcPct val="170000"/>
              </a:lnSpc>
              <a:spcBef>
                <a:spcPct val="0"/>
              </a:spcBef>
            </a:pPr>
            <a:r>
              <a:rPr lang="es-MX" altLang="es-MX" sz="1600" b="1" dirty="0">
                <a:solidFill>
                  <a:schemeClr val="bg2"/>
                </a:solidFill>
              </a:rPr>
              <a:t>5.i Productos en orden consecutivo</a:t>
            </a:r>
          </a:p>
          <a:p>
            <a:pPr lvl="1" algn="just">
              <a:lnSpc>
                <a:spcPct val="170000"/>
              </a:lnSpc>
              <a:spcBef>
                <a:spcPct val="0"/>
              </a:spcBef>
            </a:pPr>
            <a:r>
              <a:rPr lang="es-MX" altLang="es-MX" sz="1200" b="1" dirty="0">
                <a:solidFill>
                  <a:schemeClr val="bg2"/>
                </a:solidFill>
              </a:rPr>
              <a:t>Producto 4: Organizador Gráfico Preguntas esenciales</a:t>
            </a:r>
          </a:p>
          <a:p>
            <a:pPr lvl="1" algn="just">
              <a:lnSpc>
                <a:spcPct val="170000"/>
              </a:lnSpc>
              <a:spcBef>
                <a:spcPct val="0"/>
              </a:spcBef>
            </a:pPr>
            <a:r>
              <a:rPr lang="es-MX" altLang="es-MX" sz="1200" b="1" dirty="0">
                <a:solidFill>
                  <a:schemeClr val="bg2"/>
                </a:solidFill>
              </a:rPr>
              <a:t>Producto 5: Organizador Gráfico Proceso de Indagación</a:t>
            </a:r>
          </a:p>
          <a:p>
            <a:pPr lvl="1" algn="just">
              <a:lnSpc>
                <a:spcPct val="170000"/>
              </a:lnSpc>
              <a:spcBef>
                <a:spcPct val="0"/>
              </a:spcBef>
            </a:pPr>
            <a:r>
              <a:rPr lang="es-MX" altLang="es-MX" sz="1200" b="1" dirty="0">
                <a:solidFill>
                  <a:schemeClr val="bg2"/>
                </a:solidFill>
              </a:rPr>
              <a:t>Producto 6: e) A.M.E. General</a:t>
            </a:r>
          </a:p>
          <a:p>
            <a:pPr lvl="1" algn="just">
              <a:lnSpc>
                <a:spcPct val="170000"/>
              </a:lnSpc>
              <a:spcBef>
                <a:spcPct val="0"/>
              </a:spcBef>
            </a:pPr>
            <a:r>
              <a:rPr lang="es-MX" altLang="es-MX" sz="1200" b="1" dirty="0">
                <a:solidFill>
                  <a:schemeClr val="bg2"/>
                </a:solidFill>
              </a:rPr>
              <a:t>Producto 7 g) E.I.P. Resumen</a:t>
            </a:r>
          </a:p>
          <a:p>
            <a:pPr lvl="1" algn="just">
              <a:lnSpc>
                <a:spcPct val="170000"/>
              </a:lnSpc>
              <a:spcBef>
                <a:spcPct val="0"/>
              </a:spcBef>
            </a:pPr>
            <a:r>
              <a:rPr lang="es-MX" altLang="es-MX" sz="1200" b="1" dirty="0">
                <a:solidFill>
                  <a:schemeClr val="bg2"/>
                </a:solidFill>
              </a:rPr>
              <a:t>Producto 8: h) E.I.P. Elaboración de Proyecto</a:t>
            </a:r>
          </a:p>
          <a:p>
            <a:pPr lvl="1" algn="just">
              <a:lnSpc>
                <a:spcPct val="170000"/>
              </a:lnSpc>
              <a:spcBef>
                <a:spcPct val="0"/>
              </a:spcBef>
            </a:pPr>
            <a:r>
              <a:rPr lang="es-MX" altLang="es-MX" sz="1200" b="1" dirty="0">
                <a:solidFill>
                  <a:schemeClr val="bg2"/>
                </a:solidFill>
              </a:rPr>
              <a:t>Producto 9: Fotografías de la Sesión de la 2ª. R.T.</a:t>
            </a:r>
          </a:p>
          <a:p>
            <a:pPr lvl="1" algn="just">
              <a:lnSpc>
                <a:spcPct val="170000"/>
              </a:lnSpc>
              <a:spcBef>
                <a:spcPct val="0"/>
              </a:spcBef>
            </a:pPr>
            <a:r>
              <a:rPr lang="es-MX" altLang="es-MX" sz="1200" b="1" dirty="0">
                <a:solidFill>
                  <a:schemeClr val="bg2"/>
                </a:solidFill>
              </a:rPr>
              <a:t>Producto 10: Evaluación. Tipos, Herramientas y Aprendizaje.</a:t>
            </a:r>
          </a:p>
          <a:p>
            <a:pPr lvl="1" algn="just">
              <a:lnSpc>
                <a:spcPct val="170000"/>
              </a:lnSpc>
              <a:spcBef>
                <a:spcPct val="0"/>
              </a:spcBef>
            </a:pPr>
            <a:r>
              <a:rPr lang="es-MX" altLang="es-MX" sz="1200" b="1" dirty="0">
                <a:solidFill>
                  <a:schemeClr val="bg2"/>
                </a:solidFill>
              </a:rPr>
              <a:t>Producto 11: Evaluación. Formatos. Prerrequisitos.</a:t>
            </a:r>
          </a:p>
          <a:p>
            <a:pPr lvl="1" algn="just">
              <a:lnSpc>
                <a:spcPct val="170000"/>
              </a:lnSpc>
              <a:spcBef>
                <a:spcPct val="0"/>
              </a:spcBef>
            </a:pPr>
            <a:r>
              <a:rPr lang="es-MX" altLang="es-MX" sz="1200" b="1" dirty="0">
                <a:solidFill>
                  <a:schemeClr val="bg2"/>
                </a:solidFill>
              </a:rPr>
              <a:t>Producto 12: Evaluación. Formatos. Grupo Heterogéneo.</a:t>
            </a:r>
          </a:p>
          <a:p>
            <a:pPr lvl="1" algn="just">
              <a:lnSpc>
                <a:spcPct val="170000"/>
              </a:lnSpc>
              <a:spcBef>
                <a:spcPct val="0"/>
              </a:spcBef>
            </a:pPr>
            <a:r>
              <a:rPr lang="es-MX" altLang="es-MX" sz="1200" b="1" dirty="0">
                <a:solidFill>
                  <a:schemeClr val="bg2"/>
                </a:solidFill>
              </a:rPr>
              <a:t>Producto 13: Lista de Pasos para Infografía digital.</a:t>
            </a:r>
          </a:p>
          <a:p>
            <a:pPr lvl="1" algn="just">
              <a:lnSpc>
                <a:spcPct val="170000"/>
              </a:lnSpc>
              <a:spcBef>
                <a:spcPct val="0"/>
              </a:spcBef>
            </a:pPr>
            <a:r>
              <a:rPr lang="es-MX" altLang="es-MX" sz="1200" b="1" dirty="0">
                <a:solidFill>
                  <a:schemeClr val="bg2"/>
                </a:solidFill>
              </a:rPr>
              <a:t>Producto 14: Infografía.</a:t>
            </a:r>
          </a:p>
          <a:p>
            <a:pPr lvl="1" algn="just">
              <a:lnSpc>
                <a:spcPct val="170000"/>
              </a:lnSpc>
              <a:spcBef>
                <a:spcPct val="0"/>
              </a:spcBef>
            </a:pPr>
            <a:r>
              <a:rPr lang="es-MX" altLang="es-MX" sz="1200" b="1" dirty="0">
                <a:solidFill>
                  <a:schemeClr val="bg2"/>
                </a:solidFill>
              </a:rPr>
              <a:t>Producto 15: Reflexiones Personales</a:t>
            </a:r>
          </a:p>
          <a:p>
            <a:endParaRPr lang="es-MX" altLang="es-MX" sz="1800" dirty="0">
              <a:solidFill>
                <a:schemeClr val="bg2"/>
              </a:solidFill>
            </a:endParaRPr>
          </a:p>
        </p:txBody>
      </p:sp>
    </p:spTree>
    <p:extLst>
      <p:ext uri="{BB962C8B-B14F-4D97-AF65-F5344CB8AC3E}">
        <p14:creationId xmlns:p14="http://schemas.microsoft.com/office/powerpoint/2010/main" val="3195559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495865" y="5973960"/>
            <a:ext cx="2267744" cy="523220"/>
          </a:xfrm>
          <a:prstGeom prst="rect">
            <a:avLst/>
          </a:prstGeom>
          <a:noFill/>
        </p:spPr>
        <p:txBody>
          <a:bodyPr wrap="square" rtlCol="0">
            <a:spAutoFit/>
          </a:bodyPr>
          <a:lstStyle/>
          <a:p>
            <a:pPr algn="ctr"/>
            <a:r>
              <a:rPr lang="es-ES"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Producto 15</a:t>
            </a:r>
            <a:endParaRPr lang="es-MX" sz="28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4205571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323528" y="683554"/>
            <a:ext cx="8229600" cy="490066"/>
          </a:xfrm>
        </p:spPr>
        <p:txBody>
          <a:bodyPr>
            <a:normAutofit fontScale="90000"/>
          </a:bodyPr>
          <a:lstStyle/>
          <a:p>
            <a:r>
              <a:rPr lang="es-ES" dirty="0">
                <a:solidFill>
                  <a:schemeClr val="accent1">
                    <a:lumMod val="75000"/>
                  </a:schemeClr>
                </a:solidFill>
                <a:latin typeface="A Perfect Place" pitchFamily="50" charset="0"/>
              </a:rPr>
              <a:t>Conferencia. Escuelas y Derechos Humanos. Retos y Desafíos</a:t>
            </a:r>
            <a:endParaRPr lang="es-MX" dirty="0">
              <a:solidFill>
                <a:schemeClr val="accent1">
                  <a:lumMod val="75000"/>
                </a:schemeClr>
              </a:solidFill>
              <a:latin typeface="A Perfect Place" pitchFamily="50" charset="0"/>
            </a:endParaRPr>
          </a:p>
        </p:txBody>
      </p:sp>
      <p:sp>
        <p:nvSpPr>
          <p:cNvPr id="5" name="4 CuadroTexto"/>
          <p:cNvSpPr txBox="1"/>
          <p:nvPr/>
        </p:nvSpPr>
        <p:spPr>
          <a:xfrm>
            <a:off x="179512" y="1196751"/>
            <a:ext cx="8856984" cy="3631763"/>
          </a:xfrm>
          <a:prstGeom prst="rect">
            <a:avLst/>
          </a:prstGeom>
          <a:solidFill>
            <a:schemeClr val="accent2">
              <a:lumMod val="20000"/>
              <a:lumOff val="80000"/>
            </a:schemeClr>
          </a:solidFill>
        </p:spPr>
        <p:txBody>
          <a:bodyPr wrap="square" rtlCol="0">
            <a:spAutoFit/>
          </a:bodyPr>
          <a:lstStyle/>
          <a:p>
            <a:pPr algn="r"/>
            <a:r>
              <a:rPr lang="es-ES" sz="1600" b="1" dirty="0">
                <a:solidFill>
                  <a:schemeClr val="accent6">
                    <a:lumMod val="50000"/>
                  </a:schemeClr>
                </a:solidFill>
                <a:latin typeface="Berlin Sans FB Demi" panose="020E0802020502020306" pitchFamily="34" charset="0"/>
              </a:rPr>
              <a:t>Mtra. Beatriz Gámez García</a:t>
            </a:r>
          </a:p>
          <a:p>
            <a:pPr algn="r"/>
            <a:r>
              <a:rPr lang="es-ES" sz="1600" b="1" dirty="0">
                <a:solidFill>
                  <a:schemeClr val="accent6">
                    <a:lumMod val="50000"/>
                  </a:schemeClr>
                </a:solidFill>
                <a:latin typeface="Berlin Sans FB Demi" panose="020E0802020502020306" pitchFamily="34" charset="0"/>
              </a:rPr>
              <a:t>Sociología</a:t>
            </a:r>
          </a:p>
          <a:p>
            <a:endParaRPr lang="es-ES" b="1" dirty="0">
              <a:solidFill>
                <a:schemeClr val="accent6">
                  <a:lumMod val="50000"/>
                </a:schemeClr>
              </a:solidFill>
              <a:latin typeface="Berlin Sans FB Demi" panose="020E0802020502020306" pitchFamily="34" charset="0"/>
            </a:endParaRPr>
          </a:p>
          <a:p>
            <a:r>
              <a:rPr lang="es-ES" dirty="0">
                <a:solidFill>
                  <a:schemeClr val="accent6">
                    <a:lumMod val="50000"/>
                  </a:schemeClr>
                </a:solidFill>
                <a:latin typeface="Berlin Sans FB Demi" panose="020E0802020502020306" pitchFamily="34" charset="0"/>
              </a:rPr>
              <a:t>En la conferencia seleccionada se destaca la importancia de los Derechos Humanos partiendo del punto de vista legal en base al respaldo de la Ley General de Educación y en la Ley Orgánica de la UNAM.</a:t>
            </a:r>
          </a:p>
          <a:p>
            <a:endParaRPr lang="es-ES" dirty="0">
              <a:solidFill>
                <a:schemeClr val="accent6">
                  <a:lumMod val="50000"/>
                </a:schemeClr>
              </a:solidFill>
              <a:latin typeface="Berlin Sans FB Demi" panose="020E0802020502020306" pitchFamily="34" charset="0"/>
            </a:endParaRPr>
          </a:p>
          <a:p>
            <a:r>
              <a:rPr lang="es-ES" dirty="0">
                <a:solidFill>
                  <a:schemeClr val="accent6">
                    <a:lumMod val="50000"/>
                  </a:schemeClr>
                </a:solidFill>
                <a:latin typeface="Berlin Sans FB Demi" panose="020E0802020502020306" pitchFamily="34" charset="0"/>
              </a:rPr>
              <a:t>Es importante relacionar la importancia del cumplimiento de los derechos humanos en relación a la labor docente, la cual no solo radica en brindar conocimientos a los alumnos sino en formarlos para la vida, en fomentar en cada estudiante valores que favorezcan su desarrollo profesional y personal.</a:t>
            </a:r>
          </a:p>
          <a:p>
            <a:endParaRPr lang="es-ES" b="1" dirty="0">
              <a:solidFill>
                <a:schemeClr val="accent6">
                  <a:lumMod val="50000"/>
                </a:schemeClr>
              </a:solidFill>
              <a:latin typeface="Berlin Sans FB Demi" panose="020E0802020502020306" pitchFamily="34" charset="0"/>
            </a:endParaRPr>
          </a:p>
          <a:p>
            <a:endParaRPr lang="es-MX" b="1" dirty="0">
              <a:solidFill>
                <a:schemeClr val="accent6">
                  <a:lumMod val="50000"/>
                </a:schemeClr>
              </a:solidFill>
              <a:latin typeface="Berlin Sans FB Demi" panose="020E0802020502020306" pitchFamily="34" charset="0"/>
            </a:endParaRPr>
          </a:p>
        </p:txBody>
      </p:sp>
    </p:spTree>
    <p:extLst>
      <p:ext uri="{BB962C8B-B14F-4D97-AF65-F5344CB8AC3E}">
        <p14:creationId xmlns:p14="http://schemas.microsoft.com/office/powerpoint/2010/main" val="443212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pattFill prst="pct90">
          <a:fgClr>
            <a:schemeClr val="bg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4" name="1 Título"/>
          <p:cNvSpPr>
            <a:spLocks noGrp="1"/>
          </p:cNvSpPr>
          <p:nvPr>
            <p:ph type="title"/>
          </p:nvPr>
        </p:nvSpPr>
        <p:spPr>
          <a:xfrm>
            <a:off x="457200" y="466324"/>
            <a:ext cx="8229600" cy="490066"/>
          </a:xfrm>
        </p:spPr>
        <p:txBody>
          <a:bodyPr>
            <a:noAutofit/>
          </a:bodyPr>
          <a:lstStyle/>
          <a:p>
            <a:r>
              <a:rPr lang="es-ES" sz="2400" dirty="0">
                <a:solidFill>
                  <a:schemeClr val="accent1">
                    <a:lumMod val="75000"/>
                  </a:schemeClr>
                </a:solidFill>
                <a:latin typeface="A Perfect Place" pitchFamily="50" charset="0"/>
              </a:rPr>
              <a:t>Conferencia. Escuelas y Derechos Humanos. Retos y Desafíos</a:t>
            </a:r>
            <a:endParaRPr lang="es-MX" sz="2400" dirty="0">
              <a:solidFill>
                <a:schemeClr val="accent1">
                  <a:lumMod val="75000"/>
                </a:schemeClr>
              </a:solidFill>
              <a:latin typeface="A Perfect Place" pitchFamily="50" charset="0"/>
            </a:endParaRPr>
          </a:p>
        </p:txBody>
      </p:sp>
      <p:sp>
        <p:nvSpPr>
          <p:cNvPr id="5" name="4 CuadroTexto"/>
          <p:cNvSpPr txBox="1"/>
          <p:nvPr/>
        </p:nvSpPr>
        <p:spPr>
          <a:xfrm>
            <a:off x="179512" y="836712"/>
            <a:ext cx="8784976" cy="5909310"/>
          </a:xfrm>
          <a:prstGeom prst="rect">
            <a:avLst/>
          </a:prstGeom>
          <a:solidFill>
            <a:schemeClr val="accent2">
              <a:lumMod val="20000"/>
              <a:lumOff val="80000"/>
            </a:schemeClr>
          </a:solidFill>
        </p:spPr>
        <p:txBody>
          <a:bodyPr wrap="square" rtlCol="0">
            <a:spAutoFit/>
          </a:bodyPr>
          <a:lstStyle/>
          <a:p>
            <a:pPr algn="r"/>
            <a:r>
              <a:rPr lang="es-ES" b="1" dirty="0">
                <a:solidFill>
                  <a:schemeClr val="accent6">
                    <a:lumMod val="50000"/>
                  </a:schemeClr>
                </a:solidFill>
                <a:latin typeface="Berlin Sans FB Demi" panose="020E0802020502020306" pitchFamily="34" charset="0"/>
              </a:rPr>
              <a:t>Rubén Juárez Martínez</a:t>
            </a:r>
          </a:p>
          <a:p>
            <a:pPr algn="r"/>
            <a:r>
              <a:rPr lang="es-ES" b="1" dirty="0">
                <a:solidFill>
                  <a:schemeClr val="accent6">
                    <a:lumMod val="50000"/>
                  </a:schemeClr>
                </a:solidFill>
                <a:latin typeface="Berlin Sans FB Demi" panose="020E0802020502020306" pitchFamily="34" charset="0"/>
              </a:rPr>
              <a:t>Ingles VI</a:t>
            </a: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pPr algn="r"/>
            <a:endParaRPr lang="es-ES" b="1" dirty="0">
              <a:solidFill>
                <a:schemeClr val="accent6">
                  <a:lumMod val="50000"/>
                </a:schemeClr>
              </a:solidFill>
              <a:latin typeface="Berlin Sans FB Demi" panose="020E0802020502020306" pitchFamily="34" charset="0"/>
            </a:endParaRPr>
          </a:p>
          <a:p>
            <a:endParaRPr lang="es-ES" b="1" dirty="0">
              <a:solidFill>
                <a:schemeClr val="accent6">
                  <a:lumMod val="50000"/>
                </a:schemeClr>
              </a:solidFill>
              <a:latin typeface="Berlin Sans FB Demi" panose="020E0802020502020306" pitchFamily="34" charset="0"/>
            </a:endParaRPr>
          </a:p>
          <a:p>
            <a:endParaRPr lang="es-MX" b="1" dirty="0">
              <a:solidFill>
                <a:schemeClr val="accent6">
                  <a:lumMod val="50000"/>
                </a:schemeClr>
              </a:solidFill>
              <a:latin typeface="Berlin Sans FB Demi" panose="020E0802020502020306" pitchFamily="34" charset="0"/>
            </a:endParaRPr>
          </a:p>
        </p:txBody>
      </p:sp>
      <p:pic>
        <p:nvPicPr>
          <p:cNvPr id="2" name="Imagen 1"/>
          <p:cNvPicPr>
            <a:picLocks noChangeAspect="1"/>
          </p:cNvPicPr>
          <p:nvPr/>
        </p:nvPicPr>
        <p:blipFill rotWithShape="1">
          <a:blip r:embed="rId2"/>
          <a:srcRect t="9934"/>
          <a:stretch/>
        </p:blipFill>
        <p:spPr>
          <a:xfrm>
            <a:off x="459766" y="1546549"/>
            <a:ext cx="8360705" cy="5005514"/>
          </a:xfrm>
          <a:prstGeom prst="rect">
            <a:avLst/>
          </a:prstGeom>
        </p:spPr>
      </p:pic>
    </p:spTree>
    <p:extLst>
      <p:ext uri="{BB962C8B-B14F-4D97-AF65-F5344CB8AC3E}">
        <p14:creationId xmlns:p14="http://schemas.microsoft.com/office/powerpoint/2010/main" val="4080714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 y="-15668"/>
            <a:ext cx="916284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516216" y="5973960"/>
            <a:ext cx="2267744" cy="769441"/>
          </a:xfrm>
          <a:prstGeom prst="rect">
            <a:avLst/>
          </a:prstGeom>
          <a:noFill/>
        </p:spPr>
        <p:txBody>
          <a:bodyPr wrap="square" rtlCol="0">
            <a:spAutoFit/>
          </a:bodyPr>
          <a:lstStyle/>
          <a:p>
            <a:pPr algn="ctr"/>
            <a:r>
              <a:rPr lang="es-ES"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rPr>
              <a:t>5.a.</a:t>
            </a:r>
            <a:endParaRPr lang="es-MX" sz="4400" dirty="0">
              <a:solidFill>
                <a:schemeClr val="accent1">
                  <a:lumMod val="75000"/>
                </a:schemeClr>
              </a:solidFill>
              <a:effectLst>
                <a:outerShdw blurRad="38100" dist="38100" dir="2700000" algn="tl">
                  <a:srgbClr val="000000">
                    <a:alpha val="43137"/>
                  </a:srgbClr>
                </a:outerShdw>
              </a:effectLst>
              <a:latin typeface="Forte" panose="03060902040502070203" pitchFamily="66" charset="0"/>
            </a:endParaRPr>
          </a:p>
        </p:txBody>
      </p:sp>
    </p:spTree>
    <p:extLst>
      <p:ext uri="{BB962C8B-B14F-4D97-AF65-F5344CB8AC3E}">
        <p14:creationId xmlns:p14="http://schemas.microsoft.com/office/powerpoint/2010/main" val="3174428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70">
          <a:fgClr>
            <a:schemeClr val="tx1">
              <a:lumMod val="95000"/>
            </a:schemeClr>
          </a:fgClr>
          <a:bgClr>
            <a:schemeClr val="bg1"/>
          </a:bgClr>
        </a:patt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302840" y="0"/>
            <a:ext cx="8229600" cy="648072"/>
          </a:xfrm>
        </p:spPr>
        <p:txBody>
          <a:bodyPr>
            <a:noAutofit/>
          </a:bodyPr>
          <a:lstStyle/>
          <a:p>
            <a:r>
              <a:rPr lang="es-ES" sz="2000" dirty="0">
                <a:solidFill>
                  <a:schemeClr val="accent1">
                    <a:lumMod val="75000"/>
                  </a:schemeClr>
                </a:solidFill>
                <a:latin typeface="A Perfect Place" pitchFamily="50" charset="0"/>
              </a:rPr>
              <a:t>5.a. Producto 1. C.A.I.A.C. Conclusiones Generales. Interdisciplinariedad</a:t>
            </a:r>
            <a:endParaRPr lang="es-MX" sz="2000" dirty="0">
              <a:solidFill>
                <a:schemeClr val="accent1">
                  <a:lumMod val="75000"/>
                </a:schemeClr>
              </a:solidFill>
              <a:latin typeface="A Perfect Place" pitchFamily="50" charset="0"/>
            </a:endParaRPr>
          </a:p>
        </p:txBody>
      </p:sp>
      <p:pic>
        <p:nvPicPr>
          <p:cNvPr id="4" name="Picture 4"/>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9739" t="17834" r="17449" b="8433"/>
          <a:stretch/>
        </p:blipFill>
        <p:spPr bwMode="auto">
          <a:xfrm>
            <a:off x="0" y="692696"/>
            <a:ext cx="9143999" cy="616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6588224" y="1484784"/>
            <a:ext cx="1944216" cy="369332"/>
          </a:xfrm>
          <a:prstGeom prst="rect">
            <a:avLst/>
          </a:prstGeom>
          <a:solidFill>
            <a:schemeClr val="tx1">
              <a:lumMod val="95000"/>
            </a:schemeClr>
          </a:solidFill>
        </p:spPr>
        <p:txBody>
          <a:bodyPr wrap="square" rtlCol="0">
            <a:spAutoFit/>
          </a:bodyPr>
          <a:lstStyle/>
          <a:p>
            <a:pPr algn="ctr"/>
            <a:r>
              <a:rPr lang="es-ES" dirty="0">
                <a:solidFill>
                  <a:schemeClr val="accent1">
                    <a:lumMod val="75000"/>
                  </a:schemeClr>
                </a:solidFill>
                <a:latin typeface="Berlin Sans FB" panose="020E0602020502020306" pitchFamily="34" charset="0"/>
              </a:rPr>
              <a:t>5.a. Producto 1</a:t>
            </a:r>
            <a:endParaRPr lang="es-MX" dirty="0">
              <a:solidFill>
                <a:schemeClr val="accent1">
                  <a:lumMod val="75000"/>
                </a:schemeClr>
              </a:solidFill>
              <a:latin typeface="Berlin Sans FB" panose="020E0602020502020306" pitchFamily="34" charset="0"/>
            </a:endParaRPr>
          </a:p>
        </p:txBody>
      </p:sp>
    </p:spTree>
    <p:extLst>
      <p:ext uri="{BB962C8B-B14F-4D97-AF65-F5344CB8AC3E}">
        <p14:creationId xmlns:p14="http://schemas.microsoft.com/office/powerpoint/2010/main" val="213971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146" name="Picture 2" descr="Resultado de imagen para fondos para infografi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54472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323528" y="188640"/>
            <a:ext cx="8229600" cy="1143000"/>
          </a:xfrm>
        </p:spPr>
        <p:txBody>
          <a:bodyPr>
            <a:noAutofit/>
          </a:bodyPr>
          <a:lstStyle/>
          <a:p>
            <a:pPr algn="ctr"/>
            <a:r>
              <a:rPr lang="es-MX" sz="2800" b="0" dirty="0">
                <a:solidFill>
                  <a:schemeClr val="bg1">
                    <a:lumMod val="85000"/>
                    <a:lumOff val="15000"/>
                  </a:schemeClr>
                </a:solidFill>
                <a:effectLst>
                  <a:outerShdw blurRad="38100" dist="38100" dir="2700000" algn="tl">
                    <a:srgbClr val="000000">
                      <a:alpha val="43137"/>
                    </a:srgbClr>
                  </a:outerShdw>
                </a:effectLst>
                <a:latin typeface="A Perfect Place" pitchFamily="50" charset="0"/>
              </a:rPr>
              <a:t>5.a. Producto 3. Fotografías de la sesión tomadas por los propios grupos y la persona asignada para tal fin.</a:t>
            </a:r>
          </a:p>
        </p:txBody>
      </p:sp>
      <p:pic>
        <p:nvPicPr>
          <p:cNvPr id="5"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4221088"/>
            <a:ext cx="3354750" cy="2505709"/>
          </a:xfrm>
          <a:prstGeom prst="roundRect">
            <a:avLst>
              <a:gd name="adj" fmla="val 1858"/>
            </a:avLst>
          </a:prstGeom>
          <a:ln cap="rnd">
            <a:solidFill>
              <a:srgbClr val="FFFF00"/>
            </a:solidFill>
            <a:prstDash val="sysDash"/>
          </a:ln>
          <a:effectLst>
            <a:outerShdw blurRad="50800" dist="50800" dir="5400000" algn="tl" rotWithShape="0">
              <a:srgbClr val="000000">
                <a:alpha val="43000"/>
              </a:srgbClr>
            </a:outerShdw>
          </a:effectLst>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4287" r="8075"/>
          <a:stretch/>
        </p:blipFill>
        <p:spPr>
          <a:xfrm>
            <a:off x="3534261" y="4221088"/>
            <a:ext cx="3851367" cy="2512280"/>
          </a:xfrm>
          <a:prstGeom prst="rect">
            <a:avLst/>
          </a:prstGeom>
          <a:ln cap="rnd">
            <a:solidFill>
              <a:srgbClr val="FFFF00"/>
            </a:solidFill>
            <a:prstDash val="sysDash"/>
          </a:ln>
        </p:spPr>
      </p:pic>
      <p:pic>
        <p:nvPicPr>
          <p:cNvPr id="7"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34261" y="1412777"/>
            <a:ext cx="3851367" cy="2808311"/>
          </a:xfrm>
          <a:prstGeom prst="rect">
            <a:avLst/>
          </a:prstGeom>
          <a:ln cap="rnd">
            <a:solidFill>
              <a:srgbClr val="FF99FF"/>
            </a:solidFill>
            <a:prstDash val="sysDash"/>
          </a:ln>
        </p:spPr>
      </p:pic>
      <p:pic>
        <p:nvPicPr>
          <p:cNvPr id="8" name="Picture 4" descr="https://scontent.fmex6-1.fna.fbcdn.net/v/t34.0-12/22834706_10212889649568833_1964456675_n.jpg?oh=48190bfbe63572834d863c6f5104bf64&amp;oe=59F3ECC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113" y="1412777"/>
            <a:ext cx="3386148" cy="2808312"/>
          </a:xfrm>
          <a:prstGeom prst="rect">
            <a:avLst/>
          </a:prstGeom>
          <a:noFill/>
          <a:ln cap="rnd">
            <a:solidFill>
              <a:srgbClr val="CCCCFF"/>
            </a:solidFill>
            <a:prstDash val="sysDash"/>
          </a:ln>
          <a:extLst>
            <a:ext uri="{909E8E84-426E-40DD-AFC4-6F175D3DCCD1}">
              <a14:hiddenFill xmlns:a14="http://schemas.microsoft.com/office/drawing/2010/main">
                <a:solidFill>
                  <a:srgbClr val="FFFFFF"/>
                </a:solidFill>
              </a14:hiddenFill>
            </a:ext>
          </a:extLst>
        </p:spPr>
      </p:pic>
      <p:pic>
        <p:nvPicPr>
          <p:cNvPr id="9" name="Picture 4" descr="https://scontent.fmex6-1.fna.fbcdn.net/v/t34.0-12/22894951_10212889650208849_1715959593_n.jpg?oh=dd12991615dde13526ca968a2d5c48f5&amp;oe=59F3ED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5628" y="1412777"/>
            <a:ext cx="1656842" cy="3816422"/>
          </a:xfrm>
          <a:prstGeom prst="rect">
            <a:avLst/>
          </a:prstGeom>
          <a:noFill/>
          <a:ln cap="rnd">
            <a:solidFill>
              <a:srgbClr val="92D050"/>
            </a:solidFill>
            <a:prstDash val="sysDash"/>
          </a:ln>
          <a:extLst>
            <a:ext uri="{909E8E84-426E-40DD-AFC4-6F175D3DCCD1}">
              <a14:hiddenFill xmlns:a14="http://schemas.microsoft.com/office/drawing/2010/main">
                <a:solidFill>
                  <a:srgbClr val="FFFFFF"/>
                </a:solidFill>
              </a14:hiddenFill>
            </a:ext>
          </a:extLst>
        </p:spPr>
      </p:pic>
      <p:pic>
        <p:nvPicPr>
          <p:cNvPr id="10" name="Picture 2" descr="https://scontent.fmex6-1.fna.fbcdn.net/v/t34.0-12/22855498_10212889648688811_153001433_n.jpg?oh=7a3422a1407f25a6766fb19ec8de9d8a&amp;oe=59F3D9E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3751" y="4894988"/>
            <a:ext cx="1656842" cy="1836179"/>
          </a:xfrm>
          <a:prstGeom prst="rect">
            <a:avLst/>
          </a:prstGeom>
          <a:noFill/>
          <a:ln cap="rnd">
            <a:solidFill>
              <a:srgbClr val="00B0F0"/>
            </a:solidFill>
            <a:prstDash val="sys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58115"/>
      </p:ext>
    </p:extLst>
  </p:cSld>
  <p:clrMapOvr>
    <a:masterClrMapping/>
  </p:clrMapOvr>
</p:sld>
</file>

<file path=ppt/theme/theme1.xml><?xml version="1.0" encoding="utf-8"?>
<a:theme xmlns:a="http://schemas.openxmlformats.org/drawingml/2006/main" name="Paja">
  <a:themeElements>
    <a:clrScheme name="Urbano">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Intermedio">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j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649</TotalTime>
  <Words>768</Words>
  <Application>Microsoft Office PowerPoint</Application>
  <PresentationFormat>Presentación en pantalla (4:3)</PresentationFormat>
  <Paragraphs>129</Paragraphs>
  <Slides>62</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62</vt:i4>
      </vt:variant>
    </vt:vector>
  </HeadingPairs>
  <TitlesOfParts>
    <vt:vector size="76" baseType="lpstr">
      <vt:lpstr>A Perfect Place</vt:lpstr>
      <vt:lpstr>AboveStars</vt:lpstr>
      <vt:lpstr>Always Forever</vt:lpstr>
      <vt:lpstr>Angelface</vt:lpstr>
      <vt:lpstr>Arial</vt:lpstr>
      <vt:lpstr>Berlin Sans FB</vt:lpstr>
      <vt:lpstr>Berlin Sans FB Demi</vt:lpstr>
      <vt:lpstr>Bodoni MT Condensed</vt:lpstr>
      <vt:lpstr>Calibri</vt:lpstr>
      <vt:lpstr>Exotc350 Bd BT</vt:lpstr>
      <vt:lpstr>Forte</vt:lpstr>
      <vt:lpstr>Geometr415 Blk BT</vt:lpstr>
      <vt:lpstr>Tw Cen MT</vt:lpstr>
      <vt:lpstr>Paja</vt:lpstr>
      <vt:lpstr>Presentación de PowerPoint</vt:lpstr>
      <vt:lpstr>Presentación de PowerPoint</vt:lpstr>
      <vt:lpstr>Presentación de PowerPoint</vt:lpstr>
      <vt:lpstr>Presentación de PowerPoint</vt:lpstr>
      <vt:lpstr>Apartado II. Intención</vt:lpstr>
      <vt:lpstr>Presentación de PowerPoint</vt:lpstr>
      <vt:lpstr>Presentación de PowerPoint</vt:lpstr>
      <vt:lpstr>5.a. Producto 1. C.A.I.A.C. Conclusiones Generales. Interdisciplinariedad</vt:lpstr>
      <vt:lpstr>5.a. Producto 3. Fotografías de la sesión tomadas por los propios grupos y la persona asignada para tal fin.</vt:lpstr>
      <vt:lpstr>Presentación de PowerPoint</vt:lpstr>
      <vt:lpstr>5.b. Producto 2. Organizador grafico.</vt:lpstr>
      <vt:lpstr>Presentación de PowerPoint</vt:lpstr>
      <vt:lpstr>5.c. Apartado 1. Contexto</vt:lpstr>
      <vt:lpstr>Presentación de PowerPoint</vt:lpstr>
      <vt:lpstr>Presentación de PowerPoint</vt:lpstr>
      <vt:lpstr>Presentación de PowerPoint</vt:lpstr>
      <vt:lpstr>5. e. Preguntas generadoras </vt:lpstr>
      <vt:lpstr>Presentación de PowerPoint</vt:lpstr>
      <vt:lpstr>5. f. Contenido, subtemas y productos propuestos.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h. Reflexión Grupo Interdisciplinario</vt:lpstr>
      <vt:lpstr>Presentación de PowerPoint</vt:lpstr>
      <vt:lpstr>Presentación de PowerPoint</vt:lpstr>
      <vt:lpstr>Presentación de PowerPoint</vt:lpstr>
      <vt:lpstr>5. i. 4. organizador Grafico de las preguntas esenciales</vt:lpstr>
      <vt:lpstr>5. i. 4. organizador Grafico de proceso de indagación</vt:lpstr>
      <vt:lpstr>Presentación de PowerPoint</vt:lpstr>
      <vt:lpstr>Presentación de PowerPoint</vt:lpstr>
      <vt:lpstr>Presentación de PowerPoint</vt:lpstr>
      <vt:lpstr>Presentación de PowerPoint</vt:lpstr>
      <vt:lpstr>5. i. </vt:lpstr>
      <vt:lpstr>Presentación de PowerPoint</vt:lpstr>
      <vt:lpstr>Presentación de PowerPoint</vt:lpstr>
      <vt:lpstr>Presentación de PowerPoint</vt:lpstr>
      <vt:lpstr>Presentación de PowerPoint</vt:lpstr>
      <vt:lpstr>Presentación de PowerPoint</vt:lpstr>
      <vt:lpstr>Presentación de PowerPoint</vt:lpstr>
      <vt:lpstr>Producto 9. Fotografías de la sesión </vt:lpstr>
      <vt:lpstr>Presentación de PowerPoint</vt:lpstr>
      <vt:lpstr>Producto 10. Evaluación. Tipos, herramientas de aprendizaje. </vt:lpstr>
      <vt:lpstr>Presentación de PowerPoint</vt:lpstr>
      <vt:lpstr>Presentación de PowerPoint</vt:lpstr>
      <vt:lpstr>Presentación de PowerPoint</vt:lpstr>
      <vt:lpstr>Presentación de PowerPoint</vt:lpstr>
      <vt:lpstr>Producto 11. Evaluación. Formatos. Prerrequisitos.. </vt:lpstr>
      <vt:lpstr>11. Evaluación. Formatos. Prerrequisitos.. </vt:lpstr>
      <vt:lpstr>Presentación de PowerPoint</vt:lpstr>
      <vt:lpstr>12. Evaluación. Formatos. Grupo Heterogéneo.</vt:lpstr>
      <vt:lpstr>Presentación de PowerPoint</vt:lpstr>
      <vt:lpstr>Presentación de PowerPoint</vt:lpstr>
      <vt:lpstr>Presentación de PowerPoint</vt:lpstr>
      <vt:lpstr>Presentación de PowerPoint</vt:lpstr>
      <vt:lpstr>Infografía</vt:lpstr>
      <vt:lpstr>Presentación de PowerPoint</vt:lpstr>
      <vt:lpstr>Conferencia. Escuelas y Derechos Humanos. Retos y Desafíos</vt:lpstr>
      <vt:lpstr>Conferencia. Escuelas y Derechos Humanos. Retos y Desafíos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Beatriz.Gamez</dc:creator>
  <cp:lastModifiedBy>Beatriz.Gamez</cp:lastModifiedBy>
  <cp:revision>39</cp:revision>
  <dcterms:created xsi:type="dcterms:W3CDTF">2018-06-22T18:09:51Z</dcterms:created>
  <dcterms:modified xsi:type="dcterms:W3CDTF">2019-04-30T19:40:40Z</dcterms:modified>
</cp:coreProperties>
</file>