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313" r:id="rId3"/>
    <p:sldId id="314" r:id="rId4"/>
    <p:sldId id="315" r:id="rId5"/>
    <p:sldId id="366" r:id="rId6"/>
    <p:sldId id="258" r:id="rId7"/>
    <p:sldId id="259" r:id="rId8"/>
    <p:sldId id="273" r:id="rId9"/>
    <p:sldId id="271" r:id="rId10"/>
    <p:sldId id="270" r:id="rId11"/>
    <p:sldId id="272" r:id="rId12"/>
    <p:sldId id="265" r:id="rId13"/>
    <p:sldId id="261" r:id="rId14"/>
    <p:sldId id="266" r:id="rId15"/>
    <p:sldId id="267" r:id="rId16"/>
    <p:sldId id="278" r:id="rId17"/>
    <p:sldId id="279" r:id="rId18"/>
    <p:sldId id="280" r:id="rId19"/>
    <p:sldId id="281" r:id="rId20"/>
    <p:sldId id="282" r:id="rId21"/>
    <p:sldId id="284" r:id="rId22"/>
    <p:sldId id="285" r:id="rId23"/>
    <p:sldId id="286" r:id="rId24"/>
    <p:sldId id="287" r:id="rId25"/>
    <p:sldId id="288" r:id="rId26"/>
    <p:sldId id="289" r:id="rId27"/>
    <p:sldId id="290" r:id="rId28"/>
    <p:sldId id="291" r:id="rId29"/>
    <p:sldId id="301" r:id="rId30"/>
    <p:sldId id="292" r:id="rId31"/>
    <p:sldId id="298" r:id="rId32"/>
    <p:sldId id="299" r:id="rId33"/>
    <p:sldId id="293" r:id="rId34"/>
    <p:sldId id="300" r:id="rId35"/>
    <p:sldId id="294" r:id="rId36"/>
    <p:sldId id="295" r:id="rId37"/>
    <p:sldId id="296" r:id="rId38"/>
    <p:sldId id="297" r:id="rId39"/>
    <p:sldId id="302" r:id="rId40"/>
    <p:sldId id="303" r:id="rId41"/>
    <p:sldId id="304" r:id="rId42"/>
    <p:sldId id="312" r:id="rId43"/>
    <p:sldId id="305" r:id="rId44"/>
    <p:sldId id="306" r:id="rId45"/>
    <p:sldId id="364" r:id="rId46"/>
    <p:sldId id="316" r:id="rId47"/>
    <p:sldId id="330" r:id="rId48"/>
    <p:sldId id="338" r:id="rId49"/>
    <p:sldId id="341" r:id="rId50"/>
    <p:sldId id="343" r:id="rId51"/>
    <p:sldId id="340" r:id="rId52"/>
    <p:sldId id="342" r:id="rId53"/>
    <p:sldId id="346" r:id="rId54"/>
    <p:sldId id="317" r:id="rId55"/>
    <p:sldId id="352" r:id="rId56"/>
    <p:sldId id="351" r:id="rId57"/>
    <p:sldId id="350" r:id="rId58"/>
    <p:sldId id="349" r:id="rId59"/>
    <p:sldId id="348" r:id="rId60"/>
    <p:sldId id="347" r:id="rId61"/>
    <p:sldId id="363" r:id="rId62"/>
    <p:sldId id="365" r:id="rId63"/>
    <p:sldId id="318" r:id="rId64"/>
    <p:sldId id="359" r:id="rId65"/>
    <p:sldId id="362" r:id="rId66"/>
    <p:sldId id="361" r:id="rId67"/>
    <p:sldId id="319" r:id="rId68"/>
    <p:sldId id="323" r:id="rId69"/>
    <p:sldId id="329" r:id="rId70"/>
    <p:sldId id="324" r:id="rId71"/>
    <p:sldId id="325" r:id="rId72"/>
    <p:sldId id="326" r:id="rId73"/>
    <p:sldId id="328" r:id="rId74"/>
    <p:sldId id="321" r:id="rId75"/>
    <p:sldId id="322" r:id="rId76"/>
    <p:sldId id="367" r:id="rId77"/>
    <p:sldId id="368" r:id="rId78"/>
    <p:sldId id="369" r:id="rId79"/>
    <p:sldId id="370" r:id="rId80"/>
    <p:sldId id="371" r:id="rId8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p:cViewPr varScale="1">
        <p:scale>
          <a:sx n="76" d="100"/>
          <a:sy n="76" d="100"/>
        </p:scale>
        <p:origin x="113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80DF0FBF-BF80-4BA2-872A-B05A7A670E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xmlns="" id="{0ED4F7FB-7D47-453D-A55E-AE8AB778606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E7EC9-605C-4CE6-B29C-C62767A0669D}" type="datetimeFigureOut">
              <a:rPr lang="es-ES" smtClean="0"/>
              <a:t>21/06/2018</a:t>
            </a:fld>
            <a:endParaRPr lang="es-ES"/>
          </a:p>
        </p:txBody>
      </p:sp>
      <p:sp>
        <p:nvSpPr>
          <p:cNvPr id="4" name="Marcador de imagen de diapositiva 3">
            <a:extLst>
              <a:ext uri="{FF2B5EF4-FFF2-40B4-BE49-F238E27FC236}">
                <a16:creationId xmlns:a16="http://schemas.microsoft.com/office/drawing/2014/main" xmlns="" id="{FD162C31-FAC9-4889-A60B-3A5EBAA0C46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a:extLst>
              <a:ext uri="{FF2B5EF4-FFF2-40B4-BE49-F238E27FC236}">
                <a16:creationId xmlns:a16="http://schemas.microsoft.com/office/drawing/2014/main" xmlns="" id="{EB87F81B-B563-4D21-A1F2-F04331D9ACB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a:extLst>
              <a:ext uri="{FF2B5EF4-FFF2-40B4-BE49-F238E27FC236}">
                <a16:creationId xmlns:a16="http://schemas.microsoft.com/office/drawing/2014/main" xmlns="" id="{D2E89F31-08D5-44FE-9566-45A63FC56BF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a:extLst>
              <a:ext uri="{FF2B5EF4-FFF2-40B4-BE49-F238E27FC236}">
                <a16:creationId xmlns:a16="http://schemas.microsoft.com/office/drawing/2014/main" xmlns="" id="{F1723FBA-1B30-47D8-A092-CE155DE6D0E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78584-4033-479C-AA94-D501D689E663}" type="slidenum">
              <a:rPr lang="es-ES" smtClean="0"/>
              <a:t>‹Nº›</a:t>
            </a:fld>
            <a:endParaRPr lang="es-ES"/>
          </a:p>
        </p:txBody>
      </p:sp>
    </p:spTree>
    <p:extLst>
      <p:ext uri="{BB962C8B-B14F-4D97-AF65-F5344CB8AC3E}">
        <p14:creationId xmlns:p14="http://schemas.microsoft.com/office/powerpoint/2010/main" val="812232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D3BCA95-DFBE-4D0B-AC3D-7F898D497B64}" type="slidenum">
              <a:rPr lang="es-ES" smtClean="0"/>
              <a:t>34</a:t>
            </a:fld>
            <a:endParaRPr lang="es-ES"/>
          </a:p>
        </p:txBody>
      </p:sp>
    </p:spTree>
    <p:extLst>
      <p:ext uri="{BB962C8B-B14F-4D97-AF65-F5344CB8AC3E}">
        <p14:creationId xmlns:p14="http://schemas.microsoft.com/office/powerpoint/2010/main" val="1101145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8E936F5-DD2B-4C40-A933-0C93100BD256}" type="datetimeFigureOut">
              <a:rPr lang="es-ES" smtClean="0"/>
              <a:pPr/>
              <a:t>21/06/2018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EBAEB45-3C9A-47BA-9E58-D735B3CDD0CE}"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936F5-DD2B-4C40-A933-0C93100BD256}" type="datetimeFigureOut">
              <a:rPr lang="es-ES" smtClean="0"/>
              <a:pPr/>
              <a:t>21/06/2018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AEB45-3C9A-47BA-9E58-D735B3CDD0CE}"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47.emf"/></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73.jp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6012160" y="1683117"/>
            <a:ext cx="2417492" cy="4093428"/>
          </a:xfrm>
          <a:prstGeom prst="rect">
            <a:avLst/>
          </a:prstGeom>
          <a:noFill/>
        </p:spPr>
        <p:txBody>
          <a:bodyPr wrap="square" rtlCol="0">
            <a:spAutoFit/>
          </a:bodyPr>
          <a:lstStyle/>
          <a:p>
            <a:pPr algn="ctr"/>
            <a:r>
              <a:rPr lang="es-ES" sz="2000" b="1" dirty="0">
                <a:solidFill>
                  <a:schemeClr val="tx2">
                    <a:lumMod val="75000"/>
                  </a:schemeClr>
                </a:solidFill>
              </a:rPr>
              <a:t>EQUIPO Nº 1</a:t>
            </a:r>
          </a:p>
          <a:p>
            <a:endParaRPr lang="es-ES" sz="2000" dirty="0"/>
          </a:p>
          <a:p>
            <a:pPr algn="ctr"/>
            <a:r>
              <a:rPr lang="es-MX" sz="2000" b="1" dirty="0">
                <a:solidFill>
                  <a:schemeClr val="tx2">
                    <a:lumMod val="75000"/>
                  </a:schemeClr>
                </a:solidFill>
              </a:rPr>
              <a:t>LA FUNCIONALIDAD DEL LENGUAJE</a:t>
            </a:r>
          </a:p>
          <a:p>
            <a:pPr algn="ctr"/>
            <a:endParaRPr lang="es-ES" sz="2000" b="1" dirty="0">
              <a:solidFill>
                <a:schemeClr val="tx2">
                  <a:lumMod val="75000"/>
                </a:schemeClr>
              </a:solidFill>
            </a:endParaRPr>
          </a:p>
          <a:p>
            <a:pPr algn="ctr"/>
            <a:r>
              <a:rPr lang="es-ES" sz="2000" b="1" i="1" u="sng" dirty="0">
                <a:solidFill>
                  <a:schemeClr val="tx2">
                    <a:lumMod val="75000"/>
                  </a:schemeClr>
                </a:solidFill>
              </a:rPr>
              <a:t>“GALERÍA” </a:t>
            </a:r>
          </a:p>
          <a:p>
            <a:pPr algn="ctr"/>
            <a:endParaRPr lang="es-ES" sz="2000" b="1" i="1" u="sng" dirty="0">
              <a:solidFill>
                <a:schemeClr val="tx2">
                  <a:lumMod val="75000"/>
                </a:schemeClr>
              </a:solidFill>
            </a:endParaRPr>
          </a:p>
          <a:p>
            <a:pPr algn="ctr"/>
            <a:r>
              <a:rPr lang="es-ES" sz="2000" b="1" dirty="0">
                <a:solidFill>
                  <a:schemeClr val="tx2">
                    <a:lumMod val="75000"/>
                  </a:schemeClr>
                </a:solidFill>
              </a:rPr>
              <a:t>CICLO ESCOLAR: 2018 – 2019</a:t>
            </a:r>
          </a:p>
          <a:p>
            <a:pPr algn="ctr"/>
            <a:r>
              <a:rPr lang="es-ES" sz="2000" b="1" dirty="0">
                <a:solidFill>
                  <a:schemeClr val="tx2">
                    <a:lumMod val="75000"/>
                  </a:schemeClr>
                </a:solidFill>
              </a:rPr>
              <a:t>FECHA DE INICIO:</a:t>
            </a:r>
            <a:r>
              <a:rPr lang="es-MX" sz="2000" b="1" dirty="0">
                <a:solidFill>
                  <a:schemeClr val="tx2">
                    <a:lumMod val="75000"/>
                  </a:schemeClr>
                </a:solidFill>
              </a:rPr>
              <a:t> AGOSTO 2018</a:t>
            </a:r>
            <a:r>
              <a:rPr lang="es-ES" sz="2000" b="1" dirty="0">
                <a:solidFill>
                  <a:schemeClr val="tx2">
                    <a:lumMod val="75000"/>
                  </a:schemeClr>
                </a:solidFill>
              </a:rPr>
              <a:t>  </a:t>
            </a:r>
          </a:p>
          <a:p>
            <a:pPr algn="ctr"/>
            <a:r>
              <a:rPr lang="es-ES" sz="2000" b="1" dirty="0">
                <a:solidFill>
                  <a:schemeClr val="tx2">
                    <a:lumMod val="75000"/>
                  </a:schemeClr>
                </a:solidFill>
              </a:rPr>
              <a:t>FECHA DE TÉRMINO: </a:t>
            </a:r>
            <a:r>
              <a:rPr lang="es-MX" sz="2000" b="1" dirty="0">
                <a:solidFill>
                  <a:schemeClr val="tx2">
                    <a:lumMod val="75000"/>
                  </a:schemeClr>
                </a:solidFill>
              </a:rPr>
              <a:t>MAYO 2019</a:t>
            </a:r>
            <a:endParaRPr lang="es-ES" sz="2000" b="1" dirty="0">
              <a:solidFill>
                <a:schemeClr val="tx2">
                  <a:lumMod val="75000"/>
                </a:schemeClr>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3606929863"/>
              </p:ext>
            </p:extLst>
          </p:nvPr>
        </p:nvGraphicFramePr>
        <p:xfrm>
          <a:off x="357158" y="1948371"/>
          <a:ext cx="5438979" cy="3999673"/>
        </p:xfrm>
        <a:graphic>
          <a:graphicData uri="http://schemas.openxmlformats.org/drawingml/2006/table">
            <a:tbl>
              <a:tblPr firstRow="1" bandRow="1">
                <a:tableStyleId>{5C22544A-7EE6-4342-B048-85BDC9FD1C3A}</a:tableStyleId>
              </a:tblPr>
              <a:tblGrid>
                <a:gridCol w="2905755">
                  <a:extLst>
                    <a:ext uri="{9D8B030D-6E8A-4147-A177-3AD203B41FA5}">
                      <a16:colId xmlns:a16="http://schemas.microsoft.com/office/drawing/2014/main" xmlns="" val="20000"/>
                    </a:ext>
                  </a:extLst>
                </a:gridCol>
                <a:gridCol w="1446866">
                  <a:extLst>
                    <a:ext uri="{9D8B030D-6E8A-4147-A177-3AD203B41FA5}">
                      <a16:colId xmlns:a16="http://schemas.microsoft.com/office/drawing/2014/main" xmlns="" val="20001"/>
                    </a:ext>
                  </a:extLst>
                </a:gridCol>
                <a:gridCol w="1086358">
                  <a:extLst>
                    <a:ext uri="{9D8B030D-6E8A-4147-A177-3AD203B41FA5}">
                      <a16:colId xmlns:a16="http://schemas.microsoft.com/office/drawing/2014/main" xmlns="" val="20002"/>
                    </a:ext>
                  </a:extLst>
                </a:gridCol>
              </a:tblGrid>
              <a:tr h="296036">
                <a:tc>
                  <a:txBody>
                    <a:bodyPr/>
                    <a:lstStyle/>
                    <a:p>
                      <a:pPr algn="ctr">
                        <a:lnSpc>
                          <a:spcPct val="107000"/>
                        </a:lnSpc>
                        <a:spcAft>
                          <a:spcPts val="0"/>
                        </a:spcAft>
                      </a:pPr>
                      <a:r>
                        <a:rPr lang="es-MX" sz="1800" b="1" kern="1200" dirty="0">
                          <a:effectLst/>
                        </a:rPr>
                        <a:t>Integrantes</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800" b="1" kern="1200">
                          <a:effectLst/>
                        </a:rPr>
                        <a:t>Materia</a:t>
                      </a:r>
                      <a:endParaRPr lang="es-ES" sz="11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800" b="1" kern="1200" dirty="0">
                          <a:effectLst/>
                        </a:rPr>
                        <a:t>Grado</a:t>
                      </a: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0"/>
                  </a:ext>
                </a:extLst>
              </a:tr>
              <a:tr h="296036">
                <a:tc>
                  <a:txBody>
                    <a:bodyPr/>
                    <a:lstStyle/>
                    <a:p>
                      <a:pPr algn="l">
                        <a:lnSpc>
                          <a:spcPct val="107000"/>
                        </a:lnSpc>
                        <a:spcAft>
                          <a:spcPts val="0"/>
                        </a:spcAft>
                      </a:pPr>
                      <a:r>
                        <a:rPr lang="es-MX" sz="1400" b="1" kern="1200" dirty="0">
                          <a:effectLst/>
                        </a:rPr>
                        <a:t>Edgar Ramón González</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a:effectLst/>
                        </a:rPr>
                        <a:t>Lógica</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1"/>
                  </a:ext>
                </a:extLst>
              </a:tr>
              <a:tr h="296036">
                <a:tc>
                  <a:txBody>
                    <a:bodyPr/>
                    <a:lstStyle/>
                    <a:p>
                      <a:pPr algn="l">
                        <a:lnSpc>
                          <a:spcPct val="107000"/>
                        </a:lnSpc>
                        <a:spcAft>
                          <a:spcPts val="0"/>
                        </a:spcAft>
                      </a:pPr>
                      <a:r>
                        <a:rPr lang="es-MX" sz="1400" b="1" kern="1200" dirty="0">
                          <a:effectLst/>
                        </a:rPr>
                        <a:t>Patricia Fernández Sosa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Ingles </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2"/>
                  </a:ext>
                </a:extLst>
              </a:tr>
              <a:tr h="456246">
                <a:tc>
                  <a:txBody>
                    <a:bodyPr/>
                    <a:lstStyle/>
                    <a:p>
                      <a:pPr algn="l">
                        <a:lnSpc>
                          <a:spcPct val="107000"/>
                        </a:lnSpc>
                        <a:spcAft>
                          <a:spcPts val="0"/>
                        </a:spcAft>
                      </a:pPr>
                      <a:r>
                        <a:rPr lang="es-MX" sz="1400" b="1" kern="1200" dirty="0">
                          <a:effectLst/>
                        </a:rPr>
                        <a:t>José Wenceslao Briones Oropeza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a:effectLst/>
                        </a:rPr>
                        <a:t>Matemáticas</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a:effectLst/>
                        </a:rPr>
                        <a:t>4°</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3"/>
                  </a:ext>
                </a:extLst>
              </a:tr>
              <a:tr h="432048">
                <a:tc>
                  <a:txBody>
                    <a:bodyPr/>
                    <a:lstStyle/>
                    <a:p>
                      <a:pPr algn="l">
                        <a:lnSpc>
                          <a:spcPct val="107000"/>
                        </a:lnSpc>
                        <a:spcAft>
                          <a:spcPts val="0"/>
                        </a:spcAft>
                      </a:pPr>
                      <a:r>
                        <a:rPr lang="es-MX" sz="1400" b="1" kern="1200" dirty="0">
                          <a:effectLst/>
                        </a:rPr>
                        <a:t>Irving Fernando </a:t>
                      </a:r>
                      <a:r>
                        <a:rPr lang="es-MX" sz="1400" b="1" kern="1200" dirty="0" err="1">
                          <a:effectLst/>
                        </a:rPr>
                        <a:t>Tezoco</a:t>
                      </a:r>
                      <a:r>
                        <a:rPr lang="es-MX" sz="1400" b="1" kern="1200" dirty="0">
                          <a:effectLst/>
                        </a:rPr>
                        <a:t> Peral</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Geografía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4"/>
                  </a:ext>
                </a:extLst>
              </a:tr>
              <a:tr h="521749">
                <a:tc>
                  <a:txBody>
                    <a:bodyPr/>
                    <a:lstStyle/>
                    <a:p>
                      <a:pPr algn="l">
                        <a:lnSpc>
                          <a:spcPct val="107000"/>
                        </a:lnSpc>
                        <a:spcAft>
                          <a:spcPts val="0"/>
                        </a:spcAft>
                      </a:pPr>
                      <a:r>
                        <a:rPr lang="es-MX" sz="1400" b="1" kern="1200">
                          <a:effectLst/>
                        </a:rPr>
                        <a:t>Justino Quiauixtle Atlahua</a:t>
                      </a:r>
                      <a:endParaRPr lang="es-ES" sz="1000" b="1">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Estética</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5"/>
                  </a:ext>
                </a:extLst>
              </a:tr>
              <a:tr h="521749">
                <a:tc>
                  <a:txBody>
                    <a:bodyPr/>
                    <a:lstStyle/>
                    <a:p>
                      <a:pPr algn="l">
                        <a:lnSpc>
                          <a:spcPct val="107000"/>
                        </a:lnSpc>
                        <a:spcAft>
                          <a:spcPts val="0"/>
                        </a:spcAft>
                      </a:pPr>
                      <a:r>
                        <a:rPr lang="es-MX" sz="1400" b="1" kern="1200" dirty="0">
                          <a:effectLst/>
                        </a:rPr>
                        <a:t>Fernando Alejandro Vásquez Reyes</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Dibujo</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MX" sz="1400" b="1" kern="1200" dirty="0">
                          <a:effectLst/>
                        </a:rPr>
                        <a:t>4°</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10006"/>
                  </a:ext>
                </a:extLst>
              </a:tr>
              <a:tr h="521749">
                <a:tc>
                  <a:txBody>
                    <a:bodyPr/>
                    <a:lstStyle/>
                    <a:p>
                      <a:pPr algn="l">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María de los  Ángeles  González Solís</a:t>
                      </a: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Historia </a:t>
                      </a: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4</a:t>
                      </a:r>
                      <a:r>
                        <a:rPr lang="es-MX" sz="1400" b="1" kern="1200" dirty="0">
                          <a:effectLst/>
                        </a:rPr>
                        <a:t>°</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3410630132"/>
                  </a:ext>
                </a:extLst>
              </a:tr>
              <a:tr h="521749">
                <a:tc>
                  <a:txBody>
                    <a:bodyPr/>
                    <a:lstStyle/>
                    <a:p>
                      <a:pPr algn="l">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Norma García</a:t>
                      </a:r>
                      <a:r>
                        <a:rPr lang="es-ES" sz="1400" b="1" baseline="0" dirty="0">
                          <a:effectLst/>
                          <a:latin typeface="Calibri" panose="020F0502020204030204" pitchFamily="34" charset="0"/>
                          <a:ea typeface="Calibri" panose="020F0502020204030204" pitchFamily="34" charset="0"/>
                          <a:cs typeface="Times New Roman" panose="02020603050405020304" pitchFamily="18" charset="0"/>
                        </a:rPr>
                        <a:t> Castillo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Inglés </a:t>
                      </a:r>
                    </a:p>
                  </a:txBody>
                  <a:tcPr anchor="ctr"/>
                </a:tc>
                <a:tc>
                  <a:txBody>
                    <a:bodyPr/>
                    <a:lstStyle/>
                    <a:p>
                      <a:pPr algn="ctr">
                        <a:lnSpc>
                          <a:spcPct val="107000"/>
                        </a:lnSpc>
                        <a:spcAft>
                          <a:spcPts val="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4°</a:t>
                      </a:r>
                    </a:p>
                  </a:txBody>
                  <a:tcPr anchor="ctr"/>
                </a:tc>
                <a:extLst>
                  <a:ext uri="{0D108BD9-81ED-4DB2-BD59-A6C34878D82A}">
                    <a16:rowId xmlns:a16="http://schemas.microsoft.com/office/drawing/2014/main" xmlns="" val="10008"/>
                  </a:ext>
                </a:extLst>
              </a:tr>
            </a:tbl>
          </a:graphicData>
        </a:graphic>
      </p:graphicFrame>
      <p:pic>
        <p:nvPicPr>
          <p:cNvPr id="5" name="8 Imagen" descr="escudocm">
            <a:extLst>
              <a:ext uri="{FF2B5EF4-FFF2-40B4-BE49-F238E27FC236}">
                <a16:creationId xmlns:a16="http://schemas.microsoft.com/office/drawing/2014/main" xmlns="" id="{D41A53FA-0FC7-4D2A-B988-092C53206CB0}"/>
              </a:ext>
            </a:extLst>
          </p:cNvPr>
          <p:cNvPicPr/>
          <p:nvPr/>
        </p:nvPicPr>
        <p:blipFill>
          <a:blip r:embed="rId2"/>
          <a:srcRect/>
          <a:stretch>
            <a:fillRect/>
          </a:stretch>
        </p:blipFill>
        <p:spPr bwMode="auto">
          <a:xfrm>
            <a:off x="357158" y="357166"/>
            <a:ext cx="1071538" cy="1214446"/>
          </a:xfrm>
          <a:prstGeom prst="rect">
            <a:avLst/>
          </a:prstGeom>
          <a:noFill/>
        </p:spPr>
      </p:pic>
      <p:sp>
        <p:nvSpPr>
          <p:cNvPr id="6" name="5 CuadroTexto">
            <a:extLst>
              <a:ext uri="{FF2B5EF4-FFF2-40B4-BE49-F238E27FC236}">
                <a16:creationId xmlns:a16="http://schemas.microsoft.com/office/drawing/2014/main" xmlns="" id="{EAC7F288-D548-433F-ACE8-50E1F66B374A}"/>
              </a:ext>
            </a:extLst>
          </p:cNvPr>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10" name="4 Imagen" descr="membretesss-02">
            <a:extLst>
              <a:ext uri="{FF2B5EF4-FFF2-40B4-BE49-F238E27FC236}">
                <a16:creationId xmlns:a16="http://schemas.microsoft.com/office/drawing/2014/main" xmlns="" id="{66AE6024-BAC4-4E97-86B8-64B01AE6793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11" name="3 Rectángulo">
            <a:extLst>
              <a:ext uri="{FF2B5EF4-FFF2-40B4-BE49-F238E27FC236}">
                <a16:creationId xmlns:a16="http://schemas.microsoft.com/office/drawing/2014/main" xmlns="" id="{8952CEBE-4EA1-4D89-88DE-35A547A58583}"/>
              </a:ext>
            </a:extLst>
          </p:cNvPr>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rgbClr val="1F497D">
                    <a:lumMod val="75000"/>
                  </a:srgbClr>
                </a:solidFill>
              </a:rPr>
              <a:t>COLEGIO MÉXICO ORIZABA</a:t>
            </a:r>
          </a:p>
          <a:p>
            <a:r>
              <a:rPr lang="es-ES" sz="2000" b="1" dirty="0">
                <a:solidFill>
                  <a:srgbClr val="1F497D">
                    <a:lumMod val="75000"/>
                  </a:srgbClr>
                </a:solidFill>
              </a:rPr>
              <a:t>PREPARATORIA</a:t>
            </a:r>
          </a:p>
        </p:txBody>
      </p:sp>
      <p:sp>
        <p:nvSpPr>
          <p:cNvPr id="8" name="7 CuadroTexto"/>
          <p:cNvSpPr txBox="1"/>
          <p:nvPr/>
        </p:nvSpPr>
        <p:spPr>
          <a:xfrm>
            <a:off x="785786" y="1714488"/>
            <a:ext cx="7358114" cy="1384995"/>
          </a:xfrm>
          <a:prstGeom prst="rect">
            <a:avLst/>
          </a:prstGeom>
          <a:noFill/>
        </p:spPr>
        <p:txBody>
          <a:bodyPr wrap="square" rtlCol="0">
            <a:spAutoFit/>
          </a:bodyPr>
          <a:lstStyle/>
          <a:p>
            <a:pPr algn="ctr"/>
            <a:r>
              <a:rPr lang="es-ES" b="1" dirty="0">
                <a:solidFill>
                  <a:srgbClr val="1F497D">
                    <a:lumMod val="75000"/>
                  </a:srgbClr>
                </a:solidFill>
              </a:rPr>
              <a:t>PRODUCTO 2</a:t>
            </a:r>
          </a:p>
          <a:p>
            <a:pPr algn="ctr"/>
            <a:r>
              <a:rPr lang="es-ES" b="1" dirty="0">
                <a:solidFill>
                  <a:srgbClr val="1F497D">
                    <a:lumMod val="75000"/>
                  </a:srgbClr>
                </a:solidFill>
              </a:rPr>
              <a:t>INSTRUMENTO DE MATERIAS DE 4° Y SU INTERRELACIÓN.</a:t>
            </a:r>
          </a:p>
          <a:p>
            <a:pPr algn="ctr"/>
            <a:endParaRPr lang="es-ES" sz="1600" b="1" dirty="0">
              <a:solidFill>
                <a:srgbClr val="1F497D">
                  <a:lumMod val="75000"/>
                </a:srgbClr>
              </a:solidFill>
            </a:endParaRPr>
          </a:p>
          <a:p>
            <a:pPr algn="ctr"/>
            <a:endParaRPr lang="es-ES" sz="1600" b="1" dirty="0">
              <a:solidFill>
                <a:srgbClr val="1F497D">
                  <a:lumMod val="75000"/>
                </a:srgbClr>
              </a:solidFill>
            </a:endParaRPr>
          </a:p>
          <a:p>
            <a:pPr algn="ctr"/>
            <a:endParaRPr lang="es-ES" sz="1600" b="1" dirty="0">
              <a:solidFill>
                <a:srgbClr val="1F497D">
                  <a:lumMod val="75000"/>
                </a:srgb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7" name="Imagen 6"/>
          <p:cNvPicPr>
            <a:picLocks noChangeAspect="1"/>
          </p:cNvPicPr>
          <p:nvPr/>
        </p:nvPicPr>
        <p:blipFill>
          <a:blip r:embed="rId4"/>
          <a:stretch>
            <a:fillRect/>
          </a:stretch>
        </p:blipFill>
        <p:spPr>
          <a:xfrm>
            <a:off x="2843808" y="2348880"/>
            <a:ext cx="3146374" cy="4072679"/>
          </a:xfrm>
          <a:prstGeom prst="rect">
            <a:avLst/>
          </a:prstGeom>
        </p:spPr>
      </p:pic>
    </p:spTree>
    <p:extLst>
      <p:ext uri="{BB962C8B-B14F-4D97-AF65-F5344CB8AC3E}">
        <p14:creationId xmlns:p14="http://schemas.microsoft.com/office/powerpoint/2010/main" val="3569182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rgbClr val="1F497D">
                    <a:lumMod val="75000"/>
                  </a:srgbClr>
                </a:solidFill>
              </a:rPr>
              <a:t>COLEGIO MÉXICO ORIZABA</a:t>
            </a:r>
          </a:p>
          <a:p>
            <a:r>
              <a:rPr lang="es-ES" sz="2000" b="1" dirty="0">
                <a:solidFill>
                  <a:srgbClr val="1F497D">
                    <a:lumMod val="75000"/>
                  </a:srgbClr>
                </a:solidFill>
              </a:rPr>
              <a:t>PREPARATORIA</a:t>
            </a:r>
          </a:p>
        </p:txBody>
      </p:sp>
      <p:sp>
        <p:nvSpPr>
          <p:cNvPr id="8" name="7 CuadroTexto"/>
          <p:cNvSpPr txBox="1"/>
          <p:nvPr/>
        </p:nvSpPr>
        <p:spPr>
          <a:xfrm>
            <a:off x="714348" y="1646868"/>
            <a:ext cx="7358114" cy="646331"/>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2343577"/>
            <a:ext cx="7281161" cy="4064069"/>
          </a:xfrm>
          <a:prstGeom prst="rect">
            <a:avLst/>
          </a:prstGeom>
        </p:spPr>
      </p:pic>
      <p:sp>
        <p:nvSpPr>
          <p:cNvPr id="2" name="Rectángulo 1">
            <a:extLst>
              <a:ext uri="{FF2B5EF4-FFF2-40B4-BE49-F238E27FC236}">
                <a16:creationId xmlns:a16="http://schemas.microsoft.com/office/drawing/2014/main" xmlns="" id="{E15492B9-E04D-447A-B10E-569E6BDE43AD}"/>
              </a:ext>
            </a:extLst>
          </p:cNvPr>
          <p:cNvSpPr/>
          <p:nvPr/>
        </p:nvSpPr>
        <p:spPr>
          <a:xfrm>
            <a:off x="179512" y="6451960"/>
            <a:ext cx="6396202" cy="276999"/>
          </a:xfrm>
          <a:prstGeom prst="rect">
            <a:avLst/>
          </a:prstGeom>
        </p:spPr>
        <p:txBody>
          <a:bodyPr wrap="square">
            <a:spAutoFit/>
          </a:bodyPr>
          <a:lstStyle/>
          <a:p>
            <a:pPr algn="ctr"/>
            <a:r>
              <a:rPr lang="es-ES" sz="1200" b="1" dirty="0">
                <a:solidFill>
                  <a:schemeClr val="tx2">
                    <a:lumMod val="75000"/>
                  </a:schemeClr>
                </a:solidFill>
              </a:rPr>
              <a:t>EQUIPO DOCENTE DEL COLMEX  EN LA PRIMERA REUNIÓN DE CONEXIONES.</a:t>
            </a:r>
          </a:p>
        </p:txBody>
      </p:sp>
    </p:spTree>
    <p:extLst>
      <p:ext uri="{BB962C8B-B14F-4D97-AF65-F5344CB8AC3E}">
        <p14:creationId xmlns:p14="http://schemas.microsoft.com/office/powerpoint/2010/main" val="840015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13177"/>
            <a:ext cx="7358114" cy="1754326"/>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2368188"/>
            <a:ext cx="7262484" cy="4085147"/>
          </a:xfrm>
          <a:prstGeom prst="rect">
            <a:avLst/>
          </a:prstGeom>
        </p:spPr>
      </p:pic>
      <p:sp>
        <p:nvSpPr>
          <p:cNvPr id="3" name="Rectángulo 2">
            <a:extLst>
              <a:ext uri="{FF2B5EF4-FFF2-40B4-BE49-F238E27FC236}">
                <a16:creationId xmlns:a16="http://schemas.microsoft.com/office/drawing/2014/main" xmlns="" id="{134317D9-5C9E-4F93-BB57-28E008CE03E8}"/>
              </a:ext>
            </a:extLst>
          </p:cNvPr>
          <p:cNvSpPr/>
          <p:nvPr/>
        </p:nvSpPr>
        <p:spPr>
          <a:xfrm>
            <a:off x="915552" y="6453336"/>
            <a:ext cx="7098582" cy="276999"/>
          </a:xfrm>
          <a:prstGeom prst="rect">
            <a:avLst/>
          </a:prstGeom>
        </p:spPr>
        <p:txBody>
          <a:bodyPr wrap="square">
            <a:spAutoFit/>
          </a:bodyPr>
          <a:lstStyle/>
          <a:p>
            <a:r>
              <a:rPr lang="es-ES" sz="1200" b="1" dirty="0">
                <a:solidFill>
                  <a:schemeClr val="tx2">
                    <a:lumMod val="75000"/>
                  </a:schemeClr>
                </a:solidFill>
              </a:rPr>
              <a:t>TRABAJO DE EQUIPO POR ÁREA DE FORMACIÓN ANALIZANDO LA INTERDISCIPLINARIEDAD.</a:t>
            </a:r>
          </a:p>
        </p:txBody>
      </p:sp>
    </p:spTree>
    <p:extLst>
      <p:ext uri="{BB962C8B-B14F-4D97-AF65-F5344CB8AC3E}">
        <p14:creationId xmlns:p14="http://schemas.microsoft.com/office/powerpoint/2010/main" val="1189160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43050"/>
            <a:ext cx="7358114" cy="1754326"/>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09" y="2401959"/>
            <a:ext cx="7771653" cy="3987747"/>
          </a:xfrm>
          <a:prstGeom prst="rect">
            <a:avLst/>
          </a:prstGeom>
        </p:spPr>
      </p:pic>
      <p:sp>
        <p:nvSpPr>
          <p:cNvPr id="3" name="Rectángulo 2">
            <a:extLst>
              <a:ext uri="{FF2B5EF4-FFF2-40B4-BE49-F238E27FC236}">
                <a16:creationId xmlns:a16="http://schemas.microsoft.com/office/drawing/2014/main" xmlns="" id="{EA2CC365-FD33-470E-9839-C086C5652879}"/>
              </a:ext>
            </a:extLst>
          </p:cNvPr>
          <p:cNvSpPr/>
          <p:nvPr/>
        </p:nvSpPr>
        <p:spPr>
          <a:xfrm>
            <a:off x="611560" y="6389706"/>
            <a:ext cx="6674514" cy="276999"/>
          </a:xfrm>
          <a:prstGeom prst="rect">
            <a:avLst/>
          </a:prstGeom>
        </p:spPr>
        <p:txBody>
          <a:bodyPr wrap="square">
            <a:spAutoFit/>
          </a:bodyPr>
          <a:lstStyle/>
          <a:p>
            <a:r>
              <a:rPr lang="es-ES" sz="1200" b="1" dirty="0">
                <a:solidFill>
                  <a:schemeClr val="tx2">
                    <a:lumMod val="75000"/>
                  </a:schemeClr>
                </a:solidFill>
              </a:rPr>
              <a:t>TRABAJO DE EQUIPO HETEROGENEO ANALIZANDO LA INTERDISCIPLINARIEDAD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43050"/>
            <a:ext cx="7358114" cy="1477328"/>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411888"/>
            <a:ext cx="7063449" cy="3973190"/>
          </a:xfrm>
          <a:prstGeom prst="rect">
            <a:avLst/>
          </a:prstGeom>
        </p:spPr>
      </p:pic>
      <p:sp>
        <p:nvSpPr>
          <p:cNvPr id="3" name="Rectángulo 2">
            <a:extLst>
              <a:ext uri="{FF2B5EF4-FFF2-40B4-BE49-F238E27FC236}">
                <a16:creationId xmlns:a16="http://schemas.microsoft.com/office/drawing/2014/main" xmlns="" id="{C287605E-F02D-472E-BE2D-A64CCDD3AE35}"/>
              </a:ext>
            </a:extLst>
          </p:cNvPr>
          <p:cNvSpPr/>
          <p:nvPr/>
        </p:nvSpPr>
        <p:spPr>
          <a:xfrm>
            <a:off x="1127051" y="6385078"/>
            <a:ext cx="6901334" cy="553998"/>
          </a:xfrm>
          <a:prstGeom prst="rect">
            <a:avLst/>
          </a:prstGeom>
        </p:spPr>
        <p:txBody>
          <a:bodyPr wrap="square">
            <a:spAutoFit/>
          </a:bodyPr>
          <a:lstStyle/>
          <a:p>
            <a:r>
              <a:rPr lang="es-ES" sz="1200" b="1" dirty="0">
                <a:solidFill>
                  <a:schemeClr val="tx2">
                    <a:lumMod val="75000"/>
                  </a:schemeClr>
                </a:solidFill>
              </a:rPr>
              <a:t>TRABAJO DE EQUIPO HETEROGENEO ANALIZANDO EL APRENDIZAJE COOPERATIVO.</a:t>
            </a:r>
          </a:p>
          <a:p>
            <a:endParaRPr lang="es-ES" b="1" dirty="0">
              <a:solidFill>
                <a:schemeClr val="tx2">
                  <a:lumMod val="75000"/>
                </a:schemeClr>
              </a:solidFill>
            </a:endParaRPr>
          </a:p>
        </p:txBody>
      </p:sp>
    </p:spTree>
    <p:extLst>
      <p:ext uri="{BB962C8B-B14F-4D97-AF65-F5344CB8AC3E}">
        <p14:creationId xmlns:p14="http://schemas.microsoft.com/office/powerpoint/2010/main" val="3859339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2031325"/>
          </a:xfrm>
          <a:prstGeom prst="rect">
            <a:avLst/>
          </a:prstGeom>
          <a:noFill/>
        </p:spPr>
        <p:txBody>
          <a:bodyPr wrap="square" rtlCol="0">
            <a:spAutoFit/>
          </a:bodyPr>
          <a:lstStyle/>
          <a:p>
            <a:pPr algn="ctr"/>
            <a:r>
              <a:rPr lang="es-ES" b="1" dirty="0">
                <a:solidFill>
                  <a:schemeClr val="tx2">
                    <a:lumMod val="75000"/>
                  </a:schemeClr>
                </a:solidFill>
              </a:rPr>
              <a:t>PRODUCTO 3</a:t>
            </a:r>
          </a:p>
          <a:p>
            <a:pPr algn="ctr"/>
            <a:r>
              <a:rPr lang="es-ES" b="1" dirty="0">
                <a:solidFill>
                  <a:schemeClr val="tx2">
                    <a:lumMod val="75000"/>
                  </a:schemeClr>
                </a:solidFill>
              </a:rPr>
              <a:t>FOTOGRAFÍAS DE LA SESIÓN.</a:t>
            </a:r>
          </a:p>
          <a:p>
            <a:pPr algn="ctr"/>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927" y="2445176"/>
            <a:ext cx="7344816" cy="3953621"/>
          </a:xfrm>
          <a:prstGeom prst="rect">
            <a:avLst/>
          </a:prstGeom>
        </p:spPr>
      </p:pic>
      <p:sp>
        <p:nvSpPr>
          <p:cNvPr id="3" name="Rectángulo 2">
            <a:extLst>
              <a:ext uri="{FF2B5EF4-FFF2-40B4-BE49-F238E27FC236}">
                <a16:creationId xmlns:a16="http://schemas.microsoft.com/office/drawing/2014/main" xmlns="" id="{FD9BFE16-B0FC-4F4A-A60D-9752D65EFA82}"/>
              </a:ext>
            </a:extLst>
          </p:cNvPr>
          <p:cNvSpPr/>
          <p:nvPr/>
        </p:nvSpPr>
        <p:spPr>
          <a:xfrm>
            <a:off x="799654" y="6398797"/>
            <a:ext cx="7272808" cy="276999"/>
          </a:xfrm>
          <a:prstGeom prst="rect">
            <a:avLst/>
          </a:prstGeom>
        </p:spPr>
        <p:txBody>
          <a:bodyPr wrap="square">
            <a:spAutoFit/>
          </a:bodyPr>
          <a:lstStyle/>
          <a:p>
            <a:r>
              <a:rPr lang="es-ES" sz="1200" b="1" dirty="0">
                <a:solidFill>
                  <a:schemeClr val="tx2">
                    <a:lumMod val="75000"/>
                  </a:schemeClr>
                </a:solidFill>
              </a:rPr>
              <a:t>TRABAJO DE EQUIPO REALIZANDO  EL GRÁFICO E INSTRUMENTO DE INTERRELACIÓN DE LAS MATERIAS DE 4°.</a:t>
            </a:r>
          </a:p>
        </p:txBody>
      </p:sp>
    </p:spTree>
    <p:extLst>
      <p:ext uri="{BB962C8B-B14F-4D97-AF65-F5344CB8AC3E}">
        <p14:creationId xmlns:p14="http://schemas.microsoft.com/office/powerpoint/2010/main" val="3631093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3" name="Rectángulo 2">
            <a:extLst>
              <a:ext uri="{FF2B5EF4-FFF2-40B4-BE49-F238E27FC236}">
                <a16:creationId xmlns:a16="http://schemas.microsoft.com/office/drawing/2014/main" xmlns="" id="{FD9BFE16-B0FC-4F4A-A60D-9752D65EFA82}"/>
              </a:ext>
            </a:extLst>
          </p:cNvPr>
          <p:cNvSpPr/>
          <p:nvPr/>
        </p:nvSpPr>
        <p:spPr>
          <a:xfrm>
            <a:off x="1043608" y="1571612"/>
            <a:ext cx="7272808" cy="1138773"/>
          </a:xfrm>
          <a:prstGeom prst="rect">
            <a:avLst/>
          </a:prstGeom>
        </p:spPr>
        <p:txBody>
          <a:bodyPr wrap="square">
            <a:spAutoFit/>
          </a:bodyPr>
          <a:lstStyle/>
          <a:p>
            <a:pPr algn="ctr"/>
            <a:r>
              <a:rPr lang="es-ES" b="1" dirty="0">
                <a:solidFill>
                  <a:srgbClr val="002060"/>
                </a:solidFill>
              </a:rPr>
              <a:t>PRODUCTO 4 </a:t>
            </a:r>
          </a:p>
          <a:p>
            <a:pPr algn="ctr"/>
            <a:r>
              <a:rPr lang="es-ES" b="1" dirty="0">
                <a:solidFill>
                  <a:srgbClr val="002060"/>
                </a:solidFill>
              </a:rPr>
              <a:t>ORGANIZADOR GRÁFICO. PREGUNTAS ESENCIALES.</a:t>
            </a:r>
          </a:p>
          <a:p>
            <a:pPr algn="just"/>
            <a:r>
              <a:rPr lang="es-ES" sz="2000" b="1" dirty="0">
                <a:solidFill>
                  <a:srgbClr val="002060"/>
                </a:solidFill>
              </a:rPr>
              <a:t> </a:t>
            </a:r>
          </a:p>
          <a:p>
            <a:endParaRPr lang="es-ES" sz="1200" b="1" dirty="0">
              <a:solidFill>
                <a:schemeClr val="tx2">
                  <a:lumMod val="75000"/>
                </a:schemeClr>
              </a:solidFill>
            </a:endParaRPr>
          </a:p>
        </p:txBody>
      </p:sp>
      <p:pic>
        <p:nvPicPr>
          <p:cNvPr id="7" name="Imagen 6">
            <a:extLst>
              <a:ext uri="{FF2B5EF4-FFF2-40B4-BE49-F238E27FC236}">
                <a16:creationId xmlns:a16="http://schemas.microsoft.com/office/drawing/2014/main" xmlns="" id="{AAA89782-18E2-4206-9DCF-3F09164AA3E3}"/>
              </a:ext>
            </a:extLst>
          </p:cNvPr>
          <p:cNvPicPr>
            <a:picLocks noChangeAspect="1"/>
          </p:cNvPicPr>
          <p:nvPr/>
        </p:nvPicPr>
        <p:blipFill>
          <a:blip r:embed="rId4"/>
          <a:stretch>
            <a:fillRect/>
          </a:stretch>
        </p:blipFill>
        <p:spPr>
          <a:xfrm rot="16200000">
            <a:off x="2578403" y="617933"/>
            <a:ext cx="4141658" cy="7560839"/>
          </a:xfrm>
          <a:prstGeom prst="rect">
            <a:avLst/>
          </a:prstGeom>
        </p:spPr>
      </p:pic>
    </p:spTree>
    <p:extLst>
      <p:ext uri="{BB962C8B-B14F-4D97-AF65-F5344CB8AC3E}">
        <p14:creationId xmlns:p14="http://schemas.microsoft.com/office/powerpoint/2010/main" val="466057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428696" y="1654138"/>
            <a:ext cx="6286521" cy="646331"/>
          </a:xfrm>
          <a:prstGeom prst="rect">
            <a:avLst/>
          </a:prstGeom>
          <a:noFill/>
        </p:spPr>
        <p:txBody>
          <a:bodyPr wrap="square" rtlCol="0">
            <a:spAutoFit/>
          </a:bodyPr>
          <a:lstStyle/>
          <a:p>
            <a:pPr algn="ctr"/>
            <a:r>
              <a:rPr lang="es-ES" b="1" dirty="0">
                <a:solidFill>
                  <a:srgbClr val="002060"/>
                </a:solidFill>
              </a:rPr>
              <a:t>PRODUCTO 5</a:t>
            </a:r>
          </a:p>
          <a:p>
            <a:pPr algn="ctr"/>
            <a:r>
              <a:rPr lang="es-ES" b="1" dirty="0">
                <a:solidFill>
                  <a:srgbClr val="002060"/>
                </a:solidFill>
              </a:rPr>
              <a:t>ORGANIZADOR GRÁFICO. PROCESO DE INDAGACIÓN. </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028" name="Picture 4" descr="https://scontent.fpbc2-2.fna.fbcdn.net/v/t34.0-12/25437122_1984409388439369_241613962_n.jpg?oh=2e33629f1c9f9357badf7c07b83bb71b&amp;oe=5A3B1083">
            <a:extLst>
              <a:ext uri="{FF2B5EF4-FFF2-40B4-BE49-F238E27FC236}">
                <a16:creationId xmlns:a16="http://schemas.microsoft.com/office/drawing/2014/main" xmlns="" id="{332BCDEB-5BC4-4A89-8D66-1AE7AADAC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466974" y="884021"/>
            <a:ext cx="4067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87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050" name="Picture 2" descr="https://scontent.fpbc2-2.fna.fbcdn.net/v/t34.0-12/25520164_1984412018439106_2002265198_n.jpg?oh=ac3a32256f943c121429cceaab3ce2f9&amp;oe=5A3C2701">
            <a:extLst>
              <a:ext uri="{FF2B5EF4-FFF2-40B4-BE49-F238E27FC236}">
                <a16:creationId xmlns:a16="http://schemas.microsoft.com/office/drawing/2014/main" xmlns="" id="{11F38654-D5F4-4604-B1AA-FEE142C57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3" t="2229" r="2473" b="10584"/>
          <a:stretch/>
        </p:blipFill>
        <p:spPr bwMode="auto">
          <a:xfrm>
            <a:off x="796804" y="2360819"/>
            <a:ext cx="7632848" cy="416572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xmlns="" id="{DADA6E65-BC03-4173-9B8E-7E114C7B21C8}"/>
              </a:ext>
            </a:extLst>
          </p:cNvPr>
          <p:cNvSpPr/>
          <p:nvPr/>
        </p:nvSpPr>
        <p:spPr>
          <a:xfrm>
            <a:off x="3560208" y="1678769"/>
            <a:ext cx="1880708" cy="646331"/>
          </a:xfrm>
          <a:prstGeom prst="rect">
            <a:avLst/>
          </a:prstGeom>
        </p:spPr>
        <p:txBody>
          <a:bodyPr wrap="none">
            <a:spAutoFit/>
          </a:bodyPr>
          <a:lstStyle/>
          <a:p>
            <a:pPr algn="ctr"/>
            <a:r>
              <a:rPr lang="es-ES" b="1" dirty="0">
                <a:solidFill>
                  <a:srgbClr val="002060"/>
                </a:solidFill>
              </a:rPr>
              <a:t>PRODUCTO 6</a:t>
            </a:r>
          </a:p>
          <a:p>
            <a:pPr algn="ctr"/>
            <a:r>
              <a:rPr lang="es-ES" b="1" dirty="0">
                <a:solidFill>
                  <a:srgbClr val="002060"/>
                </a:solidFill>
              </a:rPr>
              <a:t>A.M.E. GENERAL. </a:t>
            </a:r>
          </a:p>
        </p:txBody>
      </p:sp>
    </p:spTree>
    <p:extLst>
      <p:ext uri="{BB962C8B-B14F-4D97-AF65-F5344CB8AC3E}">
        <p14:creationId xmlns:p14="http://schemas.microsoft.com/office/powerpoint/2010/main" val="798714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076" name="Picture 4" descr="https://scontent.fpbc2-2.fna.fbcdn.net/v/t34.0-12/25530251_1984411975105777_2008267522_n.jpg?oh=fc892827a31cee904ab183e1d3b955fd&amp;oe=5A3C45AE">
            <a:extLst>
              <a:ext uri="{FF2B5EF4-FFF2-40B4-BE49-F238E27FC236}">
                <a16:creationId xmlns:a16="http://schemas.microsoft.com/office/drawing/2014/main" xmlns="" id="{69839FE9-5F50-41A7-9B85-F14016519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233" y="1775918"/>
            <a:ext cx="6672804" cy="449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92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14348" y="1683117"/>
            <a:ext cx="7358114" cy="4555093"/>
          </a:xfrm>
          <a:prstGeom prst="rect">
            <a:avLst/>
          </a:prstGeom>
          <a:noFill/>
        </p:spPr>
        <p:txBody>
          <a:bodyPr wrap="square" rtlCol="0">
            <a:spAutoFit/>
          </a:bodyPr>
          <a:lstStyle/>
          <a:p>
            <a:pPr algn="ctr"/>
            <a:r>
              <a:rPr lang="es-ES" sz="2000" b="1" dirty="0">
                <a:solidFill>
                  <a:schemeClr val="tx2">
                    <a:lumMod val="75000"/>
                  </a:schemeClr>
                </a:solidFill>
              </a:rPr>
              <a:t>ÍNDICE DEL PORTAFOLIO</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1. C.A.I.A.C CONCLUSIONES GENERALES.  </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2. GRÁFICO E INSTRUMENTO DE MATERIAS E INTERRELACIÓN. </a:t>
            </a:r>
          </a:p>
          <a:p>
            <a:pPr>
              <a:buFont typeface="Arial" pitchFamily="34" charset="0"/>
              <a:buChar char="•"/>
            </a:pPr>
            <a:endParaRPr lang="es-ES" b="1" dirty="0">
              <a:solidFill>
                <a:schemeClr val="tx2">
                  <a:lumMod val="75000"/>
                </a:schemeClr>
              </a:solidFill>
            </a:endParaRPr>
          </a:p>
          <a:p>
            <a:pPr>
              <a:buFont typeface="Arial" pitchFamily="34" charset="0"/>
              <a:buChar char="•"/>
            </a:pPr>
            <a:endParaRPr lang="es-ES" b="1" dirty="0">
              <a:solidFill>
                <a:schemeClr val="tx2">
                  <a:lumMod val="75000"/>
                </a:schemeClr>
              </a:solidFill>
            </a:endParaRPr>
          </a:p>
          <a:p>
            <a:r>
              <a:rPr lang="es-ES" b="1" dirty="0">
                <a:solidFill>
                  <a:schemeClr val="tx2">
                    <a:lumMod val="75000"/>
                  </a:schemeClr>
                </a:solidFill>
              </a:rPr>
              <a:t>PRODUCTO 3. FOTOGRAFÍAS DE LA SESIÓN. (</a:t>
            </a:r>
            <a:r>
              <a:rPr lang="es-ES" sz="1600" b="1" dirty="0">
                <a:solidFill>
                  <a:schemeClr val="tx2">
                    <a:lumMod val="75000"/>
                  </a:schemeClr>
                </a:solidFill>
              </a:rPr>
              <a:t>TRABAJO REALIZADO Y EQUIPOS</a:t>
            </a:r>
            <a:r>
              <a:rPr lang="es-ES" b="1" dirty="0">
                <a:solidFill>
                  <a:schemeClr val="tx2">
                    <a:lumMod val="75000"/>
                  </a:schemeClr>
                </a:solidFill>
              </a:rPr>
              <a:t>).</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4. ORGANIZADOR GRÁFICO. PREGUNTAS ESENCIALES.</a:t>
            </a: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5. ORGANIZADOR GRÁFICO. PROCESO DE INDAGACIÓN.</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Tree>
    <p:extLst>
      <p:ext uri="{BB962C8B-B14F-4D97-AF65-F5344CB8AC3E}">
        <p14:creationId xmlns:p14="http://schemas.microsoft.com/office/powerpoint/2010/main" val="3966227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4098" name="Picture 2" descr="https://scontent.fpbc2-2.fna.fbcdn.net/v/t34.0-12/25530306_1984411955105779_920781669_n.jpg?oh=1dfe83f6ac6cad367481b0441d883ef6&amp;oe=5A3C01DD">
            <a:extLst>
              <a:ext uri="{FF2B5EF4-FFF2-40B4-BE49-F238E27FC236}">
                <a16:creationId xmlns:a16="http://schemas.microsoft.com/office/drawing/2014/main" xmlns="" id="{48BDC472-DC94-434D-9497-28EEEE85DA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8" r="6627" b="3605"/>
          <a:stretch/>
        </p:blipFill>
        <p:spPr bwMode="auto">
          <a:xfrm>
            <a:off x="539552" y="1921946"/>
            <a:ext cx="7056784" cy="411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50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a:extLst>
              <a:ext uri="{FF2B5EF4-FFF2-40B4-BE49-F238E27FC236}">
                <a16:creationId xmlns:a16="http://schemas.microsoft.com/office/drawing/2014/main" xmlns="" id="{40990FCF-F8F5-4FE6-BB11-5FCD25017D84}"/>
              </a:ext>
            </a:extLst>
          </p:cNvPr>
          <p:cNvSpPr/>
          <p:nvPr/>
        </p:nvSpPr>
        <p:spPr>
          <a:xfrm>
            <a:off x="614410" y="1605636"/>
            <a:ext cx="7458052" cy="646331"/>
          </a:xfrm>
          <a:prstGeom prst="rect">
            <a:avLst/>
          </a:prstGeom>
        </p:spPr>
        <p:txBody>
          <a:bodyPr wrap="square">
            <a:spAutoFit/>
          </a:bodyPr>
          <a:lstStyle/>
          <a:p>
            <a:pPr algn="ctr"/>
            <a:r>
              <a:rPr lang="es-ES" b="1" dirty="0">
                <a:solidFill>
                  <a:srgbClr val="002060"/>
                </a:solidFill>
              </a:rPr>
              <a:t>PRODUCTO 7</a:t>
            </a:r>
          </a:p>
          <a:p>
            <a:pPr algn="ctr"/>
            <a:r>
              <a:rPr lang="es-ES" b="1" dirty="0">
                <a:solidFill>
                  <a:srgbClr val="002060"/>
                </a:solidFill>
              </a:rPr>
              <a:t>E.I.P. RESUMEN (DE TRES PROYECTOS). ELABORADO DE MANERA VIRTUAL. </a:t>
            </a:r>
          </a:p>
        </p:txBody>
      </p:sp>
      <p:pic>
        <p:nvPicPr>
          <p:cNvPr id="5124" name="Picture 4" descr="https://scontent.fpbc2-2.fna.fbcdn.net/v/t35.0-12/25578814_1984417081771933_997593577_o.jpg?oh=51224830ae0736c37aad4b5ae0b4984c&amp;oe=5A3BE7B4">
            <a:extLst>
              <a:ext uri="{FF2B5EF4-FFF2-40B4-BE49-F238E27FC236}">
                <a16:creationId xmlns:a16="http://schemas.microsoft.com/office/drawing/2014/main" xmlns="" id="{8143A14B-6157-4E31-A179-4751D3787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516" y="2468421"/>
            <a:ext cx="7399884" cy="384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09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8194" name="Picture 2" descr="https://scontent.fpbc2-2.fna.fbcdn.net/v/t34.0-12/25555467_1984417071771934_700633011_n.jpg?oh=2f03bf02f465c8b48b9ed436382cb254&amp;oe=5A3AFEF2">
            <a:extLst>
              <a:ext uri="{FF2B5EF4-FFF2-40B4-BE49-F238E27FC236}">
                <a16:creationId xmlns:a16="http://schemas.microsoft.com/office/drawing/2014/main" xmlns="" id="{C7B0535C-4B50-404D-AC06-C5BD43D370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5" t="7475" r="4372"/>
          <a:stretch/>
        </p:blipFill>
        <p:spPr bwMode="auto">
          <a:xfrm>
            <a:off x="1271317" y="1704516"/>
            <a:ext cx="6601366" cy="451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342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7170" name="Picture 2" descr="https://scontent.fpbc2-2.fna.fbcdn.net/v/t34.0-12/20643811_1984417061771935_2044988453_n.jpg?oh=206dcca14de2758a6a54b276b903ab1b&amp;oe=5A3B0C5F">
            <a:extLst>
              <a:ext uri="{FF2B5EF4-FFF2-40B4-BE49-F238E27FC236}">
                <a16:creationId xmlns:a16="http://schemas.microsoft.com/office/drawing/2014/main" xmlns="" id="{868D96A2-DD6E-4275-903E-A352AD3149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8" t="7671" r="6571"/>
          <a:stretch/>
        </p:blipFill>
        <p:spPr bwMode="auto">
          <a:xfrm>
            <a:off x="1187624" y="2016592"/>
            <a:ext cx="6912768" cy="4608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152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6146" name="Picture 2" descr="https://scontent.fpbc2-2.fna.fbcdn.net/v/t34.0-12/25555391_1984417058438602_1699934700_n.jpg?oh=1c7eff1f9394f26bd736668f5c10478c&amp;oe=5A3C3D47">
            <a:extLst>
              <a:ext uri="{FF2B5EF4-FFF2-40B4-BE49-F238E27FC236}">
                <a16:creationId xmlns:a16="http://schemas.microsoft.com/office/drawing/2014/main" xmlns="" id="{D6EE7E9A-3817-413B-8862-39A06C671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42" y="1604080"/>
            <a:ext cx="7166371" cy="482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611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9458" name="Picture 2" descr="https://scontent.fpbc2-2.fna.fbcdn.net/v/t34.0-12/25564907_1984417051771936_1450918062_n.jpg?oh=2772ebddd15be3a50fcd194c021afc1d&amp;oe=5A3BD729">
            <a:extLst>
              <a:ext uri="{FF2B5EF4-FFF2-40B4-BE49-F238E27FC236}">
                <a16:creationId xmlns:a16="http://schemas.microsoft.com/office/drawing/2014/main" xmlns="" id="{FF715A05-C02F-4C77-ADEF-2BBA7836DD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85" t="11468" r="4283"/>
          <a:stretch/>
        </p:blipFill>
        <p:spPr bwMode="auto">
          <a:xfrm>
            <a:off x="1187624" y="2662947"/>
            <a:ext cx="6912768" cy="288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494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8434" name="Picture 2" descr="https://scontent.fpbc2-2.fna.fbcdn.net/v/t34.0-12/25564743_1984417048438603_1277700214_n.jpg?oh=f43368b9159d1b6e3952904f9afe810d&amp;oe=5A3BE047">
            <a:extLst>
              <a:ext uri="{FF2B5EF4-FFF2-40B4-BE49-F238E27FC236}">
                <a16:creationId xmlns:a16="http://schemas.microsoft.com/office/drawing/2014/main" xmlns="" id="{0542E6CB-6185-48EC-B226-7163B0E60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1928801"/>
            <a:ext cx="6615133" cy="356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058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7410" name="Picture 2" descr="https://scontent.fpbc2-2.fna.fbcdn.net/v/t34.0-12/25589826_1984417045105270_152125344_n.jpg?oh=a261c9e21bc4ed6ba3349684c82109ab&amp;oe=5A3C17E4">
            <a:extLst>
              <a:ext uri="{FF2B5EF4-FFF2-40B4-BE49-F238E27FC236}">
                <a16:creationId xmlns:a16="http://schemas.microsoft.com/office/drawing/2014/main" xmlns="" id="{6ED54B0D-4247-45E7-A61F-E7390E359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46" r="5275" b="9149"/>
          <a:stretch/>
        </p:blipFill>
        <p:spPr bwMode="auto">
          <a:xfrm>
            <a:off x="1428695" y="1991849"/>
            <a:ext cx="6815713" cy="388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68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a:extLst>
              <a:ext uri="{FF2B5EF4-FFF2-40B4-BE49-F238E27FC236}">
                <a16:creationId xmlns:a16="http://schemas.microsoft.com/office/drawing/2014/main" xmlns="" id="{CFC31F14-5317-4DBE-B781-531F3BBED1DD}"/>
              </a:ext>
            </a:extLst>
          </p:cNvPr>
          <p:cNvSpPr/>
          <p:nvPr/>
        </p:nvSpPr>
        <p:spPr>
          <a:xfrm>
            <a:off x="879324" y="1818751"/>
            <a:ext cx="7077052" cy="646331"/>
          </a:xfrm>
          <a:prstGeom prst="rect">
            <a:avLst/>
          </a:prstGeom>
        </p:spPr>
        <p:txBody>
          <a:bodyPr wrap="square">
            <a:spAutoFit/>
          </a:bodyPr>
          <a:lstStyle/>
          <a:p>
            <a:pPr algn="ctr"/>
            <a:r>
              <a:rPr lang="es-ES" b="1" dirty="0">
                <a:solidFill>
                  <a:srgbClr val="002060"/>
                </a:solidFill>
              </a:rPr>
              <a:t>PRODUCTO 8</a:t>
            </a:r>
          </a:p>
          <a:p>
            <a:pPr algn="ctr"/>
            <a:r>
              <a:rPr lang="es-ES" b="1" dirty="0">
                <a:solidFill>
                  <a:srgbClr val="002060"/>
                </a:solidFill>
              </a:rPr>
              <a:t>E.I.P. ELABORACIÓN DE PROYECTO. ELABORADO DE MANERA VIRTUAL. </a:t>
            </a:r>
          </a:p>
        </p:txBody>
      </p:sp>
      <p:pic>
        <p:nvPicPr>
          <p:cNvPr id="16386" name="Picture 2" descr="https://scontent.fpbc2-2.fna.fbcdn.net/v/t34.0-12/25529998_1984422931771348_2127291531_n.jpg?oh=5c51385e7860d093ac111dff8ac30c90&amp;oe=5A3BEF72">
            <a:extLst>
              <a:ext uri="{FF2B5EF4-FFF2-40B4-BE49-F238E27FC236}">
                <a16:creationId xmlns:a16="http://schemas.microsoft.com/office/drawing/2014/main" xmlns="" id="{909D1E38-CB6B-4133-8D19-2B8B9E15E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662948"/>
            <a:ext cx="7865120" cy="360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3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5602" name="Picture 2" descr="https://scontent.fpbc2-2.fna.fbcdn.net/v/t34.0-12/25555497_1984422918438016_1260793434_n.jpg?oh=976d38f8afd94a653940fe981cf1327c&amp;oe=5A3C1638">
            <a:extLst>
              <a:ext uri="{FF2B5EF4-FFF2-40B4-BE49-F238E27FC236}">
                <a16:creationId xmlns:a16="http://schemas.microsoft.com/office/drawing/2014/main" xmlns="" id="{1F8FEE28-3011-4499-B65A-2C5FD02AB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90" r="5582"/>
          <a:stretch/>
        </p:blipFill>
        <p:spPr bwMode="auto">
          <a:xfrm>
            <a:off x="668871" y="1848022"/>
            <a:ext cx="7806258" cy="471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36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2285992"/>
            <a:ext cx="7358114" cy="4001095"/>
          </a:xfrm>
          <a:prstGeom prst="rect">
            <a:avLst/>
          </a:prstGeom>
          <a:noFill/>
        </p:spPr>
        <p:txBody>
          <a:bodyPr wrap="square" rtlCol="0">
            <a:spAutoFit/>
          </a:bodyPr>
          <a:lstStyle/>
          <a:p>
            <a:pPr algn="ctr"/>
            <a:r>
              <a:rPr lang="es-ES" sz="2000" b="1" dirty="0">
                <a:solidFill>
                  <a:schemeClr val="tx2">
                    <a:lumMod val="75000"/>
                  </a:schemeClr>
                </a:solidFill>
              </a:rPr>
              <a:t>ÍNDICE DEL PORTAFOLIO</a:t>
            </a:r>
          </a:p>
          <a:p>
            <a:endParaRPr lang="es-ES" b="1" dirty="0">
              <a:solidFill>
                <a:schemeClr val="tx2">
                  <a:lumMod val="75000"/>
                </a:schemeClr>
              </a:solidFill>
            </a:endParaRPr>
          </a:p>
          <a:p>
            <a:r>
              <a:rPr lang="es-ES" b="1" dirty="0">
                <a:solidFill>
                  <a:schemeClr val="tx2">
                    <a:lumMod val="75000"/>
                  </a:schemeClr>
                </a:solidFill>
              </a:rPr>
              <a:t>PRODUCTO 6. A.M.E. GENERAL.</a:t>
            </a:r>
          </a:p>
          <a:p>
            <a:endParaRPr lang="es-ES" b="1" dirty="0">
              <a:solidFill>
                <a:schemeClr val="tx2">
                  <a:lumMod val="75000"/>
                </a:schemeClr>
              </a:solidFill>
            </a:endParaRPr>
          </a:p>
          <a:p>
            <a:endParaRPr lang="es-ES" b="1" dirty="0">
              <a:solidFill>
                <a:schemeClr val="tx2">
                  <a:lumMod val="75000"/>
                </a:schemeClr>
              </a:solidFill>
            </a:endParaRPr>
          </a:p>
          <a:p>
            <a:pPr algn="just"/>
            <a:r>
              <a:rPr lang="es-ES" b="1" dirty="0">
                <a:solidFill>
                  <a:schemeClr val="tx2">
                    <a:lumMod val="75000"/>
                  </a:schemeClr>
                </a:solidFill>
              </a:rPr>
              <a:t>PRODUCTO 7. </a:t>
            </a:r>
            <a:r>
              <a:rPr lang="es-ES" b="1" dirty="0">
                <a:solidFill>
                  <a:srgbClr val="002060"/>
                </a:solidFill>
              </a:rPr>
              <a:t>E.I.P. RESUMEN (DE TRES PROYECTOS). ELABORADO DE MANERA VIRTUAL. </a:t>
            </a:r>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pPr algn="just"/>
            <a:r>
              <a:rPr lang="es-ES" b="1" dirty="0">
                <a:solidFill>
                  <a:schemeClr val="tx2">
                    <a:lumMod val="75000"/>
                  </a:schemeClr>
                </a:solidFill>
              </a:rPr>
              <a:t>PRODUCTO 8. </a:t>
            </a:r>
            <a:r>
              <a:rPr lang="es-ES" b="1" dirty="0">
                <a:solidFill>
                  <a:srgbClr val="002060"/>
                </a:solidFill>
              </a:rPr>
              <a:t>E.I.P. ELABORACIÓN DE PROYECTO. ELABORADO DE MANERA VIRTUAL.</a:t>
            </a:r>
            <a:endParaRPr lang="es-ES" b="1" dirty="0">
              <a:solidFill>
                <a:schemeClr val="tx2">
                  <a:lumMod val="75000"/>
                </a:schemeClr>
              </a:solidFill>
            </a:endParaRPr>
          </a:p>
          <a:p>
            <a:endParaRPr lang="es-ES" b="1" dirty="0">
              <a:solidFill>
                <a:schemeClr val="tx2">
                  <a:lumMod val="75000"/>
                </a:schemeClr>
              </a:solidFill>
            </a:endParaRPr>
          </a:p>
          <a:p>
            <a:endParaRPr lang="es-ES" b="1" dirty="0">
              <a:solidFill>
                <a:schemeClr val="tx2">
                  <a:lumMod val="75000"/>
                </a:schemeClr>
              </a:solidFill>
            </a:endParaRPr>
          </a:p>
          <a:p>
            <a:r>
              <a:rPr lang="es-ES" b="1" dirty="0">
                <a:solidFill>
                  <a:schemeClr val="tx2">
                    <a:lumMod val="75000"/>
                  </a:schemeClr>
                </a:solidFill>
              </a:rPr>
              <a:t>PRODUCTO 9. </a:t>
            </a:r>
            <a:r>
              <a:rPr lang="es-ES" b="1" dirty="0">
                <a:solidFill>
                  <a:srgbClr val="002060"/>
                </a:solidFill>
              </a:rPr>
              <a:t>FOTOGRAFÍAS DE LA SESIÓN 2A.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Tree>
    <p:extLst>
      <p:ext uri="{BB962C8B-B14F-4D97-AF65-F5344CB8AC3E}">
        <p14:creationId xmlns:p14="http://schemas.microsoft.com/office/powerpoint/2010/main" val="20180406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15362" name="Picture 2" descr="https://scontent.fpbc2-2.fna.fbcdn.net/v/t34.0-12/25589894_1984422901771351_24253917_n.jpg?oh=e98ad64ec1fed8cf598fb59487fbb059&amp;oe=5A3BE720">
            <a:extLst>
              <a:ext uri="{FF2B5EF4-FFF2-40B4-BE49-F238E27FC236}">
                <a16:creationId xmlns:a16="http://schemas.microsoft.com/office/drawing/2014/main" xmlns="" id="{6F3CD424-28FF-4D22-9EC2-8DAA7E1DE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740206"/>
            <a:ext cx="8315325" cy="435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567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8674" name="Picture 2" descr="https://scontent.fpbc2-2.fna.fbcdn.net/v/t34.0-12/25555692_1984422891771352_217271027_n.jpg?oh=e672e8db65ee103d6e2b77c4a5b8b1d0&amp;oe=5A3C1E1F">
            <a:extLst>
              <a:ext uri="{FF2B5EF4-FFF2-40B4-BE49-F238E27FC236}">
                <a16:creationId xmlns:a16="http://schemas.microsoft.com/office/drawing/2014/main" xmlns="" id="{6F01A991-9D6B-49C9-8A1B-86DFEF3139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43"/>
          <a:stretch/>
        </p:blipFill>
        <p:spPr bwMode="auto">
          <a:xfrm>
            <a:off x="614363" y="1633707"/>
            <a:ext cx="7342013" cy="496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7004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7650" name="Picture 2" descr="https://scontent.fpbc2-2.fna.fbcdn.net/v/t34.0-12/25564656_1984422888438019_465370199_n.jpg?oh=eeab43e4cd177ed858085223f32338c7&amp;oe=5A3BC317">
            <a:extLst>
              <a:ext uri="{FF2B5EF4-FFF2-40B4-BE49-F238E27FC236}">
                <a16:creationId xmlns:a16="http://schemas.microsoft.com/office/drawing/2014/main" xmlns="" id="{B6C62863-DD29-47ED-953C-1FBC79578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 y="2264192"/>
            <a:ext cx="746760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215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4578" name="Picture 2" descr="https://scontent.fpbc2-2.fna.fbcdn.net/v/t34.0-12/25593424_1984422881771353_682487811_n.jpg?oh=335881501c6c77f720c7e6a93e851ad5&amp;oe=5A3C1775">
            <a:extLst>
              <a:ext uri="{FF2B5EF4-FFF2-40B4-BE49-F238E27FC236}">
                <a16:creationId xmlns:a16="http://schemas.microsoft.com/office/drawing/2014/main" xmlns="" id="{75BA30C6-B867-4D38-A1C3-944F916AB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2000217"/>
            <a:ext cx="7080250" cy="387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07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4"/>
          <a:srcRect/>
          <a:stretch>
            <a:fillRect/>
          </a:stretch>
        </p:blipFill>
        <p:spPr bwMode="auto">
          <a:xfrm>
            <a:off x="357158" y="357166"/>
            <a:ext cx="1071538" cy="1214446"/>
          </a:xfrm>
          <a:prstGeom prst="rect">
            <a:avLst/>
          </a:prstGeom>
          <a:noFill/>
        </p:spPr>
      </p:pic>
      <p:pic>
        <p:nvPicPr>
          <p:cNvPr id="26626" name="Picture 2" descr="https://scontent.fpbc2-2.fna.fbcdn.net/v/t34.0-12/25627380_1984422878438020_1629667990_n.jpg?oh=a742921fa9657e1628067824b0bc13cb&amp;oe=5A3BCBC8">
            <a:extLst>
              <a:ext uri="{FF2B5EF4-FFF2-40B4-BE49-F238E27FC236}">
                <a16:creationId xmlns:a16="http://schemas.microsoft.com/office/drawing/2014/main" xmlns="" id="{2740D581-52A1-41E3-B84E-AD170B602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013" y="2016593"/>
            <a:ext cx="6402387" cy="434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343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3554" name="Picture 2" descr="https://scontent.fpbc2-2.fna.fbcdn.net/v/t34.0-12/25589723_1984422871771354_201316559_n.jpg?oh=fe1c03579b636633e4ec30870d71bba9&amp;oe=5A3C010D">
            <a:extLst>
              <a:ext uri="{FF2B5EF4-FFF2-40B4-BE49-F238E27FC236}">
                <a16:creationId xmlns:a16="http://schemas.microsoft.com/office/drawing/2014/main" xmlns="" id="{469C6C3D-B794-4A2D-85AA-C0D4E4F3C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466850"/>
            <a:ext cx="76581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347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2530" name="Picture 2" descr="https://scontent.fpbc2-2.fna.fbcdn.net/v/t34.0-12/25593613_1984422868438021_2050837914_n.jpg?oh=331f74e4d3fc9bb123721b4e5fe19ff9&amp;oe=5A3B0804">
            <a:extLst>
              <a:ext uri="{FF2B5EF4-FFF2-40B4-BE49-F238E27FC236}">
                <a16:creationId xmlns:a16="http://schemas.microsoft.com/office/drawing/2014/main" xmlns="" id="{83CD7570-41BB-440C-A7B1-2A3B65314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1848022"/>
            <a:ext cx="8124825" cy="451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75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1506" name="Picture 2" descr="https://scontent.fpbc2-2.fna.fbcdn.net/v/t34.0-12/25555518_1984422861771355_1023976746_n.jpg?oh=05e7664197a6d236f50112c3c990f537&amp;oe=5A3C1E23">
            <a:extLst>
              <a:ext uri="{FF2B5EF4-FFF2-40B4-BE49-F238E27FC236}">
                <a16:creationId xmlns:a16="http://schemas.microsoft.com/office/drawing/2014/main" xmlns="" id="{BD371385-7CDB-4A7C-B677-FD576B36E4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32" r="2465"/>
          <a:stretch/>
        </p:blipFill>
        <p:spPr bwMode="auto">
          <a:xfrm>
            <a:off x="633413" y="2000216"/>
            <a:ext cx="7683003" cy="433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3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0482" name="Picture 2" descr="https://scontent.fpbc2-2.fna.fbcdn.net/v/t34.0-12/25530125_1984422848438023_460770058_n.jpg?oh=efee854054e0e57f763b928de87a2cc3&amp;oe=5A3C2147">
            <a:extLst>
              <a:ext uri="{FF2B5EF4-FFF2-40B4-BE49-F238E27FC236}">
                <a16:creationId xmlns:a16="http://schemas.microsoft.com/office/drawing/2014/main" xmlns="" id="{DD258EFB-CDAA-4E09-BB24-7E9D862BA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 y="2265830"/>
            <a:ext cx="7629525"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574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1746" name="Picture 2" descr="https://scontent.fpbc2-2.fna.fbcdn.net/v/t34.0-12/25564512_1984422845104690_1342818546_n.jpg?oh=2e768927c03e7d78519cd4e3dabc230c&amp;oe=5A3BCB3F">
            <a:extLst>
              <a:ext uri="{FF2B5EF4-FFF2-40B4-BE49-F238E27FC236}">
                <a16:creationId xmlns:a16="http://schemas.microsoft.com/office/drawing/2014/main" xmlns="" id="{3E2070D5-7B7C-4104-9A01-E31309FCC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740206"/>
            <a:ext cx="7581900" cy="447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032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821505" y="1985246"/>
            <a:ext cx="7358114" cy="4893647"/>
          </a:xfrm>
          <a:prstGeom prst="rect">
            <a:avLst/>
          </a:prstGeom>
          <a:noFill/>
        </p:spPr>
        <p:txBody>
          <a:bodyPr wrap="square" rtlCol="0">
            <a:spAutoFit/>
          </a:bodyPr>
          <a:lstStyle/>
          <a:p>
            <a:pPr algn="ctr"/>
            <a:r>
              <a:rPr lang="es-ES" sz="2000" b="1" dirty="0">
                <a:solidFill>
                  <a:schemeClr val="tx2">
                    <a:lumMod val="75000"/>
                  </a:schemeClr>
                </a:solidFill>
              </a:rPr>
              <a:t>ÍNDICE DEL PORTAFOLIO</a:t>
            </a:r>
          </a:p>
          <a:p>
            <a:endParaRPr lang="es-ES" b="1" dirty="0">
              <a:solidFill>
                <a:schemeClr val="tx2">
                  <a:lumMod val="75000"/>
                </a:schemeClr>
              </a:solidFill>
            </a:endParaRPr>
          </a:p>
          <a:p>
            <a:r>
              <a:rPr lang="es-ES" sz="1600" b="1" dirty="0">
                <a:solidFill>
                  <a:schemeClr val="tx2">
                    <a:lumMod val="75000"/>
                  </a:schemeClr>
                </a:solidFill>
              </a:rPr>
              <a:t>PRODUCTO 10. ORGANIZADOR GRÁFICO SOBRE TIPOS DE EVALUACIÓN  </a:t>
            </a:r>
          </a:p>
          <a:p>
            <a:r>
              <a:rPr lang="es-ES" sz="1600" b="1" dirty="0">
                <a:solidFill>
                  <a:schemeClr val="tx2">
                    <a:lumMod val="75000"/>
                  </a:schemeClr>
                </a:solidFill>
              </a:rPr>
              <a:t>                            (TRABAJO INDIVIDUAL )</a:t>
            </a:r>
          </a:p>
          <a:p>
            <a:endParaRPr lang="es-ES" sz="1600" b="1" dirty="0">
              <a:solidFill>
                <a:schemeClr val="tx2">
                  <a:lumMod val="75000"/>
                </a:schemeClr>
              </a:solidFill>
            </a:endParaRPr>
          </a:p>
          <a:p>
            <a:pPr algn="just"/>
            <a:r>
              <a:rPr lang="es-ES" sz="1600" b="1" dirty="0">
                <a:solidFill>
                  <a:schemeClr val="tx2">
                    <a:lumMod val="75000"/>
                  </a:schemeClr>
                </a:solidFill>
              </a:rPr>
              <a:t>PRODUCTO 11. REFLEXIÓN SOBRE EL PROYECTO GALERÍA </a:t>
            </a:r>
          </a:p>
          <a:p>
            <a:pPr algn="just"/>
            <a:r>
              <a:rPr lang="es-ES" sz="1600" b="1" dirty="0">
                <a:solidFill>
                  <a:schemeClr val="tx2">
                    <a:lumMod val="75000"/>
                  </a:schemeClr>
                </a:solidFill>
              </a:rPr>
              <a:t>	        (TRABAJO INDIVIDUAL)</a:t>
            </a:r>
            <a:r>
              <a:rPr lang="es-ES" sz="1600" b="1" dirty="0">
                <a:solidFill>
                  <a:srgbClr val="002060"/>
                </a:solidFill>
              </a:rPr>
              <a:t> </a:t>
            </a:r>
            <a:endParaRPr lang="es-ES" sz="1600" b="1" dirty="0">
              <a:solidFill>
                <a:schemeClr val="tx2">
                  <a:lumMod val="75000"/>
                </a:schemeClr>
              </a:solidFill>
            </a:endParaRPr>
          </a:p>
          <a:p>
            <a:endParaRPr lang="es-ES" sz="1600" b="1" dirty="0">
              <a:solidFill>
                <a:schemeClr val="tx2">
                  <a:lumMod val="75000"/>
                </a:schemeClr>
              </a:solidFill>
            </a:endParaRPr>
          </a:p>
          <a:p>
            <a:pPr algn="just"/>
            <a:r>
              <a:rPr lang="es-ES" sz="1600" b="1" dirty="0">
                <a:solidFill>
                  <a:schemeClr val="tx2">
                    <a:lumMod val="75000"/>
                  </a:schemeClr>
                </a:solidFill>
              </a:rPr>
              <a:t>PRODUCTO 12. INSTRUMENTOS PARA EVALUAR ACTIVIDADES POR ASIGNATURA 	           (TRABAJO INDIVIDUAL)</a:t>
            </a:r>
          </a:p>
          <a:p>
            <a:endParaRPr lang="es-ES" sz="1600" b="1" dirty="0">
              <a:solidFill>
                <a:schemeClr val="tx2">
                  <a:lumMod val="75000"/>
                </a:schemeClr>
              </a:solidFill>
            </a:endParaRPr>
          </a:p>
          <a:p>
            <a:r>
              <a:rPr lang="es-ES" sz="1600" b="1" dirty="0">
                <a:solidFill>
                  <a:schemeClr val="tx2">
                    <a:lumMod val="75000"/>
                  </a:schemeClr>
                </a:solidFill>
              </a:rPr>
              <a:t>PRODUCTO 13. </a:t>
            </a:r>
            <a:r>
              <a:rPr lang="es-ES" sz="1600" b="1" dirty="0">
                <a:solidFill>
                  <a:srgbClr val="002060"/>
                </a:solidFill>
              </a:rPr>
              <a:t>REFLEXIÓN SOBRE EL PROYECTO GALERIA </a:t>
            </a:r>
          </a:p>
          <a:p>
            <a:r>
              <a:rPr lang="es-ES" sz="1600" b="1" dirty="0">
                <a:solidFill>
                  <a:srgbClr val="002060"/>
                </a:solidFill>
              </a:rPr>
              <a:t>	         (GRUPAL)</a:t>
            </a:r>
          </a:p>
          <a:p>
            <a:endParaRPr lang="es-ES" sz="1600" b="1" dirty="0">
              <a:solidFill>
                <a:srgbClr val="002060"/>
              </a:solidFill>
            </a:endParaRPr>
          </a:p>
          <a:p>
            <a:r>
              <a:rPr lang="es-ES" sz="1600" b="1" dirty="0">
                <a:solidFill>
                  <a:srgbClr val="002060"/>
                </a:solidFill>
              </a:rPr>
              <a:t>PRODUCTO 14. INSTRUMENTOS PARA DAR SEGUIMIENTO Y EVALUAR EL PROYECTO    	         (GRUPAL)</a:t>
            </a:r>
          </a:p>
          <a:p>
            <a:endParaRPr lang="es-ES" sz="1600" b="1" dirty="0">
              <a:solidFill>
                <a:srgbClr val="002060"/>
              </a:solidFill>
            </a:endParaRPr>
          </a:p>
          <a:p>
            <a:r>
              <a:rPr lang="es-ES" sz="1600" b="1" dirty="0">
                <a:solidFill>
                  <a:schemeClr val="tx2">
                    <a:lumMod val="75000"/>
                  </a:schemeClr>
                </a:solidFill>
              </a:rPr>
              <a:t>PRODUCTO 15. </a:t>
            </a:r>
            <a:r>
              <a:rPr lang="es-ES" sz="1600" b="1" dirty="0">
                <a:solidFill>
                  <a:srgbClr val="002060"/>
                </a:solidFill>
              </a:rPr>
              <a:t>FOTOGRAFÍAS DE LA SESIÓN 3A. R.T. </a:t>
            </a:r>
            <a:endParaRPr lang="es-ES" sz="1600" b="1" dirty="0">
              <a:solidFill>
                <a:schemeClr val="tx2">
                  <a:lumMod val="75000"/>
                </a:schemeClr>
              </a:solidFill>
            </a:endParaRPr>
          </a:p>
          <a:p>
            <a:endParaRPr lang="es-ES" sz="16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Tree>
    <p:extLst>
      <p:ext uri="{BB962C8B-B14F-4D97-AF65-F5344CB8AC3E}">
        <p14:creationId xmlns:p14="http://schemas.microsoft.com/office/powerpoint/2010/main" val="25839408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0722" name="Picture 2" descr="https://scontent.fpbc2-2.fna.fbcdn.net/v/t34.0-12/25593349_1984422831771358_1555259481_n.jpg?oh=d27ad8c30e283f2100e14401f9de83a4&amp;oe=5A3BFAC7">
            <a:extLst>
              <a:ext uri="{FF2B5EF4-FFF2-40B4-BE49-F238E27FC236}">
                <a16:creationId xmlns:a16="http://schemas.microsoft.com/office/drawing/2014/main" xmlns="" id="{E4E7CBBE-9F99-4DE3-9617-403415EB5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2" y="1895489"/>
            <a:ext cx="7572375"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43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a:extLst>
              <a:ext uri="{FF2B5EF4-FFF2-40B4-BE49-F238E27FC236}">
                <a16:creationId xmlns:a16="http://schemas.microsoft.com/office/drawing/2014/main" xmlns="" id="{40D1217C-1D28-4F9D-A109-09630313E895}"/>
              </a:ext>
            </a:extLst>
          </p:cNvPr>
          <p:cNvSpPr/>
          <p:nvPr/>
        </p:nvSpPr>
        <p:spPr>
          <a:xfrm>
            <a:off x="892926" y="1760654"/>
            <a:ext cx="7207465" cy="646331"/>
          </a:xfrm>
          <a:prstGeom prst="rect">
            <a:avLst/>
          </a:prstGeom>
        </p:spPr>
        <p:txBody>
          <a:bodyPr wrap="square">
            <a:spAutoFit/>
          </a:bodyPr>
          <a:lstStyle/>
          <a:p>
            <a:pPr algn="ctr"/>
            <a:r>
              <a:rPr lang="es-ES" b="1" dirty="0">
                <a:solidFill>
                  <a:srgbClr val="002060"/>
                </a:solidFill>
              </a:rPr>
              <a:t>PRODUCTO 9 </a:t>
            </a:r>
          </a:p>
          <a:p>
            <a:pPr algn="ctr"/>
            <a:r>
              <a:rPr lang="es-ES" b="1" dirty="0">
                <a:solidFill>
                  <a:srgbClr val="002060"/>
                </a:solidFill>
              </a:rPr>
              <a:t>FOTOGRAFÍAS DE LA SESIÓN 2A. R.T. </a:t>
            </a:r>
            <a:r>
              <a:rPr lang="es-ES" b="1" dirty="0"/>
              <a:t>	</a:t>
            </a:r>
          </a:p>
        </p:txBody>
      </p:sp>
      <p:pic>
        <p:nvPicPr>
          <p:cNvPr id="7" name="Imagen 6">
            <a:extLst>
              <a:ext uri="{FF2B5EF4-FFF2-40B4-BE49-F238E27FC236}">
                <a16:creationId xmlns:a16="http://schemas.microsoft.com/office/drawing/2014/main" xmlns="" id="{B2D7121D-820E-4D7E-BE2B-B88EB84F99CE}"/>
              </a:ext>
            </a:extLst>
          </p:cNvPr>
          <p:cNvPicPr>
            <a:picLocks noChangeAspect="1"/>
          </p:cNvPicPr>
          <p:nvPr/>
        </p:nvPicPr>
        <p:blipFill>
          <a:blip r:embed="rId4"/>
          <a:stretch>
            <a:fillRect/>
          </a:stretch>
        </p:blipFill>
        <p:spPr>
          <a:xfrm>
            <a:off x="1567677" y="2715055"/>
            <a:ext cx="6532713" cy="3257102"/>
          </a:xfrm>
          <a:prstGeom prst="rect">
            <a:avLst/>
          </a:prstGeom>
        </p:spPr>
      </p:pic>
      <p:sp>
        <p:nvSpPr>
          <p:cNvPr id="3" name="CuadroTexto 2">
            <a:extLst>
              <a:ext uri="{FF2B5EF4-FFF2-40B4-BE49-F238E27FC236}">
                <a16:creationId xmlns:a16="http://schemas.microsoft.com/office/drawing/2014/main" xmlns="" id="{C5A07743-DAEB-4E36-81CC-E3D8A4F623EC}"/>
              </a:ext>
            </a:extLst>
          </p:cNvPr>
          <p:cNvSpPr txBox="1"/>
          <p:nvPr/>
        </p:nvSpPr>
        <p:spPr>
          <a:xfrm>
            <a:off x="3635896" y="6165304"/>
            <a:ext cx="2952328" cy="369332"/>
          </a:xfrm>
          <a:prstGeom prst="rect">
            <a:avLst/>
          </a:prstGeom>
          <a:noFill/>
        </p:spPr>
        <p:txBody>
          <a:bodyPr wrap="square" rtlCol="0">
            <a:spAutoFit/>
          </a:bodyPr>
          <a:lstStyle/>
          <a:p>
            <a:r>
              <a:rPr lang="es-ES" b="1" dirty="0"/>
              <a:t>GRUPOS HETEROGÉNEOS </a:t>
            </a:r>
          </a:p>
        </p:txBody>
      </p:sp>
    </p:spTree>
    <p:extLst>
      <p:ext uri="{BB962C8B-B14F-4D97-AF65-F5344CB8AC3E}">
        <p14:creationId xmlns:p14="http://schemas.microsoft.com/office/powerpoint/2010/main" val="19102089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7" name="Imagen 6">
            <a:extLst>
              <a:ext uri="{FF2B5EF4-FFF2-40B4-BE49-F238E27FC236}">
                <a16:creationId xmlns:a16="http://schemas.microsoft.com/office/drawing/2014/main" xmlns="" id="{C8A0D3F0-6536-4301-A9F2-7DDA5AE26769}"/>
              </a:ext>
            </a:extLst>
          </p:cNvPr>
          <p:cNvPicPr>
            <a:picLocks noChangeAspect="1"/>
          </p:cNvPicPr>
          <p:nvPr/>
        </p:nvPicPr>
        <p:blipFill>
          <a:blip r:embed="rId4"/>
          <a:stretch>
            <a:fillRect/>
          </a:stretch>
        </p:blipFill>
        <p:spPr>
          <a:xfrm>
            <a:off x="892926" y="3187382"/>
            <a:ext cx="3391041" cy="3170576"/>
          </a:xfrm>
          <a:prstGeom prst="rect">
            <a:avLst/>
          </a:prstGeom>
        </p:spPr>
      </p:pic>
      <p:pic>
        <p:nvPicPr>
          <p:cNvPr id="13" name="Imagen 12">
            <a:extLst>
              <a:ext uri="{FF2B5EF4-FFF2-40B4-BE49-F238E27FC236}">
                <a16:creationId xmlns:a16="http://schemas.microsoft.com/office/drawing/2014/main" xmlns="" id="{AAE25FD5-2378-4502-8B78-6B2F3C466742}"/>
              </a:ext>
            </a:extLst>
          </p:cNvPr>
          <p:cNvPicPr>
            <a:picLocks noChangeAspect="1"/>
          </p:cNvPicPr>
          <p:nvPr/>
        </p:nvPicPr>
        <p:blipFill>
          <a:blip r:embed="rId5"/>
          <a:stretch>
            <a:fillRect/>
          </a:stretch>
        </p:blipFill>
        <p:spPr>
          <a:xfrm>
            <a:off x="4716016" y="2258687"/>
            <a:ext cx="3713635" cy="2959501"/>
          </a:xfrm>
          <a:prstGeom prst="rect">
            <a:avLst/>
          </a:prstGeom>
        </p:spPr>
      </p:pic>
      <p:sp>
        <p:nvSpPr>
          <p:cNvPr id="10" name="7 CuadroTexto">
            <a:extLst>
              <a:ext uri="{FF2B5EF4-FFF2-40B4-BE49-F238E27FC236}">
                <a16:creationId xmlns:a16="http://schemas.microsoft.com/office/drawing/2014/main" xmlns="" id="{411F4C81-995B-4798-94AA-A500138440A2}"/>
              </a:ext>
            </a:extLst>
          </p:cNvPr>
          <p:cNvSpPr txBox="1"/>
          <p:nvPr/>
        </p:nvSpPr>
        <p:spPr>
          <a:xfrm>
            <a:off x="892926" y="2345895"/>
            <a:ext cx="2990706" cy="369332"/>
          </a:xfrm>
          <a:prstGeom prst="rect">
            <a:avLst/>
          </a:prstGeom>
          <a:noFill/>
        </p:spPr>
        <p:txBody>
          <a:bodyPr wrap="square" rtlCol="0">
            <a:spAutoFit/>
          </a:bodyPr>
          <a:lstStyle/>
          <a:p>
            <a:r>
              <a:rPr lang="es-ES" b="1" dirty="0"/>
              <a:t>GRUPOS HETEROGÉNEOS </a:t>
            </a:r>
          </a:p>
        </p:txBody>
      </p:sp>
      <p:sp>
        <p:nvSpPr>
          <p:cNvPr id="2" name="Rectángulo 1">
            <a:extLst>
              <a:ext uri="{FF2B5EF4-FFF2-40B4-BE49-F238E27FC236}">
                <a16:creationId xmlns:a16="http://schemas.microsoft.com/office/drawing/2014/main" xmlns="" id="{EB365DB3-0A47-4AD9-A135-0EA56946DE8E}"/>
              </a:ext>
            </a:extLst>
          </p:cNvPr>
          <p:cNvSpPr/>
          <p:nvPr/>
        </p:nvSpPr>
        <p:spPr>
          <a:xfrm>
            <a:off x="2000833" y="1602407"/>
            <a:ext cx="4572000" cy="646331"/>
          </a:xfrm>
          <a:prstGeom prst="rect">
            <a:avLst/>
          </a:prstGeom>
        </p:spPr>
        <p:txBody>
          <a:bodyPr>
            <a:spAutoFit/>
          </a:bodyPr>
          <a:lstStyle/>
          <a:p>
            <a:pPr algn="ctr"/>
            <a:r>
              <a:rPr lang="es-ES" b="1" dirty="0">
                <a:solidFill>
                  <a:srgbClr val="002060"/>
                </a:solidFill>
              </a:rPr>
              <a:t>PRODUCTO 9 </a:t>
            </a:r>
          </a:p>
          <a:p>
            <a:pPr algn="ctr"/>
            <a:r>
              <a:rPr lang="es-ES" b="1" dirty="0">
                <a:solidFill>
                  <a:srgbClr val="002060"/>
                </a:solidFill>
              </a:rPr>
              <a:t>FOTOGRAFÍAS DE LA SESIÓN 2A. R.T. </a:t>
            </a:r>
            <a:endParaRPr lang="es-ES" dirty="0"/>
          </a:p>
        </p:txBody>
      </p:sp>
    </p:spTree>
    <p:extLst>
      <p:ext uri="{BB962C8B-B14F-4D97-AF65-F5344CB8AC3E}">
        <p14:creationId xmlns:p14="http://schemas.microsoft.com/office/powerpoint/2010/main" val="3137752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a:extLst>
              <a:ext uri="{FF2B5EF4-FFF2-40B4-BE49-F238E27FC236}">
                <a16:creationId xmlns:a16="http://schemas.microsoft.com/office/drawing/2014/main" xmlns="" id="{ADCFFCDD-B64A-4198-998A-DEF00CEBE491}"/>
              </a:ext>
            </a:extLst>
          </p:cNvPr>
          <p:cNvPicPr>
            <a:picLocks noChangeAspect="1"/>
          </p:cNvPicPr>
          <p:nvPr/>
        </p:nvPicPr>
        <p:blipFill>
          <a:blip r:embed="rId4"/>
          <a:stretch>
            <a:fillRect/>
          </a:stretch>
        </p:blipFill>
        <p:spPr>
          <a:xfrm>
            <a:off x="563903" y="2274425"/>
            <a:ext cx="3720065" cy="2621940"/>
          </a:xfrm>
          <a:prstGeom prst="rect">
            <a:avLst/>
          </a:prstGeom>
        </p:spPr>
      </p:pic>
      <p:pic>
        <p:nvPicPr>
          <p:cNvPr id="10" name="Imagen 9">
            <a:extLst>
              <a:ext uri="{FF2B5EF4-FFF2-40B4-BE49-F238E27FC236}">
                <a16:creationId xmlns:a16="http://schemas.microsoft.com/office/drawing/2014/main" xmlns="" id="{4E8B593A-B903-457E-9C99-56DF173E1644}"/>
              </a:ext>
            </a:extLst>
          </p:cNvPr>
          <p:cNvPicPr>
            <a:picLocks noChangeAspect="1"/>
          </p:cNvPicPr>
          <p:nvPr/>
        </p:nvPicPr>
        <p:blipFill>
          <a:blip r:embed="rId5"/>
          <a:stretch>
            <a:fillRect/>
          </a:stretch>
        </p:blipFill>
        <p:spPr>
          <a:xfrm>
            <a:off x="4466953" y="3812743"/>
            <a:ext cx="4572000" cy="2571750"/>
          </a:xfrm>
          <a:prstGeom prst="rect">
            <a:avLst/>
          </a:prstGeom>
        </p:spPr>
      </p:pic>
      <p:sp>
        <p:nvSpPr>
          <p:cNvPr id="11" name="7 CuadroTexto">
            <a:extLst>
              <a:ext uri="{FF2B5EF4-FFF2-40B4-BE49-F238E27FC236}">
                <a16:creationId xmlns:a16="http://schemas.microsoft.com/office/drawing/2014/main" xmlns="" id="{4A8EE3E5-348C-45DB-BFB1-B4E1598B9EC7}"/>
              </a:ext>
            </a:extLst>
          </p:cNvPr>
          <p:cNvSpPr txBox="1"/>
          <p:nvPr/>
        </p:nvSpPr>
        <p:spPr>
          <a:xfrm>
            <a:off x="4860034" y="2628485"/>
            <a:ext cx="2990706" cy="369332"/>
          </a:xfrm>
          <a:prstGeom prst="rect">
            <a:avLst/>
          </a:prstGeom>
          <a:noFill/>
        </p:spPr>
        <p:txBody>
          <a:bodyPr wrap="square" rtlCol="0">
            <a:spAutoFit/>
          </a:bodyPr>
          <a:lstStyle/>
          <a:p>
            <a:r>
              <a:rPr lang="es-ES" b="1" dirty="0"/>
              <a:t>GRUPOS HETEROGÉNEOS </a:t>
            </a:r>
          </a:p>
        </p:txBody>
      </p:sp>
      <p:sp>
        <p:nvSpPr>
          <p:cNvPr id="2" name="Rectángulo 1">
            <a:extLst>
              <a:ext uri="{FF2B5EF4-FFF2-40B4-BE49-F238E27FC236}">
                <a16:creationId xmlns:a16="http://schemas.microsoft.com/office/drawing/2014/main" xmlns="" id="{8F5E2AB6-2E44-47A6-A34F-7C08A2706AAE}"/>
              </a:ext>
            </a:extLst>
          </p:cNvPr>
          <p:cNvSpPr/>
          <p:nvPr/>
        </p:nvSpPr>
        <p:spPr>
          <a:xfrm>
            <a:off x="2250281" y="1577956"/>
            <a:ext cx="4572000" cy="646331"/>
          </a:xfrm>
          <a:prstGeom prst="rect">
            <a:avLst/>
          </a:prstGeom>
        </p:spPr>
        <p:txBody>
          <a:bodyPr>
            <a:spAutoFit/>
          </a:bodyPr>
          <a:lstStyle/>
          <a:p>
            <a:pPr algn="ctr"/>
            <a:r>
              <a:rPr lang="es-ES" b="1" dirty="0">
                <a:solidFill>
                  <a:srgbClr val="002060"/>
                </a:solidFill>
              </a:rPr>
              <a:t>PRODUCTO 9 </a:t>
            </a:r>
          </a:p>
          <a:p>
            <a:pPr algn="ctr"/>
            <a:r>
              <a:rPr lang="es-ES" b="1" dirty="0">
                <a:solidFill>
                  <a:srgbClr val="002060"/>
                </a:solidFill>
              </a:rPr>
              <a:t>FOTOGRAFÍAS DE LA SESIÓN 2A. R.T. </a:t>
            </a:r>
            <a:endParaRPr lang="es-ES" dirty="0"/>
          </a:p>
        </p:txBody>
      </p:sp>
    </p:spTree>
    <p:extLst>
      <p:ext uri="{BB962C8B-B14F-4D97-AF65-F5344CB8AC3E}">
        <p14:creationId xmlns:p14="http://schemas.microsoft.com/office/powerpoint/2010/main" val="39626836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a:extLst>
              <a:ext uri="{FF2B5EF4-FFF2-40B4-BE49-F238E27FC236}">
                <a16:creationId xmlns:a16="http://schemas.microsoft.com/office/drawing/2014/main" xmlns="" id="{3F51CA40-1D40-4F94-8C50-F6A017AB7906}"/>
              </a:ext>
            </a:extLst>
          </p:cNvPr>
          <p:cNvPicPr>
            <a:picLocks noChangeAspect="1"/>
          </p:cNvPicPr>
          <p:nvPr/>
        </p:nvPicPr>
        <p:blipFill>
          <a:blip r:embed="rId4"/>
          <a:stretch>
            <a:fillRect/>
          </a:stretch>
        </p:blipFill>
        <p:spPr>
          <a:xfrm>
            <a:off x="523108" y="1643050"/>
            <a:ext cx="4572000" cy="2571750"/>
          </a:xfrm>
          <a:prstGeom prst="rect">
            <a:avLst/>
          </a:prstGeom>
        </p:spPr>
      </p:pic>
      <p:pic>
        <p:nvPicPr>
          <p:cNvPr id="10" name="Imagen 9">
            <a:extLst>
              <a:ext uri="{FF2B5EF4-FFF2-40B4-BE49-F238E27FC236}">
                <a16:creationId xmlns:a16="http://schemas.microsoft.com/office/drawing/2014/main" xmlns="" id="{B54FAFA7-31FA-44CB-969D-B59B00187275}"/>
              </a:ext>
            </a:extLst>
          </p:cNvPr>
          <p:cNvPicPr>
            <a:picLocks noChangeAspect="1"/>
          </p:cNvPicPr>
          <p:nvPr/>
        </p:nvPicPr>
        <p:blipFill>
          <a:blip r:embed="rId5"/>
          <a:stretch>
            <a:fillRect/>
          </a:stretch>
        </p:blipFill>
        <p:spPr>
          <a:xfrm>
            <a:off x="4393405" y="3929075"/>
            <a:ext cx="4572000" cy="2571750"/>
          </a:xfrm>
          <a:prstGeom prst="rect">
            <a:avLst/>
          </a:prstGeom>
        </p:spPr>
      </p:pic>
      <p:sp>
        <p:nvSpPr>
          <p:cNvPr id="11" name="7 CuadroTexto">
            <a:extLst>
              <a:ext uri="{FF2B5EF4-FFF2-40B4-BE49-F238E27FC236}">
                <a16:creationId xmlns:a16="http://schemas.microsoft.com/office/drawing/2014/main" xmlns="" id="{23E38939-4633-4946-B573-F83FBFD1D62F}"/>
              </a:ext>
            </a:extLst>
          </p:cNvPr>
          <p:cNvSpPr txBox="1"/>
          <p:nvPr/>
        </p:nvSpPr>
        <p:spPr>
          <a:xfrm>
            <a:off x="962904" y="5059932"/>
            <a:ext cx="2990706" cy="369332"/>
          </a:xfrm>
          <a:prstGeom prst="rect">
            <a:avLst/>
          </a:prstGeom>
          <a:noFill/>
        </p:spPr>
        <p:txBody>
          <a:bodyPr wrap="square" rtlCol="0">
            <a:spAutoFit/>
          </a:bodyPr>
          <a:lstStyle/>
          <a:p>
            <a:r>
              <a:rPr lang="es-ES" b="1" dirty="0"/>
              <a:t>GRUPOS HETEROGÉNEOS </a:t>
            </a:r>
          </a:p>
        </p:txBody>
      </p:sp>
      <p:sp>
        <p:nvSpPr>
          <p:cNvPr id="2" name="Rectángulo 1">
            <a:extLst>
              <a:ext uri="{FF2B5EF4-FFF2-40B4-BE49-F238E27FC236}">
                <a16:creationId xmlns:a16="http://schemas.microsoft.com/office/drawing/2014/main" xmlns="" id="{5E0A3951-80F8-4472-89B9-A08CAB7389E5}"/>
              </a:ext>
            </a:extLst>
          </p:cNvPr>
          <p:cNvSpPr/>
          <p:nvPr/>
        </p:nvSpPr>
        <p:spPr>
          <a:xfrm>
            <a:off x="4744257" y="1643050"/>
            <a:ext cx="4572000" cy="646331"/>
          </a:xfrm>
          <a:prstGeom prst="rect">
            <a:avLst/>
          </a:prstGeom>
        </p:spPr>
        <p:txBody>
          <a:bodyPr>
            <a:spAutoFit/>
          </a:bodyPr>
          <a:lstStyle/>
          <a:p>
            <a:pPr algn="ctr"/>
            <a:r>
              <a:rPr lang="es-ES" b="1" dirty="0">
                <a:solidFill>
                  <a:srgbClr val="002060"/>
                </a:solidFill>
              </a:rPr>
              <a:t>PRODUCTO 9 </a:t>
            </a:r>
          </a:p>
          <a:p>
            <a:pPr algn="ctr"/>
            <a:r>
              <a:rPr lang="es-ES" b="1" dirty="0">
                <a:solidFill>
                  <a:srgbClr val="002060"/>
                </a:solidFill>
              </a:rPr>
              <a:t>FOTOGRAFÍAS DE LA SESIÓN 2A. R.T. </a:t>
            </a:r>
            <a:endParaRPr lang="es-ES" dirty="0"/>
          </a:p>
        </p:txBody>
      </p:sp>
    </p:spTree>
    <p:extLst>
      <p:ext uri="{BB962C8B-B14F-4D97-AF65-F5344CB8AC3E}">
        <p14:creationId xmlns:p14="http://schemas.microsoft.com/office/powerpoint/2010/main" val="11763360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7" name="Rectángulo 6"/>
          <p:cNvSpPr/>
          <p:nvPr/>
        </p:nvSpPr>
        <p:spPr>
          <a:xfrm>
            <a:off x="142844" y="1658783"/>
            <a:ext cx="8643998" cy="338554"/>
          </a:xfrm>
          <a:prstGeom prst="rect">
            <a:avLst/>
          </a:prstGeom>
        </p:spPr>
        <p:txBody>
          <a:bodyPr wrap="square">
            <a:spAutoFit/>
          </a:bodyPr>
          <a:lstStyle/>
          <a:p>
            <a:r>
              <a:rPr lang="es-ES" sz="1600" b="1" dirty="0">
                <a:solidFill>
                  <a:schemeClr val="tx2">
                    <a:lumMod val="75000"/>
                  </a:schemeClr>
                </a:solidFill>
              </a:rPr>
              <a:t>PRODUCTO 10. ORGANIZADOR GRÁFICO SOBRE TIPOS DE EVALUACIÓN. (TRABAJO INDIVIDUAL )</a:t>
            </a:r>
          </a:p>
        </p:txBody>
      </p:sp>
      <p:pic>
        <p:nvPicPr>
          <p:cNvPr id="2" name="Imagen 1"/>
          <p:cNvPicPr>
            <a:picLocks noChangeAspect="1"/>
          </p:cNvPicPr>
          <p:nvPr/>
        </p:nvPicPr>
        <p:blipFill>
          <a:blip r:embed="rId4"/>
          <a:stretch>
            <a:fillRect/>
          </a:stretch>
        </p:blipFill>
        <p:spPr>
          <a:xfrm>
            <a:off x="0" y="2013070"/>
            <a:ext cx="9144000" cy="4844930"/>
          </a:xfrm>
          <a:prstGeom prst="rect">
            <a:avLst/>
          </a:prstGeom>
        </p:spPr>
      </p:pic>
    </p:spTree>
    <p:extLst>
      <p:ext uri="{BB962C8B-B14F-4D97-AF65-F5344CB8AC3E}">
        <p14:creationId xmlns:p14="http://schemas.microsoft.com/office/powerpoint/2010/main" val="40920282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7" name="Rectángulo 6"/>
          <p:cNvSpPr/>
          <p:nvPr/>
        </p:nvSpPr>
        <p:spPr>
          <a:xfrm>
            <a:off x="142844" y="1658783"/>
            <a:ext cx="8643998" cy="338554"/>
          </a:xfrm>
          <a:prstGeom prst="rect">
            <a:avLst/>
          </a:prstGeom>
        </p:spPr>
        <p:txBody>
          <a:bodyPr wrap="square">
            <a:spAutoFit/>
          </a:bodyPr>
          <a:lstStyle/>
          <a:p>
            <a:r>
              <a:rPr lang="es-ES" sz="1600" b="1" dirty="0">
                <a:solidFill>
                  <a:schemeClr val="tx2">
                    <a:lumMod val="75000"/>
                  </a:schemeClr>
                </a:solidFill>
              </a:rPr>
              <a:t>PRODUCTO 10. ORGANIZADOR GRÁFICO SOBRE TIPOS DE EVALUACIÓN. (TRABAJO INDIVIDUAL )</a:t>
            </a:r>
          </a:p>
        </p:txBody>
      </p:sp>
      <p:pic>
        <p:nvPicPr>
          <p:cNvPr id="3" name="Imagen 2">
            <a:extLst>
              <a:ext uri="{FF2B5EF4-FFF2-40B4-BE49-F238E27FC236}">
                <a16:creationId xmlns:a16="http://schemas.microsoft.com/office/drawing/2014/main" xmlns="" id="{8461E696-FB62-4211-8604-86E2CAC2D40B}"/>
              </a:ext>
            </a:extLst>
          </p:cNvPr>
          <p:cNvPicPr>
            <a:picLocks noChangeAspect="1"/>
          </p:cNvPicPr>
          <p:nvPr/>
        </p:nvPicPr>
        <p:blipFill>
          <a:blip r:embed="rId4"/>
          <a:stretch>
            <a:fillRect/>
          </a:stretch>
        </p:blipFill>
        <p:spPr>
          <a:xfrm>
            <a:off x="0" y="2013070"/>
            <a:ext cx="9144000" cy="4844930"/>
          </a:xfrm>
          <a:prstGeom prst="rect">
            <a:avLst/>
          </a:prstGeom>
        </p:spPr>
      </p:pic>
    </p:spTree>
    <p:extLst>
      <p:ext uri="{BB962C8B-B14F-4D97-AF65-F5344CB8AC3E}">
        <p14:creationId xmlns:p14="http://schemas.microsoft.com/office/powerpoint/2010/main" val="25236563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a:extLst>
              <a:ext uri="{FF2B5EF4-FFF2-40B4-BE49-F238E27FC236}">
                <a16:creationId xmlns:a16="http://schemas.microsoft.com/office/drawing/2014/main" xmlns="" id="{F18196B3-63F6-4238-AFAF-FCC798A4D932}"/>
              </a:ext>
            </a:extLst>
          </p:cNvPr>
          <p:cNvPicPr>
            <a:picLocks noChangeAspect="1"/>
          </p:cNvPicPr>
          <p:nvPr/>
        </p:nvPicPr>
        <p:blipFill>
          <a:blip r:embed="rId4"/>
          <a:stretch>
            <a:fillRect/>
          </a:stretch>
        </p:blipFill>
        <p:spPr>
          <a:xfrm>
            <a:off x="0" y="1945179"/>
            <a:ext cx="9144000" cy="4912821"/>
          </a:xfrm>
          <a:prstGeom prst="rect">
            <a:avLst/>
          </a:prstGeom>
        </p:spPr>
      </p:pic>
    </p:spTree>
    <p:extLst>
      <p:ext uri="{BB962C8B-B14F-4D97-AF65-F5344CB8AC3E}">
        <p14:creationId xmlns:p14="http://schemas.microsoft.com/office/powerpoint/2010/main" val="20183456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a16="http://schemas.microsoft.com/office/drawing/2014/main" xmlns="" id="{07DE10D9-B6AE-40D8-8F6F-59BD6D193DB5}"/>
              </a:ext>
            </a:extLst>
          </p:cNvPr>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5152801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a16="http://schemas.microsoft.com/office/drawing/2014/main" xmlns="" id="{D0866B27-4981-4482-AB4C-8C37B9FF3537}"/>
              </a:ext>
            </a:extLst>
          </p:cNvPr>
          <p:cNvPicPr>
            <a:picLocks noChangeAspect="1"/>
          </p:cNvPicPr>
          <p:nvPr/>
        </p:nvPicPr>
        <p:blipFill>
          <a:blip r:embed="rId4"/>
          <a:stretch>
            <a:fillRect/>
          </a:stretch>
        </p:blipFill>
        <p:spPr>
          <a:xfrm>
            <a:off x="0" y="2016592"/>
            <a:ext cx="9144000" cy="4698555"/>
          </a:xfrm>
          <a:prstGeom prst="rect">
            <a:avLst/>
          </a:prstGeom>
        </p:spPr>
      </p:pic>
    </p:spTree>
    <p:extLst>
      <p:ext uri="{BB962C8B-B14F-4D97-AF65-F5344CB8AC3E}">
        <p14:creationId xmlns:p14="http://schemas.microsoft.com/office/powerpoint/2010/main" val="3130847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86408"/>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821505" y="1985246"/>
            <a:ext cx="7358114" cy="3385542"/>
          </a:xfrm>
          <a:prstGeom prst="rect">
            <a:avLst/>
          </a:prstGeom>
          <a:noFill/>
        </p:spPr>
        <p:txBody>
          <a:bodyPr wrap="square" rtlCol="0">
            <a:spAutoFit/>
          </a:bodyPr>
          <a:lstStyle/>
          <a:p>
            <a:pPr algn="ctr"/>
            <a:r>
              <a:rPr lang="es-ES" sz="2000" b="1" dirty="0">
                <a:solidFill>
                  <a:schemeClr val="tx2">
                    <a:lumMod val="75000"/>
                  </a:schemeClr>
                </a:solidFill>
              </a:rPr>
              <a:t>ÍNDICE DEL PORTAFOLIO</a:t>
            </a:r>
          </a:p>
          <a:p>
            <a:endParaRPr lang="es-ES" b="1" dirty="0">
              <a:solidFill>
                <a:schemeClr val="tx2">
                  <a:lumMod val="75000"/>
                </a:schemeClr>
              </a:solidFill>
            </a:endParaRPr>
          </a:p>
          <a:p>
            <a:pPr algn="just"/>
            <a:r>
              <a:rPr lang="es-ES" sz="1600" b="1" dirty="0">
                <a:solidFill>
                  <a:schemeClr val="tx2">
                    <a:lumMod val="75000"/>
                  </a:schemeClr>
                </a:solidFill>
              </a:rPr>
              <a:t>PRODUCTO 16. REFLEXIÓN GRUPAL  DEL PROPIO PROCESO DE APRENDIZAJE Y CRECIMIENTO DEL PROYECTO INTERDISCIPLINARIO GALERÍA.</a:t>
            </a:r>
          </a:p>
          <a:p>
            <a:endParaRPr lang="es-ES" sz="1600" b="1" dirty="0">
              <a:solidFill>
                <a:schemeClr val="tx2">
                  <a:lumMod val="75000"/>
                </a:schemeClr>
              </a:solidFill>
            </a:endParaRPr>
          </a:p>
          <a:p>
            <a:r>
              <a:rPr lang="es-ES" sz="1600" b="1" dirty="0">
                <a:solidFill>
                  <a:schemeClr val="tx2">
                    <a:lumMod val="75000"/>
                  </a:schemeClr>
                </a:solidFill>
              </a:rPr>
              <a:t>  </a:t>
            </a:r>
          </a:p>
          <a:p>
            <a:pPr algn="just"/>
            <a:r>
              <a:rPr lang="es-ES" sz="1600" b="1" dirty="0">
                <a:solidFill>
                  <a:schemeClr val="tx2">
                    <a:lumMod val="75000"/>
                  </a:schemeClr>
                </a:solidFill>
              </a:rPr>
              <a:t>PRODUCTO 17. INFOGRAFÍA DEL PROYECTO INTERDICIPLINARIO GALERÍA.</a:t>
            </a:r>
          </a:p>
          <a:p>
            <a:pPr algn="just"/>
            <a:endParaRPr lang="es-ES" sz="1600" b="1" dirty="0">
              <a:solidFill>
                <a:schemeClr val="tx2">
                  <a:lumMod val="75000"/>
                </a:schemeClr>
              </a:solidFill>
            </a:endParaRPr>
          </a:p>
          <a:p>
            <a:pPr algn="just"/>
            <a:endParaRPr lang="es-ES" sz="1600" b="1" dirty="0">
              <a:solidFill>
                <a:schemeClr val="tx2">
                  <a:lumMod val="75000"/>
                </a:schemeClr>
              </a:solidFill>
            </a:endParaRPr>
          </a:p>
          <a:p>
            <a:pPr algn="just"/>
            <a:r>
              <a:rPr lang="es-ES" sz="1600" b="1" dirty="0">
                <a:solidFill>
                  <a:schemeClr val="tx2">
                    <a:lumMod val="75000"/>
                  </a:schemeClr>
                </a:solidFill>
              </a:rPr>
              <a:t>PRODUCTO 18. </a:t>
            </a:r>
            <a:r>
              <a:rPr lang="es-ES" sz="1600" b="1" dirty="0">
                <a:solidFill>
                  <a:srgbClr val="002060"/>
                </a:solidFill>
              </a:rPr>
              <a:t>FOTOGRAFÍAS DE LA SESIÓN 4A. R.T. </a:t>
            </a:r>
            <a:endParaRPr lang="es-ES" sz="1600" b="1" dirty="0">
              <a:solidFill>
                <a:schemeClr val="tx2">
                  <a:lumMod val="75000"/>
                </a:schemeClr>
              </a:solidFill>
            </a:endParaRPr>
          </a:p>
          <a:p>
            <a:pPr algn="just"/>
            <a:r>
              <a:rPr lang="es-ES" sz="1600" b="1" dirty="0">
                <a:solidFill>
                  <a:schemeClr val="tx2">
                    <a:lumMod val="75000"/>
                  </a:schemeClr>
                </a:solidFill>
              </a:rPr>
              <a:t>	        </a:t>
            </a:r>
            <a:r>
              <a:rPr lang="es-ES" sz="1600" b="1" dirty="0">
                <a:solidFill>
                  <a:srgbClr val="002060"/>
                </a:solidFill>
              </a:rPr>
              <a:t> </a:t>
            </a:r>
            <a:endParaRPr lang="es-ES" sz="1600" b="1" dirty="0">
              <a:solidFill>
                <a:schemeClr val="tx2">
                  <a:lumMod val="75000"/>
                </a:schemeClr>
              </a:solidFill>
            </a:endParaRPr>
          </a:p>
          <a:p>
            <a:endParaRPr lang="es-ES" sz="1600" b="1" dirty="0">
              <a:solidFill>
                <a:schemeClr val="tx2">
                  <a:lumMod val="75000"/>
                </a:schemeClr>
              </a:solidFill>
            </a:endParaRPr>
          </a:p>
          <a:p>
            <a:endParaRPr lang="es-ES" sz="16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Tree>
    <p:extLst>
      <p:ext uri="{BB962C8B-B14F-4D97-AF65-F5344CB8AC3E}">
        <p14:creationId xmlns:p14="http://schemas.microsoft.com/office/powerpoint/2010/main" val="6047371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a16="http://schemas.microsoft.com/office/drawing/2014/main" xmlns="" id="{A553E7D2-2330-4F7B-ACFA-F2623B21F5D2}"/>
              </a:ext>
            </a:extLst>
          </p:cNvPr>
          <p:cNvPicPr>
            <a:picLocks noChangeAspect="1"/>
          </p:cNvPicPr>
          <p:nvPr/>
        </p:nvPicPr>
        <p:blipFill>
          <a:blip r:embed="rId4"/>
          <a:stretch>
            <a:fillRect/>
          </a:stretch>
        </p:blipFill>
        <p:spPr>
          <a:xfrm>
            <a:off x="4687853" y="2098749"/>
            <a:ext cx="4450354" cy="4506523"/>
          </a:xfrm>
          <a:prstGeom prst="rect">
            <a:avLst/>
          </a:prstGeom>
        </p:spPr>
      </p:pic>
      <p:pic>
        <p:nvPicPr>
          <p:cNvPr id="3" name="Imagen 2">
            <a:extLst>
              <a:ext uri="{FF2B5EF4-FFF2-40B4-BE49-F238E27FC236}">
                <a16:creationId xmlns:a16="http://schemas.microsoft.com/office/drawing/2014/main" xmlns="" id="{DBE2587D-1E24-4B25-9168-80FFFC178562}"/>
              </a:ext>
            </a:extLst>
          </p:cNvPr>
          <p:cNvPicPr>
            <a:picLocks noChangeAspect="1"/>
          </p:cNvPicPr>
          <p:nvPr/>
        </p:nvPicPr>
        <p:blipFill>
          <a:blip r:embed="rId5"/>
          <a:stretch>
            <a:fillRect/>
          </a:stretch>
        </p:blipFill>
        <p:spPr>
          <a:xfrm>
            <a:off x="183839" y="2327942"/>
            <a:ext cx="4504014" cy="3082000"/>
          </a:xfrm>
          <a:prstGeom prst="rect">
            <a:avLst/>
          </a:prstGeom>
        </p:spPr>
      </p:pic>
      <p:sp>
        <p:nvSpPr>
          <p:cNvPr id="10" name="7 CuadroTexto">
            <a:extLst>
              <a:ext uri="{FF2B5EF4-FFF2-40B4-BE49-F238E27FC236}">
                <a16:creationId xmlns:a16="http://schemas.microsoft.com/office/drawing/2014/main" xmlns="" id="{3CE4F687-99E5-4D50-8615-BC1B7AEE35F2}"/>
              </a:ext>
            </a:extLst>
          </p:cNvPr>
          <p:cNvSpPr txBox="1"/>
          <p:nvPr/>
        </p:nvSpPr>
        <p:spPr>
          <a:xfrm>
            <a:off x="1415280" y="5476692"/>
            <a:ext cx="2721346" cy="353943"/>
          </a:xfrm>
          <a:prstGeom prst="rect">
            <a:avLst/>
          </a:prstGeom>
          <a:noFill/>
        </p:spPr>
        <p:txBody>
          <a:bodyPr wrap="square" rtlCol="0">
            <a:spAutoFit/>
          </a:bodyPr>
          <a:lstStyle/>
          <a:p>
            <a:r>
              <a:rPr lang="es-ES" sz="1700" b="1" dirty="0">
                <a:solidFill>
                  <a:schemeClr val="tx2">
                    <a:lumMod val="75000"/>
                  </a:schemeClr>
                </a:solidFill>
              </a:rPr>
              <a:t>EDGAR RAMÓN GONZÁLEZ</a:t>
            </a:r>
          </a:p>
        </p:txBody>
      </p:sp>
    </p:spTree>
    <p:extLst>
      <p:ext uri="{BB962C8B-B14F-4D97-AF65-F5344CB8AC3E}">
        <p14:creationId xmlns:p14="http://schemas.microsoft.com/office/powerpoint/2010/main" val="42160927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a16="http://schemas.microsoft.com/office/drawing/2014/main" xmlns="" id="{C20011C6-F9A4-44F3-9E38-D2DCE717FFA9}"/>
              </a:ext>
            </a:extLst>
          </p:cNvPr>
          <p:cNvPicPr>
            <a:picLocks noChangeAspect="1"/>
          </p:cNvPicPr>
          <p:nvPr/>
        </p:nvPicPr>
        <p:blipFill>
          <a:blip r:embed="rId4"/>
          <a:stretch>
            <a:fillRect/>
          </a:stretch>
        </p:blipFill>
        <p:spPr>
          <a:xfrm>
            <a:off x="0" y="1996992"/>
            <a:ext cx="9144000" cy="4861008"/>
          </a:xfrm>
          <a:prstGeom prst="rect">
            <a:avLst/>
          </a:prstGeom>
        </p:spPr>
      </p:pic>
    </p:spTree>
    <p:extLst>
      <p:ext uri="{BB962C8B-B14F-4D97-AF65-F5344CB8AC3E}">
        <p14:creationId xmlns:p14="http://schemas.microsoft.com/office/powerpoint/2010/main" val="15020034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a16="http://schemas.microsoft.com/office/drawing/2014/main" xmlns="" id="{8CC7EE9B-81A9-4F56-9E4C-8FE55DC80021}"/>
              </a:ext>
            </a:extLst>
          </p:cNvPr>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17640914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79512" y="1643050"/>
            <a:ext cx="8784976" cy="353943"/>
          </a:xfrm>
          <a:prstGeom prst="rect">
            <a:avLst/>
          </a:prstGeom>
          <a:noFill/>
        </p:spPr>
        <p:txBody>
          <a:bodyPr wrap="square" rtlCol="0">
            <a:spAutoFit/>
          </a:bodyPr>
          <a:lstStyle/>
          <a:p>
            <a:r>
              <a:rPr lang="es-ES" sz="1700" b="1" dirty="0">
                <a:solidFill>
                  <a:schemeClr val="tx2">
                    <a:lumMod val="75000"/>
                  </a:schemeClr>
                </a:solidFill>
              </a:rPr>
              <a:t>PRODUCTO 10. ORGANIZADOR GRÁFICO SOBRE TIPOS DE EVALUACIÓN. (TRABAJO INDIVIDUAL)</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2" name="Imagen 1">
            <a:extLst>
              <a:ext uri="{FF2B5EF4-FFF2-40B4-BE49-F238E27FC236}">
                <a16:creationId xmlns:a16="http://schemas.microsoft.com/office/drawing/2014/main" xmlns="" id="{37FE3F99-79FE-4FF2-BC2B-A23AE91E2BED}"/>
              </a:ext>
            </a:extLst>
          </p:cNvPr>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11182418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a16="http://schemas.microsoft.com/office/drawing/2014/main" xmlns="" id="{51F14A3A-D240-441B-86C6-A26AB90A1324}"/>
              </a:ext>
            </a:extLst>
          </p:cNvPr>
          <p:cNvPicPr>
            <a:picLocks noChangeAspect="1"/>
          </p:cNvPicPr>
          <p:nvPr/>
        </p:nvPicPr>
        <p:blipFill>
          <a:blip r:embed="rId4"/>
          <a:stretch>
            <a:fillRect/>
          </a:stretch>
        </p:blipFill>
        <p:spPr>
          <a:xfrm>
            <a:off x="0" y="1945178"/>
            <a:ext cx="9144000" cy="4912821"/>
          </a:xfrm>
          <a:prstGeom prst="rect">
            <a:avLst/>
          </a:prstGeom>
        </p:spPr>
      </p:pic>
    </p:spTree>
    <p:extLst>
      <p:ext uri="{BB962C8B-B14F-4D97-AF65-F5344CB8AC3E}">
        <p14:creationId xmlns:p14="http://schemas.microsoft.com/office/powerpoint/2010/main" val="3836130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252306" y="6161292"/>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a16="http://schemas.microsoft.com/office/drawing/2014/main" xmlns="" id="{FD4680E4-8481-4ADD-A6B9-19A63710BB2B}"/>
              </a:ext>
            </a:extLst>
          </p:cNvPr>
          <p:cNvPicPr>
            <a:picLocks noChangeAspect="1"/>
          </p:cNvPicPr>
          <p:nvPr/>
        </p:nvPicPr>
        <p:blipFill>
          <a:blip r:embed="rId4"/>
          <a:stretch>
            <a:fillRect/>
          </a:stretch>
        </p:blipFill>
        <p:spPr>
          <a:xfrm>
            <a:off x="0" y="1915788"/>
            <a:ext cx="9144000" cy="4572032"/>
          </a:xfrm>
          <a:prstGeom prst="rect">
            <a:avLst/>
          </a:prstGeom>
        </p:spPr>
      </p:pic>
      <p:sp>
        <p:nvSpPr>
          <p:cNvPr id="10" name="Rectángulo 9">
            <a:extLst>
              <a:ext uri="{FF2B5EF4-FFF2-40B4-BE49-F238E27FC236}">
                <a16:creationId xmlns:a16="http://schemas.microsoft.com/office/drawing/2014/main" xmlns="" id="{18EB24BD-0D80-4FDF-A61A-A8717FDCEA93}"/>
              </a:ext>
            </a:extLst>
          </p:cNvPr>
          <p:cNvSpPr/>
          <p:nvPr/>
        </p:nvSpPr>
        <p:spPr>
          <a:xfrm>
            <a:off x="7890462" y="6488668"/>
            <a:ext cx="1078379" cy="369332"/>
          </a:xfrm>
          <a:prstGeom prst="rect">
            <a:avLst/>
          </a:prstGeom>
        </p:spPr>
        <p:txBody>
          <a:bodyPr wrap="square">
            <a:spAutoFit/>
          </a:bodyPr>
          <a:lstStyle/>
          <a:p>
            <a:pPr algn="just"/>
            <a:r>
              <a:rPr lang="es-ES" b="1" dirty="0">
                <a:solidFill>
                  <a:schemeClr val="tx2">
                    <a:lumMod val="75000"/>
                  </a:schemeClr>
                </a:solidFill>
              </a:rPr>
              <a:t>BRIONES</a:t>
            </a:r>
            <a:r>
              <a:rPr lang="es-ES" b="1" dirty="0">
                <a:solidFill>
                  <a:srgbClr val="002060"/>
                </a:solidFill>
              </a:rPr>
              <a:t> </a:t>
            </a:r>
            <a:endParaRPr lang="es-ES" b="1" dirty="0">
              <a:solidFill>
                <a:schemeClr val="tx2">
                  <a:lumMod val="75000"/>
                </a:schemeClr>
              </a:solidFill>
            </a:endParaRPr>
          </a:p>
        </p:txBody>
      </p:sp>
    </p:spTree>
    <p:extLst>
      <p:ext uri="{BB962C8B-B14F-4D97-AF65-F5344CB8AC3E}">
        <p14:creationId xmlns:p14="http://schemas.microsoft.com/office/powerpoint/2010/main" val="20311152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a16="http://schemas.microsoft.com/office/drawing/2014/main" xmlns="" id="{0376C14C-42F7-43DC-91BF-D67D465FFEA0}"/>
              </a:ext>
            </a:extLst>
          </p:cNvPr>
          <p:cNvPicPr>
            <a:picLocks noChangeAspect="1"/>
          </p:cNvPicPr>
          <p:nvPr/>
        </p:nvPicPr>
        <p:blipFill>
          <a:blip r:embed="rId4"/>
          <a:stretch>
            <a:fillRect/>
          </a:stretch>
        </p:blipFill>
        <p:spPr>
          <a:xfrm>
            <a:off x="15911" y="1945179"/>
            <a:ext cx="9144000" cy="4888296"/>
          </a:xfrm>
          <a:prstGeom prst="rect">
            <a:avLst/>
          </a:prstGeom>
        </p:spPr>
      </p:pic>
    </p:spTree>
    <p:extLst>
      <p:ext uri="{BB962C8B-B14F-4D97-AF65-F5344CB8AC3E}">
        <p14:creationId xmlns:p14="http://schemas.microsoft.com/office/powerpoint/2010/main" val="34087442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a16="http://schemas.microsoft.com/office/drawing/2014/main" xmlns="" id="{642EFC4D-F064-4F50-8144-6E2797649BE8}"/>
              </a:ext>
            </a:extLst>
          </p:cNvPr>
          <p:cNvPicPr>
            <a:picLocks noChangeAspect="1"/>
          </p:cNvPicPr>
          <p:nvPr/>
        </p:nvPicPr>
        <p:blipFill>
          <a:blip r:embed="rId4"/>
          <a:stretch>
            <a:fillRect/>
          </a:stretch>
        </p:blipFill>
        <p:spPr>
          <a:xfrm>
            <a:off x="0" y="1945178"/>
            <a:ext cx="9144000" cy="4912785"/>
          </a:xfrm>
          <a:prstGeom prst="rect">
            <a:avLst/>
          </a:prstGeom>
        </p:spPr>
      </p:pic>
    </p:spTree>
    <p:extLst>
      <p:ext uri="{BB962C8B-B14F-4D97-AF65-F5344CB8AC3E}">
        <p14:creationId xmlns:p14="http://schemas.microsoft.com/office/powerpoint/2010/main" val="17880084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a16="http://schemas.microsoft.com/office/drawing/2014/main" xmlns="" id="{2005AA39-142D-49ED-AA21-7D47AE6605FD}"/>
              </a:ext>
            </a:extLst>
          </p:cNvPr>
          <p:cNvPicPr>
            <a:picLocks noChangeAspect="1"/>
          </p:cNvPicPr>
          <p:nvPr/>
        </p:nvPicPr>
        <p:blipFill>
          <a:blip r:embed="rId4"/>
          <a:stretch>
            <a:fillRect/>
          </a:stretch>
        </p:blipFill>
        <p:spPr>
          <a:xfrm>
            <a:off x="-13567" y="1945178"/>
            <a:ext cx="9144000" cy="4912785"/>
          </a:xfrm>
          <a:prstGeom prst="rect">
            <a:avLst/>
          </a:prstGeom>
        </p:spPr>
      </p:pic>
    </p:spTree>
    <p:extLst>
      <p:ext uri="{BB962C8B-B14F-4D97-AF65-F5344CB8AC3E}">
        <p14:creationId xmlns:p14="http://schemas.microsoft.com/office/powerpoint/2010/main" val="2962759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a16="http://schemas.microsoft.com/office/drawing/2014/main" xmlns="" id="{652D9623-5EB0-4EE0-8CCC-6670C29594C3}"/>
              </a:ext>
            </a:extLst>
          </p:cNvPr>
          <p:cNvPicPr>
            <a:picLocks noChangeAspect="1"/>
          </p:cNvPicPr>
          <p:nvPr/>
        </p:nvPicPr>
        <p:blipFill>
          <a:blip r:embed="rId4"/>
          <a:stretch>
            <a:fillRect/>
          </a:stretch>
        </p:blipFill>
        <p:spPr>
          <a:xfrm>
            <a:off x="0" y="2000215"/>
            <a:ext cx="9144000" cy="4841435"/>
          </a:xfrm>
          <a:prstGeom prst="rect">
            <a:avLst/>
          </a:prstGeom>
        </p:spPr>
      </p:pic>
    </p:spTree>
    <p:extLst>
      <p:ext uri="{BB962C8B-B14F-4D97-AF65-F5344CB8AC3E}">
        <p14:creationId xmlns:p14="http://schemas.microsoft.com/office/powerpoint/2010/main" val="2233732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643050"/>
            <a:ext cx="7358114" cy="4770537"/>
          </a:xfrm>
          <a:prstGeom prst="rect">
            <a:avLst/>
          </a:prstGeom>
          <a:noFill/>
        </p:spPr>
        <p:txBody>
          <a:bodyPr wrap="square" rtlCol="0">
            <a:spAutoFit/>
          </a:bodyPr>
          <a:lstStyle/>
          <a:p>
            <a:pPr algn="ctr"/>
            <a:r>
              <a:rPr lang="es-ES" b="1" dirty="0">
                <a:solidFill>
                  <a:schemeClr val="tx2">
                    <a:lumMod val="75000"/>
                  </a:schemeClr>
                </a:solidFill>
              </a:rPr>
              <a:t>PRODUCTO 1</a:t>
            </a:r>
          </a:p>
          <a:p>
            <a:pPr algn="ctr"/>
            <a:r>
              <a:rPr lang="es-ES" b="1" dirty="0">
                <a:solidFill>
                  <a:schemeClr val="tx2">
                    <a:lumMod val="75000"/>
                  </a:schemeClr>
                </a:solidFill>
              </a:rPr>
              <a:t>C.A.I.A.C CONCLUSIONES GENERALES.</a:t>
            </a:r>
          </a:p>
          <a:p>
            <a:pPr algn="ctr"/>
            <a:r>
              <a:rPr lang="es-ES" b="1" dirty="0">
                <a:solidFill>
                  <a:schemeClr val="tx2">
                    <a:lumMod val="75000"/>
                  </a:schemeClr>
                </a:solidFill>
              </a:rPr>
              <a:t>(TRABAJO PERSONAL Y GRUPAL).</a:t>
            </a: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2000" b="1" dirty="0">
              <a:solidFill>
                <a:srgbClr val="FF0000"/>
              </a:solidFill>
            </a:endParaRPr>
          </a:p>
          <a:p>
            <a:pPr algn="ctr"/>
            <a:endParaRPr lang="es-MX" sz="1400" b="1" dirty="0">
              <a:solidFill>
                <a:schemeClr val="tx2">
                  <a:lumMod val="75000"/>
                </a:schemeClr>
              </a:solidFill>
            </a:endParaRPr>
          </a:p>
          <a:p>
            <a:pPr algn="ctr"/>
            <a:endParaRPr lang="es-MX" sz="1400" b="1" dirty="0">
              <a:solidFill>
                <a:schemeClr val="tx2">
                  <a:lumMod val="75000"/>
                </a:schemeClr>
              </a:solidFill>
            </a:endParaRPr>
          </a:p>
          <a:p>
            <a:pPr algn="ctr"/>
            <a:endParaRPr lang="es-MX"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sz="1400" b="1" dirty="0">
              <a:solidFill>
                <a:schemeClr val="tx2">
                  <a:lumMod val="75000"/>
                </a:schemeClr>
              </a:solidFill>
            </a:endParaRPr>
          </a:p>
          <a:p>
            <a:pPr algn="ctr"/>
            <a:endParaRPr lang="es-ES" b="1" dirty="0">
              <a:solidFill>
                <a:schemeClr val="tx2">
                  <a:lumMod val="75000"/>
                </a:schemeClr>
              </a:solidFill>
            </a:endParaRPr>
          </a:p>
          <a:p>
            <a:endParaRPr lang="es-ES" sz="16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7" name="Tabla 6"/>
          <p:cNvGraphicFramePr>
            <a:graphicFrameLocks noGrp="1"/>
          </p:cNvGraphicFramePr>
          <p:nvPr>
            <p:extLst>
              <p:ext uri="{D42A27DB-BD31-4B8C-83A1-F6EECF244321}">
                <p14:modId xmlns:p14="http://schemas.microsoft.com/office/powerpoint/2010/main" val="2539159714"/>
              </p:ext>
            </p:extLst>
          </p:nvPr>
        </p:nvGraphicFramePr>
        <p:xfrm>
          <a:off x="357158" y="2564905"/>
          <a:ext cx="8391306" cy="3863468"/>
        </p:xfrm>
        <a:graphic>
          <a:graphicData uri="http://schemas.openxmlformats.org/drawingml/2006/table">
            <a:tbl>
              <a:tblPr>
                <a:tableStyleId>{616DA210-FB5B-4158-B5E0-FEB733F419BA}</a:tableStyleId>
              </a:tblPr>
              <a:tblGrid>
                <a:gridCol w="1595177">
                  <a:extLst>
                    <a:ext uri="{9D8B030D-6E8A-4147-A177-3AD203B41FA5}">
                      <a16:colId xmlns:a16="http://schemas.microsoft.com/office/drawing/2014/main" xmlns="" val="20000"/>
                    </a:ext>
                  </a:extLst>
                </a:gridCol>
                <a:gridCol w="6796129">
                  <a:extLst>
                    <a:ext uri="{9D8B030D-6E8A-4147-A177-3AD203B41FA5}">
                      <a16:colId xmlns:a16="http://schemas.microsoft.com/office/drawing/2014/main" xmlns="" val="20001"/>
                    </a:ext>
                  </a:extLst>
                </a:gridCol>
              </a:tblGrid>
              <a:tr h="263870">
                <a:tc gridSpan="2">
                  <a:txBody>
                    <a:bodyPr/>
                    <a:lstStyle/>
                    <a:p>
                      <a:pPr algn="ctr">
                        <a:lnSpc>
                          <a:spcPct val="115000"/>
                        </a:lnSpc>
                        <a:spcAft>
                          <a:spcPts val="0"/>
                        </a:spcAft>
                      </a:pPr>
                      <a:r>
                        <a:rPr lang="es-ES" sz="1200" b="1" dirty="0">
                          <a:effectLst/>
                        </a:rPr>
                        <a:t>La Interdisciplinariedad</a:t>
                      </a:r>
                      <a:endParaRPr lang="es-ES" sz="1200" b="1" dirty="0">
                        <a:solidFill>
                          <a:srgbClr val="000000"/>
                        </a:solidFill>
                        <a:effectLst/>
                        <a:latin typeface="Arial" panose="020B0604020202020204" pitchFamily="34" charset="0"/>
                        <a:ea typeface="Arial" panose="020B0604020202020204" pitchFamily="34" charset="0"/>
                      </a:endParaRPr>
                    </a:p>
                  </a:txBody>
                  <a:tcPr marL="56858" marR="56858" marT="56858" marB="56858"/>
                </a:tc>
                <a:tc hMerge="1">
                  <a:txBody>
                    <a:bodyPr/>
                    <a:lstStyle/>
                    <a:p>
                      <a:endParaRPr lang="es-ES"/>
                    </a:p>
                  </a:txBody>
                  <a:tcPr/>
                </a:tc>
                <a:extLst>
                  <a:ext uri="{0D108BD9-81ED-4DB2-BD59-A6C34878D82A}">
                    <a16:rowId xmlns:a16="http://schemas.microsoft.com/office/drawing/2014/main" xmlns="" val="10000"/>
                  </a:ext>
                </a:extLst>
              </a:tr>
              <a:tr h="913632">
                <a:tc>
                  <a:txBody>
                    <a:bodyPr/>
                    <a:lstStyle/>
                    <a:p>
                      <a:pPr algn="just">
                        <a:lnSpc>
                          <a:spcPct val="115000"/>
                        </a:lnSpc>
                        <a:spcAft>
                          <a:spcPts val="0"/>
                        </a:spcAft>
                      </a:pPr>
                      <a:r>
                        <a:rPr lang="es-ES" sz="1100" b="1">
                          <a:effectLst/>
                        </a:rPr>
                        <a:t>1. ¿Qué es?</a:t>
                      </a:r>
                      <a:endParaRPr lang="es-ES" sz="1100" b="1">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Integración de todo tipo de saberes para la solución de problemas complejos, como retos donde convergen saberes. Integración y aplicación sistemática de saberes con la finalidad de alcanzar un conocimiento en común. Trabajo de lo heterogéneo a través de los alumnos y las diferentes disciplinas para plasmarlo en la realidad.  Compenetración de saberes para da respuestas a la vida.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a16="http://schemas.microsoft.com/office/drawing/2014/main" xmlns="" val="10001"/>
                  </a:ext>
                </a:extLst>
              </a:tr>
              <a:tr h="696934">
                <a:tc>
                  <a:txBody>
                    <a:bodyPr/>
                    <a:lstStyle/>
                    <a:p>
                      <a:pPr algn="just">
                        <a:lnSpc>
                          <a:spcPct val="115000"/>
                        </a:lnSpc>
                        <a:spcAft>
                          <a:spcPts val="0"/>
                        </a:spcAft>
                      </a:pPr>
                      <a:r>
                        <a:rPr lang="es-ES" sz="1100" b="1" dirty="0">
                          <a:effectLst/>
                        </a:rPr>
                        <a:t>2. ¿Qué  características tiene?</a:t>
                      </a:r>
                      <a:endParaRPr lang="es-ES" sz="11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Búsqueda de convergencias de distintos saberes para la solución de problemas así</a:t>
                      </a:r>
                      <a:r>
                        <a:rPr lang="es-ES" sz="1200" baseline="0" dirty="0">
                          <a:effectLst/>
                        </a:rPr>
                        <a:t> </a:t>
                      </a:r>
                      <a:r>
                        <a:rPr lang="es-ES" sz="1200" dirty="0">
                          <a:effectLst/>
                        </a:rPr>
                        <a:t>como para la toma de decisiones. Interdisciplinariedad convergencia, integradora, contextualizada y significativa. Identificación de contenidos curriculares en la realidad para el diseño de procesos que integren todos.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a16="http://schemas.microsoft.com/office/drawing/2014/main" xmlns="" val="10002"/>
                  </a:ext>
                </a:extLst>
              </a:tr>
              <a:tr h="566214">
                <a:tc>
                  <a:txBody>
                    <a:bodyPr/>
                    <a:lstStyle/>
                    <a:p>
                      <a:pPr algn="just">
                        <a:lnSpc>
                          <a:spcPct val="115000"/>
                        </a:lnSpc>
                        <a:spcAft>
                          <a:spcPts val="0"/>
                        </a:spcAft>
                      </a:pPr>
                      <a:r>
                        <a:rPr lang="es-ES" sz="1100" b="1" dirty="0">
                          <a:effectLst/>
                        </a:rPr>
                        <a:t>3. ¿Por qué es importante en la educación?</a:t>
                      </a:r>
                      <a:endParaRPr lang="es-ES" sz="11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Porque es formativa de la persona en el proceso de enseñanza aprendizaje, de manera integral y vinculadora. Formación de sujetos que crece con propio proceso. Responde a necesidades reales, objetivo educativo y motiva a los alumnos. La realidad está compuesta de saberes heterogéneos y así se requiere la interdisciplinariedad. </a:t>
                      </a:r>
                    </a:p>
                  </a:txBody>
                  <a:tcPr marL="56858" marR="56858" marT="56858" marB="56858"/>
                </a:tc>
                <a:extLst>
                  <a:ext uri="{0D108BD9-81ED-4DB2-BD59-A6C34878D82A}">
                    <a16:rowId xmlns:a16="http://schemas.microsoft.com/office/drawing/2014/main" xmlns="" val="10003"/>
                  </a:ext>
                </a:extLst>
              </a:tr>
              <a:tr h="875872">
                <a:tc>
                  <a:txBody>
                    <a:bodyPr/>
                    <a:lstStyle/>
                    <a:p>
                      <a:pPr algn="just">
                        <a:lnSpc>
                          <a:spcPct val="115000"/>
                        </a:lnSpc>
                        <a:spcAft>
                          <a:spcPts val="0"/>
                        </a:spcAft>
                      </a:pPr>
                      <a:r>
                        <a:rPr lang="es-ES" sz="1100" b="1" dirty="0">
                          <a:effectLst/>
                        </a:rPr>
                        <a:t>4. ¿Cómo motivar a los alumnos para el trabajo interdisciplinario?</a:t>
                      </a:r>
                    </a:p>
                    <a:p>
                      <a:pPr algn="just">
                        <a:lnSpc>
                          <a:spcPct val="115000"/>
                        </a:lnSpc>
                        <a:spcAft>
                          <a:spcPts val="0"/>
                        </a:spcAft>
                      </a:pPr>
                      <a:r>
                        <a:rPr lang="es-ES" sz="1100" b="1" dirty="0">
                          <a:effectLst/>
                        </a:rPr>
                        <a:t> </a:t>
                      </a:r>
                      <a:endParaRPr lang="es-ES" sz="11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Partir del trabajo organizativo docente con la generación de diálogos y sentido de empoderamiento, protagonistas de su propio proceso de aprendizaje. Preguntas detonantes. Sensibilización y concientización de la convergencia de su educación con su realidad.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3" name="Imagen 2">
            <a:extLst>
              <a:ext uri="{FF2B5EF4-FFF2-40B4-BE49-F238E27FC236}">
                <a16:creationId xmlns:a16="http://schemas.microsoft.com/office/drawing/2014/main" xmlns="" id="{FC1E2474-CB29-44FA-97AD-C0E00DEAD46E}"/>
              </a:ext>
            </a:extLst>
          </p:cNvPr>
          <p:cNvPicPr>
            <a:picLocks noChangeAspect="1"/>
          </p:cNvPicPr>
          <p:nvPr/>
        </p:nvPicPr>
        <p:blipFill>
          <a:blip r:embed="rId4"/>
          <a:stretch>
            <a:fillRect/>
          </a:stretch>
        </p:blipFill>
        <p:spPr>
          <a:xfrm>
            <a:off x="-8727" y="1945178"/>
            <a:ext cx="9144000" cy="4909561"/>
          </a:xfrm>
          <a:prstGeom prst="rect">
            <a:avLst/>
          </a:prstGeom>
        </p:spPr>
      </p:pic>
    </p:spTree>
    <p:extLst>
      <p:ext uri="{BB962C8B-B14F-4D97-AF65-F5344CB8AC3E}">
        <p14:creationId xmlns:p14="http://schemas.microsoft.com/office/powerpoint/2010/main" val="268390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42844" y="1647261"/>
            <a:ext cx="8029556" cy="369332"/>
          </a:xfrm>
          <a:prstGeom prst="rect">
            <a:avLst/>
          </a:prstGeom>
        </p:spPr>
        <p:txBody>
          <a:bodyPr wrap="square">
            <a:spAutoFit/>
          </a:bodyPr>
          <a:lstStyle/>
          <a:p>
            <a:pPr algn="just"/>
            <a:r>
              <a:rPr lang="es-ES" b="1" dirty="0">
                <a:solidFill>
                  <a:schemeClr val="tx2">
                    <a:lumMod val="75000"/>
                  </a:schemeClr>
                </a:solidFill>
              </a:rPr>
              <a:t>PRODUCTO 11. REFLEXIÓN SOBRE EL PROYECTO GALERÍA. (TRABAJO INDIVIDUAL)</a:t>
            </a:r>
            <a:r>
              <a:rPr lang="es-ES" b="1" dirty="0">
                <a:solidFill>
                  <a:srgbClr val="002060"/>
                </a:solidFill>
              </a:rPr>
              <a:t> </a:t>
            </a:r>
            <a:endParaRPr lang="es-ES" b="1" dirty="0">
              <a:solidFill>
                <a:schemeClr val="tx2">
                  <a:lumMod val="75000"/>
                </a:schemeClr>
              </a:solidFill>
            </a:endParaRPr>
          </a:p>
        </p:txBody>
      </p:sp>
      <p:pic>
        <p:nvPicPr>
          <p:cNvPr id="7" name="Imagen 6"/>
          <p:cNvPicPr>
            <a:picLocks noChangeAspect="1"/>
          </p:cNvPicPr>
          <p:nvPr/>
        </p:nvPicPr>
        <p:blipFill>
          <a:blip r:embed="rId4"/>
          <a:stretch>
            <a:fillRect/>
          </a:stretch>
        </p:blipFill>
        <p:spPr>
          <a:xfrm>
            <a:off x="0" y="2016592"/>
            <a:ext cx="9144000" cy="4841408"/>
          </a:xfrm>
          <a:prstGeom prst="rect">
            <a:avLst/>
          </a:prstGeom>
        </p:spPr>
      </p:pic>
    </p:spTree>
    <p:extLst>
      <p:ext uri="{BB962C8B-B14F-4D97-AF65-F5344CB8AC3E}">
        <p14:creationId xmlns:p14="http://schemas.microsoft.com/office/powerpoint/2010/main" val="22410972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10" name="Imagen 9"/>
          <p:cNvPicPr>
            <a:picLocks noChangeAspect="1"/>
          </p:cNvPicPr>
          <p:nvPr/>
        </p:nvPicPr>
        <p:blipFill>
          <a:blip r:embed="rId4"/>
          <a:stretch>
            <a:fillRect/>
          </a:stretch>
        </p:blipFill>
        <p:spPr>
          <a:xfrm>
            <a:off x="0" y="2000216"/>
            <a:ext cx="9144000" cy="4857784"/>
          </a:xfrm>
          <a:prstGeom prst="rect">
            <a:avLst/>
          </a:prstGeom>
        </p:spPr>
      </p:pic>
    </p:spTree>
    <p:extLst>
      <p:ext uri="{BB962C8B-B14F-4D97-AF65-F5344CB8AC3E}">
        <p14:creationId xmlns:p14="http://schemas.microsoft.com/office/powerpoint/2010/main" val="34260068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3" name="Imagen 2">
            <a:extLst>
              <a:ext uri="{FF2B5EF4-FFF2-40B4-BE49-F238E27FC236}">
                <a16:creationId xmlns:a16="http://schemas.microsoft.com/office/drawing/2014/main" xmlns="" id="{341B4EEB-D993-45B7-A6C2-64B4BBD10D89}"/>
              </a:ext>
            </a:extLst>
          </p:cNvPr>
          <p:cNvPicPr>
            <a:picLocks noChangeAspect="1"/>
          </p:cNvPicPr>
          <p:nvPr/>
        </p:nvPicPr>
        <p:blipFill>
          <a:blip r:embed="rId4"/>
          <a:stretch>
            <a:fillRect/>
          </a:stretch>
        </p:blipFill>
        <p:spPr>
          <a:xfrm>
            <a:off x="0" y="1928801"/>
            <a:ext cx="9144000" cy="4912885"/>
          </a:xfrm>
          <a:prstGeom prst="rect">
            <a:avLst/>
          </a:prstGeom>
        </p:spPr>
      </p:pic>
    </p:spTree>
    <p:extLst>
      <p:ext uri="{BB962C8B-B14F-4D97-AF65-F5344CB8AC3E}">
        <p14:creationId xmlns:p14="http://schemas.microsoft.com/office/powerpoint/2010/main" val="36852944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7" name="Imagen 6">
            <a:extLst>
              <a:ext uri="{FF2B5EF4-FFF2-40B4-BE49-F238E27FC236}">
                <a16:creationId xmlns:a16="http://schemas.microsoft.com/office/drawing/2014/main" xmlns="" id="{194D77E1-8764-4695-9C04-5989E051FC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232088" y="446120"/>
            <a:ext cx="4894138" cy="7929618"/>
          </a:xfrm>
          <a:prstGeom prst="rect">
            <a:avLst/>
          </a:prstGeom>
        </p:spPr>
      </p:pic>
    </p:spTree>
    <p:extLst>
      <p:ext uri="{BB962C8B-B14F-4D97-AF65-F5344CB8AC3E}">
        <p14:creationId xmlns:p14="http://schemas.microsoft.com/office/powerpoint/2010/main" val="35290048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12" name="Imagen 11">
            <a:extLst>
              <a:ext uri="{FF2B5EF4-FFF2-40B4-BE49-F238E27FC236}">
                <a16:creationId xmlns:a16="http://schemas.microsoft.com/office/drawing/2014/main" xmlns="" id="{5182499A-3FB1-4286-B34E-BF5ED7152E17}"/>
              </a:ext>
            </a:extLst>
          </p:cNvPr>
          <p:cNvPicPr>
            <a:picLocks noChangeAspect="1"/>
          </p:cNvPicPr>
          <p:nvPr/>
        </p:nvPicPr>
        <p:blipFill>
          <a:blip r:embed="rId4"/>
          <a:stretch>
            <a:fillRect/>
          </a:stretch>
        </p:blipFill>
        <p:spPr>
          <a:xfrm>
            <a:off x="171653" y="1928802"/>
            <a:ext cx="8856984" cy="4929198"/>
          </a:xfrm>
          <a:prstGeom prst="rect">
            <a:avLst/>
          </a:prstGeom>
        </p:spPr>
      </p:pic>
    </p:spTree>
    <p:extLst>
      <p:ext uri="{BB962C8B-B14F-4D97-AF65-F5344CB8AC3E}">
        <p14:creationId xmlns:p14="http://schemas.microsoft.com/office/powerpoint/2010/main" val="10855578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287016" y="1640696"/>
            <a:ext cx="8856984" cy="323165"/>
          </a:xfrm>
          <a:prstGeom prst="rect">
            <a:avLst/>
          </a:prstGeom>
        </p:spPr>
        <p:txBody>
          <a:bodyPr wrap="square">
            <a:spAutoFit/>
          </a:bodyPr>
          <a:lstStyle/>
          <a:p>
            <a:pPr algn="just"/>
            <a:r>
              <a:rPr lang="es-ES" sz="1500" b="1" dirty="0">
                <a:solidFill>
                  <a:schemeClr val="tx2">
                    <a:lumMod val="75000"/>
                  </a:schemeClr>
                </a:solidFill>
              </a:rPr>
              <a:t>PRODUCTO 12. INSTRUMENTOS PARA EVALUAR ACTIVIDADES POR ASIGNATURA. (TRABAJO INDIVIDUAL)</a:t>
            </a:r>
          </a:p>
        </p:txBody>
      </p:sp>
      <p:pic>
        <p:nvPicPr>
          <p:cNvPr id="3" name="Imagen 2"/>
          <p:cNvPicPr>
            <a:picLocks noChangeAspect="1"/>
          </p:cNvPicPr>
          <p:nvPr/>
        </p:nvPicPr>
        <p:blipFill>
          <a:blip r:embed="rId4"/>
          <a:stretch>
            <a:fillRect/>
          </a:stretch>
        </p:blipFill>
        <p:spPr>
          <a:xfrm>
            <a:off x="0" y="1928802"/>
            <a:ext cx="9144000" cy="4929198"/>
          </a:xfrm>
          <a:prstGeom prst="rect">
            <a:avLst/>
          </a:prstGeom>
        </p:spPr>
      </p:pic>
    </p:spTree>
    <p:extLst>
      <p:ext uri="{BB962C8B-B14F-4D97-AF65-F5344CB8AC3E}">
        <p14:creationId xmlns:p14="http://schemas.microsoft.com/office/powerpoint/2010/main" val="15964403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643050"/>
            <a:ext cx="7416824" cy="369332"/>
          </a:xfrm>
          <a:prstGeom prst="rect">
            <a:avLst/>
          </a:prstGeom>
        </p:spPr>
        <p:txBody>
          <a:bodyPr wrap="square">
            <a:spAutoFit/>
          </a:bodyPr>
          <a:lstStyle/>
          <a:p>
            <a:r>
              <a:rPr lang="es-ES" b="1" dirty="0">
                <a:solidFill>
                  <a:schemeClr val="tx2">
                    <a:lumMod val="75000"/>
                  </a:schemeClr>
                </a:solidFill>
              </a:rPr>
              <a:t>PRODUCTO 13. </a:t>
            </a:r>
            <a:r>
              <a:rPr lang="es-ES" b="1" dirty="0">
                <a:solidFill>
                  <a:srgbClr val="002060"/>
                </a:solidFill>
              </a:rPr>
              <a:t>REFLEXIÓN SOBRE EL PROYECTO GALERÍA. (GRUPAL)</a:t>
            </a:r>
          </a:p>
        </p:txBody>
      </p:sp>
      <p:sp>
        <p:nvSpPr>
          <p:cNvPr id="10" name="Rectángulo 9">
            <a:extLst>
              <a:ext uri="{FF2B5EF4-FFF2-40B4-BE49-F238E27FC236}">
                <a16:creationId xmlns:a16="http://schemas.microsoft.com/office/drawing/2014/main" xmlns="" id="{D31209E7-C7F4-4B86-83F4-8A5C378829D0}"/>
              </a:ext>
            </a:extLst>
          </p:cNvPr>
          <p:cNvSpPr/>
          <p:nvPr/>
        </p:nvSpPr>
        <p:spPr>
          <a:xfrm>
            <a:off x="592276" y="2099742"/>
            <a:ext cx="8175282" cy="4272773"/>
          </a:xfrm>
          <a:prstGeom prst="rect">
            <a:avLst/>
          </a:prstGeom>
        </p:spPr>
        <p:txBody>
          <a:bodyPr wrap="square">
            <a:spAutoFit/>
          </a:bodyPr>
          <a:lstStyle/>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La experiencia vivida en la propuesta metodológica sugerida por la UNAM llamada “Conexiones” ha permitido la apertura hacia otros campos de conocimiento generando la posibilidad de dialogar, compartir, interactuar y generar ideas relacionadas al proceso de enseñanza-aprendizaje.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Los integrantes de este equipo hemos trabajado colaborativamente en el marco del proyecto interdisciplinario CONEXIONES dispuesto por la UNAM tomando en cuenta las bases establecidas para el mismo. Es importante mencionar que a pesar de que existe una planeación anual establecida por la escuela así como de cada materia, este proyecto se ha realizado en los tiempos establecidos por el proyecto Conexiones.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La falta de espacios convenientes que favorezcan la buena ejecución de este proyecto se debe en parte a las diversas actividades planeadas, y no planeadas por el ciclo escolar. Por lo tanto, es relevante mencionar la disposición de tiempo que cada uno de los integrantes ha brindado para asistir a las reuniones y avanzar en este proyecto.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El equipo colegiado de docentes de 4º grado de bachillerato (matemáticas, lógica, geografía historia, inglés, dibujo y música) ha trabajado con el objetivo de  conformar un proyecto de manera interdisciplinaria que facilite el proceso enseñanza-aprendizaje y que trascienda de forma significativa en el quehacer diario de profesores y alumnos.  </a:t>
            </a:r>
          </a:p>
          <a:p>
            <a:pPr indent="449580" algn="just">
              <a:lnSpc>
                <a:spcPct val="115000"/>
              </a:lnSpc>
              <a:spcAft>
                <a:spcPts val="1000"/>
              </a:spcAft>
            </a:pPr>
            <a:r>
              <a:rPr lang="es-MX" sz="1300" dirty="0">
                <a:latin typeface="Calibri" panose="020F0502020204030204" pitchFamily="34" charset="0"/>
                <a:ea typeface="Calibri" panose="020F0502020204030204" pitchFamily="34" charset="0"/>
                <a:cs typeface="Times New Roman" panose="02020603050405020304" pitchFamily="18" charset="0"/>
              </a:rPr>
              <a:t>Las propuestas de los proyectos interdisciplinarios  son de suma importancia y deben ser planeadas cuidadosamente, ya que planear da certidumbre, y planear interdisciplinariamente facilita aún más el aprendizaje integral a corto y largo plazo en beneficio de profesores (facilitadores) y alumnos. </a:t>
            </a:r>
          </a:p>
        </p:txBody>
      </p:sp>
    </p:spTree>
    <p:extLst>
      <p:ext uri="{BB962C8B-B14F-4D97-AF65-F5344CB8AC3E}">
        <p14:creationId xmlns:p14="http://schemas.microsoft.com/office/powerpoint/2010/main" val="15958142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07504" y="1619742"/>
            <a:ext cx="8928992" cy="353943"/>
          </a:xfrm>
          <a:prstGeom prst="rect">
            <a:avLst/>
          </a:prstGeom>
        </p:spPr>
        <p:txBody>
          <a:bodyPr wrap="square">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pic>
        <p:nvPicPr>
          <p:cNvPr id="3" name="Imagen 2"/>
          <p:cNvPicPr>
            <a:picLocks noChangeAspect="1"/>
          </p:cNvPicPr>
          <p:nvPr/>
        </p:nvPicPr>
        <p:blipFill>
          <a:blip r:embed="rId4"/>
          <a:stretch>
            <a:fillRect/>
          </a:stretch>
        </p:blipFill>
        <p:spPr>
          <a:xfrm>
            <a:off x="0" y="1993285"/>
            <a:ext cx="9144000" cy="4864715"/>
          </a:xfrm>
          <a:prstGeom prst="rect">
            <a:avLst/>
          </a:prstGeom>
        </p:spPr>
      </p:pic>
    </p:spTree>
    <p:extLst>
      <p:ext uri="{BB962C8B-B14F-4D97-AF65-F5344CB8AC3E}">
        <p14:creationId xmlns:p14="http://schemas.microsoft.com/office/powerpoint/2010/main" val="42921867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07504" y="1619742"/>
            <a:ext cx="8928992" cy="353943"/>
          </a:xfrm>
          <a:prstGeom prst="rect">
            <a:avLst/>
          </a:prstGeom>
        </p:spPr>
        <p:txBody>
          <a:bodyPr wrap="square">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pic>
        <p:nvPicPr>
          <p:cNvPr id="3" name="Imagen 2"/>
          <p:cNvPicPr>
            <a:picLocks noChangeAspect="1"/>
          </p:cNvPicPr>
          <p:nvPr/>
        </p:nvPicPr>
        <p:blipFill>
          <a:blip r:embed="rId4"/>
          <a:stretch>
            <a:fillRect/>
          </a:stretch>
        </p:blipFill>
        <p:spPr>
          <a:xfrm>
            <a:off x="0" y="2000215"/>
            <a:ext cx="9144000" cy="4857785"/>
          </a:xfrm>
          <a:prstGeom prst="rect">
            <a:avLst/>
          </a:prstGeom>
        </p:spPr>
      </p:pic>
    </p:spTree>
    <p:extLst>
      <p:ext uri="{BB962C8B-B14F-4D97-AF65-F5344CB8AC3E}">
        <p14:creationId xmlns:p14="http://schemas.microsoft.com/office/powerpoint/2010/main" val="996623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2" name="Tabla 1"/>
          <p:cNvGraphicFramePr>
            <a:graphicFrameLocks noGrp="1"/>
          </p:cNvGraphicFramePr>
          <p:nvPr>
            <p:extLst>
              <p:ext uri="{D42A27DB-BD31-4B8C-83A1-F6EECF244321}">
                <p14:modId xmlns:p14="http://schemas.microsoft.com/office/powerpoint/2010/main" val="4124813759"/>
              </p:ext>
            </p:extLst>
          </p:nvPr>
        </p:nvGraphicFramePr>
        <p:xfrm>
          <a:off x="179512" y="2000216"/>
          <a:ext cx="8618760" cy="4013048"/>
        </p:xfrm>
        <a:graphic>
          <a:graphicData uri="http://schemas.openxmlformats.org/drawingml/2006/table">
            <a:tbl>
              <a:tblPr>
                <a:tableStyleId>{5940675A-B579-460E-94D1-54222C63F5DA}</a:tableStyleId>
              </a:tblPr>
              <a:tblGrid>
                <a:gridCol w="1728192">
                  <a:extLst>
                    <a:ext uri="{9D8B030D-6E8A-4147-A177-3AD203B41FA5}">
                      <a16:colId xmlns:a16="http://schemas.microsoft.com/office/drawing/2014/main" xmlns="" val="20000"/>
                    </a:ext>
                  </a:extLst>
                </a:gridCol>
                <a:gridCol w="6890568">
                  <a:extLst>
                    <a:ext uri="{9D8B030D-6E8A-4147-A177-3AD203B41FA5}">
                      <a16:colId xmlns:a16="http://schemas.microsoft.com/office/drawing/2014/main" xmlns="" val="20001"/>
                    </a:ext>
                  </a:extLst>
                </a:gridCol>
              </a:tblGrid>
              <a:tr h="1839919">
                <a:tc>
                  <a:txBody>
                    <a:bodyPr/>
                    <a:lstStyle/>
                    <a:p>
                      <a:pPr algn="just">
                        <a:lnSpc>
                          <a:spcPct val="115000"/>
                        </a:lnSpc>
                        <a:spcAft>
                          <a:spcPts val="0"/>
                        </a:spcAft>
                      </a:pPr>
                      <a:r>
                        <a:rPr lang="es-ES" sz="1200" b="1" dirty="0">
                          <a:effectLst/>
                        </a:rPr>
                        <a:t>5. ¿Cuáles son los</a:t>
                      </a:r>
                      <a:r>
                        <a:rPr lang="es-ES" sz="1200" b="1" baseline="0" dirty="0">
                          <a:effectLst/>
                        </a:rPr>
                        <a:t> </a:t>
                      </a:r>
                      <a:r>
                        <a:rPr lang="es-ES" sz="1200" b="1" dirty="0">
                          <a:effectLst/>
                        </a:rPr>
                        <a:t>prerrequisitos</a:t>
                      </a:r>
                      <a:r>
                        <a:rPr lang="es-ES" sz="1200" b="1" baseline="0" dirty="0">
                          <a:effectLst/>
                        </a:rPr>
                        <a:t> </a:t>
                      </a:r>
                      <a:r>
                        <a:rPr lang="es-ES" sz="1200" b="1" dirty="0">
                          <a:effectLst/>
                        </a:rPr>
                        <a:t>materiales,</a:t>
                      </a:r>
                      <a:r>
                        <a:rPr lang="es-ES" sz="1200" b="1" baseline="0" dirty="0">
                          <a:effectLst/>
                        </a:rPr>
                        <a:t> </a:t>
                      </a:r>
                      <a:r>
                        <a:rPr lang="es-ES" sz="1200" b="1" dirty="0">
                          <a:effectLst/>
                        </a:rPr>
                        <a:t>organizacionales  y personales para la planeación del trabajo           interdisciplinario?</a:t>
                      </a:r>
                      <a:endParaRPr lang="es-ES" sz="12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A partir de evitar la segmentación que converja en lo comunitario, la unidad en la diversidad y la diversidad en la unidad. Para la planeación es necesario conocer el plan de estudios de la materia que imparte el docente y que imparten los demás profesores. Es necesario establecer criterios para trabajar, así como comunidades de aprendizaje, también la formación y seguimiento de los profesores. Disposición al trabajo colaborativo y cooperativo. Dentro de lo organizacional, es importante aprender. Apoyo al diseño y desarrollo de proyectos propuestos. Crear ambientes de aprendizaje óptimos. Mediación. El docente vivencialmente aprenda la metodología colaborativa e interdisciplinariedad. Búsqueda de soluciones, actitud propositiva, apertura de acciones y tiempo, tolerancia, otorgar libertar acompañada. El profesor es agente activador de la reflexión para el empoderamiento del aprendizaje en los alumnos. Empatía y mediar saberes dando valor a cada uno de ellos. Recurrir para buscar soluciones. Respeto, valoración y aprendizaje de los resultados. Comunicación. Reconocer a los jóvenes como generadores de su propio conocimiento basado en proyectos y vinculados con la realidad.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a16="http://schemas.microsoft.com/office/drawing/2014/main" xmlns="" val="10000"/>
                  </a:ext>
                </a:extLst>
              </a:tr>
              <a:tr h="1369136">
                <a:tc>
                  <a:txBody>
                    <a:bodyPr/>
                    <a:lstStyle/>
                    <a:p>
                      <a:pPr algn="just">
                        <a:lnSpc>
                          <a:spcPct val="115000"/>
                        </a:lnSpc>
                        <a:spcAft>
                          <a:spcPts val="0"/>
                        </a:spcAft>
                      </a:pPr>
                      <a:r>
                        <a:rPr lang="es-ES" sz="1200" b="1" dirty="0">
                          <a:effectLst/>
                        </a:rPr>
                        <a:t>6. ¿Qué papel juega la planeación en el trabajo interdisciplinario y qué características debe tener? </a:t>
                      </a:r>
                      <a:endParaRPr lang="es-ES" sz="1200" b="1" dirty="0">
                        <a:solidFill>
                          <a:srgbClr val="000000"/>
                        </a:solidFill>
                        <a:effectLst/>
                        <a:latin typeface="Arial" panose="020B0604020202020204" pitchFamily="34" charset="0"/>
                        <a:ea typeface="Arial" panose="020B0604020202020204" pitchFamily="34" charset="0"/>
                      </a:endParaRPr>
                    </a:p>
                  </a:txBody>
                  <a:tcPr marL="56858" marR="56858" marT="56858" marB="56858" anchor="ctr"/>
                </a:tc>
                <a:tc>
                  <a:txBody>
                    <a:bodyPr/>
                    <a:lstStyle/>
                    <a:p>
                      <a:pPr algn="just">
                        <a:lnSpc>
                          <a:spcPct val="115000"/>
                        </a:lnSpc>
                        <a:spcAft>
                          <a:spcPts val="0"/>
                        </a:spcAft>
                      </a:pPr>
                      <a:r>
                        <a:rPr lang="es-ES" sz="1200" dirty="0">
                          <a:effectLst/>
                        </a:rPr>
                        <a:t>Establecer prioridades y organizar el tiempo, con sentido de planeación y no de requisito. Verla como una estrategia de sistematización que ayuda al proceso de aprendizaje para alcanzar los objetivos. Determina los alcances de los objetivos, debe ser incluyente, congruente, significativo e interdisciplinario. Basada y fundamentada en algún modelo educativo y también es necesario conocer las características y condiciones de las personas a quienes va dirigida. La planeación debe ser pertinente y adecuada. Vinculación de la planeación de las materias participantes a partir de la interconexión de los contenidos. </a:t>
                      </a:r>
                      <a:endParaRPr lang="es-ES" sz="1200" dirty="0">
                        <a:solidFill>
                          <a:srgbClr val="000000"/>
                        </a:solidFill>
                        <a:effectLst/>
                        <a:latin typeface="Arial" panose="020B0604020202020204" pitchFamily="34" charset="0"/>
                        <a:ea typeface="Arial" panose="020B0604020202020204" pitchFamily="34" charset="0"/>
                      </a:endParaRPr>
                    </a:p>
                  </a:txBody>
                  <a:tcPr marL="56858" marR="56858" marT="56858" marB="56858"/>
                </a:tc>
                <a:extLst>
                  <a:ext uri="{0D108BD9-81ED-4DB2-BD59-A6C34878D82A}">
                    <a16:rowId xmlns:a16="http://schemas.microsoft.com/office/drawing/2014/main" xmlns="" val="10001"/>
                  </a:ext>
                </a:extLst>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107504" y="1635262"/>
            <a:ext cx="8856984" cy="353943"/>
          </a:xfrm>
          <a:prstGeom prst="rect">
            <a:avLst/>
          </a:prstGeom>
        </p:spPr>
        <p:txBody>
          <a:bodyPr wrap="square">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graphicFrame>
        <p:nvGraphicFramePr>
          <p:cNvPr id="3" name="Tabla 2">
            <a:extLst>
              <a:ext uri="{FF2B5EF4-FFF2-40B4-BE49-F238E27FC236}">
                <a16:creationId xmlns:a16="http://schemas.microsoft.com/office/drawing/2014/main" xmlns="" id="{36867667-4515-42AC-B403-856562407ACD}"/>
              </a:ext>
            </a:extLst>
          </p:cNvPr>
          <p:cNvGraphicFramePr>
            <a:graphicFrameLocks noGrp="1"/>
          </p:cNvGraphicFramePr>
          <p:nvPr>
            <p:extLst>
              <p:ext uri="{D42A27DB-BD31-4B8C-83A1-F6EECF244321}">
                <p14:modId xmlns:p14="http://schemas.microsoft.com/office/powerpoint/2010/main" val="627793362"/>
              </p:ext>
            </p:extLst>
          </p:nvPr>
        </p:nvGraphicFramePr>
        <p:xfrm>
          <a:off x="179512" y="2150013"/>
          <a:ext cx="8568951" cy="4718026"/>
        </p:xfrm>
        <a:graphic>
          <a:graphicData uri="http://schemas.openxmlformats.org/drawingml/2006/table">
            <a:tbl>
              <a:tblPr>
                <a:tableStyleId>{5C22544A-7EE6-4342-B048-85BDC9FD1C3A}</a:tableStyleId>
              </a:tblPr>
              <a:tblGrid>
                <a:gridCol w="570559">
                  <a:extLst>
                    <a:ext uri="{9D8B030D-6E8A-4147-A177-3AD203B41FA5}">
                      <a16:colId xmlns:a16="http://schemas.microsoft.com/office/drawing/2014/main" xmlns="" val="4179378515"/>
                    </a:ext>
                  </a:extLst>
                </a:gridCol>
                <a:gridCol w="711438">
                  <a:extLst>
                    <a:ext uri="{9D8B030D-6E8A-4147-A177-3AD203B41FA5}">
                      <a16:colId xmlns:a16="http://schemas.microsoft.com/office/drawing/2014/main" xmlns="" val="67210003"/>
                    </a:ext>
                  </a:extLst>
                </a:gridCol>
                <a:gridCol w="1199230">
                  <a:extLst>
                    <a:ext uri="{9D8B030D-6E8A-4147-A177-3AD203B41FA5}">
                      <a16:colId xmlns:a16="http://schemas.microsoft.com/office/drawing/2014/main" xmlns="" val="3995066128"/>
                    </a:ext>
                  </a:extLst>
                </a:gridCol>
                <a:gridCol w="894581">
                  <a:extLst>
                    <a:ext uri="{9D8B030D-6E8A-4147-A177-3AD203B41FA5}">
                      <a16:colId xmlns:a16="http://schemas.microsoft.com/office/drawing/2014/main" xmlns="" val="369089484"/>
                    </a:ext>
                  </a:extLst>
                </a:gridCol>
                <a:gridCol w="584648">
                  <a:extLst>
                    <a:ext uri="{9D8B030D-6E8A-4147-A177-3AD203B41FA5}">
                      <a16:colId xmlns:a16="http://schemas.microsoft.com/office/drawing/2014/main" xmlns="" val="179593399"/>
                    </a:ext>
                  </a:extLst>
                </a:gridCol>
                <a:gridCol w="535339">
                  <a:extLst>
                    <a:ext uri="{9D8B030D-6E8A-4147-A177-3AD203B41FA5}">
                      <a16:colId xmlns:a16="http://schemas.microsoft.com/office/drawing/2014/main" xmlns="" val="3906363875"/>
                    </a:ext>
                  </a:extLst>
                </a:gridCol>
                <a:gridCol w="535339">
                  <a:extLst>
                    <a:ext uri="{9D8B030D-6E8A-4147-A177-3AD203B41FA5}">
                      <a16:colId xmlns:a16="http://schemas.microsoft.com/office/drawing/2014/main" xmlns="" val="2642486759"/>
                    </a:ext>
                  </a:extLst>
                </a:gridCol>
                <a:gridCol w="422636">
                  <a:extLst>
                    <a:ext uri="{9D8B030D-6E8A-4147-A177-3AD203B41FA5}">
                      <a16:colId xmlns:a16="http://schemas.microsoft.com/office/drawing/2014/main" xmlns="" val="3279906164"/>
                    </a:ext>
                  </a:extLst>
                </a:gridCol>
                <a:gridCol w="422636">
                  <a:extLst>
                    <a:ext uri="{9D8B030D-6E8A-4147-A177-3AD203B41FA5}">
                      <a16:colId xmlns:a16="http://schemas.microsoft.com/office/drawing/2014/main" xmlns="" val="4130608991"/>
                    </a:ext>
                  </a:extLst>
                </a:gridCol>
                <a:gridCol w="500120">
                  <a:extLst>
                    <a:ext uri="{9D8B030D-6E8A-4147-A177-3AD203B41FA5}">
                      <a16:colId xmlns:a16="http://schemas.microsoft.com/office/drawing/2014/main" xmlns="" val="2513740484"/>
                    </a:ext>
                  </a:extLst>
                </a:gridCol>
                <a:gridCol w="501881">
                  <a:extLst>
                    <a:ext uri="{9D8B030D-6E8A-4147-A177-3AD203B41FA5}">
                      <a16:colId xmlns:a16="http://schemas.microsoft.com/office/drawing/2014/main" xmlns="" val="696504005"/>
                    </a:ext>
                  </a:extLst>
                </a:gridCol>
                <a:gridCol w="422636">
                  <a:extLst>
                    <a:ext uri="{9D8B030D-6E8A-4147-A177-3AD203B41FA5}">
                      <a16:colId xmlns:a16="http://schemas.microsoft.com/office/drawing/2014/main" xmlns="" val="3167251792"/>
                    </a:ext>
                  </a:extLst>
                </a:gridCol>
                <a:gridCol w="422636">
                  <a:extLst>
                    <a:ext uri="{9D8B030D-6E8A-4147-A177-3AD203B41FA5}">
                      <a16:colId xmlns:a16="http://schemas.microsoft.com/office/drawing/2014/main" xmlns="" val="799179393"/>
                    </a:ext>
                  </a:extLst>
                </a:gridCol>
                <a:gridCol w="422636">
                  <a:extLst>
                    <a:ext uri="{9D8B030D-6E8A-4147-A177-3AD203B41FA5}">
                      <a16:colId xmlns:a16="http://schemas.microsoft.com/office/drawing/2014/main" xmlns="" val="696146041"/>
                    </a:ext>
                  </a:extLst>
                </a:gridCol>
                <a:gridCol w="422636">
                  <a:extLst>
                    <a:ext uri="{9D8B030D-6E8A-4147-A177-3AD203B41FA5}">
                      <a16:colId xmlns:a16="http://schemas.microsoft.com/office/drawing/2014/main" xmlns="" val="670359641"/>
                    </a:ext>
                  </a:extLst>
                </a:gridCol>
              </a:tblGrid>
              <a:tr h="120740">
                <a:tc gridSpan="15">
                  <a:txBody>
                    <a:bodyPr/>
                    <a:lstStyle/>
                    <a:p>
                      <a:pPr algn="ctr" fontAlgn="b"/>
                      <a:r>
                        <a:rPr lang="es-MX" sz="700" u="none" strike="noStrike">
                          <a:effectLst/>
                        </a:rPr>
                        <a:t>PLANIFICACIÓN DE PROYECTO INTERDISCIPLINARIO</a:t>
                      </a:r>
                      <a:endParaRPr lang="es-MX" sz="700" b="1" i="0" u="none" strike="noStrike">
                        <a:solidFill>
                          <a:srgbClr val="000000"/>
                        </a:solidFill>
                        <a:effectLst/>
                        <a:latin typeface="Calibri" panose="020F0502020204030204" pitchFamily="34" charset="0"/>
                      </a:endParaRPr>
                    </a:p>
                  </a:txBody>
                  <a:tcPr marL="5248" marR="5248" marT="5248"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388278527"/>
                  </a:ext>
                </a:extLst>
              </a:tr>
              <a:tr h="113233">
                <a:tc rowSpan="3">
                  <a:txBody>
                    <a:bodyPr/>
                    <a:lstStyle/>
                    <a:p>
                      <a:pPr algn="ctr" fontAlgn="ctr"/>
                      <a:r>
                        <a:rPr lang="es-MX" sz="600" u="none" strike="noStrike">
                          <a:effectLst/>
                        </a:rPr>
                        <a:t>MATERIAS</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CONTENIDO</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OBJETIVO</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ACTIVIDAD</a:t>
                      </a:r>
                      <a:endParaRPr lang="es-MX" sz="600" b="1" i="0" u="none" strike="noStrike">
                        <a:solidFill>
                          <a:srgbClr val="000000"/>
                        </a:solidFill>
                        <a:effectLst/>
                        <a:latin typeface="Calibri" panose="020F0502020204030204" pitchFamily="34" charset="0"/>
                      </a:endParaRPr>
                    </a:p>
                  </a:txBody>
                  <a:tcPr marL="5248" marR="5248" marT="5248" marB="0" anchor="ctr"/>
                </a:tc>
                <a:tc rowSpan="3">
                  <a:txBody>
                    <a:bodyPr/>
                    <a:lstStyle/>
                    <a:p>
                      <a:pPr algn="ctr" fontAlgn="ctr"/>
                      <a:r>
                        <a:rPr lang="es-MX" sz="600" u="none" strike="noStrike">
                          <a:effectLst/>
                        </a:rPr>
                        <a:t>INSTRUMENTO</a:t>
                      </a:r>
                      <a:endParaRPr lang="es-MX" sz="600" b="1" i="0" u="none" strike="noStrike">
                        <a:solidFill>
                          <a:srgbClr val="000000"/>
                        </a:solidFill>
                        <a:effectLst/>
                        <a:latin typeface="Calibri" panose="020F0502020204030204" pitchFamily="34" charset="0"/>
                      </a:endParaRPr>
                    </a:p>
                  </a:txBody>
                  <a:tcPr marL="5248" marR="5248" marT="5248" marB="0" anchor="ctr"/>
                </a:tc>
                <a:tc gridSpan="10">
                  <a:txBody>
                    <a:bodyPr/>
                    <a:lstStyle/>
                    <a:p>
                      <a:pPr algn="ctr" fontAlgn="ctr"/>
                      <a:r>
                        <a:rPr lang="es-MX" sz="600" u="none" strike="noStrike">
                          <a:effectLst/>
                        </a:rPr>
                        <a:t>PERIODOS</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17770789"/>
                  </a:ext>
                </a:extLst>
              </a:tr>
              <a:tr h="113233">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gridSpan="2">
                  <a:txBody>
                    <a:bodyPr/>
                    <a:lstStyle/>
                    <a:p>
                      <a:pPr algn="ctr" fontAlgn="ctr"/>
                      <a:r>
                        <a:rPr lang="es-MX" sz="600" u="none" strike="noStrike">
                          <a:effectLst/>
                        </a:rPr>
                        <a:t>1</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2</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3</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4</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tc gridSpan="2">
                  <a:txBody>
                    <a:bodyPr/>
                    <a:lstStyle/>
                    <a:p>
                      <a:pPr algn="ctr" fontAlgn="ctr"/>
                      <a:r>
                        <a:rPr lang="es-MX" sz="600" u="none" strike="noStrike">
                          <a:effectLst/>
                        </a:rPr>
                        <a:t>5</a:t>
                      </a:r>
                      <a:endParaRPr lang="es-MX" sz="600" b="1" i="0" u="none" strike="noStrike">
                        <a:solidFill>
                          <a:srgbClr val="000000"/>
                        </a:solidFill>
                        <a:effectLst/>
                        <a:latin typeface="Calibri" panose="020F0502020204030204" pitchFamily="34" charset="0"/>
                      </a:endParaRPr>
                    </a:p>
                  </a:txBody>
                  <a:tcPr marL="5248" marR="5248" marT="5248" marB="0" anchor="ctr"/>
                </a:tc>
                <a:tc hMerge="1">
                  <a:txBody>
                    <a:bodyPr/>
                    <a:lstStyle/>
                    <a:p>
                      <a:endParaRPr lang="es-MX"/>
                    </a:p>
                  </a:txBody>
                  <a:tcPr/>
                </a:tc>
                <a:extLst>
                  <a:ext uri="{0D108BD9-81ED-4DB2-BD59-A6C34878D82A}">
                    <a16:rowId xmlns:a16="http://schemas.microsoft.com/office/drawing/2014/main" xmlns="" val="2754438637"/>
                  </a:ext>
                </a:extLst>
              </a:tr>
              <a:tr h="294407">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FECHAS</a:t>
                      </a:r>
                      <a:endParaRPr lang="es-MX" sz="600" b="1"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500" u="none" strike="noStrike">
                          <a:effectLst/>
                        </a:rPr>
                        <a:t>MATERIA DE VINCULACIÓN</a:t>
                      </a:r>
                      <a:endParaRPr lang="es-MX" sz="500" b="1" i="0" u="none" strike="noStrike">
                        <a:solidFill>
                          <a:srgbClr val="000000"/>
                        </a:solidFill>
                        <a:effectLst/>
                        <a:latin typeface="Calibri" panose="020F0502020204030204" pitchFamily="34" charset="0"/>
                      </a:endParaRPr>
                    </a:p>
                  </a:txBody>
                  <a:tcPr marL="5248" marR="5248" marT="5248" marB="0" anchor="ctr"/>
                </a:tc>
                <a:extLst>
                  <a:ext uri="{0D108BD9-81ED-4DB2-BD59-A6C34878D82A}">
                    <a16:rowId xmlns:a16="http://schemas.microsoft.com/office/drawing/2014/main" xmlns="" val="42973641"/>
                  </a:ext>
                </a:extLst>
              </a:tr>
              <a:tr h="1358804">
                <a:tc>
                  <a:txBody>
                    <a:bodyPr/>
                    <a:lstStyle/>
                    <a:p>
                      <a:pPr algn="r" fontAlgn="ctr"/>
                      <a:r>
                        <a:rPr lang="es-MX" sz="600" u="none" strike="noStrike">
                          <a:effectLst/>
                        </a:rPr>
                        <a:t>HISTORIA UNIVERSAL </a:t>
                      </a:r>
                      <a:endParaRPr lang="es-MX" sz="600" b="0" i="0" u="none" strike="noStrike">
                        <a:solidFill>
                          <a:srgbClr val="000000"/>
                        </a:solidFill>
                        <a:effectLst/>
                        <a:latin typeface="Calibri" panose="020F0502020204030204" pitchFamily="34" charset="0"/>
                      </a:endParaRPr>
                    </a:p>
                  </a:txBody>
                  <a:tcPr marL="5248" marR="5248" marT="5248" marB="0" vert="vert270" anchor="ctr"/>
                </a:tc>
                <a:tc>
                  <a:txBody>
                    <a:bodyPr/>
                    <a:lstStyle/>
                    <a:p>
                      <a:pPr algn="l" fontAlgn="ctr"/>
                      <a:r>
                        <a:rPr lang="es-MX" sz="600" u="none" strike="noStrike">
                          <a:effectLst/>
                        </a:rPr>
                        <a:t>Las expresiones culturales como medios de interpretación y transformación del mundo contemporáneo</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b"/>
                      <a:r>
                        <a:rPr lang="es-MX" sz="600" u="none" strike="noStrike">
                          <a:effectLst/>
                        </a:rPr>
                        <a:t>Contrastará distintas formas de interpretación de la realidad y las influencias que han tenido éstas en los cambios históricos, a través del estudio de las cosmovisiones, el desarrollo del pensamiento científico y las expresiones artísticas para que, además de respetar la diversidad de ideas y manifestaciones culturales, valore y disfrute el patrimonio cultural de la humanidad.</a:t>
                      </a:r>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ctr"/>
                      <a:r>
                        <a:rPr lang="es-MX" sz="600" u="none" strike="noStrike" dirty="0">
                          <a:effectLst/>
                        </a:rPr>
                        <a:t>Líneas de tiempo, reportes, infografías</a:t>
                      </a:r>
                      <a:endParaRPr lang="es-MX" sz="600" b="0" i="0" u="none" strike="noStrike" dirty="0">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Rúbricas, listas de cotejo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ctr" fontAlgn="ctr"/>
                      <a:r>
                        <a:rPr lang="es-MX" sz="600" u="none" strike="noStrike">
                          <a:effectLst/>
                        </a:rPr>
                        <a:t>abr-19</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DIBUJO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extLst>
                  <a:ext uri="{0D108BD9-81ED-4DB2-BD59-A6C34878D82A}">
                    <a16:rowId xmlns:a16="http://schemas.microsoft.com/office/drawing/2014/main" xmlns="" val="2685303078"/>
                  </a:ext>
                </a:extLst>
              </a:tr>
              <a:tr h="452936">
                <a:tc>
                  <a:txBody>
                    <a:bodyPr/>
                    <a:lstStyle/>
                    <a:p>
                      <a:pPr algn="r" fontAlgn="ctr"/>
                      <a:r>
                        <a:rPr lang="es-MX" sz="600" u="none" strike="noStrike">
                          <a:effectLst/>
                        </a:rPr>
                        <a:t>LOGICA </a:t>
                      </a:r>
                      <a:endParaRPr lang="es-MX" sz="600" b="0" i="0" u="none" strike="noStrike">
                        <a:solidFill>
                          <a:srgbClr val="000000"/>
                        </a:solidFill>
                        <a:effectLst/>
                        <a:latin typeface="Calibri" panose="020F0502020204030204" pitchFamily="34" charset="0"/>
                      </a:endParaRPr>
                    </a:p>
                  </a:txBody>
                  <a:tcPr marL="5248" marR="5248" marT="5248" marB="0" vert="vert270" anchor="ctr"/>
                </a:tc>
                <a:tc>
                  <a:txBody>
                    <a:bodyPr/>
                    <a:lstStyle/>
                    <a:p>
                      <a:pPr algn="l" fontAlgn="b"/>
                      <a:r>
                        <a:rPr lang="es-MX" sz="600" u="none" strike="noStrike">
                          <a:effectLst/>
                        </a:rPr>
                        <a:t>Funciones del lenguaje</a:t>
                      </a:r>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ctr" fontAlgn="ctr"/>
                      <a:r>
                        <a:rPr lang="es-MX" sz="500" u="none" strike="noStrike">
                          <a:effectLst/>
                        </a:rPr>
                        <a:t>Intención de aprendizaje, en diversos discursos y textos reales</a:t>
                      </a:r>
                      <a:endParaRPr lang="es-MX" sz="5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r>
                        <a:rPr lang="es-MX" sz="600" u="none" strike="noStrike">
                          <a:effectLst/>
                        </a:rPr>
                        <a:t>Ensayo</a:t>
                      </a:r>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ctr" fontAlgn="ctr"/>
                      <a:r>
                        <a:rPr lang="es-MX" sz="600" u="none" strike="noStrike">
                          <a:effectLst/>
                        </a:rPr>
                        <a:t>Rúbrica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r" fontAlgn="ctr"/>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t"/>
                      <a:r>
                        <a:rPr lang="es-MX" sz="600" u="none" strike="noStrike">
                          <a:effectLst/>
                        </a:rPr>
                        <a:t>Geografía, Historia, Matemáticas. Inglés.</a:t>
                      </a:r>
                      <a:endParaRPr lang="es-MX" sz="600" b="0" i="0" u="none" strike="noStrike">
                        <a:solidFill>
                          <a:srgbClr val="000000"/>
                        </a:solidFill>
                        <a:effectLst/>
                        <a:latin typeface="Calibri" panose="020F0502020204030204" pitchFamily="34" charset="0"/>
                      </a:endParaRPr>
                    </a:p>
                  </a:txBody>
                  <a:tcPr marL="5248" marR="5248" marT="5248" marB="0"/>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extLst>
                  <a:ext uri="{0D108BD9-81ED-4DB2-BD59-A6C34878D82A}">
                    <a16:rowId xmlns:a16="http://schemas.microsoft.com/office/drawing/2014/main" xmlns="" val="704034917"/>
                  </a:ext>
                </a:extLst>
              </a:tr>
              <a:tr h="2264673">
                <a:tc>
                  <a:txBody>
                    <a:bodyPr/>
                    <a:lstStyle/>
                    <a:p>
                      <a:pPr algn="r" fontAlgn="ctr"/>
                      <a:r>
                        <a:rPr lang="es-MX" sz="600" u="none" strike="noStrike">
                          <a:effectLst/>
                        </a:rPr>
                        <a:t>Matematicas </a:t>
                      </a:r>
                      <a:endParaRPr lang="es-MX" sz="600" b="0" i="0" u="none" strike="noStrike">
                        <a:solidFill>
                          <a:srgbClr val="000000"/>
                        </a:solidFill>
                        <a:effectLst/>
                        <a:latin typeface="Calibri" panose="020F0502020204030204" pitchFamily="34" charset="0"/>
                      </a:endParaRPr>
                    </a:p>
                  </a:txBody>
                  <a:tcPr marL="5248" marR="5248" marT="5248" marB="0" vert="vert270" anchor="ctr"/>
                </a:tc>
                <a:tc>
                  <a:txBody>
                    <a:bodyPr/>
                    <a:lstStyle/>
                    <a:p>
                      <a:pPr algn="l" fontAlgn="ctr"/>
                      <a:r>
                        <a:rPr lang="es-MX" sz="600" u="none" strike="noStrike">
                          <a:effectLst/>
                        </a:rPr>
                        <a:t>Los números reales para contar, comparar y medir</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b"/>
                      <a:r>
                        <a:rPr lang="es-MX" sz="600" u="none" strike="noStrike" dirty="0">
                          <a:effectLst/>
                        </a:rPr>
                        <a:t>Desarrollará habilidades de razonamiento lógico al: cuantificar fenómenos o eventos a través de modelos gráficos y aritméticos que involucren la resolución de operaciones con números reales usando procedimientos diversos y aplicando las propiedades pertinentes; analizar los factores que intervienen en un fenómeno para compararlos con estándares nacionales y/o mundiales y fundamentar una opinión; describir (verbalmente y por escrito) gráficas de diversas fuentes (científicas, de divulgación, de medios masivos de comunicación), interpretarlas y argumentar una conclusión y/o una postura personal.</a:t>
                      </a:r>
                      <a:endParaRPr lang="es-MX" sz="600" b="0" i="0" u="none" strike="noStrike" dirty="0">
                        <a:solidFill>
                          <a:srgbClr val="000000"/>
                        </a:solidFill>
                        <a:effectLst/>
                        <a:latin typeface="Calibri" panose="020F0502020204030204" pitchFamily="34" charset="0"/>
                      </a:endParaRPr>
                    </a:p>
                  </a:txBody>
                  <a:tcPr marL="5248" marR="5248" marT="5248" marB="0" anchor="b"/>
                </a:tc>
                <a:tc>
                  <a:txBody>
                    <a:bodyPr/>
                    <a:lstStyle/>
                    <a:p>
                      <a:pPr algn="l" fontAlgn="ctr"/>
                      <a:r>
                        <a:rPr lang="es-MX" sz="600" u="none" strike="noStrike">
                          <a:effectLst/>
                        </a:rPr>
                        <a:t>hojas de trabajo, tablas, estadísticas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ctr" fontAlgn="ctr"/>
                      <a:r>
                        <a:rPr lang="es-MX" sz="600" u="none" strike="noStrike">
                          <a:effectLst/>
                        </a:rPr>
                        <a:t>Rúbricas </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r" fontAlgn="ctr"/>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ctr"/>
                      <a:r>
                        <a:rPr lang="es-MX" sz="600" u="none" strike="noStrike">
                          <a:effectLst/>
                        </a:rPr>
                        <a:t>Geografía, Historia, Matemáticas, Inglés.</a:t>
                      </a:r>
                      <a:endParaRPr lang="es-MX" sz="600" b="0" i="0" u="none" strike="noStrike">
                        <a:solidFill>
                          <a:srgbClr val="000000"/>
                        </a:solidFill>
                        <a:effectLst/>
                        <a:latin typeface="Calibri" panose="020F0502020204030204" pitchFamily="34" charset="0"/>
                      </a:endParaRPr>
                    </a:p>
                  </a:txBody>
                  <a:tcPr marL="5248" marR="5248" marT="5248"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5248" marR="5248" marT="5248" marB="0" anchor="b"/>
                </a:tc>
                <a:tc>
                  <a:txBody>
                    <a:bodyPr/>
                    <a:lstStyle/>
                    <a:p>
                      <a:pPr algn="l" fontAlgn="b"/>
                      <a:endParaRPr lang="es-MX" sz="600" b="0" i="0" u="none" strike="noStrike" dirty="0">
                        <a:solidFill>
                          <a:srgbClr val="000000"/>
                        </a:solidFill>
                        <a:effectLst/>
                        <a:latin typeface="Calibri" panose="020F0502020204030204" pitchFamily="34" charset="0"/>
                      </a:endParaRPr>
                    </a:p>
                  </a:txBody>
                  <a:tcPr marL="5248" marR="5248" marT="5248" marB="0" anchor="b"/>
                </a:tc>
                <a:extLst>
                  <a:ext uri="{0D108BD9-81ED-4DB2-BD59-A6C34878D82A}">
                    <a16:rowId xmlns:a16="http://schemas.microsoft.com/office/drawing/2014/main" xmlns="" val="3941788860"/>
                  </a:ext>
                </a:extLst>
              </a:tr>
            </a:tbl>
          </a:graphicData>
        </a:graphic>
      </p:graphicFrame>
    </p:spTree>
    <p:extLst>
      <p:ext uri="{BB962C8B-B14F-4D97-AF65-F5344CB8AC3E}">
        <p14:creationId xmlns:p14="http://schemas.microsoft.com/office/powerpoint/2010/main" val="38444358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107504" y="1643050"/>
            <a:ext cx="8640960" cy="353943"/>
          </a:xfrm>
          <a:prstGeom prst="rect">
            <a:avLst/>
          </a:prstGeom>
          <a:noFill/>
        </p:spPr>
        <p:txBody>
          <a:bodyPr wrap="square" rtlCol="0">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7" name="Tabla 6">
            <a:extLst>
              <a:ext uri="{FF2B5EF4-FFF2-40B4-BE49-F238E27FC236}">
                <a16:creationId xmlns:a16="http://schemas.microsoft.com/office/drawing/2014/main" xmlns="" id="{98CB2416-9E86-4B31-A194-9C0196B046A2}"/>
              </a:ext>
            </a:extLst>
          </p:cNvPr>
          <p:cNvGraphicFramePr>
            <a:graphicFrameLocks noGrp="1"/>
          </p:cNvGraphicFramePr>
          <p:nvPr>
            <p:extLst>
              <p:ext uri="{D42A27DB-BD31-4B8C-83A1-F6EECF244321}">
                <p14:modId xmlns:p14="http://schemas.microsoft.com/office/powerpoint/2010/main" val="605370588"/>
              </p:ext>
            </p:extLst>
          </p:nvPr>
        </p:nvGraphicFramePr>
        <p:xfrm>
          <a:off x="107504" y="2165588"/>
          <a:ext cx="8784978" cy="4549559"/>
        </p:xfrm>
        <a:graphic>
          <a:graphicData uri="http://schemas.openxmlformats.org/drawingml/2006/table">
            <a:tbl>
              <a:tblPr>
                <a:tableStyleId>{5C22544A-7EE6-4342-B048-85BDC9FD1C3A}</a:tableStyleId>
              </a:tblPr>
              <a:tblGrid>
                <a:gridCol w="673369">
                  <a:extLst>
                    <a:ext uri="{9D8B030D-6E8A-4147-A177-3AD203B41FA5}">
                      <a16:colId xmlns:a16="http://schemas.microsoft.com/office/drawing/2014/main" xmlns="" val="3254397225"/>
                    </a:ext>
                  </a:extLst>
                </a:gridCol>
                <a:gridCol w="839633">
                  <a:extLst>
                    <a:ext uri="{9D8B030D-6E8A-4147-A177-3AD203B41FA5}">
                      <a16:colId xmlns:a16="http://schemas.microsoft.com/office/drawing/2014/main" xmlns="" val="3611517027"/>
                    </a:ext>
                  </a:extLst>
                </a:gridCol>
                <a:gridCol w="1415321">
                  <a:extLst>
                    <a:ext uri="{9D8B030D-6E8A-4147-A177-3AD203B41FA5}">
                      <a16:colId xmlns:a16="http://schemas.microsoft.com/office/drawing/2014/main" xmlns="" val="450161615"/>
                    </a:ext>
                  </a:extLst>
                </a:gridCol>
                <a:gridCol w="1055776">
                  <a:extLst>
                    <a:ext uri="{9D8B030D-6E8A-4147-A177-3AD203B41FA5}">
                      <a16:colId xmlns:a16="http://schemas.microsoft.com/office/drawing/2014/main" xmlns="" val="2872461808"/>
                    </a:ext>
                  </a:extLst>
                </a:gridCol>
                <a:gridCol w="689996">
                  <a:extLst>
                    <a:ext uri="{9D8B030D-6E8A-4147-A177-3AD203B41FA5}">
                      <a16:colId xmlns:a16="http://schemas.microsoft.com/office/drawing/2014/main" xmlns="" val="2296447755"/>
                    </a:ext>
                  </a:extLst>
                </a:gridCol>
                <a:gridCol w="392799">
                  <a:extLst>
                    <a:ext uri="{9D8B030D-6E8A-4147-A177-3AD203B41FA5}">
                      <a16:colId xmlns:a16="http://schemas.microsoft.com/office/drawing/2014/main" xmlns="" val="3064013959"/>
                    </a:ext>
                  </a:extLst>
                </a:gridCol>
                <a:gridCol w="631803">
                  <a:extLst>
                    <a:ext uri="{9D8B030D-6E8A-4147-A177-3AD203B41FA5}">
                      <a16:colId xmlns:a16="http://schemas.microsoft.com/office/drawing/2014/main" xmlns="" val="1050996151"/>
                    </a:ext>
                  </a:extLst>
                </a:gridCol>
                <a:gridCol w="498793">
                  <a:extLst>
                    <a:ext uri="{9D8B030D-6E8A-4147-A177-3AD203B41FA5}">
                      <a16:colId xmlns:a16="http://schemas.microsoft.com/office/drawing/2014/main" xmlns="" val="3886523884"/>
                    </a:ext>
                  </a:extLst>
                </a:gridCol>
                <a:gridCol w="498793">
                  <a:extLst>
                    <a:ext uri="{9D8B030D-6E8A-4147-A177-3AD203B41FA5}">
                      <a16:colId xmlns:a16="http://schemas.microsoft.com/office/drawing/2014/main" xmlns="" val="2266283176"/>
                    </a:ext>
                  </a:extLst>
                </a:gridCol>
                <a:gridCol w="498793">
                  <a:extLst>
                    <a:ext uri="{9D8B030D-6E8A-4147-A177-3AD203B41FA5}">
                      <a16:colId xmlns:a16="http://schemas.microsoft.com/office/drawing/2014/main" xmlns="" val="2905876974"/>
                    </a:ext>
                  </a:extLst>
                </a:gridCol>
                <a:gridCol w="592316">
                  <a:extLst>
                    <a:ext uri="{9D8B030D-6E8A-4147-A177-3AD203B41FA5}">
                      <a16:colId xmlns:a16="http://schemas.microsoft.com/office/drawing/2014/main" xmlns="" val="403366689"/>
                    </a:ext>
                  </a:extLst>
                </a:gridCol>
                <a:gridCol w="498793">
                  <a:extLst>
                    <a:ext uri="{9D8B030D-6E8A-4147-A177-3AD203B41FA5}">
                      <a16:colId xmlns:a16="http://schemas.microsoft.com/office/drawing/2014/main" xmlns="" val="2136149161"/>
                    </a:ext>
                  </a:extLst>
                </a:gridCol>
                <a:gridCol w="498793">
                  <a:extLst>
                    <a:ext uri="{9D8B030D-6E8A-4147-A177-3AD203B41FA5}">
                      <a16:colId xmlns:a16="http://schemas.microsoft.com/office/drawing/2014/main" xmlns="" val="2953273205"/>
                    </a:ext>
                  </a:extLst>
                </a:gridCol>
              </a:tblGrid>
              <a:tr h="502159">
                <a:tc>
                  <a:txBody>
                    <a:bodyPr/>
                    <a:lstStyle/>
                    <a:p>
                      <a:pPr algn="r" fontAlgn="ctr"/>
                      <a:r>
                        <a:rPr lang="es-MX" sz="600" u="none" strike="noStrike">
                          <a:effectLst/>
                        </a:rPr>
                        <a:t>MUSICA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b"/>
                      <a:r>
                        <a:rPr lang="es-MX" sz="600" u="none" strike="noStrike">
                          <a:effectLst/>
                        </a:rPr>
                        <a:t>Descubrir el código musical</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ctr" fontAlgn="ctr"/>
                      <a:r>
                        <a:rPr lang="es-MX" sz="600" u="none" strike="noStrike">
                          <a:effectLst/>
                        </a:rPr>
                        <a:t>Reconocerá los elementos básicos del lenguaje musical y su aplicación en obras musicales; posteriormente, los mostrará en un recital público.</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Progresiones. Canciones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b"/>
                      <a:r>
                        <a:rPr lang="es-MX" sz="600" u="none" strike="noStrike" dirty="0">
                          <a:effectLst/>
                        </a:rPr>
                        <a:t>Rúbrica </a:t>
                      </a:r>
                      <a:endParaRPr lang="es-MX" sz="600" b="0" i="0" u="none" strike="noStrike" dirty="0">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r" fontAlgn="b"/>
                      <a:r>
                        <a:rPr lang="es-MX" sz="600" u="none" strike="noStrike">
                          <a:effectLst/>
                        </a:rPr>
                        <a:t>ene-19</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r>
                        <a:rPr lang="es-MX" sz="600" u="none" strike="noStrike">
                          <a:effectLst/>
                        </a:rPr>
                        <a:t>Dibujo, Inglés, Matemáticas, Lógica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a16="http://schemas.microsoft.com/office/drawing/2014/main" xmlns="" val="4075051962"/>
                  </a:ext>
                </a:extLst>
              </a:tr>
              <a:tr h="803454">
                <a:tc>
                  <a:txBody>
                    <a:bodyPr/>
                    <a:lstStyle/>
                    <a:p>
                      <a:pPr algn="r" fontAlgn="ctr"/>
                      <a:r>
                        <a:rPr lang="es-MX" sz="600" u="none" strike="noStrike">
                          <a:effectLst/>
                        </a:rPr>
                        <a:t>Dibujo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b"/>
                      <a:r>
                        <a:rPr lang="es-MX" sz="600" u="none" strike="noStrike">
                          <a:effectLst/>
                        </a:rPr>
                        <a:t>Dibujar para pensar, crear y explicar las ideas </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ctr" fontAlgn="ctr"/>
                      <a:r>
                        <a:rPr lang="es-MX" sz="600" u="none" strike="noStrike">
                          <a:effectLst/>
                        </a:rPr>
                        <a:t>Distingurá y aplicará las conveciones gráficas universales como los esquelas, mapas o diagramas y textos, empleaos en la sociedad  como un medio de  síntesis para reconocer y producir significados comunes y comprensibles.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Fichas técnicas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Rúbricas , lista de cotejo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r" fontAlgn="b"/>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r>
                        <a:rPr lang="es-MX" sz="600" u="none" strike="noStrike">
                          <a:effectLst/>
                        </a:rPr>
                        <a:t>Historia, Matematicas, Geografia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a16="http://schemas.microsoft.com/office/drawing/2014/main" xmlns="" val="3353549494"/>
                  </a:ext>
                </a:extLst>
              </a:tr>
              <a:tr h="602590">
                <a:tc>
                  <a:txBody>
                    <a:bodyPr/>
                    <a:lstStyle/>
                    <a:p>
                      <a:pPr algn="r" fontAlgn="ctr"/>
                      <a:r>
                        <a:rPr lang="es-MX" sz="600" u="none" strike="noStrike">
                          <a:effectLst/>
                        </a:rPr>
                        <a:t>INGLES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ctr"/>
                      <a:r>
                        <a:rPr lang="es-MX" sz="600" u="none" strike="noStrike">
                          <a:effectLst/>
                        </a:rPr>
                        <a:t>It is quality rather than quantity that matters(Lo que importa es la calidad no la cantidad)</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Identificará ideas principales y secundarias por medio de la interacción, contextos expositivos para reconocer el valor artístico de una obra de  arte.</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Fichas técnicas, traducciones y videos</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Rúbricas , lista de cotejo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r" fontAlgn="b"/>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r>
                        <a:rPr lang="es-MX" sz="600" u="none" strike="noStrike">
                          <a:effectLst/>
                        </a:rPr>
                        <a:t>Historia, Matematicas, Geografia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a16="http://schemas.microsoft.com/office/drawing/2014/main" xmlns="" val="2236788210"/>
                  </a:ext>
                </a:extLst>
              </a:tr>
              <a:tr h="1004318">
                <a:tc>
                  <a:txBody>
                    <a:bodyPr/>
                    <a:lstStyle/>
                    <a:p>
                      <a:pPr algn="r" fontAlgn="ctr"/>
                      <a:r>
                        <a:rPr lang="es-MX" sz="600" u="none" strike="noStrike">
                          <a:effectLst/>
                        </a:rPr>
                        <a:t>GEOGRAFIA  </a:t>
                      </a: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l" fontAlgn="ctr"/>
                      <a:r>
                        <a:rPr lang="es-MX" sz="600" u="none" strike="noStrike">
                          <a:effectLst/>
                        </a:rPr>
                        <a:t>Espacio geográfico: La huella de la sociedad</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Comparará los diferentes conceptos del espacio geográfico y sus categorías; asimismo, utilizará distintos métodos, herramientas de análisis y representación espacial de manera interdisciplinaria que le permitirán valorar la utilidad del conocimiento geográfico en su vida cotidiana.</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Elaboración de mapas y cuadros de doble entrada para ubicar espacio y tiempo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r" fontAlgn="ctr"/>
                      <a:r>
                        <a:rPr lang="es-MX" sz="600" u="none" strike="noStrike">
                          <a:effectLst/>
                        </a:rPr>
                        <a:t>sep-18</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ctr"/>
                      <a:r>
                        <a:rPr lang="es-MX" sz="600" u="none" strike="noStrike">
                          <a:effectLst/>
                        </a:rPr>
                        <a:t>Historia, Lógica, Matemáticas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a16="http://schemas.microsoft.com/office/drawing/2014/main" xmlns="" val="19029949"/>
                  </a:ext>
                </a:extLst>
              </a:tr>
              <a:tr h="944059">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ctr" fontAlgn="ctr"/>
                      <a:r>
                        <a:rPr lang="es-MX" sz="500" u="none" strike="noStrike">
                          <a:effectLst/>
                        </a:rPr>
                        <a:t>EVAL.PROCESO1</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500" u="none" strike="noStrike">
                          <a:effectLst/>
                        </a:rPr>
                        <a:t>Que los alumnos desarrollen las habilidades de comunicación, comprensión lectora,</a:t>
                      </a:r>
                      <a:br>
                        <a:rPr lang="es-MX" sz="500" u="none" strike="noStrike">
                          <a:effectLst/>
                        </a:rPr>
                      </a:br>
                      <a:r>
                        <a:rPr lang="es-MX" sz="500" u="none" strike="noStrike">
                          <a:effectLst/>
                        </a:rPr>
                        <a:t>investigación y argumentación con una línea interdisciplinaria para lograr un pensamiento</a:t>
                      </a:r>
                      <a:br>
                        <a:rPr lang="es-MX" sz="500" u="none" strike="noStrike">
                          <a:effectLst/>
                        </a:rPr>
                      </a:br>
                      <a:r>
                        <a:rPr lang="es-MX" sz="500" u="none" strike="noStrike">
                          <a:effectLst/>
                        </a:rPr>
                        <a:t>lógico en la comprensión y solución de problemas. El alumnado aprenderá por sí mismo,</a:t>
                      </a:r>
                      <a:br>
                        <a:rPr lang="es-MX" sz="500" u="none" strike="noStrike">
                          <a:effectLst/>
                        </a:rPr>
                      </a:br>
                      <a:r>
                        <a:rPr lang="es-MX" sz="500" u="none" strike="noStrike">
                          <a:effectLst/>
                        </a:rPr>
                        <a:t>para trabajar en equipo y para aplicar métodos de investigación apropiados.</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500" u="none" strike="noStrike">
                          <a:effectLst/>
                        </a:rPr>
                        <a:t>Evaluación dignostica para asignar el grado de  conocimiento del alumnado.  Itinerario de actividades. Toma de  decisiones en cuanto al tipo de  aprendizaje a implementar: (conceptuales, procedimentales y actitudinales).  Evaluación sumativa  de los resultados para asignar  un valor cuantitativo a los aprendizales esperados. </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600" u="none" strike="noStrike">
                          <a:effectLst/>
                        </a:rPr>
                        <a:t>Rúbricas y líneas de cotejo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extLst>
                  <a:ext uri="{0D108BD9-81ED-4DB2-BD59-A6C34878D82A}">
                    <a16:rowId xmlns:a16="http://schemas.microsoft.com/office/drawing/2014/main" xmlns="" val="760865567"/>
                  </a:ext>
                </a:extLst>
              </a:tr>
              <a:tr h="692979">
                <a:tc>
                  <a:txBody>
                    <a:bodyPr/>
                    <a:lstStyle/>
                    <a:p>
                      <a:pPr algn="l" fontAlgn="ctr"/>
                      <a:endParaRPr lang="es-MX" sz="600" b="0" i="0" u="none" strike="noStrike">
                        <a:solidFill>
                          <a:srgbClr val="000000"/>
                        </a:solidFill>
                        <a:effectLst/>
                        <a:latin typeface="Calibri" panose="020F0502020204030204" pitchFamily="34" charset="0"/>
                      </a:endParaRPr>
                    </a:p>
                  </a:txBody>
                  <a:tcPr marL="4996" marR="4996" marT="4996" marB="0" vert="vert270" anchor="ctr"/>
                </a:tc>
                <a:tc>
                  <a:txBody>
                    <a:bodyPr/>
                    <a:lstStyle/>
                    <a:p>
                      <a:pPr algn="ctr" fontAlgn="ctr"/>
                      <a:r>
                        <a:rPr lang="es-MX" sz="500" u="none" strike="noStrike">
                          <a:effectLst/>
                        </a:rPr>
                        <a:t>EVAL.PROCESO2</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ctr" fontAlgn="ctr"/>
                      <a:r>
                        <a:rPr lang="es-MX" sz="500" u="none" strike="noStrike">
                          <a:effectLst/>
                        </a:rPr>
                        <a:t>Conocer los avances por medio de los instrumentos de autoevaluación, heteroevaluación y co- evaluación del proyecto en los alumnos,  para ajustar el proyecto interdiciplinario.   </a:t>
                      </a:r>
                      <a:endParaRPr lang="es-MX" sz="500" b="0" i="0" u="none" strike="noStrike">
                        <a:solidFill>
                          <a:srgbClr val="000000"/>
                        </a:solidFill>
                        <a:effectLst/>
                        <a:latin typeface="Calibri" panose="020F0502020204030204" pitchFamily="34" charset="0"/>
                      </a:endParaRPr>
                    </a:p>
                  </a:txBody>
                  <a:tcPr marL="4996" marR="4996" marT="4996" marB="0" anchor="ctr"/>
                </a:tc>
                <a:tc>
                  <a:txBody>
                    <a:bodyPr/>
                    <a:lstStyle/>
                    <a:p>
                      <a:pPr algn="just" fontAlgn="b"/>
                      <a:r>
                        <a:rPr lang="es-MX" sz="600" u="none" strike="noStrike">
                          <a:effectLst/>
                        </a:rPr>
                        <a:t>Conocer el grado de  satisfacción del alumno respecto al proyecto, conociendo los alcances del mismo.</a:t>
                      </a:r>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ctr" fontAlgn="ctr"/>
                      <a:r>
                        <a:rPr lang="es-MX" sz="600" u="none" strike="noStrike">
                          <a:effectLst/>
                        </a:rPr>
                        <a:t>Prueba aleatoria, encuestas, cuestionario, entrevista (autoevaluación) </a:t>
                      </a:r>
                      <a:endParaRPr lang="es-MX" sz="600" b="0" i="0" u="none" strike="noStrike">
                        <a:solidFill>
                          <a:srgbClr val="000000"/>
                        </a:solidFill>
                        <a:effectLst/>
                        <a:latin typeface="Calibri" panose="020F0502020204030204" pitchFamily="34" charset="0"/>
                      </a:endParaRPr>
                    </a:p>
                  </a:txBody>
                  <a:tcPr marL="4996" marR="4996" marT="4996" marB="0" anchor="ctr"/>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a:solidFill>
                          <a:srgbClr val="000000"/>
                        </a:solidFill>
                        <a:effectLst/>
                        <a:latin typeface="Calibri" panose="020F0502020204030204" pitchFamily="34" charset="0"/>
                      </a:endParaRPr>
                    </a:p>
                  </a:txBody>
                  <a:tcPr marL="4996" marR="4996" marT="4996" marB="0" anchor="b"/>
                </a:tc>
                <a:tc>
                  <a:txBody>
                    <a:bodyPr/>
                    <a:lstStyle/>
                    <a:p>
                      <a:pPr algn="l" fontAlgn="b"/>
                      <a:endParaRPr lang="es-MX" sz="600" b="0" i="0" u="none" strike="noStrike" dirty="0">
                        <a:solidFill>
                          <a:srgbClr val="000000"/>
                        </a:solidFill>
                        <a:effectLst/>
                        <a:latin typeface="Calibri" panose="020F0502020204030204" pitchFamily="34" charset="0"/>
                      </a:endParaRPr>
                    </a:p>
                  </a:txBody>
                  <a:tcPr marL="4996" marR="4996" marT="4996" marB="0" anchor="b"/>
                </a:tc>
                <a:extLst>
                  <a:ext uri="{0D108BD9-81ED-4DB2-BD59-A6C34878D82A}">
                    <a16:rowId xmlns:a16="http://schemas.microsoft.com/office/drawing/2014/main" xmlns="" val="25938799"/>
                  </a:ext>
                </a:extLst>
              </a:tr>
            </a:tbl>
          </a:graphicData>
        </a:graphic>
      </p:graphicFrame>
    </p:spTree>
    <p:extLst>
      <p:ext uri="{BB962C8B-B14F-4D97-AF65-F5344CB8AC3E}">
        <p14:creationId xmlns:p14="http://schemas.microsoft.com/office/powerpoint/2010/main" val="209831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10" name="7 CuadroTexto">
            <a:extLst>
              <a:ext uri="{FF2B5EF4-FFF2-40B4-BE49-F238E27FC236}">
                <a16:creationId xmlns:a16="http://schemas.microsoft.com/office/drawing/2014/main" xmlns="" id="{3E12F69B-C829-46CC-835E-CB228D92679A}"/>
              </a:ext>
            </a:extLst>
          </p:cNvPr>
          <p:cNvSpPr txBox="1"/>
          <p:nvPr/>
        </p:nvSpPr>
        <p:spPr>
          <a:xfrm>
            <a:off x="107504" y="1643050"/>
            <a:ext cx="8640960" cy="353943"/>
          </a:xfrm>
          <a:prstGeom prst="rect">
            <a:avLst/>
          </a:prstGeom>
          <a:noFill/>
        </p:spPr>
        <p:txBody>
          <a:bodyPr wrap="square" rtlCol="0">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graphicFrame>
        <p:nvGraphicFramePr>
          <p:cNvPr id="3" name="Tabla 2">
            <a:extLst>
              <a:ext uri="{FF2B5EF4-FFF2-40B4-BE49-F238E27FC236}">
                <a16:creationId xmlns:a16="http://schemas.microsoft.com/office/drawing/2014/main" xmlns="" id="{32DB0D0E-9904-4737-AED5-DB9DA388AE2B}"/>
              </a:ext>
            </a:extLst>
          </p:cNvPr>
          <p:cNvGraphicFramePr>
            <a:graphicFrameLocks noGrp="1"/>
          </p:cNvGraphicFramePr>
          <p:nvPr>
            <p:extLst>
              <p:ext uri="{D42A27DB-BD31-4B8C-83A1-F6EECF244321}">
                <p14:modId xmlns:p14="http://schemas.microsoft.com/office/powerpoint/2010/main" val="547799600"/>
              </p:ext>
            </p:extLst>
          </p:nvPr>
        </p:nvGraphicFramePr>
        <p:xfrm>
          <a:off x="142844" y="2016593"/>
          <a:ext cx="8821644" cy="4698555"/>
        </p:xfrm>
        <a:graphic>
          <a:graphicData uri="http://schemas.openxmlformats.org/drawingml/2006/table">
            <a:tbl>
              <a:tblPr>
                <a:tableStyleId>{5C22544A-7EE6-4342-B048-85BDC9FD1C3A}</a:tableStyleId>
              </a:tblPr>
              <a:tblGrid>
                <a:gridCol w="1695637">
                  <a:extLst>
                    <a:ext uri="{9D8B030D-6E8A-4147-A177-3AD203B41FA5}">
                      <a16:colId xmlns:a16="http://schemas.microsoft.com/office/drawing/2014/main" xmlns="" val="3212171022"/>
                    </a:ext>
                  </a:extLst>
                </a:gridCol>
                <a:gridCol w="1361460">
                  <a:extLst>
                    <a:ext uri="{9D8B030D-6E8A-4147-A177-3AD203B41FA5}">
                      <a16:colId xmlns:a16="http://schemas.microsoft.com/office/drawing/2014/main" xmlns="" val="2178312073"/>
                    </a:ext>
                  </a:extLst>
                </a:gridCol>
                <a:gridCol w="1364555">
                  <a:extLst>
                    <a:ext uri="{9D8B030D-6E8A-4147-A177-3AD203B41FA5}">
                      <a16:colId xmlns:a16="http://schemas.microsoft.com/office/drawing/2014/main" xmlns="" val="4051185007"/>
                    </a:ext>
                  </a:extLst>
                </a:gridCol>
                <a:gridCol w="1327423">
                  <a:extLst>
                    <a:ext uri="{9D8B030D-6E8A-4147-A177-3AD203B41FA5}">
                      <a16:colId xmlns:a16="http://schemas.microsoft.com/office/drawing/2014/main" xmlns="" val="3447380060"/>
                    </a:ext>
                  </a:extLst>
                </a:gridCol>
                <a:gridCol w="1200561">
                  <a:extLst>
                    <a:ext uri="{9D8B030D-6E8A-4147-A177-3AD203B41FA5}">
                      <a16:colId xmlns:a16="http://schemas.microsoft.com/office/drawing/2014/main" xmlns="" val="2813695662"/>
                    </a:ext>
                  </a:extLst>
                </a:gridCol>
                <a:gridCol w="1101546">
                  <a:extLst>
                    <a:ext uri="{9D8B030D-6E8A-4147-A177-3AD203B41FA5}">
                      <a16:colId xmlns:a16="http://schemas.microsoft.com/office/drawing/2014/main" xmlns="" val="1696966126"/>
                    </a:ext>
                  </a:extLst>
                </a:gridCol>
                <a:gridCol w="770462">
                  <a:extLst>
                    <a:ext uri="{9D8B030D-6E8A-4147-A177-3AD203B41FA5}">
                      <a16:colId xmlns:a16="http://schemas.microsoft.com/office/drawing/2014/main" xmlns="" val="3793325238"/>
                    </a:ext>
                  </a:extLst>
                </a:gridCol>
              </a:tblGrid>
              <a:tr h="182681">
                <a:tc gridSpan="7">
                  <a:txBody>
                    <a:bodyPr/>
                    <a:lstStyle/>
                    <a:p>
                      <a:pPr algn="ctr" fontAlgn="ctr"/>
                      <a:r>
                        <a:rPr lang="es-MX" sz="1000" b="1" u="none" strike="noStrike" dirty="0">
                          <a:effectLst/>
                        </a:rPr>
                        <a:t>RÚBRICA PARA EVALUAR EL PROYECTO INTERDISCIPLINARIO "GALERÍA"</a:t>
                      </a:r>
                      <a:endParaRPr lang="es-MX" sz="1000" b="1" i="0" u="none" strike="noStrike" dirty="0">
                        <a:solidFill>
                          <a:srgbClr val="000000"/>
                        </a:solidFill>
                        <a:effectLst/>
                        <a:latin typeface="Calibri" panose="020F0502020204030204" pitchFamily="34" charset="0"/>
                      </a:endParaRPr>
                    </a:p>
                  </a:txBody>
                  <a:tcPr marL="7039" marR="7039" marT="7039"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4211485040"/>
                  </a:ext>
                </a:extLst>
              </a:tr>
              <a:tr h="146144">
                <a:tc rowSpan="3">
                  <a:txBody>
                    <a:bodyPr/>
                    <a:lstStyle/>
                    <a:p>
                      <a:pPr algn="ctr" fontAlgn="ctr"/>
                      <a:endParaRPr lang="es-MX" sz="800" b="1" i="0" u="none" strike="noStrike" dirty="0">
                        <a:solidFill>
                          <a:srgbClr val="000000"/>
                        </a:solidFill>
                        <a:effectLst/>
                        <a:latin typeface="Calibri" panose="020F0502020204030204" pitchFamily="34" charset="0"/>
                      </a:endParaRPr>
                    </a:p>
                  </a:txBody>
                  <a:tcPr marL="7039" marR="7039" marT="7039" marB="0" anchor="ctr"/>
                </a:tc>
                <a:tc rowSpan="3">
                  <a:txBody>
                    <a:bodyPr/>
                    <a:lstStyle/>
                    <a:p>
                      <a:pPr algn="ctr" fontAlgn="t"/>
                      <a:r>
                        <a:rPr lang="pt-BR" sz="800" u="none" strike="noStrike" dirty="0">
                          <a:effectLst/>
                        </a:rPr>
                        <a:t>Indicadores o aspectos a </a:t>
                      </a:r>
                      <a:r>
                        <a:rPr lang="pt-BR" sz="800" u="none" strike="noStrike" dirty="0" err="1">
                          <a:effectLst/>
                        </a:rPr>
                        <a:t>evaluar</a:t>
                      </a:r>
                      <a:endParaRPr lang="pt-BR" sz="800" b="1" i="0" u="none" strike="noStrike" dirty="0">
                        <a:solidFill>
                          <a:srgbClr val="000000"/>
                        </a:solidFill>
                        <a:effectLst/>
                        <a:latin typeface="Calibri" panose="020F0502020204030204" pitchFamily="34" charset="0"/>
                      </a:endParaRPr>
                    </a:p>
                  </a:txBody>
                  <a:tcPr marL="7039" marR="7039" marT="7039" marB="0"/>
                </a:tc>
                <a:tc gridSpan="4">
                  <a:txBody>
                    <a:bodyPr/>
                    <a:lstStyle/>
                    <a:p>
                      <a:pPr algn="ctr" fontAlgn="t"/>
                      <a:r>
                        <a:rPr lang="es-MX" sz="800" u="none" strike="noStrike">
                          <a:effectLst/>
                        </a:rPr>
                        <a:t>NIVELES</a:t>
                      </a:r>
                      <a:endParaRPr lang="es-MX" sz="800" b="1" i="0" u="none" strike="noStrike">
                        <a:solidFill>
                          <a:srgbClr val="000000"/>
                        </a:solidFill>
                        <a:effectLst/>
                        <a:latin typeface="Calibri" panose="020F0502020204030204" pitchFamily="34" charset="0"/>
                      </a:endParaRPr>
                    </a:p>
                  </a:txBody>
                  <a:tcPr marL="7039" marR="7039" marT="7039" marB="0"/>
                </a:tc>
                <a:tc hMerge="1">
                  <a:txBody>
                    <a:bodyPr/>
                    <a:lstStyle/>
                    <a:p>
                      <a:endParaRPr lang="es-MX"/>
                    </a:p>
                  </a:txBody>
                  <a:tcPr/>
                </a:tc>
                <a:tc hMerge="1">
                  <a:txBody>
                    <a:bodyPr/>
                    <a:lstStyle/>
                    <a:p>
                      <a:endParaRPr lang="es-MX"/>
                    </a:p>
                  </a:txBody>
                  <a:tcPr/>
                </a:tc>
                <a:tc hMerge="1">
                  <a:txBody>
                    <a:bodyPr/>
                    <a:lstStyle/>
                    <a:p>
                      <a:endParaRPr lang="es-MX"/>
                    </a:p>
                  </a:txBody>
                  <a:tcPr/>
                </a:tc>
                <a:tc rowSpan="3">
                  <a:txBody>
                    <a:bodyPr/>
                    <a:lstStyle/>
                    <a:p>
                      <a:pPr algn="ctr" fontAlgn="ctr"/>
                      <a:r>
                        <a:rPr lang="es-MX" sz="800" u="none" strike="noStrike">
                          <a:effectLst/>
                        </a:rPr>
                        <a:t> </a:t>
                      </a:r>
                      <a:endParaRPr lang="es-MX" sz="800" b="1" i="0" u="none" strike="noStrike">
                        <a:solidFill>
                          <a:srgbClr val="000000"/>
                        </a:solidFill>
                        <a:effectLst/>
                        <a:latin typeface="Calibri" panose="020F0502020204030204" pitchFamily="34" charset="0"/>
                      </a:endParaRPr>
                    </a:p>
                  </a:txBody>
                  <a:tcPr marL="7039" marR="7039" marT="7039" marB="0" anchor="ctr"/>
                </a:tc>
                <a:extLst>
                  <a:ext uri="{0D108BD9-81ED-4DB2-BD59-A6C34878D82A}">
                    <a16:rowId xmlns:a16="http://schemas.microsoft.com/office/drawing/2014/main" xmlns="" val="4100684279"/>
                  </a:ext>
                </a:extLst>
              </a:tr>
              <a:tr h="146144">
                <a:tc vMerge="1">
                  <a:txBody>
                    <a:bodyPr/>
                    <a:lstStyle/>
                    <a:p>
                      <a:endParaRPr lang="es-MX"/>
                    </a:p>
                  </a:txBody>
                  <a:tcPr/>
                </a:tc>
                <a:tc vMerge="1">
                  <a:txBody>
                    <a:bodyPr/>
                    <a:lstStyle/>
                    <a:p>
                      <a:endParaRPr lang="es-MX"/>
                    </a:p>
                  </a:txBody>
                  <a:tcPr/>
                </a:tc>
                <a:tc>
                  <a:txBody>
                    <a:bodyPr/>
                    <a:lstStyle/>
                    <a:p>
                      <a:pPr algn="ctr" fontAlgn="t"/>
                      <a:r>
                        <a:rPr lang="es-MX" sz="800" u="none" strike="noStrike">
                          <a:effectLst/>
                        </a:rPr>
                        <a:t>Muy bien</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Bien</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Regular</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Insuficiente</a:t>
                      </a:r>
                      <a:endParaRPr lang="es-MX" sz="800" b="1" i="0" u="none" strike="noStrike">
                        <a:solidFill>
                          <a:srgbClr val="000000"/>
                        </a:solidFill>
                        <a:effectLst/>
                        <a:latin typeface="Calibri" panose="020F0502020204030204" pitchFamily="34" charset="0"/>
                      </a:endParaRPr>
                    </a:p>
                  </a:txBody>
                  <a:tcPr marL="7039" marR="7039" marT="7039" marB="0"/>
                </a:tc>
                <a:tc vMerge="1">
                  <a:txBody>
                    <a:bodyPr/>
                    <a:lstStyle/>
                    <a:p>
                      <a:endParaRPr lang="es-MX"/>
                    </a:p>
                  </a:txBody>
                  <a:tcPr/>
                </a:tc>
                <a:extLst>
                  <a:ext uri="{0D108BD9-81ED-4DB2-BD59-A6C34878D82A}">
                    <a16:rowId xmlns:a16="http://schemas.microsoft.com/office/drawing/2014/main" xmlns="" val="568213325"/>
                  </a:ext>
                </a:extLst>
              </a:tr>
              <a:tr h="146144">
                <a:tc vMerge="1">
                  <a:txBody>
                    <a:bodyPr/>
                    <a:lstStyle/>
                    <a:p>
                      <a:endParaRPr lang="es-MX"/>
                    </a:p>
                  </a:txBody>
                  <a:tcPr/>
                </a:tc>
                <a:tc vMerge="1">
                  <a:txBody>
                    <a:bodyPr/>
                    <a:lstStyle/>
                    <a:p>
                      <a:endParaRPr lang="es-MX"/>
                    </a:p>
                  </a:txBody>
                  <a:tcPr/>
                </a:tc>
                <a:tc>
                  <a:txBody>
                    <a:bodyPr/>
                    <a:lstStyle/>
                    <a:p>
                      <a:pPr algn="ctr" fontAlgn="t"/>
                      <a:r>
                        <a:rPr lang="es-MX" sz="800" u="none" strike="noStrike">
                          <a:effectLst/>
                        </a:rPr>
                        <a:t>91-100</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80-90</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60-79</a:t>
                      </a:r>
                      <a:endParaRPr lang="es-MX" sz="800" b="1" i="0" u="none" strike="noStrike">
                        <a:solidFill>
                          <a:srgbClr val="000000"/>
                        </a:solidFill>
                        <a:effectLst/>
                        <a:latin typeface="Calibri" panose="020F0502020204030204" pitchFamily="34" charset="0"/>
                      </a:endParaRPr>
                    </a:p>
                  </a:txBody>
                  <a:tcPr marL="7039" marR="7039" marT="7039" marB="0"/>
                </a:tc>
                <a:tc>
                  <a:txBody>
                    <a:bodyPr/>
                    <a:lstStyle/>
                    <a:p>
                      <a:pPr algn="ctr" fontAlgn="t"/>
                      <a:r>
                        <a:rPr lang="es-MX" sz="800" u="none" strike="noStrike">
                          <a:effectLst/>
                        </a:rPr>
                        <a:t>59 y menos</a:t>
                      </a:r>
                      <a:endParaRPr lang="es-MX" sz="800" b="1" i="0" u="none" strike="noStrike">
                        <a:solidFill>
                          <a:srgbClr val="000000"/>
                        </a:solidFill>
                        <a:effectLst/>
                        <a:latin typeface="Calibri" panose="020F0502020204030204" pitchFamily="34" charset="0"/>
                      </a:endParaRPr>
                    </a:p>
                  </a:txBody>
                  <a:tcPr marL="7039" marR="7039" marT="7039" marB="0"/>
                </a:tc>
                <a:tc vMerge="1">
                  <a:txBody>
                    <a:bodyPr/>
                    <a:lstStyle/>
                    <a:p>
                      <a:endParaRPr lang="es-MX"/>
                    </a:p>
                  </a:txBody>
                  <a:tcPr/>
                </a:tc>
                <a:extLst>
                  <a:ext uri="{0D108BD9-81ED-4DB2-BD59-A6C34878D82A}">
                    <a16:rowId xmlns:a16="http://schemas.microsoft.com/office/drawing/2014/main" xmlns="" val="2729592158"/>
                  </a:ext>
                </a:extLst>
              </a:tr>
              <a:tr h="679574">
                <a:tc rowSpan="2">
                  <a:txBody>
                    <a:bodyPr/>
                    <a:lstStyle/>
                    <a:p>
                      <a:pPr algn="ctr" fontAlgn="ctr"/>
                      <a:r>
                        <a:rPr lang="es-MX" sz="700" u="none" strike="noStrike">
                          <a:effectLst/>
                        </a:rPr>
                        <a:t>Planeación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ctr"/>
                      <a:r>
                        <a:rPr lang="es-MX" sz="700" u="none" strike="noStrike">
                          <a:effectLst/>
                        </a:rPr>
                        <a:t>Organización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Organizaron de manera ágil y rápida la dinámica para trabajar.</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Después de algunas dudas e inconformidades lograron organizar la dinámica de trabajo.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No lograron definir una estructura de trabajo, sin embargo cumplieron con los entregables.</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No lograron definir una estructura de trabajo y no cumplieron con el entregable.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7039" marR="7039" marT="7039" marB="0" anchor="b"/>
                </a:tc>
                <a:extLst>
                  <a:ext uri="{0D108BD9-81ED-4DB2-BD59-A6C34878D82A}">
                    <a16:rowId xmlns:a16="http://schemas.microsoft.com/office/drawing/2014/main" xmlns="" val="2588954652"/>
                  </a:ext>
                </a:extLst>
              </a:tr>
              <a:tr h="942634">
                <a:tc vMerge="1">
                  <a:txBody>
                    <a:bodyPr/>
                    <a:lstStyle/>
                    <a:p>
                      <a:endParaRPr lang="es-MX"/>
                    </a:p>
                  </a:txBody>
                  <a:tcPr/>
                </a:tc>
                <a:tc>
                  <a:txBody>
                    <a:bodyPr/>
                    <a:lstStyle/>
                    <a:p>
                      <a:pPr algn="l" fontAlgn="ctr"/>
                      <a:r>
                        <a:rPr lang="es-MX" sz="700" u="none" strike="noStrike">
                          <a:effectLst/>
                        </a:rPr>
                        <a:t>Materiales</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Tiene disponible los materiales necesarios, los cuales son correctamente seleccionados y adaptados de una forma creativa.</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Tiene disponibles los materiales necesarios, los cuales son correctamente seleccionados pero no son adaptados de una forma creativa.</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Se tiene disponibles los materiales y seleccionados correctamente.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Los materiales están disponibles pero no son los adecuados.</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7039" marR="7039" marT="7039" marB="0" anchor="b"/>
                </a:tc>
                <a:extLst>
                  <a:ext uri="{0D108BD9-81ED-4DB2-BD59-A6C34878D82A}">
                    <a16:rowId xmlns:a16="http://schemas.microsoft.com/office/drawing/2014/main" xmlns="" val="3228971198"/>
                  </a:ext>
                </a:extLst>
              </a:tr>
              <a:tr h="781875">
                <a:tc>
                  <a:txBody>
                    <a:bodyPr/>
                    <a:lstStyle/>
                    <a:p>
                      <a:pPr algn="ctr" fontAlgn="ctr"/>
                      <a:r>
                        <a:rPr lang="es-MX" sz="700" u="none" strike="noStrike">
                          <a:effectLst/>
                        </a:rPr>
                        <a:t>Investigación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ctr"/>
                      <a:r>
                        <a:rPr lang="es-MX" sz="700" u="none" strike="noStrike">
                          <a:effectLst/>
                        </a:rPr>
                        <a:t>Búsqueda de información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Realiza la búsqueda de información pertinente y de  varias fuentes confiables. </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Realiza búsqueda de información de varias fuentes confiables pero no necesariamente la información es pertinente.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Realiza búsquedas en varias fuentes de información pero no siempre de fuentes confiables o pertinentes.</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Se limita a una fuente de información no necesariamente confiable o pertinente.</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a:effectLst/>
                        </a:rPr>
                        <a:t> </a:t>
                      </a:r>
                      <a:endParaRPr lang="es-MX" sz="700" b="0" i="0" u="none" strike="noStrike">
                        <a:solidFill>
                          <a:srgbClr val="000000"/>
                        </a:solidFill>
                        <a:effectLst/>
                        <a:latin typeface="Calibri" panose="020F0502020204030204" pitchFamily="34" charset="0"/>
                      </a:endParaRPr>
                    </a:p>
                  </a:txBody>
                  <a:tcPr marL="7039" marR="7039" marT="7039" marB="0" anchor="b"/>
                </a:tc>
                <a:extLst>
                  <a:ext uri="{0D108BD9-81ED-4DB2-BD59-A6C34878D82A}">
                    <a16:rowId xmlns:a16="http://schemas.microsoft.com/office/drawing/2014/main" xmlns="" val="4203245563"/>
                  </a:ext>
                </a:extLst>
              </a:tr>
              <a:tr h="1673359">
                <a:tc>
                  <a:txBody>
                    <a:bodyPr/>
                    <a:lstStyle/>
                    <a:p>
                      <a:pPr algn="ctr" fontAlgn="ctr"/>
                      <a:r>
                        <a:rPr lang="es-MX" sz="700" u="none" strike="noStrike">
                          <a:effectLst/>
                        </a:rPr>
                        <a:t>Construcción</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ctr"/>
                      <a:r>
                        <a:rPr lang="es-MX" sz="700" u="none" strike="noStrike">
                          <a:effectLst/>
                        </a:rPr>
                        <a:t>Seguimiento del proyecto</a:t>
                      </a:r>
                      <a:endParaRPr lang="es-MX" sz="700" b="1" i="0" u="none" strike="noStrike">
                        <a:solidFill>
                          <a:srgbClr val="000000"/>
                        </a:solidFill>
                        <a:effectLst/>
                        <a:latin typeface="Arial" panose="020B0604020202020204" pitchFamily="34" charset="0"/>
                      </a:endParaRPr>
                    </a:p>
                  </a:txBody>
                  <a:tcPr marL="7039" marR="7039" marT="7039" marB="0" anchor="ctr"/>
                </a:tc>
                <a:tc>
                  <a:txBody>
                    <a:bodyPr/>
                    <a:lstStyle/>
                    <a:p>
                      <a:pPr algn="l" fontAlgn="t"/>
                      <a:r>
                        <a:rPr lang="es-MX" sz="700" u="none" strike="noStrike">
                          <a:effectLst/>
                        </a:rPr>
                        <a:t>Entrega o presenta avances en tiempo y forma. Muestra conocimiento profundo del tema y logra explicarlo claramente, recurre a ejemplo y anécdotas. Integran conocimientos previos o de otras materias. Logra ligar los resultados del proyecto y el tema central.</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Entrega o presenta los avances en tiempo y forma. Muestra conocimiento del tema y logran explicarlo de manera clara. Logra ligar el tema central y el resultado del proyecto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Entrega o presenta avances del proyecto de forma incompleta. Muestra un conocimiento ambiguo sobre la temática a abordar. Por lo tanto no se establece un tema central en el proyecto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t"/>
                      <a:r>
                        <a:rPr lang="es-MX" sz="700" u="none" strike="noStrike">
                          <a:effectLst/>
                        </a:rPr>
                        <a:t>Hace entregas parciales o incompletas. No identifica el problema central para el cual se desarrolla el proyecto</a:t>
                      </a:r>
                      <a:endParaRPr lang="es-MX" sz="700" b="0" i="0" u="none" strike="noStrike">
                        <a:solidFill>
                          <a:srgbClr val="000000"/>
                        </a:solidFill>
                        <a:effectLst/>
                        <a:latin typeface="Calibri" panose="020F0502020204030204" pitchFamily="34" charset="0"/>
                      </a:endParaRPr>
                    </a:p>
                  </a:txBody>
                  <a:tcPr marL="7039" marR="7039" marT="7039" marB="0"/>
                </a:tc>
                <a:tc>
                  <a:txBody>
                    <a:bodyPr/>
                    <a:lstStyle/>
                    <a:p>
                      <a:pPr algn="l" fontAlgn="b"/>
                      <a:r>
                        <a:rPr lang="es-MX" sz="700" u="none" strike="noStrike" dirty="0">
                          <a:effectLst/>
                        </a:rPr>
                        <a:t> </a:t>
                      </a:r>
                      <a:endParaRPr lang="es-MX" sz="700" b="0" i="0" u="none" strike="noStrike" dirty="0">
                        <a:solidFill>
                          <a:srgbClr val="000000"/>
                        </a:solidFill>
                        <a:effectLst/>
                        <a:latin typeface="Calibri" panose="020F0502020204030204" pitchFamily="34" charset="0"/>
                      </a:endParaRPr>
                    </a:p>
                  </a:txBody>
                  <a:tcPr marL="7039" marR="7039" marT="7039" marB="0" anchor="b"/>
                </a:tc>
                <a:extLst>
                  <a:ext uri="{0D108BD9-81ED-4DB2-BD59-A6C34878D82A}">
                    <a16:rowId xmlns:a16="http://schemas.microsoft.com/office/drawing/2014/main" xmlns="" val="253949017"/>
                  </a:ext>
                </a:extLst>
              </a:tr>
            </a:tbl>
          </a:graphicData>
        </a:graphic>
      </p:graphicFrame>
    </p:spTree>
    <p:extLst>
      <p:ext uri="{BB962C8B-B14F-4D97-AF65-F5344CB8AC3E}">
        <p14:creationId xmlns:p14="http://schemas.microsoft.com/office/powerpoint/2010/main" val="40004632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643050"/>
            <a:ext cx="8072494" cy="646331"/>
          </a:xfrm>
          <a:prstGeom prst="rect">
            <a:avLst/>
          </a:prstGeom>
          <a:noFill/>
        </p:spPr>
        <p:txBody>
          <a:bodyPr wrap="square" rtlCol="0">
            <a:spAutoFit/>
          </a:bodyPr>
          <a:lstStyle/>
          <a:p>
            <a:endParaRPr lang="es-ES" b="1" dirty="0">
              <a:solidFill>
                <a:schemeClr val="tx2">
                  <a:lumMod val="75000"/>
                </a:schemeClr>
              </a:solidFill>
            </a:endParaRPr>
          </a:p>
          <a:p>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10" name="7 CuadroTexto">
            <a:extLst>
              <a:ext uri="{FF2B5EF4-FFF2-40B4-BE49-F238E27FC236}">
                <a16:creationId xmlns:a16="http://schemas.microsoft.com/office/drawing/2014/main" xmlns="" id="{3E12F69B-C829-46CC-835E-CB228D92679A}"/>
              </a:ext>
            </a:extLst>
          </p:cNvPr>
          <p:cNvSpPr txBox="1"/>
          <p:nvPr/>
        </p:nvSpPr>
        <p:spPr>
          <a:xfrm>
            <a:off x="107504" y="1643050"/>
            <a:ext cx="8640960" cy="353943"/>
          </a:xfrm>
          <a:prstGeom prst="rect">
            <a:avLst/>
          </a:prstGeom>
          <a:noFill/>
        </p:spPr>
        <p:txBody>
          <a:bodyPr wrap="square" rtlCol="0">
            <a:spAutoFit/>
          </a:bodyPr>
          <a:lstStyle/>
          <a:p>
            <a:r>
              <a:rPr lang="es-ES" sz="1700" b="1" dirty="0">
                <a:solidFill>
                  <a:srgbClr val="002060"/>
                </a:solidFill>
              </a:rPr>
              <a:t>PRODUCTO 14. INSTRUMENTOS PARA DAR SEGUIMIENTO Y EVALUAR EL PROYECTO. (GRUPAL)</a:t>
            </a:r>
            <a:endParaRPr lang="es-ES" sz="1700" b="1" dirty="0">
              <a:solidFill>
                <a:schemeClr val="tx2">
                  <a:lumMod val="75000"/>
                </a:schemeClr>
              </a:solidFill>
            </a:endParaRPr>
          </a:p>
        </p:txBody>
      </p:sp>
      <p:graphicFrame>
        <p:nvGraphicFramePr>
          <p:cNvPr id="2" name="Tabla 1">
            <a:extLst>
              <a:ext uri="{FF2B5EF4-FFF2-40B4-BE49-F238E27FC236}">
                <a16:creationId xmlns:a16="http://schemas.microsoft.com/office/drawing/2014/main" xmlns="" id="{71C807F9-5A0F-4DE4-8FFC-218FCB51A6BF}"/>
              </a:ext>
            </a:extLst>
          </p:cNvPr>
          <p:cNvGraphicFramePr>
            <a:graphicFrameLocks noGrp="1"/>
          </p:cNvGraphicFramePr>
          <p:nvPr>
            <p:extLst>
              <p:ext uri="{D42A27DB-BD31-4B8C-83A1-F6EECF244321}">
                <p14:modId xmlns:p14="http://schemas.microsoft.com/office/powerpoint/2010/main" val="3140188382"/>
              </p:ext>
            </p:extLst>
          </p:nvPr>
        </p:nvGraphicFramePr>
        <p:xfrm>
          <a:off x="142844" y="2068430"/>
          <a:ext cx="8821643" cy="4646717"/>
        </p:xfrm>
        <a:graphic>
          <a:graphicData uri="http://schemas.openxmlformats.org/drawingml/2006/table">
            <a:tbl>
              <a:tblPr>
                <a:tableStyleId>{5C22544A-7EE6-4342-B048-85BDC9FD1C3A}</a:tableStyleId>
              </a:tblPr>
              <a:tblGrid>
                <a:gridCol w="1695637">
                  <a:extLst>
                    <a:ext uri="{9D8B030D-6E8A-4147-A177-3AD203B41FA5}">
                      <a16:colId xmlns:a16="http://schemas.microsoft.com/office/drawing/2014/main" xmlns="" val="593096083"/>
                    </a:ext>
                  </a:extLst>
                </a:gridCol>
                <a:gridCol w="1361460">
                  <a:extLst>
                    <a:ext uri="{9D8B030D-6E8A-4147-A177-3AD203B41FA5}">
                      <a16:colId xmlns:a16="http://schemas.microsoft.com/office/drawing/2014/main" xmlns="" val="2045665780"/>
                    </a:ext>
                  </a:extLst>
                </a:gridCol>
                <a:gridCol w="1364554">
                  <a:extLst>
                    <a:ext uri="{9D8B030D-6E8A-4147-A177-3AD203B41FA5}">
                      <a16:colId xmlns:a16="http://schemas.microsoft.com/office/drawing/2014/main" xmlns="" val="841726914"/>
                    </a:ext>
                  </a:extLst>
                </a:gridCol>
                <a:gridCol w="1327423">
                  <a:extLst>
                    <a:ext uri="{9D8B030D-6E8A-4147-A177-3AD203B41FA5}">
                      <a16:colId xmlns:a16="http://schemas.microsoft.com/office/drawing/2014/main" xmlns="" val="817984132"/>
                    </a:ext>
                  </a:extLst>
                </a:gridCol>
                <a:gridCol w="1200561">
                  <a:extLst>
                    <a:ext uri="{9D8B030D-6E8A-4147-A177-3AD203B41FA5}">
                      <a16:colId xmlns:a16="http://schemas.microsoft.com/office/drawing/2014/main" xmlns="" val="1205593414"/>
                    </a:ext>
                  </a:extLst>
                </a:gridCol>
                <a:gridCol w="1101545">
                  <a:extLst>
                    <a:ext uri="{9D8B030D-6E8A-4147-A177-3AD203B41FA5}">
                      <a16:colId xmlns:a16="http://schemas.microsoft.com/office/drawing/2014/main" xmlns="" val="881289019"/>
                    </a:ext>
                  </a:extLst>
                </a:gridCol>
                <a:gridCol w="770463">
                  <a:extLst>
                    <a:ext uri="{9D8B030D-6E8A-4147-A177-3AD203B41FA5}">
                      <a16:colId xmlns:a16="http://schemas.microsoft.com/office/drawing/2014/main" xmlns="" val="82082615"/>
                    </a:ext>
                  </a:extLst>
                </a:gridCol>
              </a:tblGrid>
              <a:tr h="1921908">
                <a:tc rowSpan="3">
                  <a:txBody>
                    <a:bodyPr/>
                    <a:lstStyle/>
                    <a:p>
                      <a:pPr algn="ctr" fontAlgn="ctr"/>
                      <a:r>
                        <a:rPr lang="es-MX" sz="600" u="none" strike="noStrike">
                          <a:effectLst/>
                        </a:rPr>
                        <a:t>Entrega del proyecto</a:t>
                      </a:r>
                      <a:endParaRPr lang="es-MX" sz="600" b="1" i="0" u="none" strike="noStrike">
                        <a:solidFill>
                          <a:srgbClr val="000000"/>
                        </a:solidFill>
                        <a:effectLst/>
                        <a:latin typeface="Calibri" panose="020F0502020204030204" pitchFamily="34" charset="0"/>
                      </a:endParaRPr>
                    </a:p>
                  </a:txBody>
                  <a:tcPr marL="6158" marR="6158" marT="6158" marB="0" anchor="ctr"/>
                </a:tc>
                <a:tc>
                  <a:txBody>
                    <a:bodyPr/>
                    <a:lstStyle/>
                    <a:p>
                      <a:pPr algn="l" fontAlgn="ctr"/>
                      <a:r>
                        <a:rPr lang="es-MX" sz="600" u="none" strike="noStrike">
                          <a:effectLst/>
                        </a:rPr>
                        <a:t>Reporte</a:t>
                      </a:r>
                      <a:endParaRPr lang="es-MX" sz="600" b="1" i="0" u="none" strike="noStrike">
                        <a:solidFill>
                          <a:srgbClr val="000000"/>
                        </a:solidFill>
                        <a:effectLst/>
                        <a:latin typeface="Arial" panose="020B0604020202020204" pitchFamily="34" charset="0"/>
                      </a:endParaRPr>
                    </a:p>
                  </a:txBody>
                  <a:tcPr marL="6158" marR="6158" marT="6158" marB="0" anchor="ctr"/>
                </a:tc>
                <a:tc>
                  <a:txBody>
                    <a:bodyPr/>
                    <a:lstStyle/>
                    <a:p>
                      <a:pPr algn="l" fontAlgn="t"/>
                      <a:r>
                        <a:rPr lang="es-MX" sz="600" u="none" strike="noStrike">
                          <a:effectLst/>
                        </a:rPr>
                        <a:t>Entrega un documento en la fecha acordada en donde cumple con todos los apartados solicitados. En su redacción sigue reglas ortográficas  y desglosa las ideas de una manera clara. Hace concusiones en donde relaciona las metas y los resultados del proyecto. También vincula los resultados con aplicaciones prácticas en la vida cotidiana.</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Entrega un documento en la fecha acordada en donde cumple con los apartados solicitados, sin embargo no expresa las ideas de manera clara y tiene algunos errores de ortográfica.</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Entrega el documento en la fecha acordada pero son ideas sueltas que no guardan relación entre ellas. No considera las reglas ortográficas.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No entrega el documento final o entrega incompleto. No cumple con los requisitos solicitados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6158" marR="6158" marT="6158" marB="0"/>
                </a:tc>
                <a:extLst>
                  <a:ext uri="{0D108BD9-81ED-4DB2-BD59-A6C34878D82A}">
                    <a16:rowId xmlns:a16="http://schemas.microsoft.com/office/drawing/2014/main" xmlns="" val="2213640674"/>
                  </a:ext>
                </a:extLst>
              </a:tr>
              <a:tr h="1352921">
                <a:tc vMerge="1">
                  <a:txBody>
                    <a:bodyPr/>
                    <a:lstStyle/>
                    <a:p>
                      <a:endParaRPr lang="es-MX"/>
                    </a:p>
                  </a:txBody>
                  <a:tcPr/>
                </a:tc>
                <a:tc>
                  <a:txBody>
                    <a:bodyPr/>
                    <a:lstStyle/>
                    <a:p>
                      <a:pPr algn="l" fontAlgn="ctr"/>
                      <a:r>
                        <a:rPr lang="es-MX" sz="600" u="none" strike="noStrike">
                          <a:effectLst/>
                        </a:rPr>
                        <a:t>Exposición</a:t>
                      </a:r>
                      <a:endParaRPr lang="es-MX" sz="600" b="1" i="0" u="none" strike="noStrike">
                        <a:solidFill>
                          <a:srgbClr val="000000"/>
                        </a:solidFill>
                        <a:effectLst/>
                        <a:latin typeface="Arial" panose="020B0604020202020204" pitchFamily="34" charset="0"/>
                      </a:endParaRPr>
                    </a:p>
                  </a:txBody>
                  <a:tcPr marL="6158" marR="6158" marT="6158" marB="0" anchor="ctr"/>
                </a:tc>
                <a:tc>
                  <a:txBody>
                    <a:bodyPr/>
                    <a:lstStyle/>
                    <a:p>
                      <a:pPr algn="l" fontAlgn="t"/>
                      <a:r>
                        <a:rPr lang="es-MX" sz="600" u="none" strike="noStrike">
                          <a:effectLst/>
                        </a:rPr>
                        <a:t>En su exposición muestra coherencia en sus conocimiento individual, conoce a profundidad los resultados del proyecto y su integración. Expone los obstáculos que supero en el desarrollo del proyecto e identifica las debilidades de su prototipo.</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Expone  los puntos importantes y conoce a profundidad sólo sus aportaciones individuales. Expone los obstáculos que supero para la realización del prototipo.</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Muestra conocimiento de cómo se desarrollo el proyecto, no relaciona los objetivos y los resultados.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Describe el proyecto sin embargo no expone los resultados esperados o su relación con los temas abordados en la materia.</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b"/>
                      <a:r>
                        <a:rPr lang="es-MX" sz="600" u="none" strike="noStrike">
                          <a:effectLst/>
                        </a:rPr>
                        <a:t> </a:t>
                      </a:r>
                      <a:endParaRPr lang="es-MX" sz="600" b="0" i="0" u="none" strike="noStrike">
                        <a:solidFill>
                          <a:srgbClr val="000000"/>
                        </a:solidFill>
                        <a:effectLst/>
                        <a:latin typeface="Calibri" panose="020F0502020204030204" pitchFamily="34" charset="0"/>
                      </a:endParaRPr>
                    </a:p>
                  </a:txBody>
                  <a:tcPr marL="6158" marR="6158" marT="6158" marB="0" anchor="b"/>
                </a:tc>
                <a:extLst>
                  <a:ext uri="{0D108BD9-81ED-4DB2-BD59-A6C34878D82A}">
                    <a16:rowId xmlns:a16="http://schemas.microsoft.com/office/drawing/2014/main" xmlns="" val="2364389995"/>
                  </a:ext>
                </a:extLst>
              </a:tr>
              <a:tr h="1371888">
                <a:tc vMerge="1">
                  <a:txBody>
                    <a:bodyPr/>
                    <a:lstStyle/>
                    <a:p>
                      <a:endParaRPr lang="es-MX"/>
                    </a:p>
                  </a:txBody>
                  <a:tcPr/>
                </a:tc>
                <a:tc>
                  <a:txBody>
                    <a:bodyPr/>
                    <a:lstStyle/>
                    <a:p>
                      <a:pPr algn="l" fontAlgn="ctr"/>
                      <a:r>
                        <a:rPr lang="es-MX" sz="600" u="none" strike="noStrike">
                          <a:effectLst/>
                        </a:rPr>
                        <a:t>Entregable</a:t>
                      </a:r>
                      <a:endParaRPr lang="es-MX" sz="600" b="1" i="0" u="none" strike="noStrike">
                        <a:solidFill>
                          <a:srgbClr val="000000"/>
                        </a:solidFill>
                        <a:effectLst/>
                        <a:latin typeface="Arial" panose="020B0604020202020204" pitchFamily="34" charset="0"/>
                      </a:endParaRPr>
                    </a:p>
                  </a:txBody>
                  <a:tcPr marL="6158" marR="6158" marT="6158" marB="0" anchor="ctr"/>
                </a:tc>
                <a:tc>
                  <a:txBody>
                    <a:bodyPr/>
                    <a:lstStyle/>
                    <a:p>
                      <a:pPr algn="l" fontAlgn="t"/>
                      <a:r>
                        <a:rPr lang="es-MX" sz="600" u="none" strike="noStrike">
                          <a:effectLst/>
                        </a:rPr>
                        <a:t>Diseñó o fabricó un producto que es funcional que cumple con los objetivos y metas del proyecto. Hizo consideraciones estéticas y aplicó experiencias y conocimientos de otras materias para complementar el resultado. </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dirty="0">
                          <a:effectLst/>
                        </a:rPr>
                        <a:t>Diseñó o fabricó un producto que es funcional y responde casi a la mayoría de los objetos planteados. No demuestra aplicación de conocimientos o experiencias de otras  materas en su desarrollo.</a:t>
                      </a:r>
                      <a:endParaRPr lang="es-MX" sz="600" b="0" i="0" u="none" strike="noStrike" dirty="0">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Diseñó o fabricó un producto que responde al 50% de los objetivos planeados del proyecto. No aplica conocimientos de otras materias.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t"/>
                      <a:r>
                        <a:rPr lang="es-MX" sz="600" u="none" strike="noStrike">
                          <a:effectLst/>
                        </a:rPr>
                        <a:t>Diseñó o fabricó un producto que no responde a los objetivos planteados.</a:t>
                      </a:r>
                      <a:endParaRPr lang="es-MX" sz="600" b="0" i="0" u="none" strike="noStrike">
                        <a:solidFill>
                          <a:srgbClr val="000000"/>
                        </a:solidFill>
                        <a:effectLst/>
                        <a:latin typeface="Calibri" panose="020F0502020204030204" pitchFamily="34" charset="0"/>
                      </a:endParaRPr>
                    </a:p>
                  </a:txBody>
                  <a:tcPr marL="6158" marR="6158" marT="6158" marB="0"/>
                </a:tc>
                <a:tc>
                  <a:txBody>
                    <a:bodyPr/>
                    <a:lstStyle/>
                    <a:p>
                      <a:pPr algn="l" fontAlgn="b"/>
                      <a:r>
                        <a:rPr lang="es-MX" sz="600" u="none" strike="noStrike" dirty="0">
                          <a:effectLst/>
                        </a:rPr>
                        <a:t> </a:t>
                      </a:r>
                      <a:endParaRPr lang="es-MX" sz="600" b="0" i="0" u="none" strike="noStrike" dirty="0">
                        <a:solidFill>
                          <a:srgbClr val="000000"/>
                        </a:solidFill>
                        <a:effectLst/>
                        <a:latin typeface="Calibri" panose="020F0502020204030204" pitchFamily="34" charset="0"/>
                      </a:endParaRPr>
                    </a:p>
                  </a:txBody>
                  <a:tcPr marL="6158" marR="6158" marT="6158" marB="0" anchor="b"/>
                </a:tc>
                <a:extLst>
                  <a:ext uri="{0D108BD9-81ED-4DB2-BD59-A6C34878D82A}">
                    <a16:rowId xmlns:a16="http://schemas.microsoft.com/office/drawing/2014/main" xmlns="" val="3611111192"/>
                  </a:ext>
                </a:extLst>
              </a:tr>
            </a:tbl>
          </a:graphicData>
        </a:graphic>
      </p:graphicFrame>
    </p:spTree>
    <p:extLst>
      <p:ext uri="{BB962C8B-B14F-4D97-AF65-F5344CB8AC3E}">
        <p14:creationId xmlns:p14="http://schemas.microsoft.com/office/powerpoint/2010/main" val="38834571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771866"/>
            <a:ext cx="8072494" cy="369332"/>
          </a:xfrm>
          <a:prstGeom prst="rect">
            <a:avLst/>
          </a:prstGeom>
          <a:noFill/>
        </p:spPr>
        <p:txBody>
          <a:bodyPr wrap="square" rtlCol="0">
            <a:spAutoFit/>
          </a:bodyPr>
          <a:lstStyle/>
          <a:p>
            <a:r>
              <a:rPr lang="es-ES" b="1" dirty="0">
                <a:solidFill>
                  <a:schemeClr val="tx2">
                    <a:lumMod val="75000"/>
                  </a:schemeClr>
                </a:solidFill>
              </a:rPr>
              <a:t>PRODUCTO 15. </a:t>
            </a:r>
            <a:r>
              <a:rPr lang="es-ES" b="1" dirty="0">
                <a:solidFill>
                  <a:srgbClr val="002060"/>
                </a:solidFill>
              </a:rPr>
              <a:t>FOTOGRAFÍAS DE LA SESIÓN 3A.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pic>
        <p:nvPicPr>
          <p:cNvPr id="10" name="Imagen 9">
            <a:extLst>
              <a:ext uri="{FF2B5EF4-FFF2-40B4-BE49-F238E27FC236}">
                <a16:creationId xmlns:a16="http://schemas.microsoft.com/office/drawing/2014/main" xmlns="" id="{3BD5DD54-6177-4C26-B419-A48E464EB29A}"/>
              </a:ext>
            </a:extLst>
          </p:cNvPr>
          <p:cNvPicPr/>
          <p:nvPr/>
        </p:nvPicPr>
        <p:blipFill rotWithShape="1">
          <a:blip r:embed="rId4"/>
          <a:srcRect l="12620" t="4345" r="12611" b="5931"/>
          <a:stretch/>
        </p:blipFill>
        <p:spPr bwMode="auto">
          <a:xfrm>
            <a:off x="307300" y="2470030"/>
            <a:ext cx="3892679" cy="3027680"/>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xmlns="" id="{014A295B-4C55-4B61-B195-390E38874853}"/>
              </a:ext>
            </a:extLst>
          </p:cNvPr>
          <p:cNvPicPr/>
          <p:nvPr/>
        </p:nvPicPr>
        <p:blipFill rotWithShape="1">
          <a:blip r:embed="rId5" cstate="print">
            <a:extLst>
              <a:ext uri="{28A0092B-C50C-407E-A947-70E740481C1C}">
                <a14:useLocalDpi xmlns:a14="http://schemas.microsoft.com/office/drawing/2010/main" val="0"/>
              </a:ext>
            </a:extLst>
          </a:blip>
          <a:srcRect l="160" t="5367" r="1102" b="6440"/>
          <a:stretch/>
        </p:blipFill>
        <p:spPr bwMode="auto">
          <a:xfrm>
            <a:off x="4427982" y="2470030"/>
            <a:ext cx="4466729" cy="3027680"/>
          </a:xfrm>
          <a:prstGeom prst="rect">
            <a:avLst/>
          </a:prstGeom>
          <a:ln>
            <a:noFill/>
          </a:ln>
          <a:extLst>
            <a:ext uri="{53640926-AAD7-44D8-BBD7-CCE9431645EC}">
              <a14:shadowObscured xmlns:a14="http://schemas.microsoft.com/office/drawing/2010/main"/>
            </a:ext>
          </a:extLst>
        </p:spPr>
      </p:pic>
      <p:sp>
        <p:nvSpPr>
          <p:cNvPr id="12" name="7 CuadroTexto">
            <a:extLst>
              <a:ext uri="{FF2B5EF4-FFF2-40B4-BE49-F238E27FC236}">
                <a16:creationId xmlns:a16="http://schemas.microsoft.com/office/drawing/2014/main" xmlns="" id="{EC741B3A-3A22-48F7-836B-44B234325F28}"/>
              </a:ext>
            </a:extLst>
          </p:cNvPr>
          <p:cNvSpPr txBox="1"/>
          <p:nvPr/>
        </p:nvSpPr>
        <p:spPr>
          <a:xfrm>
            <a:off x="2411760" y="5826542"/>
            <a:ext cx="4610745" cy="369332"/>
          </a:xfrm>
          <a:prstGeom prst="rect">
            <a:avLst/>
          </a:prstGeom>
          <a:noFill/>
        </p:spPr>
        <p:txBody>
          <a:bodyPr wrap="square" rtlCol="0">
            <a:spAutoFit/>
          </a:bodyPr>
          <a:lstStyle/>
          <a:p>
            <a:r>
              <a:rPr lang="es-ES" b="1" dirty="0">
                <a:solidFill>
                  <a:schemeClr val="tx2">
                    <a:lumMod val="75000"/>
                  </a:schemeClr>
                </a:solidFill>
              </a:rPr>
              <a:t>TRABAJO COLEGIADO DEL PROYECTO GALERÍA</a:t>
            </a:r>
          </a:p>
        </p:txBody>
      </p:sp>
    </p:spTree>
    <p:extLst>
      <p:ext uri="{BB962C8B-B14F-4D97-AF65-F5344CB8AC3E}">
        <p14:creationId xmlns:p14="http://schemas.microsoft.com/office/powerpoint/2010/main" val="40813447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771866"/>
            <a:ext cx="8072494" cy="369332"/>
          </a:xfrm>
          <a:prstGeom prst="rect">
            <a:avLst/>
          </a:prstGeom>
          <a:noFill/>
        </p:spPr>
        <p:txBody>
          <a:bodyPr wrap="square" rtlCol="0">
            <a:spAutoFit/>
          </a:bodyPr>
          <a:lstStyle/>
          <a:p>
            <a:r>
              <a:rPr lang="es-ES" b="1">
                <a:solidFill>
                  <a:schemeClr val="tx2">
                    <a:lumMod val="75000"/>
                  </a:schemeClr>
                </a:solidFill>
              </a:rPr>
              <a:t>PRODUCTO 15. </a:t>
            </a:r>
            <a:r>
              <a:rPr lang="es-ES" b="1">
                <a:solidFill>
                  <a:srgbClr val="002060"/>
                </a:solidFill>
              </a:rPr>
              <a:t>FOTOGRAFÍAS DE LA SESIÓN 3A.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pic>
        <p:nvPicPr>
          <p:cNvPr id="12" name="Imagen 11">
            <a:extLst>
              <a:ext uri="{FF2B5EF4-FFF2-40B4-BE49-F238E27FC236}">
                <a16:creationId xmlns:a16="http://schemas.microsoft.com/office/drawing/2014/main" xmlns="" id="{CC970E0C-1C43-4E67-A099-957317DFA6EB}"/>
              </a:ext>
            </a:extLst>
          </p:cNvPr>
          <p:cNvPicPr/>
          <p:nvPr/>
        </p:nvPicPr>
        <p:blipFill rotWithShape="1">
          <a:blip r:embed="rId4" cstate="print">
            <a:extLst>
              <a:ext uri="{28A0092B-C50C-407E-A947-70E740481C1C}">
                <a14:useLocalDpi xmlns:a14="http://schemas.microsoft.com/office/drawing/2010/main" val="0"/>
              </a:ext>
            </a:extLst>
          </a:blip>
          <a:srcRect l="12140" t="8691" r="12452" b="4912"/>
          <a:stretch/>
        </p:blipFill>
        <p:spPr bwMode="auto">
          <a:xfrm>
            <a:off x="4788024" y="2484437"/>
            <a:ext cx="4058959" cy="268312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xmlns="" id="{E1A67864-D320-4825-A1D3-5871167E8099}"/>
              </a:ext>
            </a:extLst>
          </p:cNvPr>
          <p:cNvPicPr/>
          <p:nvPr/>
        </p:nvPicPr>
        <p:blipFill rotWithShape="1">
          <a:blip r:embed="rId5" cstate="print">
            <a:extLst>
              <a:ext uri="{28A0092B-C50C-407E-A947-70E740481C1C}">
                <a14:useLocalDpi xmlns:a14="http://schemas.microsoft.com/office/drawing/2010/main" val="0"/>
              </a:ext>
            </a:extLst>
          </a:blip>
          <a:srcRect l="-160" t="5112" r="5412" b="10014"/>
          <a:stretch/>
        </p:blipFill>
        <p:spPr bwMode="auto">
          <a:xfrm>
            <a:off x="297017" y="2456903"/>
            <a:ext cx="4290270" cy="2710654"/>
          </a:xfrm>
          <a:prstGeom prst="rect">
            <a:avLst/>
          </a:prstGeom>
          <a:ln>
            <a:noFill/>
          </a:ln>
          <a:extLst>
            <a:ext uri="{53640926-AAD7-44D8-BBD7-CCE9431645EC}">
              <a14:shadowObscured xmlns:a14="http://schemas.microsoft.com/office/drawing/2010/main"/>
            </a:ext>
          </a:extLst>
        </p:spPr>
      </p:pic>
      <p:sp>
        <p:nvSpPr>
          <p:cNvPr id="14" name="7 CuadroTexto">
            <a:extLst>
              <a:ext uri="{FF2B5EF4-FFF2-40B4-BE49-F238E27FC236}">
                <a16:creationId xmlns:a16="http://schemas.microsoft.com/office/drawing/2014/main" xmlns="" id="{4F46A386-8160-42AE-AF90-D660F18B98A8}"/>
              </a:ext>
            </a:extLst>
          </p:cNvPr>
          <p:cNvSpPr txBox="1"/>
          <p:nvPr/>
        </p:nvSpPr>
        <p:spPr>
          <a:xfrm>
            <a:off x="2442152" y="5483262"/>
            <a:ext cx="4610745" cy="369332"/>
          </a:xfrm>
          <a:prstGeom prst="rect">
            <a:avLst/>
          </a:prstGeom>
          <a:noFill/>
        </p:spPr>
        <p:txBody>
          <a:bodyPr wrap="square" rtlCol="0">
            <a:spAutoFit/>
          </a:bodyPr>
          <a:lstStyle/>
          <a:p>
            <a:r>
              <a:rPr lang="es-ES" b="1" dirty="0">
                <a:solidFill>
                  <a:schemeClr val="tx2">
                    <a:lumMod val="75000"/>
                  </a:schemeClr>
                </a:solidFill>
              </a:rPr>
              <a:t>TRABAJO COLEGIADO DEL PROYECTO GALERÍA</a:t>
            </a:r>
          </a:p>
        </p:txBody>
      </p:sp>
    </p:spTree>
    <p:extLst>
      <p:ext uri="{BB962C8B-B14F-4D97-AF65-F5344CB8AC3E}">
        <p14:creationId xmlns:p14="http://schemas.microsoft.com/office/powerpoint/2010/main" val="27029514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sp>
        <p:nvSpPr>
          <p:cNvPr id="3" name="Rectángulo 2">
            <a:extLst>
              <a:ext uri="{FF2B5EF4-FFF2-40B4-BE49-F238E27FC236}">
                <a16:creationId xmlns:a16="http://schemas.microsoft.com/office/drawing/2014/main" xmlns="" id="{9C01BBCD-1431-4A8E-929E-C40020CF7558}"/>
              </a:ext>
            </a:extLst>
          </p:cNvPr>
          <p:cNvSpPr/>
          <p:nvPr/>
        </p:nvSpPr>
        <p:spPr>
          <a:xfrm>
            <a:off x="755576" y="1728744"/>
            <a:ext cx="7488832" cy="646331"/>
          </a:xfrm>
          <a:prstGeom prst="rect">
            <a:avLst/>
          </a:prstGeom>
        </p:spPr>
        <p:txBody>
          <a:bodyPr wrap="square">
            <a:spAutoFit/>
          </a:bodyPr>
          <a:lstStyle/>
          <a:p>
            <a:pPr algn="just"/>
            <a:r>
              <a:rPr lang="es-ES" b="1" dirty="0">
                <a:solidFill>
                  <a:schemeClr val="tx2">
                    <a:lumMod val="75000"/>
                  </a:schemeClr>
                </a:solidFill>
              </a:rPr>
              <a:t>PRODUCTO 16. REFLEXIÓN GRUPAL  DEL PROPIO PROCESO DE APRENDIZAJE Y CRECIMIENTO DEL PROYECTO INTERDISCIPLINARIO GALERÍA.</a:t>
            </a:r>
          </a:p>
        </p:txBody>
      </p:sp>
      <p:pic>
        <p:nvPicPr>
          <p:cNvPr id="15" name="Imagen 14">
            <a:extLst>
              <a:ext uri="{FF2B5EF4-FFF2-40B4-BE49-F238E27FC236}">
                <a16:creationId xmlns:a16="http://schemas.microsoft.com/office/drawing/2014/main" xmlns="" id="{64FCF5D4-FAEE-4E9D-8240-E7E0E57196D6}"/>
              </a:ext>
            </a:extLst>
          </p:cNvPr>
          <p:cNvPicPr>
            <a:picLocks noChangeAspect="1"/>
          </p:cNvPicPr>
          <p:nvPr/>
        </p:nvPicPr>
        <p:blipFill>
          <a:blip r:embed="rId4"/>
          <a:stretch>
            <a:fillRect/>
          </a:stretch>
        </p:blipFill>
        <p:spPr>
          <a:xfrm>
            <a:off x="0" y="2375074"/>
            <a:ext cx="9143999" cy="4482925"/>
          </a:xfrm>
          <a:prstGeom prst="rect">
            <a:avLst/>
          </a:prstGeom>
        </p:spPr>
      </p:pic>
    </p:spTree>
    <p:extLst>
      <p:ext uri="{BB962C8B-B14F-4D97-AF65-F5344CB8AC3E}">
        <p14:creationId xmlns:p14="http://schemas.microsoft.com/office/powerpoint/2010/main" val="33651963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052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99392"/>
            <a:ext cx="1143008" cy="1500174"/>
          </a:xfrm>
          <a:prstGeom prst="rect">
            <a:avLst/>
          </a:prstGeom>
          <a:noFill/>
        </p:spPr>
      </p:pic>
      <p:sp>
        <p:nvSpPr>
          <p:cNvPr id="6" name="5 CuadroTexto"/>
          <p:cNvSpPr txBox="1"/>
          <p:nvPr/>
        </p:nvSpPr>
        <p:spPr>
          <a:xfrm>
            <a:off x="1571572" y="314654"/>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571472" y="1769145"/>
            <a:ext cx="1912296" cy="1754326"/>
          </a:xfrm>
          <a:prstGeom prst="rect">
            <a:avLst/>
          </a:prstGeom>
          <a:noFill/>
        </p:spPr>
        <p:txBody>
          <a:bodyPr wrap="square" rtlCol="0">
            <a:spAutoFit/>
          </a:bodyPr>
          <a:lstStyle/>
          <a:p>
            <a:pPr algn="just"/>
            <a:r>
              <a:rPr lang="es-ES" b="1" dirty="0">
                <a:solidFill>
                  <a:schemeClr val="tx2">
                    <a:lumMod val="75000"/>
                  </a:schemeClr>
                </a:solidFill>
              </a:rPr>
              <a:t>PRODUCTO </a:t>
            </a:r>
            <a:endParaRPr lang="es-ES" b="1" dirty="0" smtClean="0">
              <a:solidFill>
                <a:schemeClr val="tx2">
                  <a:lumMod val="75000"/>
                </a:schemeClr>
              </a:solidFill>
            </a:endParaRPr>
          </a:p>
          <a:p>
            <a:pPr algn="just"/>
            <a:endParaRPr lang="es-ES" b="1" dirty="0" smtClean="0">
              <a:solidFill>
                <a:schemeClr val="tx2">
                  <a:lumMod val="75000"/>
                </a:schemeClr>
              </a:solidFill>
            </a:endParaRPr>
          </a:p>
          <a:p>
            <a:pPr algn="just"/>
            <a:r>
              <a:rPr lang="es-ES" b="1" dirty="0" smtClean="0">
                <a:solidFill>
                  <a:schemeClr val="tx2">
                    <a:lumMod val="75000"/>
                  </a:schemeClr>
                </a:solidFill>
              </a:rPr>
              <a:t>17. INFOGRAFÍA </a:t>
            </a:r>
            <a:r>
              <a:rPr lang="es-ES" b="1" dirty="0">
                <a:solidFill>
                  <a:schemeClr val="tx2">
                    <a:lumMod val="75000"/>
                  </a:schemeClr>
                </a:solidFill>
              </a:rPr>
              <a:t>DEL PROYECTO INTERDICIPLINARIO GALERÍA.</a:t>
            </a:r>
          </a:p>
        </p:txBody>
      </p:sp>
      <p:pic>
        <p:nvPicPr>
          <p:cNvPr id="9" name="8 Imagen" descr="escudocm"/>
          <p:cNvPicPr/>
          <p:nvPr/>
        </p:nvPicPr>
        <p:blipFill>
          <a:blip r:embed="rId3"/>
          <a:srcRect/>
          <a:stretch>
            <a:fillRect/>
          </a:stretch>
        </p:blipFill>
        <p:spPr bwMode="auto">
          <a:xfrm>
            <a:off x="357158" y="198330"/>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240" y="1197312"/>
            <a:ext cx="3600000" cy="5400000"/>
          </a:xfrm>
          <a:prstGeom prst="rect">
            <a:avLst/>
          </a:prstGeom>
        </p:spPr>
      </p:pic>
    </p:spTree>
    <p:extLst>
      <p:ext uri="{BB962C8B-B14F-4D97-AF65-F5344CB8AC3E}">
        <p14:creationId xmlns:p14="http://schemas.microsoft.com/office/powerpoint/2010/main" val="8344430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37550" y="1647261"/>
            <a:ext cx="8072494" cy="369332"/>
          </a:xfrm>
          <a:prstGeom prst="rect">
            <a:avLst/>
          </a:prstGeom>
          <a:noFill/>
        </p:spPr>
        <p:txBody>
          <a:bodyPr wrap="square" rtlCol="0">
            <a:spAutoFit/>
          </a:bodyPr>
          <a:lstStyle/>
          <a:p>
            <a:r>
              <a:rPr lang="es-ES" b="1" dirty="0">
                <a:solidFill>
                  <a:schemeClr val="tx2">
                    <a:lumMod val="75000"/>
                  </a:schemeClr>
                </a:solidFill>
              </a:rPr>
              <a:t>PRODUCTO 18. </a:t>
            </a:r>
            <a:r>
              <a:rPr lang="es-ES" b="1" dirty="0">
                <a:solidFill>
                  <a:srgbClr val="002060"/>
                </a:solidFill>
              </a:rPr>
              <a:t>FOTOGRAFÍAS DE LA SESIÓN 4A.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sp>
        <p:nvSpPr>
          <p:cNvPr id="14" name="7 CuadroTexto">
            <a:extLst>
              <a:ext uri="{FF2B5EF4-FFF2-40B4-BE49-F238E27FC236}">
                <a16:creationId xmlns:a16="http://schemas.microsoft.com/office/drawing/2014/main" xmlns="" id="{4F46A386-8160-42AE-AF90-D660F18B98A8}"/>
              </a:ext>
            </a:extLst>
          </p:cNvPr>
          <p:cNvSpPr txBox="1"/>
          <p:nvPr/>
        </p:nvSpPr>
        <p:spPr>
          <a:xfrm>
            <a:off x="1819183" y="6326370"/>
            <a:ext cx="5929386" cy="369332"/>
          </a:xfrm>
          <a:prstGeom prst="rect">
            <a:avLst/>
          </a:prstGeom>
          <a:noFill/>
        </p:spPr>
        <p:txBody>
          <a:bodyPr wrap="square" rtlCol="0">
            <a:spAutoFit/>
          </a:bodyPr>
          <a:lstStyle/>
          <a:p>
            <a:r>
              <a:rPr lang="es-ES" b="1" dirty="0">
                <a:solidFill>
                  <a:schemeClr val="tx2">
                    <a:lumMod val="75000"/>
                  </a:schemeClr>
                </a:solidFill>
              </a:rPr>
              <a:t>INICIO DE LA 4 REUNIÓN DE TRABAJO DE  CONEXIONES </a:t>
            </a:r>
          </a:p>
        </p:txBody>
      </p:sp>
      <p:pic>
        <p:nvPicPr>
          <p:cNvPr id="7" name="Imagen 6">
            <a:extLst>
              <a:ext uri="{FF2B5EF4-FFF2-40B4-BE49-F238E27FC236}">
                <a16:creationId xmlns:a16="http://schemas.microsoft.com/office/drawing/2014/main" xmlns="" id="{F1E056E6-A372-4FD1-8B4A-1664E02B0F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135" y="2827154"/>
            <a:ext cx="4397939" cy="3298455"/>
          </a:xfrm>
          <a:prstGeom prst="rect">
            <a:avLst/>
          </a:prstGeom>
        </p:spPr>
      </p:pic>
      <p:pic>
        <p:nvPicPr>
          <p:cNvPr id="11" name="Imagen 10">
            <a:extLst>
              <a:ext uri="{FF2B5EF4-FFF2-40B4-BE49-F238E27FC236}">
                <a16:creationId xmlns:a16="http://schemas.microsoft.com/office/drawing/2014/main" xmlns="" id="{E4B245F1-EEBC-46E9-B173-B7EC7A2BDE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3876" y="2238571"/>
            <a:ext cx="4187957" cy="3266789"/>
          </a:xfrm>
          <a:prstGeom prst="rect">
            <a:avLst/>
          </a:prstGeom>
        </p:spPr>
      </p:pic>
    </p:spTree>
    <p:extLst>
      <p:ext uri="{BB962C8B-B14F-4D97-AF65-F5344CB8AC3E}">
        <p14:creationId xmlns:p14="http://schemas.microsoft.com/office/powerpoint/2010/main" val="8275589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771866"/>
            <a:ext cx="8072494" cy="369332"/>
          </a:xfrm>
          <a:prstGeom prst="rect">
            <a:avLst/>
          </a:prstGeom>
          <a:noFill/>
        </p:spPr>
        <p:txBody>
          <a:bodyPr wrap="square" rtlCol="0">
            <a:spAutoFit/>
          </a:bodyPr>
          <a:lstStyle/>
          <a:p>
            <a:r>
              <a:rPr lang="es-ES" b="1" dirty="0">
                <a:solidFill>
                  <a:schemeClr val="tx2">
                    <a:lumMod val="75000"/>
                  </a:schemeClr>
                </a:solidFill>
              </a:rPr>
              <a:t>PRODUCTO 18. </a:t>
            </a:r>
            <a:r>
              <a:rPr lang="es-ES" b="1" dirty="0">
                <a:solidFill>
                  <a:srgbClr val="002060"/>
                </a:solidFill>
              </a:rPr>
              <a:t>FOTOGRAFÍAS DE LA SESIÓN 4A.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sp>
        <p:nvSpPr>
          <p:cNvPr id="14" name="7 CuadroTexto">
            <a:extLst>
              <a:ext uri="{FF2B5EF4-FFF2-40B4-BE49-F238E27FC236}">
                <a16:creationId xmlns:a16="http://schemas.microsoft.com/office/drawing/2014/main" xmlns="" id="{4F46A386-8160-42AE-AF90-D660F18B98A8}"/>
              </a:ext>
            </a:extLst>
          </p:cNvPr>
          <p:cNvSpPr txBox="1"/>
          <p:nvPr/>
        </p:nvSpPr>
        <p:spPr>
          <a:xfrm>
            <a:off x="2411760" y="6305974"/>
            <a:ext cx="4610745" cy="369332"/>
          </a:xfrm>
          <a:prstGeom prst="rect">
            <a:avLst/>
          </a:prstGeom>
          <a:noFill/>
        </p:spPr>
        <p:txBody>
          <a:bodyPr wrap="square" rtlCol="0">
            <a:spAutoFit/>
          </a:bodyPr>
          <a:lstStyle/>
          <a:p>
            <a:r>
              <a:rPr lang="es-ES" b="1" dirty="0">
                <a:solidFill>
                  <a:schemeClr val="tx2">
                    <a:lumMod val="75000"/>
                  </a:schemeClr>
                </a:solidFill>
              </a:rPr>
              <a:t>TRABAJO COLEGIADO DEL PROYECTO GALERÍA</a:t>
            </a:r>
          </a:p>
        </p:txBody>
      </p:sp>
      <p:pic>
        <p:nvPicPr>
          <p:cNvPr id="7" name="Imagen 6">
            <a:extLst>
              <a:ext uri="{FF2B5EF4-FFF2-40B4-BE49-F238E27FC236}">
                <a16:creationId xmlns:a16="http://schemas.microsoft.com/office/drawing/2014/main" xmlns="" id="{F65EE6A2-43B9-424E-A920-D914F26EF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932" y="2366059"/>
            <a:ext cx="5054945" cy="3791209"/>
          </a:xfrm>
          <a:prstGeom prst="rect">
            <a:avLst/>
          </a:prstGeom>
        </p:spPr>
      </p:pic>
    </p:spTree>
    <p:extLst>
      <p:ext uri="{BB962C8B-B14F-4D97-AF65-F5344CB8AC3E}">
        <p14:creationId xmlns:p14="http://schemas.microsoft.com/office/powerpoint/2010/main" val="382849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1F497D">
                    <a:lumMod val="75000"/>
                  </a:srgbClr>
                </a:solidFill>
                <a:effectLst/>
                <a:uLnTx/>
                <a:uFillTx/>
                <a:latin typeface="Calibri"/>
                <a:ea typeface="+mn-ea"/>
                <a:cs typeface="+mn-cs"/>
              </a:rPr>
              <a:t>COLEGIO MÉXICO ORIZABA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1F497D">
                    <a:lumMod val="75000"/>
                  </a:srgbClr>
                </a:solidFill>
                <a:effectLst/>
                <a:uLnTx/>
                <a:uFillTx/>
                <a:latin typeface="Calibri"/>
                <a:ea typeface="+mn-ea"/>
                <a:cs typeface="+mn-cs"/>
              </a:rPr>
              <a:t>PREPARATORIA</a:t>
            </a: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graphicFrame>
        <p:nvGraphicFramePr>
          <p:cNvPr id="3" name="Tabla 2">
            <a:extLst>
              <a:ext uri="{FF2B5EF4-FFF2-40B4-BE49-F238E27FC236}">
                <a16:creationId xmlns:a16="http://schemas.microsoft.com/office/drawing/2014/main" xmlns="" id="{20C2568D-0385-4FC9-BB9B-324ABDC1F63B}"/>
              </a:ext>
            </a:extLst>
          </p:cNvPr>
          <p:cNvGraphicFramePr>
            <a:graphicFrameLocks noGrp="1"/>
          </p:cNvGraphicFramePr>
          <p:nvPr>
            <p:extLst>
              <p:ext uri="{D42A27DB-BD31-4B8C-83A1-F6EECF244321}">
                <p14:modId xmlns:p14="http://schemas.microsoft.com/office/powerpoint/2010/main" val="1867777967"/>
              </p:ext>
            </p:extLst>
          </p:nvPr>
        </p:nvGraphicFramePr>
        <p:xfrm>
          <a:off x="357158" y="1746443"/>
          <a:ext cx="8175282" cy="4840187"/>
        </p:xfrm>
        <a:graphic>
          <a:graphicData uri="http://schemas.openxmlformats.org/drawingml/2006/table">
            <a:tbl>
              <a:tblPr>
                <a:tableStyleId>{5940675A-B579-460E-94D1-54222C63F5DA}</a:tableStyleId>
              </a:tblPr>
              <a:tblGrid>
                <a:gridCol w="1525805">
                  <a:extLst>
                    <a:ext uri="{9D8B030D-6E8A-4147-A177-3AD203B41FA5}">
                      <a16:colId xmlns:a16="http://schemas.microsoft.com/office/drawing/2014/main" xmlns="" val="1203174879"/>
                    </a:ext>
                  </a:extLst>
                </a:gridCol>
                <a:gridCol w="6649477">
                  <a:extLst>
                    <a:ext uri="{9D8B030D-6E8A-4147-A177-3AD203B41FA5}">
                      <a16:colId xmlns:a16="http://schemas.microsoft.com/office/drawing/2014/main" xmlns="" val="1957086119"/>
                    </a:ext>
                  </a:extLst>
                </a:gridCol>
              </a:tblGrid>
              <a:tr h="287851">
                <a:tc gridSpan="2">
                  <a:txBody>
                    <a:bodyPr/>
                    <a:lstStyle/>
                    <a:p>
                      <a:pPr algn="ctr">
                        <a:lnSpc>
                          <a:spcPct val="115000"/>
                        </a:lnSpc>
                        <a:spcAft>
                          <a:spcPts val="0"/>
                        </a:spcAft>
                      </a:pPr>
                      <a:r>
                        <a:rPr lang="es-MX" sz="1200" b="1" dirty="0">
                          <a:effectLst/>
                        </a:rPr>
                        <a:t>El Aprendizaje Cooperativo</a:t>
                      </a:r>
                      <a:endParaRPr lang="es-MX" sz="1200" b="1" dirty="0">
                        <a:solidFill>
                          <a:srgbClr val="000000"/>
                        </a:solidFill>
                        <a:effectLst/>
                        <a:latin typeface="Arial" panose="020B0604020202020204" pitchFamily="34" charset="0"/>
                        <a:ea typeface="Arial" panose="020B0604020202020204" pitchFamily="34" charset="0"/>
                      </a:endParaRPr>
                    </a:p>
                  </a:txBody>
                  <a:tcPr marL="51222" marR="51222" marT="51222" marB="51222"/>
                </a:tc>
                <a:tc hMerge="1">
                  <a:txBody>
                    <a:bodyPr/>
                    <a:lstStyle/>
                    <a:p>
                      <a:endParaRPr lang="es-MX"/>
                    </a:p>
                  </a:txBody>
                  <a:tcPr/>
                </a:tc>
                <a:extLst>
                  <a:ext uri="{0D108BD9-81ED-4DB2-BD59-A6C34878D82A}">
                    <a16:rowId xmlns:a16="http://schemas.microsoft.com/office/drawing/2014/main" xmlns="" val="1374661454"/>
                  </a:ext>
                </a:extLst>
              </a:tr>
              <a:tr h="1097105">
                <a:tc>
                  <a:txBody>
                    <a:bodyPr/>
                    <a:lstStyle/>
                    <a:p>
                      <a:pPr algn="just">
                        <a:lnSpc>
                          <a:spcPct val="115000"/>
                        </a:lnSpc>
                        <a:spcAft>
                          <a:spcPts val="0"/>
                        </a:spcAft>
                      </a:pPr>
                      <a:r>
                        <a:rPr lang="es-MX" sz="1000" b="1">
                          <a:effectLst/>
                        </a:rPr>
                        <a:t>1. ¿Qué es?</a:t>
                      </a:r>
                      <a:endParaRPr lang="es-MX" sz="1000" b="1">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a:effectLst/>
                        </a:rPr>
                        <a:t>Identificar las caraterísticas de liderazgo de los alumnos o valorar las habilidades de cada uno para trabajar colaborativamente. Compartir los saberes desde una perspectiva abierta del ser y el saber. Conocer temas que se vinculan a través del diálogo y co-acompañamiento entre iguales que llevan a un co-aprendizaje. Crea comunidades de aprendizajes en la diversidad de conocimientos y que fortalece el conocimiento de cada participante. </a:t>
                      </a:r>
                      <a:endParaRPr lang="es-MX" sz="120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a16="http://schemas.microsoft.com/office/drawing/2014/main" xmlns="" val="3037837528"/>
                  </a:ext>
                </a:extLst>
              </a:tr>
              <a:tr h="520480">
                <a:tc>
                  <a:txBody>
                    <a:bodyPr/>
                    <a:lstStyle/>
                    <a:p>
                      <a:pPr algn="just">
                        <a:lnSpc>
                          <a:spcPct val="115000"/>
                        </a:lnSpc>
                        <a:spcAft>
                          <a:spcPts val="0"/>
                        </a:spcAft>
                      </a:pPr>
                      <a:r>
                        <a:rPr lang="es-MX" sz="1000" b="1" dirty="0">
                          <a:effectLst/>
                        </a:rPr>
                        <a:t>2. ¿Cuáles son sus características?</a:t>
                      </a:r>
                      <a:endParaRPr lang="es-MX" sz="1000" b="1" dirty="0">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a:effectLst/>
                        </a:rPr>
                        <a:t>Búsqueda de un fin común, formación en la solidaridad, cooperación, tolerancia, inclusión, respeto, socialización del aprendizaje, autoevaluación, heteroevaluación y coevaluación continua. </a:t>
                      </a:r>
                      <a:endParaRPr lang="es-MX" sz="120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a16="http://schemas.microsoft.com/office/drawing/2014/main" xmlns="" val="2201363367"/>
                  </a:ext>
                </a:extLst>
              </a:tr>
              <a:tr h="894791">
                <a:tc>
                  <a:txBody>
                    <a:bodyPr/>
                    <a:lstStyle/>
                    <a:p>
                      <a:pPr algn="just">
                        <a:lnSpc>
                          <a:spcPct val="115000"/>
                        </a:lnSpc>
                        <a:spcAft>
                          <a:spcPts val="0"/>
                        </a:spcAft>
                      </a:pPr>
                      <a:r>
                        <a:rPr lang="es-MX" sz="1000" b="1" dirty="0">
                          <a:effectLst/>
                        </a:rPr>
                        <a:t>3. ¿ Cuáles son sus objetivos? </a:t>
                      </a:r>
                    </a:p>
                    <a:p>
                      <a:pPr algn="just">
                        <a:lnSpc>
                          <a:spcPct val="115000"/>
                        </a:lnSpc>
                        <a:spcAft>
                          <a:spcPts val="0"/>
                        </a:spcAft>
                      </a:pPr>
                      <a:r>
                        <a:rPr lang="es-MX" sz="1000" b="1" dirty="0">
                          <a:effectLst/>
                        </a:rPr>
                        <a:t> </a:t>
                      </a:r>
                      <a:endParaRPr lang="es-MX" sz="1000" b="1" dirty="0">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a:effectLst/>
                        </a:rPr>
                        <a:t>Lograr la interacción entre los alumnos para realizar la tarea asignada grupalmente. Aumenta la motivación hacia el aprendizaje objetivo y subjetivo. Facilita y motiva a que cada uno adquiera sentido de pertenencia. Potencia talentos, descubre liderazgo, formación de valores y habilidades. Claridad de los objetivos a lograr.</a:t>
                      </a:r>
                      <a:endParaRPr lang="es-MX" sz="120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a16="http://schemas.microsoft.com/office/drawing/2014/main" xmlns="" val="3934012837"/>
                  </a:ext>
                </a:extLst>
              </a:tr>
              <a:tr h="995735">
                <a:tc>
                  <a:txBody>
                    <a:bodyPr/>
                    <a:lstStyle/>
                    <a:p>
                      <a:pPr algn="just">
                        <a:lnSpc>
                          <a:spcPct val="115000"/>
                        </a:lnSpc>
                        <a:spcAft>
                          <a:spcPts val="0"/>
                        </a:spcAft>
                      </a:pPr>
                      <a:r>
                        <a:rPr lang="es-MX" sz="1000" b="1" dirty="0">
                          <a:effectLst/>
                        </a:rPr>
                        <a:t>4. ¿Cuáles son las acciones de planeación y   acompañamiento más importantes del  profesor, en éste tipo de trabajo?</a:t>
                      </a:r>
                    </a:p>
                  </a:txBody>
                  <a:tcPr marL="51222" marR="51222" marT="51222" marB="51222" anchor="ctr"/>
                </a:tc>
                <a:tc>
                  <a:txBody>
                    <a:bodyPr/>
                    <a:lstStyle/>
                    <a:p>
                      <a:pPr algn="just">
                        <a:lnSpc>
                          <a:spcPct val="115000"/>
                        </a:lnSpc>
                        <a:spcAft>
                          <a:spcPts val="0"/>
                        </a:spcAft>
                      </a:pPr>
                      <a:r>
                        <a:rPr lang="es-MX" sz="1200" dirty="0">
                          <a:effectLst/>
                        </a:rPr>
                        <a:t>El profesor es quien acompaña, facilitador. Respeta la libertad durante el desarrollo integrador de los alumnos. Lúdico, fortalece identidades. </a:t>
                      </a:r>
                      <a:endParaRPr lang="es-MX" sz="1200" dirty="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a16="http://schemas.microsoft.com/office/drawing/2014/main" xmlns="" val="2940686754"/>
                  </a:ext>
                </a:extLst>
              </a:tr>
              <a:tr h="910932">
                <a:tc>
                  <a:txBody>
                    <a:bodyPr/>
                    <a:lstStyle/>
                    <a:p>
                      <a:pPr algn="just">
                        <a:lnSpc>
                          <a:spcPct val="115000"/>
                        </a:lnSpc>
                        <a:spcAft>
                          <a:spcPts val="0"/>
                        </a:spcAft>
                      </a:pPr>
                      <a:r>
                        <a:rPr lang="es-MX" sz="1000" b="1" dirty="0">
                          <a:effectLst/>
                        </a:rPr>
                        <a:t>5. ¿De qué manera se  vinculan  el trabajo interdisciplinario, y el aprendizaje cooperativo?</a:t>
                      </a:r>
                      <a:endParaRPr lang="es-MX" sz="1000" b="1" dirty="0">
                        <a:solidFill>
                          <a:srgbClr val="000000"/>
                        </a:solidFill>
                        <a:effectLst/>
                        <a:latin typeface="Arial" panose="020B0604020202020204" pitchFamily="34" charset="0"/>
                        <a:ea typeface="Arial" panose="020B0604020202020204" pitchFamily="34" charset="0"/>
                      </a:endParaRPr>
                    </a:p>
                  </a:txBody>
                  <a:tcPr marL="51222" marR="51222" marT="51222" marB="51222" anchor="ctr"/>
                </a:tc>
                <a:tc>
                  <a:txBody>
                    <a:bodyPr/>
                    <a:lstStyle/>
                    <a:p>
                      <a:pPr algn="just">
                        <a:lnSpc>
                          <a:spcPct val="115000"/>
                        </a:lnSpc>
                        <a:spcAft>
                          <a:spcPts val="0"/>
                        </a:spcAft>
                      </a:pPr>
                      <a:r>
                        <a:rPr lang="es-MX" sz="1200" dirty="0">
                          <a:effectLst/>
                        </a:rPr>
                        <a:t>Cuando hay una meta en común. Cuando los objetivos se van cumpliendo. Cuando se establecen los objetivos dentro de la planeación. Durante el desarrollo de proyectos. </a:t>
                      </a:r>
                      <a:endParaRPr lang="es-MX" sz="1200" dirty="0">
                        <a:solidFill>
                          <a:srgbClr val="000000"/>
                        </a:solidFill>
                        <a:effectLst/>
                        <a:latin typeface="Arial" panose="020B0604020202020204" pitchFamily="34" charset="0"/>
                        <a:ea typeface="Arial" panose="020B0604020202020204" pitchFamily="34" charset="0"/>
                      </a:endParaRPr>
                    </a:p>
                  </a:txBody>
                  <a:tcPr marL="51222" marR="51222" marT="51222" marB="51222"/>
                </a:tc>
                <a:extLst>
                  <a:ext uri="{0D108BD9-81ED-4DB2-BD59-A6C34878D82A}">
                    <a16:rowId xmlns:a16="http://schemas.microsoft.com/office/drawing/2014/main" xmlns="" val="4077318647"/>
                  </a:ext>
                </a:extLst>
              </a:tr>
            </a:tbl>
          </a:graphicData>
        </a:graphic>
      </p:graphicFrame>
    </p:spTree>
    <p:extLst>
      <p:ext uri="{BB962C8B-B14F-4D97-AF65-F5344CB8AC3E}">
        <p14:creationId xmlns:p14="http://schemas.microsoft.com/office/powerpoint/2010/main" val="20462892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357158" y="1771866"/>
            <a:ext cx="8072494" cy="369332"/>
          </a:xfrm>
          <a:prstGeom prst="rect">
            <a:avLst/>
          </a:prstGeom>
          <a:noFill/>
        </p:spPr>
        <p:txBody>
          <a:bodyPr wrap="square" rtlCol="0">
            <a:spAutoFit/>
          </a:bodyPr>
          <a:lstStyle/>
          <a:p>
            <a:r>
              <a:rPr lang="es-ES" b="1" dirty="0">
                <a:solidFill>
                  <a:schemeClr val="tx2">
                    <a:lumMod val="75000"/>
                  </a:schemeClr>
                </a:solidFill>
              </a:rPr>
              <a:t>PRODUCTO 18. </a:t>
            </a:r>
            <a:r>
              <a:rPr lang="es-ES" b="1" dirty="0">
                <a:solidFill>
                  <a:srgbClr val="002060"/>
                </a:solidFill>
              </a:rPr>
              <a:t>FOTOGRAFÍAS DE LA SESIÓN 4A. R.T. </a:t>
            </a:r>
            <a:endParaRPr lang="es-ES"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sp>
        <p:nvSpPr>
          <p:cNvPr id="2" name="Rectángulo 1"/>
          <p:cNvSpPr/>
          <p:nvPr/>
        </p:nvSpPr>
        <p:spPr>
          <a:xfrm>
            <a:off x="539552" y="1848022"/>
            <a:ext cx="8072494" cy="369332"/>
          </a:xfrm>
          <a:prstGeom prst="rect">
            <a:avLst/>
          </a:prstGeom>
        </p:spPr>
        <p:txBody>
          <a:bodyPr wrap="square">
            <a:spAutoFit/>
          </a:bodyPr>
          <a:lstStyle/>
          <a:p>
            <a:r>
              <a:rPr lang="es-ES" b="1" dirty="0">
                <a:solidFill>
                  <a:srgbClr val="002060"/>
                </a:solidFill>
              </a:rPr>
              <a:t> </a:t>
            </a:r>
            <a:endParaRPr lang="es-ES" b="1" dirty="0">
              <a:solidFill>
                <a:schemeClr val="tx2">
                  <a:lumMod val="75000"/>
                </a:schemeClr>
              </a:solidFill>
            </a:endParaRPr>
          </a:p>
        </p:txBody>
      </p:sp>
      <p:sp>
        <p:nvSpPr>
          <p:cNvPr id="14" name="7 CuadroTexto">
            <a:extLst>
              <a:ext uri="{FF2B5EF4-FFF2-40B4-BE49-F238E27FC236}">
                <a16:creationId xmlns:a16="http://schemas.microsoft.com/office/drawing/2014/main" xmlns="" id="{4F46A386-8160-42AE-AF90-D660F18B98A8}"/>
              </a:ext>
            </a:extLst>
          </p:cNvPr>
          <p:cNvSpPr txBox="1"/>
          <p:nvPr/>
        </p:nvSpPr>
        <p:spPr>
          <a:xfrm>
            <a:off x="2411760" y="6173292"/>
            <a:ext cx="4610745" cy="369332"/>
          </a:xfrm>
          <a:prstGeom prst="rect">
            <a:avLst/>
          </a:prstGeom>
          <a:noFill/>
        </p:spPr>
        <p:txBody>
          <a:bodyPr wrap="square" rtlCol="0">
            <a:spAutoFit/>
          </a:bodyPr>
          <a:lstStyle/>
          <a:p>
            <a:r>
              <a:rPr lang="es-ES" b="1" dirty="0">
                <a:solidFill>
                  <a:schemeClr val="tx2">
                    <a:lumMod val="75000"/>
                  </a:schemeClr>
                </a:solidFill>
              </a:rPr>
              <a:t>TRABAJO COLEGIADO DEL PROYECTO GALERÍA</a:t>
            </a:r>
          </a:p>
        </p:txBody>
      </p:sp>
      <p:pic>
        <p:nvPicPr>
          <p:cNvPr id="7" name="Imagen 6">
            <a:extLst>
              <a:ext uri="{FF2B5EF4-FFF2-40B4-BE49-F238E27FC236}">
                <a16:creationId xmlns:a16="http://schemas.microsoft.com/office/drawing/2014/main" xmlns="" id="{A0DECBDD-584C-4BF0-96AE-162DDCD82F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19" y="2381209"/>
            <a:ext cx="4610745" cy="3458059"/>
          </a:xfrm>
          <a:prstGeom prst="rect">
            <a:avLst/>
          </a:prstGeom>
        </p:spPr>
      </p:pic>
      <p:pic>
        <p:nvPicPr>
          <p:cNvPr id="11" name="Imagen 10">
            <a:extLst>
              <a:ext uri="{FF2B5EF4-FFF2-40B4-BE49-F238E27FC236}">
                <a16:creationId xmlns:a16="http://schemas.microsoft.com/office/drawing/2014/main" xmlns="" id="{B734BA17-51A8-45B3-B2FE-06D496C35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8142" y="2410957"/>
            <a:ext cx="4187957" cy="3140968"/>
          </a:xfrm>
          <a:prstGeom prst="rect">
            <a:avLst/>
          </a:prstGeom>
        </p:spPr>
      </p:pic>
    </p:spTree>
    <p:extLst>
      <p:ext uri="{BB962C8B-B14F-4D97-AF65-F5344CB8AC3E}">
        <p14:creationId xmlns:p14="http://schemas.microsoft.com/office/powerpoint/2010/main" val="986329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43042" y="1428736"/>
            <a:ext cx="571504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membretesss-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58" y="142852"/>
            <a:ext cx="1143008" cy="1500174"/>
          </a:xfrm>
          <a:prstGeom prst="rect">
            <a:avLst/>
          </a:prstGeom>
          <a:noFill/>
        </p:spPr>
      </p:pic>
      <p:sp>
        <p:nvSpPr>
          <p:cNvPr id="6" name="5 CuadroTexto"/>
          <p:cNvSpPr txBox="1"/>
          <p:nvPr/>
        </p:nvSpPr>
        <p:spPr>
          <a:xfrm>
            <a:off x="1571604" y="500042"/>
            <a:ext cx="6858048" cy="769441"/>
          </a:xfrm>
          <a:prstGeom prst="rect">
            <a:avLst/>
          </a:prstGeom>
          <a:noFill/>
        </p:spPr>
        <p:txBody>
          <a:bodyPr wrap="square" rtlCol="0">
            <a:spAutoFit/>
          </a:bodyPr>
          <a:lstStyle/>
          <a:p>
            <a:r>
              <a:rPr lang="es-ES" sz="2400" b="1" dirty="0">
                <a:solidFill>
                  <a:schemeClr val="tx2">
                    <a:lumMod val="75000"/>
                  </a:schemeClr>
                </a:solidFill>
              </a:rPr>
              <a:t>COLEGIO MÉXICO ORIZABA</a:t>
            </a:r>
          </a:p>
          <a:p>
            <a:r>
              <a:rPr lang="es-ES" sz="2000" b="1" dirty="0">
                <a:solidFill>
                  <a:schemeClr val="tx2">
                    <a:lumMod val="75000"/>
                  </a:schemeClr>
                </a:solidFill>
              </a:rPr>
              <a:t>PREPARATORIA</a:t>
            </a:r>
          </a:p>
        </p:txBody>
      </p:sp>
      <p:sp>
        <p:nvSpPr>
          <p:cNvPr id="8" name="7 CuadroTexto"/>
          <p:cNvSpPr txBox="1"/>
          <p:nvPr/>
        </p:nvSpPr>
        <p:spPr>
          <a:xfrm>
            <a:off x="785786" y="1714488"/>
            <a:ext cx="7358114" cy="1384995"/>
          </a:xfrm>
          <a:prstGeom prst="rect">
            <a:avLst/>
          </a:prstGeom>
          <a:noFill/>
        </p:spPr>
        <p:txBody>
          <a:bodyPr wrap="square" rtlCol="0">
            <a:spAutoFit/>
          </a:bodyPr>
          <a:lstStyle/>
          <a:p>
            <a:pPr algn="ctr"/>
            <a:r>
              <a:rPr lang="es-ES" b="1" dirty="0">
                <a:solidFill>
                  <a:schemeClr val="tx2">
                    <a:lumMod val="75000"/>
                  </a:schemeClr>
                </a:solidFill>
              </a:rPr>
              <a:t>PRODUCTO 2</a:t>
            </a:r>
          </a:p>
          <a:p>
            <a:pPr algn="ctr"/>
            <a:r>
              <a:rPr lang="es-ES" b="1" dirty="0">
                <a:solidFill>
                  <a:schemeClr val="tx2">
                    <a:lumMod val="75000"/>
                  </a:schemeClr>
                </a:solidFill>
              </a:rPr>
              <a:t>GRÁFICO DE MATERIAS DE 4° Y SU INTERRELACIÓN.</a:t>
            </a:r>
          </a:p>
          <a:p>
            <a:pPr algn="ctr"/>
            <a:endParaRPr lang="es-ES" sz="1600" b="1" dirty="0">
              <a:solidFill>
                <a:schemeClr val="tx2">
                  <a:lumMod val="75000"/>
                </a:schemeClr>
              </a:solidFill>
            </a:endParaRPr>
          </a:p>
          <a:p>
            <a:pPr algn="ctr"/>
            <a:endParaRPr lang="es-ES" sz="1600" b="1" dirty="0">
              <a:solidFill>
                <a:schemeClr val="tx2">
                  <a:lumMod val="75000"/>
                </a:schemeClr>
              </a:solidFill>
            </a:endParaRPr>
          </a:p>
          <a:p>
            <a:pPr algn="ctr"/>
            <a:endParaRPr lang="es-ES" sz="1600" b="1" dirty="0">
              <a:solidFill>
                <a:schemeClr val="tx2">
                  <a:lumMod val="75000"/>
                </a:schemeClr>
              </a:solidFill>
            </a:endParaRPr>
          </a:p>
        </p:txBody>
      </p:sp>
      <p:pic>
        <p:nvPicPr>
          <p:cNvPr id="9" name="8 Imagen" descr="escudocm"/>
          <p:cNvPicPr/>
          <p:nvPr/>
        </p:nvPicPr>
        <p:blipFill>
          <a:blip r:embed="rId3"/>
          <a:srcRect/>
          <a:stretch>
            <a:fillRect/>
          </a:stretch>
        </p:blipFill>
        <p:spPr bwMode="auto">
          <a:xfrm>
            <a:off x="357158" y="357166"/>
            <a:ext cx="1071538" cy="1214446"/>
          </a:xfrm>
          <a:prstGeom prst="rect">
            <a:avLst/>
          </a:prstGeom>
          <a:noFill/>
        </p:spPr>
      </p:pic>
      <p:pic>
        <p:nvPicPr>
          <p:cNvPr id="3" name="Imagen 2"/>
          <p:cNvPicPr>
            <a:picLocks noChangeAspect="1"/>
          </p:cNvPicPr>
          <p:nvPr/>
        </p:nvPicPr>
        <p:blipFill>
          <a:blip r:embed="rId4"/>
          <a:stretch>
            <a:fillRect/>
          </a:stretch>
        </p:blipFill>
        <p:spPr>
          <a:xfrm>
            <a:off x="2340768" y="2564904"/>
            <a:ext cx="4248150" cy="3295650"/>
          </a:xfrm>
          <a:prstGeom prst="rect">
            <a:avLst/>
          </a:prstGeom>
        </p:spPr>
      </p:pic>
    </p:spTree>
    <p:extLst>
      <p:ext uri="{BB962C8B-B14F-4D97-AF65-F5344CB8AC3E}">
        <p14:creationId xmlns:p14="http://schemas.microsoft.com/office/powerpoint/2010/main" val="969292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2023</TotalTime>
  <Words>3720</Words>
  <Application>Microsoft Office PowerPoint</Application>
  <PresentationFormat>Presentación en pantalla (4:3)</PresentationFormat>
  <Paragraphs>541</Paragraphs>
  <Slides>80</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80</vt:i4>
      </vt:variant>
    </vt:vector>
  </HeadingPairs>
  <TitlesOfParts>
    <vt:vector size="84" baseType="lpstr">
      <vt:lpstr>Arial</vt:lpstr>
      <vt:lpstr>Calibri</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User</cp:lastModifiedBy>
  <cp:revision>112</cp:revision>
  <dcterms:created xsi:type="dcterms:W3CDTF">2017-10-20T03:02:20Z</dcterms:created>
  <dcterms:modified xsi:type="dcterms:W3CDTF">2018-06-21T19:26:22Z</dcterms:modified>
</cp:coreProperties>
</file>