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2" r:id="rId1"/>
  </p:sldMasterIdLst>
  <p:sldIdLst>
    <p:sldId id="256" r:id="rId2"/>
    <p:sldId id="257" r:id="rId3"/>
    <p:sldId id="258" r:id="rId4"/>
    <p:sldId id="259" r:id="rId5"/>
    <p:sldId id="260" r:id="rId6"/>
    <p:sldId id="333" r:id="rId7"/>
    <p:sldId id="261"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31" r:id="rId31"/>
    <p:sldId id="332"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2" r:id="rId49"/>
    <p:sldId id="303" r:id="rId50"/>
    <p:sldId id="304" r:id="rId51"/>
    <p:sldId id="305" r:id="rId52"/>
    <p:sldId id="312" r:id="rId53"/>
    <p:sldId id="306" r:id="rId54"/>
    <p:sldId id="307" r:id="rId55"/>
    <p:sldId id="308" r:id="rId56"/>
    <p:sldId id="309" r:id="rId57"/>
    <p:sldId id="315" r:id="rId58"/>
    <p:sldId id="316" r:id="rId59"/>
    <p:sldId id="317" r:id="rId60"/>
    <p:sldId id="329" r:id="rId61"/>
    <p:sldId id="318" r:id="rId62"/>
    <p:sldId id="330" r:id="rId63"/>
    <p:sldId id="310" r:id="rId64"/>
    <p:sldId id="311" r:id="rId65"/>
    <p:sldId id="313" r:id="rId66"/>
    <p:sldId id="314" r:id="rId67"/>
    <p:sldId id="319" r:id="rId68"/>
    <p:sldId id="321" r:id="rId69"/>
    <p:sldId id="322" r:id="rId70"/>
    <p:sldId id="323" r:id="rId71"/>
    <p:sldId id="324" r:id="rId72"/>
    <p:sldId id="325" r:id="rId73"/>
    <p:sldId id="326" r:id="rId74"/>
    <p:sldId id="327" r:id="rId75"/>
    <p:sldId id="328"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7" autoAdjust="0"/>
    <p:restoredTop sz="92031" autoAdjust="0"/>
  </p:normalViewPr>
  <p:slideViewPr>
    <p:cSldViewPr snapToGrid="0">
      <p:cViewPr varScale="1">
        <p:scale>
          <a:sx n="66" d="100"/>
          <a:sy n="66" d="100"/>
        </p:scale>
        <p:origin x="88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9462EF3-3C4F-43EE-ACEE-D4B806740EA3}" type="datetimeFigureOut">
              <a:rPr lang="en-US" smtClean="0"/>
              <a:pPr/>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7275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Date Placeholder 2"/>
          <p:cNvSpPr>
            <a:spLocks noGrp="1"/>
          </p:cNvSpPr>
          <p:nvPr>
            <p:ph type="dt" sz="half" idx="10"/>
          </p:nvPr>
        </p:nvSpPr>
        <p:spPr/>
        <p:txBody>
          <a:bodyPr/>
          <a:lstStyle/>
          <a:p>
            <a:fld id="{90786BE5-D2A3-4BF0-8B30-D7403E61B3DC}" type="datetimeFigureOut">
              <a:rPr lang="en-US" smtClean="0"/>
              <a:t>5/21/2019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750819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42C8C57-33F9-4259-AC4F-0E3F5BEC9B94}"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40036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748772B-8FA2-401F-A0A1-A59855EDBC3E}"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8503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D3DD5BDE-5A90-4611-82E9-0FC5746D30C5}"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7185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0786BE5-D2A3-4BF0-8B30-D7403E61B3DC}"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8279067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el estilo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0786BE5-D2A3-4BF0-8B30-D7403E61B3DC}"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198976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07149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0797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9130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09472EB-AC54-4713-BFC2-BEB621108C63}" type="datetimeFigureOut">
              <a:rPr lang="en-US" smtClean="0"/>
              <a:t>5/21/2019</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045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smtClean="0"/>
              <a:t>5/21/2019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367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smtClean="0"/>
              <a:t>5/21/2019</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4913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smtClean="0"/>
              <a:t>5/21/2019</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9616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smtClean="0"/>
              <a:t>5/21/2019</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89932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16ED06B6-C816-4861-964D-15A98395707D}" type="datetimeFigureOut">
              <a:rPr lang="en-US" smtClean="0"/>
              <a:t>5/21/2019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2945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00B1A8AB-EA7C-4B1B-9D73-E2551851FABE}" type="datetimeFigureOut">
              <a:rPr lang="en-US" smtClean="0"/>
              <a:t>5/21/2019</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81330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0786BE5-D2A3-4BF0-8B30-D7403E61B3DC}" type="datetimeFigureOut">
              <a:rPr lang="en-US" smtClean="0"/>
              <a:t>5/21/2019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a:t>
              </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7411963"/>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4167" y="1539112"/>
            <a:ext cx="1957472" cy="1938280"/>
          </a:xfrm>
          <a:prstGeom prst="rect">
            <a:avLst/>
          </a:prstGeom>
          <a:noFill/>
          <a:ln>
            <a:noFill/>
          </a:ln>
        </p:spPr>
      </p:pic>
      <p:sp>
        <p:nvSpPr>
          <p:cNvPr id="5" name="Rectángulo 4"/>
          <p:cNvSpPr/>
          <p:nvPr/>
        </p:nvSpPr>
        <p:spPr>
          <a:xfrm>
            <a:off x="3511639" y="1230904"/>
            <a:ext cx="6096000" cy="2062103"/>
          </a:xfrm>
          <a:prstGeom prst="rect">
            <a:avLst/>
          </a:prstGeom>
        </p:spPr>
        <p:txBody>
          <a:bodyPr>
            <a:spAutoFit/>
          </a:bodyPr>
          <a:lstStyle/>
          <a:p>
            <a:pPr algn="ctr"/>
            <a:r>
              <a:rPr lang="es-MX"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CENTRO CULTURAL DE LA CIUDAD DE MÉXICO</a:t>
            </a:r>
            <a:endParaRPr lang="es-ES" sz="32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r>
              <a:rPr lang="es-MX" sz="3200" b="1" dirty="0">
                <a:solidFill>
                  <a:schemeClr val="bg1"/>
                </a:solidFill>
                <a:latin typeface="Arial" panose="020B0604020202020204" pitchFamily="34" charset="0"/>
                <a:ea typeface="Times New Roman" panose="02020603050405020304" pitchFamily="18" charset="0"/>
                <a:cs typeface="Arial" panose="020B0604020202020204" pitchFamily="34" charset="0"/>
              </a:rPr>
              <a:t>         Preparatoria Particular Incorporada, Clave 1334</a:t>
            </a:r>
            <a:endParaRPr lang="es-ES" sz="32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5658591" y="3661777"/>
            <a:ext cx="1802096" cy="584775"/>
          </a:xfrm>
          <a:prstGeom prst="rect">
            <a:avLst/>
          </a:prstGeom>
        </p:spPr>
        <p:txBody>
          <a:bodyPr wrap="none">
            <a:spAutoFit/>
          </a:bodyPr>
          <a:lstStyle/>
          <a:p>
            <a:r>
              <a:rPr lang="es-ES" sz="3200" dirty="0">
                <a:solidFill>
                  <a:schemeClr val="bg1"/>
                </a:solidFill>
                <a:latin typeface="Arial" panose="020B0604020202020204" pitchFamily="34" charset="0"/>
                <a:cs typeface="Arial" panose="020B0604020202020204" pitchFamily="34" charset="0"/>
              </a:rPr>
              <a:t>Equipo 3</a:t>
            </a:r>
          </a:p>
        </p:txBody>
      </p:sp>
    </p:spTree>
    <p:extLst>
      <p:ext uri="{BB962C8B-B14F-4D97-AF65-F5344CB8AC3E}">
        <p14:creationId xmlns:p14="http://schemas.microsoft.com/office/powerpoint/2010/main" val="363519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4116" t="39342" r="9038" b="19175"/>
          <a:stretch/>
        </p:blipFill>
        <p:spPr bwMode="auto">
          <a:xfrm>
            <a:off x="258417" y="198783"/>
            <a:ext cx="11648661" cy="64803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7544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92221" y="0"/>
            <a:ext cx="2061783" cy="530145"/>
          </a:xfrm>
          <a:prstGeom prst="rect">
            <a:avLst/>
          </a:prstGeom>
        </p:spPr>
        <p:txBody>
          <a:bodyPr wrap="none">
            <a:spAutoFit/>
          </a:bodyPr>
          <a:lstStyle/>
          <a:p>
            <a:pPr>
              <a:lnSpc>
                <a:spcPct val="107000"/>
              </a:lnSpc>
              <a:spcAft>
                <a:spcPts val="800"/>
              </a:spcAft>
            </a:pPr>
            <a:r>
              <a:rPr lang="es-ES" sz="28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Producto 3</a:t>
            </a:r>
            <a:endParaRPr lang="es-ES" sz="28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https://scontent-dft4-3.xx.fbcdn.net/v/t34.0-12/22811561_1540639492661840_1314469061_n.jpg?oh=f571d2d69574450d122e3c89f65ce1e6&amp;oe=59F32E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269" y="695739"/>
            <a:ext cx="10716435" cy="602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063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https://scontent-dft4-2.xx.fbcdn.net/v/t34.0-12/22835494_1538994856159637_1720077807_n.jpg?oh=e5844ce6876b2691ed2fdae46da3b33a&amp;oe=59F07FB9"/>
          <p:cNvPicPr/>
          <p:nvPr/>
        </p:nvPicPr>
        <p:blipFill>
          <a:blip r:embed="rId2">
            <a:extLst>
              <a:ext uri="{28A0092B-C50C-407E-A947-70E740481C1C}">
                <a14:useLocalDpi xmlns:a14="http://schemas.microsoft.com/office/drawing/2010/main" val="0"/>
              </a:ext>
            </a:extLst>
          </a:blip>
          <a:srcRect/>
          <a:stretch>
            <a:fillRect/>
          </a:stretch>
        </p:blipFill>
        <p:spPr bwMode="auto">
          <a:xfrm>
            <a:off x="556592" y="477078"/>
            <a:ext cx="10575234" cy="5804451"/>
          </a:xfrm>
          <a:prstGeom prst="rect">
            <a:avLst/>
          </a:prstGeom>
          <a:noFill/>
          <a:ln>
            <a:noFill/>
          </a:ln>
        </p:spPr>
      </p:pic>
    </p:spTree>
    <p:extLst>
      <p:ext uri="{BB962C8B-B14F-4D97-AF65-F5344CB8AC3E}">
        <p14:creationId xmlns:p14="http://schemas.microsoft.com/office/powerpoint/2010/main" val="84677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3385" y="167460"/>
            <a:ext cx="10086535" cy="553357"/>
          </a:xfrm>
          <a:prstGeom prst="rect">
            <a:avLst/>
          </a:prstGeom>
        </p:spPr>
        <p:txBody>
          <a:bodyPr wrap="square">
            <a:spAutoFit/>
          </a:bodyPr>
          <a:lstStyle/>
          <a:p>
            <a:pPr algn="ctr">
              <a:lnSpc>
                <a:spcPct val="107000"/>
              </a:lnSpc>
              <a:spcAft>
                <a:spcPts val="800"/>
              </a:spcAft>
            </a:pPr>
            <a:r>
              <a:rPr lang="es-ES" sz="28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5.b Producto 2. Organizador gráfico</a:t>
            </a:r>
            <a:endParaRPr lang="es-ES" sz="2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a:srcRect l="26667" t="23110" r="25209" b="21071"/>
          <a:stretch/>
        </p:blipFill>
        <p:spPr bwMode="auto">
          <a:xfrm>
            <a:off x="1328057" y="720817"/>
            <a:ext cx="9906000" cy="59473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99121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2433" y="891854"/>
            <a:ext cx="11469757" cy="5507662"/>
          </a:xfrm>
          <a:prstGeom prst="rect">
            <a:avLst/>
          </a:prstGeom>
        </p:spPr>
        <p:txBody>
          <a:bodyPr wrap="square">
            <a:spAutoFit/>
          </a:bodyPr>
          <a:lstStyle/>
          <a:p>
            <a:pPr marR="114300">
              <a:lnSpc>
                <a:spcPct val="115000"/>
              </a:lnSpc>
              <a:spcBef>
                <a:spcPts val="370"/>
              </a:spcBef>
              <a:spcAft>
                <a:spcPts val="0"/>
              </a:spcAft>
            </a:pPr>
            <a:r>
              <a:rPr lang="es-ES" sz="3400" dirty="0">
                <a:solidFill>
                  <a:schemeClr val="bg1"/>
                </a:solidFill>
                <a:latin typeface="Arial" panose="020B0604020202020204" pitchFamily="34" charset="0"/>
                <a:ea typeface="Century Gothic" panose="020B0502020202020204" pitchFamily="34" charset="0"/>
                <a:cs typeface="Arial" panose="020B0604020202020204" pitchFamily="34" charset="0"/>
              </a:rPr>
              <a:t>El deterioro ambiental en la Ciudad de México se hace evidente por las condiciones en las que se encuentran las áreas verdes. Son escasas, muchas de las veces no corresponden a las características físico- geográficas del espacio urbano, se encuentran en lugares poco propicios para su desarrollo  y muchas de ellas enfermas. Los beneficios ambientales que proporciona la vegetación son abundantes e importantes para la atmósfera, el suelo, las aguas subterráneas, el paisaje urbano. </a:t>
            </a:r>
            <a:endParaRPr lang="es-ES" sz="34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sp>
        <p:nvSpPr>
          <p:cNvPr id="3" name="Rectángulo 2"/>
          <p:cNvSpPr/>
          <p:nvPr/>
        </p:nvSpPr>
        <p:spPr>
          <a:xfrm>
            <a:off x="3450992" y="299128"/>
            <a:ext cx="5650906" cy="592726"/>
          </a:xfrm>
          <a:prstGeom prst="rect">
            <a:avLst/>
          </a:prstGeom>
        </p:spPr>
        <p:txBody>
          <a:bodyPr wrap="none">
            <a:spAutoFit/>
          </a:bodyPr>
          <a:lstStyle/>
          <a:p>
            <a:pPr algn="ctr">
              <a:lnSpc>
                <a:spcPct val="107000"/>
              </a:lnSpc>
              <a:spcAft>
                <a:spcPts val="0"/>
              </a:spcAft>
            </a:pPr>
            <a:r>
              <a:rPr lang="es-E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5.c Introducción o justificación</a:t>
            </a:r>
            <a:endPar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8975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8295" y="0"/>
            <a:ext cx="11688417" cy="7011150"/>
          </a:xfrm>
          <a:prstGeom prst="rect">
            <a:avLst/>
          </a:prstGeom>
        </p:spPr>
        <p:txBody>
          <a:bodyPr wrap="square">
            <a:spAutoFit/>
          </a:bodyPr>
          <a:lstStyle/>
          <a:p>
            <a:pPr marR="114300">
              <a:lnSpc>
                <a:spcPct val="115000"/>
              </a:lnSpc>
              <a:spcBef>
                <a:spcPts val="370"/>
              </a:spcBef>
              <a:spcAft>
                <a:spcPts val="0"/>
              </a:spcAft>
            </a:pPr>
            <a:r>
              <a:rPr lang="es-ES" sz="3200" dirty="0">
                <a:solidFill>
                  <a:schemeClr val="bg1"/>
                </a:solidFill>
                <a:latin typeface="Arial" panose="020B0604020202020204" pitchFamily="34" charset="0"/>
                <a:ea typeface="Century Gothic" panose="020B0502020202020204" pitchFamily="34" charset="0"/>
                <a:cs typeface="Arial" panose="020B0604020202020204" pitchFamily="34" charset="0"/>
              </a:rPr>
              <a:t>Al desarrollar el tema del cambio climático en los salones de clase, los estudiantes conocen de manera general  el subtema   de las áreas verdes como una de las alternativas para mitigar los efectos del aumento de la temperatura en el planeta y principalmente en las ciudades.  Este hecho motiva a que los alumnos observen las áreas verdes de la colonia donde viven y desarrollan su vida. </a:t>
            </a:r>
            <a:endParaRPr lang="es-ES" sz="3200" dirty="0">
              <a:solidFill>
                <a:schemeClr val="bg1"/>
              </a:solidFill>
              <a:latin typeface="Arial" panose="020B0604020202020204" pitchFamily="34" charset="0"/>
              <a:ea typeface="Arial" panose="020B0604020202020204" pitchFamily="34" charset="0"/>
              <a:cs typeface="Arial" panose="020B0604020202020204" pitchFamily="34" charset="0"/>
            </a:endParaRPr>
          </a:p>
          <a:p>
            <a:r>
              <a:rPr lang="es-ES" sz="3200" dirty="0">
                <a:solidFill>
                  <a:schemeClr val="bg1"/>
                </a:solidFill>
                <a:latin typeface="Arial" panose="020B0604020202020204" pitchFamily="34" charset="0"/>
                <a:ea typeface="Century Gothic" panose="020B0502020202020204" pitchFamily="34" charset="0"/>
                <a:cs typeface="Arial" panose="020B0604020202020204" pitchFamily="34" charset="0"/>
              </a:rPr>
              <a:t>La colonia Santa María la Ribera desde fines del siglo XX está modificando de manera importante su paisaje, porque están construyendo edificios de vivienda en donde estaban las casas de arquitectura tradicional de la colonia. Lo cual implica la disminución y el deterioro de las áreas verdes, entre otras modificaciones.</a:t>
            </a:r>
            <a:endParaRPr lang="es-E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47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64905" y="729992"/>
            <a:ext cx="6195928" cy="592726"/>
          </a:xfrm>
          <a:prstGeom prst="rect">
            <a:avLst/>
          </a:prstGeom>
        </p:spPr>
        <p:txBody>
          <a:bodyPr wrap="none">
            <a:spAutoFit/>
          </a:bodyPr>
          <a:lstStyle/>
          <a:p>
            <a:pPr algn="ctr">
              <a:lnSpc>
                <a:spcPct val="107000"/>
              </a:lnSpc>
              <a:spcAft>
                <a:spcPts val="0"/>
              </a:spcAft>
            </a:pPr>
            <a:r>
              <a:rPr lang="es-ES"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5.d Objetivo general del proyecto</a:t>
            </a:r>
            <a:endParaRPr lang="es-E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1151045" y="1712866"/>
            <a:ext cx="10694504" cy="3046988"/>
          </a:xfrm>
          <a:prstGeom prst="rect">
            <a:avLst/>
          </a:prstGeom>
        </p:spPr>
        <p:txBody>
          <a:bodyPr wrap="square">
            <a:spAutoFit/>
          </a:bodyPr>
          <a:lstStyle/>
          <a:p>
            <a:r>
              <a:rPr lang="es-ES" sz="3200" dirty="0">
                <a:solidFill>
                  <a:schemeClr val="bg1"/>
                </a:solidFill>
                <a:latin typeface="Arial" panose="020B0604020202020204" pitchFamily="34" charset="0"/>
                <a:ea typeface="Century Gothic" panose="020B0502020202020204" pitchFamily="34" charset="0"/>
                <a:cs typeface="Arial" panose="020B0604020202020204" pitchFamily="34" charset="0"/>
              </a:rPr>
              <a:t>Investigar las causas que originan el deterioro de las áreas verdes en la colonia Santa María la Ribera y crear un proyecto ambiental para incrementarlas, a través del trabajo de campo y la investigación e interpretación de textos  en español : con las fases de la investigación que marca la asignatura de Lengua Española.</a:t>
            </a:r>
            <a:endParaRPr lang="es-E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204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682433994"/>
              </p:ext>
            </p:extLst>
          </p:nvPr>
        </p:nvGraphicFramePr>
        <p:xfrm>
          <a:off x="675861" y="600396"/>
          <a:ext cx="10853530" cy="5455920"/>
        </p:xfrm>
        <a:graphic>
          <a:graphicData uri="http://schemas.openxmlformats.org/drawingml/2006/table">
            <a:tbl>
              <a:tblPr firstRow="1" bandRow="1">
                <a:tableStyleId>{5A111915-BE36-4E01-A7E5-04B1672EAD32}</a:tableStyleId>
              </a:tblPr>
              <a:tblGrid>
                <a:gridCol w="3994703">
                  <a:extLst>
                    <a:ext uri="{9D8B030D-6E8A-4147-A177-3AD203B41FA5}">
                      <a16:colId xmlns:a16="http://schemas.microsoft.com/office/drawing/2014/main" val="20000"/>
                    </a:ext>
                  </a:extLst>
                </a:gridCol>
                <a:gridCol w="6858827">
                  <a:extLst>
                    <a:ext uri="{9D8B030D-6E8A-4147-A177-3AD203B41FA5}">
                      <a16:colId xmlns:a16="http://schemas.microsoft.com/office/drawing/2014/main" val="20001"/>
                    </a:ext>
                  </a:extLst>
                </a:gridCol>
              </a:tblGrid>
              <a:tr h="370840">
                <a:tc>
                  <a:txBody>
                    <a:bodyPr/>
                    <a:lstStyle/>
                    <a:p>
                      <a:pPr algn="ctr"/>
                      <a:r>
                        <a:rPr lang="es-ES" sz="3200" dirty="0">
                          <a:solidFill>
                            <a:schemeClr val="bg1"/>
                          </a:solidFill>
                          <a:latin typeface="Arial" panose="020B0604020202020204" pitchFamily="34" charset="0"/>
                          <a:cs typeface="Arial" panose="020B0604020202020204" pitchFamily="34" charset="0"/>
                        </a:rPr>
                        <a:t>Asignatura</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a:r>
                        <a:rPr lang="es-ES" sz="3200" dirty="0">
                          <a:solidFill>
                            <a:schemeClr val="bg1"/>
                          </a:solidFill>
                          <a:latin typeface="Arial" panose="020B0604020202020204" pitchFamily="34" charset="0"/>
                          <a:cs typeface="Arial" panose="020B0604020202020204" pitchFamily="34" charset="0"/>
                        </a:rPr>
                        <a:t>Objetivo</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s-ES" sz="2800" dirty="0">
                          <a:solidFill>
                            <a:schemeClr val="bg1"/>
                          </a:solidFill>
                          <a:latin typeface="Arial" panose="020B0604020202020204" pitchFamily="34" charset="0"/>
                          <a:cs typeface="Arial" panose="020B0604020202020204" pitchFamily="34" charset="0"/>
                        </a:rPr>
                        <a:t>Geografía</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s-ES" sz="2800" kern="1200" dirty="0">
                          <a:solidFill>
                            <a:schemeClr val="bg1"/>
                          </a:solidFill>
                          <a:effectLst/>
                          <a:latin typeface="Arial" panose="020B0604020202020204" pitchFamily="34" charset="0"/>
                          <a:ea typeface="+mn-ea"/>
                          <a:cs typeface="Arial" panose="020B0604020202020204" pitchFamily="34" charset="0"/>
                        </a:rPr>
                        <a:t>Establecer las causas que originan las condiciones de deterioro de las áreas verdes y diseñar  un plan de acción para evitarlo y lograr el incremento de las áreas verdes.</a:t>
                      </a:r>
                      <a:endParaRPr lang="es-ES" sz="2800" dirty="0">
                        <a:solidFill>
                          <a:schemeClr val="bg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s-ES" sz="2800" dirty="0">
                          <a:solidFill>
                            <a:schemeClr val="bg1"/>
                          </a:solidFill>
                          <a:latin typeface="Arial" panose="020B0604020202020204" pitchFamily="34" charset="0"/>
                          <a:cs typeface="Arial" panose="020B0604020202020204" pitchFamily="34" charset="0"/>
                        </a:rPr>
                        <a:t>Lengua española</a:t>
                      </a: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r>
                        <a:rPr lang="es-MX" sz="2800" kern="1200" dirty="0">
                          <a:solidFill>
                            <a:schemeClr val="bg1"/>
                          </a:solidFill>
                          <a:effectLst/>
                          <a:latin typeface="Arial" panose="020B0604020202020204" pitchFamily="34" charset="0"/>
                          <a:ea typeface="+mn-ea"/>
                          <a:cs typeface="Arial" panose="020B0604020202020204" pitchFamily="34" charset="0"/>
                        </a:rPr>
                        <a:t>Organizar, a partir del conocimiento de las fases de la investigación documental, la información recopilada de diferentes fuentes sobre un tema de actualidad para vincularlo con un problema ecológico-social.</a:t>
                      </a:r>
                      <a:endParaRPr lang="es-ES" sz="2800" dirty="0">
                        <a:solidFill>
                          <a:schemeClr val="bg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3" name="Rectángulo 2"/>
          <p:cNvSpPr/>
          <p:nvPr/>
        </p:nvSpPr>
        <p:spPr>
          <a:xfrm>
            <a:off x="3427142" y="136350"/>
            <a:ext cx="6096000" cy="1578894"/>
          </a:xfrm>
          <a:prstGeom prst="rect">
            <a:avLst/>
          </a:prstGeom>
        </p:spPr>
        <p:txBody>
          <a:bodyPr>
            <a:spAutoFit/>
          </a:bodyPr>
          <a:lstStyle/>
          <a:p>
            <a:pPr>
              <a:lnSpc>
                <a:spcPct val="115000"/>
              </a:lnSpc>
              <a:spcAft>
                <a:spcPts val="0"/>
              </a:spcAft>
            </a:pPr>
            <a:r>
              <a:rPr lang="es-ES" sz="2400" dirty="0">
                <a:solidFill>
                  <a:srgbClr val="000000"/>
                </a:solidFill>
                <a:latin typeface="Arial" panose="020B0604020202020204" pitchFamily="34" charset="0"/>
                <a:ea typeface="Century Gothic" panose="020B0502020202020204" pitchFamily="34" charset="0"/>
              </a:rPr>
              <a:t>Objetivos a alcanzar por asignaturas</a:t>
            </a:r>
            <a:endParaRPr lang="es-MX" sz="240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sz="2400" dirty="0">
                <a:solidFill>
                  <a:srgbClr val="000000"/>
                </a:solidFill>
                <a:latin typeface="Arial" panose="020B0604020202020204" pitchFamily="34" charset="0"/>
                <a:ea typeface="Century Gothic" panose="020B0502020202020204" pitchFamily="34" charset="0"/>
              </a:rPr>
              <a:t> </a:t>
            </a:r>
            <a:endParaRPr lang="es-MX" sz="240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dirty="0">
                <a:solidFill>
                  <a:srgbClr val="000000"/>
                </a:solidFill>
                <a:latin typeface="Arial" panose="020B0604020202020204" pitchFamily="34" charset="0"/>
                <a:ea typeface="Century Gothic" panose="020B0502020202020204" pitchFamily="34" charset="0"/>
              </a:rPr>
              <a:t> </a:t>
            </a:r>
            <a:endParaRPr lang="es-MX" sz="140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dirty="0">
                <a:solidFill>
                  <a:srgbClr val="000000"/>
                </a:solidFill>
                <a:latin typeface="Arial" panose="020B0604020202020204" pitchFamily="34" charset="0"/>
                <a:ea typeface="Century Gothic" panose="020B0502020202020204" pitchFamily="34" charset="0"/>
              </a:rPr>
              <a:t> </a:t>
            </a:r>
            <a:endParaRPr lang="es-MX" sz="14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286674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8783" y="0"/>
            <a:ext cx="11767930" cy="1014380"/>
          </a:xfrm>
          <a:prstGeom prst="rect">
            <a:avLst/>
          </a:prstGeom>
        </p:spPr>
        <p:txBody>
          <a:bodyPr wrap="square">
            <a:spAutoFit/>
          </a:bodyPr>
          <a:lstStyle/>
          <a:p>
            <a:pPr algn="ctr">
              <a:lnSpc>
                <a:spcPct val="107000"/>
              </a:lnSpc>
              <a:spcAft>
                <a:spcPts val="0"/>
              </a:spcAft>
            </a:pPr>
            <a:r>
              <a:rPr lang="es-ES"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5.e Preguntas generadoras y guía, para abordar y resolver el proyecto a realizar</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004735956"/>
              </p:ext>
            </p:extLst>
          </p:nvPr>
        </p:nvGraphicFramePr>
        <p:xfrm>
          <a:off x="327992" y="1014380"/>
          <a:ext cx="11340547" cy="5638800"/>
        </p:xfrm>
        <a:graphic>
          <a:graphicData uri="http://schemas.openxmlformats.org/drawingml/2006/table">
            <a:tbl>
              <a:tblPr firstRow="1" bandRow="1">
                <a:tableStyleId>{9D7B26C5-4107-4FEC-AEDC-1716B250A1EF}</a:tableStyleId>
              </a:tblPr>
              <a:tblGrid>
                <a:gridCol w="11340547">
                  <a:extLst>
                    <a:ext uri="{9D8B030D-6E8A-4147-A177-3AD203B41FA5}">
                      <a16:colId xmlns:a16="http://schemas.microsoft.com/office/drawing/2014/main" val="20000"/>
                    </a:ext>
                  </a:extLst>
                </a:gridCol>
              </a:tblGrid>
              <a:tr h="5485811">
                <a:tc>
                  <a:txBody>
                    <a:bodyPr/>
                    <a:lstStyle/>
                    <a:p>
                      <a:r>
                        <a:rPr lang="es-ES" sz="2600" b="0" kern="1200" dirty="0">
                          <a:solidFill>
                            <a:schemeClr val="bg1"/>
                          </a:solidFill>
                          <a:effectLst/>
                          <a:latin typeface="Arial" panose="020B0604020202020204" pitchFamily="34" charset="0"/>
                          <a:ea typeface="+mn-ea"/>
                          <a:cs typeface="Arial" panose="020B0604020202020204" pitchFamily="34" charset="0"/>
                        </a:rPr>
                        <a:t>¿Cuáles son las condiciones actuales de las áreas verdes de la colonia Santa María la Ribera?</a:t>
                      </a:r>
                    </a:p>
                    <a:p>
                      <a:r>
                        <a:rPr lang="es-ES" sz="2600" b="0" kern="1200" dirty="0">
                          <a:solidFill>
                            <a:schemeClr val="bg1"/>
                          </a:solidFill>
                          <a:effectLst/>
                          <a:latin typeface="Arial" panose="020B0604020202020204" pitchFamily="34" charset="0"/>
                          <a:ea typeface="+mn-ea"/>
                          <a:cs typeface="Arial" panose="020B0604020202020204" pitchFamily="34" charset="0"/>
                        </a:rPr>
                        <a:t> </a:t>
                      </a:r>
                    </a:p>
                    <a:p>
                      <a:r>
                        <a:rPr lang="es-ES" sz="2600" b="0" kern="1200" dirty="0">
                          <a:solidFill>
                            <a:schemeClr val="bg1"/>
                          </a:solidFill>
                          <a:effectLst/>
                          <a:latin typeface="Arial" panose="020B0604020202020204" pitchFamily="34" charset="0"/>
                          <a:ea typeface="+mn-ea"/>
                          <a:cs typeface="Arial" panose="020B0604020202020204" pitchFamily="34" charset="0"/>
                        </a:rPr>
                        <a:t>¿Cuáles las causas que originan las condiciones de deterioro de las áreas verdes de la colonia Santa María la Ribera?</a:t>
                      </a:r>
                    </a:p>
                    <a:p>
                      <a:r>
                        <a:rPr lang="es-ES" sz="2600" b="0" kern="1200" dirty="0">
                          <a:solidFill>
                            <a:schemeClr val="bg1"/>
                          </a:solidFill>
                          <a:effectLst/>
                          <a:latin typeface="Arial" panose="020B0604020202020204" pitchFamily="34" charset="0"/>
                          <a:ea typeface="+mn-ea"/>
                          <a:cs typeface="Arial" panose="020B0604020202020204" pitchFamily="34" charset="0"/>
                        </a:rPr>
                        <a:t> </a:t>
                      </a:r>
                    </a:p>
                    <a:p>
                      <a:r>
                        <a:rPr lang="es-ES" sz="2600" b="0" kern="1200" dirty="0">
                          <a:solidFill>
                            <a:schemeClr val="bg1"/>
                          </a:solidFill>
                          <a:effectLst/>
                          <a:latin typeface="Arial" panose="020B0604020202020204" pitchFamily="34" charset="0"/>
                          <a:ea typeface="+mn-ea"/>
                          <a:cs typeface="Arial" panose="020B0604020202020204" pitchFamily="34" charset="0"/>
                        </a:rPr>
                        <a:t>¿Cuál es el mejor plan de acción para evitar deterioro y lograr el incremento de las áreas verdes en una ciudad?</a:t>
                      </a:r>
                    </a:p>
                    <a:p>
                      <a:r>
                        <a:rPr lang="es-ES" sz="2600" b="0" kern="1200" dirty="0">
                          <a:solidFill>
                            <a:schemeClr val="bg1"/>
                          </a:solidFill>
                          <a:effectLst/>
                          <a:latin typeface="Arial" panose="020B0604020202020204" pitchFamily="34" charset="0"/>
                          <a:ea typeface="+mn-ea"/>
                          <a:cs typeface="Arial" panose="020B0604020202020204" pitchFamily="34" charset="0"/>
                        </a:rPr>
                        <a:t> </a:t>
                      </a:r>
                    </a:p>
                    <a:p>
                      <a:r>
                        <a:rPr lang="es-ES" sz="2600" b="0" kern="1200" dirty="0">
                          <a:solidFill>
                            <a:schemeClr val="bg1"/>
                          </a:solidFill>
                          <a:effectLst/>
                          <a:latin typeface="Arial" panose="020B0604020202020204" pitchFamily="34" charset="0"/>
                          <a:ea typeface="+mn-ea"/>
                          <a:cs typeface="Arial" panose="020B0604020202020204" pitchFamily="34" charset="0"/>
                        </a:rPr>
                        <a:t>¿Cuál es la metodología de investigación para lograr alcanzar los objetivos planteados?</a:t>
                      </a:r>
                    </a:p>
                    <a:p>
                      <a:r>
                        <a:rPr lang="es-ES" sz="2600" b="0" kern="1200" dirty="0">
                          <a:solidFill>
                            <a:schemeClr val="bg1"/>
                          </a:solidFill>
                          <a:effectLst/>
                          <a:latin typeface="Arial" panose="020B0604020202020204" pitchFamily="34" charset="0"/>
                          <a:ea typeface="+mn-ea"/>
                          <a:cs typeface="Arial" panose="020B0604020202020204" pitchFamily="34" charset="0"/>
                        </a:rPr>
                        <a:t> </a:t>
                      </a:r>
                    </a:p>
                    <a:p>
                      <a:r>
                        <a:rPr lang="es-ES" sz="2600" b="0" kern="1200" dirty="0">
                          <a:solidFill>
                            <a:schemeClr val="bg1"/>
                          </a:solidFill>
                          <a:effectLst/>
                          <a:latin typeface="Arial" panose="020B0604020202020204" pitchFamily="34" charset="0"/>
                          <a:ea typeface="+mn-ea"/>
                          <a:cs typeface="Arial" panose="020B0604020202020204" pitchFamily="34" charset="0"/>
                        </a:rPr>
                        <a:t>¿Cuáles son los textos qué deberán consultar e interpretar los alumnos involucrados?</a:t>
                      </a:r>
                      <a:endParaRPr lang="es-ES" sz="2600" b="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6824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095594" y="193278"/>
            <a:ext cx="7536230" cy="530145"/>
          </a:xfrm>
          <a:prstGeom prst="rect">
            <a:avLst/>
          </a:prstGeom>
        </p:spPr>
        <p:txBody>
          <a:bodyPr wrap="none">
            <a:spAutoFit/>
          </a:bodyPr>
          <a:lstStyle/>
          <a:p>
            <a:pPr algn="ctr">
              <a:lnSpc>
                <a:spcPct val="107000"/>
              </a:lnSpc>
              <a:spcAft>
                <a:spcPts val="0"/>
              </a:spcAft>
            </a:pPr>
            <a:r>
              <a:rPr lang="es-ES"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5.f Contenido. Temas y productos `propuestos</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339678343"/>
              </p:ext>
            </p:extLst>
          </p:nvPr>
        </p:nvGraphicFramePr>
        <p:xfrm>
          <a:off x="258418" y="898573"/>
          <a:ext cx="11489634" cy="5738249"/>
        </p:xfrm>
        <a:graphic>
          <a:graphicData uri="http://schemas.openxmlformats.org/drawingml/2006/table">
            <a:tbl>
              <a:tblPr firstRow="1" bandRow="1">
                <a:tableStyleId>{5C22544A-7EE6-4342-B048-85BDC9FD1C3A}</a:tableStyleId>
              </a:tblPr>
              <a:tblGrid>
                <a:gridCol w="3001617">
                  <a:extLst>
                    <a:ext uri="{9D8B030D-6E8A-4147-A177-3AD203B41FA5}">
                      <a16:colId xmlns:a16="http://schemas.microsoft.com/office/drawing/2014/main" val="20000"/>
                    </a:ext>
                  </a:extLst>
                </a:gridCol>
                <a:gridCol w="8488017">
                  <a:extLst>
                    <a:ext uri="{9D8B030D-6E8A-4147-A177-3AD203B41FA5}">
                      <a16:colId xmlns:a16="http://schemas.microsoft.com/office/drawing/2014/main" val="20001"/>
                    </a:ext>
                  </a:extLst>
                </a:gridCol>
              </a:tblGrid>
              <a:tr h="504804">
                <a:tc>
                  <a:txBody>
                    <a:bodyPr/>
                    <a:lstStyle/>
                    <a:p>
                      <a:pPr algn="ctr"/>
                      <a:r>
                        <a:rPr lang="es-ES" sz="2800" b="0" dirty="0">
                          <a:solidFill>
                            <a:schemeClr val="tx1"/>
                          </a:solidFill>
                          <a:latin typeface="Arial" panose="020B0604020202020204" pitchFamily="34" charset="0"/>
                          <a:cs typeface="Arial" panose="020B0604020202020204" pitchFamily="34" charset="0"/>
                        </a:rPr>
                        <a:t>Asignatura</a:t>
                      </a:r>
                    </a:p>
                  </a:txBody>
                  <a:tcPr/>
                </a:tc>
                <a:tc>
                  <a:txBody>
                    <a:bodyPr/>
                    <a:lstStyle/>
                    <a:p>
                      <a:pPr algn="ctr"/>
                      <a:r>
                        <a:rPr lang="es-ES" sz="2800" b="0" dirty="0">
                          <a:solidFill>
                            <a:schemeClr val="tx1"/>
                          </a:solidFill>
                          <a:latin typeface="Arial" panose="020B0604020202020204" pitchFamily="34" charset="0"/>
                          <a:cs typeface="Arial" panose="020B0604020202020204" pitchFamily="34" charset="0"/>
                        </a:rPr>
                        <a:t>Contenidos/tema</a:t>
                      </a:r>
                    </a:p>
                  </a:txBody>
                  <a:tcPr/>
                </a:tc>
                <a:extLst>
                  <a:ext uri="{0D108BD9-81ED-4DB2-BD59-A6C34878D82A}">
                    <a16:rowId xmlns:a16="http://schemas.microsoft.com/office/drawing/2014/main" val="10000"/>
                  </a:ext>
                </a:extLst>
              </a:tr>
              <a:tr h="2405241">
                <a:tc>
                  <a:txBody>
                    <a:bodyPr/>
                    <a:lstStyle/>
                    <a:p>
                      <a:r>
                        <a:rPr lang="es-ES" sz="2600" dirty="0">
                          <a:latin typeface="Arial" panose="020B0604020202020204" pitchFamily="34" charset="0"/>
                          <a:cs typeface="Arial" panose="020B0604020202020204" pitchFamily="34" charset="0"/>
                        </a:rPr>
                        <a:t>Geografía</a:t>
                      </a:r>
                    </a:p>
                  </a:txBody>
                  <a:tcPr/>
                </a:tc>
                <a:tc>
                  <a:txBody>
                    <a:bodyPr/>
                    <a:lstStyle/>
                    <a:p>
                      <a:r>
                        <a:rPr lang="es-ES" sz="2600" kern="1200" dirty="0">
                          <a:solidFill>
                            <a:schemeClr val="dk1"/>
                          </a:solidFill>
                          <a:effectLst/>
                          <a:latin typeface="Arial" panose="020B0604020202020204" pitchFamily="34" charset="0"/>
                          <a:ea typeface="+mn-ea"/>
                          <a:cs typeface="Arial" panose="020B0604020202020204" pitchFamily="34" charset="0"/>
                        </a:rPr>
                        <a:t>- Valoración reflexiva y crítica de los procesos naturales de la Tierra como fuentes de</a:t>
                      </a:r>
                    </a:p>
                    <a:p>
                      <a:r>
                        <a:rPr lang="es-ES" sz="2600" kern="1200" dirty="0">
                          <a:solidFill>
                            <a:schemeClr val="dk1"/>
                          </a:solidFill>
                          <a:effectLst/>
                          <a:latin typeface="Arial" panose="020B0604020202020204" pitchFamily="34" charset="0"/>
                          <a:ea typeface="+mn-ea"/>
                          <a:cs typeface="Arial" panose="020B0604020202020204" pitchFamily="34" charset="0"/>
                        </a:rPr>
                        <a:t>recurso</a:t>
                      </a:r>
                    </a:p>
                    <a:p>
                      <a:r>
                        <a:rPr lang="es-ES" sz="2600" kern="1200" dirty="0">
                          <a:solidFill>
                            <a:schemeClr val="dk1"/>
                          </a:solidFill>
                          <a:effectLst/>
                          <a:latin typeface="Arial" panose="020B0604020202020204" pitchFamily="34" charset="0"/>
                          <a:ea typeface="+mn-ea"/>
                          <a:cs typeface="Arial" panose="020B0604020202020204" pitchFamily="34" charset="0"/>
                        </a:rPr>
                        <a:t>- Efectos ambientales      </a:t>
                      </a:r>
                    </a:p>
                    <a:p>
                      <a:r>
                        <a:rPr lang="es-ES" sz="2600" kern="1200" dirty="0">
                          <a:solidFill>
                            <a:schemeClr val="dk1"/>
                          </a:solidFill>
                          <a:effectLst/>
                          <a:latin typeface="Arial" panose="020B0604020202020204" pitchFamily="34" charset="0"/>
                          <a:ea typeface="+mn-ea"/>
                          <a:cs typeface="Arial" panose="020B0604020202020204" pitchFamily="34" charset="0"/>
                        </a:rPr>
                        <a:t>-</a:t>
                      </a:r>
                      <a:r>
                        <a:rPr lang="es-ES" sz="2600" kern="1200" baseline="0" dirty="0">
                          <a:solidFill>
                            <a:schemeClr val="dk1"/>
                          </a:solidFill>
                          <a:effectLst/>
                          <a:latin typeface="Arial" panose="020B0604020202020204" pitchFamily="34" charset="0"/>
                          <a:ea typeface="+mn-ea"/>
                          <a:cs typeface="Arial" panose="020B0604020202020204" pitchFamily="34" charset="0"/>
                        </a:rPr>
                        <a:t> </a:t>
                      </a:r>
                      <a:r>
                        <a:rPr lang="es-ES" sz="2600" kern="1200" dirty="0">
                          <a:solidFill>
                            <a:schemeClr val="dk1"/>
                          </a:solidFill>
                          <a:effectLst/>
                          <a:latin typeface="Arial" panose="020B0604020202020204" pitchFamily="34" charset="0"/>
                          <a:ea typeface="+mn-ea"/>
                          <a:cs typeface="Arial" panose="020B0604020202020204" pitchFamily="34" charset="0"/>
                        </a:rPr>
                        <a:t>Deterioro ambiental</a:t>
                      </a:r>
                    </a:p>
                    <a:p>
                      <a:endParaRPr lang="es-ES" sz="2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751209">
                <a:tc>
                  <a:txBody>
                    <a:bodyPr/>
                    <a:lstStyle/>
                    <a:p>
                      <a:r>
                        <a:rPr lang="es-ES" sz="2600" dirty="0">
                          <a:latin typeface="Arial" panose="020B0604020202020204" pitchFamily="34" charset="0"/>
                          <a:cs typeface="Arial" panose="020B0604020202020204" pitchFamily="34" charset="0"/>
                        </a:rPr>
                        <a:t>Lengua española</a:t>
                      </a:r>
                    </a:p>
                  </a:txBody>
                  <a:tcPr/>
                </a:tc>
                <a:tc>
                  <a:txBody>
                    <a:bodyPr/>
                    <a:lstStyle/>
                    <a:p>
                      <a:r>
                        <a:rPr lang="es-MX" sz="2600" kern="1200" dirty="0">
                          <a:solidFill>
                            <a:schemeClr val="dk1"/>
                          </a:solidFill>
                          <a:effectLst/>
                          <a:latin typeface="Arial" panose="020B0604020202020204" pitchFamily="34" charset="0"/>
                          <a:ea typeface="+mn-ea"/>
                          <a:cs typeface="Arial" panose="020B0604020202020204" pitchFamily="34" charset="0"/>
                        </a:rPr>
                        <a:t>Investigar e informar</a:t>
                      </a:r>
                      <a:endParaRPr lang="es-ES" sz="2600" kern="1200" dirty="0">
                        <a:solidFill>
                          <a:schemeClr val="dk1"/>
                        </a:solidFill>
                        <a:effectLst/>
                        <a:latin typeface="Arial" panose="020B0604020202020204" pitchFamily="34" charset="0"/>
                        <a:ea typeface="+mn-ea"/>
                        <a:cs typeface="Arial" panose="020B0604020202020204" pitchFamily="34" charset="0"/>
                      </a:endParaRPr>
                    </a:p>
                    <a:p>
                      <a:r>
                        <a:rPr lang="es-MX" sz="2600" kern="1200" dirty="0">
                          <a:solidFill>
                            <a:schemeClr val="dk1"/>
                          </a:solidFill>
                          <a:effectLst/>
                          <a:latin typeface="Arial" panose="020B0604020202020204" pitchFamily="34" charset="0"/>
                          <a:ea typeface="+mn-ea"/>
                          <a:cs typeface="Arial" panose="020B0604020202020204" pitchFamily="34" charset="0"/>
                        </a:rPr>
                        <a:t>-Diferentes fuentes de información: impresas y digitales.</a:t>
                      </a:r>
                      <a:endParaRPr lang="es-ES" sz="2600" kern="1200" dirty="0">
                        <a:solidFill>
                          <a:schemeClr val="dk1"/>
                        </a:solidFill>
                        <a:effectLst/>
                        <a:latin typeface="Arial" panose="020B0604020202020204" pitchFamily="34" charset="0"/>
                        <a:ea typeface="+mn-ea"/>
                        <a:cs typeface="Arial" panose="020B0604020202020204" pitchFamily="34" charset="0"/>
                      </a:endParaRPr>
                    </a:p>
                    <a:p>
                      <a:r>
                        <a:rPr lang="es-MX" sz="2600" kern="1200" dirty="0">
                          <a:solidFill>
                            <a:schemeClr val="dk1"/>
                          </a:solidFill>
                          <a:effectLst/>
                          <a:latin typeface="Arial" panose="020B0604020202020204" pitchFamily="34" charset="0"/>
                          <a:ea typeface="+mn-ea"/>
                          <a:cs typeface="Arial" panose="020B0604020202020204" pitchFamily="34" charset="0"/>
                        </a:rPr>
                        <a:t>-Fases de la investigación documental.</a:t>
                      </a:r>
                      <a:endParaRPr lang="es-ES" sz="2600" kern="1200" dirty="0">
                        <a:solidFill>
                          <a:schemeClr val="dk1"/>
                        </a:solidFill>
                        <a:effectLst/>
                        <a:latin typeface="Arial" panose="020B0604020202020204" pitchFamily="34" charset="0"/>
                        <a:ea typeface="+mn-ea"/>
                        <a:cs typeface="Arial" panose="020B0604020202020204" pitchFamily="34" charset="0"/>
                      </a:endParaRPr>
                    </a:p>
                    <a:p>
                      <a:r>
                        <a:rPr lang="es-MX" sz="2600" kern="1200" dirty="0">
                          <a:solidFill>
                            <a:schemeClr val="dk1"/>
                          </a:solidFill>
                          <a:effectLst/>
                          <a:latin typeface="Arial" panose="020B0604020202020204" pitchFamily="34" charset="0"/>
                          <a:ea typeface="+mn-ea"/>
                          <a:cs typeface="Arial" panose="020B0604020202020204" pitchFamily="34" charset="0"/>
                        </a:rPr>
                        <a:t>-Registro de bibliografía, hemerografía y referencias electrónicas en formato APA y otros.</a:t>
                      </a:r>
                      <a:endParaRPr lang="es-ES" sz="2600" kern="1200" dirty="0">
                        <a:solidFill>
                          <a:schemeClr val="dk1"/>
                        </a:solidFill>
                        <a:effectLst/>
                        <a:latin typeface="Arial" panose="020B0604020202020204" pitchFamily="34" charset="0"/>
                        <a:ea typeface="+mn-ea"/>
                        <a:cs typeface="Arial" panose="020B0604020202020204" pitchFamily="34" charset="0"/>
                      </a:endParaRPr>
                    </a:p>
                    <a:p>
                      <a:r>
                        <a:rPr lang="es-MX" sz="2600" kern="1200" dirty="0">
                          <a:solidFill>
                            <a:schemeClr val="dk1"/>
                          </a:solidFill>
                          <a:effectLst/>
                          <a:latin typeface="Arial" panose="020B0604020202020204" pitchFamily="34" charset="0"/>
                          <a:ea typeface="+mn-ea"/>
                          <a:cs typeface="Arial" panose="020B0604020202020204" pitchFamily="34" charset="0"/>
                        </a:rPr>
                        <a:t>- Las citas textuales y de comentario.</a:t>
                      </a:r>
                      <a:endParaRPr lang="es-ES" sz="2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62531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920607141"/>
              </p:ext>
            </p:extLst>
          </p:nvPr>
        </p:nvGraphicFramePr>
        <p:xfrm>
          <a:off x="576470" y="2236304"/>
          <a:ext cx="11052313" cy="2315817"/>
        </p:xfrm>
        <a:graphic>
          <a:graphicData uri="http://schemas.openxmlformats.org/drawingml/2006/table">
            <a:tbl>
              <a:tblPr firstRow="1" bandRow="1">
                <a:tableStyleId>{5C22544A-7EE6-4342-B048-85BDC9FD1C3A}</a:tableStyleId>
              </a:tblPr>
              <a:tblGrid>
                <a:gridCol w="6400800">
                  <a:extLst>
                    <a:ext uri="{9D8B030D-6E8A-4147-A177-3AD203B41FA5}">
                      <a16:colId xmlns:a16="http://schemas.microsoft.com/office/drawing/2014/main" val="20000"/>
                    </a:ext>
                  </a:extLst>
                </a:gridCol>
                <a:gridCol w="4651513">
                  <a:extLst>
                    <a:ext uri="{9D8B030D-6E8A-4147-A177-3AD203B41FA5}">
                      <a16:colId xmlns:a16="http://schemas.microsoft.com/office/drawing/2014/main" val="20001"/>
                    </a:ext>
                  </a:extLst>
                </a:gridCol>
              </a:tblGrid>
              <a:tr h="605675">
                <a:tc>
                  <a:txBody>
                    <a:bodyPr/>
                    <a:lstStyle/>
                    <a:p>
                      <a:pPr algn="ctr"/>
                      <a:r>
                        <a:rPr lang="es-ES" sz="3200" b="1" dirty="0">
                          <a:solidFill>
                            <a:schemeClr val="tx1"/>
                          </a:solidFill>
                          <a:latin typeface="Arial" panose="020B0604020202020204" pitchFamily="34" charset="0"/>
                          <a:cs typeface="Arial" panose="020B0604020202020204" pitchFamily="34" charset="0"/>
                        </a:rPr>
                        <a:t>Profesora</a:t>
                      </a:r>
                    </a:p>
                  </a:txBody>
                  <a:tcPr/>
                </a:tc>
                <a:tc>
                  <a:txBody>
                    <a:bodyPr/>
                    <a:lstStyle/>
                    <a:p>
                      <a:pPr algn="ctr"/>
                      <a:r>
                        <a:rPr lang="es-ES" sz="3200" b="1" dirty="0">
                          <a:solidFill>
                            <a:schemeClr val="tx1"/>
                          </a:solidFill>
                          <a:latin typeface="Arial" panose="020B0604020202020204" pitchFamily="34" charset="0"/>
                          <a:cs typeface="Arial" panose="020B0604020202020204" pitchFamily="34" charset="0"/>
                        </a:rPr>
                        <a:t>Asignatura</a:t>
                      </a:r>
                    </a:p>
                  </a:txBody>
                  <a:tcPr/>
                </a:tc>
                <a:extLst>
                  <a:ext uri="{0D108BD9-81ED-4DB2-BD59-A6C34878D82A}">
                    <a16:rowId xmlns:a16="http://schemas.microsoft.com/office/drawing/2014/main" val="10000"/>
                  </a:ext>
                </a:extLst>
              </a:tr>
              <a:tr h="1104467">
                <a:tc>
                  <a:txBody>
                    <a:bodyPr/>
                    <a:lstStyle/>
                    <a:p>
                      <a:r>
                        <a:rPr lang="es-ES" sz="3200" kern="1200" dirty="0">
                          <a:solidFill>
                            <a:schemeClr val="dk1"/>
                          </a:solidFill>
                          <a:effectLst/>
                          <a:latin typeface="Arial" panose="020B0604020202020204" pitchFamily="34" charset="0"/>
                          <a:ea typeface="+mn-ea"/>
                          <a:cs typeface="Arial" panose="020B0604020202020204" pitchFamily="34" charset="0"/>
                        </a:rPr>
                        <a:t>Rosaura Estela Gómez Guzmán </a:t>
                      </a:r>
                      <a:endParaRPr lang="es-ES" sz="3200" dirty="0">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3200" kern="1200" dirty="0">
                          <a:solidFill>
                            <a:schemeClr val="dk1"/>
                          </a:solidFill>
                          <a:effectLst/>
                          <a:latin typeface="Arial" panose="020B0604020202020204" pitchFamily="34" charset="0"/>
                          <a:ea typeface="+mn-ea"/>
                          <a:cs typeface="Arial" panose="020B0604020202020204" pitchFamily="34" charset="0"/>
                        </a:rPr>
                        <a:t>Lengua española</a:t>
                      </a:r>
                    </a:p>
                    <a:p>
                      <a:endParaRPr lang="es-E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605675">
                <a:tc>
                  <a:txBody>
                    <a:bodyPr/>
                    <a:lstStyle/>
                    <a:p>
                      <a:r>
                        <a:rPr lang="es-ES" sz="3200" kern="1200" dirty="0">
                          <a:solidFill>
                            <a:schemeClr val="dk1"/>
                          </a:solidFill>
                          <a:effectLst/>
                          <a:latin typeface="Arial" panose="020B0604020202020204" pitchFamily="34" charset="0"/>
                          <a:ea typeface="+mn-ea"/>
                          <a:cs typeface="Arial" panose="020B0604020202020204" pitchFamily="34" charset="0"/>
                        </a:rPr>
                        <a:t>Dora Olivia Reyes Ramírez </a:t>
                      </a:r>
                      <a:endParaRPr lang="es-ES" sz="3200" dirty="0">
                        <a:latin typeface="Arial" panose="020B0604020202020204" pitchFamily="34" charset="0"/>
                        <a:cs typeface="Arial" panose="020B0604020202020204" pitchFamily="34" charset="0"/>
                      </a:endParaRPr>
                    </a:p>
                  </a:txBody>
                  <a:tcPr/>
                </a:tc>
                <a:tc>
                  <a:txBody>
                    <a:bodyPr/>
                    <a:lstStyle/>
                    <a:p>
                      <a:r>
                        <a:rPr lang="es-ES" sz="3200" kern="1200" dirty="0">
                          <a:solidFill>
                            <a:schemeClr val="dk1"/>
                          </a:solidFill>
                          <a:effectLst/>
                          <a:latin typeface="Arial" panose="020B0604020202020204" pitchFamily="34" charset="0"/>
                          <a:ea typeface="+mn-ea"/>
                          <a:cs typeface="Arial" panose="020B0604020202020204" pitchFamily="34" charset="0"/>
                        </a:rPr>
                        <a:t> Geografía</a:t>
                      </a:r>
                      <a:endParaRPr lang="es-ES" sz="3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202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904" y="184378"/>
            <a:ext cx="11668540" cy="954107"/>
          </a:xfrm>
          <a:prstGeom prst="rect">
            <a:avLst/>
          </a:prstGeom>
        </p:spPr>
        <p:txBody>
          <a:bodyPr wrap="square">
            <a:spAutoFit/>
          </a:bodyPr>
          <a:lstStyle/>
          <a:p>
            <a:pPr algn="ctr"/>
            <a:r>
              <a:rPr lang="es-ES" sz="2800" dirty="0">
                <a:solidFill>
                  <a:schemeClr val="bg1"/>
                </a:solidFill>
                <a:latin typeface="Arial" panose="020B0604020202020204" pitchFamily="34" charset="0"/>
                <a:ea typeface="Century Gothic" panose="020B0502020202020204" pitchFamily="34" charset="0"/>
              </a:rPr>
              <a:t>Evaluación</a:t>
            </a:r>
            <a:r>
              <a:rPr lang="es-ES" sz="2800" b="1" dirty="0">
                <a:solidFill>
                  <a:schemeClr val="bg1"/>
                </a:solidFill>
                <a:latin typeface="Arial" panose="020B0604020202020204" pitchFamily="34" charset="0"/>
                <a:ea typeface="Century Gothic" panose="020B0502020202020204" pitchFamily="34" charset="0"/>
              </a:rPr>
              <a:t>. </a:t>
            </a:r>
            <a:r>
              <a:rPr lang="es-ES" sz="2800" dirty="0">
                <a:solidFill>
                  <a:schemeClr val="bg1"/>
                </a:solidFill>
                <a:latin typeface="Arial" panose="020B0604020202020204" pitchFamily="34" charset="0"/>
                <a:ea typeface="Century Gothic" panose="020B0502020202020204" pitchFamily="34" charset="0"/>
              </a:rPr>
              <a:t>Productos /evidencias</a:t>
            </a:r>
            <a:r>
              <a:rPr lang="es-ES" sz="2800" b="1" dirty="0">
                <a:solidFill>
                  <a:schemeClr val="bg1"/>
                </a:solidFill>
                <a:latin typeface="Arial" panose="020B0604020202020204" pitchFamily="34" charset="0"/>
                <a:ea typeface="Century Gothic" panose="020B0502020202020204" pitchFamily="34" charset="0"/>
              </a:rPr>
              <a:t> </a:t>
            </a:r>
            <a:r>
              <a:rPr lang="es-ES" sz="2800" dirty="0">
                <a:solidFill>
                  <a:schemeClr val="bg1"/>
                </a:solidFill>
                <a:latin typeface="Arial" panose="020B0604020202020204" pitchFamily="34" charset="0"/>
                <a:ea typeface="Century Gothic" panose="020B0502020202020204" pitchFamily="34" charset="0"/>
              </a:rPr>
              <a:t>de aprendizaje para demostrar el</a:t>
            </a:r>
            <a:r>
              <a:rPr lang="es-ES" sz="2800" b="1" dirty="0">
                <a:solidFill>
                  <a:schemeClr val="bg1"/>
                </a:solidFill>
                <a:latin typeface="Arial" panose="020B0604020202020204" pitchFamily="34" charset="0"/>
                <a:ea typeface="Century Gothic" panose="020B0502020202020204" pitchFamily="34" charset="0"/>
              </a:rPr>
              <a:t> </a:t>
            </a:r>
            <a:r>
              <a:rPr lang="es-ES" sz="2800" dirty="0">
                <a:solidFill>
                  <a:schemeClr val="bg1"/>
                </a:solidFill>
                <a:latin typeface="Arial" panose="020B0604020202020204" pitchFamily="34" charset="0"/>
                <a:ea typeface="Century Gothic" panose="020B0502020202020204" pitchFamily="34" charset="0"/>
              </a:rPr>
              <a:t>avance del  proceso  y el logro del  objetivo</a:t>
            </a:r>
            <a:r>
              <a:rPr lang="es-ES" sz="2800" b="1" dirty="0">
                <a:solidFill>
                  <a:schemeClr val="bg1"/>
                </a:solidFill>
                <a:latin typeface="Arial" panose="020B0604020202020204" pitchFamily="34" charset="0"/>
                <a:ea typeface="Century Gothic" panose="020B0502020202020204" pitchFamily="34" charset="0"/>
              </a:rPr>
              <a:t> </a:t>
            </a:r>
            <a:r>
              <a:rPr lang="es-ES" sz="2800" dirty="0">
                <a:solidFill>
                  <a:schemeClr val="bg1"/>
                </a:solidFill>
                <a:latin typeface="Arial" panose="020B0604020202020204" pitchFamily="34" charset="0"/>
                <a:ea typeface="Century Gothic" panose="020B0502020202020204" pitchFamily="34" charset="0"/>
              </a:rPr>
              <a:t>propuesto.</a:t>
            </a:r>
          </a:p>
        </p:txBody>
      </p:sp>
      <p:graphicFrame>
        <p:nvGraphicFramePr>
          <p:cNvPr id="3" name="Tabla 2"/>
          <p:cNvGraphicFramePr>
            <a:graphicFrameLocks noGrp="1"/>
          </p:cNvGraphicFramePr>
          <p:nvPr>
            <p:extLst>
              <p:ext uri="{D42A27DB-BD31-4B8C-83A1-F6EECF244321}">
                <p14:modId xmlns:p14="http://schemas.microsoft.com/office/powerpoint/2010/main" val="2965151697"/>
              </p:ext>
            </p:extLst>
          </p:nvPr>
        </p:nvGraphicFramePr>
        <p:xfrm>
          <a:off x="178904" y="1435285"/>
          <a:ext cx="11668540" cy="4968240"/>
        </p:xfrm>
        <a:graphic>
          <a:graphicData uri="http://schemas.openxmlformats.org/drawingml/2006/table">
            <a:tbl>
              <a:tblPr firstRow="1" bandRow="1">
                <a:tableStyleId>{5C22544A-7EE6-4342-B048-85BDC9FD1C3A}</a:tableStyleId>
              </a:tblPr>
              <a:tblGrid>
                <a:gridCol w="3041374">
                  <a:extLst>
                    <a:ext uri="{9D8B030D-6E8A-4147-A177-3AD203B41FA5}">
                      <a16:colId xmlns:a16="http://schemas.microsoft.com/office/drawing/2014/main" val="20000"/>
                    </a:ext>
                  </a:extLst>
                </a:gridCol>
                <a:gridCol w="8627166">
                  <a:extLst>
                    <a:ext uri="{9D8B030D-6E8A-4147-A177-3AD203B41FA5}">
                      <a16:colId xmlns:a16="http://schemas.microsoft.com/office/drawing/2014/main" val="20001"/>
                    </a:ext>
                  </a:extLst>
                </a:gridCol>
              </a:tblGrid>
              <a:tr h="370840">
                <a:tc>
                  <a:txBody>
                    <a:bodyPr/>
                    <a:lstStyle/>
                    <a:p>
                      <a:pPr algn="ctr"/>
                      <a:r>
                        <a:rPr lang="es-ES" sz="2800" b="0" dirty="0">
                          <a:solidFill>
                            <a:schemeClr val="tx1"/>
                          </a:solidFill>
                          <a:latin typeface="Arial" panose="020B0604020202020204" pitchFamily="34" charset="0"/>
                          <a:cs typeface="Arial" panose="020B0604020202020204" pitchFamily="34" charset="0"/>
                        </a:rPr>
                        <a:t>Asignatura</a:t>
                      </a:r>
                    </a:p>
                  </a:txBody>
                  <a:tcPr/>
                </a:tc>
                <a:tc>
                  <a:txBody>
                    <a:bodyPr/>
                    <a:lstStyle/>
                    <a:p>
                      <a:pPr algn="ctr"/>
                      <a:r>
                        <a:rPr lang="es-ES" sz="2800" b="0" dirty="0">
                          <a:solidFill>
                            <a:schemeClr val="tx1"/>
                          </a:solidFill>
                          <a:latin typeface="Arial" panose="020B0604020202020204" pitchFamily="34" charset="0"/>
                          <a:cs typeface="Arial" panose="020B0604020202020204" pitchFamily="34" charset="0"/>
                        </a:rPr>
                        <a:t>Evaluación/Productos</a:t>
                      </a:r>
                    </a:p>
                  </a:txBody>
                  <a:tcPr/>
                </a:tc>
                <a:extLst>
                  <a:ext uri="{0D108BD9-81ED-4DB2-BD59-A6C34878D82A}">
                    <a16:rowId xmlns:a16="http://schemas.microsoft.com/office/drawing/2014/main" val="10000"/>
                  </a:ext>
                </a:extLst>
              </a:tr>
              <a:tr h="370840">
                <a:tc>
                  <a:txBody>
                    <a:bodyPr/>
                    <a:lstStyle/>
                    <a:p>
                      <a:r>
                        <a:rPr lang="es-ES" sz="2800" dirty="0">
                          <a:latin typeface="Arial" panose="020B0604020202020204" pitchFamily="34" charset="0"/>
                          <a:cs typeface="Arial" panose="020B0604020202020204" pitchFamily="34" charset="0"/>
                        </a:rPr>
                        <a:t>Geografía</a:t>
                      </a:r>
                    </a:p>
                  </a:txBody>
                  <a:tcPr/>
                </a:tc>
                <a:tc>
                  <a:txBody>
                    <a:bodyPr/>
                    <a:lstStyle/>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600" kern="1200" dirty="0">
                          <a:solidFill>
                            <a:schemeClr val="dk1"/>
                          </a:solidFill>
                          <a:effectLst/>
                          <a:latin typeface="Arial" panose="020B0604020202020204" pitchFamily="34" charset="0"/>
                          <a:ea typeface="+mn-ea"/>
                          <a:cs typeface="Arial" panose="020B0604020202020204" pitchFamily="34" charset="0"/>
                        </a:rPr>
                        <a:t>Resultados de la investigación documental</a:t>
                      </a: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600" kern="1200" dirty="0">
                          <a:solidFill>
                            <a:schemeClr val="dk1"/>
                          </a:solidFill>
                          <a:effectLst/>
                          <a:latin typeface="Arial" panose="020B0604020202020204" pitchFamily="34" charset="0"/>
                          <a:ea typeface="+mn-ea"/>
                          <a:cs typeface="Arial" panose="020B0604020202020204" pitchFamily="34" charset="0"/>
                        </a:rPr>
                        <a:t>Trabajo de campo</a:t>
                      </a: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600" kern="1200" dirty="0">
                          <a:solidFill>
                            <a:schemeClr val="dk1"/>
                          </a:solidFill>
                          <a:effectLst/>
                          <a:latin typeface="Arial" panose="020B0604020202020204" pitchFamily="34" charset="0"/>
                          <a:ea typeface="+mn-ea"/>
                          <a:cs typeface="Arial" panose="020B0604020202020204" pitchFamily="34" charset="0"/>
                        </a:rPr>
                        <a:t>Elaboración del mapa de la colonia y la distribución de las áreas verdes con las características que se identificaron durante el trabajo de campo.</a:t>
                      </a:r>
                    </a:p>
                    <a:p>
                      <a:pPr marL="342900" marR="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2600" kern="1200" dirty="0">
                          <a:solidFill>
                            <a:schemeClr val="dk1"/>
                          </a:solidFill>
                          <a:effectLst/>
                          <a:latin typeface="Arial" panose="020B0604020202020204" pitchFamily="34" charset="0"/>
                          <a:ea typeface="+mn-ea"/>
                          <a:cs typeface="Arial" panose="020B0604020202020204" pitchFamily="34" charset="0"/>
                        </a:rPr>
                        <a:t>Interpretación y análisis de la información de manera </a:t>
                      </a:r>
                    </a:p>
                    <a:p>
                      <a:r>
                        <a:rPr lang="es-ES" sz="2600" kern="1200" dirty="0">
                          <a:solidFill>
                            <a:schemeClr val="dk1"/>
                          </a:solidFill>
                          <a:effectLst/>
                          <a:latin typeface="Arial" panose="020B0604020202020204" pitchFamily="34" charset="0"/>
                          <a:ea typeface="+mn-ea"/>
                          <a:cs typeface="Arial" panose="020B0604020202020204" pitchFamily="34" charset="0"/>
                        </a:rPr>
                        <a:t>     escrita.</a:t>
                      </a:r>
                    </a:p>
                    <a:p>
                      <a:pPr marL="342900" indent="-342900">
                        <a:buFont typeface="Arial" panose="020B0604020202020204" pitchFamily="34" charset="0"/>
                        <a:buChar char="•"/>
                      </a:pPr>
                      <a:r>
                        <a:rPr lang="es-ES" sz="2600" kern="1200" baseline="0" dirty="0">
                          <a:solidFill>
                            <a:schemeClr val="dk1"/>
                          </a:solidFill>
                          <a:effectLst/>
                          <a:latin typeface="Arial" panose="020B0604020202020204" pitchFamily="34" charset="0"/>
                          <a:ea typeface="+mn-ea"/>
                          <a:cs typeface="Arial" panose="020B0604020202020204" pitchFamily="34" charset="0"/>
                        </a:rPr>
                        <a:t> </a:t>
                      </a:r>
                      <a:r>
                        <a:rPr lang="es-ES" sz="2600" kern="1200" dirty="0">
                          <a:solidFill>
                            <a:schemeClr val="dk1"/>
                          </a:solidFill>
                          <a:effectLst/>
                          <a:latin typeface="Arial" panose="020B0604020202020204" pitchFamily="34" charset="0"/>
                          <a:ea typeface="+mn-ea"/>
                          <a:cs typeface="Arial" panose="020B0604020202020204" pitchFamily="34" charset="0"/>
                        </a:rPr>
                        <a:t>Trabajo colaborativo</a:t>
                      </a:r>
                    </a:p>
                    <a:p>
                      <a:pPr marL="342900" indent="-342900">
                        <a:buFont typeface="Arial" panose="020B0604020202020204" pitchFamily="34" charset="0"/>
                        <a:buChar char="•"/>
                      </a:pPr>
                      <a:r>
                        <a:rPr lang="es-ES" sz="2600" kern="1200" dirty="0">
                          <a:solidFill>
                            <a:schemeClr val="dk1"/>
                          </a:solidFill>
                          <a:effectLst/>
                          <a:latin typeface="Arial" panose="020B0604020202020204" pitchFamily="34" charset="0"/>
                          <a:ea typeface="+mn-ea"/>
                          <a:cs typeface="Arial" panose="020B0604020202020204" pitchFamily="34" charset="0"/>
                        </a:rPr>
                        <a:t>Elaboración de carteles, fotografías, programa en PowerPoint, folletos trípticos</a:t>
                      </a:r>
                    </a:p>
                    <a:p>
                      <a:pPr marL="342900" indent="-342900">
                        <a:buFont typeface="Arial" panose="020B0604020202020204" pitchFamily="34" charset="0"/>
                        <a:buChar char="•"/>
                      </a:pPr>
                      <a:r>
                        <a:rPr lang="es-ES" sz="2600" kern="1200" dirty="0">
                          <a:solidFill>
                            <a:schemeClr val="dk1"/>
                          </a:solidFill>
                          <a:effectLst/>
                          <a:latin typeface="Arial" panose="020B0604020202020204" pitchFamily="34" charset="0"/>
                          <a:ea typeface="+mn-ea"/>
                          <a:cs typeface="Arial" panose="020B0604020202020204" pitchFamily="34" charset="0"/>
                        </a:rPr>
                        <a:t>Exposición oral de los resultados del trabajo</a:t>
                      </a:r>
                      <a:r>
                        <a:rPr lang="es-ES" sz="2400" kern="1200" dirty="0">
                          <a:solidFill>
                            <a:schemeClr val="dk1"/>
                          </a:solidFill>
                          <a:effectLst/>
                          <a:latin typeface="Arial" panose="020B0604020202020204" pitchFamily="34" charset="0"/>
                          <a:ea typeface="+mn-ea"/>
                          <a:cs typeface="Arial" panose="020B0604020202020204" pitchFamily="34" charset="0"/>
                        </a:rPr>
                        <a:t>.</a:t>
                      </a:r>
                      <a:endParaRPr lang="es-E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07113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08361248"/>
              </p:ext>
            </p:extLst>
          </p:nvPr>
        </p:nvGraphicFramePr>
        <p:xfrm>
          <a:off x="795131" y="1037717"/>
          <a:ext cx="10078278" cy="4051117"/>
        </p:xfrm>
        <a:graphic>
          <a:graphicData uri="http://schemas.openxmlformats.org/drawingml/2006/table">
            <a:tbl>
              <a:tblPr firstRow="1" bandRow="1">
                <a:tableStyleId>{5C22544A-7EE6-4342-B048-85BDC9FD1C3A}</a:tableStyleId>
              </a:tblPr>
              <a:tblGrid>
                <a:gridCol w="3558209">
                  <a:extLst>
                    <a:ext uri="{9D8B030D-6E8A-4147-A177-3AD203B41FA5}">
                      <a16:colId xmlns:a16="http://schemas.microsoft.com/office/drawing/2014/main" val="20000"/>
                    </a:ext>
                  </a:extLst>
                </a:gridCol>
                <a:gridCol w="6520069">
                  <a:extLst>
                    <a:ext uri="{9D8B030D-6E8A-4147-A177-3AD203B41FA5}">
                      <a16:colId xmlns:a16="http://schemas.microsoft.com/office/drawing/2014/main" val="20001"/>
                    </a:ext>
                  </a:extLst>
                </a:gridCol>
              </a:tblGrid>
              <a:tr h="555395">
                <a:tc>
                  <a:txBody>
                    <a:bodyPr/>
                    <a:lstStyle/>
                    <a:p>
                      <a:pPr algn="ctr"/>
                      <a:r>
                        <a:rPr lang="es-ES" sz="2800" b="0" dirty="0">
                          <a:solidFill>
                            <a:schemeClr val="tx1"/>
                          </a:solidFill>
                          <a:latin typeface="Arial" panose="020B0604020202020204" pitchFamily="34" charset="0"/>
                          <a:cs typeface="Arial" panose="020B0604020202020204" pitchFamily="34" charset="0"/>
                        </a:rPr>
                        <a:t>Asignatura</a:t>
                      </a:r>
                    </a:p>
                  </a:txBody>
                  <a:tcPr/>
                </a:tc>
                <a:tc>
                  <a:txBody>
                    <a:bodyPr/>
                    <a:lstStyle/>
                    <a:p>
                      <a:pPr algn="ctr"/>
                      <a:r>
                        <a:rPr lang="es-ES" sz="2800" b="0" dirty="0">
                          <a:solidFill>
                            <a:schemeClr val="tx1"/>
                          </a:solidFill>
                          <a:latin typeface="Arial" panose="020B0604020202020204" pitchFamily="34" charset="0"/>
                          <a:cs typeface="Arial" panose="020B0604020202020204" pitchFamily="34" charset="0"/>
                        </a:rPr>
                        <a:t>Evaluación/Productos</a:t>
                      </a:r>
                    </a:p>
                  </a:txBody>
                  <a:tcPr/>
                </a:tc>
                <a:extLst>
                  <a:ext uri="{0D108BD9-81ED-4DB2-BD59-A6C34878D82A}">
                    <a16:rowId xmlns:a16="http://schemas.microsoft.com/office/drawing/2014/main" val="10000"/>
                  </a:ext>
                </a:extLst>
              </a:tr>
              <a:tr h="3495722">
                <a:tc>
                  <a:txBody>
                    <a:bodyPr/>
                    <a:lstStyle/>
                    <a:p>
                      <a:r>
                        <a:rPr lang="es-ES" sz="2800" dirty="0">
                          <a:latin typeface="Arial" panose="020B0604020202020204" pitchFamily="34" charset="0"/>
                          <a:cs typeface="Arial" panose="020B0604020202020204" pitchFamily="34" charset="0"/>
                        </a:rPr>
                        <a:t>Lengua española</a:t>
                      </a:r>
                    </a:p>
                  </a:txBody>
                  <a:tcPr/>
                </a:tc>
                <a:tc>
                  <a:txBody>
                    <a:bodyPr/>
                    <a:lstStyle/>
                    <a:p>
                      <a:pPr marL="457200" indent="-457200">
                        <a:buFont typeface="Arial" panose="020B0604020202020204" pitchFamily="34" charset="0"/>
                        <a:buChar char="•"/>
                      </a:pPr>
                      <a:r>
                        <a:rPr lang="es-ES" sz="2600" kern="1200" dirty="0">
                          <a:solidFill>
                            <a:schemeClr val="dk1"/>
                          </a:solidFill>
                          <a:effectLst/>
                          <a:latin typeface="Arial" panose="020B0604020202020204" pitchFamily="34" charset="0"/>
                          <a:ea typeface="+mn-ea"/>
                          <a:cs typeface="Arial" panose="020B0604020202020204" pitchFamily="34" charset="0"/>
                        </a:rPr>
                        <a:t>Elaboración correcta  de fichas bibliográficas, hemerográficas, de evidencias electrónicas: y fichas de trabajo.</a:t>
                      </a:r>
                    </a:p>
                    <a:p>
                      <a:pPr marL="457200" indent="-457200">
                        <a:buFont typeface="Arial" panose="020B0604020202020204" pitchFamily="34" charset="0"/>
                        <a:buChar char="•"/>
                      </a:pPr>
                      <a:r>
                        <a:rPr lang="es-ES" sz="2600" kern="1200" dirty="0">
                          <a:solidFill>
                            <a:schemeClr val="dk1"/>
                          </a:solidFill>
                          <a:effectLst/>
                          <a:latin typeface="Arial" panose="020B0604020202020204" pitchFamily="34" charset="0"/>
                          <a:ea typeface="+mn-ea"/>
                          <a:cs typeface="Arial" panose="020B0604020202020204" pitchFamily="34" charset="0"/>
                        </a:rPr>
                        <a:t>Revisión de la redacción y ortografía de evidencias y trabajos finales.</a:t>
                      </a:r>
                    </a:p>
                    <a:p>
                      <a:pPr marL="457200" indent="-457200">
                        <a:buFont typeface="Arial" panose="020B0604020202020204" pitchFamily="34" charset="0"/>
                        <a:buChar char="•"/>
                      </a:pPr>
                      <a:r>
                        <a:rPr lang="es-ES" sz="2600" kern="1200" dirty="0">
                          <a:solidFill>
                            <a:schemeClr val="dk1"/>
                          </a:solidFill>
                          <a:effectLst/>
                          <a:latin typeface="Arial" panose="020B0604020202020204" pitchFamily="34" charset="0"/>
                          <a:ea typeface="+mn-ea"/>
                          <a:cs typeface="Arial" panose="020B0604020202020204" pitchFamily="34" charset="0"/>
                        </a:rPr>
                        <a:t>Revisión del seguimiento adecuado de la metodología de investigación</a:t>
                      </a:r>
                      <a:endParaRPr lang="es-ES" sz="2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8342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535099" y="0"/>
            <a:ext cx="3866764" cy="530145"/>
          </a:xfrm>
          <a:prstGeom prst="rect">
            <a:avLst/>
          </a:prstGeom>
        </p:spPr>
        <p:txBody>
          <a:bodyPr wrap="none">
            <a:spAutoFit/>
          </a:bodyPr>
          <a:lstStyle/>
          <a:p>
            <a:pPr algn="ctr">
              <a:lnSpc>
                <a:spcPct val="107000"/>
              </a:lnSpc>
              <a:spcAft>
                <a:spcPts val="800"/>
              </a:spcAft>
            </a:pPr>
            <a:r>
              <a:rPr lang="es-MX"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5.g Planeación general</a:t>
            </a:r>
            <a:endParaRPr lang="es-MX"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p:nvPr/>
        </p:nvPicPr>
        <p:blipFill rotWithShape="1">
          <a:blip r:embed="rId2"/>
          <a:srcRect l="19093" t="19867" r="20765" b="8750"/>
          <a:stretch/>
        </p:blipFill>
        <p:spPr bwMode="auto">
          <a:xfrm>
            <a:off x="762000" y="530145"/>
            <a:ext cx="10450286" cy="61536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4166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0130" t="21714" r="21167" b="18689"/>
          <a:stretch/>
        </p:blipFill>
        <p:spPr bwMode="auto">
          <a:xfrm>
            <a:off x="936172" y="174170"/>
            <a:ext cx="9884228" cy="64443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43798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921787" y="0"/>
            <a:ext cx="3545306" cy="530145"/>
          </a:xfrm>
          <a:prstGeom prst="rect">
            <a:avLst/>
          </a:prstGeom>
        </p:spPr>
        <p:txBody>
          <a:bodyPr wrap="square">
            <a:spAutoFit/>
          </a:bodyPr>
          <a:lstStyle/>
          <a:p>
            <a:pPr algn="ctr">
              <a:lnSpc>
                <a:spcPct val="107000"/>
              </a:lnSpc>
              <a:spcAft>
                <a:spcPts val="800"/>
              </a:spcAft>
            </a:pPr>
            <a:r>
              <a:rPr lang="es-MX"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Planeación día a día</a:t>
            </a:r>
            <a:endParaRPr lang="es-MX"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a:srcRect l="25734" t="28370" r="23861" b="11834"/>
          <a:stretch/>
        </p:blipFill>
        <p:spPr bwMode="auto">
          <a:xfrm>
            <a:off x="636104" y="530145"/>
            <a:ext cx="10475843" cy="61688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8259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68155453"/>
              </p:ext>
            </p:extLst>
          </p:nvPr>
        </p:nvGraphicFramePr>
        <p:xfrm>
          <a:off x="159026" y="719666"/>
          <a:ext cx="11708295" cy="5669280"/>
        </p:xfrm>
        <a:graphic>
          <a:graphicData uri="http://schemas.openxmlformats.org/drawingml/2006/table">
            <a:tbl>
              <a:tblPr firstRow="1" bandRow="1">
                <a:tableStyleId>{5C22544A-7EE6-4342-B048-85BDC9FD1C3A}</a:tableStyleId>
              </a:tblPr>
              <a:tblGrid>
                <a:gridCol w="2445026">
                  <a:extLst>
                    <a:ext uri="{9D8B030D-6E8A-4147-A177-3AD203B41FA5}">
                      <a16:colId xmlns:a16="http://schemas.microsoft.com/office/drawing/2014/main" val="20000"/>
                    </a:ext>
                  </a:extLst>
                </a:gridCol>
                <a:gridCol w="5844209">
                  <a:extLst>
                    <a:ext uri="{9D8B030D-6E8A-4147-A177-3AD203B41FA5}">
                      <a16:colId xmlns:a16="http://schemas.microsoft.com/office/drawing/2014/main" val="20001"/>
                    </a:ext>
                  </a:extLst>
                </a:gridCol>
                <a:gridCol w="3419060">
                  <a:extLst>
                    <a:ext uri="{9D8B030D-6E8A-4147-A177-3AD203B41FA5}">
                      <a16:colId xmlns:a16="http://schemas.microsoft.com/office/drawing/2014/main" val="20002"/>
                    </a:ext>
                  </a:extLst>
                </a:gridCol>
              </a:tblGrid>
              <a:tr h="370840">
                <a:tc>
                  <a:txBody>
                    <a:bodyPr/>
                    <a:lstStyle/>
                    <a:p>
                      <a:pPr algn="ctr"/>
                      <a:r>
                        <a:rPr lang="es-ES" sz="2400" dirty="0">
                          <a:solidFill>
                            <a:schemeClr val="tx1"/>
                          </a:solidFill>
                          <a:latin typeface="Arial" panose="020B0604020202020204" pitchFamily="34" charset="0"/>
                          <a:cs typeface="Arial" panose="020B0604020202020204" pitchFamily="34" charset="0"/>
                        </a:rPr>
                        <a:t>Actividad</a:t>
                      </a:r>
                    </a:p>
                  </a:txBody>
                  <a:tcPr/>
                </a:tc>
                <a:tc>
                  <a:txBody>
                    <a:bodyPr/>
                    <a:lstStyle/>
                    <a:p>
                      <a:pPr algn="ctr"/>
                      <a:r>
                        <a:rPr lang="es-ES" sz="2400" dirty="0">
                          <a:solidFill>
                            <a:schemeClr val="tx1"/>
                          </a:solidFill>
                          <a:latin typeface="Arial" panose="020B0604020202020204" pitchFamily="34" charset="0"/>
                          <a:cs typeface="Arial" panose="020B0604020202020204" pitchFamily="34" charset="0"/>
                        </a:rPr>
                        <a:t>Geografía</a:t>
                      </a:r>
                    </a:p>
                  </a:txBody>
                  <a:tcPr/>
                </a:tc>
                <a:tc>
                  <a:txBody>
                    <a:bodyPr/>
                    <a:lstStyle/>
                    <a:p>
                      <a:pPr algn="ctr"/>
                      <a:r>
                        <a:rPr lang="es-ES" sz="2400" dirty="0">
                          <a:solidFill>
                            <a:schemeClr val="tx1"/>
                          </a:solidFill>
                          <a:latin typeface="Arial" panose="020B0604020202020204" pitchFamily="34" charset="0"/>
                          <a:cs typeface="Arial" panose="020B0604020202020204" pitchFamily="34" charset="0"/>
                        </a:rPr>
                        <a:t>Lengua española</a:t>
                      </a:r>
                    </a:p>
                  </a:txBody>
                  <a:tcPr/>
                </a:tc>
                <a:extLst>
                  <a:ext uri="{0D108BD9-81ED-4DB2-BD59-A6C34878D82A}">
                    <a16:rowId xmlns:a16="http://schemas.microsoft.com/office/drawing/2014/main" val="10000"/>
                  </a:ext>
                </a:extLst>
              </a:tr>
              <a:tr h="370840">
                <a:tc>
                  <a:txBody>
                    <a:bodyPr/>
                    <a:lstStyle/>
                    <a:p>
                      <a:r>
                        <a:rPr lang="es-ES" sz="2400" b="1" kern="1200" dirty="0">
                          <a:solidFill>
                            <a:schemeClr val="dk1"/>
                          </a:solidFill>
                          <a:effectLst/>
                          <a:latin typeface="Arial" panose="020B0604020202020204" pitchFamily="34" charset="0"/>
                          <a:ea typeface="+mn-ea"/>
                          <a:cs typeface="Arial" panose="020B0604020202020204" pitchFamily="34" charset="0"/>
                        </a:rPr>
                        <a:t>Recopilar información a través de la investigación.</a:t>
                      </a:r>
                      <a:endParaRPr lang="es-ES" sz="2400" dirty="0">
                        <a:latin typeface="Arial" panose="020B0604020202020204" pitchFamily="34" charset="0"/>
                        <a:cs typeface="Arial" panose="020B0604020202020204" pitchFamily="34" charset="0"/>
                      </a:endParaRPr>
                    </a:p>
                  </a:txBody>
                  <a:tcPr/>
                </a:tc>
                <a:tc>
                  <a:txBody>
                    <a:bodyPr/>
                    <a:lstStyle/>
                    <a:p>
                      <a:r>
                        <a:rPr lang="es-ES" sz="2400" kern="1200" dirty="0">
                          <a:solidFill>
                            <a:schemeClr val="dk1"/>
                          </a:solidFill>
                          <a:effectLst/>
                          <a:latin typeface="Arial" panose="020B0604020202020204" pitchFamily="34" charset="0"/>
                          <a:ea typeface="+mn-ea"/>
                          <a:cs typeface="Arial" panose="020B0604020202020204" pitchFamily="34" charset="0"/>
                        </a:rPr>
                        <a:t>II. Investigación documental</a:t>
                      </a:r>
                    </a:p>
                    <a:p>
                      <a:r>
                        <a:rPr lang="es-ES" sz="2400" kern="1200" dirty="0">
                          <a:solidFill>
                            <a:schemeClr val="dk1"/>
                          </a:solidFill>
                          <a:effectLst/>
                          <a:latin typeface="Arial" panose="020B0604020202020204" pitchFamily="34" charset="0"/>
                          <a:ea typeface="+mn-ea"/>
                          <a:cs typeface="Arial" panose="020B0604020202020204" pitchFamily="34" charset="0"/>
                        </a:rPr>
                        <a:t>* Investiga acerca de las áreas verdes  de la colonia</a:t>
                      </a:r>
                    </a:p>
                    <a:p>
                      <a:r>
                        <a:rPr lang="es-ES" sz="2400" kern="1200" dirty="0">
                          <a:solidFill>
                            <a:schemeClr val="dk1"/>
                          </a:solidFill>
                          <a:effectLst/>
                          <a:latin typeface="Arial" panose="020B0604020202020204" pitchFamily="34" charset="0"/>
                          <a:ea typeface="+mn-ea"/>
                          <a:cs typeface="Arial" panose="020B0604020202020204" pitchFamily="34" charset="0"/>
                        </a:rPr>
                        <a:t>* Indaga acerca de las condiciones generales en las que se encuentran las áreas verdes </a:t>
                      </a:r>
                    </a:p>
                    <a:p>
                      <a:r>
                        <a:rPr lang="es-ES" sz="2400" kern="1200" dirty="0">
                          <a:solidFill>
                            <a:schemeClr val="dk1"/>
                          </a:solidFill>
                          <a:effectLst/>
                          <a:latin typeface="Arial" panose="020B0604020202020204" pitchFamily="34" charset="0"/>
                          <a:ea typeface="+mn-ea"/>
                          <a:cs typeface="Arial" panose="020B0604020202020204" pitchFamily="34" charset="0"/>
                        </a:rPr>
                        <a:t>* Investiga las causas que originan el deterioro de las áreas verdes </a:t>
                      </a:r>
                    </a:p>
                    <a:p>
                      <a:r>
                        <a:rPr lang="es-ES" sz="2400" kern="1200" dirty="0">
                          <a:solidFill>
                            <a:schemeClr val="dk1"/>
                          </a:solidFill>
                          <a:effectLst/>
                          <a:latin typeface="Arial" panose="020B0604020202020204" pitchFamily="34" charset="0"/>
                          <a:ea typeface="+mn-ea"/>
                          <a:cs typeface="Arial" panose="020B0604020202020204" pitchFamily="34" charset="0"/>
                        </a:rPr>
                        <a:t>* Busca cuáles son las especies de vegetación que pueden adaptarse a las condiciones naturales de la colonia</a:t>
                      </a:r>
                    </a:p>
                    <a:p>
                      <a:r>
                        <a:rPr lang="es-ES" sz="2400" kern="1200" dirty="0">
                          <a:solidFill>
                            <a:schemeClr val="dk1"/>
                          </a:solidFill>
                          <a:effectLst/>
                          <a:latin typeface="Arial" panose="020B0604020202020204" pitchFamily="34" charset="0"/>
                          <a:ea typeface="+mn-ea"/>
                          <a:cs typeface="Arial" panose="020B0604020202020204" pitchFamily="34" charset="0"/>
                        </a:rPr>
                        <a:t>* Investiga algunas metodologías para planificar el cuidado de las áreas verdes. </a:t>
                      </a:r>
                    </a:p>
                    <a:p>
                      <a:r>
                        <a:rPr lang="es-ES" sz="2400" kern="1200" dirty="0">
                          <a:solidFill>
                            <a:schemeClr val="dk1"/>
                          </a:solidFill>
                          <a:effectLst/>
                          <a:latin typeface="Arial" panose="020B0604020202020204" pitchFamily="34" charset="0"/>
                          <a:ea typeface="+mn-ea"/>
                          <a:cs typeface="Arial" panose="020B0604020202020204" pitchFamily="34" charset="0"/>
                        </a:rPr>
                        <a:t> </a:t>
                      </a:r>
                    </a:p>
                  </a:txBody>
                  <a:tcPr/>
                </a:tc>
                <a:tc>
                  <a:txBody>
                    <a:bodyPr/>
                    <a:lstStyle/>
                    <a:p>
                      <a:r>
                        <a:rPr lang="es-ES" sz="2400" kern="1200" dirty="0">
                          <a:solidFill>
                            <a:schemeClr val="dk1"/>
                          </a:solidFill>
                          <a:effectLst/>
                          <a:latin typeface="Arial" panose="020B0604020202020204" pitchFamily="34" charset="0"/>
                          <a:ea typeface="+mn-ea"/>
                          <a:cs typeface="Arial" panose="020B0604020202020204" pitchFamily="34" charset="0"/>
                        </a:rPr>
                        <a:t>* Trabajo documental en español. </a:t>
                      </a:r>
                    </a:p>
                    <a:p>
                      <a:r>
                        <a:rPr lang="es-ES" sz="2400" kern="1200" dirty="0">
                          <a:solidFill>
                            <a:schemeClr val="dk1"/>
                          </a:solidFill>
                          <a:effectLst/>
                          <a:latin typeface="Arial" panose="020B0604020202020204" pitchFamily="34" charset="0"/>
                          <a:ea typeface="+mn-ea"/>
                          <a:cs typeface="Arial" panose="020B0604020202020204" pitchFamily="34" charset="0"/>
                        </a:rPr>
                        <a:t>* Consultar textos impresos (libros y revistas), medios electrónicos, videos  y documentales de los temas a investigar.</a:t>
                      </a:r>
                      <a:endParaRPr lang="es-E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
        <p:nvSpPr>
          <p:cNvPr id="3" name="Rectángulo 2"/>
          <p:cNvSpPr/>
          <p:nvPr/>
        </p:nvSpPr>
        <p:spPr>
          <a:xfrm>
            <a:off x="4945022" y="193278"/>
            <a:ext cx="2340705" cy="530145"/>
          </a:xfrm>
          <a:prstGeom prst="rect">
            <a:avLst/>
          </a:prstGeom>
        </p:spPr>
        <p:txBody>
          <a:bodyPr wrap="none">
            <a:spAutoFit/>
          </a:bodyPr>
          <a:lstStyle/>
          <a:p>
            <a:pPr>
              <a:lnSpc>
                <a:spcPct val="107000"/>
              </a:lnSpc>
              <a:spcAft>
                <a:spcPts val="0"/>
              </a:spcAft>
              <a:tabLst>
                <a:tab pos="1447800" algn="l"/>
              </a:tabLst>
            </a:pPr>
            <a:r>
              <a:rPr lang="es-E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Seguimiento</a:t>
            </a:r>
            <a:endParaRPr lang="es-E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2449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01383487"/>
              </p:ext>
            </p:extLst>
          </p:nvPr>
        </p:nvGraphicFramePr>
        <p:xfrm>
          <a:off x="836342" y="234175"/>
          <a:ext cx="10381786" cy="6156960"/>
        </p:xfrm>
        <a:graphic>
          <a:graphicData uri="http://schemas.openxmlformats.org/drawingml/2006/table">
            <a:tbl>
              <a:tblPr firstRow="1" bandRow="1">
                <a:tableStyleId>{5C22544A-7EE6-4342-B048-85BDC9FD1C3A}</a:tableStyleId>
              </a:tblPr>
              <a:tblGrid>
                <a:gridCol w="2152185">
                  <a:extLst>
                    <a:ext uri="{9D8B030D-6E8A-4147-A177-3AD203B41FA5}">
                      <a16:colId xmlns:a16="http://schemas.microsoft.com/office/drawing/2014/main" val="20000"/>
                    </a:ext>
                  </a:extLst>
                </a:gridCol>
                <a:gridCol w="5887844">
                  <a:extLst>
                    <a:ext uri="{9D8B030D-6E8A-4147-A177-3AD203B41FA5}">
                      <a16:colId xmlns:a16="http://schemas.microsoft.com/office/drawing/2014/main" val="20001"/>
                    </a:ext>
                  </a:extLst>
                </a:gridCol>
                <a:gridCol w="2341757">
                  <a:extLst>
                    <a:ext uri="{9D8B030D-6E8A-4147-A177-3AD203B41FA5}">
                      <a16:colId xmlns:a16="http://schemas.microsoft.com/office/drawing/2014/main" val="20002"/>
                    </a:ext>
                  </a:extLst>
                </a:gridCol>
              </a:tblGrid>
              <a:tr h="648086">
                <a:tc>
                  <a:txBody>
                    <a:bodyPr/>
                    <a:lstStyle/>
                    <a:p>
                      <a:pPr algn="ctr"/>
                      <a:r>
                        <a:rPr lang="es-ES" sz="2400" dirty="0">
                          <a:solidFill>
                            <a:schemeClr val="tx1"/>
                          </a:solidFill>
                          <a:latin typeface="Arial" panose="020B0604020202020204" pitchFamily="34" charset="0"/>
                          <a:cs typeface="Arial" panose="020B0604020202020204" pitchFamily="34" charset="0"/>
                        </a:rPr>
                        <a:t>Actividad</a:t>
                      </a:r>
                    </a:p>
                  </a:txBody>
                  <a:tcPr/>
                </a:tc>
                <a:tc>
                  <a:txBody>
                    <a:bodyPr/>
                    <a:lstStyle/>
                    <a:p>
                      <a:pPr algn="ctr"/>
                      <a:r>
                        <a:rPr lang="es-ES" sz="2400" dirty="0">
                          <a:solidFill>
                            <a:schemeClr val="tx1"/>
                          </a:solidFill>
                          <a:latin typeface="Arial" panose="020B0604020202020204" pitchFamily="34" charset="0"/>
                          <a:cs typeface="Arial" panose="020B0604020202020204" pitchFamily="34" charset="0"/>
                        </a:rPr>
                        <a:t>Geografía</a:t>
                      </a:r>
                    </a:p>
                  </a:txBody>
                  <a:tcPr/>
                </a:tc>
                <a:tc>
                  <a:txBody>
                    <a:bodyPr/>
                    <a:lstStyle/>
                    <a:p>
                      <a:pPr algn="ctr"/>
                      <a:r>
                        <a:rPr lang="es-ES" sz="2400" dirty="0">
                          <a:solidFill>
                            <a:schemeClr val="tx1"/>
                          </a:solidFill>
                          <a:latin typeface="Arial" panose="020B0604020202020204" pitchFamily="34" charset="0"/>
                          <a:cs typeface="Arial" panose="020B0604020202020204" pitchFamily="34" charset="0"/>
                        </a:rPr>
                        <a:t>Lengua española</a:t>
                      </a:r>
                    </a:p>
                  </a:txBody>
                  <a:tcPr/>
                </a:tc>
                <a:extLst>
                  <a:ext uri="{0D108BD9-81ED-4DB2-BD59-A6C34878D82A}">
                    <a16:rowId xmlns:a16="http://schemas.microsoft.com/office/drawing/2014/main" val="10000"/>
                  </a:ext>
                </a:extLst>
              </a:tr>
              <a:tr h="4440587">
                <a:tc>
                  <a:txBody>
                    <a:bodyPr/>
                    <a:lstStyle/>
                    <a:p>
                      <a:r>
                        <a:rPr lang="es-ES" sz="2400" b="1" kern="1200" dirty="0">
                          <a:solidFill>
                            <a:schemeClr val="dk1"/>
                          </a:solidFill>
                          <a:effectLst/>
                          <a:latin typeface="Arial" panose="020B0604020202020204" pitchFamily="34" charset="0"/>
                          <a:ea typeface="+mn-ea"/>
                          <a:cs typeface="Arial" panose="020B0604020202020204" pitchFamily="34" charset="0"/>
                        </a:rPr>
                        <a:t>Recopilar información a través de la investigación</a:t>
                      </a:r>
                      <a:endParaRPr lang="es-ES" sz="2400" dirty="0">
                        <a:latin typeface="Arial" panose="020B0604020202020204" pitchFamily="34" charset="0"/>
                        <a:cs typeface="Arial" panose="020B0604020202020204" pitchFamily="34" charset="0"/>
                      </a:endParaRPr>
                    </a:p>
                  </a:txBody>
                  <a:tcPr/>
                </a:tc>
                <a:tc>
                  <a:txBody>
                    <a:bodyPr/>
                    <a:lstStyle/>
                    <a:p>
                      <a:r>
                        <a:rPr lang="es-ES" sz="2000" kern="1200" dirty="0">
                          <a:solidFill>
                            <a:schemeClr val="dk1"/>
                          </a:solidFill>
                          <a:effectLst/>
                          <a:latin typeface="+mn-lt"/>
                          <a:ea typeface="+mn-ea"/>
                          <a:cs typeface="+mn-cs"/>
                        </a:rPr>
                        <a:t>I</a:t>
                      </a:r>
                      <a:r>
                        <a:rPr lang="es-ES" sz="2000" kern="1200" dirty="0">
                          <a:solidFill>
                            <a:schemeClr val="dk1"/>
                          </a:solidFill>
                          <a:effectLst/>
                          <a:latin typeface="Arial" panose="020B0604020202020204" pitchFamily="34" charset="0"/>
                          <a:ea typeface="+mn-ea"/>
                          <a:cs typeface="Arial" panose="020B0604020202020204" pitchFamily="34" charset="0"/>
                        </a:rPr>
                        <a:t>. Investigación de campo</a:t>
                      </a:r>
                    </a:p>
                    <a:p>
                      <a:r>
                        <a:rPr lang="es-ES" sz="2000" kern="1200" dirty="0">
                          <a:solidFill>
                            <a:schemeClr val="dk1"/>
                          </a:solidFill>
                          <a:effectLst/>
                          <a:latin typeface="Arial" panose="020B0604020202020204" pitchFamily="34" charset="0"/>
                          <a:ea typeface="+mn-ea"/>
                          <a:cs typeface="Arial" panose="020B0604020202020204" pitchFamily="34" charset="0"/>
                        </a:rPr>
                        <a:t>Realiza recorridos por la colonia Santa María la Ribera Los estudiantes Inventan una simbología para  anotar el estado de esos lugares. </a:t>
                      </a:r>
                    </a:p>
                    <a:p>
                      <a:r>
                        <a:rPr lang="es-ES" sz="2000" kern="1200" dirty="0">
                          <a:solidFill>
                            <a:schemeClr val="dk1"/>
                          </a:solidFill>
                          <a:effectLst/>
                          <a:latin typeface="Arial" panose="020B0604020202020204" pitchFamily="34" charset="0"/>
                          <a:ea typeface="+mn-ea"/>
                          <a:cs typeface="Arial" panose="020B0604020202020204" pitchFamily="34" charset="0"/>
                        </a:rPr>
                        <a:t>Considerarán los siguientes aspectos.</a:t>
                      </a:r>
                    </a:p>
                    <a:p>
                      <a:r>
                        <a:rPr lang="es-ES" sz="2000" kern="1200" dirty="0">
                          <a:solidFill>
                            <a:schemeClr val="dk1"/>
                          </a:solidFill>
                          <a:effectLst/>
                          <a:latin typeface="Arial" panose="020B0604020202020204" pitchFamily="34" charset="0"/>
                          <a:ea typeface="+mn-ea"/>
                          <a:cs typeface="Arial" panose="020B0604020202020204" pitchFamily="34" charset="0"/>
                        </a:rPr>
                        <a:t>* Registra si son árboles, arbustos o herbáceas</a:t>
                      </a:r>
                    </a:p>
                    <a:p>
                      <a:r>
                        <a:rPr lang="es-ES" sz="2000" kern="1200" dirty="0">
                          <a:solidFill>
                            <a:schemeClr val="dk1"/>
                          </a:solidFill>
                          <a:effectLst/>
                          <a:latin typeface="Arial" panose="020B0604020202020204" pitchFamily="34" charset="0"/>
                          <a:ea typeface="+mn-ea"/>
                          <a:cs typeface="Arial" panose="020B0604020202020204" pitchFamily="34" charset="0"/>
                        </a:rPr>
                        <a:t>* Diversidad de tipos de plantas y árboles</a:t>
                      </a:r>
                    </a:p>
                    <a:p>
                      <a:r>
                        <a:rPr lang="es-ES" sz="2000" kern="1200" dirty="0">
                          <a:solidFill>
                            <a:schemeClr val="dk1"/>
                          </a:solidFill>
                          <a:effectLst/>
                          <a:latin typeface="Arial" panose="020B0604020202020204" pitchFamily="34" charset="0"/>
                          <a:ea typeface="+mn-ea"/>
                          <a:cs typeface="Arial" panose="020B0604020202020204" pitchFamily="34" charset="0"/>
                        </a:rPr>
                        <a:t>* Tienen regadío o carece de él</a:t>
                      </a:r>
                    </a:p>
                    <a:p>
                      <a:r>
                        <a:rPr lang="es-ES" sz="2000" kern="1200" dirty="0">
                          <a:solidFill>
                            <a:schemeClr val="dk1"/>
                          </a:solidFill>
                          <a:effectLst/>
                          <a:latin typeface="Arial" panose="020B0604020202020204" pitchFamily="34" charset="0"/>
                          <a:ea typeface="+mn-ea"/>
                          <a:cs typeface="Arial" panose="020B0604020202020204" pitchFamily="34" charset="0"/>
                        </a:rPr>
                        <a:t>* Las condiciones del suelo</a:t>
                      </a:r>
                    </a:p>
                    <a:p>
                      <a:r>
                        <a:rPr lang="es-ES" sz="2000" kern="1200" dirty="0">
                          <a:solidFill>
                            <a:schemeClr val="dk1"/>
                          </a:solidFill>
                          <a:effectLst/>
                          <a:latin typeface="Arial" panose="020B0604020202020204" pitchFamily="34" charset="0"/>
                          <a:ea typeface="+mn-ea"/>
                          <a:cs typeface="Arial" panose="020B0604020202020204" pitchFamily="34" charset="0"/>
                        </a:rPr>
                        <a:t>* Enfermedades: follaje decolorado y escaso, plagas</a:t>
                      </a:r>
                    </a:p>
                    <a:p>
                      <a:r>
                        <a:rPr lang="es-ES" sz="2000" kern="1200" dirty="0">
                          <a:solidFill>
                            <a:schemeClr val="dk1"/>
                          </a:solidFill>
                          <a:effectLst/>
                          <a:latin typeface="Arial" panose="020B0604020202020204" pitchFamily="34" charset="0"/>
                          <a:ea typeface="+mn-ea"/>
                          <a:cs typeface="Arial" panose="020B0604020202020204" pitchFamily="34" charset="0"/>
                        </a:rPr>
                        <a:t>* Presenta rasgos de vandalismo: pintas, maltrato.</a:t>
                      </a:r>
                    </a:p>
                    <a:p>
                      <a:r>
                        <a:rPr lang="es-ES" sz="2000" kern="1200" dirty="0">
                          <a:solidFill>
                            <a:schemeClr val="dk1"/>
                          </a:solidFill>
                          <a:effectLst/>
                          <a:latin typeface="Arial" panose="020B0604020202020204" pitchFamily="34" charset="0"/>
                          <a:ea typeface="+mn-ea"/>
                          <a:cs typeface="Arial" panose="020B0604020202020204" pitchFamily="34" charset="0"/>
                        </a:rPr>
                        <a:t>* Alguna otra característica relacionada con la zona de estudio</a:t>
                      </a:r>
                    </a:p>
                    <a:p>
                      <a:r>
                        <a:rPr lang="es-ES" sz="2000" kern="1200" dirty="0">
                          <a:solidFill>
                            <a:schemeClr val="dk1"/>
                          </a:solidFill>
                          <a:effectLst/>
                          <a:latin typeface="Arial" panose="020B0604020202020204" pitchFamily="34" charset="0"/>
                          <a:ea typeface="+mn-ea"/>
                          <a:cs typeface="Arial" panose="020B0604020202020204" pitchFamily="34" charset="0"/>
                        </a:rPr>
                        <a:t>* Tomarán fotografías de las áreas verdes y sus condiciones</a:t>
                      </a:r>
                    </a:p>
                    <a:p>
                      <a:endParaRPr lang="es-ES" sz="24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endParaRPr lang="es-ES"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8937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236371396"/>
              </p:ext>
            </p:extLst>
          </p:nvPr>
        </p:nvGraphicFramePr>
        <p:xfrm>
          <a:off x="157135" y="0"/>
          <a:ext cx="11589024" cy="6888480"/>
        </p:xfrm>
        <a:graphic>
          <a:graphicData uri="http://schemas.openxmlformats.org/drawingml/2006/table">
            <a:tbl>
              <a:tblPr firstRow="1" bandRow="1">
                <a:tableStyleId>{5C22544A-7EE6-4342-B048-85BDC9FD1C3A}</a:tableStyleId>
              </a:tblPr>
              <a:tblGrid>
                <a:gridCol w="2285998">
                  <a:extLst>
                    <a:ext uri="{9D8B030D-6E8A-4147-A177-3AD203B41FA5}">
                      <a16:colId xmlns:a16="http://schemas.microsoft.com/office/drawing/2014/main" val="20000"/>
                    </a:ext>
                  </a:extLst>
                </a:gridCol>
                <a:gridCol w="4711148">
                  <a:extLst>
                    <a:ext uri="{9D8B030D-6E8A-4147-A177-3AD203B41FA5}">
                      <a16:colId xmlns:a16="http://schemas.microsoft.com/office/drawing/2014/main" val="20001"/>
                    </a:ext>
                  </a:extLst>
                </a:gridCol>
                <a:gridCol w="4591878">
                  <a:extLst>
                    <a:ext uri="{9D8B030D-6E8A-4147-A177-3AD203B41FA5}">
                      <a16:colId xmlns:a16="http://schemas.microsoft.com/office/drawing/2014/main" val="20002"/>
                    </a:ext>
                  </a:extLst>
                </a:gridCol>
              </a:tblGrid>
              <a:tr h="2825931">
                <a:tc>
                  <a:txBody>
                    <a:bodyPr/>
                    <a:lstStyle/>
                    <a:p>
                      <a:pPr algn="l"/>
                      <a:r>
                        <a:rPr lang="es-ES" sz="2000" b="1" kern="1200" dirty="0">
                          <a:solidFill>
                            <a:schemeClr val="tx1"/>
                          </a:solidFill>
                          <a:effectLst/>
                          <a:latin typeface="Arial" panose="020B0604020202020204" pitchFamily="34" charset="0"/>
                          <a:ea typeface="+mn-ea"/>
                          <a:cs typeface="Arial" panose="020B0604020202020204" pitchFamily="34" charset="0"/>
                        </a:rPr>
                        <a:t>Organizar la información</a:t>
                      </a:r>
                      <a:endParaRPr lang="es-ES" sz="2000" b="1" dirty="0">
                        <a:solidFill>
                          <a:schemeClr val="tx1"/>
                        </a:solidFill>
                        <a:latin typeface="Arial" panose="020B0604020202020204" pitchFamily="34" charset="0"/>
                        <a:cs typeface="Arial" panose="020B0604020202020204" pitchFamily="34" charset="0"/>
                      </a:endParaRPr>
                    </a:p>
                  </a:txBody>
                  <a:tcPr/>
                </a:tc>
                <a:tc>
                  <a:txBody>
                    <a:bodyPr/>
                    <a:lstStyle/>
                    <a:p>
                      <a:r>
                        <a:rPr lang="es-ES" sz="2200" b="0" kern="1200" dirty="0">
                          <a:solidFill>
                            <a:schemeClr val="tx1"/>
                          </a:solidFill>
                          <a:effectLst/>
                          <a:latin typeface="Arial" panose="020B0604020202020204" pitchFamily="34" charset="0"/>
                          <a:ea typeface="+mn-ea"/>
                          <a:cs typeface="Arial" panose="020B0604020202020204" pitchFamily="34" charset="0"/>
                        </a:rPr>
                        <a:t>La información obtenida en el  campo se registra en el mapa que se elaboró con anterioridad de la colonia. En  él se anotan las características observadas de cada área verde.</a:t>
                      </a:r>
                    </a:p>
                    <a:p>
                      <a:r>
                        <a:rPr lang="es-ES" sz="2200" b="0" kern="1200" dirty="0">
                          <a:solidFill>
                            <a:schemeClr val="tx1"/>
                          </a:solidFill>
                          <a:effectLst/>
                          <a:latin typeface="Arial" panose="020B0604020202020204" pitchFamily="34" charset="0"/>
                          <a:ea typeface="+mn-ea"/>
                          <a:cs typeface="Arial" panose="020B0604020202020204" pitchFamily="34" charset="0"/>
                        </a:rPr>
                        <a:t>Revisamos la información, se interpreta con base a los objetivos que se plantearon en un inicio</a:t>
                      </a:r>
                    </a:p>
                  </a:txBody>
                  <a:tcPr/>
                </a:tc>
                <a:tc>
                  <a:txBody>
                    <a:bodyPr/>
                    <a:lstStyle/>
                    <a:p>
                      <a:endParaRPr lang="es-ES" sz="2200" b="1" kern="1200" dirty="0">
                        <a:solidFill>
                          <a:schemeClr val="tx1"/>
                        </a:solidFill>
                        <a:effectLst/>
                        <a:latin typeface="+mn-lt"/>
                        <a:ea typeface="+mn-ea"/>
                        <a:cs typeface="+mn-cs"/>
                      </a:endParaRPr>
                    </a:p>
                    <a:p>
                      <a:r>
                        <a:rPr lang="es-ES" sz="2200" b="0" kern="1200" dirty="0">
                          <a:solidFill>
                            <a:schemeClr val="tx1"/>
                          </a:solidFill>
                          <a:effectLst/>
                          <a:latin typeface="Arial" panose="020B0604020202020204" pitchFamily="34" charset="0"/>
                          <a:ea typeface="+mn-ea"/>
                          <a:cs typeface="Arial" panose="020B0604020202020204" pitchFamily="34" charset="0"/>
                        </a:rPr>
                        <a:t>Se elaborarán fichas bibliográficas, hemerográficas y de referencias electrónicas. </a:t>
                      </a:r>
                    </a:p>
                    <a:p>
                      <a:r>
                        <a:rPr lang="es-ES" sz="2200" b="0" kern="1200" dirty="0">
                          <a:solidFill>
                            <a:schemeClr val="tx1"/>
                          </a:solidFill>
                          <a:effectLst/>
                          <a:latin typeface="Arial" panose="020B0604020202020204" pitchFamily="34" charset="0"/>
                          <a:ea typeface="+mn-ea"/>
                          <a:cs typeface="Arial" panose="020B0604020202020204" pitchFamily="34" charset="0"/>
                        </a:rPr>
                        <a:t>La información obtenida se registrará en fichas de trabajo para su análisis y se clasificarán de acuerdo a los temas que cubren los objetivos.</a:t>
                      </a:r>
                    </a:p>
                  </a:txBody>
                  <a:tcPr/>
                </a:tc>
                <a:extLst>
                  <a:ext uri="{0D108BD9-81ED-4DB2-BD59-A6C34878D82A}">
                    <a16:rowId xmlns:a16="http://schemas.microsoft.com/office/drawing/2014/main" val="10000"/>
                  </a:ext>
                </a:extLst>
              </a:tr>
              <a:tr h="3648121">
                <a:tc>
                  <a:txBody>
                    <a:bodyPr/>
                    <a:lstStyle/>
                    <a:p>
                      <a:r>
                        <a:rPr lang="es-ES" sz="2000" b="1" dirty="0">
                          <a:latin typeface="Arial" panose="020B0604020202020204" pitchFamily="34" charset="0"/>
                          <a:cs typeface="Arial" panose="020B0604020202020204" pitchFamily="34" charset="0"/>
                        </a:rPr>
                        <a:t>Conclusiones</a:t>
                      </a:r>
                      <a:r>
                        <a:rPr lang="es-ES" sz="2000" b="1" baseline="0" dirty="0">
                          <a:latin typeface="Arial" panose="020B0604020202020204" pitchFamily="34" charset="0"/>
                          <a:cs typeface="Arial" panose="020B0604020202020204" pitchFamily="34" charset="0"/>
                        </a:rPr>
                        <a:t> parciales</a:t>
                      </a:r>
                      <a:endParaRPr lang="es-ES" sz="2000" b="1" dirty="0">
                        <a:latin typeface="Arial" panose="020B0604020202020204" pitchFamily="34" charset="0"/>
                        <a:cs typeface="Arial" panose="020B0604020202020204" pitchFamily="34" charset="0"/>
                      </a:endParaRPr>
                    </a:p>
                  </a:txBody>
                  <a:tcPr/>
                </a:tc>
                <a:tc>
                  <a:txBody>
                    <a:bodyPr/>
                    <a:lstStyle/>
                    <a:p>
                      <a:r>
                        <a:rPr lang="es-ES" sz="2200" kern="1200" dirty="0">
                          <a:solidFill>
                            <a:schemeClr val="dk1"/>
                          </a:solidFill>
                          <a:effectLst/>
                          <a:latin typeface="Arial" panose="020B0604020202020204" pitchFamily="34" charset="0"/>
                          <a:ea typeface="+mn-ea"/>
                          <a:cs typeface="Arial" panose="020B0604020202020204" pitchFamily="34" charset="0"/>
                        </a:rPr>
                        <a:t>¿Cuáles son las  causas y consecuencias del deterioro de las áreas verdes en la colonia Santa María la Ribera?</a:t>
                      </a:r>
                    </a:p>
                    <a:p>
                      <a:r>
                        <a:rPr lang="es-ES" sz="2200" kern="1200" dirty="0">
                          <a:solidFill>
                            <a:schemeClr val="dk1"/>
                          </a:solidFill>
                          <a:effectLst/>
                          <a:latin typeface="Arial" panose="020B0604020202020204" pitchFamily="34" charset="0"/>
                          <a:ea typeface="+mn-ea"/>
                          <a:cs typeface="Arial" panose="020B0604020202020204" pitchFamily="34" charset="0"/>
                        </a:rPr>
                        <a:t>¿Cuál es el proyecto de planificación adecuado para disminuir el deterioro de las áreas verdes e incrementarlas en la colonia Santa María la Ribera?</a:t>
                      </a:r>
                    </a:p>
                    <a:p>
                      <a:r>
                        <a:rPr lang="es-ES" sz="2200" b="1" kern="1200" dirty="0">
                          <a:solidFill>
                            <a:schemeClr val="dk1"/>
                          </a:solidFill>
                          <a:effectLst/>
                          <a:latin typeface="+mn-lt"/>
                          <a:ea typeface="+mn-ea"/>
                          <a:cs typeface="+mn-cs"/>
                        </a:rPr>
                        <a:t> </a:t>
                      </a:r>
                      <a:endParaRPr lang="es-ES" sz="2200" kern="1200" dirty="0">
                        <a:solidFill>
                          <a:schemeClr val="dk1"/>
                        </a:solidFill>
                        <a:effectLst/>
                        <a:latin typeface="+mn-lt"/>
                        <a:ea typeface="+mn-ea"/>
                        <a:cs typeface="+mn-cs"/>
                      </a:endParaRPr>
                    </a:p>
                    <a:p>
                      <a:endParaRPr lang="es-ES" sz="2200" dirty="0"/>
                    </a:p>
                  </a:txBody>
                  <a:tcPr/>
                </a:tc>
                <a:tc>
                  <a:txBody>
                    <a:bodyPr/>
                    <a:lstStyle/>
                    <a:p>
                      <a:r>
                        <a:rPr lang="es-ES" sz="2200" kern="1200" dirty="0">
                          <a:solidFill>
                            <a:schemeClr val="dk1"/>
                          </a:solidFill>
                          <a:effectLst/>
                          <a:latin typeface="Arial" panose="020B0604020202020204" pitchFamily="34" charset="0"/>
                          <a:ea typeface="+mn-ea"/>
                          <a:cs typeface="Arial" panose="020B0604020202020204" pitchFamily="34" charset="0"/>
                        </a:rPr>
                        <a:t>¿Cuáles son las fases de una investigación documental?</a:t>
                      </a:r>
                    </a:p>
                    <a:p>
                      <a:r>
                        <a:rPr lang="es-ES" sz="2200" kern="1200" dirty="0">
                          <a:solidFill>
                            <a:schemeClr val="dk1"/>
                          </a:solidFill>
                          <a:effectLst/>
                          <a:latin typeface="Arial" panose="020B0604020202020204" pitchFamily="34" charset="0"/>
                          <a:ea typeface="+mn-ea"/>
                          <a:cs typeface="Arial" panose="020B0604020202020204" pitchFamily="34" charset="0"/>
                        </a:rPr>
                        <a:t>¿Cuáles son las fases del proceso  en la elaboración de fichas  bibliográficas, hemerográficas y de referencias electrónicas y de trabajo?</a:t>
                      </a:r>
                    </a:p>
                    <a:p>
                      <a:r>
                        <a:rPr lang="es-ES" sz="2200" kern="1200" dirty="0">
                          <a:solidFill>
                            <a:schemeClr val="dk1"/>
                          </a:solidFill>
                          <a:effectLst/>
                          <a:latin typeface="Arial" panose="020B0604020202020204" pitchFamily="34" charset="0"/>
                          <a:ea typeface="+mn-ea"/>
                          <a:cs typeface="Arial" panose="020B0604020202020204" pitchFamily="34" charset="0"/>
                        </a:rPr>
                        <a:t>¿Cuáles son los diferentes tipos de fichas de trabajo?</a:t>
                      </a:r>
                    </a:p>
                    <a:p>
                      <a:endParaRPr lang="es-ES" sz="22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92530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647446571"/>
              </p:ext>
            </p:extLst>
          </p:nvPr>
        </p:nvGraphicFramePr>
        <p:xfrm>
          <a:off x="326571" y="304800"/>
          <a:ext cx="11582400" cy="6126480"/>
        </p:xfrm>
        <a:graphic>
          <a:graphicData uri="http://schemas.openxmlformats.org/drawingml/2006/table">
            <a:tbl>
              <a:tblPr firstRow="1" bandRow="1">
                <a:tableStyleId>{5C22544A-7EE6-4342-B048-85BDC9FD1C3A}</a:tableStyleId>
              </a:tblPr>
              <a:tblGrid>
                <a:gridCol w="3134274">
                  <a:extLst>
                    <a:ext uri="{9D8B030D-6E8A-4147-A177-3AD203B41FA5}">
                      <a16:colId xmlns:a16="http://schemas.microsoft.com/office/drawing/2014/main" val="20000"/>
                    </a:ext>
                  </a:extLst>
                </a:gridCol>
                <a:gridCol w="8448126">
                  <a:extLst>
                    <a:ext uri="{9D8B030D-6E8A-4147-A177-3AD203B41FA5}">
                      <a16:colId xmlns:a16="http://schemas.microsoft.com/office/drawing/2014/main" val="20001"/>
                    </a:ext>
                  </a:extLst>
                </a:gridCol>
              </a:tblGrid>
              <a:tr h="370840">
                <a:tc>
                  <a:txBody>
                    <a:bodyPr/>
                    <a:lstStyle/>
                    <a:p>
                      <a:endParaRPr lang="es-ES" sz="2400" dirty="0">
                        <a:solidFill>
                          <a:schemeClr val="bg1"/>
                        </a:solidFill>
                        <a:latin typeface="Arial" panose="020B0604020202020204" pitchFamily="34" charset="0"/>
                        <a:cs typeface="Arial" panose="020B0604020202020204" pitchFamily="34" charset="0"/>
                      </a:endParaRPr>
                    </a:p>
                    <a:p>
                      <a:endParaRPr lang="es-ES" sz="2400" dirty="0">
                        <a:solidFill>
                          <a:schemeClr val="bg1"/>
                        </a:solidFill>
                        <a:latin typeface="Arial" panose="020B0604020202020204" pitchFamily="34" charset="0"/>
                        <a:cs typeface="Arial" panose="020B0604020202020204" pitchFamily="34" charset="0"/>
                      </a:endParaRPr>
                    </a:p>
                    <a:p>
                      <a:r>
                        <a:rPr lang="es-ES" sz="2400" dirty="0">
                          <a:solidFill>
                            <a:schemeClr val="tx1"/>
                          </a:solidFill>
                          <a:latin typeface="Arial" panose="020B0604020202020204" pitchFamily="34" charset="0"/>
                          <a:cs typeface="Arial" panose="020B0604020202020204" pitchFamily="34" charset="0"/>
                        </a:rPr>
                        <a:t>Conectar</a:t>
                      </a:r>
                    </a:p>
                  </a:txBody>
                  <a:tcPr/>
                </a:tc>
                <a:tc>
                  <a:txBody>
                    <a:bodyPr/>
                    <a:lstStyle/>
                    <a:p>
                      <a:r>
                        <a:rPr lang="es-ES" sz="2200" b="0" kern="1200" dirty="0">
                          <a:solidFill>
                            <a:schemeClr val="tx1"/>
                          </a:solidFill>
                          <a:effectLst/>
                          <a:latin typeface="Arial" panose="020B0604020202020204" pitchFamily="34" charset="0"/>
                          <a:ea typeface="+mn-ea"/>
                          <a:cs typeface="Arial" panose="020B0604020202020204" pitchFamily="34" charset="0"/>
                        </a:rPr>
                        <a:t>Analizamos  la información todas las partes involucradas (profesoras de cada disciplina y estudiantes) y redactamos después de interpretar las fichas de trabajo y mapa  los siguientes puntos:</a:t>
                      </a:r>
                    </a:p>
                    <a:p>
                      <a:r>
                        <a:rPr lang="es-ES" sz="2200" b="0" kern="1200" dirty="0">
                          <a:solidFill>
                            <a:schemeClr val="tx1"/>
                          </a:solidFill>
                          <a:effectLst/>
                          <a:latin typeface="Arial" panose="020B0604020202020204" pitchFamily="34" charset="0"/>
                          <a:ea typeface="+mn-ea"/>
                          <a:cs typeface="Arial" panose="020B0604020202020204" pitchFamily="34" charset="0"/>
                        </a:rPr>
                        <a:t>a) Las condiciones de las áreas verdes de la colonia</a:t>
                      </a:r>
                    </a:p>
                    <a:p>
                      <a:r>
                        <a:rPr lang="es-ES" sz="2200" b="0" kern="1200" dirty="0">
                          <a:solidFill>
                            <a:schemeClr val="tx1"/>
                          </a:solidFill>
                          <a:effectLst/>
                          <a:latin typeface="Arial" panose="020B0604020202020204" pitchFamily="34" charset="0"/>
                          <a:ea typeface="+mn-ea"/>
                          <a:cs typeface="Arial" panose="020B0604020202020204" pitchFamily="34" charset="0"/>
                        </a:rPr>
                        <a:t>b) Las cusas que originan el deterioro de las áreas verdes, haciendo énfasis en las modificaciones que se dan en el espacio por su deterioro,  originadas por las actividades de los seres humanos.</a:t>
                      </a:r>
                    </a:p>
                    <a:p>
                      <a:r>
                        <a:rPr lang="es-ES" sz="2200" b="0" kern="1200" dirty="0">
                          <a:solidFill>
                            <a:schemeClr val="tx1"/>
                          </a:solidFill>
                          <a:effectLst/>
                          <a:latin typeface="Arial" panose="020B0604020202020204" pitchFamily="34" charset="0"/>
                          <a:ea typeface="+mn-ea"/>
                          <a:cs typeface="Arial" panose="020B0604020202020204" pitchFamily="34" charset="0"/>
                        </a:rPr>
                        <a:t>c) La metodología más adecuada para el cuidado de las áreas verdes en las ciudades.</a:t>
                      </a:r>
                    </a:p>
                    <a:p>
                      <a:r>
                        <a:rPr lang="es-ES" sz="2200" b="1" kern="1200" dirty="0">
                          <a:solidFill>
                            <a:schemeClr val="tx1"/>
                          </a:solidFill>
                          <a:effectLst/>
                          <a:latin typeface="Arial" panose="020B0604020202020204" pitchFamily="34" charset="0"/>
                          <a:ea typeface="+mn-ea"/>
                          <a:cs typeface="Arial" panose="020B0604020202020204" pitchFamily="34" charset="0"/>
                        </a:rPr>
                        <a:t>Conclusión.</a:t>
                      </a:r>
                      <a:r>
                        <a:rPr lang="es-ES" sz="2200" b="0" kern="1200" dirty="0">
                          <a:solidFill>
                            <a:schemeClr val="tx1"/>
                          </a:solidFill>
                          <a:effectLst/>
                          <a:latin typeface="Arial" panose="020B0604020202020204" pitchFamily="34" charset="0"/>
                          <a:ea typeface="+mn-ea"/>
                          <a:cs typeface="Arial" panose="020B0604020202020204" pitchFamily="34" charset="0"/>
                        </a:rPr>
                        <a:t> Cuáles son las acciones que se tendrían que realizar para evitar el deterioro y lograr el incremento de las áreas verdes o los bosques de tu localidad.</a:t>
                      </a:r>
                      <a:r>
                        <a:rPr lang="es-ES" sz="2200" b="0" kern="1200" baseline="0" dirty="0">
                          <a:solidFill>
                            <a:schemeClr val="tx1"/>
                          </a:solidFill>
                          <a:effectLst/>
                          <a:latin typeface="Arial" panose="020B0604020202020204" pitchFamily="34" charset="0"/>
                          <a:ea typeface="+mn-ea"/>
                          <a:cs typeface="Arial" panose="020B0604020202020204" pitchFamily="34" charset="0"/>
                        </a:rPr>
                        <a:t> </a:t>
                      </a:r>
                      <a:r>
                        <a:rPr lang="es-ES" sz="2200" b="0" kern="1200" dirty="0">
                          <a:solidFill>
                            <a:schemeClr val="tx1"/>
                          </a:solidFill>
                          <a:effectLst/>
                          <a:latin typeface="Arial" panose="020B0604020202020204" pitchFamily="34" charset="0"/>
                          <a:ea typeface="+mn-ea"/>
                          <a:cs typeface="Arial" panose="020B0604020202020204" pitchFamily="34" charset="0"/>
                        </a:rPr>
                        <a:t> Las acciones</a:t>
                      </a:r>
                      <a:r>
                        <a:rPr lang="es-ES" sz="2200" b="0" kern="1200" baseline="0" dirty="0">
                          <a:solidFill>
                            <a:schemeClr val="tx1"/>
                          </a:solidFill>
                          <a:effectLst/>
                          <a:latin typeface="Arial" panose="020B0604020202020204" pitchFamily="34" charset="0"/>
                          <a:ea typeface="+mn-ea"/>
                          <a:cs typeface="Arial" panose="020B0604020202020204" pitchFamily="34" charset="0"/>
                        </a:rPr>
                        <a:t> se dividen</a:t>
                      </a:r>
                      <a:r>
                        <a:rPr lang="es-ES" sz="2200" b="0" kern="1200" dirty="0">
                          <a:solidFill>
                            <a:schemeClr val="tx1"/>
                          </a:solidFill>
                          <a:effectLst/>
                          <a:latin typeface="Arial" panose="020B0604020202020204" pitchFamily="34" charset="0"/>
                          <a:ea typeface="+mn-ea"/>
                          <a:cs typeface="Arial" panose="020B0604020202020204" pitchFamily="34" charset="0"/>
                        </a:rPr>
                        <a:t> de la siguiente manera, puedes hacer otra propuesta o modificar la siguiente: acciones gubernamentales, acciones de la comunidad, acciones de los escolares.</a:t>
                      </a:r>
                    </a:p>
                    <a:p>
                      <a:endParaRPr lang="es-ES" sz="2200" b="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11783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95124" y="0"/>
            <a:ext cx="2347117" cy="592726"/>
          </a:xfrm>
          <a:prstGeom prst="rect">
            <a:avLst/>
          </a:prstGeom>
        </p:spPr>
        <p:txBody>
          <a:bodyPr wrap="none">
            <a:spAutoFit/>
          </a:bodyPr>
          <a:lstStyle/>
          <a:p>
            <a:pPr algn="ctr">
              <a:lnSpc>
                <a:spcPct val="107000"/>
              </a:lnSpc>
              <a:spcAft>
                <a:spcPts val="0"/>
              </a:spcAft>
            </a:pPr>
            <a:r>
              <a:rPr lang="es-ES"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Evaluación</a:t>
            </a:r>
            <a:endParaRPr lang="es-E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632180050"/>
              </p:ext>
            </p:extLst>
          </p:nvPr>
        </p:nvGraphicFramePr>
        <p:xfrm>
          <a:off x="364568" y="592726"/>
          <a:ext cx="11408227" cy="6126480"/>
        </p:xfrm>
        <a:graphic>
          <a:graphicData uri="http://schemas.openxmlformats.org/drawingml/2006/table">
            <a:tbl>
              <a:tblPr firstRow="1" bandRow="1">
                <a:tableStyleId>{5C22544A-7EE6-4342-B048-85BDC9FD1C3A}</a:tableStyleId>
              </a:tblPr>
              <a:tblGrid>
                <a:gridCol w="6084391">
                  <a:extLst>
                    <a:ext uri="{9D8B030D-6E8A-4147-A177-3AD203B41FA5}">
                      <a16:colId xmlns:a16="http://schemas.microsoft.com/office/drawing/2014/main" val="20000"/>
                    </a:ext>
                  </a:extLst>
                </a:gridCol>
                <a:gridCol w="5323836">
                  <a:extLst>
                    <a:ext uri="{9D8B030D-6E8A-4147-A177-3AD203B41FA5}">
                      <a16:colId xmlns:a16="http://schemas.microsoft.com/office/drawing/2014/main" val="20001"/>
                    </a:ext>
                  </a:extLst>
                </a:gridCol>
              </a:tblGrid>
              <a:tr h="468617">
                <a:tc>
                  <a:txBody>
                    <a:bodyPr/>
                    <a:lstStyle/>
                    <a:p>
                      <a:pPr algn="ctr"/>
                      <a:r>
                        <a:rPr lang="es-ES" sz="2600" dirty="0"/>
                        <a:t>Geografía</a:t>
                      </a:r>
                    </a:p>
                  </a:txBody>
                  <a:tcPr/>
                </a:tc>
                <a:tc>
                  <a:txBody>
                    <a:bodyPr/>
                    <a:lstStyle/>
                    <a:p>
                      <a:pPr algn="ctr"/>
                      <a:r>
                        <a:rPr lang="es-ES" sz="2600" dirty="0"/>
                        <a:t>Lengua</a:t>
                      </a:r>
                      <a:r>
                        <a:rPr lang="es-ES" sz="2600" baseline="0" dirty="0"/>
                        <a:t> española</a:t>
                      </a:r>
                      <a:endParaRPr lang="es-ES" sz="2600" dirty="0"/>
                    </a:p>
                  </a:txBody>
                  <a:tcPr/>
                </a:tc>
                <a:extLst>
                  <a:ext uri="{0D108BD9-81ED-4DB2-BD59-A6C34878D82A}">
                    <a16:rowId xmlns:a16="http://schemas.microsoft.com/office/drawing/2014/main" val="10000"/>
                  </a:ext>
                </a:extLst>
              </a:tr>
              <a:tr h="5418378">
                <a:tc>
                  <a:txBody>
                    <a:bodyPr/>
                    <a:lstStyle/>
                    <a:p>
                      <a:r>
                        <a:rPr lang="es-ES" sz="2600" kern="1200" dirty="0">
                          <a:solidFill>
                            <a:schemeClr val="dk1"/>
                          </a:solidFill>
                          <a:effectLst/>
                          <a:latin typeface="Arial" panose="020B0604020202020204" pitchFamily="34" charset="0"/>
                          <a:ea typeface="+mn-ea"/>
                          <a:cs typeface="Arial" panose="020B0604020202020204" pitchFamily="34" charset="0"/>
                        </a:rPr>
                        <a:t>* Elaboración del mapa de la colonia y la distribución de las áreas verdes con las características que se identificaron durante el trabajo de campo.</a:t>
                      </a:r>
                    </a:p>
                    <a:p>
                      <a:r>
                        <a:rPr lang="es-ES" sz="2600" kern="1200" dirty="0">
                          <a:solidFill>
                            <a:schemeClr val="dk1"/>
                          </a:solidFill>
                          <a:effectLst/>
                          <a:latin typeface="Arial" panose="020B0604020202020204" pitchFamily="34" charset="0"/>
                          <a:ea typeface="+mn-ea"/>
                          <a:cs typeface="Arial" panose="020B0604020202020204" pitchFamily="34" charset="0"/>
                        </a:rPr>
                        <a:t>* Resultados de la investigación documental</a:t>
                      </a:r>
                    </a:p>
                    <a:p>
                      <a:r>
                        <a:rPr lang="es-ES" sz="2600" kern="1200" dirty="0">
                          <a:solidFill>
                            <a:schemeClr val="dk1"/>
                          </a:solidFill>
                          <a:effectLst/>
                          <a:latin typeface="Arial" panose="020B0604020202020204" pitchFamily="34" charset="0"/>
                          <a:ea typeface="+mn-ea"/>
                          <a:cs typeface="Arial" panose="020B0604020202020204" pitchFamily="34" charset="0"/>
                        </a:rPr>
                        <a:t>* Interpretación y análisis de la información de manera escrita.</a:t>
                      </a:r>
                    </a:p>
                    <a:p>
                      <a:r>
                        <a:rPr lang="es-ES" sz="2600" kern="1200" dirty="0">
                          <a:solidFill>
                            <a:schemeClr val="dk1"/>
                          </a:solidFill>
                          <a:effectLst/>
                          <a:latin typeface="Arial" panose="020B0604020202020204" pitchFamily="34" charset="0"/>
                          <a:ea typeface="+mn-ea"/>
                          <a:cs typeface="Arial" panose="020B0604020202020204" pitchFamily="34" charset="0"/>
                        </a:rPr>
                        <a:t>* Trabajo colaborativo</a:t>
                      </a:r>
                    </a:p>
                    <a:p>
                      <a:r>
                        <a:rPr lang="es-ES" sz="2600" kern="1200" dirty="0">
                          <a:solidFill>
                            <a:schemeClr val="dk1"/>
                          </a:solidFill>
                          <a:effectLst/>
                          <a:latin typeface="Arial" panose="020B0604020202020204" pitchFamily="34" charset="0"/>
                          <a:ea typeface="+mn-ea"/>
                          <a:cs typeface="Arial" panose="020B0604020202020204" pitchFamily="34" charset="0"/>
                        </a:rPr>
                        <a:t>* Elaboración de carteles, fotografías, programa en PowerPoint, folletos trípticos</a:t>
                      </a:r>
                    </a:p>
                    <a:p>
                      <a:r>
                        <a:rPr lang="es-ES" sz="2600" kern="1200" dirty="0">
                          <a:solidFill>
                            <a:schemeClr val="dk1"/>
                          </a:solidFill>
                          <a:effectLst/>
                          <a:latin typeface="Arial" panose="020B0604020202020204" pitchFamily="34" charset="0"/>
                          <a:ea typeface="+mn-ea"/>
                          <a:cs typeface="Arial" panose="020B0604020202020204" pitchFamily="34" charset="0"/>
                        </a:rPr>
                        <a:t>* Exposición oral de los resultados del trabajo.</a:t>
                      </a:r>
                      <a:endParaRPr lang="es-ES" sz="2600" dirty="0">
                        <a:latin typeface="Arial" panose="020B0604020202020204" pitchFamily="34" charset="0"/>
                        <a:cs typeface="Arial" panose="020B0604020202020204" pitchFamily="34" charset="0"/>
                      </a:endParaRPr>
                    </a:p>
                  </a:txBody>
                  <a:tcPr/>
                </a:tc>
                <a:tc>
                  <a:txBody>
                    <a:bodyPr/>
                    <a:lstStyle/>
                    <a:p>
                      <a:r>
                        <a:rPr lang="es-ES" sz="2600" kern="1200" dirty="0">
                          <a:solidFill>
                            <a:schemeClr val="dk1"/>
                          </a:solidFill>
                          <a:effectLst/>
                          <a:latin typeface="Arial" panose="020B0604020202020204" pitchFamily="34" charset="0"/>
                          <a:ea typeface="+mn-ea"/>
                          <a:cs typeface="Arial" panose="020B0604020202020204" pitchFamily="34" charset="0"/>
                        </a:rPr>
                        <a:t>* Elaboración correcta  de fichas bibliográficas, hemerográficas, de evidencias electrónicas: y fichas de trabajo.</a:t>
                      </a:r>
                    </a:p>
                    <a:p>
                      <a:r>
                        <a:rPr lang="es-ES" sz="2600" kern="1200" dirty="0">
                          <a:solidFill>
                            <a:schemeClr val="dk1"/>
                          </a:solidFill>
                          <a:effectLst/>
                          <a:latin typeface="Arial" panose="020B0604020202020204" pitchFamily="34" charset="0"/>
                          <a:ea typeface="+mn-ea"/>
                          <a:cs typeface="Arial" panose="020B0604020202020204" pitchFamily="34" charset="0"/>
                        </a:rPr>
                        <a:t>* Revisión de la redacción y ortografía de evidencias y trabajos finales.</a:t>
                      </a:r>
                    </a:p>
                    <a:p>
                      <a:r>
                        <a:rPr lang="es-ES" sz="2600" kern="1200" dirty="0">
                          <a:solidFill>
                            <a:schemeClr val="dk1"/>
                          </a:solidFill>
                          <a:effectLst/>
                          <a:latin typeface="Arial" panose="020B0604020202020204" pitchFamily="34" charset="0"/>
                          <a:ea typeface="+mn-ea"/>
                          <a:cs typeface="Arial" panose="020B0604020202020204" pitchFamily="34" charset="0"/>
                        </a:rPr>
                        <a:t>* Revisión del seguimiento adecuado de la metodología de investigación.</a:t>
                      </a:r>
                      <a:endParaRPr lang="es-ES" sz="2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49757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14400" y="1217915"/>
            <a:ext cx="10376451" cy="1248034"/>
          </a:xfrm>
          <a:prstGeom prst="rect">
            <a:avLst/>
          </a:prstGeom>
        </p:spPr>
        <p:txBody>
          <a:bodyPr wrap="square">
            <a:spAutoFit/>
          </a:bodyPr>
          <a:lstStyle/>
          <a:p>
            <a:pPr algn="ctr">
              <a:lnSpc>
                <a:spcPct val="107000"/>
              </a:lnSpc>
              <a:spcAft>
                <a:spcPts val="800"/>
              </a:spcAft>
            </a:pPr>
            <a:r>
              <a:rPr lang="es-ES"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Curso en el que se plantea llevar a cabo el proyecto  2018-2019</a:t>
            </a:r>
            <a:endParaRPr lang="es-ES"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3048000" y="3035174"/>
            <a:ext cx="6096000" cy="1302921"/>
          </a:xfrm>
          <a:prstGeom prst="rect">
            <a:avLst/>
          </a:prstGeom>
        </p:spPr>
        <p:txBody>
          <a:bodyPr>
            <a:spAutoFit/>
          </a:bodyPr>
          <a:lstStyle/>
          <a:p>
            <a:pPr algn="ctr">
              <a:spcAft>
                <a:spcPts val="800"/>
              </a:spcAft>
            </a:pPr>
            <a:r>
              <a:rPr lang="es-ES" sz="3600" dirty="0">
                <a:solidFill>
                  <a:schemeClr val="bg1"/>
                </a:solidFill>
                <a:latin typeface="Arial" panose="020B0604020202020204" pitchFamily="34" charset="0"/>
                <a:ea typeface="Calibri" panose="020F0502020204030204" pitchFamily="34" charset="0"/>
                <a:cs typeface="Arial" panose="020B0604020202020204" pitchFamily="34" charset="0"/>
              </a:rPr>
              <a:t>Fecha de inicio febrero</a:t>
            </a:r>
          </a:p>
          <a:p>
            <a:pPr algn="ctr">
              <a:spcAft>
                <a:spcPts val="800"/>
              </a:spcAft>
            </a:pPr>
            <a:r>
              <a:rPr lang="es-ES" sz="3600" dirty="0">
                <a:solidFill>
                  <a:schemeClr val="bg1"/>
                </a:solidFill>
                <a:latin typeface="Arial" panose="020B0604020202020204" pitchFamily="34" charset="0"/>
                <a:ea typeface="Calibri" panose="020F0502020204030204" pitchFamily="34" charset="0"/>
                <a:cs typeface="Arial" panose="020B0604020202020204" pitchFamily="34" charset="0"/>
              </a:rPr>
              <a:t>Fecha de término mayo</a:t>
            </a:r>
            <a:endParaRPr lang="es-ES"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8570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14828" t="17900" r="19806" b="6908"/>
          <a:stretch/>
        </p:blipFill>
        <p:spPr bwMode="auto">
          <a:xfrm>
            <a:off x="613458" y="503026"/>
            <a:ext cx="10232020" cy="5961436"/>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4304907" y="86821"/>
            <a:ext cx="3291286" cy="416204"/>
          </a:xfrm>
          <a:prstGeom prst="rect">
            <a:avLst/>
          </a:prstGeom>
        </p:spPr>
        <p:txBody>
          <a:bodyPr wrap="none">
            <a:spAutoFit/>
          </a:bodyPr>
          <a:lstStyle/>
          <a:p>
            <a:pPr algn="ctr">
              <a:lnSpc>
                <a:spcPct val="115000"/>
              </a:lnSpc>
              <a:spcAft>
                <a:spcPts val="0"/>
              </a:spcAft>
            </a:pPr>
            <a:r>
              <a:rPr lang="es-MX" sz="2000" dirty="0">
                <a:solidFill>
                  <a:srgbClr val="000000"/>
                </a:solidFill>
                <a:latin typeface="Arial" panose="020B0604020202020204" pitchFamily="34" charset="0"/>
                <a:ea typeface="Arial" panose="020B0604020202020204" pitchFamily="34" charset="0"/>
              </a:rPr>
              <a:t>Formato de autoevaluación</a:t>
            </a:r>
            <a:endParaRPr lang="es-MX" sz="20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86558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4096" t="21316" r="16324" b="12114"/>
          <a:stretch/>
        </p:blipFill>
        <p:spPr bwMode="auto">
          <a:xfrm>
            <a:off x="486138" y="462987"/>
            <a:ext cx="11435784" cy="6125789"/>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4726328" y="112741"/>
            <a:ext cx="6096000" cy="729430"/>
          </a:xfrm>
          <a:prstGeom prst="rect">
            <a:avLst/>
          </a:prstGeom>
        </p:spPr>
        <p:txBody>
          <a:bodyPr>
            <a:spAutoFit/>
          </a:bodyPr>
          <a:lstStyle/>
          <a:p>
            <a:pPr>
              <a:lnSpc>
                <a:spcPct val="115000"/>
              </a:lnSpc>
              <a:spcAft>
                <a:spcPts val="0"/>
              </a:spcAft>
            </a:pPr>
            <a:r>
              <a:rPr lang="es-MX" dirty="0">
                <a:solidFill>
                  <a:srgbClr val="000000"/>
                </a:solidFill>
                <a:latin typeface="Arial" panose="020B0604020202020204" pitchFamily="34" charset="0"/>
                <a:ea typeface="Arial" panose="020B0604020202020204" pitchFamily="34" charset="0"/>
              </a:rPr>
              <a:t>Formato de coevaluación</a:t>
            </a:r>
            <a:endParaRPr lang="es-MX" sz="105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dirty="0">
                <a:solidFill>
                  <a:srgbClr val="000000"/>
                </a:solidFill>
                <a:latin typeface="Arial" panose="020B0604020202020204" pitchFamily="34" charset="0"/>
                <a:ea typeface="Arial" panose="020B0604020202020204" pitchFamily="34" charset="0"/>
              </a:rPr>
              <a:t> </a:t>
            </a:r>
            <a:endParaRPr lang="es-MX" sz="105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266339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47497" y="0"/>
            <a:ext cx="6692858" cy="530145"/>
          </a:xfrm>
          <a:prstGeom prst="rect">
            <a:avLst/>
          </a:prstGeom>
        </p:spPr>
        <p:txBody>
          <a:bodyPr wrap="none">
            <a:spAutoFit/>
          </a:bodyPr>
          <a:lstStyle/>
          <a:p>
            <a:pPr>
              <a:lnSpc>
                <a:spcPct val="107000"/>
              </a:lnSpc>
              <a:spcAft>
                <a:spcPts val="0"/>
              </a:spcAft>
            </a:pPr>
            <a:r>
              <a:rPr lang="es-ES"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5.h Reflexión. Grupo interdisciplinario</a:t>
            </a:r>
            <a:endParaRPr lang="es-E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p:cNvGraphicFramePr>
            <a:graphicFrameLocks noGrp="1"/>
          </p:cNvGraphicFramePr>
          <p:nvPr>
            <p:extLst>
              <p:ext uri="{D42A27DB-BD31-4B8C-83A1-F6EECF244321}">
                <p14:modId xmlns:p14="http://schemas.microsoft.com/office/powerpoint/2010/main" val="1837447177"/>
              </p:ext>
            </p:extLst>
          </p:nvPr>
        </p:nvGraphicFramePr>
        <p:xfrm>
          <a:off x="174169" y="530145"/>
          <a:ext cx="11778344" cy="5760720"/>
        </p:xfrm>
        <a:graphic>
          <a:graphicData uri="http://schemas.openxmlformats.org/drawingml/2006/table">
            <a:tbl>
              <a:tblPr firstRow="1" bandRow="1">
                <a:tableStyleId>{5C22544A-7EE6-4342-B048-85BDC9FD1C3A}</a:tableStyleId>
              </a:tblPr>
              <a:tblGrid>
                <a:gridCol w="2264231">
                  <a:extLst>
                    <a:ext uri="{9D8B030D-6E8A-4147-A177-3AD203B41FA5}">
                      <a16:colId xmlns:a16="http://schemas.microsoft.com/office/drawing/2014/main" val="20000"/>
                    </a:ext>
                  </a:extLst>
                </a:gridCol>
                <a:gridCol w="3026229">
                  <a:extLst>
                    <a:ext uri="{9D8B030D-6E8A-4147-A177-3AD203B41FA5}">
                      <a16:colId xmlns:a16="http://schemas.microsoft.com/office/drawing/2014/main" val="20001"/>
                    </a:ext>
                  </a:extLst>
                </a:gridCol>
                <a:gridCol w="3701142">
                  <a:extLst>
                    <a:ext uri="{9D8B030D-6E8A-4147-A177-3AD203B41FA5}">
                      <a16:colId xmlns:a16="http://schemas.microsoft.com/office/drawing/2014/main" val="20002"/>
                    </a:ext>
                  </a:extLst>
                </a:gridCol>
                <a:gridCol w="2786742">
                  <a:extLst>
                    <a:ext uri="{9D8B030D-6E8A-4147-A177-3AD203B41FA5}">
                      <a16:colId xmlns:a16="http://schemas.microsoft.com/office/drawing/2014/main" val="20003"/>
                    </a:ext>
                  </a:extLst>
                </a:gridCol>
              </a:tblGrid>
              <a:tr h="0">
                <a:tc>
                  <a:txBody>
                    <a:bodyPr/>
                    <a:lstStyle/>
                    <a:p>
                      <a:endParaRPr lang="es-ES" dirty="0"/>
                    </a:p>
                  </a:txBody>
                  <a:tcPr/>
                </a:tc>
                <a:tc>
                  <a:txBody>
                    <a:bodyPr/>
                    <a:lstStyle/>
                    <a:p>
                      <a:pPr algn="ctr"/>
                      <a:r>
                        <a:rPr lang="es-ES" sz="2400" dirty="0">
                          <a:latin typeface="Arial" panose="020B0604020202020204" pitchFamily="34" charset="0"/>
                          <a:cs typeface="Arial" panose="020B0604020202020204" pitchFamily="34" charset="0"/>
                        </a:rPr>
                        <a:t>Avances</a:t>
                      </a:r>
                    </a:p>
                  </a:txBody>
                  <a:tcPr/>
                </a:tc>
                <a:tc>
                  <a:txBody>
                    <a:bodyPr/>
                    <a:lstStyle/>
                    <a:p>
                      <a:pPr algn="ctr"/>
                      <a:r>
                        <a:rPr lang="es-ES" sz="2400" dirty="0">
                          <a:latin typeface="Arial" panose="020B0604020202020204" pitchFamily="34" charset="0"/>
                          <a:cs typeface="Arial" panose="020B0604020202020204" pitchFamily="34" charset="0"/>
                        </a:rPr>
                        <a:t>Tropiezos</a:t>
                      </a:r>
                    </a:p>
                  </a:txBody>
                  <a:tcPr/>
                </a:tc>
                <a:tc>
                  <a:txBody>
                    <a:bodyPr/>
                    <a:lstStyle/>
                    <a:p>
                      <a:pPr algn="ctr"/>
                      <a:r>
                        <a:rPr lang="es-ES" sz="2400" dirty="0">
                          <a:latin typeface="Arial" panose="020B0604020202020204" pitchFamily="34" charset="0"/>
                          <a:cs typeface="Arial" panose="020B0604020202020204" pitchFamily="34" charset="0"/>
                        </a:rPr>
                        <a:t>Soluciones</a:t>
                      </a:r>
                    </a:p>
                  </a:txBody>
                  <a:tcPr/>
                </a:tc>
                <a:extLst>
                  <a:ext uri="{0D108BD9-81ED-4DB2-BD59-A6C34878D82A}">
                    <a16:rowId xmlns:a16="http://schemas.microsoft.com/office/drawing/2014/main" val="10000"/>
                  </a:ext>
                </a:extLst>
              </a:tr>
              <a:tr h="665970">
                <a:tc>
                  <a:txBody>
                    <a:bodyPr/>
                    <a:lstStyle/>
                    <a:p>
                      <a:r>
                        <a:rPr lang="es-ES" sz="2400" dirty="0">
                          <a:solidFill>
                            <a:schemeClr val="bg1"/>
                          </a:solidFill>
                          <a:latin typeface="Arial" panose="020B0604020202020204" pitchFamily="34" charset="0"/>
                          <a:cs typeface="Arial" panose="020B0604020202020204" pitchFamily="34" charset="0"/>
                        </a:rPr>
                        <a:t>Trabajo cooperativo de los profesores</a:t>
                      </a:r>
                    </a:p>
                  </a:txBody>
                  <a:tcPr/>
                </a:tc>
                <a:tc>
                  <a:txBody>
                    <a:bodyPr/>
                    <a:lstStyle/>
                    <a:p>
                      <a:r>
                        <a:rPr lang="es-ES" sz="2400" dirty="0">
                          <a:solidFill>
                            <a:schemeClr val="bg1"/>
                          </a:solidFill>
                          <a:latin typeface="Arial" panose="020B0604020202020204" pitchFamily="34" charset="0"/>
                          <a:cs typeface="Arial" panose="020B0604020202020204" pitchFamily="34" charset="0"/>
                        </a:rPr>
                        <a:t>Fue posible la integración de los equipos entre profesores de diferentes</a:t>
                      </a:r>
                      <a:r>
                        <a:rPr lang="es-ES" sz="2400" baseline="0" dirty="0">
                          <a:solidFill>
                            <a:schemeClr val="bg1"/>
                          </a:solidFill>
                          <a:latin typeface="Arial" panose="020B0604020202020204" pitchFamily="34" charset="0"/>
                          <a:cs typeface="Arial" panose="020B0604020202020204" pitchFamily="34" charset="0"/>
                        </a:rPr>
                        <a:t> disciplinas</a:t>
                      </a:r>
                      <a:endParaRPr lang="es-ES" sz="2400" dirty="0">
                        <a:solidFill>
                          <a:schemeClr val="bg1"/>
                        </a:solidFill>
                        <a:latin typeface="Arial" panose="020B0604020202020204" pitchFamily="34" charset="0"/>
                        <a:cs typeface="Arial" panose="020B0604020202020204" pitchFamily="34" charset="0"/>
                      </a:endParaRPr>
                    </a:p>
                  </a:txBody>
                  <a:tcPr/>
                </a:tc>
                <a:tc>
                  <a:txBody>
                    <a:bodyPr/>
                    <a:lstStyle/>
                    <a:p>
                      <a:r>
                        <a:rPr lang="es-ES" sz="2400" dirty="0">
                          <a:solidFill>
                            <a:schemeClr val="bg1"/>
                          </a:solidFill>
                          <a:latin typeface="Arial" panose="020B0604020202020204" pitchFamily="34" charset="0"/>
                          <a:cs typeface="Arial" panose="020B0604020202020204" pitchFamily="34" charset="0"/>
                        </a:rPr>
                        <a:t>Los horarios diversos</a:t>
                      </a:r>
                      <a:r>
                        <a:rPr lang="es-ES" sz="2400" baseline="0" dirty="0">
                          <a:solidFill>
                            <a:schemeClr val="bg1"/>
                          </a:solidFill>
                          <a:latin typeface="Arial" panose="020B0604020202020204" pitchFamily="34" charset="0"/>
                          <a:cs typeface="Arial" panose="020B0604020202020204" pitchFamily="34" charset="0"/>
                        </a:rPr>
                        <a:t> de los profesores</a:t>
                      </a:r>
                      <a:endParaRPr lang="es-ES" sz="2400" dirty="0">
                        <a:solidFill>
                          <a:schemeClr val="bg1"/>
                        </a:solidFill>
                        <a:latin typeface="Arial" panose="020B0604020202020204" pitchFamily="34" charset="0"/>
                        <a:cs typeface="Arial" panose="020B0604020202020204" pitchFamily="34" charset="0"/>
                      </a:endParaRPr>
                    </a:p>
                  </a:txBody>
                  <a:tcPr/>
                </a:tc>
                <a:tc>
                  <a:txBody>
                    <a:bodyPr/>
                    <a:lstStyle/>
                    <a:p>
                      <a:r>
                        <a:rPr lang="es-ES" sz="2400" dirty="0">
                          <a:solidFill>
                            <a:schemeClr val="bg1"/>
                          </a:solidFill>
                          <a:latin typeface="Arial" panose="020B0604020202020204" pitchFamily="34" charset="0"/>
                          <a:cs typeface="Arial" panose="020B0604020202020204" pitchFamily="34" charset="0"/>
                        </a:rPr>
                        <a:t>Se estableció la comunicación a través de chats y e reuniones en horarios después de clases</a:t>
                      </a:r>
                    </a:p>
                  </a:txBody>
                  <a:tcPr/>
                </a:tc>
                <a:extLst>
                  <a:ext uri="{0D108BD9-81ED-4DB2-BD59-A6C34878D82A}">
                    <a16:rowId xmlns:a16="http://schemas.microsoft.com/office/drawing/2014/main" val="10001"/>
                  </a:ext>
                </a:extLst>
              </a:tr>
              <a:tr h="692033">
                <a:tc>
                  <a:txBody>
                    <a:bodyPr/>
                    <a:lstStyle/>
                    <a:p>
                      <a:r>
                        <a:rPr lang="es-ES" sz="2400" dirty="0">
                          <a:solidFill>
                            <a:schemeClr val="bg1"/>
                          </a:solidFill>
                          <a:latin typeface="Arial" panose="020B0604020202020204" pitchFamily="34" charset="0"/>
                          <a:cs typeface="Arial" panose="020B0604020202020204" pitchFamily="34" charset="0"/>
                        </a:rPr>
                        <a:t>Proceso de planeación</a:t>
                      </a:r>
                    </a:p>
                  </a:txBody>
                  <a:tcPr/>
                </a:tc>
                <a:tc>
                  <a:txBody>
                    <a:bodyPr/>
                    <a:lstStyle/>
                    <a:p>
                      <a:r>
                        <a:rPr lang="es-ES" sz="2400" dirty="0">
                          <a:solidFill>
                            <a:schemeClr val="bg1"/>
                          </a:solidFill>
                          <a:latin typeface="Arial" panose="020B0604020202020204" pitchFamily="34" charset="0"/>
                          <a:cs typeface="Arial" panose="020B0604020202020204" pitchFamily="34" charset="0"/>
                        </a:rPr>
                        <a:t>Cada equipo planifica sus actividades para integrar</a:t>
                      </a:r>
                      <a:r>
                        <a:rPr lang="es-ES" sz="2400" baseline="0" dirty="0">
                          <a:solidFill>
                            <a:schemeClr val="bg1"/>
                          </a:solidFill>
                          <a:latin typeface="Arial" panose="020B0604020202020204" pitchFamily="34" charset="0"/>
                          <a:cs typeface="Arial" panose="020B0604020202020204" pitchFamily="34" charset="0"/>
                        </a:rPr>
                        <a:t> el proyecto y las actividades a realizar con los estudiantes</a:t>
                      </a:r>
                      <a:endParaRPr lang="es-ES" sz="2400" dirty="0">
                        <a:solidFill>
                          <a:schemeClr val="bg1"/>
                        </a:solidFill>
                        <a:latin typeface="Arial" panose="020B0604020202020204" pitchFamily="34" charset="0"/>
                        <a:cs typeface="Arial" panose="020B0604020202020204" pitchFamily="34" charset="0"/>
                      </a:endParaRPr>
                    </a:p>
                  </a:txBody>
                  <a:tcPr/>
                </a:tc>
                <a:tc>
                  <a:txBody>
                    <a:bodyPr/>
                    <a:lstStyle/>
                    <a:p>
                      <a:r>
                        <a:rPr lang="es-ES" sz="2400" dirty="0">
                          <a:solidFill>
                            <a:schemeClr val="bg1"/>
                          </a:solidFill>
                          <a:latin typeface="Arial" panose="020B0604020202020204" pitchFamily="34" charset="0"/>
                          <a:cs typeface="Arial" panose="020B0604020202020204" pitchFamily="34" charset="0"/>
                        </a:rPr>
                        <a:t>La</a:t>
                      </a:r>
                      <a:r>
                        <a:rPr lang="es-ES" sz="2400" baseline="0" dirty="0">
                          <a:solidFill>
                            <a:schemeClr val="bg1"/>
                          </a:solidFill>
                          <a:latin typeface="Arial" panose="020B0604020202020204" pitchFamily="34" charset="0"/>
                          <a:cs typeface="Arial" panose="020B0604020202020204" pitchFamily="34" charset="0"/>
                        </a:rPr>
                        <a:t> planificación de los proyectos tuvo complicaciones por la falta de guía para realizarlo. La coordinadora inicial del proyecto dejó de laborar en el  colegio</a:t>
                      </a:r>
                      <a:endParaRPr lang="es-ES" sz="2400" dirty="0">
                        <a:solidFill>
                          <a:schemeClr val="bg1"/>
                        </a:solidFill>
                        <a:latin typeface="Arial" panose="020B0604020202020204" pitchFamily="34" charset="0"/>
                        <a:cs typeface="Arial" panose="020B0604020202020204" pitchFamily="34" charset="0"/>
                      </a:endParaRPr>
                    </a:p>
                  </a:txBody>
                  <a:tcPr/>
                </a:tc>
                <a:tc>
                  <a:txBody>
                    <a:bodyPr/>
                    <a:lstStyle/>
                    <a:p>
                      <a:r>
                        <a:rPr lang="es-ES" sz="2400" dirty="0">
                          <a:solidFill>
                            <a:schemeClr val="bg1"/>
                          </a:solidFill>
                          <a:latin typeface="Arial" panose="020B0604020202020204" pitchFamily="34" charset="0"/>
                          <a:cs typeface="Arial" panose="020B0604020202020204" pitchFamily="34" charset="0"/>
                        </a:rPr>
                        <a:t>Superamos los tropiezos, con la integración solidaria de los profesores. </a:t>
                      </a:r>
                    </a:p>
                    <a:p>
                      <a:r>
                        <a:rPr lang="es-ES" sz="2400" dirty="0">
                          <a:solidFill>
                            <a:schemeClr val="bg1"/>
                          </a:solidFill>
                          <a:latin typeface="Arial" panose="020B0604020202020204" pitchFamily="34" charset="0"/>
                          <a:cs typeface="Arial" panose="020B0604020202020204" pitchFamily="34" charset="0"/>
                        </a:rPr>
                        <a:t>La colaboración</a:t>
                      </a:r>
                      <a:r>
                        <a:rPr lang="es-ES" sz="2400" baseline="0" dirty="0">
                          <a:solidFill>
                            <a:schemeClr val="bg1"/>
                          </a:solidFill>
                          <a:latin typeface="Arial" panose="020B0604020202020204" pitchFamily="34" charset="0"/>
                          <a:cs typeface="Arial" panose="020B0604020202020204" pitchFamily="34" charset="0"/>
                        </a:rPr>
                        <a:t> entre todos fue determinante</a:t>
                      </a:r>
                      <a:endParaRPr lang="es-ES" sz="2400" dirty="0">
                        <a:solidFill>
                          <a:schemeClr val="bg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49744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24667" y="186652"/>
            <a:ext cx="7463903" cy="530145"/>
          </a:xfrm>
          <a:prstGeom prst="rect">
            <a:avLst/>
          </a:prstGeom>
        </p:spPr>
        <p:txBody>
          <a:bodyPr wrap="none">
            <a:spAutoFit/>
          </a:bodyPr>
          <a:lstStyle/>
          <a:p>
            <a:pPr algn="ctr">
              <a:lnSpc>
                <a:spcPct val="107000"/>
              </a:lnSpc>
              <a:spcAft>
                <a:spcPts val="0"/>
              </a:spcAft>
            </a:pPr>
            <a:r>
              <a:rPr lang="es-ES"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5.i Organizador gráfico. Preguntas esenciales</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p:nvPr/>
        </p:nvPicPr>
        <p:blipFill rotWithShape="1">
          <a:blip r:embed="rId2"/>
          <a:srcRect l="4791" t="26309" r="5833" b="10405"/>
          <a:stretch/>
        </p:blipFill>
        <p:spPr bwMode="auto">
          <a:xfrm>
            <a:off x="631371" y="716798"/>
            <a:ext cx="10968201" cy="603576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7884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16137" y="135740"/>
            <a:ext cx="7205819" cy="530145"/>
          </a:xfrm>
          <a:prstGeom prst="rect">
            <a:avLst/>
          </a:prstGeom>
        </p:spPr>
        <p:txBody>
          <a:bodyPr wrap="none">
            <a:spAutoFit/>
          </a:bodyPr>
          <a:lstStyle/>
          <a:p>
            <a:pPr>
              <a:lnSpc>
                <a:spcPct val="107000"/>
              </a:lnSpc>
              <a:spcAft>
                <a:spcPts val="0"/>
              </a:spcAft>
            </a:pPr>
            <a:r>
              <a:rPr lang="es-ES"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Organizador gráfico. Proceso de indagación</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p:nvPr/>
        </p:nvPicPr>
        <p:blipFill rotWithShape="1">
          <a:blip r:embed="rId2"/>
          <a:srcRect l="22145" t="18931" r="7500" b="10543"/>
          <a:stretch/>
        </p:blipFill>
        <p:spPr bwMode="auto">
          <a:xfrm>
            <a:off x="520505" y="787791"/>
            <a:ext cx="11000935" cy="58802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7184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77644" y="0"/>
            <a:ext cx="5283241" cy="553357"/>
          </a:xfrm>
          <a:prstGeom prst="rect">
            <a:avLst/>
          </a:prstGeom>
        </p:spPr>
        <p:txBody>
          <a:bodyPr wrap="none">
            <a:spAutoFit/>
          </a:bodyPr>
          <a:lstStyle/>
          <a:p>
            <a:pPr>
              <a:lnSpc>
                <a:spcPct val="107000"/>
              </a:lnSpc>
              <a:spcAft>
                <a:spcPts val="0"/>
              </a:spcAft>
            </a:pPr>
            <a:r>
              <a:rPr lang="es-ES"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e) Análisis de Mesa de expertos</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p:nvPr/>
        </p:nvPicPr>
        <p:blipFill rotWithShape="1">
          <a:blip r:embed="rId2"/>
          <a:srcRect l="10583" t="18964" r="6338" b="16617"/>
          <a:stretch/>
        </p:blipFill>
        <p:spPr bwMode="auto">
          <a:xfrm>
            <a:off x="304800" y="530145"/>
            <a:ext cx="11383616" cy="59359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135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7638" t="18362" r="16040" b="9994"/>
          <a:stretch/>
        </p:blipFill>
        <p:spPr bwMode="auto">
          <a:xfrm>
            <a:off x="239486" y="261257"/>
            <a:ext cx="11604171" cy="633548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93942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8874" t="23781" r="15687" b="7887"/>
          <a:stretch/>
        </p:blipFill>
        <p:spPr bwMode="auto">
          <a:xfrm>
            <a:off x="261257" y="195944"/>
            <a:ext cx="11495314" cy="6422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48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1141" t="22910" r="46587" b="8782"/>
          <a:stretch/>
        </p:blipFill>
        <p:spPr bwMode="auto">
          <a:xfrm>
            <a:off x="1676400" y="239485"/>
            <a:ext cx="7467600" cy="63790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65485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05702" y="67714"/>
            <a:ext cx="3073470" cy="553357"/>
          </a:xfrm>
          <a:prstGeom prst="rect">
            <a:avLst/>
          </a:prstGeom>
        </p:spPr>
        <p:txBody>
          <a:bodyPr wrap="none">
            <a:spAutoFit/>
          </a:bodyPr>
          <a:lstStyle/>
          <a:p>
            <a:pPr>
              <a:lnSpc>
                <a:spcPct val="107000"/>
              </a:lnSpc>
              <a:spcAft>
                <a:spcPts val="0"/>
              </a:spcAft>
            </a:pPr>
            <a:r>
              <a:rPr lang="es-ES"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g) E.I.P. Resumen</a:t>
            </a:r>
            <a:endParaRPr lang="es-E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rotWithShape="1">
          <a:blip r:embed="rId2"/>
          <a:srcRect l="20237" t="5726" r="20932" b="19076"/>
          <a:stretch/>
        </p:blipFill>
        <p:spPr bwMode="auto">
          <a:xfrm>
            <a:off x="555585" y="621071"/>
            <a:ext cx="10995949" cy="60690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70339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76536" y="1831553"/>
            <a:ext cx="10595113" cy="1591269"/>
          </a:xfrm>
          <a:prstGeom prst="rect">
            <a:avLst/>
          </a:prstGeom>
        </p:spPr>
        <p:txBody>
          <a:bodyPr wrap="square">
            <a:spAutoFit/>
          </a:bodyPr>
          <a:lstStyle/>
          <a:p>
            <a:pPr algn="ctr">
              <a:lnSpc>
                <a:spcPct val="107000"/>
              </a:lnSpc>
              <a:spcAft>
                <a:spcPts val="800"/>
              </a:spcAft>
            </a:pPr>
            <a:r>
              <a:rPr lang="es-ES" sz="4400" dirty="0">
                <a:solidFill>
                  <a:schemeClr val="bg1"/>
                </a:solidFill>
                <a:latin typeface="Arial" panose="020B0604020202020204" pitchFamily="34" charset="0"/>
                <a:ea typeface="Calibri" panose="020F0502020204030204" pitchFamily="34" charset="0"/>
                <a:cs typeface="Arial" panose="020B0604020202020204" pitchFamily="34" charset="0"/>
              </a:rPr>
              <a:t>Nombre del proyecto</a:t>
            </a:r>
          </a:p>
          <a:p>
            <a:pPr algn="ctr">
              <a:lnSpc>
                <a:spcPct val="107000"/>
              </a:lnSpc>
              <a:spcAft>
                <a:spcPts val="800"/>
              </a:spcAft>
            </a:pPr>
            <a:r>
              <a:rPr lang="es-ES" sz="4400" dirty="0">
                <a:solidFill>
                  <a:schemeClr val="bg1"/>
                </a:solidFill>
                <a:latin typeface="Arial" panose="020B0604020202020204" pitchFamily="34" charset="0"/>
                <a:ea typeface="Calibri" panose="020F0502020204030204" pitchFamily="34" charset="0"/>
                <a:cs typeface="Arial" panose="020B0604020202020204" pitchFamily="34" charset="0"/>
              </a:rPr>
              <a:t>“Plan verde</a:t>
            </a:r>
            <a:r>
              <a:rPr lang="es-ES" sz="3600" dirty="0">
                <a:solidFill>
                  <a:schemeClr val="bg1"/>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455139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l="20499" t="16449" r="20355" b="5169"/>
          <a:stretch/>
        </p:blipFill>
        <p:spPr bwMode="auto">
          <a:xfrm>
            <a:off x="844952" y="243068"/>
            <a:ext cx="10301468" cy="64702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7702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19410" t="9353" r="19815" b="14207"/>
          <a:stretch/>
        </p:blipFill>
        <p:spPr bwMode="auto">
          <a:xfrm>
            <a:off x="802888" y="-1"/>
            <a:ext cx="10192214" cy="67353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7067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19774" t="9998" r="19087" b="10979"/>
          <a:stretch/>
        </p:blipFill>
        <p:spPr bwMode="auto">
          <a:xfrm>
            <a:off x="635620" y="100360"/>
            <a:ext cx="10816682" cy="65903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9594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0862" t="13869" r="19631" b="10334"/>
          <a:stretch/>
        </p:blipFill>
        <p:spPr bwMode="auto">
          <a:xfrm>
            <a:off x="624468" y="89210"/>
            <a:ext cx="10783229" cy="66572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297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20135" t="15804" r="20721" b="19688"/>
          <a:stretch/>
        </p:blipFill>
        <p:spPr bwMode="auto">
          <a:xfrm>
            <a:off x="535259" y="211873"/>
            <a:ext cx="10905891" cy="64900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34645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20862" t="20964" r="20539" b="4529"/>
          <a:stretch/>
        </p:blipFill>
        <p:spPr bwMode="auto">
          <a:xfrm>
            <a:off x="267629" y="156117"/>
            <a:ext cx="11229278" cy="65903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0209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18762" t="16199" r="19587" b="2809"/>
          <a:stretch/>
        </p:blipFill>
        <p:spPr bwMode="auto">
          <a:xfrm>
            <a:off x="892098" y="457200"/>
            <a:ext cx="10526751" cy="60328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6725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18686" t="17415" r="19984" b="2260"/>
          <a:stretch/>
        </p:blipFill>
        <p:spPr bwMode="auto">
          <a:xfrm>
            <a:off x="769435" y="379141"/>
            <a:ext cx="10783228" cy="60105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13452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20967" t="7642" r="20646" b="15934"/>
          <a:stretch/>
        </p:blipFill>
        <p:spPr bwMode="auto">
          <a:xfrm>
            <a:off x="724829" y="367990"/>
            <a:ext cx="10805532" cy="62335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13221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21224" t="9030" r="20709" b="14511"/>
          <a:stretch/>
        </p:blipFill>
        <p:spPr bwMode="auto">
          <a:xfrm>
            <a:off x="691377" y="379141"/>
            <a:ext cx="10850136" cy="60885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815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386555217"/>
              </p:ext>
            </p:extLst>
          </p:nvPr>
        </p:nvGraphicFramePr>
        <p:xfrm>
          <a:off x="684213" y="675323"/>
          <a:ext cx="11052314" cy="5827395"/>
        </p:xfrm>
        <a:graphic>
          <a:graphicData uri="http://schemas.openxmlformats.org/drawingml/2006/table">
            <a:tbl>
              <a:tblPr firstRow="1" bandRow="1">
                <a:tableStyleId>{5C22544A-7EE6-4342-B048-85BDC9FD1C3A}</a:tableStyleId>
              </a:tblPr>
              <a:tblGrid>
                <a:gridCol w="7516812">
                  <a:extLst>
                    <a:ext uri="{9D8B030D-6E8A-4147-A177-3AD203B41FA5}">
                      <a16:colId xmlns:a16="http://schemas.microsoft.com/office/drawing/2014/main" val="20000"/>
                    </a:ext>
                  </a:extLst>
                </a:gridCol>
                <a:gridCol w="3535502">
                  <a:extLst>
                    <a:ext uri="{9D8B030D-6E8A-4147-A177-3AD203B41FA5}">
                      <a16:colId xmlns:a16="http://schemas.microsoft.com/office/drawing/2014/main" val="20001"/>
                    </a:ext>
                  </a:extLst>
                </a:gridCol>
              </a:tblGrid>
              <a:tr h="605675">
                <a:tc>
                  <a:txBody>
                    <a:bodyPr/>
                    <a:lstStyle/>
                    <a:p>
                      <a:pPr algn="ctr"/>
                      <a:r>
                        <a:rPr lang="es-ES" sz="2800" b="1" dirty="0">
                          <a:solidFill>
                            <a:schemeClr val="tx1"/>
                          </a:solidFill>
                          <a:latin typeface="Arial" panose="020B0604020202020204" pitchFamily="34" charset="0"/>
                          <a:cs typeface="Arial" panose="020B0604020202020204" pitchFamily="34" charset="0"/>
                        </a:rPr>
                        <a:t>Contenido</a:t>
                      </a:r>
                    </a:p>
                  </a:txBody>
                  <a:tcPr/>
                </a:tc>
                <a:tc>
                  <a:txBody>
                    <a:bodyPr/>
                    <a:lstStyle/>
                    <a:p>
                      <a:pPr algn="ctr"/>
                      <a:r>
                        <a:rPr lang="es-ES" sz="2800" b="1" dirty="0">
                          <a:solidFill>
                            <a:schemeClr val="tx1"/>
                          </a:solidFill>
                          <a:latin typeface="Arial" panose="020B0604020202020204" pitchFamily="34" charset="0"/>
                          <a:cs typeface="Arial" panose="020B0604020202020204" pitchFamily="34" charset="0"/>
                        </a:rPr>
                        <a:t>Nº</a:t>
                      </a:r>
                      <a:r>
                        <a:rPr lang="es-ES" sz="2800" b="1" baseline="0" dirty="0">
                          <a:solidFill>
                            <a:schemeClr val="tx1"/>
                          </a:solidFill>
                          <a:latin typeface="Arial" panose="020B0604020202020204" pitchFamily="34" charset="0"/>
                          <a:cs typeface="Arial" panose="020B0604020202020204" pitchFamily="34" charset="0"/>
                        </a:rPr>
                        <a:t> diapositivas</a:t>
                      </a:r>
                      <a:endParaRPr lang="es-ES" sz="28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08738">
                <a:tc>
                  <a:txBody>
                    <a:bodyPr/>
                    <a:lstStyle/>
                    <a:p>
                      <a:r>
                        <a:rPr lang="es-ES" sz="2000" dirty="0">
                          <a:latin typeface="Arial" panose="020B0604020202020204" pitchFamily="34" charset="0"/>
                          <a:cs typeface="Arial" panose="020B0604020202020204" pitchFamily="34" charset="0"/>
                        </a:rPr>
                        <a:t>Producto 1.   Conclusiones generales interdisciplinariedad </a:t>
                      </a:r>
                    </a:p>
                  </a:txBody>
                  <a:tcPr/>
                </a:tc>
                <a:tc>
                  <a:txBody>
                    <a:bodyPr/>
                    <a:lstStyle/>
                    <a:p>
                      <a:pPr algn="ctr"/>
                      <a:r>
                        <a:rPr lang="es-ES" sz="2000" dirty="0">
                          <a:latin typeface="Arial" panose="020B0604020202020204" pitchFamily="34" charset="0"/>
                          <a:cs typeface="Arial" panose="020B0604020202020204" pitchFamily="34" charset="0"/>
                        </a:rPr>
                        <a:t>7-10</a:t>
                      </a:r>
                    </a:p>
                  </a:txBody>
                  <a:tcPr/>
                </a:tc>
                <a:extLst>
                  <a:ext uri="{0D108BD9-81ED-4DB2-BD59-A6C34878D82A}">
                    <a16:rowId xmlns:a16="http://schemas.microsoft.com/office/drawing/2014/main" val="10001"/>
                  </a:ext>
                </a:extLst>
              </a:tr>
              <a:tr h="400050">
                <a:tc>
                  <a:txBody>
                    <a:bodyPr/>
                    <a:lstStyle/>
                    <a:p>
                      <a:r>
                        <a:rPr lang="es-ES" sz="2000" dirty="0">
                          <a:latin typeface="Arial" panose="020B0604020202020204" pitchFamily="34" charset="0"/>
                          <a:cs typeface="Arial" panose="020B0604020202020204" pitchFamily="34" charset="0"/>
                        </a:rPr>
                        <a:t>Producto 3.   Fotografías</a:t>
                      </a:r>
                      <a:r>
                        <a:rPr lang="es-ES" sz="2000" baseline="0" dirty="0">
                          <a:latin typeface="Arial" panose="020B0604020202020204" pitchFamily="34" charset="0"/>
                          <a:cs typeface="Arial" panose="020B0604020202020204" pitchFamily="34" charset="0"/>
                        </a:rPr>
                        <a:t> de la sesión</a:t>
                      </a:r>
                      <a:endParaRPr lang="es-ES" sz="2000" dirty="0">
                        <a:latin typeface="Arial" panose="020B0604020202020204" pitchFamily="34" charset="0"/>
                        <a:cs typeface="Arial" panose="020B0604020202020204" pitchFamily="34" charset="0"/>
                      </a:endParaRPr>
                    </a:p>
                  </a:txBody>
                  <a:tcPr/>
                </a:tc>
                <a:tc>
                  <a:txBody>
                    <a:bodyPr/>
                    <a:lstStyle/>
                    <a:p>
                      <a:pPr algn="ctr"/>
                      <a:r>
                        <a:rPr lang="es-ES" sz="2000" kern="1200">
                          <a:solidFill>
                            <a:schemeClr val="dk1"/>
                          </a:solidFill>
                          <a:effectLst/>
                          <a:latin typeface="Arial" panose="020B0604020202020204" pitchFamily="34" charset="0"/>
                          <a:ea typeface="+mn-ea"/>
                          <a:cs typeface="Arial" panose="020B0604020202020204" pitchFamily="34" charset="0"/>
                        </a:rPr>
                        <a:t>11-12</a:t>
                      </a:r>
                      <a:endParaRPr lang="es-ES" sz="20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442912">
                <a:tc>
                  <a:txBody>
                    <a:bodyPr/>
                    <a:lstStyle/>
                    <a:p>
                      <a:r>
                        <a:rPr lang="es-ES" sz="2000" dirty="0">
                          <a:latin typeface="Arial" panose="020B0604020202020204" pitchFamily="34" charset="0"/>
                          <a:cs typeface="Arial" panose="020B0604020202020204" pitchFamily="34" charset="0"/>
                        </a:rPr>
                        <a:t>Producto 2.   Organizador gráfico</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13</a:t>
                      </a:r>
                    </a:p>
                  </a:txBody>
                  <a:tcPr/>
                </a:tc>
                <a:extLst>
                  <a:ext uri="{0D108BD9-81ED-4DB2-BD59-A6C34878D82A}">
                    <a16:rowId xmlns:a16="http://schemas.microsoft.com/office/drawing/2014/main" val="10003"/>
                  </a:ext>
                </a:extLst>
              </a:tr>
              <a:tr h="400050">
                <a:tc>
                  <a:txBody>
                    <a:bodyPr/>
                    <a:lstStyle/>
                    <a:p>
                      <a:r>
                        <a:rPr lang="es-ES" sz="2000" dirty="0">
                          <a:latin typeface="Arial" panose="020B0604020202020204" pitchFamily="34" charset="0"/>
                          <a:cs typeface="Arial" panose="020B0604020202020204" pitchFamily="34" charset="0"/>
                        </a:rPr>
                        <a:t>Introducción / Justificación</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14-15</a:t>
                      </a:r>
                    </a:p>
                  </a:txBody>
                  <a:tcPr/>
                </a:tc>
                <a:extLst>
                  <a:ext uri="{0D108BD9-81ED-4DB2-BD59-A6C34878D82A}">
                    <a16:rowId xmlns:a16="http://schemas.microsoft.com/office/drawing/2014/main" val="10004"/>
                  </a:ext>
                </a:extLst>
              </a:tr>
              <a:tr h="153352">
                <a:tc>
                  <a:txBody>
                    <a:bodyPr/>
                    <a:lstStyle/>
                    <a:p>
                      <a:r>
                        <a:rPr lang="es-ES" sz="2000" dirty="0">
                          <a:latin typeface="Arial" panose="020B0604020202020204" pitchFamily="34" charset="0"/>
                          <a:cs typeface="Arial" panose="020B0604020202020204" pitchFamily="34" charset="0"/>
                        </a:rPr>
                        <a:t>Objetivo general del proyecto</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16</a:t>
                      </a:r>
                    </a:p>
                  </a:txBody>
                  <a:tcPr/>
                </a:tc>
                <a:extLst>
                  <a:ext uri="{0D108BD9-81ED-4DB2-BD59-A6C34878D82A}">
                    <a16:rowId xmlns:a16="http://schemas.microsoft.com/office/drawing/2014/main" val="10005"/>
                  </a:ext>
                </a:extLst>
              </a:tr>
              <a:tr h="400050">
                <a:tc>
                  <a:txBody>
                    <a:bodyPr/>
                    <a:lstStyle/>
                    <a:p>
                      <a:r>
                        <a:rPr lang="es-ES" sz="2000" dirty="0">
                          <a:latin typeface="Arial" panose="020B0604020202020204" pitchFamily="34" charset="0"/>
                          <a:cs typeface="Arial" panose="020B0604020202020204" pitchFamily="34" charset="0"/>
                        </a:rPr>
                        <a:t>Objetivos por asignatura</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17</a:t>
                      </a:r>
                    </a:p>
                  </a:txBody>
                  <a:tcPr/>
                </a:tc>
                <a:extLst>
                  <a:ext uri="{0D108BD9-81ED-4DB2-BD59-A6C34878D82A}">
                    <a16:rowId xmlns:a16="http://schemas.microsoft.com/office/drawing/2014/main" val="10006"/>
                  </a:ext>
                </a:extLst>
              </a:tr>
              <a:tr h="385763">
                <a:tc>
                  <a:txBody>
                    <a:bodyPr/>
                    <a:lstStyle/>
                    <a:p>
                      <a:r>
                        <a:rPr lang="es-ES" sz="2000" dirty="0">
                          <a:latin typeface="Arial" panose="020B0604020202020204" pitchFamily="34" charset="0"/>
                          <a:cs typeface="Arial" panose="020B0604020202020204" pitchFamily="34" charset="0"/>
                        </a:rPr>
                        <a:t>Preguntas generadoras / guía</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18</a:t>
                      </a:r>
                    </a:p>
                  </a:txBody>
                  <a:tcPr/>
                </a:tc>
                <a:extLst>
                  <a:ext uri="{0D108BD9-81ED-4DB2-BD59-A6C34878D82A}">
                    <a16:rowId xmlns:a16="http://schemas.microsoft.com/office/drawing/2014/main" val="10007"/>
                  </a:ext>
                </a:extLst>
              </a:tr>
              <a:tr h="385763">
                <a:tc>
                  <a:txBody>
                    <a:bodyPr/>
                    <a:lstStyle/>
                    <a:p>
                      <a:r>
                        <a:rPr lang="es-ES" sz="2000" dirty="0">
                          <a:latin typeface="Arial" panose="020B0604020202020204" pitchFamily="34" charset="0"/>
                          <a:cs typeface="Arial" panose="020B0604020202020204" pitchFamily="34" charset="0"/>
                        </a:rPr>
                        <a:t>Contenido. Temas y productos propuestos</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19</a:t>
                      </a:r>
                    </a:p>
                  </a:txBody>
                  <a:tcPr/>
                </a:tc>
                <a:extLst>
                  <a:ext uri="{0D108BD9-81ED-4DB2-BD59-A6C34878D82A}">
                    <a16:rowId xmlns:a16="http://schemas.microsoft.com/office/drawing/2014/main" val="10008"/>
                  </a:ext>
                </a:extLst>
              </a:tr>
              <a:tr h="385763">
                <a:tc>
                  <a:txBody>
                    <a:bodyPr/>
                    <a:lstStyle/>
                    <a:p>
                      <a:r>
                        <a:rPr lang="es-ES" sz="2000" dirty="0">
                          <a:latin typeface="Arial" panose="020B0604020202020204" pitchFamily="34" charset="0"/>
                          <a:cs typeface="Arial" panose="020B0604020202020204" pitchFamily="34" charset="0"/>
                        </a:rPr>
                        <a:t>Evaluación. Productos / evidencias</a:t>
                      </a:r>
                      <a:r>
                        <a:rPr lang="es-ES" sz="2000" baseline="0" dirty="0">
                          <a:latin typeface="Arial" panose="020B0604020202020204" pitchFamily="34" charset="0"/>
                          <a:cs typeface="Arial" panose="020B0604020202020204" pitchFamily="34" charset="0"/>
                        </a:rPr>
                        <a:t> de aprendizaje</a:t>
                      </a:r>
                      <a:endParaRPr lang="es-ES" sz="2000" dirty="0">
                        <a:latin typeface="Arial" panose="020B0604020202020204" pitchFamily="34" charset="0"/>
                        <a:cs typeface="Arial" panose="020B0604020202020204" pitchFamily="34" charset="0"/>
                      </a:endParaRP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20-21</a:t>
                      </a:r>
                    </a:p>
                  </a:txBody>
                  <a:tcPr/>
                </a:tc>
                <a:extLst>
                  <a:ext uri="{0D108BD9-81ED-4DB2-BD59-A6C34878D82A}">
                    <a16:rowId xmlns:a16="http://schemas.microsoft.com/office/drawing/2014/main" val="10009"/>
                  </a:ext>
                </a:extLst>
              </a:tr>
              <a:tr h="385763">
                <a:tc>
                  <a:txBody>
                    <a:bodyPr/>
                    <a:lstStyle/>
                    <a:p>
                      <a:r>
                        <a:rPr lang="es-ES" sz="2000" dirty="0">
                          <a:latin typeface="Arial" panose="020B0604020202020204" pitchFamily="34" charset="0"/>
                          <a:cs typeface="Arial" panose="020B0604020202020204" pitchFamily="34" charset="0"/>
                        </a:rPr>
                        <a:t>Formato de planeación general</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22-23</a:t>
                      </a:r>
                    </a:p>
                  </a:txBody>
                  <a:tcPr/>
                </a:tc>
                <a:extLst>
                  <a:ext uri="{0D108BD9-81ED-4DB2-BD59-A6C34878D82A}">
                    <a16:rowId xmlns:a16="http://schemas.microsoft.com/office/drawing/2014/main" val="10010"/>
                  </a:ext>
                </a:extLst>
              </a:tr>
              <a:tr h="385763">
                <a:tc>
                  <a:txBody>
                    <a:bodyPr/>
                    <a:lstStyle/>
                    <a:p>
                      <a:r>
                        <a:rPr lang="es-ES" sz="2000" dirty="0">
                          <a:latin typeface="Arial" panose="020B0604020202020204" pitchFamily="34" charset="0"/>
                          <a:cs typeface="Arial" panose="020B0604020202020204" pitchFamily="34" charset="0"/>
                        </a:rPr>
                        <a:t>Formato de secuencia</a:t>
                      </a:r>
                      <a:r>
                        <a:rPr lang="es-ES" sz="2000" baseline="0" dirty="0">
                          <a:latin typeface="Arial" panose="020B0604020202020204" pitchFamily="34" charset="0"/>
                          <a:cs typeface="Arial" panose="020B0604020202020204" pitchFamily="34" charset="0"/>
                        </a:rPr>
                        <a:t> didáctica. Planeación día a día</a:t>
                      </a:r>
                      <a:endParaRPr lang="es-ES" sz="2000" dirty="0">
                        <a:latin typeface="Arial" panose="020B0604020202020204" pitchFamily="34" charset="0"/>
                        <a:cs typeface="Arial" panose="020B0604020202020204" pitchFamily="34" charset="0"/>
                      </a:endParaRP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24</a:t>
                      </a:r>
                    </a:p>
                  </a:txBody>
                  <a:tcPr/>
                </a:tc>
                <a:extLst>
                  <a:ext uri="{0D108BD9-81ED-4DB2-BD59-A6C34878D82A}">
                    <a16:rowId xmlns:a16="http://schemas.microsoft.com/office/drawing/2014/main" val="10011"/>
                  </a:ext>
                </a:extLst>
              </a:tr>
              <a:tr h="385763">
                <a:tc>
                  <a:txBody>
                    <a:bodyPr/>
                    <a:lstStyle/>
                    <a:p>
                      <a:r>
                        <a:rPr lang="es-ES" sz="2000" dirty="0">
                          <a:latin typeface="Arial" panose="020B0604020202020204" pitchFamily="34" charset="0"/>
                          <a:cs typeface="Arial" panose="020B0604020202020204" pitchFamily="34" charset="0"/>
                        </a:rPr>
                        <a:t>Seguimiento</a:t>
                      </a:r>
                      <a:r>
                        <a:rPr lang="es-ES" sz="2000" baseline="0" dirty="0">
                          <a:latin typeface="Arial" panose="020B0604020202020204" pitchFamily="34" charset="0"/>
                          <a:cs typeface="Arial" panose="020B0604020202020204" pitchFamily="34" charset="0"/>
                        </a:rPr>
                        <a:t> del trabajo</a:t>
                      </a:r>
                      <a:endParaRPr lang="es-ES" sz="2000" dirty="0">
                        <a:latin typeface="Arial" panose="020B0604020202020204" pitchFamily="34" charset="0"/>
                        <a:cs typeface="Arial" panose="020B0604020202020204" pitchFamily="34" charset="0"/>
                      </a:endParaRP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25-28</a:t>
                      </a:r>
                    </a:p>
                  </a:txBody>
                  <a:tcPr/>
                </a:tc>
                <a:extLst>
                  <a:ext uri="{0D108BD9-81ED-4DB2-BD59-A6C34878D82A}">
                    <a16:rowId xmlns:a16="http://schemas.microsoft.com/office/drawing/2014/main" val="10012"/>
                  </a:ext>
                </a:extLst>
              </a:tr>
              <a:tr h="385763">
                <a:tc>
                  <a:txBody>
                    <a:bodyPr/>
                    <a:lstStyle/>
                    <a:p>
                      <a:r>
                        <a:rPr lang="es-ES" sz="2000" dirty="0">
                          <a:latin typeface="Arial" panose="020B0604020202020204" pitchFamily="34" charset="0"/>
                          <a:cs typeface="Arial" panose="020B0604020202020204" pitchFamily="34" charset="0"/>
                        </a:rPr>
                        <a:t>Evaluación</a:t>
                      </a:r>
                    </a:p>
                  </a:txBody>
                  <a:tcPr/>
                </a:tc>
                <a:tc>
                  <a:txBody>
                    <a:bodyPr/>
                    <a:lstStyle/>
                    <a:p>
                      <a:pPr algn="ctr"/>
                      <a:r>
                        <a:rPr lang="es-ES" sz="2000" kern="1200" dirty="0">
                          <a:solidFill>
                            <a:schemeClr val="dk1"/>
                          </a:solidFill>
                          <a:effectLst/>
                          <a:latin typeface="Arial" panose="020B0604020202020204" pitchFamily="34" charset="0"/>
                          <a:ea typeface="+mn-ea"/>
                          <a:cs typeface="Arial" panose="020B0604020202020204" pitchFamily="34" charset="0"/>
                        </a:rPr>
                        <a:t>29</a:t>
                      </a:r>
                    </a:p>
                  </a:txBody>
                  <a:tcPr/>
                </a:tc>
                <a:extLst>
                  <a:ext uri="{0D108BD9-81ED-4DB2-BD59-A6C34878D82A}">
                    <a16:rowId xmlns:a16="http://schemas.microsoft.com/office/drawing/2014/main" val="10013"/>
                  </a:ext>
                </a:extLst>
              </a:tr>
            </a:tbl>
          </a:graphicData>
        </a:graphic>
      </p:graphicFrame>
      <p:sp>
        <p:nvSpPr>
          <p:cNvPr id="3" name="2 Rectángulo"/>
          <p:cNvSpPr/>
          <p:nvPr/>
        </p:nvSpPr>
        <p:spPr>
          <a:xfrm>
            <a:off x="657224" y="0"/>
            <a:ext cx="1328739" cy="584775"/>
          </a:xfrm>
          <a:prstGeom prst="rect">
            <a:avLst/>
          </a:prstGeom>
        </p:spPr>
        <p:txBody>
          <a:bodyPr wrap="square">
            <a:spAutoFit/>
          </a:bodyPr>
          <a:lstStyle/>
          <a:p>
            <a:r>
              <a:rPr lang="es-MX" sz="3200" dirty="0">
                <a:solidFill>
                  <a:schemeClr val="bg1"/>
                </a:solidFill>
                <a:latin typeface="Arial" pitchFamily="34" charset="0"/>
                <a:cs typeface="Arial" pitchFamily="34" charset="0"/>
              </a:rPr>
              <a:t>Índice</a:t>
            </a:r>
          </a:p>
        </p:txBody>
      </p:sp>
    </p:spTree>
    <p:extLst>
      <p:ext uri="{BB962C8B-B14F-4D97-AF65-F5344CB8AC3E}">
        <p14:creationId xmlns:p14="http://schemas.microsoft.com/office/powerpoint/2010/main" val="4226692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p:nvPr/>
        </p:nvPicPr>
        <p:blipFill rotWithShape="1">
          <a:blip r:embed="rId2"/>
          <a:srcRect l="19230" t="26447" r="20904" b="52589"/>
          <a:stretch/>
        </p:blipFill>
        <p:spPr bwMode="auto">
          <a:xfrm>
            <a:off x="1103971" y="1806498"/>
            <a:ext cx="9835375" cy="25137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5220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98638" y="0"/>
            <a:ext cx="5173404" cy="523220"/>
          </a:xfrm>
          <a:prstGeom prst="rect">
            <a:avLst/>
          </a:prstGeom>
        </p:spPr>
        <p:txBody>
          <a:bodyPr wrap="none">
            <a:spAutoFit/>
          </a:bodyPr>
          <a:lstStyle/>
          <a:p>
            <a:r>
              <a:rPr lang="es-ES" sz="2800" dirty="0">
                <a:solidFill>
                  <a:schemeClr val="bg1"/>
                </a:solidFill>
                <a:latin typeface="Arial" panose="020B0604020202020204" pitchFamily="34" charset="0"/>
                <a:ea typeface="Calibri" panose="020F0502020204030204" pitchFamily="34" charset="0"/>
              </a:rPr>
              <a:t> E.I.P. Elaboración del proyecto</a:t>
            </a:r>
            <a:endParaRPr lang="es-ES" sz="2800" dirty="0">
              <a:solidFill>
                <a:schemeClr val="bg1"/>
              </a:solidFill>
            </a:endParaRPr>
          </a:p>
        </p:txBody>
      </p:sp>
      <p:pic>
        <p:nvPicPr>
          <p:cNvPr id="3" name="Imagen 2"/>
          <p:cNvPicPr>
            <a:picLocks noChangeAspect="1"/>
          </p:cNvPicPr>
          <p:nvPr/>
        </p:nvPicPr>
        <p:blipFill rotWithShape="1">
          <a:blip r:embed="rId2"/>
          <a:srcRect l="18974" t="22761" r="16294" b="6763"/>
          <a:stretch/>
        </p:blipFill>
        <p:spPr>
          <a:xfrm>
            <a:off x="711668" y="523220"/>
            <a:ext cx="9934561" cy="6182379"/>
          </a:xfrm>
          <a:prstGeom prst="rect">
            <a:avLst/>
          </a:prstGeom>
        </p:spPr>
      </p:pic>
    </p:spTree>
    <p:extLst>
      <p:ext uri="{BB962C8B-B14F-4D97-AF65-F5344CB8AC3E}">
        <p14:creationId xmlns:p14="http://schemas.microsoft.com/office/powerpoint/2010/main" val="30216544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973" t="20476" r="16518" b="9429"/>
          <a:stretch/>
        </p:blipFill>
        <p:spPr>
          <a:xfrm>
            <a:off x="334142" y="0"/>
            <a:ext cx="10616887" cy="6759540"/>
          </a:xfrm>
          <a:prstGeom prst="rect">
            <a:avLst/>
          </a:prstGeom>
        </p:spPr>
      </p:pic>
    </p:spTree>
    <p:extLst>
      <p:ext uri="{BB962C8B-B14F-4D97-AF65-F5344CB8AC3E}">
        <p14:creationId xmlns:p14="http://schemas.microsoft.com/office/powerpoint/2010/main" val="2376784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079" t="18650" r="18640" b="8248"/>
          <a:stretch/>
        </p:blipFill>
        <p:spPr>
          <a:xfrm>
            <a:off x="631371" y="-49523"/>
            <a:ext cx="9884229" cy="6786707"/>
          </a:xfrm>
          <a:prstGeom prst="rect">
            <a:avLst/>
          </a:prstGeom>
        </p:spPr>
      </p:pic>
    </p:spTree>
    <p:extLst>
      <p:ext uri="{BB962C8B-B14F-4D97-AF65-F5344CB8AC3E}">
        <p14:creationId xmlns:p14="http://schemas.microsoft.com/office/powerpoint/2010/main" val="82188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866" t="21238" r="16295" b="7524"/>
          <a:stretch/>
        </p:blipFill>
        <p:spPr>
          <a:xfrm>
            <a:off x="783770" y="0"/>
            <a:ext cx="10372165" cy="6781800"/>
          </a:xfrm>
          <a:prstGeom prst="rect">
            <a:avLst/>
          </a:prstGeom>
        </p:spPr>
      </p:pic>
    </p:spTree>
    <p:extLst>
      <p:ext uri="{BB962C8B-B14F-4D97-AF65-F5344CB8AC3E}">
        <p14:creationId xmlns:p14="http://schemas.microsoft.com/office/powerpoint/2010/main" val="752622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643" t="18953" r="16518" b="7143"/>
          <a:stretch/>
        </p:blipFill>
        <p:spPr>
          <a:xfrm>
            <a:off x="1110342" y="-58462"/>
            <a:ext cx="9862457" cy="6689920"/>
          </a:xfrm>
          <a:prstGeom prst="rect">
            <a:avLst/>
          </a:prstGeom>
        </p:spPr>
      </p:pic>
    </p:spTree>
    <p:extLst>
      <p:ext uri="{BB962C8B-B14F-4D97-AF65-F5344CB8AC3E}">
        <p14:creationId xmlns:p14="http://schemas.microsoft.com/office/powerpoint/2010/main" val="298840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7187" t="20476" r="14063" b="9429"/>
          <a:stretch/>
        </p:blipFill>
        <p:spPr>
          <a:xfrm>
            <a:off x="344556" y="217714"/>
            <a:ext cx="11390243" cy="6544435"/>
          </a:xfrm>
          <a:prstGeom prst="rect">
            <a:avLst/>
          </a:prstGeom>
        </p:spPr>
      </p:pic>
    </p:spTree>
    <p:extLst>
      <p:ext uri="{BB962C8B-B14F-4D97-AF65-F5344CB8AC3E}">
        <p14:creationId xmlns:p14="http://schemas.microsoft.com/office/powerpoint/2010/main" val="985609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56857" y="0"/>
            <a:ext cx="6096000" cy="849720"/>
          </a:xfrm>
          <a:prstGeom prst="rect">
            <a:avLst/>
          </a:prstGeom>
        </p:spPr>
        <p:txBody>
          <a:bodyPr>
            <a:spAutoFit/>
          </a:bodyPr>
          <a:lstStyle/>
          <a:p>
            <a:pPr algn="ctr">
              <a:lnSpc>
                <a:spcPct val="107000"/>
              </a:lnSpc>
              <a:spcAft>
                <a:spcPts val="0"/>
              </a:spcAft>
            </a:pPr>
            <a:r>
              <a:rPr lang="es-ES" sz="2800" b="1" dirty="0">
                <a:solidFill>
                  <a:schemeClr val="bg1"/>
                </a:solidFill>
                <a:latin typeface="Arial" panose="020B0604020202020204" pitchFamily="34" charset="0"/>
                <a:ea typeface="Calibri" panose="020F0502020204030204" pitchFamily="34" charset="0"/>
                <a:cs typeface="Arial" panose="020B0604020202020204" pitchFamily="34" charset="0"/>
              </a:rPr>
              <a:t>Fotografías 2ª Reunión de trabajo</a:t>
            </a:r>
          </a:p>
          <a:p>
            <a:pPr algn="ctr">
              <a:lnSpc>
                <a:spcPct val="107000"/>
              </a:lnSpc>
              <a:spcAft>
                <a:spcPts val="0"/>
              </a:spcAft>
            </a:pPr>
            <a:r>
              <a:rPr lang="es-ES" dirty="0">
                <a:latin typeface="Arial" panose="020B0604020202020204" pitchFamily="34" charset="0"/>
                <a:ea typeface="Calibri" panose="020F0502020204030204" pitchFamily="34" charset="0"/>
                <a:cs typeface="Times New Roman" panose="02020603050405020304" pitchFamily="18" charset="0"/>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8" descr="https://scontent.fmex11-1.fna.fbcdn.net/v/t34.0-12/28191147_1087974444677404_1740306757_n.jpg?oh=6dd06c4fb3185054bddf42edde002175&amp;oe=5A8FDFD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258" y="528730"/>
            <a:ext cx="8338456" cy="638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32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scontent.fmex11-1.fna.fbcdn.net/v/t34.0-12/28176458_1087214681420047_1807652082_n.jpg?oh=62b3e2c7ea9542bf3e9230769c41e24a&amp;oe=5A8EE5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71" y="310883"/>
            <a:ext cx="10472057" cy="6297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602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scontent.fmex11-1.fna.fbcdn.net/v/t34.0-12/28313044_1087975108010671_1855133466_n.jpg?oh=d15d5263a7d08491ac1dfae605003071&amp;oe=5A8EF0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3" y="418550"/>
            <a:ext cx="9122228" cy="6053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7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extLst>
              <p:ext uri="{D42A27DB-BD31-4B8C-83A1-F6EECF244321}">
                <p14:modId xmlns:p14="http://schemas.microsoft.com/office/powerpoint/2010/main" val="4115955180"/>
              </p:ext>
            </p:extLst>
          </p:nvPr>
        </p:nvGraphicFramePr>
        <p:xfrm>
          <a:off x="757237" y="149543"/>
          <a:ext cx="10858501" cy="6461760"/>
        </p:xfrm>
        <a:graphic>
          <a:graphicData uri="http://schemas.openxmlformats.org/drawingml/2006/table">
            <a:tbl>
              <a:tblPr firstRow="1" bandRow="1">
                <a:tableStyleId>{5C22544A-7EE6-4342-B048-85BDC9FD1C3A}</a:tableStyleId>
              </a:tblPr>
              <a:tblGrid>
                <a:gridCol w="7384998">
                  <a:extLst>
                    <a:ext uri="{9D8B030D-6E8A-4147-A177-3AD203B41FA5}">
                      <a16:colId xmlns:a16="http://schemas.microsoft.com/office/drawing/2014/main" val="20000"/>
                    </a:ext>
                  </a:extLst>
                </a:gridCol>
                <a:gridCol w="3473503">
                  <a:extLst>
                    <a:ext uri="{9D8B030D-6E8A-4147-A177-3AD203B41FA5}">
                      <a16:colId xmlns:a16="http://schemas.microsoft.com/office/drawing/2014/main" val="20001"/>
                    </a:ext>
                  </a:extLst>
                </a:gridCol>
              </a:tblGrid>
              <a:tr h="515028">
                <a:tc>
                  <a:txBody>
                    <a:bodyPr/>
                    <a:lstStyle/>
                    <a:p>
                      <a:pPr algn="ctr"/>
                      <a:r>
                        <a:rPr lang="es-ES" sz="2800" b="1" dirty="0">
                          <a:solidFill>
                            <a:schemeClr val="tx1"/>
                          </a:solidFill>
                          <a:latin typeface="Arial" panose="020B0604020202020204" pitchFamily="34" charset="0"/>
                          <a:cs typeface="Arial" panose="020B0604020202020204" pitchFamily="34" charset="0"/>
                        </a:rPr>
                        <a:t>Contenido</a:t>
                      </a:r>
                    </a:p>
                  </a:txBody>
                  <a:tcPr/>
                </a:tc>
                <a:tc>
                  <a:txBody>
                    <a:bodyPr/>
                    <a:lstStyle/>
                    <a:p>
                      <a:pPr algn="ctr"/>
                      <a:r>
                        <a:rPr lang="es-ES" sz="2800" b="1" dirty="0">
                          <a:solidFill>
                            <a:schemeClr val="tx1"/>
                          </a:solidFill>
                          <a:latin typeface="Arial" panose="020B0604020202020204" pitchFamily="34" charset="0"/>
                          <a:cs typeface="Arial" panose="020B0604020202020204" pitchFamily="34" charset="0"/>
                        </a:rPr>
                        <a:t>Nº</a:t>
                      </a:r>
                      <a:r>
                        <a:rPr lang="es-ES" sz="2800" b="1" baseline="0" dirty="0">
                          <a:solidFill>
                            <a:schemeClr val="tx1"/>
                          </a:solidFill>
                          <a:latin typeface="Arial" panose="020B0604020202020204" pitchFamily="34" charset="0"/>
                          <a:cs typeface="Arial" panose="020B0604020202020204" pitchFamily="34" charset="0"/>
                        </a:rPr>
                        <a:t> diapositivas</a:t>
                      </a:r>
                      <a:endParaRPr lang="es-ES" sz="2800" b="1"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393845">
                <a:tc>
                  <a:txBody>
                    <a:bodyPr/>
                    <a:lstStyle/>
                    <a:p>
                      <a:r>
                        <a:rPr lang="es-ES" sz="2000" dirty="0">
                          <a:latin typeface="Arial" panose="020B0604020202020204" pitchFamily="34" charset="0"/>
                          <a:cs typeface="Arial" panose="020B0604020202020204" pitchFamily="34" charset="0"/>
                        </a:rPr>
                        <a:t>Formatos autoevaluación y </a:t>
                      </a:r>
                      <a:r>
                        <a:rPr lang="es-ES" sz="2000" dirty="0" err="1">
                          <a:latin typeface="Arial" panose="020B0604020202020204" pitchFamily="34" charset="0"/>
                          <a:cs typeface="Arial" panose="020B0604020202020204" pitchFamily="34" charset="0"/>
                        </a:rPr>
                        <a:t>coevaluación</a:t>
                      </a:r>
                      <a:endParaRPr lang="es-ES" sz="2000" dirty="0">
                        <a:latin typeface="Arial" panose="020B0604020202020204" pitchFamily="34" charset="0"/>
                        <a:cs typeface="Arial" panose="020B0604020202020204" pitchFamily="34" charset="0"/>
                      </a:endParaRPr>
                    </a:p>
                  </a:txBody>
                  <a:tcPr/>
                </a:tc>
                <a:tc>
                  <a:txBody>
                    <a:bodyPr/>
                    <a:lstStyle/>
                    <a:p>
                      <a:pPr algn="ctr"/>
                      <a:r>
                        <a:rPr lang="es-MX" sz="2000" dirty="0">
                          <a:latin typeface="Arial" pitchFamily="34" charset="0"/>
                          <a:cs typeface="Arial" pitchFamily="34" charset="0"/>
                        </a:rPr>
                        <a:t>30-31</a:t>
                      </a:r>
                    </a:p>
                  </a:txBody>
                  <a:tcPr/>
                </a:tc>
                <a:extLst>
                  <a:ext uri="{0D108BD9-81ED-4DB2-BD59-A6C34878D82A}">
                    <a16:rowId xmlns:a16="http://schemas.microsoft.com/office/drawing/2014/main" val="10001"/>
                  </a:ext>
                </a:extLst>
              </a:tr>
              <a:tr h="393845">
                <a:tc>
                  <a:txBody>
                    <a:bodyPr/>
                    <a:lstStyle/>
                    <a:p>
                      <a:r>
                        <a:rPr lang="es-MX" sz="2000" dirty="0">
                          <a:latin typeface="Arial" pitchFamily="34" charset="0"/>
                          <a:cs typeface="Arial" pitchFamily="34" charset="0"/>
                        </a:rPr>
                        <a:t>Reflexión. Grupo interdisciplinario</a:t>
                      </a:r>
                    </a:p>
                  </a:txBody>
                  <a:tcPr/>
                </a:tc>
                <a:tc>
                  <a:txBody>
                    <a:bodyPr/>
                    <a:lstStyle/>
                    <a:p>
                      <a:pPr algn="ctr"/>
                      <a:r>
                        <a:rPr lang="es-MX" sz="2000" dirty="0">
                          <a:latin typeface="Arial" pitchFamily="34" charset="0"/>
                          <a:cs typeface="Arial" pitchFamily="34" charset="0"/>
                        </a:rPr>
                        <a:t>32</a:t>
                      </a:r>
                    </a:p>
                  </a:txBody>
                  <a:tcPr/>
                </a:tc>
                <a:extLst>
                  <a:ext uri="{0D108BD9-81ED-4DB2-BD59-A6C34878D82A}">
                    <a16:rowId xmlns:a16="http://schemas.microsoft.com/office/drawing/2014/main" val="10002"/>
                  </a:ext>
                </a:extLst>
              </a:tr>
              <a:tr h="393845">
                <a:tc>
                  <a:txBody>
                    <a:bodyPr/>
                    <a:lstStyle/>
                    <a:p>
                      <a:r>
                        <a:rPr lang="es-MX" sz="2000" dirty="0">
                          <a:latin typeface="Arial" pitchFamily="34" charset="0"/>
                          <a:cs typeface="Arial" pitchFamily="34" charset="0"/>
                        </a:rPr>
                        <a:t>Organizador gráfico. Preguntas esenciales</a:t>
                      </a:r>
                    </a:p>
                  </a:txBody>
                  <a:tcPr/>
                </a:tc>
                <a:tc>
                  <a:txBody>
                    <a:bodyPr/>
                    <a:lstStyle/>
                    <a:p>
                      <a:pPr algn="ctr"/>
                      <a:r>
                        <a:rPr lang="es-MX" sz="2000" dirty="0">
                          <a:latin typeface="Arial" pitchFamily="34" charset="0"/>
                          <a:cs typeface="Arial" pitchFamily="34" charset="0"/>
                        </a:rPr>
                        <a:t>33</a:t>
                      </a:r>
                    </a:p>
                  </a:txBody>
                  <a:tcPr/>
                </a:tc>
                <a:extLst>
                  <a:ext uri="{0D108BD9-81ED-4DB2-BD59-A6C34878D82A}">
                    <a16:rowId xmlns:a16="http://schemas.microsoft.com/office/drawing/2014/main" val="10003"/>
                  </a:ext>
                </a:extLst>
              </a:tr>
              <a:tr h="393845">
                <a:tc>
                  <a:txBody>
                    <a:bodyPr/>
                    <a:lstStyle/>
                    <a:p>
                      <a:r>
                        <a:rPr lang="es-MX" sz="2000" dirty="0">
                          <a:latin typeface="Arial" pitchFamily="34" charset="0"/>
                          <a:cs typeface="Arial" pitchFamily="34" charset="0"/>
                        </a:rPr>
                        <a:t>Organizador gráfico.</a:t>
                      </a:r>
                      <a:r>
                        <a:rPr lang="es-MX" sz="2000" baseline="0" dirty="0">
                          <a:latin typeface="Arial" pitchFamily="34" charset="0"/>
                          <a:cs typeface="Arial" pitchFamily="34" charset="0"/>
                        </a:rPr>
                        <a:t> Proceso de indagación</a:t>
                      </a:r>
                      <a:endParaRPr lang="es-MX" sz="2000" dirty="0">
                        <a:latin typeface="Arial" pitchFamily="34" charset="0"/>
                        <a:cs typeface="Arial" pitchFamily="34" charset="0"/>
                      </a:endParaRPr>
                    </a:p>
                  </a:txBody>
                  <a:tcPr/>
                </a:tc>
                <a:tc>
                  <a:txBody>
                    <a:bodyPr/>
                    <a:lstStyle/>
                    <a:p>
                      <a:pPr algn="ctr"/>
                      <a:r>
                        <a:rPr lang="es-MX" sz="2000" dirty="0">
                          <a:latin typeface="Arial" pitchFamily="34" charset="0"/>
                          <a:cs typeface="Arial" pitchFamily="34" charset="0"/>
                        </a:rPr>
                        <a:t>34</a:t>
                      </a:r>
                    </a:p>
                  </a:txBody>
                  <a:tcPr/>
                </a:tc>
                <a:extLst>
                  <a:ext uri="{0D108BD9-81ED-4DB2-BD59-A6C34878D82A}">
                    <a16:rowId xmlns:a16="http://schemas.microsoft.com/office/drawing/2014/main" val="10004"/>
                  </a:ext>
                </a:extLst>
              </a:tr>
              <a:tr h="393845">
                <a:tc>
                  <a:txBody>
                    <a:bodyPr/>
                    <a:lstStyle/>
                    <a:p>
                      <a:r>
                        <a:rPr lang="es-MX" sz="2000" dirty="0">
                          <a:latin typeface="Arial" pitchFamily="34" charset="0"/>
                          <a:cs typeface="Arial" pitchFamily="34" charset="0"/>
                        </a:rPr>
                        <a:t>Análisis.</a:t>
                      </a:r>
                      <a:r>
                        <a:rPr lang="es-MX" sz="2000" baseline="0" dirty="0">
                          <a:latin typeface="Arial" pitchFamily="34" charset="0"/>
                          <a:cs typeface="Arial" pitchFamily="34" charset="0"/>
                        </a:rPr>
                        <a:t> Mesa de expertos</a:t>
                      </a:r>
                      <a:endParaRPr lang="es-MX" sz="2000" dirty="0">
                        <a:latin typeface="Arial" pitchFamily="34" charset="0"/>
                        <a:cs typeface="Arial" pitchFamily="34" charset="0"/>
                      </a:endParaRPr>
                    </a:p>
                  </a:txBody>
                  <a:tcPr/>
                </a:tc>
                <a:tc>
                  <a:txBody>
                    <a:bodyPr/>
                    <a:lstStyle/>
                    <a:p>
                      <a:pPr algn="ctr"/>
                      <a:r>
                        <a:rPr lang="es-MX" sz="2000" dirty="0">
                          <a:latin typeface="Arial" pitchFamily="34" charset="0"/>
                          <a:cs typeface="Arial" pitchFamily="34" charset="0"/>
                        </a:rPr>
                        <a:t>35-38</a:t>
                      </a:r>
                    </a:p>
                  </a:txBody>
                  <a:tcPr/>
                </a:tc>
                <a:extLst>
                  <a:ext uri="{0D108BD9-81ED-4DB2-BD59-A6C34878D82A}">
                    <a16:rowId xmlns:a16="http://schemas.microsoft.com/office/drawing/2014/main" val="10005"/>
                  </a:ext>
                </a:extLst>
              </a:tr>
              <a:tr h="393845">
                <a:tc>
                  <a:txBody>
                    <a:bodyPr/>
                    <a:lstStyle/>
                    <a:p>
                      <a:r>
                        <a:rPr lang="es-MX" sz="2000" dirty="0">
                          <a:latin typeface="Arial" pitchFamily="34" charset="0"/>
                          <a:cs typeface="Arial" pitchFamily="34" charset="0"/>
                        </a:rPr>
                        <a:t>E.I.P. Resumen</a:t>
                      </a:r>
                    </a:p>
                  </a:txBody>
                  <a:tcPr/>
                </a:tc>
                <a:tc>
                  <a:txBody>
                    <a:bodyPr/>
                    <a:lstStyle/>
                    <a:p>
                      <a:pPr algn="ctr"/>
                      <a:r>
                        <a:rPr lang="es-MX" sz="2000" dirty="0">
                          <a:latin typeface="Arial" pitchFamily="34" charset="0"/>
                          <a:cs typeface="Arial" pitchFamily="34" charset="0"/>
                        </a:rPr>
                        <a:t>39-50</a:t>
                      </a:r>
                    </a:p>
                  </a:txBody>
                  <a:tcPr/>
                </a:tc>
                <a:extLst>
                  <a:ext uri="{0D108BD9-81ED-4DB2-BD59-A6C34878D82A}">
                    <a16:rowId xmlns:a16="http://schemas.microsoft.com/office/drawing/2014/main" val="10006"/>
                  </a:ext>
                </a:extLst>
              </a:tr>
              <a:tr h="393845">
                <a:tc>
                  <a:txBody>
                    <a:bodyPr/>
                    <a:lstStyle/>
                    <a:p>
                      <a:r>
                        <a:rPr lang="es-MX" sz="2000" dirty="0">
                          <a:latin typeface="Arial" pitchFamily="34" charset="0"/>
                          <a:cs typeface="Arial" pitchFamily="34" charset="0"/>
                        </a:rPr>
                        <a:t>E.I.P.</a:t>
                      </a:r>
                      <a:r>
                        <a:rPr lang="es-MX" sz="2000" baseline="0" dirty="0">
                          <a:latin typeface="Arial" pitchFamily="34" charset="0"/>
                          <a:cs typeface="Arial" pitchFamily="34" charset="0"/>
                        </a:rPr>
                        <a:t> Elaboración del proyecto</a:t>
                      </a:r>
                      <a:endParaRPr lang="es-MX" sz="2000" dirty="0">
                        <a:latin typeface="Arial" pitchFamily="34" charset="0"/>
                        <a:cs typeface="Arial" pitchFamily="34" charset="0"/>
                      </a:endParaRPr>
                    </a:p>
                  </a:txBody>
                  <a:tcPr/>
                </a:tc>
                <a:tc>
                  <a:txBody>
                    <a:bodyPr/>
                    <a:lstStyle/>
                    <a:p>
                      <a:pPr algn="ctr"/>
                      <a:r>
                        <a:rPr lang="es-MX" sz="2000" dirty="0">
                          <a:latin typeface="Arial" pitchFamily="34" charset="0"/>
                          <a:cs typeface="Arial" pitchFamily="34" charset="0"/>
                        </a:rPr>
                        <a:t>51-56</a:t>
                      </a:r>
                    </a:p>
                  </a:txBody>
                  <a:tcPr/>
                </a:tc>
                <a:extLst>
                  <a:ext uri="{0D108BD9-81ED-4DB2-BD59-A6C34878D82A}">
                    <a16:rowId xmlns:a16="http://schemas.microsoft.com/office/drawing/2014/main" val="10007"/>
                  </a:ext>
                </a:extLst>
              </a:tr>
              <a:tr h="39384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2000" dirty="0">
                          <a:latin typeface="Arial" pitchFamily="34" charset="0"/>
                          <a:cs typeface="Arial" pitchFamily="34" charset="0"/>
                        </a:rPr>
                        <a:t>Fotografías.</a:t>
                      </a:r>
                      <a:r>
                        <a:rPr lang="es-MX" sz="2000" baseline="0" dirty="0">
                          <a:latin typeface="Arial" pitchFamily="34" charset="0"/>
                          <a:cs typeface="Arial" pitchFamily="34" charset="0"/>
                        </a:rPr>
                        <a:t> 2ª Reunión de trabajo</a:t>
                      </a:r>
                      <a:endParaRPr lang="es-MX" sz="2000" dirty="0">
                        <a:latin typeface="Arial" pitchFamily="34" charset="0"/>
                        <a:cs typeface="Arial" pitchFamily="34" charset="0"/>
                      </a:endParaRPr>
                    </a:p>
                  </a:txBody>
                  <a:tcPr/>
                </a:tc>
                <a:tc>
                  <a:txBody>
                    <a:bodyPr/>
                    <a:lstStyle/>
                    <a:p>
                      <a:pPr algn="ctr"/>
                      <a:r>
                        <a:rPr lang="es-MX" sz="2000" dirty="0">
                          <a:latin typeface="Arial" pitchFamily="34" charset="0"/>
                          <a:cs typeface="Arial" pitchFamily="34" charset="0"/>
                        </a:rPr>
                        <a:t>57-59</a:t>
                      </a:r>
                    </a:p>
                  </a:txBody>
                  <a:tcPr/>
                </a:tc>
                <a:extLst>
                  <a:ext uri="{0D108BD9-81ED-4DB2-BD59-A6C34878D82A}">
                    <a16:rowId xmlns:a16="http://schemas.microsoft.com/office/drawing/2014/main" val="10008"/>
                  </a:ext>
                </a:extLst>
              </a:tr>
              <a:tr h="39384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2000" dirty="0">
                          <a:latin typeface="Arial" pitchFamily="34" charset="0"/>
                          <a:cs typeface="Arial" pitchFamily="34" charset="0"/>
                        </a:rPr>
                        <a:t>Organizadores gráficos de tipo de evaluación</a:t>
                      </a:r>
                    </a:p>
                  </a:txBody>
                  <a:tcPr/>
                </a:tc>
                <a:tc>
                  <a:txBody>
                    <a:bodyPr/>
                    <a:lstStyle/>
                    <a:p>
                      <a:pPr algn="ctr"/>
                      <a:r>
                        <a:rPr lang="es-MX" sz="2000" dirty="0">
                          <a:latin typeface="Arial" pitchFamily="34" charset="0"/>
                          <a:cs typeface="Arial" pitchFamily="34" charset="0"/>
                        </a:rPr>
                        <a:t>60-62</a:t>
                      </a:r>
                    </a:p>
                  </a:txBody>
                  <a:tcPr/>
                </a:tc>
                <a:extLst>
                  <a:ext uri="{0D108BD9-81ED-4DB2-BD59-A6C34878D82A}">
                    <a16:rowId xmlns:a16="http://schemas.microsoft.com/office/drawing/2014/main" val="10009"/>
                  </a:ext>
                </a:extLst>
              </a:tr>
              <a:tr h="393845">
                <a:tc>
                  <a:txBody>
                    <a:bodyPr/>
                    <a:lstStyle/>
                    <a:p>
                      <a:r>
                        <a:rPr lang="es-MX" sz="2000" dirty="0">
                          <a:latin typeface="Arial" pitchFamily="34" charset="0"/>
                          <a:cs typeface="Arial" pitchFamily="34" charset="0"/>
                        </a:rPr>
                        <a:t>Planeación general</a:t>
                      </a:r>
                    </a:p>
                  </a:txBody>
                  <a:tcPr/>
                </a:tc>
                <a:tc>
                  <a:txBody>
                    <a:bodyPr/>
                    <a:lstStyle/>
                    <a:p>
                      <a:pPr algn="ctr"/>
                      <a:r>
                        <a:rPr lang="es-MX" sz="2000" dirty="0">
                          <a:latin typeface="Arial" pitchFamily="34" charset="0"/>
                          <a:cs typeface="Arial" pitchFamily="34" charset="0"/>
                        </a:rPr>
                        <a:t>63</a:t>
                      </a:r>
                    </a:p>
                  </a:txBody>
                  <a:tcPr/>
                </a:tc>
                <a:extLst>
                  <a:ext uri="{0D108BD9-81ED-4DB2-BD59-A6C34878D82A}">
                    <a16:rowId xmlns:a16="http://schemas.microsoft.com/office/drawing/2014/main" val="10010"/>
                  </a:ext>
                </a:extLst>
              </a:tr>
              <a:tr h="39384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2000" dirty="0">
                          <a:latin typeface="Arial" pitchFamily="34" charset="0"/>
                          <a:cs typeface="Arial" pitchFamily="34" charset="0"/>
                        </a:rPr>
                        <a:t>Planeación por sesión</a:t>
                      </a:r>
                    </a:p>
                  </a:txBody>
                  <a:tcPr/>
                </a:tc>
                <a:tc>
                  <a:txBody>
                    <a:bodyPr/>
                    <a:lstStyle/>
                    <a:p>
                      <a:pPr algn="ctr"/>
                      <a:r>
                        <a:rPr lang="es-MX" sz="2000" dirty="0">
                          <a:latin typeface="Arial" pitchFamily="34" charset="0"/>
                          <a:cs typeface="Arial" pitchFamily="34" charset="0"/>
                        </a:rPr>
                        <a:t>64-66</a:t>
                      </a:r>
                    </a:p>
                  </a:txBody>
                  <a:tcPr/>
                </a:tc>
                <a:extLst>
                  <a:ext uri="{0D108BD9-81ED-4DB2-BD59-A6C34878D82A}">
                    <a16:rowId xmlns:a16="http://schemas.microsoft.com/office/drawing/2014/main" val="10011"/>
                  </a:ext>
                </a:extLst>
              </a:tr>
              <a:tr h="39384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2000" dirty="0">
                          <a:latin typeface="Arial" pitchFamily="34" charset="0"/>
                          <a:cs typeface="Arial" pitchFamily="34" charset="0"/>
                        </a:rPr>
                        <a:t>Pasos para realizar una infografía</a:t>
                      </a:r>
                    </a:p>
                  </a:txBody>
                  <a:tcPr/>
                </a:tc>
                <a:tc>
                  <a:txBody>
                    <a:bodyPr/>
                    <a:lstStyle/>
                    <a:p>
                      <a:pPr algn="ctr"/>
                      <a:r>
                        <a:rPr lang="es-MX" sz="2000" dirty="0">
                          <a:latin typeface="Arial" pitchFamily="34" charset="0"/>
                          <a:cs typeface="Arial" pitchFamily="34" charset="0"/>
                        </a:rPr>
                        <a:t>67-72</a:t>
                      </a:r>
                    </a:p>
                  </a:txBody>
                  <a:tcPr/>
                </a:tc>
                <a:extLst>
                  <a:ext uri="{0D108BD9-81ED-4DB2-BD59-A6C34878D82A}">
                    <a16:rowId xmlns:a16="http://schemas.microsoft.com/office/drawing/2014/main" val="10012"/>
                  </a:ext>
                </a:extLst>
              </a:tr>
              <a:tr h="393845">
                <a:tc>
                  <a:txBody>
                    <a:bodyPr/>
                    <a:lstStyle/>
                    <a:p>
                      <a:r>
                        <a:rPr lang="es-ES" sz="2000" dirty="0">
                          <a:latin typeface="Arial" panose="020B0604020202020204" pitchFamily="34" charset="0"/>
                          <a:cs typeface="Arial" panose="020B0604020202020204" pitchFamily="34" charset="0"/>
                        </a:rPr>
                        <a:t>Infografía</a:t>
                      </a:r>
                    </a:p>
                  </a:txBody>
                  <a:tcPr/>
                </a:tc>
                <a:tc>
                  <a:txBody>
                    <a:bodyPr/>
                    <a:lstStyle/>
                    <a:p>
                      <a:pPr algn="ctr"/>
                      <a:r>
                        <a:rPr lang="es-MX" sz="2000" dirty="0">
                          <a:latin typeface="Arial" pitchFamily="34" charset="0"/>
                          <a:cs typeface="Arial" pitchFamily="34" charset="0"/>
                        </a:rPr>
                        <a:t>73</a:t>
                      </a:r>
                    </a:p>
                  </a:txBody>
                  <a:tcPr/>
                </a:tc>
                <a:extLst>
                  <a:ext uri="{0D108BD9-81ED-4DB2-BD59-A6C34878D82A}">
                    <a16:rowId xmlns:a16="http://schemas.microsoft.com/office/drawing/2014/main" val="10013"/>
                  </a:ext>
                </a:extLst>
              </a:tr>
              <a:tr h="393845">
                <a:tc>
                  <a:txBody>
                    <a:bodyPr/>
                    <a:lstStyle/>
                    <a:p>
                      <a:r>
                        <a:rPr lang="es-ES" sz="2000" dirty="0">
                          <a:latin typeface="Arial" panose="020B0604020202020204" pitchFamily="34" charset="0"/>
                          <a:cs typeface="Arial" panose="020B0604020202020204" pitchFamily="34" charset="0"/>
                        </a:rPr>
                        <a:t>Reflexión. Equipo</a:t>
                      </a:r>
                    </a:p>
                  </a:txBody>
                  <a:tcPr/>
                </a:tc>
                <a:tc>
                  <a:txBody>
                    <a:bodyPr/>
                    <a:lstStyle/>
                    <a:p>
                      <a:pPr algn="ctr"/>
                      <a:r>
                        <a:rPr lang="es-MX" sz="2000" dirty="0">
                          <a:latin typeface="Arial" pitchFamily="34" charset="0"/>
                          <a:cs typeface="Arial" pitchFamily="34" charset="0"/>
                        </a:rPr>
                        <a:t>74</a:t>
                      </a:r>
                    </a:p>
                  </a:txBody>
                  <a:tcPr/>
                </a:tc>
                <a:extLst>
                  <a:ext uri="{0D108BD9-81ED-4DB2-BD59-A6C34878D82A}">
                    <a16:rowId xmlns:a16="http://schemas.microsoft.com/office/drawing/2014/main" val="10014"/>
                  </a:ext>
                </a:extLst>
              </a:tr>
              <a:tr h="393845">
                <a:tc>
                  <a:txBody>
                    <a:bodyPr/>
                    <a:lstStyle/>
                    <a:p>
                      <a:r>
                        <a:rPr lang="es-ES" sz="2000" dirty="0">
                          <a:latin typeface="Arial" panose="020B0604020202020204" pitchFamily="34" charset="0"/>
                          <a:cs typeface="Arial" panose="020B0604020202020204" pitchFamily="34" charset="0"/>
                        </a:rPr>
                        <a:t>Reflexión. Profesoras</a:t>
                      </a:r>
                    </a:p>
                  </a:txBody>
                  <a:tcPr/>
                </a:tc>
                <a:tc>
                  <a:txBody>
                    <a:bodyPr/>
                    <a:lstStyle/>
                    <a:p>
                      <a:pPr algn="ctr"/>
                      <a:r>
                        <a:rPr lang="es-MX" sz="2000" dirty="0">
                          <a:latin typeface="Arial" pitchFamily="34" charset="0"/>
                          <a:cs typeface="Arial" pitchFamily="34" charset="0"/>
                        </a:rPr>
                        <a:t>75</a:t>
                      </a:r>
                    </a:p>
                  </a:txBody>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88771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0338" t="6353" r="11939" b="8919"/>
          <a:stretch/>
        </p:blipFill>
        <p:spPr>
          <a:xfrm>
            <a:off x="1003912" y="602837"/>
            <a:ext cx="9392308" cy="5756576"/>
          </a:xfrm>
          <a:prstGeom prst="rect">
            <a:avLst/>
          </a:prstGeom>
        </p:spPr>
      </p:pic>
      <p:sp>
        <p:nvSpPr>
          <p:cNvPr id="3" name="Rectángulo 2"/>
          <p:cNvSpPr/>
          <p:nvPr/>
        </p:nvSpPr>
        <p:spPr>
          <a:xfrm>
            <a:off x="3978027" y="233505"/>
            <a:ext cx="4570482" cy="369332"/>
          </a:xfrm>
          <a:prstGeom prst="rect">
            <a:avLst/>
          </a:prstGeom>
        </p:spPr>
        <p:txBody>
          <a:bodyPr wrap="none">
            <a:spAutoFit/>
          </a:bodyPr>
          <a:lstStyle/>
          <a:p>
            <a:r>
              <a:rPr lang="es-ES" dirty="0">
                <a:solidFill>
                  <a:schemeClr val="bg1"/>
                </a:solidFill>
                <a:latin typeface="Arial" panose="020B0604020202020204" pitchFamily="34" charset="0"/>
                <a:ea typeface="Calibri" panose="020F0502020204030204" pitchFamily="34" charset="0"/>
                <a:cs typeface="Arial" panose="020B0604020202020204" pitchFamily="34" charset="0"/>
              </a:rPr>
              <a:t>Organizador gráfico de tipos de evaluación</a:t>
            </a:r>
            <a:endParaRPr lang="es-MX" dirty="0"/>
          </a:p>
        </p:txBody>
      </p:sp>
    </p:spTree>
    <p:extLst>
      <p:ext uri="{BB962C8B-B14F-4D97-AF65-F5344CB8AC3E}">
        <p14:creationId xmlns:p14="http://schemas.microsoft.com/office/powerpoint/2010/main" val="717470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0472" t="17116" r="23677" b="17105"/>
          <a:stretch/>
        </p:blipFill>
        <p:spPr bwMode="auto">
          <a:xfrm>
            <a:off x="955184" y="512425"/>
            <a:ext cx="9448800" cy="6139543"/>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2073500" y="0"/>
            <a:ext cx="7212168" cy="849720"/>
          </a:xfrm>
          <a:prstGeom prst="rect">
            <a:avLst/>
          </a:prstGeom>
        </p:spPr>
        <p:txBody>
          <a:bodyPr wrap="square">
            <a:spAutoFit/>
          </a:bodyPr>
          <a:lstStyle/>
          <a:p>
            <a:pPr>
              <a:lnSpc>
                <a:spcPct val="107000"/>
              </a:lnSpc>
              <a:spcAft>
                <a:spcPts val="0"/>
              </a:spcAft>
            </a:pPr>
            <a:endParaRPr lang="es-ES" sz="28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es-ES" dirty="0">
                <a:latin typeface="Arial" panose="020B0604020202020204" pitchFamily="34" charset="0"/>
                <a:ea typeface="Calibri" panose="020F0502020204030204" pitchFamily="34" charset="0"/>
                <a:cs typeface="Times New Roman" panose="02020603050405020304" pitchFamily="18" charset="0"/>
              </a:rPr>
              <a:t> </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7705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5420" t="22216" r="26629" b="12020"/>
          <a:stretch/>
        </p:blipFill>
        <p:spPr>
          <a:xfrm>
            <a:off x="1522161" y="281133"/>
            <a:ext cx="8179400" cy="6307007"/>
          </a:xfrm>
          <a:prstGeom prst="rect">
            <a:avLst/>
          </a:prstGeom>
        </p:spPr>
      </p:pic>
    </p:spTree>
    <p:extLst>
      <p:ext uri="{BB962C8B-B14F-4D97-AF65-F5344CB8AC3E}">
        <p14:creationId xmlns:p14="http://schemas.microsoft.com/office/powerpoint/2010/main" val="2766530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0536" t="20476" r="16518" b="6762"/>
          <a:stretch/>
        </p:blipFill>
        <p:spPr>
          <a:xfrm>
            <a:off x="282498" y="97200"/>
            <a:ext cx="9818914" cy="6650400"/>
          </a:xfrm>
          <a:prstGeom prst="rect">
            <a:avLst/>
          </a:prstGeom>
        </p:spPr>
      </p:pic>
      <p:sp>
        <p:nvSpPr>
          <p:cNvPr id="3" name="Rectángulo 2"/>
          <p:cNvSpPr/>
          <p:nvPr/>
        </p:nvSpPr>
        <p:spPr>
          <a:xfrm>
            <a:off x="10101412" y="900949"/>
            <a:ext cx="1887474" cy="1118768"/>
          </a:xfrm>
          <a:prstGeom prst="rect">
            <a:avLst/>
          </a:prstGeom>
        </p:spPr>
        <p:txBody>
          <a:bodyPr wrap="square">
            <a:spAutoFit/>
          </a:bodyPr>
          <a:lstStyle/>
          <a:p>
            <a:pPr algn="ctr">
              <a:lnSpc>
                <a:spcPct val="115000"/>
              </a:lnSpc>
              <a:spcAft>
                <a:spcPts val="0"/>
              </a:spcAft>
            </a:pPr>
            <a:r>
              <a:rPr lang="es-ES" sz="2000" dirty="0">
                <a:solidFill>
                  <a:srgbClr val="000000"/>
                </a:solidFill>
                <a:latin typeface="Arial" panose="020B0604020202020204" pitchFamily="34" charset="0"/>
                <a:ea typeface="Century Gothic" panose="020B0502020202020204" pitchFamily="34" charset="0"/>
              </a:rPr>
              <a:t>Planeación general</a:t>
            </a:r>
            <a:endParaRPr lang="es-MX" sz="200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dirty="0">
                <a:solidFill>
                  <a:srgbClr val="000000"/>
                </a:solidFill>
                <a:latin typeface="Arial" panose="020B0604020202020204" pitchFamily="34" charset="0"/>
                <a:ea typeface="Century Gothic" panose="020B0502020202020204" pitchFamily="34" charset="0"/>
              </a:rPr>
              <a:t> </a:t>
            </a:r>
            <a:endParaRPr lang="es-MX" sz="11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99045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2500" t="27332" r="10045" b="11334"/>
          <a:stretch/>
        </p:blipFill>
        <p:spPr>
          <a:xfrm>
            <a:off x="373765" y="718457"/>
            <a:ext cx="11230406" cy="5667849"/>
          </a:xfrm>
          <a:prstGeom prst="rect">
            <a:avLst/>
          </a:prstGeom>
        </p:spPr>
      </p:pic>
      <p:sp>
        <p:nvSpPr>
          <p:cNvPr id="3" name="Rectángulo 2"/>
          <p:cNvSpPr/>
          <p:nvPr/>
        </p:nvSpPr>
        <p:spPr>
          <a:xfrm>
            <a:off x="4441903" y="0"/>
            <a:ext cx="2694877" cy="1047979"/>
          </a:xfrm>
          <a:prstGeom prst="rect">
            <a:avLst/>
          </a:prstGeom>
        </p:spPr>
        <p:txBody>
          <a:bodyPr wrap="square">
            <a:spAutoFit/>
          </a:bodyPr>
          <a:lstStyle/>
          <a:p>
            <a:pPr>
              <a:lnSpc>
                <a:spcPct val="115000"/>
              </a:lnSpc>
              <a:spcAft>
                <a:spcPts val="0"/>
              </a:spcAft>
            </a:pPr>
            <a:r>
              <a:rPr lang="es-ES" dirty="0">
                <a:solidFill>
                  <a:srgbClr val="000000"/>
                </a:solidFill>
                <a:latin typeface="Arial" panose="020B0604020202020204" pitchFamily="34" charset="0"/>
                <a:ea typeface="Century Gothic" panose="020B0502020202020204" pitchFamily="34" charset="0"/>
              </a:rPr>
              <a:t> </a:t>
            </a:r>
            <a:endParaRPr lang="es-MX" sz="105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dirty="0">
                <a:solidFill>
                  <a:srgbClr val="000000"/>
                </a:solidFill>
                <a:latin typeface="Arial" panose="020B0604020202020204" pitchFamily="34" charset="0"/>
                <a:ea typeface="Century Gothic" panose="020B0502020202020204" pitchFamily="34" charset="0"/>
              </a:rPr>
              <a:t>Planeación por sesión</a:t>
            </a:r>
            <a:endParaRPr lang="es-MX" sz="105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dirty="0">
                <a:solidFill>
                  <a:srgbClr val="000000"/>
                </a:solidFill>
                <a:latin typeface="Arial" panose="020B0604020202020204" pitchFamily="34" charset="0"/>
                <a:ea typeface="Century Gothic" panose="020B0502020202020204" pitchFamily="34" charset="0"/>
              </a:rPr>
              <a:t> </a:t>
            </a:r>
            <a:endParaRPr lang="es-MX" sz="105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879000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3174" t="23043" r="20668" b="6031"/>
          <a:stretch/>
        </p:blipFill>
        <p:spPr>
          <a:xfrm>
            <a:off x="870858" y="102219"/>
            <a:ext cx="10319656" cy="6776257"/>
          </a:xfrm>
          <a:prstGeom prst="rect">
            <a:avLst/>
          </a:prstGeom>
        </p:spPr>
      </p:pic>
    </p:spTree>
    <p:extLst>
      <p:ext uri="{BB962C8B-B14F-4D97-AF65-F5344CB8AC3E}">
        <p14:creationId xmlns:p14="http://schemas.microsoft.com/office/powerpoint/2010/main" val="26813864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7812" t="24667" r="4241" b="34952"/>
          <a:stretch/>
        </p:blipFill>
        <p:spPr>
          <a:xfrm>
            <a:off x="527445" y="740229"/>
            <a:ext cx="10762890" cy="3657599"/>
          </a:xfrm>
          <a:prstGeom prst="rect">
            <a:avLst/>
          </a:prstGeom>
        </p:spPr>
      </p:pic>
    </p:spTree>
    <p:extLst>
      <p:ext uri="{BB962C8B-B14F-4D97-AF65-F5344CB8AC3E}">
        <p14:creationId xmlns:p14="http://schemas.microsoft.com/office/powerpoint/2010/main" val="376122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5028" y="0"/>
            <a:ext cx="10276113" cy="519886"/>
          </a:xfrm>
          <a:prstGeom prst="rect">
            <a:avLst/>
          </a:prstGeom>
        </p:spPr>
        <p:txBody>
          <a:bodyPr wrap="square">
            <a:spAutoFit/>
          </a:bodyPr>
          <a:lstStyle/>
          <a:p>
            <a:pPr algn="ctr">
              <a:lnSpc>
                <a:spcPct val="107000"/>
              </a:lnSpc>
              <a:spcAft>
                <a:spcPts val="800"/>
              </a:spcAft>
            </a:pPr>
            <a:r>
              <a:rPr lang="es-MX" sz="2800" b="1" dirty="0">
                <a:solidFill>
                  <a:schemeClr val="bg1"/>
                </a:solidFill>
                <a:latin typeface="Arial" panose="020B0604020202020204" pitchFamily="34" charset="0"/>
                <a:ea typeface="Calibri" panose="020F0502020204030204" pitchFamily="34" charset="0"/>
                <a:cs typeface="Arial" panose="020B0604020202020204" pitchFamily="34" charset="0"/>
              </a:rPr>
              <a:t>Producto 13. Lista de pasos para realizar una infografía</a:t>
            </a:r>
          </a:p>
        </p:txBody>
      </p:sp>
      <p:pic>
        <p:nvPicPr>
          <p:cNvPr id="3" name="Imagen 2"/>
          <p:cNvPicPr/>
          <p:nvPr/>
        </p:nvPicPr>
        <p:blipFill rotWithShape="1">
          <a:blip r:embed="rId2"/>
          <a:srcRect l="8333" t="18265" r="25298" b="8681"/>
          <a:stretch/>
        </p:blipFill>
        <p:spPr bwMode="auto">
          <a:xfrm>
            <a:off x="1045028" y="762001"/>
            <a:ext cx="10249744" cy="57804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5442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3988" t="13499" r="8929" b="9741"/>
          <a:stretch/>
        </p:blipFill>
        <p:spPr bwMode="auto">
          <a:xfrm>
            <a:off x="1197430" y="195942"/>
            <a:ext cx="10123100" cy="63722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62232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4137" t="18793" r="12203" b="6565"/>
          <a:stretch/>
        </p:blipFill>
        <p:spPr bwMode="auto">
          <a:xfrm>
            <a:off x="1493949" y="206062"/>
            <a:ext cx="9697791" cy="64265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226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63615" y="0"/>
            <a:ext cx="2661306" cy="553357"/>
          </a:xfrm>
          <a:prstGeom prst="rect">
            <a:avLst/>
          </a:prstGeom>
        </p:spPr>
        <p:txBody>
          <a:bodyPr wrap="none">
            <a:spAutoFit/>
          </a:bodyPr>
          <a:lstStyle/>
          <a:p>
            <a:pPr>
              <a:lnSpc>
                <a:spcPct val="107000"/>
              </a:lnSpc>
              <a:spcAft>
                <a:spcPts val="800"/>
              </a:spcAft>
            </a:pPr>
            <a:r>
              <a:rPr lang="es-ES" sz="28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5.a Producto 1</a:t>
            </a:r>
            <a:endParaRPr lang="es-ES" sz="2800" b="1" u="sn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p:nvPr/>
        </p:nvPicPr>
        <p:blipFill rotWithShape="1">
          <a:blip r:embed="rId2"/>
          <a:srcRect l="18405" t="27448" r="14039" b="15510"/>
          <a:stretch/>
        </p:blipFill>
        <p:spPr bwMode="auto">
          <a:xfrm>
            <a:off x="278297" y="530145"/>
            <a:ext cx="11390242" cy="61688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36714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9226" t="15352" r="8036" b="11330"/>
          <a:stretch/>
        </p:blipFill>
        <p:spPr bwMode="auto">
          <a:xfrm>
            <a:off x="1396744" y="275363"/>
            <a:ext cx="9663142" cy="64084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439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0714" t="16411" r="24404" b="7888"/>
          <a:stretch/>
        </p:blipFill>
        <p:spPr bwMode="auto">
          <a:xfrm>
            <a:off x="1266092" y="196948"/>
            <a:ext cx="9961601" cy="64500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324170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9486" t="11588" r="7992" b="8719"/>
          <a:stretch/>
        </p:blipFill>
        <p:spPr bwMode="auto">
          <a:xfrm>
            <a:off x="731520" y="225083"/>
            <a:ext cx="9988062" cy="63023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18188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0126" y="317280"/>
            <a:ext cx="1984839" cy="528222"/>
          </a:xfrm>
          <a:prstGeom prst="rect">
            <a:avLst/>
          </a:prstGeom>
        </p:spPr>
        <p:txBody>
          <a:bodyPr wrap="none">
            <a:spAutoFit/>
          </a:bodyPr>
          <a:lstStyle/>
          <a:p>
            <a:pPr>
              <a:lnSpc>
                <a:spcPct val="107000"/>
              </a:lnSpc>
              <a:spcAft>
                <a:spcPts val="800"/>
              </a:spcAft>
            </a:pPr>
            <a:r>
              <a:rPr lang="es-MX" sz="28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Infografía</a:t>
            </a:r>
          </a:p>
        </p:txBody>
      </p:sp>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4059702" y="581391"/>
            <a:ext cx="4774809" cy="5757570"/>
          </a:xfrm>
          <a:prstGeom prst="rect">
            <a:avLst/>
          </a:prstGeom>
        </p:spPr>
      </p:pic>
    </p:spTree>
    <p:extLst>
      <p:ext uri="{BB962C8B-B14F-4D97-AF65-F5344CB8AC3E}">
        <p14:creationId xmlns:p14="http://schemas.microsoft.com/office/powerpoint/2010/main" val="411163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184303" y="397667"/>
            <a:ext cx="1784463" cy="528222"/>
          </a:xfrm>
          <a:prstGeom prst="rect">
            <a:avLst/>
          </a:prstGeom>
        </p:spPr>
        <p:txBody>
          <a:bodyPr wrap="none">
            <a:spAutoFit/>
          </a:bodyPr>
          <a:lstStyle/>
          <a:p>
            <a:pPr>
              <a:lnSpc>
                <a:spcPct val="107000"/>
              </a:lnSpc>
              <a:spcAft>
                <a:spcPts val="800"/>
              </a:spcAft>
            </a:pPr>
            <a:r>
              <a:rPr lang="es-MX" sz="2800" b="1" dirty="0">
                <a:solidFill>
                  <a:schemeClr val="bg1"/>
                </a:solidFill>
                <a:latin typeface="Comic Sans MS" panose="030F0702030302020204" pitchFamily="66" charset="0"/>
                <a:ea typeface="Calibri" panose="020F0502020204030204" pitchFamily="34" charset="0"/>
                <a:cs typeface="Times New Roman" panose="02020603050405020304" pitchFamily="18" charset="0"/>
              </a:rPr>
              <a:t>Reflexión</a:t>
            </a:r>
          </a:p>
        </p:txBody>
      </p:sp>
      <p:sp>
        <p:nvSpPr>
          <p:cNvPr id="4" name="Rectángulo 3"/>
          <p:cNvSpPr/>
          <p:nvPr/>
        </p:nvSpPr>
        <p:spPr>
          <a:xfrm>
            <a:off x="434896" y="1275953"/>
            <a:ext cx="10872439" cy="4341894"/>
          </a:xfrm>
          <a:prstGeom prst="rect">
            <a:avLst/>
          </a:prstGeom>
        </p:spPr>
        <p:txBody>
          <a:bodyPr wrap="square">
            <a:spAutoFit/>
          </a:bodyPr>
          <a:lstStyle/>
          <a:p>
            <a:pPr algn="just">
              <a:lnSpc>
                <a:spcPct val="115000"/>
              </a:lnSpc>
              <a:spcAft>
                <a:spcPts val="0"/>
              </a:spcAft>
            </a:pPr>
            <a:r>
              <a:rPr lang="es-ES" sz="2200" b="1" dirty="0">
                <a:solidFill>
                  <a:srgbClr val="000000"/>
                </a:solidFill>
                <a:latin typeface="Arial" panose="020B0604020202020204" pitchFamily="34" charset="0"/>
                <a:ea typeface="Century Gothic" panose="020B0502020202020204" pitchFamily="34" charset="0"/>
              </a:rPr>
              <a:t>Equipo.</a:t>
            </a:r>
            <a:r>
              <a:rPr lang="es-ES" sz="2200" dirty="0">
                <a:solidFill>
                  <a:srgbClr val="000000"/>
                </a:solidFill>
                <a:latin typeface="Arial" panose="020B0604020202020204" pitchFamily="34" charset="0"/>
                <a:ea typeface="Century Gothic" panose="020B0502020202020204" pitchFamily="34" charset="0"/>
              </a:rPr>
              <a:t> </a:t>
            </a:r>
          </a:p>
          <a:p>
            <a:pPr algn="just">
              <a:lnSpc>
                <a:spcPct val="115000"/>
              </a:lnSpc>
              <a:spcAft>
                <a:spcPts val="0"/>
              </a:spcAft>
            </a:pPr>
            <a:endParaRPr lang="es-ES" sz="2200" dirty="0">
              <a:solidFill>
                <a:srgbClr val="000000"/>
              </a:solidFill>
              <a:latin typeface="Arial" panose="020B0604020202020204" pitchFamily="34" charset="0"/>
              <a:ea typeface="Century Gothic" panose="020B0502020202020204" pitchFamily="34" charset="0"/>
            </a:endParaRPr>
          </a:p>
          <a:p>
            <a:pPr algn="just">
              <a:lnSpc>
                <a:spcPct val="115000"/>
              </a:lnSpc>
              <a:spcAft>
                <a:spcPts val="0"/>
              </a:spcAft>
            </a:pPr>
            <a:r>
              <a:rPr lang="es-ES" sz="2200" dirty="0">
                <a:solidFill>
                  <a:srgbClr val="000000"/>
                </a:solidFill>
                <a:latin typeface="Arial" panose="020B0604020202020204" pitchFamily="34" charset="0"/>
                <a:ea typeface="Century Gothic" panose="020B0502020202020204" pitchFamily="34" charset="0"/>
              </a:rPr>
              <a:t>La socialización, el trabajo colaborativo y la comunicación entre pares, son fundamentales en la actualidad en los procesos de aprendizaje. Cuando se logra, no nada más los logros anteriores, sino también implementamos la interdisciplinariedad se maximizan los logros académicos, no de una asignatura, de todo el proceso de aprendizaje de los estudiantes. El conocimiento es identificado como un todo que explica nuestra realidad total y no como fragmentos sin sentido.</a:t>
            </a:r>
            <a:endParaRPr lang="es-MX" sz="2200" dirty="0">
              <a:solidFill>
                <a:srgbClr val="000000"/>
              </a:solidFill>
              <a:latin typeface="Arial" panose="020B0604020202020204" pitchFamily="34" charset="0"/>
              <a:ea typeface="Arial" panose="020B0604020202020204" pitchFamily="34" charset="0"/>
            </a:endParaRPr>
          </a:p>
          <a:p>
            <a:pPr algn="just">
              <a:lnSpc>
                <a:spcPct val="115000"/>
              </a:lnSpc>
              <a:spcAft>
                <a:spcPts val="0"/>
              </a:spcAft>
            </a:pPr>
            <a:r>
              <a:rPr lang="es-ES" sz="2200" dirty="0">
                <a:solidFill>
                  <a:srgbClr val="000000"/>
                </a:solidFill>
                <a:latin typeface="Arial" panose="020B0604020202020204" pitchFamily="34" charset="0"/>
                <a:ea typeface="Century Gothic" panose="020B0502020202020204" pitchFamily="34" charset="0"/>
              </a:rPr>
              <a:t>Con la interdisciplinariedad los profesores nos beneficiamos  al trabajar con nuestros pares y llevara a la práctica el trabajo académico en una realidad concreta con base en los conceptos teóricos de cada disciplina.</a:t>
            </a:r>
            <a:endParaRPr lang="es-MX" sz="2200" dirty="0">
              <a:solidFill>
                <a:srgbClr val="000000"/>
              </a:solidFill>
              <a:effectLst/>
              <a:latin typeface="Arial" panose="020B0604020202020204" pitchFamily="34" charset="0"/>
              <a:ea typeface="Arial" panose="020B0604020202020204" pitchFamily="34" charset="0"/>
            </a:endParaRPr>
          </a:p>
        </p:txBody>
      </p:sp>
      <p:sp>
        <p:nvSpPr>
          <p:cNvPr id="5" name="Rectángulo 4"/>
          <p:cNvSpPr/>
          <p:nvPr/>
        </p:nvSpPr>
        <p:spPr>
          <a:xfrm>
            <a:off x="501804" y="3961681"/>
            <a:ext cx="10872439" cy="318805"/>
          </a:xfrm>
          <a:prstGeom prst="rect">
            <a:avLst/>
          </a:prstGeom>
        </p:spPr>
        <p:txBody>
          <a:bodyPr wrap="square">
            <a:spAutoFit/>
          </a:bodyPr>
          <a:lstStyle/>
          <a:p>
            <a:pPr>
              <a:lnSpc>
                <a:spcPct val="115000"/>
              </a:lnSpc>
              <a:spcAft>
                <a:spcPts val="0"/>
              </a:spcAft>
            </a:pPr>
            <a:r>
              <a:rPr lang="es-ES" sz="1400"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 </a:t>
            </a:r>
            <a:endParaRPr lang="es-MX" sz="1400" dirty="0">
              <a:solidFill>
                <a:srgbClr val="000000"/>
              </a:solidFill>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13515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46564" y="1589263"/>
            <a:ext cx="10671718" cy="3492431"/>
          </a:xfrm>
          <a:prstGeom prst="rect">
            <a:avLst/>
          </a:prstGeom>
        </p:spPr>
        <p:txBody>
          <a:bodyPr wrap="square">
            <a:spAutoFit/>
          </a:bodyPr>
          <a:lstStyle/>
          <a:p>
            <a:pPr algn="just">
              <a:lnSpc>
                <a:spcPct val="115000"/>
              </a:lnSpc>
              <a:spcAft>
                <a:spcPts val="0"/>
              </a:spcAft>
            </a:pPr>
            <a:endParaRPr lang="es-ES" b="1" dirty="0">
              <a:solidFill>
                <a:srgbClr val="000000"/>
              </a:solidFill>
              <a:latin typeface="Arial" panose="020B0604020202020204" pitchFamily="34" charset="0"/>
              <a:ea typeface="Century Gothic" panose="020B0502020202020204" pitchFamily="34" charset="0"/>
            </a:endParaRPr>
          </a:p>
          <a:p>
            <a:pPr algn="just">
              <a:lnSpc>
                <a:spcPct val="115000"/>
              </a:lnSpc>
              <a:spcAft>
                <a:spcPts val="0"/>
              </a:spcAft>
            </a:pPr>
            <a:r>
              <a:rPr lang="es-ES" sz="2200" b="1" dirty="0">
                <a:solidFill>
                  <a:srgbClr val="000000"/>
                </a:solidFill>
                <a:latin typeface="Arial" panose="020B0604020202020204" pitchFamily="34" charset="0"/>
                <a:ea typeface="Century Gothic" panose="020B0502020202020204" pitchFamily="34" charset="0"/>
              </a:rPr>
              <a:t>Dora Olivia Reyes</a:t>
            </a:r>
            <a:r>
              <a:rPr lang="es-ES" sz="2200" dirty="0">
                <a:solidFill>
                  <a:srgbClr val="000000"/>
                </a:solidFill>
                <a:latin typeface="Arial" panose="020B0604020202020204" pitchFamily="34" charset="0"/>
                <a:ea typeface="Century Gothic" panose="020B0502020202020204" pitchFamily="34" charset="0"/>
              </a:rPr>
              <a:t> (Geografía).  El trabajo colaborativo con profesores y alumnos implica, para mí, un esfuerzo importante para conseguir el entendimiento emocional  y de trabajo. Pero, los logros hasta el momento son benéficos para el desarrollo académico y para el entendimiento armonioso entre los participantes.</a:t>
            </a:r>
            <a:endParaRPr lang="es-MX" sz="220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sz="2200" dirty="0">
                <a:solidFill>
                  <a:srgbClr val="000000"/>
                </a:solidFill>
                <a:latin typeface="Arial" panose="020B0604020202020204" pitchFamily="34" charset="0"/>
                <a:ea typeface="Century Gothic" panose="020B0502020202020204" pitchFamily="34" charset="0"/>
              </a:rPr>
              <a:t> </a:t>
            </a:r>
          </a:p>
          <a:p>
            <a:pPr>
              <a:lnSpc>
                <a:spcPct val="115000"/>
              </a:lnSpc>
              <a:spcAft>
                <a:spcPts val="0"/>
              </a:spcAft>
            </a:pPr>
            <a:r>
              <a:rPr lang="es-ES" sz="2200" b="1" dirty="0">
                <a:solidFill>
                  <a:srgbClr val="000000"/>
                </a:solidFill>
                <a:latin typeface="Arial" panose="020B0604020202020204" pitchFamily="34" charset="0"/>
                <a:ea typeface="Arial" panose="020B0604020202020204" pitchFamily="34" charset="0"/>
              </a:rPr>
              <a:t>Rosaura Estela Gómez Guzmán</a:t>
            </a:r>
            <a:r>
              <a:rPr lang="es-ES" sz="2200" dirty="0">
                <a:solidFill>
                  <a:srgbClr val="000000"/>
                </a:solidFill>
                <a:latin typeface="Arial" panose="020B0604020202020204" pitchFamily="34" charset="0"/>
                <a:ea typeface="Arial" panose="020B0604020202020204" pitchFamily="34" charset="0"/>
              </a:rPr>
              <a:t> (Lengua española). Un proyecto interdisciplinario siempre genera en mí un grado de ansiedad. Es necesaria una intensa socialización con compañeros y alumnos . Nos exige  tolerancia, empatía y respeto.</a:t>
            </a:r>
            <a:endParaRPr lang="es-MX" sz="2200" dirty="0">
              <a:solidFill>
                <a:srgbClr val="000000"/>
              </a:solidFill>
              <a:latin typeface="Arial" panose="020B0604020202020204" pitchFamily="34" charset="0"/>
              <a:ea typeface="Arial" panose="020B0604020202020204" pitchFamily="34" charset="0"/>
            </a:endParaRPr>
          </a:p>
        </p:txBody>
      </p:sp>
      <p:sp>
        <p:nvSpPr>
          <p:cNvPr id="3" name="Rectángulo 2"/>
          <p:cNvSpPr/>
          <p:nvPr/>
        </p:nvSpPr>
        <p:spPr>
          <a:xfrm>
            <a:off x="4192172" y="622168"/>
            <a:ext cx="2621223" cy="871008"/>
          </a:xfrm>
          <a:prstGeom prst="rect">
            <a:avLst/>
          </a:prstGeom>
        </p:spPr>
        <p:txBody>
          <a:bodyPr wrap="square">
            <a:spAutoFit/>
          </a:bodyPr>
          <a:lstStyle/>
          <a:p>
            <a:pPr algn="ctr">
              <a:lnSpc>
                <a:spcPct val="115000"/>
              </a:lnSpc>
              <a:spcAft>
                <a:spcPts val="0"/>
              </a:spcAft>
            </a:pPr>
            <a:r>
              <a:rPr lang="es-ES" sz="2400" b="1" dirty="0">
                <a:solidFill>
                  <a:srgbClr val="000000"/>
                </a:solidFill>
                <a:latin typeface="Arial" panose="020B0604020202020204" pitchFamily="34" charset="0"/>
                <a:ea typeface="Century Gothic" panose="020B0502020202020204" pitchFamily="34" charset="0"/>
              </a:rPr>
              <a:t>Profesoras</a:t>
            </a:r>
            <a:endParaRPr lang="es-MX" sz="2400" b="1" dirty="0">
              <a:solidFill>
                <a:srgbClr val="000000"/>
              </a:solidFill>
              <a:latin typeface="Arial" panose="020B0604020202020204" pitchFamily="34" charset="0"/>
              <a:ea typeface="Arial" panose="020B0604020202020204" pitchFamily="34" charset="0"/>
            </a:endParaRPr>
          </a:p>
          <a:p>
            <a:pPr algn="ctr">
              <a:lnSpc>
                <a:spcPct val="115000"/>
              </a:lnSpc>
              <a:spcAft>
                <a:spcPts val="0"/>
              </a:spcAft>
            </a:pPr>
            <a:r>
              <a:rPr lang="es-ES" sz="2000" b="1" dirty="0">
                <a:solidFill>
                  <a:srgbClr val="000000"/>
                </a:solidFill>
                <a:latin typeface="Arial" panose="020B0604020202020204" pitchFamily="34" charset="0"/>
                <a:ea typeface="Century Gothic" panose="020B0502020202020204" pitchFamily="34" charset="0"/>
              </a:rPr>
              <a:t> </a:t>
            </a:r>
            <a:endParaRPr lang="es-MX" sz="2000" b="1"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15943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4296" t="28363" r="8677" b="9716"/>
          <a:stretch/>
        </p:blipFill>
        <p:spPr bwMode="auto">
          <a:xfrm>
            <a:off x="178904" y="159027"/>
            <a:ext cx="11628783" cy="65200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531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13759" t="30193" r="8859" b="13989"/>
          <a:stretch/>
        </p:blipFill>
        <p:spPr bwMode="auto">
          <a:xfrm>
            <a:off x="318052" y="238540"/>
            <a:ext cx="11549269" cy="64405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2056113"/>
      </p:ext>
    </p:extLst>
  </p:cSld>
  <p:clrMapOvr>
    <a:masterClrMapping/>
  </p:clrMapOvr>
</p:sld>
</file>

<file path=ppt/theme/theme1.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1418</TotalTime>
  <Words>1872</Words>
  <Application>Microsoft Office PowerPoint</Application>
  <PresentationFormat>Panorámica</PresentationFormat>
  <Paragraphs>245</Paragraphs>
  <Slides>75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75</vt:i4>
      </vt:variant>
    </vt:vector>
  </HeadingPairs>
  <TitlesOfParts>
    <vt:vector size="81" baseType="lpstr">
      <vt:lpstr>Arial</vt:lpstr>
      <vt:lpstr>Calibri</vt:lpstr>
      <vt:lpstr>Century Gothic</vt:lpstr>
      <vt:lpstr>Comic Sans MS</vt:lpstr>
      <vt:lpstr>Wingdings 3</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W8</dc:creator>
  <cp:lastModifiedBy>SECU-CCMC</cp:lastModifiedBy>
  <cp:revision>96</cp:revision>
  <dcterms:created xsi:type="dcterms:W3CDTF">2019-02-10T19:43:09Z</dcterms:created>
  <dcterms:modified xsi:type="dcterms:W3CDTF">2019-05-21T17:35:29Z</dcterms:modified>
</cp:coreProperties>
</file>