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300" r:id="rId4"/>
    <p:sldId id="299" r:id="rId5"/>
    <p:sldId id="309" r:id="rId6"/>
    <p:sldId id="310" r:id="rId7"/>
    <p:sldId id="311" r:id="rId8"/>
    <p:sldId id="258" r:id="rId9"/>
    <p:sldId id="269" r:id="rId10"/>
    <p:sldId id="270" r:id="rId11"/>
    <p:sldId id="259" r:id="rId12"/>
    <p:sldId id="261" r:id="rId13"/>
    <p:sldId id="262" r:id="rId14"/>
    <p:sldId id="263" r:id="rId15"/>
    <p:sldId id="267" r:id="rId16"/>
    <p:sldId id="272" r:id="rId17"/>
    <p:sldId id="273" r:id="rId18"/>
    <p:sldId id="277" r:id="rId19"/>
    <p:sldId id="274" r:id="rId20"/>
    <p:sldId id="275" r:id="rId21"/>
    <p:sldId id="276" r:id="rId22"/>
    <p:sldId id="279" r:id="rId23"/>
    <p:sldId id="278" r:id="rId24"/>
    <p:sldId id="280" r:id="rId25"/>
    <p:sldId id="281" r:id="rId26"/>
    <p:sldId id="282" r:id="rId27"/>
    <p:sldId id="283" r:id="rId28"/>
    <p:sldId id="293" r:id="rId29"/>
    <p:sldId id="294" r:id="rId30"/>
    <p:sldId id="295" r:id="rId31"/>
    <p:sldId id="298" r:id="rId32"/>
    <p:sldId id="297" r:id="rId33"/>
    <p:sldId id="284" r:id="rId34"/>
    <p:sldId id="285" r:id="rId35"/>
    <p:sldId id="287" r:id="rId36"/>
    <p:sldId id="288" r:id="rId37"/>
    <p:sldId id="289" r:id="rId38"/>
    <p:sldId id="291" r:id="rId39"/>
    <p:sldId id="292" r:id="rId40"/>
    <p:sldId id="305" r:id="rId41"/>
    <p:sldId id="306" r:id="rId42"/>
    <p:sldId id="307" r:id="rId43"/>
    <p:sldId id="308" r:id="rId44"/>
    <p:sldId id="301" r:id="rId45"/>
    <p:sldId id="312" r:id="rId46"/>
    <p:sldId id="313"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966" autoAdjust="0"/>
    <p:restoredTop sz="94665"/>
  </p:normalViewPr>
  <p:slideViewPr>
    <p:cSldViewPr snapToGrid="0" snapToObjects="1">
      <p:cViewPr>
        <p:scale>
          <a:sx n="130" d="100"/>
          <a:sy n="130" d="100"/>
        </p:scale>
        <p:origin x="1240" y="2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_tradnl"/>
              <a:t>Clic para editar título</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27/06/19</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Vertical Text Placeholder 2"/>
          <p:cNvSpPr>
            <a:spLocks noGrp="1"/>
          </p:cNvSpPr>
          <p:nvPr>
            <p:ph type="body" orient="vert" idx="1"/>
          </p:nvPr>
        </p:nvSpPr>
        <p:spPr/>
        <p:txBody>
          <a:bodyPr vert="eaVert" anchor="ct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27/06/19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_tradnl"/>
              <a:t>Clic para editar título</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27/06/19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27/06/19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_tradnl"/>
              <a:t>Clic para editar título</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B7C3F878-F5E8-489B-AC8A-64F2A7E22C28}" type="datetimeFigureOut">
              <a:rPr lang="en-US" smtClean="0"/>
              <a:pPr/>
              <a:t>27/06/19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27/06/19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‹Nr.›</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 para editar título</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7" name="Date Placeholder 6"/>
          <p:cNvSpPr>
            <a:spLocks noGrp="1"/>
          </p:cNvSpPr>
          <p:nvPr>
            <p:ph type="dt" sz="half" idx="10"/>
          </p:nvPr>
        </p:nvSpPr>
        <p:spPr/>
        <p:txBody>
          <a:bodyPr/>
          <a:lstStyle/>
          <a:p>
            <a:fld id="{B7C3F878-F5E8-489B-AC8A-64F2A7E22C28}" type="datetimeFigureOut">
              <a:rPr lang="en-US" smtClean="0"/>
              <a:pPr/>
              <a:t>27/06/19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‹Nr.›</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27/06/19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27/06/19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_tradnl"/>
              <a:t>Clic para editar título</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27/06/19</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_tradnl"/>
              <a:t>Clic para editar título</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27/06/19</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27/06/19</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image" Target="../media/image36.JP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8.JPG"/><Relationship Id="rId1" Type="http://schemas.openxmlformats.org/officeDocument/2006/relationships/slideLayout" Target="../slideLayouts/slideLayout3.xml"/><Relationship Id="rId2" Type="http://schemas.openxmlformats.org/officeDocument/2006/relationships/image" Target="../media/image37.JPG"/></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4" Type="http://schemas.openxmlformats.org/officeDocument/2006/relationships/image" Target="../media/image40.JPG"/><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a:t>Equipo 2</a:t>
            </a:r>
          </a:p>
        </p:txBody>
      </p:sp>
      <p:sp>
        <p:nvSpPr>
          <p:cNvPr id="3" name="Subtítulo 2"/>
          <p:cNvSpPr>
            <a:spLocks noGrp="1"/>
          </p:cNvSpPr>
          <p:nvPr>
            <p:ph type="subTitle" idx="1"/>
          </p:nvPr>
        </p:nvSpPr>
        <p:spPr>
          <a:xfrm>
            <a:off x="1727200" y="3888154"/>
            <a:ext cx="5712179" cy="1372468"/>
          </a:xfrm>
        </p:spPr>
        <p:txBody>
          <a:bodyPr/>
          <a:lstStyle/>
          <a:p>
            <a:r>
              <a:rPr lang="es-ES" dirty="0" smtClean="0"/>
              <a:t>PONIENDO AL PET EN SU LUGAR</a:t>
            </a:r>
            <a:endParaRPr lang="es-ES" dirty="0"/>
          </a:p>
        </p:txBody>
      </p:sp>
      <p:pic>
        <p:nvPicPr>
          <p:cNvPr id="4" name="Imagen 3"/>
          <p:cNvPicPr>
            <a:picLocks noChangeAspect="1"/>
          </p:cNvPicPr>
          <p:nvPr/>
        </p:nvPicPr>
        <p:blipFill>
          <a:blip r:embed="rId2"/>
          <a:stretch>
            <a:fillRect/>
          </a:stretch>
        </p:blipFill>
        <p:spPr>
          <a:xfrm>
            <a:off x="1874659" y="1794935"/>
            <a:ext cx="5564720" cy="838200"/>
          </a:xfrm>
          <a:prstGeom prst="rect">
            <a:avLst/>
          </a:prstGeom>
        </p:spPr>
      </p:pic>
      <p:pic>
        <p:nvPicPr>
          <p:cNvPr id="5" name="Imagen 4" descr="Captura de pantalla 2019-06-27 a la(s) 09.28.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9978" y="4630615"/>
            <a:ext cx="4359598" cy="602566"/>
          </a:xfrm>
          <a:prstGeom prst="rect">
            <a:avLst/>
          </a:prstGeom>
        </p:spPr>
      </p:pic>
    </p:spTree>
    <p:extLst>
      <p:ext uri="{BB962C8B-B14F-4D97-AF65-F5344CB8AC3E}">
        <p14:creationId xmlns:p14="http://schemas.microsoft.com/office/powerpoint/2010/main" val="3506643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385" y="674077"/>
            <a:ext cx="7522307" cy="5128846"/>
          </a:xfrm>
          <a:prstGeom prst="rect">
            <a:avLst/>
          </a:prstGeom>
        </p:spPr>
      </p:pic>
    </p:spTree>
    <p:extLst>
      <p:ext uri="{BB962C8B-B14F-4D97-AF65-F5344CB8AC3E}">
        <p14:creationId xmlns:p14="http://schemas.microsoft.com/office/powerpoint/2010/main" val="1461142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IMG_0456.JPG"/>
          <p:cNvPicPr>
            <a:picLocks noGrp="1" noChangeAspect="1"/>
          </p:cNvPicPr>
          <p:nvPr>
            <p:ph idx="1"/>
          </p:nvPr>
        </p:nvPicPr>
        <p:blipFill>
          <a:blip r:embed="rId2" cstate="print">
            <a:extLst>
              <a:ext uri="{28A0092B-C50C-407E-A947-70E740481C1C}">
                <a14:useLocalDpi xmlns:a14="http://schemas.microsoft.com/office/drawing/2010/main" val="0"/>
              </a:ext>
            </a:extLst>
          </a:blip>
          <a:srcRect t="11218" b="11218"/>
          <a:stretch>
            <a:fillRect/>
          </a:stretch>
        </p:blipFill>
        <p:spPr>
          <a:xfrm rot="5400000">
            <a:off x="2827195" y="2835210"/>
            <a:ext cx="3353285" cy="2884264"/>
          </a:xfrm>
        </p:spPr>
      </p:pic>
      <p:pic>
        <p:nvPicPr>
          <p:cNvPr id="5" name="Imagen 4"/>
          <p:cNvPicPr>
            <a:picLocks noChangeAspect="1"/>
          </p:cNvPicPr>
          <p:nvPr/>
        </p:nvPicPr>
        <p:blipFill>
          <a:blip r:embed="rId3"/>
          <a:stretch>
            <a:fillRect/>
          </a:stretch>
        </p:blipFill>
        <p:spPr>
          <a:xfrm>
            <a:off x="947408" y="817581"/>
            <a:ext cx="7112860" cy="714257"/>
          </a:xfrm>
          <a:prstGeom prst="rect">
            <a:avLst/>
          </a:prstGeom>
        </p:spPr>
      </p:pic>
      <p:sp>
        <p:nvSpPr>
          <p:cNvPr id="2" name="CuadroTexto 1">
            <a:extLst>
              <a:ext uri="{FF2B5EF4-FFF2-40B4-BE49-F238E27FC236}">
                <a16:creationId xmlns="" xmlns:a16="http://schemas.microsoft.com/office/drawing/2014/main" id="{2AC2CCED-CDA9-4B45-A7FD-63FCBD6962AC}"/>
              </a:ext>
            </a:extLst>
          </p:cNvPr>
          <p:cNvSpPr txBox="1"/>
          <p:nvPr/>
        </p:nvSpPr>
        <p:spPr>
          <a:xfrm>
            <a:off x="1148568" y="1743103"/>
            <a:ext cx="6451640" cy="646331"/>
          </a:xfrm>
          <a:prstGeom prst="rect">
            <a:avLst/>
          </a:prstGeom>
          <a:noFill/>
        </p:spPr>
        <p:txBody>
          <a:bodyPr wrap="square" rtlCol="0">
            <a:spAutoFit/>
          </a:bodyPr>
          <a:lstStyle/>
          <a:p>
            <a:pPr algn="ctr"/>
            <a:r>
              <a:rPr lang="es-MX" dirty="0"/>
              <a:t>5.a </a:t>
            </a:r>
            <a:r>
              <a:rPr lang="es-MX" dirty="0">
                <a:solidFill>
                  <a:srgbClr val="FF0000"/>
                </a:solidFill>
              </a:rPr>
              <a:t>Producto 3</a:t>
            </a:r>
            <a:r>
              <a:rPr lang="es-MX" dirty="0"/>
              <a:t>: FOTOGRAFÍAS DE LA SESIÓN</a:t>
            </a:r>
          </a:p>
          <a:p>
            <a:endParaRPr lang="es-MX" dirty="0"/>
          </a:p>
        </p:txBody>
      </p:sp>
    </p:spTree>
    <p:extLst>
      <p:ext uri="{BB962C8B-B14F-4D97-AF65-F5344CB8AC3E}">
        <p14:creationId xmlns:p14="http://schemas.microsoft.com/office/powerpoint/2010/main" val="503194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IMG_0438.JPG"/>
          <p:cNvPicPr>
            <a:picLocks noGrp="1" noChangeAspect="1"/>
          </p:cNvPicPr>
          <p:nvPr>
            <p:ph idx="1"/>
          </p:nvPr>
        </p:nvPicPr>
        <p:blipFill>
          <a:blip r:embed="rId2" cstate="print">
            <a:extLst>
              <a:ext uri="{28A0092B-C50C-407E-A947-70E740481C1C}">
                <a14:useLocalDpi xmlns:a14="http://schemas.microsoft.com/office/drawing/2010/main" val="0"/>
              </a:ext>
            </a:extLst>
          </a:blip>
          <a:srcRect t="11226" b="11226"/>
          <a:stretch>
            <a:fillRect/>
          </a:stretch>
        </p:blipFill>
        <p:spPr>
          <a:xfrm rot="5400000">
            <a:off x="1839607" y="1505375"/>
            <a:ext cx="5213270" cy="3603812"/>
          </a:xfrm>
        </p:spPr>
      </p:pic>
    </p:spTree>
    <p:extLst>
      <p:ext uri="{BB962C8B-B14F-4D97-AF65-F5344CB8AC3E}">
        <p14:creationId xmlns:p14="http://schemas.microsoft.com/office/powerpoint/2010/main" val="2772640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IMG_0439.JPG"/>
          <p:cNvPicPr>
            <a:picLocks noGrp="1" noChangeAspect="1"/>
          </p:cNvPicPr>
          <p:nvPr>
            <p:ph idx="1"/>
          </p:nvPr>
        </p:nvPicPr>
        <p:blipFill>
          <a:blip r:embed="rId2" cstate="print">
            <a:extLst>
              <a:ext uri="{28A0092B-C50C-407E-A947-70E740481C1C}">
                <a14:useLocalDpi xmlns:a14="http://schemas.microsoft.com/office/drawing/2010/main" val="0"/>
              </a:ext>
            </a:extLst>
          </a:blip>
          <a:srcRect t="11226" b="11226"/>
          <a:stretch>
            <a:fillRect/>
          </a:stretch>
        </p:blipFill>
        <p:spPr>
          <a:xfrm rot="5400000">
            <a:off x="2316282" y="2010600"/>
            <a:ext cx="4489919" cy="3603812"/>
          </a:xfrm>
        </p:spPr>
      </p:pic>
      <p:pic>
        <p:nvPicPr>
          <p:cNvPr id="5" name="Imagen 4"/>
          <p:cNvPicPr>
            <a:picLocks noChangeAspect="1"/>
          </p:cNvPicPr>
          <p:nvPr/>
        </p:nvPicPr>
        <p:blipFill>
          <a:blip r:embed="rId3"/>
          <a:stretch>
            <a:fillRect/>
          </a:stretch>
        </p:blipFill>
        <p:spPr>
          <a:xfrm>
            <a:off x="1463040" y="442857"/>
            <a:ext cx="6196405" cy="838200"/>
          </a:xfrm>
          <a:prstGeom prst="rect">
            <a:avLst/>
          </a:prstGeom>
        </p:spPr>
      </p:pic>
    </p:spTree>
    <p:extLst>
      <p:ext uri="{BB962C8B-B14F-4D97-AF65-F5344CB8AC3E}">
        <p14:creationId xmlns:p14="http://schemas.microsoft.com/office/powerpoint/2010/main" val="3104216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IMG_0424.JPG"/>
          <p:cNvPicPr>
            <a:picLocks noGrp="1" noChangeAspect="1"/>
          </p:cNvPicPr>
          <p:nvPr>
            <p:ph idx="1"/>
          </p:nvPr>
        </p:nvPicPr>
        <p:blipFill>
          <a:blip r:embed="rId2" cstate="print">
            <a:extLst>
              <a:ext uri="{28A0092B-C50C-407E-A947-70E740481C1C}">
                <a14:useLocalDpi xmlns:a14="http://schemas.microsoft.com/office/drawing/2010/main" val="0"/>
              </a:ext>
            </a:extLst>
          </a:blip>
          <a:srcRect t="11226" b="11226"/>
          <a:stretch>
            <a:fillRect/>
          </a:stretch>
        </p:blipFill>
        <p:spPr>
          <a:xfrm>
            <a:off x="1463040" y="2138214"/>
            <a:ext cx="6196405" cy="3603812"/>
          </a:xfrm>
        </p:spPr>
      </p:pic>
      <p:pic>
        <p:nvPicPr>
          <p:cNvPr id="5" name="Imagen 4"/>
          <p:cNvPicPr>
            <a:picLocks noChangeAspect="1"/>
          </p:cNvPicPr>
          <p:nvPr/>
        </p:nvPicPr>
        <p:blipFill>
          <a:blip r:embed="rId3"/>
          <a:stretch>
            <a:fillRect/>
          </a:stretch>
        </p:blipFill>
        <p:spPr>
          <a:xfrm>
            <a:off x="1095022" y="762767"/>
            <a:ext cx="6965246" cy="838200"/>
          </a:xfrm>
          <a:prstGeom prst="rect">
            <a:avLst/>
          </a:prstGeom>
        </p:spPr>
      </p:pic>
    </p:spTree>
    <p:extLst>
      <p:ext uri="{BB962C8B-B14F-4D97-AF65-F5344CB8AC3E}">
        <p14:creationId xmlns:p14="http://schemas.microsoft.com/office/powerpoint/2010/main" val="3786011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616779" y="342619"/>
            <a:ext cx="6564423" cy="838200"/>
          </a:xfrm>
          <a:prstGeom prst="rect">
            <a:avLst/>
          </a:prstGeom>
        </p:spPr>
      </p:pic>
      <p:sp>
        <p:nvSpPr>
          <p:cNvPr id="2" name="CuadroTexto 1">
            <a:extLst>
              <a:ext uri="{FF2B5EF4-FFF2-40B4-BE49-F238E27FC236}">
                <a16:creationId xmlns="" xmlns:a16="http://schemas.microsoft.com/office/drawing/2014/main" id="{C5F13D51-EB30-7849-9DFE-0C08D3C0C41B}"/>
              </a:ext>
            </a:extLst>
          </p:cNvPr>
          <p:cNvSpPr txBox="1"/>
          <p:nvPr/>
        </p:nvSpPr>
        <p:spPr>
          <a:xfrm>
            <a:off x="1082322" y="1341963"/>
            <a:ext cx="6672265" cy="646331"/>
          </a:xfrm>
          <a:prstGeom prst="rect">
            <a:avLst/>
          </a:prstGeom>
          <a:noFill/>
        </p:spPr>
        <p:txBody>
          <a:bodyPr wrap="square" rtlCol="0">
            <a:spAutoFit/>
          </a:bodyPr>
          <a:lstStyle/>
          <a:p>
            <a:pPr algn="ctr"/>
            <a:r>
              <a:rPr lang="es-MX" dirty="0"/>
              <a:t>5.b </a:t>
            </a:r>
            <a:r>
              <a:rPr lang="es-MX" dirty="0">
                <a:solidFill>
                  <a:srgbClr val="FF0000"/>
                </a:solidFill>
              </a:rPr>
              <a:t>Producto 2 </a:t>
            </a:r>
            <a:r>
              <a:rPr lang="es-MX" dirty="0"/>
              <a:t>: FOTOGRAFÍA DE ORGANIZADOR GRÁFICO</a:t>
            </a:r>
          </a:p>
          <a:p>
            <a:endParaRPr lang="es-MX" dirty="0"/>
          </a:p>
        </p:txBody>
      </p:sp>
      <p:pic>
        <p:nvPicPr>
          <p:cNvPr id="6" name="Marcador de contenido 5" descr="IMG_3400.jpg"/>
          <p:cNvPicPr>
            <a:picLocks noGrp="1" noChangeAspect="1"/>
          </p:cNvPicPr>
          <p:nvPr>
            <p:ph idx="1"/>
          </p:nvPr>
        </p:nvPicPr>
        <p:blipFill>
          <a:blip r:embed="rId3">
            <a:extLst>
              <a:ext uri="{28A0092B-C50C-407E-A947-70E740481C1C}">
                <a14:useLocalDpi xmlns:a14="http://schemas.microsoft.com/office/drawing/2010/main" val="0"/>
              </a:ext>
            </a:extLst>
          </a:blip>
          <a:srcRect t="11226" b="11226"/>
          <a:stretch>
            <a:fillRect/>
          </a:stretch>
        </p:blipFill>
        <p:spPr>
          <a:xfrm>
            <a:off x="1237862" y="1804420"/>
            <a:ext cx="6737738" cy="3918650"/>
          </a:xfrm>
        </p:spPr>
      </p:pic>
    </p:spTree>
    <p:extLst>
      <p:ext uri="{BB962C8B-B14F-4D97-AF65-F5344CB8AC3E}">
        <p14:creationId xmlns:p14="http://schemas.microsoft.com/office/powerpoint/2010/main" val="1933870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85552" y="1834359"/>
            <a:ext cx="6254044" cy="749420"/>
          </a:xfrm>
        </p:spPr>
        <p:txBody>
          <a:bodyPr>
            <a:normAutofit fontScale="90000"/>
          </a:bodyPr>
          <a:lstStyle/>
          <a:p>
            <a:r>
              <a:rPr lang="es-ES_tradnl" sz="2000" b="1" dirty="0"/>
              <a:t>PREGUNTAS IMPLÍCITAS EN LAS ESTRUCTURAS UNIVERSALES DE PENSAMIENTO </a:t>
            </a:r>
            <a:br>
              <a:rPr lang="es-ES_tradnl" sz="2000" b="1" dirty="0"/>
            </a:br>
            <a:endParaRPr lang="es-ES" sz="2000" dirty="0"/>
          </a:p>
        </p:txBody>
      </p:sp>
      <p:sp>
        <p:nvSpPr>
          <p:cNvPr id="3" name="Marcador de texto 2"/>
          <p:cNvSpPr>
            <a:spLocks noGrp="1"/>
          </p:cNvSpPr>
          <p:nvPr>
            <p:ph type="body" idx="1"/>
          </p:nvPr>
        </p:nvSpPr>
        <p:spPr/>
        <p:txBody>
          <a:bodyPr/>
          <a:lstStyle/>
          <a:p>
            <a:endParaRPr lang="es-ES" dirty="0"/>
          </a:p>
        </p:txBody>
      </p:sp>
      <p:pic>
        <p:nvPicPr>
          <p:cNvPr id="4" name="Imagen 3"/>
          <p:cNvPicPr>
            <a:picLocks noChangeAspect="1"/>
          </p:cNvPicPr>
          <p:nvPr/>
        </p:nvPicPr>
        <p:blipFill>
          <a:blip r:embed="rId2"/>
          <a:stretch>
            <a:fillRect/>
          </a:stretch>
        </p:blipFill>
        <p:spPr>
          <a:xfrm>
            <a:off x="1385552" y="949249"/>
            <a:ext cx="6222153" cy="679867"/>
          </a:xfrm>
          <a:prstGeom prst="rect">
            <a:avLst/>
          </a:prstGeom>
        </p:spPr>
      </p:pic>
      <p:pic>
        <p:nvPicPr>
          <p:cNvPr id="5" name="Imagen 4" descr="PREGUNTAS IMPLICITAS EN LAS ESTRUCTURAS UNIVERSALES DE PENSAMIENT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58" y="2411604"/>
            <a:ext cx="7091173" cy="3655890"/>
          </a:xfrm>
          <a:prstGeom prst="rect">
            <a:avLst/>
          </a:prstGeom>
        </p:spPr>
      </p:pic>
    </p:spTree>
    <p:extLst>
      <p:ext uri="{BB962C8B-B14F-4D97-AF65-F5344CB8AC3E}">
        <p14:creationId xmlns:p14="http://schemas.microsoft.com/office/powerpoint/2010/main" val="2953717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6267" y="1792461"/>
            <a:ext cx="6254044" cy="364590"/>
          </a:xfrm>
        </p:spPr>
        <p:txBody>
          <a:bodyPr>
            <a:normAutofit fontScale="90000"/>
          </a:bodyPr>
          <a:lstStyle/>
          <a:p>
            <a:r>
              <a:rPr lang="es-ES" sz="2400" dirty="0"/>
              <a:t>TRES TIPOS DE PREGUNTAS</a:t>
            </a:r>
          </a:p>
        </p:txBody>
      </p:sp>
      <p:sp>
        <p:nvSpPr>
          <p:cNvPr id="3" name="Marcador de texto 2"/>
          <p:cNvSpPr>
            <a:spLocks noGrp="1"/>
          </p:cNvSpPr>
          <p:nvPr>
            <p:ph type="body" idx="1"/>
          </p:nvPr>
        </p:nvSpPr>
        <p:spPr/>
        <p:txBody>
          <a:bodyPr/>
          <a:lstStyle/>
          <a:p>
            <a:endParaRPr lang="es-ES" dirty="0"/>
          </a:p>
        </p:txBody>
      </p:sp>
      <p:pic>
        <p:nvPicPr>
          <p:cNvPr id="5" name="Imagen 4"/>
          <p:cNvPicPr>
            <a:picLocks noChangeAspect="1"/>
          </p:cNvPicPr>
          <p:nvPr/>
        </p:nvPicPr>
        <p:blipFill>
          <a:blip r:embed="rId2"/>
          <a:stretch>
            <a:fillRect/>
          </a:stretch>
        </p:blipFill>
        <p:spPr>
          <a:xfrm>
            <a:off x="1385552" y="949249"/>
            <a:ext cx="6222153" cy="679867"/>
          </a:xfrm>
          <a:prstGeom prst="rect">
            <a:avLst/>
          </a:prstGeom>
        </p:spPr>
      </p:pic>
      <p:pic>
        <p:nvPicPr>
          <p:cNvPr id="7" name="Marcador de contenido 3" descr="TRES TIPOS DE PREGUNTAS.png"/>
          <p:cNvPicPr>
            <a:picLocks noGrp="1" noChangeAspect="1"/>
          </p:cNvPicPr>
          <p:nvPr>
            <p:ph idx="1"/>
          </p:nvPr>
        </p:nvPicPr>
        <p:blipFill>
          <a:blip r:embed="rId3">
            <a:extLst>
              <a:ext uri="{28A0092B-C50C-407E-A947-70E740481C1C}">
                <a14:useLocalDpi xmlns:a14="http://schemas.microsoft.com/office/drawing/2010/main" val="0"/>
              </a:ext>
            </a:extLst>
          </a:blip>
          <a:srcRect t="19983" b="19983"/>
          <a:stretch>
            <a:fillRect/>
          </a:stretch>
        </p:blipFill>
        <p:spPr>
          <a:xfrm>
            <a:off x="1279493" y="2283327"/>
            <a:ext cx="6571967" cy="3283887"/>
          </a:xfrm>
        </p:spPr>
      </p:pic>
    </p:spTree>
    <p:extLst>
      <p:ext uri="{BB962C8B-B14F-4D97-AF65-F5344CB8AC3E}">
        <p14:creationId xmlns:p14="http://schemas.microsoft.com/office/powerpoint/2010/main" val="1781699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7338" y="997888"/>
            <a:ext cx="6254044" cy="592745"/>
          </a:xfrm>
        </p:spPr>
        <p:txBody>
          <a:bodyPr>
            <a:noAutofit/>
          </a:bodyPr>
          <a:lstStyle/>
          <a:p>
            <a:r>
              <a:rPr lang="es-ES_tradnl" sz="2400" dirty="0"/>
              <a:t>Cuatro maneras de generar preguntas que llevan al pensamiento disciplinado </a:t>
            </a:r>
            <a:endParaRPr lang="es-ES" sz="2400" dirty="0"/>
          </a:p>
        </p:txBody>
      </p:sp>
      <p:sp>
        <p:nvSpPr>
          <p:cNvPr id="3" name="Marcador de texto 2"/>
          <p:cNvSpPr>
            <a:spLocks noGrp="1"/>
          </p:cNvSpPr>
          <p:nvPr>
            <p:ph type="body" idx="1"/>
          </p:nvPr>
        </p:nvSpPr>
        <p:spPr/>
        <p:txBody>
          <a:bodyPr/>
          <a:lstStyle/>
          <a:p>
            <a:endParaRPr lang="es-ES" dirty="0"/>
          </a:p>
        </p:txBody>
      </p:sp>
      <p:pic>
        <p:nvPicPr>
          <p:cNvPr id="4" name="Marcador de contenido 4" descr="Cuatro maneras de  generar preguntas que  llevan al pensamiento  disciplinado.png"/>
          <p:cNvPicPr>
            <a:picLocks noGrp="1" noChangeAspect="1"/>
          </p:cNvPicPr>
          <p:nvPr>
            <p:ph idx="1"/>
          </p:nvPr>
        </p:nvPicPr>
        <p:blipFill>
          <a:blip r:embed="rId2">
            <a:extLst>
              <a:ext uri="{28A0092B-C50C-407E-A947-70E740481C1C}">
                <a14:useLocalDpi xmlns:a14="http://schemas.microsoft.com/office/drawing/2010/main" val="0"/>
              </a:ext>
            </a:extLst>
          </a:blip>
          <a:srcRect t="-73741" b="-73741"/>
          <a:stretch>
            <a:fillRect/>
          </a:stretch>
        </p:blipFill>
        <p:spPr>
          <a:xfrm>
            <a:off x="1225187" y="1774023"/>
            <a:ext cx="6658345" cy="4014006"/>
          </a:xfrm>
        </p:spPr>
      </p:pic>
      <p:sp>
        <p:nvSpPr>
          <p:cNvPr id="6" name="CuadroTexto 5"/>
          <p:cNvSpPr txBox="1"/>
          <p:nvPr/>
        </p:nvSpPr>
        <p:spPr>
          <a:xfrm>
            <a:off x="4554360" y="1539322"/>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2475304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1744566"/>
            <a:ext cx="6254044" cy="461796"/>
          </a:xfrm>
        </p:spPr>
        <p:txBody>
          <a:bodyPr>
            <a:normAutofit fontScale="90000"/>
          </a:bodyPr>
          <a:lstStyle/>
          <a:p>
            <a:r>
              <a:rPr lang="es-ES" sz="2000" dirty="0"/>
              <a:t>PRODUCTO 5</a:t>
            </a:r>
            <a:br>
              <a:rPr lang="es-ES" sz="2000" dirty="0"/>
            </a:br>
            <a:r>
              <a:rPr lang="es-ES" sz="2000" dirty="0"/>
              <a:t>Sistemas Complejos  </a:t>
            </a:r>
          </a:p>
        </p:txBody>
      </p:sp>
      <p:sp>
        <p:nvSpPr>
          <p:cNvPr id="3" name="Marcador de texto 2"/>
          <p:cNvSpPr>
            <a:spLocks noGrp="1"/>
          </p:cNvSpPr>
          <p:nvPr>
            <p:ph type="body" idx="1"/>
          </p:nvPr>
        </p:nvSpPr>
        <p:spPr/>
        <p:txBody>
          <a:bodyPr/>
          <a:lstStyle/>
          <a:p>
            <a:endParaRPr lang="es-ES" dirty="0"/>
          </a:p>
        </p:txBody>
      </p:sp>
      <p:pic>
        <p:nvPicPr>
          <p:cNvPr id="6" name="Imagen 5"/>
          <p:cNvPicPr>
            <a:picLocks noChangeAspect="1"/>
          </p:cNvPicPr>
          <p:nvPr/>
        </p:nvPicPr>
        <p:blipFill>
          <a:blip r:embed="rId2"/>
          <a:stretch>
            <a:fillRect/>
          </a:stretch>
        </p:blipFill>
        <p:spPr>
          <a:xfrm>
            <a:off x="1385552" y="949249"/>
            <a:ext cx="6222153" cy="679867"/>
          </a:xfrm>
          <a:prstGeom prst="rect">
            <a:avLst/>
          </a:prstGeom>
        </p:spPr>
      </p:pic>
      <p:pic>
        <p:nvPicPr>
          <p:cNvPr id="7" name="Imagen 6" descr="SISTEMAS COMPLEJO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917" y="2321811"/>
            <a:ext cx="6568541" cy="3673710"/>
          </a:xfrm>
          <a:prstGeom prst="rect">
            <a:avLst/>
          </a:prstGeom>
        </p:spPr>
      </p:pic>
    </p:spTree>
    <p:extLst>
      <p:ext uri="{BB962C8B-B14F-4D97-AF65-F5344CB8AC3E}">
        <p14:creationId xmlns:p14="http://schemas.microsoft.com/office/powerpoint/2010/main" val="616104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817582"/>
            <a:ext cx="6965245" cy="1038627"/>
          </a:xfrm>
        </p:spPr>
        <p:txBody>
          <a:bodyPr/>
          <a:lstStyle/>
          <a:p>
            <a:endParaRPr lang="es-ES" dirty="0"/>
          </a:p>
        </p:txBody>
      </p:sp>
      <p:sp>
        <p:nvSpPr>
          <p:cNvPr id="3" name="Marcador de contenido 2"/>
          <p:cNvSpPr>
            <a:spLocks noGrp="1"/>
          </p:cNvSpPr>
          <p:nvPr>
            <p:ph idx="1"/>
          </p:nvPr>
        </p:nvSpPr>
        <p:spPr>
          <a:xfrm>
            <a:off x="1463040" y="1794932"/>
            <a:ext cx="6196405" cy="3928137"/>
          </a:xfrm>
        </p:spPr>
        <p:txBody>
          <a:bodyPr>
            <a:normAutofit/>
          </a:bodyPr>
          <a:lstStyle/>
          <a:p>
            <a:r>
              <a:rPr lang="es-ES" dirty="0"/>
              <a:t>Equipo 2</a:t>
            </a:r>
            <a:r>
              <a:rPr lang="es-ES" dirty="0" smtClean="0"/>
              <a:t>:</a:t>
            </a:r>
          </a:p>
          <a:p>
            <a:endParaRPr lang="es-ES" dirty="0"/>
          </a:p>
          <a:p>
            <a:r>
              <a:rPr lang="es-ES" dirty="0"/>
              <a:t>Enrique Sánchez –Taller de lectura,  Redacción e Investigación Documental 1.</a:t>
            </a:r>
          </a:p>
          <a:p>
            <a:r>
              <a:rPr lang="es-ES" dirty="0" smtClean="0"/>
              <a:t>Ma. Guadalupe Sánchez </a:t>
            </a:r>
            <a:r>
              <a:rPr lang="mr-IN" dirty="0" smtClean="0"/>
              <a:t>–</a:t>
            </a:r>
            <a:r>
              <a:rPr lang="es-ES" dirty="0" smtClean="0"/>
              <a:t> Química 1</a:t>
            </a:r>
            <a:endParaRPr lang="es-ES" dirty="0"/>
          </a:p>
          <a:p>
            <a:r>
              <a:rPr lang="es-ES" dirty="0" smtClean="0"/>
              <a:t>Lidia García- </a:t>
            </a:r>
            <a:r>
              <a:rPr lang="es-ES" dirty="0"/>
              <a:t>Matemáticas </a:t>
            </a:r>
            <a:r>
              <a:rPr lang="es-ES" dirty="0" smtClean="0"/>
              <a:t>1</a:t>
            </a:r>
          </a:p>
          <a:p>
            <a:endParaRPr lang="es-ES" dirty="0"/>
          </a:p>
          <a:p>
            <a:r>
              <a:rPr lang="es-ES" dirty="0"/>
              <a:t>1er grado CCH</a:t>
            </a:r>
          </a:p>
          <a:p>
            <a:endParaRPr lang="es-ES" dirty="0"/>
          </a:p>
        </p:txBody>
      </p:sp>
      <p:pic>
        <p:nvPicPr>
          <p:cNvPr id="4" name="Imagen 3"/>
          <p:cNvPicPr>
            <a:picLocks noChangeAspect="1"/>
          </p:cNvPicPr>
          <p:nvPr/>
        </p:nvPicPr>
        <p:blipFill>
          <a:blip r:embed="rId2"/>
          <a:stretch>
            <a:fillRect/>
          </a:stretch>
        </p:blipFill>
        <p:spPr>
          <a:xfrm>
            <a:off x="1275990" y="998983"/>
            <a:ext cx="6383455" cy="795949"/>
          </a:xfrm>
          <a:prstGeom prst="rect">
            <a:avLst/>
          </a:prstGeom>
        </p:spPr>
      </p:pic>
    </p:spTree>
    <p:extLst>
      <p:ext uri="{BB962C8B-B14F-4D97-AF65-F5344CB8AC3E}">
        <p14:creationId xmlns:p14="http://schemas.microsoft.com/office/powerpoint/2010/main" val="6695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1885669"/>
            <a:ext cx="6254044" cy="1180148"/>
          </a:xfrm>
        </p:spPr>
        <p:txBody>
          <a:bodyPr>
            <a:normAutofit/>
          </a:bodyPr>
          <a:lstStyle/>
          <a:p>
            <a:r>
              <a:rPr lang="es-ES" sz="1600" b="1" dirty="0"/>
              <a:t>PRODUCTO 5 </a:t>
            </a:r>
          </a:p>
        </p:txBody>
      </p:sp>
      <p:sp>
        <p:nvSpPr>
          <p:cNvPr id="3" name="Marcador de texto 2"/>
          <p:cNvSpPr>
            <a:spLocks noGrp="1"/>
          </p:cNvSpPr>
          <p:nvPr>
            <p:ph type="body" idx="1"/>
          </p:nvPr>
        </p:nvSpPr>
        <p:spPr/>
        <p:txBody>
          <a:bodyPr/>
          <a:lstStyle/>
          <a:p>
            <a:endParaRPr lang="es-ES" dirty="0"/>
          </a:p>
        </p:txBody>
      </p:sp>
      <p:pic>
        <p:nvPicPr>
          <p:cNvPr id="6" name="Imagen 5"/>
          <p:cNvPicPr>
            <a:picLocks noChangeAspect="1"/>
          </p:cNvPicPr>
          <p:nvPr/>
        </p:nvPicPr>
        <p:blipFill>
          <a:blip r:embed="rId2"/>
          <a:stretch>
            <a:fillRect/>
          </a:stretch>
        </p:blipFill>
        <p:spPr>
          <a:xfrm>
            <a:off x="1385552" y="949249"/>
            <a:ext cx="6222153" cy="590073"/>
          </a:xfrm>
          <a:prstGeom prst="rect">
            <a:avLst/>
          </a:prstGeom>
        </p:spPr>
      </p:pic>
      <p:pic>
        <p:nvPicPr>
          <p:cNvPr id="7" name="Imagen 6" descr="Captura de pantalla 2018-02-19 a la(s) 16.06.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484" y="1752567"/>
            <a:ext cx="6440250" cy="4225133"/>
          </a:xfrm>
          <a:prstGeom prst="rect">
            <a:avLst/>
          </a:prstGeom>
        </p:spPr>
      </p:pic>
    </p:spTree>
    <p:extLst>
      <p:ext uri="{BB962C8B-B14F-4D97-AF65-F5344CB8AC3E}">
        <p14:creationId xmlns:p14="http://schemas.microsoft.com/office/powerpoint/2010/main" val="755747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1539322"/>
            <a:ext cx="6254044" cy="372003"/>
          </a:xfrm>
        </p:spPr>
        <p:txBody>
          <a:bodyPr>
            <a:normAutofit fontScale="90000"/>
          </a:bodyPr>
          <a:lstStyle/>
          <a:p>
            <a:r>
              <a:rPr lang="es-ES" sz="2000" b="1" dirty="0"/>
              <a:t>PRODUCTO 6  A.M.E. GENERAL</a:t>
            </a:r>
          </a:p>
        </p:txBody>
      </p:sp>
      <p:sp>
        <p:nvSpPr>
          <p:cNvPr id="3" name="Marcador de texto 2"/>
          <p:cNvSpPr>
            <a:spLocks noGrp="1"/>
          </p:cNvSpPr>
          <p:nvPr>
            <p:ph type="body" idx="1"/>
          </p:nvPr>
        </p:nvSpPr>
        <p:spPr/>
        <p:txBody>
          <a:bodyPr/>
          <a:lstStyle/>
          <a:p>
            <a:endParaRPr lang="es-ES"/>
          </a:p>
        </p:txBody>
      </p:sp>
      <p:sp>
        <p:nvSpPr>
          <p:cNvPr id="4" name="CuadroTexto 3"/>
          <p:cNvSpPr txBox="1"/>
          <p:nvPr/>
        </p:nvSpPr>
        <p:spPr>
          <a:xfrm>
            <a:off x="4605677" y="1667599"/>
            <a:ext cx="184666" cy="369332"/>
          </a:xfrm>
          <a:prstGeom prst="rect">
            <a:avLst/>
          </a:prstGeom>
          <a:noFill/>
        </p:spPr>
        <p:txBody>
          <a:bodyPr wrap="none" rtlCol="0">
            <a:spAutoFit/>
          </a:bodyPr>
          <a:lstStyle/>
          <a:p>
            <a:endParaRPr lang="es-ES" dirty="0"/>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pic>
        <p:nvPicPr>
          <p:cNvPr id="6" name="Imagen 5" descr="Captura de pantalla 2018-02-19 a la(s) 16.13.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312" y="1943374"/>
            <a:ext cx="6780729" cy="4059982"/>
          </a:xfrm>
          <a:prstGeom prst="rect">
            <a:avLst/>
          </a:prstGeom>
        </p:spPr>
      </p:pic>
    </p:spTree>
    <p:extLst>
      <p:ext uri="{BB962C8B-B14F-4D97-AF65-F5344CB8AC3E}">
        <p14:creationId xmlns:p14="http://schemas.microsoft.com/office/powerpoint/2010/main" val="849309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texto 2"/>
          <p:cNvSpPr>
            <a:spLocks noGrp="1"/>
          </p:cNvSpPr>
          <p:nvPr>
            <p:ph type="body" idx="1"/>
          </p:nvPr>
        </p:nvSpPr>
        <p:spPr/>
        <p:txBody>
          <a:bodyPr/>
          <a:lstStyle/>
          <a:p>
            <a:endParaRPr lang="es-ES"/>
          </a:p>
        </p:txBody>
      </p:sp>
      <p:pic>
        <p:nvPicPr>
          <p:cNvPr id="4" name="Imagen 3"/>
          <p:cNvPicPr>
            <a:picLocks noChangeAspect="1"/>
          </p:cNvPicPr>
          <p:nvPr/>
        </p:nvPicPr>
        <p:blipFill>
          <a:blip r:embed="rId2"/>
          <a:stretch>
            <a:fillRect/>
          </a:stretch>
        </p:blipFill>
        <p:spPr>
          <a:xfrm>
            <a:off x="1385552" y="949249"/>
            <a:ext cx="6222153" cy="590073"/>
          </a:xfrm>
          <a:prstGeom prst="rect">
            <a:avLst/>
          </a:prstGeom>
        </p:spPr>
      </p:pic>
      <p:pic>
        <p:nvPicPr>
          <p:cNvPr id="5" name="Imagen 4" descr="Captura de pantalla 2018-02-19 a la(s) 16.18.2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725" y="1654771"/>
            <a:ext cx="7389609" cy="4476861"/>
          </a:xfrm>
          <a:prstGeom prst="rect">
            <a:avLst/>
          </a:prstGeom>
        </p:spPr>
      </p:pic>
    </p:spTree>
    <p:extLst>
      <p:ext uri="{BB962C8B-B14F-4D97-AF65-F5344CB8AC3E}">
        <p14:creationId xmlns:p14="http://schemas.microsoft.com/office/powerpoint/2010/main" val="461115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texto 2"/>
          <p:cNvSpPr>
            <a:spLocks noGrp="1"/>
          </p:cNvSpPr>
          <p:nvPr>
            <p:ph type="body" idx="1"/>
          </p:nvPr>
        </p:nvSpPr>
        <p:spPr/>
        <p:txBody>
          <a:bodyPr/>
          <a:lstStyle/>
          <a:p>
            <a:endParaRPr lang="es-ES"/>
          </a:p>
        </p:txBody>
      </p:sp>
      <p:pic>
        <p:nvPicPr>
          <p:cNvPr id="4" name="Imagen 3"/>
          <p:cNvPicPr>
            <a:picLocks noChangeAspect="1"/>
          </p:cNvPicPr>
          <p:nvPr/>
        </p:nvPicPr>
        <p:blipFill>
          <a:blip r:embed="rId2"/>
          <a:stretch>
            <a:fillRect/>
          </a:stretch>
        </p:blipFill>
        <p:spPr>
          <a:xfrm>
            <a:off x="1385552" y="949249"/>
            <a:ext cx="6222153" cy="590073"/>
          </a:xfrm>
          <a:prstGeom prst="rect">
            <a:avLst/>
          </a:prstGeom>
        </p:spPr>
      </p:pic>
      <p:pic>
        <p:nvPicPr>
          <p:cNvPr id="5" name="Imagen 4" descr="Captura de pantalla 2018-02-19 a la(s) 16.20.3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61" y="1706082"/>
            <a:ext cx="7338292" cy="4028544"/>
          </a:xfrm>
          <a:prstGeom prst="rect">
            <a:avLst/>
          </a:prstGeom>
        </p:spPr>
      </p:pic>
    </p:spTree>
    <p:extLst>
      <p:ext uri="{BB962C8B-B14F-4D97-AF65-F5344CB8AC3E}">
        <p14:creationId xmlns:p14="http://schemas.microsoft.com/office/powerpoint/2010/main" val="4068437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1539323"/>
            <a:ext cx="6254044" cy="358206"/>
          </a:xfrm>
        </p:spPr>
        <p:txBody>
          <a:bodyPr>
            <a:normAutofit fontScale="90000"/>
          </a:bodyPr>
          <a:lstStyle/>
          <a:p>
            <a:r>
              <a:rPr lang="es-ES" sz="2000" b="1" dirty="0"/>
              <a:t>PRODUCTO 7 E.I.P. RESUMEN </a:t>
            </a:r>
          </a:p>
        </p:txBody>
      </p:sp>
      <p:sp>
        <p:nvSpPr>
          <p:cNvPr id="3" name="Marcador de texto 2"/>
          <p:cNvSpPr>
            <a:spLocks noGrp="1"/>
          </p:cNvSpPr>
          <p:nvPr>
            <p:ph type="body" idx="1"/>
          </p:nvPr>
        </p:nvSpPr>
        <p:spPr/>
        <p:txBody>
          <a:bodyPr/>
          <a:lstStyle/>
          <a:p>
            <a:endParaRPr lang="es-ES" dirty="0"/>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pic>
        <p:nvPicPr>
          <p:cNvPr id="7" name="Imagen 6" descr="Captura de pantalla 2018-02-20 a la(s) 13.08.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06" y="1897529"/>
            <a:ext cx="7052235" cy="4183530"/>
          </a:xfrm>
          <a:prstGeom prst="rect">
            <a:avLst/>
          </a:prstGeom>
        </p:spPr>
      </p:pic>
    </p:spTree>
    <p:extLst>
      <p:ext uri="{BB962C8B-B14F-4D97-AF65-F5344CB8AC3E}">
        <p14:creationId xmlns:p14="http://schemas.microsoft.com/office/powerpoint/2010/main" val="928866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pic>
        <p:nvPicPr>
          <p:cNvPr id="6" name="Imagen 5" descr="Captura de pantalla 2018-02-20 a la(s) 13.08.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04" y="1658471"/>
            <a:ext cx="6949515" cy="4339450"/>
          </a:xfrm>
          <a:prstGeom prst="rect">
            <a:avLst/>
          </a:prstGeom>
        </p:spPr>
      </p:pic>
    </p:spTree>
    <p:extLst>
      <p:ext uri="{BB962C8B-B14F-4D97-AF65-F5344CB8AC3E}">
        <p14:creationId xmlns:p14="http://schemas.microsoft.com/office/powerpoint/2010/main" val="1856722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pic>
        <p:nvPicPr>
          <p:cNvPr id="6" name="Imagen 5" descr="Captura de pantalla 2018-02-20 a la(s) 13.09.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706" y="1748117"/>
            <a:ext cx="7112000" cy="4213411"/>
          </a:xfrm>
          <a:prstGeom prst="rect">
            <a:avLst/>
          </a:prstGeom>
        </p:spPr>
      </p:pic>
    </p:spTree>
    <p:extLst>
      <p:ext uri="{BB962C8B-B14F-4D97-AF65-F5344CB8AC3E}">
        <p14:creationId xmlns:p14="http://schemas.microsoft.com/office/powerpoint/2010/main" val="1612990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6" name="Imagen 5"/>
          <p:cNvPicPr>
            <a:picLocks noChangeAspect="1"/>
          </p:cNvPicPr>
          <p:nvPr/>
        </p:nvPicPr>
        <p:blipFill>
          <a:blip r:embed="rId2"/>
          <a:stretch>
            <a:fillRect/>
          </a:stretch>
        </p:blipFill>
        <p:spPr>
          <a:xfrm>
            <a:off x="1385552" y="854000"/>
            <a:ext cx="6222153" cy="602179"/>
          </a:xfrm>
          <a:prstGeom prst="rect">
            <a:avLst/>
          </a:prstGeom>
        </p:spPr>
      </p:pic>
      <p:pic>
        <p:nvPicPr>
          <p:cNvPr id="7" name="Imagen 6" descr="Captura de pantalla 2018-02-20 a la(s) 13.30.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1847243"/>
            <a:ext cx="7141882" cy="4268766"/>
          </a:xfrm>
          <a:prstGeom prst="rect">
            <a:avLst/>
          </a:prstGeom>
        </p:spPr>
      </p:pic>
      <p:sp>
        <p:nvSpPr>
          <p:cNvPr id="8" name="CuadroTexto 7"/>
          <p:cNvSpPr txBox="1"/>
          <p:nvPr/>
        </p:nvSpPr>
        <p:spPr>
          <a:xfrm>
            <a:off x="4181992" y="1498761"/>
            <a:ext cx="1585979" cy="307777"/>
          </a:xfrm>
          <a:prstGeom prst="rect">
            <a:avLst/>
          </a:prstGeom>
          <a:noFill/>
        </p:spPr>
        <p:txBody>
          <a:bodyPr wrap="none" rtlCol="0">
            <a:spAutoFit/>
          </a:bodyPr>
          <a:lstStyle/>
          <a:p>
            <a:r>
              <a:rPr lang="es-ES" sz="1400" b="1" dirty="0"/>
              <a:t>PRODUCTO 8 E.I.P. </a:t>
            </a:r>
          </a:p>
        </p:txBody>
      </p:sp>
    </p:spTree>
    <p:extLst>
      <p:ext uri="{BB962C8B-B14F-4D97-AF65-F5344CB8AC3E}">
        <p14:creationId xmlns:p14="http://schemas.microsoft.com/office/powerpoint/2010/main" val="1486963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196677" y="1164202"/>
            <a:ext cx="6789314" cy="3870644"/>
          </a:xfrm>
        </p:spPr>
        <p:txBody>
          <a:bodyPr>
            <a:normAutofit/>
          </a:bodyPr>
          <a:lstStyle/>
          <a:p>
            <a:endParaRPr lang="es-ES" sz="1600" dirty="0" smtClean="0"/>
          </a:p>
          <a:p>
            <a:endParaRPr lang="es-ES" sz="1600" dirty="0"/>
          </a:p>
          <a:p>
            <a:r>
              <a:rPr lang="es-ES" sz="1600" dirty="0" smtClean="0"/>
              <a:t>JUSTIFICACIÓN</a:t>
            </a:r>
          </a:p>
          <a:p>
            <a:endParaRPr lang="es-ES" sz="1600" dirty="0" smtClean="0"/>
          </a:p>
          <a:p>
            <a:pPr algn="l"/>
            <a:r>
              <a:rPr lang="es-ES" sz="1600" dirty="0" smtClean="0"/>
              <a:t>Debido a que en nuestra institución (el Colegio Hebreo Maguen David) se utiliza una gran cantidad de recipientes fabricados con PET, surgió la necesidad de dar propuestas que respondan a la incógnita de qué hacer con todo el PET que se consume así como el almacenamiento temporal y una adecuada canalización que permita su reciclaje posterior. </a:t>
            </a:r>
          </a:p>
          <a:p>
            <a:pPr algn="l"/>
            <a:r>
              <a:rPr lang="es-ES" sz="1600" dirty="0" smtClean="0"/>
              <a:t>Esto se hará mediante una recolección de datos que permita saber cuánto PET se utiliza y cuánto se reciclará. Lo anterior facilita la construcción de una planeación eficiente. Aunado a esto, surge la necesidad de  diseñar una campaña de concientización con la finalidad de reflexionar acerca de la la disminución y gestión del uso de los recipientes PET.</a:t>
            </a:r>
            <a:endParaRPr lang="es-ES" sz="1400" dirty="0" smtClean="0"/>
          </a:p>
          <a:p>
            <a:pPr algn="l"/>
            <a:endParaRPr lang="es-ES" sz="1400" dirty="0"/>
          </a:p>
        </p:txBody>
      </p:sp>
      <p:pic>
        <p:nvPicPr>
          <p:cNvPr id="4" name="Imagen 3"/>
          <p:cNvPicPr>
            <a:picLocks noChangeAspect="1"/>
          </p:cNvPicPr>
          <p:nvPr/>
        </p:nvPicPr>
        <p:blipFill>
          <a:blip r:embed="rId2"/>
          <a:stretch>
            <a:fillRect/>
          </a:stretch>
        </p:blipFill>
        <p:spPr>
          <a:xfrm>
            <a:off x="1385552" y="949249"/>
            <a:ext cx="6222153" cy="590073"/>
          </a:xfrm>
          <a:prstGeom prst="rect">
            <a:avLst/>
          </a:prstGeom>
        </p:spPr>
      </p:pic>
    </p:spTree>
    <p:extLst>
      <p:ext uri="{BB962C8B-B14F-4D97-AF65-F5344CB8AC3E}">
        <p14:creationId xmlns:p14="http://schemas.microsoft.com/office/powerpoint/2010/main" val="176676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1261803" y="1074648"/>
            <a:ext cx="6659062" cy="3960198"/>
          </a:xfrm>
        </p:spPr>
        <p:txBody>
          <a:bodyPr>
            <a:normAutofit/>
          </a:bodyPr>
          <a:lstStyle/>
          <a:p>
            <a:endParaRPr lang="es-ES" dirty="0" smtClean="0"/>
          </a:p>
          <a:p>
            <a:endParaRPr lang="es-ES" dirty="0"/>
          </a:p>
          <a:p>
            <a:r>
              <a:rPr lang="es-ES" dirty="0" smtClean="0"/>
              <a:t>OBJETIVOS GENERALES DEL PROYECTO</a:t>
            </a:r>
          </a:p>
          <a:p>
            <a:endParaRPr lang="es-ES" dirty="0" smtClean="0"/>
          </a:p>
          <a:p>
            <a:pPr algn="l"/>
            <a:r>
              <a:rPr lang="es-ES" sz="1400" dirty="0" smtClean="0"/>
              <a:t>Diseño de una campaña de canalización del PET utilizado dentro del colegio con la finalidad de disminuir el impacto ecológico y promover la concientización del uso adecuado del PET.</a:t>
            </a:r>
          </a:p>
          <a:p>
            <a:pPr algn="l"/>
            <a:r>
              <a:rPr lang="es-ES" sz="1400" dirty="0" smtClean="0"/>
              <a:t>Entrega del material PET a las instituciones encargadas de su reciclaje.</a:t>
            </a:r>
          </a:p>
          <a:p>
            <a:pPr algn="l"/>
            <a:endParaRPr lang="es-ES" sz="1400" dirty="0"/>
          </a:p>
          <a:p>
            <a:pPr algn="l"/>
            <a:r>
              <a:rPr lang="es-ES" sz="1400" dirty="0" smtClean="0"/>
              <a:t> </a:t>
            </a:r>
            <a:endParaRPr lang="es-ES" sz="1400" dirty="0"/>
          </a:p>
        </p:txBody>
      </p:sp>
      <p:pic>
        <p:nvPicPr>
          <p:cNvPr id="4" name="Imagen 3"/>
          <p:cNvPicPr>
            <a:picLocks noChangeAspect="1"/>
          </p:cNvPicPr>
          <p:nvPr/>
        </p:nvPicPr>
        <p:blipFill>
          <a:blip r:embed="rId2"/>
          <a:stretch>
            <a:fillRect/>
          </a:stretch>
        </p:blipFill>
        <p:spPr>
          <a:xfrm>
            <a:off x="1385552" y="949249"/>
            <a:ext cx="6222153" cy="590073"/>
          </a:xfrm>
          <a:prstGeom prst="rect">
            <a:avLst/>
          </a:prstGeom>
        </p:spPr>
      </p:pic>
    </p:spTree>
    <p:extLst>
      <p:ext uri="{BB962C8B-B14F-4D97-AF65-F5344CB8AC3E}">
        <p14:creationId xmlns:p14="http://schemas.microsoft.com/office/powerpoint/2010/main" val="3859981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ES" dirty="0"/>
              <a:t>Ciclo escolar en el que se planea llevar a cabo el proyecto 2019-</a:t>
            </a:r>
            <a:r>
              <a:rPr lang="es-ES" dirty="0" smtClean="0"/>
              <a:t>2020</a:t>
            </a:r>
          </a:p>
          <a:p>
            <a:endParaRPr lang="es-ES" dirty="0"/>
          </a:p>
          <a:p>
            <a:r>
              <a:rPr lang="es-ES" dirty="0"/>
              <a:t>Fecha de inicio: 26 de agosto de </a:t>
            </a:r>
            <a:r>
              <a:rPr lang="es-ES" dirty="0" smtClean="0"/>
              <a:t>2019</a:t>
            </a:r>
          </a:p>
          <a:p>
            <a:endParaRPr lang="es-ES" dirty="0"/>
          </a:p>
          <a:p>
            <a:r>
              <a:rPr lang="es-ES" dirty="0"/>
              <a:t>Fecha de terminación: 6 de septiembre de 2019</a:t>
            </a:r>
          </a:p>
          <a:p>
            <a:endParaRPr lang="es-ES" dirty="0"/>
          </a:p>
        </p:txBody>
      </p:sp>
      <p:pic>
        <p:nvPicPr>
          <p:cNvPr id="4" name="Imagen 3"/>
          <p:cNvPicPr>
            <a:picLocks noChangeAspect="1"/>
          </p:cNvPicPr>
          <p:nvPr/>
        </p:nvPicPr>
        <p:blipFill>
          <a:blip r:embed="rId2"/>
          <a:stretch>
            <a:fillRect/>
          </a:stretch>
        </p:blipFill>
        <p:spPr>
          <a:xfrm>
            <a:off x="1275990" y="817582"/>
            <a:ext cx="6383455" cy="550152"/>
          </a:xfrm>
          <a:prstGeom prst="rect">
            <a:avLst/>
          </a:prstGeom>
        </p:spPr>
      </p:pic>
    </p:spTree>
    <p:extLst>
      <p:ext uri="{BB962C8B-B14F-4D97-AF65-F5344CB8AC3E}">
        <p14:creationId xmlns:p14="http://schemas.microsoft.com/office/powerpoint/2010/main" val="596854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1603830"/>
            <a:ext cx="6254044" cy="537323"/>
          </a:xfrm>
        </p:spPr>
        <p:txBody>
          <a:bodyPr>
            <a:noAutofit/>
          </a:bodyPr>
          <a:lstStyle/>
          <a:p>
            <a:r>
              <a:rPr lang="es-ES" sz="1800" dirty="0" smtClean="0">
                <a:solidFill>
                  <a:schemeClr val="tx2"/>
                </a:solidFill>
              </a:rPr>
              <a:t>Objetivo o propósito a alcanzar de cada asignatura involucrada.</a:t>
            </a:r>
            <a:endParaRPr lang="es-ES" sz="1800" dirty="0">
              <a:solidFill>
                <a:schemeClr val="tx2"/>
              </a:solidFill>
            </a:endParaRPr>
          </a:p>
        </p:txBody>
      </p:sp>
      <p:sp>
        <p:nvSpPr>
          <p:cNvPr id="3" name="Marcador de texto 2"/>
          <p:cNvSpPr>
            <a:spLocks noGrp="1"/>
          </p:cNvSpPr>
          <p:nvPr>
            <p:ph type="body" idx="1"/>
          </p:nvPr>
        </p:nvSpPr>
        <p:spPr>
          <a:xfrm>
            <a:off x="1456267" y="2230708"/>
            <a:ext cx="6231467" cy="2804138"/>
          </a:xfrm>
        </p:spPr>
        <p:txBody>
          <a:bodyPr>
            <a:normAutofit fontScale="77500" lnSpcReduction="20000"/>
          </a:bodyPr>
          <a:lstStyle/>
          <a:p>
            <a:r>
              <a:rPr lang="es-ES" b="1" dirty="0"/>
              <a:t>OBJETIVOS </a:t>
            </a:r>
            <a:r>
              <a:rPr lang="es-ES" b="1" dirty="0" smtClean="0"/>
              <a:t>PARTICULARES</a:t>
            </a:r>
            <a:endParaRPr lang="es-ES" b="1" dirty="0"/>
          </a:p>
          <a:p>
            <a:pPr algn="l"/>
            <a:r>
              <a:rPr lang="es-ES" dirty="0"/>
              <a:t>El alumno recopilará información acerca de la cantidad de recipientes PET utilizados dentro del colegio dentro de periodos de tiempo determinados.</a:t>
            </a:r>
          </a:p>
          <a:p>
            <a:pPr algn="l"/>
            <a:r>
              <a:rPr lang="es-ES" dirty="0"/>
              <a:t>El alumno investigará los requisitos que debe llevar una campaña de concientización para que sea pertinente.</a:t>
            </a:r>
          </a:p>
          <a:p>
            <a:pPr algn="l"/>
            <a:r>
              <a:rPr lang="es-ES" dirty="0"/>
              <a:t>El alumno investigará las características del PET y el impacto ecológico que provoca en el ambiente.</a:t>
            </a:r>
          </a:p>
          <a:p>
            <a:pPr algn="l"/>
            <a:r>
              <a:rPr lang="es-ES" dirty="0"/>
              <a:t>El alumno diseñará  y fabricará contenedores para la recepción del PET.</a:t>
            </a:r>
          </a:p>
          <a:p>
            <a:pPr algn="l"/>
            <a:r>
              <a:rPr lang="es-ES" dirty="0"/>
              <a:t>El alumno contactará a las instituciones correspondientes a la confinación y reciclaje de material PET.</a:t>
            </a:r>
          </a:p>
          <a:p>
            <a:endParaRPr lang="es-ES" dirty="0"/>
          </a:p>
        </p:txBody>
      </p:sp>
      <p:pic>
        <p:nvPicPr>
          <p:cNvPr id="4" name="Imagen 3"/>
          <p:cNvPicPr>
            <a:picLocks noChangeAspect="1"/>
          </p:cNvPicPr>
          <p:nvPr/>
        </p:nvPicPr>
        <p:blipFill>
          <a:blip r:embed="rId2"/>
          <a:stretch>
            <a:fillRect/>
          </a:stretch>
        </p:blipFill>
        <p:spPr>
          <a:xfrm>
            <a:off x="1385552" y="949249"/>
            <a:ext cx="6222153" cy="590073"/>
          </a:xfrm>
          <a:prstGeom prst="rect">
            <a:avLst/>
          </a:prstGeom>
        </p:spPr>
      </p:pic>
    </p:spTree>
    <p:extLst>
      <p:ext uri="{BB962C8B-B14F-4D97-AF65-F5344CB8AC3E}">
        <p14:creationId xmlns:p14="http://schemas.microsoft.com/office/powerpoint/2010/main" val="3460988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2256" y="1456180"/>
            <a:ext cx="6716047" cy="375606"/>
          </a:xfrm>
        </p:spPr>
        <p:txBody>
          <a:bodyPr>
            <a:noAutofit/>
          </a:bodyPr>
          <a:lstStyle/>
          <a:p>
            <a:r>
              <a:rPr lang="es-ES" sz="1800" dirty="0" smtClean="0"/>
              <a:t>Pregunta generadora</a:t>
            </a:r>
            <a:endParaRPr lang="es-ES" sz="1800" dirty="0"/>
          </a:p>
        </p:txBody>
      </p:sp>
      <p:sp>
        <p:nvSpPr>
          <p:cNvPr id="3" name="Marcador de texto 2"/>
          <p:cNvSpPr>
            <a:spLocks noGrp="1"/>
          </p:cNvSpPr>
          <p:nvPr>
            <p:ph type="body" idx="1"/>
          </p:nvPr>
        </p:nvSpPr>
        <p:spPr>
          <a:xfrm>
            <a:off x="1172256" y="1831786"/>
            <a:ext cx="6862579" cy="3777547"/>
          </a:xfrm>
        </p:spPr>
        <p:txBody>
          <a:bodyPr>
            <a:normAutofit/>
          </a:bodyPr>
          <a:lstStyle/>
          <a:p>
            <a:pPr algn="l"/>
            <a:r>
              <a:rPr lang="es-ES" sz="1600" dirty="0" smtClean="0"/>
              <a:t>¿Porqué el ser humano debe ser responsable de sus propios desechos,              si para eso está el gobierno? </a:t>
            </a:r>
            <a:endParaRPr lang="es-ES" sz="1600" dirty="0"/>
          </a:p>
          <a:p>
            <a:pPr algn="l"/>
            <a:r>
              <a:rPr lang="es-ES" sz="1600" dirty="0" smtClean="0">
                <a:solidFill>
                  <a:schemeClr val="tx1"/>
                </a:solidFill>
              </a:rPr>
              <a:t>Preguntas guía, problemas a abordar</a:t>
            </a:r>
          </a:p>
          <a:p>
            <a:pPr algn="l"/>
            <a:r>
              <a:rPr lang="es-ES" sz="1600" dirty="0" smtClean="0">
                <a:solidFill>
                  <a:srgbClr val="465E9C"/>
                </a:solidFill>
              </a:rPr>
              <a:t>QUÍMICA</a:t>
            </a:r>
          </a:p>
          <a:p>
            <a:pPr algn="l"/>
            <a:r>
              <a:rPr lang="es-ES" sz="1200" dirty="0" smtClean="0">
                <a:solidFill>
                  <a:srgbClr val="465E9C"/>
                </a:solidFill>
              </a:rPr>
              <a:t>¿Qué es el PET?</a:t>
            </a:r>
          </a:p>
          <a:p>
            <a:pPr algn="l"/>
            <a:r>
              <a:rPr lang="es-ES" sz="1200" dirty="0" smtClean="0">
                <a:solidFill>
                  <a:srgbClr val="465E9C"/>
                </a:solidFill>
              </a:rPr>
              <a:t>¿Cómo se fabrica y cómo puede reutilizarse el PET?</a:t>
            </a:r>
          </a:p>
          <a:p>
            <a:pPr algn="l"/>
            <a:r>
              <a:rPr lang="es-ES" sz="1200" dirty="0" smtClean="0">
                <a:solidFill>
                  <a:srgbClr val="465E9C"/>
                </a:solidFill>
              </a:rPr>
              <a:t>¿Cuál es el impacto ambiental del PET?</a:t>
            </a:r>
          </a:p>
          <a:p>
            <a:pPr algn="l"/>
            <a:r>
              <a:rPr lang="es-ES" sz="1600" dirty="0" smtClean="0">
                <a:solidFill>
                  <a:srgbClr val="465E9C"/>
                </a:solidFill>
              </a:rPr>
              <a:t>MATEMÁTICAS</a:t>
            </a:r>
          </a:p>
          <a:p>
            <a:pPr algn="l"/>
            <a:r>
              <a:rPr lang="es-ES" sz="1200" dirty="0" smtClean="0">
                <a:solidFill>
                  <a:srgbClr val="465E9C"/>
                </a:solidFill>
              </a:rPr>
              <a:t>¿Cómo se puede determinar la cantidad de PET que se genera en el país y en mi colegio?</a:t>
            </a:r>
          </a:p>
          <a:p>
            <a:pPr algn="l"/>
            <a:r>
              <a:rPr lang="es-ES" sz="1200" dirty="0" smtClean="0">
                <a:solidFill>
                  <a:srgbClr val="465E9C"/>
                </a:solidFill>
              </a:rPr>
              <a:t>¿Qué relación existe entre la cantidad de PET que se consume y la que se recicla en la cafetería del colegio?</a:t>
            </a:r>
          </a:p>
          <a:p>
            <a:pPr algn="l"/>
            <a:r>
              <a:rPr lang="es-ES" sz="1200" dirty="0" smtClean="0">
                <a:solidFill>
                  <a:srgbClr val="465E9C"/>
                </a:solidFill>
              </a:rPr>
              <a:t>¿Cómo se puede determinar el periodo temporal de recolección del PET y su reciclaje?</a:t>
            </a:r>
          </a:p>
          <a:p>
            <a:pPr algn="l"/>
            <a:r>
              <a:rPr lang="es-ES" sz="1600" dirty="0" smtClean="0">
                <a:solidFill>
                  <a:srgbClr val="465E9C"/>
                </a:solidFill>
              </a:rPr>
              <a:t>TALLER DE LECTURA Y REDACCIÓN</a:t>
            </a:r>
          </a:p>
          <a:p>
            <a:pPr algn="l"/>
            <a:r>
              <a:rPr lang="es-ES" sz="1200" dirty="0" smtClean="0">
                <a:solidFill>
                  <a:srgbClr val="465E9C"/>
                </a:solidFill>
              </a:rPr>
              <a:t>¿Cómo analizar una campaña ecológica y su impacto en el mundo y en el país?</a:t>
            </a:r>
          </a:p>
          <a:p>
            <a:pPr algn="l"/>
            <a:r>
              <a:rPr lang="es-ES" sz="1200" dirty="0" smtClean="0">
                <a:solidFill>
                  <a:srgbClr val="465E9C"/>
                </a:solidFill>
              </a:rPr>
              <a:t>¿Qué elementos debe incluir una campaña de concientización para que sea eficaz entre los jóvenes? </a:t>
            </a:r>
          </a:p>
          <a:p>
            <a:pPr algn="l"/>
            <a:endParaRPr lang="es-ES" sz="1200" dirty="0">
              <a:solidFill>
                <a:srgbClr val="465E9C"/>
              </a:solidFill>
            </a:endParaRPr>
          </a:p>
        </p:txBody>
      </p:sp>
      <p:pic>
        <p:nvPicPr>
          <p:cNvPr id="4" name="Imagen 3"/>
          <p:cNvPicPr>
            <a:picLocks noChangeAspect="1"/>
          </p:cNvPicPr>
          <p:nvPr/>
        </p:nvPicPr>
        <p:blipFill>
          <a:blip r:embed="rId2"/>
          <a:stretch>
            <a:fillRect/>
          </a:stretch>
        </p:blipFill>
        <p:spPr>
          <a:xfrm>
            <a:off x="1385552" y="854000"/>
            <a:ext cx="6222153" cy="602179"/>
          </a:xfrm>
          <a:prstGeom prst="rect">
            <a:avLst/>
          </a:prstGeom>
        </p:spPr>
      </p:pic>
    </p:spTree>
    <p:extLst>
      <p:ext uri="{BB962C8B-B14F-4D97-AF65-F5344CB8AC3E}">
        <p14:creationId xmlns:p14="http://schemas.microsoft.com/office/powerpoint/2010/main" val="4328978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6" name="Imagen 5"/>
          <p:cNvPicPr>
            <a:picLocks noChangeAspect="1"/>
          </p:cNvPicPr>
          <p:nvPr/>
        </p:nvPicPr>
        <p:blipFill>
          <a:blip r:embed="rId2"/>
          <a:stretch>
            <a:fillRect/>
          </a:stretch>
        </p:blipFill>
        <p:spPr>
          <a:xfrm>
            <a:off x="1385552" y="821436"/>
            <a:ext cx="6222153" cy="602179"/>
          </a:xfrm>
          <a:prstGeom prst="rect">
            <a:avLst/>
          </a:prstGeom>
        </p:spPr>
      </p:pic>
      <p:pic>
        <p:nvPicPr>
          <p:cNvPr id="7" name="Imagen 6" descr="Captura de pantalla 2018-02-20 a la(s) 13.30.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1848871"/>
            <a:ext cx="7141882" cy="4268766"/>
          </a:xfrm>
          <a:prstGeom prst="rect">
            <a:avLst/>
          </a:prstGeom>
        </p:spPr>
      </p:pic>
      <p:sp>
        <p:nvSpPr>
          <p:cNvPr id="8" name="CuadroTexto 7"/>
          <p:cNvSpPr txBox="1"/>
          <p:nvPr/>
        </p:nvSpPr>
        <p:spPr>
          <a:xfrm>
            <a:off x="4181992" y="1498761"/>
            <a:ext cx="1585979" cy="307777"/>
          </a:xfrm>
          <a:prstGeom prst="rect">
            <a:avLst/>
          </a:prstGeom>
          <a:noFill/>
        </p:spPr>
        <p:txBody>
          <a:bodyPr wrap="none" rtlCol="0">
            <a:spAutoFit/>
          </a:bodyPr>
          <a:lstStyle/>
          <a:p>
            <a:r>
              <a:rPr lang="es-ES" sz="1400" b="1" dirty="0"/>
              <a:t>PRODUCTO 8 E.I.P. </a:t>
            </a:r>
          </a:p>
        </p:txBody>
      </p:sp>
    </p:spTree>
    <p:extLst>
      <p:ext uri="{BB962C8B-B14F-4D97-AF65-F5344CB8AC3E}">
        <p14:creationId xmlns:p14="http://schemas.microsoft.com/office/powerpoint/2010/main" val="637146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pic>
        <p:nvPicPr>
          <p:cNvPr id="6" name="Imagen 5" descr="Captura de pantalla 2018-02-20 a la(s) 13.30.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135" y="1688353"/>
            <a:ext cx="7172512" cy="4434101"/>
          </a:xfrm>
          <a:prstGeom prst="rect">
            <a:avLst/>
          </a:prstGeom>
        </p:spPr>
      </p:pic>
    </p:spTree>
    <p:extLst>
      <p:ext uri="{BB962C8B-B14F-4D97-AF65-F5344CB8AC3E}">
        <p14:creationId xmlns:p14="http://schemas.microsoft.com/office/powerpoint/2010/main" val="1290819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texto 2"/>
          <p:cNvSpPr>
            <a:spLocks noGrp="1"/>
          </p:cNvSpPr>
          <p:nvPr>
            <p:ph type="body" idx="1"/>
          </p:nvPr>
        </p:nvSpPr>
        <p:spPr/>
        <p:txBody>
          <a:bodyPr/>
          <a:lstStyle/>
          <a:p>
            <a:endParaRPr lang="es-ES"/>
          </a:p>
        </p:txBody>
      </p:sp>
      <p:pic>
        <p:nvPicPr>
          <p:cNvPr id="5" name="Imagen 4"/>
          <p:cNvPicPr>
            <a:picLocks noChangeAspect="1"/>
          </p:cNvPicPr>
          <p:nvPr/>
        </p:nvPicPr>
        <p:blipFill>
          <a:blip r:embed="rId2"/>
          <a:stretch>
            <a:fillRect/>
          </a:stretch>
        </p:blipFill>
        <p:spPr>
          <a:xfrm>
            <a:off x="1444979" y="949249"/>
            <a:ext cx="6222153" cy="590073"/>
          </a:xfrm>
          <a:prstGeom prst="rect">
            <a:avLst/>
          </a:prstGeom>
        </p:spPr>
      </p:pic>
      <p:pic>
        <p:nvPicPr>
          <p:cNvPr id="6" name="Imagen 5" descr="Captura de pantalla 2018-02-20 a la(s) 13.29.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840" y="1539322"/>
            <a:ext cx="7264925" cy="4571619"/>
          </a:xfrm>
          <a:prstGeom prst="rect">
            <a:avLst/>
          </a:prstGeom>
        </p:spPr>
      </p:pic>
    </p:spTree>
    <p:extLst>
      <p:ext uri="{BB962C8B-B14F-4D97-AF65-F5344CB8AC3E}">
        <p14:creationId xmlns:p14="http://schemas.microsoft.com/office/powerpoint/2010/main" val="4205373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pic>
        <p:nvPicPr>
          <p:cNvPr id="6" name="Imagen 5" descr="Captura de pantalla 2018-02-20 a la(s) 13.29.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588" y="1539321"/>
            <a:ext cx="7276353" cy="4482245"/>
          </a:xfrm>
          <a:prstGeom prst="rect">
            <a:avLst/>
          </a:prstGeom>
        </p:spPr>
      </p:pic>
    </p:spTree>
    <p:extLst>
      <p:ext uri="{BB962C8B-B14F-4D97-AF65-F5344CB8AC3E}">
        <p14:creationId xmlns:p14="http://schemas.microsoft.com/office/powerpoint/2010/main" val="3191729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sp>
        <p:nvSpPr>
          <p:cNvPr id="3" name="Marcador de texto 2"/>
          <p:cNvSpPr>
            <a:spLocks noGrp="1"/>
          </p:cNvSpPr>
          <p:nvPr>
            <p:ph type="body" idx="1"/>
          </p:nvPr>
        </p:nvSpPr>
        <p:spPr/>
        <p:txBody>
          <a:bodyPr/>
          <a:lstStyle/>
          <a:p>
            <a:endParaRPr lang="es-ES"/>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pic>
        <p:nvPicPr>
          <p:cNvPr id="6" name="Imagen 5" descr="Captura de pantalla 2018-02-20 a la(s) 13.29.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646" y="1633759"/>
            <a:ext cx="6962589" cy="4312829"/>
          </a:xfrm>
          <a:prstGeom prst="rect">
            <a:avLst/>
          </a:prstGeom>
        </p:spPr>
      </p:pic>
    </p:spTree>
    <p:extLst>
      <p:ext uri="{BB962C8B-B14F-4D97-AF65-F5344CB8AC3E}">
        <p14:creationId xmlns:p14="http://schemas.microsoft.com/office/powerpoint/2010/main" val="189225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es-ES" sz="1800" b="1" dirty="0"/>
          </a:p>
        </p:txBody>
      </p:sp>
      <p:sp>
        <p:nvSpPr>
          <p:cNvPr id="3" name="Marcador de texto 2"/>
          <p:cNvSpPr>
            <a:spLocks noGrp="1"/>
          </p:cNvSpPr>
          <p:nvPr>
            <p:ph type="body" idx="1"/>
          </p:nvPr>
        </p:nvSpPr>
        <p:spPr/>
        <p:txBody>
          <a:bodyPr/>
          <a:lstStyle/>
          <a:p>
            <a:endParaRPr lang="es-ES"/>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sp>
        <p:nvSpPr>
          <p:cNvPr id="6" name="CuadroTexto 5"/>
          <p:cNvSpPr txBox="1"/>
          <p:nvPr/>
        </p:nvSpPr>
        <p:spPr>
          <a:xfrm>
            <a:off x="3973985" y="1539322"/>
            <a:ext cx="1326004" cy="338554"/>
          </a:xfrm>
          <a:prstGeom prst="rect">
            <a:avLst/>
          </a:prstGeom>
          <a:noFill/>
        </p:spPr>
        <p:txBody>
          <a:bodyPr wrap="none" rtlCol="0">
            <a:spAutoFit/>
          </a:bodyPr>
          <a:lstStyle/>
          <a:p>
            <a:r>
              <a:rPr lang="es-ES" sz="1600" b="1" dirty="0"/>
              <a:t>PRODUCTO 9</a:t>
            </a:r>
          </a:p>
        </p:txBody>
      </p:sp>
      <p:pic>
        <p:nvPicPr>
          <p:cNvPr id="7" name="Imagen 6" descr="IMG_249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1820" y="1981716"/>
            <a:ext cx="6557624" cy="3634973"/>
          </a:xfrm>
          <a:prstGeom prst="rect">
            <a:avLst/>
          </a:prstGeom>
        </p:spPr>
      </p:pic>
    </p:spTree>
    <p:extLst>
      <p:ext uri="{BB962C8B-B14F-4D97-AF65-F5344CB8AC3E}">
        <p14:creationId xmlns:p14="http://schemas.microsoft.com/office/powerpoint/2010/main" val="14017426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4" name="Imagen 3" descr="IMG_256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1514" y="2106571"/>
            <a:ext cx="4394881" cy="3260382"/>
          </a:xfrm>
          <a:prstGeom prst="rect">
            <a:avLst/>
          </a:prstGeom>
        </p:spPr>
      </p:pic>
      <p:pic>
        <p:nvPicPr>
          <p:cNvPr id="6" name="Imagen 5"/>
          <p:cNvPicPr>
            <a:picLocks noChangeAspect="1"/>
          </p:cNvPicPr>
          <p:nvPr/>
        </p:nvPicPr>
        <p:blipFill>
          <a:blip r:embed="rId3"/>
          <a:stretch>
            <a:fillRect/>
          </a:stretch>
        </p:blipFill>
        <p:spPr>
          <a:xfrm>
            <a:off x="1385552" y="949249"/>
            <a:ext cx="6222153" cy="590073"/>
          </a:xfrm>
          <a:prstGeom prst="rect">
            <a:avLst/>
          </a:prstGeom>
        </p:spPr>
      </p:pic>
      <p:pic>
        <p:nvPicPr>
          <p:cNvPr id="7" name="Imagen 6" descr="IMG_25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740339" y="1978313"/>
            <a:ext cx="4367492" cy="3549875"/>
          </a:xfrm>
          <a:prstGeom prst="rect">
            <a:avLst/>
          </a:prstGeom>
        </p:spPr>
      </p:pic>
    </p:spTree>
    <p:extLst>
      <p:ext uri="{BB962C8B-B14F-4D97-AF65-F5344CB8AC3E}">
        <p14:creationId xmlns:p14="http://schemas.microsoft.com/office/powerpoint/2010/main" val="407556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texto 2"/>
          <p:cNvSpPr>
            <a:spLocks noGrp="1"/>
          </p:cNvSpPr>
          <p:nvPr>
            <p:ph type="body" idx="1"/>
          </p:nvPr>
        </p:nvSpPr>
        <p:spPr/>
        <p:txBody>
          <a:bodyPr/>
          <a:lstStyle/>
          <a:p>
            <a:endParaRPr lang="es-ES"/>
          </a:p>
        </p:txBody>
      </p:sp>
      <p:pic>
        <p:nvPicPr>
          <p:cNvPr id="5" name="Imagen 4"/>
          <p:cNvPicPr>
            <a:picLocks noChangeAspect="1"/>
          </p:cNvPicPr>
          <p:nvPr/>
        </p:nvPicPr>
        <p:blipFill>
          <a:blip r:embed="rId2"/>
          <a:stretch>
            <a:fillRect/>
          </a:stretch>
        </p:blipFill>
        <p:spPr>
          <a:xfrm>
            <a:off x="1385552" y="949249"/>
            <a:ext cx="6222153" cy="590073"/>
          </a:xfrm>
          <a:prstGeom prst="rect">
            <a:avLst/>
          </a:prstGeom>
        </p:spPr>
      </p:pic>
      <p:pic>
        <p:nvPicPr>
          <p:cNvPr id="6" name="Imagen 5" descr="IMG_25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939138" y="2161396"/>
            <a:ext cx="4064000" cy="3341305"/>
          </a:xfrm>
          <a:prstGeom prst="rect">
            <a:avLst/>
          </a:prstGeom>
        </p:spPr>
      </p:pic>
      <p:pic>
        <p:nvPicPr>
          <p:cNvPr id="7" name="Imagen 6" descr="IMG_256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296865" y="2144975"/>
            <a:ext cx="4064000" cy="3374148"/>
          </a:xfrm>
          <a:prstGeom prst="rect">
            <a:avLst/>
          </a:prstGeom>
        </p:spPr>
      </p:pic>
    </p:spTree>
    <p:extLst>
      <p:ext uri="{BB962C8B-B14F-4D97-AF65-F5344CB8AC3E}">
        <p14:creationId xmlns:p14="http://schemas.microsoft.com/office/powerpoint/2010/main" val="542106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023" y="1465429"/>
            <a:ext cx="6965245" cy="341880"/>
          </a:xfrm>
        </p:spPr>
        <p:txBody>
          <a:bodyPr>
            <a:noAutofit/>
          </a:bodyPr>
          <a:lstStyle/>
          <a:p>
            <a:r>
              <a:rPr lang="es-ES" sz="2400" dirty="0" smtClean="0"/>
              <a:t>ÍNDICE</a:t>
            </a:r>
            <a:endParaRPr lang="es-ES" sz="2400" dirty="0"/>
          </a:p>
        </p:txBody>
      </p:sp>
      <p:pic>
        <p:nvPicPr>
          <p:cNvPr id="5" name="Marcador de contenido 4" descr="Captura de pantalla 2019-06-27 a la(s) 08.04.12.png"/>
          <p:cNvPicPr>
            <a:picLocks noGrp="1" noChangeAspect="1"/>
          </p:cNvPicPr>
          <p:nvPr>
            <p:ph idx="1"/>
          </p:nvPr>
        </p:nvPicPr>
        <p:blipFill>
          <a:blip r:embed="rId2">
            <a:extLst>
              <a:ext uri="{28A0092B-C50C-407E-A947-70E740481C1C}">
                <a14:useLocalDpi xmlns:a14="http://schemas.microsoft.com/office/drawing/2010/main" val="0"/>
              </a:ext>
            </a:extLst>
          </a:blip>
          <a:srcRect l="1101" r="1101"/>
          <a:stretch>
            <a:fillRect/>
          </a:stretch>
        </p:blipFill>
        <p:spPr>
          <a:xfrm>
            <a:off x="-5638556" y="4835769"/>
            <a:ext cx="6196013" cy="3817938"/>
          </a:xfrm>
        </p:spPr>
      </p:pic>
      <p:pic>
        <p:nvPicPr>
          <p:cNvPr id="4" name="Imagen 3"/>
          <p:cNvPicPr>
            <a:picLocks noChangeAspect="1"/>
          </p:cNvPicPr>
          <p:nvPr/>
        </p:nvPicPr>
        <p:blipFill>
          <a:blip r:embed="rId3"/>
          <a:stretch>
            <a:fillRect/>
          </a:stretch>
        </p:blipFill>
        <p:spPr>
          <a:xfrm>
            <a:off x="1275990" y="792924"/>
            <a:ext cx="6383455" cy="550152"/>
          </a:xfrm>
          <a:prstGeom prst="rect">
            <a:avLst/>
          </a:prstGeom>
        </p:spPr>
      </p:pic>
      <p:pic>
        <p:nvPicPr>
          <p:cNvPr id="6" name="Imagen 5" descr="Captura de pantalla 2019-06-27 a la(s) 09.03.2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7923" y="1465429"/>
            <a:ext cx="6574692" cy="4161648"/>
          </a:xfrm>
          <a:prstGeom prst="rect">
            <a:avLst/>
          </a:prstGeom>
        </p:spPr>
      </p:pic>
    </p:spTree>
    <p:extLst>
      <p:ext uri="{BB962C8B-B14F-4D97-AF65-F5344CB8AC3E}">
        <p14:creationId xmlns:p14="http://schemas.microsoft.com/office/powerpoint/2010/main" val="1751848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5F9CAAB-BE38-1945-8A66-42D30DFC197E}"/>
              </a:ext>
            </a:extLst>
          </p:cNvPr>
          <p:cNvSpPr>
            <a:spLocks noGrp="1"/>
          </p:cNvSpPr>
          <p:nvPr>
            <p:ph type="title"/>
          </p:nvPr>
        </p:nvSpPr>
        <p:spPr/>
        <p:txBody>
          <a:bodyPr>
            <a:normAutofit fontScale="90000"/>
          </a:bodyPr>
          <a:lstStyle/>
          <a:p>
            <a:r>
              <a:rPr lang="es-MX" dirty="0"/>
              <a:t>Pasos para elaborar una infografía </a:t>
            </a:r>
          </a:p>
        </p:txBody>
      </p:sp>
      <p:pic>
        <p:nvPicPr>
          <p:cNvPr id="5" name="Marcador de contenido 4">
            <a:extLst>
              <a:ext uri="{FF2B5EF4-FFF2-40B4-BE49-F238E27FC236}">
                <a16:creationId xmlns:a16="http://schemas.microsoft.com/office/drawing/2014/main" xmlns="" id="{0B803568-1E30-B141-A971-3CD678097CEE}"/>
              </a:ext>
            </a:extLst>
          </p:cNvPr>
          <p:cNvPicPr>
            <a:picLocks noGrp="1" noChangeAspect="1"/>
          </p:cNvPicPr>
          <p:nvPr>
            <p:ph idx="1"/>
          </p:nvPr>
        </p:nvPicPr>
        <p:blipFill>
          <a:blip r:embed="rId2"/>
          <a:stretch>
            <a:fillRect/>
          </a:stretch>
        </p:blipFill>
        <p:spPr>
          <a:xfrm>
            <a:off x="2390483" y="2141538"/>
            <a:ext cx="3846303" cy="3649662"/>
          </a:xfrm>
        </p:spPr>
      </p:pic>
    </p:spTree>
    <p:extLst>
      <p:ext uri="{BB962C8B-B14F-4D97-AF65-F5344CB8AC3E}">
        <p14:creationId xmlns:p14="http://schemas.microsoft.com/office/powerpoint/2010/main" val="10209079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EA36C3-E222-624B-99F7-7C39BE69293A}"/>
              </a:ext>
            </a:extLst>
          </p:cNvPr>
          <p:cNvSpPr>
            <a:spLocks noGrp="1"/>
          </p:cNvSpPr>
          <p:nvPr>
            <p:ph type="title"/>
          </p:nvPr>
        </p:nvSpPr>
        <p:spPr/>
        <p:txBody>
          <a:bodyPr>
            <a:normAutofit fontScale="90000"/>
          </a:bodyPr>
          <a:lstStyle/>
          <a:p>
            <a:r>
              <a:rPr lang="es-MX" dirty="0"/>
              <a:t>Pasos para elaborar una infografía</a:t>
            </a:r>
          </a:p>
        </p:txBody>
      </p:sp>
      <p:pic>
        <p:nvPicPr>
          <p:cNvPr id="5" name="Marcador de contenido 4">
            <a:extLst>
              <a:ext uri="{FF2B5EF4-FFF2-40B4-BE49-F238E27FC236}">
                <a16:creationId xmlns:a16="http://schemas.microsoft.com/office/drawing/2014/main" xmlns="" id="{0B52951D-ADF9-0B48-9082-9EFFD9598D75}"/>
              </a:ext>
            </a:extLst>
          </p:cNvPr>
          <p:cNvPicPr>
            <a:picLocks noGrp="1" noChangeAspect="1"/>
          </p:cNvPicPr>
          <p:nvPr>
            <p:ph idx="1"/>
          </p:nvPr>
        </p:nvPicPr>
        <p:blipFill>
          <a:blip r:embed="rId2"/>
          <a:stretch>
            <a:fillRect/>
          </a:stretch>
        </p:blipFill>
        <p:spPr>
          <a:xfrm>
            <a:off x="1703999" y="2141538"/>
            <a:ext cx="5219272" cy="3649662"/>
          </a:xfrm>
        </p:spPr>
      </p:pic>
    </p:spTree>
    <p:extLst>
      <p:ext uri="{BB962C8B-B14F-4D97-AF65-F5344CB8AC3E}">
        <p14:creationId xmlns:p14="http://schemas.microsoft.com/office/powerpoint/2010/main" val="16430386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A99B24-CA1A-1C44-A765-5FA47D8CB6C8}"/>
              </a:ext>
            </a:extLst>
          </p:cNvPr>
          <p:cNvSpPr>
            <a:spLocks noGrp="1"/>
          </p:cNvSpPr>
          <p:nvPr>
            <p:ph type="title"/>
          </p:nvPr>
        </p:nvSpPr>
        <p:spPr/>
        <p:txBody>
          <a:bodyPr>
            <a:normAutofit fontScale="90000"/>
          </a:bodyPr>
          <a:lstStyle/>
          <a:p>
            <a:r>
              <a:rPr lang="es-MX" dirty="0"/>
              <a:t>Pasos para elaborar una infografia</a:t>
            </a:r>
          </a:p>
        </p:txBody>
      </p:sp>
      <p:pic>
        <p:nvPicPr>
          <p:cNvPr id="5" name="Marcador de contenido 4">
            <a:extLst>
              <a:ext uri="{FF2B5EF4-FFF2-40B4-BE49-F238E27FC236}">
                <a16:creationId xmlns:a16="http://schemas.microsoft.com/office/drawing/2014/main" xmlns="" id="{441F1F3A-9FD6-724D-B8B3-909357DC77C4}"/>
              </a:ext>
            </a:extLst>
          </p:cNvPr>
          <p:cNvPicPr>
            <a:picLocks noGrp="1" noChangeAspect="1"/>
          </p:cNvPicPr>
          <p:nvPr>
            <p:ph idx="1"/>
          </p:nvPr>
        </p:nvPicPr>
        <p:blipFill>
          <a:blip r:embed="rId2"/>
          <a:stretch>
            <a:fillRect/>
          </a:stretch>
        </p:blipFill>
        <p:spPr>
          <a:xfrm>
            <a:off x="1680889" y="2141538"/>
            <a:ext cx="5265491" cy="3649662"/>
          </a:xfrm>
        </p:spPr>
      </p:pic>
    </p:spTree>
    <p:extLst>
      <p:ext uri="{BB962C8B-B14F-4D97-AF65-F5344CB8AC3E}">
        <p14:creationId xmlns:p14="http://schemas.microsoft.com/office/powerpoint/2010/main" val="14922688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C778F6-A2CC-8840-AF1E-B40286C5E869}"/>
              </a:ext>
            </a:extLst>
          </p:cNvPr>
          <p:cNvSpPr>
            <a:spLocks noGrp="1"/>
          </p:cNvSpPr>
          <p:nvPr>
            <p:ph type="title"/>
          </p:nvPr>
        </p:nvSpPr>
        <p:spPr/>
        <p:txBody>
          <a:bodyPr/>
          <a:lstStyle/>
          <a:p>
            <a:r>
              <a:rPr lang="es-MX" dirty="0"/>
              <a:t>   infografía </a:t>
            </a:r>
          </a:p>
        </p:txBody>
      </p:sp>
      <p:pic>
        <p:nvPicPr>
          <p:cNvPr id="5" name="Marcador de contenido 4">
            <a:extLst>
              <a:ext uri="{FF2B5EF4-FFF2-40B4-BE49-F238E27FC236}">
                <a16:creationId xmlns:a16="http://schemas.microsoft.com/office/drawing/2014/main" xmlns="" id="{8C4759C8-B5A3-A44C-A9EF-7220F8C7426B}"/>
              </a:ext>
            </a:extLst>
          </p:cNvPr>
          <p:cNvPicPr>
            <a:picLocks noGrp="1" noChangeAspect="1"/>
          </p:cNvPicPr>
          <p:nvPr>
            <p:ph idx="1"/>
          </p:nvPr>
        </p:nvPicPr>
        <p:blipFill>
          <a:blip r:embed="rId2"/>
          <a:stretch>
            <a:fillRect/>
          </a:stretch>
        </p:blipFill>
        <p:spPr>
          <a:xfrm>
            <a:off x="2602493" y="972154"/>
            <a:ext cx="4688688" cy="4547174"/>
          </a:xfrm>
        </p:spPr>
      </p:pic>
    </p:spTree>
    <p:extLst>
      <p:ext uri="{BB962C8B-B14F-4D97-AF65-F5344CB8AC3E}">
        <p14:creationId xmlns:p14="http://schemas.microsoft.com/office/powerpoint/2010/main" val="3537517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2383693"/>
            <a:ext cx="6254044" cy="644769"/>
          </a:xfrm>
        </p:spPr>
        <p:txBody>
          <a:bodyPr>
            <a:normAutofit/>
          </a:bodyPr>
          <a:lstStyle/>
          <a:p>
            <a:r>
              <a:rPr lang="es-ES" sz="2200" dirty="0"/>
              <a:t>Reflexión. Grupo </a:t>
            </a:r>
            <a:r>
              <a:rPr lang="es-ES" sz="2200" dirty="0" smtClean="0"/>
              <a:t>interdisciplinario</a:t>
            </a:r>
            <a:endParaRPr lang="es-ES" dirty="0"/>
          </a:p>
        </p:txBody>
      </p:sp>
      <p:sp>
        <p:nvSpPr>
          <p:cNvPr id="3" name="Marcador de texto 2"/>
          <p:cNvSpPr>
            <a:spLocks noGrp="1"/>
          </p:cNvSpPr>
          <p:nvPr>
            <p:ph type="body" idx="1"/>
          </p:nvPr>
        </p:nvSpPr>
        <p:spPr>
          <a:xfrm>
            <a:off x="1456267" y="3204308"/>
            <a:ext cx="6231467" cy="1830537"/>
          </a:xfrm>
        </p:spPr>
        <p:txBody>
          <a:bodyPr>
            <a:noAutofit/>
          </a:bodyPr>
          <a:lstStyle/>
          <a:p>
            <a:r>
              <a:rPr lang="es-ES" sz="1600" dirty="0" smtClean="0"/>
              <a:t>Como parte de los desafíos que </a:t>
            </a:r>
            <a:r>
              <a:rPr lang="es-ES" sz="1600" dirty="0"/>
              <a:t>s</a:t>
            </a:r>
            <a:r>
              <a:rPr lang="es-ES" sz="1600" dirty="0" smtClean="0"/>
              <a:t>e presentaron son las integraciones de los conceptos entre las diferentes asignaturas, así como la articulación entre las asignaturas participantes para poder organizar y planear de manera que los tiempos, habilidades e intereses puedan ceñirse al objetivo de trabajo.</a:t>
            </a:r>
            <a:endParaRPr lang="es-ES" sz="1600" dirty="0"/>
          </a:p>
        </p:txBody>
      </p:sp>
      <p:pic>
        <p:nvPicPr>
          <p:cNvPr id="4" name="Imagen 3"/>
          <p:cNvPicPr>
            <a:picLocks noChangeAspect="1"/>
          </p:cNvPicPr>
          <p:nvPr/>
        </p:nvPicPr>
        <p:blipFill>
          <a:blip r:embed="rId2"/>
          <a:stretch>
            <a:fillRect/>
          </a:stretch>
        </p:blipFill>
        <p:spPr>
          <a:xfrm>
            <a:off x="1385552" y="900404"/>
            <a:ext cx="6222153" cy="590073"/>
          </a:xfrm>
          <a:prstGeom prst="rect">
            <a:avLst/>
          </a:prstGeom>
        </p:spPr>
      </p:pic>
    </p:spTree>
    <p:extLst>
      <p:ext uri="{BB962C8B-B14F-4D97-AF65-F5344CB8AC3E}">
        <p14:creationId xmlns:p14="http://schemas.microsoft.com/office/powerpoint/2010/main" val="448195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1719386"/>
            <a:ext cx="6254044" cy="625229"/>
          </a:xfrm>
        </p:spPr>
        <p:txBody>
          <a:bodyPr>
            <a:normAutofit/>
          </a:bodyPr>
          <a:lstStyle/>
          <a:p>
            <a:r>
              <a:rPr lang="es-ES" sz="2400" dirty="0" smtClean="0"/>
              <a:t>Reflexión Matemáticas</a:t>
            </a:r>
            <a:endParaRPr lang="es-ES" sz="2400" dirty="0"/>
          </a:p>
        </p:txBody>
      </p:sp>
      <p:sp>
        <p:nvSpPr>
          <p:cNvPr id="3" name="Marcador de texto 2"/>
          <p:cNvSpPr>
            <a:spLocks noGrp="1"/>
          </p:cNvSpPr>
          <p:nvPr>
            <p:ph type="body" idx="1"/>
          </p:nvPr>
        </p:nvSpPr>
        <p:spPr>
          <a:xfrm>
            <a:off x="1456267" y="2588846"/>
            <a:ext cx="6231467" cy="2445999"/>
          </a:xfrm>
        </p:spPr>
        <p:txBody>
          <a:bodyPr>
            <a:normAutofit fontScale="92500" lnSpcReduction="10000"/>
          </a:bodyPr>
          <a:lstStyle/>
          <a:p>
            <a:r>
              <a:rPr lang="es-ES" dirty="0" smtClean="0"/>
              <a:t>La manera en que se aborda el interdisciplinario, genera un desafío, pues se tiene que abrir con una pregunta punzante que estimule el pensamiento lógico y crítico en los alumnos. Entre los desafíos que se presentaron, está la interacción entre las asignaturas involucradas, ya que se tiene que distinguir entre las materias clave y las que son de apoyo. Además de ser selectivos con los temas, con los conceptos, así como la interacción entre las asignaturas involucradas. </a:t>
            </a:r>
            <a:endParaRPr lang="es-ES" dirty="0"/>
          </a:p>
        </p:txBody>
      </p:sp>
      <p:pic>
        <p:nvPicPr>
          <p:cNvPr id="4" name="Imagen 3"/>
          <p:cNvPicPr>
            <a:picLocks noChangeAspect="1"/>
          </p:cNvPicPr>
          <p:nvPr/>
        </p:nvPicPr>
        <p:blipFill>
          <a:blip r:embed="rId2"/>
          <a:stretch>
            <a:fillRect/>
          </a:stretch>
        </p:blipFill>
        <p:spPr>
          <a:xfrm>
            <a:off x="1385552" y="900404"/>
            <a:ext cx="6222153" cy="590073"/>
          </a:xfrm>
          <a:prstGeom prst="rect">
            <a:avLst/>
          </a:prstGeom>
        </p:spPr>
      </p:pic>
    </p:spTree>
    <p:extLst>
      <p:ext uri="{BB962C8B-B14F-4D97-AF65-F5344CB8AC3E}">
        <p14:creationId xmlns:p14="http://schemas.microsoft.com/office/powerpoint/2010/main" val="1709635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1582615"/>
            <a:ext cx="6254044" cy="478693"/>
          </a:xfrm>
        </p:spPr>
        <p:txBody>
          <a:bodyPr>
            <a:normAutofit/>
          </a:bodyPr>
          <a:lstStyle/>
          <a:p>
            <a:r>
              <a:rPr lang="es-ES" sz="2400" dirty="0" smtClean="0"/>
              <a:t>Reflexión Química</a:t>
            </a:r>
            <a:endParaRPr lang="es-ES" sz="2400" dirty="0"/>
          </a:p>
        </p:txBody>
      </p:sp>
      <p:sp>
        <p:nvSpPr>
          <p:cNvPr id="3" name="Marcador de texto 2"/>
          <p:cNvSpPr>
            <a:spLocks noGrp="1"/>
          </p:cNvSpPr>
          <p:nvPr>
            <p:ph type="body" idx="1"/>
          </p:nvPr>
        </p:nvSpPr>
        <p:spPr>
          <a:xfrm>
            <a:off x="1456267" y="2149232"/>
            <a:ext cx="6231467" cy="2885614"/>
          </a:xfrm>
        </p:spPr>
        <p:txBody>
          <a:bodyPr>
            <a:normAutofit fontScale="77500" lnSpcReduction="20000"/>
          </a:bodyPr>
          <a:lstStyle/>
          <a:p>
            <a:r>
              <a:rPr lang="es-ES" dirty="0" smtClean="0"/>
              <a:t>Es importante considerar los procesos de articulación interdisciplinar entre las asignaturas y conceptos para poder dar respuesta al proyecto y pueda trascender. De igual manera, la comunicación efectiva tomando en cuenta la terminología y los temas propios de las ciencias. Por otro lado, la organización de la forma en que se lleva a cabo el trabajo interdisciplinar va integrándose o eliminándose de la secuencia didáctica de acuerdo con las necesidades que surgen, así como la forma en que se van resolviendo. Entendiendo que el proceso es dinámico sin perder de vista el objetivo del proyecto. Por otro lado, los conocimientos desde diversificaron en beneficio del aprendizaje significativo d e los alumnos, mediante el planteamiento de estrategias de enseñanza-aprendizaje. Así mismo, el manifiesto de habilidades y conocimientos adquiridos desde una mirada holística.</a:t>
            </a:r>
            <a:endParaRPr lang="es-ES" dirty="0"/>
          </a:p>
        </p:txBody>
      </p:sp>
      <p:pic>
        <p:nvPicPr>
          <p:cNvPr id="4" name="Imagen 3"/>
          <p:cNvPicPr>
            <a:picLocks noChangeAspect="1"/>
          </p:cNvPicPr>
          <p:nvPr/>
        </p:nvPicPr>
        <p:blipFill>
          <a:blip r:embed="rId2"/>
          <a:stretch>
            <a:fillRect/>
          </a:stretch>
        </p:blipFill>
        <p:spPr>
          <a:xfrm>
            <a:off x="1385552" y="890635"/>
            <a:ext cx="6222153" cy="590073"/>
          </a:xfrm>
          <a:prstGeom prst="rect">
            <a:avLst/>
          </a:prstGeom>
        </p:spPr>
      </p:pic>
    </p:spTree>
    <p:extLst>
      <p:ext uri="{BB962C8B-B14F-4D97-AF65-F5344CB8AC3E}">
        <p14:creationId xmlns:p14="http://schemas.microsoft.com/office/powerpoint/2010/main" val="1865949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4979" y="1572847"/>
            <a:ext cx="6254044" cy="508000"/>
          </a:xfrm>
        </p:spPr>
        <p:txBody>
          <a:bodyPr>
            <a:normAutofit/>
          </a:bodyPr>
          <a:lstStyle/>
          <a:p>
            <a:r>
              <a:rPr lang="es-ES" sz="2000" dirty="0" smtClean="0"/>
              <a:t>Reflexión Taller de Lectura y Redacción</a:t>
            </a:r>
            <a:endParaRPr lang="es-ES" sz="2000" dirty="0"/>
          </a:p>
        </p:txBody>
      </p:sp>
      <p:sp>
        <p:nvSpPr>
          <p:cNvPr id="3" name="Marcador de texto 2"/>
          <p:cNvSpPr>
            <a:spLocks noGrp="1"/>
          </p:cNvSpPr>
          <p:nvPr>
            <p:ph type="body" idx="1"/>
          </p:nvPr>
        </p:nvSpPr>
        <p:spPr>
          <a:xfrm>
            <a:off x="1456267" y="2256694"/>
            <a:ext cx="6231467" cy="2778152"/>
          </a:xfrm>
        </p:spPr>
        <p:txBody>
          <a:bodyPr>
            <a:normAutofit/>
          </a:bodyPr>
          <a:lstStyle/>
          <a:p>
            <a:r>
              <a:rPr lang="es-ES" sz="1600" dirty="0" smtClean="0"/>
              <a:t>Después de haber revisado de manera minuciosa la presentación donde se incluyen todas las actividades, se concluye que el título original propuesto por el equipo interdisciplinar no era el adecuado porque en primera instancia se había propuesto como nombre: “Modelaje lineal o cuadrático de un problema social”. Sin embargo, descubrimos que el tema en cuestión era sumamente complejo, a pesar de sus múltiples bondades como la utilidad y la envergadura del proyecto, entre otras porque en primer grado de preparatoria no se ven los contenidos necesarios para efectuar un modelaje de este tipo; razones por las cuales decidimos cambiar de título y por lo tanto, de algunos contenidos y actividades.</a:t>
            </a:r>
            <a:endParaRPr lang="es-ES" sz="1600" dirty="0"/>
          </a:p>
        </p:txBody>
      </p:sp>
      <p:pic>
        <p:nvPicPr>
          <p:cNvPr id="4" name="Imagen 3"/>
          <p:cNvPicPr>
            <a:picLocks noChangeAspect="1"/>
          </p:cNvPicPr>
          <p:nvPr/>
        </p:nvPicPr>
        <p:blipFill>
          <a:blip r:embed="rId2"/>
          <a:stretch>
            <a:fillRect/>
          </a:stretch>
        </p:blipFill>
        <p:spPr>
          <a:xfrm>
            <a:off x="1385552" y="900404"/>
            <a:ext cx="6222153" cy="590073"/>
          </a:xfrm>
          <a:prstGeom prst="rect">
            <a:avLst/>
          </a:prstGeom>
        </p:spPr>
      </p:pic>
    </p:spTree>
    <p:extLst>
      <p:ext uri="{BB962C8B-B14F-4D97-AF65-F5344CB8AC3E}">
        <p14:creationId xmlns:p14="http://schemas.microsoft.com/office/powerpoint/2010/main" val="3327292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aptura de pantalla 2019-06-27 a la(s) 09.06.01.png"/>
          <p:cNvPicPr>
            <a:picLocks noGrp="1" noChangeAspect="1"/>
          </p:cNvPicPr>
          <p:nvPr>
            <p:ph idx="1"/>
          </p:nvPr>
        </p:nvPicPr>
        <p:blipFill>
          <a:blip r:embed="rId2">
            <a:extLst>
              <a:ext uri="{28A0092B-C50C-407E-A947-70E740481C1C}">
                <a14:useLocalDpi xmlns:a14="http://schemas.microsoft.com/office/drawing/2010/main" val="0"/>
              </a:ext>
            </a:extLst>
          </a:blip>
          <a:srcRect t="4499" b="4499"/>
          <a:stretch>
            <a:fillRect/>
          </a:stretch>
        </p:blipFill>
        <p:spPr>
          <a:xfrm>
            <a:off x="1463675" y="1093788"/>
            <a:ext cx="6196013" cy="4629150"/>
          </a:xfrm>
        </p:spPr>
      </p:pic>
    </p:spTree>
    <p:extLst>
      <p:ext uri="{BB962C8B-B14F-4D97-AF65-F5344CB8AC3E}">
        <p14:creationId xmlns:p14="http://schemas.microsoft.com/office/powerpoint/2010/main" val="199875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aptura de pantalla 2019-06-27 a la(s) 09.07.18.png"/>
          <p:cNvPicPr>
            <a:picLocks noGrp="1" noChangeAspect="1"/>
          </p:cNvPicPr>
          <p:nvPr>
            <p:ph idx="1"/>
          </p:nvPr>
        </p:nvPicPr>
        <p:blipFill>
          <a:blip r:embed="rId2">
            <a:extLst>
              <a:ext uri="{28A0092B-C50C-407E-A947-70E740481C1C}">
                <a14:useLocalDpi xmlns:a14="http://schemas.microsoft.com/office/drawing/2010/main" val="0"/>
              </a:ext>
            </a:extLst>
          </a:blip>
          <a:srcRect t="9386" b="9386"/>
          <a:stretch>
            <a:fillRect/>
          </a:stretch>
        </p:blipFill>
        <p:spPr>
          <a:xfrm>
            <a:off x="1463040" y="1074615"/>
            <a:ext cx="6196405" cy="4648454"/>
          </a:xfrm>
        </p:spPr>
      </p:pic>
    </p:spTree>
    <p:extLst>
      <p:ext uri="{BB962C8B-B14F-4D97-AF65-F5344CB8AC3E}">
        <p14:creationId xmlns:p14="http://schemas.microsoft.com/office/powerpoint/2010/main" val="3334191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a:picLocks noChangeAspect="1"/>
          </p:cNvPicPr>
          <p:nvPr/>
        </p:nvPicPr>
        <p:blipFill>
          <a:blip r:embed="rId2"/>
          <a:stretch>
            <a:fillRect/>
          </a:stretch>
        </p:blipFill>
        <p:spPr>
          <a:xfrm>
            <a:off x="1352061" y="1318846"/>
            <a:ext cx="6668477" cy="4064000"/>
          </a:xfrm>
          <a:prstGeom prst="rect">
            <a:avLst/>
          </a:prstGeom>
        </p:spPr>
      </p:pic>
    </p:spTree>
    <p:extLst>
      <p:ext uri="{BB962C8B-B14F-4D97-AF65-F5344CB8AC3E}">
        <p14:creationId xmlns:p14="http://schemas.microsoft.com/office/powerpoint/2010/main" val="1752337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838521" y="398482"/>
            <a:ext cx="6965246" cy="838200"/>
          </a:xfrm>
          <a:prstGeom prst="rect">
            <a:avLst/>
          </a:prstGeom>
        </p:spPr>
      </p:pic>
      <p:pic>
        <p:nvPicPr>
          <p:cNvPr id="7" name="Marcador de contenido 6" descr="1.png"/>
          <p:cNvPicPr>
            <a:picLocks noGrp="1" noChangeAspect="1"/>
          </p:cNvPicPr>
          <p:nvPr>
            <p:ph idx="1"/>
          </p:nvPr>
        </p:nvPicPr>
        <p:blipFill>
          <a:blip r:embed="rId3">
            <a:extLst>
              <a:ext uri="{28A0092B-C50C-407E-A947-70E740481C1C}">
                <a14:useLocalDpi xmlns:a14="http://schemas.microsoft.com/office/drawing/2010/main" val="0"/>
              </a:ext>
            </a:extLst>
          </a:blip>
          <a:srcRect t="2697" b="2697"/>
          <a:stretch>
            <a:fillRect/>
          </a:stretch>
        </p:blipFill>
        <p:spPr>
          <a:xfrm>
            <a:off x="838521" y="2261423"/>
            <a:ext cx="7561582" cy="3889995"/>
          </a:xfrm>
        </p:spPr>
      </p:pic>
      <p:sp>
        <p:nvSpPr>
          <p:cNvPr id="2" name="CuadroTexto 1">
            <a:extLst>
              <a:ext uri="{FF2B5EF4-FFF2-40B4-BE49-F238E27FC236}">
                <a16:creationId xmlns="" xmlns:a16="http://schemas.microsoft.com/office/drawing/2014/main" id="{D4C84242-4129-674A-8137-C2E6B7BCA7F0}"/>
              </a:ext>
            </a:extLst>
          </p:cNvPr>
          <p:cNvSpPr txBox="1"/>
          <p:nvPr/>
        </p:nvSpPr>
        <p:spPr>
          <a:xfrm>
            <a:off x="1080656" y="1508166"/>
            <a:ext cx="7554580" cy="369332"/>
          </a:xfrm>
          <a:prstGeom prst="rect">
            <a:avLst/>
          </a:prstGeom>
          <a:noFill/>
        </p:spPr>
        <p:txBody>
          <a:bodyPr wrap="square" rtlCol="0">
            <a:spAutoFit/>
          </a:bodyPr>
          <a:lstStyle/>
          <a:p>
            <a:r>
              <a:rPr lang="es-MX" dirty="0"/>
              <a:t>5.a </a:t>
            </a:r>
            <a:r>
              <a:rPr lang="es-MX" dirty="0">
                <a:solidFill>
                  <a:srgbClr val="FF0000"/>
                </a:solidFill>
              </a:rPr>
              <a:t>Producto I</a:t>
            </a:r>
            <a:r>
              <a:rPr lang="es-MX" dirty="0"/>
              <a:t>: C.A.I.A.C. Concusiones Generales Interdisciplinariedad</a:t>
            </a:r>
          </a:p>
        </p:txBody>
      </p:sp>
    </p:spTree>
    <p:extLst>
      <p:ext uri="{BB962C8B-B14F-4D97-AF65-F5344CB8AC3E}">
        <p14:creationId xmlns:p14="http://schemas.microsoft.com/office/powerpoint/2010/main" val="515984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9060"/>
            <a:ext cx="9144000" cy="5631422"/>
          </a:xfrm>
          <a:prstGeom prst="rect">
            <a:avLst/>
          </a:prstGeom>
        </p:spPr>
      </p:pic>
    </p:spTree>
    <p:extLst>
      <p:ext uri="{BB962C8B-B14F-4D97-AF65-F5344CB8AC3E}">
        <p14:creationId xmlns:p14="http://schemas.microsoft.com/office/powerpoint/2010/main" val="1410687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rcador">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Marcador.thmx</Template>
  <TotalTime>1364</TotalTime>
  <Words>1001</Words>
  <Application>Microsoft Macintosh PowerPoint</Application>
  <PresentationFormat>Presentación en pantalla (4:3)</PresentationFormat>
  <Paragraphs>75</Paragraphs>
  <Slides>47</Slides>
  <Notes>0</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Marcador</vt:lpstr>
      <vt:lpstr>Equipo 2</vt:lpstr>
      <vt:lpstr>Presentación de PowerPoint</vt:lpstr>
      <vt:lpstr>Presentación de PowerPoint</vt:lpstr>
      <vt:lpstr>ÍNDICE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PREGUNTAS IMPLÍCITAS EN LAS ESTRUCTURAS UNIVERSALES DE PENSAMIENTO  </vt:lpstr>
      <vt:lpstr>TRES TIPOS DE PREGUNTAS</vt:lpstr>
      <vt:lpstr>Cuatro maneras de generar preguntas que llevan al pensamiento disciplinado </vt:lpstr>
      <vt:lpstr>PRODUCTO 5 Sistemas Complejos  </vt:lpstr>
      <vt:lpstr>PRODUCTO 5 </vt:lpstr>
      <vt:lpstr>PRODUCTO 6  A.M.E. GENERAL</vt:lpstr>
      <vt:lpstr>Presentación de PowerPoint</vt:lpstr>
      <vt:lpstr>Presentación de PowerPoint</vt:lpstr>
      <vt:lpstr>PRODUCTO 7 E.I.P. RESUMEN </vt:lpstr>
      <vt:lpstr>Presentación de PowerPoint</vt:lpstr>
      <vt:lpstr>Presentación de PowerPoint</vt:lpstr>
      <vt:lpstr>Presentación de PowerPoint</vt:lpstr>
      <vt:lpstr>Presentación de PowerPoint</vt:lpstr>
      <vt:lpstr>Presentación de PowerPoint</vt:lpstr>
      <vt:lpstr>Objetivo o propósito a alcanzar de cada asignatura involucrada.</vt:lpstr>
      <vt:lpstr>Pregunta generadora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Pasos para elaborar una infografía </vt:lpstr>
      <vt:lpstr>Pasos para elaborar una infografía</vt:lpstr>
      <vt:lpstr>Pasos para elaborar una infografia</vt:lpstr>
      <vt:lpstr>   infografía </vt:lpstr>
      <vt:lpstr>Reflexión. Grupo interdisciplinario</vt:lpstr>
      <vt:lpstr>Reflexión Matemáticas</vt:lpstr>
      <vt:lpstr>Reflexión Química</vt:lpstr>
      <vt:lpstr>Reflexión Taller de Lectura y Redacción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 Matuk</dc:creator>
  <cp:lastModifiedBy>Enrique Sanchez Sanchez</cp:lastModifiedBy>
  <cp:revision>50</cp:revision>
  <dcterms:created xsi:type="dcterms:W3CDTF">2017-11-27T14:12:49Z</dcterms:created>
  <dcterms:modified xsi:type="dcterms:W3CDTF">2019-06-27T14:32:41Z</dcterms:modified>
</cp:coreProperties>
</file>