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3" name="Alicia Costel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9-04-04T00:39:14.625">
    <p:pos x="394" y="966"/>
    <p:text>Aquí sigue faltando la actividad disciplinaria de +bryancazares93@gmail.com
_Assigned to bryan cazares yescas_</p:text>
  </p:cm>
  <p:cm authorId="0" idx="2" dt="2019-04-12T14:54:16.166">
    <p:pos x="394" y="1066"/>
    <p:text>Ya comentamos ayer que hacía falta que incluyeras la actividad disciplinaria y la autoevaluación de todo el proyecto. La actividad disciplinaria se debe incluir aquí y la autoevaluación al final del documento. ¿Ya le preguntaste a +eva.lopez@mexicanaamericana.edu.mx lo que tenías que preguntarle +bryanotin@hotmail.com ? ¿Ya conseguiste entrar en el Drive?</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3" dt="2019-04-04T00:41:13.327">
    <p:pos x="345" y="741"/>
    <p:text>Aquí sigue faltando la autoevaluación del proyecto de la que se encargaba +bryancazares93@gmail.com
_Assigned to bryan cazares yescas_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8" name="Shape 948"/>
        <p:cNvGrpSpPr/>
        <p:nvPr/>
      </p:nvGrpSpPr>
      <p:grpSpPr>
        <a:xfrm>
          <a:off x="0" y="0"/>
          <a:ext cx="0" cy="0"/>
          <a:chOff x="0" y="0"/>
          <a:chExt cx="0" cy="0"/>
        </a:xfrm>
      </p:grpSpPr>
      <p:sp>
        <p:nvSpPr>
          <p:cNvPr id="949" name="Google Shape;949;p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1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7" name="Shape 957"/>
        <p:cNvGrpSpPr/>
        <p:nvPr/>
      </p:nvGrpSpPr>
      <p:grpSpPr>
        <a:xfrm>
          <a:off x="0" y="0"/>
          <a:ext cx="0" cy="0"/>
          <a:chOff x="0" y="0"/>
          <a:chExt cx="0" cy="0"/>
        </a:xfrm>
      </p:grpSpPr>
      <p:sp>
        <p:nvSpPr>
          <p:cNvPr id="958" name="Google Shape;958;p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1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5" name="Shape 965"/>
        <p:cNvGrpSpPr/>
        <p:nvPr/>
      </p:nvGrpSpPr>
      <p:grpSpPr>
        <a:xfrm>
          <a:off x="0" y="0"/>
          <a:ext cx="0" cy="0"/>
          <a:chOff x="0" y="0"/>
          <a:chExt cx="0" cy="0"/>
        </a:xfrm>
      </p:grpSpPr>
      <p:sp>
        <p:nvSpPr>
          <p:cNvPr id="966" name="Google Shape;966;p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1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Google Shape;405;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Google Shape;421;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Google Shape;446;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Google Shape;462;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Google Shape;470;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Google Shape;486;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4" name="Shape 494"/>
        <p:cNvGrpSpPr/>
        <p:nvPr/>
      </p:nvGrpSpPr>
      <p:grpSpPr>
        <a:xfrm>
          <a:off x="0" y="0"/>
          <a:ext cx="0" cy="0"/>
          <a:chOff x="0" y="0"/>
          <a:chExt cx="0" cy="0"/>
        </a:xfrm>
      </p:grpSpPr>
      <p:sp>
        <p:nvSpPr>
          <p:cNvPr id="495" name="Google Shape;495;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Google Shape;530;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5" name="Shape 545"/>
        <p:cNvGrpSpPr/>
        <p:nvPr/>
      </p:nvGrpSpPr>
      <p:grpSpPr>
        <a:xfrm>
          <a:off x="0" y="0"/>
          <a:ext cx="0" cy="0"/>
          <a:chOff x="0" y="0"/>
          <a:chExt cx="0" cy="0"/>
        </a:xfrm>
      </p:grpSpPr>
      <p:sp>
        <p:nvSpPr>
          <p:cNvPr id="546" name="Google Shape;546;p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4" name="Shape 554"/>
        <p:cNvGrpSpPr/>
        <p:nvPr/>
      </p:nvGrpSpPr>
      <p:grpSpPr>
        <a:xfrm>
          <a:off x="0" y="0"/>
          <a:ext cx="0" cy="0"/>
          <a:chOff x="0" y="0"/>
          <a:chExt cx="0" cy="0"/>
        </a:xfrm>
      </p:grpSpPr>
      <p:sp>
        <p:nvSpPr>
          <p:cNvPr id="555" name="Google Shape;555;p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3" name="Shape 563"/>
        <p:cNvGrpSpPr/>
        <p:nvPr/>
      </p:nvGrpSpPr>
      <p:grpSpPr>
        <a:xfrm>
          <a:off x="0" y="0"/>
          <a:ext cx="0" cy="0"/>
          <a:chOff x="0" y="0"/>
          <a:chExt cx="0" cy="0"/>
        </a:xfrm>
      </p:grpSpPr>
      <p:sp>
        <p:nvSpPr>
          <p:cNvPr id="564" name="Google Shape;564;p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1" name="Shape 571"/>
        <p:cNvGrpSpPr/>
        <p:nvPr/>
      </p:nvGrpSpPr>
      <p:grpSpPr>
        <a:xfrm>
          <a:off x="0" y="0"/>
          <a:ext cx="0" cy="0"/>
          <a:chOff x="0" y="0"/>
          <a:chExt cx="0" cy="0"/>
        </a:xfrm>
      </p:grpSpPr>
      <p:sp>
        <p:nvSpPr>
          <p:cNvPr id="572" name="Google Shape;572;p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Google Shape;580;p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7" name="Shape 587"/>
        <p:cNvGrpSpPr/>
        <p:nvPr/>
      </p:nvGrpSpPr>
      <p:grpSpPr>
        <a:xfrm>
          <a:off x="0" y="0"/>
          <a:ext cx="0" cy="0"/>
          <a:chOff x="0" y="0"/>
          <a:chExt cx="0" cy="0"/>
        </a:xfrm>
      </p:grpSpPr>
      <p:sp>
        <p:nvSpPr>
          <p:cNvPr id="588" name="Google Shape;588;p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Google Shape;596;p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3" name="Shape 603"/>
        <p:cNvGrpSpPr/>
        <p:nvPr/>
      </p:nvGrpSpPr>
      <p:grpSpPr>
        <a:xfrm>
          <a:off x="0" y="0"/>
          <a:ext cx="0" cy="0"/>
          <a:chOff x="0" y="0"/>
          <a:chExt cx="0" cy="0"/>
        </a:xfrm>
      </p:grpSpPr>
      <p:sp>
        <p:nvSpPr>
          <p:cNvPr id="604" name="Google Shape;604;p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p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9" name="Shape 619"/>
        <p:cNvGrpSpPr/>
        <p:nvPr/>
      </p:nvGrpSpPr>
      <p:grpSpPr>
        <a:xfrm>
          <a:off x="0" y="0"/>
          <a:ext cx="0" cy="0"/>
          <a:chOff x="0" y="0"/>
          <a:chExt cx="0" cy="0"/>
        </a:xfrm>
      </p:grpSpPr>
      <p:sp>
        <p:nvSpPr>
          <p:cNvPr id="620" name="Google Shape;620;p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7" name="Shape 627"/>
        <p:cNvGrpSpPr/>
        <p:nvPr/>
      </p:nvGrpSpPr>
      <p:grpSpPr>
        <a:xfrm>
          <a:off x="0" y="0"/>
          <a:ext cx="0" cy="0"/>
          <a:chOff x="0" y="0"/>
          <a:chExt cx="0" cy="0"/>
        </a:xfrm>
      </p:grpSpPr>
      <p:sp>
        <p:nvSpPr>
          <p:cNvPr id="628" name="Google Shape;628;p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p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4" name="Shape 644"/>
        <p:cNvGrpSpPr/>
        <p:nvPr/>
      </p:nvGrpSpPr>
      <p:grpSpPr>
        <a:xfrm>
          <a:off x="0" y="0"/>
          <a:ext cx="0" cy="0"/>
          <a:chOff x="0" y="0"/>
          <a:chExt cx="0" cy="0"/>
        </a:xfrm>
      </p:grpSpPr>
      <p:sp>
        <p:nvSpPr>
          <p:cNvPr id="645" name="Google Shape;645;p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Google Shape;653;p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0" name="Shape 660"/>
        <p:cNvGrpSpPr/>
        <p:nvPr/>
      </p:nvGrpSpPr>
      <p:grpSpPr>
        <a:xfrm>
          <a:off x="0" y="0"/>
          <a:ext cx="0" cy="0"/>
          <a:chOff x="0" y="0"/>
          <a:chExt cx="0" cy="0"/>
        </a:xfrm>
      </p:grpSpPr>
      <p:sp>
        <p:nvSpPr>
          <p:cNvPr id="661" name="Google Shape;661;p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8" name="Shape 668"/>
        <p:cNvGrpSpPr/>
        <p:nvPr/>
      </p:nvGrpSpPr>
      <p:grpSpPr>
        <a:xfrm>
          <a:off x="0" y="0"/>
          <a:ext cx="0" cy="0"/>
          <a:chOff x="0" y="0"/>
          <a:chExt cx="0" cy="0"/>
        </a:xfrm>
      </p:grpSpPr>
      <p:sp>
        <p:nvSpPr>
          <p:cNvPr id="669" name="Google Shape;669;p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9" name="Shape 679"/>
        <p:cNvGrpSpPr/>
        <p:nvPr/>
      </p:nvGrpSpPr>
      <p:grpSpPr>
        <a:xfrm>
          <a:off x="0" y="0"/>
          <a:ext cx="0" cy="0"/>
          <a:chOff x="0" y="0"/>
          <a:chExt cx="0" cy="0"/>
        </a:xfrm>
      </p:grpSpPr>
      <p:sp>
        <p:nvSpPr>
          <p:cNvPr id="680" name="Google Shape;680;p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0" name="Shape 690"/>
        <p:cNvGrpSpPr/>
        <p:nvPr/>
      </p:nvGrpSpPr>
      <p:grpSpPr>
        <a:xfrm>
          <a:off x="0" y="0"/>
          <a:ext cx="0" cy="0"/>
          <a:chOff x="0" y="0"/>
          <a:chExt cx="0" cy="0"/>
        </a:xfrm>
      </p:grpSpPr>
      <p:sp>
        <p:nvSpPr>
          <p:cNvPr id="691" name="Google Shape;691;p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1" name="Shape 701"/>
        <p:cNvGrpSpPr/>
        <p:nvPr/>
      </p:nvGrpSpPr>
      <p:grpSpPr>
        <a:xfrm>
          <a:off x="0" y="0"/>
          <a:ext cx="0" cy="0"/>
          <a:chOff x="0" y="0"/>
          <a:chExt cx="0" cy="0"/>
        </a:xfrm>
      </p:grpSpPr>
      <p:sp>
        <p:nvSpPr>
          <p:cNvPr id="702" name="Google Shape;702;p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2" name="Shape 712"/>
        <p:cNvGrpSpPr/>
        <p:nvPr/>
      </p:nvGrpSpPr>
      <p:grpSpPr>
        <a:xfrm>
          <a:off x="0" y="0"/>
          <a:ext cx="0" cy="0"/>
          <a:chOff x="0" y="0"/>
          <a:chExt cx="0" cy="0"/>
        </a:xfrm>
      </p:grpSpPr>
      <p:sp>
        <p:nvSpPr>
          <p:cNvPr id="713" name="Google Shape;713;p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3" name="Shape 723"/>
        <p:cNvGrpSpPr/>
        <p:nvPr/>
      </p:nvGrpSpPr>
      <p:grpSpPr>
        <a:xfrm>
          <a:off x="0" y="0"/>
          <a:ext cx="0" cy="0"/>
          <a:chOff x="0" y="0"/>
          <a:chExt cx="0" cy="0"/>
        </a:xfrm>
      </p:grpSpPr>
      <p:sp>
        <p:nvSpPr>
          <p:cNvPr id="724" name="Google Shape;724;p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1" name="Shape 731"/>
        <p:cNvGrpSpPr/>
        <p:nvPr/>
      </p:nvGrpSpPr>
      <p:grpSpPr>
        <a:xfrm>
          <a:off x="0" y="0"/>
          <a:ext cx="0" cy="0"/>
          <a:chOff x="0" y="0"/>
          <a:chExt cx="0" cy="0"/>
        </a:xfrm>
      </p:grpSpPr>
      <p:sp>
        <p:nvSpPr>
          <p:cNvPr id="732" name="Google Shape;732;p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9" name="Shape 739"/>
        <p:cNvGrpSpPr/>
        <p:nvPr/>
      </p:nvGrpSpPr>
      <p:grpSpPr>
        <a:xfrm>
          <a:off x="0" y="0"/>
          <a:ext cx="0" cy="0"/>
          <a:chOff x="0" y="0"/>
          <a:chExt cx="0" cy="0"/>
        </a:xfrm>
      </p:grpSpPr>
      <p:sp>
        <p:nvSpPr>
          <p:cNvPr id="740" name="Google Shape;740;p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8" name="Shape 748"/>
        <p:cNvGrpSpPr/>
        <p:nvPr/>
      </p:nvGrpSpPr>
      <p:grpSpPr>
        <a:xfrm>
          <a:off x="0" y="0"/>
          <a:ext cx="0" cy="0"/>
          <a:chOff x="0" y="0"/>
          <a:chExt cx="0" cy="0"/>
        </a:xfrm>
      </p:grpSpPr>
      <p:sp>
        <p:nvSpPr>
          <p:cNvPr id="749" name="Google Shape;749;p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6" name="Shape 756"/>
        <p:cNvGrpSpPr/>
        <p:nvPr/>
      </p:nvGrpSpPr>
      <p:grpSpPr>
        <a:xfrm>
          <a:off x="0" y="0"/>
          <a:ext cx="0" cy="0"/>
          <a:chOff x="0" y="0"/>
          <a:chExt cx="0" cy="0"/>
        </a:xfrm>
      </p:grpSpPr>
      <p:sp>
        <p:nvSpPr>
          <p:cNvPr id="757" name="Google Shape;757;p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4" name="Shape 764"/>
        <p:cNvGrpSpPr/>
        <p:nvPr/>
      </p:nvGrpSpPr>
      <p:grpSpPr>
        <a:xfrm>
          <a:off x="0" y="0"/>
          <a:ext cx="0" cy="0"/>
          <a:chOff x="0" y="0"/>
          <a:chExt cx="0" cy="0"/>
        </a:xfrm>
      </p:grpSpPr>
      <p:sp>
        <p:nvSpPr>
          <p:cNvPr id="765" name="Google Shape;765;p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2" name="Shape 772"/>
        <p:cNvGrpSpPr/>
        <p:nvPr/>
      </p:nvGrpSpPr>
      <p:grpSpPr>
        <a:xfrm>
          <a:off x="0" y="0"/>
          <a:ext cx="0" cy="0"/>
          <a:chOff x="0" y="0"/>
          <a:chExt cx="0" cy="0"/>
        </a:xfrm>
      </p:grpSpPr>
      <p:sp>
        <p:nvSpPr>
          <p:cNvPr id="773" name="Google Shape;773;p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0" name="Shape 780"/>
        <p:cNvGrpSpPr/>
        <p:nvPr/>
      </p:nvGrpSpPr>
      <p:grpSpPr>
        <a:xfrm>
          <a:off x="0" y="0"/>
          <a:ext cx="0" cy="0"/>
          <a:chOff x="0" y="0"/>
          <a:chExt cx="0" cy="0"/>
        </a:xfrm>
      </p:grpSpPr>
      <p:sp>
        <p:nvSpPr>
          <p:cNvPr id="781" name="Google Shape;781;p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8" name="Shape 788"/>
        <p:cNvGrpSpPr/>
        <p:nvPr/>
      </p:nvGrpSpPr>
      <p:grpSpPr>
        <a:xfrm>
          <a:off x="0" y="0"/>
          <a:ext cx="0" cy="0"/>
          <a:chOff x="0" y="0"/>
          <a:chExt cx="0" cy="0"/>
        </a:xfrm>
      </p:grpSpPr>
      <p:sp>
        <p:nvSpPr>
          <p:cNvPr id="789" name="Google Shape;789;p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6" name="Shape 796"/>
        <p:cNvGrpSpPr/>
        <p:nvPr/>
      </p:nvGrpSpPr>
      <p:grpSpPr>
        <a:xfrm>
          <a:off x="0" y="0"/>
          <a:ext cx="0" cy="0"/>
          <a:chOff x="0" y="0"/>
          <a:chExt cx="0" cy="0"/>
        </a:xfrm>
      </p:grpSpPr>
      <p:sp>
        <p:nvSpPr>
          <p:cNvPr id="797" name="Google Shape;797;p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7" name="Shape 807"/>
        <p:cNvGrpSpPr/>
        <p:nvPr/>
      </p:nvGrpSpPr>
      <p:grpSpPr>
        <a:xfrm>
          <a:off x="0" y="0"/>
          <a:ext cx="0" cy="0"/>
          <a:chOff x="0" y="0"/>
          <a:chExt cx="0" cy="0"/>
        </a:xfrm>
      </p:grpSpPr>
      <p:sp>
        <p:nvSpPr>
          <p:cNvPr id="808" name="Google Shape;808;p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8" name="Shape 818"/>
        <p:cNvGrpSpPr/>
        <p:nvPr/>
      </p:nvGrpSpPr>
      <p:grpSpPr>
        <a:xfrm>
          <a:off x="0" y="0"/>
          <a:ext cx="0" cy="0"/>
          <a:chOff x="0" y="0"/>
          <a:chExt cx="0" cy="0"/>
        </a:xfrm>
      </p:grpSpPr>
      <p:sp>
        <p:nvSpPr>
          <p:cNvPr id="819" name="Google Shape;819;p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9" name="Shape 829"/>
        <p:cNvGrpSpPr/>
        <p:nvPr/>
      </p:nvGrpSpPr>
      <p:grpSpPr>
        <a:xfrm>
          <a:off x="0" y="0"/>
          <a:ext cx="0" cy="0"/>
          <a:chOff x="0" y="0"/>
          <a:chExt cx="0" cy="0"/>
        </a:xfrm>
      </p:grpSpPr>
      <p:sp>
        <p:nvSpPr>
          <p:cNvPr id="830" name="Google Shape;830;p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0" name="Shape 840"/>
        <p:cNvGrpSpPr/>
        <p:nvPr/>
      </p:nvGrpSpPr>
      <p:grpSpPr>
        <a:xfrm>
          <a:off x="0" y="0"/>
          <a:ext cx="0" cy="0"/>
          <a:chOff x="0" y="0"/>
          <a:chExt cx="0" cy="0"/>
        </a:xfrm>
      </p:grpSpPr>
      <p:sp>
        <p:nvSpPr>
          <p:cNvPr id="841" name="Google Shape;841;p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1" name="Shape 851"/>
        <p:cNvGrpSpPr/>
        <p:nvPr/>
      </p:nvGrpSpPr>
      <p:grpSpPr>
        <a:xfrm>
          <a:off x="0" y="0"/>
          <a:ext cx="0" cy="0"/>
          <a:chOff x="0" y="0"/>
          <a:chExt cx="0" cy="0"/>
        </a:xfrm>
      </p:grpSpPr>
      <p:sp>
        <p:nvSpPr>
          <p:cNvPr id="852" name="Google Shape;852;p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2" name="Shape 862"/>
        <p:cNvGrpSpPr/>
        <p:nvPr/>
      </p:nvGrpSpPr>
      <p:grpSpPr>
        <a:xfrm>
          <a:off x="0" y="0"/>
          <a:ext cx="0" cy="0"/>
          <a:chOff x="0" y="0"/>
          <a:chExt cx="0" cy="0"/>
        </a:xfrm>
      </p:grpSpPr>
      <p:sp>
        <p:nvSpPr>
          <p:cNvPr id="863" name="Google Shape;863;p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1" name="Shape 871"/>
        <p:cNvGrpSpPr/>
        <p:nvPr/>
      </p:nvGrpSpPr>
      <p:grpSpPr>
        <a:xfrm>
          <a:off x="0" y="0"/>
          <a:ext cx="0" cy="0"/>
          <a:chOff x="0" y="0"/>
          <a:chExt cx="0" cy="0"/>
        </a:xfrm>
      </p:grpSpPr>
      <p:sp>
        <p:nvSpPr>
          <p:cNvPr id="872" name="Google Shape;872;p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2" name="Shape 882"/>
        <p:cNvGrpSpPr/>
        <p:nvPr/>
      </p:nvGrpSpPr>
      <p:grpSpPr>
        <a:xfrm>
          <a:off x="0" y="0"/>
          <a:ext cx="0" cy="0"/>
          <a:chOff x="0" y="0"/>
          <a:chExt cx="0" cy="0"/>
        </a:xfrm>
      </p:grpSpPr>
      <p:sp>
        <p:nvSpPr>
          <p:cNvPr id="883" name="Google Shape;883;p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3" name="Shape 893"/>
        <p:cNvGrpSpPr/>
        <p:nvPr/>
      </p:nvGrpSpPr>
      <p:grpSpPr>
        <a:xfrm>
          <a:off x="0" y="0"/>
          <a:ext cx="0" cy="0"/>
          <a:chOff x="0" y="0"/>
          <a:chExt cx="0" cy="0"/>
        </a:xfrm>
      </p:grpSpPr>
      <p:sp>
        <p:nvSpPr>
          <p:cNvPr id="894" name="Google Shape;894;p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4" name="Shape 904"/>
        <p:cNvGrpSpPr/>
        <p:nvPr/>
      </p:nvGrpSpPr>
      <p:grpSpPr>
        <a:xfrm>
          <a:off x="0" y="0"/>
          <a:ext cx="0" cy="0"/>
          <a:chOff x="0" y="0"/>
          <a:chExt cx="0" cy="0"/>
        </a:xfrm>
      </p:grpSpPr>
      <p:sp>
        <p:nvSpPr>
          <p:cNvPr id="905" name="Google Shape;905;p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5" name="Shape 915"/>
        <p:cNvGrpSpPr/>
        <p:nvPr/>
      </p:nvGrpSpPr>
      <p:grpSpPr>
        <a:xfrm>
          <a:off x="0" y="0"/>
          <a:ext cx="0" cy="0"/>
          <a:chOff x="0" y="0"/>
          <a:chExt cx="0" cy="0"/>
        </a:xfrm>
      </p:grpSpPr>
      <p:sp>
        <p:nvSpPr>
          <p:cNvPr id="916" name="Google Shape;916;p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3" name="Shape 923"/>
        <p:cNvGrpSpPr/>
        <p:nvPr/>
      </p:nvGrpSpPr>
      <p:grpSpPr>
        <a:xfrm>
          <a:off x="0" y="0"/>
          <a:ext cx="0" cy="0"/>
          <a:chOff x="0" y="0"/>
          <a:chExt cx="0" cy="0"/>
        </a:xfrm>
      </p:grpSpPr>
      <p:sp>
        <p:nvSpPr>
          <p:cNvPr id="924" name="Google Shape;924;p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2" name="Shape 932"/>
        <p:cNvGrpSpPr/>
        <p:nvPr/>
      </p:nvGrpSpPr>
      <p:grpSpPr>
        <a:xfrm>
          <a:off x="0" y="0"/>
          <a:ext cx="0" cy="0"/>
          <a:chOff x="0" y="0"/>
          <a:chExt cx="0" cy="0"/>
        </a:xfrm>
      </p:grpSpPr>
      <p:sp>
        <p:nvSpPr>
          <p:cNvPr id="933" name="Google Shape;933;p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0" name="Shape 940"/>
        <p:cNvGrpSpPr/>
        <p:nvPr/>
      </p:nvGrpSpPr>
      <p:grpSpPr>
        <a:xfrm>
          <a:off x="0" y="0"/>
          <a:ext cx="0" cy="0"/>
          <a:chOff x="0" y="0"/>
          <a:chExt cx="0" cy="0"/>
        </a:xfrm>
      </p:grpSpPr>
      <p:sp>
        <p:nvSpPr>
          <p:cNvPr id="941" name="Google Shape;941;p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objetos" type="obj">
  <p:cSld name="OBJECT">
    <p:spTree>
      <p:nvGrpSpPr>
        <p:cNvPr id="11" name="Shape 11"/>
        <p:cNvGrpSpPr/>
        <p:nvPr/>
      </p:nvGrpSpPr>
      <p:grpSpPr>
        <a:xfrm>
          <a:off x="0" y="0"/>
          <a:ext cx="0" cy="0"/>
          <a:chOff x="0" y="0"/>
          <a:chExt cx="0" cy="0"/>
        </a:xfrm>
      </p:grpSpPr>
      <p:sp>
        <p:nvSpPr>
          <p:cNvPr id="12" name="Google Shape;12;p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texto vertical"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vertical y texto"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type="title">
  <p:cSld name="TITLE">
    <p:spTree>
      <p:nvGrpSpPr>
        <p:cNvPr id="17" name="Shape 17"/>
        <p:cNvGrpSpPr/>
        <p:nvPr/>
      </p:nvGrpSpPr>
      <p:grpSpPr>
        <a:xfrm>
          <a:off x="0" y="0"/>
          <a:ext cx="0" cy="0"/>
          <a:chOff x="0" y="0"/>
          <a:chExt cx="0" cy="0"/>
        </a:xfrm>
      </p:grpSpPr>
      <p:sp>
        <p:nvSpPr>
          <p:cNvPr id="18" name="Google Shape;18;p3"/>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6"/>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6"/>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lo el título"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blanco"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3887391" y="987426"/>
            <a:ext cx="4629150" cy="4873625"/>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10"/>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8.png"/><Relationship Id="rId4" Type="http://schemas.openxmlformats.org/officeDocument/2006/relationships/image" Target="../media/image140.jpg"/><Relationship Id="rId5" Type="http://schemas.openxmlformats.org/officeDocument/2006/relationships/image" Target="../media/image134.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comments" Target="../comments/comment2.xml"/><Relationship Id="rId4" Type="http://schemas.openxmlformats.org/officeDocument/2006/relationships/image" Target="../media/image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hyperlink" Target="https://www.youtube.com/watch?v=nLxQAa5Sra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29.jpg"/><Relationship Id="rId5"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19.jpg"/><Relationship Id="rId5"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24.jpg"/><Relationship Id="rId5"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22.jpg"/><Relationship Id="rId5" Type="http://schemas.openxmlformats.org/officeDocument/2006/relationships/image" Target="../media/image25.jpg"/><Relationship Id="rId6"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6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21.png"/><Relationship Id="rId6" Type="http://schemas.openxmlformats.org/officeDocument/2006/relationships/image" Target="../media/image15.jpg"/><Relationship Id="rId7"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23.jpg"/><Relationship Id="rId5" Type="http://schemas.openxmlformats.org/officeDocument/2006/relationships/image" Target="../media/image3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26.jpg"/><Relationship Id="rId5" Type="http://schemas.openxmlformats.org/officeDocument/2006/relationships/image" Target="../media/image33.jpg"/><Relationship Id="rId6" Type="http://schemas.openxmlformats.org/officeDocument/2006/relationships/image" Target="../media/image3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8.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8.png"/><Relationship Id="rId4" Type="http://schemas.openxmlformats.org/officeDocument/2006/relationships/image" Target="../media/image30.jpg"/><Relationship Id="rId5" Type="http://schemas.openxmlformats.org/officeDocument/2006/relationships/image" Target="../media/image3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8.png"/></Relationships>
</file>

<file path=ppt/slides/_rels/slide39.xml.rels><?xml version="1.0" encoding="UTF-8" standalone="yes"?><Relationships xmlns="http://schemas.openxmlformats.org/package/2006/relationships"><Relationship Id="rId11" Type="http://schemas.openxmlformats.org/officeDocument/2006/relationships/hyperlink" Target="https://wwwhuffingtonpost.com.mx/2017/09/23/terremoto-del-1985-vs-2017_a_23220573/" TargetMode="External"/><Relationship Id="rId10" Type="http://schemas.openxmlformats.org/officeDocument/2006/relationships/hyperlink" Target="https://lasillarota.com/.commetropoli/edificios-de-cdmx-a-prueba-de-sismos/179995" TargetMode="External"/><Relationship Id="rId13" Type="http://schemas.openxmlformats.org/officeDocument/2006/relationships/hyperlink" Target="http://noticias.arq.com.mx/Detalles/22587.html#W8N2Ay-ZPeR" TargetMode="External"/><Relationship Id="rId12" Type="http://schemas.openxmlformats.org/officeDocument/2006/relationships/hyperlink" Target="http://unionyucatan.mx/articulo/2017/09/08medio-ambiente/los-sismos-de-mayor-magnitud-en-mexico" TargetMode="External"/><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hyperlink" Target="http://el/" TargetMode="External"/><Relationship Id="rId4" Type="http://schemas.openxmlformats.org/officeDocument/2006/relationships/hyperlink" Target="https://lasillarota.com/.commetropoli/edificios-de-cdmx-a-prueba-de-sismos/179995" TargetMode="External"/><Relationship Id="rId9" Type="http://schemas.openxmlformats.org/officeDocument/2006/relationships/hyperlink" Target="http://el/" TargetMode="External"/><Relationship Id="rId15" Type="http://schemas.openxmlformats.org/officeDocument/2006/relationships/image" Target="../media/image8.png"/><Relationship Id="rId14" Type="http://schemas.openxmlformats.org/officeDocument/2006/relationships/hyperlink" Target="about:blank" TargetMode="External"/><Relationship Id="rId5" Type="http://schemas.openxmlformats.org/officeDocument/2006/relationships/hyperlink" Target="https://wwwhuffingtonpost.com.mx/2017/09/23/terremoto-del-1985-vs-2017_a_23220573/" TargetMode="External"/><Relationship Id="rId6" Type="http://schemas.openxmlformats.org/officeDocument/2006/relationships/hyperlink" Target="http://unionyucatan.mx/articulo/2017/09/08medio-ambiente/los-sismos-de-mayor-magnitud-en-mexico" TargetMode="External"/><Relationship Id="rId7" Type="http://schemas.openxmlformats.org/officeDocument/2006/relationships/hyperlink" Target="http://noticias.arq.com.mx/Detalles/22587.html#W8N2Ay-ZPeR" TargetMode="External"/><Relationship Id="rId8" Type="http://schemas.openxmlformats.org/officeDocument/2006/relationships/hyperlink" Target="about:blan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8.png"/><Relationship Id="rId4" Type="http://schemas.openxmlformats.org/officeDocument/2006/relationships/image" Target="../media/image52.png"/><Relationship Id="rId5"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8.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8.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8.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8.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8.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8.png"/><Relationship Id="rId4" Type="http://schemas.openxmlformats.org/officeDocument/2006/relationships/image" Target="../media/image49.png"/><Relationship Id="rId5"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13.png"/><Relationship Id="rId7"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8.png"/><Relationship Id="rId4" Type="http://schemas.openxmlformats.org/officeDocument/2006/relationships/image" Target="../media/image54.png"/><Relationship Id="rId5" Type="http://schemas.openxmlformats.org/officeDocument/2006/relationships/image" Target="../media/image5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8.png"/><Relationship Id="rId4" Type="http://schemas.openxmlformats.org/officeDocument/2006/relationships/image" Target="../media/image51.png"/><Relationship Id="rId5"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8.png"/><Relationship Id="rId4" Type="http://schemas.openxmlformats.org/officeDocument/2006/relationships/image" Target="../media/image44.png"/><Relationship Id="rId5"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8.png"/><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8.png"/><Relationship Id="rId4" Type="http://schemas.openxmlformats.org/officeDocument/2006/relationships/image" Target="../media/image19.jpg"/><Relationship Id="rId5" Type="http://schemas.openxmlformats.org/officeDocument/2006/relationships/image" Target="../media/image50.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8.png"/><Relationship Id="rId4" Type="http://schemas.openxmlformats.org/officeDocument/2006/relationships/image" Target="../media/image55.jpg"/><Relationship Id="rId5" Type="http://schemas.openxmlformats.org/officeDocument/2006/relationships/image" Target="../media/image5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8.png"/><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4.png"/><Relationship Id="rId7"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8.pn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8.png"/><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8.png"/><Relationship Id="rId4" Type="http://schemas.openxmlformats.org/officeDocument/2006/relationships/hyperlink" Target="https://www.britannica.com/biography/Dylan-Thomas"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8.png"/><Relationship Id="rId4" Type="http://schemas.openxmlformats.org/officeDocument/2006/relationships/image" Target="../media/image64.jpg"/><Relationship Id="rId5" Type="http://schemas.openxmlformats.org/officeDocument/2006/relationships/image" Target="../media/image5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8.png"/><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8.pn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6.jpg"/><Relationship Id="rId5" Type="http://schemas.openxmlformats.org/officeDocument/2006/relationships/image" Target="../media/image1.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8.png"/><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8.png"/><Relationship Id="rId4" Type="http://schemas.openxmlformats.org/officeDocument/2006/relationships/image" Target="../media/image65.png"/><Relationship Id="rId5" Type="http://schemas.openxmlformats.org/officeDocument/2006/relationships/image" Target="../media/image71.png"/><Relationship Id="rId6" Type="http://schemas.openxmlformats.org/officeDocument/2006/relationships/image" Target="../media/image77.png"/><Relationship Id="rId7" Type="http://schemas.openxmlformats.org/officeDocument/2006/relationships/image" Target="../media/image7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8.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85.png"/><Relationship Id="rId7" Type="http://schemas.openxmlformats.org/officeDocument/2006/relationships/image" Target="../media/image6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8.png"/><Relationship Id="rId4" Type="http://schemas.openxmlformats.org/officeDocument/2006/relationships/image" Target="../media/image67.png"/><Relationship Id="rId5" Type="http://schemas.openxmlformats.org/officeDocument/2006/relationships/image" Target="../media/image81.png"/><Relationship Id="rId6" Type="http://schemas.openxmlformats.org/officeDocument/2006/relationships/image" Target="../media/image74.png"/><Relationship Id="rId7" Type="http://schemas.openxmlformats.org/officeDocument/2006/relationships/image" Target="../media/image8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8.png"/><Relationship Id="rId4" Type="http://schemas.openxmlformats.org/officeDocument/2006/relationships/image" Target="../media/image84.png"/><Relationship Id="rId5" Type="http://schemas.openxmlformats.org/officeDocument/2006/relationships/image" Target="../media/image75.png"/><Relationship Id="rId6" Type="http://schemas.openxmlformats.org/officeDocument/2006/relationships/image" Target="../media/image88.png"/><Relationship Id="rId7" Type="http://schemas.openxmlformats.org/officeDocument/2006/relationships/image" Target="../media/image7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99.png"/><Relationship Id="rId7" Type="http://schemas.openxmlformats.org/officeDocument/2006/relationships/image" Target="../media/image8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8.png"/><Relationship Id="rId4" Type="http://schemas.openxmlformats.org/officeDocument/2006/relationships/image" Target="../media/image9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8.png"/><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8.png"/><Relationship Id="rId4" Type="http://schemas.openxmlformats.org/officeDocument/2006/relationships/image" Target="../media/image89.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comments" Target="../comments/comment1.xml"/><Relationship Id="rId4" Type="http://schemas.openxmlformats.org/officeDocument/2006/relationships/image" Target="../media/image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8.png"/><Relationship Id="rId4" Type="http://schemas.openxmlformats.org/officeDocument/2006/relationships/image" Target="../media/image91.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8.png"/><Relationship Id="rId4" Type="http://schemas.openxmlformats.org/officeDocument/2006/relationships/image" Target="../media/image92.png"/><Relationship Id="rId5" Type="http://schemas.openxmlformats.org/officeDocument/2006/relationships/image" Target="../media/image110.png"/><Relationship Id="rId6" Type="http://schemas.openxmlformats.org/officeDocument/2006/relationships/image" Target="../media/image97.png"/><Relationship Id="rId7" Type="http://schemas.openxmlformats.org/officeDocument/2006/relationships/image" Target="../media/image9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8.png"/><Relationship Id="rId4" Type="http://schemas.openxmlformats.org/officeDocument/2006/relationships/image" Target="../media/image90.png"/><Relationship Id="rId5" Type="http://schemas.openxmlformats.org/officeDocument/2006/relationships/image" Target="../media/image93.png"/><Relationship Id="rId6" Type="http://schemas.openxmlformats.org/officeDocument/2006/relationships/image" Target="../media/image95.png"/><Relationship Id="rId7" Type="http://schemas.openxmlformats.org/officeDocument/2006/relationships/image" Target="../media/image10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8.png"/><Relationship Id="rId4" Type="http://schemas.openxmlformats.org/officeDocument/2006/relationships/image" Target="../media/image103.png"/><Relationship Id="rId5" Type="http://schemas.openxmlformats.org/officeDocument/2006/relationships/image" Target="../media/image100.png"/><Relationship Id="rId6" Type="http://schemas.openxmlformats.org/officeDocument/2006/relationships/image" Target="../media/image113.png"/><Relationship Id="rId7" Type="http://schemas.openxmlformats.org/officeDocument/2006/relationships/image" Target="../media/image10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8.png"/><Relationship Id="rId4" Type="http://schemas.openxmlformats.org/officeDocument/2006/relationships/image" Target="../media/image98.png"/><Relationship Id="rId5" Type="http://schemas.openxmlformats.org/officeDocument/2006/relationships/image" Target="../media/image101.png"/><Relationship Id="rId6" Type="http://schemas.openxmlformats.org/officeDocument/2006/relationships/image" Target="../media/image115.png"/><Relationship Id="rId7" Type="http://schemas.openxmlformats.org/officeDocument/2006/relationships/image" Target="../media/image11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8.png"/><Relationship Id="rId4" Type="http://schemas.openxmlformats.org/officeDocument/2006/relationships/image" Target="../media/image102.png"/><Relationship Id="rId5" Type="http://schemas.openxmlformats.org/officeDocument/2006/relationships/image" Target="../media/image107.png"/><Relationship Id="rId6" Type="http://schemas.openxmlformats.org/officeDocument/2006/relationships/image" Target="../media/image109.png"/><Relationship Id="rId7" Type="http://schemas.openxmlformats.org/officeDocument/2006/relationships/image" Target="../media/image1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8.png"/><Relationship Id="rId4" Type="http://schemas.openxmlformats.org/officeDocument/2006/relationships/image" Target="../media/image108.png"/><Relationship Id="rId5" Type="http://schemas.openxmlformats.org/officeDocument/2006/relationships/image" Target="../media/image105.png"/><Relationship Id="rId6" Type="http://schemas.openxmlformats.org/officeDocument/2006/relationships/image" Target="../media/image114.png"/><Relationship Id="rId7" Type="http://schemas.openxmlformats.org/officeDocument/2006/relationships/image" Target="../media/image11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8.png"/><Relationship Id="rId4" Type="http://schemas.openxmlformats.org/officeDocument/2006/relationships/image" Target="../media/image130.jpg"/><Relationship Id="rId5" Type="http://schemas.openxmlformats.org/officeDocument/2006/relationships/image" Target="../media/image116.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8.png"/><Relationship Id="rId4" Type="http://schemas.openxmlformats.org/officeDocument/2006/relationships/image" Target="../media/image128.png"/><Relationship Id="rId5" Type="http://schemas.openxmlformats.org/officeDocument/2006/relationships/image" Target="../media/image121.png"/><Relationship Id="rId6" Type="http://schemas.openxmlformats.org/officeDocument/2006/relationships/image" Target="../media/image135.png"/><Relationship Id="rId7" Type="http://schemas.openxmlformats.org/officeDocument/2006/relationships/image" Target="../media/image11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8.png"/><Relationship Id="rId4" Type="http://schemas.openxmlformats.org/officeDocument/2006/relationships/image" Target="../media/image127.png"/><Relationship Id="rId5" Type="http://schemas.openxmlformats.org/officeDocument/2006/relationships/image" Target="../media/image125.png"/><Relationship Id="rId6" Type="http://schemas.openxmlformats.org/officeDocument/2006/relationships/image" Target="../media/image129.png"/><Relationship Id="rId7" Type="http://schemas.openxmlformats.org/officeDocument/2006/relationships/image" Target="../media/image11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8.png"/><Relationship Id="rId4" Type="http://schemas.openxmlformats.org/officeDocument/2006/relationships/image" Target="../media/image124.png"/><Relationship Id="rId5" Type="http://schemas.openxmlformats.org/officeDocument/2006/relationships/image" Target="../media/image122.png"/><Relationship Id="rId6" Type="http://schemas.openxmlformats.org/officeDocument/2006/relationships/image" Target="../media/image132.png"/><Relationship Id="rId7" Type="http://schemas.openxmlformats.org/officeDocument/2006/relationships/image" Target="../media/image12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8.png"/><Relationship Id="rId4" Type="http://schemas.openxmlformats.org/officeDocument/2006/relationships/image" Target="../media/image138.png"/><Relationship Id="rId5" Type="http://schemas.openxmlformats.org/officeDocument/2006/relationships/image" Target="../media/image123.png"/><Relationship Id="rId6" Type="http://schemas.openxmlformats.org/officeDocument/2006/relationships/image" Target="../media/image120.png"/><Relationship Id="rId7" Type="http://schemas.openxmlformats.org/officeDocument/2006/relationships/image" Target="../media/image13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8.png"/><Relationship Id="rId4" Type="http://schemas.openxmlformats.org/officeDocument/2006/relationships/image" Target="../media/image13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8.png"/><Relationship Id="rId4" Type="http://schemas.openxmlformats.org/officeDocument/2006/relationships/image" Target="../media/image136.jpg"/><Relationship Id="rId5" Type="http://schemas.openxmlformats.org/officeDocument/2006/relationships/image" Target="../media/image133.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8.png"/><Relationship Id="rId4" Type="http://schemas.openxmlformats.org/officeDocument/2006/relationships/image" Target="../media/image13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3"/>
          <p:cNvSpPr txBox="1"/>
          <p:nvPr/>
        </p:nvSpPr>
        <p:spPr>
          <a:xfrm>
            <a:off x="7909561" y="415591"/>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b="0" i="0" lang="es-MX" sz="1200" u="none" cap="none" strike="noStrike">
                <a:solidFill>
                  <a:schemeClr val="dk1"/>
                </a:solidFill>
                <a:latin typeface="Calibri"/>
                <a:ea typeface="Calibri"/>
                <a:cs typeface="Calibri"/>
                <a:sym typeface="Calibri"/>
              </a:rPr>
              <a:t>Conexiones </a:t>
            </a:r>
            <a:br>
              <a:rPr b="0" i="0" lang="es-MX" sz="1200" u="none" cap="none" strike="noStrike">
                <a:solidFill>
                  <a:schemeClr val="dk1"/>
                </a:solidFill>
                <a:latin typeface="Calibri"/>
                <a:ea typeface="Calibri"/>
                <a:cs typeface="Calibri"/>
                <a:sym typeface="Calibri"/>
              </a:rPr>
            </a:br>
            <a:r>
              <a:rPr b="0" i="0" lang="es-MX" sz="1200" u="none" cap="none" strike="noStrike">
                <a:solidFill>
                  <a:schemeClr val="dk1"/>
                </a:solidFill>
                <a:latin typeface="Calibri"/>
                <a:ea typeface="Calibri"/>
                <a:cs typeface="Calibri"/>
                <a:sym typeface="Calibri"/>
              </a:rPr>
              <a:t>UNAM                          </a:t>
            </a:r>
            <a:br>
              <a:rPr b="0" i="0" lang="es-MX" sz="1200" u="none" cap="none" strike="noStrike">
                <a:solidFill>
                  <a:schemeClr val="dk1"/>
                </a:solidFill>
                <a:latin typeface="Calibri"/>
                <a:ea typeface="Calibri"/>
                <a:cs typeface="Calibri"/>
                <a:sym typeface="Calibri"/>
              </a:rPr>
            </a:br>
            <a:r>
              <a:rPr b="0" i="0" lang="es-MX" sz="1200" u="none" cap="none" strike="noStrike">
                <a:solidFill>
                  <a:schemeClr val="dk1"/>
                </a:solidFill>
                <a:latin typeface="Calibri"/>
                <a:ea typeface="Calibri"/>
                <a:cs typeface="Calibri"/>
                <a:sym typeface="Calibri"/>
              </a:rPr>
              <a:t> Clave 1102</a:t>
            </a:r>
            <a:br>
              <a:rPr b="0" i="0" lang="es-MX" sz="1200" u="none" cap="none" strike="noStrike">
                <a:solidFill>
                  <a:schemeClr val="dk1"/>
                </a:solidFill>
                <a:latin typeface="Calibri"/>
                <a:ea typeface="Calibri"/>
                <a:cs typeface="Calibri"/>
                <a:sym typeface="Calibri"/>
              </a:rPr>
            </a:br>
            <a:br>
              <a:rPr b="0" i="0" lang="es-MX" sz="1200" u="none" cap="none" strike="noStrike">
                <a:solidFill>
                  <a:schemeClr val="dk1"/>
                </a:solidFill>
                <a:latin typeface="Calibri"/>
                <a:ea typeface="Calibri"/>
                <a:cs typeface="Calibri"/>
                <a:sym typeface="Calibri"/>
              </a:rPr>
            </a:br>
            <a:r>
              <a:rPr b="1" i="0" lang="es-MX" sz="1200" u="none" cap="none" strike="noStrike">
                <a:solidFill>
                  <a:schemeClr val="dk1"/>
                </a:solidFill>
                <a:latin typeface="Calibri"/>
                <a:ea typeface="Calibri"/>
                <a:cs typeface="Calibri"/>
                <a:sym typeface="Calibri"/>
              </a:rPr>
              <a:t>4° GRADO</a:t>
            </a:r>
            <a:br>
              <a:rPr b="0" i="0" lang="es-MX"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p:txBody>
      </p:sp>
      <p:sp>
        <p:nvSpPr>
          <p:cNvPr id="85" name="Google Shape;85;p13"/>
          <p:cNvSpPr txBox="1"/>
          <p:nvPr/>
        </p:nvSpPr>
        <p:spPr>
          <a:xfrm>
            <a:off x="775064" y="1961060"/>
            <a:ext cx="7724502" cy="364715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s-MX" sz="2100" u="none" cap="none" strike="noStrike">
                <a:solidFill>
                  <a:schemeClr val="dk1"/>
                </a:solidFill>
                <a:latin typeface="Calibri"/>
                <a:ea typeface="Calibri"/>
                <a:cs typeface="Calibri"/>
                <a:sym typeface="Calibri"/>
              </a:rPr>
              <a:t>MAESTROS PARTICIPANTES:</a:t>
            </a:r>
            <a:endParaRPr/>
          </a:p>
          <a:p>
            <a:pPr indent="0" lvl="0" marL="0" marR="0" rtl="0" algn="ctr">
              <a:spcBef>
                <a:spcPts val="0"/>
              </a:spcBef>
              <a:spcAft>
                <a:spcPts val="0"/>
              </a:spcAft>
              <a:buNone/>
            </a:pPr>
            <a:r>
              <a:t/>
            </a:r>
            <a:endParaRPr b="1" i="0" sz="21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s-MX" sz="2100" u="none" cap="none" strike="noStrike">
                <a:solidFill>
                  <a:schemeClr val="dk1"/>
                </a:solidFill>
                <a:latin typeface="Calibri"/>
                <a:ea typeface="Calibri"/>
                <a:cs typeface="Calibri"/>
                <a:sym typeface="Calibri"/>
              </a:rPr>
              <a:t>Elvia Vega (</a:t>
            </a:r>
            <a:r>
              <a:rPr b="0" i="0" lang="es-MX" sz="2100" u="none" cap="none" strike="noStrike">
                <a:solidFill>
                  <a:schemeClr val="dk1"/>
                </a:solidFill>
                <a:latin typeface="Calibri"/>
                <a:ea typeface="Calibri"/>
                <a:cs typeface="Calibri"/>
                <a:sym typeface="Calibri"/>
              </a:rPr>
              <a:t>Geografía</a:t>
            </a:r>
            <a:r>
              <a:rPr b="0" i="0" lang="es-MX" sz="2100" u="none" cap="none" strike="noStrike">
                <a:solidFill>
                  <a:schemeClr val="dk1"/>
                </a:solidFill>
                <a:latin typeface="Calibri"/>
                <a:ea typeface="Calibri"/>
                <a:cs typeface="Calibri"/>
                <a:sym typeface="Calibri"/>
              </a:rPr>
              <a:t> 4°)</a:t>
            </a:r>
            <a:endParaRPr/>
          </a:p>
          <a:p>
            <a:pPr indent="0" lvl="0" marL="0" marR="0" rtl="0" algn="ctr">
              <a:spcBef>
                <a:spcPts val="0"/>
              </a:spcBef>
              <a:spcAft>
                <a:spcPts val="0"/>
              </a:spcAft>
              <a:buNone/>
            </a:pPr>
            <a:r>
              <a:rPr b="0" i="0" lang="es-MX" sz="2100" u="none" cap="none" strike="noStrike">
                <a:solidFill>
                  <a:schemeClr val="dk1"/>
                </a:solidFill>
                <a:latin typeface="Calibri"/>
                <a:ea typeface="Calibri"/>
                <a:cs typeface="Calibri"/>
                <a:sym typeface="Calibri"/>
              </a:rPr>
              <a:t>Bryan Cazares (Educación Física 4°)</a:t>
            </a:r>
            <a:endParaRPr/>
          </a:p>
          <a:p>
            <a:pPr indent="0" lvl="0" marL="0" marR="0" rtl="0" algn="ctr">
              <a:spcBef>
                <a:spcPts val="0"/>
              </a:spcBef>
              <a:spcAft>
                <a:spcPts val="0"/>
              </a:spcAft>
              <a:buNone/>
            </a:pPr>
            <a:r>
              <a:rPr b="0" i="0" lang="es-MX" sz="2100" u="none" cap="none" strike="noStrike">
                <a:solidFill>
                  <a:schemeClr val="dk1"/>
                </a:solidFill>
                <a:latin typeface="Calibri"/>
                <a:ea typeface="Calibri"/>
                <a:cs typeface="Calibri"/>
                <a:sym typeface="Calibri"/>
              </a:rPr>
              <a:t>Alicia Costela (Inglés 4°)</a:t>
            </a:r>
            <a:endParaRPr/>
          </a:p>
          <a:p>
            <a:pPr indent="0" lvl="0" marL="0" marR="0" rtl="0" algn="ctr">
              <a:spcBef>
                <a:spcPts val="0"/>
              </a:spcBef>
              <a:spcAft>
                <a:spcPts val="0"/>
              </a:spcAft>
              <a:buNone/>
            </a:pPr>
            <a:r>
              <a:t/>
            </a:r>
            <a:endParaRPr b="0" i="0" sz="21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s-MX" sz="2100" u="none" cap="none" strike="noStrike">
                <a:solidFill>
                  <a:schemeClr val="dk1"/>
                </a:solidFill>
                <a:latin typeface="Calibri"/>
                <a:ea typeface="Calibri"/>
                <a:cs typeface="Calibri"/>
                <a:sym typeface="Calibri"/>
              </a:rPr>
              <a:t>Ciclo escolar: 2018-2019</a:t>
            </a:r>
            <a:endParaRPr/>
          </a:p>
          <a:p>
            <a:pPr indent="0" lvl="0" marL="0" marR="0" rtl="0" algn="ctr">
              <a:spcBef>
                <a:spcPts val="0"/>
              </a:spcBef>
              <a:spcAft>
                <a:spcPts val="0"/>
              </a:spcAft>
              <a:buNone/>
            </a:pPr>
            <a:r>
              <a:rPr b="0" i="0" lang="es-MX" sz="2100" u="none" cap="none" strike="noStrike">
                <a:solidFill>
                  <a:schemeClr val="dk1"/>
                </a:solidFill>
                <a:latin typeface="Calibri"/>
                <a:ea typeface="Calibri"/>
                <a:cs typeface="Calibri"/>
                <a:sym typeface="Calibri"/>
              </a:rPr>
              <a:t>Fecha de inicio: 01-10-19</a:t>
            </a:r>
            <a:endParaRPr b="0" i="0" sz="21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s-MX" sz="2100" u="none" cap="none" strike="noStrike">
                <a:solidFill>
                  <a:schemeClr val="dk1"/>
                </a:solidFill>
                <a:latin typeface="Calibri"/>
                <a:ea typeface="Calibri"/>
                <a:cs typeface="Calibri"/>
                <a:sym typeface="Calibri"/>
              </a:rPr>
              <a:t>Fecha de término: 12-02-19</a:t>
            </a:r>
            <a:endParaRPr b="0" i="0" sz="21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t/>
            </a:r>
            <a:endParaRPr b="0" i="0" sz="21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1" i="0" lang="es-MX" sz="2100" u="none" cap="none" strike="noStrike">
                <a:solidFill>
                  <a:schemeClr val="dk1"/>
                </a:solidFill>
                <a:latin typeface="Calibri"/>
                <a:ea typeface="Calibri"/>
                <a:cs typeface="Calibri"/>
                <a:sym typeface="Calibri"/>
              </a:rPr>
              <a:t>¿QUÉ NOS DEPARA EL DESTINO? SISMOS EN LA CDMX</a:t>
            </a:r>
            <a:endParaRPr/>
          </a:p>
        </p:txBody>
      </p:sp>
      <p:pic>
        <p:nvPicPr>
          <p:cNvPr descr="http://mexicanaamericana.edu.mx/web/wp-content/uploads/2018/06/ok-logo.png" id="86" name="Google Shape;86;p13"/>
          <p:cNvPicPr preferRelativeResize="0"/>
          <p:nvPr/>
        </p:nvPicPr>
        <p:blipFill rotWithShape="1">
          <a:blip r:embed="rId3">
            <a:alphaModFix/>
          </a:blip>
          <a:srcRect b="0" l="0" r="0" t="0"/>
          <a:stretch/>
        </p:blipFill>
        <p:spPr>
          <a:xfrm>
            <a:off x="290533" y="135527"/>
            <a:ext cx="1662365" cy="8311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pic>
        <p:nvPicPr>
          <p:cNvPr descr="http://mexicanaamericana.edu.mx/web/wp-content/uploads/2018/06/ok-logo.png" id="165" name="Google Shape;165;p22"/>
          <p:cNvPicPr preferRelativeResize="0"/>
          <p:nvPr/>
        </p:nvPicPr>
        <p:blipFill rotWithShape="1">
          <a:blip r:embed="rId3">
            <a:alphaModFix/>
          </a:blip>
          <a:srcRect b="0" l="0" r="0" t="0"/>
          <a:stretch/>
        </p:blipFill>
        <p:spPr>
          <a:xfrm>
            <a:off x="316658" y="196487"/>
            <a:ext cx="1662365" cy="831183"/>
          </a:xfrm>
          <a:prstGeom prst="rect">
            <a:avLst/>
          </a:prstGeom>
          <a:noFill/>
          <a:ln>
            <a:noFill/>
          </a:ln>
        </p:spPr>
      </p:pic>
      <p:sp>
        <p:nvSpPr>
          <p:cNvPr id="166" name="Google Shape;166;p22"/>
          <p:cNvSpPr txBox="1"/>
          <p:nvPr/>
        </p:nvSpPr>
        <p:spPr>
          <a:xfrm>
            <a:off x="7892143" y="328807"/>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167" name="Google Shape;167;p22"/>
          <p:cNvSpPr txBox="1"/>
          <p:nvPr/>
        </p:nvSpPr>
        <p:spPr>
          <a:xfrm>
            <a:off x="2388326" y="328807"/>
            <a:ext cx="4800600" cy="95795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Infografías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Primera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a:p>
        </p:txBody>
      </p:sp>
      <p:sp>
        <p:nvSpPr>
          <p:cNvPr id="168" name="Google Shape;168;p22"/>
          <p:cNvSpPr txBox="1"/>
          <p:nvPr/>
        </p:nvSpPr>
        <p:spPr>
          <a:xfrm>
            <a:off x="509451" y="1445681"/>
            <a:ext cx="8112035" cy="501675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OBJETIVO: </a:t>
            </a:r>
            <a:r>
              <a:rPr lang="es-MX" sz="2000">
                <a:solidFill>
                  <a:schemeClr val="dk1"/>
                </a:solidFill>
                <a:latin typeface="Calibri"/>
                <a:ea typeface="Calibri"/>
                <a:cs typeface="Calibri"/>
                <a:sym typeface="Calibri"/>
              </a:rPr>
              <a:t>Ejercitar la capacidad de síntesis del alumnado y de ser capaz de entender y expresarse en su idioma de adquisición para usar este conocimiento en otras partes del mundo. Desarrollar su creatividad para plasmar la información. Concienciar al resto de la comunidad escolar sobre el tema.  </a:t>
            </a:r>
            <a:r>
              <a:rPr b="1" lang="es-MX" sz="2000">
                <a:solidFill>
                  <a:schemeClr val="dk1"/>
                </a:solidFill>
                <a:latin typeface="Calibri"/>
                <a:ea typeface="Calibri"/>
                <a:cs typeface="Calibri"/>
                <a:sym typeface="Calibri"/>
              </a:rPr>
              <a:t> </a:t>
            </a:r>
            <a:endParaRPr b="1" sz="2000">
              <a:solidFill>
                <a:schemeClr val="dk1"/>
              </a:solidFill>
              <a:latin typeface="Calibri"/>
              <a:ea typeface="Calibri"/>
              <a:cs typeface="Calibri"/>
              <a:sym typeface="Calibri"/>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GRADO: </a:t>
            </a:r>
            <a:r>
              <a:rPr lang="es-MX" sz="2000">
                <a:solidFill>
                  <a:schemeClr val="dk1"/>
                </a:solidFill>
                <a:latin typeface="Calibri"/>
                <a:ea typeface="Calibri"/>
                <a:cs typeface="Calibri"/>
                <a:sym typeface="Calibri"/>
              </a:rPr>
              <a:t>4°</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FECHA DE LA ACTIVIDAD: </a:t>
            </a:r>
            <a:r>
              <a:rPr lang="es-MX" sz="2000">
                <a:solidFill>
                  <a:schemeClr val="dk1"/>
                </a:solidFill>
                <a:latin typeface="Calibri"/>
                <a:ea typeface="Calibri"/>
                <a:cs typeface="Calibri"/>
                <a:sym typeface="Calibri"/>
              </a:rPr>
              <a:t>De septiembre de 2018 a febrero 2019</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ASIGNATURAS PARTICIPANTES: </a:t>
            </a:r>
            <a:endParaRPr b="1" sz="2000">
              <a:solidFill>
                <a:schemeClr val="dk1"/>
              </a:solidFill>
              <a:latin typeface="Calibri"/>
              <a:ea typeface="Calibri"/>
              <a:cs typeface="Calibri"/>
              <a:sym typeface="Calibri"/>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     Educación física: </a:t>
            </a:r>
            <a:r>
              <a:rPr lang="es-MX" sz="2000">
                <a:solidFill>
                  <a:schemeClr val="dk1"/>
                </a:solidFill>
                <a:latin typeface="Calibri"/>
                <a:ea typeface="Calibri"/>
                <a:cs typeface="Calibri"/>
                <a:sym typeface="Calibri"/>
              </a:rPr>
              <a:t>Velocidad de reacción y qué hacer antes, durante y después de un sismo.</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     Geografía: </a:t>
            </a:r>
            <a:r>
              <a:rPr lang="es-MX" sz="2000">
                <a:solidFill>
                  <a:schemeClr val="dk1"/>
                </a:solidFill>
                <a:latin typeface="Calibri"/>
                <a:ea typeface="Calibri"/>
                <a:cs typeface="Calibri"/>
                <a:sym typeface="Calibri"/>
              </a:rPr>
              <a:t>Características del suelo en la Ciudad de México e impacto de la extracción del agua del subsuelo en los sismos. </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    Inglés: </a:t>
            </a:r>
            <a:r>
              <a:rPr lang="es-MX" sz="2000">
                <a:solidFill>
                  <a:schemeClr val="dk1"/>
                </a:solidFill>
                <a:latin typeface="Calibri"/>
                <a:ea typeface="Calibri"/>
                <a:cs typeface="Calibri"/>
                <a:sym typeface="Calibri"/>
              </a:rPr>
              <a:t>Características del suelo en la Ciudad de México e impacto de la extracción del agua del subsuelo en los sismos y qué hacer antes, durante y después de un sismo. </a:t>
            </a:r>
            <a:endParaRPr/>
          </a:p>
          <a:p>
            <a:pPr indent="0" lvl="0" marL="0" marR="0" rtl="0" algn="l">
              <a:spcBef>
                <a:spcPts val="0"/>
              </a:spcBef>
              <a:spcAft>
                <a:spcPts val="0"/>
              </a:spcAft>
              <a:buNone/>
            </a:pPr>
            <a:r>
              <a:t/>
            </a:r>
            <a:endParaRPr b="1" sz="2000">
              <a:solidFill>
                <a:schemeClr val="dk1"/>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1" name="Shape 951"/>
        <p:cNvGrpSpPr/>
        <p:nvPr/>
      </p:nvGrpSpPr>
      <p:grpSpPr>
        <a:xfrm>
          <a:off x="0" y="0"/>
          <a:ext cx="0" cy="0"/>
          <a:chOff x="0" y="0"/>
          <a:chExt cx="0" cy="0"/>
        </a:xfrm>
      </p:grpSpPr>
      <p:pic>
        <p:nvPicPr>
          <p:cNvPr descr="http://mexicanaamericana.edu.mx/web/wp-content/uploads/2018/06/ok-logo.png" id="952" name="Google Shape;952;p112"/>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953" name="Google Shape;953;p112"/>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954" name="Google Shape;954;p112"/>
          <p:cNvSpPr txBox="1"/>
          <p:nvPr/>
        </p:nvSpPr>
        <p:spPr>
          <a:xfrm>
            <a:off x="2327367" y="268929"/>
            <a:ext cx="4800600" cy="211211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el Encuentro Preuniversitario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interdisciplinaria de cierre del proyecto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Firmas de las recomendaciones</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id="955" name="Google Shape;955;p112"/>
          <p:cNvPicPr preferRelativeResize="0"/>
          <p:nvPr/>
        </p:nvPicPr>
        <p:blipFill rotWithShape="1">
          <a:blip r:embed="rId4">
            <a:alphaModFix/>
          </a:blip>
          <a:srcRect b="0" l="0" r="0" t="0"/>
          <a:stretch/>
        </p:blipFill>
        <p:spPr>
          <a:xfrm rot="-5400000">
            <a:off x="-8707" y="2273483"/>
            <a:ext cx="5020491" cy="3765368"/>
          </a:xfrm>
          <a:prstGeom prst="rect">
            <a:avLst/>
          </a:prstGeom>
          <a:noFill/>
          <a:ln>
            <a:noFill/>
          </a:ln>
        </p:spPr>
      </p:pic>
      <p:pic>
        <p:nvPicPr>
          <p:cNvPr id="956" name="Google Shape;956;p112"/>
          <p:cNvPicPr preferRelativeResize="0"/>
          <p:nvPr/>
        </p:nvPicPr>
        <p:blipFill rotWithShape="1">
          <a:blip r:embed="rId5">
            <a:alphaModFix/>
          </a:blip>
          <a:srcRect b="0" l="0" r="0" t="0"/>
          <a:stretch/>
        </p:blipFill>
        <p:spPr>
          <a:xfrm>
            <a:off x="4727667" y="1645920"/>
            <a:ext cx="3747407" cy="4996543"/>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0" name="Shape 960"/>
        <p:cNvGrpSpPr/>
        <p:nvPr/>
      </p:nvGrpSpPr>
      <p:grpSpPr>
        <a:xfrm>
          <a:off x="0" y="0"/>
          <a:ext cx="0" cy="0"/>
          <a:chOff x="0" y="0"/>
          <a:chExt cx="0" cy="0"/>
        </a:xfrm>
      </p:grpSpPr>
      <p:pic>
        <p:nvPicPr>
          <p:cNvPr descr="http://mexicanaamericana.edu.mx/web/wp-content/uploads/2018/06/ok-logo.png" id="961" name="Google Shape;961;p113"/>
          <p:cNvPicPr preferRelativeResize="0"/>
          <p:nvPr/>
        </p:nvPicPr>
        <p:blipFill rotWithShape="1">
          <a:blip r:embed="rId4">
            <a:alphaModFix/>
          </a:blip>
          <a:srcRect b="0" l="0" r="0" t="0"/>
          <a:stretch/>
        </p:blipFill>
        <p:spPr>
          <a:xfrm>
            <a:off x="255698" y="205196"/>
            <a:ext cx="1662365" cy="831183"/>
          </a:xfrm>
          <a:prstGeom prst="rect">
            <a:avLst/>
          </a:prstGeom>
          <a:noFill/>
          <a:ln>
            <a:noFill/>
          </a:ln>
        </p:spPr>
      </p:pic>
      <p:sp>
        <p:nvSpPr>
          <p:cNvPr id="962" name="Google Shape;962;p113"/>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963" name="Google Shape;963;p113"/>
          <p:cNvSpPr txBox="1"/>
          <p:nvPr/>
        </p:nvSpPr>
        <p:spPr>
          <a:xfrm>
            <a:off x="2327367" y="268929"/>
            <a:ext cx="4800600" cy="211211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el Encuentro Preuniversitario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interdisciplinaria de cierre del proyecto</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sp>
        <p:nvSpPr>
          <p:cNvPr id="964" name="Google Shape;964;p113"/>
          <p:cNvSpPr txBox="1"/>
          <p:nvPr/>
        </p:nvSpPr>
        <p:spPr>
          <a:xfrm>
            <a:off x="548640" y="1176942"/>
            <a:ext cx="8133806" cy="59400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DESCRIPCIÓN DE LO QUE SE HARÁ CON LOS RESULTADOS DE LA ACTIVIDAD: </a:t>
            </a:r>
            <a:r>
              <a:rPr lang="es-MX" sz="2000">
                <a:solidFill>
                  <a:schemeClr val="dk1"/>
                </a:solidFill>
                <a:latin typeface="Calibri"/>
                <a:ea typeface="Calibri"/>
                <a:cs typeface="Calibri"/>
                <a:sym typeface="Calibri"/>
              </a:rPr>
              <a:t>Esperamos que el alumnado del colegio se haya quedado con una mejor idea del fenómeno de los sismos en la Ciudad de México.  Esperamos que el colegio adopte las medidas recomendadas por el alumnado para mejorar el procedimiento de seguridad. </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ANÁLISIS: CONTRASTACIÓN DE LO ESPERADO Y LO SUCEDIDO. </a:t>
            </a:r>
            <a:r>
              <a:rPr lang="es-MX" sz="2000">
                <a:solidFill>
                  <a:schemeClr val="dk1"/>
                </a:solidFill>
                <a:latin typeface="Calibri"/>
                <a:ea typeface="Calibri"/>
                <a:cs typeface="Calibri"/>
                <a:sym typeface="Calibri"/>
              </a:rPr>
              <a:t>Fue muy interesante ver cómo en la actividad de apertura (poema) el alumnado tuvo que solventar ciertos contratiempos (no habían ensayado en el escenario y tuvieron dificultades a la hora de empezar). Los resolvieron, sin embargo.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Logros alcanzados: </a:t>
            </a:r>
            <a:r>
              <a:rPr lang="es-MX" sz="2000">
                <a:solidFill>
                  <a:schemeClr val="dk1"/>
                </a:solidFill>
                <a:latin typeface="Calibri"/>
                <a:ea typeface="Calibri"/>
                <a:cs typeface="Calibri"/>
                <a:sym typeface="Calibri"/>
              </a:rPr>
              <a:t>Los alumnos transmitieron lo que habían aprendido al resto del colegio y fueron capaces de encontrar la forma de resolver contratiempos.</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Aspectos a mejorar: </a:t>
            </a:r>
            <a:r>
              <a:rPr lang="es-MX" sz="2000">
                <a:solidFill>
                  <a:schemeClr val="dk1"/>
                </a:solidFill>
                <a:latin typeface="Calibri"/>
                <a:ea typeface="Calibri"/>
                <a:cs typeface="Calibri"/>
                <a:sym typeface="Calibri"/>
              </a:rPr>
              <a:t>En esta actividad de cierre, no encontramos aspectos a mejorar. En general, nos pareció que fue una actividad bien desarrollada por los alumnos.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TOMA DE DECISIONES: </a:t>
            </a:r>
            <a:r>
              <a:rPr lang="es-MX" sz="2000">
                <a:solidFill>
                  <a:schemeClr val="dk1"/>
                </a:solidFill>
                <a:latin typeface="Calibri"/>
                <a:ea typeface="Calibri"/>
                <a:cs typeface="Calibri"/>
                <a:sym typeface="Calibri"/>
              </a:rPr>
              <a:t>No creemos que hubiera que tomar ninguna decisión a la luz del análisis de la </a:t>
            </a:r>
            <a:r>
              <a:rPr lang="es-MX" sz="2000">
                <a:solidFill>
                  <a:schemeClr val="dk1"/>
                </a:solidFill>
                <a:latin typeface="Calibri"/>
                <a:ea typeface="Calibri"/>
                <a:cs typeface="Calibri"/>
                <a:sym typeface="Calibri"/>
              </a:rPr>
              <a:t>actividad</a:t>
            </a:r>
            <a:r>
              <a:rPr lang="es-MX" sz="2000">
                <a:solidFill>
                  <a:schemeClr val="dk1"/>
                </a:solidFill>
                <a:latin typeface="Calibri"/>
                <a:ea typeface="Calibri"/>
                <a:cs typeface="Calibri"/>
                <a:sym typeface="Calibri"/>
              </a:rPr>
              <a:t>. </a:t>
            </a:r>
            <a:endParaRPr b="1"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000">
              <a:solidFill>
                <a:schemeClr val="dk1"/>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8" name="Shape 968"/>
        <p:cNvGrpSpPr/>
        <p:nvPr/>
      </p:nvGrpSpPr>
      <p:grpSpPr>
        <a:xfrm>
          <a:off x="0" y="0"/>
          <a:ext cx="0" cy="0"/>
          <a:chOff x="0" y="0"/>
          <a:chExt cx="0" cy="0"/>
        </a:xfrm>
      </p:grpSpPr>
      <p:pic>
        <p:nvPicPr>
          <p:cNvPr descr="http://mexicanaamericana.edu.mx/web/wp-content/uploads/2018/06/ok-logo.png" id="969" name="Google Shape;969;p114"/>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970" name="Google Shape;970;p114"/>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971" name="Google Shape;971;p114"/>
          <p:cNvSpPr txBox="1"/>
          <p:nvPr/>
        </p:nvSpPr>
        <p:spPr>
          <a:xfrm>
            <a:off x="2327367" y="268929"/>
            <a:ext cx="4800600" cy="211211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Lista de cambios realizados a la estructura del Proyecto Interdisciplinario original, planeado el ciclo pasado</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sp>
        <p:nvSpPr>
          <p:cNvPr id="972" name="Google Shape;972;p114"/>
          <p:cNvSpPr/>
          <p:nvPr/>
        </p:nvSpPr>
        <p:spPr>
          <a:xfrm>
            <a:off x="0" y="1541476"/>
            <a:ext cx="8648699" cy="45243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449580" marR="0" rtl="0" algn="just">
              <a:spcBef>
                <a:spcPts val="0"/>
              </a:spcBef>
              <a:spcAft>
                <a:spcPts val="0"/>
              </a:spcAft>
              <a:buNone/>
            </a:pPr>
            <a:r>
              <a:t/>
            </a:r>
            <a:endParaRPr sz="1800">
              <a:solidFill>
                <a:schemeClr val="dk1"/>
              </a:solidFill>
              <a:latin typeface="Calibri"/>
              <a:ea typeface="Calibri"/>
              <a:cs typeface="Calibri"/>
              <a:sym typeface="Calibri"/>
            </a:endParaRPr>
          </a:p>
          <a:p>
            <a:pPr indent="0" lvl="0" marL="449580" marR="0" rtl="0" algn="just">
              <a:spcBef>
                <a:spcPts val="0"/>
              </a:spcBef>
              <a:spcAft>
                <a:spcPts val="0"/>
              </a:spcAft>
              <a:buNone/>
            </a:pPr>
            <a:r>
              <a:rPr lang="es-MX" sz="1800">
                <a:solidFill>
                  <a:schemeClr val="dk1"/>
                </a:solidFill>
                <a:latin typeface="Calibri"/>
                <a:ea typeface="Calibri"/>
                <a:cs typeface="Calibri"/>
                <a:sym typeface="Calibri"/>
              </a:rPr>
              <a:t>1. Un cambio que sufrió la estructura del proyecto original fueron las </a:t>
            </a:r>
            <a:r>
              <a:rPr b="1" lang="es-MX" sz="1800">
                <a:solidFill>
                  <a:schemeClr val="dk1"/>
                </a:solidFill>
                <a:latin typeface="Calibri"/>
                <a:ea typeface="Calibri"/>
                <a:cs typeface="Calibri"/>
                <a:sym typeface="Calibri"/>
              </a:rPr>
              <a:t>fechas programadas</a:t>
            </a:r>
            <a:r>
              <a:rPr lang="es-MX" sz="1800">
                <a:solidFill>
                  <a:schemeClr val="dk1"/>
                </a:solidFill>
                <a:latin typeface="Calibri"/>
                <a:ea typeface="Calibri"/>
                <a:cs typeface="Calibri"/>
                <a:sym typeface="Calibri"/>
              </a:rPr>
              <a:t> en todas las asignaturas, varias de las actividades se recorrieron, el proyecto fue muy demandante, se inició el 14 de agosto de 2018 y se programó terminarlo el 15 de febrero para presentarlo el 8 de marzo, sin embargo las necesidades internas de la escuela adelantaron el Encuentro Estudiantil un mes y el final del trabajo fue muy estresante para todos.</a:t>
            </a:r>
            <a:endParaRPr/>
          </a:p>
          <a:p>
            <a:pPr indent="0" lvl="0" marL="449580" marR="0" rtl="0" algn="just">
              <a:spcBef>
                <a:spcPts val="0"/>
              </a:spcBef>
              <a:spcAft>
                <a:spcPts val="0"/>
              </a:spcAft>
              <a:buNone/>
            </a:pPr>
            <a:r>
              <a:t/>
            </a:r>
            <a:endParaRPr sz="1800">
              <a:solidFill>
                <a:schemeClr val="dk1"/>
              </a:solidFill>
              <a:latin typeface="Calibri"/>
              <a:ea typeface="Calibri"/>
              <a:cs typeface="Calibri"/>
              <a:sym typeface="Calibri"/>
            </a:endParaRPr>
          </a:p>
          <a:p>
            <a:pPr indent="0" lvl="0" marL="449580" marR="0" rtl="0" algn="just">
              <a:spcBef>
                <a:spcPts val="0"/>
              </a:spcBef>
              <a:spcAft>
                <a:spcPts val="0"/>
              </a:spcAft>
              <a:buNone/>
            </a:pPr>
            <a:r>
              <a:rPr lang="es-MX" sz="1800">
                <a:solidFill>
                  <a:schemeClr val="dk1"/>
                </a:solidFill>
                <a:latin typeface="Calibri"/>
                <a:ea typeface="Calibri"/>
                <a:cs typeface="Calibri"/>
                <a:sym typeface="Calibri"/>
              </a:rPr>
              <a:t>2. En el caso del </a:t>
            </a:r>
            <a:r>
              <a:rPr b="1" lang="es-MX" sz="1800">
                <a:solidFill>
                  <a:schemeClr val="dk1"/>
                </a:solidFill>
                <a:latin typeface="Calibri"/>
                <a:ea typeface="Calibri"/>
                <a:cs typeface="Calibri"/>
                <a:sym typeface="Calibri"/>
              </a:rPr>
              <a:t>producto final</a:t>
            </a:r>
            <a:r>
              <a:rPr lang="es-MX" sz="1800">
                <a:solidFill>
                  <a:schemeClr val="dk1"/>
                </a:solidFill>
                <a:latin typeface="Calibri"/>
                <a:ea typeface="Calibri"/>
                <a:cs typeface="Calibri"/>
                <a:sym typeface="Calibri"/>
              </a:rPr>
              <a:t> también fue modificado, puesto que inicialmente se planeó hacer un ensayo en inglés y español y unos trípticos para repartir en el colegio. Finalmente se optó por infografías para poder exponerlas en el colegio y la presentación en el Encuentro Preuniversitario del resultado de la investigación. Se consideró una opción además más ecológica. </a:t>
            </a:r>
            <a:endParaRPr sz="1800">
              <a:solidFill>
                <a:schemeClr val="dk1"/>
              </a:solidFill>
              <a:latin typeface="Calibri"/>
              <a:ea typeface="Calibri"/>
              <a:cs typeface="Calibri"/>
              <a:sym typeface="Calibri"/>
            </a:endParaRPr>
          </a:p>
          <a:p>
            <a:pPr indent="0" lvl="0" marL="449580" marR="0" rtl="0" algn="just">
              <a:spcBef>
                <a:spcPts val="0"/>
              </a:spcBef>
              <a:spcAft>
                <a:spcPts val="0"/>
              </a:spcAft>
              <a:buNone/>
            </a:pPr>
            <a:r>
              <a:t/>
            </a:r>
            <a:endParaRPr sz="18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s-MX" sz="1800">
                <a:solidFill>
                  <a:schemeClr val="dk1"/>
                </a:solidFill>
                <a:latin typeface="Calibri"/>
                <a:ea typeface="Calibri"/>
                <a:cs typeface="Calibri"/>
                <a:sym typeface="Calibri"/>
              </a:rPr>
              <a:t> </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pic>
        <p:nvPicPr>
          <p:cNvPr descr="http://mexicanaamericana.edu.mx/web/wp-content/uploads/2018/06/ok-logo.png" id="173" name="Google Shape;173;p23"/>
          <p:cNvPicPr preferRelativeResize="0"/>
          <p:nvPr/>
        </p:nvPicPr>
        <p:blipFill rotWithShape="1">
          <a:blip r:embed="rId3">
            <a:alphaModFix/>
          </a:blip>
          <a:srcRect b="0" l="0" r="0" t="0"/>
          <a:stretch/>
        </p:blipFill>
        <p:spPr>
          <a:xfrm>
            <a:off x="281824" y="205196"/>
            <a:ext cx="1662365" cy="831183"/>
          </a:xfrm>
          <a:prstGeom prst="rect">
            <a:avLst/>
          </a:prstGeom>
          <a:noFill/>
          <a:ln>
            <a:noFill/>
          </a:ln>
        </p:spPr>
      </p:pic>
      <p:sp>
        <p:nvSpPr>
          <p:cNvPr id="174" name="Google Shape;174;p23"/>
          <p:cNvSpPr txBox="1"/>
          <p:nvPr/>
        </p:nvSpPr>
        <p:spPr>
          <a:xfrm>
            <a:off x="7831184" y="43923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175" name="Google Shape;175;p23"/>
          <p:cNvSpPr txBox="1"/>
          <p:nvPr/>
        </p:nvSpPr>
        <p:spPr>
          <a:xfrm>
            <a:off x="2487386" y="309692"/>
            <a:ext cx="4800600" cy="95795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Infografías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Primera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a:p>
        </p:txBody>
      </p:sp>
      <p:sp>
        <p:nvSpPr>
          <p:cNvPr id="176" name="Google Shape;176;p23"/>
          <p:cNvSpPr txBox="1"/>
          <p:nvPr/>
        </p:nvSpPr>
        <p:spPr>
          <a:xfrm>
            <a:off x="505097" y="1138102"/>
            <a:ext cx="8334103" cy="550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200">
                <a:solidFill>
                  <a:schemeClr val="dk1"/>
                </a:solidFill>
                <a:latin typeface="Calibri"/>
                <a:ea typeface="Calibri"/>
                <a:cs typeface="Calibri"/>
                <a:sym typeface="Calibri"/>
              </a:rPr>
              <a:t>FUENTES DE APOYO: </a:t>
            </a:r>
            <a:endParaRPr b="1" sz="2200">
              <a:solidFill>
                <a:schemeClr val="dk1"/>
              </a:solidFill>
              <a:latin typeface="Calibri"/>
              <a:ea typeface="Calibri"/>
              <a:cs typeface="Calibri"/>
              <a:sym typeface="Calibri"/>
            </a:endParaRPr>
          </a:p>
          <a:p>
            <a:pPr indent="0" lvl="0" marL="0" marR="0" rtl="0" algn="l">
              <a:spcBef>
                <a:spcPts val="0"/>
              </a:spcBef>
              <a:spcAft>
                <a:spcPts val="0"/>
              </a:spcAft>
              <a:buNone/>
            </a:pPr>
            <a:r>
              <a:rPr lang="es-MX" sz="2200">
                <a:solidFill>
                  <a:schemeClr val="dk1"/>
                </a:solidFill>
                <a:latin typeface="Calibri"/>
                <a:ea typeface="Calibri"/>
                <a:cs typeface="Calibri"/>
                <a:sym typeface="Calibri"/>
              </a:rPr>
              <a:t>- UPSeis (n.d.) What Should I Do Before, During and After an Earthquake. Retrieved from </a:t>
            </a:r>
            <a:r>
              <a:rPr lang="es-MX" sz="2200" u="sng">
                <a:solidFill>
                  <a:schemeClr val="dk1"/>
                </a:solidFill>
                <a:latin typeface="Calibri"/>
                <a:ea typeface="Calibri"/>
                <a:cs typeface="Calibri"/>
                <a:sym typeface="Calibri"/>
              </a:rPr>
              <a:t>http://www.geo.mtu.edu/UPSeis/bda.html</a:t>
            </a:r>
            <a:endParaRPr/>
          </a:p>
          <a:p>
            <a:pPr indent="0" lvl="0" marL="0" marR="0" rtl="0" algn="l">
              <a:spcBef>
                <a:spcPts val="0"/>
              </a:spcBef>
              <a:spcAft>
                <a:spcPts val="0"/>
              </a:spcAft>
              <a:buNone/>
            </a:pPr>
            <a:r>
              <a:rPr lang="es-MX" sz="2200">
                <a:solidFill>
                  <a:schemeClr val="dk1"/>
                </a:solidFill>
                <a:latin typeface="Calibri"/>
                <a:ea typeface="Calibri"/>
                <a:cs typeface="Calibri"/>
                <a:sym typeface="Calibri"/>
              </a:rPr>
              <a:t>- DGIRE (2018). Conexiones. Retrieved from </a:t>
            </a:r>
            <a:r>
              <a:rPr lang="es-MX" sz="2200" u="sng">
                <a:solidFill>
                  <a:schemeClr val="dk1"/>
                </a:solidFill>
                <a:latin typeface="Calibri"/>
                <a:ea typeface="Calibri"/>
                <a:cs typeface="Calibri"/>
                <a:sym typeface="Calibri"/>
              </a:rPr>
              <a:t>http://conexiones.dgire.unam.mx/wp-content/uploads/2017/09/como-hacer-una-infografia.pngInstrucciones para realizar infografía del proyecto Conexiones</a:t>
            </a:r>
            <a:endParaRPr/>
          </a:p>
          <a:p>
            <a:pPr indent="0" lvl="0" marL="0" marR="0" rtl="0" algn="l">
              <a:spcBef>
                <a:spcPts val="0"/>
              </a:spcBef>
              <a:spcAft>
                <a:spcPts val="0"/>
              </a:spcAft>
              <a:buNone/>
            </a:pPr>
            <a:r>
              <a:rPr lang="es-MX" sz="2200">
                <a:solidFill>
                  <a:schemeClr val="dk1"/>
                </a:solidFill>
                <a:latin typeface="Calibri"/>
                <a:ea typeface="Calibri"/>
                <a:cs typeface="Calibri"/>
                <a:sym typeface="Calibri"/>
              </a:rPr>
              <a:t>Vídeo:</a:t>
            </a:r>
            <a:endParaRPr/>
          </a:p>
          <a:p>
            <a:pPr indent="0" lvl="0" marL="0" marR="0" rtl="0" algn="l">
              <a:spcBef>
                <a:spcPts val="0"/>
              </a:spcBef>
              <a:spcAft>
                <a:spcPts val="0"/>
              </a:spcAft>
              <a:buNone/>
            </a:pPr>
            <a:r>
              <a:rPr lang="es-MX" sz="2200">
                <a:solidFill>
                  <a:schemeClr val="dk1"/>
                </a:solidFill>
                <a:latin typeface="Calibri"/>
                <a:ea typeface="Calibri"/>
                <a:cs typeface="Calibri"/>
                <a:sym typeface="Calibri"/>
              </a:rPr>
              <a:t>- Youtube (2018) How to create an infographic – Part 1: What makes a good infographic? </a:t>
            </a:r>
            <a:r>
              <a:rPr lang="es-MX" sz="2200" u="sng">
                <a:solidFill>
                  <a:schemeClr val="dk1"/>
                </a:solidFill>
                <a:latin typeface="Calibri"/>
                <a:ea typeface="Calibri"/>
                <a:cs typeface="Calibri"/>
                <a:sym typeface="Calibri"/>
              </a:rPr>
              <a:t>https://www.youtube.com/watch?v=nLxQAa5Sras</a:t>
            </a:r>
            <a:endParaRPr sz="2200" u="sng">
              <a:solidFill>
                <a:schemeClr val="hlink"/>
              </a:solidFill>
              <a:latin typeface="Calibri"/>
              <a:ea typeface="Calibri"/>
              <a:cs typeface="Calibri"/>
              <a:sym typeface="Calibri"/>
              <a:hlinkClick r:id="rId4"/>
            </a:endParaRPr>
          </a:p>
          <a:p>
            <a:pPr indent="0" lvl="0" marL="0" marR="0" rtl="0" algn="l">
              <a:spcBef>
                <a:spcPts val="0"/>
              </a:spcBef>
              <a:spcAft>
                <a:spcPts val="0"/>
              </a:spcAft>
              <a:buNone/>
            </a:pPr>
            <a:r>
              <a:rPr b="1" lang="es-MX" sz="2200">
                <a:solidFill>
                  <a:schemeClr val="dk1"/>
                </a:solidFill>
                <a:latin typeface="Calibri"/>
                <a:ea typeface="Calibri"/>
                <a:cs typeface="Calibri"/>
                <a:sym typeface="Calibri"/>
              </a:rPr>
              <a:t>JUSTIFICACIÓN DE LA ACTIVIDAD: </a:t>
            </a:r>
            <a:r>
              <a:rPr lang="es-MX" sz="2200">
                <a:solidFill>
                  <a:schemeClr val="dk1"/>
                </a:solidFill>
                <a:latin typeface="Calibri"/>
                <a:ea typeface="Calibri"/>
                <a:cs typeface="Calibri"/>
                <a:sym typeface="Calibri"/>
              </a:rPr>
              <a:t>Consideramos esta actividad de mucha importancia puesto que reúne todo lo aprendido a lo largo de la ejecución del proyecto. Consideramos que era de vital importancia que la comunidad escolar se viera beneficiada con el aprendizaje de nuestros alumnos. Por eso nos decantamos por la opción de infografías que después se pudieran exhibir en el colegio. </a:t>
            </a:r>
            <a:endParaRPr b="1" sz="22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pic>
        <p:nvPicPr>
          <p:cNvPr descr="http://mexicanaamericana.edu.mx/web/wp-content/uploads/2018/06/ok-logo.png" id="181" name="Google Shape;181;p24"/>
          <p:cNvPicPr preferRelativeResize="0"/>
          <p:nvPr/>
        </p:nvPicPr>
        <p:blipFill rotWithShape="1">
          <a:blip r:embed="rId3">
            <a:alphaModFix/>
          </a:blip>
          <a:srcRect b="0" l="0" r="0" t="0"/>
          <a:stretch/>
        </p:blipFill>
        <p:spPr>
          <a:xfrm>
            <a:off x="281824" y="187779"/>
            <a:ext cx="1662365" cy="831183"/>
          </a:xfrm>
          <a:prstGeom prst="rect">
            <a:avLst/>
          </a:prstGeom>
          <a:noFill/>
          <a:ln>
            <a:noFill/>
          </a:ln>
        </p:spPr>
      </p:pic>
      <p:sp>
        <p:nvSpPr>
          <p:cNvPr id="182" name="Google Shape;182;p24"/>
          <p:cNvSpPr txBox="1"/>
          <p:nvPr/>
        </p:nvSpPr>
        <p:spPr>
          <a:xfrm>
            <a:off x="7883435" y="395695"/>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183" name="Google Shape;183;p24"/>
          <p:cNvSpPr txBox="1"/>
          <p:nvPr/>
        </p:nvSpPr>
        <p:spPr>
          <a:xfrm>
            <a:off x="2379617" y="266148"/>
            <a:ext cx="4800600" cy="95795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Infografías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Primera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a:p>
        </p:txBody>
      </p:sp>
      <p:sp>
        <p:nvSpPr>
          <p:cNvPr id="184" name="Google Shape;184;p24"/>
          <p:cNvSpPr txBox="1"/>
          <p:nvPr/>
        </p:nvSpPr>
        <p:spPr>
          <a:xfrm>
            <a:off x="627016" y="1162051"/>
            <a:ext cx="7948749" cy="286232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DESCRIPCIÓN APERTURA DE LA ACTIVIDAD: </a:t>
            </a:r>
            <a:r>
              <a:rPr lang="es-MX" sz="2000">
                <a:solidFill>
                  <a:schemeClr val="dk1"/>
                </a:solidFill>
                <a:latin typeface="Calibri"/>
                <a:ea typeface="Calibri"/>
                <a:cs typeface="Calibri"/>
                <a:sym typeface="Calibri"/>
              </a:rPr>
              <a:t>El alumnado es introducido al tema ¿cómo preparar una infografía? Se les ofrecen pasos que dar en relación a la preparación de la misma y se les vuelve a ofrecer la rúbrica que se usará para calificarla. Se verá un vídeo sobre cómo preparar una buena infografía en clase y se comentará sobre el mismo. Todo este material permanecerá en Google Classroom para que al final del proyecto, los alumnos puedan preparar su infografía. </a:t>
            </a:r>
            <a:endParaRPr/>
          </a:p>
          <a:p>
            <a:pPr indent="0" lvl="0" marL="0" marR="0" rtl="0" algn="l">
              <a:spcBef>
                <a:spcPts val="0"/>
              </a:spcBef>
              <a:spcAft>
                <a:spcPts val="0"/>
              </a:spcAft>
              <a:buNone/>
            </a:pPr>
            <a:r>
              <a:t/>
            </a:r>
            <a:endParaRPr b="1"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000">
              <a:solidFill>
                <a:schemeClr val="dk1"/>
              </a:solidFill>
              <a:latin typeface="Calibri"/>
              <a:ea typeface="Calibri"/>
              <a:cs typeface="Calibri"/>
              <a:sym typeface="Calibri"/>
            </a:endParaRPr>
          </a:p>
        </p:txBody>
      </p:sp>
      <p:pic>
        <p:nvPicPr>
          <p:cNvPr id="185" name="Google Shape;185;p24"/>
          <p:cNvPicPr preferRelativeResize="0"/>
          <p:nvPr/>
        </p:nvPicPr>
        <p:blipFill rotWithShape="1">
          <a:blip r:embed="rId4">
            <a:alphaModFix/>
          </a:blip>
          <a:srcRect b="0" l="0" r="0" t="0"/>
          <a:stretch/>
        </p:blipFill>
        <p:spPr>
          <a:xfrm rot="10800000">
            <a:off x="3296111" y="3431176"/>
            <a:ext cx="2312208" cy="32860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pic>
        <p:nvPicPr>
          <p:cNvPr descr="http://mexicanaamericana.edu.mx/web/wp-content/uploads/2018/06/ok-logo.png" id="190" name="Google Shape;190;p25"/>
          <p:cNvPicPr preferRelativeResize="0"/>
          <p:nvPr/>
        </p:nvPicPr>
        <p:blipFill rotWithShape="1">
          <a:blip r:embed="rId3">
            <a:alphaModFix/>
          </a:blip>
          <a:srcRect b="0" l="0" r="0" t="0"/>
          <a:stretch/>
        </p:blipFill>
        <p:spPr>
          <a:xfrm>
            <a:off x="290533" y="83276"/>
            <a:ext cx="1662365" cy="831183"/>
          </a:xfrm>
          <a:prstGeom prst="rect">
            <a:avLst/>
          </a:prstGeom>
          <a:noFill/>
          <a:ln>
            <a:noFill/>
          </a:ln>
        </p:spPr>
      </p:pic>
      <p:sp>
        <p:nvSpPr>
          <p:cNvPr id="191" name="Google Shape;191;p25"/>
          <p:cNvSpPr txBox="1"/>
          <p:nvPr/>
        </p:nvSpPr>
        <p:spPr>
          <a:xfrm>
            <a:off x="7831184" y="360861"/>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192" name="Google Shape;192;p25"/>
          <p:cNvSpPr txBox="1"/>
          <p:nvPr/>
        </p:nvSpPr>
        <p:spPr>
          <a:xfrm>
            <a:off x="2387237" y="199754"/>
            <a:ext cx="4800600" cy="124649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Infografías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Primera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Rúbrica</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a:p>
        </p:txBody>
      </p:sp>
      <p:pic>
        <p:nvPicPr>
          <p:cNvPr id="193" name="Google Shape;193;p25"/>
          <p:cNvPicPr preferRelativeResize="0"/>
          <p:nvPr/>
        </p:nvPicPr>
        <p:blipFill rotWithShape="1">
          <a:blip r:embed="rId4">
            <a:alphaModFix/>
          </a:blip>
          <a:srcRect b="0" l="0" r="0" t="0"/>
          <a:stretch/>
        </p:blipFill>
        <p:spPr>
          <a:xfrm>
            <a:off x="2551611" y="1059724"/>
            <a:ext cx="4249783" cy="57982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pic>
        <p:nvPicPr>
          <p:cNvPr descr="http://mexicanaamericana.edu.mx/web/wp-content/uploads/2018/06/ok-logo.png" id="198" name="Google Shape;198;p26"/>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199" name="Google Shape;199;p26"/>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200" name="Google Shape;200;p26"/>
          <p:cNvSpPr txBox="1"/>
          <p:nvPr/>
        </p:nvSpPr>
        <p:spPr>
          <a:xfrm>
            <a:off x="2362201" y="207969"/>
            <a:ext cx="4800600" cy="124649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Infografías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Primera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Vídeo introductorio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pic>
        <p:nvPicPr>
          <p:cNvPr descr="http://mexicanaamericana.edu.mx/web/wp-content/uploads/2018/06/ok-logo.png" id="205" name="Google Shape;205;p27"/>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206" name="Google Shape;206;p27"/>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207" name="Google Shape;207;p27"/>
          <p:cNvSpPr txBox="1"/>
          <p:nvPr/>
        </p:nvSpPr>
        <p:spPr>
          <a:xfrm>
            <a:off x="2362201" y="207969"/>
            <a:ext cx="4800600" cy="95795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Infografías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Primera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a:p>
        </p:txBody>
      </p:sp>
      <p:sp>
        <p:nvSpPr>
          <p:cNvPr id="208" name="Google Shape;208;p27"/>
          <p:cNvSpPr txBox="1"/>
          <p:nvPr/>
        </p:nvSpPr>
        <p:spPr>
          <a:xfrm>
            <a:off x="722811" y="1280219"/>
            <a:ext cx="7776755" cy="501675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DESCRIPCIÓN DEL DESARROLLO DE LA ACTIVIDAD: </a:t>
            </a:r>
            <a:r>
              <a:rPr lang="es-MX" sz="2000">
                <a:solidFill>
                  <a:schemeClr val="dk1"/>
                </a:solidFill>
                <a:latin typeface="Calibri"/>
                <a:ea typeface="Calibri"/>
                <a:cs typeface="Calibri"/>
                <a:sym typeface="Calibri"/>
              </a:rPr>
              <a:t>El alumnado preparará para la clase de Educación Física un primer borrador en cartulinas sobre qué hacer antes, durante y después de un sismo. En clase de inglés, se trabajará con los alumnos sobre qué hacer antes, durante y después de un sismo en el idioma inglés. Se verán varios videos en inglés para que los alumnos se familiaricen con el vocabulario y la pronunciación relativa al tema. En clase de geografía, los alumnos realizarán una investigación sobre el tipo de suelo de la CDMX y sobre el impacto de la extracción de agua en los sismos. En clase de inglés, los alumnos traerán documentos relacionados con estos dos temas y elaborarán un glosario con la terminología relacionada con el mismo. Posteriormente, realizarán una presentación corta en inglés sobre el aspecto que han aprendido en geografía que más les ha llamado la atención. Para finalizar, los alumnos prepararán el borrador de la infografía que será checada por la profesora y así se podrá pasar a la versión final. </a:t>
            </a:r>
            <a:endParaRPr sz="20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pic>
        <p:nvPicPr>
          <p:cNvPr descr="http://mexicanaamericana.edu.mx/web/wp-content/uploads/2018/06/ok-logo.png" id="213" name="Google Shape;213;p28"/>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214" name="Google Shape;214;p28"/>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215" name="Google Shape;215;p28"/>
          <p:cNvSpPr txBox="1"/>
          <p:nvPr/>
        </p:nvSpPr>
        <p:spPr>
          <a:xfrm>
            <a:off x="2362201" y="207969"/>
            <a:ext cx="4800600" cy="124649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Infografías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Primera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Cartulinas de Educación Física</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a:p>
        </p:txBody>
      </p:sp>
      <p:pic>
        <p:nvPicPr>
          <p:cNvPr id="216" name="Google Shape;216;p28"/>
          <p:cNvPicPr preferRelativeResize="0"/>
          <p:nvPr/>
        </p:nvPicPr>
        <p:blipFill rotWithShape="1">
          <a:blip r:embed="rId4">
            <a:alphaModFix/>
          </a:blip>
          <a:srcRect b="0" l="0" r="0" t="0"/>
          <a:stretch/>
        </p:blipFill>
        <p:spPr>
          <a:xfrm rot="-5400000">
            <a:off x="-191588" y="2197280"/>
            <a:ext cx="5107577" cy="3830683"/>
          </a:xfrm>
          <a:prstGeom prst="rect">
            <a:avLst/>
          </a:prstGeom>
          <a:noFill/>
          <a:ln>
            <a:noFill/>
          </a:ln>
        </p:spPr>
      </p:pic>
      <p:pic>
        <p:nvPicPr>
          <p:cNvPr id="217" name="Google Shape;217;p28"/>
          <p:cNvPicPr preferRelativeResize="0"/>
          <p:nvPr/>
        </p:nvPicPr>
        <p:blipFill rotWithShape="1">
          <a:blip r:embed="rId5">
            <a:alphaModFix/>
          </a:blip>
          <a:srcRect b="0" l="0" r="0" t="0"/>
          <a:stretch/>
        </p:blipFill>
        <p:spPr>
          <a:xfrm rot="-5400000">
            <a:off x="4119830" y="2201506"/>
            <a:ext cx="5141381" cy="385603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pic>
        <p:nvPicPr>
          <p:cNvPr descr="http://mexicanaamericana.edu.mx/web/wp-content/uploads/2018/06/ok-logo.png" id="222" name="Google Shape;222;p29"/>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223" name="Google Shape;223;p29"/>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224" name="Google Shape;224;p29"/>
          <p:cNvSpPr txBox="1"/>
          <p:nvPr/>
        </p:nvSpPr>
        <p:spPr>
          <a:xfrm>
            <a:off x="2362201" y="207969"/>
            <a:ext cx="4800600" cy="153503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Infografías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Primera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Qué hacer antes, durante y después de un sismo en inglés</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a:p>
        </p:txBody>
      </p:sp>
      <p:pic>
        <p:nvPicPr>
          <p:cNvPr id="225" name="Google Shape;225;p29"/>
          <p:cNvPicPr preferRelativeResize="0"/>
          <p:nvPr/>
        </p:nvPicPr>
        <p:blipFill rotWithShape="1">
          <a:blip r:embed="rId4">
            <a:alphaModFix/>
          </a:blip>
          <a:srcRect b="0" l="0" r="0" t="0"/>
          <a:stretch/>
        </p:blipFill>
        <p:spPr>
          <a:xfrm rot="-5400000">
            <a:off x="2213065" y="867591"/>
            <a:ext cx="4865915" cy="648788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pic>
        <p:nvPicPr>
          <p:cNvPr descr="http://mexicanaamericana.edu.mx/web/wp-content/uploads/2018/06/ok-logo.png" id="230" name="Google Shape;230;p30"/>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231" name="Google Shape;231;p30"/>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232" name="Google Shape;232;p30"/>
          <p:cNvSpPr txBox="1"/>
          <p:nvPr/>
        </p:nvSpPr>
        <p:spPr>
          <a:xfrm>
            <a:off x="2362201" y="207969"/>
            <a:ext cx="4800600" cy="153503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Infografías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Primera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Qué hacer antes, durante y después de un sismo en inglés. Vídeos</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a:p>
        </p:txBody>
      </p:sp>
      <p:sp>
        <p:nvSpPr>
          <p:cNvPr id="233" name="Google Shape;233;p30"/>
          <p:cNvSpPr/>
          <p:nvPr/>
        </p:nvSpPr>
        <p:spPr>
          <a:xfrm>
            <a:off x="539931" y="5866453"/>
            <a:ext cx="8158844"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MX" sz="2000">
                <a:solidFill>
                  <a:schemeClr val="dk1"/>
                </a:solidFill>
                <a:latin typeface="Calibri"/>
                <a:ea typeface="Calibri"/>
                <a:cs typeface="Calibri"/>
                <a:sym typeface="Calibri"/>
              </a:rPr>
              <a:t>Segundo vídeo: https://www.youtube.com/watch?v=hWSu4l1RxLg&amp;t=16s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pic>
        <p:nvPicPr>
          <p:cNvPr descr="http://mexicanaamericana.edu.mx/web/wp-content/uploads/2018/06/ok-logo.png" id="238" name="Google Shape;238;p31"/>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239" name="Google Shape;239;p31"/>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240" name="Google Shape;240;p31"/>
          <p:cNvSpPr txBox="1"/>
          <p:nvPr/>
        </p:nvSpPr>
        <p:spPr>
          <a:xfrm>
            <a:off x="2362201" y="207969"/>
            <a:ext cx="4800600" cy="153503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Infografías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Primera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Documentos de investigación en la asignatura de geografía</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Alumnos\Downloads\IMG-9941.JPG" id="241" name="Google Shape;241;p31"/>
          <p:cNvPicPr preferRelativeResize="0"/>
          <p:nvPr/>
        </p:nvPicPr>
        <p:blipFill rotWithShape="1">
          <a:blip r:embed="rId4">
            <a:alphaModFix/>
          </a:blip>
          <a:srcRect b="0" l="0" r="0" t="0"/>
          <a:stretch/>
        </p:blipFill>
        <p:spPr>
          <a:xfrm rot="5400000">
            <a:off x="-37618" y="2342960"/>
            <a:ext cx="4799636" cy="3599727"/>
          </a:xfrm>
          <a:prstGeom prst="rect">
            <a:avLst/>
          </a:prstGeom>
          <a:noFill/>
          <a:ln>
            <a:noFill/>
          </a:ln>
        </p:spPr>
      </p:pic>
      <p:pic>
        <p:nvPicPr>
          <p:cNvPr descr="C:\Users\Alumnos\Downloads\IMG-9944 (10).JPG" id="242" name="Google Shape;242;p31"/>
          <p:cNvPicPr preferRelativeResize="0"/>
          <p:nvPr/>
        </p:nvPicPr>
        <p:blipFill rotWithShape="1">
          <a:blip r:embed="rId5">
            <a:alphaModFix/>
          </a:blip>
          <a:srcRect b="0" l="0" r="0" t="0"/>
          <a:stretch/>
        </p:blipFill>
        <p:spPr>
          <a:xfrm rot="5400000">
            <a:off x="4299316" y="2324975"/>
            <a:ext cx="4820192" cy="361514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pic>
        <p:nvPicPr>
          <p:cNvPr descr="http://mexicanaamericana.edu.mx/web/wp-content/uploads/2018/06/ok-logo.png" id="91" name="Google Shape;91;p14"/>
          <p:cNvPicPr preferRelativeResize="0"/>
          <p:nvPr/>
        </p:nvPicPr>
        <p:blipFill rotWithShape="1">
          <a:blip r:embed="rId3">
            <a:alphaModFix/>
          </a:blip>
          <a:srcRect b="0" l="0" r="0" t="0"/>
          <a:stretch/>
        </p:blipFill>
        <p:spPr>
          <a:xfrm>
            <a:off x="273115" y="327601"/>
            <a:ext cx="1662365" cy="831183"/>
          </a:xfrm>
          <a:prstGeom prst="rect">
            <a:avLst/>
          </a:prstGeom>
          <a:noFill/>
          <a:ln>
            <a:noFill/>
          </a:ln>
        </p:spPr>
      </p:pic>
      <p:sp>
        <p:nvSpPr>
          <p:cNvPr id="92" name="Google Shape;92;p14"/>
          <p:cNvSpPr txBox="1"/>
          <p:nvPr/>
        </p:nvSpPr>
        <p:spPr>
          <a:xfrm>
            <a:off x="7866017" y="56115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b="0" i="0" lang="es-MX" sz="1200" u="none" cap="none" strike="noStrike">
                <a:solidFill>
                  <a:schemeClr val="dk1"/>
                </a:solidFill>
                <a:latin typeface="Calibri"/>
                <a:ea typeface="Calibri"/>
                <a:cs typeface="Calibri"/>
                <a:sym typeface="Calibri"/>
              </a:rPr>
              <a:t>Conexiones </a:t>
            </a:r>
            <a:br>
              <a:rPr b="0" i="0" lang="es-MX" sz="1200" u="none" cap="none" strike="noStrike">
                <a:solidFill>
                  <a:schemeClr val="dk1"/>
                </a:solidFill>
                <a:latin typeface="Calibri"/>
                <a:ea typeface="Calibri"/>
                <a:cs typeface="Calibri"/>
                <a:sym typeface="Calibri"/>
              </a:rPr>
            </a:br>
            <a:r>
              <a:rPr b="0" i="0" lang="es-MX" sz="1200" u="none" cap="none" strike="noStrike">
                <a:solidFill>
                  <a:schemeClr val="dk1"/>
                </a:solidFill>
                <a:latin typeface="Calibri"/>
                <a:ea typeface="Calibri"/>
                <a:cs typeface="Calibri"/>
                <a:sym typeface="Calibri"/>
              </a:rPr>
              <a:t>UNAM                          </a:t>
            </a:r>
            <a:br>
              <a:rPr b="0" i="0" lang="es-MX" sz="1200" u="none" cap="none" strike="noStrike">
                <a:solidFill>
                  <a:schemeClr val="dk1"/>
                </a:solidFill>
                <a:latin typeface="Calibri"/>
                <a:ea typeface="Calibri"/>
                <a:cs typeface="Calibri"/>
                <a:sym typeface="Calibri"/>
              </a:rPr>
            </a:br>
            <a:r>
              <a:rPr b="0" i="0" lang="es-MX" sz="1200" u="none" cap="none" strike="noStrike">
                <a:solidFill>
                  <a:schemeClr val="dk1"/>
                </a:solidFill>
                <a:latin typeface="Calibri"/>
                <a:ea typeface="Calibri"/>
                <a:cs typeface="Calibri"/>
                <a:sym typeface="Calibri"/>
              </a:rPr>
              <a:t> Clave 1102</a:t>
            </a:r>
            <a:br>
              <a:rPr b="0" i="0" lang="es-MX" sz="1200" u="none" cap="none" strike="noStrike">
                <a:solidFill>
                  <a:schemeClr val="dk1"/>
                </a:solidFill>
                <a:latin typeface="Calibri"/>
                <a:ea typeface="Calibri"/>
                <a:cs typeface="Calibri"/>
                <a:sym typeface="Calibri"/>
              </a:rPr>
            </a:br>
            <a:br>
              <a:rPr b="0" i="0" lang="es-MX" sz="1200" u="none" cap="none" strike="noStrike">
                <a:solidFill>
                  <a:schemeClr val="dk1"/>
                </a:solidFill>
                <a:latin typeface="Calibri"/>
                <a:ea typeface="Calibri"/>
                <a:cs typeface="Calibri"/>
                <a:sym typeface="Calibri"/>
              </a:rPr>
            </a:br>
            <a:r>
              <a:rPr b="1" i="0" lang="es-MX" sz="1200" u="none" cap="none" strike="noStrike">
                <a:solidFill>
                  <a:schemeClr val="dk1"/>
                </a:solidFill>
                <a:latin typeface="Calibri"/>
                <a:ea typeface="Calibri"/>
                <a:cs typeface="Calibri"/>
                <a:sym typeface="Calibri"/>
              </a:rPr>
              <a:t>4° GRADO</a:t>
            </a:r>
            <a:br>
              <a:rPr b="0" i="0" lang="es-MX"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p:txBody>
      </p:sp>
      <p:sp>
        <p:nvSpPr>
          <p:cNvPr id="93" name="Google Shape;93;p14"/>
          <p:cNvSpPr/>
          <p:nvPr/>
        </p:nvSpPr>
        <p:spPr>
          <a:xfrm>
            <a:off x="1932535" y="1054983"/>
            <a:ext cx="5143075"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s-MX" sz="2400" u="none" cap="none" strike="noStrike">
                <a:solidFill>
                  <a:schemeClr val="dk1"/>
                </a:solidFill>
                <a:latin typeface="Calibri"/>
                <a:ea typeface="Calibri"/>
                <a:cs typeface="Calibri"/>
                <a:sym typeface="Calibri"/>
              </a:rPr>
              <a:t>Justificación y descripción del proyecto</a:t>
            </a:r>
            <a:endParaRPr b="0" i="0" sz="2400" u="none" cap="none" strike="noStrike">
              <a:solidFill>
                <a:schemeClr val="dk1"/>
              </a:solidFill>
              <a:latin typeface="Calibri"/>
              <a:ea typeface="Calibri"/>
              <a:cs typeface="Calibri"/>
              <a:sym typeface="Calibri"/>
            </a:endParaRPr>
          </a:p>
        </p:txBody>
      </p:sp>
      <p:sp>
        <p:nvSpPr>
          <p:cNvPr id="94" name="Google Shape;94;p14"/>
          <p:cNvSpPr txBox="1"/>
          <p:nvPr/>
        </p:nvSpPr>
        <p:spPr>
          <a:xfrm>
            <a:off x="694432" y="1620519"/>
            <a:ext cx="7619279" cy="61555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s-MX" sz="1700" u="none" cap="none" strike="noStrike">
                <a:solidFill>
                  <a:schemeClr val="dk1"/>
                </a:solidFill>
                <a:latin typeface="Calibri"/>
                <a:ea typeface="Calibri"/>
                <a:cs typeface="Calibri"/>
                <a:sym typeface="Calibri"/>
              </a:rPr>
              <a:t>Vivimos en una ciudad de alta peligrosidad sísmica y se pretende conocer la seguridad de la infraestructura de donde el alumnado vive, trabaja, visita y convive. </a:t>
            </a:r>
            <a:endParaRPr sz="1700">
              <a:solidFill>
                <a:schemeClr val="dk1"/>
              </a:solidFill>
              <a:latin typeface="Calibri"/>
              <a:ea typeface="Calibri"/>
              <a:cs typeface="Calibri"/>
              <a:sym typeface="Calibri"/>
            </a:endParaRPr>
          </a:p>
        </p:txBody>
      </p:sp>
      <p:sp>
        <p:nvSpPr>
          <p:cNvPr id="95" name="Google Shape;95;p14"/>
          <p:cNvSpPr txBox="1"/>
          <p:nvPr>
            <p:ph type="title"/>
          </p:nvPr>
        </p:nvSpPr>
        <p:spPr>
          <a:xfrm>
            <a:off x="1329302" y="2286160"/>
            <a:ext cx="6172200" cy="85725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Font typeface="Calibri"/>
              <a:buNone/>
            </a:pPr>
            <a:r>
              <a:rPr b="1" lang="es-MX" sz="2400">
                <a:latin typeface="Calibri"/>
                <a:ea typeface="Calibri"/>
                <a:cs typeface="Calibri"/>
                <a:sym typeface="Calibri"/>
              </a:rPr>
              <a:t>Objetivo general del proyecto y </a:t>
            </a:r>
            <a:br>
              <a:rPr b="1" lang="es-MX" sz="2400">
                <a:latin typeface="Calibri"/>
                <a:ea typeface="Calibri"/>
                <a:cs typeface="Calibri"/>
                <a:sym typeface="Calibri"/>
              </a:rPr>
            </a:br>
            <a:r>
              <a:rPr b="1" lang="es-MX" sz="2400">
                <a:latin typeface="Calibri"/>
                <a:ea typeface="Calibri"/>
                <a:cs typeface="Calibri"/>
                <a:sym typeface="Calibri"/>
              </a:rPr>
              <a:t>de cada una de las asignaturas</a:t>
            </a:r>
            <a:endParaRPr/>
          </a:p>
        </p:txBody>
      </p:sp>
      <p:sp>
        <p:nvSpPr>
          <p:cNvPr id="96" name="Google Shape;96;p14"/>
          <p:cNvSpPr txBox="1"/>
          <p:nvPr>
            <p:ph idx="1" type="body"/>
          </p:nvPr>
        </p:nvSpPr>
        <p:spPr>
          <a:xfrm>
            <a:off x="738051" y="3234961"/>
            <a:ext cx="7824600" cy="3235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700"/>
              <a:buNone/>
            </a:pPr>
            <a:r>
              <a:rPr b="1" lang="es-MX" sz="1700"/>
              <a:t>OBJETIVO GENERAL: </a:t>
            </a:r>
            <a:r>
              <a:rPr lang="es-MX" sz="1700"/>
              <a:t>Que el alumnado se haga consciente del lugar en el que vive y de las características de la ciudad y se prepare para el posible evento de un nuevo sismo.</a:t>
            </a:r>
            <a:endParaRPr b="1" sz="1700"/>
          </a:p>
          <a:p>
            <a:pPr indent="0" lvl="0" marL="0" rtl="0" algn="ctr">
              <a:lnSpc>
                <a:spcPct val="90000"/>
              </a:lnSpc>
              <a:spcBef>
                <a:spcPts val="1000"/>
              </a:spcBef>
              <a:spcAft>
                <a:spcPts val="0"/>
              </a:spcAft>
              <a:buClr>
                <a:schemeClr val="dk1"/>
              </a:buClr>
              <a:buSzPts val="1700"/>
              <a:buNone/>
            </a:pPr>
            <a:r>
              <a:rPr b="1" lang="es-MX" sz="1700"/>
              <a:t>Objetivos por asignaturas</a:t>
            </a:r>
            <a:endParaRPr/>
          </a:p>
          <a:p>
            <a:pPr indent="0" lvl="0" marL="0" rtl="0" algn="l">
              <a:lnSpc>
                <a:spcPct val="90000"/>
              </a:lnSpc>
              <a:spcBef>
                <a:spcPts val="1000"/>
              </a:spcBef>
              <a:spcAft>
                <a:spcPts val="0"/>
              </a:spcAft>
              <a:buClr>
                <a:schemeClr val="dk1"/>
              </a:buClr>
              <a:buSzPts val="1700"/>
              <a:buNone/>
            </a:pPr>
            <a:r>
              <a:rPr b="1" lang="es-MX" sz="1700"/>
              <a:t>Geografía: </a:t>
            </a:r>
            <a:r>
              <a:rPr lang="es-MX" sz="1700"/>
              <a:t>Investigar sobre los tipos de subsuelo en la CDMX y sobre el impacto de la extracción de agua del subsuelo en los sismos. Visitar algunas zonas siniestras de sismos anteriores y comparar en mapas tipo y estabilidad del terreno. </a:t>
            </a:r>
            <a:endParaRPr/>
          </a:p>
          <a:p>
            <a:pPr indent="0" lvl="0" marL="0" rtl="0" algn="l">
              <a:lnSpc>
                <a:spcPct val="90000"/>
              </a:lnSpc>
              <a:spcBef>
                <a:spcPts val="1000"/>
              </a:spcBef>
              <a:spcAft>
                <a:spcPts val="0"/>
              </a:spcAft>
              <a:buClr>
                <a:schemeClr val="dk1"/>
              </a:buClr>
              <a:buSzPts val="1700"/>
              <a:buNone/>
            </a:pPr>
            <a:r>
              <a:rPr b="1" lang="es-MX" sz="1700"/>
              <a:t>Educación física: </a:t>
            </a:r>
            <a:r>
              <a:rPr lang="es-MX" sz="1700"/>
              <a:t>Disminuir la velocidad de reacción ante un sismo y aprender qué hacer antes, durante y después de un sismo.</a:t>
            </a:r>
            <a:endParaRPr sz="1700"/>
          </a:p>
          <a:p>
            <a:pPr indent="0" lvl="0" marL="0" rtl="0" algn="l">
              <a:lnSpc>
                <a:spcPct val="90000"/>
              </a:lnSpc>
              <a:spcBef>
                <a:spcPts val="1000"/>
              </a:spcBef>
              <a:spcAft>
                <a:spcPts val="0"/>
              </a:spcAft>
              <a:buClr>
                <a:schemeClr val="dk1"/>
              </a:buClr>
              <a:buSzPts val="1700"/>
              <a:buNone/>
            </a:pPr>
            <a:r>
              <a:rPr b="1" lang="es-MX" sz="1700"/>
              <a:t>Inglés: </a:t>
            </a:r>
            <a:r>
              <a:rPr lang="es-MX" sz="1700"/>
              <a:t>Reconocer el dolor que se siente ante una pérdida. Ser capaces de reconocer y reaccionar ante una emergencia en un país de habla inglesa. Analizar y determinar cuáles podrían ser las mejoras en el protocolo de seguridad del colegio. </a:t>
            </a:r>
            <a:endParaRPr b="1" sz="1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pic>
        <p:nvPicPr>
          <p:cNvPr descr="http://mexicanaamericana.edu.mx/web/wp-content/uploads/2018/06/ok-logo.png" id="247" name="Google Shape;247;p32"/>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248" name="Google Shape;248;p32"/>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249" name="Google Shape;249;p32"/>
          <p:cNvSpPr txBox="1"/>
          <p:nvPr/>
        </p:nvSpPr>
        <p:spPr>
          <a:xfrm>
            <a:off x="2362201" y="207969"/>
            <a:ext cx="4800600" cy="153503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Infografías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Primera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Textos en inglés traídos por los alumnos sobre lo estudiado en geografía</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id="250" name="Google Shape;250;p32"/>
          <p:cNvPicPr preferRelativeResize="0"/>
          <p:nvPr/>
        </p:nvPicPr>
        <p:blipFill rotWithShape="1">
          <a:blip r:embed="rId4">
            <a:alphaModFix/>
          </a:blip>
          <a:srcRect b="0" l="0" r="0" t="0"/>
          <a:stretch/>
        </p:blipFill>
        <p:spPr>
          <a:xfrm rot="-5400000">
            <a:off x="4110991" y="2123259"/>
            <a:ext cx="5212080" cy="3909060"/>
          </a:xfrm>
          <a:prstGeom prst="rect">
            <a:avLst/>
          </a:prstGeom>
          <a:noFill/>
          <a:ln>
            <a:noFill/>
          </a:ln>
        </p:spPr>
      </p:pic>
      <p:pic>
        <p:nvPicPr>
          <p:cNvPr id="251" name="Google Shape;251;p32"/>
          <p:cNvPicPr preferRelativeResize="0"/>
          <p:nvPr/>
        </p:nvPicPr>
        <p:blipFill rotWithShape="1">
          <a:blip r:embed="rId5">
            <a:alphaModFix/>
          </a:blip>
          <a:srcRect b="0" l="0" r="0" t="0"/>
          <a:stretch/>
        </p:blipFill>
        <p:spPr>
          <a:xfrm rot="-5400000">
            <a:off x="-88997" y="2120189"/>
            <a:ext cx="5187519" cy="389064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pic>
        <p:nvPicPr>
          <p:cNvPr descr="http://mexicanaamericana.edu.mx/web/wp-content/uploads/2018/06/ok-logo.png" id="256" name="Google Shape;256;p33"/>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257" name="Google Shape;257;p33"/>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258" name="Google Shape;258;p33"/>
          <p:cNvSpPr txBox="1"/>
          <p:nvPr/>
        </p:nvSpPr>
        <p:spPr>
          <a:xfrm>
            <a:off x="2362201" y="207969"/>
            <a:ext cx="4800600" cy="153503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Infografías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Primera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Textos en inglés traídos por los alumnos sobre lo estudiado en geografía</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id="259" name="Google Shape;259;p33"/>
          <p:cNvPicPr preferRelativeResize="0"/>
          <p:nvPr/>
        </p:nvPicPr>
        <p:blipFill rotWithShape="1">
          <a:blip r:embed="rId4">
            <a:alphaModFix/>
          </a:blip>
          <a:srcRect b="0" l="0" r="0" t="0"/>
          <a:stretch/>
        </p:blipFill>
        <p:spPr>
          <a:xfrm>
            <a:off x="255698" y="2098765"/>
            <a:ext cx="2929346" cy="3905794"/>
          </a:xfrm>
          <a:prstGeom prst="rect">
            <a:avLst/>
          </a:prstGeom>
          <a:noFill/>
          <a:ln>
            <a:noFill/>
          </a:ln>
        </p:spPr>
      </p:pic>
      <p:pic>
        <p:nvPicPr>
          <p:cNvPr id="260" name="Google Shape;260;p33"/>
          <p:cNvPicPr preferRelativeResize="0"/>
          <p:nvPr/>
        </p:nvPicPr>
        <p:blipFill rotWithShape="1">
          <a:blip r:embed="rId5">
            <a:alphaModFix/>
          </a:blip>
          <a:srcRect b="0" l="0" r="0" t="0"/>
          <a:stretch/>
        </p:blipFill>
        <p:spPr>
          <a:xfrm rot="-5400000">
            <a:off x="2696820" y="2586989"/>
            <a:ext cx="3905793" cy="2929345"/>
          </a:xfrm>
          <a:prstGeom prst="rect">
            <a:avLst/>
          </a:prstGeom>
          <a:noFill/>
          <a:ln>
            <a:noFill/>
          </a:ln>
        </p:spPr>
      </p:pic>
      <p:pic>
        <p:nvPicPr>
          <p:cNvPr id="261" name="Google Shape;261;p33"/>
          <p:cNvPicPr preferRelativeResize="0"/>
          <p:nvPr/>
        </p:nvPicPr>
        <p:blipFill rotWithShape="1">
          <a:blip r:embed="rId6">
            <a:alphaModFix/>
          </a:blip>
          <a:srcRect b="0" l="0" r="0" t="0"/>
          <a:stretch/>
        </p:blipFill>
        <p:spPr>
          <a:xfrm>
            <a:off x="6119404" y="2125614"/>
            <a:ext cx="2909208" cy="387894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pic>
        <p:nvPicPr>
          <p:cNvPr descr="http://mexicanaamericana.edu.mx/web/wp-content/uploads/2018/06/ok-logo.png" id="266" name="Google Shape;266;p34"/>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267" name="Google Shape;267;p34"/>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268" name="Google Shape;268;p34"/>
          <p:cNvSpPr txBox="1"/>
          <p:nvPr/>
        </p:nvSpPr>
        <p:spPr>
          <a:xfrm>
            <a:off x="2362201" y="207969"/>
            <a:ext cx="4800600" cy="124649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Infografías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Primera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Glosario e ideas principales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id="269" name="Google Shape;269;p34"/>
          <p:cNvPicPr preferRelativeResize="0"/>
          <p:nvPr/>
        </p:nvPicPr>
        <p:blipFill rotWithShape="1">
          <a:blip r:embed="rId4">
            <a:alphaModFix/>
          </a:blip>
          <a:srcRect b="0" l="0" r="0" t="0"/>
          <a:stretch/>
        </p:blipFill>
        <p:spPr>
          <a:xfrm rot="10800000">
            <a:off x="1232986" y="1306285"/>
            <a:ext cx="6839132" cy="51293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pic>
        <p:nvPicPr>
          <p:cNvPr descr="http://mexicanaamericana.edu.mx/web/wp-content/uploads/2018/06/ok-logo.png" id="274" name="Google Shape;274;p35"/>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275" name="Google Shape;275;p35"/>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276" name="Google Shape;276;p35"/>
          <p:cNvSpPr txBox="1"/>
          <p:nvPr/>
        </p:nvSpPr>
        <p:spPr>
          <a:xfrm>
            <a:off x="2362201" y="207969"/>
            <a:ext cx="4800600" cy="124649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Infografías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Primera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clase de lo más significativo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pic>
        <p:nvPicPr>
          <p:cNvPr descr="http://mexicanaamericana.edu.mx/web/wp-content/uploads/2018/06/ok-logo.png" id="281" name="Google Shape;281;p36"/>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282" name="Google Shape;282;p36"/>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283" name="Google Shape;283;p36"/>
          <p:cNvSpPr txBox="1"/>
          <p:nvPr/>
        </p:nvSpPr>
        <p:spPr>
          <a:xfrm>
            <a:off x="2362201" y="207969"/>
            <a:ext cx="4800600" cy="95795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Infografías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Primera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sp>
        <p:nvSpPr>
          <p:cNvPr id="284" name="Google Shape;284;p36"/>
          <p:cNvSpPr txBox="1"/>
          <p:nvPr/>
        </p:nvSpPr>
        <p:spPr>
          <a:xfrm>
            <a:off x="940526" y="2734491"/>
            <a:ext cx="7506789" cy="193899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DESCRIPCIÓN DEL CIERRE DE LA ACTIVIDAD: </a:t>
            </a:r>
            <a:r>
              <a:rPr lang="es-MX" sz="2000">
                <a:solidFill>
                  <a:schemeClr val="dk1"/>
                </a:solidFill>
                <a:latin typeface="Calibri"/>
                <a:ea typeface="Calibri"/>
                <a:cs typeface="Calibri"/>
                <a:sym typeface="Calibri"/>
              </a:rPr>
              <a:t>Las infografías finales, una vez corregidas, se presentarán en clase y serán explicadas por los miembros de cada equipo al resto de la clase. Finalmente, serán expuestas en los pasillos del colegio para que el resto del alumnado pueda tener acceso a la información que han aprendido los alumnos sobre sismos. </a:t>
            </a:r>
            <a:endParaRPr b="1" sz="20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pic>
        <p:nvPicPr>
          <p:cNvPr descr="http://mexicanaamericana.edu.mx/web/wp-content/uploads/2018/06/ok-logo.png" id="289" name="Google Shape;289;p37"/>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290" name="Google Shape;290;p37"/>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291" name="Google Shape;291;p37"/>
          <p:cNvSpPr txBox="1"/>
          <p:nvPr/>
        </p:nvSpPr>
        <p:spPr>
          <a:xfrm>
            <a:off x="2362201" y="207969"/>
            <a:ext cx="4800600" cy="124649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Infografías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Primera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Producto final</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id="292" name="Google Shape;292;p37"/>
          <p:cNvPicPr preferRelativeResize="0"/>
          <p:nvPr/>
        </p:nvPicPr>
        <p:blipFill rotWithShape="1">
          <a:blip r:embed="rId4">
            <a:alphaModFix/>
          </a:blip>
          <a:srcRect b="0" l="0" r="0" t="0"/>
          <a:stretch/>
        </p:blipFill>
        <p:spPr>
          <a:xfrm>
            <a:off x="360318" y="1148506"/>
            <a:ext cx="1705791" cy="5556616"/>
          </a:xfrm>
          <a:prstGeom prst="rect">
            <a:avLst/>
          </a:prstGeom>
          <a:noFill/>
          <a:ln>
            <a:noFill/>
          </a:ln>
        </p:spPr>
      </p:pic>
      <p:pic>
        <p:nvPicPr>
          <p:cNvPr id="293" name="Google Shape;293;p37"/>
          <p:cNvPicPr preferRelativeResize="0"/>
          <p:nvPr/>
        </p:nvPicPr>
        <p:blipFill rotWithShape="1">
          <a:blip r:embed="rId5">
            <a:alphaModFix/>
          </a:blip>
          <a:srcRect b="0" l="0" r="0" t="0"/>
          <a:stretch/>
        </p:blipFill>
        <p:spPr>
          <a:xfrm>
            <a:off x="2313758" y="1305119"/>
            <a:ext cx="2060448" cy="5151120"/>
          </a:xfrm>
          <a:prstGeom prst="rect">
            <a:avLst/>
          </a:prstGeom>
          <a:noFill/>
          <a:ln>
            <a:noFill/>
          </a:ln>
        </p:spPr>
      </p:pic>
      <p:pic>
        <p:nvPicPr>
          <p:cNvPr id="294" name="Google Shape;294;p37"/>
          <p:cNvPicPr preferRelativeResize="0"/>
          <p:nvPr/>
        </p:nvPicPr>
        <p:blipFill rotWithShape="1">
          <a:blip r:embed="rId6">
            <a:alphaModFix/>
          </a:blip>
          <a:srcRect b="0" l="0" r="0" t="0"/>
          <a:stretch/>
        </p:blipFill>
        <p:spPr>
          <a:xfrm>
            <a:off x="4621856" y="1321372"/>
            <a:ext cx="2047446" cy="5118615"/>
          </a:xfrm>
          <a:prstGeom prst="rect">
            <a:avLst/>
          </a:prstGeom>
          <a:noFill/>
          <a:ln>
            <a:noFill/>
          </a:ln>
        </p:spPr>
      </p:pic>
      <p:pic>
        <p:nvPicPr>
          <p:cNvPr id="295" name="Google Shape;295;p37"/>
          <p:cNvPicPr preferRelativeResize="0"/>
          <p:nvPr/>
        </p:nvPicPr>
        <p:blipFill rotWithShape="1">
          <a:blip r:embed="rId7">
            <a:alphaModFix/>
          </a:blip>
          <a:srcRect b="0" l="0" r="0" t="0"/>
          <a:stretch/>
        </p:blipFill>
        <p:spPr>
          <a:xfrm>
            <a:off x="6869072" y="1078837"/>
            <a:ext cx="1889387" cy="577916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pic>
        <p:nvPicPr>
          <p:cNvPr descr="http://mexicanaamericana.edu.mx/web/wp-content/uploads/2018/06/ok-logo.png" id="300" name="Google Shape;300;p38"/>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301" name="Google Shape;301;p38"/>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302" name="Google Shape;302;p38"/>
          <p:cNvSpPr txBox="1"/>
          <p:nvPr/>
        </p:nvSpPr>
        <p:spPr>
          <a:xfrm>
            <a:off x="2362201" y="207969"/>
            <a:ext cx="4800600" cy="124649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Infografías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Primera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de infografías en clase</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id="303" name="Google Shape;303;p38"/>
          <p:cNvPicPr preferRelativeResize="0"/>
          <p:nvPr/>
        </p:nvPicPr>
        <p:blipFill rotWithShape="1">
          <a:blip r:embed="rId4">
            <a:alphaModFix/>
          </a:blip>
          <a:srcRect b="0" l="0" r="0" t="0"/>
          <a:stretch/>
        </p:blipFill>
        <p:spPr>
          <a:xfrm>
            <a:off x="487680" y="1541417"/>
            <a:ext cx="4267200" cy="3200400"/>
          </a:xfrm>
          <a:prstGeom prst="rect">
            <a:avLst/>
          </a:prstGeom>
          <a:noFill/>
          <a:ln>
            <a:noFill/>
          </a:ln>
        </p:spPr>
      </p:pic>
      <p:pic>
        <p:nvPicPr>
          <p:cNvPr id="304" name="Google Shape;304;p38"/>
          <p:cNvPicPr preferRelativeResize="0"/>
          <p:nvPr/>
        </p:nvPicPr>
        <p:blipFill rotWithShape="1">
          <a:blip r:embed="rId5">
            <a:alphaModFix/>
          </a:blip>
          <a:srcRect b="0" l="0" r="0" t="0"/>
          <a:stretch/>
        </p:blipFill>
        <p:spPr>
          <a:xfrm>
            <a:off x="4275908" y="3176319"/>
            <a:ext cx="4406537" cy="33049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pic>
        <p:nvPicPr>
          <p:cNvPr descr="http://mexicanaamericana.edu.mx/web/wp-content/uploads/2018/06/ok-logo.png" id="309" name="Google Shape;309;p39"/>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310" name="Google Shape;310;p39"/>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311" name="Google Shape;311;p39"/>
          <p:cNvSpPr txBox="1"/>
          <p:nvPr/>
        </p:nvSpPr>
        <p:spPr>
          <a:xfrm>
            <a:off x="2362201" y="207969"/>
            <a:ext cx="4800600" cy="124649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Infografías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Primera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Exposición en el colegio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id="312" name="Google Shape;312;p39"/>
          <p:cNvPicPr preferRelativeResize="0"/>
          <p:nvPr/>
        </p:nvPicPr>
        <p:blipFill rotWithShape="1">
          <a:blip r:embed="rId4">
            <a:alphaModFix/>
          </a:blip>
          <a:srcRect b="0" l="0" r="0" t="0"/>
          <a:stretch/>
        </p:blipFill>
        <p:spPr>
          <a:xfrm>
            <a:off x="1156064" y="1240972"/>
            <a:ext cx="3206929" cy="2405197"/>
          </a:xfrm>
          <a:prstGeom prst="rect">
            <a:avLst/>
          </a:prstGeom>
          <a:noFill/>
          <a:ln>
            <a:noFill/>
          </a:ln>
        </p:spPr>
      </p:pic>
      <p:pic>
        <p:nvPicPr>
          <p:cNvPr id="313" name="Google Shape;313;p39"/>
          <p:cNvPicPr preferRelativeResize="0"/>
          <p:nvPr/>
        </p:nvPicPr>
        <p:blipFill rotWithShape="1">
          <a:blip r:embed="rId5">
            <a:alphaModFix/>
          </a:blip>
          <a:srcRect b="0" l="0" r="0" t="0"/>
          <a:stretch/>
        </p:blipFill>
        <p:spPr>
          <a:xfrm>
            <a:off x="4865915" y="1227908"/>
            <a:ext cx="3224347" cy="2418261"/>
          </a:xfrm>
          <a:prstGeom prst="rect">
            <a:avLst/>
          </a:prstGeom>
          <a:noFill/>
          <a:ln>
            <a:noFill/>
          </a:ln>
        </p:spPr>
      </p:pic>
      <p:pic>
        <p:nvPicPr>
          <p:cNvPr id="314" name="Google Shape;314;p39"/>
          <p:cNvPicPr preferRelativeResize="0"/>
          <p:nvPr/>
        </p:nvPicPr>
        <p:blipFill rotWithShape="1">
          <a:blip r:embed="rId6">
            <a:alphaModFix/>
          </a:blip>
          <a:srcRect b="0" l="0" r="0" t="0"/>
          <a:stretch/>
        </p:blipFill>
        <p:spPr>
          <a:xfrm>
            <a:off x="3471998" y="3739605"/>
            <a:ext cx="2162447" cy="288326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pic>
        <p:nvPicPr>
          <p:cNvPr descr="http://mexicanaamericana.edu.mx/web/wp-content/uploads/2018/06/ok-logo.png" id="319" name="Google Shape;319;p40"/>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320" name="Google Shape;320;p40"/>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321" name="Google Shape;321;p40"/>
          <p:cNvSpPr txBox="1"/>
          <p:nvPr/>
        </p:nvSpPr>
        <p:spPr>
          <a:xfrm>
            <a:off x="2362201" y="207969"/>
            <a:ext cx="4800600" cy="95795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Infografías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Primera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sp>
        <p:nvSpPr>
          <p:cNvPr id="322" name="Google Shape;322;p40"/>
          <p:cNvSpPr txBox="1"/>
          <p:nvPr/>
        </p:nvSpPr>
        <p:spPr>
          <a:xfrm>
            <a:off x="609599" y="1062564"/>
            <a:ext cx="8010798" cy="59400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DESCRIPCIÓN DE LO QUE SE HARÁ CON LOS RESULTADOS DE LA ACTIVIDAD: </a:t>
            </a:r>
            <a:r>
              <a:rPr lang="es-MX" sz="2000">
                <a:solidFill>
                  <a:schemeClr val="dk1"/>
                </a:solidFill>
                <a:latin typeface="Calibri"/>
                <a:ea typeface="Calibri"/>
                <a:cs typeface="Calibri"/>
                <a:sym typeface="Calibri"/>
              </a:rPr>
              <a:t>Se redactará junto con los alumnos una serie de recomendaciones al colegio relativas a una mejora en las medidas de seguridad en caso de sismos. Dichas recomendaciones serán firmadas por el alumnado y por los profesores implicados en el proyecto y serán entregados a las autoridades del colegio.</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ANÁLISIS. CONTRASTACIÓN DE LO ESPERADO Y LO SUCEDIDO. </a:t>
            </a:r>
            <a:r>
              <a:rPr lang="es-MX" sz="2000">
                <a:solidFill>
                  <a:schemeClr val="dk1"/>
                </a:solidFill>
                <a:latin typeface="Calibri"/>
                <a:ea typeface="Calibri"/>
                <a:cs typeface="Calibri"/>
                <a:sym typeface="Calibri"/>
              </a:rPr>
              <a:t>Nos sorprendieron muchas de las infografías que presentaron los alumnos por su creatividad y contenido. </a:t>
            </a:r>
            <a:endParaRPr sz="20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000"/>
              <a:buFont typeface="Calibri"/>
              <a:buAutoNum type="arabicPeriod"/>
            </a:pPr>
            <a:r>
              <a:rPr b="1" lang="es-MX" sz="2000">
                <a:solidFill>
                  <a:schemeClr val="dk1"/>
                </a:solidFill>
                <a:latin typeface="Calibri"/>
                <a:ea typeface="Calibri"/>
                <a:cs typeface="Calibri"/>
                <a:sym typeface="Calibri"/>
              </a:rPr>
              <a:t>Logros alcanzados: </a:t>
            </a:r>
            <a:r>
              <a:rPr lang="es-MX" sz="2000">
                <a:solidFill>
                  <a:schemeClr val="dk1"/>
                </a:solidFill>
                <a:latin typeface="Calibri"/>
                <a:ea typeface="Calibri"/>
                <a:cs typeface="Calibri"/>
                <a:sym typeface="Calibri"/>
              </a:rPr>
              <a:t>El alumnado adquirió un conocimiento claro sobre los tipos de suelo de la CDMX y el efecto de la extracción de agua en los sismos. Además, aprendieron con más detalle qué hacer antes, durante y después de un sismo. </a:t>
            </a:r>
            <a:endParaRPr/>
          </a:p>
          <a:p>
            <a:pPr indent="-457200" lvl="0" marL="457200" marR="0" rtl="0" algn="l">
              <a:spcBef>
                <a:spcPts val="0"/>
              </a:spcBef>
              <a:spcAft>
                <a:spcPts val="0"/>
              </a:spcAft>
              <a:buClr>
                <a:schemeClr val="dk1"/>
              </a:buClr>
              <a:buSzPts val="2000"/>
              <a:buFont typeface="Calibri"/>
              <a:buAutoNum type="arabicPeriod"/>
            </a:pPr>
            <a:r>
              <a:rPr b="1" lang="es-MX" sz="2000">
                <a:solidFill>
                  <a:schemeClr val="dk1"/>
                </a:solidFill>
                <a:latin typeface="Calibri"/>
                <a:ea typeface="Calibri"/>
                <a:cs typeface="Calibri"/>
                <a:sym typeface="Calibri"/>
              </a:rPr>
              <a:t>Aspectos a mejorar: </a:t>
            </a:r>
            <a:r>
              <a:rPr lang="es-MX" sz="2000">
                <a:solidFill>
                  <a:schemeClr val="dk1"/>
                </a:solidFill>
                <a:latin typeface="Calibri"/>
                <a:ea typeface="Calibri"/>
                <a:cs typeface="Calibri"/>
                <a:sym typeface="Calibri"/>
              </a:rPr>
              <a:t>La coordinación entre los profesores de las tres asignaturas se hizo en ocasiones difícil por la dificultad para encontrar un espacio en el que poder coincidir. La calendarización de las actividades podría haber estado mejor organizada. La carga de trabajo de los alumnos en ocasiones fue excesiva. </a:t>
            </a:r>
            <a:endParaRPr b="1"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0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pic>
        <p:nvPicPr>
          <p:cNvPr descr="http://mexicanaamericana.edu.mx/web/wp-content/uploads/2018/06/ok-logo.png" id="327" name="Google Shape;327;p41"/>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328" name="Google Shape;328;p41"/>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329" name="Google Shape;329;p41"/>
          <p:cNvSpPr txBox="1"/>
          <p:nvPr/>
        </p:nvSpPr>
        <p:spPr>
          <a:xfrm>
            <a:off x="2362201" y="207969"/>
            <a:ext cx="4800600" cy="95795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Infografías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Primera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sp>
        <p:nvSpPr>
          <p:cNvPr id="330" name="Google Shape;330;p41"/>
          <p:cNvSpPr txBox="1"/>
          <p:nvPr/>
        </p:nvSpPr>
        <p:spPr>
          <a:xfrm>
            <a:off x="679270" y="2097741"/>
            <a:ext cx="7968341" cy="286232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TOMA DE DECISIONES: </a:t>
            </a:r>
            <a:r>
              <a:rPr lang="es-MX" sz="2000">
                <a:solidFill>
                  <a:schemeClr val="dk1"/>
                </a:solidFill>
                <a:latin typeface="Calibri"/>
                <a:ea typeface="Calibri"/>
                <a:cs typeface="Calibri"/>
                <a:sym typeface="Calibri"/>
              </a:rPr>
              <a:t>Para el próximo curso, intentaremos conformar un equipo interdisciplinario que pueda coincidir en algún momento de la semana para facilitar el proceso  de organización de las actividades interdisciplinarias. </a:t>
            </a:r>
            <a:endParaRPr/>
          </a:p>
          <a:p>
            <a:pPr indent="0" lvl="0" marL="0" marR="0" rtl="0" algn="l">
              <a:spcBef>
                <a:spcPts val="0"/>
              </a:spcBef>
              <a:spcAft>
                <a:spcPts val="0"/>
              </a:spcAft>
              <a:buNone/>
            </a:pPr>
            <a:r>
              <a:rPr lang="es-MX" sz="2000">
                <a:solidFill>
                  <a:schemeClr val="dk1"/>
                </a:solidFill>
                <a:latin typeface="Calibri"/>
                <a:ea typeface="Calibri"/>
                <a:cs typeface="Calibri"/>
                <a:sym typeface="Calibri"/>
              </a:rPr>
              <a:t>Para mejorar en la calendarización de las actividades, también será fundamental la coordinación del equipo de trabajo del profesorado. </a:t>
            </a:r>
            <a:endParaRPr/>
          </a:p>
          <a:p>
            <a:pPr indent="0" lvl="0" marL="0" marR="0" rtl="0" algn="l">
              <a:spcBef>
                <a:spcPts val="0"/>
              </a:spcBef>
              <a:spcAft>
                <a:spcPts val="0"/>
              </a:spcAft>
              <a:buNone/>
            </a:pPr>
            <a:r>
              <a:rPr lang="es-MX" sz="2000">
                <a:solidFill>
                  <a:schemeClr val="dk1"/>
                </a:solidFill>
                <a:latin typeface="Calibri"/>
                <a:ea typeface="Calibri"/>
                <a:cs typeface="Calibri"/>
                <a:sym typeface="Calibri"/>
              </a:rPr>
              <a:t>Para aligerar la carga de trabajo de los alumnos, se planearán horas del laboratorio de informática, de forma que la mayoría de la investigación la puedan realizar en horario escolar. </a:t>
            </a:r>
            <a:endParaRPr sz="20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pic>
        <p:nvPicPr>
          <p:cNvPr descr="http://mexicanaamericana.edu.mx/web/wp-content/uploads/2018/06/ok-logo.png" id="101" name="Google Shape;101;p15"/>
          <p:cNvPicPr preferRelativeResize="0"/>
          <p:nvPr/>
        </p:nvPicPr>
        <p:blipFill rotWithShape="1">
          <a:blip r:embed="rId3">
            <a:alphaModFix/>
          </a:blip>
          <a:srcRect b="0" l="0" r="0" t="0"/>
          <a:stretch/>
        </p:blipFill>
        <p:spPr>
          <a:xfrm>
            <a:off x="238281" y="109402"/>
            <a:ext cx="1662365" cy="831183"/>
          </a:xfrm>
          <a:prstGeom prst="rect">
            <a:avLst/>
          </a:prstGeom>
          <a:noFill/>
          <a:ln>
            <a:noFill/>
          </a:ln>
        </p:spPr>
      </p:pic>
      <p:sp>
        <p:nvSpPr>
          <p:cNvPr id="102" name="Google Shape;102;p15"/>
          <p:cNvSpPr txBox="1"/>
          <p:nvPr/>
        </p:nvSpPr>
        <p:spPr>
          <a:xfrm>
            <a:off x="7933509" y="282514"/>
            <a:ext cx="1016726" cy="90297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103" name="Google Shape;103;p15"/>
          <p:cNvSpPr txBox="1"/>
          <p:nvPr/>
        </p:nvSpPr>
        <p:spPr>
          <a:xfrm>
            <a:off x="2353491" y="399292"/>
            <a:ext cx="4800600" cy="66941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del proyecto Conexiones. Actividad interdisciplinaria de inicio.</a:t>
            </a:r>
            <a:endParaRPr/>
          </a:p>
        </p:txBody>
      </p:sp>
      <p:sp>
        <p:nvSpPr>
          <p:cNvPr id="104" name="Google Shape;104;p15"/>
          <p:cNvSpPr txBox="1"/>
          <p:nvPr/>
        </p:nvSpPr>
        <p:spPr>
          <a:xfrm>
            <a:off x="727166" y="1253491"/>
            <a:ext cx="7883434" cy="59400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OBJETIVO: </a:t>
            </a:r>
            <a:r>
              <a:rPr lang="es-MX" sz="2000">
                <a:solidFill>
                  <a:schemeClr val="dk1"/>
                </a:solidFill>
                <a:latin typeface="Calibri"/>
                <a:ea typeface="Calibri"/>
                <a:cs typeface="Calibri"/>
                <a:sym typeface="Calibri"/>
              </a:rPr>
              <a:t>Que el alumnado entre en contacto en el proyecto y se empiece a plantear cuestionamientos sobre el tema sobre el que van a trabajar.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GRADO: </a:t>
            </a:r>
            <a:r>
              <a:rPr lang="es-MX" sz="2000">
                <a:solidFill>
                  <a:schemeClr val="dk1"/>
                </a:solidFill>
                <a:latin typeface="Calibri"/>
                <a:ea typeface="Calibri"/>
                <a:cs typeface="Calibri"/>
                <a:sym typeface="Calibri"/>
              </a:rPr>
              <a:t>4° grado</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FECHA: </a:t>
            </a:r>
            <a:r>
              <a:rPr lang="es-MX" sz="2000">
                <a:solidFill>
                  <a:schemeClr val="dk1"/>
                </a:solidFill>
                <a:latin typeface="Calibri"/>
                <a:ea typeface="Calibri"/>
                <a:cs typeface="Calibri"/>
                <a:sym typeface="Calibri"/>
              </a:rPr>
              <a:t>Septiembre 2018</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ASIGNATURAS: </a:t>
            </a:r>
            <a:r>
              <a:rPr lang="es-MX" sz="2000">
                <a:solidFill>
                  <a:schemeClr val="dk1"/>
                </a:solidFill>
                <a:latin typeface="Calibri"/>
                <a:ea typeface="Calibri"/>
                <a:cs typeface="Calibri"/>
                <a:sym typeface="Calibri"/>
              </a:rPr>
              <a:t>Geografía, educación física e inglés</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JUSTIFICACIÓN: </a:t>
            </a:r>
            <a:r>
              <a:rPr lang="es-MX" sz="2000">
                <a:solidFill>
                  <a:schemeClr val="dk1"/>
                </a:solidFill>
                <a:latin typeface="Calibri"/>
                <a:ea typeface="Calibri"/>
                <a:cs typeface="Calibri"/>
                <a:sym typeface="Calibri"/>
              </a:rPr>
              <a:t>Planteamos esta actividad como detonante del proyecto. Estaremos los tres profesores implicados en esta actividad de inicio. También será el momento en el que organicemos los equipos de trabajo y en el que se presenten las rúbricas para su calificación en este proyecto.  </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DESCRIPCIÓN DE APERTURA DE LA ACTIVIDAD: </a:t>
            </a:r>
            <a:r>
              <a:rPr lang="es-MX" sz="2000">
                <a:solidFill>
                  <a:schemeClr val="dk1"/>
                </a:solidFill>
                <a:latin typeface="Calibri"/>
                <a:ea typeface="Calibri"/>
                <a:cs typeface="Calibri"/>
                <a:sym typeface="Calibri"/>
              </a:rPr>
              <a:t>Uno de los profesores implicados explicará qué es el Proyecto Conexiones y cuál es el proyecto en el que vamos a estar trabajando en estas asignaturas.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DESCRIPCIÓN DEL DESARROLLO DE LA ACTIVIDAD: </a:t>
            </a:r>
            <a:r>
              <a:rPr lang="es-MX" sz="2000">
                <a:solidFill>
                  <a:schemeClr val="dk1"/>
                </a:solidFill>
                <a:latin typeface="Calibri"/>
                <a:ea typeface="Calibri"/>
                <a:cs typeface="Calibri"/>
                <a:sym typeface="Calibri"/>
              </a:rPr>
              <a:t>Se mostrará al alumnado un PowerPoint en el que se hará referencia a la justificación del proyecto, el objetivo general del mismo y a los objetivos específicos de cada asignatura.</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0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pic>
        <p:nvPicPr>
          <p:cNvPr descr="http://mexicanaamericana.edu.mx/web/wp-content/uploads/2018/06/ok-logo.png" id="335" name="Google Shape;335;p42"/>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336" name="Google Shape;336;p42"/>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337" name="Google Shape;337;p42"/>
          <p:cNvSpPr txBox="1"/>
          <p:nvPr/>
        </p:nvSpPr>
        <p:spPr>
          <a:xfrm>
            <a:off x="2362201" y="207969"/>
            <a:ext cx="4800600" cy="95795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Simulacro de sismo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Segunda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sp>
        <p:nvSpPr>
          <p:cNvPr id="338" name="Google Shape;338;p42"/>
          <p:cNvSpPr txBox="1"/>
          <p:nvPr/>
        </p:nvSpPr>
        <p:spPr>
          <a:xfrm>
            <a:off x="587828" y="1121357"/>
            <a:ext cx="8112035" cy="563231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OBJETIVO: </a:t>
            </a:r>
            <a:r>
              <a:rPr lang="es-MX" sz="2000">
                <a:solidFill>
                  <a:schemeClr val="dk1"/>
                </a:solidFill>
                <a:latin typeface="Calibri"/>
                <a:ea typeface="Calibri"/>
                <a:cs typeface="Calibri"/>
                <a:sym typeface="Calibri"/>
              </a:rPr>
              <a:t>Desarrollar la capacidad de organización del alumnado y la capacidad de visión crítica sobre esa misma organización. Observar cómo se lleva a cabo un simulacro desde la organización para después ser capaces de poder redactar las recomendaciones al colegio. </a:t>
            </a:r>
            <a:endParaRPr b="1" sz="2000">
              <a:solidFill>
                <a:schemeClr val="dk1"/>
              </a:solidFill>
              <a:latin typeface="Calibri"/>
              <a:ea typeface="Calibri"/>
              <a:cs typeface="Calibri"/>
              <a:sym typeface="Calibri"/>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GRADO: </a:t>
            </a:r>
            <a:r>
              <a:rPr lang="es-MX" sz="2000">
                <a:solidFill>
                  <a:schemeClr val="dk1"/>
                </a:solidFill>
                <a:latin typeface="Calibri"/>
                <a:ea typeface="Calibri"/>
                <a:cs typeface="Calibri"/>
                <a:sym typeface="Calibri"/>
              </a:rPr>
              <a:t>4°</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FECHA DE LA ACTIVIDAD: </a:t>
            </a:r>
            <a:r>
              <a:rPr lang="es-MX" sz="2000">
                <a:solidFill>
                  <a:schemeClr val="dk1"/>
                </a:solidFill>
                <a:latin typeface="Calibri"/>
                <a:ea typeface="Calibri"/>
                <a:cs typeface="Calibri"/>
                <a:sym typeface="Calibri"/>
              </a:rPr>
              <a:t>7 de febrero 2019</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ASIGNATURAS PARTICIPANTES: </a:t>
            </a:r>
            <a:endParaRPr b="1" sz="2000">
              <a:solidFill>
                <a:schemeClr val="dk1"/>
              </a:solidFill>
              <a:latin typeface="Calibri"/>
              <a:ea typeface="Calibri"/>
              <a:cs typeface="Calibri"/>
              <a:sym typeface="Calibri"/>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     Educación física: </a:t>
            </a:r>
            <a:r>
              <a:rPr lang="es-MX" sz="2000">
                <a:solidFill>
                  <a:schemeClr val="dk1"/>
                </a:solidFill>
                <a:latin typeface="Calibri"/>
                <a:ea typeface="Calibri"/>
                <a:cs typeface="Calibri"/>
                <a:sym typeface="Calibri"/>
              </a:rPr>
              <a:t>Organización del simulacro con los alumnos.</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     Geografía: </a:t>
            </a:r>
            <a:r>
              <a:rPr lang="es-MX" sz="2000">
                <a:solidFill>
                  <a:schemeClr val="dk1"/>
                </a:solidFill>
                <a:latin typeface="Calibri"/>
                <a:ea typeface="Calibri"/>
                <a:cs typeface="Calibri"/>
                <a:sym typeface="Calibri"/>
              </a:rPr>
              <a:t>Preparación de la información que era relevante para que los alumnos presentaran ante el resto de la comunidad.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    Inglés: </a:t>
            </a:r>
            <a:r>
              <a:rPr lang="es-MX" sz="2000">
                <a:solidFill>
                  <a:schemeClr val="dk1"/>
                </a:solidFill>
                <a:latin typeface="Calibri"/>
                <a:ea typeface="Calibri"/>
                <a:cs typeface="Calibri"/>
                <a:sym typeface="Calibri"/>
              </a:rPr>
              <a:t>Preparación de los alumnos para que pudieran dar las instrucciones en inglés y fueran capaces de explicar el resultado del simulacro y lo aprendido en geografía también en inglés. </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FUENTES DE APOYO:</a:t>
            </a:r>
            <a:endParaRPr/>
          </a:p>
          <a:p>
            <a:pPr indent="0" lvl="0" marL="0" marR="0" rtl="0" algn="l">
              <a:spcBef>
                <a:spcPts val="0"/>
              </a:spcBef>
              <a:spcAft>
                <a:spcPts val="0"/>
              </a:spcAft>
              <a:buNone/>
            </a:pPr>
            <a:r>
              <a:rPr lang="es-MX" sz="2000">
                <a:solidFill>
                  <a:schemeClr val="dk1"/>
                </a:solidFill>
                <a:latin typeface="Calibri"/>
                <a:ea typeface="Calibri"/>
                <a:cs typeface="Calibri"/>
                <a:sym typeface="Calibri"/>
              </a:rPr>
              <a:t>Earthquake Country Alliance (n.d.) ShakeOut Drill Manual: For K-12 Schools. Retrieved from </a:t>
            </a:r>
            <a:r>
              <a:rPr lang="es-MX" sz="2000" u="sng">
                <a:solidFill>
                  <a:schemeClr val="dk1"/>
                </a:solidFill>
                <a:latin typeface="Calibri"/>
                <a:ea typeface="Calibri"/>
                <a:cs typeface="Calibri"/>
                <a:sym typeface="Calibri"/>
              </a:rPr>
              <a:t>https://www.shakeout.org/california/downloads/ShakeOutDrillManualSchools_v2.pdf</a:t>
            </a:r>
            <a:endParaRPr sz="2000" u="sng">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pic>
        <p:nvPicPr>
          <p:cNvPr descr="http://mexicanaamericana.edu.mx/web/wp-content/uploads/2018/06/ok-logo.png" id="343" name="Google Shape;343;p43"/>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344" name="Google Shape;344;p43"/>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345" name="Google Shape;345;p43"/>
          <p:cNvSpPr txBox="1"/>
          <p:nvPr/>
        </p:nvSpPr>
        <p:spPr>
          <a:xfrm>
            <a:off x="2362201" y="207969"/>
            <a:ext cx="4800600" cy="95795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Simulacro de sismo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Segunda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sp>
        <p:nvSpPr>
          <p:cNvPr id="346" name="Google Shape;346;p43"/>
          <p:cNvSpPr txBox="1"/>
          <p:nvPr/>
        </p:nvSpPr>
        <p:spPr>
          <a:xfrm>
            <a:off x="444137" y="1933304"/>
            <a:ext cx="7924800" cy="409342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JUSTIFICACIÓN DE LA ACTIVIDAD: </a:t>
            </a:r>
            <a:r>
              <a:rPr lang="es-MX" sz="2000">
                <a:solidFill>
                  <a:schemeClr val="dk1"/>
                </a:solidFill>
                <a:latin typeface="Calibri"/>
                <a:ea typeface="Calibri"/>
                <a:cs typeface="Calibri"/>
                <a:sym typeface="Calibri"/>
              </a:rPr>
              <a:t>El objetivo de esta actividad es que los alumnos conozcan desde dentro cómo se organiza y cómo el resto del alumnado responde ante el evento de un simulacro de sismo. </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DESCRIPCIÓN DE LA APERTURA DE LA ACTIVIDAD: </a:t>
            </a:r>
            <a:r>
              <a:rPr lang="es-MX" sz="2000">
                <a:solidFill>
                  <a:schemeClr val="dk1"/>
                </a:solidFill>
                <a:latin typeface="Calibri"/>
                <a:ea typeface="Calibri"/>
                <a:cs typeface="Calibri"/>
                <a:sym typeface="Calibri"/>
              </a:rPr>
              <a:t>En la clase de educación física, se plantea a los alumnos la actividad. Se les cuestiona sobre cuál es el propósito de organizar un simulacro en el seno de este proyecto. Los alumnos se ponen de acuerdo para ver cómo organizar el simulacro: dónde se tienen que colocar, quién se encarga de tocar la campana, quién se encarga de tomar el tiempo que les lleva a los alumnos estar en su lugar, quién se colocará dónde para organizar el simulacro, quién va a tomar fotos, quién va a hacer el vídeo y quién va a transmitir la información pertinente al final del evento. </a:t>
            </a:r>
            <a:endParaRPr b="1" sz="2000">
              <a:solidFill>
                <a:srgbClr val="FF0000"/>
              </a:solidFill>
              <a:latin typeface="Calibri"/>
              <a:ea typeface="Calibri"/>
              <a:cs typeface="Calibri"/>
              <a:sym typeface="Calibri"/>
            </a:endParaRPr>
          </a:p>
          <a:p>
            <a:pPr indent="0" lvl="0" marL="0" marR="0" rtl="0" algn="l">
              <a:spcBef>
                <a:spcPts val="0"/>
              </a:spcBef>
              <a:spcAft>
                <a:spcPts val="0"/>
              </a:spcAft>
              <a:buNone/>
            </a:pPr>
            <a:r>
              <a:t/>
            </a:r>
            <a:endParaRPr b="1" sz="20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pic>
        <p:nvPicPr>
          <p:cNvPr descr="http://mexicanaamericana.edu.mx/web/wp-content/uploads/2018/06/ok-logo.png" id="351" name="Google Shape;351;p44"/>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352" name="Google Shape;352;p44"/>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353" name="Google Shape;353;p44"/>
          <p:cNvSpPr txBox="1"/>
          <p:nvPr/>
        </p:nvSpPr>
        <p:spPr>
          <a:xfrm>
            <a:off x="2362201" y="207969"/>
            <a:ext cx="4800600" cy="124649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Simulacro de sismo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Segunda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Apertura de la actividad. Croquis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03.png" id="354" name="Google Shape;354;p44"/>
          <p:cNvPicPr preferRelativeResize="0"/>
          <p:nvPr/>
        </p:nvPicPr>
        <p:blipFill rotWithShape="1">
          <a:blip r:embed="rId4">
            <a:alphaModFix/>
          </a:blip>
          <a:srcRect b="0" l="0" r="0" t="0"/>
          <a:stretch/>
        </p:blipFill>
        <p:spPr>
          <a:xfrm>
            <a:off x="2682241" y="1184367"/>
            <a:ext cx="4376058" cy="546898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pic>
        <p:nvPicPr>
          <p:cNvPr descr="http://mexicanaamericana.edu.mx/web/wp-content/uploads/2018/06/ok-logo.png" id="359" name="Google Shape;359;p45"/>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360" name="Google Shape;360;p45"/>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361" name="Google Shape;361;p45"/>
          <p:cNvSpPr txBox="1"/>
          <p:nvPr/>
        </p:nvSpPr>
        <p:spPr>
          <a:xfrm>
            <a:off x="2362201" y="207969"/>
            <a:ext cx="4800600" cy="124649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Simulacro de sismo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Segunda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Desarrollo de la actividad</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sp>
        <p:nvSpPr>
          <p:cNvPr id="362" name="Google Shape;362;p45"/>
          <p:cNvSpPr txBox="1"/>
          <p:nvPr/>
        </p:nvSpPr>
        <p:spPr>
          <a:xfrm>
            <a:off x="374469" y="1153966"/>
            <a:ext cx="8307977" cy="224676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DESCRIPCIÓN DEL DESARROLLO DE LA ACTIVIDAD: </a:t>
            </a:r>
            <a:r>
              <a:rPr lang="es-MX" sz="2000">
                <a:solidFill>
                  <a:schemeClr val="dk1"/>
                </a:solidFill>
                <a:latin typeface="Calibri"/>
                <a:ea typeface="Calibri"/>
                <a:cs typeface="Calibri"/>
                <a:sym typeface="Calibri"/>
              </a:rPr>
              <a:t>En clase de educación física, los alumnos comentará sobre cuál es el protocolo de emergencia en el colegio en caso de sismo. En la clase de geografía, harán un resumen del proceso de investigación. En la clase de inglés, aprenderán cómo dar las instrucciones en inglés al resto de alumnos, redactarán el protocolo de emergencia en inglés y redactarán la información que prepararon en geografía en inglés. </a:t>
            </a:r>
            <a:endParaRPr b="1" sz="2000">
              <a:solidFill>
                <a:schemeClr val="dk1"/>
              </a:solidFill>
              <a:latin typeface="Calibri"/>
              <a:ea typeface="Calibri"/>
              <a:cs typeface="Calibri"/>
              <a:sym typeface="Calibri"/>
            </a:endParaRPr>
          </a:p>
        </p:txBody>
      </p:sp>
      <p:pic>
        <p:nvPicPr>
          <p:cNvPr descr="C:\Users\Windows\OneDrive\Imágenes\Capturas de pantalla\2019-03-06.png" id="363" name="Google Shape;363;p45"/>
          <p:cNvPicPr preferRelativeResize="0"/>
          <p:nvPr/>
        </p:nvPicPr>
        <p:blipFill rotWithShape="1">
          <a:blip r:embed="rId4">
            <a:alphaModFix/>
          </a:blip>
          <a:srcRect b="0" l="0" r="0" t="0"/>
          <a:stretch/>
        </p:blipFill>
        <p:spPr>
          <a:xfrm>
            <a:off x="87086" y="3400735"/>
            <a:ext cx="8682446" cy="397981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pic>
        <p:nvPicPr>
          <p:cNvPr descr="http://mexicanaamericana.edu.mx/web/wp-content/uploads/2018/06/ok-logo.png" id="368" name="Google Shape;368;p46"/>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369" name="Google Shape;369;p46"/>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370" name="Google Shape;370;p46"/>
          <p:cNvSpPr txBox="1"/>
          <p:nvPr/>
        </p:nvSpPr>
        <p:spPr>
          <a:xfrm>
            <a:off x="2362201" y="207969"/>
            <a:ext cx="4800600" cy="124649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Simulacro de sismo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Segunda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inglés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06 (2).png" id="371" name="Google Shape;371;p46"/>
          <p:cNvPicPr preferRelativeResize="0"/>
          <p:nvPr/>
        </p:nvPicPr>
        <p:blipFill rotWithShape="1">
          <a:blip r:embed="rId4">
            <a:alphaModFix/>
          </a:blip>
          <a:srcRect b="0" l="0" r="0" t="0"/>
          <a:stretch/>
        </p:blipFill>
        <p:spPr>
          <a:xfrm>
            <a:off x="2220686" y="1201783"/>
            <a:ext cx="5077097" cy="554735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pic>
        <p:nvPicPr>
          <p:cNvPr descr="http://mexicanaamericana.edu.mx/web/wp-content/uploads/2018/06/ok-logo.png" id="376" name="Google Shape;376;p47"/>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377" name="Google Shape;377;p47"/>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378" name="Google Shape;378;p47"/>
          <p:cNvSpPr txBox="1"/>
          <p:nvPr/>
        </p:nvSpPr>
        <p:spPr>
          <a:xfrm>
            <a:off x="2362201" y="207969"/>
            <a:ext cx="4800600" cy="124649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Simulacro de sismo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Segunda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Fotografías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id="379" name="Google Shape;379;p47"/>
          <p:cNvPicPr preferRelativeResize="0"/>
          <p:nvPr/>
        </p:nvPicPr>
        <p:blipFill rotWithShape="1">
          <a:blip r:embed="rId4">
            <a:alphaModFix/>
          </a:blip>
          <a:srcRect b="0" l="0" r="0" t="0"/>
          <a:stretch/>
        </p:blipFill>
        <p:spPr>
          <a:xfrm>
            <a:off x="574765" y="1454464"/>
            <a:ext cx="3910149" cy="2932612"/>
          </a:xfrm>
          <a:prstGeom prst="rect">
            <a:avLst/>
          </a:prstGeom>
          <a:noFill/>
          <a:ln>
            <a:noFill/>
          </a:ln>
        </p:spPr>
      </p:pic>
      <p:pic>
        <p:nvPicPr>
          <p:cNvPr id="380" name="Google Shape;380;p47"/>
          <p:cNvPicPr preferRelativeResize="0"/>
          <p:nvPr/>
        </p:nvPicPr>
        <p:blipFill rotWithShape="1">
          <a:blip r:embed="rId5">
            <a:alphaModFix/>
          </a:blip>
          <a:srcRect b="0" l="0" r="0" t="0"/>
          <a:stretch/>
        </p:blipFill>
        <p:spPr>
          <a:xfrm>
            <a:off x="4249783" y="3298371"/>
            <a:ext cx="4119154" cy="308936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pic>
        <p:nvPicPr>
          <p:cNvPr descr="http://mexicanaamericana.edu.mx/web/wp-content/uploads/2018/06/ok-logo.png" id="385" name="Google Shape;385;p48"/>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386" name="Google Shape;386;p48"/>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387" name="Google Shape;387;p48"/>
          <p:cNvSpPr txBox="1"/>
          <p:nvPr/>
        </p:nvSpPr>
        <p:spPr>
          <a:xfrm>
            <a:off x="2362201" y="207969"/>
            <a:ext cx="4800600" cy="124649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Simulacro de sismo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Segunda actividad interdisciplinaria de proceso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Vídeo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Google Shape;392;p49"/>
          <p:cNvSpPr txBox="1"/>
          <p:nvPr>
            <p:ph idx="1" type="body"/>
          </p:nvPr>
        </p:nvSpPr>
        <p:spPr>
          <a:xfrm>
            <a:off x="628650" y="1490870"/>
            <a:ext cx="8008454" cy="5009321"/>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2000"/>
              <a:buNone/>
            </a:pPr>
            <a:r>
              <a:rPr b="1" lang="es-MX" sz="2000">
                <a:latin typeface="Calibri"/>
                <a:ea typeface="Calibri"/>
                <a:cs typeface="Calibri"/>
                <a:sym typeface="Calibri"/>
              </a:rPr>
              <a:t>NOMBRE DE LA ACTIVIDAD:</a:t>
            </a:r>
            <a:endParaRPr/>
          </a:p>
          <a:p>
            <a:pPr indent="0" lvl="0" marL="0" rtl="0" algn="l">
              <a:lnSpc>
                <a:spcPct val="80000"/>
              </a:lnSpc>
              <a:spcBef>
                <a:spcPts val="1000"/>
              </a:spcBef>
              <a:spcAft>
                <a:spcPts val="0"/>
              </a:spcAft>
              <a:buClr>
                <a:schemeClr val="dk1"/>
              </a:buClr>
              <a:buSzPts val="2000"/>
              <a:buNone/>
            </a:pPr>
            <a:r>
              <a:t/>
            </a:r>
            <a:endParaRPr b="1" sz="2000">
              <a:latin typeface="Calibri"/>
              <a:ea typeface="Calibri"/>
              <a:cs typeface="Calibri"/>
              <a:sym typeface="Calibri"/>
            </a:endParaRPr>
          </a:p>
          <a:p>
            <a:pPr indent="0" lvl="0" marL="0" rtl="0" algn="l">
              <a:lnSpc>
                <a:spcPct val="80000"/>
              </a:lnSpc>
              <a:spcBef>
                <a:spcPts val="1000"/>
              </a:spcBef>
              <a:spcAft>
                <a:spcPts val="0"/>
              </a:spcAft>
              <a:buClr>
                <a:schemeClr val="dk1"/>
              </a:buClr>
              <a:buSzPts val="2000"/>
              <a:buNone/>
            </a:pPr>
            <a:r>
              <a:rPr b="1" lang="es-MX" sz="2000">
                <a:latin typeface="Calibri"/>
                <a:ea typeface="Calibri"/>
                <a:cs typeface="Calibri"/>
                <a:sym typeface="Calibri"/>
              </a:rPr>
              <a:t>VISITA A ZONA SINIESTRADA POR SISMO DEL 2017 EN ALGUNAS ALCALDÍAS DE LA CIUDAD DE MÉXICO</a:t>
            </a:r>
            <a:endParaRPr sz="2000">
              <a:latin typeface="Times New Roman"/>
              <a:ea typeface="Times New Roman"/>
              <a:cs typeface="Times New Roman"/>
              <a:sym typeface="Times New Roman"/>
            </a:endParaRPr>
          </a:p>
          <a:p>
            <a:pPr indent="0" lvl="0" marL="0" rtl="0" algn="l">
              <a:lnSpc>
                <a:spcPct val="80000"/>
              </a:lnSpc>
              <a:spcBef>
                <a:spcPts val="1000"/>
              </a:spcBef>
              <a:spcAft>
                <a:spcPts val="0"/>
              </a:spcAft>
              <a:buClr>
                <a:schemeClr val="dk1"/>
              </a:buClr>
              <a:buSzPts val="2000"/>
              <a:buNone/>
            </a:pPr>
            <a:r>
              <a:rPr b="1" lang="es-MX" sz="2000">
                <a:latin typeface="Calibri"/>
                <a:ea typeface="Calibri"/>
                <a:cs typeface="Calibri"/>
                <a:sym typeface="Calibri"/>
              </a:rPr>
              <a:t>OBJETIVO</a:t>
            </a:r>
            <a:r>
              <a:rPr lang="es-MX" sz="2000">
                <a:latin typeface="Calibri"/>
                <a:ea typeface="Calibri"/>
                <a:cs typeface="Calibri"/>
                <a:sym typeface="Calibri"/>
              </a:rPr>
              <a:t>. Identificar las zonas afectadas por el sismo de 2017 en la alcaldía Benito Juárez y planear un cuestionario para entrevistas a las personas afectadas; determinar la ruta a seguir en un plano, distinguir la infraestructura dañada parcial o totalmente, formular las encuestas, evaluar los resultados y presentarlos en el Encuentro Estudiantil de la Escuela Mexicana Americana, entre otros.</a:t>
            </a:r>
            <a:endParaRPr sz="2000">
              <a:latin typeface="Times New Roman"/>
              <a:ea typeface="Times New Roman"/>
              <a:cs typeface="Times New Roman"/>
              <a:sym typeface="Times New Roman"/>
            </a:endParaRPr>
          </a:p>
          <a:p>
            <a:pPr indent="0" lvl="0" marL="0" rtl="0" algn="l">
              <a:lnSpc>
                <a:spcPct val="80000"/>
              </a:lnSpc>
              <a:spcBef>
                <a:spcPts val="1000"/>
              </a:spcBef>
              <a:spcAft>
                <a:spcPts val="0"/>
              </a:spcAft>
              <a:buClr>
                <a:schemeClr val="dk1"/>
              </a:buClr>
              <a:buSzPts val="2000"/>
              <a:buNone/>
            </a:pPr>
            <a:r>
              <a:t/>
            </a:r>
            <a:endParaRPr b="1" sz="2000">
              <a:latin typeface="Calibri"/>
              <a:ea typeface="Calibri"/>
              <a:cs typeface="Calibri"/>
              <a:sym typeface="Calibri"/>
            </a:endParaRPr>
          </a:p>
          <a:p>
            <a:pPr indent="0" lvl="0" marL="0" rtl="0" algn="l">
              <a:lnSpc>
                <a:spcPct val="80000"/>
              </a:lnSpc>
              <a:spcBef>
                <a:spcPts val="1000"/>
              </a:spcBef>
              <a:spcAft>
                <a:spcPts val="0"/>
              </a:spcAft>
              <a:buClr>
                <a:schemeClr val="dk1"/>
              </a:buClr>
              <a:buSzPts val="2000"/>
              <a:buNone/>
            </a:pPr>
            <a:r>
              <a:rPr b="1" lang="es-MX" sz="2000">
                <a:latin typeface="Calibri"/>
                <a:ea typeface="Calibri"/>
                <a:cs typeface="Calibri"/>
                <a:sym typeface="Calibri"/>
              </a:rPr>
              <a:t>GRADO.</a:t>
            </a:r>
            <a:r>
              <a:rPr lang="es-MX" sz="2000">
                <a:latin typeface="Calibri"/>
                <a:ea typeface="Calibri"/>
                <a:cs typeface="Calibri"/>
                <a:sym typeface="Calibri"/>
              </a:rPr>
              <a:t> 4to</a:t>
            </a:r>
            <a:endParaRPr sz="2000">
              <a:latin typeface="Times New Roman"/>
              <a:ea typeface="Times New Roman"/>
              <a:cs typeface="Times New Roman"/>
              <a:sym typeface="Times New Roman"/>
            </a:endParaRPr>
          </a:p>
          <a:p>
            <a:pPr indent="0" lvl="0" marL="0" rtl="0" algn="just">
              <a:lnSpc>
                <a:spcPct val="80000"/>
              </a:lnSpc>
              <a:spcBef>
                <a:spcPts val="1000"/>
              </a:spcBef>
              <a:spcAft>
                <a:spcPts val="0"/>
              </a:spcAft>
              <a:buClr>
                <a:schemeClr val="dk1"/>
              </a:buClr>
              <a:buSzPts val="2000"/>
              <a:buNone/>
            </a:pPr>
            <a:r>
              <a:t/>
            </a:r>
            <a:endParaRPr b="1" sz="2000">
              <a:latin typeface="Calibri"/>
              <a:ea typeface="Calibri"/>
              <a:cs typeface="Calibri"/>
              <a:sym typeface="Calibri"/>
            </a:endParaRPr>
          </a:p>
          <a:p>
            <a:pPr indent="0" lvl="0" marL="0" rtl="0" algn="just">
              <a:lnSpc>
                <a:spcPct val="80000"/>
              </a:lnSpc>
              <a:spcBef>
                <a:spcPts val="1000"/>
              </a:spcBef>
              <a:spcAft>
                <a:spcPts val="0"/>
              </a:spcAft>
              <a:buClr>
                <a:schemeClr val="dk1"/>
              </a:buClr>
              <a:buSzPts val="2000"/>
              <a:buNone/>
            </a:pPr>
            <a:r>
              <a:rPr b="1" lang="es-MX" sz="2000">
                <a:latin typeface="Calibri"/>
                <a:ea typeface="Calibri"/>
                <a:cs typeface="Calibri"/>
                <a:sym typeface="Calibri"/>
              </a:rPr>
              <a:t>FECHA DE ACTIVIDAD:</a:t>
            </a:r>
            <a:r>
              <a:rPr lang="es-MX" sz="2000">
                <a:latin typeface="Calibri"/>
                <a:ea typeface="Calibri"/>
                <a:cs typeface="Calibri"/>
                <a:sym typeface="Calibri"/>
              </a:rPr>
              <a:t> del 8 al 29 de octubre de 2018</a:t>
            </a:r>
            <a:endParaRPr sz="2000">
              <a:latin typeface="Times New Roman"/>
              <a:ea typeface="Times New Roman"/>
              <a:cs typeface="Times New Roman"/>
              <a:sym typeface="Times New Roman"/>
            </a:endParaRPr>
          </a:p>
          <a:p>
            <a:pPr indent="0" lvl="0" marL="0" rtl="0" algn="just">
              <a:lnSpc>
                <a:spcPct val="80000"/>
              </a:lnSpc>
              <a:spcBef>
                <a:spcPts val="1000"/>
              </a:spcBef>
              <a:spcAft>
                <a:spcPts val="0"/>
              </a:spcAft>
              <a:buClr>
                <a:schemeClr val="dk1"/>
              </a:buClr>
              <a:buSzPts val="2000"/>
              <a:buNone/>
            </a:pPr>
            <a:r>
              <a:rPr lang="es-MX" sz="2000">
                <a:latin typeface="Calibri"/>
                <a:ea typeface="Calibri"/>
                <a:cs typeface="Calibri"/>
                <a:sym typeface="Calibri"/>
              </a:rPr>
              <a:t> </a:t>
            </a:r>
            <a:endParaRPr sz="2000">
              <a:latin typeface="Times New Roman"/>
              <a:ea typeface="Times New Roman"/>
              <a:cs typeface="Times New Roman"/>
              <a:sym typeface="Times New Roman"/>
            </a:endParaRPr>
          </a:p>
          <a:p>
            <a:pPr indent="-101600" lvl="0" marL="228600" rtl="0" algn="l">
              <a:lnSpc>
                <a:spcPct val="80000"/>
              </a:lnSpc>
              <a:spcBef>
                <a:spcPts val="1000"/>
              </a:spcBef>
              <a:spcAft>
                <a:spcPts val="0"/>
              </a:spcAft>
              <a:buClr>
                <a:schemeClr val="dk1"/>
              </a:buClr>
              <a:buSzPts val="2000"/>
              <a:buNone/>
            </a:pPr>
            <a:r>
              <a:t/>
            </a:r>
            <a:endParaRPr sz="2000"/>
          </a:p>
        </p:txBody>
      </p:sp>
      <p:pic>
        <p:nvPicPr>
          <p:cNvPr descr="http://mexicanaamericana.edu.mx/web/wp-content/uploads/2018/06/ok-logo.png" id="393" name="Google Shape;393;p49"/>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394" name="Google Shape;394;p49"/>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395" name="Google Shape;395;p49"/>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50"/>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0"/>
              </a:spcBef>
              <a:spcAft>
                <a:spcPts val="0"/>
              </a:spcAft>
              <a:buClr>
                <a:schemeClr val="dk1"/>
              </a:buClr>
              <a:buSzPts val="1979"/>
              <a:buNone/>
            </a:pPr>
            <a:r>
              <a:rPr b="1" lang="es-MX" sz="1979">
                <a:latin typeface="Calibri"/>
                <a:ea typeface="Calibri"/>
                <a:cs typeface="Calibri"/>
                <a:sym typeface="Calibri"/>
              </a:rPr>
              <a:t>ASIGNATURA PARTICIPANTE. </a:t>
            </a:r>
            <a:r>
              <a:rPr lang="es-MX" sz="1979">
                <a:latin typeface="Calibri"/>
                <a:ea typeface="Calibri"/>
                <a:cs typeface="Calibri"/>
                <a:sym typeface="Calibri"/>
              </a:rPr>
              <a:t>Geografía</a:t>
            </a:r>
            <a:endParaRPr sz="1979">
              <a:latin typeface="Times New Roman"/>
              <a:ea typeface="Times New Roman"/>
              <a:cs typeface="Times New Roman"/>
              <a:sym typeface="Times New Roman"/>
            </a:endParaRPr>
          </a:p>
          <a:p>
            <a:pPr indent="0" lvl="0" marL="0" rtl="0" algn="l">
              <a:lnSpc>
                <a:spcPct val="70000"/>
              </a:lnSpc>
              <a:spcBef>
                <a:spcPts val="1000"/>
              </a:spcBef>
              <a:spcAft>
                <a:spcPts val="0"/>
              </a:spcAft>
              <a:buClr>
                <a:schemeClr val="dk1"/>
              </a:buClr>
              <a:buSzPts val="1979"/>
              <a:buNone/>
            </a:pPr>
            <a:r>
              <a:rPr b="1" lang="es-MX" sz="1979">
                <a:latin typeface="Calibri"/>
                <a:ea typeface="Calibri"/>
                <a:cs typeface="Calibri"/>
                <a:sym typeface="Calibri"/>
              </a:rPr>
              <a:t> </a:t>
            </a:r>
            <a:endParaRPr sz="1979">
              <a:latin typeface="Times New Roman"/>
              <a:ea typeface="Times New Roman"/>
              <a:cs typeface="Times New Roman"/>
              <a:sym typeface="Times New Roman"/>
            </a:endParaRPr>
          </a:p>
          <a:p>
            <a:pPr indent="0" lvl="0" marL="0" rtl="0" algn="l">
              <a:lnSpc>
                <a:spcPct val="70000"/>
              </a:lnSpc>
              <a:spcBef>
                <a:spcPts val="1000"/>
              </a:spcBef>
              <a:spcAft>
                <a:spcPts val="0"/>
              </a:spcAft>
              <a:buClr>
                <a:schemeClr val="dk1"/>
              </a:buClr>
              <a:buSzPts val="1979"/>
              <a:buNone/>
            </a:pPr>
            <a:r>
              <a:rPr b="1" lang="es-MX" sz="1979">
                <a:latin typeface="Calibri"/>
                <a:ea typeface="Calibri"/>
                <a:cs typeface="Calibri"/>
                <a:sym typeface="Calibri"/>
              </a:rPr>
              <a:t>FUENTES DE APOYO </a:t>
            </a:r>
            <a:endParaRPr sz="1979">
              <a:latin typeface="Times New Roman"/>
              <a:ea typeface="Times New Roman"/>
              <a:cs typeface="Times New Roman"/>
              <a:sym typeface="Times New Roman"/>
            </a:endParaRPr>
          </a:p>
          <a:p>
            <a:pPr indent="0" lvl="0" marL="0" rtl="0" algn="l">
              <a:lnSpc>
                <a:spcPct val="70000"/>
              </a:lnSpc>
              <a:spcBef>
                <a:spcPts val="1000"/>
              </a:spcBef>
              <a:spcAft>
                <a:spcPts val="0"/>
              </a:spcAft>
              <a:buClr>
                <a:schemeClr val="dk1"/>
              </a:buClr>
              <a:buSzPts val="1980"/>
              <a:buNone/>
            </a:pPr>
            <a:r>
              <a:t/>
            </a:r>
            <a:endParaRPr sz="1979">
              <a:latin typeface="Times New Roman"/>
              <a:ea typeface="Times New Roman"/>
              <a:cs typeface="Times New Roman"/>
              <a:sym typeface="Times New Roman"/>
            </a:endParaRPr>
          </a:p>
          <a:p>
            <a:pPr indent="-342900" lvl="0" marL="342900" rtl="0" algn="l">
              <a:lnSpc>
                <a:spcPct val="70000"/>
              </a:lnSpc>
              <a:spcBef>
                <a:spcPts val="1000"/>
              </a:spcBef>
              <a:spcAft>
                <a:spcPts val="0"/>
              </a:spcAft>
              <a:buClr>
                <a:schemeClr val="dk1"/>
              </a:buClr>
              <a:buSzPts val="1979"/>
              <a:buFont typeface="Noto Sans Symbols"/>
              <a:buChar char="♦"/>
            </a:pPr>
            <a:r>
              <a:rPr b="1" lang="es-MX" sz="1979">
                <a:latin typeface="Calibri"/>
                <a:ea typeface="Calibri"/>
                <a:cs typeface="Calibri"/>
                <a:sym typeface="Calibri"/>
              </a:rPr>
              <a:t>Cuestionarios Para Entrevistas</a:t>
            </a:r>
            <a:endParaRPr sz="1979">
              <a:latin typeface="Times New Roman"/>
              <a:ea typeface="Times New Roman"/>
              <a:cs typeface="Times New Roman"/>
              <a:sym typeface="Times New Roman"/>
            </a:endParaRPr>
          </a:p>
          <a:p>
            <a:pPr indent="-228600" lvl="0" marL="228600" rtl="0" algn="l">
              <a:lnSpc>
                <a:spcPct val="70000"/>
              </a:lnSpc>
              <a:spcBef>
                <a:spcPts val="1000"/>
              </a:spcBef>
              <a:spcAft>
                <a:spcPts val="0"/>
              </a:spcAft>
              <a:buClr>
                <a:schemeClr val="dk1"/>
              </a:buClr>
              <a:buSzPts val="1979"/>
              <a:buChar char="•"/>
            </a:pPr>
            <a:r>
              <a:rPr lang="es-MX" sz="1979">
                <a:latin typeface="Calibri"/>
                <a:ea typeface="Calibri"/>
                <a:cs typeface="Calibri"/>
                <a:sym typeface="Calibri"/>
              </a:rPr>
              <a:t>Elaboración de cuestionarios para trabajo de campo:</a:t>
            </a:r>
            <a:endParaRPr sz="1979">
              <a:latin typeface="Times New Roman"/>
              <a:ea typeface="Times New Roman"/>
              <a:cs typeface="Times New Roman"/>
              <a:sym typeface="Times New Roman"/>
            </a:endParaRPr>
          </a:p>
          <a:p>
            <a:pPr indent="0" lvl="0" marL="0" rtl="0" algn="l">
              <a:lnSpc>
                <a:spcPct val="70000"/>
              </a:lnSpc>
              <a:spcBef>
                <a:spcPts val="1000"/>
              </a:spcBef>
              <a:spcAft>
                <a:spcPts val="0"/>
              </a:spcAft>
              <a:buClr>
                <a:schemeClr val="dk1"/>
              </a:buClr>
              <a:buSzPts val="1979"/>
              <a:buNone/>
            </a:pPr>
            <a:r>
              <a:rPr lang="es-MX" sz="1979">
                <a:latin typeface="Calibri"/>
                <a:ea typeface="Calibri"/>
                <a:cs typeface="Calibri"/>
                <a:sym typeface="Calibri"/>
              </a:rPr>
              <a:t> </a:t>
            </a:r>
            <a:endParaRPr sz="1979">
              <a:latin typeface="Times New Roman"/>
              <a:ea typeface="Times New Roman"/>
              <a:cs typeface="Times New Roman"/>
              <a:sym typeface="Times New Roman"/>
            </a:endParaRPr>
          </a:p>
          <a:p>
            <a:pPr indent="-342900" lvl="0" marL="342900" rtl="0" algn="l">
              <a:lnSpc>
                <a:spcPct val="70000"/>
              </a:lnSpc>
              <a:spcBef>
                <a:spcPts val="1000"/>
              </a:spcBef>
              <a:spcAft>
                <a:spcPts val="0"/>
              </a:spcAft>
              <a:buClr>
                <a:schemeClr val="dk1"/>
              </a:buClr>
              <a:buSzPts val="1979"/>
              <a:buFont typeface="Noto Sans Symbols"/>
              <a:buChar char="♦"/>
            </a:pPr>
            <a:r>
              <a:rPr b="1" lang="es-MX" sz="1979">
                <a:latin typeface="Calibri"/>
                <a:ea typeface="Calibri"/>
                <a:cs typeface="Calibri"/>
                <a:sym typeface="Calibri"/>
              </a:rPr>
              <a:t>Material Cartográfico.</a:t>
            </a:r>
            <a:endParaRPr sz="1979">
              <a:latin typeface="Times New Roman"/>
              <a:ea typeface="Times New Roman"/>
              <a:cs typeface="Times New Roman"/>
              <a:sym typeface="Times New Roman"/>
            </a:endParaRPr>
          </a:p>
          <a:p>
            <a:pPr indent="-228600" lvl="0" marL="228600" rtl="0" algn="l">
              <a:lnSpc>
                <a:spcPct val="70000"/>
              </a:lnSpc>
              <a:spcBef>
                <a:spcPts val="1000"/>
              </a:spcBef>
              <a:spcAft>
                <a:spcPts val="0"/>
              </a:spcAft>
              <a:buClr>
                <a:schemeClr val="dk1"/>
              </a:buClr>
              <a:buSzPts val="1979"/>
              <a:buChar char="•"/>
            </a:pPr>
            <a:r>
              <a:rPr lang="es-MX" sz="1979">
                <a:latin typeface="Calibri"/>
                <a:ea typeface="Calibri"/>
                <a:cs typeface="Calibri"/>
                <a:sym typeface="Calibri"/>
              </a:rPr>
              <a:t>INEGI. Mapas de la Ciudad de México y por Alcaldías.</a:t>
            </a:r>
            <a:endParaRPr sz="1979">
              <a:latin typeface="Times New Roman"/>
              <a:ea typeface="Times New Roman"/>
              <a:cs typeface="Times New Roman"/>
              <a:sym typeface="Times New Roman"/>
            </a:endParaRPr>
          </a:p>
          <a:p>
            <a:pPr indent="-228600" lvl="0" marL="228600" rtl="0" algn="l">
              <a:lnSpc>
                <a:spcPct val="70000"/>
              </a:lnSpc>
              <a:spcBef>
                <a:spcPts val="1000"/>
              </a:spcBef>
              <a:spcAft>
                <a:spcPts val="0"/>
              </a:spcAft>
              <a:buClr>
                <a:schemeClr val="dk1"/>
              </a:buClr>
              <a:buSzPts val="1979"/>
              <a:buChar char="•"/>
            </a:pPr>
            <a:r>
              <a:rPr lang="es-MX" sz="1979">
                <a:latin typeface="Calibri"/>
                <a:ea typeface="Calibri"/>
                <a:cs typeface="Calibri"/>
                <a:sym typeface="Calibri"/>
              </a:rPr>
              <a:t>Guía Roji. (2018). Ciudad de México. 2018. </a:t>
            </a:r>
            <a:endParaRPr sz="1979">
              <a:latin typeface="Times New Roman"/>
              <a:ea typeface="Times New Roman"/>
              <a:cs typeface="Times New Roman"/>
              <a:sym typeface="Times New Roman"/>
            </a:endParaRPr>
          </a:p>
          <a:p>
            <a:pPr indent="-102870" lvl="0" marL="228600" rtl="0" algn="l">
              <a:lnSpc>
                <a:spcPct val="70000"/>
              </a:lnSpc>
              <a:spcBef>
                <a:spcPts val="1000"/>
              </a:spcBef>
              <a:spcAft>
                <a:spcPts val="0"/>
              </a:spcAft>
              <a:buClr>
                <a:schemeClr val="dk1"/>
              </a:buClr>
              <a:buSzPts val="1980"/>
              <a:buNone/>
            </a:pPr>
            <a:r>
              <a:t/>
            </a:r>
            <a:endParaRPr sz="1979">
              <a:latin typeface="Times New Roman"/>
              <a:ea typeface="Times New Roman"/>
              <a:cs typeface="Times New Roman"/>
              <a:sym typeface="Times New Roman"/>
            </a:endParaRPr>
          </a:p>
          <a:p>
            <a:pPr indent="-342900" lvl="0" marL="342900" rtl="0" algn="l">
              <a:lnSpc>
                <a:spcPct val="70000"/>
              </a:lnSpc>
              <a:spcBef>
                <a:spcPts val="1000"/>
              </a:spcBef>
              <a:spcAft>
                <a:spcPts val="0"/>
              </a:spcAft>
              <a:buClr>
                <a:schemeClr val="dk1"/>
              </a:buClr>
              <a:buSzPts val="1979"/>
              <a:buFont typeface="Noto Sans Symbols"/>
              <a:buChar char="♦"/>
            </a:pPr>
            <a:r>
              <a:rPr b="1" lang="es-MX" sz="1979">
                <a:latin typeface="Calibri"/>
                <a:ea typeface="Calibri"/>
                <a:cs typeface="Calibri"/>
                <a:sym typeface="Calibri"/>
              </a:rPr>
              <a:t>Bibliografía.</a:t>
            </a:r>
            <a:endParaRPr sz="1979">
              <a:latin typeface="Times New Roman"/>
              <a:ea typeface="Times New Roman"/>
              <a:cs typeface="Times New Roman"/>
              <a:sym typeface="Times New Roman"/>
            </a:endParaRPr>
          </a:p>
          <a:p>
            <a:pPr indent="0" lvl="0" marL="0" rtl="0" algn="l">
              <a:lnSpc>
                <a:spcPct val="70000"/>
              </a:lnSpc>
              <a:spcBef>
                <a:spcPts val="1000"/>
              </a:spcBef>
              <a:spcAft>
                <a:spcPts val="0"/>
              </a:spcAft>
              <a:buClr>
                <a:schemeClr val="dk1"/>
              </a:buClr>
              <a:buSzPts val="1540"/>
              <a:buNone/>
            </a:pPr>
            <a:r>
              <a:rPr b="1" lang="es-MX" sz="1540">
                <a:latin typeface="Calibri"/>
                <a:ea typeface="Calibri"/>
                <a:cs typeface="Calibri"/>
                <a:sym typeface="Calibri"/>
              </a:rPr>
              <a:t> </a:t>
            </a:r>
            <a:endParaRPr sz="880">
              <a:latin typeface="Times New Roman"/>
              <a:ea typeface="Times New Roman"/>
              <a:cs typeface="Times New Roman"/>
              <a:sym typeface="Times New Roman"/>
            </a:endParaRPr>
          </a:p>
          <a:p>
            <a:pPr indent="0" lvl="0" marL="0" rtl="0" algn="l">
              <a:lnSpc>
                <a:spcPct val="70000"/>
              </a:lnSpc>
              <a:spcBef>
                <a:spcPts val="1000"/>
              </a:spcBef>
              <a:spcAft>
                <a:spcPts val="0"/>
              </a:spcAft>
              <a:buClr>
                <a:schemeClr val="dk1"/>
              </a:buClr>
              <a:buSzPts val="1540"/>
              <a:buNone/>
            </a:pPr>
            <a:r>
              <a:t/>
            </a:r>
            <a:endParaRPr sz="1540"/>
          </a:p>
        </p:txBody>
      </p:sp>
      <p:pic>
        <p:nvPicPr>
          <p:cNvPr descr="http://mexicanaamericana.edu.mx/web/wp-content/uploads/2018/06/ok-logo.png" id="401" name="Google Shape;401;p50"/>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402" name="Google Shape;402;p50"/>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403" name="Google Shape;403;p50"/>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sp>
        <p:nvSpPr>
          <p:cNvPr id="408" name="Google Shape;408;p51"/>
          <p:cNvSpPr txBox="1"/>
          <p:nvPr>
            <p:ph idx="1" type="body"/>
          </p:nvPr>
        </p:nvSpPr>
        <p:spPr>
          <a:xfrm>
            <a:off x="628650" y="1401417"/>
            <a:ext cx="8038272" cy="4775546"/>
          </a:xfrm>
          <a:prstGeom prst="rect">
            <a:avLst/>
          </a:prstGeom>
          <a:noFill/>
          <a:ln>
            <a:noFill/>
          </a:ln>
        </p:spPr>
        <p:txBody>
          <a:bodyPr anchorCtr="0" anchor="t" bIns="45700" lIns="91425" spcFirstLastPara="1" rIns="91425" wrap="square" tIns="45700">
            <a:noAutofit/>
          </a:bodyPr>
          <a:lstStyle/>
          <a:p>
            <a:pPr indent="-228600" lvl="0" marL="228600" rtl="0" algn="l">
              <a:lnSpc>
                <a:spcPct val="70000"/>
              </a:lnSpc>
              <a:spcBef>
                <a:spcPts val="0"/>
              </a:spcBef>
              <a:spcAft>
                <a:spcPts val="0"/>
              </a:spcAft>
              <a:buClr>
                <a:schemeClr val="dk1"/>
              </a:buClr>
              <a:buSzPts val="839"/>
              <a:buChar char="•"/>
            </a:pPr>
            <a:r>
              <a:rPr b="1" lang="es-MX" sz="839"/>
              <a:t>Bibliografía (para esta sección del trabajo):</a:t>
            </a:r>
            <a:endParaRPr sz="839"/>
          </a:p>
          <a:p>
            <a:pPr indent="-228600" lvl="0" marL="228600" rtl="0" algn="l">
              <a:lnSpc>
                <a:spcPct val="70000"/>
              </a:lnSpc>
              <a:spcBef>
                <a:spcPts val="1000"/>
              </a:spcBef>
              <a:spcAft>
                <a:spcPts val="0"/>
              </a:spcAft>
              <a:buClr>
                <a:schemeClr val="dk1"/>
              </a:buClr>
              <a:buSzPts val="839"/>
              <a:buChar char="•"/>
            </a:pPr>
            <a:r>
              <a:rPr b="1" lang="es-MX" sz="839"/>
              <a:t>-Salinas, A. (2017) Sismos más destructivos que otros. Septiembre 22, 2018, de El Universal. Recuperado de: </a:t>
            </a:r>
            <a:r>
              <a:rPr b="1" lang="es-MX" sz="839" u="sng">
                <a:solidFill>
                  <a:schemeClr val="hlink"/>
                </a:solidFill>
                <a:hlinkClick r:id="rId3"/>
              </a:rPr>
              <a:t>http://el</a:t>
            </a:r>
            <a:r>
              <a:rPr b="1" lang="es-MX" sz="839"/>
              <a:t>universal.com.mx/mundo/la-magnitud-no-lo-es-todo-que-hace-algunos-sismos-mas-destructivos--que-otros</a:t>
            </a:r>
            <a:endParaRPr sz="839"/>
          </a:p>
          <a:p>
            <a:pPr indent="-228600" lvl="0" marL="228600" rtl="0" algn="l">
              <a:lnSpc>
                <a:spcPct val="70000"/>
              </a:lnSpc>
              <a:spcBef>
                <a:spcPts val="1000"/>
              </a:spcBef>
              <a:spcAft>
                <a:spcPts val="0"/>
              </a:spcAft>
              <a:buClr>
                <a:schemeClr val="dk1"/>
              </a:buClr>
              <a:buSzPts val="839"/>
              <a:buChar char="•"/>
            </a:pPr>
            <a:r>
              <a:rPr b="1" lang="es-MX" sz="839"/>
              <a:t>-Murillo, E. (2018). Edificios de CDMX a prueba de sismos. Septiembre 19, 2018, de la Silla Rota. Recuperado de: </a:t>
            </a:r>
            <a:r>
              <a:rPr b="1" lang="es-MX" sz="839" u="sng">
                <a:solidFill>
                  <a:schemeClr val="hlink"/>
                </a:solidFill>
                <a:hlinkClick r:id="rId4"/>
              </a:rPr>
              <a:t>https://lasillarota.com/.commetropoli/edificios-de-cdmx-a-prueba-de-sismos/179995</a:t>
            </a:r>
            <a:endParaRPr sz="839"/>
          </a:p>
          <a:p>
            <a:pPr indent="-228600" lvl="0" marL="228600" rtl="0" algn="l">
              <a:lnSpc>
                <a:spcPct val="70000"/>
              </a:lnSpc>
              <a:spcBef>
                <a:spcPts val="1000"/>
              </a:spcBef>
              <a:spcAft>
                <a:spcPts val="0"/>
              </a:spcAft>
              <a:buClr>
                <a:schemeClr val="dk1"/>
              </a:buClr>
              <a:buSzPts val="839"/>
              <a:buChar char="•"/>
            </a:pPr>
            <a:r>
              <a:rPr b="1" lang="es-MX" sz="839"/>
              <a:t>-S.A. (2017) INFOGRAFÍA: Terremoto Del 19 de septiembre: 1985 vs. 2017. Septiembre 17, 2018, de Edition MX. Recuperado de: </a:t>
            </a:r>
            <a:r>
              <a:rPr b="1" lang="es-MX" sz="839" u="sng">
                <a:solidFill>
                  <a:schemeClr val="hlink"/>
                </a:solidFill>
                <a:hlinkClick r:id="rId5"/>
              </a:rPr>
              <a:t>https://wwwhuffingtonpost.com.mx/2017/09/23/terremoto-del-1985-vs-2017_a_23220573/</a:t>
            </a:r>
            <a:endParaRPr sz="839"/>
          </a:p>
          <a:p>
            <a:pPr indent="-228600" lvl="0" marL="228600" rtl="0" algn="l">
              <a:lnSpc>
                <a:spcPct val="70000"/>
              </a:lnSpc>
              <a:spcBef>
                <a:spcPts val="1000"/>
              </a:spcBef>
              <a:spcAft>
                <a:spcPts val="0"/>
              </a:spcAft>
              <a:buClr>
                <a:schemeClr val="dk1"/>
              </a:buClr>
              <a:buSzPts val="839"/>
              <a:buChar char="•"/>
            </a:pPr>
            <a:r>
              <a:rPr b="1" lang="es-MX" sz="839"/>
              <a:t>- Ledesma, H. (2017). Los sismos de mayor magnitud en México. Septiembre 17, 2018. El Universal. Recuperado de </a:t>
            </a:r>
            <a:r>
              <a:rPr b="1" lang="es-MX" sz="839" u="sng">
                <a:solidFill>
                  <a:schemeClr val="hlink"/>
                </a:solidFill>
                <a:hlinkClick r:id="rId6"/>
              </a:rPr>
              <a:t>http://unionyucatan.mx/articulo/2017/09/08medio-ambiente/los-sismos-de-mayor-magnitud-en-mexico</a:t>
            </a:r>
            <a:r>
              <a:rPr b="1" lang="es-MX" sz="839"/>
              <a:t> </a:t>
            </a:r>
            <a:endParaRPr sz="839"/>
          </a:p>
          <a:p>
            <a:pPr indent="-228600" lvl="0" marL="228600" rtl="0" algn="l">
              <a:lnSpc>
                <a:spcPct val="70000"/>
              </a:lnSpc>
              <a:spcBef>
                <a:spcPts val="1000"/>
              </a:spcBef>
              <a:spcAft>
                <a:spcPts val="0"/>
              </a:spcAft>
              <a:buClr>
                <a:schemeClr val="dk1"/>
              </a:buClr>
              <a:buSzPts val="839"/>
              <a:buChar char="•"/>
            </a:pPr>
            <a:r>
              <a:rPr b="1" lang="es-MX" sz="839"/>
              <a:t>-Enfermería Escombro. (2018). Tipos de edificios y sus peligros estructurales después de un sismo. De Medical Urban search Mans rescue. Octubre 2018. Recuperado de: https:// enfermeriaescombro.com/2017/11/24/tipos-de-edificios-y-sus-peligros-estructurales-tras-un-sismo/</a:t>
            </a:r>
            <a:endParaRPr sz="839"/>
          </a:p>
          <a:p>
            <a:pPr indent="-228600" lvl="0" marL="228600" rtl="0" algn="l">
              <a:lnSpc>
                <a:spcPct val="70000"/>
              </a:lnSpc>
              <a:spcBef>
                <a:spcPts val="1000"/>
              </a:spcBef>
              <a:spcAft>
                <a:spcPts val="0"/>
              </a:spcAft>
              <a:buClr>
                <a:schemeClr val="dk1"/>
              </a:buClr>
              <a:buSzPts val="839"/>
              <a:buChar char="•"/>
            </a:pPr>
            <a:r>
              <a:rPr b="1" lang="es-MX" sz="839"/>
              <a:t>-S.A. (2018). 19-S: El tipo de estructura que causó más de la mitad de los derrumbes en la CDMX, de Noticias de Arquitectura. Octubre 2018. Recuperado de </a:t>
            </a:r>
            <a:r>
              <a:rPr b="1" lang="es-MX" sz="839" u="sng">
                <a:solidFill>
                  <a:schemeClr val="hlink"/>
                </a:solidFill>
                <a:hlinkClick r:id="rId7"/>
              </a:rPr>
              <a:t>http://noticias.arq.com.mx/Detalles/22587.html#W8N2Ay-ZPeR</a:t>
            </a:r>
            <a:r>
              <a:rPr b="1" lang="es-MX" sz="839"/>
              <a:t> </a:t>
            </a:r>
            <a:endParaRPr sz="839"/>
          </a:p>
          <a:p>
            <a:pPr indent="-228600" lvl="0" marL="228600" rtl="0" algn="l">
              <a:lnSpc>
                <a:spcPct val="70000"/>
              </a:lnSpc>
              <a:spcBef>
                <a:spcPts val="1000"/>
              </a:spcBef>
              <a:spcAft>
                <a:spcPts val="0"/>
              </a:spcAft>
              <a:buClr>
                <a:schemeClr val="dk1"/>
              </a:buClr>
              <a:buSzPts val="839"/>
              <a:buChar char="•"/>
            </a:pPr>
            <a:r>
              <a:rPr b="1" lang="es-MX" sz="839"/>
              <a:t>-Nájar, A. (2017). Las rezones por las que colapsaron tantos edificios en CDMX (y no todas son el sismo), de animal político. Octubre 2018. Recuperado de </a:t>
            </a:r>
            <a:r>
              <a:rPr b="1" lang="es-MX" sz="839" u="sng">
                <a:solidFill>
                  <a:schemeClr val="hlink"/>
                </a:solidFill>
                <a:hlinkClick r:id="rId8"/>
              </a:rPr>
              <a:t>https://www.animalpolítico.com/2017las-razones-las-colapsaron-tantos-edificios-ciudad-mexico-no-todas-terremoto/</a:t>
            </a:r>
            <a:endParaRPr sz="839"/>
          </a:p>
          <a:p>
            <a:pPr indent="-228600" lvl="0" marL="228600" rtl="0" algn="l">
              <a:lnSpc>
                <a:spcPct val="70000"/>
              </a:lnSpc>
              <a:spcBef>
                <a:spcPts val="1000"/>
              </a:spcBef>
              <a:spcAft>
                <a:spcPts val="0"/>
              </a:spcAft>
              <a:buClr>
                <a:schemeClr val="dk1"/>
              </a:buClr>
              <a:buSzPts val="839"/>
              <a:buChar char="•"/>
            </a:pPr>
            <a:r>
              <a:rPr b="1" lang="es-MX" sz="839"/>
              <a:t>Bibliografía (para esta sección del trabajo):</a:t>
            </a:r>
            <a:endParaRPr sz="839"/>
          </a:p>
          <a:p>
            <a:pPr indent="-228600" lvl="0" marL="228600" rtl="0" algn="l">
              <a:lnSpc>
                <a:spcPct val="70000"/>
              </a:lnSpc>
              <a:spcBef>
                <a:spcPts val="1000"/>
              </a:spcBef>
              <a:spcAft>
                <a:spcPts val="0"/>
              </a:spcAft>
              <a:buClr>
                <a:schemeClr val="dk1"/>
              </a:buClr>
              <a:buSzPts val="839"/>
              <a:buChar char="•"/>
            </a:pPr>
            <a:r>
              <a:rPr b="1" lang="es-MX" sz="839"/>
              <a:t>-Salinas, A. (2017) Sismos más destructivos que otros. Septiembre 22, 2018, de El Universal. Recuperado de: </a:t>
            </a:r>
            <a:r>
              <a:rPr b="1" lang="es-MX" sz="839" u="sng">
                <a:solidFill>
                  <a:schemeClr val="hlink"/>
                </a:solidFill>
                <a:hlinkClick r:id="rId9"/>
              </a:rPr>
              <a:t>http://el</a:t>
            </a:r>
            <a:r>
              <a:rPr b="1" lang="es-MX" sz="839"/>
              <a:t>universal.com.mx/mundo/la-magnitud-no-lo-es-todo-que-hace-algunos-sismos-mas-destructivos--que-otros</a:t>
            </a:r>
            <a:endParaRPr sz="839"/>
          </a:p>
          <a:p>
            <a:pPr indent="-228600" lvl="0" marL="228600" rtl="0" algn="l">
              <a:lnSpc>
                <a:spcPct val="70000"/>
              </a:lnSpc>
              <a:spcBef>
                <a:spcPts val="1000"/>
              </a:spcBef>
              <a:spcAft>
                <a:spcPts val="0"/>
              </a:spcAft>
              <a:buClr>
                <a:schemeClr val="dk1"/>
              </a:buClr>
              <a:buSzPts val="839"/>
              <a:buChar char="•"/>
            </a:pPr>
            <a:r>
              <a:rPr b="1" lang="es-MX" sz="839"/>
              <a:t>-Murillo, E. (2018). Edificios de CDMX a prueba de sismos. Septiembre 19, 2018, de la Silla Rota. Recuperado de: </a:t>
            </a:r>
            <a:r>
              <a:rPr b="1" lang="es-MX" sz="839" u="sng">
                <a:solidFill>
                  <a:schemeClr val="hlink"/>
                </a:solidFill>
                <a:hlinkClick r:id="rId10"/>
              </a:rPr>
              <a:t>https://lasillarota.com/.commetropoli/edificios-de-cdmx-a-prueba-de-sismos/179995</a:t>
            </a:r>
            <a:endParaRPr sz="839"/>
          </a:p>
          <a:p>
            <a:pPr indent="-228600" lvl="0" marL="228600" rtl="0" algn="l">
              <a:lnSpc>
                <a:spcPct val="70000"/>
              </a:lnSpc>
              <a:spcBef>
                <a:spcPts val="1000"/>
              </a:spcBef>
              <a:spcAft>
                <a:spcPts val="0"/>
              </a:spcAft>
              <a:buClr>
                <a:schemeClr val="dk1"/>
              </a:buClr>
              <a:buSzPts val="839"/>
              <a:buChar char="•"/>
            </a:pPr>
            <a:r>
              <a:rPr b="1" lang="es-MX" sz="839"/>
              <a:t>-S.A. (2017) INFOGRAFÍA: Terremoto Del 19 de septiembre: 1985 vs. 2017. Septiembre 17, 2018, de Edition MX. Recuperado de: </a:t>
            </a:r>
            <a:r>
              <a:rPr b="1" lang="es-MX" sz="839" u="sng">
                <a:solidFill>
                  <a:schemeClr val="hlink"/>
                </a:solidFill>
                <a:hlinkClick r:id="rId11"/>
              </a:rPr>
              <a:t>https://wwwhuffingtonpost.com.mx/2017/09/23/terremoto-del-1985-vs-2017_a_23220573/</a:t>
            </a:r>
            <a:endParaRPr sz="839"/>
          </a:p>
          <a:p>
            <a:pPr indent="-228600" lvl="0" marL="228600" rtl="0" algn="l">
              <a:lnSpc>
                <a:spcPct val="70000"/>
              </a:lnSpc>
              <a:spcBef>
                <a:spcPts val="1000"/>
              </a:spcBef>
              <a:spcAft>
                <a:spcPts val="0"/>
              </a:spcAft>
              <a:buClr>
                <a:schemeClr val="dk1"/>
              </a:buClr>
              <a:buSzPts val="839"/>
              <a:buChar char="•"/>
            </a:pPr>
            <a:r>
              <a:rPr b="1" lang="es-MX" sz="839"/>
              <a:t>- Ledesma, H. (2017). Los sismos de mayor magnitud en México. Septiembre 17, 2018. El Universal. Recuperado de </a:t>
            </a:r>
            <a:r>
              <a:rPr b="1" lang="es-MX" sz="839" u="sng">
                <a:solidFill>
                  <a:schemeClr val="hlink"/>
                </a:solidFill>
                <a:hlinkClick r:id="rId12"/>
              </a:rPr>
              <a:t>http://unionyucatan.mx/articulo/2017/09/08medio-ambiente/los-sismos-de-mayor-magnitud-en-mexico</a:t>
            </a:r>
            <a:r>
              <a:rPr b="1" lang="es-MX" sz="839"/>
              <a:t> </a:t>
            </a:r>
            <a:endParaRPr sz="839"/>
          </a:p>
          <a:p>
            <a:pPr indent="-228600" lvl="0" marL="228600" rtl="0" algn="l">
              <a:lnSpc>
                <a:spcPct val="70000"/>
              </a:lnSpc>
              <a:spcBef>
                <a:spcPts val="1000"/>
              </a:spcBef>
              <a:spcAft>
                <a:spcPts val="0"/>
              </a:spcAft>
              <a:buClr>
                <a:schemeClr val="dk1"/>
              </a:buClr>
              <a:buSzPts val="839"/>
              <a:buChar char="•"/>
            </a:pPr>
            <a:r>
              <a:rPr b="1" lang="es-MX" sz="839"/>
              <a:t>-Enfermería Escombro. (2018). Tipos de edificios y sus peligros estructurales después de un sismo. De Medical Urban search Mans rescue. Octubre 2018. Recuperado de: https:// enfermeriaescombro.com/2017/11/24/tipos-de-edificios-y-sus-peligros-estructurales-tras-un-sismo/</a:t>
            </a:r>
            <a:endParaRPr sz="839"/>
          </a:p>
          <a:p>
            <a:pPr indent="-228600" lvl="0" marL="228600" rtl="0" algn="l">
              <a:lnSpc>
                <a:spcPct val="70000"/>
              </a:lnSpc>
              <a:spcBef>
                <a:spcPts val="1000"/>
              </a:spcBef>
              <a:spcAft>
                <a:spcPts val="0"/>
              </a:spcAft>
              <a:buClr>
                <a:schemeClr val="dk1"/>
              </a:buClr>
              <a:buSzPts val="839"/>
              <a:buChar char="•"/>
            </a:pPr>
            <a:r>
              <a:rPr b="1" lang="es-MX" sz="839"/>
              <a:t>-S.A. (2018). 19-S: El tipo de estructura que causó más de la mitad de los derrumbes en la CDMX, de Noticias de Arquitectura. Octubre 2018. Recuperado de </a:t>
            </a:r>
            <a:r>
              <a:rPr b="1" lang="es-MX" sz="839" u="sng">
                <a:solidFill>
                  <a:schemeClr val="hlink"/>
                </a:solidFill>
                <a:hlinkClick r:id="rId13"/>
              </a:rPr>
              <a:t>http://noticias.arq.com.mx/Detalles/22587.html#W8N2Ay-ZPeR</a:t>
            </a:r>
            <a:r>
              <a:rPr b="1" lang="es-MX" sz="839"/>
              <a:t> </a:t>
            </a:r>
            <a:endParaRPr sz="839"/>
          </a:p>
          <a:p>
            <a:pPr indent="-228600" lvl="0" marL="228600" rtl="0" algn="l">
              <a:lnSpc>
                <a:spcPct val="70000"/>
              </a:lnSpc>
              <a:spcBef>
                <a:spcPts val="1000"/>
              </a:spcBef>
              <a:spcAft>
                <a:spcPts val="0"/>
              </a:spcAft>
              <a:buClr>
                <a:schemeClr val="dk1"/>
              </a:buClr>
              <a:buSzPts val="839"/>
              <a:buChar char="•"/>
            </a:pPr>
            <a:r>
              <a:rPr b="1" lang="es-MX" sz="839"/>
              <a:t>-Nájar, A. (2017). Las rezones por las que colapsaron tantos edificios en CDMX (y no todas son el sismo), de animal político. Octubre 2018. Recuperado de </a:t>
            </a:r>
            <a:r>
              <a:rPr b="1" lang="es-MX" sz="839" u="sng">
                <a:solidFill>
                  <a:schemeClr val="hlink"/>
                </a:solidFill>
                <a:hlinkClick r:id="rId14"/>
              </a:rPr>
              <a:t>https://www.animalpolítico.com/2017las-razones-las-colapsaron-tantos-edificios-ciudad-mexico-no-todas-terremoto/</a:t>
            </a:r>
            <a:endParaRPr sz="839"/>
          </a:p>
          <a:p>
            <a:pPr indent="-175260" lvl="0" marL="228600" rtl="0" algn="l">
              <a:lnSpc>
                <a:spcPct val="70000"/>
              </a:lnSpc>
              <a:spcBef>
                <a:spcPts val="1000"/>
              </a:spcBef>
              <a:spcAft>
                <a:spcPts val="0"/>
              </a:spcAft>
              <a:buClr>
                <a:schemeClr val="dk1"/>
              </a:buClr>
              <a:buSzPts val="840"/>
              <a:buNone/>
            </a:pPr>
            <a:r>
              <a:t/>
            </a:r>
            <a:endParaRPr sz="839"/>
          </a:p>
        </p:txBody>
      </p:sp>
      <p:pic>
        <p:nvPicPr>
          <p:cNvPr descr="http://mexicanaamericana.edu.mx/web/wp-content/uploads/2018/06/ok-logo.png" id="409" name="Google Shape;409;p51"/>
          <p:cNvPicPr preferRelativeResize="0"/>
          <p:nvPr/>
        </p:nvPicPr>
        <p:blipFill rotWithShape="1">
          <a:blip r:embed="rId15">
            <a:alphaModFix/>
          </a:blip>
          <a:srcRect b="0" l="0" r="0" t="0"/>
          <a:stretch/>
        </p:blipFill>
        <p:spPr>
          <a:xfrm>
            <a:off x="643324" y="403979"/>
            <a:ext cx="1662365" cy="831183"/>
          </a:xfrm>
          <a:prstGeom prst="rect">
            <a:avLst/>
          </a:prstGeom>
          <a:noFill/>
          <a:ln>
            <a:noFill/>
          </a:ln>
        </p:spPr>
      </p:pic>
      <p:sp>
        <p:nvSpPr>
          <p:cNvPr id="410" name="Google Shape;410;p51"/>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411" name="Google Shape;411;p51"/>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pic>
        <p:nvPicPr>
          <p:cNvPr descr="http://mexicanaamericana.edu.mx/web/wp-content/uploads/2018/06/ok-logo.png" id="109" name="Google Shape;109;p16"/>
          <p:cNvPicPr preferRelativeResize="0"/>
          <p:nvPr/>
        </p:nvPicPr>
        <p:blipFill rotWithShape="1">
          <a:blip r:embed="rId3">
            <a:alphaModFix/>
          </a:blip>
          <a:srcRect b="0" l="0" r="0" t="0"/>
          <a:stretch/>
        </p:blipFill>
        <p:spPr>
          <a:xfrm>
            <a:off x="281824" y="161653"/>
            <a:ext cx="1662365" cy="831183"/>
          </a:xfrm>
          <a:prstGeom prst="rect">
            <a:avLst/>
          </a:prstGeom>
          <a:noFill/>
          <a:ln>
            <a:noFill/>
          </a:ln>
        </p:spPr>
      </p:pic>
      <p:sp>
        <p:nvSpPr>
          <p:cNvPr id="110" name="Google Shape;110;p16"/>
          <p:cNvSpPr txBox="1"/>
          <p:nvPr/>
        </p:nvSpPr>
        <p:spPr>
          <a:xfrm>
            <a:off x="7909560" y="39133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111" name="Google Shape;111;p16"/>
          <p:cNvSpPr txBox="1"/>
          <p:nvPr/>
        </p:nvSpPr>
        <p:spPr>
          <a:xfrm>
            <a:off x="2344782" y="323422"/>
            <a:ext cx="4800600" cy="66941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del proyecto Conexiones. Actividad interdisciplinaria de inicio.</a:t>
            </a:r>
            <a:endParaRPr/>
          </a:p>
        </p:txBody>
      </p:sp>
      <p:pic>
        <p:nvPicPr>
          <p:cNvPr id="112" name="Google Shape;112;p16"/>
          <p:cNvPicPr preferRelativeResize="0"/>
          <p:nvPr/>
        </p:nvPicPr>
        <p:blipFill rotWithShape="1">
          <a:blip r:embed="rId4">
            <a:alphaModFix/>
          </a:blip>
          <a:srcRect b="0" l="0" r="0" t="0"/>
          <a:stretch/>
        </p:blipFill>
        <p:spPr>
          <a:xfrm>
            <a:off x="1205411" y="1390105"/>
            <a:ext cx="6562634" cy="49219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p52"/>
          <p:cNvSpPr txBox="1"/>
          <p:nvPr>
            <p:ph idx="1" type="body"/>
          </p:nvPr>
        </p:nvSpPr>
        <p:spPr>
          <a:xfrm>
            <a:off x="628650" y="1825625"/>
            <a:ext cx="7886700" cy="4626690"/>
          </a:xfrm>
          <a:prstGeom prst="rect">
            <a:avLst/>
          </a:prstGeom>
          <a:noFill/>
          <a:ln>
            <a:noFill/>
          </a:ln>
        </p:spPr>
        <p:txBody>
          <a:bodyPr anchorCtr="0" anchor="t" bIns="45700" lIns="91425" spcFirstLastPara="1" rIns="91425" wrap="square" tIns="45700">
            <a:noAutofit/>
          </a:bodyPr>
          <a:lstStyle/>
          <a:p>
            <a:pPr indent="0" lvl="0" marL="0" rtl="0" algn="just">
              <a:lnSpc>
                <a:spcPct val="70000"/>
              </a:lnSpc>
              <a:spcBef>
                <a:spcPts val="0"/>
              </a:spcBef>
              <a:spcAft>
                <a:spcPts val="0"/>
              </a:spcAft>
              <a:buClr>
                <a:schemeClr val="dk1"/>
              </a:buClr>
              <a:buSzPts val="2000"/>
              <a:buNone/>
            </a:pPr>
            <a:r>
              <a:rPr b="1" lang="es-MX" sz="2000">
                <a:latin typeface="Calibri"/>
                <a:ea typeface="Calibri"/>
                <a:cs typeface="Calibri"/>
                <a:sym typeface="Calibri"/>
              </a:rPr>
              <a:t>JUSTIFICACIÓN. </a:t>
            </a:r>
            <a:r>
              <a:rPr lang="es-MX" sz="2000">
                <a:latin typeface="Calibri"/>
                <a:ea typeface="Calibri"/>
                <a:cs typeface="Calibri"/>
                <a:sym typeface="Calibri"/>
              </a:rPr>
              <a:t>(Respuesta</a:t>
            </a:r>
            <a:r>
              <a:rPr b="1" lang="es-MX" sz="2000">
                <a:latin typeface="Calibri"/>
                <a:ea typeface="Calibri"/>
                <a:cs typeface="Calibri"/>
                <a:sym typeface="Calibri"/>
              </a:rPr>
              <a:t> </a:t>
            </a:r>
            <a:r>
              <a:rPr lang="es-MX" sz="2000">
                <a:latin typeface="Calibri"/>
                <a:ea typeface="Calibri"/>
                <a:cs typeface="Calibri"/>
                <a:sym typeface="Calibri"/>
              </a:rPr>
              <a:t>a preguntas guía, necesidades del grupo objetivos, etc,)</a:t>
            </a:r>
            <a:endParaRPr sz="2000">
              <a:latin typeface="Times New Roman"/>
              <a:ea typeface="Times New Roman"/>
              <a:cs typeface="Times New Roman"/>
              <a:sym typeface="Times New Roman"/>
            </a:endParaRPr>
          </a:p>
          <a:p>
            <a:pPr indent="-342900" lvl="0" marL="342900" rtl="0" algn="just">
              <a:lnSpc>
                <a:spcPct val="70000"/>
              </a:lnSpc>
              <a:spcBef>
                <a:spcPts val="1000"/>
              </a:spcBef>
              <a:spcAft>
                <a:spcPts val="0"/>
              </a:spcAft>
              <a:buClr>
                <a:schemeClr val="dk1"/>
              </a:buClr>
              <a:buSzPts val="2000"/>
              <a:buFont typeface="Courier New"/>
              <a:buChar char="o"/>
            </a:pPr>
            <a:r>
              <a:rPr lang="es-MX" sz="2000">
                <a:latin typeface="Calibri"/>
                <a:ea typeface="Calibri"/>
                <a:cs typeface="Calibri"/>
                <a:sym typeface="Calibri"/>
              </a:rPr>
              <a:t>¿Para qué realizar un recorrido por la zona siniestrada cercana a la escuela y a sus casas?</a:t>
            </a:r>
            <a:endParaRPr sz="2000">
              <a:latin typeface="Times New Roman"/>
              <a:ea typeface="Times New Roman"/>
              <a:cs typeface="Times New Roman"/>
              <a:sym typeface="Times New Roman"/>
            </a:endParaRPr>
          </a:p>
          <a:p>
            <a:pPr indent="-342900" lvl="0" marL="342900" rtl="0" algn="just">
              <a:lnSpc>
                <a:spcPct val="70000"/>
              </a:lnSpc>
              <a:spcBef>
                <a:spcPts val="1000"/>
              </a:spcBef>
              <a:spcAft>
                <a:spcPts val="0"/>
              </a:spcAft>
              <a:buClr>
                <a:schemeClr val="dk1"/>
              </a:buClr>
              <a:buSzPts val="2000"/>
              <a:buFont typeface="Courier New"/>
              <a:buChar char="o"/>
            </a:pPr>
            <a:r>
              <a:rPr lang="es-MX" sz="2000">
                <a:latin typeface="Calibri"/>
                <a:ea typeface="Calibri"/>
                <a:cs typeface="Calibri"/>
                <a:sym typeface="Calibri"/>
              </a:rPr>
              <a:t>¿De qué sirve que tengan contacto con las personas que viven cerca de la zona siniestrada o los trabajadores que reconstruyen los edificios en el área afectada?</a:t>
            </a:r>
            <a:endParaRPr sz="2000">
              <a:latin typeface="Times New Roman"/>
              <a:ea typeface="Times New Roman"/>
              <a:cs typeface="Times New Roman"/>
              <a:sym typeface="Times New Roman"/>
            </a:endParaRPr>
          </a:p>
          <a:p>
            <a:pPr indent="-342900" lvl="0" marL="342900" rtl="0" algn="just">
              <a:lnSpc>
                <a:spcPct val="70000"/>
              </a:lnSpc>
              <a:spcBef>
                <a:spcPts val="1000"/>
              </a:spcBef>
              <a:spcAft>
                <a:spcPts val="0"/>
              </a:spcAft>
              <a:buClr>
                <a:schemeClr val="dk1"/>
              </a:buClr>
              <a:buSzPts val="2000"/>
              <a:buFont typeface="Courier New"/>
              <a:buChar char="o"/>
            </a:pPr>
            <a:r>
              <a:rPr lang="es-MX" sz="2000">
                <a:latin typeface="Calibri"/>
                <a:ea typeface="Calibri"/>
                <a:cs typeface="Calibri"/>
                <a:sym typeface="Calibri"/>
              </a:rPr>
              <a:t>¿Qué objeto tiene que estén informados de lo que ocurre a su alrededor en materia sísmica?</a:t>
            </a:r>
            <a:endParaRPr sz="2000">
              <a:latin typeface="Times New Roman"/>
              <a:ea typeface="Times New Roman"/>
              <a:cs typeface="Times New Roman"/>
              <a:sym typeface="Times New Roman"/>
            </a:endParaRPr>
          </a:p>
          <a:p>
            <a:pPr indent="0" lvl="0" marL="0" rtl="0" algn="just">
              <a:lnSpc>
                <a:spcPct val="70000"/>
              </a:lnSpc>
              <a:spcBef>
                <a:spcPts val="1000"/>
              </a:spcBef>
              <a:spcAft>
                <a:spcPts val="0"/>
              </a:spcAft>
              <a:buClr>
                <a:schemeClr val="dk1"/>
              </a:buClr>
              <a:buSzPts val="2000"/>
              <a:buNone/>
            </a:pPr>
            <a:r>
              <a:rPr lang="es-MX" sz="2000">
                <a:latin typeface="Calibri"/>
                <a:ea typeface="Calibri"/>
                <a:cs typeface="Calibri"/>
                <a:sym typeface="Calibri"/>
              </a:rPr>
              <a:t>El 19 de septiembre de 2017, minutos después de haber realizado un simulacro en memoria de aquellos destructivos sismos de 1985, marcó una fecha inolvidable para muchas generaciones, no sólo para los que vivimos en esta ciudad, sino para todos los mexicanos; que mejor momento para que nuestros jóvenes, se documenten, recorran o identifiquen los lugares cercanos a la escuela y a sus casas que quedaron lamentablemente afectados, además de sensibilizarlos con la situación de aquellos que tuvieron que dejar su hogar o lo perdieron todo incluso algún familiar. Es decir, a partir de una experiencia vivencial, lograr obtener una información más. </a:t>
            </a:r>
            <a:endParaRPr sz="2000">
              <a:latin typeface="Times New Roman"/>
              <a:ea typeface="Times New Roman"/>
              <a:cs typeface="Times New Roman"/>
              <a:sym typeface="Times New Roman"/>
            </a:endParaRPr>
          </a:p>
          <a:p>
            <a:pPr indent="0" lvl="0" marL="0" rtl="0" algn="l">
              <a:lnSpc>
                <a:spcPct val="70000"/>
              </a:lnSpc>
              <a:spcBef>
                <a:spcPts val="1000"/>
              </a:spcBef>
              <a:spcAft>
                <a:spcPts val="0"/>
              </a:spcAft>
              <a:buClr>
                <a:schemeClr val="dk1"/>
              </a:buClr>
              <a:buSzPts val="2000"/>
              <a:buNone/>
            </a:pPr>
            <a:r>
              <a:rPr lang="es-MX" sz="2000">
                <a:latin typeface="Calibri"/>
                <a:ea typeface="Calibri"/>
                <a:cs typeface="Calibri"/>
                <a:sym typeface="Calibri"/>
              </a:rPr>
              <a:t> </a:t>
            </a:r>
            <a:endParaRPr sz="2000">
              <a:latin typeface="Times New Roman"/>
              <a:ea typeface="Times New Roman"/>
              <a:cs typeface="Times New Roman"/>
              <a:sym typeface="Times New Roman"/>
            </a:endParaRPr>
          </a:p>
          <a:p>
            <a:pPr indent="-184150" lvl="0" marL="228600" rtl="0" algn="l">
              <a:lnSpc>
                <a:spcPct val="70000"/>
              </a:lnSpc>
              <a:spcBef>
                <a:spcPts val="1000"/>
              </a:spcBef>
              <a:spcAft>
                <a:spcPts val="0"/>
              </a:spcAft>
              <a:buClr>
                <a:schemeClr val="dk1"/>
              </a:buClr>
              <a:buSzPts val="700"/>
              <a:buNone/>
            </a:pPr>
            <a:r>
              <a:t/>
            </a:r>
            <a:endParaRPr sz="700"/>
          </a:p>
        </p:txBody>
      </p:sp>
      <p:pic>
        <p:nvPicPr>
          <p:cNvPr descr="http://mexicanaamericana.edu.mx/web/wp-content/uploads/2018/06/ok-logo.png" id="417" name="Google Shape;417;p52"/>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418" name="Google Shape;418;p52"/>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419" name="Google Shape;419;p52"/>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sp>
        <p:nvSpPr>
          <p:cNvPr id="424" name="Google Shape;424;p5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p>
            <a:pPr indent="0" lvl="0" marL="0" rtl="0" algn="just">
              <a:lnSpc>
                <a:spcPct val="80000"/>
              </a:lnSpc>
              <a:spcBef>
                <a:spcPts val="0"/>
              </a:spcBef>
              <a:spcAft>
                <a:spcPts val="0"/>
              </a:spcAft>
              <a:buClr>
                <a:schemeClr val="dk1"/>
              </a:buClr>
              <a:buSzPts val="2035"/>
              <a:buNone/>
            </a:pPr>
            <a:r>
              <a:rPr b="1" lang="es-MX" sz="2035"/>
              <a:t>DESCRIPCIÓN DE APERTURA DE LA ACTIVIDAD.</a:t>
            </a:r>
            <a:endParaRPr sz="2035"/>
          </a:p>
          <a:p>
            <a:pPr indent="-342900" lvl="0" marL="342900" rtl="0" algn="just">
              <a:lnSpc>
                <a:spcPct val="80000"/>
              </a:lnSpc>
              <a:spcBef>
                <a:spcPts val="1000"/>
              </a:spcBef>
              <a:spcAft>
                <a:spcPts val="0"/>
              </a:spcAft>
              <a:buClr>
                <a:schemeClr val="dk1"/>
              </a:buClr>
              <a:buSzPts val="2035"/>
              <a:buFont typeface="Noto Sans Symbols"/>
              <a:buChar char="♦"/>
            </a:pPr>
            <a:r>
              <a:rPr b="1" lang="es-MX" sz="2035"/>
              <a:t>Pasos de organización. </a:t>
            </a:r>
            <a:endParaRPr sz="2035"/>
          </a:p>
          <a:p>
            <a:pPr indent="-228600" lvl="0" marL="228600" rtl="0" algn="just">
              <a:lnSpc>
                <a:spcPct val="80000"/>
              </a:lnSpc>
              <a:spcBef>
                <a:spcPts val="1000"/>
              </a:spcBef>
              <a:spcAft>
                <a:spcPts val="0"/>
              </a:spcAft>
              <a:buClr>
                <a:schemeClr val="dk1"/>
              </a:buClr>
              <a:buSzPts val="2035"/>
              <a:buChar char="•"/>
            </a:pPr>
            <a:r>
              <a:rPr lang="es-MX" sz="2035"/>
              <a:t>1. Reciben la información y el objetivo de las entrevistas y/o encuestas por la zona siniestrada.</a:t>
            </a:r>
            <a:endParaRPr/>
          </a:p>
          <a:p>
            <a:pPr indent="-228600" lvl="0" marL="228600" rtl="0" algn="just">
              <a:lnSpc>
                <a:spcPct val="80000"/>
              </a:lnSpc>
              <a:spcBef>
                <a:spcPts val="1000"/>
              </a:spcBef>
              <a:spcAft>
                <a:spcPts val="0"/>
              </a:spcAft>
              <a:buClr>
                <a:schemeClr val="dk1"/>
              </a:buClr>
              <a:buSzPts val="2035"/>
              <a:buChar char="•"/>
            </a:pPr>
            <a:r>
              <a:rPr lang="es-MX" sz="2035"/>
              <a:t>2. Se les da a conocer paso por paso que es lo que deben de realizar</a:t>
            </a:r>
            <a:endParaRPr/>
          </a:p>
          <a:p>
            <a:pPr indent="-342900" lvl="0" marL="342900" rtl="0" algn="just">
              <a:lnSpc>
                <a:spcPct val="80000"/>
              </a:lnSpc>
              <a:spcBef>
                <a:spcPts val="1000"/>
              </a:spcBef>
              <a:spcAft>
                <a:spcPts val="0"/>
              </a:spcAft>
              <a:buClr>
                <a:schemeClr val="dk1"/>
              </a:buClr>
              <a:buSzPts val="2035"/>
              <a:buFont typeface="Courier New"/>
              <a:buChar char="o"/>
            </a:pPr>
            <a:r>
              <a:rPr lang="es-MX" sz="2035"/>
              <a:t>Organizar equipos</a:t>
            </a:r>
            <a:endParaRPr/>
          </a:p>
          <a:p>
            <a:pPr indent="-342900" lvl="0" marL="342900" rtl="0" algn="just">
              <a:lnSpc>
                <a:spcPct val="80000"/>
              </a:lnSpc>
              <a:spcBef>
                <a:spcPts val="1000"/>
              </a:spcBef>
              <a:spcAft>
                <a:spcPts val="0"/>
              </a:spcAft>
              <a:buClr>
                <a:schemeClr val="dk1"/>
              </a:buClr>
              <a:buSzPts val="2035"/>
              <a:buFont typeface="Courier New"/>
              <a:buChar char="o"/>
            </a:pPr>
            <a:r>
              <a:rPr lang="es-MX" sz="2035"/>
              <a:t>Entrega de Rúbrica(s), para que identifiquen lo puntos a evaluar</a:t>
            </a:r>
            <a:endParaRPr/>
          </a:p>
          <a:p>
            <a:pPr indent="-342900" lvl="0" marL="342900" rtl="0" algn="just">
              <a:lnSpc>
                <a:spcPct val="80000"/>
              </a:lnSpc>
              <a:spcBef>
                <a:spcPts val="1000"/>
              </a:spcBef>
              <a:spcAft>
                <a:spcPts val="0"/>
              </a:spcAft>
              <a:buClr>
                <a:schemeClr val="dk1"/>
              </a:buClr>
              <a:buSzPts val="2035"/>
              <a:buFont typeface="Courier New"/>
              <a:buChar char="o"/>
            </a:pPr>
            <a:r>
              <a:rPr lang="es-MX" sz="2035"/>
              <a:t>Sesión de preguntas y respuestas</a:t>
            </a:r>
            <a:endParaRPr/>
          </a:p>
          <a:p>
            <a:pPr indent="-342900" lvl="0" marL="342900" rtl="0" algn="just">
              <a:lnSpc>
                <a:spcPct val="80000"/>
              </a:lnSpc>
              <a:spcBef>
                <a:spcPts val="1000"/>
              </a:spcBef>
              <a:spcAft>
                <a:spcPts val="0"/>
              </a:spcAft>
              <a:buClr>
                <a:schemeClr val="dk1"/>
              </a:buClr>
              <a:buSzPts val="2035"/>
              <a:buFont typeface="Courier New"/>
              <a:buChar char="o"/>
            </a:pPr>
            <a:r>
              <a:rPr lang="es-MX" sz="2035"/>
              <a:t>Planteamiento de dudas y soluciones </a:t>
            </a:r>
            <a:endParaRPr/>
          </a:p>
          <a:p>
            <a:pPr indent="-342900" lvl="0" marL="342900" rtl="0" algn="just">
              <a:lnSpc>
                <a:spcPct val="80000"/>
              </a:lnSpc>
              <a:spcBef>
                <a:spcPts val="1000"/>
              </a:spcBef>
              <a:spcAft>
                <a:spcPts val="0"/>
              </a:spcAft>
              <a:buClr>
                <a:schemeClr val="dk1"/>
              </a:buClr>
              <a:buSzPts val="2035"/>
              <a:buFont typeface="Noto Sans Symbols"/>
              <a:buChar char="♦"/>
            </a:pPr>
            <a:r>
              <a:rPr b="1" lang="es-MX" sz="2035"/>
              <a:t>Materiales.</a:t>
            </a:r>
            <a:endParaRPr sz="2035"/>
          </a:p>
          <a:p>
            <a:pPr indent="-228600" lvl="0" marL="228600" rtl="0" algn="just">
              <a:lnSpc>
                <a:spcPct val="80000"/>
              </a:lnSpc>
              <a:spcBef>
                <a:spcPts val="1000"/>
              </a:spcBef>
              <a:spcAft>
                <a:spcPts val="0"/>
              </a:spcAft>
              <a:buClr>
                <a:schemeClr val="dk1"/>
              </a:buClr>
              <a:buSzPts val="2035"/>
              <a:buChar char="•"/>
            </a:pPr>
            <a:r>
              <a:rPr lang="es-MX" sz="2035"/>
              <a:t>1. Hojas blancas, Rotafolios, plumones de colores, pizarrón, mapas, planos y celulares.</a:t>
            </a:r>
            <a:endParaRPr sz="2035"/>
          </a:p>
          <a:p>
            <a:pPr indent="0" lvl="0" marL="0" rtl="0" algn="l">
              <a:lnSpc>
                <a:spcPct val="80000"/>
              </a:lnSpc>
              <a:spcBef>
                <a:spcPts val="1000"/>
              </a:spcBef>
              <a:spcAft>
                <a:spcPts val="0"/>
              </a:spcAft>
              <a:buClr>
                <a:schemeClr val="dk1"/>
              </a:buClr>
              <a:buSzPts val="2590"/>
              <a:buNone/>
            </a:pPr>
            <a:r>
              <a:t/>
            </a:r>
            <a:endParaRPr sz="2590"/>
          </a:p>
        </p:txBody>
      </p:sp>
      <p:pic>
        <p:nvPicPr>
          <p:cNvPr descr="http://mexicanaamericana.edu.mx/web/wp-content/uploads/2018/06/ok-logo.png" id="425" name="Google Shape;425;p53"/>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426" name="Google Shape;426;p53"/>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427" name="Google Shape;427;p53"/>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pic>
        <p:nvPicPr>
          <p:cNvPr descr="http://mexicanaamericana.edu.mx/web/wp-content/uploads/2018/06/ok-logo.png" id="432" name="Google Shape;432;p54"/>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433" name="Google Shape;433;p54"/>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434" name="Google Shape;434;p54"/>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pic>
        <p:nvPicPr>
          <p:cNvPr descr="C:\Users\Alumnos\Downloads\IMG-9920.PNG" id="435" name="Google Shape;435;p54"/>
          <p:cNvPicPr preferRelativeResize="0"/>
          <p:nvPr/>
        </p:nvPicPr>
        <p:blipFill rotWithShape="1">
          <a:blip r:embed="rId4">
            <a:alphaModFix/>
          </a:blip>
          <a:srcRect b="0" l="0" r="0" t="0"/>
          <a:stretch/>
        </p:blipFill>
        <p:spPr>
          <a:xfrm>
            <a:off x="473296" y="2388136"/>
            <a:ext cx="4289205" cy="3140077"/>
          </a:xfrm>
          <a:prstGeom prst="rect">
            <a:avLst/>
          </a:prstGeom>
          <a:noFill/>
          <a:ln>
            <a:noFill/>
          </a:ln>
        </p:spPr>
      </p:pic>
      <p:pic>
        <p:nvPicPr>
          <p:cNvPr descr="C:\Users\Alumnos\Downloads\IMG-9919.PNG" id="436" name="Google Shape;436;p54"/>
          <p:cNvPicPr preferRelativeResize="0"/>
          <p:nvPr/>
        </p:nvPicPr>
        <p:blipFill rotWithShape="1">
          <a:blip r:embed="rId5">
            <a:alphaModFix/>
          </a:blip>
          <a:srcRect b="0" l="0" r="0" t="0"/>
          <a:stretch/>
        </p:blipFill>
        <p:spPr>
          <a:xfrm>
            <a:off x="4966938" y="2116350"/>
            <a:ext cx="3855697" cy="368364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pic>
        <p:nvPicPr>
          <p:cNvPr descr="http://mexicanaamericana.edu.mx/web/wp-content/uploads/2018/06/ok-logo.png" id="441" name="Google Shape;441;p55"/>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442" name="Google Shape;442;p55"/>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443" name="Google Shape;443;p55"/>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pic>
        <p:nvPicPr>
          <p:cNvPr id="444" name="Google Shape;444;p55"/>
          <p:cNvPicPr preferRelativeResize="0"/>
          <p:nvPr/>
        </p:nvPicPr>
        <p:blipFill rotWithShape="1">
          <a:blip r:embed="rId4">
            <a:alphaModFix/>
          </a:blip>
          <a:srcRect b="0" l="0" r="0" t="0"/>
          <a:stretch/>
        </p:blipFill>
        <p:spPr>
          <a:xfrm>
            <a:off x="134438" y="1471645"/>
            <a:ext cx="8662721" cy="506982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8" name="Shape 448"/>
        <p:cNvGrpSpPr/>
        <p:nvPr/>
      </p:nvGrpSpPr>
      <p:grpSpPr>
        <a:xfrm>
          <a:off x="0" y="0"/>
          <a:ext cx="0" cy="0"/>
          <a:chOff x="0" y="0"/>
          <a:chExt cx="0" cy="0"/>
        </a:xfrm>
      </p:grpSpPr>
      <p:pic>
        <p:nvPicPr>
          <p:cNvPr descr="http://mexicanaamericana.edu.mx/web/wp-content/uploads/2018/06/ok-logo.png" id="449" name="Google Shape;449;p56"/>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450" name="Google Shape;450;p56"/>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451" name="Google Shape;451;p56"/>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pic>
        <p:nvPicPr>
          <p:cNvPr id="452" name="Google Shape;452;p56"/>
          <p:cNvPicPr preferRelativeResize="0"/>
          <p:nvPr/>
        </p:nvPicPr>
        <p:blipFill rotWithShape="1">
          <a:blip r:embed="rId4">
            <a:alphaModFix/>
          </a:blip>
          <a:srcRect b="0" l="0" r="0" t="0"/>
          <a:stretch/>
        </p:blipFill>
        <p:spPr>
          <a:xfrm>
            <a:off x="525290" y="1655379"/>
            <a:ext cx="8474422" cy="491884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pic>
        <p:nvPicPr>
          <p:cNvPr descr="http://mexicanaamericana.edu.mx/web/wp-content/uploads/2018/06/ok-logo.png" id="457" name="Google Shape;457;p57"/>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458" name="Google Shape;458;p57"/>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459" name="Google Shape;459;p57"/>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pic>
        <p:nvPicPr>
          <p:cNvPr id="460" name="Google Shape;460;p57"/>
          <p:cNvPicPr preferRelativeResize="0"/>
          <p:nvPr/>
        </p:nvPicPr>
        <p:blipFill rotWithShape="1">
          <a:blip r:embed="rId4">
            <a:alphaModFix/>
          </a:blip>
          <a:srcRect b="0" l="0" r="0" t="0"/>
          <a:stretch/>
        </p:blipFill>
        <p:spPr>
          <a:xfrm>
            <a:off x="287588" y="1578334"/>
            <a:ext cx="8602986" cy="498980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pic>
        <p:nvPicPr>
          <p:cNvPr descr="http://mexicanaamericana.edu.mx/web/wp-content/uploads/2018/06/ok-logo.png" id="465" name="Google Shape;465;p58"/>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466" name="Google Shape;466;p58"/>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467" name="Google Shape;467;p58"/>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pic>
        <p:nvPicPr>
          <p:cNvPr id="468" name="Google Shape;468;p58"/>
          <p:cNvPicPr preferRelativeResize="0"/>
          <p:nvPr/>
        </p:nvPicPr>
        <p:blipFill rotWithShape="1">
          <a:blip r:embed="rId4">
            <a:alphaModFix/>
          </a:blip>
          <a:srcRect b="0" l="0" r="0" t="0"/>
          <a:stretch/>
        </p:blipFill>
        <p:spPr>
          <a:xfrm>
            <a:off x="198383" y="1311061"/>
            <a:ext cx="8749863" cy="526552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Google Shape;473;p59"/>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p>
            <a:pPr indent="0" lvl="0" marL="0" rtl="0" algn="just">
              <a:lnSpc>
                <a:spcPct val="70000"/>
              </a:lnSpc>
              <a:spcBef>
                <a:spcPts val="0"/>
              </a:spcBef>
              <a:spcAft>
                <a:spcPts val="0"/>
              </a:spcAft>
              <a:buClr>
                <a:schemeClr val="dk1"/>
              </a:buClr>
              <a:buSzPts val="1960"/>
              <a:buNone/>
            </a:pPr>
            <a:r>
              <a:rPr b="1" lang="es-MX" sz="1960">
                <a:latin typeface="Calibri"/>
                <a:ea typeface="Calibri"/>
                <a:cs typeface="Calibri"/>
                <a:sym typeface="Calibri"/>
              </a:rPr>
              <a:t>DESCRIPCIÓN DEL DESARROLLO DE LA ACTIVIDAD.</a:t>
            </a:r>
            <a:endParaRPr sz="1120">
              <a:latin typeface="Times New Roman"/>
              <a:ea typeface="Times New Roman"/>
              <a:cs typeface="Times New Roman"/>
              <a:sym typeface="Times New Roman"/>
            </a:endParaRPr>
          </a:p>
          <a:p>
            <a:pPr indent="-342900" lvl="0" marL="342900" rtl="0" algn="just">
              <a:lnSpc>
                <a:spcPct val="70000"/>
              </a:lnSpc>
              <a:spcBef>
                <a:spcPts val="1000"/>
              </a:spcBef>
              <a:spcAft>
                <a:spcPts val="0"/>
              </a:spcAft>
              <a:buClr>
                <a:schemeClr val="dk1"/>
              </a:buClr>
              <a:buSzPts val="1960"/>
              <a:buFont typeface="Courier New"/>
              <a:buChar char="o"/>
            </a:pPr>
            <a:r>
              <a:rPr lang="es-MX" sz="1960">
                <a:latin typeface="Calibri"/>
                <a:ea typeface="Calibri"/>
                <a:cs typeface="Calibri"/>
                <a:sym typeface="Calibri"/>
              </a:rPr>
              <a:t>Formulación y elaboración de cuestionarios para entrevista</a:t>
            </a:r>
            <a:endParaRPr sz="1120">
              <a:latin typeface="Times New Roman"/>
              <a:ea typeface="Times New Roman"/>
              <a:cs typeface="Times New Roman"/>
              <a:sym typeface="Times New Roman"/>
            </a:endParaRPr>
          </a:p>
          <a:p>
            <a:pPr indent="-342900" lvl="0" marL="342900" rtl="0" algn="just">
              <a:lnSpc>
                <a:spcPct val="70000"/>
              </a:lnSpc>
              <a:spcBef>
                <a:spcPts val="1000"/>
              </a:spcBef>
              <a:spcAft>
                <a:spcPts val="0"/>
              </a:spcAft>
              <a:buClr>
                <a:schemeClr val="dk1"/>
              </a:buClr>
              <a:buSzPts val="1960"/>
              <a:buFont typeface="Courier New"/>
              <a:buChar char="o"/>
            </a:pPr>
            <a:r>
              <a:rPr lang="es-MX" sz="1960">
                <a:latin typeface="Calibri"/>
                <a:ea typeface="Calibri"/>
                <a:cs typeface="Calibri"/>
                <a:sym typeface="Calibri"/>
              </a:rPr>
              <a:t>Elección de la cartografía apropiada</a:t>
            </a:r>
            <a:endParaRPr sz="1120">
              <a:latin typeface="Times New Roman"/>
              <a:ea typeface="Times New Roman"/>
              <a:cs typeface="Times New Roman"/>
              <a:sym typeface="Times New Roman"/>
            </a:endParaRPr>
          </a:p>
          <a:p>
            <a:pPr indent="-342900" lvl="0" marL="342900" rtl="0" algn="just">
              <a:lnSpc>
                <a:spcPct val="70000"/>
              </a:lnSpc>
              <a:spcBef>
                <a:spcPts val="1000"/>
              </a:spcBef>
              <a:spcAft>
                <a:spcPts val="0"/>
              </a:spcAft>
              <a:buClr>
                <a:schemeClr val="dk1"/>
              </a:buClr>
              <a:buSzPts val="1960"/>
              <a:buFont typeface="Courier New"/>
              <a:buChar char="o"/>
            </a:pPr>
            <a:r>
              <a:rPr lang="es-MX" sz="1960">
                <a:latin typeface="Calibri"/>
                <a:ea typeface="Calibri"/>
                <a:cs typeface="Calibri"/>
                <a:sym typeface="Calibri"/>
              </a:rPr>
              <a:t>Selección de la ruta a recorrer: alcaldía, investigar edificios siniestrados, identificar cuáles se van a visitar</a:t>
            </a:r>
            <a:endParaRPr sz="1120">
              <a:latin typeface="Times New Roman"/>
              <a:ea typeface="Times New Roman"/>
              <a:cs typeface="Times New Roman"/>
              <a:sym typeface="Times New Roman"/>
            </a:endParaRPr>
          </a:p>
          <a:p>
            <a:pPr indent="-342900" lvl="0" marL="342900" rtl="0" algn="just">
              <a:lnSpc>
                <a:spcPct val="70000"/>
              </a:lnSpc>
              <a:spcBef>
                <a:spcPts val="1000"/>
              </a:spcBef>
              <a:spcAft>
                <a:spcPts val="0"/>
              </a:spcAft>
              <a:buClr>
                <a:schemeClr val="dk1"/>
              </a:buClr>
              <a:buSzPts val="1960"/>
              <a:buFont typeface="Courier New"/>
              <a:buChar char="o"/>
            </a:pPr>
            <a:r>
              <a:rPr lang="es-MX" sz="1960">
                <a:latin typeface="Calibri"/>
                <a:ea typeface="Calibri"/>
                <a:cs typeface="Calibri"/>
                <a:sym typeface="Calibri"/>
              </a:rPr>
              <a:t>Visita: realización de entrevistas y/o encuestas, toma de video y/o fotografías</a:t>
            </a:r>
            <a:endParaRPr sz="1120">
              <a:latin typeface="Times New Roman"/>
              <a:ea typeface="Times New Roman"/>
              <a:cs typeface="Times New Roman"/>
              <a:sym typeface="Times New Roman"/>
            </a:endParaRPr>
          </a:p>
          <a:p>
            <a:pPr indent="-342900" lvl="0" marL="342900" rtl="0" algn="just">
              <a:lnSpc>
                <a:spcPct val="70000"/>
              </a:lnSpc>
              <a:spcBef>
                <a:spcPts val="1000"/>
              </a:spcBef>
              <a:spcAft>
                <a:spcPts val="0"/>
              </a:spcAft>
              <a:buClr>
                <a:schemeClr val="dk1"/>
              </a:buClr>
              <a:buSzPts val="1960"/>
              <a:buFont typeface="Courier New"/>
              <a:buChar char="o"/>
            </a:pPr>
            <a:r>
              <a:rPr lang="es-MX" sz="1960">
                <a:latin typeface="Calibri"/>
                <a:ea typeface="Calibri"/>
                <a:cs typeface="Calibri"/>
                <a:sym typeface="Calibri"/>
              </a:rPr>
              <a:t>Análisis y evaluación de las encuestas</a:t>
            </a:r>
            <a:endParaRPr sz="1120">
              <a:latin typeface="Times New Roman"/>
              <a:ea typeface="Times New Roman"/>
              <a:cs typeface="Times New Roman"/>
              <a:sym typeface="Times New Roman"/>
            </a:endParaRPr>
          </a:p>
          <a:p>
            <a:pPr indent="-342900" lvl="0" marL="342900" rtl="0" algn="just">
              <a:lnSpc>
                <a:spcPct val="70000"/>
              </a:lnSpc>
              <a:spcBef>
                <a:spcPts val="1000"/>
              </a:spcBef>
              <a:spcAft>
                <a:spcPts val="0"/>
              </a:spcAft>
              <a:buClr>
                <a:schemeClr val="dk1"/>
              </a:buClr>
              <a:buSzPts val="1960"/>
              <a:buFont typeface="Courier New"/>
              <a:buChar char="o"/>
            </a:pPr>
            <a:r>
              <a:rPr lang="es-MX" sz="1960">
                <a:latin typeface="Calibri"/>
                <a:ea typeface="Calibri"/>
                <a:cs typeface="Calibri"/>
                <a:sym typeface="Calibri"/>
              </a:rPr>
              <a:t>Resultados, conclusiones y presentación</a:t>
            </a:r>
            <a:endParaRPr sz="1120">
              <a:latin typeface="Times New Roman"/>
              <a:ea typeface="Times New Roman"/>
              <a:cs typeface="Times New Roman"/>
              <a:sym typeface="Times New Roman"/>
            </a:endParaRPr>
          </a:p>
          <a:p>
            <a:pPr indent="-342900" lvl="0" marL="342900" rtl="0" algn="just">
              <a:lnSpc>
                <a:spcPct val="70000"/>
              </a:lnSpc>
              <a:spcBef>
                <a:spcPts val="1000"/>
              </a:spcBef>
              <a:spcAft>
                <a:spcPts val="0"/>
              </a:spcAft>
              <a:buClr>
                <a:schemeClr val="dk1"/>
              </a:buClr>
              <a:buSzPts val="1960"/>
              <a:buFont typeface="Noto Sans Symbols"/>
              <a:buChar char="♦"/>
            </a:pPr>
            <a:r>
              <a:rPr b="1" lang="es-MX" sz="1960">
                <a:latin typeface="Calibri"/>
                <a:ea typeface="Calibri"/>
                <a:cs typeface="Calibri"/>
                <a:sym typeface="Calibri"/>
              </a:rPr>
              <a:t>Materiales.</a:t>
            </a:r>
            <a:endParaRPr sz="1120">
              <a:latin typeface="Times New Roman"/>
              <a:ea typeface="Times New Roman"/>
              <a:cs typeface="Times New Roman"/>
              <a:sym typeface="Times New Roman"/>
            </a:endParaRPr>
          </a:p>
          <a:p>
            <a:pPr indent="-228600" lvl="0" marL="228600" rtl="0" algn="just">
              <a:lnSpc>
                <a:spcPct val="70000"/>
              </a:lnSpc>
              <a:spcBef>
                <a:spcPts val="1000"/>
              </a:spcBef>
              <a:spcAft>
                <a:spcPts val="0"/>
              </a:spcAft>
              <a:buClr>
                <a:schemeClr val="dk1"/>
              </a:buClr>
              <a:buSzPts val="1960"/>
              <a:buChar char="•"/>
            </a:pPr>
            <a:r>
              <a:rPr lang="es-MX" sz="1960">
                <a:latin typeface="Calibri"/>
                <a:ea typeface="Calibri"/>
                <a:cs typeface="Calibri"/>
                <a:sym typeface="Calibri"/>
              </a:rPr>
              <a:t>Los materiales que se utilizaron en esta etapa fueron:</a:t>
            </a:r>
            <a:endParaRPr sz="1120">
              <a:latin typeface="Times New Roman"/>
              <a:ea typeface="Times New Roman"/>
              <a:cs typeface="Times New Roman"/>
              <a:sym typeface="Times New Roman"/>
            </a:endParaRPr>
          </a:p>
          <a:p>
            <a:pPr indent="-228600" lvl="0" marL="228600" rtl="0" algn="just">
              <a:lnSpc>
                <a:spcPct val="70000"/>
              </a:lnSpc>
              <a:spcBef>
                <a:spcPts val="1000"/>
              </a:spcBef>
              <a:spcAft>
                <a:spcPts val="0"/>
              </a:spcAft>
              <a:buClr>
                <a:schemeClr val="dk1"/>
              </a:buClr>
              <a:buSzPts val="1960"/>
              <a:buChar char="•"/>
            </a:pPr>
            <a:r>
              <a:rPr lang="es-MX" sz="1960">
                <a:latin typeface="Calibri"/>
                <a:ea typeface="Calibri"/>
                <a:cs typeface="Calibri"/>
                <a:sym typeface="Calibri"/>
              </a:rPr>
              <a:t>Mapas, planos, encuestas, cámara de video y celulares (para fotografiar y grabar). </a:t>
            </a:r>
            <a:endParaRPr sz="1120">
              <a:latin typeface="Times New Roman"/>
              <a:ea typeface="Times New Roman"/>
              <a:cs typeface="Times New Roman"/>
              <a:sym typeface="Times New Roman"/>
            </a:endParaRPr>
          </a:p>
          <a:p>
            <a:pPr indent="-342900" lvl="0" marL="342900" rtl="0" algn="just">
              <a:lnSpc>
                <a:spcPct val="70000"/>
              </a:lnSpc>
              <a:spcBef>
                <a:spcPts val="1000"/>
              </a:spcBef>
              <a:spcAft>
                <a:spcPts val="0"/>
              </a:spcAft>
              <a:buClr>
                <a:schemeClr val="dk1"/>
              </a:buClr>
              <a:buSzPts val="1960"/>
              <a:buFont typeface="Noto Sans Symbols"/>
              <a:buChar char="♦"/>
            </a:pPr>
            <a:r>
              <a:rPr b="1" lang="es-MX" sz="1960">
                <a:latin typeface="Calibri"/>
                <a:ea typeface="Calibri"/>
                <a:cs typeface="Calibri"/>
                <a:sym typeface="Calibri"/>
              </a:rPr>
              <a:t>Evidencias de Aprendizaje:</a:t>
            </a:r>
            <a:endParaRPr sz="1120">
              <a:latin typeface="Times New Roman"/>
              <a:ea typeface="Times New Roman"/>
              <a:cs typeface="Times New Roman"/>
              <a:sym typeface="Times New Roman"/>
            </a:endParaRPr>
          </a:p>
          <a:p>
            <a:pPr indent="-104140" lvl="0" marL="228600" rtl="0" algn="just">
              <a:lnSpc>
                <a:spcPct val="70000"/>
              </a:lnSpc>
              <a:spcBef>
                <a:spcPts val="1000"/>
              </a:spcBef>
              <a:spcAft>
                <a:spcPts val="0"/>
              </a:spcAft>
              <a:buClr>
                <a:schemeClr val="dk1"/>
              </a:buClr>
              <a:buSzPts val="1960"/>
              <a:buNone/>
            </a:pPr>
            <a:r>
              <a:t/>
            </a:r>
            <a:endParaRPr sz="1960"/>
          </a:p>
        </p:txBody>
      </p:sp>
      <p:pic>
        <p:nvPicPr>
          <p:cNvPr descr="http://mexicanaamericana.edu.mx/web/wp-content/uploads/2018/06/ok-logo.png" id="474" name="Google Shape;474;p59"/>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475" name="Google Shape;475;p59"/>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476" name="Google Shape;476;p59"/>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pic>
        <p:nvPicPr>
          <p:cNvPr descr="http://mexicanaamericana.edu.mx/web/wp-content/uploads/2018/06/ok-logo.png" id="481" name="Google Shape;481;p60"/>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482" name="Google Shape;482;p60"/>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483" name="Google Shape;483;p60"/>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pic>
        <p:nvPicPr>
          <p:cNvPr id="484" name="Google Shape;484;p60"/>
          <p:cNvPicPr preferRelativeResize="0"/>
          <p:nvPr/>
        </p:nvPicPr>
        <p:blipFill rotWithShape="1">
          <a:blip r:embed="rId4">
            <a:alphaModFix/>
          </a:blip>
          <a:srcRect b="0" l="0" r="0" t="0"/>
          <a:stretch/>
        </p:blipFill>
        <p:spPr>
          <a:xfrm>
            <a:off x="422456" y="1564262"/>
            <a:ext cx="8267699" cy="495405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pic>
        <p:nvPicPr>
          <p:cNvPr descr="http://mexicanaamericana.edu.mx/web/wp-content/uploads/2018/06/ok-logo.png" id="489" name="Google Shape;489;p61"/>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490" name="Google Shape;490;p61"/>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491" name="Google Shape;491;p61"/>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pic>
        <p:nvPicPr>
          <p:cNvPr descr="C:\Users\Alumnos\Downloads\IMG-9930 (1).PNG" id="492" name="Google Shape;492;p61"/>
          <p:cNvPicPr preferRelativeResize="0"/>
          <p:nvPr/>
        </p:nvPicPr>
        <p:blipFill rotWithShape="1">
          <a:blip r:embed="rId4">
            <a:alphaModFix/>
          </a:blip>
          <a:srcRect b="0" l="0" r="0" t="0"/>
          <a:stretch/>
        </p:blipFill>
        <p:spPr>
          <a:xfrm>
            <a:off x="531106" y="1409084"/>
            <a:ext cx="3855697" cy="4942390"/>
          </a:xfrm>
          <a:prstGeom prst="rect">
            <a:avLst/>
          </a:prstGeom>
          <a:noFill/>
          <a:ln>
            <a:noFill/>
          </a:ln>
        </p:spPr>
      </p:pic>
      <p:pic>
        <p:nvPicPr>
          <p:cNvPr descr="C:\Users\Alumnos\Downloads\IMG-9931 (1).PNG" id="493" name="Google Shape;493;p61"/>
          <p:cNvPicPr preferRelativeResize="0"/>
          <p:nvPr/>
        </p:nvPicPr>
        <p:blipFill rotWithShape="1">
          <a:blip r:embed="rId5">
            <a:alphaModFix/>
          </a:blip>
          <a:srcRect b="0" l="0" r="0" t="0"/>
          <a:stretch/>
        </p:blipFill>
        <p:spPr>
          <a:xfrm>
            <a:off x="4846219" y="1409085"/>
            <a:ext cx="3771980" cy="494239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pic>
        <p:nvPicPr>
          <p:cNvPr descr="http://mexicanaamericana.edu.mx/web/wp-content/uploads/2018/06/ok-logo.png" id="117" name="Google Shape;117;p17"/>
          <p:cNvPicPr preferRelativeResize="0"/>
          <p:nvPr/>
        </p:nvPicPr>
        <p:blipFill rotWithShape="1">
          <a:blip r:embed="rId3">
            <a:alphaModFix/>
          </a:blip>
          <a:srcRect b="0" l="0" r="0" t="0"/>
          <a:stretch/>
        </p:blipFill>
        <p:spPr>
          <a:xfrm>
            <a:off x="203457" y="252345"/>
            <a:ext cx="1662365" cy="831183"/>
          </a:xfrm>
          <a:prstGeom prst="rect">
            <a:avLst/>
          </a:prstGeom>
          <a:noFill/>
          <a:ln>
            <a:noFill/>
          </a:ln>
        </p:spPr>
      </p:pic>
      <p:sp>
        <p:nvSpPr>
          <p:cNvPr id="118" name="Google Shape;118;p17"/>
          <p:cNvSpPr txBox="1"/>
          <p:nvPr/>
        </p:nvSpPr>
        <p:spPr>
          <a:xfrm>
            <a:off x="2370909" y="328807"/>
            <a:ext cx="4800600" cy="95795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del proyecto Conexiones. Actividad interdisciplinaria de inicio.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de PowerPoint </a:t>
            </a:r>
            <a:endParaRPr/>
          </a:p>
        </p:txBody>
      </p:sp>
      <p:sp>
        <p:nvSpPr>
          <p:cNvPr id="119" name="Google Shape;119;p17"/>
          <p:cNvSpPr txBox="1"/>
          <p:nvPr/>
        </p:nvSpPr>
        <p:spPr>
          <a:xfrm>
            <a:off x="7918269" y="328807"/>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pic>
        <p:nvPicPr>
          <p:cNvPr descr="C:\Users\Windows\OneDrive\Imágenes\Capturas de pantalla\2019-03-06 (9).png" id="120" name="Google Shape;120;p17"/>
          <p:cNvPicPr preferRelativeResize="0"/>
          <p:nvPr/>
        </p:nvPicPr>
        <p:blipFill rotWithShape="1">
          <a:blip r:embed="rId4">
            <a:alphaModFix/>
          </a:blip>
          <a:srcRect b="0" l="0" r="0" t="0"/>
          <a:stretch/>
        </p:blipFill>
        <p:spPr>
          <a:xfrm>
            <a:off x="425631" y="1509440"/>
            <a:ext cx="4130040" cy="2341245"/>
          </a:xfrm>
          <a:prstGeom prst="rect">
            <a:avLst/>
          </a:prstGeom>
          <a:noFill/>
          <a:ln>
            <a:noFill/>
          </a:ln>
        </p:spPr>
      </p:pic>
      <p:pic>
        <p:nvPicPr>
          <p:cNvPr descr="C:\Users\Windows\OneDrive\Imágenes\Capturas de pantalla\2019-03-06 (10).png" id="121" name="Google Shape;121;p17"/>
          <p:cNvPicPr preferRelativeResize="0"/>
          <p:nvPr/>
        </p:nvPicPr>
        <p:blipFill rotWithShape="1">
          <a:blip r:embed="rId5">
            <a:alphaModFix/>
          </a:blip>
          <a:srcRect b="0" l="0" r="0" t="0"/>
          <a:stretch/>
        </p:blipFill>
        <p:spPr>
          <a:xfrm>
            <a:off x="4627381" y="1482770"/>
            <a:ext cx="4173855" cy="2367915"/>
          </a:xfrm>
          <a:prstGeom prst="rect">
            <a:avLst/>
          </a:prstGeom>
          <a:noFill/>
          <a:ln>
            <a:noFill/>
          </a:ln>
        </p:spPr>
      </p:pic>
      <p:pic>
        <p:nvPicPr>
          <p:cNvPr descr="C:\Users\Windows\OneDrive\Imágenes\Capturas de pantalla\2019-03-06 (11).png" id="122" name="Google Shape;122;p17"/>
          <p:cNvPicPr preferRelativeResize="0"/>
          <p:nvPr/>
        </p:nvPicPr>
        <p:blipFill rotWithShape="1">
          <a:blip r:embed="rId6">
            <a:alphaModFix/>
          </a:blip>
          <a:srcRect b="0" l="0" r="0" t="0"/>
          <a:stretch/>
        </p:blipFill>
        <p:spPr>
          <a:xfrm>
            <a:off x="444363" y="3850685"/>
            <a:ext cx="4092575" cy="2328545"/>
          </a:xfrm>
          <a:prstGeom prst="rect">
            <a:avLst/>
          </a:prstGeom>
          <a:noFill/>
          <a:ln>
            <a:noFill/>
          </a:ln>
        </p:spPr>
      </p:pic>
      <p:pic>
        <p:nvPicPr>
          <p:cNvPr descr="C:\Users\Windows\OneDrive\Imágenes\Capturas de pantalla\2019-03-06 (12).png" id="123" name="Google Shape;123;p17"/>
          <p:cNvPicPr preferRelativeResize="0"/>
          <p:nvPr/>
        </p:nvPicPr>
        <p:blipFill rotWithShape="1">
          <a:blip r:embed="rId7">
            <a:alphaModFix/>
          </a:blip>
          <a:srcRect b="0" l="0" r="0" t="0"/>
          <a:stretch/>
        </p:blipFill>
        <p:spPr>
          <a:xfrm>
            <a:off x="4574403" y="3850685"/>
            <a:ext cx="4143375" cy="237617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7" name="Shape 497"/>
        <p:cNvGrpSpPr/>
        <p:nvPr/>
      </p:nvGrpSpPr>
      <p:grpSpPr>
        <a:xfrm>
          <a:off x="0" y="0"/>
          <a:ext cx="0" cy="0"/>
          <a:chOff x="0" y="0"/>
          <a:chExt cx="0" cy="0"/>
        </a:xfrm>
      </p:grpSpPr>
      <p:pic>
        <p:nvPicPr>
          <p:cNvPr descr="http://mexicanaamericana.edu.mx/web/wp-content/uploads/2018/06/ok-logo.png" id="498" name="Google Shape;498;p62"/>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499" name="Google Shape;499;p62"/>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500" name="Google Shape;500;p62"/>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pic>
        <p:nvPicPr>
          <p:cNvPr descr="C:\Users\Alumnos\Downloads\IMG-9932 (1).PNG" id="501" name="Google Shape;501;p62"/>
          <p:cNvPicPr preferRelativeResize="0"/>
          <p:nvPr/>
        </p:nvPicPr>
        <p:blipFill rotWithShape="1">
          <a:blip r:embed="rId4">
            <a:alphaModFix/>
          </a:blip>
          <a:srcRect b="0" l="0" r="0" t="0"/>
          <a:stretch/>
        </p:blipFill>
        <p:spPr>
          <a:xfrm>
            <a:off x="2941254" y="1509770"/>
            <a:ext cx="3642494" cy="508634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pic>
        <p:nvPicPr>
          <p:cNvPr descr="http://mexicanaamericana.edu.mx/web/wp-content/uploads/2018/06/ok-logo.png" id="506" name="Google Shape;506;p63"/>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507" name="Google Shape;507;p63"/>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508" name="Google Shape;508;p63"/>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pic>
        <p:nvPicPr>
          <p:cNvPr descr="C:\Users\Alumnos\Downloads\IMG-9940 (1).PNG" id="509" name="Google Shape;509;p63"/>
          <p:cNvPicPr preferRelativeResize="0"/>
          <p:nvPr/>
        </p:nvPicPr>
        <p:blipFill rotWithShape="1">
          <a:blip r:embed="rId4">
            <a:alphaModFix/>
          </a:blip>
          <a:srcRect b="0" l="0" r="-2534" t="0"/>
          <a:stretch/>
        </p:blipFill>
        <p:spPr>
          <a:xfrm>
            <a:off x="126639" y="2476982"/>
            <a:ext cx="4358100" cy="3240912"/>
          </a:xfrm>
          <a:prstGeom prst="rect">
            <a:avLst/>
          </a:prstGeom>
          <a:noFill/>
          <a:ln>
            <a:noFill/>
          </a:ln>
        </p:spPr>
      </p:pic>
      <p:pic>
        <p:nvPicPr>
          <p:cNvPr descr="C:\Users\Alumnos\Downloads\IMG-9929 (1).PNG" id="510" name="Google Shape;510;p63"/>
          <p:cNvPicPr preferRelativeResize="0"/>
          <p:nvPr/>
        </p:nvPicPr>
        <p:blipFill rotWithShape="1">
          <a:blip r:embed="rId5">
            <a:alphaModFix/>
          </a:blip>
          <a:srcRect b="0" l="0" r="0" t="0"/>
          <a:stretch/>
        </p:blipFill>
        <p:spPr>
          <a:xfrm>
            <a:off x="4641028" y="2476982"/>
            <a:ext cx="3855697" cy="324091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pic>
        <p:nvPicPr>
          <p:cNvPr descr="http://mexicanaamericana.edu.mx/web/wp-content/uploads/2018/06/ok-logo.png" id="515" name="Google Shape;515;p64"/>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516" name="Google Shape;516;p64"/>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517" name="Google Shape;517;p64"/>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pic>
        <p:nvPicPr>
          <p:cNvPr descr="C:\Users\Alumnos\Downloads\IMG-9939 (1).PNG" id="518" name="Google Shape;518;p64"/>
          <p:cNvPicPr preferRelativeResize="0"/>
          <p:nvPr/>
        </p:nvPicPr>
        <p:blipFill rotWithShape="1">
          <a:blip r:embed="rId4">
            <a:alphaModFix/>
          </a:blip>
          <a:srcRect b="0" l="0" r="0" t="0"/>
          <a:stretch/>
        </p:blipFill>
        <p:spPr>
          <a:xfrm>
            <a:off x="294490" y="2731627"/>
            <a:ext cx="3855697" cy="1990846"/>
          </a:xfrm>
          <a:prstGeom prst="rect">
            <a:avLst/>
          </a:prstGeom>
          <a:noFill/>
          <a:ln>
            <a:noFill/>
          </a:ln>
        </p:spPr>
      </p:pic>
      <p:pic>
        <p:nvPicPr>
          <p:cNvPr descr="C:\Users\Alumnos\Downloads\IMG-9938 (1).PNG" id="519" name="Google Shape;519;p64"/>
          <p:cNvPicPr preferRelativeResize="0"/>
          <p:nvPr/>
        </p:nvPicPr>
        <p:blipFill rotWithShape="1">
          <a:blip r:embed="rId5">
            <a:alphaModFix/>
          </a:blip>
          <a:srcRect b="0" l="0" r="0" t="0"/>
          <a:stretch/>
        </p:blipFill>
        <p:spPr>
          <a:xfrm>
            <a:off x="5051685" y="1235162"/>
            <a:ext cx="3855697" cy="449430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3" name="Shape 523"/>
        <p:cNvGrpSpPr/>
        <p:nvPr/>
      </p:nvGrpSpPr>
      <p:grpSpPr>
        <a:xfrm>
          <a:off x="0" y="0"/>
          <a:ext cx="0" cy="0"/>
          <a:chOff x="0" y="0"/>
          <a:chExt cx="0" cy="0"/>
        </a:xfrm>
      </p:grpSpPr>
      <p:pic>
        <p:nvPicPr>
          <p:cNvPr descr="http://mexicanaamericana.edu.mx/web/wp-content/uploads/2018/06/ok-logo.png" id="524" name="Google Shape;524;p65"/>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525" name="Google Shape;525;p65"/>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526" name="Google Shape;526;p65"/>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pic>
        <p:nvPicPr>
          <p:cNvPr id="527" name="Google Shape;527;p65"/>
          <p:cNvPicPr preferRelativeResize="0"/>
          <p:nvPr/>
        </p:nvPicPr>
        <p:blipFill rotWithShape="1">
          <a:blip r:embed="rId4">
            <a:alphaModFix/>
          </a:blip>
          <a:srcRect b="0" l="0" r="0" t="0"/>
          <a:stretch/>
        </p:blipFill>
        <p:spPr>
          <a:xfrm>
            <a:off x="849831" y="1141587"/>
            <a:ext cx="2911716" cy="5601048"/>
          </a:xfrm>
          <a:prstGeom prst="rect">
            <a:avLst/>
          </a:prstGeom>
          <a:noFill/>
          <a:ln>
            <a:noFill/>
          </a:ln>
        </p:spPr>
      </p:pic>
      <p:pic>
        <p:nvPicPr>
          <p:cNvPr descr="C:\Users\Alumnos\Downloads\IMG-9934 (2).PNG" id="528" name="Google Shape;528;p65"/>
          <p:cNvPicPr preferRelativeResize="0"/>
          <p:nvPr/>
        </p:nvPicPr>
        <p:blipFill rotWithShape="1">
          <a:blip r:embed="rId5">
            <a:alphaModFix/>
          </a:blip>
          <a:srcRect b="0" l="0" r="0" t="0"/>
          <a:stretch/>
        </p:blipFill>
        <p:spPr>
          <a:xfrm>
            <a:off x="4181723" y="2117149"/>
            <a:ext cx="4730783" cy="266991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pic>
        <p:nvPicPr>
          <p:cNvPr descr="http://mexicanaamericana.edu.mx/web/wp-content/uploads/2018/06/ok-logo.png" id="533" name="Google Shape;533;p66"/>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534" name="Google Shape;534;p66"/>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535" name="Google Shape;535;p66"/>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pic>
        <p:nvPicPr>
          <p:cNvPr descr="C:\Users\Alumnos\Downloads\IMG-9933 (2).PNG" id="536" name="Google Shape;536;p66"/>
          <p:cNvPicPr preferRelativeResize="0"/>
          <p:nvPr/>
        </p:nvPicPr>
        <p:blipFill rotWithShape="1">
          <a:blip r:embed="rId4">
            <a:alphaModFix/>
          </a:blip>
          <a:srcRect b="0" l="0" r="0" t="0"/>
          <a:stretch/>
        </p:blipFill>
        <p:spPr>
          <a:xfrm>
            <a:off x="1474506" y="1909823"/>
            <a:ext cx="5652696" cy="375019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0" name="Shape 540"/>
        <p:cNvGrpSpPr/>
        <p:nvPr/>
      </p:nvGrpSpPr>
      <p:grpSpPr>
        <a:xfrm>
          <a:off x="0" y="0"/>
          <a:ext cx="0" cy="0"/>
          <a:chOff x="0" y="0"/>
          <a:chExt cx="0" cy="0"/>
        </a:xfrm>
      </p:grpSpPr>
      <p:sp>
        <p:nvSpPr>
          <p:cNvPr id="541" name="Google Shape;541;p67"/>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p>
            <a:pPr indent="0" lvl="0" marL="0" rtl="0" algn="just">
              <a:lnSpc>
                <a:spcPct val="70000"/>
              </a:lnSpc>
              <a:spcBef>
                <a:spcPts val="0"/>
              </a:spcBef>
              <a:spcAft>
                <a:spcPts val="0"/>
              </a:spcAft>
              <a:buClr>
                <a:schemeClr val="dk1"/>
              </a:buClr>
              <a:buSzPts val="1800"/>
              <a:buNone/>
            </a:pPr>
            <a:r>
              <a:rPr b="1" lang="es-MX" sz="1800"/>
              <a:t>DESCRIPCIÓN DEL CIERRE DE LA ACTIVIDAD. </a:t>
            </a:r>
            <a:endParaRPr sz="1800"/>
          </a:p>
          <a:p>
            <a:pPr indent="-228600" lvl="0" marL="228600" rtl="0" algn="l">
              <a:lnSpc>
                <a:spcPct val="70000"/>
              </a:lnSpc>
              <a:spcBef>
                <a:spcPts val="1000"/>
              </a:spcBef>
              <a:spcAft>
                <a:spcPts val="0"/>
              </a:spcAft>
              <a:buClr>
                <a:schemeClr val="dk1"/>
              </a:buClr>
              <a:buSzPts val="1800"/>
              <a:buChar char="•"/>
            </a:pPr>
            <a:r>
              <a:rPr lang="es-MX" sz="1800"/>
              <a:t>Entrega de resultados del trabajo: Visita  a  la zona siniestrada por sismo del 2017 en algunas alcaldías de la Ciudad de México</a:t>
            </a:r>
            <a:endParaRPr/>
          </a:p>
          <a:p>
            <a:pPr indent="-342900" lvl="0" marL="342900" rtl="0" algn="l">
              <a:lnSpc>
                <a:spcPct val="70000"/>
              </a:lnSpc>
              <a:spcBef>
                <a:spcPts val="1000"/>
              </a:spcBef>
              <a:spcAft>
                <a:spcPts val="0"/>
              </a:spcAft>
              <a:buClr>
                <a:schemeClr val="dk1"/>
              </a:buClr>
              <a:buSzPts val="1800"/>
              <a:buFont typeface="Courier New"/>
              <a:buChar char="o"/>
            </a:pPr>
            <a:r>
              <a:rPr lang="es-MX" sz="1800"/>
              <a:t>Ubicación cartográfica de cada uno de los edificios siniestrados y visitados por cada uno de los equipos de trabajo</a:t>
            </a:r>
            <a:endParaRPr/>
          </a:p>
          <a:p>
            <a:pPr indent="-342900" lvl="0" marL="342900" rtl="0" algn="l">
              <a:lnSpc>
                <a:spcPct val="70000"/>
              </a:lnSpc>
              <a:spcBef>
                <a:spcPts val="1000"/>
              </a:spcBef>
              <a:spcAft>
                <a:spcPts val="0"/>
              </a:spcAft>
              <a:buClr>
                <a:schemeClr val="dk1"/>
              </a:buClr>
              <a:buSzPts val="1800"/>
              <a:buFont typeface="Courier New"/>
              <a:buChar char="o"/>
            </a:pPr>
            <a:r>
              <a:rPr lang="es-MX" sz="1800"/>
              <a:t>Ruta cartografiada de la zona visitada</a:t>
            </a:r>
            <a:endParaRPr/>
          </a:p>
          <a:p>
            <a:pPr indent="-342900" lvl="0" marL="342900" rtl="0" algn="l">
              <a:lnSpc>
                <a:spcPct val="70000"/>
              </a:lnSpc>
              <a:spcBef>
                <a:spcPts val="1000"/>
              </a:spcBef>
              <a:spcAft>
                <a:spcPts val="0"/>
              </a:spcAft>
              <a:buClr>
                <a:schemeClr val="dk1"/>
              </a:buClr>
              <a:buSzPts val="1800"/>
              <a:buFont typeface="Courier New"/>
              <a:buChar char="o"/>
            </a:pPr>
            <a:r>
              <a:rPr lang="es-MX" sz="1800"/>
              <a:t>Fotografías de los edificios siniestrados con los integrantes del equipo</a:t>
            </a:r>
            <a:endParaRPr/>
          </a:p>
          <a:p>
            <a:pPr indent="-342900" lvl="0" marL="342900" rtl="0" algn="l">
              <a:lnSpc>
                <a:spcPct val="70000"/>
              </a:lnSpc>
              <a:spcBef>
                <a:spcPts val="1000"/>
              </a:spcBef>
              <a:spcAft>
                <a:spcPts val="0"/>
              </a:spcAft>
              <a:buClr>
                <a:schemeClr val="dk1"/>
              </a:buClr>
              <a:buSzPts val="1800"/>
              <a:buFont typeface="Courier New"/>
              <a:buChar char="o"/>
            </a:pPr>
            <a:r>
              <a:rPr lang="es-MX" sz="1800"/>
              <a:t>Fotografías con los damnificados</a:t>
            </a:r>
            <a:endParaRPr/>
          </a:p>
          <a:p>
            <a:pPr indent="-342900" lvl="0" marL="342900" rtl="0" algn="l">
              <a:lnSpc>
                <a:spcPct val="70000"/>
              </a:lnSpc>
              <a:spcBef>
                <a:spcPts val="1000"/>
              </a:spcBef>
              <a:spcAft>
                <a:spcPts val="0"/>
              </a:spcAft>
              <a:buClr>
                <a:schemeClr val="dk1"/>
              </a:buClr>
              <a:buSzPts val="1800"/>
              <a:buFont typeface="Courier New"/>
              <a:buChar char="o"/>
            </a:pPr>
            <a:r>
              <a:rPr lang="es-MX" sz="1800"/>
              <a:t>Entrevistas realizadas, con cuestionarios llenos</a:t>
            </a:r>
            <a:endParaRPr/>
          </a:p>
          <a:p>
            <a:pPr indent="-342900" lvl="0" marL="342900" rtl="0" algn="l">
              <a:lnSpc>
                <a:spcPct val="70000"/>
              </a:lnSpc>
              <a:spcBef>
                <a:spcPts val="1000"/>
              </a:spcBef>
              <a:spcAft>
                <a:spcPts val="0"/>
              </a:spcAft>
              <a:buClr>
                <a:schemeClr val="dk1"/>
              </a:buClr>
              <a:buSzPts val="1800"/>
              <a:buFont typeface="Courier New"/>
              <a:buChar char="o"/>
            </a:pPr>
            <a:r>
              <a:rPr lang="es-MX" sz="1800"/>
              <a:t>Análisis y evaluación de las entrevistas, conclusiones y resultados</a:t>
            </a:r>
            <a:endParaRPr/>
          </a:p>
          <a:p>
            <a:pPr indent="-342900" lvl="0" marL="342900" rtl="0" algn="l">
              <a:lnSpc>
                <a:spcPct val="70000"/>
              </a:lnSpc>
              <a:spcBef>
                <a:spcPts val="1000"/>
              </a:spcBef>
              <a:spcAft>
                <a:spcPts val="0"/>
              </a:spcAft>
              <a:buClr>
                <a:schemeClr val="dk1"/>
              </a:buClr>
              <a:buSzPts val="1800"/>
              <a:buFont typeface="Courier New"/>
              <a:buChar char="o"/>
            </a:pPr>
            <a:r>
              <a:rPr lang="es-MX" sz="1800"/>
              <a:t>Organizador gráfico del trabajo que realizaron</a:t>
            </a:r>
            <a:endParaRPr/>
          </a:p>
          <a:p>
            <a:pPr indent="-342900" lvl="0" marL="342900" rtl="0" algn="l">
              <a:lnSpc>
                <a:spcPct val="70000"/>
              </a:lnSpc>
              <a:spcBef>
                <a:spcPts val="1000"/>
              </a:spcBef>
              <a:spcAft>
                <a:spcPts val="0"/>
              </a:spcAft>
              <a:buClr>
                <a:schemeClr val="dk1"/>
              </a:buClr>
              <a:buSzPts val="1800"/>
              <a:buFont typeface="Courier New"/>
              <a:buChar char="o"/>
            </a:pPr>
            <a:r>
              <a:rPr lang="es-MX" sz="1800"/>
              <a:t>Síntesis de la información</a:t>
            </a:r>
            <a:endParaRPr/>
          </a:p>
          <a:p>
            <a:pPr indent="-342900" lvl="0" marL="342900" rtl="0" algn="l">
              <a:lnSpc>
                <a:spcPct val="70000"/>
              </a:lnSpc>
              <a:spcBef>
                <a:spcPts val="1000"/>
              </a:spcBef>
              <a:spcAft>
                <a:spcPts val="0"/>
              </a:spcAft>
              <a:buClr>
                <a:schemeClr val="dk1"/>
              </a:buClr>
              <a:buSzPts val="1800"/>
              <a:buFont typeface="Courier New"/>
              <a:buChar char="o"/>
            </a:pPr>
            <a:r>
              <a:rPr lang="es-MX" sz="1800"/>
              <a:t>Presentación en Power Point</a:t>
            </a:r>
            <a:endParaRPr/>
          </a:p>
          <a:p>
            <a:pPr indent="-342900" lvl="0" marL="342900" rtl="0" algn="l">
              <a:lnSpc>
                <a:spcPct val="70000"/>
              </a:lnSpc>
              <a:spcBef>
                <a:spcPts val="1000"/>
              </a:spcBef>
              <a:spcAft>
                <a:spcPts val="0"/>
              </a:spcAft>
              <a:buClr>
                <a:schemeClr val="dk1"/>
              </a:buClr>
              <a:buSzPts val="1800"/>
              <a:buFont typeface="Courier New"/>
              <a:buChar char="o"/>
            </a:pPr>
            <a:r>
              <a:rPr lang="es-MX" sz="1800"/>
              <a:t>Exposición del trabajo en el Encuentro Estudiantil de la Escuela Mexicana Americana.</a:t>
            </a:r>
            <a:endParaRPr/>
          </a:p>
          <a:p>
            <a:pPr indent="0" lvl="0" marL="0" rtl="0" algn="l">
              <a:lnSpc>
                <a:spcPct val="70000"/>
              </a:lnSpc>
              <a:spcBef>
                <a:spcPts val="1000"/>
              </a:spcBef>
              <a:spcAft>
                <a:spcPts val="0"/>
              </a:spcAft>
              <a:buClr>
                <a:schemeClr val="dk1"/>
              </a:buClr>
              <a:buSzPts val="1800"/>
              <a:buNone/>
            </a:pPr>
            <a:r>
              <a:rPr lang="es-MX" sz="1800"/>
              <a:t> </a:t>
            </a:r>
            <a:endParaRPr/>
          </a:p>
          <a:p>
            <a:pPr indent="0" lvl="0" marL="0" rtl="0" algn="l">
              <a:lnSpc>
                <a:spcPct val="70000"/>
              </a:lnSpc>
              <a:spcBef>
                <a:spcPts val="1000"/>
              </a:spcBef>
              <a:spcAft>
                <a:spcPts val="0"/>
              </a:spcAft>
              <a:buClr>
                <a:schemeClr val="dk1"/>
              </a:buClr>
              <a:buSzPts val="700"/>
              <a:buNone/>
            </a:pPr>
            <a:r>
              <a:t/>
            </a:r>
            <a:endParaRPr sz="700"/>
          </a:p>
        </p:txBody>
      </p:sp>
      <p:pic>
        <p:nvPicPr>
          <p:cNvPr descr="http://mexicanaamericana.edu.mx/web/wp-content/uploads/2018/06/ok-logo.png" id="542" name="Google Shape;542;p67"/>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543" name="Google Shape;543;p67"/>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544" name="Google Shape;544;p67"/>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8" name="Shape 548"/>
        <p:cNvGrpSpPr/>
        <p:nvPr/>
      </p:nvGrpSpPr>
      <p:grpSpPr>
        <a:xfrm>
          <a:off x="0" y="0"/>
          <a:ext cx="0" cy="0"/>
          <a:chOff x="0" y="0"/>
          <a:chExt cx="0" cy="0"/>
        </a:xfrm>
      </p:grpSpPr>
      <p:pic>
        <p:nvPicPr>
          <p:cNvPr descr="http://mexicanaamericana.edu.mx/web/wp-content/uploads/2018/06/ok-logo.png" id="549" name="Google Shape;549;p68"/>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550" name="Google Shape;550;p68"/>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551" name="Google Shape;551;p68"/>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pic>
        <p:nvPicPr>
          <p:cNvPr descr="C:\Users\Alumnos\Downloads\IMG-9941.JPG" id="552" name="Google Shape;552;p68"/>
          <p:cNvPicPr preferRelativeResize="0"/>
          <p:nvPr/>
        </p:nvPicPr>
        <p:blipFill rotWithShape="1">
          <a:blip r:embed="rId4">
            <a:alphaModFix/>
          </a:blip>
          <a:srcRect b="0" l="0" r="0" t="0"/>
          <a:stretch/>
        </p:blipFill>
        <p:spPr>
          <a:xfrm rot="5400000">
            <a:off x="-37618" y="1979207"/>
            <a:ext cx="4799636" cy="3599727"/>
          </a:xfrm>
          <a:prstGeom prst="rect">
            <a:avLst/>
          </a:prstGeom>
          <a:noFill/>
          <a:ln>
            <a:noFill/>
          </a:ln>
        </p:spPr>
      </p:pic>
      <p:pic>
        <p:nvPicPr>
          <p:cNvPr descr="C:\Users\Alumnos\Downloads\IMG-9942.JPG" id="553" name="Google Shape;553;p68"/>
          <p:cNvPicPr preferRelativeResize="0"/>
          <p:nvPr/>
        </p:nvPicPr>
        <p:blipFill rotWithShape="1">
          <a:blip r:embed="rId5">
            <a:alphaModFix/>
          </a:blip>
          <a:srcRect b="0" l="0" r="0" t="0"/>
          <a:stretch/>
        </p:blipFill>
        <p:spPr>
          <a:xfrm rot="5400000">
            <a:off x="4691180" y="2040153"/>
            <a:ext cx="4637113" cy="347783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7" name="Shape 557"/>
        <p:cNvGrpSpPr/>
        <p:nvPr/>
      </p:nvGrpSpPr>
      <p:grpSpPr>
        <a:xfrm>
          <a:off x="0" y="0"/>
          <a:ext cx="0" cy="0"/>
          <a:chOff x="0" y="0"/>
          <a:chExt cx="0" cy="0"/>
        </a:xfrm>
      </p:grpSpPr>
      <p:pic>
        <p:nvPicPr>
          <p:cNvPr descr="http://mexicanaamericana.edu.mx/web/wp-content/uploads/2018/06/ok-logo.png" id="558" name="Google Shape;558;p69"/>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559" name="Google Shape;559;p69"/>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560" name="Google Shape;560;p69"/>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pic>
        <p:nvPicPr>
          <p:cNvPr descr="C:\Users\Alumnos\Downloads\IMG-9944 (10).JPG" id="561" name="Google Shape;561;p69"/>
          <p:cNvPicPr preferRelativeResize="0"/>
          <p:nvPr/>
        </p:nvPicPr>
        <p:blipFill rotWithShape="1">
          <a:blip r:embed="rId4">
            <a:alphaModFix/>
          </a:blip>
          <a:srcRect b="0" l="0" r="0" t="0"/>
          <a:stretch/>
        </p:blipFill>
        <p:spPr>
          <a:xfrm rot="5400000">
            <a:off x="-347324" y="1898415"/>
            <a:ext cx="5306025" cy="3979518"/>
          </a:xfrm>
          <a:prstGeom prst="rect">
            <a:avLst/>
          </a:prstGeom>
          <a:noFill/>
          <a:ln>
            <a:noFill/>
          </a:ln>
        </p:spPr>
      </p:pic>
      <p:pic>
        <p:nvPicPr>
          <p:cNvPr descr="C:\Users\Alumnos\Downloads\IMG-9943.JPG" id="562" name="Google Shape;562;p69"/>
          <p:cNvPicPr preferRelativeResize="0"/>
          <p:nvPr/>
        </p:nvPicPr>
        <p:blipFill rotWithShape="1">
          <a:blip r:embed="rId5">
            <a:alphaModFix/>
          </a:blip>
          <a:srcRect b="0" l="0" r="0" t="0"/>
          <a:stretch/>
        </p:blipFill>
        <p:spPr>
          <a:xfrm rot="5400000">
            <a:off x="4589363" y="2251804"/>
            <a:ext cx="4915381" cy="368653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6" name="Shape 566"/>
        <p:cNvGrpSpPr/>
        <p:nvPr/>
      </p:nvGrpSpPr>
      <p:grpSpPr>
        <a:xfrm>
          <a:off x="0" y="0"/>
          <a:ext cx="0" cy="0"/>
          <a:chOff x="0" y="0"/>
          <a:chExt cx="0" cy="0"/>
        </a:xfrm>
      </p:grpSpPr>
      <p:sp>
        <p:nvSpPr>
          <p:cNvPr id="567" name="Google Shape;567;p70"/>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000"/>
              <a:buNone/>
            </a:pPr>
            <a:r>
              <a:rPr b="1" lang="es-MX" sz="2000">
                <a:latin typeface="Calibri"/>
                <a:ea typeface="Calibri"/>
                <a:cs typeface="Calibri"/>
                <a:sym typeface="Calibri"/>
              </a:rPr>
              <a:t>DESCRIPCIÓN DE QUÉ SE HARÁ CON LOS RESULTADOS DE LA ACTIVIDAD.</a:t>
            </a:r>
            <a:endParaRPr sz="2000">
              <a:latin typeface="Times New Roman"/>
              <a:ea typeface="Times New Roman"/>
              <a:cs typeface="Times New Roman"/>
              <a:sym typeface="Times New Roman"/>
            </a:endParaRPr>
          </a:p>
          <a:p>
            <a:pPr indent="0" lvl="0" marL="0" rtl="0" algn="just">
              <a:lnSpc>
                <a:spcPct val="90000"/>
              </a:lnSpc>
              <a:spcBef>
                <a:spcPts val="1000"/>
              </a:spcBef>
              <a:spcAft>
                <a:spcPts val="0"/>
              </a:spcAft>
              <a:buClr>
                <a:schemeClr val="dk1"/>
              </a:buClr>
              <a:buSzPts val="2000"/>
              <a:buNone/>
            </a:pPr>
            <a:r>
              <a:t/>
            </a:r>
            <a:endParaRPr sz="2000">
              <a:latin typeface="Times New Roman"/>
              <a:ea typeface="Times New Roman"/>
              <a:cs typeface="Times New Roman"/>
              <a:sym typeface="Times New Roman"/>
            </a:endParaRPr>
          </a:p>
          <a:p>
            <a:pPr indent="0" lvl="0" marL="0" rtl="0" algn="just">
              <a:lnSpc>
                <a:spcPct val="90000"/>
              </a:lnSpc>
              <a:spcBef>
                <a:spcPts val="1000"/>
              </a:spcBef>
              <a:spcAft>
                <a:spcPts val="0"/>
              </a:spcAft>
              <a:buClr>
                <a:schemeClr val="dk1"/>
              </a:buClr>
              <a:buSzPts val="2000"/>
              <a:buNone/>
            </a:pPr>
            <a:r>
              <a:rPr lang="es-MX" sz="2000">
                <a:latin typeface="Calibri"/>
                <a:ea typeface="Calibri"/>
                <a:cs typeface="Calibri"/>
                <a:sym typeface="Calibri"/>
              </a:rPr>
              <a:t>Presentarlos en el Encuentro Estudiantil de la Escuela Mexicana Americana y entregarlo a la DGIRE como evidencia de trabajo interdisciplinario durante el ciclo 2018-2019 para 4to grado de preparatoria, en las materias de inglés, educación física y geografía.</a:t>
            </a:r>
            <a:endParaRPr sz="2000">
              <a:latin typeface="Times New Roman"/>
              <a:ea typeface="Times New Roman"/>
              <a:cs typeface="Times New Roman"/>
              <a:sym typeface="Times New Roman"/>
            </a:endParaRPr>
          </a:p>
          <a:p>
            <a:pPr indent="0" lvl="0" marL="0" rtl="0" algn="just">
              <a:lnSpc>
                <a:spcPct val="90000"/>
              </a:lnSpc>
              <a:spcBef>
                <a:spcPts val="1000"/>
              </a:spcBef>
              <a:spcAft>
                <a:spcPts val="0"/>
              </a:spcAft>
              <a:buClr>
                <a:schemeClr val="dk1"/>
              </a:buClr>
              <a:buSzPts val="2000"/>
              <a:buNone/>
            </a:pPr>
            <a:r>
              <a:t/>
            </a:r>
            <a:endParaRPr sz="2000">
              <a:latin typeface="Times New Roman"/>
              <a:ea typeface="Times New Roman"/>
              <a:cs typeface="Times New Roman"/>
              <a:sym typeface="Times New Roman"/>
            </a:endParaRPr>
          </a:p>
          <a:p>
            <a:pPr indent="0" lvl="0" marL="0" rtl="0" algn="just">
              <a:lnSpc>
                <a:spcPct val="90000"/>
              </a:lnSpc>
              <a:spcBef>
                <a:spcPts val="1000"/>
              </a:spcBef>
              <a:spcAft>
                <a:spcPts val="0"/>
              </a:spcAft>
              <a:buClr>
                <a:schemeClr val="dk1"/>
              </a:buClr>
              <a:buSzPts val="2000"/>
              <a:buNone/>
            </a:pPr>
            <a:r>
              <a:rPr lang="es-MX" sz="2000">
                <a:latin typeface="Calibri"/>
                <a:ea typeface="Calibri"/>
                <a:cs typeface="Calibri"/>
                <a:sym typeface="Calibri"/>
              </a:rPr>
              <a:t> </a:t>
            </a:r>
            <a:endParaRPr sz="2000">
              <a:latin typeface="Times New Roman"/>
              <a:ea typeface="Times New Roman"/>
              <a:cs typeface="Times New Roman"/>
              <a:sym typeface="Times New Roman"/>
            </a:endParaRPr>
          </a:p>
          <a:p>
            <a:pPr indent="0" lvl="0" marL="0" rtl="0" algn="l">
              <a:lnSpc>
                <a:spcPct val="90000"/>
              </a:lnSpc>
              <a:spcBef>
                <a:spcPts val="1000"/>
              </a:spcBef>
              <a:spcAft>
                <a:spcPts val="0"/>
              </a:spcAft>
              <a:buClr>
                <a:schemeClr val="dk1"/>
              </a:buClr>
              <a:buSzPts val="2800"/>
              <a:buNone/>
            </a:pPr>
            <a:r>
              <a:t/>
            </a:r>
            <a:endParaRPr/>
          </a:p>
        </p:txBody>
      </p:sp>
      <p:pic>
        <p:nvPicPr>
          <p:cNvPr descr="http://mexicanaamericana.edu.mx/web/wp-content/uploads/2018/06/ok-logo.png" id="568" name="Google Shape;568;p70"/>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569" name="Google Shape;569;p70"/>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570" name="Google Shape;570;p70"/>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4" name="Shape 574"/>
        <p:cNvGrpSpPr/>
        <p:nvPr/>
      </p:nvGrpSpPr>
      <p:grpSpPr>
        <a:xfrm>
          <a:off x="0" y="0"/>
          <a:ext cx="0" cy="0"/>
          <a:chOff x="0" y="0"/>
          <a:chExt cx="0" cy="0"/>
        </a:xfrm>
      </p:grpSpPr>
      <p:pic>
        <p:nvPicPr>
          <p:cNvPr descr="http://mexicanaamericana.edu.mx/web/wp-content/uploads/2018/06/ok-logo.png" id="575" name="Google Shape;575;p71"/>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576" name="Google Shape;576;p71"/>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577" name="Google Shape;577;p71"/>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pic>
        <p:nvPicPr>
          <p:cNvPr id="578" name="Google Shape;578;p71"/>
          <p:cNvPicPr preferRelativeResize="0"/>
          <p:nvPr/>
        </p:nvPicPr>
        <p:blipFill rotWithShape="1">
          <a:blip r:embed="rId4">
            <a:alphaModFix/>
          </a:blip>
          <a:srcRect b="0" l="0" r="0" t="0"/>
          <a:stretch/>
        </p:blipFill>
        <p:spPr>
          <a:xfrm>
            <a:off x="612977" y="2003740"/>
            <a:ext cx="8299048" cy="420029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pic>
        <p:nvPicPr>
          <p:cNvPr descr="http://mexicanaamericana.edu.mx/web/wp-content/uploads/2018/06/ok-logo.png" id="128" name="Google Shape;128;p18"/>
          <p:cNvPicPr preferRelativeResize="0"/>
          <p:nvPr/>
        </p:nvPicPr>
        <p:blipFill rotWithShape="1">
          <a:blip r:embed="rId3">
            <a:alphaModFix/>
          </a:blip>
          <a:srcRect b="0" l="0" r="0" t="0"/>
          <a:stretch/>
        </p:blipFill>
        <p:spPr>
          <a:xfrm>
            <a:off x="311817" y="204717"/>
            <a:ext cx="1662365" cy="831183"/>
          </a:xfrm>
          <a:prstGeom prst="rect">
            <a:avLst/>
          </a:prstGeom>
          <a:noFill/>
          <a:ln>
            <a:noFill/>
          </a:ln>
        </p:spPr>
      </p:pic>
      <p:sp>
        <p:nvSpPr>
          <p:cNvPr id="129" name="Google Shape;129;p18"/>
          <p:cNvSpPr txBox="1"/>
          <p:nvPr/>
        </p:nvSpPr>
        <p:spPr>
          <a:xfrm>
            <a:off x="2066893" y="226409"/>
            <a:ext cx="4800600" cy="95795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del proyecto Conexiones. Actividad interdisciplinaria de inicio.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de PowerPoint </a:t>
            </a:r>
            <a:endParaRPr/>
          </a:p>
        </p:txBody>
      </p:sp>
      <p:sp>
        <p:nvSpPr>
          <p:cNvPr id="130" name="Google Shape;130;p18"/>
          <p:cNvSpPr txBox="1"/>
          <p:nvPr/>
        </p:nvSpPr>
        <p:spPr>
          <a:xfrm>
            <a:off x="7918269" y="328807"/>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pic>
        <p:nvPicPr>
          <p:cNvPr descr="C:\Users\Windows\OneDrive\Imágenes\Capturas de pantalla\2019-03-06 (13).png" id="131" name="Google Shape;131;p18"/>
          <p:cNvPicPr preferRelativeResize="0"/>
          <p:nvPr/>
        </p:nvPicPr>
        <p:blipFill rotWithShape="1">
          <a:blip r:embed="rId4">
            <a:alphaModFix/>
          </a:blip>
          <a:srcRect b="0" l="0" r="0" t="0"/>
          <a:stretch/>
        </p:blipFill>
        <p:spPr>
          <a:xfrm>
            <a:off x="531767" y="1463493"/>
            <a:ext cx="4091940" cy="2363470"/>
          </a:xfrm>
          <a:prstGeom prst="rect">
            <a:avLst/>
          </a:prstGeom>
          <a:noFill/>
          <a:ln>
            <a:noFill/>
          </a:ln>
        </p:spPr>
      </p:pic>
      <p:pic>
        <p:nvPicPr>
          <p:cNvPr descr="C:\Users\Windows\OneDrive\Imágenes\Capturas de pantalla\2019-03-06 (14).png" id="132" name="Google Shape;132;p18"/>
          <p:cNvPicPr preferRelativeResize="0"/>
          <p:nvPr/>
        </p:nvPicPr>
        <p:blipFill rotWithShape="1">
          <a:blip r:embed="rId5">
            <a:alphaModFix/>
          </a:blip>
          <a:srcRect b="0" l="0" r="0" t="0"/>
          <a:stretch/>
        </p:blipFill>
        <p:spPr>
          <a:xfrm>
            <a:off x="4623707" y="1493973"/>
            <a:ext cx="4152265" cy="2332990"/>
          </a:xfrm>
          <a:prstGeom prst="rect">
            <a:avLst/>
          </a:prstGeom>
          <a:noFill/>
          <a:ln>
            <a:noFill/>
          </a:ln>
        </p:spPr>
      </p:pic>
      <p:pic>
        <p:nvPicPr>
          <p:cNvPr descr="C:\Users\Windows\OneDrive\Imágenes\Capturas de pantalla\2019-03-06 (15).png" id="133" name="Google Shape;133;p18"/>
          <p:cNvPicPr preferRelativeResize="0"/>
          <p:nvPr/>
        </p:nvPicPr>
        <p:blipFill rotWithShape="1">
          <a:blip r:embed="rId6">
            <a:alphaModFix/>
          </a:blip>
          <a:srcRect b="0" l="0" r="0" t="0"/>
          <a:stretch/>
        </p:blipFill>
        <p:spPr>
          <a:xfrm>
            <a:off x="501604" y="3826963"/>
            <a:ext cx="4152265" cy="2363470"/>
          </a:xfrm>
          <a:prstGeom prst="rect">
            <a:avLst/>
          </a:prstGeom>
          <a:noFill/>
          <a:ln>
            <a:noFill/>
          </a:ln>
        </p:spPr>
      </p:pic>
      <p:pic>
        <p:nvPicPr>
          <p:cNvPr descr="C:\Users\Windows\OneDrive\Imágenes\Capturas de pantalla\2019-03-06 (16).png" id="134" name="Google Shape;134;p18"/>
          <p:cNvPicPr preferRelativeResize="0"/>
          <p:nvPr/>
        </p:nvPicPr>
        <p:blipFill rotWithShape="1">
          <a:blip r:embed="rId7">
            <a:alphaModFix/>
          </a:blip>
          <a:srcRect b="0" l="0" r="0" t="0"/>
          <a:stretch/>
        </p:blipFill>
        <p:spPr>
          <a:xfrm>
            <a:off x="4619262" y="3826963"/>
            <a:ext cx="4156710" cy="236347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2" name="Shape 582"/>
        <p:cNvGrpSpPr/>
        <p:nvPr/>
      </p:nvGrpSpPr>
      <p:grpSpPr>
        <a:xfrm>
          <a:off x="0" y="0"/>
          <a:ext cx="0" cy="0"/>
          <a:chOff x="0" y="0"/>
          <a:chExt cx="0" cy="0"/>
        </a:xfrm>
      </p:grpSpPr>
      <p:pic>
        <p:nvPicPr>
          <p:cNvPr descr="http://mexicanaamericana.edu.mx/web/wp-content/uploads/2018/06/ok-logo.png" id="583" name="Google Shape;583;p72"/>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584" name="Google Shape;584;p72"/>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585" name="Google Shape;585;p72"/>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pic>
        <p:nvPicPr>
          <p:cNvPr id="586" name="Google Shape;586;p72"/>
          <p:cNvPicPr preferRelativeResize="0"/>
          <p:nvPr/>
        </p:nvPicPr>
        <p:blipFill rotWithShape="1">
          <a:blip r:embed="rId4">
            <a:alphaModFix/>
          </a:blip>
          <a:srcRect b="0" l="0" r="0" t="0"/>
          <a:stretch/>
        </p:blipFill>
        <p:spPr>
          <a:xfrm>
            <a:off x="781676" y="2271415"/>
            <a:ext cx="7961649" cy="379372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0" name="Shape 590"/>
        <p:cNvGrpSpPr/>
        <p:nvPr/>
      </p:nvGrpSpPr>
      <p:grpSpPr>
        <a:xfrm>
          <a:off x="0" y="0"/>
          <a:ext cx="0" cy="0"/>
          <a:chOff x="0" y="0"/>
          <a:chExt cx="0" cy="0"/>
        </a:xfrm>
      </p:grpSpPr>
      <p:pic>
        <p:nvPicPr>
          <p:cNvPr descr="http://mexicanaamericana.edu.mx/web/wp-content/uploads/2018/06/ok-logo.png" id="591" name="Google Shape;591;p73"/>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592" name="Google Shape;592;p73"/>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593" name="Google Shape;593;p73"/>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pic>
        <p:nvPicPr>
          <p:cNvPr id="594" name="Google Shape;594;p73"/>
          <p:cNvPicPr preferRelativeResize="0"/>
          <p:nvPr/>
        </p:nvPicPr>
        <p:blipFill rotWithShape="1">
          <a:blip r:embed="rId4">
            <a:alphaModFix/>
          </a:blip>
          <a:srcRect b="0" l="0" r="0" t="0"/>
          <a:stretch/>
        </p:blipFill>
        <p:spPr>
          <a:xfrm>
            <a:off x="219919" y="1736202"/>
            <a:ext cx="8646289" cy="430578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8" name="Shape 598"/>
        <p:cNvGrpSpPr/>
        <p:nvPr/>
      </p:nvGrpSpPr>
      <p:grpSpPr>
        <a:xfrm>
          <a:off x="0" y="0"/>
          <a:ext cx="0" cy="0"/>
          <a:chOff x="0" y="0"/>
          <a:chExt cx="0" cy="0"/>
        </a:xfrm>
      </p:grpSpPr>
      <p:sp>
        <p:nvSpPr>
          <p:cNvPr id="599" name="Google Shape;599;p74"/>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p>
            <a:pPr indent="0" lvl="0" marL="0" rtl="0" algn="just">
              <a:lnSpc>
                <a:spcPct val="70000"/>
              </a:lnSpc>
              <a:spcBef>
                <a:spcPts val="0"/>
              </a:spcBef>
              <a:spcAft>
                <a:spcPts val="0"/>
              </a:spcAft>
              <a:buClr>
                <a:schemeClr val="dk1"/>
              </a:buClr>
              <a:buSzPts val="1760"/>
              <a:buNone/>
            </a:pPr>
            <a:r>
              <a:rPr b="1" lang="es-MX" sz="1760">
                <a:latin typeface="Calibri"/>
                <a:ea typeface="Calibri"/>
                <a:cs typeface="Calibri"/>
                <a:sym typeface="Calibri"/>
              </a:rPr>
              <a:t>ANÁLISIS, CONTRASTACIÓN DE LO ESPERADO Y LO SUCEDIDO.</a:t>
            </a:r>
            <a:endParaRPr sz="1760">
              <a:latin typeface="Times New Roman"/>
              <a:ea typeface="Times New Roman"/>
              <a:cs typeface="Times New Roman"/>
              <a:sym typeface="Times New Roman"/>
            </a:endParaRPr>
          </a:p>
          <a:p>
            <a:pPr indent="-342900" lvl="0" marL="342900" rtl="0" algn="just">
              <a:lnSpc>
                <a:spcPct val="70000"/>
              </a:lnSpc>
              <a:spcBef>
                <a:spcPts val="1000"/>
              </a:spcBef>
              <a:spcAft>
                <a:spcPts val="0"/>
              </a:spcAft>
              <a:buClr>
                <a:schemeClr val="dk1"/>
              </a:buClr>
              <a:buSzPts val="1760"/>
              <a:buFont typeface="Noto Sans Symbols"/>
              <a:buChar char="♦"/>
            </a:pPr>
            <a:r>
              <a:rPr b="1" lang="es-MX" sz="1760">
                <a:latin typeface="Calibri"/>
                <a:ea typeface="Calibri"/>
                <a:cs typeface="Calibri"/>
                <a:sym typeface="Calibri"/>
              </a:rPr>
              <a:t>Logros alcanzados</a:t>
            </a:r>
            <a:endParaRPr sz="1760">
              <a:latin typeface="Times New Roman"/>
              <a:ea typeface="Times New Roman"/>
              <a:cs typeface="Times New Roman"/>
              <a:sym typeface="Times New Roman"/>
            </a:endParaRPr>
          </a:p>
          <a:p>
            <a:pPr indent="0" lvl="0" marL="0" rtl="0" algn="just">
              <a:lnSpc>
                <a:spcPct val="70000"/>
              </a:lnSpc>
              <a:spcBef>
                <a:spcPts val="1000"/>
              </a:spcBef>
              <a:spcAft>
                <a:spcPts val="0"/>
              </a:spcAft>
              <a:buClr>
                <a:schemeClr val="dk1"/>
              </a:buClr>
              <a:buSzPts val="1760"/>
              <a:buNone/>
            </a:pPr>
            <a:r>
              <a:rPr lang="es-MX" sz="1760">
                <a:latin typeface="Calibri"/>
                <a:ea typeface="Calibri"/>
                <a:cs typeface="Calibri"/>
                <a:sym typeface="Calibri"/>
              </a:rPr>
              <a:t>Los trabajos por proyecto dan muy buenos resultados siempre y cuando se cuente con disponibilidad de tiempo y no se tome como una obligación cuando se tiene por detrás un compromiso tan grande como son los programas operativos tan extensos de la UNAM. CONEXIONES es un extraordinario proyecto, pero es demasiada presión. Los proyectos se terminan, pero se estructurarían mucho mejor si se dispusiera con mayor tiempo y menos presión de programa, supervisión, exámenes de la DGIRE y muchos otros trabajos propios de la materia y escolares.</a:t>
            </a:r>
            <a:endParaRPr sz="1760">
              <a:latin typeface="Times New Roman"/>
              <a:ea typeface="Times New Roman"/>
              <a:cs typeface="Times New Roman"/>
              <a:sym typeface="Times New Roman"/>
            </a:endParaRPr>
          </a:p>
          <a:p>
            <a:pPr indent="-342900" lvl="0" marL="342900" rtl="0" algn="just">
              <a:lnSpc>
                <a:spcPct val="70000"/>
              </a:lnSpc>
              <a:spcBef>
                <a:spcPts val="1000"/>
              </a:spcBef>
              <a:spcAft>
                <a:spcPts val="0"/>
              </a:spcAft>
              <a:buClr>
                <a:schemeClr val="dk1"/>
              </a:buClr>
              <a:buSzPts val="1760"/>
              <a:buFont typeface="Noto Sans Symbols"/>
              <a:buChar char="♦"/>
            </a:pPr>
            <a:r>
              <a:rPr b="1" lang="es-MX" sz="1760">
                <a:latin typeface="Calibri"/>
                <a:ea typeface="Calibri"/>
                <a:cs typeface="Calibri"/>
                <a:sym typeface="Calibri"/>
              </a:rPr>
              <a:t>Aspectos a Mejorar</a:t>
            </a:r>
            <a:endParaRPr sz="1760">
              <a:latin typeface="Times New Roman"/>
              <a:ea typeface="Times New Roman"/>
              <a:cs typeface="Times New Roman"/>
              <a:sym typeface="Times New Roman"/>
            </a:endParaRPr>
          </a:p>
          <a:p>
            <a:pPr indent="0" lvl="0" marL="0" rtl="0" algn="just">
              <a:lnSpc>
                <a:spcPct val="70000"/>
              </a:lnSpc>
              <a:spcBef>
                <a:spcPts val="1000"/>
              </a:spcBef>
              <a:spcAft>
                <a:spcPts val="0"/>
              </a:spcAft>
              <a:buClr>
                <a:schemeClr val="dk1"/>
              </a:buClr>
              <a:buSzPts val="1760"/>
              <a:buNone/>
            </a:pPr>
            <a:r>
              <a:rPr lang="es-MX" sz="1760">
                <a:latin typeface="Calibri"/>
                <a:ea typeface="Calibri"/>
                <a:cs typeface="Calibri"/>
                <a:sym typeface="Calibri"/>
              </a:rPr>
              <a:t>Los profesores siempre estamos abiertos a hacer las cosas bien y mejor, y tomamos las cosas nuevas para aprender, que mejor que realizarlo en equipo. </a:t>
            </a:r>
            <a:endParaRPr sz="1760">
              <a:latin typeface="Times New Roman"/>
              <a:ea typeface="Times New Roman"/>
              <a:cs typeface="Times New Roman"/>
              <a:sym typeface="Times New Roman"/>
            </a:endParaRPr>
          </a:p>
          <a:p>
            <a:pPr indent="0" lvl="0" marL="0" rtl="0" algn="just">
              <a:lnSpc>
                <a:spcPct val="70000"/>
              </a:lnSpc>
              <a:spcBef>
                <a:spcPts val="1000"/>
              </a:spcBef>
              <a:spcAft>
                <a:spcPts val="0"/>
              </a:spcAft>
              <a:buClr>
                <a:schemeClr val="dk1"/>
              </a:buClr>
              <a:buSzPts val="1760"/>
              <a:buNone/>
            </a:pPr>
            <a:r>
              <a:rPr lang="es-MX" sz="1760">
                <a:latin typeface="Calibri"/>
                <a:ea typeface="Calibri"/>
                <a:cs typeface="Calibri"/>
                <a:sym typeface="Calibri"/>
              </a:rPr>
              <a:t>Los aspectos a mejorar espero, lo realice la UNAM, optimizando el planteamiento de dicho proyecto conjuntamente con los programas para trabajarlo paralelamente y no atrasarnos en este último, pues la carga burocrática en el llenado de cuadros, investigación, presentación, entrega de evidencias, etc, absorbió más tiempo del que se puede dar.</a:t>
            </a:r>
            <a:endParaRPr sz="1760">
              <a:latin typeface="Times New Roman"/>
              <a:ea typeface="Times New Roman"/>
              <a:cs typeface="Times New Roman"/>
              <a:sym typeface="Times New Roman"/>
            </a:endParaRPr>
          </a:p>
          <a:p>
            <a:pPr indent="-116840" lvl="0" marL="228600" rtl="0" algn="just">
              <a:lnSpc>
                <a:spcPct val="70000"/>
              </a:lnSpc>
              <a:spcBef>
                <a:spcPts val="1000"/>
              </a:spcBef>
              <a:spcAft>
                <a:spcPts val="0"/>
              </a:spcAft>
              <a:buClr>
                <a:schemeClr val="dk1"/>
              </a:buClr>
              <a:buSzPts val="1760"/>
              <a:buNone/>
            </a:pPr>
            <a:r>
              <a:t/>
            </a:r>
            <a:endParaRPr sz="1760">
              <a:latin typeface="Times New Roman"/>
              <a:ea typeface="Times New Roman"/>
              <a:cs typeface="Times New Roman"/>
              <a:sym typeface="Times New Roman"/>
            </a:endParaRPr>
          </a:p>
          <a:p>
            <a:pPr indent="0" lvl="0" marL="0" rtl="0" algn="l">
              <a:lnSpc>
                <a:spcPct val="70000"/>
              </a:lnSpc>
              <a:spcBef>
                <a:spcPts val="1000"/>
              </a:spcBef>
              <a:spcAft>
                <a:spcPts val="0"/>
              </a:spcAft>
              <a:buClr>
                <a:schemeClr val="dk1"/>
              </a:buClr>
              <a:buSzPts val="1540"/>
              <a:buNone/>
            </a:pPr>
            <a:r>
              <a:t/>
            </a:r>
            <a:endParaRPr sz="1540"/>
          </a:p>
        </p:txBody>
      </p:sp>
      <p:pic>
        <p:nvPicPr>
          <p:cNvPr descr="http://mexicanaamericana.edu.mx/web/wp-content/uploads/2018/06/ok-logo.png" id="600" name="Google Shape;600;p74"/>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601" name="Google Shape;601;p74"/>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602" name="Google Shape;602;p74"/>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sp>
        <p:nvSpPr>
          <p:cNvPr id="607" name="Google Shape;607;p7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035"/>
              <a:buNone/>
            </a:pPr>
            <a:r>
              <a:rPr b="1" lang="es-MX" sz="2035">
                <a:latin typeface="Calibri"/>
                <a:ea typeface="Calibri"/>
                <a:cs typeface="Calibri"/>
                <a:sym typeface="Calibri"/>
              </a:rPr>
              <a:t>TOMA DE DECISIONES.</a:t>
            </a:r>
            <a:endParaRPr sz="2035">
              <a:latin typeface="Times New Roman"/>
              <a:ea typeface="Times New Roman"/>
              <a:cs typeface="Times New Roman"/>
              <a:sym typeface="Times New Roman"/>
            </a:endParaRPr>
          </a:p>
          <a:p>
            <a:pPr indent="0" lvl="0" marL="0" rtl="0" algn="just">
              <a:lnSpc>
                <a:spcPct val="90000"/>
              </a:lnSpc>
              <a:spcBef>
                <a:spcPts val="1000"/>
              </a:spcBef>
              <a:spcAft>
                <a:spcPts val="0"/>
              </a:spcAft>
              <a:buClr>
                <a:schemeClr val="dk1"/>
              </a:buClr>
              <a:buSzPts val="2035"/>
              <a:buNone/>
            </a:pPr>
            <a:r>
              <a:rPr lang="es-MX" sz="2035">
                <a:latin typeface="Calibri"/>
                <a:ea typeface="Calibri"/>
                <a:cs typeface="Calibri"/>
                <a:sym typeface="Calibri"/>
              </a:rPr>
              <a:t>En verdad tengo la esperanza que la UNAM reconsidere un replanteamiento de este proyecto. Como trabajo interdisciplinario me pareció extraordinario,  haber laborado con el equipo que me tocó se lograron grandes avances en materia de investigación, pues los resultados que se tuvieron jamás los habría obtenido si lo hubiera hecho yo sola, además sirvió para que los alumnos de 4to grado el próximo ciclo escolar, den seguimiento a trabajos de investigación interdisciplinaria con otras materias que cursarán. </a:t>
            </a:r>
            <a:endParaRPr sz="2035">
              <a:latin typeface="Times New Roman"/>
              <a:ea typeface="Times New Roman"/>
              <a:cs typeface="Times New Roman"/>
              <a:sym typeface="Times New Roman"/>
            </a:endParaRPr>
          </a:p>
          <a:p>
            <a:pPr indent="0" lvl="0" marL="0" rtl="0" algn="just">
              <a:lnSpc>
                <a:spcPct val="90000"/>
              </a:lnSpc>
              <a:spcBef>
                <a:spcPts val="1000"/>
              </a:spcBef>
              <a:spcAft>
                <a:spcPts val="0"/>
              </a:spcAft>
              <a:buClr>
                <a:schemeClr val="dk1"/>
              </a:buClr>
              <a:buSzPts val="2035"/>
              <a:buNone/>
            </a:pPr>
            <a:r>
              <a:rPr lang="es-MX" sz="2035">
                <a:latin typeface="Calibri"/>
                <a:ea typeface="Calibri"/>
                <a:cs typeface="Calibri"/>
                <a:sym typeface="Calibri"/>
              </a:rPr>
              <a:t>En resumen, que es lo que planteo, el trabajo CONEXIONES, es muy buena decisión de trabajo, para este y los siguientes años, pero también creo que se puede laborar interdisciplinariamente sin el yugo que está ejerciendo la UNAM con tanto papeleo y supervisiones burocráticas, que son de mucho desgaste y pérdida de tiempo para profesores y alumnos. </a:t>
            </a:r>
            <a:endParaRPr sz="2035">
              <a:latin typeface="Times New Roman"/>
              <a:ea typeface="Times New Roman"/>
              <a:cs typeface="Times New Roman"/>
              <a:sym typeface="Times New Roman"/>
            </a:endParaRPr>
          </a:p>
          <a:p>
            <a:pPr indent="0" lvl="0" marL="0" rtl="0" algn="l">
              <a:lnSpc>
                <a:spcPct val="90000"/>
              </a:lnSpc>
              <a:spcBef>
                <a:spcPts val="1000"/>
              </a:spcBef>
              <a:spcAft>
                <a:spcPts val="0"/>
              </a:spcAft>
              <a:buClr>
                <a:schemeClr val="dk1"/>
              </a:buClr>
              <a:buSzPts val="2590"/>
              <a:buNone/>
            </a:pPr>
            <a:r>
              <a:t/>
            </a:r>
            <a:endParaRPr sz="2590"/>
          </a:p>
        </p:txBody>
      </p:sp>
      <p:pic>
        <p:nvPicPr>
          <p:cNvPr descr="http://mexicanaamericana.edu.mx/web/wp-content/uploads/2018/06/ok-logo.png" id="608" name="Google Shape;608;p75"/>
          <p:cNvPicPr preferRelativeResize="0"/>
          <p:nvPr/>
        </p:nvPicPr>
        <p:blipFill rotWithShape="1">
          <a:blip r:embed="rId3">
            <a:alphaModFix/>
          </a:blip>
          <a:srcRect b="0" l="0" r="0" t="0"/>
          <a:stretch/>
        </p:blipFill>
        <p:spPr>
          <a:xfrm>
            <a:off x="643324" y="403979"/>
            <a:ext cx="1662365" cy="831183"/>
          </a:xfrm>
          <a:prstGeom prst="rect">
            <a:avLst/>
          </a:prstGeom>
          <a:noFill/>
          <a:ln>
            <a:noFill/>
          </a:ln>
        </p:spPr>
      </p:pic>
      <p:sp>
        <p:nvSpPr>
          <p:cNvPr id="609" name="Google Shape;609;p75"/>
          <p:cNvSpPr txBox="1"/>
          <p:nvPr/>
        </p:nvSpPr>
        <p:spPr>
          <a:xfrm>
            <a:off x="7386382" y="536299"/>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610" name="Google Shape;610;p75"/>
          <p:cNvSpPr txBox="1"/>
          <p:nvPr/>
        </p:nvSpPr>
        <p:spPr>
          <a:xfrm>
            <a:off x="2362201" y="207969"/>
            <a:ext cx="4800600"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2000">
                <a:solidFill>
                  <a:schemeClr val="dk1"/>
                </a:solidFill>
                <a:latin typeface="Calibri"/>
                <a:ea typeface="Calibri"/>
                <a:cs typeface="Calibri"/>
                <a:sym typeface="Calibri"/>
              </a:rPr>
              <a:t>Proyecto Disciplinario</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s-MX"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s-MX" sz="2000">
                <a:solidFill>
                  <a:schemeClr val="dk1"/>
                </a:solidFill>
                <a:latin typeface="Calibri"/>
                <a:ea typeface="Calibri"/>
                <a:cs typeface="Calibri"/>
                <a:sym typeface="Calibri"/>
              </a:rPr>
              <a:t>GEOGRAFÍA</a:t>
            </a:r>
            <a:endParaRPr sz="2000">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pic>
        <p:nvPicPr>
          <p:cNvPr descr="http://mexicanaamericana.edu.mx/web/wp-content/uploads/2018/06/ok-logo.png" id="615" name="Google Shape;615;p76"/>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616" name="Google Shape;616;p76"/>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617" name="Google Shape;617;p76"/>
          <p:cNvSpPr txBox="1"/>
          <p:nvPr/>
        </p:nvSpPr>
        <p:spPr>
          <a:xfrm>
            <a:off x="2309950" y="205196"/>
            <a:ext cx="4800600" cy="124649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Declamación de un poema</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disciplinaria de inglés</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sp>
        <p:nvSpPr>
          <p:cNvPr id="618" name="Google Shape;618;p76"/>
          <p:cNvSpPr txBox="1"/>
          <p:nvPr/>
        </p:nvSpPr>
        <p:spPr>
          <a:xfrm>
            <a:off x="535577" y="1804309"/>
            <a:ext cx="8112035" cy="440120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OBJETIVO: </a:t>
            </a:r>
            <a:r>
              <a:rPr lang="es-MX" sz="2000">
                <a:solidFill>
                  <a:schemeClr val="dk1"/>
                </a:solidFill>
                <a:latin typeface="Calibri"/>
                <a:ea typeface="Calibri"/>
                <a:cs typeface="Calibri"/>
                <a:sym typeface="Calibri"/>
              </a:rPr>
              <a:t>Desarrollar la capacidad de análisis del poema “Do not go gentle into that good night” de Dylan Thomas y la capacidad de declamación del alumnado y sensibilizar sobre las pérdidas que suponen los grandes sismos. </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GRADO: </a:t>
            </a:r>
            <a:r>
              <a:rPr lang="es-MX" sz="2000">
                <a:solidFill>
                  <a:schemeClr val="dk1"/>
                </a:solidFill>
                <a:latin typeface="Calibri"/>
                <a:ea typeface="Calibri"/>
                <a:cs typeface="Calibri"/>
                <a:sym typeface="Calibri"/>
              </a:rPr>
              <a:t>4°</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FECHA DE LA ACTIVIDAD: </a:t>
            </a:r>
            <a:r>
              <a:rPr lang="es-MX" sz="2000">
                <a:solidFill>
                  <a:schemeClr val="dk1"/>
                </a:solidFill>
                <a:latin typeface="Calibri"/>
                <a:ea typeface="Calibri"/>
                <a:cs typeface="Calibri"/>
                <a:sym typeface="Calibri"/>
              </a:rPr>
              <a:t>Desde noviembre de 2018 hasta febrero de 2019</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ASIGNATURA: </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Inglés: </a:t>
            </a:r>
            <a:r>
              <a:rPr lang="es-MX" sz="2000">
                <a:solidFill>
                  <a:schemeClr val="dk1"/>
                </a:solidFill>
                <a:latin typeface="Calibri"/>
                <a:ea typeface="Calibri"/>
                <a:cs typeface="Calibri"/>
                <a:sym typeface="Calibri"/>
              </a:rPr>
              <a:t>Preparación a los alumnos para que puedan aprender y declamar un poema en público.  </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FUENTES DE APOYO: </a:t>
            </a:r>
            <a:endParaRPr/>
          </a:p>
          <a:p>
            <a:pPr indent="-342900" lvl="0" marL="342900" marR="0" rtl="0" algn="l">
              <a:spcBef>
                <a:spcPts val="0"/>
              </a:spcBef>
              <a:spcAft>
                <a:spcPts val="0"/>
              </a:spcAft>
              <a:buClr>
                <a:schemeClr val="dk1"/>
              </a:buClr>
              <a:buSzPts val="2000"/>
              <a:buFont typeface="Calibri"/>
              <a:buChar char="-"/>
            </a:pPr>
            <a:r>
              <a:rPr lang="es-MX" sz="2000">
                <a:solidFill>
                  <a:schemeClr val="dk1"/>
                </a:solidFill>
                <a:latin typeface="Calibri"/>
                <a:ea typeface="Calibri"/>
                <a:cs typeface="Calibri"/>
                <a:sym typeface="Calibri"/>
              </a:rPr>
              <a:t>Seamus Heaney and Ted Hughes. (1982). </a:t>
            </a:r>
            <a:r>
              <a:rPr i="1" lang="es-MX" sz="2000">
                <a:solidFill>
                  <a:schemeClr val="dk1"/>
                </a:solidFill>
                <a:latin typeface="Calibri"/>
                <a:ea typeface="Calibri"/>
                <a:cs typeface="Calibri"/>
                <a:sym typeface="Calibri"/>
              </a:rPr>
              <a:t>The Rattle Bag</a:t>
            </a:r>
            <a:r>
              <a:rPr lang="es-MX" sz="2000">
                <a:solidFill>
                  <a:schemeClr val="dk1"/>
                </a:solidFill>
                <a:latin typeface="Calibri"/>
                <a:ea typeface="Calibri"/>
                <a:cs typeface="Calibri"/>
                <a:sym typeface="Calibri"/>
              </a:rPr>
              <a:t>. Nueva York: Farrar, Straus and Giroux.</a:t>
            </a:r>
            <a:endParaRPr/>
          </a:p>
          <a:p>
            <a:pPr indent="-342900" lvl="0" marL="342900" marR="0" rtl="0" algn="l">
              <a:spcBef>
                <a:spcPts val="0"/>
              </a:spcBef>
              <a:spcAft>
                <a:spcPts val="0"/>
              </a:spcAft>
              <a:buClr>
                <a:schemeClr val="dk1"/>
              </a:buClr>
              <a:buSzPts val="2000"/>
              <a:buFont typeface="Calibri"/>
              <a:buChar char="-"/>
            </a:pPr>
            <a:r>
              <a:rPr lang="es-MX" sz="2000">
                <a:solidFill>
                  <a:schemeClr val="dk1"/>
                </a:solidFill>
                <a:latin typeface="Calibri"/>
                <a:ea typeface="Calibri"/>
                <a:cs typeface="Calibri"/>
                <a:sym typeface="Calibri"/>
              </a:rPr>
              <a:t>Enciclopaedia Britannica (2019). Dylan Thomas, British author. Retrieved October 12, 2018, from </a:t>
            </a:r>
            <a:r>
              <a:rPr lang="es-MX" sz="2000" u="sng">
                <a:solidFill>
                  <a:schemeClr val="hlink"/>
                </a:solidFill>
                <a:latin typeface="Calibri"/>
                <a:ea typeface="Calibri"/>
                <a:cs typeface="Calibri"/>
                <a:sym typeface="Calibri"/>
                <a:hlinkClick r:id="rId4"/>
              </a:rPr>
              <a:t>https://www.britannica.com/biography/Dylan-Thomas</a:t>
            </a:r>
            <a:r>
              <a:rPr lang="es-MX" sz="2000">
                <a:solidFill>
                  <a:schemeClr val="dk1"/>
                </a:solidFill>
                <a:latin typeface="Calibri"/>
                <a:ea typeface="Calibri"/>
                <a:cs typeface="Calibri"/>
                <a:sym typeface="Calibri"/>
              </a:rPr>
              <a:t>.</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2" name="Shape 622"/>
        <p:cNvGrpSpPr/>
        <p:nvPr/>
      </p:nvGrpSpPr>
      <p:grpSpPr>
        <a:xfrm>
          <a:off x="0" y="0"/>
          <a:ext cx="0" cy="0"/>
          <a:chOff x="0" y="0"/>
          <a:chExt cx="0" cy="0"/>
        </a:xfrm>
      </p:grpSpPr>
      <p:pic>
        <p:nvPicPr>
          <p:cNvPr descr="http://mexicanaamericana.edu.mx/web/wp-content/uploads/2018/06/ok-logo.png" id="623" name="Google Shape;623;p77"/>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624" name="Google Shape;624;p77"/>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625" name="Google Shape;625;p77"/>
          <p:cNvSpPr txBox="1"/>
          <p:nvPr/>
        </p:nvSpPr>
        <p:spPr>
          <a:xfrm>
            <a:off x="2379619" y="205196"/>
            <a:ext cx="4800600" cy="124649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Declamación de un poema</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disciplinaria de inglés</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sp>
        <p:nvSpPr>
          <p:cNvPr id="626" name="Google Shape;626;p77"/>
          <p:cNvSpPr txBox="1"/>
          <p:nvPr/>
        </p:nvSpPr>
        <p:spPr>
          <a:xfrm>
            <a:off x="653142" y="1565323"/>
            <a:ext cx="7715795" cy="470898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JUSTIFICACIÓN DE LA ACTIVIDAD: </a:t>
            </a:r>
            <a:r>
              <a:rPr lang="es-MX" sz="2000">
                <a:solidFill>
                  <a:schemeClr val="dk1"/>
                </a:solidFill>
                <a:latin typeface="Calibri"/>
                <a:ea typeface="Calibri"/>
                <a:cs typeface="Calibri"/>
                <a:sym typeface="Calibri"/>
              </a:rPr>
              <a:t>Se plantea la actividad inserta en un marco de desarrollo de las capacidades del alumnado para percibir y disfrutar de la poesía en otro idioma y un acercamiento al tema de las pérdidas. Al mismo tiempo, se pretende que el alumnado aprenda a declamar un poema, como parte de su preparación para hablar en público. Se persigue mejorar su dicción en el idioma inglés y perder el miedo a hablar en público en su segundo idioma. Al contar con el apoyo del grupo (ya que todos los alumnos participan en la actividad) todos van a poder realizar esta actividad. </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DESCRIPCIÓN DE APERTURA DE LA ACTIVIDAD: </a:t>
            </a:r>
            <a:r>
              <a:rPr lang="es-MX" sz="2000">
                <a:solidFill>
                  <a:schemeClr val="dk1"/>
                </a:solidFill>
                <a:latin typeface="Calibri"/>
                <a:ea typeface="Calibri"/>
                <a:cs typeface="Calibri"/>
                <a:sym typeface="Calibri"/>
              </a:rPr>
              <a:t>Se lee el poema en clase y todos los alumnos lo declaman juntos. Tras la lectura del mismo pasamos a conocer algo sobre la vida del autor. Después realizamos el análisis del poema en sus libros: rhyme, stanzas, lines, repeated lines, metaphors, number of feet, meter, different types of men mentioned… Finalmente, comentamos sobre el sentido que el poema tiene. </a:t>
            </a:r>
            <a:endParaRPr b="1" sz="2000">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0" name="Shape 630"/>
        <p:cNvGrpSpPr/>
        <p:nvPr/>
      </p:nvGrpSpPr>
      <p:grpSpPr>
        <a:xfrm>
          <a:off x="0" y="0"/>
          <a:ext cx="0" cy="0"/>
          <a:chOff x="0" y="0"/>
          <a:chExt cx="0" cy="0"/>
        </a:xfrm>
      </p:grpSpPr>
      <p:pic>
        <p:nvPicPr>
          <p:cNvPr descr="http://mexicanaamericana.edu.mx/web/wp-content/uploads/2018/06/ok-logo.png" id="631" name="Google Shape;631;p78"/>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632" name="Google Shape;632;p78"/>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633" name="Google Shape;633;p78"/>
          <p:cNvSpPr txBox="1"/>
          <p:nvPr/>
        </p:nvSpPr>
        <p:spPr>
          <a:xfrm>
            <a:off x="2362201" y="207969"/>
            <a:ext cx="4800600" cy="153503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Declamación de un poema</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disciplinaria de inglés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Análisis del poema</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id="634" name="Google Shape;634;p78"/>
          <p:cNvPicPr preferRelativeResize="0"/>
          <p:nvPr/>
        </p:nvPicPr>
        <p:blipFill rotWithShape="1">
          <a:blip r:embed="rId4">
            <a:alphaModFix/>
          </a:blip>
          <a:srcRect b="0" l="0" r="0" t="0"/>
          <a:stretch/>
        </p:blipFill>
        <p:spPr>
          <a:xfrm rot="-5400000">
            <a:off x="4188733" y="2316773"/>
            <a:ext cx="4590143" cy="3442607"/>
          </a:xfrm>
          <a:prstGeom prst="rect">
            <a:avLst/>
          </a:prstGeom>
          <a:noFill/>
          <a:ln>
            <a:noFill/>
          </a:ln>
        </p:spPr>
      </p:pic>
      <p:pic>
        <p:nvPicPr>
          <p:cNvPr id="635" name="Google Shape;635;p78"/>
          <p:cNvPicPr preferRelativeResize="0"/>
          <p:nvPr/>
        </p:nvPicPr>
        <p:blipFill rotWithShape="1">
          <a:blip r:embed="rId5">
            <a:alphaModFix/>
          </a:blip>
          <a:srcRect b="0" l="0" r="0" t="0"/>
          <a:stretch/>
        </p:blipFill>
        <p:spPr>
          <a:xfrm>
            <a:off x="949234" y="1743004"/>
            <a:ext cx="3457303" cy="460973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pic>
        <p:nvPicPr>
          <p:cNvPr descr="http://mexicanaamericana.edu.mx/web/wp-content/uploads/2018/06/ok-logo.png" id="640" name="Google Shape;640;p79"/>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641" name="Google Shape;641;p79"/>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642" name="Google Shape;642;p79"/>
          <p:cNvSpPr txBox="1"/>
          <p:nvPr/>
        </p:nvSpPr>
        <p:spPr>
          <a:xfrm>
            <a:off x="2362201" y="207969"/>
            <a:ext cx="4800600" cy="153503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Declamación de un poema</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disciplinaria de inglés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Autor</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20.png" id="643" name="Google Shape;643;p79"/>
          <p:cNvPicPr preferRelativeResize="0"/>
          <p:nvPr/>
        </p:nvPicPr>
        <p:blipFill rotWithShape="1">
          <a:blip r:embed="rId4">
            <a:alphaModFix/>
          </a:blip>
          <a:srcRect b="0" l="0" r="0" t="0"/>
          <a:stretch/>
        </p:blipFill>
        <p:spPr>
          <a:xfrm>
            <a:off x="592182" y="1515290"/>
            <a:ext cx="8159931" cy="458941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7" name="Shape 647"/>
        <p:cNvGrpSpPr/>
        <p:nvPr/>
      </p:nvGrpSpPr>
      <p:grpSpPr>
        <a:xfrm>
          <a:off x="0" y="0"/>
          <a:ext cx="0" cy="0"/>
          <a:chOff x="0" y="0"/>
          <a:chExt cx="0" cy="0"/>
        </a:xfrm>
      </p:grpSpPr>
      <p:pic>
        <p:nvPicPr>
          <p:cNvPr descr="http://mexicanaamericana.edu.mx/web/wp-content/uploads/2018/06/ok-logo.png" id="648" name="Google Shape;648;p80"/>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649" name="Google Shape;649;p80"/>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650" name="Google Shape;650;p80"/>
          <p:cNvSpPr txBox="1"/>
          <p:nvPr/>
        </p:nvSpPr>
        <p:spPr>
          <a:xfrm>
            <a:off x="2362201" y="207969"/>
            <a:ext cx="4800600" cy="153503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Declamación de un poema</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disciplinaria de inglés</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sp>
        <p:nvSpPr>
          <p:cNvPr id="651" name="Google Shape;651;p80"/>
          <p:cNvSpPr txBox="1"/>
          <p:nvPr/>
        </p:nvSpPr>
        <p:spPr>
          <a:xfrm>
            <a:off x="879566" y="2098766"/>
            <a:ext cx="7489371" cy="31700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DESCRIPCIÓN DEL DESARROLLO DE LA ACTIVIDAD: </a:t>
            </a:r>
            <a:r>
              <a:rPr lang="es-MX" sz="2000">
                <a:solidFill>
                  <a:schemeClr val="dk1"/>
                </a:solidFill>
                <a:latin typeface="Calibri"/>
                <a:ea typeface="Calibri"/>
                <a:cs typeface="Calibri"/>
                <a:sym typeface="Calibri"/>
              </a:rPr>
              <a:t>Se presenta al alumnado la rúbrica con la que se calificará la actividad en el Encuentro Preuniversitario. Dos días a la semana declamamos el poema todos juntos en clase, poniendo énfasis en que se haga con sentimiento. Finalmente, empezamos a ensayar con los lugares que cada alumno tendrá que ocupar el día de la presentación en el Encuentro Preuniversitario. Dos alumnas se encargan de preparar las imágenes que serán proyectadas en el Encuentro, una por cada verso. Otros dos alumnos preparan una introducción al poema y una dedicatoria a las víctimas del sismo. </a:t>
            </a:r>
            <a:endParaRPr b="1" sz="2000">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5" name="Shape 655"/>
        <p:cNvGrpSpPr/>
        <p:nvPr/>
      </p:nvGrpSpPr>
      <p:grpSpPr>
        <a:xfrm>
          <a:off x="0" y="0"/>
          <a:ext cx="0" cy="0"/>
          <a:chOff x="0" y="0"/>
          <a:chExt cx="0" cy="0"/>
        </a:xfrm>
      </p:grpSpPr>
      <p:pic>
        <p:nvPicPr>
          <p:cNvPr descr="http://mexicanaamericana.edu.mx/web/wp-content/uploads/2018/06/ok-logo.png" id="656" name="Google Shape;656;p81"/>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657" name="Google Shape;657;p81"/>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658" name="Google Shape;658;p81"/>
          <p:cNvSpPr txBox="1"/>
          <p:nvPr/>
        </p:nvSpPr>
        <p:spPr>
          <a:xfrm>
            <a:off x="2362201" y="207969"/>
            <a:ext cx="4800600" cy="182357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Declamación de un poema</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disciplinaria de inglés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Rúbrica</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07 (3).png" id="659" name="Google Shape;659;p81"/>
          <p:cNvPicPr preferRelativeResize="0"/>
          <p:nvPr/>
        </p:nvPicPr>
        <p:blipFill rotWithShape="1">
          <a:blip r:embed="rId4">
            <a:alphaModFix/>
          </a:blip>
          <a:srcRect b="0" l="0" r="0" t="0"/>
          <a:stretch/>
        </p:blipFill>
        <p:spPr>
          <a:xfrm>
            <a:off x="2281646" y="1201784"/>
            <a:ext cx="4680857" cy="565621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pic>
        <p:nvPicPr>
          <p:cNvPr descr="http://mexicanaamericana.edu.mx/web/wp-content/uploads/2018/06/ok-logo.png" id="139" name="Google Shape;139;p19"/>
          <p:cNvPicPr preferRelativeResize="0"/>
          <p:nvPr/>
        </p:nvPicPr>
        <p:blipFill rotWithShape="1">
          <a:blip r:embed="rId3">
            <a:alphaModFix/>
          </a:blip>
          <a:srcRect b="0" l="0" r="0" t="0"/>
          <a:stretch/>
        </p:blipFill>
        <p:spPr>
          <a:xfrm>
            <a:off x="212156" y="187779"/>
            <a:ext cx="1662365" cy="831183"/>
          </a:xfrm>
          <a:prstGeom prst="rect">
            <a:avLst/>
          </a:prstGeom>
          <a:noFill/>
          <a:ln>
            <a:noFill/>
          </a:ln>
        </p:spPr>
      </p:pic>
      <p:sp>
        <p:nvSpPr>
          <p:cNvPr id="140" name="Google Shape;140;p19"/>
          <p:cNvSpPr txBox="1"/>
          <p:nvPr/>
        </p:nvSpPr>
        <p:spPr>
          <a:xfrm>
            <a:off x="7892143" y="408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141" name="Google Shape;141;p19"/>
          <p:cNvSpPr txBox="1"/>
          <p:nvPr/>
        </p:nvSpPr>
        <p:spPr>
          <a:xfrm>
            <a:off x="2353491" y="268663"/>
            <a:ext cx="4800600" cy="66941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del proyecto Conexiones. Actividad interdisciplinaria de inicio.</a:t>
            </a:r>
            <a:endParaRPr/>
          </a:p>
        </p:txBody>
      </p:sp>
      <p:sp>
        <p:nvSpPr>
          <p:cNvPr id="142" name="Google Shape;142;p19"/>
          <p:cNvSpPr/>
          <p:nvPr/>
        </p:nvSpPr>
        <p:spPr>
          <a:xfrm>
            <a:off x="449462" y="1320981"/>
            <a:ext cx="7997852" cy="163121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DESCRIPCIÓN DEL CIERRE DE LA ACTIVIDAD: </a:t>
            </a:r>
            <a:r>
              <a:rPr lang="es-MX" sz="2000">
                <a:solidFill>
                  <a:schemeClr val="dk1"/>
                </a:solidFill>
                <a:latin typeface="Calibri"/>
                <a:ea typeface="Calibri"/>
                <a:cs typeface="Calibri"/>
                <a:sym typeface="Calibri"/>
              </a:rPr>
              <a:t>Al final del mismo, se plantearán algunas preguntas en inglés (las que aparecen en la diapositiva anterior) para hacer una evaluación diagnóstica del conocimiento del alumnado sobre el tema propuesto.  También se crearán los equipos de trabajo.</a:t>
            </a:r>
            <a:endParaRPr sz="2000">
              <a:solidFill>
                <a:schemeClr val="dk1"/>
              </a:solidFill>
              <a:latin typeface="Calibri"/>
              <a:ea typeface="Calibri"/>
              <a:cs typeface="Calibri"/>
              <a:sym typeface="Calibri"/>
            </a:endParaRPr>
          </a:p>
        </p:txBody>
      </p:sp>
      <p:pic>
        <p:nvPicPr>
          <p:cNvPr id="143" name="Google Shape;143;p19"/>
          <p:cNvPicPr preferRelativeResize="0"/>
          <p:nvPr/>
        </p:nvPicPr>
        <p:blipFill rotWithShape="1">
          <a:blip r:embed="rId4">
            <a:alphaModFix/>
          </a:blip>
          <a:srcRect b="0" l="0" r="0" t="0"/>
          <a:stretch/>
        </p:blipFill>
        <p:spPr>
          <a:xfrm>
            <a:off x="4753791" y="3298303"/>
            <a:ext cx="3702624" cy="2776968"/>
          </a:xfrm>
          <a:prstGeom prst="rect">
            <a:avLst/>
          </a:prstGeom>
          <a:noFill/>
          <a:ln>
            <a:noFill/>
          </a:ln>
        </p:spPr>
      </p:pic>
      <p:pic>
        <p:nvPicPr>
          <p:cNvPr id="144" name="Google Shape;144;p19"/>
          <p:cNvPicPr preferRelativeResize="0"/>
          <p:nvPr/>
        </p:nvPicPr>
        <p:blipFill rotWithShape="1">
          <a:blip r:embed="rId5">
            <a:alphaModFix/>
          </a:blip>
          <a:srcRect b="0" l="0" r="0" t="0"/>
          <a:stretch/>
        </p:blipFill>
        <p:spPr>
          <a:xfrm>
            <a:off x="716372" y="3254216"/>
            <a:ext cx="3761408" cy="282105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3" name="Shape 663"/>
        <p:cNvGrpSpPr/>
        <p:nvPr/>
      </p:nvGrpSpPr>
      <p:grpSpPr>
        <a:xfrm>
          <a:off x="0" y="0"/>
          <a:ext cx="0" cy="0"/>
          <a:chOff x="0" y="0"/>
          <a:chExt cx="0" cy="0"/>
        </a:xfrm>
      </p:grpSpPr>
      <p:pic>
        <p:nvPicPr>
          <p:cNvPr descr="http://mexicanaamericana.edu.mx/web/wp-content/uploads/2018/06/ok-logo.png" id="664" name="Google Shape;664;p82"/>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665" name="Google Shape;665;p82"/>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666" name="Google Shape;666;p82"/>
          <p:cNvSpPr txBox="1"/>
          <p:nvPr/>
        </p:nvSpPr>
        <p:spPr>
          <a:xfrm>
            <a:off x="2362201" y="207969"/>
            <a:ext cx="4800600" cy="182357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Declamación de un poema</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disciplinaria de inglés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Organización de lugares</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07 (2).png" id="667" name="Google Shape;667;p82"/>
          <p:cNvPicPr preferRelativeResize="0"/>
          <p:nvPr/>
        </p:nvPicPr>
        <p:blipFill rotWithShape="1">
          <a:blip r:embed="rId4">
            <a:alphaModFix/>
          </a:blip>
          <a:srcRect b="0" l="0" r="0" t="0"/>
          <a:stretch/>
        </p:blipFill>
        <p:spPr>
          <a:xfrm>
            <a:off x="316658" y="1528716"/>
            <a:ext cx="8539959" cy="434086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1" name="Shape 671"/>
        <p:cNvGrpSpPr/>
        <p:nvPr/>
      </p:nvGrpSpPr>
      <p:grpSpPr>
        <a:xfrm>
          <a:off x="0" y="0"/>
          <a:ext cx="0" cy="0"/>
          <a:chOff x="0" y="0"/>
          <a:chExt cx="0" cy="0"/>
        </a:xfrm>
      </p:grpSpPr>
      <p:pic>
        <p:nvPicPr>
          <p:cNvPr descr="http://mexicanaamericana.edu.mx/web/wp-content/uploads/2018/06/ok-logo.png" id="672" name="Google Shape;672;p83"/>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673" name="Google Shape;673;p83"/>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674" name="Google Shape;674;p83"/>
          <p:cNvSpPr txBox="1"/>
          <p:nvPr/>
        </p:nvSpPr>
        <p:spPr>
          <a:xfrm>
            <a:off x="2362201" y="207969"/>
            <a:ext cx="4800600" cy="182357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Declamación de un poema</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disciplinaria de inglés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Imágenes mostradas durante la declamación del poema</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06 (5).png" id="675" name="Google Shape;675;p83"/>
          <p:cNvPicPr preferRelativeResize="0"/>
          <p:nvPr/>
        </p:nvPicPr>
        <p:blipFill rotWithShape="1">
          <a:blip r:embed="rId4">
            <a:alphaModFix/>
          </a:blip>
          <a:srcRect b="0" l="0" r="0" t="0"/>
          <a:stretch/>
        </p:blipFill>
        <p:spPr>
          <a:xfrm>
            <a:off x="509179" y="1578973"/>
            <a:ext cx="3928110" cy="2354580"/>
          </a:xfrm>
          <a:prstGeom prst="rect">
            <a:avLst/>
          </a:prstGeom>
          <a:noFill/>
          <a:ln>
            <a:noFill/>
          </a:ln>
        </p:spPr>
      </p:pic>
      <p:pic>
        <p:nvPicPr>
          <p:cNvPr descr="C:\Users\Windows\OneDrive\Imágenes\Capturas de pantalla\2019-03-06 (6).png" id="676" name="Google Shape;676;p83"/>
          <p:cNvPicPr preferRelativeResize="0"/>
          <p:nvPr/>
        </p:nvPicPr>
        <p:blipFill rotWithShape="1">
          <a:blip r:embed="rId5">
            <a:alphaModFix/>
          </a:blip>
          <a:srcRect b="0" l="0" r="0" t="0"/>
          <a:stretch/>
        </p:blipFill>
        <p:spPr>
          <a:xfrm>
            <a:off x="4498249" y="1562100"/>
            <a:ext cx="4156710" cy="2358390"/>
          </a:xfrm>
          <a:prstGeom prst="rect">
            <a:avLst/>
          </a:prstGeom>
          <a:noFill/>
          <a:ln>
            <a:noFill/>
          </a:ln>
        </p:spPr>
      </p:pic>
      <p:pic>
        <p:nvPicPr>
          <p:cNvPr descr="C:\Users\Windows\OneDrive\Imágenes\Capturas de pantalla\2019-03-06 (7).png" id="677" name="Google Shape;677;p83"/>
          <p:cNvPicPr preferRelativeResize="0"/>
          <p:nvPr/>
        </p:nvPicPr>
        <p:blipFill rotWithShape="1">
          <a:blip r:embed="rId6">
            <a:alphaModFix/>
          </a:blip>
          <a:srcRect b="0" l="0" r="0" t="0"/>
          <a:stretch/>
        </p:blipFill>
        <p:spPr>
          <a:xfrm>
            <a:off x="509179" y="4127862"/>
            <a:ext cx="3928110" cy="2155547"/>
          </a:xfrm>
          <a:prstGeom prst="rect">
            <a:avLst/>
          </a:prstGeom>
          <a:noFill/>
          <a:ln>
            <a:noFill/>
          </a:ln>
        </p:spPr>
      </p:pic>
      <p:pic>
        <p:nvPicPr>
          <p:cNvPr descr="C:\Users\Windows\OneDrive\Imágenes\Capturas de pantalla\2019-03-07 (30).png" id="678" name="Google Shape;678;p83"/>
          <p:cNvPicPr preferRelativeResize="0"/>
          <p:nvPr/>
        </p:nvPicPr>
        <p:blipFill rotWithShape="1">
          <a:blip r:embed="rId7">
            <a:alphaModFix/>
          </a:blip>
          <a:srcRect b="0" l="0" r="0" t="0"/>
          <a:stretch/>
        </p:blipFill>
        <p:spPr>
          <a:xfrm>
            <a:off x="4568099" y="4039140"/>
            <a:ext cx="4086860" cy="233299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2" name="Shape 682"/>
        <p:cNvGrpSpPr/>
        <p:nvPr/>
      </p:nvGrpSpPr>
      <p:grpSpPr>
        <a:xfrm>
          <a:off x="0" y="0"/>
          <a:ext cx="0" cy="0"/>
          <a:chOff x="0" y="0"/>
          <a:chExt cx="0" cy="0"/>
        </a:xfrm>
      </p:grpSpPr>
      <p:pic>
        <p:nvPicPr>
          <p:cNvPr descr="http://mexicanaamericana.edu.mx/web/wp-content/uploads/2018/06/ok-logo.png" id="683" name="Google Shape;683;p84"/>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684" name="Google Shape;684;p84"/>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685" name="Google Shape;685;p84"/>
          <p:cNvSpPr txBox="1"/>
          <p:nvPr/>
        </p:nvSpPr>
        <p:spPr>
          <a:xfrm>
            <a:off x="2362201" y="207969"/>
            <a:ext cx="4800600" cy="182357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Declamación de un poema</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disciplinaria de inglés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Imágenes mostradas durante la declamación del poema</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07 (31).png" id="686" name="Google Shape;686;p84"/>
          <p:cNvPicPr preferRelativeResize="0"/>
          <p:nvPr/>
        </p:nvPicPr>
        <p:blipFill rotWithShape="1">
          <a:blip r:embed="rId4">
            <a:alphaModFix/>
          </a:blip>
          <a:srcRect b="0" l="0" r="0" t="0"/>
          <a:stretch/>
        </p:blipFill>
        <p:spPr>
          <a:xfrm>
            <a:off x="492398" y="1572032"/>
            <a:ext cx="4104640" cy="2303145"/>
          </a:xfrm>
          <a:prstGeom prst="rect">
            <a:avLst/>
          </a:prstGeom>
          <a:noFill/>
          <a:ln>
            <a:noFill/>
          </a:ln>
        </p:spPr>
      </p:pic>
      <p:pic>
        <p:nvPicPr>
          <p:cNvPr descr="C:\Users\Windows\OneDrive\Imágenes\Capturas de pantalla\2019-03-07 (32).png" id="687" name="Google Shape;687;p84"/>
          <p:cNvPicPr preferRelativeResize="0"/>
          <p:nvPr/>
        </p:nvPicPr>
        <p:blipFill rotWithShape="1">
          <a:blip r:embed="rId5">
            <a:alphaModFix/>
          </a:blip>
          <a:srcRect b="0" l="0" r="0" t="0"/>
          <a:stretch/>
        </p:blipFill>
        <p:spPr>
          <a:xfrm>
            <a:off x="4693286" y="1591400"/>
            <a:ext cx="4173855" cy="2264410"/>
          </a:xfrm>
          <a:prstGeom prst="rect">
            <a:avLst/>
          </a:prstGeom>
          <a:noFill/>
          <a:ln>
            <a:noFill/>
          </a:ln>
        </p:spPr>
      </p:pic>
      <p:pic>
        <p:nvPicPr>
          <p:cNvPr descr="C:\Users\Windows\OneDrive\Imágenes\Capturas de pantalla\2019-03-07 (33).png" id="688" name="Google Shape;688;p84"/>
          <p:cNvPicPr preferRelativeResize="0"/>
          <p:nvPr/>
        </p:nvPicPr>
        <p:blipFill rotWithShape="1">
          <a:blip r:embed="rId6">
            <a:alphaModFix/>
          </a:blip>
          <a:srcRect b="0" l="0" r="0" t="0"/>
          <a:stretch/>
        </p:blipFill>
        <p:spPr>
          <a:xfrm>
            <a:off x="492398" y="3951832"/>
            <a:ext cx="4130675" cy="2315845"/>
          </a:xfrm>
          <a:prstGeom prst="rect">
            <a:avLst/>
          </a:prstGeom>
          <a:noFill/>
          <a:ln>
            <a:noFill/>
          </a:ln>
        </p:spPr>
      </p:pic>
      <p:pic>
        <p:nvPicPr>
          <p:cNvPr descr="C:\Users\Windows\OneDrive\Imágenes\Capturas de pantalla\2019-03-07 (34).png" id="689" name="Google Shape;689;p84"/>
          <p:cNvPicPr preferRelativeResize="0"/>
          <p:nvPr/>
        </p:nvPicPr>
        <p:blipFill rotWithShape="1">
          <a:blip r:embed="rId7">
            <a:alphaModFix/>
          </a:blip>
          <a:srcRect b="0" l="0" r="0" t="0"/>
          <a:stretch/>
        </p:blipFill>
        <p:spPr>
          <a:xfrm>
            <a:off x="4723766" y="3951832"/>
            <a:ext cx="4143375" cy="235458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3" name="Shape 693"/>
        <p:cNvGrpSpPr/>
        <p:nvPr/>
      </p:nvGrpSpPr>
      <p:grpSpPr>
        <a:xfrm>
          <a:off x="0" y="0"/>
          <a:ext cx="0" cy="0"/>
          <a:chOff x="0" y="0"/>
          <a:chExt cx="0" cy="0"/>
        </a:xfrm>
      </p:grpSpPr>
      <p:pic>
        <p:nvPicPr>
          <p:cNvPr descr="http://mexicanaamericana.edu.mx/web/wp-content/uploads/2018/06/ok-logo.png" id="694" name="Google Shape;694;p85"/>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695" name="Google Shape;695;p85"/>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696" name="Google Shape;696;p85"/>
          <p:cNvSpPr txBox="1"/>
          <p:nvPr/>
        </p:nvSpPr>
        <p:spPr>
          <a:xfrm>
            <a:off x="2362201" y="207969"/>
            <a:ext cx="4800600" cy="182357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Declamación de un poema</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disciplinaria de inglés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Imágenes mostradas durante la declamación del poema</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07 (35).png" id="697" name="Google Shape;697;p85"/>
          <p:cNvPicPr preferRelativeResize="0"/>
          <p:nvPr/>
        </p:nvPicPr>
        <p:blipFill rotWithShape="1">
          <a:blip r:embed="rId4">
            <a:alphaModFix/>
          </a:blip>
          <a:srcRect b="0" l="0" r="0" t="0"/>
          <a:stretch/>
        </p:blipFill>
        <p:spPr>
          <a:xfrm>
            <a:off x="543560" y="1504859"/>
            <a:ext cx="4062095" cy="2332990"/>
          </a:xfrm>
          <a:prstGeom prst="rect">
            <a:avLst/>
          </a:prstGeom>
          <a:noFill/>
          <a:ln>
            <a:noFill/>
          </a:ln>
        </p:spPr>
      </p:pic>
      <p:pic>
        <p:nvPicPr>
          <p:cNvPr descr="C:\Users\Windows\OneDrive\Imágenes\Capturas de pantalla\2019-03-07 (36).png" id="698" name="Google Shape;698;p85"/>
          <p:cNvPicPr preferRelativeResize="0"/>
          <p:nvPr/>
        </p:nvPicPr>
        <p:blipFill rotWithShape="1">
          <a:blip r:embed="rId5">
            <a:alphaModFix/>
          </a:blip>
          <a:srcRect b="0" l="0" r="0" t="0"/>
          <a:stretch/>
        </p:blipFill>
        <p:spPr>
          <a:xfrm>
            <a:off x="4762501" y="1543594"/>
            <a:ext cx="4096385" cy="2294255"/>
          </a:xfrm>
          <a:prstGeom prst="rect">
            <a:avLst/>
          </a:prstGeom>
          <a:noFill/>
          <a:ln>
            <a:noFill/>
          </a:ln>
        </p:spPr>
      </p:pic>
      <p:pic>
        <p:nvPicPr>
          <p:cNvPr descr="C:\Users\Windows\OneDrive\Imágenes\Capturas de pantalla\2019-03-07 (37).png" id="699" name="Google Shape;699;p85"/>
          <p:cNvPicPr preferRelativeResize="0"/>
          <p:nvPr/>
        </p:nvPicPr>
        <p:blipFill rotWithShape="1">
          <a:blip r:embed="rId6">
            <a:alphaModFix/>
          </a:blip>
          <a:srcRect b="0" l="0" r="0" t="0"/>
          <a:stretch/>
        </p:blipFill>
        <p:spPr>
          <a:xfrm>
            <a:off x="483235" y="3972371"/>
            <a:ext cx="4122420" cy="2324735"/>
          </a:xfrm>
          <a:prstGeom prst="rect">
            <a:avLst/>
          </a:prstGeom>
          <a:noFill/>
          <a:ln>
            <a:noFill/>
          </a:ln>
        </p:spPr>
      </p:pic>
      <p:pic>
        <p:nvPicPr>
          <p:cNvPr descr="C:\Users\Windows\OneDrive\Imágenes\Capturas de pantalla\2019-03-07 (38).png" id="700" name="Google Shape;700;p85"/>
          <p:cNvPicPr preferRelativeResize="0"/>
          <p:nvPr/>
        </p:nvPicPr>
        <p:blipFill rotWithShape="1">
          <a:blip r:embed="rId7">
            <a:alphaModFix/>
          </a:blip>
          <a:srcRect b="0" l="0" r="0" t="0"/>
          <a:stretch/>
        </p:blipFill>
        <p:spPr>
          <a:xfrm>
            <a:off x="4762501" y="3972371"/>
            <a:ext cx="4135120" cy="232854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4" name="Shape 704"/>
        <p:cNvGrpSpPr/>
        <p:nvPr/>
      </p:nvGrpSpPr>
      <p:grpSpPr>
        <a:xfrm>
          <a:off x="0" y="0"/>
          <a:ext cx="0" cy="0"/>
          <a:chOff x="0" y="0"/>
          <a:chExt cx="0" cy="0"/>
        </a:xfrm>
      </p:grpSpPr>
      <p:pic>
        <p:nvPicPr>
          <p:cNvPr descr="http://mexicanaamericana.edu.mx/web/wp-content/uploads/2018/06/ok-logo.png" id="705" name="Google Shape;705;p86"/>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706" name="Google Shape;706;p86"/>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707" name="Google Shape;707;p86"/>
          <p:cNvSpPr txBox="1"/>
          <p:nvPr/>
        </p:nvSpPr>
        <p:spPr>
          <a:xfrm>
            <a:off x="2362201" y="207969"/>
            <a:ext cx="4800600" cy="182357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Declamación de un poema</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disciplinaria de inglés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Imágenes mostradas durante la declamación del poema</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07 (39).png" id="708" name="Google Shape;708;p86"/>
          <p:cNvPicPr preferRelativeResize="0"/>
          <p:nvPr/>
        </p:nvPicPr>
        <p:blipFill rotWithShape="1">
          <a:blip r:embed="rId4">
            <a:alphaModFix/>
          </a:blip>
          <a:srcRect b="0" l="0" r="0" t="0"/>
          <a:stretch/>
        </p:blipFill>
        <p:spPr>
          <a:xfrm>
            <a:off x="388349" y="1503136"/>
            <a:ext cx="4112895" cy="2341880"/>
          </a:xfrm>
          <a:prstGeom prst="rect">
            <a:avLst/>
          </a:prstGeom>
          <a:noFill/>
          <a:ln>
            <a:noFill/>
          </a:ln>
        </p:spPr>
      </p:pic>
      <p:pic>
        <p:nvPicPr>
          <p:cNvPr descr="C:\Users\Windows\OneDrive\Imágenes\Capturas de pantalla\2019-03-07 (40).png" id="709" name="Google Shape;709;p86"/>
          <p:cNvPicPr preferRelativeResize="0"/>
          <p:nvPr/>
        </p:nvPicPr>
        <p:blipFill rotWithShape="1">
          <a:blip r:embed="rId5">
            <a:alphaModFix/>
          </a:blip>
          <a:srcRect b="0" l="0" r="0" t="0"/>
          <a:stretch/>
        </p:blipFill>
        <p:spPr>
          <a:xfrm>
            <a:off x="4633912" y="1602196"/>
            <a:ext cx="4143375" cy="2242820"/>
          </a:xfrm>
          <a:prstGeom prst="rect">
            <a:avLst/>
          </a:prstGeom>
          <a:noFill/>
          <a:ln>
            <a:noFill/>
          </a:ln>
        </p:spPr>
      </p:pic>
      <p:pic>
        <p:nvPicPr>
          <p:cNvPr descr="C:\Users\Windows\OneDrive\Imágenes\Capturas de pantalla\2019-03-07 (42).png" id="710" name="Google Shape;710;p86"/>
          <p:cNvPicPr preferRelativeResize="0"/>
          <p:nvPr/>
        </p:nvPicPr>
        <p:blipFill rotWithShape="1">
          <a:blip r:embed="rId6">
            <a:alphaModFix/>
          </a:blip>
          <a:srcRect b="0" l="0" r="0" t="0"/>
          <a:stretch/>
        </p:blipFill>
        <p:spPr>
          <a:xfrm>
            <a:off x="388349" y="3984483"/>
            <a:ext cx="4118610" cy="2311400"/>
          </a:xfrm>
          <a:prstGeom prst="rect">
            <a:avLst/>
          </a:prstGeom>
          <a:noFill/>
          <a:ln>
            <a:noFill/>
          </a:ln>
        </p:spPr>
      </p:pic>
      <p:pic>
        <p:nvPicPr>
          <p:cNvPr descr="C:\Users\Windows\OneDrive\Imágenes\Capturas de pantalla\2019-03-07 (43).png" id="711" name="Google Shape;711;p86"/>
          <p:cNvPicPr preferRelativeResize="0"/>
          <p:nvPr/>
        </p:nvPicPr>
        <p:blipFill rotWithShape="1">
          <a:blip r:embed="rId7">
            <a:alphaModFix/>
          </a:blip>
          <a:srcRect b="0" l="0" r="0" t="0"/>
          <a:stretch/>
        </p:blipFill>
        <p:spPr>
          <a:xfrm>
            <a:off x="4633912" y="3984483"/>
            <a:ext cx="4109720" cy="232473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5" name="Shape 715"/>
        <p:cNvGrpSpPr/>
        <p:nvPr/>
      </p:nvGrpSpPr>
      <p:grpSpPr>
        <a:xfrm>
          <a:off x="0" y="0"/>
          <a:ext cx="0" cy="0"/>
          <a:chOff x="0" y="0"/>
          <a:chExt cx="0" cy="0"/>
        </a:xfrm>
      </p:grpSpPr>
      <p:pic>
        <p:nvPicPr>
          <p:cNvPr descr="http://mexicanaamericana.edu.mx/web/wp-content/uploads/2018/06/ok-logo.png" id="716" name="Google Shape;716;p87"/>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717" name="Google Shape;717;p87"/>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718" name="Google Shape;718;p87"/>
          <p:cNvSpPr txBox="1"/>
          <p:nvPr/>
        </p:nvSpPr>
        <p:spPr>
          <a:xfrm>
            <a:off x="2362201" y="207969"/>
            <a:ext cx="4800600" cy="182357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Declamación de un poema</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disciplinaria de inglés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Imágenes mostradas durante la declamación del poema</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07 (44).png" id="719" name="Google Shape;719;p87"/>
          <p:cNvPicPr preferRelativeResize="0"/>
          <p:nvPr/>
        </p:nvPicPr>
        <p:blipFill rotWithShape="1">
          <a:blip r:embed="rId4">
            <a:alphaModFix/>
          </a:blip>
          <a:srcRect b="0" l="0" r="0" t="0"/>
          <a:stretch/>
        </p:blipFill>
        <p:spPr>
          <a:xfrm>
            <a:off x="403498" y="1650546"/>
            <a:ext cx="4104640" cy="2320290"/>
          </a:xfrm>
          <a:prstGeom prst="rect">
            <a:avLst/>
          </a:prstGeom>
          <a:noFill/>
          <a:ln>
            <a:noFill/>
          </a:ln>
        </p:spPr>
      </p:pic>
      <p:pic>
        <p:nvPicPr>
          <p:cNvPr descr="C:\Users\Windows\OneDrive\Imágenes\Capturas de pantalla\2019-03-07 (45).png" id="720" name="Google Shape;720;p87"/>
          <p:cNvPicPr preferRelativeResize="0"/>
          <p:nvPr/>
        </p:nvPicPr>
        <p:blipFill rotWithShape="1">
          <a:blip r:embed="rId5">
            <a:alphaModFix/>
          </a:blip>
          <a:srcRect b="0" l="0" r="0" t="0"/>
          <a:stretch/>
        </p:blipFill>
        <p:spPr>
          <a:xfrm>
            <a:off x="4670607" y="1650546"/>
            <a:ext cx="4154805" cy="2306955"/>
          </a:xfrm>
          <a:prstGeom prst="rect">
            <a:avLst/>
          </a:prstGeom>
          <a:noFill/>
          <a:ln>
            <a:noFill/>
          </a:ln>
        </p:spPr>
      </p:pic>
      <p:pic>
        <p:nvPicPr>
          <p:cNvPr descr="C:\Users\Windows\OneDrive\Imágenes\Capturas de pantalla\2019-03-07 (46).png" id="721" name="Google Shape;721;p87"/>
          <p:cNvPicPr preferRelativeResize="0"/>
          <p:nvPr/>
        </p:nvPicPr>
        <p:blipFill rotWithShape="1">
          <a:blip r:embed="rId6">
            <a:alphaModFix/>
          </a:blip>
          <a:srcRect b="0" l="0" r="0" t="0"/>
          <a:stretch/>
        </p:blipFill>
        <p:spPr>
          <a:xfrm>
            <a:off x="381908" y="3970836"/>
            <a:ext cx="4126230" cy="2371725"/>
          </a:xfrm>
          <a:prstGeom prst="rect">
            <a:avLst/>
          </a:prstGeom>
          <a:noFill/>
          <a:ln>
            <a:noFill/>
          </a:ln>
        </p:spPr>
      </p:pic>
      <p:pic>
        <p:nvPicPr>
          <p:cNvPr descr="C:\Users\Windows\OneDrive\Imágenes\Capturas de pantalla\2019-03-07 (47).png" id="722" name="Google Shape;722;p87"/>
          <p:cNvPicPr preferRelativeResize="0"/>
          <p:nvPr/>
        </p:nvPicPr>
        <p:blipFill rotWithShape="1">
          <a:blip r:embed="rId7">
            <a:alphaModFix/>
          </a:blip>
          <a:srcRect b="0" l="0" r="0" t="0"/>
          <a:stretch/>
        </p:blipFill>
        <p:spPr>
          <a:xfrm>
            <a:off x="4670607" y="3992426"/>
            <a:ext cx="4126230" cy="235013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6" name="Shape 726"/>
        <p:cNvGrpSpPr/>
        <p:nvPr/>
      </p:nvGrpSpPr>
      <p:grpSpPr>
        <a:xfrm>
          <a:off x="0" y="0"/>
          <a:ext cx="0" cy="0"/>
          <a:chOff x="0" y="0"/>
          <a:chExt cx="0" cy="0"/>
        </a:xfrm>
      </p:grpSpPr>
      <p:pic>
        <p:nvPicPr>
          <p:cNvPr descr="http://mexicanaamericana.edu.mx/web/wp-content/uploads/2018/06/ok-logo.png" id="727" name="Google Shape;727;p88"/>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728" name="Google Shape;728;p88"/>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729" name="Google Shape;729;p88"/>
          <p:cNvSpPr txBox="1"/>
          <p:nvPr/>
        </p:nvSpPr>
        <p:spPr>
          <a:xfrm>
            <a:off x="2362201" y="207969"/>
            <a:ext cx="4800600" cy="182357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Declamación de un poema</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disciplinaria de inglés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Imágenes mostradas durante la declamación del poema</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07 (48).png" id="730" name="Google Shape;730;p88"/>
          <p:cNvPicPr preferRelativeResize="0"/>
          <p:nvPr/>
        </p:nvPicPr>
        <p:blipFill rotWithShape="1">
          <a:blip r:embed="rId4">
            <a:alphaModFix/>
          </a:blip>
          <a:srcRect b="0" l="0" r="0" t="0"/>
          <a:stretch/>
        </p:blipFill>
        <p:spPr>
          <a:xfrm>
            <a:off x="1187632" y="1567543"/>
            <a:ext cx="7149737" cy="4624251"/>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4" name="Shape 734"/>
        <p:cNvGrpSpPr/>
        <p:nvPr/>
      </p:nvGrpSpPr>
      <p:grpSpPr>
        <a:xfrm>
          <a:off x="0" y="0"/>
          <a:ext cx="0" cy="0"/>
          <a:chOff x="0" y="0"/>
          <a:chExt cx="0" cy="0"/>
        </a:xfrm>
      </p:grpSpPr>
      <p:pic>
        <p:nvPicPr>
          <p:cNvPr descr="http://mexicanaamericana.edu.mx/web/wp-content/uploads/2018/06/ok-logo.png" id="735" name="Google Shape;735;p89"/>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736" name="Google Shape;736;p89"/>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737" name="Google Shape;737;p89"/>
          <p:cNvSpPr txBox="1"/>
          <p:nvPr/>
        </p:nvSpPr>
        <p:spPr>
          <a:xfrm>
            <a:off x="2362201" y="207969"/>
            <a:ext cx="4800600" cy="153503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Declamación de un poema</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disciplinaria de inglés</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Introducción y dedicatoria</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06 (4).png" id="738" name="Google Shape;738;p89"/>
          <p:cNvPicPr preferRelativeResize="0"/>
          <p:nvPr/>
        </p:nvPicPr>
        <p:blipFill rotWithShape="1">
          <a:blip r:embed="rId4">
            <a:alphaModFix/>
          </a:blip>
          <a:srcRect b="0" l="0" r="0" t="0"/>
          <a:stretch/>
        </p:blipFill>
        <p:spPr>
          <a:xfrm>
            <a:off x="879566" y="2043428"/>
            <a:ext cx="7637416" cy="4000319"/>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2" name="Shape 742"/>
        <p:cNvGrpSpPr/>
        <p:nvPr/>
      </p:nvGrpSpPr>
      <p:grpSpPr>
        <a:xfrm>
          <a:off x="0" y="0"/>
          <a:ext cx="0" cy="0"/>
          <a:chOff x="0" y="0"/>
          <a:chExt cx="0" cy="0"/>
        </a:xfrm>
      </p:grpSpPr>
      <p:pic>
        <p:nvPicPr>
          <p:cNvPr descr="http://mexicanaamericana.edu.mx/web/wp-content/uploads/2018/06/ok-logo.png" id="743" name="Google Shape;743;p90"/>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744" name="Google Shape;744;p90"/>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745" name="Google Shape;745;p90"/>
          <p:cNvSpPr txBox="1"/>
          <p:nvPr/>
        </p:nvSpPr>
        <p:spPr>
          <a:xfrm>
            <a:off x="2362201" y="207969"/>
            <a:ext cx="4800600" cy="153503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Declamación de un poema</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disciplinaria de inglés</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sp>
        <p:nvSpPr>
          <p:cNvPr id="746" name="Google Shape;746;p90"/>
          <p:cNvSpPr txBox="1"/>
          <p:nvPr/>
        </p:nvSpPr>
        <p:spPr>
          <a:xfrm>
            <a:off x="592183" y="1436914"/>
            <a:ext cx="7498080" cy="163121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DESCRIPCIÓN DEL CIERRE DE LA ACTIVIDAD: </a:t>
            </a:r>
            <a:r>
              <a:rPr lang="es-MX" sz="2000">
                <a:solidFill>
                  <a:schemeClr val="dk1"/>
                </a:solidFill>
                <a:latin typeface="Calibri"/>
                <a:ea typeface="Calibri"/>
                <a:cs typeface="Calibri"/>
                <a:sym typeface="Calibri"/>
              </a:rPr>
              <a:t>El cierre de la actividad será la presentación del poema en el Encuentro Preuniversitario como actividad de apertura de nuestra presentación como equipo de Conexiones en el mismo. Se estableció el código de vestimenta y la postura para declamar el poema de todo el grupo. </a:t>
            </a:r>
            <a:endParaRPr b="1" sz="2000">
              <a:solidFill>
                <a:schemeClr val="dk1"/>
              </a:solidFill>
              <a:latin typeface="Calibri"/>
              <a:ea typeface="Calibri"/>
              <a:cs typeface="Calibri"/>
              <a:sym typeface="Calibri"/>
            </a:endParaRPr>
          </a:p>
        </p:txBody>
      </p:sp>
      <p:pic>
        <p:nvPicPr>
          <p:cNvPr id="747" name="Google Shape;747;p90"/>
          <p:cNvPicPr preferRelativeResize="0"/>
          <p:nvPr/>
        </p:nvPicPr>
        <p:blipFill rotWithShape="1">
          <a:blip r:embed="rId4">
            <a:alphaModFix/>
          </a:blip>
          <a:srcRect b="0" l="0" r="0" t="0"/>
          <a:stretch/>
        </p:blipFill>
        <p:spPr>
          <a:xfrm>
            <a:off x="2170612" y="3068130"/>
            <a:ext cx="4832543" cy="3624407"/>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1" name="Shape 751"/>
        <p:cNvGrpSpPr/>
        <p:nvPr/>
      </p:nvGrpSpPr>
      <p:grpSpPr>
        <a:xfrm>
          <a:off x="0" y="0"/>
          <a:ext cx="0" cy="0"/>
          <a:chOff x="0" y="0"/>
          <a:chExt cx="0" cy="0"/>
        </a:xfrm>
      </p:grpSpPr>
      <p:pic>
        <p:nvPicPr>
          <p:cNvPr descr="http://mexicanaamericana.edu.mx/web/wp-content/uploads/2018/06/ok-logo.png" id="752" name="Google Shape;752;p91"/>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753" name="Google Shape;753;p91"/>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754" name="Google Shape;754;p91"/>
          <p:cNvSpPr txBox="1"/>
          <p:nvPr/>
        </p:nvSpPr>
        <p:spPr>
          <a:xfrm>
            <a:off x="2362201" y="207969"/>
            <a:ext cx="4800600" cy="153503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Declamación de un poema</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disciplinaria de inglés</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sp>
        <p:nvSpPr>
          <p:cNvPr id="755" name="Google Shape;755;p91"/>
          <p:cNvSpPr txBox="1"/>
          <p:nvPr/>
        </p:nvSpPr>
        <p:spPr>
          <a:xfrm>
            <a:off x="722811" y="1211783"/>
            <a:ext cx="7498080" cy="563231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DESCRIPCIÓN DE LO QUE SE HARÁ CON LOS RESULTADOS DE LA ACTIVIDAD: </a:t>
            </a:r>
            <a:r>
              <a:rPr lang="es-MX" sz="2000">
                <a:solidFill>
                  <a:schemeClr val="dk1"/>
                </a:solidFill>
                <a:latin typeface="Calibri"/>
                <a:ea typeface="Calibri"/>
                <a:cs typeface="Calibri"/>
                <a:sym typeface="Calibri"/>
              </a:rPr>
              <a:t>Como resultado principal, tenemos que todo el alumnado (excepto dos alumnos que no asistieron ese día) fue capaz de subirse al escenario a declamar el poema. Esto nos va a ser una experiencia de mucha utilidad para la presentación de la obra de teatro que posteriormente debemos preparar.  </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ANÁLISIS: CONTRASTACIÓN DE LO ESPERADO Y LO SUCEDIDO: </a:t>
            </a:r>
            <a:r>
              <a:rPr lang="es-MX" sz="2000">
                <a:solidFill>
                  <a:schemeClr val="dk1"/>
                </a:solidFill>
                <a:latin typeface="Calibri"/>
                <a:ea typeface="Calibri"/>
                <a:cs typeface="Calibri"/>
                <a:sym typeface="Calibri"/>
              </a:rPr>
              <a:t>El día de la declamación en el auditorio, los alumnos lo hicieron con menos seguridad que cuando lo hacían en clase. Entendemos que los nervios actuaron como inhibidor de una actuación más sentida. </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1. Logros alcanzados: </a:t>
            </a:r>
            <a:r>
              <a:rPr lang="es-MX" sz="2000">
                <a:solidFill>
                  <a:schemeClr val="dk1"/>
                </a:solidFill>
                <a:latin typeface="Calibri"/>
                <a:ea typeface="Calibri"/>
                <a:cs typeface="Calibri"/>
                <a:sym typeface="Calibri"/>
              </a:rPr>
              <a:t>Muchos alumnos que tenían miedo a presentarse en público consiguieron superar ese miedo.</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2. Aspectos a mejorar: </a:t>
            </a:r>
            <a:r>
              <a:rPr lang="es-MX" sz="2000">
                <a:solidFill>
                  <a:schemeClr val="dk1"/>
                </a:solidFill>
                <a:latin typeface="Calibri"/>
                <a:ea typeface="Calibri"/>
                <a:cs typeface="Calibri"/>
                <a:sym typeface="Calibri"/>
              </a:rPr>
              <a:t>Podríamos haber ensayado por lo menos una vez en el espacio en el que lo iban a presentar finalmente. Les hubiera dado más seguridad, aunque también es cierto que fueron capaces de superar la situación. No todos siguieron el código de vestimenta. Para una próxima ocasión habrá que tener más cuidado con ese aspecto. </a:t>
            </a:r>
            <a:endParaRPr b="1"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0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pic>
        <p:nvPicPr>
          <p:cNvPr descr="http://mexicanaamericana.edu.mx/web/wp-content/uploads/2018/06/ok-logo.png" id="149" name="Google Shape;149;p20"/>
          <p:cNvPicPr preferRelativeResize="0"/>
          <p:nvPr/>
        </p:nvPicPr>
        <p:blipFill rotWithShape="1">
          <a:blip r:embed="rId3">
            <a:alphaModFix/>
          </a:blip>
          <a:srcRect b="0" l="0" r="0" t="0"/>
          <a:stretch/>
        </p:blipFill>
        <p:spPr>
          <a:xfrm>
            <a:off x="212156" y="187779"/>
            <a:ext cx="1662365" cy="831183"/>
          </a:xfrm>
          <a:prstGeom prst="rect">
            <a:avLst/>
          </a:prstGeom>
          <a:noFill/>
          <a:ln>
            <a:noFill/>
          </a:ln>
        </p:spPr>
      </p:pic>
      <p:sp>
        <p:nvSpPr>
          <p:cNvPr id="150" name="Google Shape;150;p20"/>
          <p:cNvSpPr txBox="1"/>
          <p:nvPr/>
        </p:nvSpPr>
        <p:spPr>
          <a:xfrm>
            <a:off x="7892143" y="408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151" name="Google Shape;151;p20"/>
          <p:cNvSpPr txBox="1"/>
          <p:nvPr/>
        </p:nvSpPr>
        <p:spPr>
          <a:xfrm>
            <a:off x="2353491" y="268663"/>
            <a:ext cx="4800600" cy="95795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del proyecto Conexiones. Actividad interdisciplinaria de inicio.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Equipos</a:t>
            </a:r>
            <a:endParaRPr sz="1875">
              <a:solidFill>
                <a:schemeClr val="dk1"/>
              </a:solidFill>
              <a:latin typeface="Calibri"/>
              <a:ea typeface="Calibri"/>
              <a:cs typeface="Calibri"/>
              <a:sym typeface="Calibri"/>
            </a:endParaRPr>
          </a:p>
        </p:txBody>
      </p:sp>
      <p:pic>
        <p:nvPicPr>
          <p:cNvPr descr="C:\Users\Windows\OneDrive\Imágenes\Capturas de pantalla\2019-03-07 (1).png" id="152" name="Google Shape;152;p20"/>
          <p:cNvPicPr preferRelativeResize="0"/>
          <p:nvPr/>
        </p:nvPicPr>
        <p:blipFill rotWithShape="1">
          <a:blip r:embed="rId4">
            <a:alphaModFix/>
          </a:blip>
          <a:srcRect b="0" l="0" r="0" t="0"/>
          <a:stretch/>
        </p:blipFill>
        <p:spPr>
          <a:xfrm>
            <a:off x="391886" y="1226618"/>
            <a:ext cx="8264434" cy="5148056"/>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9" name="Shape 759"/>
        <p:cNvGrpSpPr/>
        <p:nvPr/>
      </p:nvGrpSpPr>
      <p:grpSpPr>
        <a:xfrm>
          <a:off x="0" y="0"/>
          <a:ext cx="0" cy="0"/>
          <a:chOff x="0" y="0"/>
          <a:chExt cx="0" cy="0"/>
        </a:xfrm>
      </p:grpSpPr>
      <p:pic>
        <p:nvPicPr>
          <p:cNvPr descr="http://mexicanaamericana.edu.mx/web/wp-content/uploads/2018/06/ok-logo.png" id="760" name="Google Shape;760;p92"/>
          <p:cNvPicPr preferRelativeResize="0"/>
          <p:nvPr/>
        </p:nvPicPr>
        <p:blipFill rotWithShape="1">
          <a:blip r:embed="rId4">
            <a:alphaModFix/>
          </a:blip>
          <a:srcRect b="0" l="0" r="0" t="0"/>
          <a:stretch/>
        </p:blipFill>
        <p:spPr>
          <a:xfrm>
            <a:off x="255698" y="205196"/>
            <a:ext cx="1662365" cy="831183"/>
          </a:xfrm>
          <a:prstGeom prst="rect">
            <a:avLst/>
          </a:prstGeom>
          <a:noFill/>
          <a:ln>
            <a:noFill/>
          </a:ln>
        </p:spPr>
      </p:pic>
      <p:sp>
        <p:nvSpPr>
          <p:cNvPr id="761" name="Google Shape;761;p92"/>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762" name="Google Shape;762;p92"/>
          <p:cNvSpPr txBox="1"/>
          <p:nvPr/>
        </p:nvSpPr>
        <p:spPr>
          <a:xfrm>
            <a:off x="2362201" y="207969"/>
            <a:ext cx="4800600" cy="153503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Declamación de un poema</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disciplinaria de inglés</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sp>
        <p:nvSpPr>
          <p:cNvPr id="763" name="Google Shape;763;p92"/>
          <p:cNvSpPr txBox="1"/>
          <p:nvPr/>
        </p:nvSpPr>
        <p:spPr>
          <a:xfrm>
            <a:off x="627017" y="1533999"/>
            <a:ext cx="7910650" cy="10156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TOMA DE DECISIONES: </a:t>
            </a:r>
            <a:r>
              <a:rPr lang="es-MX" sz="2000">
                <a:solidFill>
                  <a:schemeClr val="dk1"/>
                </a:solidFill>
                <a:latin typeface="Calibri"/>
                <a:ea typeface="Calibri"/>
                <a:cs typeface="Calibri"/>
                <a:sym typeface="Calibri"/>
              </a:rPr>
              <a:t>Consideramos que ésta fue </a:t>
            </a:r>
            <a:r>
              <a:rPr lang="es-MX" sz="2000">
                <a:solidFill>
                  <a:schemeClr val="dk1"/>
                </a:solidFill>
                <a:latin typeface="Calibri"/>
                <a:ea typeface="Calibri"/>
                <a:cs typeface="Calibri"/>
                <a:sym typeface="Calibri"/>
              </a:rPr>
              <a:t>una</a:t>
            </a:r>
            <a:r>
              <a:rPr lang="es-MX" sz="2000">
                <a:solidFill>
                  <a:schemeClr val="dk1"/>
                </a:solidFill>
                <a:latin typeface="Calibri"/>
                <a:ea typeface="Calibri"/>
                <a:cs typeface="Calibri"/>
                <a:sym typeface="Calibri"/>
              </a:rPr>
              <a:t> actividad muy productiva en muchos ámbitos del </a:t>
            </a:r>
            <a:r>
              <a:rPr lang="es-MX" sz="2000">
                <a:solidFill>
                  <a:schemeClr val="dk1"/>
                </a:solidFill>
                <a:latin typeface="Calibri"/>
                <a:ea typeface="Calibri"/>
                <a:cs typeface="Calibri"/>
                <a:sym typeface="Calibri"/>
              </a:rPr>
              <a:t>desarrollo</a:t>
            </a:r>
            <a:r>
              <a:rPr lang="es-MX" sz="2000">
                <a:solidFill>
                  <a:schemeClr val="dk1"/>
                </a:solidFill>
                <a:latin typeface="Calibri"/>
                <a:ea typeface="Calibri"/>
                <a:cs typeface="Calibri"/>
                <a:sym typeface="Calibri"/>
              </a:rPr>
              <a:t> de los alumnos. Sería una actividad que querríamos mantener para cursos </a:t>
            </a:r>
            <a:r>
              <a:rPr lang="es-MX" sz="2000">
                <a:solidFill>
                  <a:schemeClr val="dk1"/>
                </a:solidFill>
                <a:latin typeface="Calibri"/>
                <a:ea typeface="Calibri"/>
                <a:cs typeface="Calibri"/>
                <a:sym typeface="Calibri"/>
              </a:rPr>
              <a:t>sucesivos</a:t>
            </a:r>
            <a:r>
              <a:rPr lang="es-MX" sz="2000">
                <a:solidFill>
                  <a:schemeClr val="dk1"/>
                </a:solidFill>
                <a:latin typeface="Calibri"/>
                <a:ea typeface="Calibri"/>
                <a:cs typeface="Calibri"/>
                <a:sym typeface="Calibri"/>
              </a:rPr>
              <a:t>. </a:t>
            </a:r>
            <a:endParaRPr b="1" sz="2000">
              <a:solidFill>
                <a:schemeClr val="dk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7" name="Shape 767"/>
        <p:cNvGrpSpPr/>
        <p:nvPr/>
      </p:nvGrpSpPr>
      <p:grpSpPr>
        <a:xfrm>
          <a:off x="0" y="0"/>
          <a:ext cx="0" cy="0"/>
          <a:chOff x="0" y="0"/>
          <a:chExt cx="0" cy="0"/>
        </a:xfrm>
      </p:grpSpPr>
      <p:pic>
        <p:nvPicPr>
          <p:cNvPr descr="http://mexicanaamericana.edu.mx/web/wp-content/uploads/2018/06/ok-logo.png" id="768" name="Google Shape;768;p93"/>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769" name="Google Shape;769;p93"/>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770" name="Google Shape;770;p93"/>
          <p:cNvSpPr txBox="1"/>
          <p:nvPr/>
        </p:nvSpPr>
        <p:spPr>
          <a:xfrm>
            <a:off x="2362201" y="207969"/>
            <a:ext cx="4800600" cy="153503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el Encuentro Preuniversitario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interdisciplinaria de cierre del proyecto</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sp>
        <p:nvSpPr>
          <p:cNvPr id="771" name="Google Shape;771;p93"/>
          <p:cNvSpPr txBox="1"/>
          <p:nvPr/>
        </p:nvSpPr>
        <p:spPr>
          <a:xfrm>
            <a:off x="500742" y="1098912"/>
            <a:ext cx="8112035" cy="62478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OBJETIVO: </a:t>
            </a:r>
            <a:r>
              <a:rPr lang="es-MX" sz="2000">
                <a:solidFill>
                  <a:schemeClr val="dk1"/>
                </a:solidFill>
                <a:latin typeface="Calibri"/>
                <a:ea typeface="Calibri"/>
                <a:cs typeface="Calibri"/>
                <a:sym typeface="Calibri"/>
              </a:rPr>
              <a:t>Sensibilizar a la comunidad educativa sobre el tema de los sismos y compartir los descubrimientos más interesantes con el resto del colegio. </a:t>
            </a:r>
            <a:endParaRPr b="1" sz="2000">
              <a:solidFill>
                <a:schemeClr val="dk1"/>
              </a:solidFill>
              <a:latin typeface="Calibri"/>
              <a:ea typeface="Calibri"/>
              <a:cs typeface="Calibri"/>
              <a:sym typeface="Calibri"/>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GRADO: </a:t>
            </a:r>
            <a:r>
              <a:rPr lang="es-MX" sz="2000">
                <a:solidFill>
                  <a:schemeClr val="dk1"/>
                </a:solidFill>
                <a:latin typeface="Calibri"/>
                <a:ea typeface="Calibri"/>
                <a:cs typeface="Calibri"/>
                <a:sym typeface="Calibri"/>
              </a:rPr>
              <a:t>4°</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FECHA DE LA ACTIVIDAD: </a:t>
            </a:r>
            <a:r>
              <a:rPr lang="es-MX" sz="2000">
                <a:solidFill>
                  <a:schemeClr val="dk1"/>
                </a:solidFill>
                <a:latin typeface="Calibri"/>
                <a:ea typeface="Calibri"/>
                <a:cs typeface="Calibri"/>
                <a:sym typeface="Calibri"/>
              </a:rPr>
              <a:t>12 de febrero 2019</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ASIGNATURAS PARTICIPANTES: </a:t>
            </a:r>
            <a:endParaRPr b="1" sz="2000">
              <a:solidFill>
                <a:schemeClr val="dk1"/>
              </a:solidFill>
              <a:latin typeface="Calibri"/>
              <a:ea typeface="Calibri"/>
              <a:cs typeface="Calibri"/>
              <a:sym typeface="Calibri"/>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     Educación física: </a:t>
            </a:r>
            <a:r>
              <a:rPr lang="es-MX" sz="2000">
                <a:solidFill>
                  <a:schemeClr val="dk1"/>
                </a:solidFill>
                <a:latin typeface="Calibri"/>
                <a:ea typeface="Calibri"/>
                <a:cs typeface="Calibri"/>
                <a:sym typeface="Calibri"/>
              </a:rPr>
              <a:t>Velocidad de reacción y qué hacer antes, durante y después de un sismo. Preparación de las recomendaciones al colegio.</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     Geografía: </a:t>
            </a:r>
            <a:r>
              <a:rPr lang="es-MX" sz="2000">
                <a:solidFill>
                  <a:schemeClr val="dk1"/>
                </a:solidFill>
                <a:latin typeface="Calibri"/>
                <a:ea typeface="Calibri"/>
                <a:cs typeface="Calibri"/>
                <a:sym typeface="Calibri"/>
              </a:rPr>
              <a:t>Presentación de los alumnos de toda la información recabada en la investigación de campo y documental.</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     Inglés: </a:t>
            </a:r>
            <a:r>
              <a:rPr lang="es-MX" sz="2000">
                <a:solidFill>
                  <a:schemeClr val="dk1"/>
                </a:solidFill>
                <a:latin typeface="Calibri"/>
                <a:ea typeface="Calibri"/>
                <a:cs typeface="Calibri"/>
                <a:sym typeface="Calibri"/>
              </a:rPr>
              <a:t>Presentación del poema y presentación del proceso global de aprendizaje, relacionándolo con las habilidades del IB. Redacción en inglés de las recomendaciones al colegio.  </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FUENTES DE APOYO: </a:t>
            </a:r>
            <a:r>
              <a:rPr lang="es-MX" sz="2000">
                <a:solidFill>
                  <a:schemeClr val="dk1"/>
                </a:solidFill>
                <a:latin typeface="Calibri"/>
                <a:ea typeface="Calibri"/>
                <a:cs typeface="Calibri"/>
                <a:sym typeface="Calibri"/>
              </a:rPr>
              <a:t>Las anteriormente citadas.</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JUSTIFICACIÓN DE LA ACTIVIDAD: </a:t>
            </a:r>
            <a:r>
              <a:rPr lang="es-MX" sz="2000">
                <a:solidFill>
                  <a:schemeClr val="dk1"/>
                </a:solidFill>
                <a:latin typeface="Calibri"/>
                <a:ea typeface="Calibri"/>
                <a:cs typeface="Calibri"/>
                <a:sym typeface="Calibri"/>
              </a:rPr>
              <a:t>Se pretende compartir con el resto de la comunidad educativa todo lo aprendido a lo largo del proceso, ya sea aprendizaje intelectual, emocional o de destrezas. Asimismo, se pretende poder mejorar las medidas de seguridad del colegio después de haber realizado esta investigación. </a:t>
            </a:r>
            <a:endParaRPr b="1"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000">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5" name="Shape 775"/>
        <p:cNvGrpSpPr/>
        <p:nvPr/>
      </p:nvGrpSpPr>
      <p:grpSpPr>
        <a:xfrm>
          <a:off x="0" y="0"/>
          <a:ext cx="0" cy="0"/>
          <a:chOff x="0" y="0"/>
          <a:chExt cx="0" cy="0"/>
        </a:xfrm>
      </p:grpSpPr>
      <p:pic>
        <p:nvPicPr>
          <p:cNvPr descr="http://mexicanaamericana.edu.mx/web/wp-content/uploads/2018/06/ok-logo.png" id="776" name="Google Shape;776;p94"/>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777" name="Google Shape;777;p94"/>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778" name="Google Shape;778;p94"/>
          <p:cNvSpPr txBox="1"/>
          <p:nvPr/>
        </p:nvSpPr>
        <p:spPr>
          <a:xfrm>
            <a:off x="2362201" y="207969"/>
            <a:ext cx="4800600" cy="153503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el Encuentro Preuniversitario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interdisciplinaria de cierre del proyecto</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sp>
        <p:nvSpPr>
          <p:cNvPr id="779" name="Google Shape;779;p94"/>
          <p:cNvSpPr txBox="1"/>
          <p:nvPr/>
        </p:nvSpPr>
        <p:spPr>
          <a:xfrm>
            <a:off x="566057" y="2499360"/>
            <a:ext cx="7872549" cy="255454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DESCRIPCIÓN DE LA APERTURA DE LA ACTIVIDAD: </a:t>
            </a:r>
            <a:r>
              <a:rPr lang="es-MX" sz="2000">
                <a:solidFill>
                  <a:schemeClr val="dk1"/>
                </a:solidFill>
                <a:latin typeface="Calibri"/>
                <a:ea typeface="Calibri"/>
                <a:cs typeface="Calibri"/>
                <a:sym typeface="Calibri"/>
              </a:rPr>
              <a:t>Para iniciar la presentación en el Encuentro Preuniversitario, los alumnos recitarán una poesía en inglés (“Do not go gentle into that good night” de Dylan Thomas) que será dedicada por una alumna y un alumno a las víctimas de los dos últimos grandes sismos que ha padecido la Ciudad de México. Con cada verso de la poesía, se mostrará una imagen relacionada con estos sismos. Todos los alumnos de ambos grupos participarán en esta actividad. </a:t>
            </a:r>
            <a:endParaRPr b="1" sz="2000">
              <a:solidFill>
                <a:schemeClr val="dk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3" name="Shape 783"/>
        <p:cNvGrpSpPr/>
        <p:nvPr/>
      </p:nvGrpSpPr>
      <p:grpSpPr>
        <a:xfrm>
          <a:off x="0" y="0"/>
          <a:ext cx="0" cy="0"/>
          <a:chOff x="0" y="0"/>
          <a:chExt cx="0" cy="0"/>
        </a:xfrm>
      </p:grpSpPr>
      <p:pic>
        <p:nvPicPr>
          <p:cNvPr descr="http://mexicanaamericana.edu.mx/web/wp-content/uploads/2018/06/ok-logo.png" id="784" name="Google Shape;784;p95"/>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785" name="Google Shape;785;p95"/>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786" name="Google Shape;786;p95"/>
          <p:cNvSpPr txBox="1"/>
          <p:nvPr/>
        </p:nvSpPr>
        <p:spPr>
          <a:xfrm>
            <a:off x="2362201" y="207969"/>
            <a:ext cx="4800600" cy="182357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el Encuentro Preuniversitario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interdisciplinaria de cierre del proyecto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Poesía. Fotografía </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id="787" name="Google Shape;787;p95"/>
          <p:cNvPicPr preferRelativeResize="0"/>
          <p:nvPr/>
        </p:nvPicPr>
        <p:blipFill rotWithShape="1">
          <a:blip r:embed="rId4">
            <a:alphaModFix/>
          </a:blip>
          <a:srcRect b="0" l="0" r="0" t="0"/>
          <a:stretch/>
        </p:blipFill>
        <p:spPr>
          <a:xfrm>
            <a:off x="255698" y="1571352"/>
            <a:ext cx="8586651" cy="4829991"/>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1" name="Shape 791"/>
        <p:cNvGrpSpPr/>
        <p:nvPr/>
      </p:nvGrpSpPr>
      <p:grpSpPr>
        <a:xfrm>
          <a:off x="0" y="0"/>
          <a:ext cx="0" cy="0"/>
          <a:chOff x="0" y="0"/>
          <a:chExt cx="0" cy="0"/>
        </a:xfrm>
      </p:grpSpPr>
      <p:pic>
        <p:nvPicPr>
          <p:cNvPr descr="http://mexicanaamericana.edu.mx/web/wp-content/uploads/2018/06/ok-logo.png" id="792" name="Google Shape;792;p96"/>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793" name="Google Shape;793;p96"/>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794" name="Google Shape;794;p96"/>
          <p:cNvSpPr txBox="1"/>
          <p:nvPr/>
        </p:nvSpPr>
        <p:spPr>
          <a:xfrm>
            <a:off x="2362201" y="207969"/>
            <a:ext cx="4800600" cy="182357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el Encuentro Preuniversitario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interdisciplinaria de cierre del proyecto</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sp>
        <p:nvSpPr>
          <p:cNvPr id="795" name="Google Shape;795;p96"/>
          <p:cNvSpPr txBox="1"/>
          <p:nvPr/>
        </p:nvSpPr>
        <p:spPr>
          <a:xfrm>
            <a:off x="627017" y="2569030"/>
            <a:ext cx="7829006" cy="163121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DESCRIPCIÓN DEL DESARROLLO DE LA ACTIVIDAD: </a:t>
            </a:r>
            <a:r>
              <a:rPr lang="es-MX" sz="2000">
                <a:solidFill>
                  <a:schemeClr val="dk1"/>
                </a:solidFill>
                <a:latin typeface="Calibri"/>
                <a:ea typeface="Calibri"/>
                <a:cs typeface="Calibri"/>
                <a:sym typeface="Calibri"/>
              </a:rPr>
              <a:t>Se harán dos presentaciones: una sobre todo lo aprendido en la asignatura de geografía (en español) y otra explicando todo el proceso en cada una de las asignaturas (en inglés) y relacionando el proyecto con las habilidades del IB. </a:t>
            </a:r>
            <a:endParaRPr b="1" sz="2000">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9" name="Shape 799"/>
        <p:cNvGrpSpPr/>
        <p:nvPr/>
      </p:nvGrpSpPr>
      <p:grpSpPr>
        <a:xfrm>
          <a:off x="0" y="0"/>
          <a:ext cx="0" cy="0"/>
          <a:chOff x="0" y="0"/>
          <a:chExt cx="0" cy="0"/>
        </a:xfrm>
      </p:grpSpPr>
      <p:pic>
        <p:nvPicPr>
          <p:cNvPr descr="http://mexicanaamericana.edu.mx/web/wp-content/uploads/2018/06/ok-logo.png" id="800" name="Google Shape;800;p97"/>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801" name="Google Shape;801;p97"/>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802" name="Google Shape;802;p97"/>
          <p:cNvSpPr txBox="1"/>
          <p:nvPr/>
        </p:nvSpPr>
        <p:spPr>
          <a:xfrm>
            <a:off x="2362201" y="207969"/>
            <a:ext cx="4800600" cy="211211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el Encuentro Preuniversitario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interdisciplinaria de cierre del proyecto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de PowerPoint de geografía</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07 (4).png" id="803" name="Google Shape;803;p97"/>
          <p:cNvPicPr preferRelativeResize="0"/>
          <p:nvPr/>
        </p:nvPicPr>
        <p:blipFill rotWithShape="1">
          <a:blip r:embed="rId4">
            <a:alphaModFix/>
          </a:blip>
          <a:srcRect b="0" l="0" r="0" t="0"/>
          <a:stretch/>
        </p:blipFill>
        <p:spPr>
          <a:xfrm>
            <a:off x="317182" y="1689282"/>
            <a:ext cx="3876675" cy="2242820"/>
          </a:xfrm>
          <a:prstGeom prst="rect">
            <a:avLst/>
          </a:prstGeom>
          <a:noFill/>
          <a:ln>
            <a:noFill/>
          </a:ln>
        </p:spPr>
      </p:pic>
      <p:pic>
        <p:nvPicPr>
          <p:cNvPr id="804" name="Google Shape;804;p97"/>
          <p:cNvPicPr preferRelativeResize="0"/>
          <p:nvPr/>
        </p:nvPicPr>
        <p:blipFill rotWithShape="1">
          <a:blip r:embed="rId5">
            <a:alphaModFix/>
          </a:blip>
          <a:srcRect b="0" l="0" r="0" t="0"/>
          <a:stretch/>
        </p:blipFill>
        <p:spPr>
          <a:xfrm>
            <a:off x="4423456" y="1724207"/>
            <a:ext cx="3898265" cy="2207895"/>
          </a:xfrm>
          <a:prstGeom prst="rect">
            <a:avLst/>
          </a:prstGeom>
          <a:noFill/>
          <a:ln>
            <a:noFill/>
          </a:ln>
        </p:spPr>
      </p:pic>
      <p:pic>
        <p:nvPicPr>
          <p:cNvPr descr="C:\Users\Windows\OneDrive\Imágenes\Capturas de pantalla\2019-03-07 (6).png" id="805" name="Google Shape;805;p97"/>
          <p:cNvPicPr preferRelativeResize="0"/>
          <p:nvPr/>
        </p:nvPicPr>
        <p:blipFill rotWithShape="1">
          <a:blip r:embed="rId6">
            <a:alphaModFix/>
          </a:blip>
          <a:srcRect b="0" l="0" r="0" t="0"/>
          <a:stretch/>
        </p:blipFill>
        <p:spPr>
          <a:xfrm>
            <a:off x="388619" y="4022860"/>
            <a:ext cx="3733800" cy="2121535"/>
          </a:xfrm>
          <a:prstGeom prst="rect">
            <a:avLst/>
          </a:prstGeom>
          <a:noFill/>
          <a:ln>
            <a:noFill/>
          </a:ln>
        </p:spPr>
      </p:pic>
      <p:pic>
        <p:nvPicPr>
          <p:cNvPr descr="C:\Users\Windows\OneDrive\Imágenes\Capturas de pantalla\2019-03-07 (7).png" id="806" name="Google Shape;806;p97"/>
          <p:cNvPicPr preferRelativeResize="0"/>
          <p:nvPr/>
        </p:nvPicPr>
        <p:blipFill rotWithShape="1">
          <a:blip r:embed="rId7">
            <a:alphaModFix/>
          </a:blip>
          <a:srcRect b="0" l="0" r="0" t="0"/>
          <a:stretch/>
        </p:blipFill>
        <p:spPr>
          <a:xfrm>
            <a:off x="4423456" y="4022860"/>
            <a:ext cx="3876675" cy="216471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0" name="Shape 810"/>
        <p:cNvGrpSpPr/>
        <p:nvPr/>
      </p:nvGrpSpPr>
      <p:grpSpPr>
        <a:xfrm>
          <a:off x="0" y="0"/>
          <a:ext cx="0" cy="0"/>
          <a:chOff x="0" y="0"/>
          <a:chExt cx="0" cy="0"/>
        </a:xfrm>
      </p:grpSpPr>
      <p:pic>
        <p:nvPicPr>
          <p:cNvPr descr="http://mexicanaamericana.edu.mx/web/wp-content/uploads/2018/06/ok-logo.png" id="811" name="Google Shape;811;p98"/>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812" name="Google Shape;812;p98"/>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813" name="Google Shape;813;p98"/>
          <p:cNvSpPr txBox="1"/>
          <p:nvPr/>
        </p:nvSpPr>
        <p:spPr>
          <a:xfrm>
            <a:off x="2362201" y="207969"/>
            <a:ext cx="4800600" cy="211211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el Encuentro Preuniversitario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interdisciplinaria de cierre del proyecto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de PowerPoint de geografía</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07 (8).png" id="814" name="Google Shape;814;p98"/>
          <p:cNvPicPr preferRelativeResize="0"/>
          <p:nvPr/>
        </p:nvPicPr>
        <p:blipFill rotWithShape="1">
          <a:blip r:embed="rId4">
            <a:alphaModFix/>
          </a:blip>
          <a:srcRect b="0" l="0" r="0" t="0"/>
          <a:stretch/>
        </p:blipFill>
        <p:spPr>
          <a:xfrm>
            <a:off x="659040" y="1614987"/>
            <a:ext cx="3872230" cy="2147570"/>
          </a:xfrm>
          <a:prstGeom prst="rect">
            <a:avLst/>
          </a:prstGeom>
          <a:noFill/>
          <a:ln>
            <a:noFill/>
          </a:ln>
        </p:spPr>
      </p:pic>
      <p:pic>
        <p:nvPicPr>
          <p:cNvPr descr="C:\Users\Windows\OneDrive\Imágenes\Capturas de pantalla\2019-03-07 (9).png" id="815" name="Google Shape;815;p98"/>
          <p:cNvPicPr preferRelativeResize="0"/>
          <p:nvPr/>
        </p:nvPicPr>
        <p:blipFill rotWithShape="1">
          <a:blip r:embed="rId5">
            <a:alphaModFix/>
          </a:blip>
          <a:srcRect b="0" l="0" r="0" t="0"/>
          <a:stretch/>
        </p:blipFill>
        <p:spPr>
          <a:xfrm>
            <a:off x="4587877" y="1588952"/>
            <a:ext cx="3884930" cy="2199640"/>
          </a:xfrm>
          <a:prstGeom prst="rect">
            <a:avLst/>
          </a:prstGeom>
          <a:noFill/>
          <a:ln>
            <a:noFill/>
          </a:ln>
        </p:spPr>
      </p:pic>
      <p:pic>
        <p:nvPicPr>
          <p:cNvPr descr="C:\Users\Windows\OneDrive\Imágenes\Capturas de pantalla\2019-03-07 (10).png" id="816" name="Google Shape;816;p98"/>
          <p:cNvPicPr preferRelativeResize="0"/>
          <p:nvPr/>
        </p:nvPicPr>
        <p:blipFill rotWithShape="1">
          <a:blip r:embed="rId6">
            <a:alphaModFix/>
          </a:blip>
          <a:srcRect b="0" l="0" r="0" t="0"/>
          <a:stretch/>
        </p:blipFill>
        <p:spPr>
          <a:xfrm>
            <a:off x="650467" y="3866334"/>
            <a:ext cx="3889375" cy="2190750"/>
          </a:xfrm>
          <a:prstGeom prst="rect">
            <a:avLst/>
          </a:prstGeom>
          <a:noFill/>
          <a:ln>
            <a:noFill/>
          </a:ln>
        </p:spPr>
      </p:pic>
      <p:pic>
        <p:nvPicPr>
          <p:cNvPr descr="C:\Users\Windows\OneDrive\Imágenes\Capturas de pantalla\2019-03-07 (12).png" id="817" name="Google Shape;817;p98"/>
          <p:cNvPicPr preferRelativeResize="0"/>
          <p:nvPr/>
        </p:nvPicPr>
        <p:blipFill rotWithShape="1">
          <a:blip r:embed="rId7">
            <a:alphaModFix/>
          </a:blip>
          <a:srcRect b="0" l="0" r="0" t="0"/>
          <a:stretch/>
        </p:blipFill>
        <p:spPr>
          <a:xfrm>
            <a:off x="4587877" y="3827599"/>
            <a:ext cx="3858895" cy="226822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1" name="Shape 821"/>
        <p:cNvGrpSpPr/>
        <p:nvPr/>
      </p:nvGrpSpPr>
      <p:grpSpPr>
        <a:xfrm>
          <a:off x="0" y="0"/>
          <a:ext cx="0" cy="0"/>
          <a:chOff x="0" y="0"/>
          <a:chExt cx="0" cy="0"/>
        </a:xfrm>
      </p:grpSpPr>
      <p:pic>
        <p:nvPicPr>
          <p:cNvPr descr="http://mexicanaamericana.edu.mx/web/wp-content/uploads/2018/06/ok-logo.png" id="822" name="Google Shape;822;p99"/>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823" name="Google Shape;823;p99"/>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824" name="Google Shape;824;p99"/>
          <p:cNvSpPr txBox="1"/>
          <p:nvPr/>
        </p:nvSpPr>
        <p:spPr>
          <a:xfrm>
            <a:off x="2362201" y="207969"/>
            <a:ext cx="4800600" cy="211211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el Encuentro Preuniversitario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interdisciplinaria de cierre del proyecto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de PowerPoint de geografía</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07 (13).png" id="825" name="Google Shape;825;p99"/>
          <p:cNvPicPr preferRelativeResize="0"/>
          <p:nvPr/>
        </p:nvPicPr>
        <p:blipFill rotWithShape="1">
          <a:blip r:embed="rId4">
            <a:alphaModFix/>
          </a:blip>
          <a:srcRect b="0" l="0" r="0" t="0"/>
          <a:stretch/>
        </p:blipFill>
        <p:spPr>
          <a:xfrm>
            <a:off x="514985" y="1617436"/>
            <a:ext cx="3846830" cy="2212340"/>
          </a:xfrm>
          <a:prstGeom prst="rect">
            <a:avLst/>
          </a:prstGeom>
          <a:noFill/>
          <a:ln>
            <a:noFill/>
          </a:ln>
        </p:spPr>
      </p:pic>
      <p:pic>
        <p:nvPicPr>
          <p:cNvPr descr="C:\Users\Windows\OneDrive\Imágenes\Capturas de pantalla\2019-03-07 (15).png" id="826" name="Google Shape;826;p99"/>
          <p:cNvPicPr preferRelativeResize="0"/>
          <p:nvPr/>
        </p:nvPicPr>
        <p:blipFill rotWithShape="1">
          <a:blip r:embed="rId5">
            <a:alphaModFix/>
          </a:blip>
          <a:srcRect b="0" l="0" r="0" t="0"/>
          <a:stretch/>
        </p:blipFill>
        <p:spPr>
          <a:xfrm>
            <a:off x="4505597" y="1617436"/>
            <a:ext cx="3863340" cy="2173605"/>
          </a:xfrm>
          <a:prstGeom prst="rect">
            <a:avLst/>
          </a:prstGeom>
          <a:noFill/>
          <a:ln>
            <a:noFill/>
          </a:ln>
        </p:spPr>
      </p:pic>
      <p:pic>
        <p:nvPicPr>
          <p:cNvPr descr="C:\Users\Windows\OneDrive\Imágenes\Capturas de pantalla\2019-03-07 (16).png" id="827" name="Google Shape;827;p99"/>
          <p:cNvPicPr preferRelativeResize="0"/>
          <p:nvPr/>
        </p:nvPicPr>
        <p:blipFill rotWithShape="1">
          <a:blip r:embed="rId6">
            <a:alphaModFix/>
          </a:blip>
          <a:srcRect b="0" l="0" r="0" t="0"/>
          <a:stretch/>
        </p:blipFill>
        <p:spPr>
          <a:xfrm>
            <a:off x="497840" y="3901440"/>
            <a:ext cx="3881120" cy="2225040"/>
          </a:xfrm>
          <a:prstGeom prst="rect">
            <a:avLst/>
          </a:prstGeom>
          <a:noFill/>
          <a:ln>
            <a:noFill/>
          </a:ln>
        </p:spPr>
      </p:pic>
      <p:pic>
        <p:nvPicPr>
          <p:cNvPr descr="C:\Users\Windows\OneDrive\Imágenes\Capturas de pantalla\2019-03-07 (17).png" id="828" name="Google Shape;828;p99"/>
          <p:cNvPicPr preferRelativeResize="0"/>
          <p:nvPr/>
        </p:nvPicPr>
        <p:blipFill rotWithShape="1">
          <a:blip r:embed="rId7">
            <a:alphaModFix/>
          </a:blip>
          <a:srcRect b="0" l="0" r="0" t="0"/>
          <a:stretch/>
        </p:blipFill>
        <p:spPr>
          <a:xfrm>
            <a:off x="4505597" y="3940175"/>
            <a:ext cx="3811270" cy="218630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2" name="Shape 832"/>
        <p:cNvGrpSpPr/>
        <p:nvPr/>
      </p:nvGrpSpPr>
      <p:grpSpPr>
        <a:xfrm>
          <a:off x="0" y="0"/>
          <a:ext cx="0" cy="0"/>
          <a:chOff x="0" y="0"/>
          <a:chExt cx="0" cy="0"/>
        </a:xfrm>
      </p:grpSpPr>
      <p:pic>
        <p:nvPicPr>
          <p:cNvPr descr="http://mexicanaamericana.edu.mx/web/wp-content/uploads/2018/06/ok-logo.png" id="833" name="Google Shape;833;p100"/>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834" name="Google Shape;834;p100"/>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835" name="Google Shape;835;p100"/>
          <p:cNvSpPr txBox="1"/>
          <p:nvPr/>
        </p:nvSpPr>
        <p:spPr>
          <a:xfrm>
            <a:off x="2362201" y="207969"/>
            <a:ext cx="4800600" cy="211211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el Encuentro Preuniversitario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interdisciplinaria de cierre del proyecto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de PowerPoint de geografía</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07 (18).png" id="836" name="Google Shape;836;p100"/>
          <p:cNvPicPr preferRelativeResize="0"/>
          <p:nvPr/>
        </p:nvPicPr>
        <p:blipFill rotWithShape="1">
          <a:blip r:embed="rId4">
            <a:alphaModFix/>
          </a:blip>
          <a:srcRect b="0" l="0" r="0" t="0"/>
          <a:stretch/>
        </p:blipFill>
        <p:spPr>
          <a:xfrm>
            <a:off x="545918" y="1593623"/>
            <a:ext cx="3802380" cy="2259965"/>
          </a:xfrm>
          <a:prstGeom prst="rect">
            <a:avLst/>
          </a:prstGeom>
          <a:noFill/>
          <a:ln>
            <a:noFill/>
          </a:ln>
        </p:spPr>
      </p:pic>
      <p:pic>
        <p:nvPicPr>
          <p:cNvPr descr="C:\Users\Windows\OneDrive\Imágenes\Capturas de pantalla\2019-03-07 (19).png" id="837" name="Google Shape;837;p100"/>
          <p:cNvPicPr preferRelativeResize="0"/>
          <p:nvPr/>
        </p:nvPicPr>
        <p:blipFill rotWithShape="1">
          <a:blip r:embed="rId5">
            <a:alphaModFix/>
          </a:blip>
          <a:srcRect b="0" l="0" r="0" t="0"/>
          <a:stretch/>
        </p:blipFill>
        <p:spPr>
          <a:xfrm>
            <a:off x="4531632" y="1623785"/>
            <a:ext cx="3837305" cy="2199640"/>
          </a:xfrm>
          <a:prstGeom prst="rect">
            <a:avLst/>
          </a:prstGeom>
          <a:noFill/>
          <a:ln>
            <a:noFill/>
          </a:ln>
        </p:spPr>
      </p:pic>
      <p:pic>
        <p:nvPicPr>
          <p:cNvPr descr="C:\Users\Windows\OneDrive\Imágenes\Capturas de pantalla\2019-03-07 (20).png" id="838" name="Google Shape;838;p100"/>
          <p:cNvPicPr preferRelativeResize="0"/>
          <p:nvPr/>
        </p:nvPicPr>
        <p:blipFill rotWithShape="1">
          <a:blip r:embed="rId6">
            <a:alphaModFix/>
          </a:blip>
          <a:srcRect b="0" l="0" r="0" t="0"/>
          <a:stretch/>
        </p:blipFill>
        <p:spPr>
          <a:xfrm>
            <a:off x="420823" y="3980180"/>
            <a:ext cx="4052570" cy="2311400"/>
          </a:xfrm>
          <a:prstGeom prst="rect">
            <a:avLst/>
          </a:prstGeom>
          <a:noFill/>
          <a:ln>
            <a:noFill/>
          </a:ln>
        </p:spPr>
      </p:pic>
      <p:pic>
        <p:nvPicPr>
          <p:cNvPr descr="C:\Users\Windows\OneDrive\Imágenes\Capturas de pantalla\2019-03-07 (21).png" id="839" name="Google Shape;839;p100"/>
          <p:cNvPicPr preferRelativeResize="0"/>
          <p:nvPr/>
        </p:nvPicPr>
        <p:blipFill rotWithShape="1">
          <a:blip r:embed="rId7">
            <a:alphaModFix/>
          </a:blip>
          <a:srcRect b="0" l="0" r="0" t="0"/>
          <a:stretch/>
        </p:blipFill>
        <p:spPr>
          <a:xfrm>
            <a:off x="4563654" y="3980180"/>
            <a:ext cx="3863340" cy="221234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3" name="Shape 843"/>
        <p:cNvGrpSpPr/>
        <p:nvPr/>
      </p:nvGrpSpPr>
      <p:grpSpPr>
        <a:xfrm>
          <a:off x="0" y="0"/>
          <a:ext cx="0" cy="0"/>
          <a:chOff x="0" y="0"/>
          <a:chExt cx="0" cy="0"/>
        </a:xfrm>
      </p:grpSpPr>
      <p:pic>
        <p:nvPicPr>
          <p:cNvPr descr="http://mexicanaamericana.edu.mx/web/wp-content/uploads/2018/06/ok-logo.png" id="844" name="Google Shape;844;p101"/>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845" name="Google Shape;845;p101"/>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846" name="Google Shape;846;p101"/>
          <p:cNvSpPr txBox="1"/>
          <p:nvPr/>
        </p:nvSpPr>
        <p:spPr>
          <a:xfrm>
            <a:off x="2362201" y="207969"/>
            <a:ext cx="4800600" cy="211211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el Encuentro Preuniversitario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interdisciplinaria de cierre del proyecto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de PowerPoint de geografía</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07 (22).png" id="847" name="Google Shape;847;p101"/>
          <p:cNvPicPr preferRelativeResize="0"/>
          <p:nvPr/>
        </p:nvPicPr>
        <p:blipFill rotWithShape="1">
          <a:blip r:embed="rId4">
            <a:alphaModFix/>
          </a:blip>
          <a:srcRect b="0" l="0" r="0" t="0"/>
          <a:stretch/>
        </p:blipFill>
        <p:spPr>
          <a:xfrm>
            <a:off x="524601" y="1569629"/>
            <a:ext cx="3879850" cy="2203450"/>
          </a:xfrm>
          <a:prstGeom prst="rect">
            <a:avLst/>
          </a:prstGeom>
          <a:noFill/>
          <a:ln>
            <a:noFill/>
          </a:ln>
        </p:spPr>
      </p:pic>
      <p:pic>
        <p:nvPicPr>
          <p:cNvPr descr="C:\Users\Windows\OneDrive\Imágenes\Capturas de pantalla\2019-03-07 (23).png" id="848" name="Google Shape;848;p101"/>
          <p:cNvPicPr preferRelativeResize="0"/>
          <p:nvPr/>
        </p:nvPicPr>
        <p:blipFill rotWithShape="1">
          <a:blip r:embed="rId5">
            <a:alphaModFix/>
          </a:blip>
          <a:srcRect b="0" l="0" r="0" t="0"/>
          <a:stretch/>
        </p:blipFill>
        <p:spPr>
          <a:xfrm>
            <a:off x="4533810" y="1569629"/>
            <a:ext cx="3876675" cy="2216785"/>
          </a:xfrm>
          <a:prstGeom prst="rect">
            <a:avLst/>
          </a:prstGeom>
          <a:noFill/>
          <a:ln>
            <a:noFill/>
          </a:ln>
        </p:spPr>
      </p:pic>
      <p:pic>
        <p:nvPicPr>
          <p:cNvPr descr="C:\Users\Windows\OneDrive\Imágenes\Capturas de pantalla\2019-03-07 (24).png" id="849" name="Google Shape;849;p101"/>
          <p:cNvPicPr preferRelativeResize="0"/>
          <p:nvPr/>
        </p:nvPicPr>
        <p:blipFill rotWithShape="1">
          <a:blip r:embed="rId6">
            <a:alphaModFix/>
          </a:blip>
          <a:srcRect b="0" l="0" r="0" t="0"/>
          <a:stretch/>
        </p:blipFill>
        <p:spPr>
          <a:xfrm>
            <a:off x="524601" y="3892323"/>
            <a:ext cx="3858895" cy="2173605"/>
          </a:xfrm>
          <a:prstGeom prst="rect">
            <a:avLst/>
          </a:prstGeom>
          <a:noFill/>
          <a:ln>
            <a:noFill/>
          </a:ln>
        </p:spPr>
      </p:pic>
      <p:pic>
        <p:nvPicPr>
          <p:cNvPr descr="C:\Users\Windows\OneDrive\Imágenes\Capturas de pantalla\2019-03-07 (25).png" id="850" name="Google Shape;850;p101"/>
          <p:cNvPicPr preferRelativeResize="0"/>
          <p:nvPr/>
        </p:nvPicPr>
        <p:blipFill rotWithShape="1">
          <a:blip r:embed="rId7">
            <a:alphaModFix/>
          </a:blip>
          <a:srcRect b="0" l="0" r="0" t="0"/>
          <a:stretch/>
        </p:blipFill>
        <p:spPr>
          <a:xfrm>
            <a:off x="4543970" y="3892323"/>
            <a:ext cx="3866515" cy="2203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pic>
        <p:nvPicPr>
          <p:cNvPr descr="http://mexicanaamericana.edu.mx/web/wp-content/uploads/2018/06/ok-logo.png" id="157" name="Google Shape;157;p21"/>
          <p:cNvPicPr preferRelativeResize="0"/>
          <p:nvPr/>
        </p:nvPicPr>
        <p:blipFill rotWithShape="1">
          <a:blip r:embed="rId3">
            <a:alphaModFix/>
          </a:blip>
          <a:srcRect b="0" l="0" r="0" t="0"/>
          <a:stretch/>
        </p:blipFill>
        <p:spPr>
          <a:xfrm>
            <a:off x="307950" y="205196"/>
            <a:ext cx="1662365" cy="831183"/>
          </a:xfrm>
          <a:prstGeom prst="rect">
            <a:avLst/>
          </a:prstGeom>
          <a:noFill/>
          <a:ln>
            <a:noFill/>
          </a:ln>
        </p:spPr>
      </p:pic>
      <p:sp>
        <p:nvSpPr>
          <p:cNvPr id="158" name="Google Shape;158;p21"/>
          <p:cNvSpPr txBox="1"/>
          <p:nvPr/>
        </p:nvSpPr>
        <p:spPr>
          <a:xfrm>
            <a:off x="7857309" y="511084"/>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159" name="Google Shape;159;p21"/>
          <p:cNvSpPr txBox="1"/>
          <p:nvPr/>
        </p:nvSpPr>
        <p:spPr>
          <a:xfrm>
            <a:off x="2370909" y="366965"/>
            <a:ext cx="4800600" cy="66941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del proyecto Conexiones. Actividad interdisciplinaria de inicio. </a:t>
            </a:r>
            <a:endParaRPr/>
          </a:p>
        </p:txBody>
      </p:sp>
      <p:sp>
        <p:nvSpPr>
          <p:cNvPr id="160" name="Google Shape;160;p21"/>
          <p:cNvSpPr txBox="1"/>
          <p:nvPr/>
        </p:nvSpPr>
        <p:spPr>
          <a:xfrm>
            <a:off x="924197" y="1327512"/>
            <a:ext cx="7694023" cy="501675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DESCRIPCIÓN DE LO QUE SE HARÁ CON LOS RESULTADOS: </a:t>
            </a:r>
            <a:r>
              <a:rPr lang="es-MX" sz="2000">
                <a:solidFill>
                  <a:schemeClr val="dk1"/>
                </a:solidFill>
                <a:latin typeface="Calibri"/>
                <a:ea typeface="Calibri"/>
                <a:cs typeface="Calibri"/>
                <a:sym typeface="Calibri"/>
              </a:rPr>
              <a:t>Se utilizará como evaluación de diagnóstico.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ANÁLISIS. CONTRASTACIÓN DE LO ESPERADO Y LO SUCEDIDO:  </a:t>
            </a:r>
            <a:r>
              <a:rPr lang="es-MX" sz="2000">
                <a:solidFill>
                  <a:schemeClr val="dk1"/>
                </a:solidFill>
                <a:latin typeface="Calibri"/>
                <a:ea typeface="Calibri"/>
                <a:cs typeface="Calibri"/>
                <a:sym typeface="Calibri"/>
              </a:rPr>
              <a:t>Realmente no nos sorprendió mucho la respuesta de los alumnos, aunque sí nos sorprendió que desconocieran cierta información sobre qué hacer antes, durante y después de un sismo.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1. Logros alcanzados: </a:t>
            </a:r>
            <a:r>
              <a:rPr lang="es-MX" sz="2000">
                <a:solidFill>
                  <a:schemeClr val="dk1"/>
                </a:solidFill>
                <a:latin typeface="Calibri"/>
                <a:ea typeface="Calibri"/>
                <a:cs typeface="Calibri"/>
                <a:sym typeface="Calibri"/>
              </a:rPr>
              <a:t>Conseguimos tener una información más fiable del lugar desde el que partimos.</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2. Aspectos a mejorar: </a:t>
            </a:r>
            <a:r>
              <a:rPr lang="es-MX" sz="2000">
                <a:solidFill>
                  <a:schemeClr val="dk1"/>
                </a:solidFill>
                <a:latin typeface="Calibri"/>
                <a:ea typeface="Calibri"/>
                <a:cs typeface="Calibri"/>
                <a:sym typeface="Calibri"/>
              </a:rPr>
              <a:t>Podíamos haber organizado algún tipo de prueba escrita para determinar mejor el conocimiento individual de cada uno de los alumnos.</a:t>
            </a:r>
            <a:endParaRPr/>
          </a:p>
          <a:p>
            <a:pPr indent="0" lvl="0" marL="0" marR="0" rtl="0" algn="l">
              <a:spcBef>
                <a:spcPts val="0"/>
              </a:spcBef>
              <a:spcAft>
                <a:spcPts val="0"/>
              </a:spcAft>
              <a:buNone/>
            </a:pPr>
            <a:r>
              <a:rPr b="1" lang="es-MX" sz="2000">
                <a:solidFill>
                  <a:schemeClr val="dk1"/>
                </a:solidFill>
                <a:latin typeface="Calibri"/>
                <a:ea typeface="Calibri"/>
                <a:cs typeface="Calibri"/>
                <a:sym typeface="Calibri"/>
              </a:rPr>
              <a:t>TOMA DE DECISIONES: </a:t>
            </a:r>
            <a:r>
              <a:rPr lang="es-MX" sz="2000">
                <a:solidFill>
                  <a:schemeClr val="dk1"/>
                </a:solidFill>
                <a:latin typeface="Calibri"/>
                <a:ea typeface="Calibri"/>
                <a:cs typeface="Calibri"/>
                <a:sym typeface="Calibri"/>
              </a:rPr>
              <a:t> Para el curso que viene, la actividad de inicio (de diagnóstico) podría ser mejor organizada. Los pasos de la misma podrían haber estado más detallados y eso nos hubiera permitido tener acceso a información más fiable sobre el conocimiento previo del alumnado. </a:t>
            </a:r>
            <a:endParaRPr b="1"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000">
              <a:solidFill>
                <a:schemeClr val="dk1"/>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4" name="Shape 854"/>
        <p:cNvGrpSpPr/>
        <p:nvPr/>
      </p:nvGrpSpPr>
      <p:grpSpPr>
        <a:xfrm>
          <a:off x="0" y="0"/>
          <a:ext cx="0" cy="0"/>
          <a:chOff x="0" y="0"/>
          <a:chExt cx="0" cy="0"/>
        </a:xfrm>
      </p:grpSpPr>
      <p:pic>
        <p:nvPicPr>
          <p:cNvPr descr="http://mexicanaamericana.edu.mx/web/wp-content/uploads/2018/06/ok-logo.png" id="855" name="Google Shape;855;p102"/>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856" name="Google Shape;856;p102"/>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857" name="Google Shape;857;p102"/>
          <p:cNvSpPr txBox="1"/>
          <p:nvPr/>
        </p:nvSpPr>
        <p:spPr>
          <a:xfrm>
            <a:off x="2362201" y="207969"/>
            <a:ext cx="4800600" cy="211211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el Encuentro Preuniversitario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interdisciplinaria de cierre del proyecto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de PowerPoint de geografía</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07 (26).png" id="858" name="Google Shape;858;p102"/>
          <p:cNvPicPr preferRelativeResize="0"/>
          <p:nvPr/>
        </p:nvPicPr>
        <p:blipFill rotWithShape="1">
          <a:blip r:embed="rId4">
            <a:alphaModFix/>
          </a:blip>
          <a:srcRect b="0" l="0" r="0" t="0"/>
          <a:stretch/>
        </p:blipFill>
        <p:spPr>
          <a:xfrm>
            <a:off x="789215" y="1623785"/>
            <a:ext cx="3855720" cy="2199640"/>
          </a:xfrm>
          <a:prstGeom prst="rect">
            <a:avLst/>
          </a:prstGeom>
          <a:noFill/>
          <a:ln>
            <a:noFill/>
          </a:ln>
        </p:spPr>
      </p:pic>
      <p:pic>
        <p:nvPicPr>
          <p:cNvPr descr="C:\Users\Windows\OneDrive\Imágenes\Capturas de pantalla\2019-03-07 (27).png" id="859" name="Google Shape;859;p102"/>
          <p:cNvPicPr preferRelativeResize="0"/>
          <p:nvPr/>
        </p:nvPicPr>
        <p:blipFill rotWithShape="1">
          <a:blip r:embed="rId5">
            <a:alphaModFix/>
          </a:blip>
          <a:srcRect b="0" l="0" r="0" t="0"/>
          <a:stretch/>
        </p:blipFill>
        <p:spPr>
          <a:xfrm>
            <a:off x="4762501" y="1641564"/>
            <a:ext cx="3855085" cy="2199640"/>
          </a:xfrm>
          <a:prstGeom prst="rect">
            <a:avLst/>
          </a:prstGeom>
          <a:noFill/>
          <a:ln>
            <a:noFill/>
          </a:ln>
        </p:spPr>
      </p:pic>
      <p:pic>
        <p:nvPicPr>
          <p:cNvPr descr="C:\Users\Windows\OneDrive\Imágenes\Capturas de pantalla\2019-03-07 (28).png" id="860" name="Google Shape;860;p102"/>
          <p:cNvPicPr preferRelativeResize="0"/>
          <p:nvPr/>
        </p:nvPicPr>
        <p:blipFill rotWithShape="1">
          <a:blip r:embed="rId6">
            <a:alphaModFix/>
          </a:blip>
          <a:srcRect b="0" l="0" r="0" t="0"/>
          <a:stretch/>
        </p:blipFill>
        <p:spPr>
          <a:xfrm>
            <a:off x="789215" y="3841204"/>
            <a:ext cx="3824605" cy="2212340"/>
          </a:xfrm>
          <a:prstGeom prst="rect">
            <a:avLst/>
          </a:prstGeom>
          <a:noFill/>
          <a:ln>
            <a:noFill/>
          </a:ln>
        </p:spPr>
      </p:pic>
      <p:pic>
        <p:nvPicPr>
          <p:cNvPr descr="C:\Users\Windows\OneDrive\Imágenes\Capturas de pantalla\2019-03-07 (29).png" id="861" name="Google Shape;861;p102"/>
          <p:cNvPicPr preferRelativeResize="0"/>
          <p:nvPr/>
        </p:nvPicPr>
        <p:blipFill rotWithShape="1">
          <a:blip r:embed="rId7">
            <a:alphaModFix/>
          </a:blip>
          <a:srcRect b="0" l="0" r="0" t="0"/>
          <a:stretch/>
        </p:blipFill>
        <p:spPr>
          <a:xfrm>
            <a:off x="4762501" y="3847554"/>
            <a:ext cx="3880485" cy="219964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5" name="Shape 865"/>
        <p:cNvGrpSpPr/>
        <p:nvPr/>
      </p:nvGrpSpPr>
      <p:grpSpPr>
        <a:xfrm>
          <a:off x="0" y="0"/>
          <a:ext cx="0" cy="0"/>
          <a:chOff x="0" y="0"/>
          <a:chExt cx="0" cy="0"/>
        </a:xfrm>
      </p:grpSpPr>
      <p:pic>
        <p:nvPicPr>
          <p:cNvPr descr="http://mexicanaamericana.edu.mx/web/wp-content/uploads/2018/06/ok-logo.png" id="866" name="Google Shape;866;p103"/>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867" name="Google Shape;867;p103"/>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868" name="Google Shape;868;p103"/>
          <p:cNvSpPr txBox="1"/>
          <p:nvPr/>
        </p:nvSpPr>
        <p:spPr>
          <a:xfrm>
            <a:off x="2362201" y="207969"/>
            <a:ext cx="4800600" cy="211211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el Encuentro Preuniversitario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interdisciplinaria de cierre del proyecto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de geografía. Fotos</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id="869" name="Google Shape;869;p103"/>
          <p:cNvPicPr preferRelativeResize="0"/>
          <p:nvPr/>
        </p:nvPicPr>
        <p:blipFill rotWithShape="1">
          <a:blip r:embed="rId4">
            <a:alphaModFix/>
          </a:blip>
          <a:srcRect b="0" l="0" r="0" t="0"/>
          <a:stretch/>
        </p:blipFill>
        <p:spPr>
          <a:xfrm rot="10800000">
            <a:off x="255698" y="2320086"/>
            <a:ext cx="4452030" cy="3339023"/>
          </a:xfrm>
          <a:prstGeom prst="rect">
            <a:avLst/>
          </a:prstGeom>
          <a:noFill/>
          <a:ln>
            <a:noFill/>
          </a:ln>
        </p:spPr>
      </p:pic>
      <p:pic>
        <p:nvPicPr>
          <p:cNvPr id="870" name="Google Shape;870;p103"/>
          <p:cNvPicPr preferRelativeResize="0"/>
          <p:nvPr/>
        </p:nvPicPr>
        <p:blipFill rotWithShape="1">
          <a:blip r:embed="rId5">
            <a:alphaModFix/>
          </a:blip>
          <a:srcRect b="0" l="0" r="0" t="0"/>
          <a:stretch/>
        </p:blipFill>
        <p:spPr>
          <a:xfrm rot="5400000">
            <a:off x="4385629" y="2168145"/>
            <a:ext cx="4857205" cy="3642904"/>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4" name="Shape 874"/>
        <p:cNvGrpSpPr/>
        <p:nvPr/>
      </p:nvGrpSpPr>
      <p:grpSpPr>
        <a:xfrm>
          <a:off x="0" y="0"/>
          <a:ext cx="0" cy="0"/>
          <a:chOff x="0" y="0"/>
          <a:chExt cx="0" cy="0"/>
        </a:xfrm>
      </p:grpSpPr>
      <p:pic>
        <p:nvPicPr>
          <p:cNvPr descr="http://mexicanaamericana.edu.mx/web/wp-content/uploads/2018/06/ok-logo.png" id="875" name="Google Shape;875;p104"/>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876" name="Google Shape;876;p104"/>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877" name="Google Shape;877;p104"/>
          <p:cNvSpPr txBox="1"/>
          <p:nvPr/>
        </p:nvSpPr>
        <p:spPr>
          <a:xfrm>
            <a:off x="2362201" y="207969"/>
            <a:ext cx="4800600" cy="211211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el Encuentro Preuniversitario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interdisciplinaria de cierre del proyecto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proceso en inglés</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06 (18).png" id="878" name="Google Shape;878;p104"/>
          <p:cNvPicPr preferRelativeResize="0"/>
          <p:nvPr/>
        </p:nvPicPr>
        <p:blipFill rotWithShape="1">
          <a:blip r:embed="rId4">
            <a:alphaModFix/>
          </a:blip>
          <a:srcRect b="0" l="0" r="0" t="0"/>
          <a:stretch/>
        </p:blipFill>
        <p:spPr>
          <a:xfrm>
            <a:off x="486863" y="1581286"/>
            <a:ext cx="4164330" cy="2371725"/>
          </a:xfrm>
          <a:prstGeom prst="rect">
            <a:avLst/>
          </a:prstGeom>
          <a:noFill/>
          <a:ln>
            <a:noFill/>
          </a:ln>
        </p:spPr>
      </p:pic>
      <p:pic>
        <p:nvPicPr>
          <p:cNvPr descr="C:\Users\Windows\OneDrive\Imágenes\Capturas de pantalla\2019-03-06 (19).png" id="879" name="Google Shape;879;p104"/>
          <p:cNvPicPr preferRelativeResize="0"/>
          <p:nvPr/>
        </p:nvPicPr>
        <p:blipFill rotWithShape="1">
          <a:blip r:embed="rId5">
            <a:alphaModFix/>
          </a:blip>
          <a:srcRect b="0" l="0" r="0" t="0"/>
          <a:stretch/>
        </p:blipFill>
        <p:spPr>
          <a:xfrm>
            <a:off x="4651193" y="1583190"/>
            <a:ext cx="4152900" cy="2367915"/>
          </a:xfrm>
          <a:prstGeom prst="rect">
            <a:avLst/>
          </a:prstGeom>
          <a:noFill/>
          <a:ln>
            <a:noFill/>
          </a:ln>
        </p:spPr>
      </p:pic>
      <p:pic>
        <p:nvPicPr>
          <p:cNvPr descr="C:\Users\Windows\OneDrive\Imágenes\Capturas de pantalla\2019-03-06 (20).png" id="880" name="Google Shape;880;p104"/>
          <p:cNvPicPr preferRelativeResize="0"/>
          <p:nvPr/>
        </p:nvPicPr>
        <p:blipFill rotWithShape="1">
          <a:blip r:embed="rId6">
            <a:alphaModFix/>
          </a:blip>
          <a:srcRect b="0" l="0" r="0" t="0"/>
          <a:stretch/>
        </p:blipFill>
        <p:spPr>
          <a:xfrm>
            <a:off x="527186" y="3951105"/>
            <a:ext cx="4083685" cy="2350135"/>
          </a:xfrm>
          <a:prstGeom prst="rect">
            <a:avLst/>
          </a:prstGeom>
          <a:noFill/>
          <a:ln>
            <a:noFill/>
          </a:ln>
        </p:spPr>
      </p:pic>
      <p:pic>
        <p:nvPicPr>
          <p:cNvPr descr="C:\Users\Windows\OneDrive\Imágenes\Capturas de pantalla\2019-03-06 (21).png" id="881" name="Google Shape;881;p104"/>
          <p:cNvPicPr preferRelativeResize="0"/>
          <p:nvPr/>
        </p:nvPicPr>
        <p:blipFill rotWithShape="1">
          <a:blip r:embed="rId7">
            <a:alphaModFix/>
          </a:blip>
          <a:srcRect b="0" l="0" r="0" t="0"/>
          <a:stretch/>
        </p:blipFill>
        <p:spPr>
          <a:xfrm>
            <a:off x="4686118" y="3972695"/>
            <a:ext cx="4117975" cy="232854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5" name="Shape 885"/>
        <p:cNvGrpSpPr/>
        <p:nvPr/>
      </p:nvGrpSpPr>
      <p:grpSpPr>
        <a:xfrm>
          <a:off x="0" y="0"/>
          <a:ext cx="0" cy="0"/>
          <a:chOff x="0" y="0"/>
          <a:chExt cx="0" cy="0"/>
        </a:xfrm>
      </p:grpSpPr>
      <p:pic>
        <p:nvPicPr>
          <p:cNvPr descr="http://mexicanaamericana.edu.mx/web/wp-content/uploads/2018/06/ok-logo.png" id="886" name="Google Shape;886;p105"/>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887" name="Google Shape;887;p105"/>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888" name="Google Shape;888;p105"/>
          <p:cNvSpPr txBox="1"/>
          <p:nvPr/>
        </p:nvSpPr>
        <p:spPr>
          <a:xfrm>
            <a:off x="2362201" y="207969"/>
            <a:ext cx="4800600" cy="211211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el Encuentro Preuniversitario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interdisciplinaria de cierre del proyecto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proceso en inglés</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06 (22).png" id="889" name="Google Shape;889;p105"/>
          <p:cNvPicPr preferRelativeResize="0"/>
          <p:nvPr/>
        </p:nvPicPr>
        <p:blipFill rotWithShape="1">
          <a:blip r:embed="rId4">
            <a:alphaModFix/>
          </a:blip>
          <a:srcRect b="0" l="0" r="0" t="0"/>
          <a:stretch/>
        </p:blipFill>
        <p:spPr>
          <a:xfrm>
            <a:off x="540476" y="1602694"/>
            <a:ext cx="4091940" cy="2346325"/>
          </a:xfrm>
          <a:prstGeom prst="rect">
            <a:avLst/>
          </a:prstGeom>
          <a:noFill/>
          <a:ln>
            <a:noFill/>
          </a:ln>
        </p:spPr>
      </p:pic>
      <p:pic>
        <p:nvPicPr>
          <p:cNvPr descr="C:\Users\Windows\OneDrive\Imágenes\Capturas de pantalla\2019-03-06 (23).png" id="890" name="Google Shape;890;p105"/>
          <p:cNvPicPr preferRelativeResize="0"/>
          <p:nvPr/>
        </p:nvPicPr>
        <p:blipFill rotWithShape="1">
          <a:blip r:embed="rId5">
            <a:alphaModFix/>
          </a:blip>
          <a:srcRect b="0" l="0" r="0" t="0"/>
          <a:stretch/>
        </p:blipFill>
        <p:spPr>
          <a:xfrm>
            <a:off x="4762501" y="1602694"/>
            <a:ext cx="4104640" cy="2324735"/>
          </a:xfrm>
          <a:prstGeom prst="rect">
            <a:avLst/>
          </a:prstGeom>
          <a:noFill/>
          <a:ln>
            <a:noFill/>
          </a:ln>
        </p:spPr>
      </p:pic>
      <p:pic>
        <p:nvPicPr>
          <p:cNvPr descr="C:\Users\Windows\OneDrive\Imágenes\Capturas de pantalla\2019-03-06 (24).png" id="891" name="Google Shape;891;p105"/>
          <p:cNvPicPr preferRelativeResize="0"/>
          <p:nvPr/>
        </p:nvPicPr>
        <p:blipFill rotWithShape="1">
          <a:blip r:embed="rId6">
            <a:alphaModFix/>
          </a:blip>
          <a:srcRect b="0" l="0" r="0" t="0"/>
          <a:stretch/>
        </p:blipFill>
        <p:spPr>
          <a:xfrm>
            <a:off x="521108" y="3949019"/>
            <a:ext cx="4130675" cy="2303145"/>
          </a:xfrm>
          <a:prstGeom prst="rect">
            <a:avLst/>
          </a:prstGeom>
          <a:noFill/>
          <a:ln>
            <a:noFill/>
          </a:ln>
        </p:spPr>
      </p:pic>
      <p:pic>
        <p:nvPicPr>
          <p:cNvPr descr="C:\Users\Windows\OneDrive\Imágenes\Capturas de pantalla\2019-03-06 (25).png" id="892" name="Google Shape;892;p105"/>
          <p:cNvPicPr preferRelativeResize="0"/>
          <p:nvPr/>
        </p:nvPicPr>
        <p:blipFill rotWithShape="1">
          <a:blip r:embed="rId7">
            <a:alphaModFix/>
          </a:blip>
          <a:srcRect b="0" l="0" r="0" t="0"/>
          <a:stretch/>
        </p:blipFill>
        <p:spPr>
          <a:xfrm>
            <a:off x="4671151" y="3953055"/>
            <a:ext cx="4142740" cy="235013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6" name="Shape 896"/>
        <p:cNvGrpSpPr/>
        <p:nvPr/>
      </p:nvGrpSpPr>
      <p:grpSpPr>
        <a:xfrm>
          <a:off x="0" y="0"/>
          <a:ext cx="0" cy="0"/>
          <a:chOff x="0" y="0"/>
          <a:chExt cx="0" cy="0"/>
        </a:xfrm>
      </p:grpSpPr>
      <p:pic>
        <p:nvPicPr>
          <p:cNvPr descr="http://mexicanaamericana.edu.mx/web/wp-content/uploads/2018/06/ok-logo.png" id="897" name="Google Shape;897;p106"/>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898" name="Google Shape;898;p106"/>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899" name="Google Shape;899;p106"/>
          <p:cNvSpPr txBox="1"/>
          <p:nvPr/>
        </p:nvSpPr>
        <p:spPr>
          <a:xfrm>
            <a:off x="2362201" y="207969"/>
            <a:ext cx="4800600" cy="211211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el Encuentro Preuniversitario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interdisciplinaria de cierre del proyecto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proceso en inglés</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06 (26).png" id="900" name="Google Shape;900;p106"/>
          <p:cNvPicPr preferRelativeResize="0"/>
          <p:nvPr/>
        </p:nvPicPr>
        <p:blipFill rotWithShape="1">
          <a:blip r:embed="rId4">
            <a:alphaModFix/>
          </a:blip>
          <a:srcRect b="0" l="0" r="0" t="0"/>
          <a:stretch/>
        </p:blipFill>
        <p:spPr>
          <a:xfrm>
            <a:off x="517708" y="1495879"/>
            <a:ext cx="4114165" cy="2341880"/>
          </a:xfrm>
          <a:prstGeom prst="rect">
            <a:avLst/>
          </a:prstGeom>
          <a:noFill/>
          <a:ln>
            <a:noFill/>
          </a:ln>
        </p:spPr>
      </p:pic>
      <p:pic>
        <p:nvPicPr>
          <p:cNvPr descr="C:\Users\Windows\OneDrive\Imágenes\Capturas de pantalla\2019-03-06 (27).png" id="901" name="Google Shape;901;p106"/>
          <p:cNvPicPr preferRelativeResize="0"/>
          <p:nvPr/>
        </p:nvPicPr>
        <p:blipFill rotWithShape="1">
          <a:blip r:embed="rId5">
            <a:alphaModFix/>
          </a:blip>
          <a:srcRect b="0" l="0" r="0" t="0"/>
          <a:stretch/>
        </p:blipFill>
        <p:spPr>
          <a:xfrm>
            <a:off x="4767399" y="1495879"/>
            <a:ext cx="4156710" cy="2298700"/>
          </a:xfrm>
          <a:prstGeom prst="rect">
            <a:avLst/>
          </a:prstGeom>
          <a:noFill/>
          <a:ln>
            <a:noFill/>
          </a:ln>
        </p:spPr>
      </p:pic>
      <p:pic>
        <p:nvPicPr>
          <p:cNvPr descr="C:\Users\Windows\OneDrive\Imágenes\Capturas de pantalla\2019-03-06 (28).png" id="902" name="Google Shape;902;p106"/>
          <p:cNvPicPr preferRelativeResize="0"/>
          <p:nvPr/>
        </p:nvPicPr>
        <p:blipFill rotWithShape="1">
          <a:blip r:embed="rId6">
            <a:alphaModFix/>
          </a:blip>
          <a:srcRect b="0" l="0" r="0" t="0"/>
          <a:stretch/>
        </p:blipFill>
        <p:spPr>
          <a:xfrm>
            <a:off x="517708" y="3937584"/>
            <a:ext cx="4091940" cy="2376170"/>
          </a:xfrm>
          <a:prstGeom prst="rect">
            <a:avLst/>
          </a:prstGeom>
          <a:noFill/>
          <a:ln>
            <a:noFill/>
          </a:ln>
        </p:spPr>
      </p:pic>
      <p:pic>
        <p:nvPicPr>
          <p:cNvPr descr="C:\Users\Windows\OneDrive\Imágenes\Capturas de pantalla\2019-03-06 (29).png" id="903" name="Google Shape;903;p106"/>
          <p:cNvPicPr preferRelativeResize="0"/>
          <p:nvPr/>
        </p:nvPicPr>
        <p:blipFill rotWithShape="1">
          <a:blip r:embed="rId7">
            <a:alphaModFix/>
          </a:blip>
          <a:srcRect b="0" l="0" r="0" t="0"/>
          <a:stretch/>
        </p:blipFill>
        <p:spPr>
          <a:xfrm>
            <a:off x="4762501" y="3937584"/>
            <a:ext cx="4139565" cy="231584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7" name="Shape 907"/>
        <p:cNvGrpSpPr/>
        <p:nvPr/>
      </p:nvGrpSpPr>
      <p:grpSpPr>
        <a:xfrm>
          <a:off x="0" y="0"/>
          <a:ext cx="0" cy="0"/>
          <a:chOff x="0" y="0"/>
          <a:chExt cx="0" cy="0"/>
        </a:xfrm>
      </p:grpSpPr>
      <p:pic>
        <p:nvPicPr>
          <p:cNvPr descr="http://mexicanaamericana.edu.mx/web/wp-content/uploads/2018/06/ok-logo.png" id="908" name="Google Shape;908;p107"/>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909" name="Google Shape;909;p107"/>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910" name="Google Shape;910;p107"/>
          <p:cNvSpPr txBox="1"/>
          <p:nvPr/>
        </p:nvSpPr>
        <p:spPr>
          <a:xfrm>
            <a:off x="2362201" y="207969"/>
            <a:ext cx="4800600" cy="211211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el Encuentro Preuniversitario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interdisciplinaria de cierre del proyecto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proceso en inglés</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06 (30).png" id="911" name="Google Shape;911;p107"/>
          <p:cNvPicPr preferRelativeResize="0"/>
          <p:nvPr/>
        </p:nvPicPr>
        <p:blipFill rotWithShape="1">
          <a:blip r:embed="rId4">
            <a:alphaModFix/>
          </a:blip>
          <a:srcRect b="0" l="0" r="0" t="0"/>
          <a:stretch/>
        </p:blipFill>
        <p:spPr>
          <a:xfrm>
            <a:off x="615316" y="1652633"/>
            <a:ext cx="4147185" cy="2298700"/>
          </a:xfrm>
          <a:prstGeom prst="rect">
            <a:avLst/>
          </a:prstGeom>
          <a:noFill/>
          <a:ln>
            <a:noFill/>
          </a:ln>
        </p:spPr>
      </p:pic>
      <p:pic>
        <p:nvPicPr>
          <p:cNvPr descr="C:\Users\Windows\OneDrive\Imágenes\Capturas de pantalla\2019-03-06 (31).png" id="912" name="Google Shape;912;p107"/>
          <p:cNvPicPr preferRelativeResize="0"/>
          <p:nvPr/>
        </p:nvPicPr>
        <p:blipFill rotWithShape="1">
          <a:blip r:embed="rId5">
            <a:alphaModFix/>
          </a:blip>
          <a:srcRect b="0" l="0" r="0" t="0"/>
          <a:stretch/>
        </p:blipFill>
        <p:spPr>
          <a:xfrm>
            <a:off x="4768034" y="1628820"/>
            <a:ext cx="4156075" cy="2346325"/>
          </a:xfrm>
          <a:prstGeom prst="rect">
            <a:avLst/>
          </a:prstGeom>
          <a:noFill/>
          <a:ln>
            <a:noFill/>
          </a:ln>
        </p:spPr>
      </p:pic>
      <p:pic>
        <p:nvPicPr>
          <p:cNvPr descr="C:\Users\Windows\OneDrive\Imágenes\Capturas de pantalla\2019-03-06 (32).png" id="913" name="Google Shape;913;p107"/>
          <p:cNvPicPr preferRelativeResize="0"/>
          <p:nvPr/>
        </p:nvPicPr>
        <p:blipFill rotWithShape="1">
          <a:blip r:embed="rId6">
            <a:alphaModFix/>
          </a:blip>
          <a:srcRect b="0" l="0" r="0" t="0"/>
          <a:stretch/>
        </p:blipFill>
        <p:spPr>
          <a:xfrm>
            <a:off x="651828" y="3975145"/>
            <a:ext cx="4074160" cy="2324735"/>
          </a:xfrm>
          <a:prstGeom prst="rect">
            <a:avLst/>
          </a:prstGeom>
          <a:noFill/>
          <a:ln>
            <a:noFill/>
          </a:ln>
        </p:spPr>
      </p:pic>
      <p:pic>
        <p:nvPicPr>
          <p:cNvPr descr="C:\Users\Windows\OneDrive\Imágenes\Capturas de pantalla\2019-03-06 (33).png" id="914" name="Google Shape;914;p107"/>
          <p:cNvPicPr preferRelativeResize="0"/>
          <p:nvPr/>
        </p:nvPicPr>
        <p:blipFill rotWithShape="1">
          <a:blip r:embed="rId7">
            <a:alphaModFix/>
          </a:blip>
          <a:srcRect b="0" l="0" r="0" t="0"/>
          <a:stretch/>
        </p:blipFill>
        <p:spPr>
          <a:xfrm>
            <a:off x="4777334" y="3975145"/>
            <a:ext cx="4130040" cy="232473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8" name="Shape 918"/>
        <p:cNvGrpSpPr/>
        <p:nvPr/>
      </p:nvGrpSpPr>
      <p:grpSpPr>
        <a:xfrm>
          <a:off x="0" y="0"/>
          <a:ext cx="0" cy="0"/>
          <a:chOff x="0" y="0"/>
          <a:chExt cx="0" cy="0"/>
        </a:xfrm>
      </p:grpSpPr>
      <p:pic>
        <p:nvPicPr>
          <p:cNvPr descr="http://mexicanaamericana.edu.mx/web/wp-content/uploads/2018/06/ok-logo.png" id="919" name="Google Shape;919;p108"/>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920" name="Google Shape;920;p108"/>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921" name="Google Shape;921;p108"/>
          <p:cNvSpPr txBox="1"/>
          <p:nvPr/>
        </p:nvSpPr>
        <p:spPr>
          <a:xfrm>
            <a:off x="2362201" y="207969"/>
            <a:ext cx="4800600" cy="211211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el Encuentro Preuniversitario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interdisciplinaria de cierre del proyecto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proceso en inglés</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descr="C:\Users\Windows\OneDrive\Imágenes\Capturas de pantalla\2019-03-06 (34).png" id="922" name="Google Shape;922;p108"/>
          <p:cNvPicPr preferRelativeResize="0"/>
          <p:nvPr/>
        </p:nvPicPr>
        <p:blipFill rotWithShape="1">
          <a:blip r:embed="rId4">
            <a:alphaModFix/>
          </a:blip>
          <a:srcRect b="0" l="0" r="0" t="0"/>
          <a:stretch/>
        </p:blipFill>
        <p:spPr>
          <a:xfrm>
            <a:off x="2502217" y="2271077"/>
            <a:ext cx="4139565" cy="231584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6" name="Shape 926"/>
        <p:cNvGrpSpPr/>
        <p:nvPr/>
      </p:nvGrpSpPr>
      <p:grpSpPr>
        <a:xfrm>
          <a:off x="0" y="0"/>
          <a:ext cx="0" cy="0"/>
          <a:chOff x="0" y="0"/>
          <a:chExt cx="0" cy="0"/>
        </a:xfrm>
      </p:grpSpPr>
      <p:pic>
        <p:nvPicPr>
          <p:cNvPr descr="http://mexicanaamericana.edu.mx/web/wp-content/uploads/2018/06/ok-logo.png" id="927" name="Google Shape;927;p109"/>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928" name="Google Shape;928;p109"/>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929" name="Google Shape;929;p109"/>
          <p:cNvSpPr txBox="1"/>
          <p:nvPr/>
        </p:nvSpPr>
        <p:spPr>
          <a:xfrm>
            <a:off x="2362201" y="207969"/>
            <a:ext cx="4800600" cy="211211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el Encuentro Preuniversitario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interdisciplinaria de cierre del proyecto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del proceso. Fotos</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id="930" name="Google Shape;930;p109"/>
          <p:cNvPicPr preferRelativeResize="0"/>
          <p:nvPr/>
        </p:nvPicPr>
        <p:blipFill rotWithShape="1">
          <a:blip r:embed="rId4">
            <a:alphaModFix/>
          </a:blip>
          <a:srcRect b="0" l="0" r="0" t="0"/>
          <a:stretch/>
        </p:blipFill>
        <p:spPr>
          <a:xfrm rot="10800000">
            <a:off x="3989383" y="2011679"/>
            <a:ext cx="4788855" cy="3591642"/>
          </a:xfrm>
          <a:prstGeom prst="rect">
            <a:avLst/>
          </a:prstGeom>
          <a:noFill/>
          <a:ln>
            <a:noFill/>
          </a:ln>
        </p:spPr>
      </p:pic>
      <p:pic>
        <p:nvPicPr>
          <p:cNvPr id="931" name="Google Shape;931;p109"/>
          <p:cNvPicPr preferRelativeResize="0"/>
          <p:nvPr/>
        </p:nvPicPr>
        <p:blipFill rotWithShape="1">
          <a:blip r:embed="rId5">
            <a:alphaModFix/>
          </a:blip>
          <a:srcRect b="0" l="0" r="0" t="0"/>
          <a:stretch/>
        </p:blipFill>
        <p:spPr>
          <a:xfrm rot="5400000">
            <a:off x="117929" y="2369914"/>
            <a:ext cx="4044405" cy="3033304"/>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5" name="Shape 935"/>
        <p:cNvGrpSpPr/>
        <p:nvPr/>
      </p:nvGrpSpPr>
      <p:grpSpPr>
        <a:xfrm>
          <a:off x="0" y="0"/>
          <a:ext cx="0" cy="0"/>
          <a:chOff x="0" y="0"/>
          <a:chExt cx="0" cy="0"/>
        </a:xfrm>
      </p:grpSpPr>
      <p:pic>
        <p:nvPicPr>
          <p:cNvPr descr="http://mexicanaamericana.edu.mx/web/wp-content/uploads/2018/06/ok-logo.png" id="936" name="Google Shape;936;p110"/>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937" name="Google Shape;937;p110"/>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938" name="Google Shape;938;p110"/>
          <p:cNvSpPr txBox="1"/>
          <p:nvPr/>
        </p:nvSpPr>
        <p:spPr>
          <a:xfrm>
            <a:off x="2327367" y="268929"/>
            <a:ext cx="4800600" cy="182357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el Encuentro Preuniversitario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interdisciplinaria de cierre del proyecto</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sp>
        <p:nvSpPr>
          <p:cNvPr id="939" name="Google Shape;939;p110"/>
          <p:cNvSpPr txBox="1"/>
          <p:nvPr/>
        </p:nvSpPr>
        <p:spPr>
          <a:xfrm>
            <a:off x="679268" y="2345054"/>
            <a:ext cx="7689669" cy="224676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MX" sz="2000">
                <a:solidFill>
                  <a:schemeClr val="dk1"/>
                </a:solidFill>
                <a:latin typeface="Calibri"/>
                <a:ea typeface="Calibri"/>
                <a:cs typeface="Calibri"/>
                <a:sym typeface="Calibri"/>
              </a:rPr>
              <a:t>DESCRIPCIÓN DEL CIERRE DE LA ACTIVIDAD: </a:t>
            </a:r>
            <a:r>
              <a:rPr lang="es-MX" sz="2000">
                <a:solidFill>
                  <a:schemeClr val="dk1"/>
                </a:solidFill>
                <a:latin typeface="Calibri"/>
                <a:ea typeface="Calibri"/>
                <a:cs typeface="Calibri"/>
                <a:sym typeface="Calibri"/>
              </a:rPr>
              <a:t>Para cerrar esta actividad, los alumnos que realizan la presentación en inglés, harán entrega de las recomendaciones que los alumnos de los dos grupos han redactado y firmado para mejorar las medidas de seguridad en el colegio en caso de sismo. Se entregarán tres copias a las autoridades del colegio: director de preparatoria, director de secundaria y representante de la asociación de alumnos. </a:t>
            </a:r>
            <a:endParaRPr b="1" sz="2000">
              <a:solidFill>
                <a:schemeClr val="dk1"/>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3" name="Shape 943"/>
        <p:cNvGrpSpPr/>
        <p:nvPr/>
      </p:nvGrpSpPr>
      <p:grpSpPr>
        <a:xfrm>
          <a:off x="0" y="0"/>
          <a:ext cx="0" cy="0"/>
          <a:chOff x="0" y="0"/>
          <a:chExt cx="0" cy="0"/>
        </a:xfrm>
      </p:grpSpPr>
      <p:pic>
        <p:nvPicPr>
          <p:cNvPr descr="http://mexicanaamericana.edu.mx/web/wp-content/uploads/2018/06/ok-logo.png" id="944" name="Google Shape;944;p111"/>
          <p:cNvPicPr preferRelativeResize="0"/>
          <p:nvPr/>
        </p:nvPicPr>
        <p:blipFill rotWithShape="1">
          <a:blip r:embed="rId3">
            <a:alphaModFix/>
          </a:blip>
          <a:srcRect b="0" l="0" r="0" t="0"/>
          <a:stretch/>
        </p:blipFill>
        <p:spPr>
          <a:xfrm>
            <a:off x="255698" y="205196"/>
            <a:ext cx="1662365" cy="831183"/>
          </a:xfrm>
          <a:prstGeom prst="rect">
            <a:avLst/>
          </a:prstGeom>
          <a:noFill/>
          <a:ln>
            <a:noFill/>
          </a:ln>
        </p:spPr>
      </p:pic>
      <p:sp>
        <p:nvSpPr>
          <p:cNvPr id="945" name="Google Shape;945;p111"/>
          <p:cNvSpPr txBox="1"/>
          <p:nvPr/>
        </p:nvSpPr>
        <p:spPr>
          <a:xfrm>
            <a:off x="7813766" y="337516"/>
            <a:ext cx="1110343" cy="698863"/>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Conexiones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UNAM                          </a:t>
            </a:r>
            <a:br>
              <a:rPr lang="es-MX" sz="1200">
                <a:solidFill>
                  <a:schemeClr val="dk1"/>
                </a:solidFill>
                <a:latin typeface="Calibri"/>
                <a:ea typeface="Calibri"/>
                <a:cs typeface="Calibri"/>
                <a:sym typeface="Calibri"/>
              </a:rPr>
            </a:br>
            <a:r>
              <a:rPr lang="es-MX" sz="1200">
                <a:solidFill>
                  <a:schemeClr val="dk1"/>
                </a:solidFill>
                <a:latin typeface="Calibri"/>
                <a:ea typeface="Calibri"/>
                <a:cs typeface="Calibri"/>
                <a:sym typeface="Calibri"/>
              </a:rPr>
              <a:t> Clave 1102</a:t>
            </a:r>
            <a:br>
              <a:rPr lang="es-MX" sz="1200">
                <a:solidFill>
                  <a:schemeClr val="dk1"/>
                </a:solidFill>
                <a:latin typeface="Calibri"/>
                <a:ea typeface="Calibri"/>
                <a:cs typeface="Calibri"/>
                <a:sym typeface="Calibri"/>
              </a:rPr>
            </a:br>
            <a:br>
              <a:rPr lang="es-MX" sz="1200">
                <a:solidFill>
                  <a:schemeClr val="dk1"/>
                </a:solidFill>
                <a:latin typeface="Calibri"/>
                <a:ea typeface="Calibri"/>
                <a:cs typeface="Calibri"/>
                <a:sym typeface="Calibri"/>
              </a:rPr>
            </a:br>
            <a:r>
              <a:rPr b="1" lang="es-MX" sz="1200">
                <a:solidFill>
                  <a:schemeClr val="dk1"/>
                </a:solidFill>
                <a:latin typeface="Calibri"/>
                <a:ea typeface="Calibri"/>
                <a:cs typeface="Calibri"/>
                <a:sym typeface="Calibri"/>
              </a:rPr>
              <a:t>4° GRADO</a:t>
            </a:r>
            <a:br>
              <a:rPr lang="es-MX"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
        <p:nvSpPr>
          <p:cNvPr id="946" name="Google Shape;946;p111"/>
          <p:cNvSpPr txBox="1"/>
          <p:nvPr/>
        </p:nvSpPr>
        <p:spPr>
          <a:xfrm>
            <a:off x="2327367" y="268929"/>
            <a:ext cx="4800600" cy="211211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MX" sz="1875">
                <a:solidFill>
                  <a:schemeClr val="dk1"/>
                </a:solidFill>
                <a:latin typeface="Calibri"/>
                <a:ea typeface="Calibri"/>
                <a:cs typeface="Calibri"/>
                <a:sym typeface="Calibri"/>
              </a:rPr>
              <a:t>Presentación en el Encuentro Preuniversitario</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Actividad interdisciplinaria de cierre del proyecto</a:t>
            </a:r>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Recomendaciones</a:t>
            </a:r>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75">
              <a:solidFill>
                <a:schemeClr val="dk1"/>
              </a:solidFill>
              <a:latin typeface="Calibri"/>
              <a:ea typeface="Calibri"/>
              <a:cs typeface="Calibri"/>
              <a:sym typeface="Calibri"/>
            </a:endParaRPr>
          </a:p>
          <a:p>
            <a:pPr indent="0" lvl="0" marL="0" marR="0" rtl="0" algn="ctr">
              <a:spcBef>
                <a:spcPts val="0"/>
              </a:spcBef>
              <a:spcAft>
                <a:spcPts val="0"/>
              </a:spcAft>
              <a:buNone/>
            </a:pPr>
            <a:r>
              <a:rPr lang="es-MX" sz="1875">
                <a:solidFill>
                  <a:schemeClr val="dk1"/>
                </a:solidFill>
                <a:latin typeface="Calibri"/>
                <a:ea typeface="Calibri"/>
                <a:cs typeface="Calibri"/>
                <a:sym typeface="Calibri"/>
              </a:rPr>
              <a:t> </a:t>
            </a:r>
            <a:endParaRPr sz="1875">
              <a:solidFill>
                <a:schemeClr val="dk1"/>
              </a:solidFill>
              <a:latin typeface="Calibri"/>
              <a:ea typeface="Calibri"/>
              <a:cs typeface="Calibri"/>
              <a:sym typeface="Calibri"/>
            </a:endParaRPr>
          </a:p>
        </p:txBody>
      </p:sp>
      <p:pic>
        <p:nvPicPr>
          <p:cNvPr id="947" name="Google Shape;947;p111"/>
          <p:cNvPicPr preferRelativeResize="0"/>
          <p:nvPr/>
        </p:nvPicPr>
        <p:blipFill rotWithShape="1">
          <a:blip r:embed="rId4">
            <a:alphaModFix/>
          </a:blip>
          <a:srcRect b="0" l="0" r="0" t="0"/>
          <a:stretch/>
        </p:blipFill>
        <p:spPr>
          <a:xfrm rot="-5400000">
            <a:off x="2194676" y="2159836"/>
            <a:ext cx="5235029" cy="390874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Tema de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