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5" r:id="rId8"/>
    <p:sldId id="264" r:id="rId9"/>
    <p:sldId id="263" r:id="rId10"/>
    <p:sldId id="266" r:id="rId11"/>
    <p:sldId id="267" r:id="rId12"/>
    <p:sldId id="270" r:id="rId13"/>
    <p:sldId id="268" r:id="rId14"/>
    <p:sldId id="269" r:id="rId15"/>
    <p:sldId id="271" r:id="rId16"/>
    <p:sldId id="272" r:id="rId17"/>
    <p:sldId id="273" r:id="rId18"/>
    <p:sldId id="279" r:id="rId19"/>
    <p:sldId id="274" r:id="rId20"/>
    <p:sldId id="280" r:id="rId21"/>
    <p:sldId id="275" r:id="rId22"/>
    <p:sldId id="276" r:id="rId23"/>
    <p:sldId id="277" r:id="rId24"/>
    <p:sldId id="278" r:id="rId25"/>
    <p:sldId id="281" r:id="rId26"/>
    <p:sldId id="297" r:id="rId27"/>
    <p:sldId id="298" r:id="rId28"/>
    <p:sldId id="299" r:id="rId29"/>
    <p:sldId id="296"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302" r:id="rId44"/>
    <p:sldId id="306" r:id="rId45"/>
    <p:sldId id="305" r:id="rId46"/>
    <p:sldId id="304" r:id="rId47"/>
    <p:sldId id="303" r:id="rId48"/>
    <p:sldId id="301" r:id="rId49"/>
    <p:sldId id="300" r:id="rId50"/>
    <p:sldId id="307" r:id="rId51"/>
    <p:sldId id="308" r:id="rId52"/>
    <p:sldId id="295" r:id="rId53"/>
    <p:sldId id="310" r:id="rId54"/>
    <p:sldId id="309" r:id="rId55"/>
    <p:sldId id="319" r:id="rId56"/>
    <p:sldId id="311" r:id="rId57"/>
    <p:sldId id="314" r:id="rId58"/>
    <p:sldId id="315" r:id="rId59"/>
    <p:sldId id="316" r:id="rId60"/>
    <p:sldId id="317" r:id="rId61"/>
    <p:sldId id="318" r:id="rId6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8" autoAdjust="0"/>
    <p:restoredTop sz="94660"/>
  </p:normalViewPr>
  <p:slideViewPr>
    <p:cSldViewPr snapToGrid="0">
      <p:cViewPr varScale="1">
        <p:scale>
          <a:sx n="102" d="100"/>
          <a:sy n="102" d="100"/>
        </p:scale>
        <p:origin x="6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884B7-98B1-4CAC-AFCC-2470BD46100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0ABC5056-903D-4FDD-B6BC-97BF15D567A5}">
      <dgm:prSet phldrT="[Texto]" custT="1"/>
      <dgm:spPr/>
      <dgm:t>
        <a:bodyPr/>
        <a:lstStyle/>
        <a:p>
          <a:r>
            <a:rPr lang="es-MX" sz="1000" dirty="0"/>
            <a:t>Diagnóstico del fenómeno migratorio como un sistema complejo.</a:t>
          </a:r>
          <a:endParaRPr lang="es-ES" sz="1000"/>
        </a:p>
      </dgm:t>
    </dgm:pt>
    <dgm:pt modelId="{4F3396A7-ABBA-48CB-99E3-E4816963A1F7}" type="parTrans" cxnId="{A58E2879-8617-4034-9C24-874CDE029CD7}">
      <dgm:prSet/>
      <dgm:spPr/>
      <dgm:t>
        <a:bodyPr/>
        <a:lstStyle/>
        <a:p>
          <a:endParaRPr lang="es-ES"/>
        </a:p>
      </dgm:t>
    </dgm:pt>
    <dgm:pt modelId="{E6BFC8B9-058E-496B-9508-E3CC8C6EECBA}" type="sibTrans" cxnId="{A58E2879-8617-4034-9C24-874CDE029CD7}">
      <dgm:prSet/>
      <dgm:spPr/>
      <dgm:t>
        <a:bodyPr/>
        <a:lstStyle/>
        <a:p>
          <a:endParaRPr lang="es-ES"/>
        </a:p>
      </dgm:t>
    </dgm:pt>
    <dgm:pt modelId="{A6595CBA-DC3B-450A-93B0-AD8296969A90}">
      <dgm:prSet custT="1"/>
      <dgm:spPr/>
      <dgm:t>
        <a:bodyPr/>
        <a:lstStyle/>
        <a:p>
          <a:r>
            <a:rPr lang="es-MX" sz="1000" dirty="0"/>
            <a:t>Planteamiento de preguntas de indagación.</a:t>
          </a:r>
        </a:p>
      </dgm:t>
    </dgm:pt>
    <dgm:pt modelId="{95AD7332-4C2F-410F-806B-8AAF2C07BE29}" type="parTrans" cxnId="{794374F2-E1FC-4603-A33E-829FECCD25CB}">
      <dgm:prSet/>
      <dgm:spPr/>
      <dgm:t>
        <a:bodyPr/>
        <a:lstStyle/>
        <a:p>
          <a:endParaRPr lang="es-ES"/>
        </a:p>
      </dgm:t>
    </dgm:pt>
    <dgm:pt modelId="{9675E696-4293-4C67-A33B-F91535954B5E}" type="sibTrans" cxnId="{794374F2-E1FC-4603-A33E-829FECCD25CB}">
      <dgm:prSet/>
      <dgm:spPr/>
      <dgm:t>
        <a:bodyPr/>
        <a:lstStyle/>
        <a:p>
          <a:endParaRPr lang="es-ES"/>
        </a:p>
      </dgm:t>
    </dgm:pt>
    <dgm:pt modelId="{53DBB999-61B6-4240-BC59-D594199E3084}">
      <dgm:prSet custT="1"/>
      <dgm:spPr/>
      <dgm:t>
        <a:bodyPr/>
        <a:lstStyle/>
        <a:p>
          <a:r>
            <a:rPr lang="es-MX" sz="1000" dirty="0"/>
            <a:t>Identificación de distintas problemáticas en torno al fenómeno migratorio a través del modelo sistémico.</a:t>
          </a:r>
        </a:p>
      </dgm:t>
    </dgm:pt>
    <dgm:pt modelId="{EFE1DC18-3611-4605-A817-3EDDC7D4087A}" type="parTrans" cxnId="{5D0DB811-C302-4123-A65A-E87ADF2F51B9}">
      <dgm:prSet/>
      <dgm:spPr/>
      <dgm:t>
        <a:bodyPr/>
        <a:lstStyle/>
        <a:p>
          <a:endParaRPr lang="es-ES"/>
        </a:p>
      </dgm:t>
    </dgm:pt>
    <dgm:pt modelId="{308BBEBB-0CD1-4A79-8CC7-8C720B1E3C3A}" type="sibTrans" cxnId="{5D0DB811-C302-4123-A65A-E87ADF2F51B9}">
      <dgm:prSet/>
      <dgm:spPr/>
      <dgm:t>
        <a:bodyPr/>
        <a:lstStyle/>
        <a:p>
          <a:endParaRPr lang="es-ES"/>
        </a:p>
      </dgm:t>
    </dgm:pt>
    <dgm:pt modelId="{7ECD9CB7-A3F6-4DAD-8B77-F7D950A98BC3}">
      <dgm:prSet custT="1"/>
      <dgm:spPr/>
      <dgm:t>
        <a:bodyPr/>
        <a:lstStyle/>
        <a:p>
          <a:r>
            <a:rPr lang="es-MX" sz="1000" dirty="0"/>
            <a:t>Indagarán las diversas soluciones, considerando la integración interdisciplinaria y sus afectaciones en el sistema</a:t>
          </a:r>
          <a:r>
            <a:rPr lang="es-MX" sz="500" dirty="0"/>
            <a:t>.</a:t>
          </a:r>
        </a:p>
      </dgm:t>
    </dgm:pt>
    <dgm:pt modelId="{D26C2B82-E90B-437B-8FE2-21466BB23A52}" type="parTrans" cxnId="{8241403D-3409-4B74-8961-4492387C18CE}">
      <dgm:prSet/>
      <dgm:spPr/>
      <dgm:t>
        <a:bodyPr/>
        <a:lstStyle/>
        <a:p>
          <a:endParaRPr lang="es-ES"/>
        </a:p>
      </dgm:t>
    </dgm:pt>
    <dgm:pt modelId="{EA5B01C9-ACA7-4BEC-9D4A-20EB12B8FFDF}" type="sibTrans" cxnId="{8241403D-3409-4B74-8961-4492387C18CE}">
      <dgm:prSet/>
      <dgm:spPr/>
      <dgm:t>
        <a:bodyPr/>
        <a:lstStyle/>
        <a:p>
          <a:endParaRPr lang="es-ES"/>
        </a:p>
      </dgm:t>
    </dgm:pt>
    <dgm:pt modelId="{FD944799-CC7A-4C3D-92DE-32A824210B0A}">
      <dgm:prSet custT="1"/>
      <dgm:spPr/>
      <dgm:t>
        <a:bodyPr/>
        <a:lstStyle/>
        <a:p>
          <a:r>
            <a:rPr lang="es-MX" sz="1000" dirty="0"/>
            <a:t>Analizarán distintos escenarios  para plantear posibles soluciones  a las preguntas de indagación, en un contexto complejo</a:t>
          </a:r>
          <a:r>
            <a:rPr lang="es-MX" sz="500" dirty="0"/>
            <a:t>. </a:t>
          </a:r>
        </a:p>
      </dgm:t>
    </dgm:pt>
    <dgm:pt modelId="{9D43F9C2-EB10-46B5-BEBD-BA5B47760534}" type="parTrans" cxnId="{ACFAD8D2-0864-4003-9717-9A55217720AF}">
      <dgm:prSet/>
      <dgm:spPr/>
      <dgm:t>
        <a:bodyPr/>
        <a:lstStyle/>
        <a:p>
          <a:endParaRPr lang="es-ES"/>
        </a:p>
      </dgm:t>
    </dgm:pt>
    <dgm:pt modelId="{07C50D41-165C-4FD0-9780-BA42EE4E0DF0}" type="sibTrans" cxnId="{ACFAD8D2-0864-4003-9717-9A55217720AF}">
      <dgm:prSet/>
      <dgm:spPr/>
      <dgm:t>
        <a:bodyPr/>
        <a:lstStyle/>
        <a:p>
          <a:endParaRPr lang="es-ES"/>
        </a:p>
      </dgm:t>
    </dgm:pt>
    <dgm:pt modelId="{30F1AED4-7626-437D-BBC8-E9520433C47A}" type="pres">
      <dgm:prSet presAssocID="{B74884B7-98B1-4CAC-AFCC-2470BD461007}" presName="linear" presStyleCnt="0">
        <dgm:presLayoutVars>
          <dgm:dir/>
          <dgm:animLvl val="lvl"/>
          <dgm:resizeHandles val="exact"/>
        </dgm:presLayoutVars>
      </dgm:prSet>
      <dgm:spPr/>
    </dgm:pt>
    <dgm:pt modelId="{77DBF977-ADAF-4DF2-B0CA-5CB6F6DD8081}" type="pres">
      <dgm:prSet presAssocID="{0ABC5056-903D-4FDD-B6BC-97BF15D567A5}" presName="parentLin" presStyleCnt="0"/>
      <dgm:spPr/>
    </dgm:pt>
    <dgm:pt modelId="{F22F87DF-8D1F-4B6D-B4F6-62FBF01FBF03}" type="pres">
      <dgm:prSet presAssocID="{0ABC5056-903D-4FDD-B6BC-97BF15D567A5}" presName="parentLeftMargin" presStyleLbl="node1" presStyleIdx="0" presStyleCnt="5"/>
      <dgm:spPr/>
    </dgm:pt>
    <dgm:pt modelId="{C396BC06-71B4-417F-9E3E-2B469B109A16}" type="pres">
      <dgm:prSet presAssocID="{0ABC5056-903D-4FDD-B6BC-97BF15D567A5}" presName="parentText" presStyleLbl="node1" presStyleIdx="0" presStyleCnt="5">
        <dgm:presLayoutVars>
          <dgm:chMax val="0"/>
          <dgm:bulletEnabled val="1"/>
        </dgm:presLayoutVars>
      </dgm:prSet>
      <dgm:spPr/>
    </dgm:pt>
    <dgm:pt modelId="{06E2B309-3F91-45BD-A914-4F42DC46494B}" type="pres">
      <dgm:prSet presAssocID="{0ABC5056-903D-4FDD-B6BC-97BF15D567A5}" presName="negativeSpace" presStyleCnt="0"/>
      <dgm:spPr/>
    </dgm:pt>
    <dgm:pt modelId="{C47C1260-8D36-495E-99AA-A93D8DED688A}" type="pres">
      <dgm:prSet presAssocID="{0ABC5056-903D-4FDD-B6BC-97BF15D567A5}" presName="childText" presStyleLbl="conFgAcc1" presStyleIdx="0" presStyleCnt="5">
        <dgm:presLayoutVars>
          <dgm:bulletEnabled val="1"/>
        </dgm:presLayoutVars>
      </dgm:prSet>
      <dgm:spPr/>
    </dgm:pt>
    <dgm:pt modelId="{08E8A921-97D0-480C-BA3B-DF5C0F0996B8}" type="pres">
      <dgm:prSet presAssocID="{E6BFC8B9-058E-496B-9508-E3CC8C6EECBA}" presName="spaceBetweenRectangles" presStyleCnt="0"/>
      <dgm:spPr/>
    </dgm:pt>
    <dgm:pt modelId="{326C30D2-DC43-45A0-BC1E-2412D4D18659}" type="pres">
      <dgm:prSet presAssocID="{A6595CBA-DC3B-450A-93B0-AD8296969A90}" presName="parentLin" presStyleCnt="0"/>
      <dgm:spPr/>
    </dgm:pt>
    <dgm:pt modelId="{F434DBFA-4FED-4865-AF97-D68110529D2D}" type="pres">
      <dgm:prSet presAssocID="{A6595CBA-DC3B-450A-93B0-AD8296969A90}" presName="parentLeftMargin" presStyleLbl="node1" presStyleIdx="0" presStyleCnt="5"/>
      <dgm:spPr/>
    </dgm:pt>
    <dgm:pt modelId="{6A83EE01-2413-491C-9D47-C00EFA4FA734}" type="pres">
      <dgm:prSet presAssocID="{A6595CBA-DC3B-450A-93B0-AD8296969A90}" presName="parentText" presStyleLbl="node1" presStyleIdx="1" presStyleCnt="5" custLinFactNeighborX="-9432" custLinFactNeighborY="5845">
        <dgm:presLayoutVars>
          <dgm:chMax val="0"/>
          <dgm:bulletEnabled val="1"/>
        </dgm:presLayoutVars>
      </dgm:prSet>
      <dgm:spPr/>
    </dgm:pt>
    <dgm:pt modelId="{62071B49-5C3E-48AF-A019-D78CEA8DB91F}" type="pres">
      <dgm:prSet presAssocID="{A6595CBA-DC3B-450A-93B0-AD8296969A90}" presName="negativeSpace" presStyleCnt="0"/>
      <dgm:spPr/>
    </dgm:pt>
    <dgm:pt modelId="{B99AFE64-A3E6-475B-AB31-6160E63E4CDF}" type="pres">
      <dgm:prSet presAssocID="{A6595CBA-DC3B-450A-93B0-AD8296969A90}" presName="childText" presStyleLbl="conFgAcc1" presStyleIdx="1" presStyleCnt="5">
        <dgm:presLayoutVars>
          <dgm:bulletEnabled val="1"/>
        </dgm:presLayoutVars>
      </dgm:prSet>
      <dgm:spPr/>
    </dgm:pt>
    <dgm:pt modelId="{B0EA0521-6A84-469E-A9CC-D264D24DC51C}" type="pres">
      <dgm:prSet presAssocID="{9675E696-4293-4C67-A33B-F91535954B5E}" presName="spaceBetweenRectangles" presStyleCnt="0"/>
      <dgm:spPr/>
    </dgm:pt>
    <dgm:pt modelId="{27386BF2-8951-48DB-90A5-E7C83DD450A6}" type="pres">
      <dgm:prSet presAssocID="{53DBB999-61B6-4240-BC59-D594199E3084}" presName="parentLin" presStyleCnt="0"/>
      <dgm:spPr/>
    </dgm:pt>
    <dgm:pt modelId="{CE69EBDC-FF68-40F4-BF7A-D9EF655A6DA2}" type="pres">
      <dgm:prSet presAssocID="{53DBB999-61B6-4240-BC59-D594199E3084}" presName="parentLeftMargin" presStyleLbl="node1" presStyleIdx="1" presStyleCnt="5"/>
      <dgm:spPr/>
    </dgm:pt>
    <dgm:pt modelId="{809D48B0-C235-43BE-BC56-92DFF42DEE8A}" type="pres">
      <dgm:prSet presAssocID="{53DBB999-61B6-4240-BC59-D594199E3084}" presName="parentText" presStyleLbl="node1" presStyleIdx="2" presStyleCnt="5" custScaleY="137478">
        <dgm:presLayoutVars>
          <dgm:chMax val="0"/>
          <dgm:bulletEnabled val="1"/>
        </dgm:presLayoutVars>
      </dgm:prSet>
      <dgm:spPr/>
    </dgm:pt>
    <dgm:pt modelId="{B5027B51-E669-4382-BC8F-7937E589D1B2}" type="pres">
      <dgm:prSet presAssocID="{53DBB999-61B6-4240-BC59-D594199E3084}" presName="negativeSpace" presStyleCnt="0"/>
      <dgm:spPr/>
    </dgm:pt>
    <dgm:pt modelId="{ED623FF6-5F21-4008-AC18-B93A512FC4F3}" type="pres">
      <dgm:prSet presAssocID="{53DBB999-61B6-4240-BC59-D594199E3084}" presName="childText" presStyleLbl="conFgAcc1" presStyleIdx="2" presStyleCnt="5">
        <dgm:presLayoutVars>
          <dgm:bulletEnabled val="1"/>
        </dgm:presLayoutVars>
      </dgm:prSet>
      <dgm:spPr/>
    </dgm:pt>
    <dgm:pt modelId="{7E6E4CE3-2413-4AE5-ACFD-8F02D6D2D9A7}" type="pres">
      <dgm:prSet presAssocID="{308BBEBB-0CD1-4A79-8CC7-8C720B1E3C3A}" presName="spaceBetweenRectangles" presStyleCnt="0"/>
      <dgm:spPr/>
    </dgm:pt>
    <dgm:pt modelId="{54DD8F24-1CD9-4838-8A09-4049CC637A38}" type="pres">
      <dgm:prSet presAssocID="{7ECD9CB7-A3F6-4DAD-8B77-F7D950A98BC3}" presName="parentLin" presStyleCnt="0"/>
      <dgm:spPr/>
    </dgm:pt>
    <dgm:pt modelId="{B6F15A8F-C495-4E72-BE36-6C9539842D96}" type="pres">
      <dgm:prSet presAssocID="{7ECD9CB7-A3F6-4DAD-8B77-F7D950A98BC3}" presName="parentLeftMargin" presStyleLbl="node1" presStyleIdx="2" presStyleCnt="5"/>
      <dgm:spPr/>
    </dgm:pt>
    <dgm:pt modelId="{E4EF1B07-3A63-4421-96E2-49E949011B7C}" type="pres">
      <dgm:prSet presAssocID="{7ECD9CB7-A3F6-4DAD-8B77-F7D950A98BC3}" presName="parentText" presStyleLbl="node1" presStyleIdx="3" presStyleCnt="5" custScaleY="128534">
        <dgm:presLayoutVars>
          <dgm:chMax val="0"/>
          <dgm:bulletEnabled val="1"/>
        </dgm:presLayoutVars>
      </dgm:prSet>
      <dgm:spPr/>
    </dgm:pt>
    <dgm:pt modelId="{5E28E8F0-708B-425C-8357-7CC64C326AEA}" type="pres">
      <dgm:prSet presAssocID="{7ECD9CB7-A3F6-4DAD-8B77-F7D950A98BC3}" presName="negativeSpace" presStyleCnt="0"/>
      <dgm:spPr/>
    </dgm:pt>
    <dgm:pt modelId="{DBC152B6-AF04-434B-92B7-889C23DCD4E2}" type="pres">
      <dgm:prSet presAssocID="{7ECD9CB7-A3F6-4DAD-8B77-F7D950A98BC3}" presName="childText" presStyleLbl="conFgAcc1" presStyleIdx="3" presStyleCnt="5">
        <dgm:presLayoutVars>
          <dgm:bulletEnabled val="1"/>
        </dgm:presLayoutVars>
      </dgm:prSet>
      <dgm:spPr/>
    </dgm:pt>
    <dgm:pt modelId="{B1A4BA64-DC33-4F92-BFCE-7487D397222D}" type="pres">
      <dgm:prSet presAssocID="{EA5B01C9-ACA7-4BEC-9D4A-20EB12B8FFDF}" presName="spaceBetweenRectangles" presStyleCnt="0"/>
      <dgm:spPr/>
    </dgm:pt>
    <dgm:pt modelId="{CD0C4DFD-7E87-48D9-B6D7-1C8518333000}" type="pres">
      <dgm:prSet presAssocID="{FD944799-CC7A-4C3D-92DE-32A824210B0A}" presName="parentLin" presStyleCnt="0"/>
      <dgm:spPr/>
    </dgm:pt>
    <dgm:pt modelId="{1E5CE123-DE8F-4597-A74B-E7FDC6E5AF94}" type="pres">
      <dgm:prSet presAssocID="{FD944799-CC7A-4C3D-92DE-32A824210B0A}" presName="parentLeftMargin" presStyleLbl="node1" presStyleIdx="3" presStyleCnt="5"/>
      <dgm:spPr/>
    </dgm:pt>
    <dgm:pt modelId="{4C15FF58-FCEB-4361-9894-070847F21D71}" type="pres">
      <dgm:prSet presAssocID="{FD944799-CC7A-4C3D-92DE-32A824210B0A}" presName="parentText" presStyleLbl="node1" presStyleIdx="4" presStyleCnt="5" custScaleY="128416">
        <dgm:presLayoutVars>
          <dgm:chMax val="0"/>
          <dgm:bulletEnabled val="1"/>
        </dgm:presLayoutVars>
      </dgm:prSet>
      <dgm:spPr/>
    </dgm:pt>
    <dgm:pt modelId="{76CB5359-25C6-4448-8DD3-192289C8B475}" type="pres">
      <dgm:prSet presAssocID="{FD944799-CC7A-4C3D-92DE-32A824210B0A}" presName="negativeSpace" presStyleCnt="0"/>
      <dgm:spPr/>
    </dgm:pt>
    <dgm:pt modelId="{3C45F8EF-25C8-4631-BBE3-65FA0A218C87}" type="pres">
      <dgm:prSet presAssocID="{FD944799-CC7A-4C3D-92DE-32A824210B0A}" presName="childText" presStyleLbl="conFgAcc1" presStyleIdx="4" presStyleCnt="5">
        <dgm:presLayoutVars>
          <dgm:bulletEnabled val="1"/>
        </dgm:presLayoutVars>
      </dgm:prSet>
      <dgm:spPr/>
    </dgm:pt>
  </dgm:ptLst>
  <dgm:cxnLst>
    <dgm:cxn modelId="{1FF45004-D835-4920-8AEC-24A25D6BA124}" type="presOf" srcId="{0ABC5056-903D-4FDD-B6BC-97BF15D567A5}" destId="{C396BC06-71B4-417F-9E3E-2B469B109A16}" srcOrd="1" destOrd="0" presId="urn:microsoft.com/office/officeart/2005/8/layout/list1"/>
    <dgm:cxn modelId="{5D0DB811-C302-4123-A65A-E87ADF2F51B9}" srcId="{B74884B7-98B1-4CAC-AFCC-2470BD461007}" destId="{53DBB999-61B6-4240-BC59-D594199E3084}" srcOrd="2" destOrd="0" parTransId="{EFE1DC18-3611-4605-A817-3EDDC7D4087A}" sibTransId="{308BBEBB-0CD1-4A79-8CC7-8C720B1E3C3A}"/>
    <dgm:cxn modelId="{FAB3B916-361C-4149-BAF4-8AF9B22D7BC8}" type="presOf" srcId="{A6595CBA-DC3B-450A-93B0-AD8296969A90}" destId="{6A83EE01-2413-491C-9D47-C00EFA4FA734}" srcOrd="1" destOrd="0" presId="urn:microsoft.com/office/officeart/2005/8/layout/list1"/>
    <dgm:cxn modelId="{8241403D-3409-4B74-8961-4492387C18CE}" srcId="{B74884B7-98B1-4CAC-AFCC-2470BD461007}" destId="{7ECD9CB7-A3F6-4DAD-8B77-F7D950A98BC3}" srcOrd="3" destOrd="0" parTransId="{D26C2B82-E90B-437B-8FE2-21466BB23A52}" sibTransId="{EA5B01C9-ACA7-4BEC-9D4A-20EB12B8FFDF}"/>
    <dgm:cxn modelId="{2E17BB51-93AB-487D-95B7-E47E6954F01F}" type="presOf" srcId="{7ECD9CB7-A3F6-4DAD-8B77-F7D950A98BC3}" destId="{B6F15A8F-C495-4E72-BE36-6C9539842D96}" srcOrd="0" destOrd="0" presId="urn:microsoft.com/office/officeart/2005/8/layout/list1"/>
    <dgm:cxn modelId="{5E78C863-3435-40C1-A373-F36C0CC107A7}" type="presOf" srcId="{B74884B7-98B1-4CAC-AFCC-2470BD461007}" destId="{30F1AED4-7626-437D-BBC8-E9520433C47A}" srcOrd="0" destOrd="0" presId="urn:microsoft.com/office/officeart/2005/8/layout/list1"/>
    <dgm:cxn modelId="{A58E2879-8617-4034-9C24-874CDE029CD7}" srcId="{B74884B7-98B1-4CAC-AFCC-2470BD461007}" destId="{0ABC5056-903D-4FDD-B6BC-97BF15D567A5}" srcOrd="0" destOrd="0" parTransId="{4F3396A7-ABBA-48CB-99E3-E4816963A1F7}" sibTransId="{E6BFC8B9-058E-496B-9508-E3CC8C6EECBA}"/>
    <dgm:cxn modelId="{873EFA80-B02F-4CDE-842F-121E33413091}" type="presOf" srcId="{FD944799-CC7A-4C3D-92DE-32A824210B0A}" destId="{1E5CE123-DE8F-4597-A74B-E7FDC6E5AF94}" srcOrd="0" destOrd="0" presId="urn:microsoft.com/office/officeart/2005/8/layout/list1"/>
    <dgm:cxn modelId="{8A6DF081-A5AA-47B1-A9D6-C3CA5ADC1651}" type="presOf" srcId="{A6595CBA-DC3B-450A-93B0-AD8296969A90}" destId="{F434DBFA-4FED-4865-AF97-D68110529D2D}" srcOrd="0" destOrd="0" presId="urn:microsoft.com/office/officeart/2005/8/layout/list1"/>
    <dgm:cxn modelId="{DF0DE897-7D1A-486A-BEA7-2F5B1090D43A}" type="presOf" srcId="{53DBB999-61B6-4240-BC59-D594199E3084}" destId="{809D48B0-C235-43BE-BC56-92DFF42DEE8A}" srcOrd="1" destOrd="0" presId="urn:microsoft.com/office/officeart/2005/8/layout/list1"/>
    <dgm:cxn modelId="{E9AD3AC4-23A5-415C-A45C-231206AD95E5}" type="presOf" srcId="{53DBB999-61B6-4240-BC59-D594199E3084}" destId="{CE69EBDC-FF68-40F4-BF7A-D9EF655A6DA2}" srcOrd="0" destOrd="0" presId="urn:microsoft.com/office/officeart/2005/8/layout/list1"/>
    <dgm:cxn modelId="{ACFAD8D2-0864-4003-9717-9A55217720AF}" srcId="{B74884B7-98B1-4CAC-AFCC-2470BD461007}" destId="{FD944799-CC7A-4C3D-92DE-32A824210B0A}" srcOrd="4" destOrd="0" parTransId="{9D43F9C2-EB10-46B5-BEBD-BA5B47760534}" sibTransId="{07C50D41-165C-4FD0-9780-BA42EE4E0DF0}"/>
    <dgm:cxn modelId="{C79854E3-BD12-43EE-80B0-A35FC12B09C2}" type="presOf" srcId="{7ECD9CB7-A3F6-4DAD-8B77-F7D950A98BC3}" destId="{E4EF1B07-3A63-4421-96E2-49E949011B7C}" srcOrd="1" destOrd="0" presId="urn:microsoft.com/office/officeart/2005/8/layout/list1"/>
    <dgm:cxn modelId="{794374F2-E1FC-4603-A33E-829FECCD25CB}" srcId="{B74884B7-98B1-4CAC-AFCC-2470BD461007}" destId="{A6595CBA-DC3B-450A-93B0-AD8296969A90}" srcOrd="1" destOrd="0" parTransId="{95AD7332-4C2F-410F-806B-8AAF2C07BE29}" sibTransId="{9675E696-4293-4C67-A33B-F91535954B5E}"/>
    <dgm:cxn modelId="{73E4EFF5-04D2-4A4A-9773-405D13F641CD}" type="presOf" srcId="{0ABC5056-903D-4FDD-B6BC-97BF15D567A5}" destId="{F22F87DF-8D1F-4B6D-B4F6-62FBF01FBF03}" srcOrd="0" destOrd="0" presId="urn:microsoft.com/office/officeart/2005/8/layout/list1"/>
    <dgm:cxn modelId="{8CF327FC-4E08-45D1-A1B7-9B0BE8311EFF}" type="presOf" srcId="{FD944799-CC7A-4C3D-92DE-32A824210B0A}" destId="{4C15FF58-FCEB-4361-9894-070847F21D71}" srcOrd="1" destOrd="0" presId="urn:microsoft.com/office/officeart/2005/8/layout/list1"/>
    <dgm:cxn modelId="{9A9EC9DC-0F55-4DC6-9316-5A348B1FF2BF}" type="presParOf" srcId="{30F1AED4-7626-437D-BBC8-E9520433C47A}" destId="{77DBF977-ADAF-4DF2-B0CA-5CB6F6DD8081}" srcOrd="0" destOrd="0" presId="urn:microsoft.com/office/officeart/2005/8/layout/list1"/>
    <dgm:cxn modelId="{E2AB0BC5-DC3F-4F74-A5E0-AAD9D95E4F46}" type="presParOf" srcId="{77DBF977-ADAF-4DF2-B0CA-5CB6F6DD8081}" destId="{F22F87DF-8D1F-4B6D-B4F6-62FBF01FBF03}" srcOrd="0" destOrd="0" presId="urn:microsoft.com/office/officeart/2005/8/layout/list1"/>
    <dgm:cxn modelId="{5E5D3CCC-70A0-41E1-90BA-A5E437D664B9}" type="presParOf" srcId="{77DBF977-ADAF-4DF2-B0CA-5CB6F6DD8081}" destId="{C396BC06-71B4-417F-9E3E-2B469B109A16}" srcOrd="1" destOrd="0" presId="urn:microsoft.com/office/officeart/2005/8/layout/list1"/>
    <dgm:cxn modelId="{5FE08B77-4AC7-4081-BDE8-90BCB3EA16D1}" type="presParOf" srcId="{30F1AED4-7626-437D-BBC8-E9520433C47A}" destId="{06E2B309-3F91-45BD-A914-4F42DC46494B}" srcOrd="1" destOrd="0" presId="urn:microsoft.com/office/officeart/2005/8/layout/list1"/>
    <dgm:cxn modelId="{114D992B-DA42-4CB9-8607-E2C769D05A27}" type="presParOf" srcId="{30F1AED4-7626-437D-BBC8-E9520433C47A}" destId="{C47C1260-8D36-495E-99AA-A93D8DED688A}" srcOrd="2" destOrd="0" presId="urn:microsoft.com/office/officeart/2005/8/layout/list1"/>
    <dgm:cxn modelId="{67D50266-D534-4557-BC60-60CCAA677C38}" type="presParOf" srcId="{30F1AED4-7626-437D-BBC8-E9520433C47A}" destId="{08E8A921-97D0-480C-BA3B-DF5C0F0996B8}" srcOrd="3" destOrd="0" presId="urn:microsoft.com/office/officeart/2005/8/layout/list1"/>
    <dgm:cxn modelId="{BB83B060-99D2-44B8-97CE-E2EF8AE06218}" type="presParOf" srcId="{30F1AED4-7626-437D-BBC8-E9520433C47A}" destId="{326C30D2-DC43-45A0-BC1E-2412D4D18659}" srcOrd="4" destOrd="0" presId="urn:microsoft.com/office/officeart/2005/8/layout/list1"/>
    <dgm:cxn modelId="{0BC45D7D-4EBC-4E3A-B074-4784D4A14384}" type="presParOf" srcId="{326C30D2-DC43-45A0-BC1E-2412D4D18659}" destId="{F434DBFA-4FED-4865-AF97-D68110529D2D}" srcOrd="0" destOrd="0" presId="urn:microsoft.com/office/officeart/2005/8/layout/list1"/>
    <dgm:cxn modelId="{2A6BF4CB-D594-4668-A0C1-17C7F5B09961}" type="presParOf" srcId="{326C30D2-DC43-45A0-BC1E-2412D4D18659}" destId="{6A83EE01-2413-491C-9D47-C00EFA4FA734}" srcOrd="1" destOrd="0" presId="urn:microsoft.com/office/officeart/2005/8/layout/list1"/>
    <dgm:cxn modelId="{2EB955D7-40F1-4A0A-8EFE-69E48E6CF5BE}" type="presParOf" srcId="{30F1AED4-7626-437D-BBC8-E9520433C47A}" destId="{62071B49-5C3E-48AF-A019-D78CEA8DB91F}" srcOrd="5" destOrd="0" presId="urn:microsoft.com/office/officeart/2005/8/layout/list1"/>
    <dgm:cxn modelId="{00883CC9-62EF-4733-900E-D4D18FB40EA0}" type="presParOf" srcId="{30F1AED4-7626-437D-BBC8-E9520433C47A}" destId="{B99AFE64-A3E6-475B-AB31-6160E63E4CDF}" srcOrd="6" destOrd="0" presId="urn:microsoft.com/office/officeart/2005/8/layout/list1"/>
    <dgm:cxn modelId="{DEC4A930-FF11-496A-B67A-B395BCACB7A6}" type="presParOf" srcId="{30F1AED4-7626-437D-BBC8-E9520433C47A}" destId="{B0EA0521-6A84-469E-A9CC-D264D24DC51C}" srcOrd="7" destOrd="0" presId="urn:microsoft.com/office/officeart/2005/8/layout/list1"/>
    <dgm:cxn modelId="{B700D54D-A99D-446F-AF82-FC3C65E1CAE8}" type="presParOf" srcId="{30F1AED4-7626-437D-BBC8-E9520433C47A}" destId="{27386BF2-8951-48DB-90A5-E7C83DD450A6}" srcOrd="8" destOrd="0" presId="urn:microsoft.com/office/officeart/2005/8/layout/list1"/>
    <dgm:cxn modelId="{B665608D-AA07-4A5A-9014-CC97AF572703}" type="presParOf" srcId="{27386BF2-8951-48DB-90A5-E7C83DD450A6}" destId="{CE69EBDC-FF68-40F4-BF7A-D9EF655A6DA2}" srcOrd="0" destOrd="0" presId="urn:microsoft.com/office/officeart/2005/8/layout/list1"/>
    <dgm:cxn modelId="{E395ECBB-C2DD-4C3D-B92A-EAD562033F6A}" type="presParOf" srcId="{27386BF2-8951-48DB-90A5-E7C83DD450A6}" destId="{809D48B0-C235-43BE-BC56-92DFF42DEE8A}" srcOrd="1" destOrd="0" presId="urn:microsoft.com/office/officeart/2005/8/layout/list1"/>
    <dgm:cxn modelId="{5655635D-9869-4E42-BB35-70173E9B167F}" type="presParOf" srcId="{30F1AED4-7626-437D-BBC8-E9520433C47A}" destId="{B5027B51-E669-4382-BC8F-7937E589D1B2}" srcOrd="9" destOrd="0" presId="urn:microsoft.com/office/officeart/2005/8/layout/list1"/>
    <dgm:cxn modelId="{729C3B7F-FCE2-4C72-8502-938B292B09B6}" type="presParOf" srcId="{30F1AED4-7626-437D-BBC8-E9520433C47A}" destId="{ED623FF6-5F21-4008-AC18-B93A512FC4F3}" srcOrd="10" destOrd="0" presId="urn:microsoft.com/office/officeart/2005/8/layout/list1"/>
    <dgm:cxn modelId="{096E5F34-0CB7-434D-8920-DD4EB3FC3761}" type="presParOf" srcId="{30F1AED4-7626-437D-BBC8-E9520433C47A}" destId="{7E6E4CE3-2413-4AE5-ACFD-8F02D6D2D9A7}" srcOrd="11" destOrd="0" presId="urn:microsoft.com/office/officeart/2005/8/layout/list1"/>
    <dgm:cxn modelId="{EFC08CCA-888D-4641-BAB8-ED3104B0FC89}" type="presParOf" srcId="{30F1AED4-7626-437D-BBC8-E9520433C47A}" destId="{54DD8F24-1CD9-4838-8A09-4049CC637A38}" srcOrd="12" destOrd="0" presId="urn:microsoft.com/office/officeart/2005/8/layout/list1"/>
    <dgm:cxn modelId="{823BFD5C-AE6C-4A38-B512-6D2D945E1306}" type="presParOf" srcId="{54DD8F24-1CD9-4838-8A09-4049CC637A38}" destId="{B6F15A8F-C495-4E72-BE36-6C9539842D96}" srcOrd="0" destOrd="0" presId="urn:microsoft.com/office/officeart/2005/8/layout/list1"/>
    <dgm:cxn modelId="{36B3717A-466B-4632-BAA2-00CBC5FF3F51}" type="presParOf" srcId="{54DD8F24-1CD9-4838-8A09-4049CC637A38}" destId="{E4EF1B07-3A63-4421-96E2-49E949011B7C}" srcOrd="1" destOrd="0" presId="urn:microsoft.com/office/officeart/2005/8/layout/list1"/>
    <dgm:cxn modelId="{C91FC37B-A13F-4DB0-B0BF-14F6FD31F463}" type="presParOf" srcId="{30F1AED4-7626-437D-BBC8-E9520433C47A}" destId="{5E28E8F0-708B-425C-8357-7CC64C326AEA}" srcOrd="13" destOrd="0" presId="urn:microsoft.com/office/officeart/2005/8/layout/list1"/>
    <dgm:cxn modelId="{2E3F396E-7A8B-490A-A7CB-581FB593334A}" type="presParOf" srcId="{30F1AED4-7626-437D-BBC8-E9520433C47A}" destId="{DBC152B6-AF04-434B-92B7-889C23DCD4E2}" srcOrd="14" destOrd="0" presId="urn:microsoft.com/office/officeart/2005/8/layout/list1"/>
    <dgm:cxn modelId="{5326C553-43BC-45B4-AFA4-DF928D22591C}" type="presParOf" srcId="{30F1AED4-7626-437D-BBC8-E9520433C47A}" destId="{B1A4BA64-DC33-4F92-BFCE-7487D397222D}" srcOrd="15" destOrd="0" presId="urn:microsoft.com/office/officeart/2005/8/layout/list1"/>
    <dgm:cxn modelId="{5861E78B-536D-409B-8669-6F316884A254}" type="presParOf" srcId="{30F1AED4-7626-437D-BBC8-E9520433C47A}" destId="{CD0C4DFD-7E87-48D9-B6D7-1C8518333000}" srcOrd="16" destOrd="0" presId="urn:microsoft.com/office/officeart/2005/8/layout/list1"/>
    <dgm:cxn modelId="{7E6FA0C7-D6DB-47D1-96FD-3D9D4979784B}" type="presParOf" srcId="{CD0C4DFD-7E87-48D9-B6D7-1C8518333000}" destId="{1E5CE123-DE8F-4597-A74B-E7FDC6E5AF94}" srcOrd="0" destOrd="0" presId="urn:microsoft.com/office/officeart/2005/8/layout/list1"/>
    <dgm:cxn modelId="{A8B67E83-E9EE-43CD-8BA4-41DEE2C445A0}" type="presParOf" srcId="{CD0C4DFD-7E87-48D9-B6D7-1C8518333000}" destId="{4C15FF58-FCEB-4361-9894-070847F21D71}" srcOrd="1" destOrd="0" presId="urn:microsoft.com/office/officeart/2005/8/layout/list1"/>
    <dgm:cxn modelId="{A97CFFDD-F358-4AF7-A0AE-9204C5A8E0AF}" type="presParOf" srcId="{30F1AED4-7626-437D-BBC8-E9520433C47A}" destId="{76CB5359-25C6-4448-8DD3-192289C8B475}" srcOrd="17" destOrd="0" presId="urn:microsoft.com/office/officeart/2005/8/layout/list1"/>
    <dgm:cxn modelId="{77109526-EA03-4570-8D77-66F72C6F015E}" type="presParOf" srcId="{30F1AED4-7626-437D-BBC8-E9520433C47A}" destId="{3C45F8EF-25C8-4631-BBE3-65FA0A218C87}"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C1260-8D36-495E-99AA-A93D8DED688A}">
      <dsp:nvSpPr>
        <dsp:cNvPr id="0" name=""/>
        <dsp:cNvSpPr/>
      </dsp:nvSpPr>
      <dsp:spPr>
        <a:xfrm>
          <a:off x="0" y="281669"/>
          <a:ext cx="54864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96BC06-71B4-417F-9E3E-2B469B109A16}">
      <dsp:nvSpPr>
        <dsp:cNvPr id="0" name=""/>
        <dsp:cNvSpPr/>
      </dsp:nvSpPr>
      <dsp:spPr>
        <a:xfrm>
          <a:off x="274320" y="104549"/>
          <a:ext cx="384048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444500">
            <a:lnSpc>
              <a:spcPct val="90000"/>
            </a:lnSpc>
            <a:spcBef>
              <a:spcPct val="0"/>
            </a:spcBef>
            <a:spcAft>
              <a:spcPct val="35000"/>
            </a:spcAft>
            <a:buNone/>
          </a:pPr>
          <a:r>
            <a:rPr lang="es-MX" sz="1000" kern="1200" dirty="0"/>
            <a:t>Diagnóstico del fenómeno migratorio como un sistema complejo.</a:t>
          </a:r>
          <a:endParaRPr lang="es-ES" sz="1000" kern="1200"/>
        </a:p>
      </dsp:txBody>
      <dsp:txXfrm>
        <a:off x="291613" y="121842"/>
        <a:ext cx="3805894" cy="319654"/>
      </dsp:txXfrm>
    </dsp:sp>
    <dsp:sp modelId="{B99AFE64-A3E6-475B-AB31-6160E63E4CDF}">
      <dsp:nvSpPr>
        <dsp:cNvPr id="0" name=""/>
        <dsp:cNvSpPr/>
      </dsp:nvSpPr>
      <dsp:spPr>
        <a:xfrm>
          <a:off x="0" y="825989"/>
          <a:ext cx="54864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83EE01-2413-491C-9D47-C00EFA4FA734}">
      <dsp:nvSpPr>
        <dsp:cNvPr id="0" name=""/>
        <dsp:cNvSpPr/>
      </dsp:nvSpPr>
      <dsp:spPr>
        <a:xfrm>
          <a:off x="248446" y="669574"/>
          <a:ext cx="3840480"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444500">
            <a:lnSpc>
              <a:spcPct val="90000"/>
            </a:lnSpc>
            <a:spcBef>
              <a:spcPct val="0"/>
            </a:spcBef>
            <a:spcAft>
              <a:spcPct val="35000"/>
            </a:spcAft>
            <a:buNone/>
          </a:pPr>
          <a:r>
            <a:rPr lang="es-MX" sz="1000" kern="1200" dirty="0"/>
            <a:t>Planteamiento de preguntas de indagación.</a:t>
          </a:r>
        </a:p>
      </dsp:txBody>
      <dsp:txXfrm>
        <a:off x="265739" y="686867"/>
        <a:ext cx="3805894" cy="319654"/>
      </dsp:txXfrm>
    </dsp:sp>
    <dsp:sp modelId="{ED623FF6-5F21-4008-AC18-B93A512FC4F3}">
      <dsp:nvSpPr>
        <dsp:cNvPr id="0" name=""/>
        <dsp:cNvSpPr/>
      </dsp:nvSpPr>
      <dsp:spPr>
        <a:xfrm>
          <a:off x="0" y="1503071"/>
          <a:ext cx="54864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D48B0-C235-43BE-BC56-92DFF42DEE8A}">
      <dsp:nvSpPr>
        <dsp:cNvPr id="0" name=""/>
        <dsp:cNvSpPr/>
      </dsp:nvSpPr>
      <dsp:spPr>
        <a:xfrm>
          <a:off x="274320" y="1193189"/>
          <a:ext cx="3840480" cy="4870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444500">
            <a:lnSpc>
              <a:spcPct val="90000"/>
            </a:lnSpc>
            <a:spcBef>
              <a:spcPct val="0"/>
            </a:spcBef>
            <a:spcAft>
              <a:spcPct val="35000"/>
            </a:spcAft>
            <a:buNone/>
          </a:pPr>
          <a:r>
            <a:rPr lang="es-MX" sz="1000" kern="1200" dirty="0"/>
            <a:t>Identificación de distintas problemáticas en torno al fenómeno migratorio a través del modelo sistémico.</a:t>
          </a:r>
        </a:p>
      </dsp:txBody>
      <dsp:txXfrm>
        <a:off x="298093" y="1216962"/>
        <a:ext cx="3792934" cy="439456"/>
      </dsp:txXfrm>
    </dsp:sp>
    <dsp:sp modelId="{DBC152B6-AF04-434B-92B7-889C23DCD4E2}">
      <dsp:nvSpPr>
        <dsp:cNvPr id="0" name=""/>
        <dsp:cNvSpPr/>
      </dsp:nvSpPr>
      <dsp:spPr>
        <a:xfrm>
          <a:off x="0" y="2148470"/>
          <a:ext cx="54864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EF1B07-3A63-4421-96E2-49E949011B7C}">
      <dsp:nvSpPr>
        <dsp:cNvPr id="0" name=""/>
        <dsp:cNvSpPr/>
      </dsp:nvSpPr>
      <dsp:spPr>
        <a:xfrm>
          <a:off x="274320" y="1870271"/>
          <a:ext cx="3840480" cy="4553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444500">
            <a:lnSpc>
              <a:spcPct val="90000"/>
            </a:lnSpc>
            <a:spcBef>
              <a:spcPct val="0"/>
            </a:spcBef>
            <a:spcAft>
              <a:spcPct val="35000"/>
            </a:spcAft>
            <a:buNone/>
          </a:pPr>
          <a:r>
            <a:rPr lang="es-MX" sz="1000" kern="1200" dirty="0"/>
            <a:t>Indagarán las diversas soluciones, considerando la integración interdisciplinaria y sus afectaciones en el sistema</a:t>
          </a:r>
          <a:r>
            <a:rPr lang="es-MX" sz="500" kern="1200" dirty="0"/>
            <a:t>.</a:t>
          </a:r>
        </a:p>
      </dsp:txBody>
      <dsp:txXfrm>
        <a:off x="296547" y="1892498"/>
        <a:ext cx="3796026" cy="410864"/>
      </dsp:txXfrm>
    </dsp:sp>
    <dsp:sp modelId="{3C45F8EF-25C8-4631-BBE3-65FA0A218C87}">
      <dsp:nvSpPr>
        <dsp:cNvPr id="0" name=""/>
        <dsp:cNvSpPr/>
      </dsp:nvSpPr>
      <dsp:spPr>
        <a:xfrm>
          <a:off x="0" y="2793450"/>
          <a:ext cx="5486400" cy="302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15FF58-FCEB-4361-9894-070847F21D71}">
      <dsp:nvSpPr>
        <dsp:cNvPr id="0" name=""/>
        <dsp:cNvSpPr/>
      </dsp:nvSpPr>
      <dsp:spPr>
        <a:xfrm>
          <a:off x="274320" y="2515670"/>
          <a:ext cx="3840480" cy="454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161" tIns="0" rIns="145161" bIns="0" numCol="1" spcCol="1270" anchor="ctr" anchorCtr="0">
          <a:noAutofit/>
        </a:bodyPr>
        <a:lstStyle/>
        <a:p>
          <a:pPr marL="0" lvl="0" indent="0" algn="l" defTabSz="444500">
            <a:lnSpc>
              <a:spcPct val="90000"/>
            </a:lnSpc>
            <a:spcBef>
              <a:spcPct val="0"/>
            </a:spcBef>
            <a:spcAft>
              <a:spcPct val="35000"/>
            </a:spcAft>
            <a:buNone/>
          </a:pPr>
          <a:r>
            <a:rPr lang="es-MX" sz="1000" kern="1200" dirty="0"/>
            <a:t>Analizarán distintos escenarios  para plantear posibles soluciones  a las preguntas de indagación, en un contexto complejo</a:t>
          </a:r>
          <a:r>
            <a:rPr lang="es-MX" sz="500" kern="1200" dirty="0"/>
            <a:t>. </a:t>
          </a:r>
        </a:p>
      </dsp:txBody>
      <dsp:txXfrm>
        <a:off x="296526" y="2537876"/>
        <a:ext cx="3796068" cy="41048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28507ED0-383A-4752-90E9-497828FEAB6D}" type="datetimeFigureOut">
              <a:rPr lang="es-MX" smtClean="0"/>
              <a:t>28/06/18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145249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28507ED0-383A-4752-90E9-497828FEAB6D}" type="datetimeFigureOut">
              <a:rPr lang="es-MX" smtClean="0"/>
              <a:t>28/06/18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194701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28507ED0-383A-4752-90E9-497828FEAB6D}" type="datetimeFigureOut">
              <a:rPr lang="es-MX" smtClean="0"/>
              <a:t>28/06/18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233605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28507ED0-383A-4752-90E9-497828FEAB6D}" type="datetimeFigureOut">
              <a:rPr lang="es-MX" smtClean="0"/>
              <a:t>28/06/18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152113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28507ED0-383A-4752-90E9-497828FEAB6D}" type="datetimeFigureOut">
              <a:rPr lang="es-MX" smtClean="0"/>
              <a:t>28/06/18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341191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28507ED0-383A-4752-90E9-497828FEAB6D}" type="datetimeFigureOut">
              <a:rPr lang="es-MX" smtClean="0"/>
              <a:t>28/06/18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83454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28507ED0-383A-4752-90E9-497828FEAB6D}" type="datetimeFigureOut">
              <a:rPr lang="es-MX" smtClean="0"/>
              <a:t>28/06/18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324027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28507ED0-383A-4752-90E9-497828FEAB6D}" type="datetimeFigureOut">
              <a:rPr lang="es-MX" smtClean="0"/>
              <a:t>28/06/18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164011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8507ED0-383A-4752-90E9-497828FEAB6D}" type="datetimeFigureOut">
              <a:rPr lang="es-MX" smtClean="0"/>
              <a:t>28/06/18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297416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8507ED0-383A-4752-90E9-497828FEAB6D}" type="datetimeFigureOut">
              <a:rPr lang="es-MX" smtClean="0"/>
              <a:t>28/06/18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4208753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8507ED0-383A-4752-90E9-497828FEAB6D}" type="datetimeFigureOut">
              <a:rPr lang="es-MX" smtClean="0"/>
              <a:t>28/06/18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47BB054-2741-4F20-98C5-4195ECA54FBA}" type="slidenum">
              <a:rPr lang="es-MX" smtClean="0"/>
              <a:t>‹Nº›</a:t>
            </a:fld>
            <a:endParaRPr lang="es-MX"/>
          </a:p>
        </p:txBody>
      </p:sp>
    </p:spTree>
    <p:extLst>
      <p:ext uri="{BB962C8B-B14F-4D97-AF65-F5344CB8AC3E}">
        <p14:creationId xmlns:p14="http://schemas.microsoft.com/office/powerpoint/2010/main" val="692775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07ED0-383A-4752-90E9-497828FEAB6D}" type="datetimeFigureOut">
              <a:rPr lang="es-MX" smtClean="0"/>
              <a:t>28/06/18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BB054-2741-4F20-98C5-4195ECA54FBA}" type="slidenum">
              <a:rPr lang="es-MX" smtClean="0"/>
              <a:t>‹Nº›</a:t>
            </a:fld>
            <a:endParaRPr lang="es-MX"/>
          </a:p>
        </p:txBody>
      </p:sp>
    </p:spTree>
    <p:extLst>
      <p:ext uri="{BB962C8B-B14F-4D97-AF65-F5344CB8AC3E}">
        <p14:creationId xmlns:p14="http://schemas.microsoft.com/office/powerpoint/2010/main" val="648122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image" Target="../media/image25.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26.wm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27.w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8" Type="http://schemas.openxmlformats.org/officeDocument/2006/relationships/hyperlink" Target="http://infogram.com/" TargetMode="External"/><Relationship Id="rId3" Type="http://schemas.openxmlformats.org/officeDocument/2006/relationships/hyperlink" Target="http://kisspng.com/" TargetMode="External"/><Relationship Id="rId7" Type="http://schemas.openxmlformats.org/officeDocument/2006/relationships/hyperlink" Target="http://piktochart.com/" TargetMode="External"/><Relationship Id="rId12" Type="http://schemas.openxmlformats.org/officeDocument/2006/relationships/image" Target="../media/image11.png"/><Relationship Id="rId2" Type="http://schemas.openxmlformats.org/officeDocument/2006/relationships/hyperlink" Target="http://iconarchive.com/" TargetMode="External"/><Relationship Id="rId1" Type="http://schemas.openxmlformats.org/officeDocument/2006/relationships/slideLayout" Target="../slideLayouts/slideLayout2.xml"/><Relationship Id="rId6" Type="http://schemas.openxmlformats.org/officeDocument/2006/relationships/hyperlink" Target="http://visual.ly/" TargetMode="External"/><Relationship Id="rId11" Type="http://schemas.openxmlformats.org/officeDocument/2006/relationships/hyperlink" Target="http://wordle.net/" TargetMode="External"/><Relationship Id="rId5" Type="http://schemas.openxmlformats.org/officeDocument/2006/relationships/hyperlink" Target="http://mockflow.com/" TargetMode="External"/><Relationship Id="rId10" Type="http://schemas.openxmlformats.org/officeDocument/2006/relationships/hyperlink" Target="http://easel.ly/" TargetMode="External"/><Relationship Id="rId4" Type="http://schemas.openxmlformats.org/officeDocument/2006/relationships/hyperlink" Target="http://color.adobe.com/" TargetMode="External"/><Relationship Id="rId9" Type="http://schemas.openxmlformats.org/officeDocument/2006/relationships/hyperlink" Target="http://canva.co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296" y="317378"/>
            <a:ext cx="8692055" cy="1307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191" y="1889761"/>
            <a:ext cx="5430818" cy="3218265"/>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4705350" y="4953000"/>
            <a:ext cx="2571750" cy="461665"/>
          </a:xfrm>
          <a:prstGeom prst="rect">
            <a:avLst/>
          </a:prstGeom>
          <a:noFill/>
        </p:spPr>
        <p:txBody>
          <a:bodyPr wrap="square" rtlCol="0">
            <a:spAutoFit/>
          </a:bodyPr>
          <a:lstStyle/>
          <a:p>
            <a:r>
              <a:rPr lang="es-MX" sz="2400" b="1" dirty="0">
                <a:latin typeface="Lucida Calligraphy" panose="03010101010101010101" pitchFamily="66" charset="0"/>
              </a:rPr>
              <a:t>Equipo núm. 1 </a:t>
            </a:r>
          </a:p>
        </p:txBody>
      </p:sp>
    </p:spTree>
    <p:extLst>
      <p:ext uri="{BB962C8B-B14F-4D97-AF65-F5344CB8AC3E}">
        <p14:creationId xmlns:p14="http://schemas.microsoft.com/office/powerpoint/2010/main" val="3318455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sz="4000" dirty="0">
                <a:solidFill>
                  <a:schemeClr val="accent5">
                    <a:lumMod val="75000"/>
                  </a:schemeClr>
                </a:solidFill>
              </a:rPr>
              <a:t>5.c Introducción o justificación y descripción del proyecto. </a:t>
            </a:r>
            <a:br>
              <a:rPr lang="es-MX" dirty="0">
                <a:latin typeface="Calibri" panose="020F0502020204030204" pitchFamily="34" charset="0"/>
                <a:ea typeface="Calibri" panose="020F0502020204030204" pitchFamily="34" charset="0"/>
                <a:cs typeface="Times New Roman" panose="02020603050405020304" pitchFamily="18" charset="0"/>
              </a:rPr>
            </a:br>
            <a:endParaRPr lang="es-MX" dirty="0"/>
          </a:p>
        </p:txBody>
      </p:sp>
      <p:sp>
        <p:nvSpPr>
          <p:cNvPr id="3" name="Marcador de contenido 2"/>
          <p:cNvSpPr>
            <a:spLocks noGrp="1"/>
          </p:cNvSpPr>
          <p:nvPr>
            <p:ph idx="1"/>
          </p:nvPr>
        </p:nvSpPr>
        <p:spPr/>
        <p:txBody>
          <a:bodyPr>
            <a:normAutofit fontScale="92500" lnSpcReduction="10000"/>
          </a:bodyPr>
          <a:lstStyle/>
          <a:p>
            <a:r>
              <a:rPr lang="es-ES" dirty="0"/>
              <a:t>Existe una dinámica mundial que se caracteriza por oleajes de cambios geográficos, políticos y sociales debido a movimientos migratorios. Lo anterior nace una necesidad de mejora económica y de la búsqueda de oportunidades sociales. </a:t>
            </a:r>
            <a:endParaRPr lang="es-MX" dirty="0"/>
          </a:p>
          <a:p>
            <a:endParaRPr lang="es-MX" dirty="0"/>
          </a:p>
          <a:p>
            <a:r>
              <a:rPr lang="es-ES" dirty="0"/>
              <a:t>La justificación del proyecto es generar conciencia en los alumnos, y que comprendan que la aspiración a la igualdad de oportunidades en la vida de las personas origina cambios que pueden tener como consecuencia diferentes patrones migratorios, dependiendo del contexto. Asimismo, lograr el entendimiento de que los humanos, como parte de una sociedad, tienen la responsabilidad de hacer que el lugar que ocupan sea un lugar digno, y no buscarlo en otra parte guiado por las apariencias. </a:t>
            </a:r>
            <a:endParaRPr lang="es-MX" dirty="0"/>
          </a:p>
          <a:p>
            <a:endParaRPr lang="es-MX" dirty="0"/>
          </a:p>
        </p:txBody>
      </p:sp>
      <p:pic>
        <p:nvPicPr>
          <p:cNvPr id="4"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356758" y="6173843"/>
            <a:ext cx="3389670" cy="560881"/>
          </a:xfrm>
          <a:prstGeom prst="rect">
            <a:avLst/>
          </a:prstGeom>
        </p:spPr>
      </p:pic>
    </p:spTree>
    <p:extLst>
      <p:ext uri="{BB962C8B-B14F-4D97-AF65-F5344CB8AC3E}">
        <p14:creationId xmlns:p14="http://schemas.microsoft.com/office/powerpoint/2010/main" val="826892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MX" sz="3600" dirty="0">
                <a:solidFill>
                  <a:schemeClr val="accent5">
                    <a:lumMod val="75000"/>
                  </a:schemeClr>
                </a:solidFill>
              </a:rPr>
              <a:t>5.d Objetivo general del proyecto y de cada asignatura involucrada. </a:t>
            </a:r>
            <a:br>
              <a:rPr lang="es-MX" sz="3600" dirty="0">
                <a:solidFill>
                  <a:schemeClr val="accent5">
                    <a:lumMod val="75000"/>
                  </a:schemeClr>
                </a:solidFill>
              </a:rPr>
            </a:br>
            <a:endParaRPr lang="es-MX" sz="3600" dirty="0">
              <a:solidFill>
                <a:schemeClr val="accent5">
                  <a:lumMod val="75000"/>
                </a:schemeClr>
              </a:solidFill>
            </a:endParaRPr>
          </a:p>
        </p:txBody>
      </p:sp>
      <p:sp>
        <p:nvSpPr>
          <p:cNvPr id="3" name="Marcador de contenido 2"/>
          <p:cNvSpPr>
            <a:spLocks noGrp="1"/>
          </p:cNvSpPr>
          <p:nvPr>
            <p:ph idx="1"/>
          </p:nvPr>
        </p:nvSpPr>
        <p:spPr/>
        <p:txBody>
          <a:bodyPr/>
          <a:lstStyle/>
          <a:p>
            <a:r>
              <a:rPr lang="es-MX" sz="4400" dirty="0"/>
              <a:t>Objetivo general:</a:t>
            </a:r>
          </a:p>
          <a:p>
            <a:r>
              <a:rPr lang="es-MX" sz="4400" dirty="0"/>
              <a:t>Generar empatía y tomar conciencia del conjunto de factores físicos, morales y económicos que implica la migración en la realidad de millones de personas.</a:t>
            </a:r>
          </a:p>
          <a:p>
            <a:pPr marL="0" indent="0">
              <a:buNone/>
            </a:pPr>
            <a:br>
              <a:rPr lang="es-MX" dirty="0"/>
            </a:br>
            <a:endParaRPr lang="es-MX" dirty="0"/>
          </a:p>
        </p:txBody>
      </p:sp>
      <p:pic>
        <p:nvPicPr>
          <p:cNvPr id="4" name="Imagen 3"/>
          <p:cNvPicPr>
            <a:picLocks noChangeAspect="1"/>
          </p:cNvPicPr>
          <p:nvPr/>
        </p:nvPicPr>
        <p:blipFill>
          <a:blip r:embed="rId2"/>
          <a:stretch>
            <a:fillRect/>
          </a:stretch>
        </p:blipFill>
        <p:spPr>
          <a:xfrm>
            <a:off x="308136" y="6031459"/>
            <a:ext cx="3389670" cy="560881"/>
          </a:xfrm>
          <a:prstGeom prst="rect">
            <a:avLst/>
          </a:prstGeom>
        </p:spPr>
      </p:pic>
      <p:pic>
        <p:nvPicPr>
          <p:cNvPr id="5"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7832" y="791639"/>
            <a:ext cx="1245079" cy="73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06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20949" t="20257" r="20949" b="9424"/>
          <a:stretch/>
        </p:blipFill>
        <p:spPr>
          <a:xfrm>
            <a:off x="1937655" y="1085788"/>
            <a:ext cx="8142515" cy="4624251"/>
          </a:xfrm>
          <a:prstGeom prst="rect">
            <a:avLst/>
          </a:prstGeom>
        </p:spPr>
      </p:pic>
      <p:pic>
        <p:nvPicPr>
          <p:cNvPr id="5" name="Imagen 4"/>
          <p:cNvPicPr>
            <a:picLocks noChangeAspect="1"/>
          </p:cNvPicPr>
          <p:nvPr/>
        </p:nvPicPr>
        <p:blipFill rotWithShape="1">
          <a:blip r:embed="rId3"/>
          <a:srcRect l="21428" t="30571" r="21572" b="63079"/>
          <a:stretch/>
        </p:blipFill>
        <p:spPr>
          <a:xfrm>
            <a:off x="1937656" y="575606"/>
            <a:ext cx="8142515" cy="510182"/>
          </a:xfrm>
          <a:prstGeom prst="rect">
            <a:avLst/>
          </a:prstGeom>
        </p:spPr>
      </p:pic>
      <p:pic>
        <p:nvPicPr>
          <p:cNvPr id="6" name="Imagen 5"/>
          <p:cNvPicPr>
            <a:picLocks noChangeAspect="1"/>
          </p:cNvPicPr>
          <p:nvPr/>
        </p:nvPicPr>
        <p:blipFill>
          <a:blip r:embed="rId4"/>
          <a:stretch>
            <a:fillRect/>
          </a:stretch>
        </p:blipFill>
        <p:spPr>
          <a:xfrm>
            <a:off x="242820" y="5939780"/>
            <a:ext cx="3389670" cy="560881"/>
          </a:xfrm>
          <a:prstGeom prst="rect">
            <a:avLst/>
          </a:prstGeom>
        </p:spPr>
      </p:pic>
      <p:pic>
        <p:nvPicPr>
          <p:cNvPr id="7"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7322" y="347963"/>
            <a:ext cx="1245079" cy="73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69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sz="3100" dirty="0">
                <a:solidFill>
                  <a:schemeClr val="accent5">
                    <a:lumMod val="75000"/>
                  </a:schemeClr>
                </a:solidFill>
              </a:rPr>
              <a:t>5.e Pregunta generadora, pregunta guía, problema a abordar, asunto a resolver o a probar, propuesta, etc. del proyecto a realizar. </a:t>
            </a:r>
            <a:br>
              <a:rPr lang="es-MX" dirty="0">
                <a:latin typeface="Calibri" panose="020F0502020204030204" pitchFamily="34" charset="0"/>
                <a:ea typeface="Calibri" panose="020F0502020204030204" pitchFamily="34" charset="0"/>
                <a:cs typeface="Times New Roman" panose="02020603050405020304" pitchFamily="18" charset="0"/>
              </a:rPr>
            </a:br>
            <a:endParaRPr lang="es-MX" dirty="0"/>
          </a:p>
        </p:txBody>
      </p:sp>
      <p:sp>
        <p:nvSpPr>
          <p:cNvPr id="3" name="Marcador de contenido 2"/>
          <p:cNvSpPr>
            <a:spLocks noGrp="1"/>
          </p:cNvSpPr>
          <p:nvPr>
            <p:ph idx="1"/>
          </p:nvPr>
        </p:nvSpPr>
        <p:spPr>
          <a:xfrm>
            <a:off x="838200" y="1480457"/>
            <a:ext cx="10515600" cy="4696506"/>
          </a:xfrm>
        </p:spPr>
        <p:txBody>
          <a:bodyPr>
            <a:normAutofit fontScale="55000" lnSpcReduction="20000"/>
          </a:bodyPr>
          <a:lstStyle/>
          <a:p>
            <a:pPr marL="0" indent="0">
              <a:buNone/>
            </a:pPr>
            <a:r>
              <a:rPr lang="es-MX" sz="3500" dirty="0"/>
              <a:t>PREGUNTA GENERADORA: ¿Es el destino de los más necesitados migrar hacia un país desarrollado?</a:t>
            </a:r>
          </a:p>
          <a:p>
            <a:pPr marL="0" indent="0">
              <a:buNone/>
            </a:pPr>
            <a:r>
              <a:rPr lang="es-MX" sz="3500" dirty="0"/>
              <a:t>PREGUNTAS GUÍA:</a:t>
            </a:r>
          </a:p>
          <a:p>
            <a:r>
              <a:rPr lang="es-MX" sz="3500" dirty="0"/>
              <a:t>¿Qué factores están involucrados en la toma de decisión de migrar a un país desarrollado? ¿Hasta qué punto la migración implica una diversidad cultural?</a:t>
            </a:r>
          </a:p>
          <a:p>
            <a:r>
              <a:rPr lang="es-MX" sz="3500" dirty="0"/>
              <a:t>¿En qué medida hay una trascendencia política, económica, social y cultural de un movimiento migratorio?</a:t>
            </a:r>
          </a:p>
          <a:p>
            <a:r>
              <a:rPr lang="es-MX" sz="3500" dirty="0"/>
              <a:t>¿De qué depende que el proceso de migración sea exitoso?</a:t>
            </a:r>
          </a:p>
          <a:p>
            <a:r>
              <a:rPr lang="es-MX" sz="3500" dirty="0"/>
              <a:t>¿Hasta qué punto la migración determina un crecimiento demográfico regional? ¿Cómo afecta el medio geográfico?</a:t>
            </a:r>
          </a:p>
          <a:p>
            <a:r>
              <a:rPr lang="es-MX" sz="3500" dirty="0"/>
              <a:t>¿Cómo un movimiento migratorio repercute en el ingreso per cápita y en el índice de pobreza de un país?</a:t>
            </a:r>
          </a:p>
          <a:p>
            <a:r>
              <a:rPr lang="es-MX" sz="3500" dirty="0"/>
              <a:t>¿De qué forma un movimiento migratorio puede tener consecuencias en la salud y el bienestar de una sociedad?</a:t>
            </a:r>
          </a:p>
          <a:p>
            <a:r>
              <a:rPr lang="es-MX" sz="3500" dirty="0"/>
              <a:t>¿De qué manera los organismos internacionales tienen </a:t>
            </a:r>
            <a:r>
              <a:rPr lang="es-MX" sz="3500" dirty="0" err="1"/>
              <a:t>ingerencia</a:t>
            </a:r>
            <a:r>
              <a:rPr lang="es-MX" sz="3500" dirty="0"/>
              <a:t> en los movimientos migratorios a nivel mundial?</a:t>
            </a:r>
          </a:p>
          <a:p>
            <a:pPr marL="0" indent="0">
              <a:buNone/>
            </a:pPr>
            <a:br>
              <a:rPr lang="es-MX" dirty="0"/>
            </a:br>
            <a:endParaRPr lang="es-MX" dirty="0"/>
          </a:p>
        </p:txBody>
      </p:sp>
      <p:pic>
        <p:nvPicPr>
          <p:cNvPr id="4" name="Imagen 3"/>
          <p:cNvPicPr>
            <a:picLocks noChangeAspect="1"/>
          </p:cNvPicPr>
          <p:nvPr/>
        </p:nvPicPr>
        <p:blipFill>
          <a:blip r:embed="rId2"/>
          <a:stretch>
            <a:fillRect/>
          </a:stretch>
        </p:blipFill>
        <p:spPr>
          <a:xfrm>
            <a:off x="0" y="6031459"/>
            <a:ext cx="3389670" cy="560881"/>
          </a:xfrm>
          <a:prstGeom prst="rect">
            <a:avLst/>
          </a:prstGeom>
        </p:spPr>
      </p:pic>
      <p:pic>
        <p:nvPicPr>
          <p:cNvPr id="5"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27112" y="767972"/>
            <a:ext cx="1002737" cy="59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336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sz="2700" dirty="0">
                <a:solidFill>
                  <a:schemeClr val="accent5">
                    <a:lumMod val="75000"/>
                  </a:schemeClr>
                </a:solidFill>
              </a:rPr>
              <a:t>5.f Contenido. Temas y productos propuestos, organizados por etapas y en forma cronológica. Integrar diferentes tipos de evidencias o herramientas, por ejemplo: manuscritos, digitales, impresos, físicos .</a:t>
            </a:r>
            <a:br>
              <a:rPr lang="es-MX" sz="2800" dirty="0">
                <a:latin typeface="Calibri" panose="020F0502020204030204" pitchFamily="34" charset="0"/>
                <a:ea typeface="Calibri" panose="020F0502020204030204" pitchFamily="34" charset="0"/>
                <a:cs typeface="Times New Roman" panose="02020603050405020304" pitchFamily="18" charset="0"/>
              </a:rPr>
            </a:br>
            <a:endParaRPr lang="es-MX" sz="2800" dirty="0"/>
          </a:p>
        </p:txBody>
      </p:sp>
      <p:pic>
        <p:nvPicPr>
          <p:cNvPr id="4" name="Marcador de contenido 3"/>
          <p:cNvPicPr>
            <a:picLocks noGrp="1" noChangeAspect="1"/>
          </p:cNvPicPr>
          <p:nvPr>
            <p:ph idx="1"/>
          </p:nvPr>
        </p:nvPicPr>
        <p:blipFill rotWithShape="1">
          <a:blip r:embed="rId2"/>
          <a:srcRect l="8629" t="29593" r="9754" b="10366"/>
          <a:stretch/>
        </p:blipFill>
        <p:spPr>
          <a:xfrm>
            <a:off x="838200" y="1516516"/>
            <a:ext cx="10172635" cy="4209369"/>
          </a:xfrm>
          <a:prstGeom prst="rect">
            <a:avLst/>
          </a:prstGeom>
        </p:spPr>
      </p:pic>
      <p:pic>
        <p:nvPicPr>
          <p:cNvPr id="5" name="Imagen 4"/>
          <p:cNvPicPr>
            <a:picLocks noChangeAspect="1"/>
          </p:cNvPicPr>
          <p:nvPr/>
        </p:nvPicPr>
        <p:blipFill>
          <a:blip r:embed="rId3"/>
          <a:stretch>
            <a:fillRect/>
          </a:stretch>
        </p:blipFill>
        <p:spPr>
          <a:xfrm>
            <a:off x="221051" y="6065930"/>
            <a:ext cx="3389670" cy="560881"/>
          </a:xfrm>
          <a:prstGeom prst="rect">
            <a:avLst/>
          </a:prstGeom>
        </p:spPr>
      </p:pic>
      <p:pic>
        <p:nvPicPr>
          <p:cNvPr id="6"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10835" y="507795"/>
            <a:ext cx="730729" cy="43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502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23505" t="23261" r="23642" b="11522"/>
          <a:stretch/>
        </p:blipFill>
        <p:spPr>
          <a:xfrm>
            <a:off x="2855321" y="192188"/>
            <a:ext cx="8885484" cy="6167301"/>
          </a:xfrm>
          <a:prstGeom prst="rect">
            <a:avLst/>
          </a:prstGeom>
        </p:spPr>
      </p:pic>
      <p:pic>
        <p:nvPicPr>
          <p:cNvPr id="5" name="Imagen 4"/>
          <p:cNvPicPr>
            <a:picLocks noChangeAspect="1"/>
          </p:cNvPicPr>
          <p:nvPr/>
        </p:nvPicPr>
        <p:blipFill>
          <a:blip r:embed="rId3"/>
          <a:stretch>
            <a:fillRect/>
          </a:stretch>
        </p:blipFill>
        <p:spPr>
          <a:xfrm>
            <a:off x="199279" y="6139744"/>
            <a:ext cx="2656042" cy="439489"/>
          </a:xfrm>
          <a:prstGeom prst="rect">
            <a:avLst/>
          </a:prstGeom>
        </p:spPr>
      </p:pic>
      <p:pic>
        <p:nvPicPr>
          <p:cNvPr id="6"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77" y="292189"/>
            <a:ext cx="1245079" cy="73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370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17799" t="52005" r="17799" b="16353"/>
          <a:stretch/>
        </p:blipFill>
        <p:spPr>
          <a:xfrm>
            <a:off x="1734207" y="2347641"/>
            <a:ext cx="8796994" cy="2431238"/>
          </a:xfrm>
          <a:prstGeom prst="rect">
            <a:avLst/>
          </a:prstGeom>
        </p:spPr>
      </p:pic>
      <p:pic>
        <p:nvPicPr>
          <p:cNvPr id="5" name="Imagen 4"/>
          <p:cNvPicPr>
            <a:picLocks noChangeAspect="1"/>
          </p:cNvPicPr>
          <p:nvPr/>
        </p:nvPicPr>
        <p:blipFill>
          <a:blip r:embed="rId3"/>
          <a:stretch>
            <a:fillRect/>
          </a:stretch>
        </p:blipFill>
        <p:spPr>
          <a:xfrm>
            <a:off x="329908" y="5935302"/>
            <a:ext cx="3389670" cy="560881"/>
          </a:xfrm>
          <a:prstGeom prst="rect">
            <a:avLst/>
          </a:prstGeom>
        </p:spPr>
      </p:pic>
      <p:pic>
        <p:nvPicPr>
          <p:cNvPr id="6"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7587" y="442482"/>
            <a:ext cx="1080748" cy="64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68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365125"/>
            <a:ext cx="1757856" cy="2914103"/>
          </a:xfrm>
        </p:spPr>
        <p:txBody>
          <a:bodyPr>
            <a:normAutofit/>
          </a:bodyPr>
          <a:lstStyle/>
          <a:p>
            <a:r>
              <a:rPr lang="es-MX" sz="2400" dirty="0">
                <a:solidFill>
                  <a:schemeClr val="accent5">
                    <a:lumMod val="75000"/>
                  </a:schemeClr>
                </a:solidFill>
              </a:rPr>
              <a:t>Producto</a:t>
            </a:r>
            <a:r>
              <a:rPr lang="es-MX" dirty="0"/>
              <a:t> </a:t>
            </a:r>
            <a:r>
              <a:rPr lang="es-MX" sz="2400" dirty="0">
                <a:solidFill>
                  <a:schemeClr val="accent5">
                    <a:lumMod val="75000"/>
                  </a:schemeClr>
                </a:solidFill>
              </a:rPr>
              <a:t>4 Organizador gráfico. Preguntas esenciales. </a:t>
            </a:r>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6348" b="4618"/>
          <a:stretch/>
        </p:blipFill>
        <p:spPr>
          <a:xfrm rot="5400000">
            <a:off x="2117308" y="1496750"/>
            <a:ext cx="5300760" cy="4048976"/>
          </a:xfr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3677" t="3809" r="6984"/>
          <a:stretch/>
        </p:blipFill>
        <p:spPr>
          <a:xfrm rot="5400000">
            <a:off x="6581500" y="1218366"/>
            <a:ext cx="5409619" cy="4496890"/>
          </a:xfrm>
          <a:prstGeom prst="rect">
            <a:avLst/>
          </a:prstGeom>
        </p:spPr>
      </p:pic>
      <p:pic>
        <p:nvPicPr>
          <p:cNvPr id="6" name="Imagen 5"/>
          <p:cNvPicPr>
            <a:picLocks noChangeAspect="1"/>
          </p:cNvPicPr>
          <p:nvPr/>
        </p:nvPicPr>
        <p:blipFill>
          <a:blip r:embed="rId4"/>
          <a:stretch>
            <a:fillRect/>
          </a:stretch>
        </p:blipFill>
        <p:spPr>
          <a:xfrm>
            <a:off x="0" y="6171618"/>
            <a:ext cx="3389670" cy="560881"/>
          </a:xfrm>
          <a:prstGeom prst="rect">
            <a:avLst/>
          </a:prstGeom>
        </p:spPr>
      </p:pic>
      <p:pic>
        <p:nvPicPr>
          <p:cNvPr id="7"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83310" y="305848"/>
            <a:ext cx="797133" cy="47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38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973" r="3362" b="11974"/>
          <a:stretch/>
        </p:blipFill>
        <p:spPr>
          <a:xfrm rot="5400000">
            <a:off x="1263020" y="1028270"/>
            <a:ext cx="5881460" cy="4689435"/>
          </a:xfr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952" t="12540" r="1588" b="12857"/>
          <a:stretch/>
        </p:blipFill>
        <p:spPr>
          <a:xfrm rot="5400000">
            <a:off x="5810604" y="1129748"/>
            <a:ext cx="5921834" cy="4446105"/>
          </a:xfrm>
          <a:prstGeom prst="rect">
            <a:avLst/>
          </a:prstGeom>
        </p:spPr>
      </p:pic>
      <p:pic>
        <p:nvPicPr>
          <p:cNvPr id="6" name="Imagen 5"/>
          <p:cNvPicPr>
            <a:picLocks noChangeAspect="1"/>
          </p:cNvPicPr>
          <p:nvPr/>
        </p:nvPicPr>
        <p:blipFill>
          <a:blip r:embed="rId4"/>
          <a:stretch>
            <a:fillRect/>
          </a:stretch>
        </p:blipFill>
        <p:spPr>
          <a:xfrm>
            <a:off x="0" y="6297119"/>
            <a:ext cx="3389670" cy="560881"/>
          </a:xfrm>
          <a:prstGeom prst="rect">
            <a:avLst/>
          </a:prstGeom>
        </p:spPr>
      </p:pic>
      <p:pic>
        <p:nvPicPr>
          <p:cNvPr id="7"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977" y="432257"/>
            <a:ext cx="1245079" cy="73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218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34" t="4075" r="6085" b="4362"/>
          <a:stretch/>
        </p:blipFill>
        <p:spPr>
          <a:xfrm>
            <a:off x="2830286" y="290315"/>
            <a:ext cx="7206343" cy="5587970"/>
          </a:xfrm>
        </p:spPr>
      </p:pic>
      <p:pic>
        <p:nvPicPr>
          <p:cNvPr id="5" name="Imagen 4"/>
          <p:cNvPicPr>
            <a:picLocks noChangeAspect="1"/>
          </p:cNvPicPr>
          <p:nvPr/>
        </p:nvPicPr>
        <p:blipFill>
          <a:blip r:embed="rId3"/>
          <a:stretch>
            <a:fillRect/>
          </a:stretch>
        </p:blipFill>
        <p:spPr>
          <a:xfrm>
            <a:off x="351679" y="6087702"/>
            <a:ext cx="3389670" cy="560881"/>
          </a:xfrm>
          <a:prstGeom prst="rect">
            <a:avLst/>
          </a:prstGeom>
        </p:spPr>
      </p:pic>
      <p:pic>
        <p:nvPicPr>
          <p:cNvPr id="6" name="Imagen 5"/>
          <p:cNvPicPr>
            <a:picLocks noChangeAspect="1"/>
          </p:cNvPicPr>
          <p:nvPr/>
        </p:nvPicPr>
        <p:blipFill>
          <a:blip r:embed="rId4"/>
          <a:stretch>
            <a:fillRect/>
          </a:stretch>
        </p:blipFill>
        <p:spPr>
          <a:xfrm>
            <a:off x="10528737" y="469056"/>
            <a:ext cx="1040034" cy="624020"/>
          </a:xfrm>
          <a:prstGeom prst="rect">
            <a:avLst/>
          </a:prstGeom>
        </p:spPr>
      </p:pic>
    </p:spTree>
    <p:extLst>
      <p:ext uri="{BB962C8B-B14F-4D97-AF65-F5344CB8AC3E}">
        <p14:creationId xmlns:p14="http://schemas.microsoft.com/office/powerpoint/2010/main" val="3071654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Equipo número: 1</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016649914"/>
              </p:ext>
            </p:extLst>
          </p:nvPr>
        </p:nvGraphicFramePr>
        <p:xfrm>
          <a:off x="838200" y="1825625"/>
          <a:ext cx="10515600" cy="29667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325507726"/>
                    </a:ext>
                  </a:extLst>
                </a:gridCol>
                <a:gridCol w="5257800">
                  <a:extLst>
                    <a:ext uri="{9D8B030D-6E8A-4147-A177-3AD203B41FA5}">
                      <a16:colId xmlns:a16="http://schemas.microsoft.com/office/drawing/2014/main" val="1753166122"/>
                    </a:ext>
                  </a:extLst>
                </a:gridCol>
              </a:tblGrid>
              <a:tr h="370840">
                <a:tc>
                  <a:txBody>
                    <a:bodyPr/>
                    <a:lstStyle/>
                    <a:p>
                      <a:pPr algn="ctr"/>
                      <a:r>
                        <a:rPr lang="es-MX" dirty="0"/>
                        <a:t>PARTICIPANTESE</a:t>
                      </a:r>
                    </a:p>
                  </a:txBody>
                  <a:tcPr/>
                </a:tc>
                <a:tc>
                  <a:txBody>
                    <a:bodyPr/>
                    <a:lstStyle/>
                    <a:p>
                      <a:pPr algn="ctr"/>
                      <a:r>
                        <a:rPr lang="es-MX" dirty="0"/>
                        <a:t>ASIGNATURA</a:t>
                      </a:r>
                    </a:p>
                  </a:txBody>
                  <a:tcPr/>
                </a:tc>
                <a:extLst>
                  <a:ext uri="{0D108BD9-81ED-4DB2-BD59-A6C34878D82A}">
                    <a16:rowId xmlns:a16="http://schemas.microsoft.com/office/drawing/2014/main" val="534243224"/>
                  </a:ext>
                </a:extLst>
              </a:tr>
              <a:tr h="370840">
                <a:tc>
                  <a:txBody>
                    <a:bodyPr/>
                    <a:lstStyle/>
                    <a:p>
                      <a:r>
                        <a:rPr lang="es-MX" dirty="0"/>
                        <a:t>Miguel Ruíz</a:t>
                      </a:r>
                    </a:p>
                  </a:txBody>
                  <a:tcPr/>
                </a:tc>
                <a:tc>
                  <a:txBody>
                    <a:bodyPr/>
                    <a:lstStyle/>
                    <a:p>
                      <a:r>
                        <a:rPr lang="es-MX" dirty="0"/>
                        <a:t>Matemáticas</a:t>
                      </a:r>
                    </a:p>
                  </a:txBody>
                  <a:tcPr/>
                </a:tc>
                <a:extLst>
                  <a:ext uri="{0D108BD9-81ED-4DB2-BD59-A6C34878D82A}">
                    <a16:rowId xmlns:a16="http://schemas.microsoft.com/office/drawing/2014/main" val="1310369195"/>
                  </a:ext>
                </a:extLst>
              </a:tr>
              <a:tr h="370840">
                <a:tc>
                  <a:txBody>
                    <a:bodyPr/>
                    <a:lstStyle/>
                    <a:p>
                      <a:r>
                        <a:rPr lang="es-MX" dirty="0"/>
                        <a:t>Cecilia </a:t>
                      </a:r>
                      <a:r>
                        <a:rPr lang="es-MX" dirty="0" err="1"/>
                        <a:t>McGregor</a:t>
                      </a:r>
                      <a:endParaRPr lang="es-MX" dirty="0"/>
                    </a:p>
                  </a:txBody>
                  <a:tcPr/>
                </a:tc>
                <a:tc>
                  <a:txBody>
                    <a:bodyPr/>
                    <a:lstStyle/>
                    <a:p>
                      <a:r>
                        <a:rPr lang="es-MX" dirty="0"/>
                        <a:t>Inglés</a:t>
                      </a:r>
                    </a:p>
                  </a:txBody>
                  <a:tcPr/>
                </a:tc>
                <a:extLst>
                  <a:ext uri="{0D108BD9-81ED-4DB2-BD59-A6C34878D82A}">
                    <a16:rowId xmlns:a16="http://schemas.microsoft.com/office/drawing/2014/main" val="323947055"/>
                  </a:ext>
                </a:extLst>
              </a:tr>
              <a:tr h="370840">
                <a:tc>
                  <a:txBody>
                    <a:bodyPr/>
                    <a:lstStyle/>
                    <a:p>
                      <a:r>
                        <a:rPr lang="es-MX" dirty="0" err="1"/>
                        <a:t>Jossellin</a:t>
                      </a:r>
                      <a:r>
                        <a:rPr lang="es-MX" dirty="0"/>
                        <a:t> Martínez</a:t>
                      </a:r>
                    </a:p>
                  </a:txBody>
                  <a:tcPr/>
                </a:tc>
                <a:tc>
                  <a:txBody>
                    <a:bodyPr/>
                    <a:lstStyle/>
                    <a:p>
                      <a:r>
                        <a:rPr lang="es-MX" dirty="0"/>
                        <a:t>Física</a:t>
                      </a:r>
                    </a:p>
                  </a:txBody>
                  <a:tcPr/>
                </a:tc>
                <a:extLst>
                  <a:ext uri="{0D108BD9-81ED-4DB2-BD59-A6C34878D82A}">
                    <a16:rowId xmlns:a16="http://schemas.microsoft.com/office/drawing/2014/main" val="3381342294"/>
                  </a:ext>
                </a:extLst>
              </a:tr>
              <a:tr h="370840">
                <a:tc>
                  <a:txBody>
                    <a:bodyPr/>
                    <a:lstStyle/>
                    <a:p>
                      <a:r>
                        <a:rPr lang="es-MX" dirty="0"/>
                        <a:t>Gilberto Gómez</a:t>
                      </a:r>
                    </a:p>
                  </a:txBody>
                  <a:tcPr/>
                </a:tc>
                <a:tc>
                  <a:txBody>
                    <a:bodyPr/>
                    <a:lstStyle/>
                    <a:p>
                      <a:r>
                        <a:rPr lang="es-MX" dirty="0"/>
                        <a:t>Física</a:t>
                      </a:r>
                    </a:p>
                  </a:txBody>
                  <a:tcPr/>
                </a:tc>
                <a:extLst>
                  <a:ext uri="{0D108BD9-81ED-4DB2-BD59-A6C34878D82A}">
                    <a16:rowId xmlns:a16="http://schemas.microsoft.com/office/drawing/2014/main" val="1570770919"/>
                  </a:ext>
                </a:extLst>
              </a:tr>
              <a:tr h="370840">
                <a:tc>
                  <a:txBody>
                    <a:bodyPr/>
                    <a:lstStyle/>
                    <a:p>
                      <a:r>
                        <a:rPr lang="es-MX" dirty="0"/>
                        <a:t>Arnulfo</a:t>
                      </a:r>
                      <a:r>
                        <a:rPr lang="es-MX" baseline="0" dirty="0"/>
                        <a:t> López</a:t>
                      </a:r>
                      <a:endParaRPr lang="es-MX" dirty="0"/>
                    </a:p>
                  </a:txBody>
                  <a:tcPr/>
                </a:tc>
                <a:tc>
                  <a:txBody>
                    <a:bodyPr/>
                    <a:lstStyle/>
                    <a:p>
                      <a:r>
                        <a:rPr lang="es-MX" dirty="0"/>
                        <a:t>Literatura</a:t>
                      </a:r>
                    </a:p>
                  </a:txBody>
                  <a:tcPr/>
                </a:tc>
                <a:extLst>
                  <a:ext uri="{0D108BD9-81ED-4DB2-BD59-A6C34878D82A}">
                    <a16:rowId xmlns:a16="http://schemas.microsoft.com/office/drawing/2014/main" val="3106652614"/>
                  </a:ext>
                </a:extLst>
              </a:tr>
              <a:tr h="370840">
                <a:tc>
                  <a:txBody>
                    <a:bodyPr/>
                    <a:lstStyle/>
                    <a:p>
                      <a:r>
                        <a:rPr lang="es-MX" dirty="0"/>
                        <a:t>Amparo </a:t>
                      </a:r>
                      <a:r>
                        <a:rPr lang="es-MX" dirty="0" err="1"/>
                        <a:t>Lapiedra</a:t>
                      </a:r>
                      <a:endParaRPr lang="es-MX" dirty="0"/>
                    </a:p>
                  </a:txBody>
                  <a:tcPr/>
                </a:tc>
                <a:tc>
                  <a:txBody>
                    <a:bodyPr/>
                    <a:lstStyle/>
                    <a:p>
                      <a:r>
                        <a:rPr lang="es-MX" dirty="0"/>
                        <a:t>Historia</a:t>
                      </a:r>
                      <a:r>
                        <a:rPr lang="es-MX" baseline="0" dirty="0"/>
                        <a:t> Universal</a:t>
                      </a:r>
                      <a:endParaRPr lang="es-MX" dirty="0"/>
                    </a:p>
                  </a:txBody>
                  <a:tcPr/>
                </a:tc>
                <a:extLst>
                  <a:ext uri="{0D108BD9-81ED-4DB2-BD59-A6C34878D82A}">
                    <a16:rowId xmlns:a16="http://schemas.microsoft.com/office/drawing/2014/main" val="365654280"/>
                  </a:ext>
                </a:extLst>
              </a:tr>
              <a:tr h="370840">
                <a:tc>
                  <a:txBody>
                    <a:bodyPr/>
                    <a:lstStyle/>
                    <a:p>
                      <a:r>
                        <a:rPr lang="es-MX" dirty="0" err="1"/>
                        <a:t>Elynn</a:t>
                      </a:r>
                      <a:r>
                        <a:rPr lang="es-MX" dirty="0"/>
                        <a:t> Vázquez</a:t>
                      </a:r>
                    </a:p>
                  </a:txBody>
                  <a:tcPr/>
                </a:tc>
                <a:tc>
                  <a:txBody>
                    <a:bodyPr/>
                    <a:lstStyle/>
                    <a:p>
                      <a:r>
                        <a:rPr lang="es-MX" dirty="0"/>
                        <a:t>Historia Universal</a:t>
                      </a:r>
                    </a:p>
                  </a:txBody>
                  <a:tcPr/>
                </a:tc>
                <a:extLst>
                  <a:ext uri="{0D108BD9-81ED-4DB2-BD59-A6C34878D82A}">
                    <a16:rowId xmlns:a16="http://schemas.microsoft.com/office/drawing/2014/main" val="1494479825"/>
                  </a:ext>
                </a:extLst>
              </a:tr>
            </a:tbl>
          </a:graphicData>
        </a:graphic>
      </p:graphicFrame>
      <p:pic>
        <p:nvPicPr>
          <p:cNvPr id="4"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679" y="414937"/>
            <a:ext cx="1511121" cy="895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006" y="6027621"/>
            <a:ext cx="3779732" cy="568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474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accent5">
                    <a:lumMod val="75000"/>
                  </a:schemeClr>
                </a:solidFill>
              </a:rPr>
              <a:t>Producto 5 Organizador gráfico. Proceso</a:t>
            </a:r>
            <a:br>
              <a:rPr lang="es-MX" dirty="0">
                <a:solidFill>
                  <a:schemeClr val="accent5">
                    <a:lumMod val="75000"/>
                  </a:schemeClr>
                </a:solidFill>
              </a:rPr>
            </a:br>
            <a:r>
              <a:rPr lang="es-MX" dirty="0">
                <a:solidFill>
                  <a:schemeClr val="accent5">
                    <a:lumMod val="75000"/>
                  </a:schemeClr>
                </a:solidFill>
              </a:rPr>
              <a:t>de indagación. </a:t>
            </a:r>
          </a:p>
        </p:txBody>
      </p:sp>
      <p:pic>
        <p:nvPicPr>
          <p:cNvPr id="4" name="Marcador de contenido 3"/>
          <p:cNvPicPr>
            <a:picLocks noGrp="1" noChangeAspect="1"/>
          </p:cNvPicPr>
          <p:nvPr>
            <p:ph idx="1"/>
          </p:nvPr>
        </p:nvPicPr>
        <p:blipFill>
          <a:blip r:embed="rId2"/>
          <a:stretch>
            <a:fillRect/>
          </a:stretch>
        </p:blipFill>
        <p:spPr>
          <a:xfrm>
            <a:off x="308136" y="6006853"/>
            <a:ext cx="3389670" cy="560881"/>
          </a:xfrm>
          <a:prstGeom prst="rect">
            <a:avLst/>
          </a:prstGeom>
        </p:spPr>
      </p:pic>
      <p:sp>
        <p:nvSpPr>
          <p:cNvPr id="6" name="CuadroTexto 5"/>
          <p:cNvSpPr txBox="1"/>
          <p:nvPr/>
        </p:nvSpPr>
        <p:spPr>
          <a:xfrm>
            <a:off x="1404256" y="1685560"/>
            <a:ext cx="9209315" cy="1754326"/>
          </a:xfrm>
          <a:prstGeom prst="rect">
            <a:avLst/>
          </a:prstGeom>
          <a:noFill/>
        </p:spPr>
        <p:txBody>
          <a:bodyPr wrap="square" rtlCol="0">
            <a:spAutoFit/>
          </a:bodyPr>
          <a:lstStyle/>
          <a:p>
            <a:r>
              <a:rPr lang="es-MX" dirty="0"/>
              <a:t>La migración es considerada como un sistema complejo , es más que la suma de sus partes.</a:t>
            </a:r>
          </a:p>
          <a:p>
            <a:r>
              <a:rPr lang="es-MX" dirty="0"/>
              <a:t>Al realizar el proyecto interdisciplinario, los alumnos identificarán estructuras de vulnerabilidad, resiliencia y condiciones de estabilidad.</a:t>
            </a:r>
          </a:p>
          <a:p>
            <a:r>
              <a:rPr lang="es-MX" dirty="0"/>
              <a:t>Los pasos que se seguirán en nuestro proyecto interdisciplinario son:</a:t>
            </a:r>
          </a:p>
          <a:p>
            <a:endParaRPr lang="es-MX" dirty="0"/>
          </a:p>
          <a:p>
            <a:endParaRPr lang="es-MX" dirty="0"/>
          </a:p>
        </p:txBody>
      </p:sp>
      <p:sp>
        <p:nvSpPr>
          <p:cNvPr id="9" name="Rectangle 4"/>
          <p:cNvSpPr>
            <a:spLocks noChangeArrowheads="1"/>
          </p:cNvSpPr>
          <p:nvPr/>
        </p:nvSpPr>
        <p:spPr bwMode="auto">
          <a:xfrm>
            <a:off x="3265714" y="29826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10" name="Diagrama 9"/>
          <p:cNvGraphicFramePr/>
          <p:nvPr>
            <p:extLst>
              <p:ext uri="{D42A27DB-BD31-4B8C-83A1-F6EECF244321}">
                <p14:modId xmlns:p14="http://schemas.microsoft.com/office/powerpoint/2010/main" val="1169741478"/>
              </p:ext>
            </p:extLst>
          </p:nvPr>
        </p:nvGraphicFramePr>
        <p:xfrm>
          <a:off x="3265714" y="2982686"/>
          <a:ext cx="54864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593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23084"/>
            <a:ext cx="10515600" cy="1325563"/>
          </a:xfrm>
        </p:spPr>
        <p:txBody>
          <a:bodyPr>
            <a:normAutofit/>
          </a:bodyPr>
          <a:lstStyle/>
          <a:p>
            <a:r>
              <a:rPr lang="es-MX" sz="3600" dirty="0">
                <a:solidFill>
                  <a:schemeClr val="accent5">
                    <a:lumMod val="75000"/>
                  </a:schemeClr>
                </a:solidFill>
              </a:rPr>
              <a:t>Producto 6 A.M.E. General.</a:t>
            </a:r>
          </a:p>
        </p:txBody>
      </p:sp>
      <p:graphicFrame>
        <p:nvGraphicFramePr>
          <p:cNvPr id="5" name="Marcador de contenido 4"/>
          <p:cNvGraphicFramePr>
            <a:graphicFrameLocks noGrp="1" noChangeAspect="1"/>
          </p:cNvGraphicFramePr>
          <p:nvPr>
            <p:ph idx="1"/>
            <p:extLst>
              <p:ext uri="{D42A27DB-BD31-4B8C-83A1-F6EECF244321}">
                <p14:modId xmlns:p14="http://schemas.microsoft.com/office/powerpoint/2010/main" val="1712922484"/>
              </p:ext>
            </p:extLst>
          </p:nvPr>
        </p:nvGraphicFramePr>
        <p:xfrm>
          <a:off x="3584027" y="1881024"/>
          <a:ext cx="4666593" cy="3937438"/>
        </p:xfrm>
        <a:graphic>
          <a:graphicData uri="http://schemas.openxmlformats.org/presentationml/2006/ole">
            <mc:AlternateContent xmlns:mc="http://schemas.openxmlformats.org/markup-compatibility/2006">
              <mc:Choice xmlns:v="urn:schemas-microsoft-com:vml" Requires="v">
                <p:oleObj spid="_x0000_s1053" name="Acrobat Document" showAsIcon="1" r:id="rId4" imgW="914400" imgH="771480" progId="AcroExch.Document.DC">
                  <p:embed/>
                </p:oleObj>
              </mc:Choice>
              <mc:Fallback>
                <p:oleObj name="Acrobat Document" showAsIcon="1" r:id="rId4" imgW="914400" imgH="771480" progId="AcroExch.Document.DC">
                  <p:embed/>
                  <p:pic>
                    <p:nvPicPr>
                      <p:cNvPr id="0" name=""/>
                      <p:cNvPicPr/>
                      <p:nvPr/>
                    </p:nvPicPr>
                    <p:blipFill>
                      <a:blip r:embed="rId5"/>
                      <a:stretch>
                        <a:fillRect/>
                      </a:stretch>
                    </p:blipFill>
                    <p:spPr>
                      <a:xfrm>
                        <a:off x="3584027" y="1881024"/>
                        <a:ext cx="4666593" cy="3937438"/>
                      </a:xfrm>
                      <a:prstGeom prst="rect">
                        <a:avLst/>
                      </a:prstGeom>
                    </p:spPr>
                  </p:pic>
                </p:oleObj>
              </mc:Fallback>
            </mc:AlternateContent>
          </a:graphicData>
        </a:graphic>
      </p:graphicFrame>
      <p:pic>
        <p:nvPicPr>
          <p:cNvPr id="6" name="Imagen 5"/>
          <p:cNvPicPr>
            <a:picLocks noChangeAspect="1"/>
          </p:cNvPicPr>
          <p:nvPr/>
        </p:nvPicPr>
        <p:blipFill>
          <a:blip r:embed="rId6"/>
          <a:stretch>
            <a:fillRect/>
          </a:stretch>
        </p:blipFill>
        <p:spPr>
          <a:xfrm>
            <a:off x="194357" y="6050839"/>
            <a:ext cx="3389670" cy="560881"/>
          </a:xfrm>
          <a:prstGeom prst="rect">
            <a:avLst/>
          </a:prstGeom>
        </p:spPr>
      </p:pic>
      <p:pic>
        <p:nvPicPr>
          <p:cNvPr id="7"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49408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600" dirty="0">
                <a:solidFill>
                  <a:schemeClr val="accent5">
                    <a:lumMod val="75000"/>
                  </a:schemeClr>
                </a:solidFill>
              </a:rPr>
              <a:t>Producto 7</a:t>
            </a:r>
            <a:r>
              <a:rPr lang="es-MX" sz="3600" dirty="0"/>
              <a:t> </a:t>
            </a:r>
            <a:r>
              <a:rPr lang="es-MX" sz="3600" dirty="0">
                <a:solidFill>
                  <a:schemeClr val="accent5">
                    <a:lumMod val="75000"/>
                  </a:schemeClr>
                </a:solidFill>
              </a:rPr>
              <a:t>E.I.P. Resumen (de tres proyectos)</a:t>
            </a:r>
          </a:p>
        </p:txBody>
      </p:sp>
      <p:graphicFrame>
        <p:nvGraphicFramePr>
          <p:cNvPr id="4" name="Marcador de contenido 3"/>
          <p:cNvGraphicFramePr>
            <a:graphicFrameLocks noGrp="1" noChangeAspect="1"/>
          </p:cNvGraphicFramePr>
          <p:nvPr>
            <p:ph idx="1"/>
            <p:extLst>
              <p:ext uri="{D42A27DB-BD31-4B8C-83A1-F6EECF244321}">
                <p14:modId xmlns:p14="http://schemas.microsoft.com/office/powerpoint/2010/main" val="2420626311"/>
              </p:ext>
            </p:extLst>
          </p:nvPr>
        </p:nvGraphicFramePr>
        <p:xfrm>
          <a:off x="3720662" y="1996309"/>
          <a:ext cx="3812528" cy="3216821"/>
        </p:xfrm>
        <a:graphic>
          <a:graphicData uri="http://schemas.openxmlformats.org/presentationml/2006/ole">
            <mc:AlternateContent xmlns:mc="http://schemas.openxmlformats.org/markup-compatibility/2006">
              <mc:Choice xmlns:v="urn:schemas-microsoft-com:vml" Requires="v">
                <p:oleObj spid="_x0000_s207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720662" y="1996309"/>
                        <a:ext cx="3812528" cy="3216821"/>
                      </a:xfrm>
                      <a:prstGeom prst="rect">
                        <a:avLst/>
                      </a:prstGeom>
                    </p:spPr>
                  </p:pic>
                </p:oleObj>
              </mc:Fallback>
            </mc:AlternateContent>
          </a:graphicData>
        </a:graphic>
      </p:graphicFrame>
      <p:pic>
        <p:nvPicPr>
          <p:cNvPr id="5" name="Imagen 4"/>
          <p:cNvPicPr>
            <a:picLocks noChangeAspect="1"/>
          </p:cNvPicPr>
          <p:nvPr/>
        </p:nvPicPr>
        <p:blipFill>
          <a:blip r:embed="rId5"/>
          <a:stretch>
            <a:fillRect/>
          </a:stretch>
        </p:blipFill>
        <p:spPr>
          <a:xfrm>
            <a:off x="330992" y="5935302"/>
            <a:ext cx="3389670" cy="560881"/>
          </a:xfrm>
          <a:prstGeom prst="rect">
            <a:avLst/>
          </a:prstGeom>
        </p:spPr>
      </p:pic>
      <p:pic>
        <p:nvPicPr>
          <p:cNvPr id="6"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37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600" dirty="0">
                <a:solidFill>
                  <a:schemeClr val="accent5">
                    <a:lumMod val="75000"/>
                  </a:schemeClr>
                </a:solidFill>
              </a:rPr>
              <a:t>Producto 8 E.I.P. Elaboración de Proyecto. Elaborado de manera virtual. </a:t>
            </a:r>
          </a:p>
        </p:txBody>
      </p:sp>
      <p:pic>
        <p:nvPicPr>
          <p:cNvPr id="4" name="Marcador de contenido 3"/>
          <p:cNvPicPr>
            <a:picLocks noGrp="1" noChangeAspect="1"/>
          </p:cNvPicPr>
          <p:nvPr>
            <p:ph idx="1"/>
          </p:nvPr>
        </p:nvPicPr>
        <p:blipFill>
          <a:blip r:embed="rId3"/>
          <a:stretch>
            <a:fillRect/>
          </a:stretch>
        </p:blipFill>
        <p:spPr>
          <a:xfrm>
            <a:off x="0" y="5941538"/>
            <a:ext cx="3389670" cy="560881"/>
          </a:xfrm>
          <a:prstGeom prst="rect">
            <a:avLst/>
          </a:prstGeom>
        </p:spPr>
      </p:pic>
      <p:graphicFrame>
        <p:nvGraphicFramePr>
          <p:cNvPr id="5" name="Objeto 4"/>
          <p:cNvGraphicFramePr>
            <a:graphicFrameLocks noChangeAspect="1"/>
          </p:cNvGraphicFramePr>
          <p:nvPr>
            <p:extLst>
              <p:ext uri="{D42A27DB-BD31-4B8C-83A1-F6EECF244321}">
                <p14:modId xmlns:p14="http://schemas.microsoft.com/office/powerpoint/2010/main" val="2555000625"/>
              </p:ext>
            </p:extLst>
          </p:nvPr>
        </p:nvGraphicFramePr>
        <p:xfrm>
          <a:off x="4120056" y="1984978"/>
          <a:ext cx="3694386" cy="3117138"/>
        </p:xfrm>
        <a:graphic>
          <a:graphicData uri="http://schemas.openxmlformats.org/presentationml/2006/ole">
            <mc:AlternateContent xmlns:mc="http://schemas.openxmlformats.org/markup-compatibility/2006">
              <mc:Choice xmlns:v="urn:schemas-microsoft-com:vml" Requires="v">
                <p:oleObj spid="_x0000_s4123" name="Acrobat Document" showAsIcon="1" r:id="rId4" imgW="914400" imgH="771480" progId="AcroExch.Document.DC">
                  <p:embed/>
                </p:oleObj>
              </mc:Choice>
              <mc:Fallback>
                <p:oleObj name="Acrobat Document" showAsIcon="1" r:id="rId4" imgW="914400" imgH="771480" progId="AcroExch.Document.DC">
                  <p:embed/>
                  <p:pic>
                    <p:nvPicPr>
                      <p:cNvPr id="0" name=""/>
                      <p:cNvPicPr/>
                      <p:nvPr/>
                    </p:nvPicPr>
                    <p:blipFill>
                      <a:blip r:embed="rId5"/>
                      <a:stretch>
                        <a:fillRect/>
                      </a:stretch>
                    </p:blipFill>
                    <p:spPr>
                      <a:xfrm>
                        <a:off x="4120056" y="1984978"/>
                        <a:ext cx="3694386" cy="3117138"/>
                      </a:xfrm>
                      <a:prstGeom prst="rect">
                        <a:avLst/>
                      </a:prstGeom>
                    </p:spPr>
                  </p:pic>
                </p:oleObj>
              </mc:Fallback>
            </mc:AlternateContent>
          </a:graphicData>
        </a:graphic>
      </p:graphicFrame>
      <p:pic>
        <p:nvPicPr>
          <p:cNvPr id="6"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644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600" dirty="0">
                <a:solidFill>
                  <a:schemeClr val="accent5">
                    <a:lumMod val="75000"/>
                  </a:schemeClr>
                </a:solidFill>
              </a:rPr>
              <a:t>Producto 9 Fotos de </a:t>
            </a:r>
            <a:r>
              <a:rPr lang="es-MX" sz="3600">
                <a:solidFill>
                  <a:schemeClr val="accent5">
                    <a:lumMod val="75000"/>
                  </a:schemeClr>
                </a:solidFill>
              </a:rPr>
              <a:t>la 2da. </a:t>
            </a:r>
            <a:r>
              <a:rPr lang="es-MX" sz="3600" dirty="0">
                <a:solidFill>
                  <a:schemeClr val="accent5">
                    <a:lumMod val="75000"/>
                  </a:schemeClr>
                </a:solidFill>
              </a:rPr>
              <a:t>Reunión de Trabajo</a:t>
            </a:r>
          </a:p>
        </p:txBody>
      </p:sp>
      <p:pic>
        <p:nvPicPr>
          <p:cNvPr id="7" name="Marcador de contenid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455511"/>
            <a:ext cx="5229376" cy="3922032"/>
          </a:xfr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755" y="2432731"/>
            <a:ext cx="5435901" cy="4076926"/>
          </a:xfrm>
          <a:prstGeom prst="rect">
            <a:avLst/>
          </a:prstGeom>
        </p:spPr>
      </p:pic>
      <p:pic>
        <p:nvPicPr>
          <p:cNvPr id="9" name="Imagen 8"/>
          <p:cNvPicPr>
            <a:picLocks noChangeAspect="1"/>
          </p:cNvPicPr>
          <p:nvPr/>
        </p:nvPicPr>
        <p:blipFill>
          <a:blip r:embed="rId4"/>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96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8294077" cy="1325563"/>
          </a:xfrm>
        </p:spPr>
        <p:txBody>
          <a:bodyPr>
            <a:normAutofit/>
          </a:bodyPr>
          <a:lstStyle/>
          <a:p>
            <a:r>
              <a:rPr lang="es-MX" sz="3600" dirty="0">
                <a:solidFill>
                  <a:schemeClr val="accent5">
                    <a:lumMod val="75000"/>
                  </a:schemeClr>
                </a:solidFill>
              </a:rPr>
              <a:t>5.h. Reflexión sobre el Proceso de Planteamiento del Proyecto</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14" name="Marcador de contenido 13">
            <a:extLst>
              <a:ext uri="{FF2B5EF4-FFF2-40B4-BE49-F238E27FC236}">
                <a16:creationId xmlns:a16="http://schemas.microsoft.com/office/drawing/2014/main" id="{1A5CBE29-27EB-8D4F-BCC5-88D2343360D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690688"/>
            <a:ext cx="10515600" cy="3727381"/>
          </a:xfrm>
        </p:spPr>
      </p:pic>
    </p:spTree>
    <p:extLst>
      <p:ext uri="{BB962C8B-B14F-4D97-AF65-F5344CB8AC3E}">
        <p14:creationId xmlns:p14="http://schemas.microsoft.com/office/powerpoint/2010/main" val="2401172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8294077" cy="1325563"/>
          </a:xfrm>
        </p:spPr>
        <p:txBody>
          <a:bodyPr>
            <a:normAutofit/>
          </a:bodyPr>
          <a:lstStyle/>
          <a:p>
            <a:r>
              <a:rPr lang="es-MX" sz="3600" dirty="0">
                <a:solidFill>
                  <a:schemeClr val="accent5">
                    <a:lumMod val="75000"/>
                  </a:schemeClr>
                </a:solidFill>
              </a:rPr>
              <a:t>5.h. Reflexión sobre el Proceso de Planteamiento del Proyecto</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37249DFD-77F4-784F-9F8E-0F243C27776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44593" y="1509756"/>
            <a:ext cx="6540108" cy="5248618"/>
          </a:xfrm>
        </p:spPr>
      </p:pic>
    </p:spTree>
    <p:extLst>
      <p:ext uri="{BB962C8B-B14F-4D97-AF65-F5344CB8AC3E}">
        <p14:creationId xmlns:p14="http://schemas.microsoft.com/office/powerpoint/2010/main" val="3192997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5.h. Reflexión sobre el Proceso de Planteamiento del Proyecto</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7DE82E04-F3EF-3843-B929-2B1F0634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9705" y="651457"/>
            <a:ext cx="4731286" cy="5971425"/>
          </a:xfrm>
          <a:prstGeom prst="rect">
            <a:avLst/>
          </a:prstGeom>
        </p:spPr>
      </p:pic>
    </p:spTree>
    <p:extLst>
      <p:ext uri="{BB962C8B-B14F-4D97-AF65-F5344CB8AC3E}">
        <p14:creationId xmlns:p14="http://schemas.microsoft.com/office/powerpoint/2010/main" val="2008035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5.h. Reflexión sobre el Proceso de Planteamiento del Proyecto</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4FA43BDA-7A0D-3448-9860-0917D9442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9398" y="1081961"/>
            <a:ext cx="7193506" cy="5427696"/>
          </a:xfrm>
          <a:prstGeom prst="rect">
            <a:avLst/>
          </a:prstGeom>
        </p:spPr>
      </p:pic>
    </p:spTree>
    <p:extLst>
      <p:ext uri="{BB962C8B-B14F-4D97-AF65-F5344CB8AC3E}">
        <p14:creationId xmlns:p14="http://schemas.microsoft.com/office/powerpoint/2010/main" val="3947761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8294077" cy="1325563"/>
          </a:xfrm>
        </p:spPr>
        <p:txBody>
          <a:bodyPr>
            <a:normAutofit fontScale="90000"/>
          </a:bodyPr>
          <a:lstStyle/>
          <a:p>
            <a:r>
              <a:rPr lang="es-MX" sz="3600" dirty="0">
                <a:solidFill>
                  <a:schemeClr val="accent5">
                    <a:lumMod val="75000"/>
                  </a:schemeClr>
                </a:solidFill>
              </a:rPr>
              <a:t>5.i. Evaluación. Tipos, herramientas y productos de Aprendizaje. Evaluación Diagnóstica.  </a:t>
            </a:r>
            <a:br>
              <a:rPr lang="es-MX" sz="3600" dirty="0">
                <a:solidFill>
                  <a:schemeClr val="accent5">
                    <a:lumMod val="75000"/>
                  </a:schemeClr>
                </a:solidFill>
              </a:rPr>
            </a:br>
            <a:r>
              <a:rPr lang="es-MX" sz="3600" dirty="0">
                <a:solidFill>
                  <a:schemeClr val="accent5">
                    <a:lumMod val="75000"/>
                  </a:schemeClr>
                </a:solidFill>
              </a:rPr>
              <a:t>Producto 10</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BBD67AD0-1CFC-1248-98FB-599AAB939D1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5444596" y="298163"/>
            <a:ext cx="5640350" cy="7479322"/>
          </a:xfrm>
        </p:spPr>
      </p:pic>
    </p:spTree>
    <p:extLst>
      <p:ext uri="{BB962C8B-B14F-4D97-AF65-F5344CB8AC3E}">
        <p14:creationId xmlns:p14="http://schemas.microsoft.com/office/powerpoint/2010/main" val="226645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8022" y="6011917"/>
            <a:ext cx="3386082" cy="55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adroTexto 5"/>
          <p:cNvSpPr txBox="1"/>
          <p:nvPr/>
        </p:nvSpPr>
        <p:spPr>
          <a:xfrm>
            <a:off x="1072055" y="2396359"/>
            <a:ext cx="10174015" cy="2308324"/>
          </a:xfrm>
          <a:prstGeom prst="rect">
            <a:avLst/>
          </a:prstGeom>
          <a:noFill/>
        </p:spPr>
        <p:txBody>
          <a:bodyPr wrap="square" rtlCol="0">
            <a:spAutoFit/>
          </a:bodyPr>
          <a:lstStyle/>
          <a:p>
            <a:pPr algn="ctr"/>
            <a:r>
              <a:rPr lang="es-MX" sz="3600" dirty="0">
                <a:solidFill>
                  <a:schemeClr val="accent1"/>
                </a:solidFill>
              </a:rPr>
              <a:t>Para realizarse en el ciclo escolar: 2017-2018</a:t>
            </a:r>
          </a:p>
          <a:p>
            <a:pPr algn="ctr"/>
            <a:endParaRPr lang="es-MX" sz="3600" dirty="0">
              <a:solidFill>
                <a:schemeClr val="accent1"/>
              </a:solidFill>
            </a:endParaRPr>
          </a:p>
          <a:p>
            <a:pPr algn="ctr"/>
            <a:r>
              <a:rPr lang="es-MX" sz="3600" dirty="0">
                <a:solidFill>
                  <a:schemeClr val="accent1"/>
                </a:solidFill>
              </a:rPr>
              <a:t>Nombre del proyecto:</a:t>
            </a:r>
          </a:p>
          <a:p>
            <a:pPr algn="ctr"/>
            <a:r>
              <a:rPr lang="es-MX" sz="3600" dirty="0">
                <a:solidFill>
                  <a:schemeClr val="accent1"/>
                </a:solidFill>
              </a:rPr>
              <a:t>¿Migrar o no migrar?</a:t>
            </a:r>
          </a:p>
        </p:txBody>
      </p:sp>
    </p:spTree>
    <p:extLst>
      <p:ext uri="{BB962C8B-B14F-4D97-AF65-F5344CB8AC3E}">
        <p14:creationId xmlns:p14="http://schemas.microsoft.com/office/powerpoint/2010/main" val="1271566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6248" y="2118056"/>
            <a:ext cx="3410186" cy="1325563"/>
          </a:xfrm>
        </p:spPr>
        <p:txBody>
          <a:bodyPr>
            <a:normAutofit fontScale="90000"/>
          </a:bodyPr>
          <a:lstStyle/>
          <a:p>
            <a:r>
              <a:rPr lang="es-MX" sz="3600" dirty="0">
                <a:solidFill>
                  <a:schemeClr val="accent5">
                    <a:lumMod val="75000"/>
                  </a:schemeClr>
                </a:solidFill>
              </a:rPr>
              <a:t>5.i. Evaluación. Tipos, herramientas y productos de Aprendizaje. Evaluación Formativa.  </a:t>
            </a:r>
            <a:br>
              <a:rPr lang="es-MX" sz="3600" dirty="0">
                <a:solidFill>
                  <a:schemeClr val="accent5">
                    <a:lumMod val="75000"/>
                  </a:schemeClr>
                </a:solidFill>
              </a:rPr>
            </a:br>
            <a:r>
              <a:rPr lang="es-MX" sz="3600" dirty="0">
                <a:solidFill>
                  <a:schemeClr val="accent5">
                    <a:lumMod val="75000"/>
                  </a:schemeClr>
                </a:solidFill>
              </a:rPr>
              <a:t>Producto 10</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7" name="Marcador de contenido 6">
            <a:extLst>
              <a:ext uri="{FF2B5EF4-FFF2-40B4-BE49-F238E27FC236}">
                <a16:creationId xmlns:a16="http://schemas.microsoft.com/office/drawing/2014/main" id="{C7B4AF73-EB2C-DE44-99CA-FF3B7A9C545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45876" y="54385"/>
            <a:ext cx="5216769" cy="6741645"/>
          </a:xfrm>
        </p:spPr>
      </p:pic>
    </p:spTree>
    <p:extLst>
      <p:ext uri="{BB962C8B-B14F-4D97-AF65-F5344CB8AC3E}">
        <p14:creationId xmlns:p14="http://schemas.microsoft.com/office/powerpoint/2010/main" val="1079472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8294077" cy="1325563"/>
          </a:xfrm>
        </p:spPr>
        <p:txBody>
          <a:bodyPr>
            <a:normAutofit fontScale="90000"/>
          </a:bodyPr>
          <a:lstStyle/>
          <a:p>
            <a:r>
              <a:rPr lang="es-MX" sz="3600" dirty="0">
                <a:solidFill>
                  <a:schemeClr val="accent5">
                    <a:lumMod val="75000"/>
                  </a:schemeClr>
                </a:solidFill>
              </a:rPr>
              <a:t>5.i. Evaluación. Tipos, herramientas y productos de Aprendizaje. Evaluación Sumativa.  </a:t>
            </a:r>
            <a:br>
              <a:rPr lang="es-MX" sz="3600" dirty="0">
                <a:solidFill>
                  <a:schemeClr val="accent5">
                    <a:lumMod val="75000"/>
                  </a:schemeClr>
                </a:solidFill>
              </a:rPr>
            </a:br>
            <a:r>
              <a:rPr lang="es-MX" sz="3600" dirty="0">
                <a:solidFill>
                  <a:schemeClr val="accent5">
                    <a:lumMod val="75000"/>
                  </a:schemeClr>
                </a:solidFill>
              </a:rPr>
              <a:t>Producto 10</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7" name="Marcador de contenido 6">
            <a:extLst>
              <a:ext uri="{FF2B5EF4-FFF2-40B4-BE49-F238E27FC236}">
                <a16:creationId xmlns:a16="http://schemas.microsoft.com/office/drawing/2014/main" id="{6B971AF1-AF40-314A-9324-F36D121E320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5182514" y="231001"/>
            <a:ext cx="5649310" cy="7604685"/>
          </a:xfrm>
        </p:spPr>
      </p:pic>
    </p:spTree>
    <p:extLst>
      <p:ext uri="{BB962C8B-B14F-4D97-AF65-F5344CB8AC3E}">
        <p14:creationId xmlns:p14="http://schemas.microsoft.com/office/powerpoint/2010/main" val="2790656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Prerrequisitos.</a:t>
            </a:r>
            <a:br>
              <a:rPr lang="es-MX" sz="3600" dirty="0">
                <a:solidFill>
                  <a:schemeClr val="accent5">
                    <a:lumMod val="75000"/>
                  </a:schemeClr>
                </a:solidFill>
              </a:rPr>
            </a:br>
            <a:r>
              <a:rPr lang="es-MX" sz="3600" dirty="0">
                <a:solidFill>
                  <a:schemeClr val="accent5">
                    <a:lumMod val="75000"/>
                  </a:schemeClr>
                </a:solidFill>
              </a:rPr>
              <a:t>General 1 (producto 11).</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12" name="Marcador de contenido 11">
            <a:extLst>
              <a:ext uri="{FF2B5EF4-FFF2-40B4-BE49-F238E27FC236}">
                <a16:creationId xmlns:a16="http://schemas.microsoft.com/office/drawing/2014/main" id="{1C02917D-EF8D-B742-9FF0-40A9C199F19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38950" y="1072869"/>
            <a:ext cx="6048635" cy="5785131"/>
          </a:xfrm>
        </p:spPr>
      </p:pic>
    </p:spTree>
    <p:extLst>
      <p:ext uri="{BB962C8B-B14F-4D97-AF65-F5344CB8AC3E}">
        <p14:creationId xmlns:p14="http://schemas.microsoft.com/office/powerpoint/2010/main" val="1613665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Prerrequisitos.</a:t>
            </a:r>
            <a:br>
              <a:rPr lang="es-MX" sz="3600" dirty="0">
                <a:solidFill>
                  <a:schemeClr val="accent5">
                    <a:lumMod val="75000"/>
                  </a:schemeClr>
                </a:solidFill>
              </a:rPr>
            </a:br>
            <a:r>
              <a:rPr lang="es-MX" sz="3600" dirty="0">
                <a:solidFill>
                  <a:schemeClr val="accent5">
                    <a:lumMod val="75000"/>
                  </a:schemeClr>
                </a:solidFill>
              </a:rPr>
              <a:t>General 2 (producto 11).</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15" name="Marcador de contenido 14">
            <a:extLst>
              <a:ext uri="{FF2B5EF4-FFF2-40B4-BE49-F238E27FC236}">
                <a16:creationId xmlns:a16="http://schemas.microsoft.com/office/drawing/2014/main" id="{FD6A76B9-6FF2-4D46-9204-2562CB51A4A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208690"/>
            <a:ext cx="5020682" cy="5842731"/>
          </a:xfrm>
        </p:spPr>
      </p:pic>
      <p:pic>
        <p:nvPicPr>
          <p:cNvPr id="17" name="Imagen 16">
            <a:extLst>
              <a:ext uri="{FF2B5EF4-FFF2-40B4-BE49-F238E27FC236}">
                <a16:creationId xmlns:a16="http://schemas.microsoft.com/office/drawing/2014/main" id="{158DB306-4BA5-5442-ABDE-02F8E2DF1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682" y="1392092"/>
            <a:ext cx="4606383" cy="5592800"/>
          </a:xfrm>
          <a:prstGeom prst="rect">
            <a:avLst/>
          </a:prstGeom>
        </p:spPr>
      </p:pic>
      <p:sp>
        <p:nvSpPr>
          <p:cNvPr id="18" name="CuadroTexto 17">
            <a:extLst>
              <a:ext uri="{FF2B5EF4-FFF2-40B4-BE49-F238E27FC236}">
                <a16:creationId xmlns:a16="http://schemas.microsoft.com/office/drawing/2014/main" id="{83E56397-F70E-0047-85E6-AE2CC56B1AD3}"/>
              </a:ext>
            </a:extLst>
          </p:cNvPr>
          <p:cNvSpPr txBox="1"/>
          <p:nvPr/>
        </p:nvSpPr>
        <p:spPr>
          <a:xfrm>
            <a:off x="9837001" y="1617561"/>
            <a:ext cx="1573058" cy="1785104"/>
          </a:xfrm>
          <a:prstGeom prst="rect">
            <a:avLst/>
          </a:prstGeom>
          <a:noFill/>
        </p:spPr>
        <p:txBody>
          <a:bodyPr wrap="square" rtlCol="0">
            <a:spAutoFit/>
          </a:bodyPr>
          <a:lstStyle/>
          <a:p>
            <a:r>
              <a:rPr lang="es-MX" sz="1100" dirty="0"/>
              <a:t>Fuente:</a:t>
            </a:r>
          </a:p>
          <a:p>
            <a:r>
              <a:rPr lang="es-MX" sz="1100" dirty="0"/>
              <a:t>Ventura, R., (2018). </a:t>
            </a:r>
            <a:r>
              <a:rPr lang="es-MX" sz="1100" i="1" dirty="0"/>
              <a:t>HISTORIA Y ESTUDIO</a:t>
            </a:r>
            <a:r>
              <a:rPr lang="es-MX" sz="1100" dirty="0"/>
              <a:t>. [online] Historiayestudio.blogspot.mx. Available at: https://historiayestudio.blogspot.mx/2016/ [Accessed 25 Apr. 2018].</a:t>
            </a:r>
          </a:p>
        </p:txBody>
      </p:sp>
    </p:spTree>
    <p:extLst>
      <p:ext uri="{BB962C8B-B14F-4D97-AF65-F5344CB8AC3E}">
        <p14:creationId xmlns:p14="http://schemas.microsoft.com/office/powerpoint/2010/main" val="1345701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788" y="839777"/>
            <a:ext cx="2843408" cy="3168552"/>
          </a:xfrm>
        </p:spPr>
        <p:txBody>
          <a:bodyPr>
            <a:normAutofit fontScale="90000"/>
          </a:bodyPr>
          <a:lstStyle/>
          <a:p>
            <a:r>
              <a:rPr lang="es-MX" sz="3600" dirty="0">
                <a:solidFill>
                  <a:schemeClr val="accent5">
                    <a:lumMod val="75000"/>
                  </a:schemeClr>
                </a:solidFill>
              </a:rPr>
              <a:t>5.i. Evaluación. Formatos. Prerrequisitos.</a:t>
            </a:r>
            <a:br>
              <a:rPr lang="es-MX" sz="3600" dirty="0">
                <a:solidFill>
                  <a:schemeClr val="accent5">
                    <a:lumMod val="75000"/>
                  </a:schemeClr>
                </a:solidFill>
              </a:rPr>
            </a:br>
            <a:r>
              <a:rPr lang="es-MX" sz="3600" dirty="0">
                <a:solidFill>
                  <a:schemeClr val="accent5">
                    <a:lumMod val="75000"/>
                  </a:schemeClr>
                </a:solidFill>
              </a:rPr>
              <a:t>General 3 (producto 11).</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14C825A2-6522-C443-B903-C76B82925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3260" y="323716"/>
            <a:ext cx="8776570" cy="6540232"/>
          </a:xfrm>
          <a:prstGeom prst="rect">
            <a:avLst/>
          </a:prstGeom>
        </p:spPr>
      </p:pic>
    </p:spTree>
    <p:extLst>
      <p:ext uri="{BB962C8B-B14F-4D97-AF65-F5344CB8AC3E}">
        <p14:creationId xmlns:p14="http://schemas.microsoft.com/office/powerpoint/2010/main" val="2061522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788" y="839777"/>
            <a:ext cx="2843408" cy="3168552"/>
          </a:xfrm>
        </p:spPr>
        <p:txBody>
          <a:bodyPr>
            <a:normAutofit fontScale="90000"/>
          </a:bodyPr>
          <a:lstStyle/>
          <a:p>
            <a:r>
              <a:rPr lang="es-MX" sz="3600" dirty="0">
                <a:solidFill>
                  <a:schemeClr val="accent5">
                    <a:lumMod val="75000"/>
                  </a:schemeClr>
                </a:solidFill>
              </a:rPr>
              <a:t>5.i. Evaluación. Formatos. Prerrequisitos.</a:t>
            </a:r>
            <a:br>
              <a:rPr lang="es-MX" sz="3600" dirty="0">
                <a:solidFill>
                  <a:schemeClr val="accent5">
                    <a:lumMod val="75000"/>
                  </a:schemeClr>
                </a:solidFill>
              </a:rPr>
            </a:br>
            <a:r>
              <a:rPr lang="es-MX" sz="3600" dirty="0">
                <a:solidFill>
                  <a:schemeClr val="accent5">
                    <a:lumMod val="75000"/>
                  </a:schemeClr>
                </a:solidFill>
              </a:rPr>
              <a:t>General 3 (producto 11).</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8EC4DB3C-07FE-444B-8C9C-1B030735D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1613" y="0"/>
            <a:ext cx="8064500" cy="5880100"/>
          </a:xfrm>
          <a:prstGeom prst="rect">
            <a:avLst/>
          </a:prstGeom>
        </p:spPr>
      </p:pic>
      <p:pic>
        <p:nvPicPr>
          <p:cNvPr id="7" name="Imagen 6">
            <a:extLst>
              <a:ext uri="{FF2B5EF4-FFF2-40B4-BE49-F238E27FC236}">
                <a16:creationId xmlns:a16="http://schemas.microsoft.com/office/drawing/2014/main" id="{848CF650-7685-C347-B6D1-B41EEECCA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2517" y="5410125"/>
            <a:ext cx="7483039" cy="1316351"/>
          </a:xfrm>
          <a:prstGeom prst="rect">
            <a:avLst/>
          </a:prstGeom>
        </p:spPr>
      </p:pic>
    </p:spTree>
    <p:extLst>
      <p:ext uri="{BB962C8B-B14F-4D97-AF65-F5344CB8AC3E}">
        <p14:creationId xmlns:p14="http://schemas.microsoft.com/office/powerpoint/2010/main" val="4150475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p:cNvPicPr>
            <a:picLocks noGrp="1" noChangeAspect="1"/>
          </p:cNvPicPr>
          <p:nvPr>
            <p:ph idx="1"/>
          </p:nvPr>
        </p:nvPicPr>
        <p:blipFill rotWithShape="1">
          <a:blip r:embed="rId4"/>
          <a:srcRect l="13709" t="18138" r="12880" b="5548"/>
          <a:stretch/>
        </p:blipFill>
        <p:spPr>
          <a:xfrm>
            <a:off x="1636296" y="1325563"/>
            <a:ext cx="7780420" cy="4549568"/>
          </a:xfrm>
          <a:prstGeom prst="rect">
            <a:avLst/>
          </a:prstGeom>
        </p:spPr>
      </p:pic>
    </p:spTree>
    <p:extLst>
      <p:ext uri="{BB962C8B-B14F-4D97-AF65-F5344CB8AC3E}">
        <p14:creationId xmlns:p14="http://schemas.microsoft.com/office/powerpoint/2010/main" val="2676830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p:cNvPicPr>
            <a:picLocks noGrp="1" noChangeAspect="1"/>
          </p:cNvPicPr>
          <p:nvPr>
            <p:ph idx="1"/>
          </p:nvPr>
        </p:nvPicPr>
        <p:blipFill rotWithShape="1">
          <a:blip r:embed="rId4"/>
          <a:srcRect l="13904" t="18181" r="13079" b="12587"/>
          <a:stretch/>
        </p:blipFill>
        <p:spPr>
          <a:xfrm>
            <a:off x="1347537" y="1208690"/>
            <a:ext cx="8380738" cy="4572593"/>
          </a:xfrm>
          <a:prstGeom prst="rect">
            <a:avLst/>
          </a:prstGeom>
        </p:spPr>
      </p:pic>
    </p:spTree>
    <p:extLst>
      <p:ext uri="{BB962C8B-B14F-4D97-AF65-F5344CB8AC3E}">
        <p14:creationId xmlns:p14="http://schemas.microsoft.com/office/powerpoint/2010/main" val="3321724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p:cNvPicPr>
            <a:picLocks noGrp="1" noChangeAspect="1"/>
          </p:cNvPicPr>
          <p:nvPr>
            <p:ph idx="1"/>
          </p:nvPr>
        </p:nvPicPr>
        <p:blipFill rotWithShape="1">
          <a:blip r:embed="rId4"/>
          <a:srcRect l="13709" t="17769" r="13087" b="5917"/>
          <a:stretch/>
        </p:blipFill>
        <p:spPr>
          <a:xfrm>
            <a:off x="1357960" y="1325563"/>
            <a:ext cx="7834168" cy="4593974"/>
          </a:xfrm>
          <a:prstGeom prst="rect">
            <a:avLst/>
          </a:prstGeom>
        </p:spPr>
      </p:pic>
    </p:spTree>
    <p:extLst>
      <p:ext uri="{BB962C8B-B14F-4D97-AF65-F5344CB8AC3E}">
        <p14:creationId xmlns:p14="http://schemas.microsoft.com/office/powerpoint/2010/main" val="2788937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p:cNvPicPr>
            <a:picLocks noGrp="1" noChangeAspect="1"/>
          </p:cNvPicPr>
          <p:nvPr>
            <p:ph idx="1"/>
          </p:nvPr>
        </p:nvPicPr>
        <p:blipFill rotWithShape="1">
          <a:blip r:embed="rId4"/>
          <a:srcRect l="13916" t="18138" r="13916" b="5548"/>
          <a:stretch/>
        </p:blipFill>
        <p:spPr>
          <a:xfrm>
            <a:off x="1155032" y="1325563"/>
            <a:ext cx="7716252" cy="4589840"/>
          </a:xfrm>
          <a:prstGeom prst="rect">
            <a:avLst/>
          </a:prstGeom>
        </p:spPr>
      </p:pic>
    </p:spTree>
    <p:extLst>
      <p:ext uri="{BB962C8B-B14F-4D97-AF65-F5344CB8AC3E}">
        <p14:creationId xmlns:p14="http://schemas.microsoft.com/office/powerpoint/2010/main" val="4098254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000" dirty="0">
                <a:solidFill>
                  <a:schemeClr val="accent5">
                    <a:lumMod val="75000"/>
                  </a:schemeClr>
                </a:solidFill>
              </a:rPr>
              <a:t>5.a. C.A.I.A.C CONCLUSIONES GENERALES</a:t>
            </a:r>
          </a:p>
        </p:txBody>
      </p:sp>
      <p:pic>
        <p:nvPicPr>
          <p:cNvPr id="4"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8022" y="6011917"/>
            <a:ext cx="3386082" cy="55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p:cNvPicPr>
            <a:picLocks noChangeAspect="1"/>
          </p:cNvPicPr>
          <p:nvPr/>
        </p:nvPicPr>
        <p:blipFill rotWithShape="1">
          <a:blip r:embed="rId4"/>
          <a:srcRect l="26625" t="18000" r="29000" b="4666"/>
          <a:stretch/>
        </p:blipFill>
        <p:spPr>
          <a:xfrm>
            <a:off x="3864686" y="1432717"/>
            <a:ext cx="4955463" cy="4857750"/>
          </a:xfrm>
          <a:prstGeom prst="rect">
            <a:avLst/>
          </a:prstGeom>
        </p:spPr>
      </p:pic>
    </p:spTree>
    <p:extLst>
      <p:ext uri="{BB962C8B-B14F-4D97-AF65-F5344CB8AC3E}">
        <p14:creationId xmlns:p14="http://schemas.microsoft.com/office/powerpoint/2010/main" val="173433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4"/>
          <p:cNvPicPr>
            <a:picLocks noGrp="1" noChangeAspect="1"/>
          </p:cNvPicPr>
          <p:nvPr>
            <p:ph idx="1"/>
          </p:nvPr>
        </p:nvPicPr>
        <p:blipFill rotWithShape="1">
          <a:blip r:embed="rId4"/>
          <a:srcRect l="15575" t="22194" r="16612" b="11814"/>
          <a:stretch/>
        </p:blipFill>
        <p:spPr>
          <a:xfrm>
            <a:off x="705854" y="1298478"/>
            <a:ext cx="7972926" cy="4364386"/>
          </a:xfrm>
          <a:prstGeom prst="rect">
            <a:avLst/>
          </a:prstGeom>
        </p:spPr>
      </p:pic>
    </p:spTree>
    <p:extLst>
      <p:ext uri="{BB962C8B-B14F-4D97-AF65-F5344CB8AC3E}">
        <p14:creationId xmlns:p14="http://schemas.microsoft.com/office/powerpoint/2010/main" val="2085655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p:cNvPicPr>
            <a:picLocks noGrp="1" noChangeAspect="1"/>
          </p:cNvPicPr>
          <p:nvPr>
            <p:ph idx="1"/>
          </p:nvPr>
        </p:nvPicPr>
        <p:blipFill rotWithShape="1">
          <a:blip r:embed="rId4"/>
          <a:srcRect l="16195" t="19244" r="17029" b="6285"/>
          <a:stretch/>
        </p:blipFill>
        <p:spPr>
          <a:xfrm>
            <a:off x="1010653" y="1088017"/>
            <a:ext cx="7748337" cy="4860759"/>
          </a:xfrm>
          <a:prstGeom prst="rect">
            <a:avLst/>
          </a:prstGeom>
        </p:spPr>
      </p:pic>
    </p:spTree>
    <p:extLst>
      <p:ext uri="{BB962C8B-B14F-4D97-AF65-F5344CB8AC3E}">
        <p14:creationId xmlns:p14="http://schemas.microsoft.com/office/powerpoint/2010/main" val="2399575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p:cNvPicPr>
            <a:picLocks noGrp="1" noChangeAspect="1"/>
          </p:cNvPicPr>
          <p:nvPr>
            <p:ph idx="1"/>
          </p:nvPr>
        </p:nvPicPr>
        <p:blipFill rotWithShape="1">
          <a:blip r:embed="rId4"/>
          <a:srcRect l="16752" t="19906" r="19099" b="5953"/>
          <a:stretch/>
        </p:blipFill>
        <p:spPr>
          <a:xfrm>
            <a:off x="1777430" y="1208690"/>
            <a:ext cx="7274103" cy="4728921"/>
          </a:xfrm>
          <a:prstGeom prst="rect">
            <a:avLst/>
          </a:prstGeom>
        </p:spPr>
      </p:pic>
    </p:spTree>
    <p:extLst>
      <p:ext uri="{BB962C8B-B14F-4D97-AF65-F5344CB8AC3E}">
        <p14:creationId xmlns:p14="http://schemas.microsoft.com/office/powerpoint/2010/main" val="498669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4"/>
          <p:cNvPicPr>
            <a:picLocks noGrp="1" noChangeAspect="1"/>
          </p:cNvPicPr>
          <p:nvPr>
            <p:ph idx="1"/>
          </p:nvPr>
        </p:nvPicPr>
        <p:blipFill rotWithShape="1">
          <a:blip r:embed="rId4"/>
          <a:srcRect l="18080" t="17782" r="19231" b="5481"/>
          <a:stretch/>
        </p:blipFill>
        <p:spPr>
          <a:xfrm>
            <a:off x="1783982" y="1116223"/>
            <a:ext cx="6836036" cy="4707018"/>
          </a:xfrm>
          <a:prstGeom prst="rect">
            <a:avLst/>
          </a:prstGeom>
        </p:spPr>
      </p:pic>
    </p:spTree>
    <p:extLst>
      <p:ext uri="{BB962C8B-B14F-4D97-AF65-F5344CB8AC3E}">
        <p14:creationId xmlns:p14="http://schemas.microsoft.com/office/powerpoint/2010/main" val="246843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4"/>
          <p:cNvPicPr>
            <a:picLocks noGrp="1" noChangeAspect="1"/>
          </p:cNvPicPr>
          <p:nvPr>
            <p:ph idx="1"/>
          </p:nvPr>
        </p:nvPicPr>
        <p:blipFill rotWithShape="1">
          <a:blip r:embed="rId4"/>
          <a:srcRect l="16752" t="19435" r="17903" b="6188"/>
          <a:stretch/>
        </p:blipFill>
        <p:spPr>
          <a:xfrm>
            <a:off x="1376738" y="1173173"/>
            <a:ext cx="7459038" cy="4775603"/>
          </a:xfrm>
          <a:prstGeom prst="rect">
            <a:avLst/>
          </a:prstGeom>
        </p:spPr>
      </p:pic>
    </p:spTree>
    <p:extLst>
      <p:ext uri="{BB962C8B-B14F-4D97-AF65-F5344CB8AC3E}">
        <p14:creationId xmlns:p14="http://schemas.microsoft.com/office/powerpoint/2010/main" val="932716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4"/>
          <p:cNvPicPr>
            <a:picLocks noGrp="1" noChangeAspect="1"/>
          </p:cNvPicPr>
          <p:nvPr>
            <p:ph idx="1"/>
          </p:nvPr>
        </p:nvPicPr>
        <p:blipFill rotWithShape="1">
          <a:blip r:embed="rId4"/>
          <a:srcRect l="17151" t="18726" r="19496" b="6426"/>
          <a:stretch/>
        </p:blipFill>
        <p:spPr>
          <a:xfrm>
            <a:off x="1438382" y="1121450"/>
            <a:ext cx="7263829" cy="4827326"/>
          </a:xfrm>
          <a:prstGeom prst="rect">
            <a:avLst/>
          </a:prstGeom>
        </p:spPr>
      </p:pic>
    </p:spTree>
    <p:extLst>
      <p:ext uri="{BB962C8B-B14F-4D97-AF65-F5344CB8AC3E}">
        <p14:creationId xmlns:p14="http://schemas.microsoft.com/office/powerpoint/2010/main" val="4280894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contenido 4"/>
          <p:cNvPicPr>
            <a:picLocks noGrp="1" noChangeAspect="1"/>
          </p:cNvPicPr>
          <p:nvPr>
            <p:ph idx="1"/>
          </p:nvPr>
        </p:nvPicPr>
        <p:blipFill rotWithShape="1">
          <a:blip r:embed="rId4"/>
          <a:srcRect l="15424" t="17545" r="14184" b="6426"/>
          <a:stretch/>
        </p:blipFill>
        <p:spPr>
          <a:xfrm>
            <a:off x="934948" y="1078515"/>
            <a:ext cx="7931650" cy="4818851"/>
          </a:xfrm>
          <a:prstGeom prst="rect">
            <a:avLst/>
          </a:prstGeom>
        </p:spPr>
      </p:pic>
    </p:spTree>
    <p:extLst>
      <p:ext uri="{BB962C8B-B14F-4D97-AF65-F5344CB8AC3E}">
        <p14:creationId xmlns:p14="http://schemas.microsoft.com/office/powerpoint/2010/main" val="325008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5.i. Evaluación. Formatos. Grupo Heterogéneo (producto 12).</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4" name="Marcador de contenido 3"/>
          <p:cNvPicPr>
            <a:picLocks noGrp="1" noChangeAspect="1"/>
          </p:cNvPicPr>
          <p:nvPr>
            <p:ph idx="1"/>
          </p:nvPr>
        </p:nvPicPr>
        <p:blipFill rotWithShape="1">
          <a:blip r:embed="rId4"/>
          <a:srcRect l="16752" t="19906" r="19099" b="5953"/>
          <a:stretch/>
        </p:blipFill>
        <p:spPr>
          <a:xfrm>
            <a:off x="1777430" y="1208690"/>
            <a:ext cx="7274103" cy="4728921"/>
          </a:xfrm>
          <a:prstGeom prst="rect">
            <a:avLst/>
          </a:prstGeom>
        </p:spPr>
      </p:pic>
    </p:spTree>
    <p:extLst>
      <p:ext uri="{BB962C8B-B14F-4D97-AF65-F5344CB8AC3E}">
        <p14:creationId xmlns:p14="http://schemas.microsoft.com/office/powerpoint/2010/main" val="4240524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l="13294" t="22168" r="16612" b="7389"/>
          <a:stretch/>
        </p:blipFill>
        <p:spPr>
          <a:xfrm>
            <a:off x="1363579" y="786368"/>
            <a:ext cx="9529011" cy="5386709"/>
          </a:xfrm>
          <a:prstGeom prst="rect">
            <a:avLst/>
          </a:prstGeom>
        </p:spPr>
      </p:pic>
      <p:pic>
        <p:nvPicPr>
          <p:cNvPr id="5" name="Imagen 4"/>
          <p:cNvPicPr>
            <a:picLocks noChangeAspect="1"/>
          </p:cNvPicPr>
          <p:nvPr/>
        </p:nvPicPr>
        <p:blipFill>
          <a:blip r:embed="rId3"/>
          <a:stretch>
            <a:fillRect/>
          </a:stretch>
        </p:blipFill>
        <p:spPr>
          <a:xfrm>
            <a:off x="333544" y="6173077"/>
            <a:ext cx="2060069" cy="340875"/>
          </a:xfrm>
          <a:prstGeom prst="rect">
            <a:avLst/>
          </a:prstGeom>
        </p:spPr>
      </p:pic>
      <p:pic>
        <p:nvPicPr>
          <p:cNvPr id="6"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233072" y="259285"/>
            <a:ext cx="5895012" cy="369332"/>
          </a:xfrm>
          <a:prstGeom prst="rect">
            <a:avLst/>
          </a:prstGeom>
        </p:spPr>
        <p:txBody>
          <a:bodyPr wrap="none">
            <a:spAutoFit/>
          </a:bodyPr>
          <a:lstStyle/>
          <a:p>
            <a:r>
              <a:rPr lang="es-MX" dirty="0">
                <a:solidFill>
                  <a:schemeClr val="accent5">
                    <a:lumMod val="75000"/>
                  </a:schemeClr>
                </a:solidFill>
              </a:rPr>
              <a:t>5.i. Evaluación. Formatos. Grupo Heterogéneo (producto 12).</a:t>
            </a:r>
            <a:endParaRPr lang="es-MX" dirty="0"/>
          </a:p>
        </p:txBody>
      </p:sp>
    </p:spTree>
    <p:extLst>
      <p:ext uri="{BB962C8B-B14F-4D97-AF65-F5344CB8AC3E}">
        <p14:creationId xmlns:p14="http://schemas.microsoft.com/office/powerpoint/2010/main" val="1683420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46247" y="6216562"/>
            <a:ext cx="1771311" cy="293095"/>
          </a:xfrm>
          <a:prstGeom prst="rect">
            <a:avLst/>
          </a:prstGeom>
        </p:spPr>
      </p:pic>
      <p:pic>
        <p:nvPicPr>
          <p:cNvPr id="3"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39477" y="286199"/>
            <a:ext cx="7842660" cy="369332"/>
          </a:xfrm>
          <a:prstGeom prst="rect">
            <a:avLst/>
          </a:prstGeom>
        </p:spPr>
        <p:txBody>
          <a:bodyPr wrap="none">
            <a:spAutoFit/>
          </a:bodyPr>
          <a:lstStyle/>
          <a:p>
            <a:r>
              <a:rPr lang="es-MX" dirty="0">
                <a:solidFill>
                  <a:schemeClr val="accent5">
                    <a:lumMod val="75000"/>
                  </a:schemeClr>
                </a:solidFill>
              </a:rPr>
              <a:t>5.i. Evaluación. Formatos. Grupo Heterogéneo (producto 12). Diagrama de GANTT</a:t>
            </a:r>
            <a:endParaRPr lang="es-MX" dirty="0"/>
          </a:p>
        </p:txBody>
      </p:sp>
      <p:pic>
        <p:nvPicPr>
          <p:cNvPr id="6" name="Imagen 5"/>
          <p:cNvPicPr>
            <a:picLocks noChangeAspect="1"/>
          </p:cNvPicPr>
          <p:nvPr/>
        </p:nvPicPr>
        <p:blipFill rotWithShape="1">
          <a:blip r:embed="rId4"/>
          <a:srcRect t="5907" r="15175" b="8167"/>
          <a:stretch/>
        </p:blipFill>
        <p:spPr>
          <a:xfrm>
            <a:off x="439476" y="822134"/>
            <a:ext cx="9265997" cy="5279798"/>
          </a:xfrm>
          <a:prstGeom prst="rect">
            <a:avLst/>
          </a:prstGeom>
        </p:spPr>
      </p:pic>
    </p:spTree>
    <p:extLst>
      <p:ext uri="{BB962C8B-B14F-4D97-AF65-F5344CB8AC3E}">
        <p14:creationId xmlns:p14="http://schemas.microsoft.com/office/powerpoint/2010/main" val="2589180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8022" y="6011917"/>
            <a:ext cx="3386082" cy="55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p:cNvPicPr>
            <a:picLocks noChangeAspect="1"/>
          </p:cNvPicPr>
          <p:nvPr/>
        </p:nvPicPr>
        <p:blipFill rotWithShape="1">
          <a:blip r:embed="rId4"/>
          <a:srcRect l="26750" t="18666" r="29125" b="4889"/>
          <a:stretch/>
        </p:blipFill>
        <p:spPr>
          <a:xfrm>
            <a:off x="3250916" y="470865"/>
            <a:ext cx="6026434" cy="5872785"/>
          </a:xfrm>
          <a:prstGeom prst="rect">
            <a:avLst/>
          </a:prstGeom>
        </p:spPr>
      </p:pic>
    </p:spTree>
    <p:extLst>
      <p:ext uri="{BB962C8B-B14F-4D97-AF65-F5344CB8AC3E}">
        <p14:creationId xmlns:p14="http://schemas.microsoft.com/office/powerpoint/2010/main" val="952998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000991" y="6262912"/>
            <a:ext cx="1771311" cy="293095"/>
          </a:xfrm>
          <a:prstGeom prst="rect">
            <a:avLst/>
          </a:prstGeom>
        </p:spPr>
      </p:pic>
      <p:pic>
        <p:nvPicPr>
          <p:cNvPr id="3"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39477" y="286199"/>
            <a:ext cx="8004499" cy="369332"/>
          </a:xfrm>
          <a:prstGeom prst="rect">
            <a:avLst/>
          </a:prstGeom>
        </p:spPr>
        <p:txBody>
          <a:bodyPr wrap="none">
            <a:spAutoFit/>
          </a:bodyPr>
          <a:lstStyle/>
          <a:p>
            <a:r>
              <a:rPr lang="es-MX" dirty="0">
                <a:solidFill>
                  <a:schemeClr val="accent5">
                    <a:lumMod val="75000"/>
                  </a:schemeClr>
                </a:solidFill>
              </a:rPr>
              <a:t>5.i. Evaluación. Formatos. Grupo Heterogéneo (producto 12). Rúbrica de evaluación</a:t>
            </a:r>
            <a:endParaRPr lang="es-MX" dirty="0"/>
          </a:p>
        </p:txBody>
      </p:sp>
      <p:pic>
        <p:nvPicPr>
          <p:cNvPr id="5" name="Imagen 4"/>
          <p:cNvPicPr>
            <a:picLocks noChangeAspect="1"/>
          </p:cNvPicPr>
          <p:nvPr/>
        </p:nvPicPr>
        <p:blipFill rotWithShape="1">
          <a:blip r:embed="rId4"/>
          <a:srcRect l="20346" t="20021" r="23050" b="11216"/>
          <a:stretch/>
        </p:blipFill>
        <p:spPr>
          <a:xfrm>
            <a:off x="624890" y="793562"/>
            <a:ext cx="8432846" cy="5762445"/>
          </a:xfrm>
          <a:prstGeom prst="rect">
            <a:avLst/>
          </a:prstGeom>
        </p:spPr>
      </p:pic>
    </p:spTree>
    <p:extLst>
      <p:ext uri="{BB962C8B-B14F-4D97-AF65-F5344CB8AC3E}">
        <p14:creationId xmlns:p14="http://schemas.microsoft.com/office/powerpoint/2010/main" val="34829106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0000991" y="6262912"/>
            <a:ext cx="1771311" cy="293095"/>
          </a:xfrm>
          <a:prstGeom prst="rect">
            <a:avLst/>
          </a:prstGeom>
        </p:spPr>
      </p:pic>
      <p:pic>
        <p:nvPicPr>
          <p:cNvPr id="3"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39477" y="286199"/>
            <a:ext cx="8004499" cy="369332"/>
          </a:xfrm>
          <a:prstGeom prst="rect">
            <a:avLst/>
          </a:prstGeom>
        </p:spPr>
        <p:txBody>
          <a:bodyPr wrap="none">
            <a:spAutoFit/>
          </a:bodyPr>
          <a:lstStyle/>
          <a:p>
            <a:r>
              <a:rPr lang="es-MX" dirty="0">
                <a:solidFill>
                  <a:schemeClr val="accent5">
                    <a:lumMod val="75000"/>
                  </a:schemeClr>
                </a:solidFill>
              </a:rPr>
              <a:t>5.i. Evaluación. Formatos. Grupo Heterogéneo (producto 12). Rúbrica de evaluación</a:t>
            </a:r>
            <a:endParaRPr lang="es-MX" dirty="0"/>
          </a:p>
        </p:txBody>
      </p:sp>
      <p:pic>
        <p:nvPicPr>
          <p:cNvPr id="6" name="Imagen 5"/>
          <p:cNvPicPr>
            <a:picLocks noChangeAspect="1"/>
          </p:cNvPicPr>
          <p:nvPr/>
        </p:nvPicPr>
        <p:blipFill rotWithShape="1">
          <a:blip r:embed="rId4"/>
          <a:srcRect l="21099" t="26897" r="23146" b="4508"/>
          <a:stretch/>
        </p:blipFill>
        <p:spPr>
          <a:xfrm>
            <a:off x="638354" y="883006"/>
            <a:ext cx="8197414" cy="5673001"/>
          </a:xfrm>
          <a:prstGeom prst="rect">
            <a:avLst/>
          </a:prstGeom>
        </p:spPr>
      </p:pic>
    </p:spTree>
    <p:extLst>
      <p:ext uri="{BB962C8B-B14F-4D97-AF65-F5344CB8AC3E}">
        <p14:creationId xmlns:p14="http://schemas.microsoft.com/office/powerpoint/2010/main" val="2772147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8294077" cy="1325563"/>
          </a:xfrm>
        </p:spPr>
        <p:txBody>
          <a:bodyPr>
            <a:normAutofit/>
          </a:bodyPr>
          <a:lstStyle/>
          <a:p>
            <a:r>
              <a:rPr lang="es-MX" sz="3600" dirty="0">
                <a:solidFill>
                  <a:schemeClr val="accent5">
                    <a:lumMod val="75000"/>
                  </a:schemeClr>
                </a:solidFill>
              </a:rPr>
              <a:t>Fotografías 3ra. sesión</a:t>
            </a:r>
          </a:p>
        </p:txBody>
      </p:sp>
      <p:pic>
        <p:nvPicPr>
          <p:cNvPr id="9" name="Imagen 8"/>
          <p:cNvPicPr>
            <a:picLocks noChangeAspect="1"/>
          </p:cNvPicPr>
          <p:nvPr/>
        </p:nvPicPr>
        <p:blipFill>
          <a:blip r:embed="rId2"/>
          <a:stretch>
            <a:fillRect/>
          </a:stretch>
        </p:blipFill>
        <p:spPr>
          <a:xfrm>
            <a:off x="346247" y="5948776"/>
            <a:ext cx="3389670" cy="560881"/>
          </a:xfrm>
          <a:prstGeom prst="rect">
            <a:avLst/>
          </a:prstGeom>
        </p:spPr>
      </p:pic>
      <p:pic>
        <p:nvPicPr>
          <p:cNvPr id="10"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15" name="Marcador de contenido 14">
            <a:extLst>
              <a:ext uri="{FF2B5EF4-FFF2-40B4-BE49-F238E27FC236}">
                <a16:creationId xmlns:a16="http://schemas.microsoft.com/office/drawing/2014/main" id="{0014AB84-C8DB-A044-871C-0BAFA74FAF0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246" y="1084875"/>
            <a:ext cx="6202728" cy="4652046"/>
          </a:xfrm>
        </p:spPr>
      </p:pic>
      <p:pic>
        <p:nvPicPr>
          <p:cNvPr id="17" name="Imagen 16">
            <a:extLst>
              <a:ext uri="{FF2B5EF4-FFF2-40B4-BE49-F238E27FC236}">
                <a16:creationId xmlns:a16="http://schemas.microsoft.com/office/drawing/2014/main" id="{5687A6D3-F432-0C40-8C8B-FBDBEEE7CF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7457" y="1752804"/>
            <a:ext cx="5024974" cy="3768731"/>
          </a:xfrm>
          <a:prstGeom prst="rect">
            <a:avLst/>
          </a:prstGeom>
        </p:spPr>
      </p:pic>
    </p:spTree>
    <p:extLst>
      <p:ext uri="{BB962C8B-B14F-4D97-AF65-F5344CB8AC3E}">
        <p14:creationId xmlns:p14="http://schemas.microsoft.com/office/powerpoint/2010/main" val="20710497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81049" y="139699"/>
            <a:ext cx="11172825" cy="6581776"/>
          </a:xfrm>
        </p:spPr>
        <p:txBody>
          <a:bodyPr>
            <a:normAutofit fontScale="25000" lnSpcReduction="20000"/>
          </a:bodyPr>
          <a:lstStyle/>
          <a:p>
            <a:pPr marL="0" indent="0">
              <a:buNone/>
            </a:pPr>
            <a:r>
              <a:rPr lang="es-MX" sz="14400" dirty="0">
                <a:solidFill>
                  <a:schemeClr val="accent5">
                    <a:lumMod val="75000"/>
                  </a:schemeClr>
                </a:solidFill>
                <a:latin typeface="+mj-lt"/>
                <a:ea typeface="+mj-ea"/>
                <a:cs typeface="+mj-cs"/>
              </a:rPr>
              <a:t> </a:t>
            </a:r>
            <a:r>
              <a:rPr lang="es-MX" sz="12800" dirty="0">
                <a:solidFill>
                  <a:schemeClr val="accent5">
                    <a:lumMod val="75000"/>
                  </a:schemeClr>
                </a:solidFill>
                <a:latin typeface="+mj-lt"/>
                <a:ea typeface="+mj-ea"/>
                <a:cs typeface="+mj-cs"/>
              </a:rPr>
              <a:t>5.i. Lista de pasos para realizar una infografía digital (Producto 13).</a:t>
            </a:r>
          </a:p>
          <a:p>
            <a:pPr marL="0" indent="0">
              <a:buNone/>
            </a:pPr>
            <a:r>
              <a:rPr lang="es-MX" b="1" dirty="0"/>
              <a:t>1.</a:t>
            </a:r>
            <a:r>
              <a:rPr lang="es-MX" dirty="0"/>
              <a:t> </a:t>
            </a:r>
            <a:r>
              <a:rPr lang="es-MX" sz="4200" dirty="0"/>
              <a:t> </a:t>
            </a:r>
            <a:r>
              <a:rPr lang="es-MX" sz="4400" dirty="0"/>
              <a:t>Elegir un tema que capte la atención de la audiencia. Puede consistir en una explicación, datos estadísticos, resumen de un documento, etc.</a:t>
            </a:r>
          </a:p>
          <a:p>
            <a:pPr marL="0" indent="0">
              <a:buNone/>
            </a:pPr>
            <a:r>
              <a:rPr lang="es-MX" sz="4400" dirty="0"/>
              <a:t>2. Investigar y recolectar toda la información (estadísticas, imágenes, artículos). Ésta puede ser de propia autoría u obtenerse mediante la indagación, siempre y cuando se haga mención de las fuentes utilizadas.</a:t>
            </a:r>
          </a:p>
          <a:p>
            <a:pPr marL="0" indent="0">
              <a:buNone/>
            </a:pPr>
            <a:r>
              <a:rPr lang="es-MX" sz="4200" dirty="0"/>
              <a:t>Es importante ir registrando las fuentes de información y validar las mismas.</a:t>
            </a:r>
          </a:p>
          <a:p>
            <a:pPr marL="0" indent="0">
              <a:buNone/>
            </a:pPr>
            <a:r>
              <a:rPr lang="es-MX" sz="4200" b="1" dirty="0"/>
              <a:t>3.</a:t>
            </a:r>
            <a:r>
              <a:rPr lang="es-MX" sz="4200" dirty="0"/>
              <a:t> Sintetizar la información relevante y útil relativa al tema a tratar, eliminando lo innecesario. Filtrar aquella que es novedosa, sorprendente o relevante. Hay que recordar que, al utilizar poco texto, se incrementará la probabilidad de que las personas lo lean.</a:t>
            </a:r>
          </a:p>
          <a:p>
            <a:pPr marL="0" indent="0">
              <a:buNone/>
            </a:pPr>
            <a:r>
              <a:rPr lang="es-MX" sz="4200" b="1" dirty="0"/>
              <a:t>4.</a:t>
            </a:r>
            <a:r>
              <a:rPr lang="es-MX" sz="4200" dirty="0"/>
              <a:t> Jerarquizar la información por su relevancia.</a:t>
            </a:r>
          </a:p>
          <a:p>
            <a:pPr marL="0" indent="0">
              <a:buNone/>
            </a:pPr>
            <a:r>
              <a:rPr lang="es-MX" sz="4200" b="1" dirty="0"/>
              <a:t>5.</a:t>
            </a:r>
            <a:r>
              <a:rPr lang="es-MX" sz="4200" dirty="0"/>
              <a:t> Establecer conexiones, es decir, conceptualizar los elementos para que tengan relación unos con otros y así facilitar la interpretación.</a:t>
            </a:r>
          </a:p>
          <a:p>
            <a:pPr marL="0" indent="0">
              <a:buNone/>
            </a:pPr>
            <a:r>
              <a:rPr lang="es-MX" sz="4200" b="1" dirty="0"/>
              <a:t>6.</a:t>
            </a:r>
            <a:r>
              <a:rPr lang="es-MX" sz="4200" dirty="0"/>
              <a:t> Elegir el tipo de infografía por elaborar: descriptiva, secuencial, estadística, geográfica, de decisión, interactiva o jerárquica.</a:t>
            </a:r>
          </a:p>
          <a:p>
            <a:pPr marL="0" indent="0">
              <a:buNone/>
            </a:pPr>
            <a:r>
              <a:rPr lang="es-MX" sz="4200" b="1" dirty="0"/>
              <a:t>7.</a:t>
            </a:r>
            <a:r>
              <a:rPr lang="es-MX" sz="4200" dirty="0"/>
              <a:t> Elaborar un borrador considerado:</a:t>
            </a:r>
          </a:p>
          <a:p>
            <a:pPr marL="457200" lvl="1" indent="0">
              <a:buNone/>
            </a:pPr>
            <a:r>
              <a:rPr lang="es-MX" sz="3800" b="1" dirty="0"/>
              <a:t>a)    </a:t>
            </a:r>
            <a:r>
              <a:rPr lang="es-MX" sz="3800" dirty="0"/>
              <a:t>un estilo original y título atractivo</a:t>
            </a:r>
          </a:p>
          <a:p>
            <a:pPr marL="457200" lvl="1" indent="0">
              <a:buNone/>
            </a:pPr>
            <a:r>
              <a:rPr lang="es-MX" sz="3800" b="1" dirty="0"/>
              <a:t>b)    </a:t>
            </a:r>
            <a:r>
              <a:rPr lang="es-MX" sz="3800" dirty="0"/>
              <a:t>la conexión o integración de los datos</a:t>
            </a:r>
          </a:p>
          <a:p>
            <a:pPr marL="457200" lvl="1" indent="0">
              <a:buNone/>
            </a:pPr>
            <a:r>
              <a:rPr lang="es-MX" sz="3800" b="1" dirty="0"/>
              <a:t>c)     </a:t>
            </a:r>
            <a:r>
              <a:rPr lang="es-MX" sz="3800" dirty="0"/>
              <a:t>el tamaño, tipo y nitidez de las imágenes (los sitios</a:t>
            </a:r>
            <a:r>
              <a:rPr lang="es-MX" sz="3800" dirty="0">
                <a:hlinkClick r:id="rId2"/>
              </a:rPr>
              <a:t> </a:t>
            </a:r>
            <a:r>
              <a:rPr lang="es-MX" sz="3800" u="sng" dirty="0">
                <a:hlinkClick r:id="rId2"/>
              </a:rPr>
              <a:t>http://iconarchive.com</a:t>
            </a:r>
            <a:r>
              <a:rPr lang="es-MX" sz="3800" dirty="0"/>
              <a:t> y</a:t>
            </a:r>
            <a:r>
              <a:rPr lang="es-MX" sz="3800" dirty="0">
                <a:hlinkClick r:id="rId3"/>
              </a:rPr>
              <a:t> </a:t>
            </a:r>
            <a:r>
              <a:rPr lang="es-MX" sz="3800" u="sng" dirty="0">
                <a:hlinkClick r:id="rId3"/>
              </a:rPr>
              <a:t>http://kisspng.com</a:t>
            </a:r>
            <a:r>
              <a:rPr lang="es-MX" sz="3800" dirty="0"/>
              <a:t> contienen material de buena calidad y libre de derechos de autor)</a:t>
            </a:r>
          </a:p>
          <a:p>
            <a:pPr marL="457200" lvl="1" indent="0">
              <a:buNone/>
            </a:pPr>
            <a:r>
              <a:rPr lang="es-MX" sz="3800" b="1" dirty="0"/>
              <a:t>d)    </a:t>
            </a:r>
            <a:r>
              <a:rPr lang="es-MX" sz="3800" dirty="0"/>
              <a:t>la paleta de colores por usar (una herramienta que facilita la selección es</a:t>
            </a:r>
            <a:r>
              <a:rPr lang="es-MX" sz="3800" dirty="0">
                <a:hlinkClick r:id="rId4"/>
              </a:rPr>
              <a:t> </a:t>
            </a:r>
            <a:r>
              <a:rPr lang="es-MX" sz="3800" u="sng" dirty="0">
                <a:hlinkClick r:id="rId4"/>
              </a:rPr>
              <a:t>http://color.adobe.com</a:t>
            </a:r>
            <a:r>
              <a:rPr lang="es-MX" sz="3800" dirty="0"/>
              <a:t>)</a:t>
            </a:r>
          </a:p>
          <a:p>
            <a:pPr marL="457200" lvl="1" indent="0">
              <a:buNone/>
            </a:pPr>
            <a:r>
              <a:rPr lang="es-MX" sz="3800" b="1" dirty="0"/>
              <a:t>e)    </a:t>
            </a:r>
            <a:r>
              <a:rPr lang="es-MX" sz="3800" dirty="0"/>
              <a:t>el estilo de los gráficos</a:t>
            </a:r>
          </a:p>
          <a:p>
            <a:pPr marL="457200" lvl="1" indent="0">
              <a:buNone/>
            </a:pPr>
            <a:r>
              <a:rPr lang="es-MX" sz="3800" b="1" dirty="0"/>
              <a:t>f)     </a:t>
            </a:r>
            <a:r>
              <a:rPr lang="es-MX" sz="3800" dirty="0"/>
              <a:t>la tipografía (se recomienda un uso creativo de fuentes y tamaños de letras)</a:t>
            </a:r>
          </a:p>
          <a:p>
            <a:pPr marL="457200" lvl="1" indent="0">
              <a:buNone/>
            </a:pPr>
            <a:r>
              <a:rPr lang="es-MX" sz="3800" b="1" dirty="0"/>
              <a:t>g)    </a:t>
            </a:r>
            <a:r>
              <a:rPr lang="es-MX" sz="3800" dirty="0"/>
              <a:t>las dimensiones</a:t>
            </a:r>
          </a:p>
          <a:p>
            <a:pPr marL="0" indent="0">
              <a:buNone/>
            </a:pPr>
            <a:r>
              <a:rPr lang="es-MX" sz="4200" dirty="0"/>
              <a:t>Un programa en línea para elaborar bosquejos de un diseño se encuentra disponible en</a:t>
            </a:r>
            <a:r>
              <a:rPr lang="es-MX" sz="4200" dirty="0">
                <a:hlinkClick r:id="rId5"/>
              </a:rPr>
              <a:t> </a:t>
            </a:r>
            <a:r>
              <a:rPr lang="es-MX" sz="4200" u="sng" dirty="0">
                <a:hlinkClick r:id="rId5"/>
              </a:rPr>
              <a:t>http://mockflow.com</a:t>
            </a:r>
            <a:r>
              <a:rPr lang="es-MX" sz="4200" dirty="0"/>
              <a:t>.</a:t>
            </a:r>
          </a:p>
          <a:p>
            <a:pPr marL="0" indent="0">
              <a:buNone/>
            </a:pPr>
            <a:r>
              <a:rPr lang="es-MX" sz="4200" dirty="0"/>
              <a:t>Planificar un buen diseño de diagramación y procurar la legibilidad de la tipografía elegida permitirán una lectura rápida.</a:t>
            </a:r>
          </a:p>
          <a:p>
            <a:pPr marL="0" indent="0">
              <a:buNone/>
            </a:pPr>
            <a:r>
              <a:rPr lang="es-MX" sz="4200" b="1" dirty="0"/>
              <a:t>8.</a:t>
            </a:r>
            <a:r>
              <a:rPr lang="es-MX" sz="4200" dirty="0"/>
              <a:t> Diseñar la infografía en un programa de diseño (Photoshop, Ilustrador) o herramientas en línea (</a:t>
            </a:r>
            <a:r>
              <a:rPr lang="es-MX" sz="4200" u="sng" dirty="0">
                <a:hlinkClick r:id="rId6"/>
              </a:rPr>
              <a:t>http://</a:t>
            </a:r>
            <a:r>
              <a:rPr lang="es-MX" sz="4200" i="1" u="sng" dirty="0">
                <a:hlinkClick r:id="rId6"/>
              </a:rPr>
              <a:t>visual.ly</a:t>
            </a:r>
            <a:r>
              <a:rPr lang="es-MX" sz="4200" dirty="0"/>
              <a:t>,</a:t>
            </a:r>
            <a:r>
              <a:rPr lang="es-MX" sz="4200" dirty="0">
                <a:hlinkClick r:id="rId7"/>
              </a:rPr>
              <a:t> </a:t>
            </a:r>
            <a:r>
              <a:rPr lang="es-MX" sz="4200" u="sng" dirty="0">
                <a:hlinkClick r:id="rId7"/>
              </a:rPr>
              <a:t>http://</a:t>
            </a:r>
            <a:r>
              <a:rPr lang="es-MX" sz="4200" i="1" u="sng" dirty="0">
                <a:hlinkClick r:id="rId7"/>
              </a:rPr>
              <a:t>piktochart.com</a:t>
            </a:r>
            <a:r>
              <a:rPr lang="es-MX" sz="4200" dirty="0"/>
              <a:t>,</a:t>
            </a:r>
            <a:r>
              <a:rPr lang="es-MX" sz="4200" dirty="0">
                <a:hlinkClick r:id="rId8"/>
              </a:rPr>
              <a:t> </a:t>
            </a:r>
            <a:r>
              <a:rPr lang="es-MX" sz="4200" u="sng" dirty="0">
                <a:hlinkClick r:id="rId8"/>
              </a:rPr>
              <a:t>http://</a:t>
            </a:r>
            <a:r>
              <a:rPr lang="es-MX" sz="4200" i="1" u="sng" dirty="0">
                <a:hlinkClick r:id="rId8"/>
              </a:rPr>
              <a:t>infogram.com</a:t>
            </a:r>
            <a:r>
              <a:rPr lang="es-MX" sz="4200" dirty="0"/>
              <a:t>,</a:t>
            </a:r>
            <a:r>
              <a:rPr lang="es-MX" sz="4200" dirty="0">
                <a:hlinkClick r:id="rId9"/>
              </a:rPr>
              <a:t> </a:t>
            </a:r>
            <a:r>
              <a:rPr lang="es-MX" sz="4200" u="sng" dirty="0">
                <a:hlinkClick r:id="rId9"/>
              </a:rPr>
              <a:t>http://canva.com</a:t>
            </a:r>
            <a:r>
              <a:rPr lang="es-MX" sz="4200" dirty="0"/>
              <a:t>,</a:t>
            </a:r>
            <a:r>
              <a:rPr lang="es-MX" sz="4200" dirty="0">
                <a:hlinkClick r:id="rId10"/>
              </a:rPr>
              <a:t> </a:t>
            </a:r>
            <a:r>
              <a:rPr lang="es-MX" sz="4200" u="sng" dirty="0">
                <a:hlinkClick r:id="rId10"/>
              </a:rPr>
              <a:t>http://</a:t>
            </a:r>
            <a:r>
              <a:rPr lang="es-MX" sz="4200" i="1" u="sng" dirty="0">
                <a:hlinkClick r:id="rId10"/>
              </a:rPr>
              <a:t>easel.ly</a:t>
            </a:r>
            <a:r>
              <a:rPr lang="es-MX" sz="4200" i="1" dirty="0"/>
              <a:t>,</a:t>
            </a:r>
            <a:r>
              <a:rPr lang="es-MX" sz="4200" i="1" dirty="0">
                <a:hlinkClick r:id="rId11"/>
              </a:rPr>
              <a:t> </a:t>
            </a:r>
            <a:r>
              <a:rPr lang="es-MX" sz="4200" i="1" u="sng" dirty="0">
                <a:hlinkClick r:id="rId11"/>
              </a:rPr>
              <a:t>http://wordle.net</a:t>
            </a:r>
            <a:r>
              <a:rPr lang="es-MX" sz="4200" i="1" dirty="0"/>
              <a:t>)</a:t>
            </a:r>
            <a:r>
              <a:rPr lang="es-MX" sz="4200" dirty="0"/>
              <a:t>. En los casos que así se requiera, no hay que olvidar guardar los cambios periódicamente, ya que la inestabilidad de la red inalámbrica o el software pudiese implicar la pérdida del trabajo realizado.</a:t>
            </a:r>
          </a:p>
          <a:p>
            <a:pPr marL="0" indent="0">
              <a:buNone/>
            </a:pPr>
            <a:r>
              <a:rPr lang="es-MX" sz="4200" b="1" dirty="0"/>
              <a:t>9.</a:t>
            </a:r>
            <a:r>
              <a:rPr lang="es-MX" sz="4200" dirty="0"/>
              <a:t> Citar correctamente todas las fuentes de las cuales se extrajo la información para crear la infografía.</a:t>
            </a:r>
          </a:p>
          <a:p>
            <a:pPr marL="0" indent="0">
              <a:buNone/>
            </a:pPr>
            <a:r>
              <a:rPr lang="es-MX" sz="4200" b="1" dirty="0"/>
              <a:t>11.</a:t>
            </a:r>
            <a:r>
              <a:rPr lang="es-MX" sz="4200" dirty="0"/>
              <a:t> Revisar todos los elementos antes mencionados y hacer las mejoras necesarias.</a:t>
            </a:r>
          </a:p>
          <a:p>
            <a:pPr marL="0" indent="0">
              <a:buNone/>
            </a:pPr>
            <a:r>
              <a:rPr lang="es-MX" sz="4200" dirty="0"/>
              <a:t>Una cuidadosa revisión de la ortografía y gramática es fundamental. De ser posible, se deben pedir opiniones para saber si el diseño general es atractivo y, el contenido, claro.</a:t>
            </a:r>
          </a:p>
          <a:p>
            <a:pPr marL="0" indent="0">
              <a:buNone/>
            </a:pPr>
            <a:r>
              <a:rPr lang="es-MX" sz="4200" b="1" dirty="0"/>
              <a:t>12.</a:t>
            </a:r>
            <a:r>
              <a:rPr lang="es-MX" sz="4200" dirty="0"/>
              <a:t> Publicar o difundir la infografía. Se puede considerar su publicación en algún medio electrónico o red social para medir su impacto o éxito mediante el número de comentarios positivos o personas que la hayan compartido.</a:t>
            </a:r>
          </a:p>
          <a:p>
            <a:pPr marL="0" indent="0">
              <a:buNone/>
            </a:pPr>
            <a:br>
              <a:rPr lang="es-MX" sz="1000" dirty="0"/>
            </a:br>
            <a:endParaRPr lang="es-MX" sz="1000" dirty="0"/>
          </a:p>
        </p:txBody>
      </p:sp>
      <p:sp>
        <p:nvSpPr>
          <p:cNvPr id="4" name="Marcador de número de diapositiva 3"/>
          <p:cNvSpPr>
            <a:spLocks noGrp="1"/>
          </p:cNvSpPr>
          <p:nvPr>
            <p:ph type="sldNum" sz="quarter" idx="12"/>
          </p:nvPr>
        </p:nvSpPr>
        <p:spPr/>
        <p:txBody>
          <a:bodyPr/>
          <a:lstStyle/>
          <a:p>
            <a:fld id="{B47BB054-2741-4F20-98C5-4195ECA54FBA}" type="slidenum">
              <a:rPr lang="es-MX" smtClean="0"/>
              <a:t>53</a:t>
            </a:fld>
            <a:endParaRPr lang="es-MX"/>
          </a:p>
        </p:txBody>
      </p:sp>
      <p:pic>
        <p:nvPicPr>
          <p:cNvPr id="5" name="Imagen 4">
            <a:extLst>
              <a:ext uri="{FF2B5EF4-FFF2-40B4-BE49-F238E27FC236}">
                <a16:creationId xmlns:a16="http://schemas.microsoft.com/office/drawing/2014/main" id="{3838A305-B6E8-0F44-B66F-B34FC59C4894}"/>
              </a:ext>
            </a:extLst>
          </p:cNvPr>
          <p:cNvPicPr>
            <a:picLocks noChangeAspect="1"/>
          </p:cNvPicPr>
          <p:nvPr/>
        </p:nvPicPr>
        <p:blipFill>
          <a:blip r:embed="rId12"/>
          <a:stretch>
            <a:fillRect/>
          </a:stretch>
        </p:blipFill>
        <p:spPr>
          <a:xfrm>
            <a:off x="0" y="6258471"/>
            <a:ext cx="3389670" cy="560881"/>
          </a:xfrm>
          <a:prstGeom prst="rect">
            <a:avLst/>
          </a:prstGeom>
        </p:spPr>
      </p:pic>
    </p:spTree>
    <p:extLst>
      <p:ext uri="{BB962C8B-B14F-4D97-AF65-F5344CB8AC3E}">
        <p14:creationId xmlns:p14="http://schemas.microsoft.com/office/powerpoint/2010/main" val="25218717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2041742" cy="6858000"/>
          </a:xfrm>
        </p:spPr>
        <p:txBody>
          <a:bodyPr>
            <a:normAutofit/>
          </a:bodyPr>
          <a:lstStyle/>
          <a:p>
            <a:r>
              <a:rPr lang="es-MX" sz="3600" dirty="0">
                <a:solidFill>
                  <a:schemeClr val="accent5">
                    <a:lumMod val="75000"/>
                  </a:schemeClr>
                </a:solidFill>
              </a:rPr>
              <a:t>5.i. Infografía digital (Producto 14).</a:t>
            </a:r>
            <a:endParaRPr lang="es-MX" sz="3600" dirty="0"/>
          </a:p>
        </p:txBody>
      </p:sp>
      <p:pic>
        <p:nvPicPr>
          <p:cNvPr id="4" name="Imagen 3">
            <a:extLst>
              <a:ext uri="{FF2B5EF4-FFF2-40B4-BE49-F238E27FC236}">
                <a16:creationId xmlns:a16="http://schemas.microsoft.com/office/drawing/2014/main" id="{C173AF8C-2BD1-1E40-8FA5-0F8422B0281D}"/>
              </a:ext>
            </a:extLst>
          </p:cNvPr>
          <p:cNvPicPr>
            <a:picLocks noChangeAspect="1"/>
          </p:cNvPicPr>
          <p:nvPr/>
        </p:nvPicPr>
        <p:blipFill>
          <a:blip r:embed="rId2"/>
          <a:stretch>
            <a:fillRect/>
          </a:stretch>
        </p:blipFill>
        <p:spPr>
          <a:xfrm>
            <a:off x="0" y="6297119"/>
            <a:ext cx="3389670" cy="560881"/>
          </a:xfrm>
          <a:prstGeom prst="rect">
            <a:avLst/>
          </a:prstGeom>
        </p:spPr>
      </p:pic>
      <p:pic>
        <p:nvPicPr>
          <p:cNvPr id="3" name="Imagen 2"/>
          <p:cNvPicPr>
            <a:picLocks noChangeAspect="1"/>
          </p:cNvPicPr>
          <p:nvPr/>
        </p:nvPicPr>
        <p:blipFill rotWithShape="1">
          <a:blip r:embed="rId3"/>
          <a:srcRect r="309" b="70936"/>
          <a:stretch/>
        </p:blipFill>
        <p:spPr>
          <a:xfrm>
            <a:off x="2114938" y="0"/>
            <a:ext cx="4709811" cy="6841375"/>
          </a:xfrm>
          <a:prstGeom prst="rect">
            <a:avLst/>
          </a:prstGeom>
        </p:spPr>
      </p:pic>
      <p:pic>
        <p:nvPicPr>
          <p:cNvPr id="5" name="Imagen 4"/>
          <p:cNvPicPr>
            <a:picLocks noChangeAspect="1"/>
          </p:cNvPicPr>
          <p:nvPr/>
        </p:nvPicPr>
        <p:blipFill rotWithShape="1">
          <a:blip r:embed="rId3"/>
          <a:srcRect t="29518" r="-194" b="50106"/>
          <a:stretch/>
        </p:blipFill>
        <p:spPr>
          <a:xfrm>
            <a:off x="7087103" y="1197033"/>
            <a:ext cx="4733596" cy="4796443"/>
          </a:xfrm>
          <a:prstGeom prst="rect">
            <a:avLst/>
          </a:prstGeom>
        </p:spPr>
      </p:pic>
    </p:spTree>
    <p:extLst>
      <p:ext uri="{BB962C8B-B14F-4D97-AF65-F5344CB8AC3E}">
        <p14:creationId xmlns:p14="http://schemas.microsoft.com/office/powerpoint/2010/main" val="22718731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2041742" cy="6858000"/>
          </a:xfrm>
        </p:spPr>
        <p:txBody>
          <a:bodyPr>
            <a:normAutofit/>
          </a:bodyPr>
          <a:lstStyle/>
          <a:p>
            <a:r>
              <a:rPr lang="es-MX" sz="3600" dirty="0">
                <a:solidFill>
                  <a:schemeClr val="accent5">
                    <a:lumMod val="75000"/>
                  </a:schemeClr>
                </a:solidFill>
              </a:rPr>
              <a:t>5.i. Infografía digital (Producto 14).</a:t>
            </a:r>
            <a:endParaRPr lang="es-MX" sz="3600" dirty="0"/>
          </a:p>
        </p:txBody>
      </p:sp>
      <p:pic>
        <p:nvPicPr>
          <p:cNvPr id="4" name="Imagen 3">
            <a:extLst>
              <a:ext uri="{FF2B5EF4-FFF2-40B4-BE49-F238E27FC236}">
                <a16:creationId xmlns:a16="http://schemas.microsoft.com/office/drawing/2014/main" id="{C173AF8C-2BD1-1E40-8FA5-0F8422B0281D}"/>
              </a:ext>
            </a:extLst>
          </p:cNvPr>
          <p:cNvPicPr>
            <a:picLocks noChangeAspect="1"/>
          </p:cNvPicPr>
          <p:nvPr/>
        </p:nvPicPr>
        <p:blipFill>
          <a:blip r:embed="rId2"/>
          <a:stretch>
            <a:fillRect/>
          </a:stretch>
        </p:blipFill>
        <p:spPr>
          <a:xfrm>
            <a:off x="0" y="6297119"/>
            <a:ext cx="3389670" cy="560881"/>
          </a:xfrm>
          <a:prstGeom prst="rect">
            <a:avLst/>
          </a:prstGeom>
        </p:spPr>
      </p:pic>
      <p:pic>
        <p:nvPicPr>
          <p:cNvPr id="6" name="Imagen 5"/>
          <p:cNvPicPr>
            <a:picLocks noChangeAspect="1"/>
          </p:cNvPicPr>
          <p:nvPr/>
        </p:nvPicPr>
        <p:blipFill rotWithShape="1">
          <a:blip r:embed="rId3"/>
          <a:srcRect t="49162" b="25134"/>
          <a:stretch/>
        </p:blipFill>
        <p:spPr>
          <a:xfrm>
            <a:off x="2261162" y="294361"/>
            <a:ext cx="4724809" cy="6050071"/>
          </a:xfrm>
          <a:prstGeom prst="rect">
            <a:avLst/>
          </a:prstGeom>
        </p:spPr>
      </p:pic>
      <p:pic>
        <p:nvPicPr>
          <p:cNvPr id="5" name="Imagen 4">
            <a:extLst>
              <a:ext uri="{FF2B5EF4-FFF2-40B4-BE49-F238E27FC236}">
                <a16:creationId xmlns:a16="http://schemas.microsoft.com/office/drawing/2014/main" id="{5ACBC33E-D1FD-2E4D-9110-62AC27A65C9E}"/>
              </a:ext>
            </a:extLst>
          </p:cNvPr>
          <p:cNvPicPr>
            <a:picLocks noChangeAspect="1"/>
          </p:cNvPicPr>
          <p:nvPr/>
        </p:nvPicPr>
        <p:blipFill rotWithShape="1">
          <a:blip r:embed="rId3"/>
          <a:srcRect t="74866" b="1932"/>
          <a:stretch/>
        </p:blipFill>
        <p:spPr>
          <a:xfrm>
            <a:off x="7205391" y="698326"/>
            <a:ext cx="4724809" cy="5461348"/>
          </a:xfrm>
          <a:prstGeom prst="rect">
            <a:avLst/>
          </a:prstGeom>
        </p:spPr>
      </p:pic>
    </p:spTree>
    <p:extLst>
      <p:ext uri="{BB962C8B-B14F-4D97-AF65-F5344CB8AC3E}">
        <p14:creationId xmlns:p14="http://schemas.microsoft.com/office/powerpoint/2010/main" val="2551310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r>
              <a:rPr lang="es-MX" dirty="0">
                <a:solidFill>
                  <a:schemeClr val="accent5">
                    <a:lumMod val="75000"/>
                  </a:schemeClr>
                </a:solidFill>
              </a:rPr>
              <a:t>5.i. Reflexiones Personales (Producto 15).</a:t>
            </a:r>
            <a:endParaRPr lang="es-MX" dirty="0"/>
          </a:p>
        </p:txBody>
      </p:sp>
      <p:sp>
        <p:nvSpPr>
          <p:cNvPr id="3" name="Marcador de contenido 2"/>
          <p:cNvSpPr>
            <a:spLocks noGrp="1"/>
          </p:cNvSpPr>
          <p:nvPr>
            <p:ph idx="1"/>
          </p:nvPr>
        </p:nvSpPr>
        <p:spPr>
          <a:xfrm>
            <a:off x="838200" y="1177448"/>
            <a:ext cx="10515600" cy="5119672"/>
          </a:xfrm>
        </p:spPr>
        <p:txBody>
          <a:bodyPr>
            <a:normAutofit fontScale="77500" lnSpcReduction="20000"/>
          </a:bodyPr>
          <a:lstStyle/>
          <a:p>
            <a:r>
              <a:rPr lang="es-MX" b="1" dirty="0"/>
              <a:t>Miguel Ruíz Benjumeda</a:t>
            </a:r>
          </a:p>
          <a:p>
            <a:pPr marL="0" indent="0">
              <a:buNone/>
            </a:pPr>
            <a:endParaRPr lang="es-MX" b="1" dirty="0"/>
          </a:p>
          <a:p>
            <a:pPr marL="0" indent="0" algn="just">
              <a:buNone/>
            </a:pPr>
            <a:r>
              <a:rPr lang="es-MX" dirty="0"/>
              <a:t>Las tres principales dificultades para la construcción del proyecto fueron:</a:t>
            </a:r>
          </a:p>
          <a:p>
            <a:pPr marL="0" indent="0" algn="just" fontAlgn="base">
              <a:buNone/>
            </a:pPr>
            <a:r>
              <a:rPr lang="es-MX" dirty="0"/>
              <a:t>1. La elección de un tema de proyecto que fuera de indiscutible trascendencia para los alumnos, en el cual estuvieran involucradas distintas materias.</a:t>
            </a:r>
          </a:p>
          <a:p>
            <a:pPr marL="0" indent="0" algn="just" fontAlgn="base">
              <a:buNone/>
            </a:pPr>
            <a:r>
              <a:rPr lang="es-MX" dirty="0"/>
              <a:t>2. La organización (estructura) del proyecto de manera que fuese que fuese lógica y clara para los alumnos.</a:t>
            </a:r>
          </a:p>
          <a:p>
            <a:pPr marL="0" indent="0" algn="just" fontAlgn="base">
              <a:buNone/>
            </a:pPr>
            <a:r>
              <a:rPr lang="es-MX" dirty="0"/>
              <a:t>3. La elección de fuentes relativas a la materia que imparto (matemáticas) que pudieran dar un aporte trascendente al proyecto.</a:t>
            </a:r>
          </a:p>
          <a:p>
            <a:pPr marL="0" indent="0" algn="just">
              <a:buNone/>
            </a:pPr>
            <a:r>
              <a:rPr lang="es-MX" dirty="0"/>
              <a:t>Tales dificultades se fueron resolviendo durante el proceso de planeación con la ayuda  de mis compañeros de equipo.</a:t>
            </a:r>
          </a:p>
          <a:p>
            <a:pPr marL="0" indent="0" algn="just">
              <a:buNone/>
            </a:pPr>
            <a:r>
              <a:rPr lang="es-MX" dirty="0"/>
              <a:t>Los aspectos que puedo seguir trabajando en lo personal se refieren a la inclusión de temas sociales de actualidad en mis clases de matemáticas.</a:t>
            </a:r>
          </a:p>
          <a:p>
            <a:pPr marL="0" indent="0" algn="just">
              <a:buNone/>
            </a:pPr>
            <a:r>
              <a:rPr lang="es-MX" dirty="0"/>
              <a:t>El trabajo colaborativo y el intercambio de ideas con mis pares ha influido de manera positiva respecto a una buena cantidad de ideas para poner en práctica en el aula. </a:t>
            </a:r>
          </a:p>
        </p:txBody>
      </p:sp>
      <p:pic>
        <p:nvPicPr>
          <p:cNvPr id="7" name="Imagen 6">
            <a:extLst>
              <a:ext uri="{FF2B5EF4-FFF2-40B4-BE49-F238E27FC236}">
                <a16:creationId xmlns:a16="http://schemas.microsoft.com/office/drawing/2014/main" id="{453894A9-DF48-624F-AF35-9B46A40D3BB1}"/>
              </a:ext>
            </a:extLst>
          </p:cNvPr>
          <p:cNvPicPr>
            <a:picLocks noChangeAspect="1"/>
          </p:cNvPicPr>
          <p:nvPr/>
        </p:nvPicPr>
        <p:blipFill>
          <a:blip r:embed="rId2"/>
          <a:stretch>
            <a:fillRect/>
          </a:stretch>
        </p:blipFill>
        <p:spPr>
          <a:xfrm>
            <a:off x="0" y="6297119"/>
            <a:ext cx="3389670" cy="560881"/>
          </a:xfrm>
          <a:prstGeom prst="rect">
            <a:avLst/>
          </a:prstGeom>
        </p:spPr>
      </p:pic>
    </p:spTree>
    <p:extLst>
      <p:ext uri="{BB962C8B-B14F-4D97-AF65-F5344CB8AC3E}">
        <p14:creationId xmlns:p14="http://schemas.microsoft.com/office/powerpoint/2010/main" val="19424694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r>
              <a:rPr lang="es-MX" dirty="0">
                <a:solidFill>
                  <a:schemeClr val="accent5">
                    <a:lumMod val="75000"/>
                  </a:schemeClr>
                </a:solidFill>
              </a:rPr>
              <a:t>5.i. Reflexiones Personales (Producto 15).</a:t>
            </a:r>
            <a:endParaRPr lang="es-MX" dirty="0"/>
          </a:p>
        </p:txBody>
      </p:sp>
      <p:sp>
        <p:nvSpPr>
          <p:cNvPr id="3" name="Marcador de contenido 2"/>
          <p:cNvSpPr>
            <a:spLocks noGrp="1"/>
          </p:cNvSpPr>
          <p:nvPr>
            <p:ph idx="1"/>
          </p:nvPr>
        </p:nvSpPr>
        <p:spPr>
          <a:xfrm>
            <a:off x="838200" y="1177448"/>
            <a:ext cx="10515600" cy="5119672"/>
          </a:xfrm>
        </p:spPr>
        <p:txBody>
          <a:bodyPr>
            <a:normAutofit fontScale="62500" lnSpcReduction="20000"/>
          </a:bodyPr>
          <a:lstStyle/>
          <a:p>
            <a:r>
              <a:rPr lang="es-MX" sz="3200" b="1" dirty="0"/>
              <a:t>Elynn Vázquez Wong</a:t>
            </a:r>
          </a:p>
          <a:p>
            <a:pPr marL="0" indent="0">
              <a:buNone/>
            </a:pPr>
            <a:endParaRPr lang="es-MX" b="1" dirty="0"/>
          </a:p>
          <a:p>
            <a:pPr marL="0" indent="0" algn="just">
              <a:buNone/>
            </a:pPr>
            <a:r>
              <a:rPr lang="es-MX" dirty="0"/>
              <a:t>La planificación del proyecto interdisciplinario de Migraciones fue una experiencia enriquecedora.</a:t>
            </a:r>
          </a:p>
          <a:p>
            <a:pPr marL="0" indent="0" algn="just">
              <a:buNone/>
            </a:pPr>
            <a:r>
              <a:rPr lang="es-MX" dirty="0"/>
              <a:t>En primer lugar, definir una problemática interesante para los alumnos fue un reto. El segundo paso fue la reunión para integrar las distintas perspectivas disciplinarias para empezar a planificar el proyecto.  Revisamos en conjunto los programas operativos y nos dimos cuenta de las coincidencias. A partir de ello nos dimos a la tarea de buscar fuentes para comprender la problemática. Posteriormente definimos el reto para los  alumnos. También trabajamos en definir las tareas previas que se requerían y la rúbrica de evaluación del producto final. </a:t>
            </a:r>
          </a:p>
          <a:p>
            <a:pPr marL="0" indent="0" algn="just">
              <a:buNone/>
            </a:pPr>
            <a:r>
              <a:rPr lang="es-MX" dirty="0"/>
              <a:t>Lo anterior resultó muy positivo y significativo ya que al ser un tema actual, se espera que los alumnos muestren un interés inmediato. Adicionalmente, la parte teórica, de las distintas asignaturas, tendrá más sentido al relacionarla con la búsqueda de una solución por parte de los alumnos.</a:t>
            </a:r>
          </a:p>
          <a:p>
            <a:pPr marL="0" indent="0" algn="just">
              <a:buNone/>
            </a:pPr>
            <a:r>
              <a:rPr lang="es-MX" dirty="0"/>
              <a:t>La experiencia de planificación con profesores de otras asignaturas ha sido muy enriquecedor ya que es posible apreciar diferentes puntos de vista y en particular, se logra comprender de forma holística un problema complejo. </a:t>
            </a:r>
          </a:p>
          <a:p>
            <a:pPr marL="0" indent="0" algn="just">
              <a:buNone/>
            </a:pPr>
            <a:r>
              <a:rPr lang="es-MX" dirty="0"/>
              <a:t>El mayor logro fue lograr visualizar un proyecto entre diferentes profesores, considerando pros y contras y sobre todo la comprensión de los alumnos.</a:t>
            </a:r>
          </a:p>
          <a:p>
            <a:pPr marL="0" indent="0" algn="just">
              <a:buNone/>
            </a:pPr>
            <a:r>
              <a:rPr lang="es-MX" dirty="0"/>
              <a:t>El mayor reto fue el reunirnos para lograr consensos, aunque el trabajo  a través de google drive y el grupo de classrooms nos ayudaron a estar comunicados aunque no fuese presencialmente.</a:t>
            </a:r>
          </a:p>
          <a:p>
            <a:pPr marL="0" indent="0" algn="just">
              <a:buNone/>
            </a:pPr>
            <a:r>
              <a:rPr lang="es-MX" dirty="0"/>
              <a:t>A mi me parece que el enfoque interdisciplinario debe mantenerse en nuestras clases para lograr integrar el conocimiento y una comprensión significativa de los diversos problemas complejos por parte de los alumnos.</a:t>
            </a:r>
          </a:p>
        </p:txBody>
      </p:sp>
      <p:pic>
        <p:nvPicPr>
          <p:cNvPr id="7" name="Imagen 6">
            <a:extLst>
              <a:ext uri="{FF2B5EF4-FFF2-40B4-BE49-F238E27FC236}">
                <a16:creationId xmlns:a16="http://schemas.microsoft.com/office/drawing/2014/main" id="{453894A9-DF48-624F-AF35-9B46A40D3BB1}"/>
              </a:ext>
            </a:extLst>
          </p:cNvPr>
          <p:cNvPicPr>
            <a:picLocks noChangeAspect="1"/>
          </p:cNvPicPr>
          <p:nvPr/>
        </p:nvPicPr>
        <p:blipFill>
          <a:blip r:embed="rId2"/>
          <a:stretch>
            <a:fillRect/>
          </a:stretch>
        </p:blipFill>
        <p:spPr>
          <a:xfrm>
            <a:off x="0" y="6297119"/>
            <a:ext cx="3389670" cy="560881"/>
          </a:xfrm>
          <a:prstGeom prst="rect">
            <a:avLst/>
          </a:prstGeom>
        </p:spPr>
      </p:pic>
    </p:spTree>
    <p:extLst>
      <p:ext uri="{BB962C8B-B14F-4D97-AF65-F5344CB8AC3E}">
        <p14:creationId xmlns:p14="http://schemas.microsoft.com/office/powerpoint/2010/main" val="3555172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r>
              <a:rPr lang="es-MX" dirty="0">
                <a:solidFill>
                  <a:schemeClr val="accent5">
                    <a:lumMod val="75000"/>
                  </a:schemeClr>
                </a:solidFill>
              </a:rPr>
              <a:t>5.i. Reflexiones Personales (Producto 15).</a:t>
            </a:r>
            <a:endParaRPr lang="es-MX" dirty="0"/>
          </a:p>
        </p:txBody>
      </p:sp>
      <p:sp>
        <p:nvSpPr>
          <p:cNvPr id="3" name="Marcador de contenido 2"/>
          <p:cNvSpPr>
            <a:spLocks noGrp="1"/>
          </p:cNvSpPr>
          <p:nvPr>
            <p:ph idx="1"/>
          </p:nvPr>
        </p:nvSpPr>
        <p:spPr>
          <a:xfrm>
            <a:off x="838200" y="1177448"/>
            <a:ext cx="10515600" cy="5119672"/>
          </a:xfrm>
        </p:spPr>
        <p:txBody>
          <a:bodyPr>
            <a:normAutofit fontScale="85000" lnSpcReduction="10000"/>
          </a:bodyPr>
          <a:lstStyle/>
          <a:p>
            <a:r>
              <a:rPr lang="es-MX" sz="3200" b="1" dirty="0"/>
              <a:t>José Arnulfo López Rincón</a:t>
            </a:r>
          </a:p>
          <a:p>
            <a:pPr marL="0" indent="0" algn="just">
              <a:buNone/>
            </a:pPr>
            <a:endParaRPr lang="es-MX" dirty="0"/>
          </a:p>
          <a:p>
            <a:pPr marL="0" indent="0" algn="just">
              <a:buNone/>
            </a:pPr>
            <a:r>
              <a:rPr lang="es-MX" sz="2600" dirty="0"/>
              <a:t>Las dificultades principales: el hecho de coincidir a partir de las opciones e ideas discutidas sobre un tema de interés que fuera vigente, pertinente y viable para el trato académico en las asignaturas involucradas, y que provocaran principalmente el gusto y entusiasmo de los alumnos; segundo,  la necesaria coincidencia en los horarios de los docentes involucrados. Otra, que los alumnos lograran concebir y entender el trato de un tema en su carácter de interdisciplinario, con las características que implica.</a:t>
            </a:r>
          </a:p>
          <a:p>
            <a:pPr marL="0" indent="0" algn="just">
              <a:buNone/>
            </a:pPr>
            <a:r>
              <a:rPr lang="es-MX" sz="2600" dirty="0"/>
              <a:t>Lo anterior se resolvió porque el planificador se diseñó para que los alumnos asimilaran la idea de forma muy positiva  por el tema mismo y lo vieran atractivo, en donde el enfoque hacia un problema sería plural, pero al mismo tiempo convergente; además tener la experiencia del manejo adecuado de un conjunto de estrategias y habilidades pertinentes para el caso. Las dificultades sobre los tiempos de coincidencia de los docentes fueron superados, manejando días y horarios diferentes para que pudiéramos estar todos.</a:t>
            </a:r>
          </a:p>
          <a:p>
            <a:pPr marL="0" indent="0" algn="just">
              <a:buNone/>
            </a:pPr>
            <a:r>
              <a:rPr lang="es-MX" sz="2600" dirty="0"/>
              <a:t>Los resultados fueron alentadores y propositivos, teniendo la oportunidad de poner en práctica diferentes habilidades, recreándose y reinventándose.</a:t>
            </a:r>
          </a:p>
        </p:txBody>
      </p:sp>
      <p:pic>
        <p:nvPicPr>
          <p:cNvPr id="7" name="Imagen 6">
            <a:extLst>
              <a:ext uri="{FF2B5EF4-FFF2-40B4-BE49-F238E27FC236}">
                <a16:creationId xmlns:a16="http://schemas.microsoft.com/office/drawing/2014/main" id="{453894A9-DF48-624F-AF35-9B46A40D3BB1}"/>
              </a:ext>
            </a:extLst>
          </p:cNvPr>
          <p:cNvPicPr>
            <a:picLocks noChangeAspect="1"/>
          </p:cNvPicPr>
          <p:nvPr/>
        </p:nvPicPr>
        <p:blipFill>
          <a:blip r:embed="rId2"/>
          <a:stretch>
            <a:fillRect/>
          </a:stretch>
        </p:blipFill>
        <p:spPr>
          <a:xfrm>
            <a:off x="0" y="6297119"/>
            <a:ext cx="3389670" cy="560881"/>
          </a:xfrm>
          <a:prstGeom prst="rect">
            <a:avLst/>
          </a:prstGeom>
        </p:spPr>
      </p:pic>
    </p:spTree>
    <p:extLst>
      <p:ext uri="{BB962C8B-B14F-4D97-AF65-F5344CB8AC3E}">
        <p14:creationId xmlns:p14="http://schemas.microsoft.com/office/powerpoint/2010/main" val="3701267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r>
              <a:rPr lang="es-MX" dirty="0">
                <a:solidFill>
                  <a:schemeClr val="accent5">
                    <a:lumMod val="75000"/>
                  </a:schemeClr>
                </a:solidFill>
              </a:rPr>
              <a:t>5.i. Reflexiones Personales (Producto 15).</a:t>
            </a:r>
            <a:endParaRPr lang="es-MX" dirty="0"/>
          </a:p>
        </p:txBody>
      </p:sp>
      <p:sp>
        <p:nvSpPr>
          <p:cNvPr id="3" name="Marcador de contenido 2"/>
          <p:cNvSpPr>
            <a:spLocks noGrp="1"/>
          </p:cNvSpPr>
          <p:nvPr>
            <p:ph idx="1"/>
          </p:nvPr>
        </p:nvSpPr>
        <p:spPr>
          <a:xfrm>
            <a:off x="838200" y="1177447"/>
            <a:ext cx="10515600" cy="5461347"/>
          </a:xfrm>
        </p:spPr>
        <p:txBody>
          <a:bodyPr>
            <a:normAutofit fontScale="70000" lnSpcReduction="20000"/>
          </a:bodyPr>
          <a:lstStyle/>
          <a:p>
            <a:r>
              <a:rPr lang="es-MX" sz="3200" b="1" dirty="0"/>
              <a:t>Rubén Murillo Ramírez</a:t>
            </a:r>
            <a:endParaRPr lang="es-MX" sz="3200" dirty="0"/>
          </a:p>
          <a:p>
            <a:pPr marL="0" indent="0" algn="just">
              <a:buNone/>
            </a:pPr>
            <a:endParaRPr lang="es-MX" dirty="0"/>
          </a:p>
          <a:p>
            <a:pPr marL="0" indent="0" algn="just">
              <a:buNone/>
            </a:pPr>
            <a:r>
              <a:rPr lang="es-MX" dirty="0"/>
              <a:t>Las principales dificultades que percibí en el proceso del trabajo fueron:</a:t>
            </a:r>
            <a:endParaRPr lang="es-MX" sz="2400" dirty="0"/>
          </a:p>
          <a:p>
            <a:pPr marL="0" indent="0" algn="just" fontAlgn="base">
              <a:buNone/>
            </a:pPr>
            <a:br>
              <a:rPr lang="es-MX" sz="2400" dirty="0"/>
            </a:br>
            <a:r>
              <a:rPr lang="es-MX" sz="2400" dirty="0"/>
              <a:t>1. </a:t>
            </a:r>
            <a:r>
              <a:rPr lang="es-MX" dirty="0"/>
              <a:t>El ubicar lo que realmente esperábamos del trabajo, lograr que todas las materias involucradas tuvieran participación y cómo conjuntarlo</a:t>
            </a:r>
          </a:p>
          <a:p>
            <a:pPr marL="0" indent="0" algn="just" fontAlgn="base">
              <a:buNone/>
            </a:pPr>
            <a:r>
              <a:rPr lang="es-MX" dirty="0"/>
              <a:t>2. Explicar claramente el objetivo y diseñar la tarea a entregar</a:t>
            </a:r>
          </a:p>
          <a:p>
            <a:pPr marL="0" indent="0" algn="just" fontAlgn="base">
              <a:buNone/>
            </a:pPr>
            <a:r>
              <a:rPr lang="es-MX" dirty="0"/>
              <a:t>3. Tener los tiempos necesarios para poder tanto planificar cómo ir revisando la estructura del trabajo.</a:t>
            </a:r>
          </a:p>
          <a:p>
            <a:pPr marL="0" indent="0" algn="just">
              <a:buNone/>
            </a:pPr>
            <a:br>
              <a:rPr lang="es-MX" sz="2400" dirty="0"/>
            </a:br>
            <a:r>
              <a:rPr lang="es-MX" dirty="0"/>
              <a:t>Afortunadamente todos los profesores involucrados en el proyecto pudimos acordar tiempos y espacios, y eso permitió que hubiera fluidez y que de la misma manera pudiéramos diseñar bien el trabajo.</a:t>
            </a:r>
            <a:endParaRPr lang="es-MX" sz="2400" dirty="0"/>
          </a:p>
          <a:p>
            <a:pPr marL="0" indent="0" algn="just">
              <a:buNone/>
            </a:pPr>
            <a:r>
              <a:rPr lang="es-MX" dirty="0"/>
              <a:t>En la parte personal, debo mejorar en la planificación y en los tiempos de entrega y revisión, por supuesto que los tiempos de reunión costaron trabajo pero se pudo solucionar con el trabajo en línea.</a:t>
            </a:r>
            <a:endParaRPr lang="es-MX" sz="2400" dirty="0"/>
          </a:p>
          <a:p>
            <a:pPr marL="0" indent="0" algn="just">
              <a:buNone/>
            </a:pPr>
            <a:r>
              <a:rPr lang="es-MX" dirty="0"/>
              <a:t>La realización de este proyecto me permitió experimentar nuevas facetas en mi trabajo y por supuesto que aporta cosas novedosas a mi formación, ya que me permitió trabajar de forma diferente elementos propios de mi clase y abordarlas con un enfoque más global. </a:t>
            </a:r>
            <a:endParaRPr lang="es-MX" sz="2400" dirty="0"/>
          </a:p>
        </p:txBody>
      </p:sp>
      <p:pic>
        <p:nvPicPr>
          <p:cNvPr id="7" name="Imagen 6">
            <a:extLst>
              <a:ext uri="{FF2B5EF4-FFF2-40B4-BE49-F238E27FC236}">
                <a16:creationId xmlns:a16="http://schemas.microsoft.com/office/drawing/2014/main" id="{453894A9-DF48-624F-AF35-9B46A40D3BB1}"/>
              </a:ext>
            </a:extLst>
          </p:cNvPr>
          <p:cNvPicPr>
            <a:picLocks noChangeAspect="1"/>
          </p:cNvPicPr>
          <p:nvPr/>
        </p:nvPicPr>
        <p:blipFill>
          <a:blip r:embed="rId2"/>
          <a:stretch>
            <a:fillRect/>
          </a:stretch>
        </p:blipFill>
        <p:spPr>
          <a:xfrm>
            <a:off x="0" y="6297119"/>
            <a:ext cx="3389670" cy="560881"/>
          </a:xfrm>
          <a:prstGeom prst="rect">
            <a:avLst/>
          </a:prstGeom>
        </p:spPr>
      </p:pic>
    </p:spTree>
    <p:extLst>
      <p:ext uri="{BB962C8B-B14F-4D97-AF65-F5344CB8AC3E}">
        <p14:creationId xmlns:p14="http://schemas.microsoft.com/office/powerpoint/2010/main" val="431562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8022" y="6011917"/>
            <a:ext cx="3386082" cy="55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p:cNvPicPr>
            <a:picLocks noChangeAspect="1"/>
          </p:cNvPicPr>
          <p:nvPr/>
        </p:nvPicPr>
        <p:blipFill rotWithShape="1">
          <a:blip r:embed="rId4"/>
          <a:srcRect l="26875" t="18666" r="29125" b="29018"/>
          <a:stretch/>
        </p:blipFill>
        <p:spPr>
          <a:xfrm>
            <a:off x="2705100" y="1208690"/>
            <a:ext cx="7005782" cy="4685539"/>
          </a:xfrm>
          <a:prstGeom prst="rect">
            <a:avLst/>
          </a:prstGeom>
        </p:spPr>
      </p:pic>
    </p:spTree>
    <p:extLst>
      <p:ext uri="{BB962C8B-B14F-4D97-AF65-F5344CB8AC3E}">
        <p14:creationId xmlns:p14="http://schemas.microsoft.com/office/powerpoint/2010/main" val="3166375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r>
              <a:rPr lang="es-MX" dirty="0">
                <a:solidFill>
                  <a:schemeClr val="accent5">
                    <a:lumMod val="75000"/>
                  </a:schemeClr>
                </a:solidFill>
              </a:rPr>
              <a:t>5.i. Reflexiones Personales (Producto 15).</a:t>
            </a:r>
            <a:endParaRPr lang="es-MX" dirty="0"/>
          </a:p>
        </p:txBody>
      </p:sp>
      <p:sp>
        <p:nvSpPr>
          <p:cNvPr id="3" name="Marcador de contenido 2"/>
          <p:cNvSpPr>
            <a:spLocks noGrp="1"/>
          </p:cNvSpPr>
          <p:nvPr>
            <p:ph idx="1"/>
          </p:nvPr>
        </p:nvSpPr>
        <p:spPr>
          <a:xfrm>
            <a:off x="838200" y="1177447"/>
            <a:ext cx="10515600" cy="5461347"/>
          </a:xfrm>
        </p:spPr>
        <p:txBody>
          <a:bodyPr>
            <a:normAutofit fontScale="92500" lnSpcReduction="20000"/>
          </a:bodyPr>
          <a:lstStyle/>
          <a:p>
            <a:r>
              <a:rPr lang="es-MX" sz="2600" b="1" dirty="0"/>
              <a:t>Gilberto Gómez Correa</a:t>
            </a:r>
          </a:p>
          <a:p>
            <a:pPr marL="0" indent="0">
              <a:buNone/>
            </a:pPr>
            <a:endParaRPr lang="es-MX" sz="2600" b="1" dirty="0"/>
          </a:p>
          <a:p>
            <a:pPr marL="0" indent="0" algn="just">
              <a:buNone/>
            </a:pPr>
            <a:r>
              <a:rPr lang="es-MX" sz="2600" dirty="0"/>
              <a:t>Las principales dificultades fueron la falta de espacios para planeación en la que coincidieran todos los integrantes y que la cantidad de trabajo y planeación necesaria es bastante pero necesaria. Enfrentamos estas dificultades a través de reunirnos en recesos, lo cual realmente no es adecuado, y nos orientamos con la metodología del Bachillerato Internacional sobre proyectos interdisciplinarios.</a:t>
            </a:r>
          </a:p>
          <a:p>
            <a:pPr marL="0" indent="0" algn="just">
              <a:buNone/>
            </a:pPr>
            <a:r>
              <a:rPr lang="es-MX" sz="2600" dirty="0"/>
              <a:t>De forma personal considero que trabajar en la administración del tiempo para liberar espacios es importante, sin embargo, hay muchos factores externos fuera de mi alcance.</a:t>
            </a:r>
          </a:p>
          <a:p>
            <a:pPr marL="0" indent="0">
              <a:buNone/>
            </a:pPr>
            <a:r>
              <a:rPr lang="es-MX" sz="2600" dirty="0"/>
              <a:t>Tomo para mis sesiones ordinarias de trabajo el buscar temas y problemáticas interesantes para motivar a los estudiantes y darles una guía de porqué estudiamos lo que estudiamos. Una forma de lograr esto es explorando y actualizándome sobre los temas y aplicaciones de mi asignatura. Otra forma es reuniéndome en academia con profesores de mi colegio y de otros colegios y compartiendo nuestras ideas y experiencias. Finalmente considero de fundamental importancia actualizarme respecto a la investigación pedagógica en general y de mi área en especial en revistas especializadas.</a:t>
            </a:r>
            <a:br>
              <a:rPr lang="es-MX" dirty="0"/>
            </a:br>
            <a:endParaRPr lang="es-MX" sz="2400" dirty="0"/>
          </a:p>
        </p:txBody>
      </p:sp>
      <p:pic>
        <p:nvPicPr>
          <p:cNvPr id="7" name="Imagen 6">
            <a:extLst>
              <a:ext uri="{FF2B5EF4-FFF2-40B4-BE49-F238E27FC236}">
                <a16:creationId xmlns:a16="http://schemas.microsoft.com/office/drawing/2014/main" id="{453894A9-DF48-624F-AF35-9B46A40D3BB1}"/>
              </a:ext>
            </a:extLst>
          </p:cNvPr>
          <p:cNvPicPr>
            <a:picLocks noChangeAspect="1"/>
          </p:cNvPicPr>
          <p:nvPr/>
        </p:nvPicPr>
        <p:blipFill>
          <a:blip r:embed="rId2"/>
          <a:stretch>
            <a:fillRect/>
          </a:stretch>
        </p:blipFill>
        <p:spPr>
          <a:xfrm>
            <a:off x="0" y="6297119"/>
            <a:ext cx="3389670" cy="560881"/>
          </a:xfrm>
          <a:prstGeom prst="rect">
            <a:avLst/>
          </a:prstGeom>
        </p:spPr>
      </p:pic>
    </p:spTree>
    <p:extLst>
      <p:ext uri="{BB962C8B-B14F-4D97-AF65-F5344CB8AC3E}">
        <p14:creationId xmlns:p14="http://schemas.microsoft.com/office/powerpoint/2010/main" val="16444652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r>
              <a:rPr lang="es-MX" dirty="0">
                <a:solidFill>
                  <a:schemeClr val="accent5">
                    <a:lumMod val="75000"/>
                  </a:schemeClr>
                </a:solidFill>
              </a:rPr>
              <a:t>5.i. Reflexiones Personales (Producto 15).</a:t>
            </a:r>
            <a:endParaRPr lang="es-MX" dirty="0"/>
          </a:p>
        </p:txBody>
      </p:sp>
      <p:sp>
        <p:nvSpPr>
          <p:cNvPr id="3" name="Marcador de contenido 2"/>
          <p:cNvSpPr>
            <a:spLocks noGrp="1"/>
          </p:cNvSpPr>
          <p:nvPr>
            <p:ph idx="1"/>
          </p:nvPr>
        </p:nvSpPr>
        <p:spPr>
          <a:xfrm>
            <a:off x="838200" y="1177447"/>
            <a:ext cx="10515600" cy="5461347"/>
          </a:xfrm>
        </p:spPr>
        <p:txBody>
          <a:bodyPr>
            <a:normAutofit fontScale="70000" lnSpcReduction="20000"/>
          </a:bodyPr>
          <a:lstStyle/>
          <a:p>
            <a:r>
              <a:rPr lang="es-MX" sz="2600" b="1" dirty="0"/>
              <a:t>Jossellin Nayelly Martínez García</a:t>
            </a:r>
          </a:p>
          <a:p>
            <a:pPr marL="0" indent="0" algn="just">
              <a:buNone/>
            </a:pPr>
            <a:endParaRPr lang="es-MX" dirty="0"/>
          </a:p>
          <a:p>
            <a:pPr marL="0" indent="0" algn="just">
              <a:buNone/>
            </a:pPr>
            <a:r>
              <a:rPr lang="es-MX" dirty="0"/>
              <a:t>Las principales dificultades a las que nos enfrentamos:</a:t>
            </a:r>
            <a:endParaRPr lang="es-MX" sz="2400" dirty="0"/>
          </a:p>
          <a:p>
            <a:pPr marL="0" indent="0" algn="just">
              <a:buNone/>
            </a:pPr>
            <a:r>
              <a:rPr lang="es-MX" dirty="0"/>
              <a:t>1. Lograr establecer tiempos de reunión entre los profesores del equipo.</a:t>
            </a:r>
            <a:endParaRPr lang="es-MX" sz="2400" dirty="0"/>
          </a:p>
          <a:p>
            <a:pPr marL="0" indent="0" algn="just">
              <a:buNone/>
            </a:pPr>
            <a:r>
              <a:rPr lang="es-MX" dirty="0"/>
              <a:t>2. Integrar las perspectivas de todos los profesores en un proyecto significativo y trascendente.</a:t>
            </a:r>
            <a:endParaRPr lang="es-MX" sz="2400" dirty="0"/>
          </a:p>
          <a:p>
            <a:pPr marL="0" indent="0" algn="just">
              <a:buNone/>
            </a:pPr>
            <a:r>
              <a:rPr lang="es-MX" dirty="0"/>
              <a:t>3. El discernimiento de las fuentes relevantes y adecuadas, tanto previas, como de investigación profunda para la realización del producto.</a:t>
            </a:r>
            <a:endParaRPr lang="es-MX" sz="2400" dirty="0"/>
          </a:p>
          <a:p>
            <a:pPr marL="0" indent="0" algn="just">
              <a:buNone/>
            </a:pPr>
            <a:r>
              <a:rPr lang="es-MX" dirty="0"/>
              <a:t>Lo anterior pudimos resolverlo dándole estructura al proyecto, haciéndolo de esta forma más claro para nosotros y, por ende, para los alumnos. Realizar el proceso completo, mediante el uso de planificadores, nos permitió entender lo que necesitábamos reforzar y algunos aspectos en los que estábamos siendo redundantes.</a:t>
            </a:r>
            <a:endParaRPr lang="es-MX" sz="2400" dirty="0"/>
          </a:p>
          <a:p>
            <a:pPr marL="0" indent="0" algn="just">
              <a:buNone/>
            </a:pPr>
            <a:r>
              <a:rPr lang="es-MX" dirty="0"/>
              <a:t>Para obtener mejores resultados podríamos seguir en búsqueda de temas de actualidad que generen interés en los alumnos y motivación para realizarlos, como en nuestro caso. Asimismo, establecer una mejor calendarización para nuestras actividades y, con ello, permitir que, tanto los alumnos como los profesores, tengamos más tiempo para diseñar, realizar y retroalimentar.</a:t>
            </a:r>
            <a:endParaRPr lang="es-MX" sz="2400" dirty="0"/>
          </a:p>
          <a:p>
            <a:pPr marL="0" indent="0" algn="just">
              <a:buNone/>
            </a:pPr>
            <a:r>
              <a:rPr lang="es-MX" dirty="0"/>
              <a:t>En la realización de este proyecto pude ser consciente de todo el proceso de integración de más de una materia sobre un tema particular, lo cual enriquece infinitamente los conceptos y el aprendizaje significativo. Esto representa una exigencia para mí de estar más informada y preparada, no solo en aspectos de mi materia, sino aprender de más de un área del conocimiento.</a:t>
            </a:r>
            <a:endParaRPr lang="es-MX" sz="2400" dirty="0"/>
          </a:p>
        </p:txBody>
      </p:sp>
      <p:pic>
        <p:nvPicPr>
          <p:cNvPr id="7" name="Imagen 6">
            <a:extLst>
              <a:ext uri="{FF2B5EF4-FFF2-40B4-BE49-F238E27FC236}">
                <a16:creationId xmlns:a16="http://schemas.microsoft.com/office/drawing/2014/main" id="{453894A9-DF48-624F-AF35-9B46A40D3BB1}"/>
              </a:ext>
            </a:extLst>
          </p:cNvPr>
          <p:cNvPicPr>
            <a:picLocks noChangeAspect="1"/>
          </p:cNvPicPr>
          <p:nvPr/>
        </p:nvPicPr>
        <p:blipFill>
          <a:blip r:embed="rId2"/>
          <a:stretch>
            <a:fillRect/>
          </a:stretch>
        </p:blipFill>
        <p:spPr>
          <a:xfrm>
            <a:off x="0" y="6297119"/>
            <a:ext cx="3389670" cy="560881"/>
          </a:xfrm>
          <a:prstGeom prst="rect">
            <a:avLst/>
          </a:prstGeom>
        </p:spPr>
      </p:pic>
    </p:spTree>
    <p:extLst>
      <p:ext uri="{BB962C8B-B14F-4D97-AF65-F5344CB8AC3E}">
        <p14:creationId xmlns:p14="http://schemas.microsoft.com/office/powerpoint/2010/main" val="1076316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accent1">
                    <a:lumMod val="75000"/>
                  </a:schemeClr>
                </a:solidFill>
              </a:rPr>
              <a:t>Fotografías</a:t>
            </a:r>
          </a:p>
        </p:txBody>
      </p:sp>
      <p:pic>
        <p:nvPicPr>
          <p:cNvPr id="4"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8022" y="6011917"/>
            <a:ext cx="3386082" cy="55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1028" y="1384157"/>
            <a:ext cx="6170347" cy="4627760"/>
          </a:xfrm>
          <a:prstGeom prst="rect">
            <a:avLst/>
          </a:prstGeom>
        </p:spPr>
      </p:pic>
    </p:spTree>
    <p:extLst>
      <p:ext uri="{BB962C8B-B14F-4D97-AF65-F5344CB8AC3E}">
        <p14:creationId xmlns:p14="http://schemas.microsoft.com/office/powerpoint/2010/main" val="3638024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accent1">
                    <a:lumMod val="75000"/>
                  </a:schemeClr>
                </a:solidFill>
              </a:rPr>
              <a:t>Fotografías</a:t>
            </a:r>
          </a:p>
        </p:txBody>
      </p:sp>
      <p:pic>
        <p:nvPicPr>
          <p:cNvPr id="4"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8022" y="6011917"/>
            <a:ext cx="3386082" cy="55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685" y="1287517"/>
            <a:ext cx="6299200" cy="4724400"/>
          </a:xfrm>
          <a:prstGeom prst="rect">
            <a:avLst/>
          </a:prstGeom>
        </p:spPr>
      </p:pic>
    </p:spTree>
    <p:extLst>
      <p:ext uri="{BB962C8B-B14F-4D97-AF65-F5344CB8AC3E}">
        <p14:creationId xmlns:p14="http://schemas.microsoft.com/office/powerpoint/2010/main" val="33895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solidFill>
                  <a:schemeClr val="accent5">
                    <a:lumMod val="75000"/>
                  </a:schemeClr>
                </a:solidFill>
              </a:rPr>
              <a:t>5.b. Organizador Gráfico</a:t>
            </a:r>
          </a:p>
        </p:txBody>
      </p:sp>
      <p:pic>
        <p:nvPicPr>
          <p:cNvPr id="4" name="Picture 2" descr="https://lh4.googleusercontent.com/ag5xwqx6nGBR2T4eb5t-TeDqMzk_vMdae-ftBq7hWbaP7n0Mf_t7zi_sQOcQ6C29ALZy7GjeAmEW3nKGGCWBP8leAOlTt6Flp4CaMjUdxtc9VBTeOdijo0P4DRRFAhuhuon5Nm1Tp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0991" y="470865"/>
            <a:ext cx="1245079" cy="7378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8022" y="6011917"/>
            <a:ext cx="3386082" cy="55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1954" t="9807" r="2184" b="9426"/>
          <a:stretch/>
        </p:blipFill>
        <p:spPr>
          <a:xfrm>
            <a:off x="2710973" y="1314430"/>
            <a:ext cx="7368448" cy="4656083"/>
          </a:xfrm>
          <a:prstGeom prst="rect">
            <a:avLst/>
          </a:prstGeom>
        </p:spPr>
      </p:pic>
    </p:spTree>
    <p:extLst>
      <p:ext uri="{BB962C8B-B14F-4D97-AF65-F5344CB8AC3E}">
        <p14:creationId xmlns:p14="http://schemas.microsoft.com/office/powerpoint/2010/main" val="161162743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2374</TotalTime>
  <Words>1785</Words>
  <Application>Microsoft Macintosh PowerPoint</Application>
  <PresentationFormat>Panorámica</PresentationFormat>
  <Paragraphs>169</Paragraphs>
  <Slides>61</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61</vt:i4>
      </vt:variant>
    </vt:vector>
  </HeadingPairs>
  <TitlesOfParts>
    <vt:vector size="68" baseType="lpstr">
      <vt:lpstr>Arial</vt:lpstr>
      <vt:lpstr>Calibri</vt:lpstr>
      <vt:lpstr>Calibri Light</vt:lpstr>
      <vt:lpstr>Lucida Calligraphy</vt:lpstr>
      <vt:lpstr>Times New Roman</vt:lpstr>
      <vt:lpstr>Tema de Office</vt:lpstr>
      <vt:lpstr>Acrobat Document</vt:lpstr>
      <vt:lpstr>Presentación de PowerPoint</vt:lpstr>
      <vt:lpstr>Equipo número: 1</vt:lpstr>
      <vt:lpstr>Presentación de PowerPoint</vt:lpstr>
      <vt:lpstr>5.a. C.A.I.A.C CONCLUSIONES GENERALES</vt:lpstr>
      <vt:lpstr>Presentación de PowerPoint</vt:lpstr>
      <vt:lpstr>Presentación de PowerPoint</vt:lpstr>
      <vt:lpstr>Fotografías</vt:lpstr>
      <vt:lpstr>Fotografías</vt:lpstr>
      <vt:lpstr>5.b. Organizador Gráfico</vt:lpstr>
      <vt:lpstr>5.c Introducción o justificación y descripción del proyecto.  </vt:lpstr>
      <vt:lpstr>5.d Objetivo general del proyecto y de cada asignatura involucrada.  </vt:lpstr>
      <vt:lpstr>Presentación de PowerPoint</vt:lpstr>
      <vt:lpstr>5.e Pregunta generadora, pregunta guía, problema a abordar, asunto a resolver o a probar, propuesta, etc. del proyecto a realizar.  </vt:lpstr>
      <vt:lpstr>5.f Contenido. Temas y productos propuestos, organizados por etapas y en forma cronológica. Integrar diferentes tipos de evidencias o herramientas, por ejemplo: manuscritos, digitales, impresos, físicos . </vt:lpstr>
      <vt:lpstr>Presentación de PowerPoint</vt:lpstr>
      <vt:lpstr>Presentación de PowerPoint</vt:lpstr>
      <vt:lpstr>Producto 4 Organizador gráfico. Preguntas esenciales. </vt:lpstr>
      <vt:lpstr>Presentación de PowerPoint</vt:lpstr>
      <vt:lpstr>Presentación de PowerPoint</vt:lpstr>
      <vt:lpstr>Producto 5 Organizador gráfico. Proceso de indagación. </vt:lpstr>
      <vt:lpstr>Producto 6 A.M.E. General.</vt:lpstr>
      <vt:lpstr>Producto 7 E.I.P. Resumen (de tres proyectos)</vt:lpstr>
      <vt:lpstr>Producto 8 E.I.P. Elaboración de Proyecto. Elaborado de manera virtual. </vt:lpstr>
      <vt:lpstr>Producto 9 Fotos de la 2da. Reunión de Trabajo</vt:lpstr>
      <vt:lpstr>5.h. Reflexión sobre el Proceso de Planteamiento del Proyecto</vt:lpstr>
      <vt:lpstr>5.h. Reflexión sobre el Proceso de Planteamiento del Proyecto</vt:lpstr>
      <vt:lpstr>5.h. Reflexión sobre el Proceso de Planteamiento del Proyecto</vt:lpstr>
      <vt:lpstr>5.h. Reflexión sobre el Proceso de Planteamiento del Proyecto</vt:lpstr>
      <vt:lpstr>5.i. Evaluación. Tipos, herramientas y productos de Aprendizaje. Evaluación Diagnóstica.   Producto 10</vt:lpstr>
      <vt:lpstr>5.i. Evaluación. Tipos, herramientas y productos de Aprendizaje. Evaluación Formativa.   Producto 10</vt:lpstr>
      <vt:lpstr>5.i. Evaluación. Tipos, herramientas y productos de Aprendizaje. Evaluación Sumativa.   Producto 10</vt:lpstr>
      <vt:lpstr>5.i. Evaluación. Formatos. Prerrequisitos. General 1 (producto 11).</vt:lpstr>
      <vt:lpstr>5.i. Evaluación. Formatos. Prerrequisitos. General 2 (producto 11).</vt:lpstr>
      <vt:lpstr>5.i. Evaluación. Formatos. Prerrequisitos. General 3 (producto 11).</vt:lpstr>
      <vt:lpstr>5.i. Evaluación. Formatos. Prerrequisitos. General 3 (producto 11).</vt:lpstr>
      <vt:lpstr>5.i. Evaluación. Formatos. Grupo Heterogéneo (producto 12).</vt:lpstr>
      <vt:lpstr>5.i. Evaluación. Formatos. Grupo Heterogéneo (producto 12).</vt:lpstr>
      <vt:lpstr>5.i. Evaluación. Formatos. Grupo Heterogéneo (producto 12).</vt:lpstr>
      <vt:lpstr>5.i. Evaluación. Formatos. Grupo Heterogéneo (producto 12).</vt:lpstr>
      <vt:lpstr>5.i. Evaluación. Formatos. Grupo Heterogéneo (producto 12).</vt:lpstr>
      <vt:lpstr>5.i. Evaluación. Formatos. Grupo Heterogéneo (producto 12).</vt:lpstr>
      <vt:lpstr>5.i. Evaluación. Formatos. Grupo Heterogéneo (producto 12).</vt:lpstr>
      <vt:lpstr>5.i. Evaluación. Formatos. Grupo Heterogéneo (producto 12).</vt:lpstr>
      <vt:lpstr>5.i. Evaluación. Formatos. Grupo Heterogéneo (producto 12).</vt:lpstr>
      <vt:lpstr>5.i. Evaluación. Formatos. Grupo Heterogéneo (producto 12).</vt:lpstr>
      <vt:lpstr>5.i. Evaluación. Formatos. Grupo Heterogéneo (producto 12).</vt:lpstr>
      <vt:lpstr>5.i. Evaluación. Formatos. Grupo Heterogéneo (producto 12).</vt:lpstr>
      <vt:lpstr>Presentación de PowerPoint</vt:lpstr>
      <vt:lpstr>Presentación de PowerPoint</vt:lpstr>
      <vt:lpstr>Presentación de PowerPoint</vt:lpstr>
      <vt:lpstr>Presentación de PowerPoint</vt:lpstr>
      <vt:lpstr>Fotografías 3ra. sesión</vt:lpstr>
      <vt:lpstr>Presentación de PowerPoint</vt:lpstr>
      <vt:lpstr>5.i. Infografía digital (Producto 14).</vt:lpstr>
      <vt:lpstr>5.i. Infografía digital (Producto 14).</vt:lpstr>
      <vt:lpstr>5.i. Reflexiones Personales (Producto 15).</vt:lpstr>
      <vt:lpstr>5.i. Reflexiones Personales (Producto 15).</vt:lpstr>
      <vt:lpstr>5.i. Reflexiones Personales (Producto 15).</vt:lpstr>
      <vt:lpstr>5.i. Reflexiones Personales (Producto 15).</vt:lpstr>
      <vt:lpstr>5.i. Reflexiones Personales (Producto 15).</vt:lpstr>
      <vt:lpstr>5.i. Reflexiones Personales (Producto 15).</vt:lpstr>
    </vt:vector>
  </TitlesOfParts>
  <Company>Microsoft</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BI-DIPLOMA</dc:creator>
  <cp:lastModifiedBy>Usuario de Microsoft Office</cp:lastModifiedBy>
  <cp:revision>46</cp:revision>
  <dcterms:created xsi:type="dcterms:W3CDTF">2017-10-23T14:10:22Z</dcterms:created>
  <dcterms:modified xsi:type="dcterms:W3CDTF">2018-06-28T13:13:32Z</dcterms:modified>
</cp:coreProperties>
</file>