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9" r:id="rId6"/>
    <p:sldId id="258" r:id="rId7"/>
    <p:sldId id="259" r:id="rId8"/>
    <p:sldId id="261" r:id="rId9"/>
    <p:sldId id="262" r:id="rId10"/>
    <p:sldId id="270" r:id="rId11"/>
    <p:sldId id="282" r:id="rId12"/>
    <p:sldId id="271" r:id="rId13"/>
    <p:sldId id="272" r:id="rId14"/>
    <p:sldId id="273" r:id="rId15"/>
    <p:sldId id="274" r:id="rId16"/>
    <p:sldId id="275" r:id="rId17"/>
    <p:sldId id="276" r:id="rId18"/>
    <p:sldId id="277" r:id="rId19"/>
    <p:sldId id="278" r:id="rId20"/>
    <p:sldId id="279" r:id="rId21"/>
    <p:sldId id="280" r:id="rId22"/>
    <p:sldId id="281"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k Rodolfo Cortés Peña" initials="ERC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1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k Rodolfo Cortés Peña" userId="91ce78ed3ad26526" providerId="LiveId" clId="{7446B70E-CA41-45FC-BE60-DF22E1145DBC}"/>
    <pc:docChg chg="custSel addSld delSld modSld">
      <pc:chgData name="Erick Rodolfo Cortés Peña" userId="91ce78ed3ad26526" providerId="LiveId" clId="{7446B70E-CA41-45FC-BE60-DF22E1145DBC}" dt="2017-10-30T21:43:03.068" v="47" actId="20577"/>
      <pc:docMkLst>
        <pc:docMk/>
      </pc:docMkLst>
      <pc:sldChg chg="modSp delCm">
        <pc:chgData name="Erick Rodolfo Cortés Peña" userId="91ce78ed3ad26526" providerId="LiveId" clId="{7446B70E-CA41-45FC-BE60-DF22E1145DBC}" dt="2017-10-30T21:43:03.068" v="47" actId="20577"/>
        <pc:sldMkLst>
          <pc:docMk/>
          <pc:sldMk cId="4092231809" sldId="256"/>
        </pc:sldMkLst>
        <pc:spChg chg="mod">
          <ac:chgData name="Erick Rodolfo Cortés Peña" userId="91ce78ed3ad26526" providerId="LiveId" clId="{7446B70E-CA41-45FC-BE60-DF22E1145DBC}" dt="2017-10-30T21:43:03.068" v="47" actId="20577"/>
          <ac:spMkLst>
            <pc:docMk/>
            <pc:sldMk cId="4092231809" sldId="256"/>
            <ac:spMk id="2" creationId="{00000000-0000-0000-0000-000000000000}"/>
          </ac:spMkLst>
        </pc:spChg>
      </pc:sldChg>
      <pc:sldChg chg="addSp modSp">
        <pc:chgData name="Erick Rodolfo Cortés Peña" userId="91ce78ed3ad26526" providerId="LiveId" clId="{7446B70E-CA41-45FC-BE60-DF22E1145DBC}" dt="2017-10-30T20:31:12.767" v="2" actId="1076"/>
        <pc:sldMkLst>
          <pc:docMk/>
          <pc:sldMk cId="3137107790" sldId="258"/>
        </pc:sldMkLst>
        <pc:picChg chg="add mod">
          <ac:chgData name="Erick Rodolfo Cortés Peña" userId="91ce78ed3ad26526" providerId="LiveId" clId="{7446B70E-CA41-45FC-BE60-DF22E1145DBC}" dt="2017-10-30T20:31:12.767" v="2" actId="1076"/>
          <ac:picMkLst>
            <pc:docMk/>
            <pc:sldMk cId="3137107790" sldId="258"/>
            <ac:picMk id="5" creationId="{5C282E24-4297-4FB5-9155-4ADB2B070A85}"/>
          </ac:picMkLst>
        </pc:picChg>
      </pc:sldChg>
      <pc:sldChg chg="del">
        <pc:chgData name="Erick Rodolfo Cortés Peña" userId="91ce78ed3ad26526" providerId="LiveId" clId="{7446B70E-CA41-45FC-BE60-DF22E1145DBC}" dt="2017-10-30T20:50:46.172" v="20" actId="2696"/>
        <pc:sldMkLst>
          <pc:docMk/>
          <pc:sldMk cId="1255125385" sldId="260"/>
        </pc:sldMkLst>
      </pc:sldChg>
      <pc:sldChg chg="modSp">
        <pc:chgData name="Erick Rodolfo Cortés Peña" userId="91ce78ed3ad26526" providerId="LiveId" clId="{7446B70E-CA41-45FC-BE60-DF22E1145DBC}" dt="2017-10-30T21:10:00.467" v="23" actId="20577"/>
        <pc:sldMkLst>
          <pc:docMk/>
          <pc:sldMk cId="515430495" sldId="266"/>
        </pc:sldMkLst>
        <pc:spChg chg="mod">
          <ac:chgData name="Erick Rodolfo Cortés Peña" userId="91ce78ed3ad26526" providerId="LiveId" clId="{7446B70E-CA41-45FC-BE60-DF22E1145DBC}" dt="2017-10-30T21:10:00.467" v="23" actId="20577"/>
          <ac:spMkLst>
            <pc:docMk/>
            <pc:sldMk cId="515430495" sldId="266"/>
            <ac:spMk id="2" creationId="{00000000-0000-0000-0000-000000000000}"/>
          </ac:spMkLst>
        </pc:spChg>
      </pc:sldChg>
      <pc:sldChg chg="modSp">
        <pc:chgData name="Erick Rodolfo Cortés Peña" userId="91ce78ed3ad26526" providerId="LiveId" clId="{7446B70E-CA41-45FC-BE60-DF22E1145DBC}" dt="2017-10-30T21:10:06.841" v="25" actId="20577"/>
        <pc:sldMkLst>
          <pc:docMk/>
          <pc:sldMk cId="2317808426" sldId="267"/>
        </pc:sldMkLst>
        <pc:spChg chg="mod">
          <ac:chgData name="Erick Rodolfo Cortés Peña" userId="91ce78ed3ad26526" providerId="LiveId" clId="{7446B70E-CA41-45FC-BE60-DF22E1145DBC}" dt="2017-10-30T21:10:06.841" v="25" actId="20577"/>
          <ac:spMkLst>
            <pc:docMk/>
            <pc:sldMk cId="2317808426" sldId="267"/>
            <ac:spMk id="2" creationId="{00000000-0000-0000-0000-000000000000}"/>
          </ac:spMkLst>
        </pc:spChg>
      </pc:sldChg>
      <pc:sldChg chg="modSp">
        <pc:chgData name="Erick Rodolfo Cortés Peña" userId="91ce78ed3ad26526" providerId="LiveId" clId="{7446B70E-CA41-45FC-BE60-DF22E1145DBC}" dt="2017-10-30T21:10:42.762" v="33" actId="27636"/>
        <pc:sldMkLst>
          <pc:docMk/>
          <pc:sldMk cId="2201151508" sldId="268"/>
        </pc:sldMkLst>
        <pc:spChg chg="mod">
          <ac:chgData name="Erick Rodolfo Cortés Peña" userId="91ce78ed3ad26526" providerId="LiveId" clId="{7446B70E-CA41-45FC-BE60-DF22E1145DBC}" dt="2017-10-30T21:10:42.762" v="33" actId="27636"/>
          <ac:spMkLst>
            <pc:docMk/>
            <pc:sldMk cId="2201151508" sldId="268"/>
            <ac:spMk id="2" creationId="{00000000-0000-0000-0000-000000000000}"/>
          </ac:spMkLst>
        </pc:spChg>
      </pc:sldChg>
      <pc:sldChg chg="modSp">
        <pc:chgData name="Erick Rodolfo Cortés Peña" userId="91ce78ed3ad26526" providerId="LiveId" clId="{7446B70E-CA41-45FC-BE60-DF22E1145DBC}" dt="2017-10-30T21:10:53.413" v="38" actId="5793"/>
        <pc:sldMkLst>
          <pc:docMk/>
          <pc:sldMk cId="1798782494" sldId="269"/>
        </pc:sldMkLst>
        <pc:spChg chg="mod">
          <ac:chgData name="Erick Rodolfo Cortés Peña" userId="91ce78ed3ad26526" providerId="LiveId" clId="{7446B70E-CA41-45FC-BE60-DF22E1145DBC}" dt="2017-10-30T21:10:53.413" v="38" actId="5793"/>
          <ac:spMkLst>
            <pc:docMk/>
            <pc:sldMk cId="1798782494" sldId="269"/>
            <ac:spMk id="2" creationId="{00000000-0000-0000-0000-000000000000}"/>
          </ac:spMkLst>
        </pc:spChg>
      </pc:sldChg>
      <pc:sldChg chg="addSp delSp modSp add">
        <pc:chgData name="Erick Rodolfo Cortés Peña" userId="91ce78ed3ad26526" providerId="LiveId" clId="{7446B70E-CA41-45FC-BE60-DF22E1145DBC}" dt="2017-10-30T20:33:11.071" v="16" actId="1076"/>
        <pc:sldMkLst>
          <pc:docMk/>
          <pc:sldMk cId="2111240726" sldId="270"/>
        </pc:sldMkLst>
        <pc:picChg chg="add mod">
          <ac:chgData name="Erick Rodolfo Cortés Peña" userId="91ce78ed3ad26526" providerId="LiveId" clId="{7446B70E-CA41-45FC-BE60-DF22E1145DBC}" dt="2017-10-30T20:33:11.071" v="16" actId="1076"/>
          <ac:picMkLst>
            <pc:docMk/>
            <pc:sldMk cId="2111240726" sldId="270"/>
            <ac:picMk id="5" creationId="{C29ADAD0-E40A-44EE-9030-CECAC55068F7}"/>
          </ac:picMkLst>
        </pc:picChg>
        <pc:picChg chg="add mod">
          <ac:chgData name="Erick Rodolfo Cortés Peña" userId="91ce78ed3ad26526" providerId="LiveId" clId="{7446B70E-CA41-45FC-BE60-DF22E1145DBC}" dt="2017-10-30T20:33:03.968" v="14" actId="1076"/>
          <ac:picMkLst>
            <pc:docMk/>
            <pc:sldMk cId="2111240726" sldId="270"/>
            <ac:picMk id="7" creationId="{5255AAD3-5045-408E-AD1A-9A2FB566DF61}"/>
          </ac:picMkLst>
        </pc:picChg>
        <pc:picChg chg="add mod">
          <ac:chgData name="Erick Rodolfo Cortés Peña" userId="91ce78ed3ad26526" providerId="LiveId" clId="{7446B70E-CA41-45FC-BE60-DF22E1145DBC}" dt="2017-10-30T20:33:08.213" v="15" actId="1076"/>
          <ac:picMkLst>
            <pc:docMk/>
            <pc:sldMk cId="2111240726" sldId="270"/>
            <ac:picMk id="9" creationId="{82F735CA-6E88-4519-8704-9BED9DCEB848}"/>
          </ac:picMkLst>
        </pc:picChg>
        <pc:picChg chg="del">
          <ac:chgData name="Erick Rodolfo Cortés Peña" userId="91ce78ed3ad26526" providerId="LiveId" clId="{7446B70E-CA41-45FC-BE60-DF22E1145DBC}" dt="2017-10-30T20:32:58.835" v="13" actId="478"/>
          <ac:picMkLst>
            <pc:docMk/>
            <pc:sldMk cId="2111240726" sldId="270"/>
            <ac:picMk id="14" creationId="{154AECCC-3C15-40AE-B978-B96A97D550CA}"/>
          </ac:picMkLst>
        </pc:picChg>
        <pc:picChg chg="del">
          <ac:chgData name="Erick Rodolfo Cortés Peña" userId="91ce78ed3ad26526" providerId="LiveId" clId="{7446B70E-CA41-45FC-BE60-DF22E1145DBC}" dt="2017-10-30T20:32:48.565" v="9" actId="478"/>
          <ac:picMkLst>
            <pc:docMk/>
            <pc:sldMk cId="2111240726" sldId="270"/>
            <ac:picMk id="16" creationId="{DB3D2E84-8C69-4A29-932E-4E41E9DC1A13}"/>
          </ac:picMkLst>
        </pc:picChg>
        <pc:picChg chg="del">
          <ac:chgData name="Erick Rodolfo Cortés Peña" userId="91ce78ed3ad26526" providerId="LiveId" clId="{7446B70E-CA41-45FC-BE60-DF22E1145DBC}" dt="2017-10-30T20:32:54.323" v="11" actId="478"/>
          <ac:picMkLst>
            <pc:docMk/>
            <pc:sldMk cId="2111240726" sldId="270"/>
            <ac:picMk id="18" creationId="{865F63F3-F508-4570-80D3-52F3CD9583A1}"/>
          </ac:picMkLst>
        </pc:picChg>
      </pc:sldChg>
      <pc:sldChg chg="add del">
        <pc:chgData name="Erick Rodolfo Cortés Peña" userId="91ce78ed3ad26526" providerId="LiveId" clId="{7446B70E-CA41-45FC-BE60-DF22E1145DBC}" dt="2017-10-30T20:33:26.246" v="17" actId="2696"/>
        <pc:sldMkLst>
          <pc:docMk/>
          <pc:sldMk cId="3431200635"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97958C7-4F07-4C9A-89C1-EC824BB82C11}" type="datetimeFigureOut">
              <a:rPr lang="es-MX" smtClean="0"/>
              <a:t>27/04/2018</a:t>
            </a:fld>
            <a:endParaRPr lang="es-MX"/>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0563DAC-FCD3-4ACB-BADD-BAB63B7E37A6}" type="slidenum">
              <a:rPr lang="es-MX" smtClean="0"/>
              <a:t>‹Nº›</a:t>
            </a:fld>
            <a:endParaRPr lang="es-MX"/>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MX"/>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97958C7-4F07-4C9A-89C1-EC824BB82C11}" type="datetimeFigureOut">
              <a:rPr lang="es-MX" smtClean="0"/>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0563DAC-FCD3-4ACB-BADD-BAB63B7E37A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7958C7-4F07-4C9A-89C1-EC824BB82C11}" type="datetimeFigureOut">
              <a:rPr lang="es-MX" smtClean="0"/>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0563DAC-FCD3-4ACB-BADD-BAB63B7E37A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7958C7-4F07-4C9A-89C1-EC824BB82C11}" type="datetimeFigureOut">
              <a:rPr lang="es-MX" smtClean="0"/>
              <a:t>27/04/2018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0563DAC-FCD3-4ACB-BADD-BAB63B7E37A6}" type="slidenum">
              <a:rPr lang="es-MX" smtClean="0"/>
              <a:t>‹Nº›</a:t>
            </a:fld>
            <a:endParaRPr lang="es-MX"/>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C97958C7-4F07-4C9A-89C1-EC824BB82C11}" type="datetimeFigureOut">
              <a:rPr lang="es-MX" smtClean="0"/>
              <a:t>27/04/2018</a:t>
            </a:fld>
            <a:endParaRPr lang="es-MX"/>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0563DAC-FCD3-4ACB-BADD-BAB63B7E37A6}" type="slidenum">
              <a:rPr lang="es-MX" smtClean="0"/>
              <a:t>‹Nº›</a:t>
            </a:fld>
            <a:endParaRPr lang="es-MX"/>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MX"/>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97958C7-4F07-4C9A-89C1-EC824BB82C11}" type="datetimeFigureOut">
              <a:rPr lang="es-MX" smtClean="0"/>
              <a:t>27/04/2018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0563DAC-FCD3-4ACB-BADD-BAB63B7E37A6}" type="slidenum">
              <a:rPr lang="es-MX" smtClean="0"/>
              <a:t>‹Nº›</a:t>
            </a:fld>
            <a:endParaRPr lang="es-MX"/>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97958C7-4F07-4C9A-89C1-EC824BB82C11}" type="datetimeFigureOut">
              <a:rPr lang="es-MX" smtClean="0"/>
              <a:t>27/04/2018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0563DAC-FCD3-4ACB-BADD-BAB63B7E37A6}" type="slidenum">
              <a:rPr lang="es-MX" smtClean="0"/>
              <a:t>‹Nº›</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7958C7-4F07-4C9A-89C1-EC824BB82C11}" type="datetimeFigureOut">
              <a:rPr lang="es-MX" smtClean="0"/>
              <a:t>27/04/2018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0563DAC-FCD3-4ACB-BADD-BAB63B7E37A6}" type="slidenum">
              <a:rPr lang="es-MX" smtClean="0"/>
              <a:t>‹Nº›</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7958C7-4F07-4C9A-89C1-EC824BB82C11}" type="datetimeFigureOut">
              <a:rPr lang="es-MX" smtClean="0"/>
              <a:t>27/04/2018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0563DAC-FCD3-4ACB-BADD-BAB63B7E37A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97958C7-4F07-4C9A-89C1-EC824BB82C11}" type="datetimeFigureOut">
              <a:rPr lang="es-MX" smtClean="0"/>
              <a:t>27/04/2018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0563DAC-FCD3-4ACB-BADD-BAB63B7E37A6}" type="slidenum">
              <a:rPr lang="es-MX" smtClean="0"/>
              <a:t>‹Nº›</a:t>
            </a:fld>
            <a:endParaRPr lang="es-MX"/>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97958C7-4F07-4C9A-89C1-EC824BB82C11}" type="datetimeFigureOut">
              <a:rPr lang="es-MX" smtClean="0"/>
              <a:t>27/04/2018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0563DAC-FCD3-4ACB-BADD-BAB63B7E37A6}" type="slidenum">
              <a:rPr lang="es-MX" smtClean="0"/>
              <a:t>‹Nº›</a:t>
            </a:fld>
            <a:endParaRPr lang="es-MX"/>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97958C7-4F07-4C9A-89C1-EC824BB82C11}" type="datetimeFigureOut">
              <a:rPr lang="es-MX" smtClean="0"/>
              <a:t>27/04/2018</a:t>
            </a:fld>
            <a:endParaRPr lang="es-MX"/>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MX"/>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0563DAC-FCD3-4ACB-BADD-BAB63B7E37A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340768"/>
            <a:ext cx="6696744" cy="5328592"/>
          </a:xfrm>
        </p:spPr>
        <p:txBody>
          <a:bodyPr/>
          <a:lstStyle/>
          <a:p>
            <a:pPr algn="ctr"/>
            <a:r>
              <a:rPr lang="es-MX" sz="2000" dirty="0"/>
              <a:t/>
            </a:r>
            <a:br>
              <a:rPr lang="es-MX" sz="2000" dirty="0"/>
            </a:br>
            <a:r>
              <a:rPr lang="es-MX" sz="2000" dirty="0" err="1"/>
              <a:t>N°equipo</a:t>
            </a:r>
            <a:r>
              <a:rPr lang="es-MX" sz="2000" dirty="0"/>
              <a:t>: 7</a:t>
            </a:r>
            <a:br>
              <a:rPr lang="es-MX" sz="2000" dirty="0"/>
            </a:br>
            <a:r>
              <a:rPr lang="es-MX" sz="2000" dirty="0"/>
              <a:t/>
            </a:r>
            <a:br>
              <a:rPr lang="es-MX" sz="2000" dirty="0"/>
            </a:br>
            <a:r>
              <a:rPr lang="es-MX" sz="2000" dirty="0"/>
              <a:t>participantes:</a:t>
            </a:r>
            <a:br>
              <a:rPr lang="es-MX" sz="2000" dirty="0"/>
            </a:br>
            <a:r>
              <a:rPr lang="es-MX" sz="2000" dirty="0"/>
              <a:t/>
            </a:r>
            <a:br>
              <a:rPr lang="es-MX" sz="2000" dirty="0"/>
            </a:br>
            <a:r>
              <a:rPr lang="es-MX" sz="2000" dirty="0"/>
              <a:t/>
            </a:r>
            <a:br>
              <a:rPr lang="es-MX" sz="2000" dirty="0"/>
            </a:br>
            <a:r>
              <a:rPr lang="es-MX" sz="2000" dirty="0"/>
              <a:t/>
            </a:r>
            <a:br>
              <a:rPr lang="es-MX" sz="2000" dirty="0"/>
            </a:br>
            <a:r>
              <a:rPr lang="es-MX" sz="2000" dirty="0"/>
              <a:t/>
            </a:r>
            <a:br>
              <a:rPr lang="es-MX" sz="2000" dirty="0"/>
            </a:br>
            <a:r>
              <a:rPr lang="es-MX" sz="2000" dirty="0"/>
              <a:t/>
            </a:r>
            <a:br>
              <a:rPr lang="es-MX" sz="2000" dirty="0"/>
            </a:br>
            <a:r>
              <a:rPr lang="es-MX" sz="2000" dirty="0"/>
              <a:t/>
            </a:r>
            <a:br>
              <a:rPr lang="es-MX" sz="2000" dirty="0"/>
            </a:br>
            <a:r>
              <a:rPr lang="es-MX" sz="2000" dirty="0" smtClean="0"/>
              <a:t>Curso</a:t>
            </a:r>
            <a:r>
              <a:rPr lang="es-MX" sz="2000" smtClean="0"/>
              <a:t>: 2018-2019</a:t>
            </a:r>
            <a:r>
              <a:rPr lang="es-MX" sz="2000" dirty="0"/>
              <a:t/>
            </a:r>
            <a:br>
              <a:rPr lang="es-MX" sz="2000" dirty="0"/>
            </a:br>
            <a:r>
              <a:rPr lang="es-MX" sz="2000" dirty="0"/>
              <a:t/>
            </a:r>
            <a:br>
              <a:rPr lang="es-MX" sz="2000" dirty="0"/>
            </a:br>
            <a:r>
              <a:rPr lang="es-MX" sz="2000" dirty="0"/>
              <a:t>Nombre del proyecto: “Los diálogos excéntricos del pensamiento humano. Análisis literario del boom latinoamericano y las teorías poscoloniales”</a:t>
            </a:r>
            <a:br>
              <a:rPr lang="es-MX" sz="2000" dirty="0"/>
            </a:br>
            <a:r>
              <a:rPr lang="es-MX" sz="2000" dirty="0"/>
              <a:t/>
            </a:r>
            <a:br>
              <a:rPr lang="es-MX" sz="2000" dirty="0"/>
            </a:br>
            <a:endParaRPr lang="es-MX" sz="2000" dirty="0"/>
          </a:p>
        </p:txBody>
      </p:sp>
      <p:pic>
        <p:nvPicPr>
          <p:cNvPr id="4" name="3 Imagen" descr="logo lid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83771"/>
            <a:ext cx="2016224" cy="1800200"/>
          </a:xfrm>
          <a:prstGeom prst="rect">
            <a:avLst/>
          </a:prstGeom>
          <a:ln>
            <a:noFill/>
          </a:ln>
          <a:effectLst>
            <a:outerShdw blurRad="292100" dist="139700" dir="2700000" algn="tl" rotWithShape="0">
              <a:srgbClr val="333333">
                <a:alpha val="65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816821673"/>
              </p:ext>
            </p:extLst>
          </p:nvPr>
        </p:nvGraphicFramePr>
        <p:xfrm>
          <a:off x="179513" y="2636912"/>
          <a:ext cx="6696743" cy="1381760"/>
        </p:xfrm>
        <a:graphic>
          <a:graphicData uri="http://schemas.openxmlformats.org/drawingml/2006/table">
            <a:tbl>
              <a:tblPr firstRow="1" bandRow="1">
                <a:tableStyleId>{5C22544A-7EE6-4342-B048-85BDC9FD1C3A}</a:tableStyleId>
              </a:tblPr>
              <a:tblGrid>
                <a:gridCol w="658829">
                  <a:extLst>
                    <a:ext uri="{9D8B030D-6E8A-4147-A177-3AD203B41FA5}">
                      <a16:colId xmlns:a16="http://schemas.microsoft.com/office/drawing/2014/main" val="20000"/>
                    </a:ext>
                  </a:extLst>
                </a:gridCol>
                <a:gridCol w="380566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370840">
                <a:tc>
                  <a:txBody>
                    <a:bodyPr/>
                    <a:lstStyle/>
                    <a:p>
                      <a:r>
                        <a:rPr lang="es-MX" dirty="0"/>
                        <a:t>N°</a:t>
                      </a:r>
                    </a:p>
                  </a:txBody>
                  <a:tcPr/>
                </a:tc>
                <a:tc>
                  <a:txBody>
                    <a:bodyPr/>
                    <a:lstStyle/>
                    <a:p>
                      <a:r>
                        <a:rPr lang="es-MX" dirty="0"/>
                        <a:t>Nombre</a:t>
                      </a:r>
                    </a:p>
                  </a:txBody>
                  <a:tcPr/>
                </a:tc>
                <a:tc>
                  <a:txBody>
                    <a:bodyPr/>
                    <a:lstStyle/>
                    <a:p>
                      <a:r>
                        <a:rPr lang="es-MX" dirty="0"/>
                        <a:t>Asignatura</a:t>
                      </a:r>
                    </a:p>
                  </a:txBody>
                  <a:tcPr/>
                </a:tc>
                <a:extLst>
                  <a:ext uri="{0D108BD9-81ED-4DB2-BD59-A6C34878D82A}">
                    <a16:rowId xmlns:a16="http://schemas.microsoft.com/office/drawing/2014/main" val="10000"/>
                  </a:ext>
                </a:extLst>
              </a:tr>
              <a:tr h="370840">
                <a:tc>
                  <a:txBody>
                    <a:bodyPr/>
                    <a:lstStyle/>
                    <a:p>
                      <a:pPr algn="ctr"/>
                      <a:r>
                        <a:rPr lang="es-MX" dirty="0"/>
                        <a:t>1</a:t>
                      </a:r>
                    </a:p>
                  </a:txBody>
                  <a:tcPr/>
                </a:tc>
                <a:tc>
                  <a:txBody>
                    <a:bodyPr/>
                    <a:lstStyle/>
                    <a:p>
                      <a:r>
                        <a:rPr lang="es-MX" dirty="0"/>
                        <a:t>Erick Rodolfo Cortés Peña</a:t>
                      </a:r>
                    </a:p>
                  </a:txBody>
                  <a:tcPr/>
                </a:tc>
                <a:tc>
                  <a:txBody>
                    <a:bodyPr/>
                    <a:lstStyle/>
                    <a:p>
                      <a:r>
                        <a:rPr lang="es-MX" dirty="0"/>
                        <a:t>Literatura mexicana e iberoamericana</a:t>
                      </a:r>
                    </a:p>
                  </a:txBody>
                  <a:tcPr/>
                </a:tc>
                <a:extLst>
                  <a:ext uri="{0D108BD9-81ED-4DB2-BD59-A6C34878D82A}">
                    <a16:rowId xmlns:a16="http://schemas.microsoft.com/office/drawing/2014/main" val="10001"/>
                  </a:ext>
                </a:extLst>
              </a:tr>
              <a:tr h="370840">
                <a:tc>
                  <a:txBody>
                    <a:bodyPr/>
                    <a:lstStyle/>
                    <a:p>
                      <a:pPr algn="ctr"/>
                      <a:r>
                        <a:rPr lang="es-MX" dirty="0"/>
                        <a:t>2</a:t>
                      </a:r>
                    </a:p>
                  </a:txBody>
                  <a:tcPr/>
                </a:tc>
                <a:tc>
                  <a:txBody>
                    <a:bodyPr/>
                    <a:lstStyle/>
                    <a:p>
                      <a:r>
                        <a:rPr lang="es-MX" dirty="0"/>
                        <a:t>María del Pilar Vega Platas</a:t>
                      </a:r>
                    </a:p>
                  </a:txBody>
                  <a:tcPr/>
                </a:tc>
                <a:tc>
                  <a:txBody>
                    <a:bodyPr/>
                    <a:lstStyle/>
                    <a:p>
                      <a:r>
                        <a:rPr lang="es-MX" dirty="0"/>
                        <a:t>Inglés Intermedio</a:t>
                      </a:r>
                    </a:p>
                  </a:txBody>
                  <a:tcPr/>
                </a:tc>
                <a:extLst>
                  <a:ext uri="{0D108BD9-81ED-4DB2-BD59-A6C34878D82A}">
                    <a16:rowId xmlns:a16="http://schemas.microsoft.com/office/drawing/2014/main" val="10002"/>
                  </a:ext>
                </a:extLst>
              </a:tr>
            </a:tbl>
          </a:graphicData>
        </a:graphic>
      </p:graphicFrame>
      <p:sp>
        <p:nvSpPr>
          <p:cNvPr id="6" name="5 CuadroTexto"/>
          <p:cNvSpPr txBox="1"/>
          <p:nvPr/>
        </p:nvSpPr>
        <p:spPr>
          <a:xfrm>
            <a:off x="179512" y="620688"/>
            <a:ext cx="6696744" cy="400110"/>
          </a:xfrm>
          <a:prstGeom prst="rect">
            <a:avLst/>
          </a:prstGeom>
          <a:noFill/>
        </p:spPr>
        <p:txBody>
          <a:bodyPr wrap="square" rtlCol="0">
            <a:spAutoFit/>
          </a:bodyPr>
          <a:lstStyle/>
          <a:p>
            <a:pPr algn="ctr"/>
            <a:r>
              <a:rPr lang="es-MX" sz="2000" dirty="0">
                <a:solidFill>
                  <a:schemeClr val="bg1"/>
                </a:solidFill>
              </a:rPr>
              <a:t>COLEGIO OLIVERIO CROMWELL</a:t>
            </a:r>
          </a:p>
        </p:txBody>
      </p:sp>
    </p:spTree>
    <p:extLst>
      <p:ext uri="{BB962C8B-B14F-4D97-AF65-F5344CB8AC3E}">
        <p14:creationId xmlns:p14="http://schemas.microsoft.com/office/powerpoint/2010/main" val="409223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(3)</a:t>
            </a:r>
          </a:p>
        </p:txBody>
      </p:sp>
      <p:pic>
        <p:nvPicPr>
          <p:cNvPr id="5" name="Imagen 4">
            <a:extLst>
              <a:ext uri="{FF2B5EF4-FFF2-40B4-BE49-F238E27FC236}">
                <a16:creationId xmlns:a16="http://schemas.microsoft.com/office/drawing/2014/main" id="{C29ADAD0-E40A-44EE-9030-CECAC55068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564904"/>
            <a:ext cx="2025000" cy="3600000"/>
          </a:xfrm>
          <a:prstGeom prst="rect">
            <a:avLst/>
          </a:prstGeom>
        </p:spPr>
      </p:pic>
      <p:pic>
        <p:nvPicPr>
          <p:cNvPr id="7" name="Imagen 6">
            <a:extLst>
              <a:ext uri="{FF2B5EF4-FFF2-40B4-BE49-F238E27FC236}">
                <a16:creationId xmlns:a16="http://schemas.microsoft.com/office/drawing/2014/main" id="{5255AAD3-5045-408E-AD1A-9A2FB566D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445" y="2564904"/>
            <a:ext cx="2025000" cy="3600000"/>
          </a:xfrm>
          <a:prstGeom prst="rect">
            <a:avLst/>
          </a:prstGeom>
        </p:spPr>
      </p:pic>
      <p:pic>
        <p:nvPicPr>
          <p:cNvPr id="9" name="Imagen 8">
            <a:extLst>
              <a:ext uri="{FF2B5EF4-FFF2-40B4-BE49-F238E27FC236}">
                <a16:creationId xmlns:a16="http://schemas.microsoft.com/office/drawing/2014/main" id="{82F735CA-6E88-4519-8704-9BED9DCE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7780" y="2564904"/>
            <a:ext cx="2025000" cy="3600000"/>
          </a:xfrm>
          <a:prstGeom prst="rect">
            <a:avLst/>
          </a:prstGeom>
        </p:spPr>
      </p:pic>
    </p:spTree>
    <p:extLst>
      <p:ext uri="{BB962C8B-B14F-4D97-AF65-F5344CB8AC3E}">
        <p14:creationId xmlns:p14="http://schemas.microsoft.com/office/powerpoint/2010/main" val="211124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52282" y="1719263"/>
            <a:ext cx="6064835" cy="4406900"/>
          </a:xfrm>
          <a:prstGeom prst="rect">
            <a:avLst/>
          </a:prstGeom>
        </p:spPr>
      </p:pic>
      <p:sp>
        <p:nvSpPr>
          <p:cNvPr id="3" name="Título 2"/>
          <p:cNvSpPr>
            <a:spLocks noGrp="1"/>
          </p:cNvSpPr>
          <p:nvPr>
            <p:ph type="title"/>
          </p:nvPr>
        </p:nvSpPr>
        <p:spPr/>
        <p:txBody>
          <a:bodyPr/>
          <a:lstStyle/>
          <a:p>
            <a:r>
              <a:rPr lang="es-MX" dirty="0" smtClean="0"/>
              <a:t>Producto (4)</a:t>
            </a:r>
            <a:endParaRPr lang="es-MX" dirty="0"/>
          </a:p>
        </p:txBody>
      </p:sp>
    </p:spTree>
    <p:extLst>
      <p:ext uri="{BB962C8B-B14F-4D97-AF65-F5344CB8AC3E}">
        <p14:creationId xmlns:p14="http://schemas.microsoft.com/office/powerpoint/2010/main" val="64273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12280" y="1719262"/>
            <a:ext cx="8831720" cy="6678290"/>
          </a:xfrm>
          <a:prstGeom prst="rect">
            <a:avLst/>
          </a:prstGeom>
        </p:spPr>
      </p:pic>
      <p:sp>
        <p:nvSpPr>
          <p:cNvPr id="3" name="Título 2"/>
          <p:cNvSpPr>
            <a:spLocks noGrp="1"/>
          </p:cNvSpPr>
          <p:nvPr>
            <p:ph type="title"/>
          </p:nvPr>
        </p:nvSpPr>
        <p:spPr/>
        <p:txBody>
          <a:bodyPr/>
          <a:lstStyle/>
          <a:p>
            <a:r>
              <a:rPr lang="es-MX" dirty="0" smtClean="0"/>
              <a:t>Producto (5)</a:t>
            </a:r>
            <a:endParaRPr lang="es-MX" dirty="0"/>
          </a:p>
        </p:txBody>
      </p:sp>
    </p:spTree>
    <p:extLst>
      <p:ext uri="{BB962C8B-B14F-4D97-AF65-F5344CB8AC3E}">
        <p14:creationId xmlns:p14="http://schemas.microsoft.com/office/powerpoint/2010/main" val="390289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smtClean="0"/>
              <a:t>Producto (6)</a:t>
            </a:r>
            <a:endParaRPr lang="es-MX" dirty="0"/>
          </a:p>
        </p:txBody>
      </p:sp>
      <p:sp>
        <p:nvSpPr>
          <p:cNvPr id="5" name="Marcador de contenido 4"/>
          <p:cNvSpPr>
            <a:spLocks noGrp="1"/>
          </p:cNvSpPr>
          <p:nvPr>
            <p:ph idx="1"/>
          </p:nvPr>
        </p:nvSpPr>
        <p:spPr/>
        <p:txBody>
          <a:bodyPr>
            <a:normAutofit fontScale="62500" lnSpcReduction="20000"/>
          </a:bodyPr>
          <a:lstStyle/>
          <a:p>
            <a:r>
              <a:rPr lang="es-MX" sz="2400" b="1" i="1" dirty="0">
                <a:solidFill>
                  <a:schemeClr val="bg1"/>
                </a:solidFill>
              </a:rPr>
              <a:t>Planeación de Proyectos Interdisciplinarios</a:t>
            </a:r>
            <a:endParaRPr lang="es-MX" sz="800" dirty="0">
              <a:solidFill>
                <a:schemeClr val="bg1"/>
              </a:solidFill>
            </a:endParaRPr>
          </a:p>
          <a:p>
            <a:r>
              <a:rPr lang="es-MX" b="1" dirty="0"/>
              <a:t>1¿A qué responde la necesidad de crear proyectos interdisciplinarios como medio de aprendizaje hoy en día?</a:t>
            </a:r>
            <a:endParaRPr lang="es-MX" dirty="0"/>
          </a:p>
          <a:p>
            <a:pPr>
              <a:buNone/>
            </a:pPr>
            <a:r>
              <a:rPr lang="es-MX" dirty="0"/>
              <a:t>Generar aprendizaje en conjunto para obtener el conocimiento significativo que responda  a la complejidad de nuestro entorno.</a:t>
            </a:r>
          </a:p>
          <a:p>
            <a:r>
              <a:rPr lang="es-MX" b="1" dirty="0"/>
              <a:t>2¿Cuáles podrían ser los elementos fundamentales para la estructuración y planeación de los proyectos interdisciplinarios? </a:t>
            </a:r>
            <a:endParaRPr lang="es-MX" dirty="0"/>
          </a:p>
          <a:p>
            <a:pPr>
              <a:buNone/>
            </a:pPr>
            <a:r>
              <a:rPr lang="es-MX" dirty="0"/>
              <a:t>Que los docentes conozcan su programa, incitar al alumno a aprender más y poder observar qué diferentes asignaturas se pueden apoyar para obtener un mejor resultado .</a:t>
            </a:r>
          </a:p>
          <a:p>
            <a:pPr>
              <a:buNone/>
            </a:pPr>
            <a:r>
              <a:rPr lang="es-MX" dirty="0"/>
              <a:t>Interacción entre alumnos y docentes, conexión con el currículo, verificando el Objetivo General de Aprendizaje del Proyecto para direccionar el planteamiento de estrategias y la definición del producto</a:t>
            </a:r>
            <a:r>
              <a:rPr lang="es-MX" b="1" dirty="0"/>
              <a:t> </a:t>
            </a:r>
            <a:r>
              <a:rPr lang="es-MX" dirty="0"/>
              <a:t>final. Fases de estrategias: consultas, intercambio de información, bases de datos, publicaciones digitales, trabajos de campo, crear plataformas, herramientas informativas de apoyo.</a:t>
            </a:r>
          </a:p>
          <a:p>
            <a:r>
              <a:rPr lang="es-MX" b="1" dirty="0"/>
              <a:t>3¿Cuál es “el método” o “los pasos” para acercarse a la Interdisciplinariedad?</a:t>
            </a:r>
            <a:endParaRPr lang="es-MX" dirty="0"/>
          </a:p>
          <a:p>
            <a:pPr>
              <a:buNone/>
            </a:pPr>
            <a:r>
              <a:rPr lang="es-MX" dirty="0"/>
              <a:t>Conocer el programa, observar los problemas que se presentan en nuestro entrono, buscar las alternativas para desarrollarlo, crear lluvias de ideas con respecto a las posibles soluciones en los diferentes ámbitos.</a:t>
            </a:r>
          </a:p>
          <a:p>
            <a:r>
              <a:rPr lang="es-MX" b="1" dirty="0"/>
              <a:t>4¿Qué características debe tener el nombre del proyecto interdisciplinario?</a:t>
            </a:r>
            <a:endParaRPr lang="es-MX" dirty="0"/>
          </a:p>
          <a:p>
            <a:pPr>
              <a:buNone/>
            </a:pPr>
            <a:r>
              <a:rPr lang="es-MX" b="1" dirty="0"/>
              <a:t>Debe ser llamativo, que invite a los alumnos y a los profesores a trabajar en él. </a:t>
            </a:r>
            <a:endParaRPr lang="es-MX" dirty="0"/>
          </a:p>
          <a:p>
            <a:pPr>
              <a:buNone/>
            </a:pPr>
            <a:r>
              <a:rPr lang="es-MX" b="1" dirty="0"/>
              <a:t> </a:t>
            </a:r>
            <a:r>
              <a:rPr lang="es-MX" dirty="0"/>
              <a:t>Implicar al alumno en el aprendizaje, que su producto sea medible, que se pueda evaluar, reunir conocimiento de diferentes disciplinas, tareas en torno a su contexto  desde las áreas implicadas</a:t>
            </a:r>
            <a:r>
              <a:rPr lang="es-MX" sz="1100" b="1" dirty="0"/>
              <a:t>.</a:t>
            </a:r>
            <a:endParaRPr lang="es-MX" sz="1100" dirty="0"/>
          </a:p>
          <a:p>
            <a:endParaRPr lang="es-MX" dirty="0"/>
          </a:p>
        </p:txBody>
      </p:sp>
    </p:spTree>
    <p:extLst>
      <p:ext uri="{BB962C8B-B14F-4D97-AF65-F5344CB8AC3E}">
        <p14:creationId xmlns:p14="http://schemas.microsoft.com/office/powerpoint/2010/main" val="320814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23528" y="404664"/>
            <a:ext cx="8465365" cy="5721815"/>
          </a:xfrm>
        </p:spPr>
        <p:txBody>
          <a:bodyPr>
            <a:normAutofit fontScale="55000" lnSpcReduction="20000"/>
          </a:bodyPr>
          <a:lstStyle/>
          <a:p>
            <a:r>
              <a:rPr lang="es-MX" b="1" i="1" dirty="0">
                <a:solidFill>
                  <a:srgbClr val="FF0000"/>
                </a:solidFill>
              </a:rPr>
              <a:t>Documentación del proceso y portafolios de evidencias</a:t>
            </a:r>
          </a:p>
          <a:p>
            <a:r>
              <a:rPr lang="es-MX" b="1" dirty="0">
                <a:solidFill>
                  <a:srgbClr val="FF0000"/>
                </a:solidFill>
              </a:rPr>
              <a:t>5¿Qué  entendemos por “documentación”?</a:t>
            </a:r>
            <a:endParaRPr lang="es-MX" dirty="0">
              <a:solidFill>
                <a:srgbClr val="FF0000"/>
              </a:solidFill>
            </a:endParaRPr>
          </a:p>
          <a:p>
            <a:pPr>
              <a:buNone/>
            </a:pPr>
            <a:r>
              <a:rPr lang="es-MX" dirty="0">
                <a:solidFill>
                  <a:srgbClr val="FF0000"/>
                </a:solidFill>
              </a:rPr>
              <a:t>Momentos específicos que el profesor d como evidencia de un proceso interdisciplinario. Estas evidencias y resultados comprenden desde manuscritos hasta medios digitales. </a:t>
            </a:r>
          </a:p>
          <a:p>
            <a:pPr>
              <a:buNone/>
            </a:pPr>
            <a:r>
              <a:rPr lang="es-MX" dirty="0">
                <a:solidFill>
                  <a:srgbClr val="FF0000"/>
                </a:solidFill>
              </a:rPr>
              <a:t>Incluyendo procedimientos </a:t>
            </a:r>
          </a:p>
          <a:p>
            <a:pPr>
              <a:buNone/>
            </a:pPr>
            <a:r>
              <a:rPr lang="es-MX" b="1" dirty="0">
                <a:solidFill>
                  <a:srgbClr val="FF0000"/>
                </a:solidFill>
              </a:rPr>
              <a:t> </a:t>
            </a:r>
            <a:r>
              <a:rPr lang="es-MX" dirty="0">
                <a:solidFill>
                  <a:srgbClr val="FF0000"/>
                </a:solidFill>
              </a:rPr>
              <a:t>Es la ciencia que consiste en documentar, ésta se encuentra identificada por el procesamiento de información que otorgará datos específicos sobre un tema determinado; de acuerdo a esto puede identificarse como una técnica instrumental y auxiliar, para lograr informar a numerosas personas sobre un tema en específico. </a:t>
            </a:r>
          </a:p>
          <a:p>
            <a:pPr>
              <a:buNone/>
            </a:pPr>
            <a:r>
              <a:rPr lang="es-MX" b="1" dirty="0">
                <a:solidFill>
                  <a:srgbClr val="FF0000"/>
                </a:solidFill>
              </a:rPr>
              <a:t> </a:t>
            </a:r>
            <a:endParaRPr lang="es-MX" dirty="0">
              <a:solidFill>
                <a:srgbClr val="FF0000"/>
              </a:solidFill>
            </a:endParaRPr>
          </a:p>
          <a:p>
            <a:r>
              <a:rPr lang="es-MX" b="1" dirty="0">
                <a:solidFill>
                  <a:srgbClr val="FF0000"/>
                </a:solidFill>
              </a:rPr>
              <a:t> 6¿Qué evidencias concretas de documentación estaríamos esperando, cuando trabajamos de manera interdisciplinaria?</a:t>
            </a:r>
            <a:endParaRPr lang="es-MX" dirty="0">
              <a:solidFill>
                <a:srgbClr val="FF0000"/>
              </a:solidFill>
            </a:endParaRPr>
          </a:p>
          <a:p>
            <a:pPr>
              <a:buNone/>
            </a:pPr>
            <a:r>
              <a:rPr lang="es-MX" b="1" dirty="0">
                <a:solidFill>
                  <a:srgbClr val="FF0000"/>
                </a:solidFill>
              </a:rPr>
              <a:t> </a:t>
            </a:r>
            <a:endParaRPr lang="es-MX" dirty="0">
              <a:solidFill>
                <a:srgbClr val="FF0000"/>
              </a:solidFill>
            </a:endParaRPr>
          </a:p>
          <a:p>
            <a:pPr>
              <a:buNone/>
            </a:pPr>
            <a:r>
              <a:rPr lang="es-MX" b="1" dirty="0">
                <a:solidFill>
                  <a:srgbClr val="FF0000"/>
                </a:solidFill>
              </a:rPr>
              <a:t> </a:t>
            </a:r>
            <a:r>
              <a:rPr lang="es-MX" dirty="0">
                <a:solidFill>
                  <a:srgbClr val="FF0000"/>
                </a:solidFill>
              </a:rPr>
              <a:t>Que sean medibles, evaluables, ya sean productos como un objeto físico, digital, presentación oral, escrita, un proceso,  exposiciones, recopilaciones, encuestas, que contribuyan a realizar actividades que conecten con el mundo real. Le da al docente evidencias claras del proceso que se está viviendo.</a:t>
            </a:r>
          </a:p>
          <a:p>
            <a:pPr>
              <a:buNone/>
            </a:pPr>
            <a:r>
              <a:rPr lang="es-MX" b="1" dirty="0">
                <a:solidFill>
                  <a:srgbClr val="FF0000"/>
                </a:solidFill>
              </a:rPr>
              <a:t> </a:t>
            </a:r>
            <a:endParaRPr lang="es-MX" dirty="0">
              <a:solidFill>
                <a:srgbClr val="FF0000"/>
              </a:solidFill>
            </a:endParaRPr>
          </a:p>
          <a:p>
            <a:r>
              <a:rPr lang="es-MX" b="1" dirty="0">
                <a:solidFill>
                  <a:srgbClr val="FF0000"/>
                </a:solidFill>
              </a:rPr>
              <a:t>7¿Cuál es la intención de documentar en un proyecto y quién lo debe hacer?</a:t>
            </a:r>
            <a:endParaRPr lang="es-MX" dirty="0">
              <a:solidFill>
                <a:srgbClr val="FF0000"/>
              </a:solidFill>
            </a:endParaRPr>
          </a:p>
          <a:p>
            <a:pPr>
              <a:buNone/>
            </a:pPr>
            <a:r>
              <a:rPr lang="es-MX" dirty="0">
                <a:solidFill>
                  <a:srgbClr val="FF0000"/>
                </a:solidFill>
              </a:rPr>
              <a:t>Dejar evidencia de la investigación en todas sus fases del proyecto. El registro debe hacerse de manera bilateral. </a:t>
            </a:r>
            <a:endParaRPr lang="es-MX" dirty="0" smtClean="0">
              <a:solidFill>
                <a:srgbClr val="FF0000"/>
              </a:solidFill>
            </a:endParaRPr>
          </a:p>
          <a:p>
            <a:r>
              <a:rPr lang="es-MX" b="1" i="1" dirty="0">
                <a:solidFill>
                  <a:srgbClr val="FF0000"/>
                </a:solidFill>
              </a:rPr>
              <a:t>Gestión de Proyectos interdisciplinarios</a:t>
            </a:r>
          </a:p>
          <a:p>
            <a:r>
              <a:rPr lang="es-MX" b="1" dirty="0">
                <a:solidFill>
                  <a:srgbClr val="FF0000"/>
                </a:solidFill>
              </a:rPr>
              <a:t>8¿Qué factores debemos tomar en cuenta  para hacer un proyecto? ¿Cómo debemos organizarlos?</a:t>
            </a:r>
            <a:endParaRPr lang="es-MX" dirty="0">
              <a:solidFill>
                <a:srgbClr val="FF0000"/>
              </a:solidFill>
            </a:endParaRPr>
          </a:p>
          <a:p>
            <a:pPr>
              <a:buNone/>
            </a:pPr>
            <a:r>
              <a:rPr lang="es-MX" dirty="0">
                <a:solidFill>
                  <a:srgbClr val="FF0000"/>
                </a:solidFill>
              </a:rPr>
              <a:t>Se debe tomar en cuenta el Diagnóstico de necesidades del grupo. Desarrollar un plan de acción. Organizar el diferente trabajo colaborativo desde diferentes ámbitos y disciplinas.</a:t>
            </a:r>
          </a:p>
          <a:p>
            <a:pPr>
              <a:buNone/>
            </a:pPr>
            <a:r>
              <a:rPr lang="es-MX" dirty="0">
                <a:solidFill>
                  <a:srgbClr val="FF0000"/>
                </a:solidFill>
              </a:rPr>
              <a:t>Observar ajustes y cambios en el proyecto. Instrumentación de recolección de datos. Organización de la información. Proceso. Análisis de los resultados.</a:t>
            </a:r>
          </a:p>
          <a:p>
            <a:pPr>
              <a:buNone/>
            </a:pPr>
            <a:r>
              <a:rPr lang="es-MX" dirty="0">
                <a:solidFill>
                  <a:srgbClr val="FF0000"/>
                </a:solidFill>
              </a:rPr>
              <a:t> </a:t>
            </a:r>
          </a:p>
          <a:p>
            <a:pPr>
              <a:buNone/>
            </a:pPr>
            <a:r>
              <a:rPr lang="es-MX" dirty="0">
                <a:solidFill>
                  <a:srgbClr val="FF0000"/>
                </a:solidFill>
              </a:rPr>
              <a:t>El proyecto debe diseñarse, proponerse, implementarse, ejecutarse y evaluarse.</a:t>
            </a:r>
          </a:p>
          <a:p>
            <a:pPr>
              <a:buNone/>
            </a:pPr>
            <a:r>
              <a:rPr lang="es-MX" dirty="0">
                <a:solidFill>
                  <a:srgbClr val="FF0000"/>
                </a:solidFill>
              </a:rPr>
              <a:t>El docente debe estar convencido de su plan de programa, debe planear su proyecto en relación al temario y buscar esos puntos de encuentro. Disposición de que todas las materias son importantes. Diseñar un modelo, una innovación hacer un cronograma para trabajar el proyecto.</a:t>
            </a:r>
          </a:p>
          <a:p>
            <a:pPr>
              <a:buNone/>
            </a:pPr>
            <a:endParaRPr lang="es-MX" dirty="0">
              <a:solidFill>
                <a:srgbClr val="FF0000"/>
              </a:solidFill>
            </a:endParaRPr>
          </a:p>
          <a:p>
            <a:endParaRPr lang="es-MX" dirty="0"/>
          </a:p>
        </p:txBody>
      </p:sp>
    </p:spTree>
    <p:extLst>
      <p:ext uri="{BB962C8B-B14F-4D97-AF65-F5344CB8AC3E}">
        <p14:creationId xmlns:p14="http://schemas.microsoft.com/office/powerpoint/2010/main" val="302814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7505" y="188640"/>
            <a:ext cx="8681388" cy="5937839"/>
          </a:xfrm>
        </p:spPr>
        <p:txBody>
          <a:bodyPr>
            <a:normAutofit fontScale="70000" lnSpcReduction="20000"/>
          </a:bodyPr>
          <a:lstStyle/>
          <a:p>
            <a:r>
              <a:rPr lang="es-MX" b="1" dirty="0">
                <a:solidFill>
                  <a:srgbClr val="FF0000"/>
                </a:solidFill>
              </a:rPr>
              <a:t>9¿Cómo podemos identificar los puntos de interacción que permitan una indagación, desde situaciones complejas o la  problematización?</a:t>
            </a:r>
            <a:endParaRPr lang="es-MX" dirty="0">
              <a:solidFill>
                <a:srgbClr val="FF0000"/>
              </a:solidFill>
            </a:endParaRPr>
          </a:p>
          <a:p>
            <a:pPr>
              <a:buNone/>
            </a:pPr>
            <a:r>
              <a:rPr lang="es-MX" b="1" dirty="0">
                <a:solidFill>
                  <a:srgbClr val="FF0000"/>
                </a:solidFill>
              </a:rPr>
              <a:t>Desde la conceptualización de un problema común planteando temas de carácter complejo que puedan abordarse desde distintas disciplinas y bajo un marco epistémico compartido. </a:t>
            </a:r>
            <a:endParaRPr lang="es-MX" dirty="0">
              <a:solidFill>
                <a:srgbClr val="FF0000"/>
              </a:solidFill>
            </a:endParaRPr>
          </a:p>
          <a:p>
            <a:pPr>
              <a:buNone/>
            </a:pPr>
            <a:r>
              <a:rPr lang="es-MX" b="1" dirty="0">
                <a:solidFill>
                  <a:srgbClr val="FF0000"/>
                </a:solidFill>
              </a:rPr>
              <a:t> </a:t>
            </a:r>
            <a:r>
              <a:rPr lang="es-MX" dirty="0">
                <a:solidFill>
                  <a:srgbClr val="FF0000"/>
                </a:solidFill>
              </a:rPr>
              <a:t>La identificación de una necesidad, los intereses institucionales, académicos  y/o personales. El diseño de un proyecto implica una reflexión en la cual convergen las necesidades y los medios para satisfacerlas. El proyecto debe diseñarse, proponerse, implementarse, ejecutarse y evaluarse</a:t>
            </a:r>
            <a:r>
              <a:rPr lang="es-MX" dirty="0" smtClean="0">
                <a:solidFill>
                  <a:srgbClr val="FF0000"/>
                </a:solidFill>
              </a:rPr>
              <a:t>.</a:t>
            </a:r>
          </a:p>
          <a:p>
            <a:r>
              <a:rPr lang="es-MX" b="1" dirty="0">
                <a:solidFill>
                  <a:srgbClr val="FF0000"/>
                </a:solidFill>
              </a:rPr>
              <a:t>10¿En qué debemos  poner atención, para saber si  es necesario hacer cambios en el  trabajo diario que ya realizamos?</a:t>
            </a:r>
            <a:endParaRPr lang="es-MX" dirty="0">
              <a:solidFill>
                <a:srgbClr val="FF0000"/>
              </a:solidFill>
            </a:endParaRPr>
          </a:p>
          <a:p>
            <a:pPr>
              <a:buNone/>
            </a:pPr>
            <a:r>
              <a:rPr lang="es-MX" dirty="0">
                <a:solidFill>
                  <a:srgbClr val="FF0000"/>
                </a:solidFill>
              </a:rPr>
              <a:t>Hay que observar el desempeño de los alumnos y la aprehensión de los conocimientos.  Observar mediante los resultados, si lo que se está haciendo llevar  hacia un camino o se queda  a la mitad. Ver si no es viable continuar con ese método y por ende buscar una nueva alternativa que</a:t>
            </a:r>
          </a:p>
          <a:p>
            <a:pPr>
              <a:buNone/>
            </a:pPr>
            <a:r>
              <a:rPr lang="es-MX" dirty="0">
                <a:solidFill>
                  <a:srgbClr val="FF0000"/>
                </a:solidFill>
              </a:rPr>
              <a:t>permita llegar al objetivo.  </a:t>
            </a:r>
          </a:p>
          <a:p>
            <a:pPr>
              <a:buNone/>
            </a:pPr>
            <a:r>
              <a:rPr lang="es-MX" dirty="0">
                <a:solidFill>
                  <a:srgbClr val="FF0000"/>
                </a:solidFill>
              </a:rPr>
              <a:t> </a:t>
            </a:r>
          </a:p>
          <a:p>
            <a:r>
              <a:rPr lang="es-MX" b="1" dirty="0">
                <a:solidFill>
                  <a:srgbClr val="FF0000"/>
                </a:solidFill>
              </a:rPr>
              <a:t>11¿Cómo beneficia al aprendizaje el trabajo interdisciplinario?</a:t>
            </a:r>
            <a:endParaRPr lang="es-MX" dirty="0">
              <a:solidFill>
                <a:srgbClr val="FF0000"/>
              </a:solidFill>
            </a:endParaRPr>
          </a:p>
          <a:p>
            <a:pPr>
              <a:buNone/>
            </a:pPr>
            <a:r>
              <a:rPr lang="es-MX" dirty="0">
                <a:solidFill>
                  <a:srgbClr val="FF0000"/>
                </a:solidFill>
              </a:rPr>
              <a:t>Que se puede observar que las asignaturas no están alejadas unas de otras, si no que se trabajan en conjunto para poder tener un mejor conocimiento y enriquecer los huecos o espacios que una sola materia no puede resolver</a:t>
            </a:r>
          </a:p>
          <a:p>
            <a:r>
              <a:rPr lang="es-MX" b="1" i="1" dirty="0">
                <a:solidFill>
                  <a:srgbClr val="FF0000"/>
                </a:solidFill>
              </a:rPr>
              <a:t>El desarrollo profesional y la formación docente</a:t>
            </a:r>
          </a:p>
          <a:p>
            <a:r>
              <a:rPr lang="es-MX" b="1" dirty="0">
                <a:solidFill>
                  <a:srgbClr val="FF0000"/>
                </a:solidFill>
              </a:rPr>
              <a:t>12¿Qué implicaciones tiene, dentro del esquema de formación docente, el trabajo orientado hacia la interdisciplinariedad? </a:t>
            </a:r>
            <a:endParaRPr lang="es-MX" dirty="0">
              <a:solidFill>
                <a:srgbClr val="FF0000"/>
              </a:solidFill>
            </a:endParaRPr>
          </a:p>
          <a:p>
            <a:pPr>
              <a:buNone/>
            </a:pPr>
            <a:r>
              <a:rPr lang="es-MX" dirty="0">
                <a:solidFill>
                  <a:srgbClr val="FF0000"/>
                </a:solidFill>
              </a:rPr>
              <a:t>Generar el aprendizaje en conjunto para obtener un conocimiento significativo.</a:t>
            </a:r>
          </a:p>
          <a:p>
            <a:pPr>
              <a:buNone/>
            </a:pPr>
            <a:r>
              <a:rPr lang="es-MX" b="1" dirty="0">
                <a:solidFill>
                  <a:srgbClr val="FF0000"/>
                </a:solidFill>
              </a:rPr>
              <a:t> </a:t>
            </a:r>
            <a:endParaRPr lang="es-MX" dirty="0">
              <a:solidFill>
                <a:srgbClr val="FF0000"/>
              </a:solidFill>
            </a:endParaRPr>
          </a:p>
          <a:p>
            <a:r>
              <a:rPr lang="es-MX" b="1" dirty="0">
                <a:solidFill>
                  <a:srgbClr val="FF0000"/>
                </a:solidFill>
              </a:rPr>
              <a:t>13¿Qué dimensiones debemos tener en cuenta, para la construcción de proyectos interdisciplinarios?</a:t>
            </a:r>
            <a:endParaRPr lang="es-MX" dirty="0">
              <a:solidFill>
                <a:srgbClr val="FF0000"/>
              </a:solidFill>
            </a:endParaRPr>
          </a:p>
          <a:p>
            <a:pPr>
              <a:buNone/>
            </a:pPr>
            <a:r>
              <a:rPr lang="es-MX" dirty="0">
                <a:solidFill>
                  <a:srgbClr val="FF0000"/>
                </a:solidFill>
              </a:rPr>
              <a:t>Los alcances y limitaciones que pudiera encontrar el proyecto</a:t>
            </a:r>
          </a:p>
          <a:p>
            <a:pPr>
              <a:buNone/>
            </a:pPr>
            <a:endParaRPr lang="es-MX" dirty="0"/>
          </a:p>
          <a:p>
            <a:endParaRPr lang="es-MX" dirty="0"/>
          </a:p>
        </p:txBody>
      </p:sp>
    </p:spTree>
    <p:extLst>
      <p:ext uri="{BB962C8B-B14F-4D97-AF65-F5344CB8AC3E}">
        <p14:creationId xmlns:p14="http://schemas.microsoft.com/office/powerpoint/2010/main" val="134594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043608" y="1844824"/>
            <a:ext cx="6762750" cy="4210050"/>
          </a:xfrm>
          <a:prstGeom prst="rect">
            <a:avLst/>
          </a:prstGeom>
        </p:spPr>
      </p:pic>
      <p:sp>
        <p:nvSpPr>
          <p:cNvPr id="3" name="Título 2"/>
          <p:cNvSpPr>
            <a:spLocks noGrp="1"/>
          </p:cNvSpPr>
          <p:nvPr>
            <p:ph type="title"/>
          </p:nvPr>
        </p:nvSpPr>
        <p:spPr/>
        <p:txBody>
          <a:bodyPr/>
          <a:lstStyle/>
          <a:p>
            <a:r>
              <a:rPr lang="es-MX" dirty="0" smtClean="0"/>
              <a:t>Producto (7)</a:t>
            </a:r>
            <a:endParaRPr lang="es-MX" dirty="0"/>
          </a:p>
        </p:txBody>
      </p:sp>
    </p:spTree>
    <p:extLst>
      <p:ext uri="{BB962C8B-B14F-4D97-AF65-F5344CB8AC3E}">
        <p14:creationId xmlns:p14="http://schemas.microsoft.com/office/powerpoint/2010/main" val="66441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303337" y="2070100"/>
            <a:ext cx="6562725" cy="3705225"/>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264514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91658" y="1719263"/>
            <a:ext cx="6186083"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260896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22400" y="1936750"/>
            <a:ext cx="6324600" cy="3971925"/>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163941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ctr"/>
            <a:r>
              <a:rPr lang="es-MX" dirty="0">
                <a:solidFill>
                  <a:schemeClr val="tx1"/>
                </a:solidFill>
              </a:rPr>
              <a:t>C.A.I.A.C    Conclusiones generales</a:t>
            </a:r>
          </a:p>
          <a:p>
            <a:pPr algn="just">
              <a:buFont typeface="Wingdings" panose="05000000000000000000" pitchFamily="2" charset="2"/>
              <a:buChar char="ü"/>
            </a:pPr>
            <a:endParaRPr lang="es-MX" dirty="0">
              <a:solidFill>
                <a:schemeClr val="tx1"/>
              </a:solidFill>
            </a:endParaRPr>
          </a:p>
          <a:p>
            <a:pPr algn="just">
              <a:buFont typeface="Wingdings" panose="05000000000000000000" pitchFamily="2" charset="2"/>
              <a:buChar char="ü"/>
            </a:pPr>
            <a:r>
              <a:rPr lang="es-MX" dirty="0">
                <a:solidFill>
                  <a:schemeClr val="tx1"/>
                </a:solidFill>
              </a:rPr>
              <a:t>La interdisciplinariedad es un elemento surgido de la necesidad para resolver un problema específico, donde diferentes disciplinas trabajan para ofrecer una solución conjunta de una problemática específica, en este caso, los retos interdisciplinarios en la educación, y así propiciar un crecimiento en las potencialidades intelectuales y socioafectivas del alumno. </a:t>
            </a:r>
            <a:endParaRPr lang="es-MX" dirty="0"/>
          </a:p>
          <a:p>
            <a:pPr marL="45720" indent="0">
              <a:buNone/>
            </a:pPr>
            <a:endParaRPr lang="es-MX" dirty="0"/>
          </a:p>
        </p:txBody>
      </p:sp>
      <p:sp>
        <p:nvSpPr>
          <p:cNvPr id="3" name="2 Título"/>
          <p:cNvSpPr>
            <a:spLocks noGrp="1"/>
          </p:cNvSpPr>
          <p:nvPr>
            <p:ph type="title"/>
          </p:nvPr>
        </p:nvSpPr>
        <p:spPr/>
        <p:txBody>
          <a:bodyPr/>
          <a:lstStyle/>
          <a:p>
            <a:r>
              <a:rPr lang="es-MX" dirty="0"/>
              <a:t>Producto(1)</a:t>
            </a:r>
          </a:p>
        </p:txBody>
      </p:sp>
    </p:spTree>
    <p:extLst>
      <p:ext uri="{BB962C8B-B14F-4D97-AF65-F5344CB8AC3E}">
        <p14:creationId xmlns:p14="http://schemas.microsoft.com/office/powerpoint/2010/main" val="51543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66020" y="1719263"/>
            <a:ext cx="6037359"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249134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36236" y="1719263"/>
            <a:ext cx="6296928"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411852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21030" y="1719263"/>
            <a:ext cx="6127339"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1008085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60285" y="1719263"/>
            <a:ext cx="5848830" cy="4406900"/>
          </a:xfrm>
          <a:prstGeom prst="rect">
            <a:avLst/>
          </a:prstGeom>
        </p:spPr>
      </p:pic>
      <p:sp>
        <p:nvSpPr>
          <p:cNvPr id="3" name="Título 2"/>
          <p:cNvSpPr>
            <a:spLocks noGrp="1"/>
          </p:cNvSpPr>
          <p:nvPr>
            <p:ph type="title"/>
          </p:nvPr>
        </p:nvSpPr>
        <p:spPr/>
        <p:txBody>
          <a:bodyPr/>
          <a:lstStyle/>
          <a:p>
            <a:r>
              <a:rPr lang="es-MX" dirty="0" smtClean="0"/>
              <a:t>Producto (8)</a:t>
            </a:r>
            <a:endParaRPr lang="es-MX" dirty="0"/>
          </a:p>
        </p:txBody>
      </p:sp>
    </p:spTree>
    <p:extLst>
      <p:ext uri="{BB962C8B-B14F-4D97-AF65-F5344CB8AC3E}">
        <p14:creationId xmlns:p14="http://schemas.microsoft.com/office/powerpoint/2010/main" val="150993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84705" y="1719263"/>
            <a:ext cx="6199990"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614870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MX"/>
          </a:p>
        </p:txBody>
      </p:sp>
      <p:sp>
        <p:nvSpPr>
          <p:cNvPr id="3" name="Título 2"/>
          <p:cNvSpPr>
            <a:spLocks noGrp="1"/>
          </p:cNvSpPr>
          <p:nvPr>
            <p:ph type="title"/>
          </p:nvPr>
        </p:nvSpPr>
        <p:spPr/>
        <p:txBody>
          <a:bodyPr/>
          <a:lstStyle/>
          <a:p>
            <a:endParaRPr lang="es-MX"/>
          </a:p>
        </p:txBody>
      </p:sp>
      <p:pic>
        <p:nvPicPr>
          <p:cNvPr id="4" name="Imagen 3"/>
          <p:cNvPicPr>
            <a:picLocks noChangeAspect="1"/>
          </p:cNvPicPr>
          <p:nvPr/>
        </p:nvPicPr>
        <p:blipFill>
          <a:blip r:embed="rId2"/>
          <a:stretch>
            <a:fillRect/>
          </a:stretch>
        </p:blipFill>
        <p:spPr>
          <a:xfrm>
            <a:off x="1547664" y="1726686"/>
            <a:ext cx="6448425" cy="4724400"/>
          </a:xfrm>
          <a:prstGeom prst="rect">
            <a:avLst/>
          </a:prstGeom>
        </p:spPr>
      </p:pic>
    </p:spTree>
    <p:extLst>
      <p:ext uri="{BB962C8B-B14F-4D97-AF65-F5344CB8AC3E}">
        <p14:creationId xmlns:p14="http://schemas.microsoft.com/office/powerpoint/2010/main" val="196070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32216" y="1719263"/>
            <a:ext cx="6304967"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111491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68626" y="1719263"/>
            <a:ext cx="5832147"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2800306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394768" y="1719263"/>
            <a:ext cx="6379863"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2666138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17637" y="1727200"/>
            <a:ext cx="6334125" cy="4391025"/>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183266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ctr"/>
            <a:r>
              <a:rPr lang="es-MX" dirty="0">
                <a:solidFill>
                  <a:schemeClr val="tx1"/>
                </a:solidFill>
              </a:rPr>
              <a:t>C.A.I.A.C    Conclusiones generales</a:t>
            </a:r>
          </a:p>
          <a:p>
            <a:pPr algn="just">
              <a:buFont typeface="Wingdings" panose="05000000000000000000" pitchFamily="2" charset="2"/>
              <a:buChar char="ü"/>
            </a:pPr>
            <a:endParaRPr lang="es-MX" dirty="0">
              <a:solidFill>
                <a:schemeClr val="tx1"/>
              </a:solidFill>
            </a:endParaRPr>
          </a:p>
          <a:p>
            <a:pPr algn="just">
              <a:buFont typeface="Wingdings" panose="05000000000000000000" pitchFamily="2" charset="2"/>
              <a:buChar char="ü"/>
            </a:pPr>
            <a:r>
              <a:rPr lang="es-MX" dirty="0">
                <a:solidFill>
                  <a:schemeClr val="tx1"/>
                </a:solidFill>
              </a:rPr>
              <a:t>Se considera que para el desarrollo de la  interdisciplinariedad es necesaria la apertura al diálogo por parte de los docentes y los educandos, de esta manera será posible resolver las problemáticas propuestas. Todo esto podrá lograrse con ayuda de diferentes herramientas de enseñanza-aprendizaje, teniendo como base de la estructura el pilar del trabajo colaborativo.</a:t>
            </a:r>
            <a:endParaRPr lang="es-MX" dirty="0"/>
          </a:p>
          <a:p>
            <a:pPr marL="45720" indent="0">
              <a:buNone/>
            </a:pPr>
            <a:endParaRPr lang="es-MX" dirty="0"/>
          </a:p>
        </p:txBody>
      </p:sp>
      <p:sp>
        <p:nvSpPr>
          <p:cNvPr id="3" name="2 Título"/>
          <p:cNvSpPr>
            <a:spLocks noGrp="1"/>
          </p:cNvSpPr>
          <p:nvPr>
            <p:ph type="title"/>
          </p:nvPr>
        </p:nvSpPr>
        <p:spPr/>
        <p:txBody>
          <a:bodyPr/>
          <a:lstStyle/>
          <a:p>
            <a:r>
              <a:rPr lang="es-MX" dirty="0"/>
              <a:t>Producto(1)</a:t>
            </a:r>
          </a:p>
        </p:txBody>
      </p:sp>
    </p:spTree>
    <p:extLst>
      <p:ext uri="{BB962C8B-B14F-4D97-AF65-F5344CB8AC3E}">
        <p14:creationId xmlns:p14="http://schemas.microsoft.com/office/powerpoint/2010/main" val="2317808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93812" y="1770063"/>
            <a:ext cx="6581775" cy="43053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1658113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55662" y="1736725"/>
            <a:ext cx="7458075" cy="4371975"/>
          </a:xfrm>
          <a:prstGeom prst="rect">
            <a:avLst/>
          </a:prstGeom>
        </p:spPr>
      </p:pic>
      <p:sp>
        <p:nvSpPr>
          <p:cNvPr id="3" name="Título 2"/>
          <p:cNvSpPr>
            <a:spLocks noGrp="1"/>
          </p:cNvSpPr>
          <p:nvPr>
            <p:ph type="title"/>
          </p:nvPr>
        </p:nvSpPr>
        <p:spPr/>
        <p:txBody>
          <a:bodyPr/>
          <a:lstStyle/>
          <a:p>
            <a:r>
              <a:rPr lang="es-MX" dirty="0" smtClean="0"/>
              <a:t>Sesión por sesión</a:t>
            </a:r>
            <a:endParaRPr lang="es-MX" dirty="0"/>
          </a:p>
        </p:txBody>
      </p:sp>
    </p:spTree>
    <p:extLst>
      <p:ext uri="{BB962C8B-B14F-4D97-AF65-F5344CB8AC3E}">
        <p14:creationId xmlns:p14="http://schemas.microsoft.com/office/powerpoint/2010/main" val="2845889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41375" y="1774825"/>
            <a:ext cx="7486650" cy="4295775"/>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207206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90098" y="1719263"/>
            <a:ext cx="6589203"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2600889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63898" y="1719263"/>
            <a:ext cx="6841603"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3041801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77386" y="1719263"/>
            <a:ext cx="6614628"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2543873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14971" y="1719263"/>
            <a:ext cx="6739458"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3181600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55712" y="2565400"/>
            <a:ext cx="6657975" cy="2714625"/>
          </a:xfrm>
          <a:prstGeom prst="rect">
            <a:avLst/>
          </a:prstGeom>
        </p:spPr>
      </p:pic>
      <p:sp>
        <p:nvSpPr>
          <p:cNvPr id="3" name="Título 2"/>
          <p:cNvSpPr>
            <a:spLocks noGrp="1"/>
          </p:cNvSpPr>
          <p:nvPr>
            <p:ph type="title"/>
          </p:nvPr>
        </p:nvSpPr>
        <p:spPr/>
        <p:txBody>
          <a:bodyPr/>
          <a:lstStyle/>
          <a:p>
            <a:r>
              <a:rPr lang="es-MX" dirty="0" smtClean="0"/>
              <a:t>General</a:t>
            </a:r>
            <a:endParaRPr lang="es-MX" dirty="0"/>
          </a:p>
        </p:txBody>
      </p:sp>
    </p:spTree>
    <p:extLst>
      <p:ext uri="{BB962C8B-B14F-4D97-AF65-F5344CB8AC3E}">
        <p14:creationId xmlns:p14="http://schemas.microsoft.com/office/powerpoint/2010/main" val="2011884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069975" y="1989138"/>
            <a:ext cx="7029450" cy="386715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732440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902777" y="1719263"/>
            <a:ext cx="3363846" cy="4406900"/>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97693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0999" y="1719070"/>
            <a:ext cx="8407893" cy="4950289"/>
          </a:xfrm>
        </p:spPr>
        <p:txBody>
          <a:bodyPr>
            <a:normAutofit/>
          </a:bodyPr>
          <a:lstStyle/>
          <a:p>
            <a:pPr algn="ctr"/>
            <a:r>
              <a:rPr lang="es-MX" dirty="0">
                <a:solidFill>
                  <a:schemeClr val="tx1"/>
                </a:solidFill>
              </a:rPr>
              <a:t>C.A.I.A.C    Conclusiones generales</a:t>
            </a:r>
          </a:p>
          <a:p>
            <a:pPr algn="just">
              <a:buFont typeface="Wingdings" panose="05000000000000000000" pitchFamily="2" charset="2"/>
              <a:buChar char="ü"/>
            </a:pPr>
            <a:endParaRPr lang="es-MX" dirty="0">
              <a:solidFill>
                <a:schemeClr val="tx1"/>
              </a:solidFill>
            </a:endParaRPr>
          </a:p>
          <a:p>
            <a:pPr algn="just">
              <a:buFont typeface="Wingdings" panose="05000000000000000000" pitchFamily="2" charset="2"/>
              <a:buChar char="ü"/>
            </a:pPr>
            <a:r>
              <a:rPr lang="es-MX" dirty="0">
                <a:solidFill>
                  <a:schemeClr val="tx1"/>
                </a:solidFill>
              </a:rPr>
              <a:t>Con todo lo expuesto hasta ahora, se pretende motivar a los alumnos en el desarrollo de elementos interdisciplinarios, a través de la transmisión de conocimientos significativos y concretos por medio experiencias personales. Cabe mencionar que el papel de las </a:t>
            </a:r>
            <a:r>
              <a:rPr lang="es-MX" dirty="0" err="1">
                <a:solidFill>
                  <a:schemeClr val="tx1"/>
                </a:solidFill>
              </a:rPr>
              <a:t>TICs</a:t>
            </a:r>
            <a:r>
              <a:rPr lang="es-MX" dirty="0">
                <a:solidFill>
                  <a:schemeClr val="tx1"/>
                </a:solidFill>
              </a:rPr>
              <a:t> resultará de gran apoyo para ampliar dichas experiencias. Todo esto se enfocará en crear seres humanos autodidactas capaces de resolverlas problemáticas y retos de su vida académica y personal. A pesar de que este planteamiento suena </a:t>
            </a:r>
            <a:r>
              <a:rPr lang="es-MX" i="1" dirty="0">
                <a:solidFill>
                  <a:schemeClr val="tx1"/>
                </a:solidFill>
              </a:rPr>
              <a:t>ideal</a:t>
            </a:r>
            <a:r>
              <a:rPr lang="es-MX" dirty="0">
                <a:solidFill>
                  <a:schemeClr val="tx1"/>
                </a:solidFill>
              </a:rPr>
              <a:t>, somos conscientes de que los alumnos presentan una desmotivación constante, lo cual nos lleva a estar en constante propuesta de métodos “atractivos” para seguir estimulando el interés del conocimiento en ellos. </a:t>
            </a:r>
            <a:endParaRPr lang="es-MX" dirty="0"/>
          </a:p>
          <a:p>
            <a:pPr marL="45720" indent="0">
              <a:buNone/>
            </a:pPr>
            <a:endParaRPr lang="es-MX" dirty="0"/>
          </a:p>
        </p:txBody>
      </p:sp>
      <p:sp>
        <p:nvSpPr>
          <p:cNvPr id="3" name="2 Título"/>
          <p:cNvSpPr>
            <a:spLocks noGrp="1"/>
          </p:cNvSpPr>
          <p:nvPr>
            <p:ph type="title"/>
          </p:nvPr>
        </p:nvSpPr>
        <p:spPr/>
        <p:txBody>
          <a:bodyPr/>
          <a:lstStyle/>
          <a:p>
            <a:r>
              <a:rPr lang="es-MX" dirty="0"/>
              <a:t>Producto(1)</a:t>
            </a:r>
          </a:p>
        </p:txBody>
      </p:sp>
    </p:spTree>
    <p:extLst>
      <p:ext uri="{BB962C8B-B14F-4D97-AF65-F5344CB8AC3E}">
        <p14:creationId xmlns:p14="http://schemas.microsoft.com/office/powerpoint/2010/main" val="2201151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41450" y="1974850"/>
            <a:ext cx="6286500" cy="3895725"/>
          </a:xfrm>
          <a:prstGeom prst="rect">
            <a:avLst/>
          </a:prstGeom>
        </p:spPr>
      </p:pic>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1725207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MX"/>
          </a:p>
        </p:txBody>
      </p:sp>
      <p:sp>
        <p:nvSpPr>
          <p:cNvPr id="3" name="Título 2"/>
          <p:cNvSpPr>
            <a:spLocks noGrp="1"/>
          </p:cNvSpPr>
          <p:nvPr>
            <p:ph type="title"/>
          </p:nvPr>
        </p:nvSpPr>
        <p:spPr/>
        <p:txBody>
          <a:bodyPr/>
          <a:lstStyle/>
          <a:p>
            <a:endParaRPr lang="es-MX"/>
          </a:p>
        </p:txBody>
      </p:sp>
    </p:spTree>
    <p:extLst>
      <p:ext uri="{BB962C8B-B14F-4D97-AF65-F5344CB8AC3E}">
        <p14:creationId xmlns:p14="http://schemas.microsoft.com/office/powerpoint/2010/main" val="370518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ctr"/>
            <a:r>
              <a:rPr lang="es-MX" dirty="0">
                <a:solidFill>
                  <a:schemeClr val="tx1"/>
                </a:solidFill>
              </a:rPr>
              <a:t>C.A.I.A.C    Conclusiones generales</a:t>
            </a:r>
          </a:p>
          <a:p>
            <a:pPr marL="45720" indent="0" algn="ctr">
              <a:buNone/>
            </a:pPr>
            <a:endParaRPr lang="es-MX" dirty="0">
              <a:solidFill>
                <a:schemeClr val="tx1"/>
              </a:solidFill>
            </a:endParaRPr>
          </a:p>
          <a:p>
            <a:pPr algn="just">
              <a:buFont typeface="Wingdings" panose="05000000000000000000" pitchFamily="2" charset="2"/>
              <a:buChar char="ü"/>
            </a:pPr>
            <a:r>
              <a:rPr lang="es-MX" dirty="0">
                <a:solidFill>
                  <a:schemeClr val="tx1"/>
                </a:solidFill>
              </a:rPr>
              <a:t>Finalmente, mas no menos importante, somos conscientes del reto que implica este nuevo proyecto de Conexiones. Somos conscientes de la importancia de poseer un conocimiento general del problema a resolver y los objetivos que pretendemos establecer. Contar con acceso a las diferentes tecnologías y otras herramientas didácticas con las cuales podamos auxiliarnos. Reconocemos nuestro compromiso como docentes y estamos en la disponibilidad y buena actitud del reto al cual hemos sido convocados. </a:t>
            </a:r>
            <a:endParaRPr lang="es-MX" dirty="0"/>
          </a:p>
          <a:p>
            <a:pPr marL="45720" indent="0">
              <a:buNone/>
            </a:pPr>
            <a:endParaRPr lang="es-MX" dirty="0"/>
          </a:p>
        </p:txBody>
      </p:sp>
      <p:sp>
        <p:nvSpPr>
          <p:cNvPr id="3" name="2 Título"/>
          <p:cNvSpPr>
            <a:spLocks noGrp="1"/>
          </p:cNvSpPr>
          <p:nvPr>
            <p:ph type="title"/>
          </p:nvPr>
        </p:nvSpPr>
        <p:spPr/>
        <p:txBody>
          <a:bodyPr/>
          <a:lstStyle/>
          <a:p>
            <a:r>
              <a:rPr lang="es-MX" dirty="0"/>
              <a:t>Producto(1)</a:t>
            </a:r>
          </a:p>
        </p:txBody>
      </p:sp>
    </p:spTree>
    <p:extLst>
      <p:ext uri="{BB962C8B-B14F-4D97-AF65-F5344CB8AC3E}">
        <p14:creationId xmlns:p14="http://schemas.microsoft.com/office/powerpoint/2010/main" val="179878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(2)</a:t>
            </a:r>
          </a:p>
        </p:txBody>
      </p:sp>
      <p:pic>
        <p:nvPicPr>
          <p:cNvPr id="5" name="Imagen 4">
            <a:extLst>
              <a:ext uri="{FF2B5EF4-FFF2-40B4-BE49-F238E27FC236}">
                <a16:creationId xmlns:a16="http://schemas.microsoft.com/office/drawing/2014/main" id="{5C282E24-4297-4FB5-9155-4ADB2B070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89" y="2348880"/>
            <a:ext cx="8691491" cy="3096344"/>
          </a:xfrm>
          <a:prstGeom prst="rect">
            <a:avLst/>
          </a:prstGeom>
        </p:spPr>
      </p:pic>
    </p:spTree>
    <p:extLst>
      <p:ext uri="{BB962C8B-B14F-4D97-AF65-F5344CB8AC3E}">
        <p14:creationId xmlns:p14="http://schemas.microsoft.com/office/powerpoint/2010/main" val="313710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(3)</a:t>
            </a:r>
          </a:p>
        </p:txBody>
      </p:sp>
      <p:pic>
        <p:nvPicPr>
          <p:cNvPr id="5" name="Imagen 4">
            <a:extLst>
              <a:ext uri="{FF2B5EF4-FFF2-40B4-BE49-F238E27FC236}">
                <a16:creationId xmlns:a16="http://schemas.microsoft.com/office/drawing/2014/main" id="{5E9BDB23-AE49-45DB-B683-2A5B9AF3F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526479"/>
            <a:ext cx="2025000" cy="3600000"/>
          </a:xfrm>
          <a:prstGeom prst="rect">
            <a:avLst/>
          </a:prstGeom>
        </p:spPr>
      </p:pic>
      <p:pic>
        <p:nvPicPr>
          <p:cNvPr id="7" name="Imagen 6">
            <a:extLst>
              <a:ext uri="{FF2B5EF4-FFF2-40B4-BE49-F238E27FC236}">
                <a16:creationId xmlns:a16="http://schemas.microsoft.com/office/drawing/2014/main" id="{478CD33F-2D40-4535-87C9-7F0D7F473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445" y="2526479"/>
            <a:ext cx="2025000" cy="3600000"/>
          </a:xfrm>
          <a:prstGeom prst="rect">
            <a:avLst/>
          </a:prstGeom>
        </p:spPr>
      </p:pic>
      <p:pic>
        <p:nvPicPr>
          <p:cNvPr id="9" name="Imagen 8">
            <a:extLst>
              <a:ext uri="{FF2B5EF4-FFF2-40B4-BE49-F238E27FC236}">
                <a16:creationId xmlns:a16="http://schemas.microsoft.com/office/drawing/2014/main" id="{62036718-7110-437C-8922-4387DDCC59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2526479"/>
            <a:ext cx="2025000" cy="3600000"/>
          </a:xfrm>
          <a:prstGeom prst="rect">
            <a:avLst/>
          </a:prstGeom>
        </p:spPr>
      </p:pic>
    </p:spTree>
    <p:extLst>
      <p:ext uri="{BB962C8B-B14F-4D97-AF65-F5344CB8AC3E}">
        <p14:creationId xmlns:p14="http://schemas.microsoft.com/office/powerpoint/2010/main" val="227750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(3)</a:t>
            </a:r>
          </a:p>
        </p:txBody>
      </p:sp>
      <p:pic>
        <p:nvPicPr>
          <p:cNvPr id="6" name="Imagen 5">
            <a:extLst>
              <a:ext uri="{FF2B5EF4-FFF2-40B4-BE49-F238E27FC236}">
                <a16:creationId xmlns:a16="http://schemas.microsoft.com/office/drawing/2014/main" id="{FCDF4526-C094-479A-AC27-D98AE1931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05" y="2492896"/>
            <a:ext cx="4288000" cy="2412000"/>
          </a:xfrm>
          <a:prstGeom prst="rect">
            <a:avLst/>
          </a:prstGeom>
        </p:spPr>
      </p:pic>
      <p:pic>
        <p:nvPicPr>
          <p:cNvPr id="10" name="Imagen 9">
            <a:extLst>
              <a:ext uri="{FF2B5EF4-FFF2-40B4-BE49-F238E27FC236}">
                <a16:creationId xmlns:a16="http://schemas.microsoft.com/office/drawing/2014/main" id="{7B5BFE34-594D-4852-B561-E6EA1FF7B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565" y="4221088"/>
            <a:ext cx="4288000" cy="2412000"/>
          </a:xfrm>
          <a:prstGeom prst="rect">
            <a:avLst/>
          </a:prstGeom>
        </p:spPr>
      </p:pic>
    </p:spTree>
    <p:extLst>
      <p:ext uri="{BB962C8B-B14F-4D97-AF65-F5344CB8AC3E}">
        <p14:creationId xmlns:p14="http://schemas.microsoft.com/office/powerpoint/2010/main" val="425426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(3)</a:t>
            </a:r>
          </a:p>
        </p:txBody>
      </p:sp>
      <p:pic>
        <p:nvPicPr>
          <p:cNvPr id="14" name="Imagen 13">
            <a:extLst>
              <a:ext uri="{FF2B5EF4-FFF2-40B4-BE49-F238E27FC236}">
                <a16:creationId xmlns:a16="http://schemas.microsoft.com/office/drawing/2014/main" id="{154AECCC-3C15-40AE-B978-B96A97D55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526479"/>
            <a:ext cx="2025000" cy="3600000"/>
          </a:xfrm>
          <a:prstGeom prst="rect">
            <a:avLst/>
          </a:prstGeom>
        </p:spPr>
      </p:pic>
      <p:pic>
        <p:nvPicPr>
          <p:cNvPr id="16" name="Imagen 15">
            <a:extLst>
              <a:ext uri="{FF2B5EF4-FFF2-40B4-BE49-F238E27FC236}">
                <a16:creationId xmlns:a16="http://schemas.microsoft.com/office/drawing/2014/main" id="{DB3D2E84-8C69-4A29-932E-4E41E9DC1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93" y="2526479"/>
            <a:ext cx="2025000" cy="3600000"/>
          </a:xfrm>
          <a:prstGeom prst="rect">
            <a:avLst/>
          </a:prstGeom>
        </p:spPr>
      </p:pic>
      <p:pic>
        <p:nvPicPr>
          <p:cNvPr id="18" name="Imagen 17">
            <a:extLst>
              <a:ext uri="{FF2B5EF4-FFF2-40B4-BE49-F238E27FC236}">
                <a16:creationId xmlns:a16="http://schemas.microsoft.com/office/drawing/2014/main" id="{865F63F3-F508-4570-80D3-52F3CD9583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2526479"/>
            <a:ext cx="2025000" cy="3600000"/>
          </a:xfrm>
          <a:prstGeom prst="rect">
            <a:avLst/>
          </a:prstGeom>
        </p:spPr>
      </p:pic>
    </p:spTree>
    <p:extLst>
      <p:ext uri="{BB962C8B-B14F-4D97-AF65-F5344CB8AC3E}">
        <p14:creationId xmlns:p14="http://schemas.microsoft.com/office/powerpoint/2010/main" val="1083898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459</TotalTime>
  <Words>706</Words>
  <Application>Microsoft Office PowerPoint</Application>
  <PresentationFormat>Presentación en pantalla (4:3)</PresentationFormat>
  <Paragraphs>84</Paragraphs>
  <Slides>41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41</vt:i4>
      </vt:variant>
    </vt:vector>
  </HeadingPairs>
  <TitlesOfParts>
    <vt:vector size="45" baseType="lpstr">
      <vt:lpstr>Franklin Gothic Medium</vt:lpstr>
      <vt:lpstr>Wingdings</vt:lpstr>
      <vt:lpstr>Wingdings 2</vt:lpstr>
      <vt:lpstr>Cuadrícula</vt:lpstr>
      <vt:lpstr> N°equipo: 7  participantes:       Curso: 2018-2019  Nombre del proyecto: “Los diálogos excéntricos del pensamiento humano. Análisis literario del boom latinoamericano y las teorías poscoloniales”  </vt:lpstr>
      <vt:lpstr>Producto(1)</vt:lpstr>
      <vt:lpstr>Producto(1)</vt:lpstr>
      <vt:lpstr>Producto(1)</vt:lpstr>
      <vt:lpstr>Producto(1)</vt:lpstr>
      <vt:lpstr>PRODUCTO (2)</vt:lpstr>
      <vt:lpstr>Producto (3)</vt:lpstr>
      <vt:lpstr>Producto (3)</vt:lpstr>
      <vt:lpstr>Producto (3)</vt:lpstr>
      <vt:lpstr>Producto (3)</vt:lpstr>
      <vt:lpstr>Producto (4)</vt:lpstr>
      <vt:lpstr>Producto (5)</vt:lpstr>
      <vt:lpstr>Producto (6)</vt:lpstr>
      <vt:lpstr>Presentación de PowerPoint</vt:lpstr>
      <vt:lpstr>Presentación de PowerPoint</vt:lpstr>
      <vt:lpstr>Producto (7)</vt:lpstr>
      <vt:lpstr>Presentación de PowerPoint</vt:lpstr>
      <vt:lpstr>Presentación de PowerPoint</vt:lpstr>
      <vt:lpstr>Presentación de PowerPoint</vt:lpstr>
      <vt:lpstr>Presentación de PowerPoint</vt:lpstr>
      <vt:lpstr>Presentación de PowerPoint</vt:lpstr>
      <vt:lpstr>Presentación de PowerPoint</vt:lpstr>
      <vt:lpstr>Producto (8)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Sesión por sesión</vt:lpstr>
      <vt:lpstr>Presentación de PowerPoint</vt:lpstr>
      <vt:lpstr>Presentación de PowerPoint</vt:lpstr>
      <vt:lpstr>Presentación de PowerPoint</vt:lpstr>
      <vt:lpstr>Presentación de PowerPoint</vt:lpstr>
      <vt:lpstr>Presentación de PowerPoint</vt:lpstr>
      <vt:lpstr>General</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N°equipo: participantes:       Curso: (En el que se planea llevar a cabo) Nombre del proyecto:</dc:title>
  <dc:creator>Área Psicopedagogía</dc:creator>
  <cp:lastModifiedBy>Alejandra Estrada</cp:lastModifiedBy>
  <cp:revision>23</cp:revision>
  <dcterms:created xsi:type="dcterms:W3CDTF">2017-10-18T17:11:56Z</dcterms:created>
  <dcterms:modified xsi:type="dcterms:W3CDTF">2018-04-28T04:03:38Z</dcterms:modified>
</cp:coreProperties>
</file>