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74"/>
  </p:notesMasterIdLst>
  <p:sldIdLst>
    <p:sldId id="256" r:id="rId2"/>
    <p:sldId id="258" r:id="rId3"/>
    <p:sldId id="272" r:id="rId4"/>
    <p:sldId id="274" r:id="rId5"/>
    <p:sldId id="275" r:id="rId6"/>
    <p:sldId id="276" r:id="rId7"/>
    <p:sldId id="277" r:id="rId8"/>
    <p:sldId id="278" r:id="rId9"/>
    <p:sldId id="280" r:id="rId10"/>
    <p:sldId id="271" r:id="rId11"/>
    <p:sldId id="285" r:id="rId12"/>
    <p:sldId id="283"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 id="318" r:id="rId46"/>
    <p:sldId id="319" r:id="rId47"/>
    <p:sldId id="320" r:id="rId48"/>
    <p:sldId id="321" r:id="rId49"/>
    <p:sldId id="322" r:id="rId50"/>
    <p:sldId id="323" r:id="rId51"/>
    <p:sldId id="324" r:id="rId52"/>
    <p:sldId id="325" r:id="rId53"/>
    <p:sldId id="329" r:id="rId54"/>
    <p:sldId id="326" r:id="rId55"/>
    <p:sldId id="327" r:id="rId56"/>
    <p:sldId id="337" r:id="rId57"/>
    <p:sldId id="330" r:id="rId58"/>
    <p:sldId id="331" r:id="rId59"/>
    <p:sldId id="332" r:id="rId60"/>
    <p:sldId id="333" r:id="rId61"/>
    <p:sldId id="334" r:id="rId62"/>
    <p:sldId id="335" r:id="rId63"/>
    <p:sldId id="336" r:id="rId64"/>
    <p:sldId id="338" r:id="rId65"/>
    <p:sldId id="339" r:id="rId66"/>
    <p:sldId id="340" r:id="rId67"/>
    <p:sldId id="341" r:id="rId68"/>
    <p:sldId id="345" r:id="rId69"/>
    <p:sldId id="346" r:id="rId70"/>
    <p:sldId id="342" r:id="rId71"/>
    <p:sldId id="343" r:id="rId72"/>
    <p:sldId id="344" r:id="rId7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000" autoAdjust="0"/>
    <p:restoredTop sz="94660"/>
  </p:normalViewPr>
  <p:slideViewPr>
    <p:cSldViewPr snapToGrid="0">
      <p:cViewPr varScale="1">
        <p:scale>
          <a:sx n="79" d="100"/>
          <a:sy n="79" d="100"/>
        </p:scale>
        <p:origin x="-108" y="-36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D5630C-ABBA-47E0-A1E8-F5CD3E905EF2}" type="doc">
      <dgm:prSet loTypeId="urn:microsoft.com/office/officeart/2005/8/layout/cycle3" loCatId="cycle" qsTypeId="urn:microsoft.com/office/officeart/2005/8/quickstyle/simple1" qsCatId="simple" csTypeId="urn:microsoft.com/office/officeart/2005/8/colors/colorful4" csCatId="colorful" phldr="1"/>
      <dgm:spPr/>
      <dgm:t>
        <a:bodyPr/>
        <a:lstStyle/>
        <a:p>
          <a:endParaRPr lang="es-MX"/>
        </a:p>
      </dgm:t>
    </dgm:pt>
    <dgm:pt modelId="{2688A0A5-9D69-4ADE-AD80-7E4298F0A54C}">
      <dgm:prSet phldrT="[Texto]" custT="1"/>
      <dgm:spPr/>
      <dgm:t>
        <a:bodyPr/>
        <a:lstStyle/>
        <a:p>
          <a:r>
            <a:rPr lang="es-MX" sz="2000" b="1" dirty="0" smtClean="0"/>
            <a:t>Organización política, poder y conflictos, caso de siria.</a:t>
          </a:r>
        </a:p>
      </dgm:t>
    </dgm:pt>
    <dgm:pt modelId="{23232373-0A34-40C9-A3AD-12DD90BC2515}" type="parTrans" cxnId="{1C5F5C92-0DEE-48BF-8C21-C946CE758943}">
      <dgm:prSet/>
      <dgm:spPr/>
      <dgm:t>
        <a:bodyPr/>
        <a:lstStyle/>
        <a:p>
          <a:endParaRPr lang="es-MX"/>
        </a:p>
      </dgm:t>
    </dgm:pt>
    <dgm:pt modelId="{C93E23D9-4629-470D-8037-A7977E92C421}" type="sibTrans" cxnId="{1C5F5C92-0DEE-48BF-8C21-C946CE758943}">
      <dgm:prSet/>
      <dgm:spPr>
        <a:solidFill>
          <a:srgbClr val="7030A0">
            <a:alpha val="48000"/>
          </a:srgbClr>
        </a:solidFill>
        <a:ln>
          <a:solidFill>
            <a:schemeClr val="accent1">
              <a:alpha val="0"/>
            </a:schemeClr>
          </a:solidFill>
        </a:ln>
      </dgm:spPr>
      <dgm:t>
        <a:bodyPr/>
        <a:lstStyle/>
        <a:p>
          <a:endParaRPr lang="es-MX"/>
        </a:p>
      </dgm:t>
    </dgm:pt>
    <dgm:pt modelId="{B4BC5DC4-59E4-41E4-B496-7BE7D0AA30DA}">
      <dgm:prSet phldrT="[Texto]"/>
      <dgm:spPr/>
      <dgm:t>
        <a:bodyPr/>
        <a:lstStyle/>
        <a:p>
          <a:r>
            <a:rPr lang="es-MX" dirty="0" smtClean="0"/>
            <a:t>Matemáticas: Los números reales, para contar, comparar y medir.</a:t>
          </a:r>
          <a:endParaRPr lang="es-MX" dirty="0"/>
        </a:p>
      </dgm:t>
    </dgm:pt>
    <dgm:pt modelId="{EEA8F6BD-0113-4DEE-99DA-07371CD2DDE0}" type="parTrans" cxnId="{1566843E-6A4A-46E9-A863-BAD7AEF51F5F}">
      <dgm:prSet/>
      <dgm:spPr/>
      <dgm:t>
        <a:bodyPr/>
        <a:lstStyle/>
        <a:p>
          <a:endParaRPr lang="es-MX"/>
        </a:p>
      </dgm:t>
    </dgm:pt>
    <dgm:pt modelId="{CBBD248F-9311-4E5E-9605-69A6CA21656A}" type="sibTrans" cxnId="{1566843E-6A4A-46E9-A863-BAD7AEF51F5F}">
      <dgm:prSet/>
      <dgm:spPr/>
      <dgm:t>
        <a:bodyPr/>
        <a:lstStyle/>
        <a:p>
          <a:endParaRPr lang="es-MX"/>
        </a:p>
      </dgm:t>
    </dgm:pt>
    <dgm:pt modelId="{7952C67E-19D3-4277-B085-156F32F7D1B7}">
      <dgm:prSet phldrT="[Texto]"/>
      <dgm:spPr/>
      <dgm:t>
        <a:bodyPr/>
        <a:lstStyle/>
        <a:p>
          <a:r>
            <a:rPr lang="es-MX" dirty="0" smtClean="0"/>
            <a:t>Geografía: Estado, estructura, funciones y diversidad</a:t>
          </a:r>
          <a:endParaRPr lang="es-MX" dirty="0"/>
        </a:p>
      </dgm:t>
    </dgm:pt>
    <dgm:pt modelId="{F07E431C-D2D7-4839-A7D8-696F08F9EEEC}" type="parTrans" cxnId="{2F094E1C-359F-4726-906D-8A199EE0B87A}">
      <dgm:prSet/>
      <dgm:spPr/>
      <dgm:t>
        <a:bodyPr/>
        <a:lstStyle/>
        <a:p>
          <a:endParaRPr lang="es-MX"/>
        </a:p>
      </dgm:t>
    </dgm:pt>
    <dgm:pt modelId="{1350621F-13C0-443B-B157-27E063A3A567}" type="sibTrans" cxnId="{2F094E1C-359F-4726-906D-8A199EE0B87A}">
      <dgm:prSet/>
      <dgm:spPr/>
      <dgm:t>
        <a:bodyPr/>
        <a:lstStyle/>
        <a:p>
          <a:endParaRPr lang="es-MX"/>
        </a:p>
      </dgm:t>
    </dgm:pt>
    <dgm:pt modelId="{50E76BD9-27FE-46D8-A940-ACFBEE106BE4}">
      <dgm:prSet/>
      <dgm:spPr/>
      <dgm:t>
        <a:bodyPr/>
        <a:lstStyle/>
        <a:p>
          <a:r>
            <a:rPr lang="es-MX" dirty="0" smtClean="0"/>
            <a:t>Lógica: Construcción de argumentos, análisis y síntesis.</a:t>
          </a:r>
          <a:endParaRPr lang="es-MX" dirty="0"/>
        </a:p>
      </dgm:t>
    </dgm:pt>
    <dgm:pt modelId="{EC72A89D-EED8-493C-BCFC-CE6FFAC1E134}" type="parTrans" cxnId="{E7C64D94-767C-46A5-8148-6771E5D888E4}">
      <dgm:prSet/>
      <dgm:spPr/>
      <dgm:t>
        <a:bodyPr/>
        <a:lstStyle/>
        <a:p>
          <a:endParaRPr lang="es-MX"/>
        </a:p>
      </dgm:t>
    </dgm:pt>
    <dgm:pt modelId="{A3DBE9F8-7CD5-428D-B205-2E5201B25392}" type="sibTrans" cxnId="{E7C64D94-767C-46A5-8148-6771E5D888E4}">
      <dgm:prSet/>
      <dgm:spPr/>
      <dgm:t>
        <a:bodyPr/>
        <a:lstStyle/>
        <a:p>
          <a:endParaRPr lang="es-MX"/>
        </a:p>
      </dgm:t>
    </dgm:pt>
    <dgm:pt modelId="{8D590749-3E7A-49D4-9CDA-86DDD3991CB5}" type="pres">
      <dgm:prSet presAssocID="{BED5630C-ABBA-47E0-A1E8-F5CD3E905EF2}" presName="Name0" presStyleCnt="0">
        <dgm:presLayoutVars>
          <dgm:dir/>
          <dgm:resizeHandles val="exact"/>
        </dgm:presLayoutVars>
      </dgm:prSet>
      <dgm:spPr/>
      <dgm:t>
        <a:bodyPr/>
        <a:lstStyle/>
        <a:p>
          <a:endParaRPr lang="es-MX"/>
        </a:p>
      </dgm:t>
    </dgm:pt>
    <dgm:pt modelId="{ADE18771-1A65-4F27-86DE-FA7CC48C01C0}" type="pres">
      <dgm:prSet presAssocID="{BED5630C-ABBA-47E0-A1E8-F5CD3E905EF2}" presName="cycle" presStyleCnt="0"/>
      <dgm:spPr/>
    </dgm:pt>
    <dgm:pt modelId="{94FCDE75-BCFE-4BD8-8B67-305C87D2FA85}" type="pres">
      <dgm:prSet presAssocID="{2688A0A5-9D69-4ADE-AD80-7E4298F0A54C}" presName="nodeFirstNode" presStyleLbl="node1" presStyleIdx="0" presStyleCnt="4">
        <dgm:presLayoutVars>
          <dgm:bulletEnabled val="1"/>
        </dgm:presLayoutVars>
      </dgm:prSet>
      <dgm:spPr/>
      <dgm:t>
        <a:bodyPr/>
        <a:lstStyle/>
        <a:p>
          <a:endParaRPr lang="es-MX"/>
        </a:p>
      </dgm:t>
    </dgm:pt>
    <dgm:pt modelId="{55D5A189-9CDF-4B6F-AB02-1D3F225C07F7}" type="pres">
      <dgm:prSet presAssocID="{C93E23D9-4629-470D-8037-A7977E92C421}" presName="sibTransFirstNode" presStyleLbl="bgShp" presStyleIdx="0" presStyleCnt="1"/>
      <dgm:spPr/>
      <dgm:t>
        <a:bodyPr/>
        <a:lstStyle/>
        <a:p>
          <a:endParaRPr lang="es-MX"/>
        </a:p>
      </dgm:t>
    </dgm:pt>
    <dgm:pt modelId="{A91A37ED-AD4C-4D42-B859-A65FF563B8E7}" type="pres">
      <dgm:prSet presAssocID="{50E76BD9-27FE-46D8-A940-ACFBEE106BE4}" presName="nodeFollowingNodes" presStyleLbl="node1" presStyleIdx="1" presStyleCnt="4">
        <dgm:presLayoutVars>
          <dgm:bulletEnabled val="1"/>
        </dgm:presLayoutVars>
      </dgm:prSet>
      <dgm:spPr/>
      <dgm:t>
        <a:bodyPr/>
        <a:lstStyle/>
        <a:p>
          <a:endParaRPr lang="es-MX"/>
        </a:p>
      </dgm:t>
    </dgm:pt>
    <dgm:pt modelId="{2474A197-50B9-4A50-976C-AAB8A6671ED1}" type="pres">
      <dgm:prSet presAssocID="{B4BC5DC4-59E4-41E4-B496-7BE7D0AA30DA}" presName="nodeFollowingNodes" presStyleLbl="node1" presStyleIdx="2" presStyleCnt="4">
        <dgm:presLayoutVars>
          <dgm:bulletEnabled val="1"/>
        </dgm:presLayoutVars>
      </dgm:prSet>
      <dgm:spPr/>
      <dgm:t>
        <a:bodyPr/>
        <a:lstStyle/>
        <a:p>
          <a:endParaRPr lang="es-MX"/>
        </a:p>
      </dgm:t>
    </dgm:pt>
    <dgm:pt modelId="{3D923EE1-9342-4ACA-BAD9-9FFA43F3CC29}" type="pres">
      <dgm:prSet presAssocID="{7952C67E-19D3-4277-B085-156F32F7D1B7}" presName="nodeFollowingNodes" presStyleLbl="node1" presStyleIdx="3" presStyleCnt="4">
        <dgm:presLayoutVars>
          <dgm:bulletEnabled val="1"/>
        </dgm:presLayoutVars>
      </dgm:prSet>
      <dgm:spPr/>
      <dgm:t>
        <a:bodyPr/>
        <a:lstStyle/>
        <a:p>
          <a:endParaRPr lang="es-MX"/>
        </a:p>
      </dgm:t>
    </dgm:pt>
  </dgm:ptLst>
  <dgm:cxnLst>
    <dgm:cxn modelId="{CD7A60D2-2C6A-4902-BA7A-955AF8C8FE1C}" type="presOf" srcId="{50E76BD9-27FE-46D8-A940-ACFBEE106BE4}" destId="{A91A37ED-AD4C-4D42-B859-A65FF563B8E7}" srcOrd="0" destOrd="0" presId="urn:microsoft.com/office/officeart/2005/8/layout/cycle3"/>
    <dgm:cxn modelId="{7AB15118-41F2-47E3-A37F-1777B08659E9}" type="presOf" srcId="{BED5630C-ABBA-47E0-A1E8-F5CD3E905EF2}" destId="{8D590749-3E7A-49D4-9CDA-86DDD3991CB5}" srcOrd="0" destOrd="0" presId="urn:microsoft.com/office/officeart/2005/8/layout/cycle3"/>
    <dgm:cxn modelId="{2F094E1C-359F-4726-906D-8A199EE0B87A}" srcId="{BED5630C-ABBA-47E0-A1E8-F5CD3E905EF2}" destId="{7952C67E-19D3-4277-B085-156F32F7D1B7}" srcOrd="3" destOrd="0" parTransId="{F07E431C-D2D7-4839-A7D8-696F08F9EEEC}" sibTransId="{1350621F-13C0-443B-B157-27E063A3A567}"/>
    <dgm:cxn modelId="{29D1565C-D7A2-4C53-8F23-7DD559A3013E}" type="presOf" srcId="{C93E23D9-4629-470D-8037-A7977E92C421}" destId="{55D5A189-9CDF-4B6F-AB02-1D3F225C07F7}" srcOrd="0" destOrd="0" presId="urn:microsoft.com/office/officeart/2005/8/layout/cycle3"/>
    <dgm:cxn modelId="{E7C64D94-767C-46A5-8148-6771E5D888E4}" srcId="{BED5630C-ABBA-47E0-A1E8-F5CD3E905EF2}" destId="{50E76BD9-27FE-46D8-A940-ACFBEE106BE4}" srcOrd="1" destOrd="0" parTransId="{EC72A89D-EED8-493C-BCFC-CE6FFAC1E134}" sibTransId="{A3DBE9F8-7CD5-428D-B205-2E5201B25392}"/>
    <dgm:cxn modelId="{53867D75-1E18-481F-BFEF-9D5FB2BCD54F}" type="presOf" srcId="{2688A0A5-9D69-4ADE-AD80-7E4298F0A54C}" destId="{94FCDE75-BCFE-4BD8-8B67-305C87D2FA85}" srcOrd="0" destOrd="0" presId="urn:microsoft.com/office/officeart/2005/8/layout/cycle3"/>
    <dgm:cxn modelId="{1C5F5C92-0DEE-48BF-8C21-C946CE758943}" srcId="{BED5630C-ABBA-47E0-A1E8-F5CD3E905EF2}" destId="{2688A0A5-9D69-4ADE-AD80-7E4298F0A54C}" srcOrd="0" destOrd="0" parTransId="{23232373-0A34-40C9-A3AD-12DD90BC2515}" sibTransId="{C93E23D9-4629-470D-8037-A7977E92C421}"/>
    <dgm:cxn modelId="{31B7EC51-4DC3-4FFE-A357-65F0A46E34B6}" type="presOf" srcId="{7952C67E-19D3-4277-B085-156F32F7D1B7}" destId="{3D923EE1-9342-4ACA-BAD9-9FFA43F3CC29}" srcOrd="0" destOrd="0" presId="urn:microsoft.com/office/officeart/2005/8/layout/cycle3"/>
    <dgm:cxn modelId="{1566843E-6A4A-46E9-A863-BAD7AEF51F5F}" srcId="{BED5630C-ABBA-47E0-A1E8-F5CD3E905EF2}" destId="{B4BC5DC4-59E4-41E4-B496-7BE7D0AA30DA}" srcOrd="2" destOrd="0" parTransId="{EEA8F6BD-0113-4DEE-99DA-07371CD2DDE0}" sibTransId="{CBBD248F-9311-4E5E-9605-69A6CA21656A}"/>
    <dgm:cxn modelId="{7A1D3AC7-E27A-4693-8F6C-1A67FEA77E4D}" type="presOf" srcId="{B4BC5DC4-59E4-41E4-B496-7BE7D0AA30DA}" destId="{2474A197-50B9-4A50-976C-AAB8A6671ED1}" srcOrd="0" destOrd="0" presId="urn:microsoft.com/office/officeart/2005/8/layout/cycle3"/>
    <dgm:cxn modelId="{D12F006C-7A1A-4832-A514-0FA499B2EC65}" type="presParOf" srcId="{8D590749-3E7A-49D4-9CDA-86DDD3991CB5}" destId="{ADE18771-1A65-4F27-86DE-FA7CC48C01C0}" srcOrd="0" destOrd="0" presId="urn:microsoft.com/office/officeart/2005/8/layout/cycle3"/>
    <dgm:cxn modelId="{26F8036C-3642-42B7-AAC1-307EEA2B63DB}" type="presParOf" srcId="{ADE18771-1A65-4F27-86DE-FA7CC48C01C0}" destId="{94FCDE75-BCFE-4BD8-8B67-305C87D2FA85}" srcOrd="0" destOrd="0" presId="urn:microsoft.com/office/officeart/2005/8/layout/cycle3"/>
    <dgm:cxn modelId="{4D60372D-6E60-45AF-872A-E83CAE69A1CD}" type="presParOf" srcId="{ADE18771-1A65-4F27-86DE-FA7CC48C01C0}" destId="{55D5A189-9CDF-4B6F-AB02-1D3F225C07F7}" srcOrd="1" destOrd="0" presId="urn:microsoft.com/office/officeart/2005/8/layout/cycle3"/>
    <dgm:cxn modelId="{334E9288-9F2A-42CF-97CA-3F596B80A05D}" type="presParOf" srcId="{ADE18771-1A65-4F27-86DE-FA7CC48C01C0}" destId="{A91A37ED-AD4C-4D42-B859-A65FF563B8E7}" srcOrd="2" destOrd="0" presId="urn:microsoft.com/office/officeart/2005/8/layout/cycle3"/>
    <dgm:cxn modelId="{E892FC08-5EC8-46BF-9A56-7DE822DAA6AA}" type="presParOf" srcId="{ADE18771-1A65-4F27-86DE-FA7CC48C01C0}" destId="{2474A197-50B9-4A50-976C-AAB8A6671ED1}" srcOrd="3" destOrd="0" presId="urn:microsoft.com/office/officeart/2005/8/layout/cycle3"/>
    <dgm:cxn modelId="{4DF6A597-EAE2-4ADD-BDDE-E646B6D7CC7F}" type="presParOf" srcId="{ADE18771-1A65-4F27-86DE-FA7CC48C01C0}" destId="{3D923EE1-9342-4ACA-BAD9-9FFA43F3CC29}" srcOrd="4"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DFEA20-0EC1-417C-9CEE-FF4B66A53E75}" type="datetimeFigureOut">
              <a:rPr lang="es-MX" smtClean="0"/>
              <a:pPr/>
              <a:t>27/04/2018</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FC240A-03A6-42BF-9DB0-7A4BD808164B}" type="slidenum">
              <a:rPr lang="es-MX" smtClean="0"/>
              <a:pPr/>
              <a:t>‹Nº›</a:t>
            </a:fld>
            <a:endParaRPr lang="es-MX"/>
          </a:p>
        </p:txBody>
      </p:sp>
    </p:spTree>
    <p:extLst>
      <p:ext uri="{BB962C8B-B14F-4D97-AF65-F5344CB8AC3E}">
        <p14:creationId xmlns:p14="http://schemas.microsoft.com/office/powerpoint/2010/main" xmlns="" val="551152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cs typeface="Calibri"/>
              </a:rPr>
              <a:t>PR</a:t>
            </a:r>
          </a:p>
        </p:txBody>
      </p:sp>
      <p:sp>
        <p:nvSpPr>
          <p:cNvPr id="4" name="Marcador de número de diapositiva 3"/>
          <p:cNvSpPr>
            <a:spLocks noGrp="1"/>
          </p:cNvSpPr>
          <p:nvPr>
            <p:ph type="sldNum" sz="quarter" idx="10"/>
          </p:nvPr>
        </p:nvSpPr>
        <p:spPr/>
        <p:txBody>
          <a:bodyPr/>
          <a:lstStyle/>
          <a:p>
            <a:fld id="{ACB820F1-BBFF-4F99-B8BD-D6B725700039}" type="slidenum">
              <a:rPr lang="es-MX"/>
              <a:pPr/>
              <a:t>65</a:t>
            </a:fld>
            <a:endParaRPr lang="es-MX"/>
          </a:p>
        </p:txBody>
      </p:sp>
    </p:spTree>
    <p:extLst>
      <p:ext uri="{BB962C8B-B14F-4D97-AF65-F5344CB8AC3E}">
        <p14:creationId xmlns:p14="http://schemas.microsoft.com/office/powerpoint/2010/main" xmlns="" val="156114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2408360-C860-452C-B76E-691A3CB58A5E}" type="datetimeFigureOut">
              <a:rPr lang="es-MX" smtClean="0"/>
              <a:pPr/>
              <a:t>27/04/2018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15CB0D6-2AEF-4724-8EB0-DE4207182B02}" type="slidenum">
              <a:rPr lang="es-MX" smtClean="0"/>
              <a:pPr/>
              <a:t>‹Nº›</a:t>
            </a:fld>
            <a:endParaRPr lang="es-MX"/>
          </a:p>
        </p:txBody>
      </p:sp>
    </p:spTree>
    <p:extLst>
      <p:ext uri="{BB962C8B-B14F-4D97-AF65-F5344CB8AC3E}">
        <p14:creationId xmlns:p14="http://schemas.microsoft.com/office/powerpoint/2010/main" xmlns="" val="325520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2408360-C860-452C-B76E-691A3CB58A5E}" type="datetimeFigureOut">
              <a:rPr lang="es-MX" smtClean="0"/>
              <a:pPr/>
              <a:t>27/04/2018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15CB0D6-2AEF-4724-8EB0-DE4207182B02}" type="slidenum">
              <a:rPr lang="es-MX" smtClean="0"/>
              <a:pPr/>
              <a:t>‹Nº›</a:t>
            </a:fld>
            <a:endParaRPr lang="es-MX"/>
          </a:p>
        </p:txBody>
      </p:sp>
    </p:spTree>
    <p:extLst>
      <p:ext uri="{BB962C8B-B14F-4D97-AF65-F5344CB8AC3E}">
        <p14:creationId xmlns:p14="http://schemas.microsoft.com/office/powerpoint/2010/main" xmlns="" val="2372364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2408360-C860-452C-B76E-691A3CB58A5E}" type="datetimeFigureOut">
              <a:rPr lang="es-MX" smtClean="0"/>
              <a:pPr/>
              <a:t>27/04/2018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15CB0D6-2AEF-4724-8EB0-DE4207182B02}" type="slidenum">
              <a:rPr lang="es-MX" smtClean="0"/>
              <a:pPr/>
              <a:t>‹Nº›</a:t>
            </a:fld>
            <a:endParaRPr lang="es-MX"/>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142545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2408360-C860-452C-B76E-691A3CB58A5E}" type="datetimeFigureOut">
              <a:rPr lang="es-MX" smtClean="0"/>
              <a:pPr/>
              <a:t>27/04/2018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15CB0D6-2AEF-4724-8EB0-DE4207182B02}" type="slidenum">
              <a:rPr lang="es-MX" smtClean="0"/>
              <a:pPr/>
              <a:t>‹Nº›</a:t>
            </a:fld>
            <a:endParaRPr lang="es-MX"/>
          </a:p>
        </p:txBody>
      </p:sp>
    </p:spTree>
    <p:extLst>
      <p:ext uri="{BB962C8B-B14F-4D97-AF65-F5344CB8AC3E}">
        <p14:creationId xmlns:p14="http://schemas.microsoft.com/office/powerpoint/2010/main" xmlns="" val="3624355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2408360-C860-452C-B76E-691A3CB58A5E}" type="datetimeFigureOut">
              <a:rPr lang="es-MX" smtClean="0"/>
              <a:pPr/>
              <a:t>27/04/2018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15CB0D6-2AEF-4724-8EB0-DE4207182B02}" type="slidenum">
              <a:rPr lang="es-MX" smtClean="0"/>
              <a:pPr/>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429352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2408360-C860-452C-B76E-691A3CB58A5E}" type="datetimeFigureOut">
              <a:rPr lang="es-MX" smtClean="0"/>
              <a:pPr/>
              <a:t>27/04/2018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15CB0D6-2AEF-4724-8EB0-DE4207182B02}" type="slidenum">
              <a:rPr lang="es-MX" smtClean="0"/>
              <a:pPr/>
              <a:t>‹Nº›</a:t>
            </a:fld>
            <a:endParaRPr lang="es-MX"/>
          </a:p>
        </p:txBody>
      </p:sp>
    </p:spTree>
    <p:extLst>
      <p:ext uri="{BB962C8B-B14F-4D97-AF65-F5344CB8AC3E}">
        <p14:creationId xmlns:p14="http://schemas.microsoft.com/office/powerpoint/2010/main" xmlns="" val="2216401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2408360-C860-452C-B76E-691A3CB58A5E}" type="datetimeFigureOut">
              <a:rPr lang="es-MX" smtClean="0"/>
              <a:pPr/>
              <a:t>27/04/2018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15CB0D6-2AEF-4724-8EB0-DE4207182B02}" type="slidenum">
              <a:rPr lang="es-MX" smtClean="0"/>
              <a:pPr/>
              <a:t>‹Nº›</a:t>
            </a:fld>
            <a:endParaRPr lang="es-MX"/>
          </a:p>
        </p:txBody>
      </p:sp>
    </p:spTree>
    <p:extLst>
      <p:ext uri="{BB962C8B-B14F-4D97-AF65-F5344CB8AC3E}">
        <p14:creationId xmlns:p14="http://schemas.microsoft.com/office/powerpoint/2010/main" xmlns="" val="4042984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2408360-C860-452C-B76E-691A3CB58A5E}" type="datetimeFigureOut">
              <a:rPr lang="es-MX" smtClean="0"/>
              <a:pPr/>
              <a:t>27/04/2018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15CB0D6-2AEF-4724-8EB0-DE4207182B02}" type="slidenum">
              <a:rPr lang="es-MX" smtClean="0"/>
              <a:pPr/>
              <a:t>‹Nº›</a:t>
            </a:fld>
            <a:endParaRPr lang="es-MX"/>
          </a:p>
        </p:txBody>
      </p:sp>
    </p:spTree>
    <p:extLst>
      <p:ext uri="{BB962C8B-B14F-4D97-AF65-F5344CB8AC3E}">
        <p14:creationId xmlns:p14="http://schemas.microsoft.com/office/powerpoint/2010/main" xmlns="" val="2739908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2408360-C860-452C-B76E-691A3CB58A5E}" type="datetimeFigureOut">
              <a:rPr lang="es-MX" smtClean="0"/>
              <a:pPr/>
              <a:t>27/04/2018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15CB0D6-2AEF-4724-8EB0-DE4207182B02}" type="slidenum">
              <a:rPr lang="es-MX" smtClean="0"/>
              <a:pPr/>
              <a:t>‹Nº›</a:t>
            </a:fld>
            <a:endParaRPr lang="es-MX"/>
          </a:p>
        </p:txBody>
      </p:sp>
    </p:spTree>
    <p:extLst>
      <p:ext uri="{BB962C8B-B14F-4D97-AF65-F5344CB8AC3E}">
        <p14:creationId xmlns:p14="http://schemas.microsoft.com/office/powerpoint/2010/main" xmlns="" val="410973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2408360-C860-452C-B76E-691A3CB58A5E}" type="datetimeFigureOut">
              <a:rPr lang="es-MX" smtClean="0"/>
              <a:pPr/>
              <a:t>27/04/2018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15CB0D6-2AEF-4724-8EB0-DE4207182B02}" type="slidenum">
              <a:rPr lang="es-MX" smtClean="0"/>
              <a:pPr/>
              <a:t>‹Nº›</a:t>
            </a:fld>
            <a:endParaRPr lang="es-MX"/>
          </a:p>
        </p:txBody>
      </p:sp>
    </p:spTree>
    <p:extLst>
      <p:ext uri="{BB962C8B-B14F-4D97-AF65-F5344CB8AC3E}">
        <p14:creationId xmlns:p14="http://schemas.microsoft.com/office/powerpoint/2010/main" xmlns="" val="556839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2408360-C860-452C-B76E-691A3CB58A5E}" type="datetimeFigureOut">
              <a:rPr lang="es-MX" smtClean="0"/>
              <a:pPr/>
              <a:t>27/04/2018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15CB0D6-2AEF-4724-8EB0-DE4207182B02}" type="slidenum">
              <a:rPr lang="es-MX" smtClean="0"/>
              <a:pPr/>
              <a:t>‹Nº›</a:t>
            </a:fld>
            <a:endParaRPr lang="es-MX"/>
          </a:p>
        </p:txBody>
      </p:sp>
    </p:spTree>
    <p:extLst>
      <p:ext uri="{BB962C8B-B14F-4D97-AF65-F5344CB8AC3E}">
        <p14:creationId xmlns:p14="http://schemas.microsoft.com/office/powerpoint/2010/main" xmlns="" val="4268384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2408360-C860-452C-B76E-691A3CB58A5E}" type="datetimeFigureOut">
              <a:rPr lang="es-MX" smtClean="0"/>
              <a:pPr/>
              <a:t>27/04/2018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D15CB0D6-2AEF-4724-8EB0-DE4207182B02}" type="slidenum">
              <a:rPr lang="es-MX" smtClean="0"/>
              <a:pPr/>
              <a:t>‹Nº›</a:t>
            </a:fld>
            <a:endParaRPr lang="es-MX"/>
          </a:p>
        </p:txBody>
      </p:sp>
    </p:spTree>
    <p:extLst>
      <p:ext uri="{BB962C8B-B14F-4D97-AF65-F5344CB8AC3E}">
        <p14:creationId xmlns:p14="http://schemas.microsoft.com/office/powerpoint/2010/main" xmlns="" val="2542584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2408360-C860-452C-B76E-691A3CB58A5E}" type="datetimeFigureOut">
              <a:rPr lang="es-MX" smtClean="0"/>
              <a:pPr/>
              <a:t>27/04/2018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D15CB0D6-2AEF-4724-8EB0-DE4207182B02}" type="slidenum">
              <a:rPr lang="es-MX" smtClean="0"/>
              <a:pPr/>
              <a:t>‹Nº›</a:t>
            </a:fld>
            <a:endParaRPr lang="es-MX"/>
          </a:p>
        </p:txBody>
      </p:sp>
    </p:spTree>
    <p:extLst>
      <p:ext uri="{BB962C8B-B14F-4D97-AF65-F5344CB8AC3E}">
        <p14:creationId xmlns:p14="http://schemas.microsoft.com/office/powerpoint/2010/main" xmlns="" val="3572646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408360-C860-452C-B76E-691A3CB58A5E}" type="datetimeFigureOut">
              <a:rPr lang="es-MX" smtClean="0"/>
              <a:pPr/>
              <a:t>27/04/2018</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D15CB0D6-2AEF-4724-8EB0-DE4207182B02}" type="slidenum">
              <a:rPr lang="es-MX" smtClean="0"/>
              <a:pPr/>
              <a:t>‹Nº›</a:t>
            </a:fld>
            <a:endParaRPr lang="es-MX"/>
          </a:p>
        </p:txBody>
      </p:sp>
    </p:spTree>
    <p:extLst>
      <p:ext uri="{BB962C8B-B14F-4D97-AF65-F5344CB8AC3E}">
        <p14:creationId xmlns:p14="http://schemas.microsoft.com/office/powerpoint/2010/main" xmlns="" val="3451332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2408360-C860-452C-B76E-691A3CB58A5E}" type="datetimeFigureOut">
              <a:rPr lang="es-MX" smtClean="0"/>
              <a:pPr/>
              <a:t>27/04/2018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15CB0D6-2AEF-4724-8EB0-DE4207182B02}" type="slidenum">
              <a:rPr lang="es-MX" smtClean="0"/>
              <a:pPr/>
              <a:t>‹Nº›</a:t>
            </a:fld>
            <a:endParaRPr lang="es-MX"/>
          </a:p>
        </p:txBody>
      </p:sp>
    </p:spTree>
    <p:extLst>
      <p:ext uri="{BB962C8B-B14F-4D97-AF65-F5344CB8AC3E}">
        <p14:creationId xmlns:p14="http://schemas.microsoft.com/office/powerpoint/2010/main" xmlns="" val="3331975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2408360-C860-452C-B76E-691A3CB58A5E}" type="datetimeFigureOut">
              <a:rPr lang="es-MX" smtClean="0"/>
              <a:pPr/>
              <a:t>27/04/2018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15CB0D6-2AEF-4724-8EB0-DE4207182B02}" type="slidenum">
              <a:rPr lang="es-MX" smtClean="0"/>
              <a:pPr/>
              <a:t>‹Nº›</a:t>
            </a:fld>
            <a:endParaRPr lang="es-MX"/>
          </a:p>
        </p:txBody>
      </p:sp>
    </p:spTree>
    <p:extLst>
      <p:ext uri="{BB962C8B-B14F-4D97-AF65-F5344CB8AC3E}">
        <p14:creationId xmlns:p14="http://schemas.microsoft.com/office/powerpoint/2010/main" xmlns="" val="552880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2408360-C860-452C-B76E-691A3CB58A5E}" type="datetimeFigureOut">
              <a:rPr lang="es-MX" smtClean="0"/>
              <a:pPr/>
              <a:t>27/04/2018</a:t>
            </a:fld>
            <a:endParaRPr lang="es-MX"/>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15CB0D6-2AEF-4724-8EB0-DE4207182B02}" type="slidenum">
              <a:rPr lang="es-MX" smtClean="0"/>
              <a:pPr/>
              <a:t>‹Nº›</a:t>
            </a:fld>
            <a:endParaRPr lang="es-MX"/>
          </a:p>
        </p:txBody>
      </p:sp>
    </p:spTree>
    <p:extLst>
      <p:ext uri="{BB962C8B-B14F-4D97-AF65-F5344CB8AC3E}">
        <p14:creationId xmlns:p14="http://schemas.microsoft.com/office/powerpoint/2010/main" xmlns="" val="147669117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_tradnl" dirty="0"/>
              <a:t>Colegio Franco </a:t>
            </a:r>
            <a:r>
              <a:rPr lang="es-ES_tradnl" dirty="0" smtClean="0"/>
              <a:t>Español</a:t>
            </a:r>
            <a:endParaRPr lang="es-MX" dirty="0"/>
          </a:p>
        </p:txBody>
      </p:sp>
      <p:sp>
        <p:nvSpPr>
          <p:cNvPr id="3" name="Subtítulo 2"/>
          <p:cNvSpPr>
            <a:spLocks noGrp="1"/>
          </p:cNvSpPr>
          <p:nvPr>
            <p:ph type="subTitle" idx="1"/>
          </p:nvPr>
        </p:nvSpPr>
        <p:spPr/>
        <p:txBody>
          <a:bodyPr>
            <a:normAutofit fontScale="92500" lnSpcReduction="10000"/>
          </a:bodyPr>
          <a:lstStyle/>
          <a:p>
            <a:endParaRPr lang="es-ES_tradnl" dirty="0" smtClean="0"/>
          </a:p>
          <a:p>
            <a:r>
              <a:rPr lang="es-ES_tradnl" dirty="0" smtClean="0"/>
              <a:t> </a:t>
            </a:r>
            <a:r>
              <a:rPr lang="es-ES_tradnl" dirty="0"/>
              <a:t>Incorporación Clave UNAM 1008                         </a:t>
            </a:r>
            <a:endParaRPr lang="es-ES_tradnl" dirty="0" smtClean="0"/>
          </a:p>
          <a:p>
            <a:r>
              <a:rPr lang="es-ES_tradnl" dirty="0" smtClean="0"/>
              <a:t>  </a:t>
            </a:r>
            <a:r>
              <a:rPr lang="es-ES_tradnl" dirty="0"/>
              <a:t>Ciclo Escolar 2017 - 2018</a:t>
            </a:r>
            <a:endParaRPr lang="es-MX" dirty="0"/>
          </a:p>
        </p:txBody>
      </p:sp>
      <p:pic>
        <p:nvPicPr>
          <p:cNvPr id="4" name="Imagen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29894" y="1544726"/>
            <a:ext cx="1104900" cy="1038225"/>
          </a:xfrm>
          <a:prstGeom prst="rect">
            <a:avLst/>
          </a:prstGeom>
          <a:noFill/>
          <a:ln>
            <a:noFill/>
          </a:ln>
        </p:spPr>
      </p:pic>
    </p:spTree>
    <p:extLst>
      <p:ext uri="{BB962C8B-B14F-4D97-AF65-F5344CB8AC3E}">
        <p14:creationId xmlns:p14="http://schemas.microsoft.com/office/powerpoint/2010/main" xmlns="" val="1186738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5861"/>
            <a:ext cx="12192000" cy="6846277"/>
          </a:xfrm>
          <a:prstGeom prst="rect">
            <a:avLst/>
          </a:prstGeom>
        </p:spPr>
      </p:pic>
    </p:spTree>
    <p:extLst>
      <p:ext uri="{BB962C8B-B14F-4D97-AF65-F5344CB8AC3E}">
        <p14:creationId xmlns:p14="http://schemas.microsoft.com/office/powerpoint/2010/main" xmlns="" val="3287329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1776668" cy="6858000"/>
          </a:xfrm>
          <a:prstGeom prst="rect">
            <a:avLst/>
          </a:prstGeom>
        </p:spPr>
      </p:pic>
    </p:spTree>
    <p:extLst>
      <p:ext uri="{BB962C8B-B14F-4D97-AF65-F5344CB8AC3E}">
        <p14:creationId xmlns:p14="http://schemas.microsoft.com/office/powerpoint/2010/main" xmlns="" val="2546957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5861"/>
            <a:ext cx="12192000" cy="6846277"/>
          </a:xfrm>
          <a:prstGeom prst="rect">
            <a:avLst/>
          </a:prstGeom>
        </p:spPr>
      </p:pic>
    </p:spTree>
    <p:extLst>
      <p:ext uri="{BB962C8B-B14F-4D97-AF65-F5344CB8AC3E}">
        <p14:creationId xmlns:p14="http://schemas.microsoft.com/office/powerpoint/2010/main" xmlns="" val="493175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5861"/>
            <a:ext cx="12192000" cy="6846277"/>
          </a:xfrm>
          <a:prstGeom prst="rect">
            <a:avLst/>
          </a:prstGeom>
        </p:spPr>
      </p:pic>
    </p:spTree>
    <p:extLst>
      <p:ext uri="{BB962C8B-B14F-4D97-AF65-F5344CB8AC3E}">
        <p14:creationId xmlns:p14="http://schemas.microsoft.com/office/powerpoint/2010/main" xmlns="" val="1319685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478436" y="1882866"/>
            <a:ext cx="7660318" cy="4308929"/>
          </a:xfrm>
        </p:spPr>
      </p:pic>
    </p:spTree>
    <p:extLst>
      <p:ext uri="{BB962C8B-B14F-4D97-AF65-F5344CB8AC3E}">
        <p14:creationId xmlns:p14="http://schemas.microsoft.com/office/powerpoint/2010/main" xmlns="" val="505655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274638"/>
            <a:ext cx="8229600" cy="6278562"/>
          </a:xfrm>
        </p:spPr>
        <p:txBody>
          <a:bodyPr>
            <a:normAutofit/>
          </a:bodyPr>
          <a:lstStyle/>
          <a:p>
            <a:r>
              <a:rPr lang="es-ES_tradnl" dirty="0" smtClean="0"/>
              <a:t/>
            </a:r>
            <a:br>
              <a:rPr lang="es-ES_tradnl" dirty="0" smtClean="0"/>
            </a:br>
            <a:r>
              <a:rPr lang="es-ES_tradnl" dirty="0" smtClean="0"/>
              <a:t/>
            </a:r>
            <a:br>
              <a:rPr lang="es-ES_tradnl" dirty="0" smtClean="0"/>
            </a:br>
            <a:r>
              <a:rPr lang="es-ES_tradnl" dirty="0" smtClean="0"/>
              <a:t/>
            </a:r>
            <a:br>
              <a:rPr lang="es-ES_tradnl" dirty="0" smtClean="0"/>
            </a:br>
            <a:r>
              <a:rPr lang="es-ES_tradnl" dirty="0" smtClean="0"/>
              <a:t/>
            </a:r>
            <a:br>
              <a:rPr lang="es-ES_tradnl" dirty="0" smtClean="0"/>
            </a:br>
            <a:r>
              <a:rPr lang="es-ES_tradnl" dirty="0" smtClean="0"/>
              <a:t/>
            </a:r>
            <a:br>
              <a:rPr lang="es-ES_tradnl" dirty="0" smtClean="0"/>
            </a:br>
            <a:r>
              <a:rPr lang="es-ES_tradnl" dirty="0" smtClean="0">
                <a:solidFill>
                  <a:schemeClr val="bg1"/>
                </a:solidFill>
              </a:rPr>
              <a:t>Colegio Franco Español</a:t>
            </a:r>
            <a:br>
              <a:rPr lang="es-ES_tradnl" dirty="0" smtClean="0">
                <a:solidFill>
                  <a:schemeClr val="bg1"/>
                </a:solidFill>
              </a:rPr>
            </a:br>
            <a:r>
              <a:rPr lang="es-ES_tradnl" dirty="0" smtClean="0">
                <a:solidFill>
                  <a:schemeClr val="bg1"/>
                </a:solidFill>
              </a:rPr>
              <a:t>Clave 1008</a:t>
            </a:r>
            <a:endParaRPr lang="es-ES_tradnl" dirty="0">
              <a:solidFill>
                <a:schemeClr val="bg1"/>
              </a:solidFill>
            </a:endParaRPr>
          </a:p>
        </p:txBody>
      </p:sp>
      <p:pic>
        <p:nvPicPr>
          <p:cNvPr id="4" name="Imagen 3" descr="CFE.jpg"/>
          <p:cNvPicPr>
            <a:picLocks noChangeAspect="1"/>
          </p:cNvPicPr>
          <p:nvPr/>
        </p:nvPicPr>
        <p:blipFill>
          <a:blip r:embed="rId2" cstate="print"/>
          <a:stretch>
            <a:fillRect/>
          </a:stretch>
        </p:blipFill>
        <p:spPr>
          <a:xfrm>
            <a:off x="3962400" y="274638"/>
            <a:ext cx="3992562" cy="3992562"/>
          </a:xfrm>
          <a:prstGeom prst="rect">
            <a:avLst/>
          </a:prstGeom>
        </p:spPr>
      </p:pic>
    </p:spTree>
    <p:extLst>
      <p:ext uri="{BB962C8B-B14F-4D97-AF65-F5344CB8AC3E}">
        <p14:creationId xmlns:p14="http://schemas.microsoft.com/office/powerpoint/2010/main" xmlns="" val="4264220674"/>
      </p:ext>
    </p:extLst>
  </p:cSld>
  <p:clrMapOvr>
    <a:masterClrMapping/>
  </p:clrMapOvr>
  <p:transition>
    <p:blind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274638"/>
            <a:ext cx="8229600" cy="6126162"/>
          </a:xfrm>
        </p:spPr>
        <p:txBody>
          <a:bodyPr>
            <a:normAutofit/>
          </a:bodyPr>
          <a:lstStyle/>
          <a:p>
            <a:r>
              <a:rPr lang="es-ES_tradnl" sz="2600" dirty="0">
                <a:solidFill>
                  <a:srgbClr val="000000"/>
                </a:solidFill>
                <a:latin typeface="Arial"/>
                <a:cs typeface="Arial"/>
              </a:rPr>
              <a:t>Equipo 2</a:t>
            </a:r>
            <a:br>
              <a:rPr lang="es-ES_tradnl" sz="2600" dirty="0">
                <a:solidFill>
                  <a:srgbClr val="000000"/>
                </a:solidFill>
                <a:latin typeface="Arial"/>
                <a:cs typeface="Arial"/>
              </a:rPr>
            </a:br>
            <a:r>
              <a:rPr lang="es-ES_tradnl" sz="2600" dirty="0">
                <a:solidFill>
                  <a:srgbClr val="000000"/>
                </a:solidFill>
                <a:latin typeface="Arial"/>
                <a:cs typeface="Arial"/>
              </a:rPr>
              <a:t/>
            </a:r>
            <a:br>
              <a:rPr lang="es-ES_tradnl" sz="2600" dirty="0">
                <a:solidFill>
                  <a:srgbClr val="000000"/>
                </a:solidFill>
                <a:latin typeface="Arial"/>
                <a:cs typeface="Arial"/>
              </a:rPr>
            </a:br>
            <a:r>
              <a:rPr lang="es-ES_tradnl" sz="2600" dirty="0">
                <a:solidFill>
                  <a:srgbClr val="000000"/>
                </a:solidFill>
                <a:latin typeface="Arial"/>
                <a:cs typeface="Arial"/>
              </a:rPr>
              <a:t/>
            </a:r>
            <a:br>
              <a:rPr lang="es-ES_tradnl" sz="2600" dirty="0">
                <a:solidFill>
                  <a:srgbClr val="000000"/>
                </a:solidFill>
                <a:latin typeface="Arial"/>
                <a:cs typeface="Arial"/>
              </a:rPr>
            </a:br>
            <a:r>
              <a:rPr lang="es-ES_tradnl" sz="2600" dirty="0">
                <a:solidFill>
                  <a:srgbClr val="000000"/>
                </a:solidFill>
                <a:latin typeface="Arial"/>
                <a:cs typeface="Arial"/>
              </a:rPr>
              <a:t>Calzada García María Elena (Geografía)</a:t>
            </a:r>
            <a:br>
              <a:rPr lang="es-ES_tradnl" sz="2600" dirty="0">
                <a:solidFill>
                  <a:srgbClr val="000000"/>
                </a:solidFill>
                <a:latin typeface="Arial"/>
                <a:cs typeface="Arial"/>
              </a:rPr>
            </a:br>
            <a:r>
              <a:rPr lang="es-ES_tradnl" sz="2600" dirty="0" err="1">
                <a:solidFill>
                  <a:srgbClr val="000000"/>
                </a:solidFill>
                <a:latin typeface="Arial"/>
                <a:cs typeface="Arial"/>
              </a:rPr>
              <a:t>Noffal</a:t>
            </a:r>
            <a:r>
              <a:rPr lang="es-ES_tradnl" sz="2600" dirty="0">
                <a:solidFill>
                  <a:srgbClr val="000000"/>
                </a:solidFill>
                <a:latin typeface="Arial"/>
                <a:cs typeface="Arial"/>
              </a:rPr>
              <a:t> Nuño </a:t>
            </a:r>
            <a:r>
              <a:rPr lang="es-ES_tradnl" sz="2600" dirty="0" err="1">
                <a:solidFill>
                  <a:srgbClr val="000000"/>
                </a:solidFill>
                <a:latin typeface="Arial"/>
                <a:cs typeface="Arial"/>
              </a:rPr>
              <a:t>Yazmin</a:t>
            </a:r>
            <a:r>
              <a:rPr lang="es-ES_tradnl" sz="2600" dirty="0">
                <a:solidFill>
                  <a:srgbClr val="000000"/>
                </a:solidFill>
                <a:latin typeface="Arial"/>
                <a:cs typeface="Arial"/>
              </a:rPr>
              <a:t> (Matemáticas)</a:t>
            </a:r>
            <a:br>
              <a:rPr lang="es-ES_tradnl" sz="2600" dirty="0">
                <a:solidFill>
                  <a:srgbClr val="000000"/>
                </a:solidFill>
                <a:latin typeface="Arial"/>
                <a:cs typeface="Arial"/>
              </a:rPr>
            </a:br>
            <a:r>
              <a:rPr lang="es-ES_tradnl" sz="2600" dirty="0">
                <a:solidFill>
                  <a:srgbClr val="000000"/>
                </a:solidFill>
                <a:latin typeface="Arial"/>
                <a:cs typeface="Arial"/>
              </a:rPr>
              <a:t>Santiago Esquivel José Alberto (Lógica)</a:t>
            </a:r>
            <a:br>
              <a:rPr lang="es-ES_tradnl" sz="2600" dirty="0">
                <a:solidFill>
                  <a:srgbClr val="000000"/>
                </a:solidFill>
                <a:latin typeface="Arial"/>
                <a:cs typeface="Arial"/>
              </a:rPr>
            </a:br>
            <a:r>
              <a:rPr lang="es-ES_tradnl" sz="2600" dirty="0">
                <a:solidFill>
                  <a:srgbClr val="000000"/>
                </a:solidFill>
                <a:latin typeface="Arial"/>
                <a:cs typeface="Arial"/>
              </a:rPr>
              <a:t/>
            </a:r>
            <a:br>
              <a:rPr lang="es-ES_tradnl" sz="2600" dirty="0">
                <a:solidFill>
                  <a:srgbClr val="000000"/>
                </a:solidFill>
                <a:latin typeface="Arial"/>
                <a:cs typeface="Arial"/>
              </a:rPr>
            </a:br>
            <a:r>
              <a:rPr lang="es-ES_tradnl" sz="2400" dirty="0">
                <a:latin typeface="Arial"/>
                <a:cs typeface="Arial"/>
              </a:rPr>
              <a:t> </a:t>
            </a:r>
            <a:br>
              <a:rPr lang="es-ES_tradnl" sz="2400" dirty="0">
                <a:latin typeface="Arial"/>
                <a:cs typeface="Arial"/>
              </a:rPr>
            </a:br>
            <a:endParaRPr lang="es-ES_tradnl" sz="2400" dirty="0">
              <a:latin typeface="Arial"/>
              <a:cs typeface="Arial"/>
            </a:endParaRPr>
          </a:p>
        </p:txBody>
      </p:sp>
    </p:spTree>
    <p:extLst>
      <p:ext uri="{BB962C8B-B14F-4D97-AF65-F5344CB8AC3E}">
        <p14:creationId xmlns:p14="http://schemas.microsoft.com/office/powerpoint/2010/main" xmlns="" val="414990793"/>
      </p:ext>
    </p:extLst>
  </p:cSld>
  <p:clrMapOvr>
    <a:masterClrMapping/>
  </p:clrMapOvr>
  <p:transition>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063552" y="2996952"/>
            <a:ext cx="7992888" cy="1292662"/>
          </a:xfrm>
          <a:prstGeom prst="rect">
            <a:avLst/>
          </a:prstGeom>
          <a:noFill/>
        </p:spPr>
        <p:txBody>
          <a:bodyPr wrap="square" rtlCol="0">
            <a:spAutoFit/>
          </a:bodyPr>
          <a:lstStyle/>
          <a:p>
            <a:pPr algn="ctr"/>
            <a:r>
              <a:rPr lang="es-ES_tradnl" sz="2600" dirty="0">
                <a:solidFill>
                  <a:srgbClr val="000000"/>
                </a:solidFill>
                <a:latin typeface="Arial"/>
                <a:cs typeface="Arial"/>
              </a:rPr>
              <a:t>Ciclo escolar en que se implementará:</a:t>
            </a:r>
            <a:br>
              <a:rPr lang="es-ES_tradnl" sz="2600" dirty="0">
                <a:solidFill>
                  <a:srgbClr val="000000"/>
                </a:solidFill>
                <a:latin typeface="Arial"/>
                <a:cs typeface="Arial"/>
              </a:rPr>
            </a:br>
            <a:r>
              <a:rPr lang="es-ES_tradnl" sz="2600" dirty="0">
                <a:solidFill>
                  <a:srgbClr val="000000"/>
                </a:solidFill>
                <a:latin typeface="Arial"/>
                <a:cs typeface="Arial"/>
              </a:rPr>
              <a:t>Agosto de 2018 a mayo de 2019</a:t>
            </a:r>
            <a:r>
              <a:rPr lang="es-ES_tradnl" sz="2600" dirty="0">
                <a:latin typeface="Arial"/>
                <a:cs typeface="Arial"/>
              </a:rPr>
              <a:t/>
            </a:r>
            <a:br>
              <a:rPr lang="es-ES_tradnl" sz="2600" dirty="0">
                <a:latin typeface="Arial"/>
                <a:cs typeface="Arial"/>
              </a:rPr>
            </a:br>
            <a:endParaRPr lang="es-MX" sz="2600" dirty="0"/>
          </a:p>
        </p:txBody>
      </p:sp>
    </p:spTree>
    <p:extLst>
      <p:ext uri="{BB962C8B-B14F-4D97-AF65-F5344CB8AC3E}">
        <p14:creationId xmlns:p14="http://schemas.microsoft.com/office/powerpoint/2010/main" xmlns="" val="2907207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495600" y="2060848"/>
            <a:ext cx="7056784" cy="2893100"/>
          </a:xfrm>
          <a:prstGeom prst="rect">
            <a:avLst/>
          </a:prstGeom>
          <a:noFill/>
        </p:spPr>
        <p:txBody>
          <a:bodyPr wrap="square" rtlCol="0">
            <a:spAutoFit/>
          </a:bodyPr>
          <a:lstStyle/>
          <a:p>
            <a:pPr algn="ctr"/>
            <a:r>
              <a:rPr lang="es-ES_tradnl" sz="2600" dirty="0">
                <a:solidFill>
                  <a:srgbClr val="000000"/>
                </a:solidFill>
                <a:latin typeface="Arial"/>
                <a:cs typeface="Arial"/>
              </a:rPr>
              <a:t>Proyecto interdisciplinario para 4º. grado de bachillerato:</a:t>
            </a:r>
          </a:p>
          <a:p>
            <a:pPr algn="ctr"/>
            <a:r>
              <a:rPr lang="es-ES_tradnl" sz="2600" dirty="0">
                <a:solidFill>
                  <a:srgbClr val="000000"/>
                </a:solidFill>
                <a:latin typeface="Arial"/>
                <a:cs typeface="Arial"/>
              </a:rPr>
              <a:t>“Organización política, poder y conflictos en el territorio”</a:t>
            </a:r>
            <a:br>
              <a:rPr lang="es-ES_tradnl" sz="2600" dirty="0">
                <a:solidFill>
                  <a:srgbClr val="000000"/>
                </a:solidFill>
                <a:latin typeface="Arial"/>
                <a:cs typeface="Arial"/>
              </a:rPr>
            </a:br>
            <a:r>
              <a:rPr lang="es-ES_tradnl" sz="2600" b="1" dirty="0">
                <a:solidFill>
                  <a:srgbClr val="000000"/>
                </a:solidFill>
                <a:latin typeface="Arial"/>
                <a:cs typeface="Arial"/>
              </a:rPr>
              <a:t/>
            </a:r>
            <a:br>
              <a:rPr lang="es-ES_tradnl" sz="2600" b="1" dirty="0">
                <a:solidFill>
                  <a:srgbClr val="000000"/>
                </a:solidFill>
                <a:latin typeface="Arial"/>
                <a:cs typeface="Arial"/>
              </a:rPr>
            </a:br>
            <a:r>
              <a:rPr lang="es-ES_tradnl" sz="2600" dirty="0">
                <a:solidFill>
                  <a:srgbClr val="000000"/>
                </a:solidFill>
                <a:latin typeface="Arial"/>
                <a:cs typeface="Arial"/>
              </a:rPr>
              <a:t/>
            </a:r>
            <a:br>
              <a:rPr lang="es-ES_tradnl" sz="2600" dirty="0">
                <a:solidFill>
                  <a:srgbClr val="000000"/>
                </a:solidFill>
                <a:latin typeface="Arial"/>
                <a:cs typeface="Arial"/>
              </a:rPr>
            </a:br>
            <a:endParaRPr lang="es-MX" sz="2600" dirty="0"/>
          </a:p>
        </p:txBody>
      </p:sp>
    </p:spTree>
    <p:extLst>
      <p:ext uri="{BB962C8B-B14F-4D97-AF65-F5344CB8AC3E}">
        <p14:creationId xmlns:p14="http://schemas.microsoft.com/office/powerpoint/2010/main" xmlns="" val="1352467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C.A.I.A.C.-Equipo4.pdf"/>
          <p:cNvPicPr>
            <a:picLocks noChangeAspect="1"/>
          </p:cNvPicPr>
          <p:nvPr/>
        </p:nvPicPr>
        <p:blipFill>
          <a:blip r:embed="rId2" cstate="print"/>
          <a:stretch>
            <a:fillRect/>
          </a:stretch>
        </p:blipFill>
        <p:spPr>
          <a:xfrm>
            <a:off x="1703513" y="404664"/>
            <a:ext cx="8711951" cy="6785992"/>
          </a:xfrm>
          <a:prstGeom prst="rect">
            <a:avLst/>
          </a:prstGeom>
        </p:spPr>
      </p:pic>
      <p:sp>
        <p:nvSpPr>
          <p:cNvPr id="3" name="2 CuadroTexto"/>
          <p:cNvSpPr txBox="1"/>
          <p:nvPr/>
        </p:nvSpPr>
        <p:spPr>
          <a:xfrm>
            <a:off x="1703512" y="0"/>
            <a:ext cx="8856984" cy="369332"/>
          </a:xfrm>
          <a:prstGeom prst="rect">
            <a:avLst/>
          </a:prstGeom>
          <a:noFill/>
        </p:spPr>
        <p:txBody>
          <a:bodyPr wrap="square" rtlCol="0">
            <a:spAutoFit/>
          </a:bodyPr>
          <a:lstStyle/>
          <a:p>
            <a:pPr algn="r"/>
            <a:r>
              <a:rPr lang="es-MX" b="1" dirty="0">
                <a:solidFill>
                  <a:schemeClr val="bg1"/>
                </a:solidFill>
                <a:latin typeface="Arial" pitchFamily="34" charset="0"/>
                <a:cs typeface="Arial" pitchFamily="34" charset="0"/>
              </a:rPr>
              <a:t>5a Producto 1</a:t>
            </a:r>
          </a:p>
        </p:txBody>
      </p:sp>
    </p:spTree>
    <p:extLst>
      <p:ext uri="{BB962C8B-B14F-4D97-AF65-F5344CB8AC3E}">
        <p14:creationId xmlns:p14="http://schemas.microsoft.com/office/powerpoint/2010/main" xmlns="" val="1657020996"/>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340105" y="180509"/>
            <a:ext cx="12899905" cy="4275438"/>
          </a:xfrm>
        </p:spPr>
        <p:txBody>
          <a:bodyPr>
            <a:normAutofit fontScale="90000"/>
          </a:bodyPr>
          <a:lstStyle/>
          <a:p>
            <a:r>
              <a:rPr lang="es-MX" sz="4400" dirty="0"/>
              <a:t>Asignaturas:</a:t>
            </a:r>
            <a:br>
              <a:rPr lang="es-MX" sz="4400" dirty="0"/>
            </a:br>
            <a:r>
              <a:rPr lang="es-MX" sz="4400" dirty="0"/>
              <a:t>Geografía</a:t>
            </a:r>
            <a:br>
              <a:rPr lang="es-MX" sz="4400" dirty="0"/>
            </a:br>
            <a:r>
              <a:rPr lang="es-MX" sz="4400" dirty="0"/>
              <a:t>Matemáticas</a:t>
            </a:r>
            <a:br>
              <a:rPr lang="es-MX" sz="4400" dirty="0"/>
            </a:br>
            <a:r>
              <a:rPr lang="es-MX" sz="4400" dirty="0"/>
              <a:t>Lógica</a:t>
            </a:r>
            <a:br>
              <a:rPr lang="es-MX" sz="4400" dirty="0"/>
            </a:br>
            <a:r>
              <a:rPr lang="es-MX" dirty="0"/>
              <a:t/>
            </a:r>
            <a:br>
              <a:rPr lang="es-MX" dirty="0"/>
            </a:br>
            <a:endParaRPr lang="es-MX" dirty="0"/>
          </a:p>
        </p:txBody>
      </p:sp>
      <p:pic>
        <p:nvPicPr>
          <p:cNvPr id="3" name="Imagen 2"/>
          <p:cNvPicPr>
            <a:picLocks noChangeAspect="1"/>
          </p:cNvPicPr>
          <p:nvPr/>
        </p:nvPicPr>
        <p:blipFill>
          <a:blip r:embed="rId2" cstate="print"/>
          <a:stretch>
            <a:fillRect/>
          </a:stretch>
        </p:blipFill>
        <p:spPr>
          <a:xfrm>
            <a:off x="4878613" y="3973286"/>
            <a:ext cx="9830075" cy="1473261"/>
          </a:xfrm>
          <a:prstGeom prst="rect">
            <a:avLst/>
          </a:prstGeom>
        </p:spPr>
      </p:pic>
    </p:spTree>
    <p:extLst>
      <p:ext uri="{BB962C8B-B14F-4D97-AF65-F5344CB8AC3E}">
        <p14:creationId xmlns:p14="http://schemas.microsoft.com/office/powerpoint/2010/main" xmlns="" val="3087992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I.A.C.-Equipo4.pdf"/>
          <p:cNvPicPr>
            <a:picLocks noChangeAspect="1"/>
          </p:cNvPicPr>
          <p:nvPr/>
        </p:nvPicPr>
        <p:blipFill>
          <a:blip r:embed="rId2" cstate="print"/>
          <a:stretch>
            <a:fillRect/>
          </a:stretch>
        </p:blipFill>
        <p:spPr>
          <a:xfrm>
            <a:off x="1524000" y="0"/>
            <a:ext cx="9144000" cy="7086600"/>
          </a:xfrm>
          <a:prstGeom prst="rect">
            <a:avLst/>
          </a:prstGeom>
        </p:spPr>
      </p:pic>
    </p:spTree>
    <p:extLst>
      <p:ext uri="{BB962C8B-B14F-4D97-AF65-F5344CB8AC3E}">
        <p14:creationId xmlns:p14="http://schemas.microsoft.com/office/powerpoint/2010/main" xmlns="" val="51085691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I.A.C.-Equipo4.pdf"/>
          <p:cNvPicPr>
            <a:picLocks noChangeAspect="1"/>
          </p:cNvPicPr>
          <p:nvPr/>
        </p:nvPicPr>
        <p:blipFill>
          <a:blip r:embed="rId2" cstate="print"/>
          <a:stretch>
            <a:fillRect/>
          </a:stretch>
        </p:blipFill>
        <p:spPr>
          <a:xfrm>
            <a:off x="1658471" y="0"/>
            <a:ext cx="8875059" cy="6858000"/>
          </a:xfrm>
          <a:prstGeom prst="rect">
            <a:avLst/>
          </a:prstGeom>
        </p:spPr>
      </p:pic>
    </p:spTree>
    <p:extLst>
      <p:ext uri="{BB962C8B-B14F-4D97-AF65-F5344CB8AC3E}">
        <p14:creationId xmlns:p14="http://schemas.microsoft.com/office/powerpoint/2010/main" xmlns="" val="838096159"/>
      </p:ext>
    </p:extLst>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A.I.A.C.-Equipo4.pdf"/>
          <p:cNvPicPr>
            <a:picLocks noChangeAspect="1"/>
          </p:cNvPicPr>
          <p:nvPr/>
        </p:nvPicPr>
        <p:blipFill>
          <a:blip r:embed="rId2" cstate="print"/>
          <a:stretch>
            <a:fillRect/>
          </a:stretch>
        </p:blipFill>
        <p:spPr>
          <a:xfrm>
            <a:off x="1658471" y="228600"/>
            <a:ext cx="8875059" cy="6858000"/>
          </a:xfrm>
          <a:prstGeom prst="rect">
            <a:avLst/>
          </a:prstGeom>
        </p:spPr>
      </p:pic>
    </p:spTree>
    <p:extLst>
      <p:ext uri="{BB962C8B-B14F-4D97-AF65-F5344CB8AC3E}">
        <p14:creationId xmlns:p14="http://schemas.microsoft.com/office/powerpoint/2010/main" xmlns="" val="787821372"/>
      </p:ext>
    </p:extLst>
  </p:cSld>
  <p:clrMapOvr>
    <a:masterClrMapping/>
  </p:clrMapOvr>
  <p:transition>
    <p:comb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03512" y="116633"/>
            <a:ext cx="8784976" cy="646331"/>
          </a:xfrm>
          <a:prstGeom prst="rect">
            <a:avLst/>
          </a:prstGeom>
          <a:noFill/>
        </p:spPr>
        <p:txBody>
          <a:bodyPr wrap="square" rtlCol="0">
            <a:spAutoFit/>
          </a:bodyPr>
          <a:lstStyle/>
          <a:p>
            <a:pPr algn="r"/>
            <a:r>
              <a:rPr lang="es-MX" b="1" dirty="0">
                <a:solidFill>
                  <a:schemeClr val="bg1"/>
                </a:solidFill>
                <a:latin typeface="Arial" pitchFamily="34" charset="0"/>
                <a:cs typeface="Arial" pitchFamily="34" charset="0"/>
              </a:rPr>
              <a:t>5a Producto 3</a:t>
            </a:r>
          </a:p>
          <a:p>
            <a:pPr algn="r"/>
            <a:r>
              <a:rPr lang="es-MX" b="1" dirty="0">
                <a:solidFill>
                  <a:schemeClr val="bg1"/>
                </a:solidFill>
                <a:latin typeface="Arial" pitchFamily="34" charset="0"/>
                <a:cs typeface="Arial" pitchFamily="34" charset="0"/>
              </a:rPr>
              <a:t>1ª. R. T.</a:t>
            </a:r>
          </a:p>
        </p:txBody>
      </p:sp>
      <p:pic>
        <p:nvPicPr>
          <p:cNvPr id="1026" name="Picture 2" descr="C:\Users\Familia Larios\Downloads\IMG_20180223_102114016.jpg"/>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p:spPr>
      </p:pic>
    </p:spTree>
    <p:extLst>
      <p:ext uri="{BB962C8B-B14F-4D97-AF65-F5344CB8AC3E}">
        <p14:creationId xmlns:p14="http://schemas.microsoft.com/office/powerpoint/2010/main" xmlns="" val="726265194"/>
      </p:ext>
    </p:extLst>
  </p:cSld>
  <p:clrMapOvr>
    <a:masterClrMapping/>
  </p:clrMapOvr>
  <p:transition>
    <p:cover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Familia Larios\Downloads\IMG_20180223_102138193.jpg"/>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p:spPr>
      </p:pic>
    </p:spTree>
    <p:extLst>
      <p:ext uri="{BB962C8B-B14F-4D97-AF65-F5344CB8AC3E}">
        <p14:creationId xmlns:p14="http://schemas.microsoft.com/office/powerpoint/2010/main" xmlns="" val="3717855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Familia Larios\Downloads\IMG_20180223_102107947.jpg"/>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p:spPr>
      </p:pic>
    </p:spTree>
    <p:extLst>
      <p:ext uri="{BB962C8B-B14F-4D97-AF65-F5344CB8AC3E}">
        <p14:creationId xmlns:p14="http://schemas.microsoft.com/office/powerpoint/2010/main" xmlns="" val="3916587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5" name="Rectangle 4"/>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6" name="5 Diagrama"/>
          <p:cNvGraphicFramePr/>
          <p:nvPr>
            <p:extLst/>
          </p:nvPr>
        </p:nvGraphicFramePr>
        <p:xfrm>
          <a:off x="2207568" y="457200"/>
          <a:ext cx="8064896" cy="614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CuadroTexto"/>
          <p:cNvSpPr txBox="1"/>
          <p:nvPr/>
        </p:nvSpPr>
        <p:spPr>
          <a:xfrm>
            <a:off x="1775520" y="116632"/>
            <a:ext cx="8640960" cy="369332"/>
          </a:xfrm>
          <a:prstGeom prst="rect">
            <a:avLst/>
          </a:prstGeom>
          <a:noFill/>
        </p:spPr>
        <p:txBody>
          <a:bodyPr wrap="square" rtlCol="0">
            <a:spAutoFit/>
          </a:bodyPr>
          <a:lstStyle/>
          <a:p>
            <a:pPr algn="r"/>
            <a:r>
              <a:rPr lang="es-MX" b="1" dirty="0">
                <a:solidFill>
                  <a:schemeClr val="bg1"/>
                </a:solidFill>
                <a:latin typeface="Arial" pitchFamily="34" charset="0"/>
                <a:cs typeface="Arial" pitchFamily="34" charset="0"/>
              </a:rPr>
              <a:t>5b. Organizador gráfico de conceptos de materias involucradas</a:t>
            </a:r>
          </a:p>
        </p:txBody>
      </p:sp>
    </p:spTree>
    <p:extLst>
      <p:ext uri="{BB962C8B-B14F-4D97-AF65-F5344CB8AC3E}">
        <p14:creationId xmlns:p14="http://schemas.microsoft.com/office/powerpoint/2010/main" xmlns="" val="3367117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1964709" y="19507"/>
            <a:ext cx="7772400" cy="1470025"/>
          </a:xfrm>
        </p:spPr>
        <p:txBody>
          <a:bodyPr>
            <a:normAutofit/>
          </a:bodyPr>
          <a:lstStyle/>
          <a:p>
            <a:pPr algn="r"/>
            <a:r>
              <a:rPr lang="es-ES" sz="4000" dirty="0">
                <a:solidFill>
                  <a:schemeClr val="bg1">
                    <a:lumMod val="65000"/>
                  </a:schemeClr>
                </a:solidFill>
                <a:latin typeface="Arial" pitchFamily="34" charset="0"/>
                <a:cs typeface="Arial" pitchFamily="34" charset="0"/>
              </a:rPr>
              <a:t>5c. Introducción y justificación</a:t>
            </a:r>
            <a:br>
              <a:rPr lang="es-ES" sz="4000" dirty="0">
                <a:solidFill>
                  <a:schemeClr val="bg1">
                    <a:lumMod val="65000"/>
                  </a:schemeClr>
                </a:solidFill>
                <a:latin typeface="Arial" pitchFamily="34" charset="0"/>
                <a:cs typeface="Arial" pitchFamily="34" charset="0"/>
              </a:rPr>
            </a:br>
            <a:endParaRPr lang="es-MX" sz="4000" dirty="0">
              <a:solidFill>
                <a:schemeClr val="bg1">
                  <a:lumMod val="65000"/>
                </a:schemeClr>
              </a:solidFill>
              <a:latin typeface="Arial" pitchFamily="34" charset="0"/>
              <a:cs typeface="Arial" pitchFamily="34" charset="0"/>
            </a:endParaRPr>
          </a:p>
        </p:txBody>
      </p:sp>
      <p:sp>
        <p:nvSpPr>
          <p:cNvPr id="4" name="3 Subtítulo"/>
          <p:cNvSpPr>
            <a:spLocks noGrp="1"/>
          </p:cNvSpPr>
          <p:nvPr>
            <p:ph type="subTitle" idx="1"/>
          </p:nvPr>
        </p:nvSpPr>
        <p:spPr>
          <a:xfrm>
            <a:off x="2207568" y="1198311"/>
            <a:ext cx="7920880" cy="3927356"/>
          </a:xfrm>
        </p:spPr>
        <p:txBody>
          <a:bodyPr>
            <a:noAutofit/>
          </a:bodyPr>
          <a:lstStyle/>
          <a:p>
            <a:pPr algn="just"/>
            <a:r>
              <a:rPr lang="es-MX" sz="1600" dirty="0"/>
              <a:t>ROLANDO GARCÍA.  </a:t>
            </a:r>
            <a:r>
              <a:rPr lang="es-MX" sz="1600" u="sng" dirty="0"/>
              <a:t>Sistemas complejos</a:t>
            </a:r>
            <a:r>
              <a:rPr lang="es-MX" sz="1600" dirty="0"/>
              <a:t>. Conceptos, método y fundamentación epistemológica  de la investigación interdisciplinaria </a:t>
            </a:r>
          </a:p>
          <a:p>
            <a:pPr algn="just"/>
            <a:r>
              <a:rPr lang="es-MX" sz="1600" dirty="0"/>
              <a:t>INTERDISCIPLINARIEDAD Y SISTEMAS COMPLEJOS. </a:t>
            </a:r>
          </a:p>
          <a:p>
            <a:pPr algn="just"/>
            <a:r>
              <a:rPr lang="es-MX" sz="1600" dirty="0"/>
              <a:t>Interrelaciones constituyen la estructura de un sistema que funciona como una totalidad organizada, a la cual hemos denominado sistema complejo.  Llamaremos entonces investigación interdisciplinaria al tipo de estudio que requiere Un sistema complejo. La utilización de esos conocimientos </a:t>
            </a:r>
            <a:r>
              <a:rPr lang="es-MX" sz="1600" dirty="0" err="1"/>
              <a:t>multi</a:t>
            </a:r>
            <a:r>
              <a:rPr lang="es-MX" sz="1600" dirty="0"/>
              <a:t>-disciplinarios no significa que su trabajo sea inter-disciplinario.</a:t>
            </a:r>
          </a:p>
          <a:p>
            <a:pPr algn="just"/>
            <a:r>
              <a:rPr lang="es-MX" sz="1600" dirty="0"/>
              <a:t>1. INTERDISCIPLINARIEDAD Y ESPECIALIZACIÓN DISCIPLINARIA  </a:t>
            </a:r>
          </a:p>
          <a:p>
            <a:pPr algn="just"/>
            <a:r>
              <a:rPr lang="es-MX" sz="1600" dirty="0"/>
              <a:t>La interdisciplinariedad -se insiste- sólo se da en un equipo, y un trabajo interdisciplinario es siempre el resultado de un equipo pluridisciplinario. Esta formulación es correcta: equipo de trabajo no es interdisciplinario, lo que es interdisciplinario es una metodología particular de investigación que requiere la conformación de equipos multidisciplinarios.</a:t>
            </a:r>
          </a:p>
          <a:p>
            <a:endParaRPr lang="es-MX" dirty="0"/>
          </a:p>
          <a:p>
            <a:endParaRPr lang="es-ES" dirty="0"/>
          </a:p>
        </p:txBody>
      </p:sp>
    </p:spTree>
    <p:extLst>
      <p:ext uri="{BB962C8B-B14F-4D97-AF65-F5344CB8AC3E}">
        <p14:creationId xmlns:p14="http://schemas.microsoft.com/office/powerpoint/2010/main" xmlns="" val="1883298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solidFill>
                  <a:schemeClr val="bg1">
                    <a:lumMod val="65000"/>
                  </a:schemeClr>
                </a:solidFill>
                <a:latin typeface="Arial" pitchFamily="34" charset="0"/>
                <a:cs typeface="Arial" pitchFamily="34" charset="0"/>
              </a:rPr>
              <a:t>5c. Introducción y justificación</a:t>
            </a:r>
            <a:endParaRPr lang="es-MX" dirty="0">
              <a:solidFill>
                <a:schemeClr val="bg1">
                  <a:lumMod val="65000"/>
                </a:schemeClr>
              </a:solidFill>
            </a:endParaRPr>
          </a:p>
        </p:txBody>
      </p:sp>
      <p:sp>
        <p:nvSpPr>
          <p:cNvPr id="3" name="2 Marcador de contenido"/>
          <p:cNvSpPr>
            <a:spLocks noGrp="1"/>
          </p:cNvSpPr>
          <p:nvPr>
            <p:ph idx="1"/>
          </p:nvPr>
        </p:nvSpPr>
        <p:spPr/>
        <p:txBody>
          <a:bodyPr>
            <a:normAutofit fontScale="32500" lnSpcReduction="20000"/>
          </a:bodyPr>
          <a:lstStyle/>
          <a:p>
            <a:r>
              <a:rPr lang="es-MX" sz="3800" dirty="0"/>
              <a:t>multidisciplinarios.</a:t>
            </a:r>
          </a:p>
          <a:p>
            <a:r>
              <a:rPr lang="es-MX" sz="3800" dirty="0"/>
              <a:t>2. CARACTERÍSTICAS DEL ESTUDIO DE UN SISTEMA COMPLEJO  </a:t>
            </a:r>
          </a:p>
          <a:p>
            <a:r>
              <a:rPr lang="es-MX" sz="3800" dirty="0"/>
              <a:t>La metodología de trabajo interdisciplinario que supone la investigación de sistemas complejos responde a la necesidad de lograr una síntesis integradora de los elementos de análisis provenientes de tres fuentes:  </a:t>
            </a:r>
          </a:p>
          <a:p>
            <a:r>
              <a:rPr lang="es-MX" sz="3800" dirty="0"/>
              <a:t>1) El objeto de estudio, es decir, el sistema complejo (por ejemplo, un "sistema ambiental") fuente de una problemática no reducible a la simple yuxtaposición de situaciones o fenómenos que pertenezcan al dominio exclusivo de una disciplina.  </a:t>
            </a:r>
          </a:p>
          <a:p>
            <a:r>
              <a:rPr lang="es-MX" sz="3800" dirty="0"/>
              <a:t>2) El marco conceptual desde el cual se aborda el objeto de estudio; es decir, el bagaje teórico desde cuya perspectiva los investigadores identifican, seleccionan y organizan los datos de la realidad que se proponen estudiar.  </a:t>
            </a:r>
          </a:p>
          <a:p>
            <a:r>
              <a:rPr lang="es-MX" sz="3800" dirty="0"/>
              <a:t>3) Los estudios disciplinarios que corresponden a aquellos aspectos o "recortes" de esa realidad compleja, visualizados desde una disciplina específica.  </a:t>
            </a:r>
          </a:p>
          <a:p>
            <a:r>
              <a:rPr lang="es-MX" sz="3800" dirty="0"/>
              <a:t>El objetivo es llegar a una formulación sistémica de la problemática original que presenta el objeto de estudio. A partir de allí, será posible lograr un diagnóstico integrado, que provea las bases para proponer acciones concretas y políticas generales alternativas que permitan influir sobre la evolución del sistema.  Los sistemas, en tantas totalidades organizadas, tienen dos características fundamentales:  </a:t>
            </a:r>
          </a:p>
          <a:p>
            <a:endParaRPr lang="es-MX" dirty="0"/>
          </a:p>
        </p:txBody>
      </p:sp>
    </p:spTree>
    <p:extLst>
      <p:ext uri="{BB962C8B-B14F-4D97-AF65-F5344CB8AC3E}">
        <p14:creationId xmlns:p14="http://schemas.microsoft.com/office/powerpoint/2010/main" xmlns="" val="3280701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fontScale="92500" lnSpcReduction="10000"/>
          </a:bodyPr>
          <a:lstStyle/>
          <a:p>
            <a:r>
              <a:rPr lang="es-MX" dirty="0" smtClean="0"/>
              <a:t>1 Las propiedades del sistema, en un momento dado, no resultan de la simple adición de las propiedades de los componentes. La vulnerabilidad, así como las condiciones de estabilidad, son propiedades estructurales del sistema en su conjunto.  </a:t>
            </a:r>
          </a:p>
          <a:p>
            <a:r>
              <a:rPr lang="es-MX" dirty="0" smtClean="0"/>
              <a:t>2 La evolución del sistema responde a una dinámica que difiere de las dinámicas propias de sus componentes. Así, por ejemplo, el sistema total integra, en su evolución, procesos de escalas temporales que varían considerablemente entre los subsistemas, e induce cambios en estos últimos.  </a:t>
            </a:r>
          </a:p>
          <a:p>
            <a:r>
              <a:rPr lang="es-MX" dirty="0" smtClean="0"/>
              <a:t>3. CONCEPTUALIZACIONES Y METODOLOGÍAS EN EL ESTUDIO DE SISTEMAS COMPLEJOS  </a:t>
            </a:r>
          </a:p>
          <a:p>
            <a:r>
              <a:rPr lang="es-MX" dirty="0" smtClean="0"/>
              <a:t>El primer objetivo en el estudio de un sistema complejo es establecer diagnóstico.</a:t>
            </a:r>
          </a:p>
          <a:p>
            <a:r>
              <a:rPr lang="es-MX" dirty="0" smtClean="0"/>
              <a:t>El segundo objetivo  la principal motivación de los estudios- es poder actuar sobre el sistema</a:t>
            </a:r>
          </a:p>
          <a:p>
            <a:endParaRPr lang="es-MX" dirty="0"/>
          </a:p>
        </p:txBody>
      </p:sp>
    </p:spTree>
    <p:extLst>
      <p:ext uri="{BB962C8B-B14F-4D97-AF65-F5344CB8AC3E}">
        <p14:creationId xmlns:p14="http://schemas.microsoft.com/office/powerpoint/2010/main" xmlns="" val="1878107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11844" y="924654"/>
            <a:ext cx="9063247" cy="4759453"/>
          </a:xfrm>
        </p:spPr>
        <p:txBody>
          <a:bodyPr>
            <a:normAutofit fontScale="90000"/>
          </a:bodyPr>
          <a:lstStyle/>
          <a:p>
            <a:r>
              <a:rPr lang="es-MX" dirty="0"/>
              <a:t>Número de equipo  y nombre del  proyecto: </a:t>
            </a:r>
            <a:br>
              <a:rPr lang="es-MX" dirty="0"/>
            </a:br>
            <a:r>
              <a:rPr lang="es-MX" dirty="0"/>
              <a:t>N° 2</a:t>
            </a:r>
            <a:br>
              <a:rPr lang="es-MX" dirty="0"/>
            </a:br>
            <a:r>
              <a:rPr lang="es-MX" dirty="0"/>
              <a:t> “Organización política, poder y conflictos en el territorio”</a:t>
            </a:r>
            <a:br>
              <a:rPr lang="es-MX" dirty="0"/>
            </a:br>
            <a:endParaRPr lang="es-MX" dirty="0"/>
          </a:p>
        </p:txBody>
      </p:sp>
    </p:spTree>
    <p:extLst>
      <p:ext uri="{BB962C8B-B14F-4D97-AF65-F5344CB8AC3E}">
        <p14:creationId xmlns:p14="http://schemas.microsoft.com/office/powerpoint/2010/main" xmlns="" val="9294086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txBox="1">
            <a:spLocks/>
          </p:cNvSpPr>
          <p:nvPr/>
        </p:nvSpPr>
        <p:spPr>
          <a:xfrm>
            <a:off x="2209800" y="476673"/>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MX" sz="1800" b="1" dirty="0">
                <a:solidFill>
                  <a:schemeClr val="bg1"/>
                </a:solidFill>
                <a:latin typeface="Arial" pitchFamily="34" charset="0"/>
                <a:cs typeface="Arial" pitchFamily="34" charset="0"/>
              </a:rPr>
              <a:t>Objetivos por disciplina</a:t>
            </a:r>
          </a:p>
          <a:p>
            <a:endParaRPr lang="es-MX" b="1" dirty="0">
              <a:solidFill>
                <a:schemeClr val="bg1"/>
              </a:solidFill>
              <a:latin typeface="Arial" pitchFamily="34" charset="0"/>
              <a:cs typeface="Arial" pitchFamily="34" charset="0"/>
            </a:endParaRPr>
          </a:p>
        </p:txBody>
      </p:sp>
      <p:sp>
        <p:nvSpPr>
          <p:cNvPr id="3" name="3 Subtítulo"/>
          <p:cNvSpPr txBox="1">
            <a:spLocks/>
          </p:cNvSpPr>
          <p:nvPr/>
        </p:nvSpPr>
        <p:spPr>
          <a:xfrm>
            <a:off x="2209800" y="980729"/>
            <a:ext cx="7344816" cy="446449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endParaRPr lang="es-MX" sz="2000" b="1" dirty="0">
              <a:latin typeface="Arial" pitchFamily="34" charset="0"/>
              <a:cs typeface="Arial" pitchFamily="34" charset="0"/>
            </a:endParaRPr>
          </a:p>
          <a:p>
            <a:pPr algn="just"/>
            <a:r>
              <a:rPr lang="es-MX" sz="1800" b="1" dirty="0">
                <a:latin typeface="Arial" pitchFamily="34" charset="0"/>
                <a:cs typeface="Arial" pitchFamily="34" charset="0"/>
              </a:rPr>
              <a:t>Geografía: </a:t>
            </a:r>
            <a:r>
              <a:rPr lang="es-MX" sz="1800" dirty="0"/>
              <a:t>Actitud reflexiva y crítica hacia los diversos actores que intervienen en los procesos políticos del mundo actual</a:t>
            </a:r>
            <a:r>
              <a:rPr lang="es-ES" sz="1800" dirty="0">
                <a:latin typeface="Arial" pitchFamily="34" charset="0"/>
                <a:cs typeface="Arial" pitchFamily="34" charset="0"/>
              </a:rPr>
              <a:t>.</a:t>
            </a:r>
          </a:p>
          <a:p>
            <a:pPr algn="just"/>
            <a:r>
              <a:rPr lang="es-ES" sz="1800" b="1" dirty="0">
                <a:latin typeface="Arial" pitchFamily="34" charset="0"/>
                <a:cs typeface="Arial" pitchFamily="34" charset="0"/>
              </a:rPr>
              <a:t>Matemáticas: </a:t>
            </a:r>
            <a:r>
              <a:rPr lang="es-MX" sz="1800" dirty="0"/>
              <a:t>Argumentos críticos  a diversos problemas en relación a las diferentes fuentes consultadas</a:t>
            </a:r>
            <a:endParaRPr lang="es-ES" sz="1800" dirty="0">
              <a:latin typeface="Arial" pitchFamily="34" charset="0"/>
              <a:cs typeface="Arial" pitchFamily="34" charset="0"/>
            </a:endParaRPr>
          </a:p>
          <a:p>
            <a:pPr algn="just"/>
            <a:r>
              <a:rPr lang="es-ES" sz="1800" b="1" dirty="0">
                <a:latin typeface="Arial" pitchFamily="34" charset="0"/>
                <a:cs typeface="Arial" pitchFamily="34" charset="0"/>
              </a:rPr>
              <a:t>Lógica: </a:t>
            </a:r>
            <a:r>
              <a:rPr lang="es-MX" sz="1800" dirty="0"/>
              <a:t>Valoración reflexiva en el gasto de capital invertido en armamento, vehículos, perdida de zonas industriales, culturales , educativas a través de graficas por país o continente</a:t>
            </a:r>
            <a:endParaRPr lang="es-MX" sz="1800" b="1" dirty="0">
              <a:latin typeface="Arial" pitchFamily="34" charset="0"/>
              <a:cs typeface="Arial" pitchFamily="34" charset="0"/>
            </a:endParaRPr>
          </a:p>
          <a:p>
            <a:pPr algn="just"/>
            <a:endParaRPr lang="es-MX" sz="1800" b="1" dirty="0">
              <a:latin typeface="Arial" pitchFamily="34" charset="0"/>
              <a:cs typeface="Arial" pitchFamily="34" charset="0"/>
            </a:endParaRPr>
          </a:p>
        </p:txBody>
      </p:sp>
    </p:spTree>
    <p:extLst>
      <p:ext uri="{BB962C8B-B14F-4D97-AF65-F5344CB8AC3E}">
        <p14:creationId xmlns:p14="http://schemas.microsoft.com/office/powerpoint/2010/main" xmlns="" val="739470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txBox="1">
            <a:spLocks/>
          </p:cNvSpPr>
          <p:nvPr/>
        </p:nvSpPr>
        <p:spPr>
          <a:xfrm>
            <a:off x="2209800" y="476673"/>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 sz="1800" b="1" dirty="0">
                <a:solidFill>
                  <a:schemeClr val="bg1"/>
                </a:solidFill>
                <a:latin typeface="Arial" pitchFamily="34" charset="0"/>
                <a:cs typeface="Arial" pitchFamily="34" charset="0"/>
              </a:rPr>
              <a:t>5e. Preguntas generadoras</a:t>
            </a:r>
          </a:p>
          <a:p>
            <a:endParaRPr lang="es-MX" b="1" dirty="0">
              <a:solidFill>
                <a:schemeClr val="bg1"/>
              </a:solidFill>
              <a:latin typeface="Arial" pitchFamily="34" charset="0"/>
              <a:cs typeface="Arial" pitchFamily="34" charset="0"/>
            </a:endParaRPr>
          </a:p>
        </p:txBody>
      </p:sp>
      <p:sp>
        <p:nvSpPr>
          <p:cNvPr id="3" name="3 Subtítulo"/>
          <p:cNvSpPr txBox="1">
            <a:spLocks/>
          </p:cNvSpPr>
          <p:nvPr/>
        </p:nvSpPr>
        <p:spPr>
          <a:xfrm>
            <a:off x="2316143" y="-99392"/>
            <a:ext cx="7344816" cy="446449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endParaRPr lang="es-ES" sz="2000" dirty="0">
              <a:latin typeface="Arial" pitchFamily="34" charset="0"/>
              <a:cs typeface="Arial" pitchFamily="34" charset="0"/>
            </a:endParaRPr>
          </a:p>
          <a:p>
            <a:pPr algn="just"/>
            <a:r>
              <a:rPr lang="es-ES" sz="1800" dirty="0">
                <a:latin typeface="Arial" pitchFamily="34" charset="0"/>
                <a:cs typeface="Arial" pitchFamily="34" charset="0"/>
              </a:rPr>
              <a:t>¿Qué pasaría si el campo dejara de abastecer productos alimenticios a las ciudades?</a:t>
            </a:r>
            <a:endParaRPr lang="es-MX" sz="1800" dirty="0">
              <a:latin typeface="Arial" pitchFamily="34" charset="0"/>
              <a:cs typeface="Arial" pitchFamily="34" charset="0"/>
            </a:endParaRPr>
          </a:p>
          <a:p>
            <a:pPr algn="just"/>
            <a:r>
              <a:rPr lang="es-ES" sz="1800" dirty="0">
                <a:latin typeface="Arial" pitchFamily="34" charset="0"/>
                <a:cs typeface="Arial" pitchFamily="34" charset="0"/>
              </a:rPr>
              <a:t>¿Cuáles son las técnicas de cultivo actuales?</a:t>
            </a:r>
            <a:endParaRPr lang="es-MX" sz="1800" dirty="0">
              <a:latin typeface="Arial" pitchFamily="34" charset="0"/>
              <a:cs typeface="Arial" pitchFamily="34" charset="0"/>
            </a:endParaRPr>
          </a:p>
          <a:p>
            <a:pPr algn="just"/>
            <a:r>
              <a:rPr lang="es-ES" sz="1800" dirty="0">
                <a:latin typeface="Arial" pitchFamily="34" charset="0"/>
                <a:cs typeface="Arial" pitchFamily="34" charset="0"/>
              </a:rPr>
              <a:t>¿Qué aportaciones está haciendo la ciencia para abastecer de alimentos?</a:t>
            </a:r>
            <a:endParaRPr lang="es-MX" sz="1800" dirty="0">
              <a:latin typeface="Arial" pitchFamily="34" charset="0"/>
              <a:cs typeface="Arial" pitchFamily="34" charset="0"/>
            </a:endParaRPr>
          </a:p>
          <a:p>
            <a:pPr algn="just"/>
            <a:r>
              <a:rPr lang="es-ES" sz="1800" dirty="0">
                <a:latin typeface="Arial" pitchFamily="34" charset="0"/>
                <a:cs typeface="Arial" pitchFamily="34" charset="0"/>
              </a:rPr>
              <a:t>¿Por qué la agricultura es un tema literario?</a:t>
            </a:r>
            <a:endParaRPr lang="es-MX" sz="1800" dirty="0">
              <a:latin typeface="Arial" pitchFamily="34" charset="0"/>
              <a:cs typeface="Arial" pitchFamily="34" charset="0"/>
            </a:endParaRPr>
          </a:p>
          <a:p>
            <a:pPr algn="just"/>
            <a:r>
              <a:rPr lang="es-ES" sz="1800" dirty="0">
                <a:latin typeface="Arial" pitchFamily="34" charset="0"/>
                <a:cs typeface="Arial" pitchFamily="34" charset="0"/>
              </a:rPr>
              <a:t>¿Qué pasaría si la población fuera mayor a la capacidad de producción de alimentos?</a:t>
            </a:r>
            <a:endParaRPr lang="es-MX" sz="1800" dirty="0">
              <a:latin typeface="Arial" pitchFamily="34" charset="0"/>
              <a:cs typeface="Arial" pitchFamily="34" charset="0"/>
            </a:endParaRPr>
          </a:p>
          <a:p>
            <a:pPr algn="just"/>
            <a:r>
              <a:rPr lang="es-ES" sz="1800" dirty="0">
                <a:latin typeface="Arial" pitchFamily="34" charset="0"/>
                <a:cs typeface="Arial" pitchFamily="34" charset="0"/>
              </a:rPr>
              <a:t>¿Cómo han ido evolucionando los métodos de cultivo?</a:t>
            </a:r>
            <a:endParaRPr lang="es-MX" sz="1800" dirty="0">
              <a:latin typeface="Arial" pitchFamily="34" charset="0"/>
              <a:cs typeface="Arial" pitchFamily="34" charset="0"/>
            </a:endParaRPr>
          </a:p>
          <a:p>
            <a:pPr algn="just"/>
            <a:r>
              <a:rPr lang="es-ES" sz="1800" dirty="0">
                <a:latin typeface="Arial" pitchFamily="34" charset="0"/>
                <a:cs typeface="Arial" pitchFamily="34" charset="0"/>
              </a:rPr>
              <a:t>¿Cuál es la relevancia de la agricultura en el desarrollo de la humanidad?</a:t>
            </a:r>
            <a:endParaRPr lang="es-MX" sz="1800" dirty="0">
              <a:latin typeface="Arial" pitchFamily="34" charset="0"/>
              <a:cs typeface="Arial" pitchFamily="34" charset="0"/>
            </a:endParaRPr>
          </a:p>
          <a:p>
            <a:pPr algn="just"/>
            <a:r>
              <a:rPr lang="es-ES" sz="1800" dirty="0">
                <a:latin typeface="Arial" pitchFamily="34" charset="0"/>
                <a:cs typeface="Arial" pitchFamily="34" charset="0"/>
              </a:rPr>
              <a:t>¿Cómo influye la agricultura en el sistema económico?</a:t>
            </a:r>
            <a:endParaRPr lang="es-MX" sz="1800" dirty="0">
              <a:latin typeface="Arial" pitchFamily="34" charset="0"/>
              <a:cs typeface="Arial" pitchFamily="34" charset="0"/>
            </a:endParaRPr>
          </a:p>
          <a:p>
            <a:pPr marL="0" indent="0" algn="just">
              <a:buNone/>
            </a:pPr>
            <a:endParaRPr lang="es-ES" sz="1800" dirty="0">
              <a:latin typeface="Arial" pitchFamily="34" charset="0"/>
              <a:cs typeface="Arial" pitchFamily="34" charset="0"/>
            </a:endParaRPr>
          </a:p>
          <a:p>
            <a:pPr marL="0" indent="0" algn="just">
              <a:buNone/>
            </a:pPr>
            <a:endParaRPr lang="es-ES" sz="1800" dirty="0">
              <a:latin typeface="Arial" pitchFamily="34" charset="0"/>
              <a:cs typeface="Arial" pitchFamily="34" charset="0"/>
            </a:endParaRPr>
          </a:p>
        </p:txBody>
      </p:sp>
      <p:sp>
        <p:nvSpPr>
          <p:cNvPr id="4" name="3 Subtítulo"/>
          <p:cNvSpPr txBox="1">
            <a:spLocks/>
          </p:cNvSpPr>
          <p:nvPr/>
        </p:nvSpPr>
        <p:spPr>
          <a:xfrm>
            <a:off x="2329687" y="4444577"/>
            <a:ext cx="7344816" cy="99318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s-ES" sz="1800" dirty="0">
                <a:solidFill>
                  <a:srgbClr val="002060"/>
                </a:solidFill>
                <a:latin typeface="Arial" pitchFamily="34" charset="0"/>
                <a:cs typeface="Arial" pitchFamily="34" charset="0"/>
              </a:rPr>
              <a:t>Mediante el conocimiento de la importancia de la agricultura tanto económica como culturalmente, se pretende implementar un método alternativo para  cultivar alimentos en espacios reducidos.</a:t>
            </a:r>
          </a:p>
        </p:txBody>
      </p:sp>
    </p:spTree>
    <p:extLst>
      <p:ext uri="{BB962C8B-B14F-4D97-AF65-F5344CB8AC3E}">
        <p14:creationId xmlns:p14="http://schemas.microsoft.com/office/powerpoint/2010/main" xmlns="" val="3941545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txBox="1">
            <a:spLocks/>
          </p:cNvSpPr>
          <p:nvPr/>
        </p:nvSpPr>
        <p:spPr>
          <a:xfrm>
            <a:off x="2212031" y="476673"/>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s-MX" b="1" dirty="0">
              <a:solidFill>
                <a:schemeClr val="bg1"/>
              </a:solidFill>
              <a:latin typeface="Arial" pitchFamily="34" charset="0"/>
              <a:cs typeface="Arial" pitchFamily="34" charset="0"/>
            </a:endParaRPr>
          </a:p>
        </p:txBody>
      </p:sp>
      <p:sp>
        <p:nvSpPr>
          <p:cNvPr id="3" name="3 Subtítulo"/>
          <p:cNvSpPr txBox="1">
            <a:spLocks/>
          </p:cNvSpPr>
          <p:nvPr/>
        </p:nvSpPr>
        <p:spPr>
          <a:xfrm>
            <a:off x="2353815" y="764705"/>
            <a:ext cx="7344816" cy="554461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s-ES" sz="1800" b="1" dirty="0">
                <a:solidFill>
                  <a:schemeClr val="bg1"/>
                </a:solidFill>
                <a:latin typeface="Arial" pitchFamily="34" charset="0"/>
                <a:cs typeface="Arial" pitchFamily="34" charset="0"/>
              </a:rPr>
              <a:t>5f. Temas y productos </a:t>
            </a:r>
          </a:p>
          <a:p>
            <a:pPr marL="0" indent="0" algn="just">
              <a:buNone/>
            </a:pPr>
            <a:endParaRPr lang="es-ES" sz="1800" dirty="0">
              <a:solidFill>
                <a:schemeClr val="bg1"/>
              </a:solidFill>
              <a:latin typeface="Arial" pitchFamily="34" charset="0"/>
              <a:cs typeface="Arial" pitchFamily="34" charset="0"/>
            </a:endParaRPr>
          </a:p>
        </p:txBody>
      </p:sp>
      <p:graphicFrame>
        <p:nvGraphicFramePr>
          <p:cNvPr id="5" name="4 Tabla"/>
          <p:cNvGraphicFramePr>
            <a:graphicFrameLocks noGrp="1"/>
          </p:cNvGraphicFramePr>
          <p:nvPr>
            <p:extLst/>
          </p:nvPr>
        </p:nvGraphicFramePr>
        <p:xfrm>
          <a:off x="2338155" y="476672"/>
          <a:ext cx="7772400" cy="5290860"/>
        </p:xfrm>
        <a:graphic>
          <a:graphicData uri="http://schemas.openxmlformats.org/drawingml/2006/table">
            <a:tbl>
              <a:tblPr firstRow="1" bandRow="1">
                <a:tableStyleId>{00A15C55-8517-42AA-B614-E9B94910E393}</a:tableStyleId>
              </a:tblPr>
              <a:tblGrid>
                <a:gridCol w="2590800"/>
                <a:gridCol w="2590800"/>
                <a:gridCol w="2590800"/>
              </a:tblGrid>
              <a:tr h="483306">
                <a:tc>
                  <a:txBody>
                    <a:bodyPr/>
                    <a:lstStyle/>
                    <a:p>
                      <a:pPr algn="ctr"/>
                      <a:r>
                        <a:rPr lang="es-MX" dirty="0" smtClean="0"/>
                        <a:t>Geografía</a:t>
                      </a:r>
                      <a:endParaRPr lang="es-MX" dirty="0"/>
                    </a:p>
                  </a:txBody>
                  <a:tcPr/>
                </a:tc>
                <a:tc>
                  <a:txBody>
                    <a:bodyPr/>
                    <a:lstStyle/>
                    <a:p>
                      <a:pPr algn="ctr"/>
                      <a:r>
                        <a:rPr lang="es-MX" dirty="0" smtClean="0"/>
                        <a:t>Matemáticas</a:t>
                      </a:r>
                      <a:endParaRPr lang="es-MX" dirty="0"/>
                    </a:p>
                  </a:txBody>
                  <a:tcPr/>
                </a:tc>
                <a:tc>
                  <a:txBody>
                    <a:bodyPr/>
                    <a:lstStyle/>
                    <a:p>
                      <a:pPr algn="ctr"/>
                      <a:r>
                        <a:rPr lang="es-MX" dirty="0" smtClean="0"/>
                        <a:t>Lógica</a:t>
                      </a:r>
                      <a:endParaRPr lang="es-MX" dirty="0"/>
                    </a:p>
                  </a:txBody>
                  <a:tcPr/>
                </a:tc>
              </a:tr>
              <a:tr h="2250344">
                <a:tc>
                  <a:txBody>
                    <a:bodyPr/>
                    <a:lstStyle/>
                    <a:p>
                      <a:pPr algn="ctr">
                        <a:lnSpc>
                          <a:spcPct val="115000"/>
                        </a:lnSpc>
                        <a:spcAft>
                          <a:spcPts val="0"/>
                        </a:spcAft>
                      </a:pPr>
                      <a:r>
                        <a:rPr lang="es-MX" sz="1100" b="1" dirty="0">
                          <a:solidFill>
                            <a:srgbClr val="000000"/>
                          </a:solidFill>
                          <a:latin typeface="Century Gothic"/>
                          <a:ea typeface="Century Gothic"/>
                          <a:cs typeface="Century Gothic"/>
                        </a:rPr>
                        <a:t>Dar explicación</a:t>
                      </a:r>
                      <a:endParaRPr lang="es-MX" sz="1100" dirty="0">
                        <a:solidFill>
                          <a:srgbClr val="000000"/>
                        </a:solidFill>
                        <a:latin typeface="Arial"/>
                        <a:ea typeface="Arial"/>
                        <a:cs typeface="Times New Roman"/>
                      </a:endParaRPr>
                    </a:p>
                    <a:p>
                      <a:pPr algn="ctr">
                        <a:lnSpc>
                          <a:spcPct val="115000"/>
                        </a:lnSpc>
                        <a:spcAft>
                          <a:spcPts val="0"/>
                        </a:spcAft>
                      </a:pPr>
                      <a:r>
                        <a:rPr lang="es-MX" sz="1100" dirty="0">
                          <a:solidFill>
                            <a:srgbClr val="000000"/>
                          </a:solidFill>
                          <a:latin typeface="Century Gothic"/>
                          <a:ea typeface="Century Gothic"/>
                          <a:cs typeface="Century Gothic"/>
                        </a:rPr>
                        <a:t>¿Por qué algo es cómo es?</a:t>
                      </a:r>
                      <a:endParaRPr lang="es-MX" sz="1100" dirty="0">
                        <a:solidFill>
                          <a:srgbClr val="000000"/>
                        </a:solidFill>
                        <a:latin typeface="Arial"/>
                        <a:ea typeface="Arial"/>
                        <a:cs typeface="Times New Roman"/>
                      </a:endParaRPr>
                    </a:p>
                    <a:p>
                      <a:pPr algn="ctr">
                        <a:lnSpc>
                          <a:spcPct val="115000"/>
                        </a:lnSpc>
                        <a:spcAft>
                          <a:spcPts val="0"/>
                        </a:spcAft>
                      </a:pPr>
                      <a:r>
                        <a:rPr lang="es-MX" sz="1100" dirty="0">
                          <a:solidFill>
                            <a:srgbClr val="000000"/>
                          </a:solidFill>
                          <a:latin typeface="Century Gothic"/>
                          <a:ea typeface="Century Gothic"/>
                          <a:cs typeface="Century Gothic"/>
                        </a:rPr>
                        <a:t>Determinar las razones que generan el problema o la situación.</a:t>
                      </a:r>
                      <a:endParaRPr lang="es-MX" sz="1100" dirty="0">
                        <a:solidFill>
                          <a:srgbClr val="000000"/>
                        </a:solidFill>
                        <a:latin typeface="Arial"/>
                        <a:ea typeface="Arial"/>
                        <a:cs typeface="Times New Roman"/>
                      </a:endParaRPr>
                    </a:p>
                  </a:txBody>
                  <a:tcPr marL="63500" marR="63500" marT="63500" marB="63500"/>
                </a:tc>
                <a:tc>
                  <a:txBody>
                    <a:bodyPr/>
                    <a:lstStyle/>
                    <a:p>
                      <a:pPr algn="ctr">
                        <a:lnSpc>
                          <a:spcPct val="115000"/>
                        </a:lnSpc>
                        <a:spcAft>
                          <a:spcPts val="0"/>
                        </a:spcAft>
                      </a:pPr>
                      <a:r>
                        <a:rPr lang="es-MX" sz="1100" b="1" dirty="0">
                          <a:solidFill>
                            <a:srgbClr val="000000"/>
                          </a:solidFill>
                          <a:latin typeface="Century Gothic"/>
                          <a:ea typeface="Century Gothic"/>
                          <a:cs typeface="Century Gothic"/>
                        </a:rPr>
                        <a:t>Resolver un problema</a:t>
                      </a:r>
                      <a:endParaRPr lang="es-MX" sz="1100" dirty="0">
                        <a:solidFill>
                          <a:srgbClr val="000000"/>
                        </a:solidFill>
                        <a:latin typeface="Arial"/>
                        <a:ea typeface="Arial"/>
                        <a:cs typeface="Times New Roman"/>
                      </a:endParaRPr>
                    </a:p>
                    <a:p>
                      <a:pPr algn="ctr">
                        <a:lnSpc>
                          <a:spcPct val="115000"/>
                        </a:lnSpc>
                        <a:spcAft>
                          <a:spcPts val="0"/>
                        </a:spcAft>
                      </a:pPr>
                      <a:r>
                        <a:rPr lang="es-MX" sz="1100" dirty="0">
                          <a:solidFill>
                            <a:srgbClr val="000000"/>
                          </a:solidFill>
                          <a:latin typeface="Century Gothic"/>
                          <a:ea typeface="Century Gothic"/>
                          <a:cs typeface="Century Gothic"/>
                        </a:rPr>
                        <a:t>Explicar de manera detallada cómo se puede abordar y/o solucionar el problema.</a:t>
                      </a:r>
                      <a:endParaRPr lang="es-MX" sz="1100" dirty="0">
                        <a:solidFill>
                          <a:srgbClr val="000000"/>
                        </a:solidFill>
                        <a:latin typeface="Arial"/>
                        <a:ea typeface="Arial"/>
                        <a:cs typeface="Times New Roman"/>
                      </a:endParaRPr>
                    </a:p>
                  </a:txBody>
                  <a:tcPr marL="63500" marR="63500" marT="63500" marB="63500"/>
                </a:tc>
                <a:tc>
                  <a:txBody>
                    <a:bodyPr/>
                    <a:lstStyle/>
                    <a:p>
                      <a:pPr algn="ctr">
                        <a:lnSpc>
                          <a:spcPct val="115000"/>
                        </a:lnSpc>
                        <a:spcAft>
                          <a:spcPts val="0"/>
                        </a:spcAft>
                      </a:pPr>
                      <a:r>
                        <a:rPr lang="es-MX" sz="1100" b="1" dirty="0">
                          <a:solidFill>
                            <a:srgbClr val="000000"/>
                          </a:solidFill>
                          <a:latin typeface="Century Gothic"/>
                          <a:ea typeface="Century Gothic"/>
                          <a:cs typeface="Century Gothic"/>
                        </a:rPr>
                        <a:t>Hacer más eficiente o mejorar algo</a:t>
                      </a:r>
                      <a:endParaRPr lang="es-MX" sz="1100" dirty="0">
                        <a:solidFill>
                          <a:srgbClr val="000000"/>
                        </a:solidFill>
                        <a:latin typeface="Arial"/>
                        <a:ea typeface="Arial"/>
                        <a:cs typeface="Times New Roman"/>
                      </a:endParaRPr>
                    </a:p>
                    <a:p>
                      <a:pPr algn="ctr">
                        <a:lnSpc>
                          <a:spcPct val="115000"/>
                        </a:lnSpc>
                        <a:spcAft>
                          <a:spcPts val="0"/>
                        </a:spcAft>
                      </a:pPr>
                      <a:r>
                        <a:rPr lang="es-MX" sz="1100" dirty="0">
                          <a:solidFill>
                            <a:srgbClr val="000000"/>
                          </a:solidFill>
                          <a:latin typeface="Century Gothic"/>
                          <a:ea typeface="Century Gothic"/>
                          <a:cs typeface="Century Gothic"/>
                        </a:rPr>
                        <a:t>Explicar de qué manera se pueden optimizar los procesos para alcanzar el objetivo.</a:t>
                      </a:r>
                      <a:endParaRPr lang="es-MX" sz="1100" dirty="0">
                        <a:solidFill>
                          <a:srgbClr val="000000"/>
                        </a:solidFill>
                        <a:latin typeface="Arial"/>
                        <a:ea typeface="Arial"/>
                        <a:cs typeface="Times New Roman"/>
                      </a:endParaRPr>
                    </a:p>
                  </a:txBody>
                  <a:tcPr marL="63500" marR="63500" marT="63500" marB="63500"/>
                </a:tc>
              </a:tr>
              <a:tr h="2557210">
                <a:tc>
                  <a:txBody>
                    <a:bodyPr/>
                    <a:lstStyle/>
                    <a:p>
                      <a:pPr>
                        <a:lnSpc>
                          <a:spcPct val="115000"/>
                        </a:lnSpc>
                        <a:spcAft>
                          <a:spcPts val="0"/>
                        </a:spcAft>
                      </a:pPr>
                      <a:endParaRPr lang="es-MX" sz="1100" dirty="0">
                        <a:solidFill>
                          <a:srgbClr val="000000"/>
                        </a:solidFill>
                        <a:latin typeface="Century Gothic"/>
                        <a:ea typeface="Century Gothic"/>
                        <a:cs typeface="Century Gothic"/>
                      </a:endParaRPr>
                    </a:p>
                    <a:p>
                      <a:pPr>
                        <a:lnSpc>
                          <a:spcPct val="115000"/>
                        </a:lnSpc>
                        <a:spcAft>
                          <a:spcPts val="0"/>
                        </a:spcAft>
                      </a:pPr>
                      <a:r>
                        <a:rPr lang="es-MX" sz="1100" dirty="0">
                          <a:solidFill>
                            <a:srgbClr val="000000"/>
                          </a:solidFill>
                          <a:latin typeface="Century Gothic"/>
                          <a:ea typeface="Century Gothic"/>
                          <a:cs typeface="Century Gothic"/>
                        </a:rPr>
                        <a:t>Es importante conocer cómo funciona un Estado, cuáles son sus principales características y a través de esto podemos analizar y entender la problemática a la que se enfrentan algunos países del mundo y de esta forma poder entender mejor el mundo que nos rodea y como funciona.</a:t>
                      </a:r>
                      <a:endParaRPr lang="es-MX" sz="1100" dirty="0">
                        <a:solidFill>
                          <a:srgbClr val="000000"/>
                        </a:solidFill>
                        <a:latin typeface="Arial"/>
                        <a:ea typeface="Arial"/>
                        <a:cs typeface="Times New Roman"/>
                      </a:endParaRPr>
                    </a:p>
                  </a:txBody>
                  <a:tcPr marL="63500" marR="63500" marT="63500" marB="63500"/>
                </a:tc>
                <a:tc>
                  <a:txBody>
                    <a:bodyPr/>
                    <a:lstStyle/>
                    <a:p>
                      <a:pPr>
                        <a:lnSpc>
                          <a:spcPct val="115000"/>
                        </a:lnSpc>
                        <a:spcAft>
                          <a:spcPts val="0"/>
                        </a:spcAft>
                      </a:pPr>
                      <a:r>
                        <a:rPr lang="es-MX" sz="1100" dirty="0">
                          <a:solidFill>
                            <a:srgbClr val="000000"/>
                          </a:solidFill>
                          <a:latin typeface="Century Gothic"/>
                          <a:ea typeface="Century Gothic"/>
                          <a:cs typeface="Century Gothic"/>
                        </a:rPr>
                        <a:t>Para dar solución a un problema primero es conocer cuáles han sido la causa principales que dieron origen a dicho problema y de esta forma poder dar las soluciones más asertivas para resolverlas.</a:t>
                      </a:r>
                      <a:endParaRPr lang="es-MX" sz="1100" dirty="0">
                        <a:solidFill>
                          <a:srgbClr val="000000"/>
                        </a:solidFill>
                        <a:latin typeface="Arial"/>
                        <a:ea typeface="Arial"/>
                        <a:cs typeface="Times New Roman"/>
                      </a:endParaRPr>
                    </a:p>
                  </a:txBody>
                  <a:tcPr marL="63500" marR="63500" marT="63500" marB="63500"/>
                </a:tc>
                <a:tc>
                  <a:txBody>
                    <a:bodyPr/>
                    <a:lstStyle/>
                    <a:p>
                      <a:pPr>
                        <a:lnSpc>
                          <a:spcPct val="115000"/>
                        </a:lnSpc>
                        <a:spcAft>
                          <a:spcPts val="0"/>
                        </a:spcAft>
                      </a:pPr>
                      <a:r>
                        <a:rPr lang="es-MX" sz="1100" dirty="0">
                          <a:solidFill>
                            <a:srgbClr val="000000"/>
                          </a:solidFill>
                          <a:latin typeface="Century Gothic"/>
                          <a:ea typeface="Century Gothic"/>
                          <a:cs typeface="Century Gothic"/>
                        </a:rPr>
                        <a:t>Cuestionando sobre una situación que el alumno conozca en relación con el tema que se va  estudiar, para que de esta forma se involucre y se más fácil su aprendizaje. </a:t>
                      </a:r>
                      <a:endParaRPr lang="es-MX" sz="1100" dirty="0">
                        <a:solidFill>
                          <a:srgbClr val="000000"/>
                        </a:solidFill>
                        <a:latin typeface="Arial"/>
                        <a:ea typeface="Arial"/>
                        <a:cs typeface="Times New Roman"/>
                      </a:endParaRPr>
                    </a:p>
                  </a:txBody>
                  <a:tcPr marL="63500" marR="63500" marT="63500" marB="63500"/>
                </a:tc>
              </a:tr>
            </a:tbl>
          </a:graphicData>
        </a:graphic>
      </p:graphicFrame>
    </p:spTree>
    <p:extLst>
      <p:ext uri="{BB962C8B-B14F-4D97-AF65-F5344CB8AC3E}">
        <p14:creationId xmlns:p14="http://schemas.microsoft.com/office/powerpoint/2010/main" xmlns="" val="3427267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txBox="1">
            <a:spLocks/>
          </p:cNvSpPr>
          <p:nvPr/>
        </p:nvSpPr>
        <p:spPr>
          <a:xfrm>
            <a:off x="2209800" y="260649"/>
            <a:ext cx="7772400" cy="64807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MX" sz="1800" b="1" dirty="0">
                <a:solidFill>
                  <a:schemeClr val="bg1"/>
                </a:solidFill>
              </a:rPr>
              <a:t>5i. Evidencias del proceso</a:t>
            </a:r>
          </a:p>
          <a:p>
            <a:pPr algn="r"/>
            <a:r>
              <a:rPr lang="es-MX" sz="1800" b="1" dirty="0">
                <a:solidFill>
                  <a:schemeClr val="bg1"/>
                </a:solidFill>
              </a:rPr>
              <a:t>Producto 4</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67980" y="404665"/>
            <a:ext cx="8505825" cy="5218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56602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07568" y="0"/>
            <a:ext cx="8242498" cy="57606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344117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95600" y="260648"/>
            <a:ext cx="7824738" cy="56019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007459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847528" y="188640"/>
            <a:ext cx="8568952" cy="369332"/>
          </a:xfrm>
          <a:prstGeom prst="rect">
            <a:avLst/>
          </a:prstGeom>
          <a:noFill/>
        </p:spPr>
        <p:txBody>
          <a:bodyPr wrap="square" rtlCol="0">
            <a:spAutoFit/>
          </a:bodyPr>
          <a:lstStyle/>
          <a:p>
            <a:pPr algn="r"/>
            <a:r>
              <a:rPr lang="es-MX" b="1" dirty="0">
                <a:solidFill>
                  <a:schemeClr val="bg1"/>
                </a:solidFill>
              </a:rPr>
              <a:t>Producto 5</a:t>
            </a:r>
          </a:p>
        </p:txBody>
      </p:sp>
      <p:pic>
        <p:nvPicPr>
          <p:cNvPr id="4" name="3 Imagen" descr="Recorte de pantalla"/>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79577" y="692696"/>
            <a:ext cx="7632973" cy="5256585"/>
          </a:xfrm>
          <a:prstGeom prst="rect">
            <a:avLst/>
          </a:prstGeom>
        </p:spPr>
      </p:pic>
    </p:spTree>
    <p:extLst>
      <p:ext uri="{BB962C8B-B14F-4D97-AF65-F5344CB8AC3E}">
        <p14:creationId xmlns:p14="http://schemas.microsoft.com/office/powerpoint/2010/main" xmlns="" val="6294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847528" y="548680"/>
            <a:ext cx="8568952" cy="369332"/>
          </a:xfrm>
          <a:prstGeom prst="rect">
            <a:avLst/>
          </a:prstGeom>
          <a:noFill/>
        </p:spPr>
        <p:txBody>
          <a:bodyPr wrap="square" rtlCol="0">
            <a:spAutoFit/>
          </a:bodyPr>
          <a:lstStyle/>
          <a:p>
            <a:pPr algn="r"/>
            <a:r>
              <a:rPr lang="es-MX" b="1" dirty="0">
                <a:solidFill>
                  <a:schemeClr val="bg1"/>
                </a:solidFill>
              </a:rPr>
              <a:t>Producto 6</a:t>
            </a:r>
          </a:p>
        </p:txBody>
      </p:sp>
      <p:sp>
        <p:nvSpPr>
          <p:cNvPr id="21505" name="Rectangle 1"/>
          <p:cNvSpPr>
            <a:spLocks noChangeArrowheads="1"/>
          </p:cNvSpPr>
          <p:nvPr/>
        </p:nvSpPr>
        <p:spPr bwMode="auto">
          <a:xfrm>
            <a:off x="1884040" y="692696"/>
            <a:ext cx="853244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MX" sz="2000" b="1" dirty="0">
                <a:solidFill>
                  <a:srgbClr val="CC4125"/>
                </a:solidFill>
                <a:latin typeface="Arial" pitchFamily="34" charset="0"/>
                <a:ea typeface="Century Gothic" pitchFamily="34" charset="0"/>
                <a:cs typeface="Century Gothic" pitchFamily="34" charset="0"/>
              </a:rPr>
              <a:t>CUADRO DE ANALISIS MESA DE EXPERTOS</a:t>
            </a:r>
            <a:endParaRPr lang="es-MX" sz="2000" dirty="0">
              <a:latin typeface="Arial" pitchFamily="34" charset="0"/>
              <a:cs typeface="Arial" pitchFamily="34" charset="0"/>
            </a:endParaRPr>
          </a:p>
          <a:p>
            <a:pPr algn="just" eaLnBrk="0" fontAlgn="base" hangingPunct="0">
              <a:spcBef>
                <a:spcPct val="0"/>
              </a:spcBef>
              <a:spcAft>
                <a:spcPct val="0"/>
              </a:spcAft>
            </a:pPr>
            <a:r>
              <a:rPr lang="es-MX" sz="2000" b="1" u="sng" dirty="0">
                <a:solidFill>
                  <a:srgbClr val="CC4125"/>
                </a:solidFill>
                <a:latin typeface="Arial" pitchFamily="34" charset="0"/>
                <a:ea typeface="Century Gothic" pitchFamily="34" charset="0"/>
                <a:cs typeface="Century Gothic" pitchFamily="34" charset="0"/>
              </a:rPr>
              <a:t>Personal</a:t>
            </a:r>
            <a:endParaRPr lang="es-MX" sz="2000" dirty="0">
              <a:latin typeface="Arial" pitchFamily="34" charset="0"/>
              <a:cs typeface="Arial" pitchFamily="34" charset="0"/>
            </a:endParaRPr>
          </a:p>
          <a:p>
            <a:pPr algn="just" eaLnBrk="0" fontAlgn="base" hangingPunct="0">
              <a:spcBef>
                <a:spcPct val="0"/>
              </a:spcBef>
              <a:spcAft>
                <a:spcPct val="0"/>
              </a:spcAft>
            </a:pPr>
            <a:r>
              <a:rPr lang="es-MX" sz="2000" b="1" dirty="0">
                <a:solidFill>
                  <a:srgbClr val="1C4587"/>
                </a:solidFill>
                <a:latin typeface="Arial" pitchFamily="34" charset="0"/>
                <a:ea typeface="Century Gothic" pitchFamily="34" charset="0"/>
                <a:cs typeface="Century Gothic" pitchFamily="34" charset="0"/>
              </a:rPr>
              <a:t>Trabajo </a:t>
            </a:r>
            <a:r>
              <a:rPr lang="es-MX" sz="2000" b="1" u="sng" dirty="0">
                <a:solidFill>
                  <a:srgbClr val="1C4587"/>
                </a:solidFill>
                <a:latin typeface="Arial" pitchFamily="34" charset="0"/>
                <a:ea typeface="Century Gothic" pitchFamily="34" charset="0"/>
                <a:cs typeface="Century Gothic" pitchFamily="34" charset="0"/>
              </a:rPr>
              <a:t>individual</a:t>
            </a:r>
            <a:r>
              <a:rPr lang="es-MX" sz="2000" b="1" dirty="0">
                <a:solidFill>
                  <a:srgbClr val="1C4587"/>
                </a:solidFill>
                <a:latin typeface="Arial" pitchFamily="34" charset="0"/>
                <a:ea typeface="Century Gothic" pitchFamily="34" charset="0"/>
                <a:cs typeface="Century Gothic" pitchFamily="34" charset="0"/>
              </a:rPr>
              <a:t> para la construcción de un Proyecto Interdisciplinario:</a:t>
            </a:r>
            <a:endParaRPr lang="es-MX" sz="2000" dirty="0">
              <a:latin typeface="Arial" pitchFamily="34" charset="0"/>
              <a:cs typeface="Arial" pitchFamily="34" charset="0"/>
            </a:endParaRPr>
          </a:p>
          <a:p>
            <a:pPr algn="just" eaLnBrk="0" fontAlgn="base" hangingPunct="0">
              <a:spcBef>
                <a:spcPct val="0"/>
              </a:spcBef>
              <a:spcAft>
                <a:spcPct val="0"/>
              </a:spcAft>
              <a:buFontTx/>
              <a:buChar char="•"/>
            </a:pPr>
            <a:r>
              <a:rPr lang="es-MX" sz="2000" b="1" dirty="0">
                <a:solidFill>
                  <a:srgbClr val="C00000"/>
                </a:solidFill>
                <a:latin typeface="Arial" pitchFamily="34" charset="0"/>
                <a:ea typeface="Century Gothic" pitchFamily="34" charset="0"/>
                <a:cs typeface="Century Gothic" pitchFamily="34" charset="0"/>
              </a:rPr>
              <a:t>Durante la revisión del Video Mesa de expertos,</a:t>
            </a:r>
            <a:r>
              <a:rPr lang="es-MX" sz="2000" b="1" dirty="0">
                <a:solidFill>
                  <a:srgbClr val="CC0000"/>
                </a:solidFill>
                <a:latin typeface="Arial" pitchFamily="34" charset="0"/>
                <a:ea typeface="Century Gothic" pitchFamily="34" charset="0"/>
                <a:cs typeface="Century Gothic" pitchFamily="34" charset="0"/>
              </a:rPr>
              <a:t> </a:t>
            </a:r>
            <a:r>
              <a:rPr lang="es-MX" sz="2000" dirty="0">
                <a:solidFill>
                  <a:srgbClr val="1C4587"/>
                </a:solidFill>
                <a:latin typeface="Arial" pitchFamily="34" charset="0"/>
                <a:ea typeface="Century Gothic" pitchFamily="34" charset="0"/>
                <a:cs typeface="Century Gothic" pitchFamily="34" charset="0"/>
              </a:rPr>
              <a:t>ubicado en el menú del </a:t>
            </a:r>
            <a:r>
              <a:rPr lang="es-MX" sz="2000" dirty="0" err="1">
                <a:solidFill>
                  <a:srgbClr val="1C4587"/>
                </a:solidFill>
                <a:latin typeface="Arial" pitchFamily="34" charset="0"/>
                <a:ea typeface="Century Gothic" pitchFamily="34" charset="0"/>
                <a:cs typeface="Century Gothic" pitchFamily="34" charset="0"/>
              </a:rPr>
              <a:t>micrositio</a:t>
            </a:r>
            <a:r>
              <a:rPr lang="es-MX" sz="2000" dirty="0">
                <a:solidFill>
                  <a:srgbClr val="1C4587"/>
                </a:solidFill>
                <a:latin typeface="Arial" pitchFamily="34" charset="0"/>
                <a:ea typeface="Century Gothic" pitchFamily="34" charset="0"/>
                <a:cs typeface="Century Gothic" pitchFamily="34" charset="0"/>
              </a:rPr>
              <a:t> CONEXIONES:   MATERIAL DE APOYO. Apartado 3. Videos.  2a. R.T.:</a:t>
            </a:r>
            <a:endParaRPr lang="es-MX" sz="2000" dirty="0">
              <a:latin typeface="Arial" pitchFamily="34" charset="0"/>
              <a:cs typeface="Arial" pitchFamily="34" charset="0"/>
            </a:endParaRPr>
          </a:p>
          <a:p>
            <a:pPr algn="just" eaLnBrk="0" fontAlgn="base" hangingPunct="0">
              <a:spcBef>
                <a:spcPct val="0"/>
              </a:spcBef>
              <a:spcAft>
                <a:spcPct val="0"/>
              </a:spcAft>
              <a:buFontTx/>
              <a:buChar char="•"/>
            </a:pPr>
            <a:r>
              <a:rPr lang="es-MX" sz="2000" dirty="0">
                <a:solidFill>
                  <a:srgbClr val="1C4587"/>
                </a:solidFill>
                <a:latin typeface="Arial" pitchFamily="34" charset="0"/>
                <a:ea typeface="Century Gothic" pitchFamily="34" charset="0"/>
                <a:cs typeface="Century Gothic" pitchFamily="34" charset="0"/>
              </a:rPr>
              <a:t>Centrar la atención en las preguntas que a continuación se exponen y</a:t>
            </a:r>
            <a:r>
              <a:rPr lang="es-MX" sz="2000" b="1" dirty="0">
                <a:solidFill>
                  <a:srgbClr val="0EB1A9"/>
                </a:solidFill>
                <a:latin typeface="Arial" pitchFamily="34" charset="0"/>
                <a:ea typeface="Century Gothic" pitchFamily="34" charset="0"/>
                <a:cs typeface="Century Gothic" pitchFamily="34" charset="0"/>
              </a:rPr>
              <a:t> reflexionar </a:t>
            </a:r>
            <a:r>
              <a:rPr lang="es-MX" sz="2000" dirty="0">
                <a:latin typeface="Arial" pitchFamily="34" charset="0"/>
                <a:ea typeface="Century Gothic" pitchFamily="34" charset="0"/>
                <a:cs typeface="Century Gothic" pitchFamily="34" charset="0"/>
              </a:rPr>
              <a:t>s</a:t>
            </a:r>
            <a:r>
              <a:rPr lang="es-MX" sz="2000" dirty="0">
                <a:solidFill>
                  <a:srgbClr val="1C4587"/>
                </a:solidFill>
                <a:latin typeface="Arial" pitchFamily="34" charset="0"/>
                <a:ea typeface="Century Gothic" pitchFamily="34" charset="0"/>
                <a:cs typeface="Century Gothic" pitchFamily="34" charset="0"/>
              </a:rPr>
              <a:t>obre las mismas.</a:t>
            </a:r>
            <a:endParaRPr lang="es-MX" sz="2000" dirty="0">
              <a:latin typeface="Arial" pitchFamily="34" charset="0"/>
              <a:cs typeface="Arial" pitchFamily="34" charset="0"/>
            </a:endParaRPr>
          </a:p>
          <a:p>
            <a:pPr algn="just" eaLnBrk="0" fontAlgn="base" hangingPunct="0">
              <a:spcBef>
                <a:spcPct val="0"/>
              </a:spcBef>
              <a:spcAft>
                <a:spcPct val="0"/>
              </a:spcAft>
              <a:buFontTx/>
              <a:buChar char="•"/>
            </a:pPr>
            <a:r>
              <a:rPr lang="es-MX" sz="2000" dirty="0">
                <a:solidFill>
                  <a:srgbClr val="1C4587"/>
                </a:solidFill>
                <a:latin typeface="Arial" pitchFamily="34" charset="0"/>
                <a:ea typeface="Century Gothic" pitchFamily="34" charset="0"/>
                <a:cs typeface="Century Gothic" pitchFamily="34" charset="0"/>
              </a:rPr>
              <a:t>Redactar la respuesta a cada una de dichas preguntas en el presente formato.</a:t>
            </a:r>
            <a:endParaRPr lang="es-MX" sz="2000" dirty="0">
              <a:latin typeface="Arial" pitchFamily="34" charset="0"/>
              <a:cs typeface="Arial" pitchFamily="34" charset="0"/>
            </a:endParaRPr>
          </a:p>
          <a:p>
            <a:pPr eaLnBrk="0" fontAlgn="base" hangingPunct="0">
              <a:spcBef>
                <a:spcPct val="0"/>
              </a:spcBef>
              <a:spcAft>
                <a:spcPct val="0"/>
              </a:spcAft>
            </a:pPr>
            <a:endParaRPr lang="es-MX" sz="2000" dirty="0">
              <a:latin typeface="Arial" pitchFamily="34" charset="0"/>
              <a:cs typeface="Arial" pitchFamily="34" charset="0"/>
            </a:endParaRPr>
          </a:p>
        </p:txBody>
      </p:sp>
    </p:spTree>
    <p:extLst>
      <p:ext uri="{BB962C8B-B14F-4D97-AF65-F5344CB8AC3E}">
        <p14:creationId xmlns:p14="http://schemas.microsoft.com/office/powerpoint/2010/main" xmlns="" val="730735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4 Tabla"/>
          <p:cNvGraphicFramePr>
            <a:graphicFrameLocks noGrp="1"/>
          </p:cNvGraphicFramePr>
          <p:nvPr>
            <p:extLst>
              <p:ext uri="{D42A27DB-BD31-4B8C-83A1-F6EECF244321}">
                <p14:modId xmlns:p14="http://schemas.microsoft.com/office/powerpoint/2010/main" xmlns="" val="2307115995"/>
              </p:ext>
            </p:extLst>
          </p:nvPr>
        </p:nvGraphicFramePr>
        <p:xfrm>
          <a:off x="2030388" y="624880"/>
          <a:ext cx="5904656" cy="5256650"/>
        </p:xfrm>
        <a:graphic>
          <a:graphicData uri="http://schemas.openxmlformats.org/drawingml/2006/table">
            <a:tbl>
              <a:tblPr/>
              <a:tblGrid>
                <a:gridCol w="2782436"/>
                <a:gridCol w="115714"/>
                <a:gridCol w="3006506"/>
              </a:tblGrid>
              <a:tr h="128656">
                <a:tc>
                  <a:txBody>
                    <a:bodyPr/>
                    <a:lstStyle/>
                    <a:p>
                      <a:pPr algn="ctr">
                        <a:lnSpc>
                          <a:spcPct val="115000"/>
                        </a:lnSpc>
                        <a:spcAft>
                          <a:spcPts val="0"/>
                        </a:spcAft>
                      </a:pPr>
                      <a:r>
                        <a:rPr lang="es-MX" sz="900" b="1" dirty="0">
                          <a:solidFill>
                            <a:srgbClr val="1C4587"/>
                          </a:solidFill>
                          <a:latin typeface="Century Gothic"/>
                          <a:ea typeface="Century Gothic"/>
                          <a:cs typeface="Century Gothic"/>
                        </a:rPr>
                        <a:t> Planeación de Proyectos Interdisciplinarios</a:t>
                      </a:r>
                      <a:endParaRPr lang="es-MX" sz="900" dirty="0">
                        <a:solidFill>
                          <a:srgbClr val="000000"/>
                        </a:solidFill>
                        <a:latin typeface="Arial"/>
                        <a:ea typeface="Arial"/>
                      </a:endParaRPr>
                    </a:p>
                  </a:txBody>
                  <a:tcPr marL="43888" marR="43888" marT="43888" marB="43888">
                    <a:lnL w="12700" cap="flat" cmpd="sng" algn="ctr">
                      <a:solidFill>
                        <a:srgbClr val="9FC5E8"/>
                      </a:solidFill>
                      <a:prstDash val="solid"/>
                      <a:round/>
                      <a:headEnd type="none" w="med" len="med"/>
                      <a:tailEnd type="none" w="med" len="med"/>
                    </a:lnL>
                    <a:lnR w="12700" cap="flat" cmpd="sng" algn="ctr">
                      <a:solidFill>
                        <a:srgbClr val="6FA8DC"/>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solidFill>
                      <a:srgbClr val="A4C2F4"/>
                    </a:solidFill>
                  </a:tcPr>
                </a:tc>
                <a:tc>
                  <a:txBody>
                    <a:bodyPr/>
                    <a:lstStyle/>
                    <a:p>
                      <a:pPr algn="ctr">
                        <a:lnSpc>
                          <a:spcPct val="115000"/>
                        </a:lnSpc>
                        <a:spcAft>
                          <a:spcPts val="0"/>
                        </a:spcAft>
                      </a:pPr>
                      <a:endParaRPr lang="es-MX" sz="900">
                        <a:solidFill>
                          <a:srgbClr val="000000"/>
                        </a:solidFill>
                        <a:latin typeface="Arial"/>
                        <a:ea typeface="Arial"/>
                      </a:endParaRPr>
                    </a:p>
                  </a:txBody>
                  <a:tcPr marL="43888" marR="43888" marT="43888" marB="43888">
                    <a:lnL w="12700" cap="flat" cmpd="sng" algn="ctr">
                      <a:solidFill>
                        <a:srgbClr val="6FA8DC"/>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es-MX" sz="900" b="1">
                          <a:solidFill>
                            <a:srgbClr val="1C4587"/>
                          </a:solidFill>
                          <a:latin typeface="Century Gothic"/>
                          <a:ea typeface="Century Gothic"/>
                          <a:cs typeface="Century Gothic"/>
                        </a:rPr>
                        <a:t>Documentación del proceso y portafolios de evidencias</a:t>
                      </a:r>
                      <a:endParaRPr lang="es-MX" sz="900">
                        <a:solidFill>
                          <a:srgbClr val="000000"/>
                        </a:solidFill>
                        <a:latin typeface="Arial"/>
                        <a:ea typeface="Arial"/>
                      </a:endParaRPr>
                    </a:p>
                  </a:txBody>
                  <a:tcPr marL="43888" marR="43888" marT="43888" marB="43888">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solidFill>
                      <a:srgbClr val="A4C2F4"/>
                    </a:solidFill>
                  </a:tcPr>
                </a:tc>
              </a:tr>
              <a:tr h="4867058">
                <a:tc>
                  <a:txBody>
                    <a:bodyPr/>
                    <a:lstStyle/>
                    <a:p>
                      <a:pPr>
                        <a:lnSpc>
                          <a:spcPct val="115000"/>
                        </a:lnSpc>
                        <a:spcAft>
                          <a:spcPts val="0"/>
                        </a:spcAft>
                      </a:pPr>
                      <a:endParaRPr lang="es-MX" sz="900" dirty="0">
                        <a:solidFill>
                          <a:srgbClr val="000000"/>
                        </a:solidFill>
                        <a:latin typeface="Arial"/>
                        <a:ea typeface="Arial"/>
                      </a:endParaRPr>
                    </a:p>
                    <a:p>
                      <a:pPr algn="just">
                        <a:lnSpc>
                          <a:spcPct val="115000"/>
                        </a:lnSpc>
                        <a:spcAft>
                          <a:spcPts val="0"/>
                        </a:spcAft>
                      </a:pPr>
                      <a:r>
                        <a:rPr lang="es-MX" sz="900" b="1" dirty="0">
                          <a:solidFill>
                            <a:srgbClr val="1C4587"/>
                          </a:solidFill>
                          <a:latin typeface="Century Gothic"/>
                          <a:ea typeface="Century Gothic"/>
                          <a:cs typeface="Century Gothic"/>
                        </a:rPr>
                        <a:t>¿A qué responde la necesidad de crear proyectos interdisciplinarios como medio de aprendizaje hoy en día?</a:t>
                      </a:r>
                      <a:endParaRPr lang="es-MX" sz="900" dirty="0">
                        <a:solidFill>
                          <a:srgbClr val="000000"/>
                        </a:solidFill>
                        <a:latin typeface="Arial"/>
                        <a:ea typeface="Arial"/>
                      </a:endParaRPr>
                    </a:p>
                    <a:p>
                      <a:pPr algn="just">
                        <a:lnSpc>
                          <a:spcPct val="115000"/>
                        </a:lnSpc>
                        <a:spcAft>
                          <a:spcPts val="0"/>
                        </a:spcAft>
                      </a:pPr>
                      <a:r>
                        <a:rPr lang="es-MX" sz="900" dirty="0">
                          <a:solidFill>
                            <a:srgbClr val="1C4587"/>
                          </a:solidFill>
                          <a:latin typeface="Century Gothic"/>
                          <a:ea typeface="Century Gothic"/>
                          <a:cs typeface="Century Gothic"/>
                        </a:rPr>
                        <a:t>Que el alumno relacione todas las materias, ya que vivimos en un mundo interdisciplinario.</a:t>
                      </a:r>
                      <a:endParaRPr lang="es-MX" sz="900" dirty="0">
                        <a:solidFill>
                          <a:srgbClr val="000000"/>
                        </a:solidFill>
                        <a:latin typeface="Arial"/>
                        <a:ea typeface="Arial"/>
                      </a:endParaRPr>
                    </a:p>
                    <a:p>
                      <a:pPr algn="just">
                        <a:lnSpc>
                          <a:spcPct val="115000"/>
                        </a:lnSpc>
                        <a:spcAft>
                          <a:spcPts val="0"/>
                        </a:spcAft>
                      </a:pPr>
                      <a:r>
                        <a:rPr lang="es-MX" sz="900" b="1" dirty="0">
                          <a:solidFill>
                            <a:srgbClr val="1C4587"/>
                          </a:solidFill>
                          <a:latin typeface="Century Gothic"/>
                          <a:ea typeface="Century Gothic"/>
                          <a:cs typeface="Century Gothic"/>
                        </a:rPr>
                        <a:t>¿Cuáles podrían ser los elementos fundamentales para la estructuración y planeación de los proyectos interdisciplinarios?</a:t>
                      </a:r>
                      <a:endParaRPr lang="es-MX" sz="900" dirty="0">
                        <a:solidFill>
                          <a:srgbClr val="000000"/>
                        </a:solidFill>
                        <a:latin typeface="Arial"/>
                        <a:ea typeface="Arial"/>
                      </a:endParaRPr>
                    </a:p>
                    <a:p>
                      <a:pPr algn="just">
                        <a:lnSpc>
                          <a:spcPct val="115000"/>
                        </a:lnSpc>
                        <a:spcAft>
                          <a:spcPts val="0"/>
                        </a:spcAft>
                      </a:pPr>
                      <a:r>
                        <a:rPr lang="es-MX" sz="900" b="1" dirty="0">
                          <a:solidFill>
                            <a:srgbClr val="1C4587"/>
                          </a:solidFill>
                          <a:latin typeface="Century Gothic"/>
                          <a:ea typeface="Century Gothic"/>
                          <a:cs typeface="Century Gothic"/>
                        </a:rPr>
                        <a:t>Generar preguntas sobre los objetivos y conocimientos que queremos que aprenda el alumno. Desde preguntas básicas que sean respondidas con un concepto, hasta otras más donde la respuesta sea algo más complejo.</a:t>
                      </a:r>
                      <a:endParaRPr lang="es-MX" sz="900" dirty="0">
                        <a:solidFill>
                          <a:srgbClr val="000000"/>
                        </a:solidFill>
                        <a:latin typeface="Arial"/>
                        <a:ea typeface="Arial"/>
                      </a:endParaRPr>
                    </a:p>
                    <a:p>
                      <a:pPr algn="just">
                        <a:lnSpc>
                          <a:spcPct val="115000"/>
                        </a:lnSpc>
                        <a:spcAft>
                          <a:spcPts val="0"/>
                        </a:spcAft>
                      </a:pPr>
                      <a:r>
                        <a:rPr lang="es-MX" sz="900" b="1" dirty="0">
                          <a:solidFill>
                            <a:srgbClr val="1C4587"/>
                          </a:solidFill>
                          <a:latin typeface="Century Gothic"/>
                          <a:ea typeface="Century Gothic"/>
                          <a:cs typeface="Century Gothic"/>
                        </a:rPr>
                        <a:t>¿Cuál es “el método” o “los pasos” para acercarme a la Interdisciplinariedad?</a:t>
                      </a:r>
                      <a:endParaRPr lang="es-MX" sz="900" dirty="0">
                        <a:solidFill>
                          <a:srgbClr val="000000"/>
                        </a:solidFill>
                        <a:latin typeface="Arial"/>
                        <a:ea typeface="Arial"/>
                      </a:endParaRPr>
                    </a:p>
                    <a:p>
                      <a:pPr algn="just">
                        <a:lnSpc>
                          <a:spcPct val="115000"/>
                        </a:lnSpc>
                        <a:spcAft>
                          <a:spcPts val="0"/>
                        </a:spcAft>
                      </a:pPr>
                      <a:r>
                        <a:rPr lang="es-MX" sz="900" b="1" dirty="0">
                          <a:solidFill>
                            <a:srgbClr val="1C4587"/>
                          </a:solidFill>
                          <a:latin typeface="Century Gothic"/>
                          <a:ea typeface="Century Gothic"/>
                          <a:cs typeface="Century Gothic"/>
                        </a:rPr>
                        <a:t>El comprometerse a generar las conexiones entre las materias.</a:t>
                      </a:r>
                      <a:endParaRPr lang="es-MX" sz="900" dirty="0">
                        <a:solidFill>
                          <a:srgbClr val="000000"/>
                        </a:solidFill>
                        <a:latin typeface="Arial"/>
                        <a:ea typeface="Arial"/>
                      </a:endParaRPr>
                    </a:p>
                    <a:p>
                      <a:pPr algn="just">
                        <a:lnSpc>
                          <a:spcPct val="115000"/>
                        </a:lnSpc>
                        <a:spcAft>
                          <a:spcPts val="0"/>
                        </a:spcAft>
                      </a:pPr>
                      <a:r>
                        <a:rPr lang="es-MX" sz="900" b="1" dirty="0">
                          <a:solidFill>
                            <a:srgbClr val="1C4587"/>
                          </a:solidFill>
                          <a:latin typeface="Century Gothic"/>
                          <a:ea typeface="Century Gothic"/>
                          <a:cs typeface="Century Gothic"/>
                        </a:rPr>
                        <a:t>Reconocer los elementos esenciales, características y conocimientos involucrados.</a:t>
                      </a:r>
                      <a:endParaRPr lang="es-MX" sz="900" dirty="0">
                        <a:solidFill>
                          <a:srgbClr val="000000"/>
                        </a:solidFill>
                        <a:latin typeface="Arial"/>
                        <a:ea typeface="Arial"/>
                      </a:endParaRPr>
                    </a:p>
                    <a:p>
                      <a:pPr algn="just">
                        <a:lnSpc>
                          <a:spcPct val="115000"/>
                        </a:lnSpc>
                        <a:spcAft>
                          <a:spcPts val="0"/>
                        </a:spcAft>
                      </a:pPr>
                      <a:r>
                        <a:rPr lang="es-MX" sz="900" b="1" dirty="0">
                          <a:solidFill>
                            <a:srgbClr val="1C4587"/>
                          </a:solidFill>
                          <a:latin typeface="Century Gothic"/>
                          <a:ea typeface="Century Gothic"/>
                          <a:cs typeface="Century Gothic"/>
                        </a:rPr>
                        <a:t>Conocer los programas involucrados.</a:t>
                      </a:r>
                      <a:endParaRPr lang="es-MX" sz="900" dirty="0">
                        <a:solidFill>
                          <a:srgbClr val="000000"/>
                        </a:solidFill>
                        <a:latin typeface="Arial"/>
                        <a:ea typeface="Arial"/>
                      </a:endParaRPr>
                    </a:p>
                    <a:p>
                      <a:pPr algn="just">
                        <a:lnSpc>
                          <a:spcPct val="115000"/>
                        </a:lnSpc>
                        <a:spcAft>
                          <a:spcPts val="0"/>
                        </a:spcAft>
                      </a:pPr>
                      <a:r>
                        <a:rPr lang="es-MX" sz="900" b="1" dirty="0">
                          <a:solidFill>
                            <a:srgbClr val="1C4587"/>
                          </a:solidFill>
                          <a:latin typeface="Century Gothic"/>
                          <a:ea typeface="Century Gothic"/>
                          <a:cs typeface="Century Gothic"/>
                        </a:rPr>
                        <a:t>Jerarquizar los elementos y la realidad que se puede problematizar a partir de las distintas áreas.</a:t>
                      </a:r>
                      <a:endParaRPr lang="es-MX" sz="900" dirty="0">
                        <a:solidFill>
                          <a:srgbClr val="000000"/>
                        </a:solidFill>
                        <a:latin typeface="Arial"/>
                        <a:ea typeface="Arial"/>
                      </a:endParaRPr>
                    </a:p>
                    <a:p>
                      <a:pPr algn="just">
                        <a:lnSpc>
                          <a:spcPct val="115000"/>
                        </a:lnSpc>
                        <a:spcAft>
                          <a:spcPts val="0"/>
                        </a:spcAft>
                      </a:pPr>
                      <a:r>
                        <a:rPr lang="es-MX" sz="900" b="1" dirty="0">
                          <a:solidFill>
                            <a:srgbClr val="1C4587"/>
                          </a:solidFill>
                          <a:latin typeface="Century Gothic"/>
                          <a:ea typeface="Century Gothic"/>
                          <a:cs typeface="Century Gothic"/>
                        </a:rPr>
                        <a:t>¿Qué características debe tener el nombre del proyecto interdisciplinario. En el nombre debe ir delimitado sin subjetividades lo que se va a trabajar. Ejemplo: La importancia de la educación cívica y ética en el cuidado del medio ambiente de la ciudad donde vivo.</a:t>
                      </a:r>
                      <a:endParaRPr lang="es-MX" sz="900" dirty="0">
                        <a:solidFill>
                          <a:srgbClr val="000000"/>
                        </a:solidFill>
                        <a:latin typeface="Arial"/>
                        <a:ea typeface="Arial"/>
                      </a:endParaRPr>
                    </a:p>
                  </a:txBody>
                  <a:tcPr marL="43888" marR="43888" marT="43888" marB="43888">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tcPr>
                </a:tc>
                <a:tc>
                  <a:txBody>
                    <a:bodyPr/>
                    <a:lstStyle/>
                    <a:p>
                      <a:pPr>
                        <a:lnSpc>
                          <a:spcPct val="115000"/>
                        </a:lnSpc>
                        <a:spcAft>
                          <a:spcPts val="0"/>
                        </a:spcAft>
                      </a:pPr>
                      <a:endParaRPr lang="es-MX" sz="900" dirty="0">
                        <a:solidFill>
                          <a:srgbClr val="1C4587"/>
                        </a:solidFill>
                        <a:latin typeface="Century Gothic"/>
                        <a:ea typeface="Century Gothic"/>
                        <a:cs typeface="Century Gothic"/>
                      </a:endParaRPr>
                    </a:p>
                  </a:txBody>
                  <a:tcPr marL="43888" marR="43888" marT="43888" marB="43888">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nSpc>
                          <a:spcPct val="115000"/>
                        </a:lnSpc>
                        <a:spcAft>
                          <a:spcPts val="0"/>
                        </a:spcAft>
                      </a:pPr>
                      <a:endParaRPr lang="es-MX" sz="900" dirty="0">
                        <a:solidFill>
                          <a:srgbClr val="000000"/>
                        </a:solidFill>
                        <a:latin typeface="Arial"/>
                        <a:ea typeface="Arial"/>
                      </a:endParaRPr>
                    </a:p>
                    <a:p>
                      <a:pPr algn="just">
                        <a:lnSpc>
                          <a:spcPct val="115000"/>
                        </a:lnSpc>
                        <a:spcAft>
                          <a:spcPts val="0"/>
                        </a:spcAft>
                      </a:pPr>
                      <a:r>
                        <a:rPr lang="es-MX" sz="900" b="1" dirty="0">
                          <a:solidFill>
                            <a:srgbClr val="1C4587"/>
                          </a:solidFill>
                          <a:latin typeface="Century Gothic"/>
                          <a:ea typeface="Century Gothic"/>
                          <a:cs typeface="Century Gothic"/>
                        </a:rPr>
                        <a:t>¿Qué entiendo por “documentación”?</a:t>
                      </a:r>
                      <a:endParaRPr lang="es-MX" sz="900" dirty="0">
                        <a:solidFill>
                          <a:srgbClr val="000000"/>
                        </a:solidFill>
                        <a:latin typeface="Arial"/>
                        <a:ea typeface="Arial"/>
                      </a:endParaRPr>
                    </a:p>
                    <a:p>
                      <a:pPr algn="just">
                        <a:lnSpc>
                          <a:spcPct val="115000"/>
                        </a:lnSpc>
                        <a:spcAft>
                          <a:spcPts val="0"/>
                        </a:spcAft>
                      </a:pPr>
                      <a:r>
                        <a:rPr lang="es-MX" sz="900" b="1" dirty="0">
                          <a:solidFill>
                            <a:srgbClr val="1C4587"/>
                          </a:solidFill>
                          <a:latin typeface="Century Gothic"/>
                          <a:ea typeface="Century Gothic"/>
                          <a:cs typeface="Century Gothic"/>
                        </a:rPr>
                        <a:t> </a:t>
                      </a:r>
                      <a:endParaRPr lang="es-MX" sz="900" dirty="0">
                        <a:solidFill>
                          <a:srgbClr val="000000"/>
                        </a:solidFill>
                        <a:latin typeface="Arial"/>
                        <a:ea typeface="Arial"/>
                      </a:endParaRPr>
                    </a:p>
                    <a:p>
                      <a:pPr algn="just">
                        <a:lnSpc>
                          <a:spcPct val="115000"/>
                        </a:lnSpc>
                        <a:spcAft>
                          <a:spcPts val="0"/>
                        </a:spcAft>
                      </a:pPr>
                      <a:r>
                        <a:rPr lang="es-MX" sz="900" b="1" dirty="0">
                          <a:solidFill>
                            <a:srgbClr val="1C4587"/>
                          </a:solidFill>
                          <a:latin typeface="Century Gothic"/>
                          <a:ea typeface="Century Gothic"/>
                          <a:cs typeface="Century Gothic"/>
                        </a:rPr>
                        <a:t> Todo lo que se va desarrollando a lo largo del proyecto,</a:t>
                      </a:r>
                      <a:endParaRPr lang="es-MX" sz="900" dirty="0">
                        <a:solidFill>
                          <a:srgbClr val="000000"/>
                        </a:solidFill>
                        <a:latin typeface="Arial"/>
                        <a:ea typeface="Arial"/>
                      </a:endParaRPr>
                    </a:p>
                    <a:p>
                      <a:pPr algn="just">
                        <a:lnSpc>
                          <a:spcPct val="115000"/>
                        </a:lnSpc>
                        <a:spcAft>
                          <a:spcPts val="0"/>
                        </a:spcAft>
                      </a:pPr>
                      <a:r>
                        <a:rPr lang="es-MX" sz="900" b="1" dirty="0">
                          <a:solidFill>
                            <a:srgbClr val="1C4587"/>
                          </a:solidFill>
                          <a:latin typeface="Century Gothic"/>
                          <a:ea typeface="Century Gothic"/>
                          <a:cs typeface="Century Gothic"/>
                        </a:rPr>
                        <a:t>¿Qué evidencias concretas de documentación estaría esperando, cuando trabajo de manera interdisciplinaria?</a:t>
                      </a:r>
                      <a:endParaRPr lang="es-MX" sz="900" dirty="0">
                        <a:solidFill>
                          <a:srgbClr val="000000"/>
                        </a:solidFill>
                        <a:latin typeface="Arial"/>
                        <a:ea typeface="Arial"/>
                      </a:endParaRPr>
                    </a:p>
                    <a:p>
                      <a:pPr algn="just">
                        <a:lnSpc>
                          <a:spcPct val="115000"/>
                        </a:lnSpc>
                        <a:spcAft>
                          <a:spcPts val="0"/>
                        </a:spcAft>
                      </a:pPr>
                      <a:r>
                        <a:rPr lang="es-MX" sz="900" b="1" dirty="0">
                          <a:solidFill>
                            <a:srgbClr val="1C4587"/>
                          </a:solidFill>
                          <a:latin typeface="Century Gothic"/>
                          <a:ea typeface="Century Gothic"/>
                          <a:cs typeface="Century Gothic"/>
                        </a:rPr>
                        <a:t> </a:t>
                      </a:r>
                      <a:r>
                        <a:rPr lang="es-MX" sz="900" b="1" i="1" dirty="0">
                          <a:solidFill>
                            <a:srgbClr val="1C4587"/>
                          </a:solidFill>
                          <a:latin typeface="Century Gothic"/>
                          <a:ea typeface="Century Gothic"/>
                          <a:cs typeface="Century Gothic"/>
                        </a:rPr>
                        <a:t>Como fotos, glosarios, preguntas resúmenes, que van dan-</a:t>
                      </a:r>
                      <a:endParaRPr lang="es-MX" sz="900" dirty="0">
                        <a:solidFill>
                          <a:srgbClr val="000000"/>
                        </a:solidFill>
                        <a:latin typeface="Arial"/>
                        <a:ea typeface="Arial"/>
                      </a:endParaRPr>
                    </a:p>
                    <a:p>
                      <a:pPr algn="just">
                        <a:lnSpc>
                          <a:spcPct val="115000"/>
                        </a:lnSpc>
                        <a:spcAft>
                          <a:spcPts val="0"/>
                        </a:spcAft>
                      </a:pPr>
                      <a:r>
                        <a:rPr lang="es-MX" sz="900" b="1" i="1" dirty="0">
                          <a:solidFill>
                            <a:srgbClr val="1C4587"/>
                          </a:solidFill>
                          <a:latin typeface="Century Gothic"/>
                          <a:ea typeface="Century Gothic"/>
                          <a:cs typeface="Century Gothic"/>
                        </a:rPr>
                        <a:t>Do forma al proyecto y a conseguir el objetivo que se desea sobre lo que queremos que el alumno aprenda.</a:t>
                      </a:r>
                      <a:endParaRPr lang="es-MX" sz="900" dirty="0">
                        <a:solidFill>
                          <a:srgbClr val="000000"/>
                        </a:solidFill>
                        <a:latin typeface="Arial"/>
                        <a:ea typeface="Arial"/>
                      </a:endParaRPr>
                    </a:p>
                    <a:p>
                      <a:pPr algn="just">
                        <a:lnSpc>
                          <a:spcPct val="115000"/>
                        </a:lnSpc>
                        <a:spcAft>
                          <a:spcPts val="0"/>
                        </a:spcAft>
                      </a:pPr>
                      <a:r>
                        <a:rPr lang="es-MX" sz="900" b="1" dirty="0">
                          <a:solidFill>
                            <a:srgbClr val="1C4587"/>
                          </a:solidFill>
                          <a:latin typeface="Century Gothic"/>
                          <a:ea typeface="Century Gothic"/>
                          <a:cs typeface="Century Gothic"/>
                        </a:rPr>
                        <a:t>¿Cuál es la intención de documentar en un proyecto y quién lo debe hacer?</a:t>
                      </a:r>
                      <a:endParaRPr lang="es-MX" sz="900" dirty="0">
                        <a:solidFill>
                          <a:srgbClr val="000000"/>
                        </a:solidFill>
                        <a:latin typeface="Arial"/>
                        <a:ea typeface="Arial"/>
                      </a:endParaRPr>
                    </a:p>
                    <a:p>
                      <a:pPr algn="just">
                        <a:lnSpc>
                          <a:spcPct val="115000"/>
                        </a:lnSpc>
                        <a:spcAft>
                          <a:spcPts val="0"/>
                        </a:spcAft>
                      </a:pPr>
                      <a:r>
                        <a:rPr lang="es-MX" sz="900" b="1" dirty="0">
                          <a:solidFill>
                            <a:srgbClr val="1C4587"/>
                          </a:solidFill>
                          <a:latin typeface="Century Gothic"/>
                          <a:ea typeface="Century Gothic"/>
                          <a:cs typeface="Century Gothic"/>
                        </a:rPr>
                        <a:t>Verificar que se están cumpliendo los objetivos preestablecidos, y lo deben efectuar todos los involucrados en el mismo, los alumnos mediante su avance y los alumnos  través de la evaluación por etapas.</a:t>
                      </a:r>
                      <a:endParaRPr lang="es-MX" sz="900" dirty="0">
                        <a:solidFill>
                          <a:srgbClr val="000000"/>
                        </a:solidFill>
                        <a:latin typeface="Arial"/>
                        <a:ea typeface="Arial"/>
                      </a:endParaRPr>
                    </a:p>
                    <a:p>
                      <a:pPr algn="just">
                        <a:lnSpc>
                          <a:spcPct val="115000"/>
                        </a:lnSpc>
                        <a:spcAft>
                          <a:spcPts val="0"/>
                        </a:spcAft>
                      </a:pPr>
                      <a:r>
                        <a:rPr lang="es-MX" sz="900" b="1" dirty="0">
                          <a:solidFill>
                            <a:srgbClr val="1C4587"/>
                          </a:solidFill>
                          <a:latin typeface="Century Gothic"/>
                          <a:ea typeface="Century Gothic"/>
                          <a:cs typeface="Century Gothic"/>
                        </a:rPr>
                        <a:t> </a:t>
                      </a:r>
                      <a:endParaRPr lang="es-MX" sz="900" dirty="0">
                        <a:solidFill>
                          <a:srgbClr val="000000"/>
                        </a:solidFill>
                        <a:latin typeface="Arial"/>
                        <a:ea typeface="Arial"/>
                      </a:endParaRPr>
                    </a:p>
                  </a:txBody>
                  <a:tcPr marL="43888" marR="43888" marT="43888" marB="43888">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124161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xmlns="" val="2359943519"/>
              </p:ext>
            </p:extLst>
          </p:nvPr>
        </p:nvGraphicFramePr>
        <p:xfrm>
          <a:off x="847082" y="432504"/>
          <a:ext cx="8404646" cy="6214810"/>
        </p:xfrm>
        <a:graphic>
          <a:graphicData uri="http://schemas.openxmlformats.org/drawingml/2006/table">
            <a:tbl>
              <a:tblPr/>
              <a:tblGrid>
                <a:gridCol w="3922168"/>
                <a:gridCol w="93385"/>
                <a:gridCol w="4389093"/>
              </a:tblGrid>
              <a:tr h="1986341">
                <a:tc>
                  <a:txBody>
                    <a:bodyPr/>
                    <a:lstStyle/>
                    <a:p>
                      <a:pPr>
                        <a:lnSpc>
                          <a:spcPct val="115000"/>
                        </a:lnSpc>
                        <a:spcAft>
                          <a:spcPts val="0"/>
                        </a:spcAft>
                      </a:pPr>
                      <a:endParaRPr lang="es-MX" sz="1100" dirty="0">
                        <a:solidFill>
                          <a:srgbClr val="0070C0"/>
                        </a:solidFill>
                        <a:latin typeface="Century Gothic"/>
                        <a:ea typeface="Century Gothic"/>
                        <a:cs typeface="Century Gothic"/>
                      </a:endParaRPr>
                    </a:p>
                    <a:p>
                      <a:pPr algn="just">
                        <a:lnSpc>
                          <a:spcPct val="115000"/>
                        </a:lnSpc>
                        <a:spcAft>
                          <a:spcPts val="0"/>
                        </a:spcAft>
                      </a:pPr>
                      <a:r>
                        <a:rPr lang="es-MX" sz="1100" b="1" dirty="0">
                          <a:solidFill>
                            <a:srgbClr val="0070C0"/>
                          </a:solidFill>
                          <a:latin typeface="Century Gothic"/>
                          <a:ea typeface="Century Gothic"/>
                          <a:cs typeface="Century Gothic"/>
                        </a:rPr>
                        <a:t>¿Qué factores debo tomar en cuenta para hacer un proyecto? </a:t>
                      </a:r>
                      <a:endParaRPr lang="es-MX" sz="1100" dirty="0">
                        <a:solidFill>
                          <a:srgbClr val="0070C0"/>
                        </a:solidFill>
                        <a:latin typeface="Arial"/>
                        <a:ea typeface="Arial"/>
                      </a:endParaRPr>
                    </a:p>
                    <a:p>
                      <a:pPr algn="just">
                        <a:lnSpc>
                          <a:spcPct val="115000"/>
                        </a:lnSpc>
                        <a:spcAft>
                          <a:spcPts val="0"/>
                        </a:spcAft>
                      </a:pPr>
                      <a:r>
                        <a:rPr lang="es-MX" sz="1100" b="1" dirty="0">
                          <a:solidFill>
                            <a:srgbClr val="0070C0"/>
                          </a:solidFill>
                          <a:latin typeface="Century Gothic"/>
                          <a:ea typeface="Century Gothic"/>
                          <a:cs typeface="Century Gothic"/>
                        </a:rPr>
                        <a:t>La organización de los horarios en los que trabajarán todas las partes involucradas.</a:t>
                      </a:r>
                      <a:endParaRPr lang="es-MX" sz="1100" dirty="0">
                        <a:solidFill>
                          <a:srgbClr val="0070C0"/>
                        </a:solidFill>
                        <a:latin typeface="Arial"/>
                        <a:ea typeface="Arial"/>
                      </a:endParaRPr>
                    </a:p>
                    <a:p>
                      <a:pPr algn="just">
                        <a:lnSpc>
                          <a:spcPct val="115000"/>
                        </a:lnSpc>
                        <a:spcAft>
                          <a:spcPts val="0"/>
                        </a:spcAft>
                      </a:pPr>
                      <a:r>
                        <a:rPr lang="es-MX" sz="1100" b="1" dirty="0">
                          <a:solidFill>
                            <a:srgbClr val="0070C0"/>
                          </a:solidFill>
                          <a:latin typeface="Century Gothic"/>
                          <a:ea typeface="Century Gothic"/>
                          <a:cs typeface="Century Gothic"/>
                        </a:rPr>
                        <a:t>El conocimiento de los programas o de los contenidos de las otras disciplinas involucradas.</a:t>
                      </a:r>
                      <a:endParaRPr lang="es-MX" sz="1100" dirty="0">
                        <a:solidFill>
                          <a:srgbClr val="0070C0"/>
                        </a:solidFill>
                        <a:latin typeface="Arial"/>
                        <a:ea typeface="Arial"/>
                      </a:endParaRPr>
                    </a:p>
                    <a:p>
                      <a:pPr algn="just">
                        <a:lnSpc>
                          <a:spcPct val="115000"/>
                        </a:lnSpc>
                        <a:spcAft>
                          <a:spcPts val="0"/>
                        </a:spcAft>
                      </a:pPr>
                      <a:r>
                        <a:rPr lang="es-MX" sz="1100" b="1" dirty="0">
                          <a:solidFill>
                            <a:srgbClr val="0070C0"/>
                          </a:solidFill>
                          <a:latin typeface="Century Gothic"/>
                          <a:ea typeface="Century Gothic"/>
                          <a:cs typeface="Century Gothic"/>
                        </a:rPr>
                        <a:t>La integración de los contenidos.</a:t>
                      </a:r>
                      <a:endParaRPr lang="es-MX" sz="1100" dirty="0">
                        <a:solidFill>
                          <a:srgbClr val="0070C0"/>
                        </a:solidFill>
                        <a:latin typeface="Arial"/>
                        <a:ea typeface="Arial"/>
                      </a:endParaRPr>
                    </a:p>
                    <a:p>
                      <a:pPr algn="just">
                        <a:lnSpc>
                          <a:spcPct val="115000"/>
                        </a:lnSpc>
                        <a:spcAft>
                          <a:spcPts val="0"/>
                        </a:spcAft>
                      </a:pPr>
                      <a:r>
                        <a:rPr lang="es-MX" sz="1100" b="1" dirty="0">
                          <a:solidFill>
                            <a:srgbClr val="0070C0"/>
                          </a:solidFill>
                          <a:latin typeface="Century Gothic"/>
                          <a:ea typeface="Century Gothic"/>
                          <a:cs typeface="Century Gothic"/>
                        </a:rPr>
                        <a:t> </a:t>
                      </a:r>
                      <a:endParaRPr lang="es-MX" sz="1100" dirty="0">
                        <a:solidFill>
                          <a:srgbClr val="0070C0"/>
                        </a:solidFill>
                        <a:latin typeface="Arial"/>
                        <a:ea typeface="Arial"/>
                      </a:endParaRPr>
                    </a:p>
                    <a:p>
                      <a:pPr algn="just">
                        <a:lnSpc>
                          <a:spcPct val="115000"/>
                        </a:lnSpc>
                        <a:spcAft>
                          <a:spcPts val="0"/>
                        </a:spcAft>
                      </a:pPr>
                      <a:r>
                        <a:rPr lang="es-MX" sz="1100" b="1" dirty="0">
                          <a:solidFill>
                            <a:srgbClr val="0070C0"/>
                          </a:solidFill>
                          <a:latin typeface="Century Gothic"/>
                          <a:ea typeface="Century Gothic"/>
                          <a:cs typeface="Century Gothic"/>
                        </a:rPr>
                        <a:t>¿Cómo lo debo organizar?</a:t>
                      </a:r>
                      <a:endParaRPr lang="es-MX" sz="1100" dirty="0">
                        <a:solidFill>
                          <a:srgbClr val="0070C0"/>
                        </a:solidFill>
                        <a:latin typeface="Arial"/>
                        <a:ea typeface="Arial"/>
                      </a:endParaRPr>
                    </a:p>
                    <a:p>
                      <a:pPr algn="just">
                        <a:lnSpc>
                          <a:spcPct val="115000"/>
                        </a:lnSpc>
                        <a:spcAft>
                          <a:spcPts val="0"/>
                        </a:spcAft>
                      </a:pPr>
                      <a:r>
                        <a:rPr lang="es-MX" sz="1100" dirty="0">
                          <a:solidFill>
                            <a:srgbClr val="0070C0"/>
                          </a:solidFill>
                          <a:latin typeface="Century Gothic"/>
                          <a:ea typeface="Century Gothic"/>
                          <a:cs typeface="Century Gothic"/>
                        </a:rPr>
                        <a:t>Por etapas de trabajo, de evaluación y de presentación o difusión del trabajo terminado.</a:t>
                      </a:r>
                      <a:endParaRPr lang="es-MX" sz="1100" dirty="0">
                        <a:solidFill>
                          <a:srgbClr val="0070C0"/>
                        </a:solidFill>
                        <a:latin typeface="Arial"/>
                        <a:ea typeface="Arial"/>
                      </a:endParaRPr>
                    </a:p>
                    <a:p>
                      <a:pPr algn="just">
                        <a:lnSpc>
                          <a:spcPct val="115000"/>
                        </a:lnSpc>
                        <a:spcAft>
                          <a:spcPts val="0"/>
                        </a:spcAft>
                      </a:pPr>
                      <a:r>
                        <a:rPr lang="es-MX" sz="1100" b="1" dirty="0">
                          <a:solidFill>
                            <a:srgbClr val="0070C0"/>
                          </a:solidFill>
                          <a:latin typeface="Century Gothic"/>
                          <a:ea typeface="Century Gothic"/>
                          <a:cs typeface="Century Gothic"/>
                        </a:rPr>
                        <a:t>¿Cómo puedo identificar los puntos de interacción que permitan una indagación, desde situaciones complejas o la problematización?</a:t>
                      </a:r>
                      <a:endParaRPr lang="es-MX" sz="1100" dirty="0">
                        <a:solidFill>
                          <a:srgbClr val="0070C0"/>
                        </a:solidFill>
                        <a:latin typeface="Arial"/>
                        <a:ea typeface="Arial"/>
                      </a:endParaRPr>
                    </a:p>
                    <a:p>
                      <a:pPr algn="just">
                        <a:lnSpc>
                          <a:spcPct val="115000"/>
                        </a:lnSpc>
                        <a:spcAft>
                          <a:spcPts val="0"/>
                        </a:spcAft>
                      </a:pPr>
                      <a:r>
                        <a:rPr lang="es-MX" sz="1100" b="1" dirty="0">
                          <a:solidFill>
                            <a:srgbClr val="0070C0"/>
                          </a:solidFill>
                          <a:latin typeface="Century Gothic"/>
                          <a:ea typeface="Century Gothic"/>
                          <a:cs typeface="Century Gothic"/>
                        </a:rPr>
                        <a:t> A través del planteamiento de preguntas dirigidas a cumplir los objetivos establecidos, pero el alumno también enriquece el proyecto cuando él formula las preguntas.</a:t>
                      </a:r>
                      <a:endParaRPr lang="es-MX" sz="1100" dirty="0">
                        <a:solidFill>
                          <a:srgbClr val="0070C0"/>
                        </a:solidFill>
                        <a:latin typeface="Arial"/>
                        <a:ea typeface="Arial"/>
                      </a:endParaRPr>
                    </a:p>
                    <a:p>
                      <a:pPr algn="just">
                        <a:lnSpc>
                          <a:spcPct val="115000"/>
                        </a:lnSpc>
                        <a:spcAft>
                          <a:spcPts val="0"/>
                        </a:spcAft>
                      </a:pPr>
                      <a:r>
                        <a:rPr lang="es-MX" sz="1100" b="1" dirty="0">
                          <a:solidFill>
                            <a:srgbClr val="0070C0"/>
                          </a:solidFill>
                          <a:latin typeface="Century Gothic"/>
                          <a:ea typeface="Century Gothic"/>
                          <a:cs typeface="Century Gothic"/>
                        </a:rPr>
                        <a:t>¿En qué debo poner atención, para saber si  es necesario hacer cambios en el  trabajo diario que ya realizo?</a:t>
                      </a:r>
                      <a:endParaRPr lang="es-MX" sz="1100" dirty="0">
                        <a:solidFill>
                          <a:srgbClr val="0070C0"/>
                        </a:solidFill>
                        <a:latin typeface="Arial"/>
                        <a:ea typeface="Arial"/>
                      </a:endParaRPr>
                    </a:p>
                    <a:p>
                      <a:pPr algn="just">
                        <a:lnSpc>
                          <a:spcPct val="115000"/>
                        </a:lnSpc>
                        <a:spcAft>
                          <a:spcPts val="0"/>
                        </a:spcAft>
                      </a:pPr>
                      <a:r>
                        <a:rPr lang="es-MX" sz="1100" b="1" dirty="0">
                          <a:solidFill>
                            <a:srgbClr val="0070C0"/>
                          </a:solidFill>
                          <a:latin typeface="Century Gothic"/>
                          <a:ea typeface="Century Gothic"/>
                          <a:cs typeface="Century Gothic"/>
                        </a:rPr>
                        <a:t>En las evidencias que se presenten a través de cada etapa, para corroborar que se están cumpliendo con los objetivos establecidos al inicio del proyecto.</a:t>
                      </a:r>
                      <a:endParaRPr lang="es-MX" sz="1100" dirty="0">
                        <a:solidFill>
                          <a:srgbClr val="0070C0"/>
                        </a:solidFill>
                        <a:latin typeface="Arial"/>
                        <a:ea typeface="Arial"/>
                      </a:endParaRPr>
                    </a:p>
                    <a:p>
                      <a:pPr algn="just">
                        <a:lnSpc>
                          <a:spcPct val="115000"/>
                        </a:lnSpc>
                        <a:spcAft>
                          <a:spcPts val="0"/>
                        </a:spcAft>
                      </a:pPr>
                      <a:r>
                        <a:rPr lang="es-MX" sz="1100" b="1" dirty="0">
                          <a:solidFill>
                            <a:srgbClr val="0070C0"/>
                          </a:solidFill>
                          <a:latin typeface="Century Gothic"/>
                          <a:ea typeface="Century Gothic"/>
                          <a:cs typeface="Century Gothic"/>
                        </a:rPr>
                        <a:t>¿Cómo beneficia al aprendizaje el trabajo interdisciplinario? </a:t>
                      </a:r>
                      <a:endParaRPr lang="es-MX" sz="1100" dirty="0">
                        <a:solidFill>
                          <a:srgbClr val="0070C0"/>
                        </a:solidFill>
                        <a:latin typeface="Arial"/>
                        <a:ea typeface="Arial"/>
                      </a:endParaRPr>
                    </a:p>
                    <a:p>
                      <a:pPr>
                        <a:lnSpc>
                          <a:spcPct val="115000"/>
                        </a:lnSpc>
                        <a:spcAft>
                          <a:spcPts val="0"/>
                        </a:spcAft>
                      </a:pPr>
                      <a:r>
                        <a:rPr lang="es-MX" sz="1100" b="1" dirty="0">
                          <a:solidFill>
                            <a:srgbClr val="0070C0"/>
                          </a:solidFill>
                          <a:latin typeface="Century Gothic"/>
                          <a:ea typeface="Century Gothic"/>
                          <a:cs typeface="Century Gothic"/>
                        </a:rPr>
                        <a:t>El alumno podría interesarse más en los contenidos, efectuando un trabajo que le interese y le llame la atención .</a:t>
                      </a:r>
                      <a:endParaRPr lang="es-MX" sz="1100" dirty="0">
                        <a:solidFill>
                          <a:srgbClr val="0070C0"/>
                        </a:solidFill>
                        <a:latin typeface="Arial"/>
                        <a:ea typeface="Arial"/>
                      </a:endParaRPr>
                    </a:p>
                    <a:p>
                      <a:pPr>
                        <a:lnSpc>
                          <a:spcPct val="115000"/>
                        </a:lnSpc>
                        <a:spcAft>
                          <a:spcPts val="0"/>
                        </a:spcAft>
                      </a:pPr>
                      <a:r>
                        <a:rPr lang="es-MX" sz="1100" b="1" dirty="0">
                          <a:solidFill>
                            <a:srgbClr val="0070C0"/>
                          </a:solidFill>
                          <a:latin typeface="Century Gothic"/>
                          <a:ea typeface="Century Gothic"/>
                          <a:cs typeface="Century Gothic"/>
                        </a:rPr>
                        <a:t>Se desarrollan muchas habilidades a la vez, se aprende a utilizar diversas fuentes de información.</a:t>
                      </a:r>
                      <a:endParaRPr lang="es-MX" sz="1100" dirty="0">
                        <a:solidFill>
                          <a:srgbClr val="0070C0"/>
                        </a:solidFill>
                        <a:latin typeface="Arial"/>
                        <a:ea typeface="Arial"/>
                      </a:endParaRPr>
                    </a:p>
                  </a:txBody>
                  <a:tcPr marL="22829" marR="22829" marT="22829" marB="22829">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tcPr>
                </a:tc>
                <a:tc>
                  <a:txBody>
                    <a:bodyPr/>
                    <a:lstStyle/>
                    <a:p>
                      <a:pPr>
                        <a:lnSpc>
                          <a:spcPct val="115000"/>
                        </a:lnSpc>
                        <a:spcAft>
                          <a:spcPts val="0"/>
                        </a:spcAft>
                      </a:pPr>
                      <a:endParaRPr lang="es-MX" sz="1100">
                        <a:solidFill>
                          <a:srgbClr val="1C4587"/>
                        </a:solidFill>
                        <a:latin typeface="Century Gothic"/>
                        <a:ea typeface="Century Gothic"/>
                        <a:cs typeface="Century Gothic"/>
                      </a:endParaRPr>
                    </a:p>
                  </a:txBody>
                  <a:tcPr marL="22829" marR="22829" marT="22829" marB="22829">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nSpc>
                          <a:spcPct val="115000"/>
                        </a:lnSpc>
                        <a:spcAft>
                          <a:spcPts val="0"/>
                        </a:spcAft>
                      </a:pPr>
                      <a:endParaRPr lang="es-MX" sz="1100" dirty="0">
                        <a:solidFill>
                          <a:srgbClr val="1C4587"/>
                        </a:solidFill>
                        <a:latin typeface="Century Gothic"/>
                        <a:ea typeface="Century Gothic"/>
                        <a:cs typeface="Century Gothic"/>
                      </a:endParaRPr>
                    </a:p>
                    <a:p>
                      <a:pPr algn="just">
                        <a:lnSpc>
                          <a:spcPct val="115000"/>
                        </a:lnSpc>
                        <a:spcAft>
                          <a:spcPts val="0"/>
                        </a:spcAft>
                      </a:pPr>
                      <a:r>
                        <a:rPr lang="es-MX" sz="1100" b="1" dirty="0">
                          <a:solidFill>
                            <a:srgbClr val="1C4587"/>
                          </a:solidFill>
                          <a:latin typeface="Century Gothic"/>
                          <a:ea typeface="Century Gothic"/>
                          <a:cs typeface="Century Gothic"/>
                        </a:rPr>
                        <a:t>¿Qué implicaciones tiene, dentro del esquema de formación docente, el trabajo orientado hacia la interdisciplinariedad? </a:t>
                      </a:r>
                      <a:endParaRPr lang="es-MX" sz="1100" dirty="0">
                        <a:solidFill>
                          <a:srgbClr val="000000"/>
                        </a:solidFill>
                        <a:latin typeface="Arial"/>
                        <a:ea typeface="Arial"/>
                      </a:endParaRPr>
                    </a:p>
                    <a:p>
                      <a:pPr algn="just">
                        <a:lnSpc>
                          <a:spcPct val="115000"/>
                        </a:lnSpc>
                        <a:spcAft>
                          <a:spcPts val="0"/>
                        </a:spcAft>
                      </a:pPr>
                      <a:r>
                        <a:rPr lang="es-MX" sz="1100" b="1" dirty="0">
                          <a:solidFill>
                            <a:srgbClr val="1C4587"/>
                          </a:solidFill>
                          <a:latin typeface="Century Gothic"/>
                          <a:ea typeface="Century Gothic"/>
                          <a:cs typeface="Century Gothic"/>
                        </a:rPr>
                        <a:t>Tanto el docente como el alumno adquieren aprendizaje sobre esta experiencia. Además que a través de las preguntas dirigidas a cumplir ciertos objetivos, tanto alumnos como docentes vamos relacionando conceptos sobre las diferentes disciplinas involucradas en el proyecto.</a:t>
                      </a:r>
                      <a:endParaRPr lang="es-MX" sz="1100" dirty="0">
                        <a:solidFill>
                          <a:srgbClr val="000000"/>
                        </a:solidFill>
                        <a:latin typeface="Arial"/>
                        <a:ea typeface="Arial"/>
                      </a:endParaRPr>
                    </a:p>
                    <a:p>
                      <a:pPr algn="just">
                        <a:lnSpc>
                          <a:spcPct val="115000"/>
                        </a:lnSpc>
                        <a:spcAft>
                          <a:spcPts val="0"/>
                        </a:spcAft>
                      </a:pPr>
                      <a:r>
                        <a:rPr lang="es-MX" sz="1100" b="1" dirty="0">
                          <a:solidFill>
                            <a:srgbClr val="1C4587"/>
                          </a:solidFill>
                          <a:latin typeface="Century Gothic"/>
                          <a:ea typeface="Century Gothic"/>
                          <a:cs typeface="Century Gothic"/>
                        </a:rPr>
                        <a:t>¿Qué dimensiones debo tener en cuenta, para la construcción de proyectos interdisciplinarios?</a:t>
                      </a:r>
                      <a:endParaRPr lang="es-MX" sz="1100" dirty="0">
                        <a:solidFill>
                          <a:srgbClr val="000000"/>
                        </a:solidFill>
                        <a:latin typeface="Arial"/>
                        <a:ea typeface="Arial"/>
                      </a:endParaRPr>
                    </a:p>
                    <a:p>
                      <a:pPr algn="just">
                        <a:lnSpc>
                          <a:spcPct val="115000"/>
                        </a:lnSpc>
                        <a:spcAft>
                          <a:spcPts val="0"/>
                        </a:spcAft>
                      </a:pPr>
                      <a:r>
                        <a:rPr lang="es-MX" sz="1100" dirty="0">
                          <a:solidFill>
                            <a:srgbClr val="1C4587"/>
                          </a:solidFill>
                          <a:latin typeface="Century Gothic"/>
                          <a:ea typeface="Century Gothic"/>
                          <a:cs typeface="Century Gothic"/>
                        </a:rPr>
                        <a:t>La forma como se pueden relacionar las diversas disciplinas.</a:t>
                      </a:r>
                      <a:endParaRPr lang="es-MX" sz="1100" dirty="0">
                        <a:solidFill>
                          <a:srgbClr val="000000"/>
                        </a:solidFill>
                        <a:latin typeface="Arial"/>
                        <a:ea typeface="Arial"/>
                      </a:endParaRPr>
                    </a:p>
                    <a:p>
                      <a:pPr algn="just">
                        <a:lnSpc>
                          <a:spcPct val="115000"/>
                        </a:lnSpc>
                        <a:spcAft>
                          <a:spcPts val="0"/>
                        </a:spcAft>
                      </a:pPr>
                      <a:r>
                        <a:rPr lang="es-MX" sz="1100" dirty="0">
                          <a:solidFill>
                            <a:srgbClr val="1C4587"/>
                          </a:solidFill>
                          <a:latin typeface="Century Gothic"/>
                          <a:ea typeface="Century Gothic"/>
                          <a:cs typeface="Century Gothic"/>
                        </a:rPr>
                        <a:t>Los objetivos de aprendizaje, la fuentes de información, los espacios de trabajo.</a:t>
                      </a:r>
                      <a:endParaRPr lang="es-MX" sz="1100" dirty="0">
                        <a:solidFill>
                          <a:srgbClr val="000000"/>
                        </a:solidFill>
                        <a:latin typeface="Arial"/>
                        <a:ea typeface="Arial"/>
                      </a:endParaRPr>
                    </a:p>
                  </a:txBody>
                  <a:tcPr marL="22829" marR="22829" marT="22829" marB="22829">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tcPr>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xmlns="" val="3970043110"/>
              </p:ext>
            </p:extLst>
          </p:nvPr>
        </p:nvGraphicFramePr>
        <p:xfrm>
          <a:off x="847083" y="-99392"/>
          <a:ext cx="8404645" cy="476888"/>
        </p:xfrm>
        <a:graphic>
          <a:graphicData uri="http://schemas.openxmlformats.org/drawingml/2006/table">
            <a:tbl>
              <a:tblPr/>
              <a:tblGrid>
                <a:gridCol w="3767600"/>
                <a:gridCol w="143504"/>
                <a:gridCol w="4493541"/>
              </a:tblGrid>
              <a:tr h="114969">
                <a:tc>
                  <a:txBody>
                    <a:bodyPr/>
                    <a:lstStyle/>
                    <a:p>
                      <a:pPr>
                        <a:lnSpc>
                          <a:spcPct val="115000"/>
                        </a:lnSpc>
                        <a:spcAft>
                          <a:spcPts val="0"/>
                        </a:spcAft>
                      </a:pPr>
                      <a:endParaRPr lang="es-MX" sz="1100" dirty="0">
                        <a:solidFill>
                          <a:srgbClr val="1C4587"/>
                        </a:solidFill>
                        <a:latin typeface="Century Gothic"/>
                        <a:ea typeface="Century Gothic"/>
                        <a:cs typeface="Century Gothic"/>
                      </a:endParaRPr>
                    </a:p>
                  </a:txBody>
                  <a:tcPr marL="22829" marR="22829" marT="22829" marB="228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tcPr>
                </a:tc>
                <a:tc>
                  <a:txBody>
                    <a:bodyPr/>
                    <a:lstStyle/>
                    <a:p>
                      <a:pPr>
                        <a:lnSpc>
                          <a:spcPct val="115000"/>
                        </a:lnSpc>
                        <a:spcAft>
                          <a:spcPts val="0"/>
                        </a:spcAft>
                      </a:pPr>
                      <a:endParaRPr lang="es-MX" sz="1100">
                        <a:solidFill>
                          <a:srgbClr val="1C4587"/>
                        </a:solidFill>
                        <a:latin typeface="Century Gothic"/>
                        <a:ea typeface="Century Gothic"/>
                        <a:cs typeface="Century Gothic"/>
                      </a:endParaRPr>
                    </a:p>
                  </a:txBody>
                  <a:tcPr marL="22829" marR="22829" marT="22829" marB="228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nSpc>
                          <a:spcPct val="115000"/>
                        </a:lnSpc>
                        <a:spcAft>
                          <a:spcPts val="0"/>
                        </a:spcAft>
                      </a:pPr>
                      <a:endParaRPr lang="es-MX" sz="1100" dirty="0">
                        <a:solidFill>
                          <a:srgbClr val="1C4587"/>
                        </a:solidFill>
                        <a:latin typeface="Century Gothic"/>
                        <a:ea typeface="Century Gothic"/>
                        <a:cs typeface="Century Gothic"/>
                      </a:endParaRPr>
                    </a:p>
                  </a:txBody>
                  <a:tcPr marL="22829" marR="22829" marT="22829" marB="228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6FA8DC"/>
                      </a:solidFill>
                      <a:prstDash val="solid"/>
                      <a:round/>
                      <a:headEnd type="none" w="med" len="med"/>
                      <a:tailEnd type="none" w="med" len="med"/>
                    </a:lnB>
                  </a:tcPr>
                </a:tc>
              </a:tr>
              <a:tr h="114969">
                <a:tc>
                  <a:txBody>
                    <a:bodyPr/>
                    <a:lstStyle/>
                    <a:p>
                      <a:pPr algn="ctr">
                        <a:lnSpc>
                          <a:spcPct val="115000"/>
                        </a:lnSpc>
                        <a:spcAft>
                          <a:spcPts val="0"/>
                        </a:spcAft>
                      </a:pPr>
                      <a:r>
                        <a:rPr lang="es-MX" sz="1100" b="1" dirty="0">
                          <a:solidFill>
                            <a:srgbClr val="1C4587"/>
                          </a:solidFill>
                          <a:latin typeface="Century Gothic"/>
                          <a:ea typeface="Century Gothic"/>
                          <a:cs typeface="Century Gothic"/>
                        </a:rPr>
                        <a:t>Gestión de Proyectos interdisciplinarios</a:t>
                      </a:r>
                      <a:endParaRPr lang="es-MX" sz="1100" dirty="0">
                        <a:solidFill>
                          <a:srgbClr val="000000"/>
                        </a:solidFill>
                        <a:latin typeface="Arial"/>
                        <a:ea typeface="Arial"/>
                      </a:endParaRPr>
                    </a:p>
                  </a:txBody>
                  <a:tcPr marL="22829" marR="22829" marT="22829" marB="22829">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solidFill>
                      <a:srgbClr val="A4C2F4"/>
                    </a:solidFill>
                  </a:tcPr>
                </a:tc>
                <a:tc>
                  <a:txBody>
                    <a:bodyPr/>
                    <a:lstStyle/>
                    <a:p>
                      <a:pPr algn="ctr">
                        <a:lnSpc>
                          <a:spcPct val="115000"/>
                        </a:lnSpc>
                        <a:spcAft>
                          <a:spcPts val="0"/>
                        </a:spcAft>
                      </a:pPr>
                      <a:endParaRPr lang="es-MX" sz="1100">
                        <a:solidFill>
                          <a:srgbClr val="000000"/>
                        </a:solidFill>
                        <a:latin typeface="Arial"/>
                        <a:ea typeface="Arial"/>
                      </a:endParaRPr>
                    </a:p>
                  </a:txBody>
                  <a:tcPr marL="22829" marR="22829" marT="22829" marB="22829">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nSpc>
                          <a:spcPct val="115000"/>
                        </a:lnSpc>
                        <a:spcAft>
                          <a:spcPts val="0"/>
                        </a:spcAft>
                      </a:pPr>
                      <a:r>
                        <a:rPr lang="es-MX" sz="1100" b="1" dirty="0">
                          <a:solidFill>
                            <a:srgbClr val="1C4587"/>
                          </a:solidFill>
                          <a:latin typeface="Century Gothic"/>
                          <a:ea typeface="Century Gothic"/>
                          <a:cs typeface="Century Gothic"/>
                        </a:rPr>
                        <a:t>               El desarrollo profesional y la formación docente</a:t>
                      </a:r>
                      <a:endParaRPr lang="es-MX" sz="1100" dirty="0">
                        <a:solidFill>
                          <a:srgbClr val="000000"/>
                        </a:solidFill>
                        <a:latin typeface="Arial"/>
                        <a:ea typeface="Arial"/>
                      </a:endParaRPr>
                    </a:p>
                  </a:txBody>
                  <a:tcPr marL="22829" marR="22829" marT="22829" marB="22829">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6FA8DC"/>
                      </a:solidFill>
                      <a:prstDash val="solid"/>
                      <a:round/>
                      <a:headEnd type="none" w="med" len="med"/>
                      <a:tailEnd type="none" w="med" len="med"/>
                    </a:lnT>
                    <a:lnB w="12700" cap="flat" cmpd="sng" algn="ctr">
                      <a:solidFill>
                        <a:srgbClr val="9FC5E8"/>
                      </a:solidFill>
                      <a:prstDash val="solid"/>
                      <a:round/>
                      <a:headEnd type="none" w="med" len="med"/>
                      <a:tailEnd type="none" w="med" len="med"/>
                    </a:lnB>
                    <a:solidFill>
                      <a:srgbClr val="A4C2F4"/>
                    </a:solidFill>
                  </a:tcPr>
                </a:tc>
              </a:tr>
            </a:tbl>
          </a:graphicData>
        </a:graphic>
      </p:graphicFrame>
    </p:spTree>
    <p:extLst>
      <p:ext uri="{BB962C8B-B14F-4D97-AF65-F5344CB8AC3E}">
        <p14:creationId xmlns:p14="http://schemas.microsoft.com/office/powerpoint/2010/main" xmlns="" val="354216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92608" y="0"/>
            <a:ext cx="11667744" cy="3383280"/>
          </a:xfrm>
        </p:spPr>
        <p:txBody>
          <a:bodyPr>
            <a:normAutofit/>
          </a:bodyPr>
          <a:lstStyle/>
          <a:p>
            <a:r>
              <a:rPr lang="es-ES" sz="1800" b="1" dirty="0">
                <a:solidFill>
                  <a:srgbClr val="0B85B9"/>
                </a:solidFill>
                <a:latin typeface="Century Gothic" panose="020B0502020202020204" pitchFamily="34" charset="0"/>
                <a:ea typeface="Century Gothic" panose="020B0502020202020204" pitchFamily="34" charset="0"/>
                <a:cs typeface="Century Gothic" panose="020B0502020202020204" pitchFamily="34" charset="0"/>
              </a:rPr>
              <a:t>CUADRO DE ANÁLISIS DE LA INTERDISCIPLINARIEDAD </a:t>
            </a:r>
            <a:r>
              <a:rPr lang="es-MX" sz="2400" dirty="0" smtClean="0">
                <a:solidFill>
                  <a:srgbClr val="000000"/>
                </a:solidFill>
                <a:latin typeface="Arial" panose="020B0604020202020204" pitchFamily="34" charset="0"/>
                <a:ea typeface="Century Gothic" panose="020B0502020202020204" pitchFamily="34" charset="0"/>
                <a:cs typeface="+mn-cs"/>
              </a:rPr>
              <a:t> </a:t>
            </a:r>
            <a:r>
              <a:rPr lang="es-ES" sz="1800" b="1" dirty="0" smtClean="0">
                <a:solidFill>
                  <a:srgbClr val="0B85B9"/>
                </a:solidFill>
                <a:latin typeface="Century Gothic" panose="020B0502020202020204" pitchFamily="34" charset="0"/>
                <a:ea typeface="Century Gothic" panose="020B0502020202020204" pitchFamily="34" charset="0"/>
                <a:cs typeface="Century Gothic" panose="020B0502020202020204" pitchFamily="34" charset="0"/>
              </a:rPr>
              <a:t>y   </a:t>
            </a:r>
            <a:r>
              <a:rPr lang="es-ES" sz="1800" b="1" dirty="0">
                <a:solidFill>
                  <a:srgbClr val="0B85B9"/>
                </a:solidFill>
                <a:latin typeface="Century Gothic" panose="020B0502020202020204" pitchFamily="34" charset="0"/>
                <a:ea typeface="Century Gothic" panose="020B0502020202020204" pitchFamily="34" charset="0"/>
                <a:cs typeface="Century Gothic" panose="020B0502020202020204" pitchFamily="34" charset="0"/>
              </a:rPr>
              <a:t>EL APRENDIZAJE COOPERATIVO</a:t>
            </a:r>
            <a:r>
              <a:rPr lang="es-MX" sz="2400" dirty="0">
                <a:solidFill>
                  <a:srgbClr val="000000"/>
                </a:solidFill>
                <a:latin typeface="Arial" panose="020B0604020202020204" pitchFamily="34" charset="0"/>
                <a:ea typeface="Arial" panose="020B0604020202020204" pitchFamily="34" charset="0"/>
                <a:cs typeface="+mn-cs"/>
              </a:rPr>
              <a:t/>
            </a:r>
            <a:br>
              <a:rPr lang="es-MX" sz="2400" dirty="0">
                <a:solidFill>
                  <a:srgbClr val="000000"/>
                </a:solidFill>
                <a:latin typeface="Arial" panose="020B0604020202020204" pitchFamily="34" charset="0"/>
                <a:ea typeface="Arial" panose="020B0604020202020204" pitchFamily="34" charset="0"/>
                <a:cs typeface="+mn-cs"/>
              </a:rPr>
            </a:br>
            <a:r>
              <a:rPr lang="es-ES" sz="1800" b="1" dirty="0">
                <a:solidFill>
                  <a:srgbClr val="0B85B9"/>
                </a:solidFill>
                <a:latin typeface="Century Gothic" panose="020B0502020202020204" pitchFamily="34" charset="0"/>
                <a:ea typeface="Century Gothic" panose="020B0502020202020204" pitchFamily="34" charset="0"/>
                <a:cs typeface="Century Gothic" panose="020B0502020202020204" pitchFamily="34" charset="0"/>
              </a:rPr>
              <a:t> </a:t>
            </a:r>
            <a:r>
              <a:rPr lang="es-MX" sz="2400" dirty="0">
                <a:solidFill>
                  <a:srgbClr val="000000"/>
                </a:solidFill>
                <a:latin typeface="Arial" panose="020B0604020202020204" pitchFamily="34" charset="0"/>
                <a:ea typeface="Arial" panose="020B0604020202020204" pitchFamily="34" charset="0"/>
                <a:cs typeface="+mn-cs"/>
              </a:rPr>
              <a:t/>
            </a:r>
            <a:br>
              <a:rPr lang="es-MX" sz="2400" dirty="0">
                <a:solidFill>
                  <a:srgbClr val="000000"/>
                </a:solidFill>
                <a:latin typeface="Arial" panose="020B0604020202020204" pitchFamily="34" charset="0"/>
                <a:ea typeface="Arial" panose="020B0604020202020204" pitchFamily="34" charset="0"/>
                <a:cs typeface="+mn-cs"/>
              </a:rPr>
            </a:br>
            <a:r>
              <a:rPr lang="es-ES" sz="1800" b="1" dirty="0">
                <a:solidFill>
                  <a:srgbClr val="0B85B9"/>
                </a:solidFill>
                <a:latin typeface="Century Gothic" panose="020B0502020202020204" pitchFamily="34" charset="0"/>
                <a:ea typeface="Century Gothic" panose="020B0502020202020204" pitchFamily="34" charset="0"/>
                <a:cs typeface="Century Gothic" panose="020B0502020202020204" pitchFamily="34" charset="0"/>
              </a:rPr>
              <a:t>CONCLUSIONES GENERALES</a:t>
            </a:r>
            <a:r>
              <a:rPr lang="es-MX" sz="2400" dirty="0">
                <a:solidFill>
                  <a:srgbClr val="000000"/>
                </a:solidFill>
                <a:latin typeface="Arial" panose="020B0604020202020204" pitchFamily="34" charset="0"/>
                <a:ea typeface="Arial" panose="020B0604020202020204" pitchFamily="34" charset="0"/>
                <a:cs typeface="+mn-cs"/>
              </a:rPr>
              <a:t/>
            </a:r>
            <a:br>
              <a:rPr lang="es-MX" sz="2400" dirty="0">
                <a:solidFill>
                  <a:srgbClr val="000000"/>
                </a:solidFill>
                <a:latin typeface="Arial" panose="020B0604020202020204" pitchFamily="34" charset="0"/>
                <a:ea typeface="Arial" panose="020B0604020202020204" pitchFamily="34" charset="0"/>
                <a:cs typeface="+mn-cs"/>
              </a:rPr>
            </a:br>
            <a:r>
              <a:rPr lang="es-ES" sz="2000" dirty="0"/>
              <a:t>Una vez que se haya trabajado todos los puntos indicados en el documento </a:t>
            </a:r>
            <a:r>
              <a:rPr lang="es-ES" sz="2000" b="1" dirty="0"/>
              <a:t>C.A.I.A.C. Personal,</a:t>
            </a:r>
            <a:r>
              <a:rPr lang="es-ES" sz="2000" dirty="0"/>
              <a:t> reflexionar en sesión plenaria,  asentar las conclusiones en la presente tabla y enviar a todos los grupos heterogéneos. </a:t>
            </a:r>
            <a:endParaRPr lang="es-MX" sz="2000" dirty="0"/>
          </a:p>
        </p:txBody>
      </p:sp>
      <p:graphicFrame>
        <p:nvGraphicFramePr>
          <p:cNvPr id="4" name="Tabla 3"/>
          <p:cNvGraphicFramePr>
            <a:graphicFrameLocks noGrp="1"/>
          </p:cNvGraphicFramePr>
          <p:nvPr>
            <p:extLst>
              <p:ext uri="{D42A27DB-BD31-4B8C-83A1-F6EECF244321}">
                <p14:modId xmlns:p14="http://schemas.microsoft.com/office/powerpoint/2010/main" xmlns="" val="382954727"/>
              </p:ext>
            </p:extLst>
          </p:nvPr>
        </p:nvGraphicFramePr>
        <p:xfrm>
          <a:off x="292608" y="2468880"/>
          <a:ext cx="11247119" cy="4078224"/>
        </p:xfrm>
        <a:graphic>
          <a:graphicData uri="http://schemas.openxmlformats.org/drawingml/2006/table">
            <a:tbl>
              <a:tblPr>
                <a:tableStyleId>{5C22544A-7EE6-4342-B048-85BDC9FD1C3A}</a:tableStyleId>
              </a:tblPr>
              <a:tblGrid>
                <a:gridCol w="1605399"/>
                <a:gridCol w="9641720"/>
              </a:tblGrid>
              <a:tr h="869259">
                <a:tc>
                  <a:txBody>
                    <a:bodyPr/>
                    <a:lstStyle/>
                    <a:p>
                      <a:pPr>
                        <a:lnSpc>
                          <a:spcPct val="115000"/>
                        </a:lnSpc>
                        <a:spcAft>
                          <a:spcPts val="0"/>
                        </a:spcAft>
                      </a:pPr>
                      <a:r>
                        <a:rPr lang="es-ES" sz="1000">
                          <a:effectLst/>
                        </a:rPr>
                        <a:t>1. ¿Qué es?</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nchor="ctr"/>
                </a:tc>
                <a:tc>
                  <a:txBody>
                    <a:bodyPr/>
                    <a:lstStyle/>
                    <a:p>
                      <a:pPr>
                        <a:lnSpc>
                          <a:spcPct val="115000"/>
                        </a:lnSpc>
                        <a:spcAft>
                          <a:spcPts val="0"/>
                        </a:spcAft>
                      </a:pPr>
                      <a:r>
                        <a:rPr lang="es-ES" sz="1000">
                          <a:effectLst/>
                        </a:rPr>
                        <a:t>La interdisciplinariedad escolar es la colaboración entre dos o más disciplinas escolares para la integración de sus conocimientos, procedimientos, metodológicos, técnicas, etc. Y  así resolver problemas de interés social que hoy en día resulta complejos.</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tc>
              </a:tr>
              <a:tr h="998252">
                <a:tc>
                  <a:txBody>
                    <a:bodyPr/>
                    <a:lstStyle/>
                    <a:p>
                      <a:pPr>
                        <a:lnSpc>
                          <a:spcPct val="115000"/>
                        </a:lnSpc>
                        <a:spcAft>
                          <a:spcPts val="0"/>
                        </a:spcAft>
                      </a:pPr>
                      <a:r>
                        <a:rPr lang="es-ES" sz="1000">
                          <a:effectLst/>
                        </a:rPr>
                        <a:t>2. ¿Qué</a:t>
                      </a:r>
                      <a:endParaRPr lang="es-MX" sz="1100">
                        <a:effectLst/>
                      </a:endParaRPr>
                    </a:p>
                    <a:p>
                      <a:pPr>
                        <a:lnSpc>
                          <a:spcPct val="115000"/>
                        </a:lnSpc>
                        <a:spcAft>
                          <a:spcPts val="0"/>
                        </a:spcAft>
                      </a:pPr>
                      <a:r>
                        <a:rPr lang="es-ES" sz="1000">
                          <a:effectLst/>
                        </a:rPr>
                        <a:t>    características </a:t>
                      </a:r>
                      <a:endParaRPr lang="es-MX" sz="1100">
                        <a:effectLst/>
                      </a:endParaRPr>
                    </a:p>
                    <a:p>
                      <a:pPr>
                        <a:lnSpc>
                          <a:spcPct val="115000"/>
                        </a:lnSpc>
                        <a:spcAft>
                          <a:spcPts val="0"/>
                        </a:spcAft>
                      </a:pPr>
                      <a:r>
                        <a:rPr lang="es-ES" sz="1000">
                          <a:effectLst/>
                        </a:rPr>
                        <a:t>tiene ?</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nchor="ctr"/>
                </a:tc>
                <a:tc>
                  <a:txBody>
                    <a:bodyPr/>
                    <a:lstStyle/>
                    <a:p>
                      <a:pPr>
                        <a:lnSpc>
                          <a:spcPct val="115000"/>
                        </a:lnSpc>
                        <a:spcAft>
                          <a:spcPts val="0"/>
                        </a:spcAft>
                      </a:pPr>
                      <a:r>
                        <a:rPr lang="es-ES" sz="1000">
                          <a:effectLst/>
                        </a:rPr>
                        <a:t>-Es grupal (Se establecen vínculos de cooperación entre diferentes disciplinas)</a:t>
                      </a:r>
                      <a:endParaRPr lang="es-MX" sz="1100">
                        <a:effectLst/>
                      </a:endParaRPr>
                    </a:p>
                    <a:p>
                      <a:pPr>
                        <a:lnSpc>
                          <a:spcPct val="115000"/>
                        </a:lnSpc>
                        <a:spcAft>
                          <a:spcPts val="0"/>
                        </a:spcAft>
                      </a:pPr>
                      <a:r>
                        <a:rPr lang="es-ES" sz="1000">
                          <a:effectLst/>
                        </a:rPr>
                        <a:t>-Es integradora. (Reconoce la importancia de todas las materias por igual, ya que cada una aporta algo que las demás no consideran.)</a:t>
                      </a:r>
                      <a:endParaRPr lang="es-MX" sz="1100">
                        <a:effectLst/>
                      </a:endParaRPr>
                    </a:p>
                    <a:p>
                      <a:pPr>
                        <a:lnSpc>
                          <a:spcPct val="115000"/>
                        </a:lnSpc>
                        <a:spcAft>
                          <a:spcPts val="0"/>
                        </a:spcAft>
                      </a:pPr>
                      <a:r>
                        <a:rPr lang="es-ES" sz="1000">
                          <a:effectLst/>
                        </a:rPr>
                        <a:t>-Es planeada. </a:t>
                      </a:r>
                      <a:endParaRPr lang="es-MX" sz="1100">
                        <a:effectLst/>
                      </a:endParaRPr>
                    </a:p>
                    <a:p>
                      <a:pPr>
                        <a:lnSpc>
                          <a:spcPct val="115000"/>
                        </a:lnSpc>
                        <a:spcAft>
                          <a:spcPts val="0"/>
                        </a:spcAft>
                      </a:pPr>
                      <a:r>
                        <a:rPr lang="es-ES" sz="1000">
                          <a:effectLst/>
                        </a:rPr>
                        <a:t>-Es selectiva con los temas que estudia.</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tc>
              </a:tr>
              <a:tr h="998252">
                <a:tc>
                  <a:txBody>
                    <a:bodyPr/>
                    <a:lstStyle/>
                    <a:p>
                      <a:pPr>
                        <a:lnSpc>
                          <a:spcPct val="115000"/>
                        </a:lnSpc>
                        <a:spcAft>
                          <a:spcPts val="0"/>
                        </a:spcAft>
                      </a:pPr>
                      <a:r>
                        <a:rPr lang="es-ES" sz="1000">
                          <a:effectLst/>
                        </a:rPr>
                        <a:t>3. ¿Por qué es </a:t>
                      </a:r>
                      <a:endParaRPr lang="es-MX" sz="1100">
                        <a:effectLst/>
                      </a:endParaRPr>
                    </a:p>
                    <a:p>
                      <a:pPr>
                        <a:lnSpc>
                          <a:spcPct val="115000"/>
                        </a:lnSpc>
                        <a:spcAft>
                          <a:spcPts val="0"/>
                        </a:spcAft>
                      </a:pPr>
                      <a:r>
                        <a:rPr lang="es-ES" sz="1000">
                          <a:effectLst/>
                        </a:rPr>
                        <a:t>    importante en la </a:t>
                      </a:r>
                      <a:endParaRPr lang="es-MX" sz="1100">
                        <a:effectLst/>
                      </a:endParaRPr>
                    </a:p>
                    <a:p>
                      <a:pPr>
                        <a:lnSpc>
                          <a:spcPct val="115000"/>
                        </a:lnSpc>
                        <a:spcAft>
                          <a:spcPts val="0"/>
                        </a:spcAft>
                      </a:pPr>
                      <a:r>
                        <a:rPr lang="es-ES" sz="1000">
                          <a:effectLst/>
                        </a:rPr>
                        <a:t>    educación?</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nchor="ctr"/>
                </a:tc>
                <a:tc>
                  <a:txBody>
                    <a:bodyPr/>
                    <a:lstStyle/>
                    <a:p>
                      <a:pPr>
                        <a:lnSpc>
                          <a:spcPct val="115000"/>
                        </a:lnSpc>
                        <a:spcAft>
                          <a:spcPts val="0"/>
                        </a:spcAft>
                      </a:pPr>
                      <a:r>
                        <a:rPr lang="es-ES" sz="1000">
                          <a:effectLst/>
                        </a:rPr>
                        <a:t>Porque permite la formación integral de los alumnos; si bien es necesaria la especialización, no por ello se deben descuidar otros campos de formación como son el ético, el social y el artístico. Sólo así la educación puede tener un impacto social, más allá de ser una herramienta de supervivencia y de ingreso al campo laboral.</a:t>
                      </a:r>
                      <a:endParaRPr lang="es-MX" sz="1100">
                        <a:effectLst/>
                      </a:endParaRPr>
                    </a:p>
                    <a:p>
                      <a:pPr>
                        <a:lnSpc>
                          <a:spcPct val="115000"/>
                        </a:lnSpc>
                        <a:spcAft>
                          <a:spcPts val="0"/>
                        </a:spcAft>
                      </a:pPr>
                      <a:r>
                        <a:rPr lang="es-ES" sz="1000">
                          <a:effectLst/>
                        </a:rPr>
                        <a:t>Y al docente le permite una visión más amplia de que la ofrecida por su especialidad.</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tc>
              </a:tr>
              <a:tr h="1212461">
                <a:tc>
                  <a:txBody>
                    <a:bodyPr/>
                    <a:lstStyle/>
                    <a:p>
                      <a:pPr>
                        <a:lnSpc>
                          <a:spcPct val="115000"/>
                        </a:lnSpc>
                        <a:spcAft>
                          <a:spcPts val="0"/>
                        </a:spcAft>
                      </a:pPr>
                      <a:r>
                        <a:rPr lang="es-ES" sz="1000">
                          <a:effectLst/>
                        </a:rPr>
                        <a:t>4. ¿Cómo motivar </a:t>
                      </a:r>
                      <a:endParaRPr lang="es-MX" sz="1100">
                        <a:effectLst/>
                      </a:endParaRPr>
                    </a:p>
                    <a:p>
                      <a:pPr>
                        <a:lnSpc>
                          <a:spcPct val="115000"/>
                        </a:lnSpc>
                        <a:spcAft>
                          <a:spcPts val="0"/>
                        </a:spcAft>
                      </a:pPr>
                      <a:r>
                        <a:rPr lang="es-ES" sz="1000">
                          <a:effectLst/>
                        </a:rPr>
                        <a:t>    a los alumnos</a:t>
                      </a:r>
                      <a:endParaRPr lang="es-MX" sz="1100">
                        <a:effectLst/>
                      </a:endParaRPr>
                    </a:p>
                    <a:p>
                      <a:pPr>
                        <a:lnSpc>
                          <a:spcPct val="115000"/>
                        </a:lnSpc>
                        <a:spcAft>
                          <a:spcPts val="0"/>
                        </a:spcAft>
                      </a:pPr>
                      <a:r>
                        <a:rPr lang="es-ES" sz="1000">
                          <a:effectLst/>
                        </a:rPr>
                        <a:t>    para el trabajo </a:t>
                      </a:r>
                      <a:endParaRPr lang="es-MX" sz="1100">
                        <a:effectLst/>
                      </a:endParaRPr>
                    </a:p>
                    <a:p>
                      <a:pPr>
                        <a:lnSpc>
                          <a:spcPct val="115000"/>
                        </a:lnSpc>
                        <a:spcAft>
                          <a:spcPts val="0"/>
                        </a:spcAft>
                      </a:pPr>
                      <a:r>
                        <a:rPr lang="es-ES" sz="1000">
                          <a:effectLst/>
                        </a:rPr>
                        <a:t>interdisciplinario?</a:t>
                      </a:r>
                      <a:endParaRPr lang="es-MX" sz="1100">
                        <a:effectLst/>
                      </a:endParaRPr>
                    </a:p>
                    <a:p>
                      <a:pPr>
                        <a:lnSpc>
                          <a:spcPct val="115000"/>
                        </a:lnSpc>
                        <a:spcAft>
                          <a:spcPts val="0"/>
                        </a:spcAft>
                      </a:pPr>
                      <a:r>
                        <a:rPr lang="es-ES" sz="1000">
                          <a:effectLst/>
                        </a:rPr>
                        <a:t> </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nchor="ctr"/>
                </a:tc>
                <a:tc>
                  <a:txBody>
                    <a:bodyPr/>
                    <a:lstStyle/>
                    <a:p>
                      <a:pPr>
                        <a:lnSpc>
                          <a:spcPct val="115000"/>
                        </a:lnSpc>
                        <a:spcAft>
                          <a:spcPts val="0"/>
                        </a:spcAft>
                      </a:pPr>
                      <a:r>
                        <a:rPr lang="es-ES" sz="1000" dirty="0">
                          <a:effectLst/>
                        </a:rPr>
                        <a:t>Que los temas analizados le resulten cercanos, relacionando los conocimientos con la realidad, con su contexto social y comunitario; permitiendo su participación en la propuesta de temas, en la expresión de opiniones y en el debate respetuoso de las mismas; haciéndoles notar que sus acciones sí pueden cambiar algo en el mundo.</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r>
            </a:tbl>
          </a:graphicData>
        </a:graphic>
      </p:graphicFrame>
    </p:spTree>
    <p:extLst>
      <p:ext uri="{BB962C8B-B14F-4D97-AF65-F5344CB8AC3E}">
        <p14:creationId xmlns:p14="http://schemas.microsoft.com/office/powerpoint/2010/main" xmlns="" val="2233096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3215680" y="16387"/>
          <a:ext cx="7128792" cy="6198173"/>
        </p:xfrm>
        <a:graphic>
          <a:graphicData uri="http://schemas.openxmlformats.org/drawingml/2006/table">
            <a:tbl>
              <a:tblPr/>
              <a:tblGrid>
                <a:gridCol w="3195666"/>
                <a:gridCol w="121720"/>
                <a:gridCol w="3811406"/>
              </a:tblGrid>
              <a:tr h="1847721">
                <a:tc>
                  <a:txBody>
                    <a:bodyPr/>
                    <a:lstStyle/>
                    <a:p>
                      <a:pPr>
                        <a:lnSpc>
                          <a:spcPct val="115000"/>
                        </a:lnSpc>
                        <a:spcAft>
                          <a:spcPts val="0"/>
                        </a:spcAft>
                      </a:pPr>
                      <a:endParaRPr lang="es-MX" sz="1100" dirty="0">
                        <a:solidFill>
                          <a:srgbClr val="000000"/>
                        </a:solidFill>
                        <a:latin typeface="Arial"/>
                        <a:ea typeface="Arial"/>
                      </a:endParaRPr>
                    </a:p>
                    <a:p>
                      <a:pPr algn="just">
                        <a:lnSpc>
                          <a:spcPct val="115000"/>
                        </a:lnSpc>
                        <a:spcAft>
                          <a:spcPts val="0"/>
                        </a:spcAft>
                      </a:pPr>
                      <a:r>
                        <a:rPr lang="es-MX" sz="1100" b="1" dirty="0">
                          <a:solidFill>
                            <a:srgbClr val="1C4587"/>
                          </a:solidFill>
                          <a:latin typeface="Century Gothic"/>
                          <a:ea typeface="Century Gothic"/>
                          <a:cs typeface="Century Gothic"/>
                        </a:rPr>
                        <a:t>¿A qué responde la necesidad de crear proyectos interdisciplinarios como medio de aprendizaje hoy en día?</a:t>
                      </a:r>
                      <a:endParaRPr lang="es-MX" sz="1100" dirty="0">
                        <a:solidFill>
                          <a:srgbClr val="000000"/>
                        </a:solidFill>
                        <a:latin typeface="Arial"/>
                        <a:ea typeface="Arial"/>
                      </a:endParaRPr>
                    </a:p>
                    <a:p>
                      <a:pPr algn="just">
                        <a:lnSpc>
                          <a:spcPct val="115000"/>
                        </a:lnSpc>
                        <a:spcAft>
                          <a:spcPts val="0"/>
                        </a:spcAft>
                      </a:pPr>
                      <a:r>
                        <a:rPr lang="es-MX" sz="1100" dirty="0">
                          <a:solidFill>
                            <a:srgbClr val="1C4587"/>
                          </a:solidFill>
                          <a:latin typeface="Century Gothic"/>
                          <a:ea typeface="Century Gothic"/>
                          <a:cs typeface="Century Gothic"/>
                        </a:rPr>
                        <a:t>Que el alumno relacione todas las materias, ya que vivimos en un mundo interdisciplinario.</a:t>
                      </a:r>
                      <a:endParaRPr lang="es-MX" sz="1100" dirty="0">
                        <a:solidFill>
                          <a:srgbClr val="000000"/>
                        </a:solidFill>
                        <a:latin typeface="Arial"/>
                        <a:ea typeface="Arial"/>
                      </a:endParaRPr>
                    </a:p>
                    <a:p>
                      <a:pPr algn="just">
                        <a:lnSpc>
                          <a:spcPct val="115000"/>
                        </a:lnSpc>
                        <a:spcAft>
                          <a:spcPts val="0"/>
                        </a:spcAft>
                      </a:pPr>
                      <a:r>
                        <a:rPr lang="es-MX" sz="1100" b="1" dirty="0">
                          <a:solidFill>
                            <a:srgbClr val="1C4587"/>
                          </a:solidFill>
                          <a:latin typeface="Century Gothic"/>
                          <a:ea typeface="Century Gothic"/>
                          <a:cs typeface="Century Gothic"/>
                        </a:rPr>
                        <a:t>¿Cuáles podrían ser los elementos fundamentales para la estructuración y planeación de los proyectos interdisciplinarios?</a:t>
                      </a:r>
                      <a:endParaRPr lang="es-MX" sz="1100" dirty="0">
                        <a:solidFill>
                          <a:srgbClr val="000000"/>
                        </a:solidFill>
                        <a:latin typeface="Arial"/>
                        <a:ea typeface="Arial"/>
                      </a:endParaRPr>
                    </a:p>
                    <a:p>
                      <a:pPr algn="just">
                        <a:lnSpc>
                          <a:spcPct val="115000"/>
                        </a:lnSpc>
                        <a:spcAft>
                          <a:spcPts val="0"/>
                        </a:spcAft>
                      </a:pPr>
                      <a:r>
                        <a:rPr lang="es-MX" sz="1100" b="1" dirty="0">
                          <a:solidFill>
                            <a:srgbClr val="1C4587"/>
                          </a:solidFill>
                          <a:latin typeface="Century Gothic"/>
                          <a:ea typeface="Century Gothic"/>
                          <a:cs typeface="Century Gothic"/>
                        </a:rPr>
                        <a:t>Generar preguntas sobre los objetivos y conocimientos que queremos que aprenda el alumno. Desde preguntas básicas que sean respondidas con un concepto, hasta otras más donde la respuesta sea algo más complejo.</a:t>
                      </a:r>
                      <a:endParaRPr lang="es-MX" sz="1100" dirty="0">
                        <a:solidFill>
                          <a:srgbClr val="000000"/>
                        </a:solidFill>
                        <a:latin typeface="Arial"/>
                        <a:ea typeface="Arial"/>
                      </a:endParaRPr>
                    </a:p>
                    <a:p>
                      <a:pPr algn="just">
                        <a:lnSpc>
                          <a:spcPct val="115000"/>
                        </a:lnSpc>
                        <a:spcAft>
                          <a:spcPts val="0"/>
                        </a:spcAft>
                      </a:pPr>
                      <a:r>
                        <a:rPr lang="es-MX" sz="1100" b="1" dirty="0">
                          <a:solidFill>
                            <a:srgbClr val="1C4587"/>
                          </a:solidFill>
                          <a:latin typeface="Century Gothic"/>
                          <a:ea typeface="Century Gothic"/>
                          <a:cs typeface="Century Gothic"/>
                        </a:rPr>
                        <a:t>¿Cuál es “el método” o “los pasos” para acercarme a la Interdisciplinariedad?</a:t>
                      </a:r>
                      <a:endParaRPr lang="es-MX" sz="1100" dirty="0">
                        <a:solidFill>
                          <a:srgbClr val="000000"/>
                        </a:solidFill>
                        <a:latin typeface="Arial"/>
                        <a:ea typeface="Arial"/>
                      </a:endParaRPr>
                    </a:p>
                    <a:p>
                      <a:pPr algn="just">
                        <a:lnSpc>
                          <a:spcPct val="115000"/>
                        </a:lnSpc>
                        <a:spcAft>
                          <a:spcPts val="0"/>
                        </a:spcAft>
                      </a:pPr>
                      <a:r>
                        <a:rPr lang="es-MX" sz="1100" b="1" dirty="0">
                          <a:solidFill>
                            <a:srgbClr val="1C4587"/>
                          </a:solidFill>
                          <a:latin typeface="Century Gothic"/>
                          <a:ea typeface="Century Gothic"/>
                          <a:cs typeface="Century Gothic"/>
                        </a:rPr>
                        <a:t>El comprometerse a generar las conexiones entre las materias.</a:t>
                      </a:r>
                      <a:endParaRPr lang="es-MX" sz="1100" dirty="0">
                        <a:solidFill>
                          <a:srgbClr val="000000"/>
                        </a:solidFill>
                        <a:latin typeface="Arial"/>
                        <a:ea typeface="Arial"/>
                      </a:endParaRPr>
                    </a:p>
                    <a:p>
                      <a:pPr algn="just">
                        <a:lnSpc>
                          <a:spcPct val="115000"/>
                        </a:lnSpc>
                        <a:spcAft>
                          <a:spcPts val="0"/>
                        </a:spcAft>
                      </a:pPr>
                      <a:r>
                        <a:rPr lang="es-MX" sz="1100" b="1" dirty="0">
                          <a:solidFill>
                            <a:srgbClr val="1C4587"/>
                          </a:solidFill>
                          <a:latin typeface="Century Gothic"/>
                          <a:ea typeface="Century Gothic"/>
                          <a:cs typeface="Century Gothic"/>
                        </a:rPr>
                        <a:t>Reconocer los elementos esenciales, características y conocimientos involucrados.</a:t>
                      </a:r>
                      <a:endParaRPr lang="es-MX" sz="1100" dirty="0">
                        <a:solidFill>
                          <a:srgbClr val="000000"/>
                        </a:solidFill>
                        <a:latin typeface="Arial"/>
                        <a:ea typeface="Arial"/>
                      </a:endParaRPr>
                    </a:p>
                    <a:p>
                      <a:pPr algn="just">
                        <a:lnSpc>
                          <a:spcPct val="115000"/>
                        </a:lnSpc>
                        <a:spcAft>
                          <a:spcPts val="0"/>
                        </a:spcAft>
                      </a:pPr>
                      <a:r>
                        <a:rPr lang="es-MX" sz="1100" b="1" dirty="0">
                          <a:solidFill>
                            <a:srgbClr val="1C4587"/>
                          </a:solidFill>
                          <a:latin typeface="Century Gothic"/>
                          <a:ea typeface="Century Gothic"/>
                          <a:cs typeface="Century Gothic"/>
                        </a:rPr>
                        <a:t>Conocer los programas involucrados.</a:t>
                      </a:r>
                      <a:endParaRPr lang="es-MX" sz="1100" dirty="0">
                        <a:solidFill>
                          <a:srgbClr val="000000"/>
                        </a:solidFill>
                        <a:latin typeface="Arial"/>
                        <a:ea typeface="Arial"/>
                      </a:endParaRPr>
                    </a:p>
                    <a:p>
                      <a:pPr algn="just">
                        <a:lnSpc>
                          <a:spcPct val="115000"/>
                        </a:lnSpc>
                        <a:spcAft>
                          <a:spcPts val="0"/>
                        </a:spcAft>
                      </a:pPr>
                      <a:r>
                        <a:rPr lang="es-MX" sz="1100" b="1" dirty="0">
                          <a:solidFill>
                            <a:srgbClr val="1C4587"/>
                          </a:solidFill>
                          <a:latin typeface="Century Gothic"/>
                          <a:ea typeface="Century Gothic"/>
                          <a:cs typeface="Century Gothic"/>
                        </a:rPr>
                        <a:t>Jerarquizar los elementos y la realidad que se puede problematizar a partir de las distintas áreas.</a:t>
                      </a:r>
                      <a:endParaRPr lang="es-MX" sz="1100" dirty="0">
                        <a:solidFill>
                          <a:srgbClr val="000000"/>
                        </a:solidFill>
                        <a:latin typeface="Arial"/>
                        <a:ea typeface="Arial"/>
                      </a:endParaRPr>
                    </a:p>
                    <a:p>
                      <a:pPr algn="just">
                        <a:lnSpc>
                          <a:spcPct val="115000"/>
                        </a:lnSpc>
                        <a:spcAft>
                          <a:spcPts val="0"/>
                        </a:spcAft>
                      </a:pPr>
                      <a:r>
                        <a:rPr lang="es-MX" sz="1100" b="1" dirty="0">
                          <a:solidFill>
                            <a:srgbClr val="1C4587"/>
                          </a:solidFill>
                          <a:latin typeface="Century Gothic"/>
                          <a:ea typeface="Century Gothic"/>
                          <a:cs typeface="Century Gothic"/>
                        </a:rPr>
                        <a:t>¿Qué características debe tener el nombre del proyecto interdisciplinario. En el nombre debe ir delimitado sin subjetividades lo que se va a trabajar. Ejemplo: La importancia de la educación cívica y ética en el cuidado del medio ambiente de la ciudad donde vivo.</a:t>
                      </a:r>
                      <a:endParaRPr lang="es-MX" sz="1100" dirty="0">
                        <a:solidFill>
                          <a:srgbClr val="000000"/>
                        </a:solidFill>
                        <a:latin typeface="Arial"/>
                        <a:ea typeface="Arial"/>
                      </a:endParaRPr>
                    </a:p>
                  </a:txBody>
                  <a:tcPr marL="22829" marR="22829" marT="22829" marB="22829">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tcPr>
                </a:tc>
                <a:tc>
                  <a:txBody>
                    <a:bodyPr/>
                    <a:lstStyle/>
                    <a:p>
                      <a:pPr>
                        <a:lnSpc>
                          <a:spcPct val="115000"/>
                        </a:lnSpc>
                        <a:spcAft>
                          <a:spcPts val="0"/>
                        </a:spcAft>
                      </a:pPr>
                      <a:endParaRPr lang="es-MX" sz="1100" dirty="0">
                        <a:solidFill>
                          <a:srgbClr val="1C4587"/>
                        </a:solidFill>
                        <a:latin typeface="Century Gothic"/>
                        <a:ea typeface="Century Gothic"/>
                        <a:cs typeface="Century Gothic"/>
                      </a:endParaRPr>
                    </a:p>
                  </a:txBody>
                  <a:tcPr marL="22829" marR="22829" marT="22829" marB="22829">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nSpc>
                          <a:spcPct val="115000"/>
                        </a:lnSpc>
                        <a:spcAft>
                          <a:spcPts val="0"/>
                        </a:spcAft>
                      </a:pPr>
                      <a:endParaRPr lang="es-MX" sz="1100" dirty="0">
                        <a:solidFill>
                          <a:srgbClr val="000000"/>
                        </a:solidFill>
                        <a:latin typeface="Arial"/>
                        <a:ea typeface="Arial"/>
                      </a:endParaRPr>
                    </a:p>
                    <a:p>
                      <a:pPr algn="just">
                        <a:lnSpc>
                          <a:spcPct val="115000"/>
                        </a:lnSpc>
                        <a:spcAft>
                          <a:spcPts val="0"/>
                        </a:spcAft>
                      </a:pPr>
                      <a:r>
                        <a:rPr lang="es-MX" sz="1100" b="1" dirty="0">
                          <a:solidFill>
                            <a:srgbClr val="1C4587"/>
                          </a:solidFill>
                          <a:latin typeface="Century Gothic"/>
                          <a:ea typeface="Century Gothic"/>
                          <a:cs typeface="Century Gothic"/>
                        </a:rPr>
                        <a:t>¿Qué entiendo por “documentación”?</a:t>
                      </a:r>
                      <a:endParaRPr lang="es-MX" sz="1100" dirty="0">
                        <a:solidFill>
                          <a:srgbClr val="000000"/>
                        </a:solidFill>
                        <a:latin typeface="Arial"/>
                        <a:ea typeface="Arial"/>
                      </a:endParaRPr>
                    </a:p>
                    <a:p>
                      <a:pPr algn="just">
                        <a:lnSpc>
                          <a:spcPct val="115000"/>
                        </a:lnSpc>
                        <a:spcAft>
                          <a:spcPts val="0"/>
                        </a:spcAft>
                      </a:pPr>
                      <a:r>
                        <a:rPr lang="es-MX" sz="1100" b="1" dirty="0">
                          <a:solidFill>
                            <a:srgbClr val="1C4587"/>
                          </a:solidFill>
                          <a:latin typeface="Century Gothic"/>
                          <a:ea typeface="Century Gothic"/>
                          <a:cs typeface="Century Gothic"/>
                        </a:rPr>
                        <a:t> </a:t>
                      </a:r>
                      <a:endParaRPr lang="es-MX" sz="1100" dirty="0">
                        <a:solidFill>
                          <a:srgbClr val="000000"/>
                        </a:solidFill>
                        <a:latin typeface="Arial"/>
                        <a:ea typeface="Arial"/>
                      </a:endParaRPr>
                    </a:p>
                    <a:p>
                      <a:pPr algn="just">
                        <a:lnSpc>
                          <a:spcPct val="115000"/>
                        </a:lnSpc>
                        <a:spcAft>
                          <a:spcPts val="0"/>
                        </a:spcAft>
                      </a:pPr>
                      <a:r>
                        <a:rPr lang="es-MX" sz="1100" b="1" dirty="0">
                          <a:solidFill>
                            <a:srgbClr val="1C4587"/>
                          </a:solidFill>
                          <a:latin typeface="Century Gothic"/>
                          <a:ea typeface="Century Gothic"/>
                          <a:cs typeface="Century Gothic"/>
                        </a:rPr>
                        <a:t> Todo lo que se va desarrollando a lo largo del proyecto,</a:t>
                      </a:r>
                      <a:endParaRPr lang="es-MX" sz="1100" dirty="0">
                        <a:solidFill>
                          <a:srgbClr val="000000"/>
                        </a:solidFill>
                        <a:latin typeface="Arial"/>
                        <a:ea typeface="Arial"/>
                      </a:endParaRPr>
                    </a:p>
                    <a:p>
                      <a:pPr algn="just">
                        <a:lnSpc>
                          <a:spcPct val="115000"/>
                        </a:lnSpc>
                        <a:spcAft>
                          <a:spcPts val="0"/>
                        </a:spcAft>
                      </a:pPr>
                      <a:r>
                        <a:rPr lang="es-MX" sz="1100" b="1" dirty="0">
                          <a:solidFill>
                            <a:srgbClr val="1C4587"/>
                          </a:solidFill>
                          <a:latin typeface="Century Gothic"/>
                          <a:ea typeface="Century Gothic"/>
                          <a:cs typeface="Century Gothic"/>
                        </a:rPr>
                        <a:t>¿Qué evidencias concretas de documentación estaría esperando, cuando trabajo de manera interdisciplinaria?</a:t>
                      </a:r>
                      <a:endParaRPr lang="es-MX" sz="1100" dirty="0">
                        <a:solidFill>
                          <a:srgbClr val="000000"/>
                        </a:solidFill>
                        <a:latin typeface="Arial"/>
                        <a:ea typeface="Arial"/>
                      </a:endParaRPr>
                    </a:p>
                    <a:p>
                      <a:pPr algn="just">
                        <a:lnSpc>
                          <a:spcPct val="115000"/>
                        </a:lnSpc>
                        <a:spcAft>
                          <a:spcPts val="0"/>
                        </a:spcAft>
                      </a:pPr>
                      <a:r>
                        <a:rPr lang="es-MX" sz="1100" b="1" dirty="0">
                          <a:solidFill>
                            <a:srgbClr val="1C4587"/>
                          </a:solidFill>
                          <a:latin typeface="Century Gothic"/>
                          <a:ea typeface="Century Gothic"/>
                          <a:cs typeface="Century Gothic"/>
                        </a:rPr>
                        <a:t> </a:t>
                      </a:r>
                      <a:r>
                        <a:rPr lang="es-MX" sz="1100" b="1" i="1" dirty="0">
                          <a:solidFill>
                            <a:srgbClr val="1C4587"/>
                          </a:solidFill>
                          <a:latin typeface="Century Gothic"/>
                          <a:ea typeface="Century Gothic"/>
                          <a:cs typeface="Century Gothic"/>
                        </a:rPr>
                        <a:t>Como fotos, glosarios, preguntas resúmenes, que van dan-</a:t>
                      </a:r>
                      <a:endParaRPr lang="es-MX" sz="1100" dirty="0">
                        <a:solidFill>
                          <a:srgbClr val="000000"/>
                        </a:solidFill>
                        <a:latin typeface="Arial"/>
                        <a:ea typeface="Arial"/>
                      </a:endParaRPr>
                    </a:p>
                    <a:p>
                      <a:pPr algn="just">
                        <a:lnSpc>
                          <a:spcPct val="115000"/>
                        </a:lnSpc>
                        <a:spcAft>
                          <a:spcPts val="0"/>
                        </a:spcAft>
                      </a:pPr>
                      <a:r>
                        <a:rPr lang="es-MX" sz="1100" b="1" i="1" dirty="0">
                          <a:solidFill>
                            <a:srgbClr val="1C4587"/>
                          </a:solidFill>
                          <a:latin typeface="Century Gothic"/>
                          <a:ea typeface="Century Gothic"/>
                          <a:cs typeface="Century Gothic"/>
                        </a:rPr>
                        <a:t>Do forma al proyecto y a conseguir el objetivo que se desea sobre lo que queremos que el alumno aprenda.</a:t>
                      </a:r>
                      <a:endParaRPr lang="es-MX" sz="1100" dirty="0">
                        <a:solidFill>
                          <a:srgbClr val="000000"/>
                        </a:solidFill>
                        <a:latin typeface="Arial"/>
                        <a:ea typeface="Arial"/>
                      </a:endParaRPr>
                    </a:p>
                    <a:p>
                      <a:pPr algn="just">
                        <a:lnSpc>
                          <a:spcPct val="115000"/>
                        </a:lnSpc>
                        <a:spcAft>
                          <a:spcPts val="0"/>
                        </a:spcAft>
                      </a:pPr>
                      <a:r>
                        <a:rPr lang="es-MX" sz="1100" b="1" dirty="0">
                          <a:solidFill>
                            <a:srgbClr val="1C4587"/>
                          </a:solidFill>
                          <a:latin typeface="Century Gothic"/>
                          <a:ea typeface="Century Gothic"/>
                          <a:cs typeface="Century Gothic"/>
                        </a:rPr>
                        <a:t>¿Cuál es la intención de documentar en un proyecto y quién lo debe hacer?</a:t>
                      </a:r>
                      <a:endParaRPr lang="es-MX" sz="1100" dirty="0">
                        <a:solidFill>
                          <a:srgbClr val="000000"/>
                        </a:solidFill>
                        <a:latin typeface="Arial"/>
                        <a:ea typeface="Arial"/>
                      </a:endParaRPr>
                    </a:p>
                    <a:p>
                      <a:pPr algn="just">
                        <a:lnSpc>
                          <a:spcPct val="115000"/>
                        </a:lnSpc>
                        <a:spcAft>
                          <a:spcPts val="0"/>
                        </a:spcAft>
                      </a:pPr>
                      <a:r>
                        <a:rPr lang="es-MX" sz="1100" b="1" dirty="0">
                          <a:solidFill>
                            <a:srgbClr val="1C4587"/>
                          </a:solidFill>
                          <a:latin typeface="Century Gothic"/>
                          <a:ea typeface="Century Gothic"/>
                          <a:cs typeface="Century Gothic"/>
                        </a:rPr>
                        <a:t>Verificar que se están cumpliendo los objetivos preestablecidos, y lo deben efectuar todos los involucrados en el mismo, los alumnos mediante su avance y los alumnos  través de la evaluación por etapas.</a:t>
                      </a:r>
                      <a:endParaRPr lang="es-MX" sz="1100" dirty="0">
                        <a:solidFill>
                          <a:srgbClr val="000000"/>
                        </a:solidFill>
                        <a:latin typeface="Arial"/>
                        <a:ea typeface="Arial"/>
                      </a:endParaRPr>
                    </a:p>
                    <a:p>
                      <a:pPr algn="just">
                        <a:lnSpc>
                          <a:spcPct val="115000"/>
                        </a:lnSpc>
                        <a:spcAft>
                          <a:spcPts val="0"/>
                        </a:spcAft>
                      </a:pPr>
                      <a:r>
                        <a:rPr lang="es-MX" sz="1100" b="1" dirty="0">
                          <a:solidFill>
                            <a:srgbClr val="1C4587"/>
                          </a:solidFill>
                          <a:latin typeface="Century Gothic"/>
                          <a:ea typeface="Century Gothic"/>
                          <a:cs typeface="Century Gothic"/>
                        </a:rPr>
                        <a:t> </a:t>
                      </a:r>
                      <a:endParaRPr lang="es-MX" sz="1100" dirty="0">
                        <a:solidFill>
                          <a:srgbClr val="000000"/>
                        </a:solidFill>
                        <a:latin typeface="Arial"/>
                        <a:ea typeface="Arial"/>
                      </a:endParaRPr>
                    </a:p>
                  </a:txBody>
                  <a:tcPr marL="22829" marR="22829" marT="22829" marB="22829">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8149959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1919536" y="1124745"/>
            <a:ext cx="8352928"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MX" b="1" dirty="0">
                <a:latin typeface="Arial" pitchFamily="34" charset="0"/>
                <a:ea typeface="Century Gothic" pitchFamily="34" charset="0"/>
                <a:cs typeface="Century Gothic" pitchFamily="34" charset="0"/>
              </a:rPr>
              <a:t>¿</a:t>
            </a:r>
            <a:r>
              <a:rPr lang="es-MX" sz="2000" b="1" dirty="0">
                <a:latin typeface="Arial" pitchFamily="34" charset="0"/>
                <a:ea typeface="Century Gothic" pitchFamily="34" charset="0"/>
                <a:cs typeface="Century Gothic" pitchFamily="34" charset="0"/>
              </a:rPr>
              <a:t>En qué debo poner atención, para saber si  es necesario hacer cambios en el  trabajo diario que ya realizo?</a:t>
            </a:r>
            <a:endParaRPr lang="es-MX" sz="2000" dirty="0">
              <a:latin typeface="Arial" pitchFamily="34" charset="0"/>
              <a:cs typeface="Arial" pitchFamily="34" charset="0"/>
            </a:endParaRPr>
          </a:p>
          <a:p>
            <a:pPr algn="just" eaLnBrk="0" fontAlgn="base" hangingPunct="0">
              <a:spcBef>
                <a:spcPct val="0"/>
              </a:spcBef>
              <a:spcAft>
                <a:spcPct val="0"/>
              </a:spcAft>
            </a:pPr>
            <a:r>
              <a:rPr lang="es-MX" sz="2000" b="1" dirty="0">
                <a:latin typeface="Arial" pitchFamily="34" charset="0"/>
                <a:ea typeface="Century Gothic" pitchFamily="34" charset="0"/>
                <a:cs typeface="Century Gothic" pitchFamily="34" charset="0"/>
              </a:rPr>
              <a:t>En las evidencias que se presenten a través de cada etapa, para corroborar que se están cumpliendo con los objetivos establecidos al inicio del proyecto.</a:t>
            </a:r>
            <a:endParaRPr lang="es-MX" sz="2000" dirty="0">
              <a:latin typeface="Arial" pitchFamily="34" charset="0"/>
              <a:cs typeface="Arial" pitchFamily="34" charset="0"/>
            </a:endParaRPr>
          </a:p>
          <a:p>
            <a:pPr algn="just" eaLnBrk="0" fontAlgn="base" hangingPunct="0">
              <a:spcBef>
                <a:spcPct val="0"/>
              </a:spcBef>
              <a:spcAft>
                <a:spcPct val="0"/>
              </a:spcAft>
            </a:pPr>
            <a:r>
              <a:rPr lang="es-MX" sz="2000" b="1" dirty="0">
                <a:latin typeface="Arial" pitchFamily="34" charset="0"/>
                <a:ea typeface="Century Gothic" pitchFamily="34" charset="0"/>
                <a:cs typeface="Century Gothic" pitchFamily="34" charset="0"/>
              </a:rPr>
              <a:t>¿Cómo beneficia al aprendizaje el trabajo interdisciplinario? </a:t>
            </a:r>
            <a:endParaRPr lang="es-MX" sz="2000" dirty="0">
              <a:latin typeface="Arial" pitchFamily="34" charset="0"/>
              <a:cs typeface="Arial" pitchFamily="34" charset="0"/>
            </a:endParaRPr>
          </a:p>
          <a:p>
            <a:pPr algn="just" eaLnBrk="0" fontAlgn="base" hangingPunct="0">
              <a:spcBef>
                <a:spcPct val="0"/>
              </a:spcBef>
              <a:spcAft>
                <a:spcPct val="0"/>
              </a:spcAft>
            </a:pPr>
            <a:r>
              <a:rPr lang="es-MX" sz="2000" b="1" dirty="0">
                <a:latin typeface="Arial" pitchFamily="34" charset="0"/>
                <a:ea typeface="Century Gothic" pitchFamily="34" charset="0"/>
                <a:cs typeface="Century Gothic" pitchFamily="34" charset="0"/>
              </a:rPr>
              <a:t>El alumno podría interesarse más en los contenidos, efectuando un trabajo que le interese y le llame la atención .</a:t>
            </a:r>
            <a:endParaRPr lang="es-MX" sz="2000" dirty="0">
              <a:latin typeface="Arial" pitchFamily="34" charset="0"/>
              <a:cs typeface="Arial" pitchFamily="34" charset="0"/>
            </a:endParaRPr>
          </a:p>
          <a:p>
            <a:pPr algn="just" eaLnBrk="0" fontAlgn="base" hangingPunct="0">
              <a:spcBef>
                <a:spcPct val="0"/>
              </a:spcBef>
              <a:spcAft>
                <a:spcPct val="0"/>
              </a:spcAft>
            </a:pPr>
            <a:r>
              <a:rPr lang="es-MX" sz="2000" b="1" dirty="0">
                <a:latin typeface="Arial" pitchFamily="34" charset="0"/>
                <a:ea typeface="Century Gothic" pitchFamily="34" charset="0"/>
                <a:cs typeface="Century Gothic" pitchFamily="34" charset="0"/>
              </a:rPr>
              <a:t>Se desarrollan muchas habilidades a la vez, se aprende a utilizar diversas fuentes de información</a:t>
            </a:r>
            <a:r>
              <a:rPr lang="es-MX" b="1" dirty="0">
                <a:latin typeface="Arial" pitchFamily="34" charset="0"/>
                <a:ea typeface="Century Gothic" pitchFamily="34" charset="0"/>
                <a:cs typeface="Century Gothic" pitchFamily="34" charset="0"/>
              </a:rPr>
              <a:t>.</a:t>
            </a:r>
            <a:endParaRPr lang="es-MX" sz="3200" dirty="0">
              <a:latin typeface="Arial" pitchFamily="34" charset="0"/>
              <a:cs typeface="Arial" pitchFamily="34" charset="0"/>
            </a:endParaRPr>
          </a:p>
        </p:txBody>
      </p:sp>
    </p:spTree>
    <p:extLst>
      <p:ext uri="{BB962C8B-B14F-4D97-AF65-F5344CB8AC3E}">
        <p14:creationId xmlns:p14="http://schemas.microsoft.com/office/powerpoint/2010/main" xmlns="" val="9626728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2495600" y="487706"/>
            <a:ext cx="7416824" cy="44319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MX" sz="1600" b="1" dirty="0">
                <a:solidFill>
                  <a:srgbClr val="CC4125"/>
                </a:solidFill>
                <a:latin typeface="Arial" pitchFamily="34" charset="0"/>
                <a:ea typeface="Century Gothic" pitchFamily="34" charset="0"/>
                <a:cs typeface="Century Gothic" pitchFamily="34" charset="0"/>
              </a:rPr>
              <a:t>El equipo heterogéneo:</a:t>
            </a:r>
            <a:endParaRPr lang="es-MX" sz="1600" dirty="0">
              <a:latin typeface="Arial" pitchFamily="34" charset="0"/>
              <a:cs typeface="Arial" pitchFamily="34" charset="0"/>
            </a:endParaRPr>
          </a:p>
          <a:p>
            <a:pPr eaLnBrk="0" fontAlgn="base" hangingPunct="0">
              <a:spcBef>
                <a:spcPct val="0"/>
              </a:spcBef>
              <a:spcAft>
                <a:spcPct val="0"/>
              </a:spcAft>
              <a:buFontTx/>
              <a:buAutoNum type="arabicPeriod"/>
            </a:pPr>
            <a:r>
              <a:rPr lang="es-MX" sz="1600" dirty="0">
                <a:latin typeface="Arial" pitchFamily="34" charset="0"/>
                <a:ea typeface="Century Gothic" pitchFamily="34" charset="0"/>
                <a:cs typeface="Century Gothic" pitchFamily="34" charset="0"/>
              </a:rPr>
              <a:t>Revisa  el análisis de cada Experiencia Exitosa elegida. </a:t>
            </a:r>
            <a:endParaRPr lang="es-MX" sz="1600" dirty="0">
              <a:latin typeface="Arial" pitchFamily="34" charset="0"/>
              <a:cs typeface="Arial" pitchFamily="34" charset="0"/>
            </a:endParaRPr>
          </a:p>
          <a:p>
            <a:pPr eaLnBrk="0" fontAlgn="base" hangingPunct="0">
              <a:spcBef>
                <a:spcPct val="0"/>
              </a:spcBef>
              <a:spcAft>
                <a:spcPct val="0"/>
              </a:spcAft>
              <a:buFontTx/>
              <a:buAutoNum type="arabicPeriod"/>
            </a:pPr>
            <a:r>
              <a:rPr lang="es-MX" sz="1600" dirty="0">
                <a:latin typeface="Arial" pitchFamily="34" charset="0"/>
                <a:ea typeface="Century Gothic" pitchFamily="34" charset="0"/>
                <a:cs typeface="Century Gothic" pitchFamily="34" charset="0"/>
              </a:rPr>
              <a:t>Reflexiona, acuerda y lleva a cabo, </a:t>
            </a:r>
            <a:r>
              <a:rPr lang="es-MX" sz="1600" b="1" dirty="0">
                <a:solidFill>
                  <a:srgbClr val="1155CC"/>
                </a:solidFill>
                <a:latin typeface="Arial" pitchFamily="34" charset="0"/>
                <a:ea typeface="Century Gothic" pitchFamily="34" charset="0"/>
                <a:cs typeface="Century Gothic" pitchFamily="34" charset="0"/>
              </a:rPr>
              <a:t>a manera de resumen</a:t>
            </a:r>
            <a:r>
              <a:rPr lang="es-MX" sz="1600" dirty="0">
                <a:latin typeface="Arial" pitchFamily="34" charset="0"/>
                <a:ea typeface="Century Gothic" pitchFamily="34" charset="0"/>
                <a:cs typeface="Century Gothic" pitchFamily="34" charset="0"/>
              </a:rPr>
              <a:t>, el registro de los puntos de todas las Experiencias Exitosas analizadas, que se</a:t>
            </a:r>
            <a:r>
              <a:rPr lang="es-MX" sz="1600" dirty="0">
                <a:solidFill>
                  <a:srgbClr val="3D85C6"/>
                </a:solidFill>
                <a:latin typeface="Arial" pitchFamily="34" charset="0"/>
                <a:ea typeface="Century Gothic" pitchFamily="34" charset="0"/>
                <a:cs typeface="Century Gothic" pitchFamily="34" charset="0"/>
              </a:rPr>
              <a:t> </a:t>
            </a:r>
            <a:r>
              <a:rPr lang="es-MX" sz="1600" b="1" dirty="0">
                <a:solidFill>
                  <a:srgbClr val="1155CC"/>
                </a:solidFill>
                <a:latin typeface="Arial" pitchFamily="34" charset="0"/>
                <a:ea typeface="Century Gothic" pitchFamily="34" charset="0"/>
                <a:cs typeface="Century Gothic" pitchFamily="34" charset="0"/>
              </a:rPr>
              <a:t>podrían tomar en cuenta para el propio proyecto</a:t>
            </a:r>
            <a:r>
              <a:rPr lang="es-MX" sz="1600" dirty="0">
                <a:solidFill>
                  <a:srgbClr val="1155CC"/>
                </a:solidFill>
                <a:latin typeface="Arial" pitchFamily="34" charset="0"/>
                <a:ea typeface="Century Gothic" pitchFamily="34" charset="0"/>
                <a:cs typeface="Century Gothic" pitchFamily="34" charset="0"/>
              </a:rPr>
              <a:t>.</a:t>
            </a:r>
            <a:endParaRPr lang="es-MX" sz="1600" dirty="0">
              <a:latin typeface="Arial" pitchFamily="34" charset="0"/>
              <a:cs typeface="Arial" pitchFamily="34" charset="0"/>
            </a:endParaRPr>
          </a:p>
          <a:p>
            <a:pPr eaLnBrk="0" fontAlgn="base" hangingPunct="0">
              <a:spcBef>
                <a:spcPct val="0"/>
              </a:spcBef>
              <a:spcAft>
                <a:spcPct val="0"/>
              </a:spcAft>
              <a:buFontTx/>
              <a:buAutoNum type="arabicPeriod"/>
            </a:pPr>
            <a:r>
              <a:rPr lang="es-MX" sz="1600" dirty="0">
                <a:solidFill>
                  <a:srgbClr val="000000"/>
                </a:solidFill>
                <a:latin typeface="Arial" pitchFamily="34" charset="0"/>
                <a:ea typeface="Century Gothic" pitchFamily="34" charset="0"/>
                <a:cs typeface="Century Gothic" pitchFamily="34" charset="0"/>
              </a:rPr>
              <a:t>Al terminar el </a:t>
            </a:r>
            <a:r>
              <a:rPr lang="es-MX" sz="1600" b="1" dirty="0">
                <a:solidFill>
                  <a:srgbClr val="1155CC"/>
                </a:solidFill>
                <a:latin typeface="Arial" pitchFamily="34" charset="0"/>
                <a:ea typeface="Century Gothic" pitchFamily="34" charset="0"/>
                <a:cs typeface="Century Gothic" pitchFamily="34" charset="0"/>
              </a:rPr>
              <a:t>Resumen</a:t>
            </a:r>
            <a:r>
              <a:rPr lang="es-MX" sz="1600" dirty="0">
                <a:solidFill>
                  <a:srgbClr val="000000"/>
                </a:solidFill>
                <a:latin typeface="Arial" pitchFamily="34" charset="0"/>
                <a:ea typeface="Century Gothic" pitchFamily="34" charset="0"/>
                <a:cs typeface="Century Gothic" pitchFamily="34" charset="0"/>
              </a:rPr>
              <a:t>, revisa y reflexiona sobre lo anotado</a:t>
            </a:r>
            <a:r>
              <a:rPr lang="es-MX" sz="1600" b="1" dirty="0">
                <a:solidFill>
                  <a:srgbClr val="0EB1A9"/>
                </a:solidFill>
                <a:latin typeface="Arial" pitchFamily="34" charset="0"/>
                <a:ea typeface="Century Gothic" pitchFamily="34" charset="0"/>
                <a:cs typeface="Century Gothic" pitchFamily="34" charset="0"/>
              </a:rPr>
              <a:t>, </a:t>
            </a:r>
            <a:r>
              <a:rPr lang="es-MX" sz="1600" dirty="0">
                <a:solidFill>
                  <a:srgbClr val="000000"/>
                </a:solidFill>
                <a:latin typeface="Arial" pitchFamily="34" charset="0"/>
                <a:ea typeface="Century Gothic" pitchFamily="34" charset="0"/>
                <a:cs typeface="Century Gothic" pitchFamily="34" charset="0"/>
              </a:rPr>
              <a:t> acuerda aquello que </a:t>
            </a:r>
            <a:r>
              <a:rPr lang="es-MX" sz="1600" b="1" dirty="0">
                <a:solidFill>
                  <a:srgbClr val="1155CC"/>
                </a:solidFill>
                <a:latin typeface="Arial" pitchFamily="34" charset="0"/>
                <a:ea typeface="Century Gothic" pitchFamily="34" charset="0"/>
                <a:cs typeface="Century Gothic" pitchFamily="34" charset="0"/>
              </a:rPr>
              <a:t>será tomado en cuenta</a:t>
            </a:r>
            <a:r>
              <a:rPr lang="es-MX" sz="1600" dirty="0">
                <a:solidFill>
                  <a:srgbClr val="000000"/>
                </a:solidFill>
                <a:latin typeface="Arial" pitchFamily="34" charset="0"/>
                <a:ea typeface="Century Gothic" pitchFamily="34" charset="0"/>
                <a:cs typeface="Century Gothic" pitchFamily="34" charset="0"/>
              </a:rPr>
              <a:t>  en la construcción del propio proyecto y  lo </a:t>
            </a:r>
            <a:r>
              <a:rPr lang="es-MX" sz="1600" b="1" dirty="0">
                <a:solidFill>
                  <a:srgbClr val="1155CC"/>
                </a:solidFill>
                <a:latin typeface="Arial" pitchFamily="34" charset="0"/>
                <a:ea typeface="Century Gothic" pitchFamily="34" charset="0"/>
                <a:cs typeface="Century Gothic" pitchFamily="34" charset="0"/>
              </a:rPr>
              <a:t>señala</a:t>
            </a:r>
            <a:r>
              <a:rPr lang="es-MX" sz="1600" dirty="0">
                <a:solidFill>
                  <a:srgbClr val="1155CC"/>
                </a:solidFill>
                <a:latin typeface="Arial" pitchFamily="34" charset="0"/>
                <a:ea typeface="Century Gothic" pitchFamily="34" charset="0"/>
                <a:cs typeface="Century Gothic" pitchFamily="34" charset="0"/>
              </a:rPr>
              <a:t> </a:t>
            </a:r>
            <a:r>
              <a:rPr lang="es-MX" sz="1600" dirty="0">
                <a:solidFill>
                  <a:srgbClr val="000000"/>
                </a:solidFill>
                <a:latin typeface="Arial" pitchFamily="34" charset="0"/>
                <a:ea typeface="Century Gothic" pitchFamily="34" charset="0"/>
                <a:cs typeface="Century Gothic" pitchFamily="34" charset="0"/>
              </a:rPr>
              <a:t>de alguna manera.</a:t>
            </a:r>
            <a:r>
              <a:rPr lang="es-MX" sz="1600" dirty="0">
                <a:latin typeface="Arial" pitchFamily="34" charset="0"/>
                <a:cs typeface="Arial" pitchFamily="34" charset="0"/>
              </a:rPr>
              <a:t> </a:t>
            </a:r>
          </a:p>
          <a:p>
            <a:pPr eaLnBrk="0" fontAlgn="base" hangingPunct="0">
              <a:spcBef>
                <a:spcPct val="0"/>
              </a:spcBef>
              <a:spcAft>
                <a:spcPct val="0"/>
              </a:spcAft>
              <a:buFontTx/>
              <a:buAutoNum type="arabicPeriod"/>
            </a:pPr>
            <a:r>
              <a:rPr lang="es-MX" sz="1600" b="1" dirty="0">
                <a:solidFill>
                  <a:srgbClr val="1155CC"/>
                </a:solidFill>
                <a:latin typeface="Arial" pitchFamily="34" charset="0"/>
                <a:ea typeface="Century Gothic" pitchFamily="34" charset="0"/>
                <a:cs typeface="Century Gothic" pitchFamily="34" charset="0"/>
              </a:rPr>
              <a:t>Nombre de los  proyectos revisados:</a:t>
            </a:r>
            <a:endParaRPr lang="es-MX" sz="1600" dirty="0">
              <a:latin typeface="Arial" pitchFamily="34" charset="0"/>
              <a:cs typeface="Arial" pitchFamily="34" charset="0"/>
            </a:endParaRPr>
          </a:p>
          <a:p>
            <a:pPr eaLnBrk="0" fontAlgn="base" hangingPunct="0">
              <a:spcBef>
                <a:spcPct val="0"/>
              </a:spcBef>
              <a:spcAft>
                <a:spcPct val="0"/>
              </a:spcAft>
              <a:buFontTx/>
              <a:buChar char="•"/>
            </a:pPr>
            <a:r>
              <a:rPr lang="es-MX" sz="1600" dirty="0">
                <a:solidFill>
                  <a:srgbClr val="000000"/>
                </a:solidFill>
                <a:latin typeface="Arial" pitchFamily="34" charset="0"/>
                <a:ea typeface="Century Gothic" pitchFamily="34" charset="0"/>
                <a:cs typeface="Century Gothic" pitchFamily="34" charset="0"/>
              </a:rPr>
              <a:t>Estado estructura funciones y diversidad.</a:t>
            </a:r>
            <a:endParaRPr lang="es-MX" sz="1600" dirty="0">
              <a:latin typeface="Arial" pitchFamily="34" charset="0"/>
              <a:cs typeface="Arial" pitchFamily="34" charset="0"/>
            </a:endParaRPr>
          </a:p>
          <a:p>
            <a:pPr eaLnBrk="0" fontAlgn="base" hangingPunct="0">
              <a:spcBef>
                <a:spcPct val="0"/>
              </a:spcBef>
              <a:spcAft>
                <a:spcPct val="0"/>
              </a:spcAft>
            </a:pPr>
            <a:r>
              <a:rPr lang="es-MX" sz="1600" dirty="0">
                <a:latin typeface="Arial" pitchFamily="34" charset="0"/>
                <a:ea typeface="Century Gothic" pitchFamily="34" charset="0"/>
                <a:cs typeface="Century Gothic" pitchFamily="34" charset="0"/>
              </a:rPr>
              <a:t>b.  Escalas de poder y actores políticos en la conformación del espacio de los organismos supranacionales a las organizaciones sociales locales.</a:t>
            </a:r>
            <a:r>
              <a:rPr lang="es-MX" sz="1600" b="1" dirty="0">
                <a:solidFill>
                  <a:srgbClr val="1155CC"/>
                </a:solidFill>
                <a:latin typeface="Arial" pitchFamily="34" charset="0"/>
                <a:ea typeface="Century Gothic" pitchFamily="34" charset="0"/>
                <a:cs typeface="Century Gothic" pitchFamily="34" charset="0"/>
              </a:rPr>
              <a:t> </a:t>
            </a:r>
            <a:endParaRPr lang="es-MX" sz="1600" dirty="0">
              <a:latin typeface="Arial" pitchFamily="34" charset="0"/>
              <a:cs typeface="Arial" pitchFamily="34" charset="0"/>
            </a:endParaRPr>
          </a:p>
          <a:p>
            <a:pPr eaLnBrk="0" fontAlgn="base" hangingPunct="0">
              <a:spcBef>
                <a:spcPct val="0"/>
              </a:spcBef>
              <a:spcAft>
                <a:spcPct val="0"/>
              </a:spcAft>
            </a:pPr>
            <a:r>
              <a:rPr lang="es-MX" sz="1600" b="1" dirty="0">
                <a:solidFill>
                  <a:srgbClr val="1155CC"/>
                </a:solidFill>
                <a:latin typeface="Arial" pitchFamily="34" charset="0"/>
                <a:ea typeface="Century Gothic" pitchFamily="34" charset="0"/>
                <a:cs typeface="Century Gothic" pitchFamily="34" charset="0"/>
              </a:rPr>
              <a:t>c. </a:t>
            </a:r>
            <a:r>
              <a:rPr lang="es-MX" sz="1600" dirty="0">
                <a:solidFill>
                  <a:srgbClr val="000000"/>
                </a:solidFill>
                <a:latin typeface="Arial" pitchFamily="34" charset="0"/>
                <a:ea typeface="Century Gothic" pitchFamily="34" charset="0"/>
                <a:cs typeface="Century Gothic" pitchFamily="34" charset="0"/>
              </a:rPr>
              <a:t>Película Argentina sobre la lluvia</a:t>
            </a:r>
            <a:endParaRPr lang="es-MX" sz="1600" dirty="0">
              <a:latin typeface="Arial" pitchFamily="34" charset="0"/>
              <a:cs typeface="Arial" pitchFamily="34" charset="0"/>
            </a:endParaRPr>
          </a:p>
          <a:p>
            <a:pPr eaLnBrk="0" fontAlgn="base" hangingPunct="0">
              <a:spcBef>
                <a:spcPct val="0"/>
              </a:spcBef>
              <a:spcAft>
                <a:spcPct val="0"/>
              </a:spcAft>
              <a:buFontTx/>
              <a:buChar char="•"/>
            </a:pPr>
            <a:r>
              <a:rPr lang="es-MX" sz="1600" b="1" dirty="0">
                <a:solidFill>
                  <a:srgbClr val="000000"/>
                </a:solidFill>
                <a:latin typeface="Arial" pitchFamily="34" charset="0"/>
                <a:ea typeface="Century Gothic" pitchFamily="34" charset="0"/>
                <a:cs typeface="Century Gothic" pitchFamily="34" charset="0"/>
              </a:rPr>
              <a:t>Contexto. </a:t>
            </a:r>
            <a:r>
              <a:rPr lang="es-MX" sz="1600" dirty="0">
                <a:solidFill>
                  <a:srgbClr val="000000"/>
                </a:solidFill>
                <a:latin typeface="Arial" pitchFamily="34" charset="0"/>
                <a:ea typeface="Century Gothic" pitchFamily="34" charset="0"/>
                <a:cs typeface="Century Gothic" pitchFamily="34" charset="0"/>
              </a:rPr>
              <a:t>Justifica las circunstancias o elementos de la realidad en la que se da el problema o propuesta.</a:t>
            </a:r>
            <a:endParaRPr lang="es-MX" sz="1600" dirty="0">
              <a:latin typeface="Arial" pitchFamily="34" charset="0"/>
              <a:cs typeface="Arial" pitchFamily="34" charset="0"/>
            </a:endParaRPr>
          </a:p>
          <a:p>
            <a:pPr eaLnBrk="0" fontAlgn="base" hangingPunct="0">
              <a:spcBef>
                <a:spcPct val="0"/>
              </a:spcBef>
              <a:spcAft>
                <a:spcPct val="0"/>
              </a:spcAft>
            </a:pPr>
            <a:r>
              <a:rPr lang="es-MX" sz="1600" b="1" dirty="0">
                <a:solidFill>
                  <a:srgbClr val="1155CC"/>
                </a:solidFill>
                <a:latin typeface="Arial" pitchFamily="34" charset="0"/>
                <a:ea typeface="Century Gothic" pitchFamily="34" charset="0"/>
                <a:cs typeface="Century Gothic" pitchFamily="34" charset="0"/>
              </a:rPr>
              <a:t>     Introducción y/o justificación del proyecto. </a:t>
            </a:r>
            <a:endParaRPr lang="es-MX" sz="1600" dirty="0">
              <a:latin typeface="Arial" pitchFamily="34" charset="0"/>
              <a:cs typeface="Arial" pitchFamily="34" charset="0"/>
            </a:endParaRPr>
          </a:p>
          <a:p>
            <a:pPr eaLnBrk="0" fontAlgn="base" hangingPunct="0">
              <a:spcBef>
                <a:spcPct val="0"/>
              </a:spcBef>
              <a:spcAft>
                <a:spcPct val="0"/>
              </a:spcAft>
            </a:pPr>
            <a:endParaRPr lang="es-MX" dirty="0">
              <a:latin typeface="Arial" pitchFamily="34" charset="0"/>
              <a:cs typeface="Arial" pitchFamily="34" charset="0"/>
            </a:endParaRPr>
          </a:p>
        </p:txBody>
      </p:sp>
    </p:spTree>
    <p:extLst>
      <p:ext uri="{BB962C8B-B14F-4D97-AF65-F5344CB8AC3E}">
        <p14:creationId xmlns:p14="http://schemas.microsoft.com/office/powerpoint/2010/main" xmlns="" val="2453712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xmlns="" val="1533789379"/>
              </p:ext>
            </p:extLst>
          </p:nvPr>
        </p:nvGraphicFramePr>
        <p:xfrm>
          <a:off x="3048000" y="1844824"/>
          <a:ext cx="6096000" cy="2448272"/>
        </p:xfrm>
        <a:graphic>
          <a:graphicData uri="http://schemas.openxmlformats.org/drawingml/2006/table">
            <a:tbl>
              <a:tblPr/>
              <a:tblGrid>
                <a:gridCol w="6096000"/>
              </a:tblGrid>
              <a:tr h="2448272">
                <a:tc>
                  <a:txBody>
                    <a:bodyPr/>
                    <a:lstStyle/>
                    <a:p>
                      <a:pPr marL="228600" marR="114300">
                        <a:lnSpc>
                          <a:spcPct val="115000"/>
                        </a:lnSpc>
                        <a:spcBef>
                          <a:spcPts val="370"/>
                        </a:spcBef>
                        <a:spcAft>
                          <a:spcPts val="0"/>
                        </a:spcAft>
                      </a:pPr>
                      <a:r>
                        <a:rPr lang="es-MX" sz="1800" dirty="0">
                          <a:solidFill>
                            <a:schemeClr val="tx1">
                              <a:lumMod val="85000"/>
                            </a:schemeClr>
                          </a:solidFill>
                          <a:latin typeface="Century Gothic"/>
                          <a:ea typeface="Century Gothic"/>
                          <a:cs typeface="Century Gothic"/>
                        </a:rPr>
                        <a:t>Para conocer la dinámica que tiene cualquier país del mundo es importante conocer como está estructurado y que función tiene cada uno de los elementos, para que posteriormente su pueda poder hacer una crítica  basada en conocimiento  y  poder hacer comparación con los distintos conflictos que se tienen en el planeta</a:t>
                      </a:r>
                      <a:r>
                        <a:rPr lang="es-MX" sz="800" dirty="0">
                          <a:solidFill>
                            <a:schemeClr val="tx1">
                              <a:lumMod val="85000"/>
                            </a:schemeClr>
                          </a:solidFill>
                          <a:latin typeface="Century Gothic"/>
                          <a:ea typeface="Century Gothic"/>
                          <a:cs typeface="Century Gothic"/>
                        </a:rPr>
                        <a:t>.</a:t>
                      </a:r>
                      <a:endParaRPr lang="es-MX" sz="800" dirty="0">
                        <a:solidFill>
                          <a:schemeClr val="tx1">
                            <a:lumMod val="85000"/>
                          </a:schemeClr>
                        </a:solidFill>
                        <a:latin typeface="Arial"/>
                        <a:ea typeface="Arial"/>
                      </a:endParaRPr>
                    </a:p>
                  </a:txBody>
                  <a:tcPr marL="44464" marR="44464" marT="44464" marB="44464">
                    <a:lnL w="12700" cap="flat" cmpd="sng" algn="ctr">
                      <a:solidFill>
                        <a:srgbClr val="A4C2F4"/>
                      </a:solidFill>
                      <a:prstDash val="solid"/>
                      <a:round/>
                      <a:headEnd type="none" w="med" len="med"/>
                      <a:tailEnd type="none" w="med" len="med"/>
                    </a:lnL>
                    <a:lnR w="12700" cap="flat" cmpd="sng" algn="ctr">
                      <a:solidFill>
                        <a:srgbClr val="A4C2F4"/>
                      </a:solidFill>
                      <a:prstDash val="solid"/>
                      <a:round/>
                      <a:headEnd type="none" w="med" len="med"/>
                      <a:tailEnd type="none" w="med" len="med"/>
                    </a:lnR>
                    <a:lnT w="12700" cap="flat" cmpd="sng" algn="ctr">
                      <a:solidFill>
                        <a:srgbClr val="A4C2F4"/>
                      </a:solidFill>
                      <a:prstDash val="solid"/>
                      <a:round/>
                      <a:headEnd type="none" w="med" len="med"/>
                      <a:tailEnd type="none" w="med" len="med"/>
                    </a:lnT>
                    <a:lnB w="12700" cap="flat" cmpd="sng" algn="ctr">
                      <a:solidFill>
                        <a:srgbClr val="A4C2F4"/>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4059519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1 Tabla"/>
          <p:cNvGraphicFramePr>
            <a:graphicFrameLocks noGrp="1"/>
          </p:cNvGraphicFramePr>
          <p:nvPr>
            <p:extLst>
              <p:ext uri="{D42A27DB-BD31-4B8C-83A1-F6EECF244321}">
                <p14:modId xmlns:p14="http://schemas.microsoft.com/office/powerpoint/2010/main" xmlns="" val="3292715813"/>
              </p:ext>
            </p:extLst>
          </p:nvPr>
        </p:nvGraphicFramePr>
        <p:xfrm>
          <a:off x="1246560" y="4349150"/>
          <a:ext cx="7704856" cy="1559073"/>
        </p:xfrm>
        <a:graphic>
          <a:graphicData uri="http://schemas.openxmlformats.org/drawingml/2006/table">
            <a:tbl>
              <a:tblPr/>
              <a:tblGrid>
                <a:gridCol w="2797401"/>
                <a:gridCol w="4907455"/>
              </a:tblGrid>
              <a:tr h="898882">
                <a:tc>
                  <a:txBody>
                    <a:bodyPr/>
                    <a:lstStyle/>
                    <a:p>
                      <a:pPr>
                        <a:lnSpc>
                          <a:spcPct val="115000"/>
                        </a:lnSpc>
                        <a:spcAft>
                          <a:spcPts val="0"/>
                        </a:spcAft>
                      </a:pPr>
                      <a:r>
                        <a:rPr lang="es-MX" sz="800" b="1" dirty="0">
                          <a:solidFill>
                            <a:srgbClr val="000000"/>
                          </a:solidFill>
                          <a:latin typeface="Century Gothic"/>
                          <a:ea typeface="Century Gothic"/>
                          <a:cs typeface="Century Gothic"/>
                        </a:rPr>
                        <a:t>3</a:t>
                      </a:r>
                      <a:r>
                        <a:rPr lang="es-MX" sz="800" b="1" dirty="0" smtClean="0">
                          <a:solidFill>
                            <a:srgbClr val="000000"/>
                          </a:solidFill>
                          <a:latin typeface="Century Gothic"/>
                          <a:ea typeface="Century Gothic"/>
                          <a:cs typeface="Century Gothic"/>
                        </a:rPr>
                        <a:t>. </a:t>
                      </a:r>
                      <a:r>
                        <a:rPr lang="es-MX" sz="800" b="1" dirty="0">
                          <a:solidFill>
                            <a:srgbClr val="000000"/>
                          </a:solidFill>
                          <a:latin typeface="Century Gothic"/>
                          <a:ea typeface="Century Gothic"/>
                          <a:cs typeface="Century Gothic"/>
                        </a:rPr>
                        <a:t>Evaluación.</a:t>
                      </a:r>
                      <a:endParaRPr lang="es-MX" sz="800" dirty="0">
                        <a:solidFill>
                          <a:srgbClr val="000000"/>
                        </a:solidFill>
                        <a:latin typeface="Arial"/>
                        <a:ea typeface="Arial"/>
                      </a:endParaRPr>
                    </a:p>
                    <a:p>
                      <a:pPr>
                        <a:lnSpc>
                          <a:spcPct val="115000"/>
                        </a:lnSpc>
                        <a:spcAft>
                          <a:spcPts val="0"/>
                        </a:spcAft>
                      </a:pPr>
                      <a:r>
                        <a:rPr lang="es-MX" sz="800" dirty="0">
                          <a:solidFill>
                            <a:srgbClr val="000000"/>
                          </a:solidFill>
                          <a:latin typeface="Century Gothic"/>
                          <a:ea typeface="Century Gothic"/>
                          <a:cs typeface="Century Gothic"/>
                        </a:rPr>
                        <a:t>    Productos /evidencias</a:t>
                      </a:r>
                      <a:endParaRPr lang="es-MX" sz="800" dirty="0">
                        <a:solidFill>
                          <a:srgbClr val="000000"/>
                        </a:solidFill>
                        <a:latin typeface="Arial"/>
                        <a:ea typeface="Arial"/>
                      </a:endParaRPr>
                    </a:p>
                    <a:p>
                      <a:pPr>
                        <a:lnSpc>
                          <a:spcPct val="115000"/>
                        </a:lnSpc>
                        <a:spcAft>
                          <a:spcPts val="0"/>
                        </a:spcAft>
                      </a:pPr>
                      <a:r>
                        <a:rPr lang="es-MX" sz="800" dirty="0">
                          <a:solidFill>
                            <a:srgbClr val="000000"/>
                          </a:solidFill>
                          <a:latin typeface="Century Gothic"/>
                          <a:ea typeface="Century Gothic"/>
                          <a:cs typeface="Century Gothic"/>
                        </a:rPr>
                        <a:t>    de aprendizaje, que</a:t>
                      </a:r>
                      <a:endParaRPr lang="es-MX" sz="800" dirty="0">
                        <a:solidFill>
                          <a:srgbClr val="000000"/>
                        </a:solidFill>
                        <a:latin typeface="Arial"/>
                        <a:ea typeface="Arial"/>
                      </a:endParaRPr>
                    </a:p>
                    <a:p>
                      <a:pPr>
                        <a:lnSpc>
                          <a:spcPct val="115000"/>
                        </a:lnSpc>
                        <a:spcAft>
                          <a:spcPts val="0"/>
                        </a:spcAft>
                      </a:pPr>
                      <a:r>
                        <a:rPr lang="es-MX" sz="800" dirty="0">
                          <a:solidFill>
                            <a:srgbClr val="000000"/>
                          </a:solidFill>
                          <a:latin typeface="Century Gothic"/>
                          <a:ea typeface="Century Gothic"/>
                          <a:cs typeface="Century Gothic"/>
                        </a:rPr>
                        <a:t>    demuestran el avance </a:t>
                      </a:r>
                      <a:endParaRPr lang="es-MX" sz="800" dirty="0">
                        <a:solidFill>
                          <a:srgbClr val="000000"/>
                        </a:solidFill>
                        <a:latin typeface="Arial"/>
                        <a:ea typeface="Arial"/>
                      </a:endParaRPr>
                    </a:p>
                    <a:p>
                      <a:pPr>
                        <a:lnSpc>
                          <a:spcPct val="115000"/>
                        </a:lnSpc>
                        <a:spcAft>
                          <a:spcPts val="0"/>
                        </a:spcAft>
                      </a:pPr>
                      <a:r>
                        <a:rPr lang="es-MX" sz="800" dirty="0">
                          <a:solidFill>
                            <a:srgbClr val="000000"/>
                          </a:solidFill>
                          <a:latin typeface="Century Gothic"/>
                          <a:ea typeface="Century Gothic"/>
                          <a:cs typeface="Century Gothic"/>
                        </a:rPr>
                        <a:t>    en el proceso y el logro</a:t>
                      </a:r>
                      <a:endParaRPr lang="es-MX" sz="800" dirty="0">
                        <a:solidFill>
                          <a:srgbClr val="000000"/>
                        </a:solidFill>
                        <a:latin typeface="Arial"/>
                        <a:ea typeface="Arial"/>
                      </a:endParaRPr>
                    </a:p>
                    <a:p>
                      <a:pPr>
                        <a:lnSpc>
                          <a:spcPct val="115000"/>
                        </a:lnSpc>
                        <a:spcAft>
                          <a:spcPts val="0"/>
                        </a:spcAft>
                      </a:pPr>
                      <a:r>
                        <a:rPr lang="es-MX" sz="800" dirty="0">
                          <a:solidFill>
                            <a:srgbClr val="000000"/>
                          </a:solidFill>
                          <a:latin typeface="Century Gothic"/>
                          <a:ea typeface="Century Gothic"/>
                          <a:cs typeface="Century Gothic"/>
                        </a:rPr>
                        <a:t>    del objetivo   propuesto.</a:t>
                      </a:r>
                      <a:endParaRPr lang="es-MX" sz="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nSpc>
                          <a:spcPct val="115000"/>
                        </a:lnSpc>
                        <a:spcAft>
                          <a:spcPts val="0"/>
                        </a:spcAft>
                      </a:pPr>
                      <a:r>
                        <a:rPr lang="es-MX" sz="800">
                          <a:solidFill>
                            <a:srgbClr val="000000"/>
                          </a:solidFill>
                          <a:latin typeface="Century Gothic"/>
                          <a:ea typeface="Century Gothic"/>
                          <a:cs typeface="Century Gothic"/>
                        </a:rPr>
                        <a:t>Por medio de un organizador explicar las principales ideales que ha aprendido.</a:t>
                      </a:r>
                      <a:endParaRPr lang="es-MX" sz="80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8897">
                <a:tc>
                  <a:txBody>
                    <a:bodyPr/>
                    <a:lstStyle/>
                    <a:p>
                      <a:pPr>
                        <a:lnSpc>
                          <a:spcPct val="115000"/>
                        </a:lnSpc>
                        <a:spcAft>
                          <a:spcPts val="0"/>
                        </a:spcAft>
                      </a:pPr>
                      <a:r>
                        <a:rPr lang="es-MX" sz="800" b="1" dirty="0">
                          <a:solidFill>
                            <a:srgbClr val="000000"/>
                          </a:solidFill>
                          <a:latin typeface="Century Gothic"/>
                          <a:ea typeface="Century Gothic"/>
                          <a:cs typeface="Century Gothic"/>
                        </a:rPr>
                        <a:t>4</a:t>
                      </a:r>
                      <a:r>
                        <a:rPr lang="es-MX" sz="800" dirty="0" smtClean="0">
                          <a:solidFill>
                            <a:srgbClr val="000000"/>
                          </a:solidFill>
                          <a:latin typeface="Century Gothic"/>
                          <a:ea typeface="Century Gothic"/>
                          <a:cs typeface="Century Gothic"/>
                        </a:rPr>
                        <a:t>. </a:t>
                      </a:r>
                      <a:r>
                        <a:rPr lang="es-MX" sz="800" b="1" dirty="0">
                          <a:solidFill>
                            <a:srgbClr val="000000"/>
                          </a:solidFill>
                          <a:latin typeface="Century Gothic"/>
                          <a:ea typeface="Century Gothic"/>
                          <a:cs typeface="Century Gothic"/>
                        </a:rPr>
                        <a:t>Tipos y herramientas</a:t>
                      </a:r>
                      <a:r>
                        <a:rPr lang="es-MX" sz="800" dirty="0">
                          <a:solidFill>
                            <a:srgbClr val="000000"/>
                          </a:solidFill>
                          <a:latin typeface="Century Gothic"/>
                          <a:ea typeface="Century Gothic"/>
                          <a:cs typeface="Century Gothic"/>
                        </a:rPr>
                        <a:t> de</a:t>
                      </a:r>
                      <a:endParaRPr lang="es-MX" sz="800" dirty="0">
                        <a:solidFill>
                          <a:srgbClr val="000000"/>
                        </a:solidFill>
                        <a:latin typeface="Arial"/>
                        <a:ea typeface="Arial"/>
                      </a:endParaRPr>
                    </a:p>
                    <a:p>
                      <a:pPr>
                        <a:lnSpc>
                          <a:spcPct val="115000"/>
                        </a:lnSpc>
                        <a:spcAft>
                          <a:spcPts val="0"/>
                        </a:spcAft>
                      </a:pPr>
                      <a:r>
                        <a:rPr lang="es-MX" sz="800" dirty="0">
                          <a:solidFill>
                            <a:srgbClr val="000000"/>
                          </a:solidFill>
                          <a:latin typeface="Century Gothic"/>
                          <a:ea typeface="Century Gothic"/>
                          <a:cs typeface="Century Gothic"/>
                        </a:rPr>
                        <a:t>    evaluación.</a:t>
                      </a:r>
                      <a:endParaRPr lang="es-MX" sz="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nSpc>
                          <a:spcPct val="115000"/>
                        </a:lnSpc>
                        <a:spcAft>
                          <a:spcPts val="0"/>
                        </a:spcAft>
                      </a:pPr>
                      <a:r>
                        <a:rPr lang="es-MX" sz="800" dirty="0">
                          <a:solidFill>
                            <a:srgbClr val="000000"/>
                          </a:solidFill>
                          <a:latin typeface="Century Gothic"/>
                          <a:ea typeface="Century Gothic"/>
                          <a:cs typeface="Century Gothic"/>
                        </a:rPr>
                        <a:t>Por equipo un cuadro anotar sus opiniones en relación a lo aprendido individualmente.</a:t>
                      </a:r>
                      <a:endParaRPr lang="es-MX" sz="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2 Tabla"/>
          <p:cNvGraphicFramePr>
            <a:graphicFrameLocks noGrp="1"/>
          </p:cNvGraphicFramePr>
          <p:nvPr>
            <p:extLst>
              <p:ext uri="{D42A27DB-BD31-4B8C-83A1-F6EECF244321}">
                <p14:modId xmlns:p14="http://schemas.microsoft.com/office/powerpoint/2010/main" xmlns="" val="1231353574"/>
              </p:ext>
            </p:extLst>
          </p:nvPr>
        </p:nvGraphicFramePr>
        <p:xfrm>
          <a:off x="1246560" y="1573312"/>
          <a:ext cx="7704856" cy="2787903"/>
        </p:xfrm>
        <a:graphic>
          <a:graphicData uri="http://schemas.openxmlformats.org/drawingml/2006/table">
            <a:tbl>
              <a:tblPr/>
              <a:tblGrid>
                <a:gridCol w="2809615"/>
                <a:gridCol w="1274076"/>
                <a:gridCol w="1240723"/>
                <a:gridCol w="2380442"/>
              </a:tblGrid>
              <a:tr h="662786">
                <a:tc>
                  <a:txBody>
                    <a:bodyPr/>
                    <a:lstStyle/>
                    <a:p>
                      <a:pPr>
                        <a:lnSpc>
                          <a:spcPct val="115000"/>
                        </a:lnSpc>
                        <a:spcAft>
                          <a:spcPts val="0"/>
                        </a:spcAft>
                      </a:pPr>
                      <a:endParaRPr lang="es-MX" sz="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b="1">
                          <a:solidFill>
                            <a:srgbClr val="000000"/>
                          </a:solidFill>
                          <a:latin typeface="Century Gothic"/>
                          <a:ea typeface="Century Gothic"/>
                          <a:cs typeface="Century Gothic"/>
                        </a:rPr>
                        <a:t>Disciplina 1.</a:t>
                      </a:r>
                      <a:endParaRPr lang="es-MX" sz="80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MX" sz="800" b="1">
                          <a:solidFill>
                            <a:srgbClr val="000000"/>
                          </a:solidFill>
                          <a:latin typeface="Century Gothic"/>
                          <a:ea typeface="Century Gothic"/>
                          <a:cs typeface="Century Gothic"/>
                        </a:rPr>
                        <a:t>Disciplina 2.</a:t>
                      </a:r>
                      <a:endParaRPr lang="es-MX" sz="80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MX" sz="800" b="1">
                          <a:solidFill>
                            <a:srgbClr val="000000"/>
                          </a:solidFill>
                          <a:latin typeface="Century Gothic"/>
                          <a:ea typeface="Century Gothic"/>
                          <a:cs typeface="Century Gothic"/>
                        </a:rPr>
                        <a:t>Disciplina 3.</a:t>
                      </a:r>
                      <a:endParaRPr lang="es-MX" sz="80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r>
              <a:tr h="450121">
                <a:tc>
                  <a:txBody>
                    <a:bodyPr/>
                    <a:lstStyle/>
                    <a:p>
                      <a:pPr marL="275590" indent="-180340">
                        <a:lnSpc>
                          <a:spcPct val="115000"/>
                        </a:lnSpc>
                        <a:spcAft>
                          <a:spcPts val="0"/>
                        </a:spcAft>
                      </a:pPr>
                      <a:r>
                        <a:rPr lang="es-MX" sz="800" b="1">
                          <a:solidFill>
                            <a:srgbClr val="000000"/>
                          </a:solidFill>
                          <a:latin typeface="Century Gothic"/>
                          <a:ea typeface="Century Gothic"/>
                          <a:cs typeface="Century Gothic"/>
                        </a:rPr>
                        <a:t>1. Preguntar y cuestionar.</a:t>
                      </a:r>
                      <a:endParaRPr lang="es-MX" sz="800">
                        <a:solidFill>
                          <a:srgbClr val="000000"/>
                        </a:solidFill>
                        <a:latin typeface="Arial"/>
                        <a:ea typeface="Arial"/>
                      </a:endParaRPr>
                    </a:p>
                    <a:p>
                      <a:pPr marL="275590" indent="-180340">
                        <a:lnSpc>
                          <a:spcPct val="115000"/>
                        </a:lnSpc>
                        <a:spcAft>
                          <a:spcPts val="0"/>
                        </a:spcAft>
                      </a:pPr>
                      <a:r>
                        <a:rPr lang="es-MX" sz="800">
                          <a:solidFill>
                            <a:srgbClr val="000000"/>
                          </a:solidFill>
                          <a:latin typeface="Century Gothic"/>
                          <a:ea typeface="Century Gothic"/>
                          <a:cs typeface="Century Gothic"/>
                        </a:rPr>
                        <a:t>     Preguntas que dirigen la Investigación Interdisciplinaria.</a:t>
                      </a:r>
                      <a:endParaRPr lang="es-MX" sz="80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gridSpan="3">
                  <a:txBody>
                    <a:bodyPr/>
                    <a:lstStyle/>
                    <a:p>
                      <a:pPr>
                        <a:lnSpc>
                          <a:spcPct val="115000"/>
                        </a:lnSpc>
                        <a:spcAft>
                          <a:spcPts val="0"/>
                        </a:spcAft>
                      </a:pPr>
                      <a:r>
                        <a:rPr lang="es-MX" sz="800">
                          <a:solidFill>
                            <a:srgbClr val="000000"/>
                          </a:solidFill>
                          <a:latin typeface="Century Gothic"/>
                          <a:ea typeface="Century Gothic"/>
                          <a:cs typeface="Century Gothic"/>
                        </a:rPr>
                        <a:t>¿Cuáles fueron las bases para el desarrollo de la cultura Azteca en nuestro país en destacando los principales elementos que lo permitieron?</a:t>
                      </a:r>
                      <a:endParaRPr lang="es-MX" sz="800">
                        <a:solidFill>
                          <a:srgbClr val="000000"/>
                        </a:solidFill>
                        <a:latin typeface="Arial"/>
                        <a:ea typeface="Arial"/>
                      </a:endParaRPr>
                    </a:p>
                    <a:p>
                      <a:pPr>
                        <a:lnSpc>
                          <a:spcPct val="115000"/>
                        </a:lnSpc>
                        <a:spcAft>
                          <a:spcPts val="0"/>
                        </a:spcAft>
                      </a:pPr>
                      <a:r>
                        <a:rPr lang="es-MX" sz="800">
                          <a:solidFill>
                            <a:srgbClr val="000000"/>
                          </a:solidFill>
                          <a:latin typeface="Century Gothic"/>
                          <a:ea typeface="Century Gothic"/>
                          <a:cs typeface="Century Gothic"/>
                        </a:rPr>
                        <a:t>¿cuáles fueron los recursos que permitieron su establecimiento  que superficie fue ocupada cuantos personas la iniciaron y cuantos habitantes tenia en su esplendor?</a:t>
                      </a:r>
                      <a:endParaRPr lang="es-MX" sz="80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r>
              <a:tr h="1475357">
                <a:tc>
                  <a:txBody>
                    <a:bodyPr/>
                    <a:lstStyle/>
                    <a:p>
                      <a:pPr marL="275590" indent="-180340">
                        <a:lnSpc>
                          <a:spcPct val="115000"/>
                        </a:lnSpc>
                        <a:spcAft>
                          <a:spcPts val="0"/>
                        </a:spcAft>
                      </a:pPr>
                      <a:r>
                        <a:rPr lang="es-MX" sz="800" b="1">
                          <a:solidFill>
                            <a:srgbClr val="000000"/>
                          </a:solidFill>
                          <a:latin typeface="Century Gothic"/>
                          <a:ea typeface="Century Gothic"/>
                          <a:cs typeface="Century Gothic"/>
                        </a:rPr>
                        <a:t>2. Despertar el interés (detonar).</a:t>
                      </a:r>
                      <a:endParaRPr lang="es-MX" sz="800">
                        <a:solidFill>
                          <a:srgbClr val="000000"/>
                        </a:solidFill>
                        <a:latin typeface="Arial"/>
                        <a:ea typeface="Arial"/>
                      </a:endParaRPr>
                    </a:p>
                    <a:p>
                      <a:pPr marL="270510" indent="-180340">
                        <a:lnSpc>
                          <a:spcPct val="115000"/>
                        </a:lnSpc>
                        <a:spcAft>
                          <a:spcPts val="0"/>
                        </a:spcAft>
                      </a:pPr>
                      <a:r>
                        <a:rPr lang="es-MX" sz="800">
                          <a:solidFill>
                            <a:srgbClr val="000000"/>
                          </a:solidFill>
                          <a:latin typeface="Century Gothic"/>
                          <a:ea typeface="Century Gothic"/>
                          <a:cs typeface="Century Gothic"/>
                        </a:rPr>
                        <a:t>     Estrategias para involucrar a los estudiantes con la problemática planteada, en el salón de clase.</a:t>
                      </a:r>
                      <a:endParaRPr lang="es-MX" sz="80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gridSpan="3">
                  <a:txBody>
                    <a:bodyPr/>
                    <a:lstStyle/>
                    <a:p>
                      <a:pPr>
                        <a:lnSpc>
                          <a:spcPct val="115000"/>
                        </a:lnSpc>
                        <a:spcAft>
                          <a:spcPts val="0"/>
                        </a:spcAft>
                      </a:pPr>
                      <a:r>
                        <a:rPr lang="es-MX" sz="800" dirty="0">
                          <a:solidFill>
                            <a:srgbClr val="000000"/>
                          </a:solidFill>
                          <a:latin typeface="Century Gothic"/>
                          <a:ea typeface="Century Gothic"/>
                          <a:cs typeface="Century Gothic"/>
                        </a:rPr>
                        <a:t>¿Cuál fue el conflicto bélico más sangriento que se ha presentado en pleno siglo XXI?</a:t>
                      </a:r>
                      <a:endParaRPr lang="es-MX" sz="800" dirty="0">
                        <a:solidFill>
                          <a:srgbClr val="000000"/>
                        </a:solidFill>
                        <a:latin typeface="Arial"/>
                        <a:ea typeface="Arial"/>
                      </a:endParaRPr>
                    </a:p>
                    <a:p>
                      <a:pPr>
                        <a:lnSpc>
                          <a:spcPct val="115000"/>
                        </a:lnSpc>
                        <a:spcAft>
                          <a:spcPts val="0"/>
                        </a:spcAft>
                      </a:pPr>
                      <a:r>
                        <a:rPr lang="es-MX" sz="800" dirty="0">
                          <a:solidFill>
                            <a:srgbClr val="000000"/>
                          </a:solidFill>
                          <a:latin typeface="Century Gothic"/>
                          <a:ea typeface="Century Gothic"/>
                          <a:cs typeface="Century Gothic"/>
                        </a:rPr>
                        <a:t>¿Cuáles han sido las perdidas humanos por año, que número de personas han inmigrado hacia otras partes del mundo y cuáles han sido los países receptores .</a:t>
                      </a:r>
                      <a:endParaRPr lang="es-MX" sz="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r>
            </a:tbl>
          </a:graphicData>
        </a:graphic>
      </p:graphicFrame>
      <p:sp>
        <p:nvSpPr>
          <p:cNvPr id="7" name="Rectangle 1"/>
          <p:cNvSpPr>
            <a:spLocks noChangeArrowheads="1"/>
          </p:cNvSpPr>
          <p:nvPr/>
        </p:nvSpPr>
        <p:spPr bwMode="auto">
          <a:xfrm>
            <a:off x="1030536" y="1021156"/>
            <a:ext cx="7020255"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V. Esquema del proceso de construcción del proyecto por disciplinas.</a:t>
            </a:r>
            <a:endParaRPr kumimoji="0" lang="es-MX"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5935795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405681" y="630009"/>
          <a:ext cx="7560839" cy="5883468"/>
        </p:xfrm>
        <a:graphic>
          <a:graphicData uri="http://schemas.openxmlformats.org/drawingml/2006/table">
            <a:tbl>
              <a:tblPr/>
              <a:tblGrid>
                <a:gridCol w="2316910"/>
                <a:gridCol w="1460852"/>
                <a:gridCol w="1447511"/>
                <a:gridCol w="2335566"/>
              </a:tblGrid>
              <a:tr h="1011552">
                <a:tc>
                  <a:txBody>
                    <a:bodyPr/>
                    <a:lstStyle/>
                    <a:p>
                      <a:pPr algn="ctr">
                        <a:lnSpc>
                          <a:spcPct val="115000"/>
                        </a:lnSpc>
                        <a:spcAft>
                          <a:spcPts val="0"/>
                        </a:spcAft>
                      </a:pPr>
                      <a:r>
                        <a:rPr lang="es-MX" sz="1100" b="1" dirty="0">
                          <a:solidFill>
                            <a:srgbClr val="000000"/>
                          </a:solidFill>
                          <a:latin typeface="Century Gothic"/>
                          <a:ea typeface="Century Gothic"/>
                          <a:cs typeface="Century Gothic"/>
                        </a:rPr>
                        <a:t>Disciplinas:</a:t>
                      </a:r>
                      <a:endParaRPr lang="es-MX" sz="11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100" b="1" dirty="0">
                          <a:solidFill>
                            <a:srgbClr val="000000"/>
                          </a:solidFill>
                          <a:latin typeface="Century Gothic"/>
                          <a:ea typeface="Century Gothic"/>
                          <a:cs typeface="Century Gothic"/>
                        </a:rPr>
                        <a:t>Disciplina 1. ________________________</a:t>
                      </a:r>
                      <a:endParaRPr lang="es-MX" sz="11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MX" sz="1100" b="1">
                          <a:solidFill>
                            <a:srgbClr val="000000"/>
                          </a:solidFill>
                          <a:latin typeface="Century Gothic"/>
                          <a:ea typeface="Century Gothic"/>
                          <a:cs typeface="Century Gothic"/>
                        </a:rPr>
                        <a:t>Disciplina 2. _______________________</a:t>
                      </a:r>
                      <a:endParaRPr lang="es-MX" sz="110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MX" sz="1100" b="1">
                          <a:solidFill>
                            <a:srgbClr val="000000"/>
                          </a:solidFill>
                          <a:latin typeface="Century Gothic"/>
                          <a:ea typeface="Century Gothic"/>
                          <a:cs typeface="Century Gothic"/>
                        </a:rPr>
                        <a:t>Disciplina 3. _______________________</a:t>
                      </a:r>
                      <a:endParaRPr lang="es-MX" sz="110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r>
              <a:tr h="763890">
                <a:tc>
                  <a:txBody>
                    <a:bodyPr/>
                    <a:lstStyle/>
                    <a:p>
                      <a:pPr>
                        <a:lnSpc>
                          <a:spcPct val="115000"/>
                        </a:lnSpc>
                        <a:spcAft>
                          <a:spcPts val="0"/>
                        </a:spcAft>
                      </a:pPr>
                      <a:r>
                        <a:rPr lang="es-MX" sz="1100" b="1">
                          <a:solidFill>
                            <a:srgbClr val="000000"/>
                          </a:solidFill>
                          <a:latin typeface="Century Gothic"/>
                          <a:ea typeface="Century Gothic"/>
                          <a:cs typeface="Century Gothic"/>
                        </a:rPr>
                        <a:t>1. Contenidos / Temas</a:t>
                      </a:r>
                      <a:endParaRPr lang="es-MX" sz="1100">
                        <a:solidFill>
                          <a:srgbClr val="000000"/>
                        </a:solidFill>
                        <a:latin typeface="Arial"/>
                        <a:ea typeface="Arial"/>
                      </a:endParaRPr>
                    </a:p>
                    <a:p>
                      <a:pPr>
                        <a:lnSpc>
                          <a:spcPct val="115000"/>
                        </a:lnSpc>
                        <a:spcAft>
                          <a:spcPts val="0"/>
                        </a:spcAft>
                      </a:pPr>
                      <a:r>
                        <a:rPr lang="es-MX" sz="1100" b="1">
                          <a:solidFill>
                            <a:srgbClr val="000000"/>
                          </a:solidFill>
                          <a:latin typeface="Century Gothic"/>
                          <a:ea typeface="Century Gothic"/>
                          <a:cs typeface="Century Gothic"/>
                        </a:rPr>
                        <a:t>     involucrados.</a:t>
                      </a:r>
                      <a:endParaRPr lang="es-MX" sz="1100">
                        <a:solidFill>
                          <a:srgbClr val="000000"/>
                        </a:solidFill>
                        <a:latin typeface="Arial"/>
                        <a:ea typeface="Arial"/>
                      </a:endParaRPr>
                    </a:p>
                    <a:p>
                      <a:pPr marL="204470">
                        <a:lnSpc>
                          <a:spcPct val="115000"/>
                        </a:lnSpc>
                        <a:spcAft>
                          <a:spcPts val="0"/>
                        </a:spcAft>
                      </a:pPr>
                      <a:r>
                        <a:rPr lang="es-MX" sz="1100">
                          <a:solidFill>
                            <a:srgbClr val="000000"/>
                          </a:solidFill>
                          <a:latin typeface="Century Gothic"/>
                          <a:ea typeface="Century Gothic"/>
                          <a:cs typeface="Century Gothic"/>
                        </a:rPr>
                        <a:t>Temas y contenidos  del  programa, que se consideran.</a:t>
                      </a:r>
                      <a:endParaRPr lang="es-MX" sz="110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nSpc>
                          <a:spcPct val="115000"/>
                        </a:lnSpc>
                        <a:spcAft>
                          <a:spcPts val="0"/>
                        </a:spcAft>
                      </a:pPr>
                      <a:endParaRPr lang="es-MX" sz="1100" dirty="0">
                        <a:solidFill>
                          <a:srgbClr val="000000"/>
                        </a:solidFill>
                        <a:latin typeface="Century Gothic"/>
                        <a:ea typeface="Century Gothic"/>
                        <a:cs typeface="Century Gothic"/>
                      </a:endParaRPr>
                    </a:p>
                    <a:p>
                      <a:pPr>
                        <a:lnSpc>
                          <a:spcPct val="115000"/>
                        </a:lnSpc>
                        <a:spcAft>
                          <a:spcPts val="0"/>
                        </a:spcAft>
                      </a:pPr>
                      <a:r>
                        <a:rPr lang="es-MX" sz="1100" dirty="0">
                          <a:solidFill>
                            <a:srgbClr val="000000"/>
                          </a:solidFill>
                          <a:latin typeface="Century Gothic"/>
                          <a:ea typeface="Century Gothic"/>
                          <a:cs typeface="Century Gothic"/>
                        </a:rPr>
                        <a:t>Región del Medio Oriente y Asia central</a:t>
                      </a:r>
                      <a:endParaRPr lang="es-MX" sz="1100" dirty="0">
                        <a:solidFill>
                          <a:srgbClr val="000000"/>
                        </a:solidFill>
                        <a:latin typeface="Arial"/>
                        <a:ea typeface="Arial"/>
                      </a:endParaRPr>
                    </a:p>
                    <a:p>
                      <a:pPr>
                        <a:lnSpc>
                          <a:spcPct val="115000"/>
                        </a:lnSpc>
                        <a:spcAft>
                          <a:spcPts val="0"/>
                        </a:spcAft>
                      </a:pPr>
                      <a:r>
                        <a:rPr lang="es-MX" sz="1100" dirty="0">
                          <a:solidFill>
                            <a:srgbClr val="000000"/>
                          </a:solidFill>
                          <a:latin typeface="Century Gothic"/>
                          <a:ea typeface="Century Gothic"/>
                          <a:cs typeface="Century Gothic"/>
                        </a:rPr>
                        <a:t>Región de Europa del Este</a:t>
                      </a:r>
                      <a:endParaRPr lang="es-MX" sz="11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1100">
                        <a:solidFill>
                          <a:srgbClr val="000000"/>
                        </a:solidFill>
                        <a:latin typeface="Century Gothic"/>
                        <a:ea typeface="Century Gothic"/>
                        <a:cs typeface="Century Gothic"/>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1100">
                        <a:solidFill>
                          <a:srgbClr val="000000"/>
                        </a:solidFill>
                        <a:latin typeface="Century Gothic"/>
                        <a:ea typeface="Century Gothic"/>
                        <a:cs typeface="Century Gothic"/>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3844">
                <a:tc>
                  <a:txBody>
                    <a:bodyPr/>
                    <a:lstStyle/>
                    <a:p>
                      <a:pPr>
                        <a:lnSpc>
                          <a:spcPct val="115000"/>
                        </a:lnSpc>
                        <a:spcAft>
                          <a:spcPts val="0"/>
                        </a:spcAft>
                      </a:pPr>
                      <a:r>
                        <a:rPr lang="es-MX" sz="1100" b="1">
                          <a:solidFill>
                            <a:srgbClr val="000000"/>
                          </a:solidFill>
                          <a:latin typeface="Century Gothic"/>
                          <a:ea typeface="Century Gothic"/>
                          <a:cs typeface="Century Gothic"/>
                        </a:rPr>
                        <a:t>2. Conceptos clave,</a:t>
                      </a:r>
                      <a:endParaRPr lang="es-MX" sz="1100">
                        <a:solidFill>
                          <a:srgbClr val="000000"/>
                        </a:solidFill>
                        <a:latin typeface="Arial"/>
                        <a:ea typeface="Arial"/>
                      </a:endParaRPr>
                    </a:p>
                    <a:p>
                      <a:pPr>
                        <a:lnSpc>
                          <a:spcPct val="115000"/>
                        </a:lnSpc>
                        <a:spcAft>
                          <a:spcPts val="0"/>
                        </a:spcAft>
                      </a:pPr>
                      <a:r>
                        <a:rPr lang="es-MX" sz="1100" b="1">
                          <a:solidFill>
                            <a:srgbClr val="000000"/>
                          </a:solidFill>
                          <a:latin typeface="Century Gothic"/>
                          <a:ea typeface="Century Gothic"/>
                          <a:cs typeface="Century Gothic"/>
                        </a:rPr>
                        <a:t>     trascendentales.</a:t>
                      </a:r>
                      <a:endParaRPr lang="es-MX" sz="1100">
                        <a:solidFill>
                          <a:srgbClr val="000000"/>
                        </a:solidFill>
                        <a:latin typeface="Arial"/>
                        <a:ea typeface="Arial"/>
                      </a:endParaRPr>
                    </a:p>
                    <a:p>
                      <a:pPr marL="176530">
                        <a:lnSpc>
                          <a:spcPct val="115000"/>
                        </a:lnSpc>
                        <a:spcAft>
                          <a:spcPts val="0"/>
                        </a:spcAft>
                      </a:pPr>
                      <a:r>
                        <a:rPr lang="es-MX" sz="1100">
                          <a:solidFill>
                            <a:srgbClr val="000000"/>
                          </a:solidFill>
                          <a:latin typeface="Century Gothic"/>
                          <a:ea typeface="Century Gothic"/>
                          <a:cs typeface="Century Gothic"/>
                        </a:rPr>
                        <a:t>Conceptos básicos que surgen  del proyecto,  permiten la comprensión del mismo y  pueden ser transferibles a otros ámbitos.</a:t>
                      </a:r>
                      <a:endParaRPr lang="es-MX" sz="1100">
                        <a:solidFill>
                          <a:srgbClr val="000000"/>
                        </a:solidFill>
                        <a:latin typeface="Arial"/>
                        <a:ea typeface="Arial"/>
                      </a:endParaRPr>
                    </a:p>
                    <a:p>
                      <a:pPr marL="176530">
                        <a:lnSpc>
                          <a:spcPct val="115000"/>
                        </a:lnSpc>
                        <a:spcAft>
                          <a:spcPts val="0"/>
                        </a:spcAft>
                      </a:pPr>
                      <a:r>
                        <a:rPr lang="es-MX" sz="1100">
                          <a:solidFill>
                            <a:srgbClr val="000000"/>
                          </a:solidFill>
                          <a:latin typeface="Century Gothic"/>
                          <a:ea typeface="Century Gothic"/>
                          <a:cs typeface="Century Gothic"/>
                        </a:rPr>
                        <a:t>Se consideran parte de un  Glosario.</a:t>
                      </a:r>
                      <a:endParaRPr lang="es-MX" sz="110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nSpc>
                          <a:spcPct val="115000"/>
                        </a:lnSpc>
                        <a:spcAft>
                          <a:spcPts val="0"/>
                        </a:spcAft>
                      </a:pPr>
                      <a:r>
                        <a:rPr lang="es-MX" sz="1100" dirty="0">
                          <a:solidFill>
                            <a:srgbClr val="000000"/>
                          </a:solidFill>
                          <a:latin typeface="Century Gothic"/>
                          <a:ea typeface="Century Gothic"/>
                          <a:cs typeface="Century Gothic"/>
                        </a:rPr>
                        <a:t> Investigar en fuentes confiables de información  cuáles son las noticias más recientes con respecto a la Unión Europea</a:t>
                      </a:r>
                      <a:endParaRPr lang="es-MX" sz="11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100" dirty="0">
                          <a:solidFill>
                            <a:srgbClr val="000000"/>
                          </a:solidFill>
                          <a:latin typeface="Century Gothic"/>
                          <a:ea typeface="Century Gothic"/>
                          <a:cs typeface="Century Gothic"/>
                        </a:rPr>
                        <a:t>Comentar y compartir con el grupo porque están sucediendo estas transformaciones</a:t>
                      </a:r>
                      <a:endParaRPr lang="es-MX" sz="11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100">
                          <a:solidFill>
                            <a:srgbClr val="000000"/>
                          </a:solidFill>
                          <a:latin typeface="Century Gothic"/>
                          <a:ea typeface="Century Gothic"/>
                          <a:cs typeface="Century Gothic"/>
                        </a:rPr>
                        <a:t>Investigar ejemplos de organizaciones políticos.</a:t>
                      </a:r>
                      <a:endParaRPr lang="es-MX" sz="110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5290">
                <a:tc>
                  <a:txBody>
                    <a:bodyPr/>
                    <a:lstStyle/>
                    <a:p>
                      <a:pPr marL="204470" indent="-180975">
                        <a:lnSpc>
                          <a:spcPct val="115000"/>
                        </a:lnSpc>
                        <a:spcAft>
                          <a:spcPts val="0"/>
                        </a:spcAft>
                      </a:pPr>
                      <a:r>
                        <a:rPr lang="es-MX" sz="1100" b="1">
                          <a:solidFill>
                            <a:srgbClr val="000000"/>
                          </a:solidFill>
                          <a:latin typeface="Century Gothic"/>
                          <a:ea typeface="Century Gothic"/>
                          <a:cs typeface="Century Gothic"/>
                        </a:rPr>
                        <a:t>3. Objetivos o propósitos </a:t>
                      </a:r>
                      <a:r>
                        <a:rPr lang="es-MX" sz="1100">
                          <a:solidFill>
                            <a:srgbClr val="000000"/>
                          </a:solidFill>
                          <a:latin typeface="Century Gothic"/>
                          <a:ea typeface="Century Gothic"/>
                          <a:cs typeface="Century Gothic"/>
                        </a:rPr>
                        <a:t>alcanzados. </a:t>
                      </a:r>
                      <a:endParaRPr lang="es-MX" sz="110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nSpc>
                          <a:spcPct val="115000"/>
                        </a:lnSpc>
                        <a:spcAft>
                          <a:spcPts val="0"/>
                        </a:spcAft>
                      </a:pPr>
                      <a:r>
                        <a:rPr lang="es-MX" sz="1100">
                          <a:solidFill>
                            <a:srgbClr val="000000"/>
                          </a:solidFill>
                          <a:latin typeface="Century Gothic"/>
                          <a:ea typeface="Century Gothic"/>
                          <a:cs typeface="Century Gothic"/>
                        </a:rPr>
                        <a:t>Analiza las funciones y la diversidad del Estado.</a:t>
                      </a:r>
                      <a:endParaRPr lang="es-MX" sz="110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100" dirty="0">
                          <a:solidFill>
                            <a:srgbClr val="000000"/>
                          </a:solidFill>
                          <a:latin typeface="Century Gothic"/>
                          <a:ea typeface="Century Gothic"/>
                          <a:cs typeface="Century Gothic"/>
                        </a:rPr>
                        <a:t> Asumirá una actitud de reflexión ante los diversos conflictos políticos</a:t>
                      </a:r>
                      <a:endParaRPr lang="es-MX" sz="11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1100" dirty="0">
                        <a:solidFill>
                          <a:srgbClr val="000000"/>
                        </a:solidFill>
                        <a:latin typeface="Century Gothic"/>
                        <a:ea typeface="Century Gothic"/>
                        <a:cs typeface="Century Gothic"/>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7585" name="Rectangle 1"/>
          <p:cNvSpPr>
            <a:spLocks noChangeArrowheads="1"/>
          </p:cNvSpPr>
          <p:nvPr/>
        </p:nvSpPr>
        <p:spPr bwMode="auto">
          <a:xfrm>
            <a:off x="1919536" y="177228"/>
            <a:ext cx="6690934" cy="86177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s-MX" b="1" dirty="0">
                <a:solidFill>
                  <a:srgbClr val="000000"/>
                </a:solidFill>
                <a:latin typeface="Arial" pitchFamily="34" charset="0"/>
                <a:ea typeface="Century Gothic" pitchFamily="34" charset="0"/>
                <a:cs typeface="Century Gothic" pitchFamily="34" charset="0"/>
              </a:rPr>
              <a:t>IV. Disciplinas involucradas en el  trabajo interdisciplinario.</a:t>
            </a:r>
            <a:endParaRPr lang="es-MX" sz="1100" dirty="0">
              <a:latin typeface="Arial" pitchFamily="34" charset="0"/>
              <a:cs typeface="Arial" pitchFamily="34" charset="0"/>
            </a:endParaRPr>
          </a:p>
          <a:p>
            <a:pPr eaLnBrk="0" fontAlgn="base" hangingPunct="0">
              <a:spcBef>
                <a:spcPct val="0"/>
              </a:spcBef>
              <a:spcAft>
                <a:spcPct val="0"/>
              </a:spcAft>
            </a:pPr>
            <a:endParaRPr lang="es-MX" sz="3200" dirty="0">
              <a:latin typeface="Arial" pitchFamily="34" charset="0"/>
              <a:cs typeface="Arial" pitchFamily="34" charset="0"/>
            </a:endParaRPr>
          </a:p>
        </p:txBody>
      </p:sp>
    </p:spTree>
    <p:extLst>
      <p:ext uri="{BB962C8B-B14F-4D97-AF65-F5344CB8AC3E}">
        <p14:creationId xmlns:p14="http://schemas.microsoft.com/office/powerpoint/2010/main" xmlns="" val="32508909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048000" y="2090463"/>
          <a:ext cx="6096000" cy="1976430"/>
        </p:xfrm>
        <a:graphic>
          <a:graphicData uri="http://schemas.openxmlformats.org/drawingml/2006/table">
            <a:tbl>
              <a:tblPr/>
              <a:tblGrid>
                <a:gridCol w="1445732"/>
                <a:gridCol w="1445732"/>
                <a:gridCol w="1446177"/>
                <a:gridCol w="1758359"/>
              </a:tblGrid>
              <a:tr h="898882">
                <a:tc>
                  <a:txBody>
                    <a:bodyPr/>
                    <a:lstStyle/>
                    <a:p>
                      <a:pPr algn="ctr">
                        <a:lnSpc>
                          <a:spcPct val="115000"/>
                        </a:lnSpc>
                        <a:spcAft>
                          <a:spcPts val="0"/>
                        </a:spcAft>
                      </a:pPr>
                      <a:r>
                        <a:rPr lang="es-MX" sz="800" b="1" dirty="0">
                          <a:solidFill>
                            <a:srgbClr val="000000"/>
                          </a:solidFill>
                          <a:latin typeface="Century Gothic"/>
                          <a:ea typeface="Century Gothic"/>
                          <a:cs typeface="Century Gothic"/>
                        </a:rPr>
                        <a:t>Dar explicación</a:t>
                      </a:r>
                      <a:endParaRPr lang="es-MX" sz="800" dirty="0">
                        <a:solidFill>
                          <a:srgbClr val="000000"/>
                        </a:solidFill>
                        <a:latin typeface="Arial"/>
                        <a:ea typeface="Arial"/>
                      </a:endParaRPr>
                    </a:p>
                    <a:p>
                      <a:pPr algn="ctr">
                        <a:lnSpc>
                          <a:spcPct val="115000"/>
                        </a:lnSpc>
                        <a:spcAft>
                          <a:spcPts val="0"/>
                        </a:spcAft>
                      </a:pPr>
                      <a:r>
                        <a:rPr lang="es-MX" sz="800" dirty="0">
                          <a:solidFill>
                            <a:srgbClr val="000000"/>
                          </a:solidFill>
                          <a:latin typeface="Century Gothic"/>
                          <a:ea typeface="Century Gothic"/>
                          <a:cs typeface="Century Gothic"/>
                        </a:rPr>
                        <a:t>¿Por qué algo es cómo es?</a:t>
                      </a:r>
                      <a:endParaRPr lang="es-MX" sz="800" dirty="0">
                        <a:solidFill>
                          <a:srgbClr val="000000"/>
                        </a:solidFill>
                        <a:latin typeface="Arial"/>
                        <a:ea typeface="Arial"/>
                      </a:endParaRPr>
                    </a:p>
                    <a:p>
                      <a:pPr algn="ctr">
                        <a:lnSpc>
                          <a:spcPct val="115000"/>
                        </a:lnSpc>
                        <a:spcAft>
                          <a:spcPts val="0"/>
                        </a:spcAft>
                      </a:pPr>
                      <a:r>
                        <a:rPr lang="es-MX" sz="800" dirty="0">
                          <a:solidFill>
                            <a:srgbClr val="000000"/>
                          </a:solidFill>
                          <a:latin typeface="Century Gothic"/>
                          <a:ea typeface="Century Gothic"/>
                          <a:cs typeface="Century Gothic"/>
                        </a:rPr>
                        <a:t>Determinar las razones que generan el problema o la situación.</a:t>
                      </a:r>
                      <a:endParaRPr lang="es-MX" sz="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MX" sz="800" b="1">
                          <a:solidFill>
                            <a:srgbClr val="000000"/>
                          </a:solidFill>
                          <a:latin typeface="Century Gothic"/>
                          <a:ea typeface="Century Gothic"/>
                          <a:cs typeface="Century Gothic"/>
                        </a:rPr>
                        <a:t>Resolver un problema</a:t>
                      </a:r>
                      <a:endParaRPr lang="es-MX" sz="800">
                        <a:solidFill>
                          <a:srgbClr val="000000"/>
                        </a:solidFill>
                        <a:latin typeface="Arial"/>
                        <a:ea typeface="Arial"/>
                      </a:endParaRPr>
                    </a:p>
                    <a:p>
                      <a:pPr algn="ctr">
                        <a:lnSpc>
                          <a:spcPct val="115000"/>
                        </a:lnSpc>
                        <a:spcAft>
                          <a:spcPts val="0"/>
                        </a:spcAft>
                      </a:pPr>
                      <a:r>
                        <a:rPr lang="es-MX" sz="800">
                          <a:solidFill>
                            <a:srgbClr val="000000"/>
                          </a:solidFill>
                          <a:latin typeface="Century Gothic"/>
                          <a:ea typeface="Century Gothic"/>
                          <a:cs typeface="Century Gothic"/>
                        </a:rPr>
                        <a:t>Explicar de manera detallada cómo se puede abordar y/o solucionar el problema.</a:t>
                      </a:r>
                      <a:endParaRPr lang="es-MX" sz="80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MX" sz="800" b="1">
                          <a:solidFill>
                            <a:srgbClr val="000000"/>
                          </a:solidFill>
                          <a:latin typeface="Century Gothic"/>
                          <a:ea typeface="Century Gothic"/>
                          <a:cs typeface="Century Gothic"/>
                        </a:rPr>
                        <a:t>Hacer más eficiente o mejorar algo</a:t>
                      </a:r>
                      <a:endParaRPr lang="es-MX" sz="800">
                        <a:solidFill>
                          <a:srgbClr val="000000"/>
                        </a:solidFill>
                        <a:latin typeface="Arial"/>
                        <a:ea typeface="Arial"/>
                      </a:endParaRPr>
                    </a:p>
                    <a:p>
                      <a:pPr algn="ctr">
                        <a:lnSpc>
                          <a:spcPct val="115000"/>
                        </a:lnSpc>
                        <a:spcAft>
                          <a:spcPts val="0"/>
                        </a:spcAft>
                      </a:pPr>
                      <a:r>
                        <a:rPr lang="es-MX" sz="800">
                          <a:solidFill>
                            <a:srgbClr val="000000"/>
                          </a:solidFill>
                          <a:latin typeface="Century Gothic"/>
                          <a:ea typeface="Century Gothic"/>
                          <a:cs typeface="Century Gothic"/>
                        </a:rPr>
                        <a:t>Explicar de qué manera se pueden optimizar los procesos para alcanzar el objetivo.</a:t>
                      </a:r>
                      <a:endParaRPr lang="es-MX" sz="80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MX" sz="800" b="1">
                          <a:solidFill>
                            <a:srgbClr val="000000"/>
                          </a:solidFill>
                          <a:latin typeface="Century Gothic"/>
                          <a:ea typeface="Century Gothic"/>
                          <a:cs typeface="Century Gothic"/>
                        </a:rPr>
                        <a:t>Inventar, innovar,  diseñar o crear algo nuevo</a:t>
                      </a:r>
                      <a:endParaRPr lang="es-MX" sz="800">
                        <a:solidFill>
                          <a:srgbClr val="000000"/>
                        </a:solidFill>
                        <a:latin typeface="Arial"/>
                        <a:ea typeface="Arial"/>
                      </a:endParaRPr>
                    </a:p>
                    <a:p>
                      <a:pPr algn="ctr">
                        <a:lnSpc>
                          <a:spcPct val="115000"/>
                        </a:lnSpc>
                        <a:spcAft>
                          <a:spcPts val="0"/>
                        </a:spcAft>
                      </a:pPr>
                      <a:r>
                        <a:rPr lang="es-MX" sz="800">
                          <a:solidFill>
                            <a:srgbClr val="000000"/>
                          </a:solidFill>
                          <a:latin typeface="Century Gothic"/>
                          <a:ea typeface="Century Gothic"/>
                          <a:cs typeface="Century Gothic"/>
                        </a:rPr>
                        <a:t>¿Cómo podría ser diferente?</a:t>
                      </a:r>
                      <a:endParaRPr lang="es-MX" sz="800">
                        <a:solidFill>
                          <a:srgbClr val="000000"/>
                        </a:solidFill>
                        <a:latin typeface="Arial"/>
                        <a:ea typeface="Arial"/>
                      </a:endParaRPr>
                    </a:p>
                    <a:p>
                      <a:pPr algn="ctr">
                        <a:lnSpc>
                          <a:spcPct val="115000"/>
                        </a:lnSpc>
                        <a:spcAft>
                          <a:spcPts val="0"/>
                        </a:spcAft>
                      </a:pPr>
                      <a:r>
                        <a:rPr lang="es-MX" sz="800">
                          <a:solidFill>
                            <a:srgbClr val="000000"/>
                          </a:solidFill>
                          <a:latin typeface="Century Gothic"/>
                          <a:ea typeface="Century Gothic"/>
                          <a:cs typeface="Century Gothic"/>
                        </a:rPr>
                        <a:t>¿Qué nuevo producto o propuesta puedo hacer?</a:t>
                      </a:r>
                      <a:endParaRPr lang="es-MX" sz="80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r>
              <a:tr h="1033875">
                <a:tc gridSpan="4">
                  <a:txBody>
                    <a:bodyPr/>
                    <a:lstStyle/>
                    <a:p>
                      <a:pPr>
                        <a:lnSpc>
                          <a:spcPct val="115000"/>
                        </a:lnSpc>
                        <a:spcAft>
                          <a:spcPts val="0"/>
                        </a:spcAft>
                      </a:pPr>
                      <a:endParaRPr lang="es-MX" sz="800" dirty="0">
                        <a:solidFill>
                          <a:srgbClr val="000000"/>
                        </a:solidFill>
                        <a:latin typeface="Century Gothic"/>
                        <a:ea typeface="Century Gothic"/>
                        <a:cs typeface="Century Gothic"/>
                      </a:endParaRPr>
                    </a:p>
                    <a:p>
                      <a:pPr>
                        <a:lnSpc>
                          <a:spcPct val="115000"/>
                        </a:lnSpc>
                        <a:spcAft>
                          <a:spcPts val="0"/>
                        </a:spcAft>
                      </a:pPr>
                      <a:r>
                        <a:rPr lang="es-MX" sz="800" dirty="0">
                          <a:solidFill>
                            <a:srgbClr val="000000"/>
                          </a:solidFill>
                          <a:latin typeface="Century Gothic"/>
                          <a:ea typeface="Century Gothic"/>
                          <a:cs typeface="Century Gothic"/>
                        </a:rPr>
                        <a:t>El ser humano es muy complejo ya que cada uno tiene sus propias ideas y que en ocasiones no puede coincidir con un grupo de personas que habita un territorio y lo cual puede provocar conflictos entre ellos.</a:t>
                      </a:r>
                      <a:endParaRPr lang="es-MX" sz="800" dirty="0">
                        <a:solidFill>
                          <a:srgbClr val="000000"/>
                        </a:solidFill>
                        <a:latin typeface="Arial"/>
                        <a:ea typeface="Arial"/>
                      </a:endParaRPr>
                    </a:p>
                    <a:p>
                      <a:pPr>
                        <a:lnSpc>
                          <a:spcPct val="115000"/>
                        </a:lnSpc>
                        <a:spcAft>
                          <a:spcPts val="0"/>
                        </a:spcAft>
                      </a:pPr>
                      <a:r>
                        <a:rPr lang="es-MX" sz="800" dirty="0">
                          <a:solidFill>
                            <a:srgbClr val="000000"/>
                          </a:solidFill>
                          <a:latin typeface="Century Gothic"/>
                          <a:ea typeface="Century Gothic"/>
                          <a:cs typeface="Century Gothic"/>
                        </a:rPr>
                        <a:t>En poner un ejemplo de una situación que se esté llevando a cabo y que ocasioné el interés en tema de trabajo.</a:t>
                      </a:r>
                      <a:endParaRPr lang="es-MX" sz="800" dirty="0">
                        <a:solidFill>
                          <a:srgbClr val="000000"/>
                        </a:solidFill>
                        <a:latin typeface="Arial"/>
                        <a:ea typeface="Arial"/>
                      </a:endParaRPr>
                    </a:p>
                    <a:p>
                      <a:pPr>
                        <a:lnSpc>
                          <a:spcPct val="115000"/>
                        </a:lnSpc>
                        <a:spcAft>
                          <a:spcPts val="0"/>
                        </a:spcAft>
                      </a:pPr>
                      <a:r>
                        <a:rPr lang="es-MX" sz="800" dirty="0">
                          <a:solidFill>
                            <a:srgbClr val="000000"/>
                          </a:solidFill>
                          <a:latin typeface="Century Gothic"/>
                          <a:ea typeface="Century Gothic"/>
                          <a:cs typeface="Century Gothic"/>
                        </a:rPr>
                        <a:t>Hacer crucigramas donde sobresalgan las palabras claves que permitan poder entender mejor el tema.</a:t>
                      </a:r>
                      <a:endParaRPr lang="es-MX" sz="800" dirty="0">
                        <a:solidFill>
                          <a:srgbClr val="000000"/>
                        </a:solidFill>
                        <a:latin typeface="Arial"/>
                        <a:ea typeface="Arial"/>
                      </a:endParaRPr>
                    </a:p>
                    <a:p>
                      <a:pPr>
                        <a:lnSpc>
                          <a:spcPct val="115000"/>
                        </a:lnSpc>
                        <a:spcAft>
                          <a:spcPts val="0"/>
                        </a:spcAft>
                      </a:pPr>
                      <a:r>
                        <a:rPr lang="es-MX" sz="800" dirty="0">
                          <a:solidFill>
                            <a:srgbClr val="000000"/>
                          </a:solidFill>
                          <a:latin typeface="Century Gothic"/>
                          <a:ea typeface="Century Gothic"/>
                          <a:cs typeface="Century Gothic"/>
                        </a:rPr>
                        <a:t>Elaboración de gráficas para cuantificar los recursos naturales su población por estado, problemas sociales como narcotráfico etc.</a:t>
                      </a:r>
                      <a:endParaRPr lang="es-MX" sz="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graphicFrame>
        <p:nvGraphicFramePr>
          <p:cNvPr id="3" name="2 Tabla"/>
          <p:cNvGraphicFramePr>
            <a:graphicFrameLocks noGrp="1"/>
          </p:cNvGraphicFramePr>
          <p:nvPr/>
        </p:nvGraphicFramePr>
        <p:xfrm>
          <a:off x="3048000" y="4099116"/>
          <a:ext cx="6096000" cy="554020"/>
        </p:xfrm>
        <a:graphic>
          <a:graphicData uri="http://schemas.openxmlformats.org/drawingml/2006/table">
            <a:tbl>
              <a:tblPr/>
              <a:tblGrid>
                <a:gridCol w="6096000"/>
              </a:tblGrid>
              <a:tr h="554020">
                <a:tc>
                  <a:txBody>
                    <a:bodyPr/>
                    <a:lstStyle/>
                    <a:p>
                      <a:pPr marR="114300">
                        <a:lnSpc>
                          <a:spcPct val="115000"/>
                        </a:lnSpc>
                        <a:spcBef>
                          <a:spcPts val="370"/>
                        </a:spcBef>
                        <a:spcAft>
                          <a:spcPts val="0"/>
                        </a:spcAft>
                      </a:pPr>
                      <a:r>
                        <a:rPr lang="es-MX" sz="800" dirty="0" smtClean="0">
                          <a:solidFill>
                            <a:srgbClr val="000000"/>
                          </a:solidFill>
                          <a:latin typeface="Arial"/>
                          <a:ea typeface="Century Gothic"/>
                        </a:rPr>
                        <a:t>Reconocerá  </a:t>
                      </a:r>
                      <a:r>
                        <a:rPr lang="es-MX" sz="800" dirty="0">
                          <a:solidFill>
                            <a:srgbClr val="000000"/>
                          </a:solidFill>
                          <a:latin typeface="Arial"/>
                          <a:ea typeface="Century Gothic"/>
                        </a:rPr>
                        <a:t>la estructura las funciones y la diversidad del Estado así como la dimensión del poder en las distintas escalas en las que se produce, reflexionará ante los diversos conflictos políticos y zonas de tensión del mundo.</a:t>
                      </a:r>
                      <a:endParaRPr lang="es-MX" sz="800" dirty="0">
                        <a:solidFill>
                          <a:srgbClr val="000000"/>
                        </a:solidFill>
                        <a:latin typeface="Arial"/>
                        <a:ea typeface="Arial"/>
                      </a:endParaRPr>
                    </a:p>
                  </a:txBody>
                  <a:tcPr marL="44464" marR="44464" marT="44464" marB="44464">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A4C2F4"/>
                      </a:solidFill>
                      <a:prstDash val="solid"/>
                      <a:round/>
                      <a:headEnd type="none" w="med" len="med"/>
                      <a:tailEnd type="none" w="med" len="med"/>
                    </a:lnB>
                  </a:tcPr>
                </a:tc>
              </a:tr>
            </a:tbl>
          </a:graphicData>
        </a:graphic>
      </p:graphicFrame>
      <p:sp>
        <p:nvSpPr>
          <p:cNvPr id="66561" name="Rectangle 1"/>
          <p:cNvSpPr>
            <a:spLocks noChangeArrowheads="1"/>
          </p:cNvSpPr>
          <p:nvPr/>
        </p:nvSpPr>
        <p:spPr bwMode="auto">
          <a:xfrm>
            <a:off x="1991544" y="980728"/>
            <a:ext cx="7671780" cy="89255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s-MX" sz="1400" b="1" dirty="0">
                <a:solidFill>
                  <a:srgbClr val="000000"/>
                </a:solidFill>
                <a:latin typeface="Arial" pitchFamily="34" charset="0"/>
                <a:ea typeface="Century Gothic" pitchFamily="34" charset="0"/>
                <a:cs typeface="Century Gothic" pitchFamily="34" charset="0"/>
              </a:rPr>
              <a:t>II. Intención. </a:t>
            </a:r>
            <a:r>
              <a:rPr lang="es-MX" sz="1400" b="1" dirty="0">
                <a:solidFill>
                  <a:srgbClr val="1155CC"/>
                </a:solidFill>
                <a:latin typeface="Arial" pitchFamily="34" charset="0"/>
                <a:ea typeface="Century Gothic" pitchFamily="34" charset="0"/>
                <a:cs typeface="Century Gothic" pitchFamily="34" charset="0"/>
              </a:rPr>
              <a:t>Sólo una de las propuestas da nombre al proyecto. </a:t>
            </a:r>
            <a:endParaRPr lang="es-MX" sz="1000" dirty="0">
              <a:latin typeface="Arial" pitchFamily="34" charset="0"/>
              <a:cs typeface="Arial" pitchFamily="34" charset="0"/>
            </a:endParaRPr>
          </a:p>
          <a:p>
            <a:pPr eaLnBrk="0" fontAlgn="base" hangingPunct="0">
              <a:spcBef>
                <a:spcPct val="0"/>
              </a:spcBef>
              <a:spcAft>
                <a:spcPct val="0"/>
              </a:spcAft>
            </a:pPr>
            <a:r>
              <a:rPr lang="es-MX" sz="1400" b="1" dirty="0">
                <a:solidFill>
                  <a:srgbClr val="000000"/>
                </a:solidFill>
                <a:latin typeface="Arial" pitchFamily="34" charset="0"/>
                <a:ea typeface="Century Gothic" pitchFamily="34" charset="0"/>
                <a:cs typeface="Century Gothic" pitchFamily="34" charset="0"/>
              </a:rPr>
              <a:t>III. Objetivo general del proyecto.</a:t>
            </a:r>
            <a:r>
              <a:rPr lang="es-MX" sz="1400" b="1" dirty="0">
                <a:solidFill>
                  <a:srgbClr val="3C78D8"/>
                </a:solidFill>
                <a:latin typeface="Arial" pitchFamily="34" charset="0"/>
                <a:ea typeface="Century Gothic" pitchFamily="34" charset="0"/>
                <a:cs typeface="Century Gothic" pitchFamily="34" charset="0"/>
              </a:rPr>
              <a:t> Toma en cuenta a todas las asignaturas  involucradas.</a:t>
            </a:r>
            <a:endParaRPr lang="es-MX" sz="1000" dirty="0">
              <a:latin typeface="Arial" pitchFamily="34" charset="0"/>
              <a:cs typeface="Arial" pitchFamily="34" charset="0"/>
            </a:endParaRPr>
          </a:p>
          <a:p>
            <a:pPr eaLnBrk="0" fontAlgn="base" hangingPunct="0">
              <a:spcBef>
                <a:spcPct val="0"/>
              </a:spcBef>
              <a:spcAft>
                <a:spcPct val="0"/>
              </a:spcAft>
            </a:pPr>
            <a:endParaRPr lang="es-MX" sz="2400" dirty="0">
              <a:latin typeface="Arial" pitchFamily="34" charset="0"/>
              <a:cs typeface="Arial" pitchFamily="34" charset="0"/>
            </a:endParaRPr>
          </a:p>
        </p:txBody>
      </p:sp>
    </p:spTree>
    <p:extLst>
      <p:ext uri="{BB962C8B-B14F-4D97-AF65-F5344CB8AC3E}">
        <p14:creationId xmlns:p14="http://schemas.microsoft.com/office/powerpoint/2010/main" xmlns="" val="27656826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495600" y="476674"/>
          <a:ext cx="6912769" cy="4366415"/>
        </p:xfrm>
        <a:graphic>
          <a:graphicData uri="http://schemas.openxmlformats.org/drawingml/2006/table">
            <a:tbl>
              <a:tblPr/>
              <a:tblGrid>
                <a:gridCol w="2172086"/>
                <a:gridCol w="2115225"/>
                <a:gridCol w="2625458"/>
              </a:tblGrid>
              <a:tr h="786696">
                <a:tc gridSpan="3">
                  <a:txBody>
                    <a:bodyPr/>
                    <a:lstStyle/>
                    <a:p>
                      <a:pPr>
                        <a:lnSpc>
                          <a:spcPct val="115000"/>
                        </a:lnSpc>
                        <a:spcAft>
                          <a:spcPts val="0"/>
                        </a:spcAft>
                      </a:pPr>
                      <a:r>
                        <a:rPr lang="es-MX" sz="800" dirty="0">
                          <a:solidFill>
                            <a:srgbClr val="000000"/>
                          </a:solidFill>
                          <a:latin typeface="Century Gothic"/>
                          <a:ea typeface="Century Gothic"/>
                          <a:cs typeface="Century Gothic"/>
                        </a:rPr>
                        <a:t>¿Cuál fue el conflicto bélico más sangriento que se ha presentado en pleno siglo XXI?</a:t>
                      </a:r>
                      <a:endParaRPr lang="es-MX" sz="800" dirty="0">
                        <a:solidFill>
                          <a:srgbClr val="000000"/>
                        </a:solidFill>
                        <a:latin typeface="Arial"/>
                        <a:ea typeface="Arial"/>
                      </a:endParaRPr>
                    </a:p>
                    <a:p>
                      <a:pPr>
                        <a:lnSpc>
                          <a:spcPct val="115000"/>
                        </a:lnSpc>
                        <a:spcAft>
                          <a:spcPts val="0"/>
                        </a:spcAft>
                      </a:pPr>
                      <a:r>
                        <a:rPr lang="es-MX" sz="800" dirty="0">
                          <a:solidFill>
                            <a:srgbClr val="000000"/>
                          </a:solidFill>
                          <a:latin typeface="Century Gothic"/>
                          <a:ea typeface="Century Gothic"/>
                          <a:cs typeface="Century Gothic"/>
                        </a:rPr>
                        <a:t>¿Cuáles han sido las perdidas humanos por año, que número de personas han inmigrado hacia otras partes del mundo y cuáles han sido los países receptores .</a:t>
                      </a:r>
                      <a:endParaRPr lang="es-MX" sz="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r>
              <a:tr h="1219630">
                <a:tc>
                  <a:txBody>
                    <a:bodyPr/>
                    <a:lstStyle/>
                    <a:p>
                      <a:pPr>
                        <a:lnSpc>
                          <a:spcPct val="115000"/>
                        </a:lnSpc>
                        <a:spcAft>
                          <a:spcPts val="0"/>
                        </a:spcAft>
                      </a:pPr>
                      <a:endParaRPr lang="es-MX" sz="800">
                        <a:solidFill>
                          <a:srgbClr val="000000"/>
                        </a:solidFill>
                        <a:latin typeface="Century Gothic"/>
                        <a:ea typeface="Century Gothic"/>
                        <a:cs typeface="Century Gothic"/>
                      </a:endParaRPr>
                    </a:p>
                    <a:p>
                      <a:pPr>
                        <a:lnSpc>
                          <a:spcPct val="115000"/>
                        </a:lnSpc>
                        <a:spcAft>
                          <a:spcPts val="0"/>
                        </a:spcAft>
                      </a:pPr>
                      <a:r>
                        <a:rPr lang="es-MX" sz="800">
                          <a:solidFill>
                            <a:srgbClr val="000000"/>
                          </a:solidFill>
                          <a:latin typeface="Century Gothic"/>
                          <a:ea typeface="Century Gothic"/>
                          <a:cs typeface="Century Gothic"/>
                        </a:rPr>
                        <a:t>Acceder a lecturas en enlace.</a:t>
                      </a:r>
                      <a:endParaRPr lang="es-MX" sz="800">
                        <a:solidFill>
                          <a:srgbClr val="000000"/>
                        </a:solidFill>
                        <a:latin typeface="Arial"/>
                        <a:ea typeface="Arial"/>
                      </a:endParaRPr>
                    </a:p>
                    <a:p>
                      <a:pPr>
                        <a:lnSpc>
                          <a:spcPct val="115000"/>
                        </a:lnSpc>
                        <a:spcAft>
                          <a:spcPts val="0"/>
                        </a:spcAft>
                      </a:pPr>
                      <a:r>
                        <a:rPr lang="es-MX" sz="800">
                          <a:solidFill>
                            <a:srgbClr val="000000"/>
                          </a:solidFill>
                          <a:latin typeface="Century Gothic"/>
                          <a:ea typeface="Century Gothic"/>
                          <a:cs typeface="Century Gothic"/>
                        </a:rPr>
                        <a:t>Artículos en revistas.</a:t>
                      </a:r>
                      <a:endParaRPr lang="es-MX" sz="800">
                        <a:solidFill>
                          <a:srgbClr val="000000"/>
                        </a:solidFill>
                        <a:latin typeface="Arial"/>
                        <a:ea typeface="Arial"/>
                      </a:endParaRPr>
                    </a:p>
                    <a:p>
                      <a:pPr>
                        <a:lnSpc>
                          <a:spcPct val="115000"/>
                        </a:lnSpc>
                        <a:spcAft>
                          <a:spcPts val="0"/>
                        </a:spcAft>
                      </a:pPr>
                      <a:r>
                        <a:rPr lang="es-MX" sz="800">
                          <a:solidFill>
                            <a:srgbClr val="000000"/>
                          </a:solidFill>
                          <a:latin typeface="Century Gothic"/>
                          <a:ea typeface="Century Gothic"/>
                          <a:cs typeface="Century Gothic"/>
                        </a:rPr>
                        <a:t>Noticias en periódicos.</a:t>
                      </a:r>
                      <a:endParaRPr lang="es-MX" sz="800">
                        <a:solidFill>
                          <a:srgbClr val="000000"/>
                        </a:solidFill>
                        <a:latin typeface="Arial"/>
                        <a:ea typeface="Arial"/>
                      </a:endParaRPr>
                    </a:p>
                    <a:p>
                      <a:pPr>
                        <a:lnSpc>
                          <a:spcPct val="115000"/>
                        </a:lnSpc>
                        <a:spcAft>
                          <a:spcPts val="0"/>
                        </a:spcAft>
                      </a:pPr>
                      <a:r>
                        <a:rPr lang="es-MX" sz="800">
                          <a:solidFill>
                            <a:srgbClr val="000000"/>
                          </a:solidFill>
                          <a:latin typeface="Century Gothic"/>
                          <a:ea typeface="Century Gothic"/>
                          <a:cs typeface="Century Gothic"/>
                        </a:rPr>
                        <a:t>Libro de texto</a:t>
                      </a:r>
                      <a:endParaRPr lang="es-MX" sz="80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800">
                          <a:solidFill>
                            <a:srgbClr val="000000"/>
                          </a:solidFill>
                          <a:latin typeface="Century Gothic"/>
                          <a:ea typeface="Century Gothic"/>
                          <a:cs typeface="Century Gothic"/>
                        </a:rPr>
                        <a:t>Artículos en revistas.</a:t>
                      </a:r>
                      <a:endParaRPr lang="es-MX" sz="800">
                        <a:solidFill>
                          <a:srgbClr val="000000"/>
                        </a:solidFill>
                        <a:latin typeface="Arial"/>
                        <a:ea typeface="Arial"/>
                      </a:endParaRPr>
                    </a:p>
                    <a:p>
                      <a:pPr>
                        <a:lnSpc>
                          <a:spcPct val="115000"/>
                        </a:lnSpc>
                        <a:spcAft>
                          <a:spcPts val="0"/>
                        </a:spcAft>
                      </a:pPr>
                      <a:r>
                        <a:rPr lang="es-MX" sz="800">
                          <a:solidFill>
                            <a:srgbClr val="000000"/>
                          </a:solidFill>
                          <a:latin typeface="Century Gothic"/>
                          <a:ea typeface="Century Gothic"/>
                          <a:cs typeface="Century Gothic"/>
                        </a:rPr>
                        <a:t>Noticias en periódicos.</a:t>
                      </a:r>
                      <a:endParaRPr lang="es-MX" sz="800">
                        <a:solidFill>
                          <a:srgbClr val="000000"/>
                        </a:solidFill>
                        <a:latin typeface="Arial"/>
                        <a:ea typeface="Arial"/>
                      </a:endParaRPr>
                    </a:p>
                    <a:p>
                      <a:pPr>
                        <a:lnSpc>
                          <a:spcPct val="115000"/>
                        </a:lnSpc>
                        <a:spcAft>
                          <a:spcPts val="0"/>
                        </a:spcAft>
                      </a:pPr>
                      <a:r>
                        <a:rPr lang="es-MX" sz="800">
                          <a:solidFill>
                            <a:srgbClr val="000000"/>
                          </a:solidFill>
                          <a:latin typeface="Century Gothic"/>
                          <a:ea typeface="Century Gothic"/>
                          <a:cs typeface="Century Gothic"/>
                        </a:rPr>
                        <a:t>Libro de texto</a:t>
                      </a:r>
                      <a:endParaRPr lang="es-MX" sz="80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800">
                          <a:solidFill>
                            <a:srgbClr val="000000"/>
                          </a:solidFill>
                          <a:latin typeface="Century Gothic"/>
                          <a:ea typeface="Century Gothic"/>
                          <a:cs typeface="Century Gothic"/>
                        </a:rPr>
                        <a:t>Número de países ,cuantos países tienen conflictos y de que tipo se trata,</a:t>
                      </a:r>
                      <a:endParaRPr lang="es-MX" sz="800">
                        <a:solidFill>
                          <a:srgbClr val="000000"/>
                        </a:solidFill>
                        <a:latin typeface="Arial"/>
                        <a:ea typeface="Arial"/>
                      </a:endParaRPr>
                    </a:p>
                    <a:p>
                      <a:pPr>
                        <a:lnSpc>
                          <a:spcPct val="115000"/>
                        </a:lnSpc>
                        <a:spcAft>
                          <a:spcPts val="0"/>
                        </a:spcAft>
                      </a:pPr>
                      <a:r>
                        <a:rPr lang="es-MX" sz="800">
                          <a:solidFill>
                            <a:srgbClr val="000000"/>
                          </a:solidFill>
                          <a:latin typeface="Century Gothic"/>
                          <a:ea typeface="Century Gothic"/>
                          <a:cs typeface="Century Gothic"/>
                        </a:rPr>
                        <a:t>Acceder a lecturas en enlace. </a:t>
                      </a:r>
                      <a:endParaRPr lang="es-MX" sz="80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9630">
                <a:tc>
                  <a:txBody>
                    <a:bodyPr/>
                    <a:lstStyle/>
                    <a:p>
                      <a:pPr>
                        <a:lnSpc>
                          <a:spcPct val="115000"/>
                        </a:lnSpc>
                        <a:spcAft>
                          <a:spcPts val="0"/>
                        </a:spcAft>
                      </a:pPr>
                      <a:endParaRPr lang="es-MX" sz="800">
                        <a:solidFill>
                          <a:srgbClr val="000000"/>
                        </a:solidFill>
                        <a:latin typeface="Century Gothic"/>
                        <a:ea typeface="Century Gothic"/>
                        <a:cs typeface="Century Gothic"/>
                      </a:endParaRPr>
                    </a:p>
                    <a:p>
                      <a:pPr>
                        <a:lnSpc>
                          <a:spcPct val="115000"/>
                        </a:lnSpc>
                        <a:spcAft>
                          <a:spcPts val="0"/>
                        </a:spcAft>
                      </a:pPr>
                      <a:r>
                        <a:rPr lang="es-MX" sz="800">
                          <a:solidFill>
                            <a:srgbClr val="000000"/>
                          </a:solidFill>
                          <a:latin typeface="Century Gothic"/>
                          <a:ea typeface="Century Gothic"/>
                          <a:cs typeface="Century Gothic"/>
                        </a:rPr>
                        <a:t>De las lecturas investigadas y leídas subrayar  las ideas principales las cuales pueden ser de gran utilidad para el desarrollo del proyecto</a:t>
                      </a:r>
                      <a:endParaRPr lang="es-MX" sz="80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800" dirty="0">
                        <a:solidFill>
                          <a:srgbClr val="000000"/>
                        </a:solidFill>
                        <a:latin typeface="Century Gothic"/>
                        <a:ea typeface="Century Gothic"/>
                        <a:cs typeface="Century Gothic"/>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800">
                        <a:solidFill>
                          <a:srgbClr val="000000"/>
                        </a:solidFill>
                        <a:latin typeface="Century Gothic"/>
                        <a:ea typeface="Century Gothic"/>
                        <a:cs typeface="Century Gothic"/>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763">
                <a:tc>
                  <a:txBody>
                    <a:bodyPr/>
                    <a:lstStyle/>
                    <a:p>
                      <a:pPr>
                        <a:lnSpc>
                          <a:spcPct val="115000"/>
                        </a:lnSpc>
                        <a:spcAft>
                          <a:spcPts val="0"/>
                        </a:spcAft>
                      </a:pPr>
                      <a:endParaRPr lang="es-MX" sz="800">
                        <a:solidFill>
                          <a:srgbClr val="000000"/>
                        </a:solidFill>
                        <a:latin typeface="Century Gothic"/>
                        <a:ea typeface="Century Gothic"/>
                        <a:cs typeface="Century Gothic"/>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800">
                        <a:solidFill>
                          <a:srgbClr val="000000"/>
                        </a:solidFill>
                        <a:latin typeface="Century Gothic"/>
                        <a:ea typeface="Century Gothic"/>
                        <a:cs typeface="Century Gothic"/>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800">
                        <a:solidFill>
                          <a:srgbClr val="000000"/>
                        </a:solidFill>
                        <a:latin typeface="Century Gothic"/>
                        <a:ea typeface="Century Gothic"/>
                        <a:cs typeface="Century Gothic"/>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6696">
                <a:tc gridSpan="3">
                  <a:txBody>
                    <a:bodyPr/>
                    <a:lstStyle/>
                    <a:p>
                      <a:pPr>
                        <a:lnSpc>
                          <a:spcPct val="115000"/>
                        </a:lnSpc>
                        <a:spcAft>
                          <a:spcPts val="0"/>
                        </a:spcAft>
                      </a:pPr>
                      <a:endParaRPr lang="es-MX" sz="800" dirty="0">
                        <a:solidFill>
                          <a:srgbClr val="000000"/>
                        </a:solidFill>
                        <a:latin typeface="Century Gothic"/>
                        <a:ea typeface="Century Gothic"/>
                        <a:cs typeface="Century Gothic"/>
                      </a:endParaRPr>
                    </a:p>
                    <a:p>
                      <a:pPr>
                        <a:lnSpc>
                          <a:spcPct val="115000"/>
                        </a:lnSpc>
                        <a:spcAft>
                          <a:spcPts val="0"/>
                        </a:spcAft>
                      </a:pPr>
                      <a:r>
                        <a:rPr lang="es-MX" sz="800" dirty="0">
                          <a:solidFill>
                            <a:srgbClr val="000000"/>
                          </a:solidFill>
                          <a:latin typeface="Century Gothic"/>
                          <a:ea typeface="Century Gothic"/>
                          <a:cs typeface="Century Gothic"/>
                        </a:rPr>
                        <a:t>A través de un cuestionario planeado por las distintas disciplinas poder saber cómo se han ido vinculando las materias involucras o en su caso en donde se puede trabajar más para cubrir el propósito del proyecto.</a:t>
                      </a:r>
                      <a:endParaRPr lang="es-MX" sz="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r>
            </a:tbl>
          </a:graphicData>
        </a:graphic>
      </p:graphicFrame>
    </p:spTree>
    <p:extLst>
      <p:ext uri="{BB962C8B-B14F-4D97-AF65-F5344CB8AC3E}">
        <p14:creationId xmlns:p14="http://schemas.microsoft.com/office/powerpoint/2010/main" xmlns="" val="40735155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047203" y="2810347"/>
          <a:ext cx="6095999" cy="2116638"/>
        </p:xfrm>
        <a:graphic>
          <a:graphicData uri="http://schemas.openxmlformats.org/drawingml/2006/table">
            <a:tbl>
              <a:tblPr/>
              <a:tblGrid>
                <a:gridCol w="2041190"/>
                <a:gridCol w="4054809"/>
              </a:tblGrid>
              <a:tr h="1168867">
                <a:tc>
                  <a:txBody>
                    <a:bodyPr/>
                    <a:lstStyle/>
                    <a:p>
                      <a:pPr>
                        <a:lnSpc>
                          <a:spcPct val="115000"/>
                        </a:lnSpc>
                        <a:spcAft>
                          <a:spcPts val="0"/>
                        </a:spcAft>
                      </a:pPr>
                      <a:r>
                        <a:rPr lang="es-MX" sz="800">
                          <a:solidFill>
                            <a:srgbClr val="000000"/>
                          </a:solidFill>
                          <a:latin typeface="Century Gothic"/>
                          <a:ea typeface="Century Gothic"/>
                          <a:cs typeface="Century Gothic"/>
                        </a:rPr>
                        <a:t>  </a:t>
                      </a:r>
                      <a:r>
                        <a:rPr lang="es-MX" sz="800" b="1">
                          <a:solidFill>
                            <a:srgbClr val="000000"/>
                          </a:solidFill>
                          <a:latin typeface="Century Gothic"/>
                          <a:ea typeface="Century Gothic"/>
                          <a:cs typeface="Century Gothic"/>
                        </a:rPr>
                        <a:t>6.</a:t>
                      </a:r>
                      <a:r>
                        <a:rPr lang="es-MX" sz="800">
                          <a:solidFill>
                            <a:srgbClr val="000000"/>
                          </a:solidFill>
                          <a:latin typeface="Century Gothic"/>
                          <a:ea typeface="Century Gothic"/>
                          <a:cs typeface="Century Gothic"/>
                        </a:rPr>
                        <a:t> </a:t>
                      </a:r>
                      <a:r>
                        <a:rPr lang="es-MX" sz="800" b="1">
                          <a:solidFill>
                            <a:srgbClr val="000000"/>
                          </a:solidFill>
                          <a:latin typeface="Century Gothic"/>
                          <a:ea typeface="Century Gothic"/>
                          <a:cs typeface="Century Gothic"/>
                        </a:rPr>
                        <a:t>Conectar.</a:t>
                      </a:r>
                      <a:endParaRPr lang="es-MX" sz="800">
                        <a:solidFill>
                          <a:srgbClr val="000000"/>
                        </a:solidFill>
                        <a:latin typeface="Arial"/>
                        <a:ea typeface="Arial"/>
                      </a:endParaRPr>
                    </a:p>
                    <a:p>
                      <a:pPr>
                        <a:lnSpc>
                          <a:spcPct val="115000"/>
                        </a:lnSpc>
                        <a:spcAft>
                          <a:spcPts val="0"/>
                        </a:spcAft>
                        <a:tabLst>
                          <a:tab pos="270510" algn="l"/>
                        </a:tabLst>
                      </a:pPr>
                      <a:r>
                        <a:rPr lang="es-MX" sz="800" b="1">
                          <a:solidFill>
                            <a:srgbClr val="000000"/>
                          </a:solidFill>
                          <a:latin typeface="Century Gothic"/>
                          <a:ea typeface="Century Gothic"/>
                          <a:cs typeface="Century Gothic"/>
                        </a:rPr>
                        <a:t>     </a:t>
                      </a:r>
                      <a:r>
                        <a:rPr lang="es-MX" sz="800">
                          <a:solidFill>
                            <a:srgbClr val="000000"/>
                          </a:solidFill>
                          <a:latin typeface="Century Gothic"/>
                          <a:ea typeface="Century Gothic"/>
                          <a:cs typeface="Century Gothic"/>
                        </a:rPr>
                        <a:t>Manera en que las conclusiones</a:t>
                      </a:r>
                      <a:endParaRPr lang="es-MX" sz="800">
                        <a:solidFill>
                          <a:srgbClr val="000000"/>
                        </a:solidFill>
                        <a:latin typeface="Arial"/>
                        <a:ea typeface="Arial"/>
                      </a:endParaRPr>
                    </a:p>
                    <a:p>
                      <a:pPr marL="450215" indent="-450215">
                        <a:lnSpc>
                          <a:spcPct val="115000"/>
                        </a:lnSpc>
                        <a:spcAft>
                          <a:spcPts val="0"/>
                        </a:spcAft>
                        <a:tabLst>
                          <a:tab pos="270510" algn="l"/>
                        </a:tabLst>
                      </a:pPr>
                      <a:r>
                        <a:rPr lang="es-MX" sz="800">
                          <a:solidFill>
                            <a:srgbClr val="000000"/>
                          </a:solidFill>
                          <a:latin typeface="Century Gothic"/>
                          <a:ea typeface="Century Gothic"/>
                          <a:cs typeface="Century Gothic"/>
                        </a:rPr>
                        <a:t>     de cada disciplina dan</a:t>
                      </a:r>
                      <a:endParaRPr lang="es-MX" sz="800">
                        <a:solidFill>
                          <a:srgbClr val="000000"/>
                        </a:solidFill>
                        <a:latin typeface="Arial"/>
                        <a:ea typeface="Arial"/>
                      </a:endParaRPr>
                    </a:p>
                    <a:p>
                      <a:pPr>
                        <a:lnSpc>
                          <a:spcPct val="115000"/>
                        </a:lnSpc>
                        <a:spcAft>
                          <a:spcPts val="0"/>
                        </a:spcAft>
                        <a:tabLst>
                          <a:tab pos="270510" algn="l"/>
                        </a:tabLst>
                      </a:pPr>
                      <a:r>
                        <a:rPr lang="es-MX" sz="800">
                          <a:solidFill>
                            <a:srgbClr val="000000"/>
                          </a:solidFill>
                          <a:latin typeface="Century Gothic"/>
                          <a:ea typeface="Century Gothic"/>
                          <a:cs typeface="Century Gothic"/>
                        </a:rPr>
                        <a:t>     respuesta  o se vinculan con</a:t>
                      </a:r>
                      <a:endParaRPr lang="es-MX" sz="800">
                        <a:solidFill>
                          <a:srgbClr val="000000"/>
                        </a:solidFill>
                        <a:latin typeface="Arial"/>
                        <a:ea typeface="Arial"/>
                      </a:endParaRPr>
                    </a:p>
                    <a:p>
                      <a:pPr>
                        <a:lnSpc>
                          <a:spcPct val="115000"/>
                        </a:lnSpc>
                        <a:spcAft>
                          <a:spcPts val="0"/>
                        </a:spcAft>
                        <a:tabLst>
                          <a:tab pos="270510" algn="l"/>
                        </a:tabLst>
                      </a:pPr>
                      <a:r>
                        <a:rPr lang="es-MX" sz="800">
                          <a:solidFill>
                            <a:srgbClr val="000000"/>
                          </a:solidFill>
                          <a:latin typeface="Century Gothic"/>
                          <a:ea typeface="Century Gothic"/>
                          <a:cs typeface="Century Gothic"/>
                        </a:rPr>
                        <a:t>     la pregunta  disparadora del</a:t>
                      </a:r>
                      <a:endParaRPr lang="es-MX" sz="800">
                        <a:solidFill>
                          <a:srgbClr val="000000"/>
                        </a:solidFill>
                        <a:latin typeface="Arial"/>
                        <a:ea typeface="Arial"/>
                      </a:endParaRPr>
                    </a:p>
                    <a:p>
                      <a:pPr>
                        <a:lnSpc>
                          <a:spcPct val="115000"/>
                        </a:lnSpc>
                        <a:spcAft>
                          <a:spcPts val="0"/>
                        </a:spcAft>
                        <a:tabLst>
                          <a:tab pos="270510" algn="l"/>
                        </a:tabLst>
                      </a:pPr>
                      <a:r>
                        <a:rPr lang="es-MX" sz="800">
                          <a:solidFill>
                            <a:srgbClr val="000000"/>
                          </a:solidFill>
                          <a:latin typeface="Century Gothic"/>
                          <a:ea typeface="Century Gothic"/>
                          <a:cs typeface="Century Gothic"/>
                        </a:rPr>
                        <a:t>     proyecto. </a:t>
                      </a:r>
                      <a:endParaRPr lang="es-MX" sz="800">
                        <a:solidFill>
                          <a:srgbClr val="000000"/>
                        </a:solidFill>
                        <a:latin typeface="Arial"/>
                        <a:ea typeface="Arial"/>
                      </a:endParaRPr>
                    </a:p>
                    <a:p>
                      <a:pPr>
                        <a:lnSpc>
                          <a:spcPct val="115000"/>
                        </a:lnSpc>
                        <a:spcAft>
                          <a:spcPts val="0"/>
                        </a:spcAft>
                        <a:tabLst>
                          <a:tab pos="270510" algn="l"/>
                        </a:tabLst>
                      </a:pPr>
                      <a:r>
                        <a:rPr lang="es-MX" sz="800">
                          <a:solidFill>
                            <a:srgbClr val="000000"/>
                          </a:solidFill>
                          <a:latin typeface="Century Gothic"/>
                          <a:ea typeface="Century Gothic"/>
                          <a:cs typeface="Century Gothic"/>
                        </a:rPr>
                        <a:t>     Estrategia o  actividad para lograr</a:t>
                      </a:r>
                      <a:endParaRPr lang="es-MX" sz="800">
                        <a:solidFill>
                          <a:srgbClr val="000000"/>
                        </a:solidFill>
                        <a:latin typeface="Arial"/>
                        <a:ea typeface="Arial"/>
                      </a:endParaRPr>
                    </a:p>
                    <a:p>
                      <a:pPr marL="204470" indent="-276225">
                        <a:lnSpc>
                          <a:spcPct val="115000"/>
                        </a:lnSpc>
                        <a:spcAft>
                          <a:spcPts val="0"/>
                        </a:spcAft>
                      </a:pPr>
                      <a:r>
                        <a:rPr lang="es-MX" sz="800">
                          <a:solidFill>
                            <a:srgbClr val="000000"/>
                          </a:solidFill>
                          <a:latin typeface="Century Gothic"/>
                          <a:ea typeface="Century Gothic"/>
                          <a:cs typeface="Century Gothic"/>
                        </a:rPr>
                        <a:t>       que haya   conciencia de ello.</a:t>
                      </a:r>
                      <a:endParaRPr lang="es-MX" sz="80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nSpc>
                          <a:spcPct val="115000"/>
                        </a:lnSpc>
                        <a:spcAft>
                          <a:spcPts val="0"/>
                        </a:spcAft>
                      </a:pPr>
                      <a:endParaRPr lang="es-MX" sz="800">
                        <a:solidFill>
                          <a:srgbClr val="000000"/>
                        </a:solidFill>
                        <a:latin typeface="Century Gothic"/>
                        <a:ea typeface="Century Gothic"/>
                        <a:cs typeface="Century Gothic"/>
                      </a:endParaRPr>
                    </a:p>
                    <a:p>
                      <a:pPr>
                        <a:lnSpc>
                          <a:spcPct val="115000"/>
                        </a:lnSpc>
                        <a:spcAft>
                          <a:spcPts val="0"/>
                        </a:spcAft>
                      </a:pPr>
                      <a:r>
                        <a:rPr lang="es-MX" sz="800">
                          <a:solidFill>
                            <a:srgbClr val="000000"/>
                          </a:solidFill>
                          <a:latin typeface="Century Gothic"/>
                          <a:ea typeface="Century Gothic"/>
                          <a:cs typeface="Century Gothic"/>
                        </a:rPr>
                        <a:t>A través de un cuestionario planeado por las distintas disciplinas poder saber cómo se han ido vinculando las materias involucras o en su caso en donde se puede trabajar más para cubrir el propósito del proyecto.</a:t>
                      </a:r>
                      <a:endParaRPr lang="es-MX" sz="80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872">
                <a:tc>
                  <a:txBody>
                    <a:bodyPr/>
                    <a:lstStyle/>
                    <a:p>
                      <a:pPr>
                        <a:lnSpc>
                          <a:spcPct val="115000"/>
                        </a:lnSpc>
                        <a:spcAft>
                          <a:spcPts val="0"/>
                        </a:spcAft>
                      </a:pPr>
                      <a:r>
                        <a:rPr lang="es-MX" sz="800" b="1">
                          <a:solidFill>
                            <a:srgbClr val="000000"/>
                          </a:solidFill>
                          <a:latin typeface="Century Gothic"/>
                          <a:ea typeface="Century Gothic"/>
                          <a:cs typeface="Century Gothic"/>
                        </a:rPr>
                        <a:t>7. </a:t>
                      </a:r>
                      <a:r>
                        <a:rPr lang="es-MX" sz="800">
                          <a:solidFill>
                            <a:srgbClr val="000000"/>
                          </a:solidFill>
                          <a:latin typeface="Century Gothic"/>
                          <a:ea typeface="Century Gothic"/>
                          <a:cs typeface="Century Gothic"/>
                        </a:rPr>
                        <a:t> </a:t>
                      </a:r>
                      <a:r>
                        <a:rPr lang="es-MX" sz="800" b="1">
                          <a:solidFill>
                            <a:srgbClr val="000000"/>
                          </a:solidFill>
                          <a:latin typeface="Century Gothic"/>
                          <a:ea typeface="Century Gothic"/>
                          <a:cs typeface="Century Gothic"/>
                        </a:rPr>
                        <a:t>Evaluar la información generada.</a:t>
                      </a:r>
                      <a:endParaRPr lang="es-MX" sz="800">
                        <a:solidFill>
                          <a:srgbClr val="000000"/>
                        </a:solidFill>
                        <a:latin typeface="Arial"/>
                        <a:ea typeface="Arial"/>
                      </a:endParaRPr>
                    </a:p>
                    <a:p>
                      <a:pPr marL="180340">
                        <a:lnSpc>
                          <a:spcPct val="115000"/>
                        </a:lnSpc>
                        <a:spcAft>
                          <a:spcPts val="0"/>
                        </a:spcAft>
                      </a:pPr>
                      <a:r>
                        <a:rPr lang="es-MX" sz="800">
                          <a:solidFill>
                            <a:srgbClr val="000000"/>
                          </a:solidFill>
                          <a:latin typeface="Century Gothic"/>
                          <a:ea typeface="Century Gothic"/>
                          <a:cs typeface="Century Gothic"/>
                        </a:rPr>
                        <a:t>¿La información obtenida cubre las necesidades para la solución del problema?</a:t>
                      </a:r>
                      <a:endParaRPr lang="es-MX" sz="800">
                        <a:solidFill>
                          <a:srgbClr val="000000"/>
                        </a:solidFill>
                        <a:latin typeface="Arial"/>
                        <a:ea typeface="Arial"/>
                      </a:endParaRPr>
                    </a:p>
                    <a:p>
                      <a:pPr marL="180340">
                        <a:lnSpc>
                          <a:spcPct val="115000"/>
                        </a:lnSpc>
                        <a:spcAft>
                          <a:spcPts val="0"/>
                        </a:spcAft>
                      </a:pPr>
                      <a:r>
                        <a:rPr lang="es-MX" sz="800">
                          <a:solidFill>
                            <a:srgbClr val="000000"/>
                          </a:solidFill>
                          <a:latin typeface="Century Gothic"/>
                          <a:ea typeface="Century Gothic"/>
                          <a:cs typeface="Century Gothic"/>
                        </a:rPr>
                        <a:t>Propuesta de investigaciones para complementar el proyecto.</a:t>
                      </a:r>
                      <a:endParaRPr lang="es-MX" sz="80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nSpc>
                          <a:spcPct val="115000"/>
                        </a:lnSpc>
                        <a:spcAft>
                          <a:spcPts val="0"/>
                        </a:spcAft>
                      </a:pPr>
                      <a:endParaRPr lang="es-MX" sz="800" dirty="0">
                        <a:solidFill>
                          <a:srgbClr val="000000"/>
                        </a:solidFill>
                        <a:latin typeface="Century Gothic"/>
                        <a:ea typeface="Century Gothic"/>
                        <a:cs typeface="Century Gothic"/>
                      </a:endParaRPr>
                    </a:p>
                    <a:p>
                      <a:pPr>
                        <a:lnSpc>
                          <a:spcPct val="115000"/>
                        </a:lnSpc>
                        <a:spcAft>
                          <a:spcPts val="0"/>
                        </a:spcAft>
                      </a:pPr>
                      <a:r>
                        <a:rPr lang="es-MX" sz="800" dirty="0">
                          <a:solidFill>
                            <a:srgbClr val="000000"/>
                          </a:solidFill>
                          <a:latin typeface="Century Gothic"/>
                          <a:ea typeface="Century Gothic"/>
                          <a:cs typeface="Century Gothic"/>
                        </a:rPr>
                        <a:t>Sí .lectura de lecturas, películas que aborden temas relacionados con nuestro proyecto.</a:t>
                      </a:r>
                      <a:endParaRPr lang="es-MX" sz="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2 Tabla"/>
          <p:cNvGraphicFramePr>
            <a:graphicFrameLocks noGrp="1"/>
          </p:cNvGraphicFramePr>
          <p:nvPr/>
        </p:nvGraphicFramePr>
        <p:xfrm>
          <a:off x="3047202" y="1230410"/>
          <a:ext cx="6096000" cy="1555806"/>
        </p:xfrm>
        <a:graphic>
          <a:graphicData uri="http://schemas.openxmlformats.org/drawingml/2006/table">
            <a:tbl>
              <a:tblPr/>
              <a:tblGrid>
                <a:gridCol w="3068892"/>
                <a:gridCol w="3027108"/>
              </a:tblGrid>
              <a:tr h="763890">
                <a:tc>
                  <a:txBody>
                    <a:bodyPr/>
                    <a:lstStyle/>
                    <a:p>
                      <a:pPr algn="ctr">
                        <a:lnSpc>
                          <a:spcPct val="115000"/>
                        </a:lnSpc>
                        <a:spcAft>
                          <a:spcPts val="0"/>
                        </a:spcAft>
                      </a:pPr>
                      <a:r>
                        <a:rPr lang="es-MX" sz="800" b="1" dirty="0">
                          <a:solidFill>
                            <a:srgbClr val="000000"/>
                          </a:solidFill>
                          <a:latin typeface="Century Gothic"/>
                          <a:ea typeface="Century Gothic"/>
                          <a:cs typeface="Century Gothic"/>
                        </a:rPr>
                        <a:t>Tiempos dedicados al proyecto cada semana.</a:t>
                      </a:r>
                      <a:endParaRPr lang="es-MX" sz="800" dirty="0">
                        <a:solidFill>
                          <a:srgbClr val="000000"/>
                        </a:solidFill>
                        <a:latin typeface="Arial"/>
                        <a:ea typeface="Arial"/>
                      </a:endParaRPr>
                    </a:p>
                    <a:p>
                      <a:pPr algn="ctr">
                        <a:lnSpc>
                          <a:spcPct val="115000"/>
                        </a:lnSpc>
                        <a:spcAft>
                          <a:spcPts val="0"/>
                        </a:spcAft>
                      </a:pPr>
                      <a:r>
                        <a:rPr lang="es-MX" sz="800" dirty="0">
                          <a:solidFill>
                            <a:srgbClr val="000000"/>
                          </a:solidFill>
                          <a:latin typeface="Century Gothic"/>
                          <a:ea typeface="Century Gothic"/>
                          <a:cs typeface="Century Gothic"/>
                        </a:rPr>
                        <a:t>      Momentos  se destinados al Proyecto.</a:t>
                      </a:r>
                      <a:endParaRPr lang="es-MX" sz="800" dirty="0">
                        <a:solidFill>
                          <a:srgbClr val="000000"/>
                        </a:solidFill>
                        <a:latin typeface="Arial"/>
                        <a:ea typeface="Arial"/>
                      </a:endParaRPr>
                    </a:p>
                    <a:p>
                      <a:pPr algn="ctr">
                        <a:lnSpc>
                          <a:spcPct val="115000"/>
                        </a:lnSpc>
                        <a:spcAft>
                          <a:spcPts val="0"/>
                        </a:spcAft>
                      </a:pPr>
                      <a:r>
                        <a:rPr lang="es-MX" sz="800" dirty="0">
                          <a:solidFill>
                            <a:srgbClr val="000000"/>
                          </a:solidFill>
                          <a:latin typeface="Century Gothic"/>
                          <a:ea typeface="Century Gothic"/>
                          <a:cs typeface="Century Gothic"/>
                        </a:rPr>
                        <a:t>     Horas de trabajó dedicadas al trabajo disciplinario. </a:t>
                      </a:r>
                      <a:endParaRPr lang="es-MX" sz="800" dirty="0">
                        <a:solidFill>
                          <a:srgbClr val="000000"/>
                        </a:solidFill>
                        <a:latin typeface="Arial"/>
                        <a:ea typeface="Arial"/>
                      </a:endParaRPr>
                    </a:p>
                    <a:p>
                      <a:pPr algn="ctr">
                        <a:lnSpc>
                          <a:spcPct val="115000"/>
                        </a:lnSpc>
                        <a:spcAft>
                          <a:spcPts val="0"/>
                        </a:spcAft>
                      </a:pPr>
                      <a:r>
                        <a:rPr lang="es-MX" sz="800" dirty="0">
                          <a:solidFill>
                            <a:srgbClr val="000000"/>
                          </a:solidFill>
                          <a:latin typeface="Century Gothic"/>
                          <a:ea typeface="Century Gothic"/>
                          <a:cs typeface="Century Gothic"/>
                        </a:rPr>
                        <a:t>Horas de trabajo dedicadas al trabajo interdisciplinario. </a:t>
                      </a:r>
                      <a:endParaRPr lang="es-MX" sz="800" dirty="0">
                        <a:solidFill>
                          <a:srgbClr val="000000"/>
                        </a:solidFill>
                        <a:latin typeface="Arial"/>
                        <a:ea typeface="Arial"/>
                      </a:endParaRPr>
                    </a:p>
                    <a:p>
                      <a:pPr algn="ctr">
                        <a:lnSpc>
                          <a:spcPct val="115000"/>
                        </a:lnSpc>
                        <a:spcAft>
                          <a:spcPts val="0"/>
                        </a:spcAft>
                      </a:pPr>
                      <a:r>
                        <a:rPr lang="es-MX" sz="800" dirty="0">
                          <a:solidFill>
                            <a:srgbClr val="000000"/>
                          </a:solidFill>
                          <a:latin typeface="Century Gothic"/>
                          <a:ea typeface="Century Gothic"/>
                          <a:cs typeface="Century Gothic"/>
                        </a:rPr>
                        <a:t> </a:t>
                      </a:r>
                      <a:endParaRPr lang="es-MX" sz="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MX" sz="800" b="1" dirty="0">
                          <a:solidFill>
                            <a:srgbClr val="000000"/>
                          </a:solidFill>
                          <a:latin typeface="Century Gothic"/>
                          <a:ea typeface="Century Gothic"/>
                          <a:cs typeface="Century Gothic"/>
                        </a:rPr>
                        <a:t>Presentación del proyecto (producto).</a:t>
                      </a:r>
                      <a:endParaRPr lang="es-MX" sz="800" dirty="0">
                        <a:solidFill>
                          <a:srgbClr val="000000"/>
                        </a:solidFill>
                        <a:latin typeface="Arial"/>
                        <a:ea typeface="Arial"/>
                      </a:endParaRPr>
                    </a:p>
                    <a:p>
                      <a:pPr algn="ctr">
                        <a:lnSpc>
                          <a:spcPct val="115000"/>
                        </a:lnSpc>
                        <a:spcAft>
                          <a:spcPts val="0"/>
                        </a:spcAft>
                      </a:pPr>
                      <a:r>
                        <a:rPr lang="es-MX" sz="800" dirty="0">
                          <a:solidFill>
                            <a:srgbClr val="000000"/>
                          </a:solidFill>
                          <a:latin typeface="Century Gothic"/>
                          <a:ea typeface="Century Gothic"/>
                          <a:cs typeface="Century Gothic"/>
                        </a:rPr>
                        <a:t>Características de la presentación.</a:t>
                      </a:r>
                      <a:endParaRPr lang="es-MX" sz="800" dirty="0">
                        <a:solidFill>
                          <a:srgbClr val="000000"/>
                        </a:solidFill>
                        <a:latin typeface="Arial"/>
                        <a:ea typeface="Arial"/>
                      </a:endParaRPr>
                    </a:p>
                    <a:p>
                      <a:pPr algn="ctr">
                        <a:lnSpc>
                          <a:spcPct val="115000"/>
                        </a:lnSpc>
                        <a:spcAft>
                          <a:spcPts val="0"/>
                        </a:spcAft>
                      </a:pPr>
                      <a:r>
                        <a:rPr lang="es-MX" sz="800" dirty="0">
                          <a:solidFill>
                            <a:srgbClr val="000000"/>
                          </a:solidFill>
                          <a:latin typeface="Century Gothic"/>
                          <a:ea typeface="Century Gothic"/>
                          <a:cs typeface="Century Gothic"/>
                        </a:rPr>
                        <a:t>¿Qué se presenta? ¿Cuándo? ¿Dónde? ¿Con qué? </a:t>
                      </a:r>
                      <a:endParaRPr lang="es-MX" sz="800" dirty="0">
                        <a:solidFill>
                          <a:srgbClr val="000000"/>
                        </a:solidFill>
                        <a:latin typeface="Arial"/>
                        <a:ea typeface="Arial"/>
                      </a:endParaRPr>
                    </a:p>
                    <a:p>
                      <a:pPr algn="ctr">
                        <a:lnSpc>
                          <a:spcPct val="115000"/>
                        </a:lnSpc>
                        <a:spcAft>
                          <a:spcPts val="0"/>
                        </a:spcAft>
                      </a:pPr>
                      <a:r>
                        <a:rPr lang="es-MX" sz="800" dirty="0">
                          <a:solidFill>
                            <a:srgbClr val="000000"/>
                          </a:solidFill>
                          <a:latin typeface="Century Gothic"/>
                          <a:ea typeface="Century Gothic"/>
                          <a:cs typeface="Century Gothic"/>
                        </a:rPr>
                        <a:t>¿A quién, por qué, para qué?</a:t>
                      </a:r>
                      <a:endParaRPr lang="es-MX" sz="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r>
              <a:tr h="763890">
                <a:tc>
                  <a:txBody>
                    <a:bodyPr/>
                    <a:lstStyle/>
                    <a:p>
                      <a:pPr>
                        <a:lnSpc>
                          <a:spcPct val="115000"/>
                        </a:lnSpc>
                        <a:spcAft>
                          <a:spcPts val="0"/>
                        </a:spcAft>
                      </a:pPr>
                      <a:r>
                        <a:rPr lang="es-MX" sz="800" dirty="0">
                          <a:solidFill>
                            <a:srgbClr val="000000"/>
                          </a:solidFill>
                          <a:latin typeface="Century Gothic"/>
                          <a:ea typeface="Century Gothic"/>
                          <a:cs typeface="Century Gothic"/>
                        </a:rPr>
                        <a:t>12 horas</a:t>
                      </a:r>
                      <a:endParaRPr lang="es-MX" sz="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800" dirty="0">
                          <a:solidFill>
                            <a:srgbClr val="000000"/>
                          </a:solidFill>
                          <a:latin typeface="Century Gothic"/>
                          <a:ea typeface="Century Gothic"/>
                          <a:cs typeface="Century Gothic"/>
                        </a:rPr>
                        <a:t>¿Qué se presenta? Presentación </a:t>
                      </a:r>
                      <a:r>
                        <a:rPr lang="es-MX" sz="800" dirty="0" err="1">
                          <a:solidFill>
                            <a:srgbClr val="000000"/>
                          </a:solidFill>
                          <a:latin typeface="Century Gothic"/>
                          <a:ea typeface="Century Gothic"/>
                          <a:cs typeface="Century Gothic"/>
                        </a:rPr>
                        <a:t>pawer</a:t>
                      </a:r>
                      <a:r>
                        <a:rPr lang="es-MX" sz="800" dirty="0">
                          <a:solidFill>
                            <a:srgbClr val="000000"/>
                          </a:solidFill>
                          <a:latin typeface="Century Gothic"/>
                          <a:ea typeface="Century Gothic"/>
                          <a:cs typeface="Century Gothic"/>
                        </a:rPr>
                        <a:t>  </a:t>
                      </a:r>
                      <a:r>
                        <a:rPr lang="es-MX" sz="800" dirty="0" err="1">
                          <a:solidFill>
                            <a:srgbClr val="000000"/>
                          </a:solidFill>
                          <a:latin typeface="Century Gothic"/>
                          <a:ea typeface="Century Gothic"/>
                          <a:cs typeface="Century Gothic"/>
                        </a:rPr>
                        <a:t>point</a:t>
                      </a:r>
                      <a:r>
                        <a:rPr lang="es-MX" sz="800" dirty="0">
                          <a:solidFill>
                            <a:srgbClr val="000000"/>
                          </a:solidFill>
                          <a:latin typeface="Century Gothic"/>
                          <a:ea typeface="Century Gothic"/>
                          <a:cs typeface="Century Gothic"/>
                        </a:rPr>
                        <a:t> sobre el tema , ¿Cuándo? al finalizar el proyecto</a:t>
                      </a:r>
                      <a:endParaRPr lang="es-MX" sz="800" dirty="0">
                        <a:solidFill>
                          <a:srgbClr val="000000"/>
                        </a:solidFill>
                        <a:latin typeface="Arial"/>
                        <a:ea typeface="Arial"/>
                      </a:endParaRPr>
                    </a:p>
                    <a:p>
                      <a:pPr>
                        <a:lnSpc>
                          <a:spcPct val="115000"/>
                        </a:lnSpc>
                        <a:spcAft>
                          <a:spcPts val="0"/>
                        </a:spcAft>
                      </a:pPr>
                      <a:r>
                        <a:rPr lang="es-MX" sz="800" dirty="0">
                          <a:solidFill>
                            <a:srgbClr val="000000"/>
                          </a:solidFill>
                          <a:latin typeface="Century Gothic"/>
                          <a:ea typeface="Century Gothic"/>
                          <a:cs typeface="Century Gothic"/>
                        </a:rPr>
                        <a:t>¿Dónde? en el salón de clase</a:t>
                      </a:r>
                      <a:endParaRPr lang="es-MX" sz="800" dirty="0">
                        <a:solidFill>
                          <a:srgbClr val="000000"/>
                        </a:solidFill>
                        <a:latin typeface="Arial"/>
                        <a:ea typeface="Arial"/>
                      </a:endParaRPr>
                    </a:p>
                    <a:p>
                      <a:pPr>
                        <a:lnSpc>
                          <a:spcPct val="115000"/>
                        </a:lnSpc>
                        <a:spcAft>
                          <a:spcPts val="0"/>
                        </a:spcAft>
                      </a:pPr>
                      <a:r>
                        <a:rPr lang="es-MX" sz="800" dirty="0">
                          <a:solidFill>
                            <a:srgbClr val="000000"/>
                          </a:solidFill>
                          <a:latin typeface="Century Gothic"/>
                          <a:ea typeface="Century Gothic"/>
                          <a:cs typeface="Century Gothic"/>
                        </a:rPr>
                        <a:t>¿Con qué? Material de apoyo</a:t>
                      </a:r>
                      <a:endParaRPr lang="es-MX" sz="800" dirty="0">
                        <a:solidFill>
                          <a:srgbClr val="000000"/>
                        </a:solidFill>
                        <a:latin typeface="Arial"/>
                        <a:ea typeface="Arial"/>
                      </a:endParaRPr>
                    </a:p>
                    <a:p>
                      <a:pPr>
                        <a:lnSpc>
                          <a:spcPct val="115000"/>
                        </a:lnSpc>
                        <a:spcAft>
                          <a:spcPts val="0"/>
                        </a:spcAft>
                      </a:pPr>
                      <a:r>
                        <a:rPr lang="es-MX" sz="800" dirty="0">
                          <a:solidFill>
                            <a:srgbClr val="000000"/>
                          </a:solidFill>
                          <a:latin typeface="Century Gothic"/>
                          <a:ea typeface="Century Gothic"/>
                          <a:cs typeface="Century Gothic"/>
                        </a:rPr>
                        <a:t>¿A quién, por qué, para qué? Comprobar lo aprendido</a:t>
                      </a:r>
                      <a:endParaRPr lang="es-MX" sz="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2465" name="Rectangle 1"/>
          <p:cNvSpPr>
            <a:spLocks noChangeArrowheads="1"/>
          </p:cNvSpPr>
          <p:nvPr/>
        </p:nvSpPr>
        <p:spPr bwMode="auto">
          <a:xfrm>
            <a:off x="2279576" y="217243"/>
            <a:ext cx="2435282"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s-MX" sz="1600" b="1" dirty="0">
                <a:solidFill>
                  <a:srgbClr val="000000"/>
                </a:solidFill>
                <a:latin typeface="Arial" pitchFamily="34" charset="0"/>
                <a:ea typeface="Century Gothic" pitchFamily="34" charset="0"/>
                <a:cs typeface="Century Gothic" pitchFamily="34" charset="0"/>
              </a:rPr>
              <a:t>VI. División del tiempo.</a:t>
            </a:r>
            <a:endParaRPr lang="es-MX" sz="1050" dirty="0">
              <a:latin typeface="Arial" pitchFamily="34" charset="0"/>
              <a:cs typeface="Arial" pitchFamily="34" charset="0"/>
            </a:endParaRPr>
          </a:p>
          <a:p>
            <a:pPr eaLnBrk="0" fontAlgn="base" hangingPunct="0">
              <a:spcBef>
                <a:spcPct val="0"/>
              </a:spcBef>
              <a:spcAft>
                <a:spcPct val="0"/>
              </a:spcAft>
            </a:pPr>
            <a:endParaRPr lang="es-MX" sz="2800" dirty="0">
              <a:latin typeface="Arial" pitchFamily="34" charset="0"/>
              <a:cs typeface="Arial" pitchFamily="34" charset="0"/>
            </a:endParaRPr>
          </a:p>
        </p:txBody>
      </p:sp>
      <p:sp>
        <p:nvSpPr>
          <p:cNvPr id="4" name="Rectángulo 3"/>
          <p:cNvSpPr/>
          <p:nvPr/>
        </p:nvSpPr>
        <p:spPr>
          <a:xfrm>
            <a:off x="4871865" y="217242"/>
            <a:ext cx="1896673" cy="338554"/>
          </a:xfrm>
          <a:prstGeom prst="rect">
            <a:avLst/>
          </a:prstGeom>
        </p:spPr>
        <p:txBody>
          <a:bodyPr wrap="none">
            <a:spAutoFit/>
          </a:bodyPr>
          <a:lstStyle/>
          <a:p>
            <a:r>
              <a:rPr lang="es-MX" sz="1600" b="1" dirty="0">
                <a:solidFill>
                  <a:srgbClr val="000000"/>
                </a:solidFill>
                <a:latin typeface="Arial" pitchFamily="34" charset="0"/>
                <a:ea typeface="Century Gothic" pitchFamily="34" charset="0"/>
                <a:cs typeface="Century Gothic" pitchFamily="34" charset="0"/>
              </a:rPr>
              <a:t>VII. Presentación.</a:t>
            </a:r>
            <a:endParaRPr lang="es-MX" sz="1600" dirty="0"/>
          </a:p>
        </p:txBody>
      </p:sp>
    </p:spTree>
    <p:extLst>
      <p:ext uri="{BB962C8B-B14F-4D97-AF65-F5344CB8AC3E}">
        <p14:creationId xmlns:p14="http://schemas.microsoft.com/office/powerpoint/2010/main" xmlns="" val="9071217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495600" y="1844825"/>
          <a:ext cx="6984776" cy="2458038"/>
        </p:xfrm>
        <a:graphic>
          <a:graphicData uri="http://schemas.openxmlformats.org/drawingml/2006/table">
            <a:tbl>
              <a:tblPr/>
              <a:tblGrid>
                <a:gridCol w="2362228"/>
                <a:gridCol w="2383628"/>
                <a:gridCol w="2238920"/>
              </a:tblGrid>
              <a:tr h="519453">
                <a:tc>
                  <a:txBody>
                    <a:bodyPr/>
                    <a:lstStyle/>
                    <a:p>
                      <a:pPr algn="ctr">
                        <a:lnSpc>
                          <a:spcPct val="115000"/>
                        </a:lnSpc>
                        <a:spcAft>
                          <a:spcPts val="0"/>
                        </a:spcAft>
                      </a:pPr>
                      <a:r>
                        <a:rPr lang="es-MX" sz="800" b="1" dirty="0">
                          <a:solidFill>
                            <a:srgbClr val="000000"/>
                          </a:solidFill>
                          <a:latin typeface="Century Gothic"/>
                          <a:ea typeface="Century Gothic"/>
                          <a:cs typeface="Century Gothic"/>
                        </a:rPr>
                        <a:t>1. Aspectos  que se evalúan?</a:t>
                      </a:r>
                      <a:endParaRPr lang="es-MX" sz="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MX" sz="800" b="1">
                          <a:solidFill>
                            <a:srgbClr val="000000"/>
                          </a:solidFill>
                          <a:latin typeface="Century Gothic"/>
                          <a:ea typeface="Century Gothic"/>
                          <a:cs typeface="Century Gothic"/>
                        </a:rPr>
                        <a:t>2. Criterios que se utilizan, para evaluar cada aspecto</a:t>
                      </a:r>
                      <a:endParaRPr lang="es-MX" sz="80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MX" sz="800" b="1">
                          <a:solidFill>
                            <a:srgbClr val="000000"/>
                          </a:solidFill>
                          <a:latin typeface="Century Gothic"/>
                          <a:ea typeface="Century Gothic"/>
                          <a:cs typeface="Century Gothic"/>
                        </a:rPr>
                        <a:t>3. Herramientas e instrumentos de evaluación que se utilizan.</a:t>
                      </a:r>
                      <a:endParaRPr lang="es-MX" sz="80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r>
              <a:tr h="1938585">
                <a:tc>
                  <a:txBody>
                    <a:bodyPr/>
                    <a:lstStyle/>
                    <a:p>
                      <a:pPr>
                        <a:lnSpc>
                          <a:spcPct val="115000"/>
                        </a:lnSpc>
                        <a:spcAft>
                          <a:spcPts val="0"/>
                        </a:spcAft>
                      </a:pPr>
                      <a:r>
                        <a:rPr lang="es-MX" sz="800">
                          <a:solidFill>
                            <a:srgbClr val="000000"/>
                          </a:solidFill>
                          <a:latin typeface="Century Gothic"/>
                          <a:ea typeface="Century Gothic"/>
                          <a:cs typeface="Century Gothic"/>
                        </a:rPr>
                        <a:t>Diapositivas adecuadas al tema</a:t>
                      </a:r>
                      <a:endParaRPr lang="es-MX" sz="800">
                        <a:solidFill>
                          <a:srgbClr val="000000"/>
                        </a:solidFill>
                        <a:latin typeface="Arial"/>
                        <a:ea typeface="Arial"/>
                      </a:endParaRPr>
                    </a:p>
                    <a:p>
                      <a:pPr>
                        <a:lnSpc>
                          <a:spcPct val="115000"/>
                        </a:lnSpc>
                        <a:spcAft>
                          <a:spcPts val="0"/>
                        </a:spcAft>
                      </a:pPr>
                      <a:r>
                        <a:rPr lang="es-MX" sz="800">
                          <a:solidFill>
                            <a:srgbClr val="000000"/>
                          </a:solidFill>
                          <a:latin typeface="Century Gothic"/>
                          <a:ea typeface="Century Gothic"/>
                          <a:cs typeface="Century Gothic"/>
                        </a:rPr>
                        <a:t>No saturación de información en la diapositiva</a:t>
                      </a:r>
                      <a:endParaRPr lang="es-MX" sz="800">
                        <a:solidFill>
                          <a:srgbClr val="000000"/>
                        </a:solidFill>
                        <a:latin typeface="Arial"/>
                        <a:ea typeface="Arial"/>
                      </a:endParaRPr>
                    </a:p>
                    <a:p>
                      <a:pPr>
                        <a:lnSpc>
                          <a:spcPct val="115000"/>
                        </a:lnSpc>
                        <a:spcAft>
                          <a:spcPts val="0"/>
                        </a:spcAft>
                      </a:pPr>
                      <a:r>
                        <a:rPr lang="es-MX" sz="800">
                          <a:solidFill>
                            <a:srgbClr val="000000"/>
                          </a:solidFill>
                          <a:latin typeface="Century Gothic"/>
                          <a:ea typeface="Century Gothic"/>
                          <a:cs typeface="Century Gothic"/>
                        </a:rPr>
                        <a:t>Claridad al contestar las preguntas que seles realicen. </a:t>
                      </a:r>
                      <a:endParaRPr lang="es-MX" sz="80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800" dirty="0">
                        <a:solidFill>
                          <a:srgbClr val="000000"/>
                        </a:solidFill>
                        <a:latin typeface="Century Gothic"/>
                        <a:ea typeface="Century Gothic"/>
                        <a:cs typeface="Century Gothic"/>
                      </a:endParaRPr>
                    </a:p>
                    <a:p>
                      <a:pPr>
                        <a:lnSpc>
                          <a:spcPct val="115000"/>
                        </a:lnSpc>
                        <a:spcAft>
                          <a:spcPts val="0"/>
                        </a:spcAft>
                      </a:pPr>
                      <a:r>
                        <a:rPr lang="es-MX" sz="800" dirty="0">
                          <a:solidFill>
                            <a:srgbClr val="000000"/>
                          </a:solidFill>
                          <a:latin typeface="Century Gothic"/>
                          <a:ea typeface="Century Gothic"/>
                          <a:cs typeface="Century Gothic"/>
                        </a:rPr>
                        <a:t>Dominio del tema del proyecto y su comparación con aspectos de la vida cotidiana que estén ocurriendo</a:t>
                      </a:r>
                      <a:endParaRPr lang="es-MX" sz="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800" dirty="0">
                          <a:solidFill>
                            <a:srgbClr val="000000"/>
                          </a:solidFill>
                          <a:latin typeface="Century Gothic"/>
                          <a:ea typeface="Century Gothic"/>
                          <a:cs typeface="Century Gothic"/>
                        </a:rPr>
                        <a:t>Bitácora, claridad al exponer ya que esta es una prueba oral  </a:t>
                      </a:r>
                      <a:endParaRPr lang="es-MX" sz="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5537" name="Rectangle 1"/>
          <p:cNvSpPr>
            <a:spLocks noChangeArrowheads="1"/>
          </p:cNvSpPr>
          <p:nvPr/>
        </p:nvSpPr>
        <p:spPr bwMode="auto">
          <a:xfrm>
            <a:off x="2135560" y="510735"/>
            <a:ext cx="3711272" cy="6771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s-MX" sz="2000" b="1" dirty="0">
                <a:solidFill>
                  <a:srgbClr val="000000"/>
                </a:solidFill>
                <a:latin typeface="Arial" pitchFamily="34" charset="0"/>
                <a:ea typeface="Century Gothic" pitchFamily="34" charset="0"/>
                <a:cs typeface="Century Gothic" pitchFamily="34" charset="0"/>
              </a:rPr>
              <a:t>VIII. Evaluación del Proyecto</a:t>
            </a:r>
            <a:r>
              <a:rPr lang="es-MX" sz="1100" b="1" dirty="0">
                <a:solidFill>
                  <a:srgbClr val="000000"/>
                </a:solidFill>
                <a:latin typeface="Arial" pitchFamily="34" charset="0"/>
                <a:ea typeface="Century Gothic" pitchFamily="34" charset="0"/>
                <a:cs typeface="Century Gothic" pitchFamily="34" charset="0"/>
              </a:rPr>
              <a:t>.</a:t>
            </a:r>
            <a:endParaRPr lang="es-MX" sz="800" dirty="0">
              <a:latin typeface="Arial" pitchFamily="34" charset="0"/>
              <a:cs typeface="Arial" pitchFamily="34" charset="0"/>
            </a:endParaRPr>
          </a:p>
          <a:p>
            <a:pPr eaLnBrk="0" fontAlgn="base" hangingPunct="0">
              <a:spcBef>
                <a:spcPct val="0"/>
              </a:spcBef>
              <a:spcAft>
                <a:spcPct val="0"/>
              </a:spcAft>
            </a:pPr>
            <a:endParaRPr lang="es-MX" dirty="0">
              <a:latin typeface="Arial" pitchFamily="34" charset="0"/>
              <a:cs typeface="Arial" pitchFamily="34" charset="0"/>
            </a:endParaRPr>
          </a:p>
        </p:txBody>
      </p:sp>
    </p:spTree>
    <p:extLst>
      <p:ext uri="{BB962C8B-B14F-4D97-AF65-F5344CB8AC3E}">
        <p14:creationId xmlns:p14="http://schemas.microsoft.com/office/powerpoint/2010/main" xmlns="" val="2023316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xmlns="" val="2720340130"/>
              </p:ext>
            </p:extLst>
          </p:nvPr>
        </p:nvGraphicFramePr>
        <p:xfrm>
          <a:off x="749808" y="585216"/>
          <a:ext cx="10680191" cy="5413248"/>
        </p:xfrm>
        <a:graphic>
          <a:graphicData uri="http://schemas.openxmlformats.org/drawingml/2006/table">
            <a:tbl>
              <a:tblPr>
                <a:tableStyleId>{5C22544A-7EE6-4342-B048-85BDC9FD1C3A}</a:tableStyleId>
              </a:tblPr>
              <a:tblGrid>
                <a:gridCol w="1524477"/>
                <a:gridCol w="9155714"/>
              </a:tblGrid>
              <a:tr h="2854364">
                <a:tc>
                  <a:txBody>
                    <a:bodyPr/>
                    <a:lstStyle/>
                    <a:p>
                      <a:pPr>
                        <a:lnSpc>
                          <a:spcPct val="115000"/>
                        </a:lnSpc>
                        <a:spcAft>
                          <a:spcPts val="0"/>
                        </a:spcAft>
                      </a:pPr>
                      <a:r>
                        <a:rPr lang="es-ES" sz="1000">
                          <a:effectLst/>
                        </a:rPr>
                        <a:t>5. ¿Cuáles son los</a:t>
                      </a:r>
                      <a:endParaRPr lang="es-MX" sz="1100">
                        <a:effectLst/>
                      </a:endParaRPr>
                    </a:p>
                    <a:p>
                      <a:pPr>
                        <a:lnSpc>
                          <a:spcPct val="115000"/>
                        </a:lnSpc>
                        <a:spcAft>
                          <a:spcPts val="0"/>
                        </a:spcAft>
                      </a:pPr>
                      <a:r>
                        <a:rPr lang="es-ES" sz="1000">
                          <a:effectLst/>
                        </a:rPr>
                        <a:t>    prerrequisitos </a:t>
                      </a:r>
                      <a:endParaRPr lang="es-MX" sz="1100">
                        <a:effectLst/>
                      </a:endParaRPr>
                    </a:p>
                    <a:p>
                      <a:pPr>
                        <a:lnSpc>
                          <a:spcPct val="115000"/>
                        </a:lnSpc>
                        <a:spcAft>
                          <a:spcPts val="0"/>
                        </a:spcAft>
                      </a:pPr>
                      <a:r>
                        <a:rPr lang="es-ES" sz="1000">
                          <a:effectLst/>
                        </a:rPr>
                        <a:t>    materiales,</a:t>
                      </a:r>
                      <a:endParaRPr lang="es-MX" sz="1100">
                        <a:effectLst/>
                      </a:endParaRPr>
                    </a:p>
                    <a:p>
                      <a:pPr>
                        <a:lnSpc>
                          <a:spcPct val="115000"/>
                        </a:lnSpc>
                        <a:spcAft>
                          <a:spcPts val="0"/>
                        </a:spcAft>
                      </a:pPr>
                      <a:r>
                        <a:rPr lang="es-ES" sz="1000">
                          <a:effectLst/>
                        </a:rPr>
                        <a:t>   organizacionales </a:t>
                      </a:r>
                      <a:endParaRPr lang="es-MX" sz="1100">
                        <a:effectLst/>
                      </a:endParaRPr>
                    </a:p>
                    <a:p>
                      <a:pPr>
                        <a:lnSpc>
                          <a:spcPct val="115000"/>
                        </a:lnSpc>
                        <a:spcAft>
                          <a:spcPts val="0"/>
                        </a:spcAft>
                      </a:pPr>
                      <a:r>
                        <a:rPr lang="es-ES" sz="1000">
                          <a:effectLst/>
                        </a:rPr>
                        <a:t>   y personales </a:t>
                      </a:r>
                      <a:endParaRPr lang="es-MX" sz="1100">
                        <a:effectLst/>
                      </a:endParaRPr>
                    </a:p>
                    <a:p>
                      <a:pPr>
                        <a:lnSpc>
                          <a:spcPct val="115000"/>
                        </a:lnSpc>
                        <a:spcAft>
                          <a:spcPts val="0"/>
                        </a:spcAft>
                      </a:pPr>
                      <a:r>
                        <a:rPr lang="es-ES" sz="1000">
                          <a:effectLst/>
                        </a:rPr>
                        <a:t>   para la</a:t>
                      </a:r>
                      <a:endParaRPr lang="es-MX" sz="1100">
                        <a:effectLst/>
                      </a:endParaRPr>
                    </a:p>
                    <a:p>
                      <a:pPr>
                        <a:lnSpc>
                          <a:spcPct val="115000"/>
                        </a:lnSpc>
                        <a:spcAft>
                          <a:spcPts val="0"/>
                        </a:spcAft>
                      </a:pPr>
                      <a:r>
                        <a:rPr lang="es-ES" sz="1000">
                          <a:effectLst/>
                        </a:rPr>
                        <a:t>   planeación del </a:t>
                      </a:r>
                      <a:endParaRPr lang="es-MX" sz="1100">
                        <a:effectLst/>
                      </a:endParaRPr>
                    </a:p>
                    <a:p>
                      <a:pPr>
                        <a:lnSpc>
                          <a:spcPct val="115000"/>
                        </a:lnSpc>
                        <a:spcAft>
                          <a:spcPts val="0"/>
                        </a:spcAft>
                      </a:pPr>
                      <a:r>
                        <a:rPr lang="es-ES" sz="1000">
                          <a:effectLst/>
                        </a:rPr>
                        <a:t>   trabajo           interdisciplinario?</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nchor="ctr"/>
                </a:tc>
                <a:tc>
                  <a:txBody>
                    <a:bodyPr/>
                    <a:lstStyle/>
                    <a:p>
                      <a:pPr>
                        <a:lnSpc>
                          <a:spcPct val="115000"/>
                        </a:lnSpc>
                        <a:spcAft>
                          <a:spcPts val="0"/>
                        </a:spcAft>
                      </a:pPr>
                      <a:r>
                        <a:rPr lang="es-ES" sz="1000">
                          <a:effectLst/>
                        </a:rPr>
                        <a:t>-Se requiere disposición para trabajar con otros puntos de vista.</a:t>
                      </a:r>
                      <a:endParaRPr lang="es-MX" sz="1100">
                        <a:effectLst/>
                      </a:endParaRPr>
                    </a:p>
                    <a:p>
                      <a:pPr>
                        <a:lnSpc>
                          <a:spcPct val="115000"/>
                        </a:lnSpc>
                        <a:spcAft>
                          <a:spcPts val="0"/>
                        </a:spcAft>
                      </a:pPr>
                      <a:r>
                        <a:rPr lang="es-ES" sz="1000">
                          <a:effectLst/>
                        </a:rPr>
                        <a:t>-Interacción constante entre los docentes de las distintas áreas de conocimiento.</a:t>
                      </a:r>
                      <a:endParaRPr lang="es-MX" sz="1100">
                        <a:effectLst/>
                      </a:endParaRPr>
                    </a:p>
                    <a:p>
                      <a:pPr>
                        <a:lnSpc>
                          <a:spcPct val="115000"/>
                        </a:lnSpc>
                        <a:spcAft>
                          <a:spcPts val="0"/>
                        </a:spcAft>
                      </a:pPr>
                      <a:r>
                        <a:rPr lang="es-ES" sz="1000">
                          <a:effectLst/>
                        </a:rPr>
                        <a:t>-Es necesario que los docentes se desprendan de la idea de que su área de conocimiento es la más importante o la única correcta. Entender que la diversidad enriquece.</a:t>
                      </a:r>
                      <a:endParaRPr lang="es-MX" sz="1100">
                        <a:effectLst/>
                      </a:endParaRPr>
                    </a:p>
                    <a:p>
                      <a:pPr>
                        <a:lnSpc>
                          <a:spcPct val="115000"/>
                        </a:lnSpc>
                        <a:spcAft>
                          <a:spcPts val="0"/>
                        </a:spcAft>
                      </a:pPr>
                      <a:r>
                        <a:rPr lang="es-ES" sz="1000">
                          <a:effectLst/>
                        </a:rPr>
                        <a:t>-Involucramiento en los planes de estudio de los demás.</a:t>
                      </a:r>
                      <a:endParaRPr lang="es-MX" sz="1100">
                        <a:effectLst/>
                      </a:endParaRPr>
                    </a:p>
                    <a:p>
                      <a:pPr>
                        <a:lnSpc>
                          <a:spcPct val="115000"/>
                        </a:lnSpc>
                        <a:spcAft>
                          <a:spcPts val="0"/>
                        </a:spcAft>
                      </a:pPr>
                      <a:r>
                        <a:rPr lang="es-ES" sz="1000">
                          <a:effectLst/>
                        </a:rPr>
                        <a:t>-Selección previa de los temas que serán tratados desde este enfoque. Adecuación de los tiempos de interacción y planeación a los de presencialidad en los planteles</a:t>
                      </a:r>
                      <a:endParaRPr lang="es-MX" sz="1100">
                        <a:effectLst/>
                      </a:endParaRPr>
                    </a:p>
                    <a:p>
                      <a:pPr>
                        <a:lnSpc>
                          <a:spcPct val="115000"/>
                        </a:lnSpc>
                        <a:spcAft>
                          <a:spcPts val="0"/>
                        </a:spcAft>
                      </a:pPr>
                      <a:r>
                        <a:rPr lang="es-ES" sz="1000">
                          <a:effectLst/>
                        </a:rPr>
                        <a:t>-Materialmente: Aulas bien acondicionadas con acceso a la web, con proyectores o pantallas, bibliotecas bien provistas etc.</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tc>
              </a:tr>
              <a:tr h="2558884">
                <a:tc>
                  <a:txBody>
                    <a:bodyPr/>
                    <a:lstStyle/>
                    <a:p>
                      <a:pPr>
                        <a:lnSpc>
                          <a:spcPct val="115000"/>
                        </a:lnSpc>
                        <a:spcAft>
                          <a:spcPts val="0"/>
                        </a:spcAft>
                      </a:pPr>
                      <a:r>
                        <a:rPr lang="es-ES" sz="1000">
                          <a:effectLst/>
                        </a:rPr>
                        <a:t>6. ¿Qué papel </a:t>
                      </a:r>
                      <a:endParaRPr lang="es-MX" sz="1100">
                        <a:effectLst/>
                      </a:endParaRPr>
                    </a:p>
                    <a:p>
                      <a:pPr>
                        <a:lnSpc>
                          <a:spcPct val="115000"/>
                        </a:lnSpc>
                        <a:spcAft>
                          <a:spcPts val="0"/>
                        </a:spcAft>
                      </a:pPr>
                      <a:r>
                        <a:rPr lang="es-ES" sz="1000">
                          <a:effectLst/>
                        </a:rPr>
                        <a:t>     juega la </a:t>
                      </a:r>
                      <a:endParaRPr lang="es-MX" sz="1100">
                        <a:effectLst/>
                      </a:endParaRPr>
                    </a:p>
                    <a:p>
                      <a:pPr>
                        <a:lnSpc>
                          <a:spcPct val="115000"/>
                        </a:lnSpc>
                        <a:spcAft>
                          <a:spcPts val="0"/>
                        </a:spcAft>
                      </a:pPr>
                      <a:r>
                        <a:rPr lang="es-ES" sz="1000">
                          <a:effectLst/>
                        </a:rPr>
                        <a:t>     planeación en</a:t>
                      </a:r>
                      <a:endParaRPr lang="es-MX" sz="1100">
                        <a:effectLst/>
                      </a:endParaRPr>
                    </a:p>
                    <a:p>
                      <a:pPr>
                        <a:lnSpc>
                          <a:spcPct val="115000"/>
                        </a:lnSpc>
                        <a:spcAft>
                          <a:spcPts val="0"/>
                        </a:spcAft>
                      </a:pPr>
                      <a:r>
                        <a:rPr lang="es-ES" sz="1000">
                          <a:effectLst/>
                        </a:rPr>
                        <a:t>     el trabajo</a:t>
                      </a:r>
                      <a:endParaRPr lang="es-MX" sz="1100">
                        <a:effectLst/>
                      </a:endParaRPr>
                    </a:p>
                    <a:p>
                      <a:pPr>
                        <a:lnSpc>
                          <a:spcPct val="115000"/>
                        </a:lnSpc>
                        <a:spcAft>
                          <a:spcPts val="0"/>
                        </a:spcAft>
                      </a:pPr>
                      <a:r>
                        <a:rPr lang="es-ES" sz="1000">
                          <a:effectLst/>
                        </a:rPr>
                        <a:t>     interdisciplinario</a:t>
                      </a:r>
                      <a:endParaRPr lang="es-MX" sz="1100">
                        <a:effectLst/>
                      </a:endParaRPr>
                    </a:p>
                    <a:p>
                      <a:pPr>
                        <a:lnSpc>
                          <a:spcPct val="115000"/>
                        </a:lnSpc>
                        <a:spcAft>
                          <a:spcPts val="0"/>
                        </a:spcAft>
                      </a:pPr>
                      <a:r>
                        <a:rPr lang="es-ES" sz="1000">
                          <a:effectLst/>
                        </a:rPr>
                        <a:t>     y qué </a:t>
                      </a:r>
                      <a:endParaRPr lang="es-MX" sz="1100">
                        <a:effectLst/>
                      </a:endParaRPr>
                    </a:p>
                    <a:p>
                      <a:pPr>
                        <a:lnSpc>
                          <a:spcPct val="115000"/>
                        </a:lnSpc>
                        <a:spcAft>
                          <a:spcPts val="0"/>
                        </a:spcAft>
                      </a:pPr>
                      <a:r>
                        <a:rPr lang="es-ES" sz="1000">
                          <a:effectLst/>
                        </a:rPr>
                        <a:t>     características</a:t>
                      </a:r>
                      <a:endParaRPr lang="es-MX" sz="1100">
                        <a:effectLst/>
                      </a:endParaRPr>
                    </a:p>
                    <a:p>
                      <a:pPr>
                        <a:lnSpc>
                          <a:spcPct val="115000"/>
                        </a:lnSpc>
                        <a:spcAft>
                          <a:spcPts val="0"/>
                        </a:spcAft>
                      </a:pPr>
                      <a:r>
                        <a:rPr lang="es-ES" sz="1000">
                          <a:effectLst/>
                        </a:rPr>
                        <a:t>debe tener? </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nchor="ctr"/>
                </a:tc>
                <a:tc>
                  <a:txBody>
                    <a:bodyPr/>
                    <a:lstStyle/>
                    <a:p>
                      <a:pPr>
                        <a:lnSpc>
                          <a:spcPct val="115000"/>
                        </a:lnSpc>
                        <a:spcAft>
                          <a:spcPts val="0"/>
                        </a:spcAft>
                      </a:pPr>
                      <a:r>
                        <a:rPr lang="es-ES" sz="1000" dirty="0">
                          <a:effectLst/>
                        </a:rPr>
                        <a:t>La planeación transforma la educación en una forma más dinámica  para promover el trabajo interdisciplinario, es indispensable  que los temas seleccionados como interdisciplinarios sean previamente tratados entre los docentes de distintas áreas de conocimiento esto dan sentido y relación al trabajo.</a:t>
                      </a:r>
                      <a:endParaRPr lang="es-MX" sz="1100" dirty="0">
                        <a:effectLst/>
                      </a:endParaRPr>
                    </a:p>
                    <a:p>
                      <a:pPr>
                        <a:lnSpc>
                          <a:spcPct val="115000"/>
                        </a:lnSpc>
                        <a:spcAft>
                          <a:spcPts val="0"/>
                        </a:spcAft>
                      </a:pPr>
                      <a:r>
                        <a:rPr lang="es-ES" sz="1000" dirty="0">
                          <a:effectLst/>
                        </a:rPr>
                        <a:t>La planeación debe ser coherente, sensible y realizable.</a:t>
                      </a:r>
                      <a:endParaRPr lang="es-MX" sz="1100" dirty="0">
                        <a:effectLst/>
                      </a:endParaRPr>
                    </a:p>
                    <a:p>
                      <a:pPr>
                        <a:lnSpc>
                          <a:spcPct val="115000"/>
                        </a:lnSpc>
                        <a:spcAft>
                          <a:spcPts val="0"/>
                        </a:spcAft>
                      </a:pPr>
                      <a:r>
                        <a:rPr lang="es-ES" sz="1000" dirty="0">
                          <a:effectLst/>
                        </a:rPr>
                        <a:t> </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r>
            </a:tbl>
          </a:graphicData>
        </a:graphic>
      </p:graphicFrame>
    </p:spTree>
    <p:extLst>
      <p:ext uri="{BB962C8B-B14F-4D97-AF65-F5344CB8AC3E}">
        <p14:creationId xmlns:p14="http://schemas.microsoft.com/office/powerpoint/2010/main" xmlns="" val="38700682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png" descr="Conexiones_Horizontal1a.png"/>
          <p:cNvPicPr>
            <a:picLocks noGrp="1"/>
          </p:cNvPicPr>
          <p:nvPr/>
        </p:nvPicPr>
        <p:blipFill>
          <a:blip r:embed="rId2" cstate="print"/>
          <a:srcRect t="13124"/>
          <a:stretch>
            <a:fillRect/>
          </a:stretch>
        </p:blipFill>
        <p:spPr>
          <a:xfrm>
            <a:off x="424887" y="29474"/>
            <a:ext cx="11237230" cy="983400"/>
          </a:xfrm>
          <a:prstGeom prst="rect">
            <a:avLst/>
          </a:prstGeom>
          <a:ln/>
        </p:spPr>
      </p:pic>
      <p:graphicFrame>
        <p:nvGraphicFramePr>
          <p:cNvPr id="6" name="Tabla 5"/>
          <p:cNvGraphicFramePr>
            <a:graphicFrameLocks noGrp="1"/>
          </p:cNvGraphicFramePr>
          <p:nvPr>
            <p:extLst/>
          </p:nvPr>
        </p:nvGraphicFramePr>
        <p:xfrm>
          <a:off x="765906" y="2767273"/>
          <a:ext cx="10896210" cy="3284938"/>
        </p:xfrm>
        <a:graphic>
          <a:graphicData uri="http://schemas.openxmlformats.org/drawingml/2006/table">
            <a:tbl>
              <a:tblPr firstRow="1" bandRow="1">
                <a:tableStyleId>{5C22544A-7EE6-4342-B048-85BDC9FD1C3A}</a:tableStyleId>
              </a:tblPr>
              <a:tblGrid>
                <a:gridCol w="3632070"/>
                <a:gridCol w="3632070"/>
                <a:gridCol w="3632070"/>
              </a:tblGrid>
              <a:tr h="419818">
                <a:tc>
                  <a:txBody>
                    <a:bodyPr/>
                    <a:lstStyle/>
                    <a:p>
                      <a:pPr algn="ctr"/>
                      <a:r>
                        <a:rPr lang="es-MX" sz="1600" dirty="0" smtClean="0">
                          <a:solidFill>
                            <a:schemeClr val="tx1"/>
                          </a:solidFill>
                          <a:latin typeface="Century Gothic" panose="020B0502020202020204" pitchFamily="34" charset="0"/>
                        </a:rPr>
                        <a:t>AVANCES</a:t>
                      </a:r>
                      <a:endParaRPr lang="es-ES" sz="16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600" dirty="0" smtClean="0">
                          <a:solidFill>
                            <a:schemeClr val="tx1"/>
                          </a:solidFill>
                          <a:latin typeface="Century Gothic" panose="020B0502020202020204" pitchFamily="34" charset="0"/>
                        </a:rPr>
                        <a:t>TROPIEZOS</a:t>
                      </a:r>
                      <a:endParaRPr lang="es-ES" sz="16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600" dirty="0" smtClean="0">
                          <a:solidFill>
                            <a:schemeClr val="tx1"/>
                          </a:solidFill>
                          <a:latin typeface="Century Gothic" panose="020B0502020202020204" pitchFamily="34" charset="0"/>
                        </a:rPr>
                        <a:t>SOLUCIONES O PROPUESTAS</a:t>
                      </a:r>
                      <a:endParaRPr lang="es-ES" sz="16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12186">
                <a:tc>
                  <a:txBody>
                    <a:bodyPr/>
                    <a:lstStyle/>
                    <a:p>
                      <a:pPr marL="285750" indent="-285750">
                        <a:buFont typeface="Wingdings" panose="05000000000000000000" pitchFamily="2" charset="2"/>
                        <a:buChar char="Ø"/>
                      </a:pPr>
                      <a:r>
                        <a:rPr lang="es-MX" sz="1400" dirty="0" smtClean="0">
                          <a:solidFill>
                            <a:schemeClr val="tx1"/>
                          </a:solidFill>
                          <a:latin typeface="Century Gothic" panose="020B0502020202020204" pitchFamily="34" charset="0"/>
                        </a:rPr>
                        <a:t>Se</a:t>
                      </a:r>
                      <a:r>
                        <a:rPr lang="es-MX" sz="1400" baseline="0" dirty="0" smtClean="0">
                          <a:solidFill>
                            <a:schemeClr val="tx1"/>
                          </a:solidFill>
                          <a:latin typeface="Century Gothic" panose="020B0502020202020204" pitchFamily="34" charset="0"/>
                        </a:rPr>
                        <a:t> da el trabajo Cooperativo.</a:t>
                      </a:r>
                    </a:p>
                    <a:p>
                      <a:pPr marL="285750" indent="-285750">
                        <a:buFont typeface="Wingdings" panose="05000000000000000000" pitchFamily="2" charset="2"/>
                        <a:buChar char="Ø"/>
                      </a:pPr>
                      <a:r>
                        <a:rPr lang="es-MX" sz="1400" baseline="0" dirty="0" smtClean="0">
                          <a:solidFill>
                            <a:schemeClr val="tx1"/>
                          </a:solidFill>
                          <a:latin typeface="Century Gothic" panose="020B0502020202020204" pitchFamily="34" charset="0"/>
                        </a:rPr>
                        <a:t>Se da la sinergia entre equipos.</a:t>
                      </a:r>
                    </a:p>
                    <a:p>
                      <a:pPr marL="285750" indent="-285750">
                        <a:buFont typeface="Wingdings" panose="05000000000000000000" pitchFamily="2" charset="2"/>
                        <a:buChar char="Ø"/>
                      </a:pPr>
                      <a:r>
                        <a:rPr lang="es-MX" sz="1400" baseline="0" dirty="0" smtClean="0">
                          <a:solidFill>
                            <a:schemeClr val="tx1"/>
                          </a:solidFill>
                          <a:latin typeface="Century Gothic" panose="020B0502020202020204" pitchFamily="34" charset="0"/>
                        </a:rPr>
                        <a:t>Los maestros se dan cuenta de la relación entre materias.</a:t>
                      </a:r>
                    </a:p>
                    <a:p>
                      <a:pPr marL="285750" indent="-285750">
                        <a:buFont typeface="Wingdings" panose="05000000000000000000" pitchFamily="2" charset="2"/>
                        <a:buChar char="Ø"/>
                      </a:pPr>
                      <a:r>
                        <a:rPr lang="es-MX" sz="1400" baseline="0" dirty="0" smtClean="0">
                          <a:solidFill>
                            <a:schemeClr val="tx1"/>
                          </a:solidFill>
                          <a:latin typeface="Century Gothic" panose="020B0502020202020204" pitchFamily="34" charset="0"/>
                        </a:rPr>
                        <a:t>Apertura y colaboración por parte de los docentes.</a:t>
                      </a:r>
                    </a:p>
                    <a:p>
                      <a:pPr marL="285750" indent="-285750">
                        <a:buFont typeface="Wingdings" panose="05000000000000000000" pitchFamily="2" charset="2"/>
                        <a:buChar char="Ø"/>
                      </a:pPr>
                      <a:r>
                        <a:rPr lang="es-MX" sz="1400" baseline="0" dirty="0" smtClean="0">
                          <a:solidFill>
                            <a:schemeClr val="tx1"/>
                          </a:solidFill>
                          <a:latin typeface="Century Gothic" panose="020B0502020202020204" pitchFamily="34" charset="0"/>
                        </a:rPr>
                        <a:t>Se ha fomentado el compañerismo compartiendo ideas y estrategias de trabajo.</a:t>
                      </a:r>
                    </a:p>
                    <a:p>
                      <a:pPr marL="285750" indent="-285750">
                        <a:buFont typeface="Wingdings" panose="05000000000000000000" pitchFamily="2" charset="2"/>
                        <a:buChar char="Ø"/>
                      </a:pPr>
                      <a:r>
                        <a:rPr lang="es-MX" sz="1400" baseline="0" dirty="0" smtClean="0">
                          <a:solidFill>
                            <a:schemeClr val="tx1"/>
                          </a:solidFill>
                          <a:latin typeface="Century Gothic" panose="020B0502020202020204" pitchFamily="34" charset="0"/>
                        </a:rPr>
                        <a:t>Los profesores están más enfocados en el trabajo interdisciplinario.</a:t>
                      </a:r>
                    </a:p>
                    <a:p>
                      <a:endParaRPr lang="es-ES" sz="14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s-MX" sz="1400" dirty="0" smtClean="0">
                          <a:solidFill>
                            <a:schemeClr val="tx1"/>
                          </a:solidFill>
                          <a:latin typeface="Century Gothic" panose="020B0502020202020204" pitchFamily="34" charset="0"/>
                        </a:rPr>
                        <a:t>Romper con paradigmas</a:t>
                      </a:r>
                      <a:r>
                        <a:rPr lang="es-MX" sz="1400" baseline="0" dirty="0" smtClean="0">
                          <a:solidFill>
                            <a:schemeClr val="tx1"/>
                          </a:solidFill>
                          <a:latin typeface="Century Gothic" panose="020B0502020202020204" pitchFamily="34" charset="0"/>
                        </a:rPr>
                        <a:t>.</a:t>
                      </a:r>
                    </a:p>
                    <a:p>
                      <a:pPr marL="285750" indent="-285750">
                        <a:buFont typeface="Arial" panose="020B0604020202020204" pitchFamily="34" charset="0"/>
                        <a:buChar char="•"/>
                      </a:pPr>
                      <a:r>
                        <a:rPr lang="es-MX" sz="1400" baseline="0" dirty="0" smtClean="0">
                          <a:solidFill>
                            <a:schemeClr val="tx1"/>
                          </a:solidFill>
                          <a:latin typeface="Century Gothic" panose="020B0502020202020204" pitchFamily="34" charset="0"/>
                        </a:rPr>
                        <a:t>Es difícil que coincidan en horarios para establecer acuerdos.</a:t>
                      </a:r>
                    </a:p>
                    <a:p>
                      <a:pPr marL="285750" indent="-285750">
                        <a:buFont typeface="Arial" panose="020B0604020202020204" pitchFamily="34" charset="0"/>
                        <a:buChar char="•"/>
                      </a:pPr>
                      <a:r>
                        <a:rPr lang="es-MX" sz="1400" baseline="0" dirty="0" smtClean="0">
                          <a:solidFill>
                            <a:schemeClr val="tx1"/>
                          </a:solidFill>
                          <a:latin typeface="Century Gothic" panose="020B0502020202020204" pitchFamily="34" charset="0"/>
                        </a:rPr>
                        <a:t>No hay tiempo para reunirse y ponerse de acuerdo en la logística.</a:t>
                      </a:r>
                    </a:p>
                    <a:p>
                      <a:pPr marL="285750" indent="-285750">
                        <a:buFont typeface="Arial" panose="020B0604020202020204" pitchFamily="34" charset="0"/>
                        <a:buChar char="•"/>
                      </a:pPr>
                      <a:r>
                        <a:rPr lang="es-MX" sz="1400" baseline="0" dirty="0" smtClean="0">
                          <a:solidFill>
                            <a:schemeClr val="tx1"/>
                          </a:solidFill>
                          <a:latin typeface="Century Gothic" panose="020B0502020202020204" pitchFamily="34" charset="0"/>
                        </a:rPr>
                        <a:t>Maestros compartidos con secundaria o que laboran en otras instituciones.</a:t>
                      </a:r>
                    </a:p>
                    <a:p>
                      <a:pPr marL="285750" indent="-285750">
                        <a:buFont typeface="Arial" panose="020B0604020202020204" pitchFamily="34" charset="0"/>
                        <a:buChar char="•"/>
                      </a:pPr>
                      <a:r>
                        <a:rPr lang="es-MX" sz="1400" baseline="0" dirty="0" smtClean="0">
                          <a:solidFill>
                            <a:schemeClr val="tx1"/>
                          </a:solidFill>
                          <a:latin typeface="Century Gothic" panose="020B0502020202020204" pitchFamily="34" charset="0"/>
                        </a:rPr>
                        <a:t>Resistencia al cambio.</a:t>
                      </a:r>
                    </a:p>
                    <a:p>
                      <a:pPr marL="285750" indent="-285750">
                        <a:buFont typeface="Arial" panose="020B0604020202020204" pitchFamily="34" charset="0"/>
                        <a:buChar char="•"/>
                      </a:pPr>
                      <a:r>
                        <a:rPr lang="es-MX" sz="1400" baseline="0" dirty="0" smtClean="0">
                          <a:solidFill>
                            <a:schemeClr val="tx1"/>
                          </a:solidFill>
                          <a:latin typeface="Century Gothic" panose="020B0502020202020204" pitchFamily="34" charset="0"/>
                        </a:rPr>
                        <a:t>Falta de interés en el proyecto, ya que se considera como trabajo extra.</a:t>
                      </a:r>
                    </a:p>
                    <a:p>
                      <a:pPr marL="285750" indent="-285750">
                        <a:buFont typeface="Arial" panose="020B0604020202020204" pitchFamily="34" charset="0"/>
                        <a:buChar char="•"/>
                      </a:pPr>
                      <a:r>
                        <a:rPr lang="es-MX" sz="1400" baseline="0" dirty="0" smtClean="0">
                          <a:solidFill>
                            <a:schemeClr val="tx1"/>
                          </a:solidFill>
                          <a:latin typeface="Century Gothic" panose="020B0502020202020204" pitchFamily="34" charset="0"/>
                        </a:rPr>
                        <a:t>Complicaciones con la plataforma.</a:t>
                      </a:r>
                      <a:endParaRPr lang="es-ES" sz="14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Wingdings" panose="05000000000000000000" pitchFamily="2" charset="2"/>
                        <a:buChar char="ü"/>
                      </a:pPr>
                      <a:r>
                        <a:rPr lang="es-MX" sz="1400" dirty="0" smtClean="0">
                          <a:solidFill>
                            <a:schemeClr val="tx1"/>
                          </a:solidFill>
                          <a:latin typeface="Century Gothic" panose="020B0502020202020204" pitchFamily="34" charset="0"/>
                        </a:rPr>
                        <a:t>Seguir trabajando con los docentes de forma más sistemática y sin carga de trabajo.</a:t>
                      </a:r>
                    </a:p>
                    <a:p>
                      <a:pPr marL="285750" indent="-285750">
                        <a:buFont typeface="Wingdings" panose="05000000000000000000" pitchFamily="2" charset="2"/>
                        <a:buChar char="ü"/>
                      </a:pPr>
                      <a:r>
                        <a:rPr lang="es-MX" sz="1400" dirty="0" smtClean="0">
                          <a:solidFill>
                            <a:schemeClr val="tx1"/>
                          </a:solidFill>
                          <a:latin typeface="Century Gothic" panose="020B0502020202020204" pitchFamily="34" charset="0"/>
                        </a:rPr>
                        <a:t>Buscar espacios</a:t>
                      </a:r>
                      <a:r>
                        <a:rPr lang="es-MX" sz="1400" baseline="0" dirty="0" smtClean="0">
                          <a:solidFill>
                            <a:schemeClr val="tx1"/>
                          </a:solidFill>
                          <a:latin typeface="Century Gothic" panose="020B0502020202020204" pitchFamily="34" charset="0"/>
                        </a:rPr>
                        <a:t> como el cierre del ciclo escolar para llevar a cabo dicha actividad.</a:t>
                      </a:r>
                    </a:p>
                    <a:p>
                      <a:pPr marL="285750" indent="-285750">
                        <a:buFont typeface="Wingdings" panose="05000000000000000000" pitchFamily="2" charset="2"/>
                        <a:buChar char="ü"/>
                      </a:pPr>
                      <a:r>
                        <a:rPr lang="es-MX" sz="1400" baseline="0" dirty="0" smtClean="0">
                          <a:solidFill>
                            <a:schemeClr val="tx1"/>
                          </a:solidFill>
                          <a:latin typeface="Century Gothic" panose="020B0502020202020204" pitchFamily="34" charset="0"/>
                        </a:rPr>
                        <a:t>Un proyecto por ciclo escolar y por materia.</a:t>
                      </a:r>
                    </a:p>
                    <a:p>
                      <a:pPr marL="285750" indent="-285750">
                        <a:buFont typeface="Wingdings" panose="05000000000000000000" pitchFamily="2" charset="2"/>
                        <a:buChar char="ü"/>
                      </a:pPr>
                      <a:r>
                        <a:rPr lang="es-MX" sz="1400" baseline="0" dirty="0" smtClean="0">
                          <a:solidFill>
                            <a:schemeClr val="tx1"/>
                          </a:solidFill>
                          <a:latin typeface="Century Gothic" panose="020B0502020202020204" pitchFamily="34" charset="0"/>
                        </a:rPr>
                        <a:t>Reuniones similares a las juntas de consejo de la SEP para el trabajo con docentes.</a:t>
                      </a:r>
                    </a:p>
                    <a:p>
                      <a:pPr marL="285750" indent="-285750">
                        <a:buFont typeface="Wingdings" panose="05000000000000000000" pitchFamily="2" charset="2"/>
                        <a:buChar char="ü"/>
                      </a:pPr>
                      <a:r>
                        <a:rPr lang="es-MX" sz="1400" baseline="0" dirty="0" smtClean="0">
                          <a:solidFill>
                            <a:schemeClr val="tx1"/>
                          </a:solidFill>
                          <a:latin typeface="Century Gothic" panose="020B0502020202020204" pitchFamily="34" charset="0"/>
                        </a:rPr>
                        <a:t>Uso de la tecnología: Google Drive.</a:t>
                      </a:r>
                      <a:endParaRPr lang="es-ES" sz="14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8" name="Tabla 7"/>
          <p:cNvGraphicFramePr>
            <a:graphicFrameLocks noGrp="1"/>
          </p:cNvGraphicFramePr>
          <p:nvPr>
            <p:extLst/>
          </p:nvPr>
        </p:nvGraphicFramePr>
        <p:xfrm>
          <a:off x="765908" y="1153550"/>
          <a:ext cx="10896209" cy="685602"/>
        </p:xfrm>
        <a:graphic>
          <a:graphicData uri="http://schemas.openxmlformats.org/drawingml/2006/table">
            <a:tbl>
              <a:tblPr firstRow="1" bandRow="1">
                <a:tableStyleId>{5C22544A-7EE6-4342-B048-85BDC9FD1C3A}</a:tableStyleId>
              </a:tblPr>
              <a:tblGrid>
                <a:gridCol w="10896209"/>
              </a:tblGrid>
              <a:tr h="685602">
                <a:tc>
                  <a:txBody>
                    <a:bodyPr/>
                    <a:lstStyle/>
                    <a:p>
                      <a:pPr algn="ctr"/>
                      <a:r>
                        <a:rPr lang="es-MX" sz="1400" b="1" dirty="0" smtClean="0">
                          <a:solidFill>
                            <a:schemeClr val="tx1"/>
                          </a:solidFill>
                          <a:latin typeface="Century Gothic" panose="020B0502020202020204" pitchFamily="34" charset="0"/>
                          <a:cs typeface="Arial" panose="020B0604020202020204" pitchFamily="34" charset="0"/>
                        </a:rPr>
                        <a:t>REFLEXION</a:t>
                      </a:r>
                    </a:p>
                    <a:p>
                      <a:pPr algn="l"/>
                      <a:r>
                        <a:rPr lang="es-MX" sz="1400" b="0" dirty="0" smtClean="0">
                          <a:solidFill>
                            <a:schemeClr val="tx1"/>
                          </a:solidFill>
                          <a:latin typeface="Century Gothic" panose="020B0502020202020204" pitchFamily="34" charset="0"/>
                          <a:cs typeface="Arial" panose="020B0604020202020204" pitchFamily="34" charset="0"/>
                        </a:rPr>
                        <a:t>Conclusiones de la 3ª</a:t>
                      </a:r>
                      <a:r>
                        <a:rPr lang="es-MX" sz="1400" b="0" baseline="0" dirty="0" smtClean="0">
                          <a:solidFill>
                            <a:schemeClr val="tx1"/>
                          </a:solidFill>
                          <a:latin typeface="Century Gothic" panose="020B0502020202020204" pitchFamily="34" charset="0"/>
                          <a:cs typeface="Arial" panose="020B0604020202020204" pitchFamily="34" charset="0"/>
                        </a:rPr>
                        <a:t> </a:t>
                      </a:r>
                      <a:r>
                        <a:rPr lang="es-MX" sz="1400" b="0" dirty="0" smtClean="0">
                          <a:solidFill>
                            <a:schemeClr val="tx1"/>
                          </a:solidFill>
                          <a:latin typeface="Century Gothic" panose="020B0502020202020204" pitchFamily="34" charset="0"/>
                          <a:cs typeface="Arial" panose="020B0604020202020204" pitchFamily="34" charset="0"/>
                        </a:rPr>
                        <a:t>Reunión</a:t>
                      </a:r>
                      <a:r>
                        <a:rPr lang="es-MX" sz="1400" b="0" baseline="0" dirty="0" smtClean="0">
                          <a:solidFill>
                            <a:schemeClr val="tx1"/>
                          </a:solidFill>
                          <a:latin typeface="Century Gothic" panose="020B0502020202020204" pitchFamily="34" charset="0"/>
                          <a:cs typeface="Arial" panose="020B0604020202020204" pitchFamily="34" charset="0"/>
                        </a:rPr>
                        <a:t> de Conexiones de la Zona I ENP, llevada a cabo en el Colegio Alejandro </a:t>
                      </a:r>
                      <a:r>
                        <a:rPr lang="es-MX" sz="1400" b="0" baseline="0" dirty="0" err="1" smtClean="0">
                          <a:solidFill>
                            <a:schemeClr val="tx1"/>
                          </a:solidFill>
                          <a:latin typeface="Century Gothic" panose="020B0502020202020204" pitchFamily="34" charset="0"/>
                          <a:cs typeface="Arial" panose="020B0604020202020204" pitchFamily="34" charset="0"/>
                        </a:rPr>
                        <a:t>Guillot</a:t>
                      </a:r>
                      <a:r>
                        <a:rPr lang="es-MX" sz="1400" b="0" baseline="0" dirty="0" smtClean="0">
                          <a:solidFill>
                            <a:schemeClr val="tx1"/>
                          </a:solidFill>
                          <a:latin typeface="Century Gothic" panose="020B0502020202020204" pitchFamily="34" charset="0"/>
                          <a:cs typeface="Arial" panose="020B0604020202020204" pitchFamily="34" charset="0"/>
                        </a:rPr>
                        <a:t>.</a:t>
                      </a:r>
                      <a:endParaRPr lang="es-ES" sz="1400" b="0" dirty="0">
                        <a:solidFill>
                          <a:schemeClr val="tx1"/>
                        </a:solidFill>
                        <a:latin typeface="Century Gothic" panose="020B0502020202020204" pitchFamily="34" charset="0"/>
                        <a:cs typeface="Arial" panose="020B0604020202020204" pitchFamily="34" charset="0"/>
                      </a:endParaRPr>
                    </a:p>
                  </a:txBody>
                  <a:tcPr>
                    <a:noFill/>
                  </a:tcPr>
                </a:tc>
              </a:tr>
            </a:tbl>
          </a:graphicData>
        </a:graphic>
      </p:graphicFrame>
      <p:graphicFrame>
        <p:nvGraphicFramePr>
          <p:cNvPr id="9" name="Tabla 8"/>
          <p:cNvGraphicFramePr>
            <a:graphicFrameLocks noGrp="1"/>
          </p:cNvGraphicFramePr>
          <p:nvPr>
            <p:extLst/>
          </p:nvPr>
        </p:nvGraphicFramePr>
        <p:xfrm>
          <a:off x="765907" y="2173771"/>
          <a:ext cx="10896209" cy="304800"/>
        </p:xfrm>
        <a:graphic>
          <a:graphicData uri="http://schemas.openxmlformats.org/drawingml/2006/table">
            <a:tbl>
              <a:tblPr firstRow="1" bandRow="1">
                <a:tableStyleId>{5C22544A-7EE6-4342-B048-85BDC9FD1C3A}</a:tableStyleId>
              </a:tblPr>
              <a:tblGrid>
                <a:gridCol w="10896209"/>
              </a:tblGrid>
              <a:tr h="298428">
                <a:tc>
                  <a:txBody>
                    <a:bodyPr/>
                    <a:lstStyle/>
                    <a:p>
                      <a:pPr algn="l"/>
                      <a:r>
                        <a:rPr lang="es-MX" sz="1400" dirty="0" smtClean="0">
                          <a:solidFill>
                            <a:schemeClr val="tx1"/>
                          </a:solidFill>
                          <a:latin typeface="Century Gothic" panose="020B0502020202020204" pitchFamily="34" charset="0"/>
                          <a:cs typeface="Arial" panose="020B0604020202020204" pitchFamily="34" charset="0"/>
                        </a:rPr>
                        <a:t>1. Trabajo Cooperativo</a:t>
                      </a:r>
                      <a:r>
                        <a:rPr lang="es-MX" sz="1400" baseline="0" dirty="0" smtClean="0">
                          <a:solidFill>
                            <a:schemeClr val="tx1"/>
                          </a:solidFill>
                          <a:latin typeface="Century Gothic" panose="020B0502020202020204" pitchFamily="34" charset="0"/>
                          <a:cs typeface="Arial" panose="020B0604020202020204" pitchFamily="34" charset="0"/>
                        </a:rPr>
                        <a:t> de los Maestros</a:t>
                      </a:r>
                      <a:endParaRPr lang="es-MX" sz="1400" dirty="0" smtClean="0">
                        <a:solidFill>
                          <a:schemeClr val="tx1"/>
                        </a:solidFill>
                        <a:latin typeface="Century Gothic" panose="020B0502020202020204" pitchFamily="34" charset="0"/>
                        <a:cs typeface="Arial" panose="020B0604020202020204" pitchFamily="34" charset="0"/>
                      </a:endParaRPr>
                    </a:p>
                  </a:txBody>
                  <a:tcPr>
                    <a:noFill/>
                  </a:tcPr>
                </a:tc>
              </a:tr>
            </a:tbl>
          </a:graphicData>
        </a:graphic>
      </p:graphicFrame>
    </p:spTree>
    <p:extLst>
      <p:ext uri="{BB962C8B-B14F-4D97-AF65-F5344CB8AC3E}">
        <p14:creationId xmlns:p14="http://schemas.microsoft.com/office/powerpoint/2010/main" xmlns="" val="1743203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png" descr="Conexiones_Horizontal1a.png"/>
          <p:cNvPicPr>
            <a:picLocks noGrp="1"/>
          </p:cNvPicPr>
          <p:nvPr/>
        </p:nvPicPr>
        <p:blipFill>
          <a:blip r:embed="rId2" cstate="print"/>
          <a:srcRect t="13124"/>
          <a:stretch>
            <a:fillRect/>
          </a:stretch>
        </p:blipFill>
        <p:spPr>
          <a:xfrm>
            <a:off x="424887" y="29474"/>
            <a:ext cx="11237230" cy="983400"/>
          </a:xfrm>
          <a:prstGeom prst="rect">
            <a:avLst/>
          </a:prstGeom>
          <a:ln/>
        </p:spPr>
      </p:pic>
      <p:graphicFrame>
        <p:nvGraphicFramePr>
          <p:cNvPr id="5" name="Tabla 4"/>
          <p:cNvGraphicFramePr>
            <a:graphicFrameLocks noGrp="1"/>
          </p:cNvGraphicFramePr>
          <p:nvPr>
            <p:extLst/>
          </p:nvPr>
        </p:nvGraphicFramePr>
        <p:xfrm>
          <a:off x="595397" y="1628847"/>
          <a:ext cx="10896209" cy="304800"/>
        </p:xfrm>
        <a:graphic>
          <a:graphicData uri="http://schemas.openxmlformats.org/drawingml/2006/table">
            <a:tbl>
              <a:tblPr firstRow="1" bandRow="1">
                <a:tableStyleId>{5C22544A-7EE6-4342-B048-85BDC9FD1C3A}</a:tableStyleId>
              </a:tblPr>
              <a:tblGrid>
                <a:gridCol w="10896209"/>
              </a:tblGrid>
              <a:tr h="298428">
                <a:tc>
                  <a:txBody>
                    <a:bodyPr/>
                    <a:lstStyle/>
                    <a:p>
                      <a:pPr algn="l"/>
                      <a:r>
                        <a:rPr lang="es-MX" sz="1400" dirty="0" smtClean="0">
                          <a:solidFill>
                            <a:schemeClr val="tx1"/>
                          </a:solidFill>
                          <a:latin typeface="Century Gothic" panose="020B0502020202020204" pitchFamily="34" charset="0"/>
                          <a:cs typeface="Arial" panose="020B0604020202020204" pitchFamily="34" charset="0"/>
                        </a:rPr>
                        <a:t>2. Proceso</a:t>
                      </a:r>
                      <a:r>
                        <a:rPr lang="es-MX" sz="1400" baseline="0" dirty="0" smtClean="0">
                          <a:solidFill>
                            <a:schemeClr val="tx1"/>
                          </a:solidFill>
                          <a:latin typeface="Century Gothic" panose="020B0502020202020204" pitchFamily="34" charset="0"/>
                          <a:cs typeface="Arial" panose="020B0604020202020204" pitchFamily="34" charset="0"/>
                        </a:rPr>
                        <a:t> de planeación de las propuestas para proyectos interdisciplinarios.</a:t>
                      </a:r>
                      <a:endParaRPr lang="es-MX" sz="1400" dirty="0" smtClean="0">
                        <a:solidFill>
                          <a:schemeClr val="tx1"/>
                        </a:solidFill>
                        <a:latin typeface="Century Gothic" panose="020B0502020202020204" pitchFamily="34" charset="0"/>
                        <a:cs typeface="Arial" panose="020B0604020202020204" pitchFamily="34" charset="0"/>
                      </a:endParaRPr>
                    </a:p>
                  </a:txBody>
                  <a:tcPr>
                    <a:noFill/>
                  </a:tcPr>
                </a:tc>
              </a:tr>
            </a:tbl>
          </a:graphicData>
        </a:graphic>
      </p:graphicFrame>
      <p:graphicFrame>
        <p:nvGraphicFramePr>
          <p:cNvPr id="6" name="Tabla 5"/>
          <p:cNvGraphicFramePr>
            <a:graphicFrameLocks noGrp="1"/>
          </p:cNvGraphicFramePr>
          <p:nvPr>
            <p:extLst/>
          </p:nvPr>
        </p:nvGraphicFramePr>
        <p:xfrm>
          <a:off x="583672" y="2113521"/>
          <a:ext cx="10896210" cy="3683759"/>
        </p:xfrm>
        <a:graphic>
          <a:graphicData uri="http://schemas.openxmlformats.org/drawingml/2006/table">
            <a:tbl>
              <a:tblPr firstRow="1" bandRow="1">
                <a:tableStyleId>{5C22544A-7EE6-4342-B048-85BDC9FD1C3A}</a:tableStyleId>
              </a:tblPr>
              <a:tblGrid>
                <a:gridCol w="3632070"/>
                <a:gridCol w="3632070"/>
                <a:gridCol w="3632070"/>
              </a:tblGrid>
              <a:tr h="329200">
                <a:tc>
                  <a:txBody>
                    <a:bodyPr/>
                    <a:lstStyle/>
                    <a:p>
                      <a:pPr algn="ctr"/>
                      <a:r>
                        <a:rPr lang="es-MX" sz="1600" dirty="0" smtClean="0">
                          <a:solidFill>
                            <a:schemeClr val="tx1"/>
                          </a:solidFill>
                          <a:latin typeface="Century Gothic" panose="020B0502020202020204" pitchFamily="34" charset="0"/>
                        </a:rPr>
                        <a:t>AVANCES</a:t>
                      </a:r>
                      <a:endParaRPr lang="es-ES" sz="16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600" dirty="0" smtClean="0">
                          <a:solidFill>
                            <a:schemeClr val="tx1"/>
                          </a:solidFill>
                          <a:latin typeface="Century Gothic" panose="020B0502020202020204" pitchFamily="34" charset="0"/>
                        </a:rPr>
                        <a:t>TROPIEZOS</a:t>
                      </a:r>
                      <a:endParaRPr lang="es-ES" sz="16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600" dirty="0" smtClean="0">
                          <a:solidFill>
                            <a:schemeClr val="tx1"/>
                          </a:solidFill>
                          <a:latin typeface="Century Gothic" panose="020B0502020202020204" pitchFamily="34" charset="0"/>
                        </a:rPr>
                        <a:t>SOLUCIONES O PROPUESTAS</a:t>
                      </a:r>
                      <a:endParaRPr lang="es-ES" sz="16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48479">
                <a:tc>
                  <a:txBody>
                    <a:bodyPr/>
                    <a:lstStyle/>
                    <a:p>
                      <a:pPr marL="285750" indent="-285750">
                        <a:buFont typeface="Wingdings" panose="05000000000000000000" pitchFamily="2" charset="2"/>
                        <a:buChar char="Ø"/>
                      </a:pPr>
                      <a:r>
                        <a:rPr lang="es-MX" sz="1400" dirty="0" smtClean="0">
                          <a:solidFill>
                            <a:schemeClr val="tx1"/>
                          </a:solidFill>
                          <a:latin typeface="Century Gothic" panose="020B0502020202020204" pitchFamily="34" charset="0"/>
                        </a:rPr>
                        <a:t>Mayor disposición de los docentes.</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400" dirty="0" smtClean="0">
                          <a:solidFill>
                            <a:schemeClr val="tx1"/>
                          </a:solidFill>
                          <a:latin typeface="Century Gothic" panose="020B0502020202020204" pitchFamily="34" charset="0"/>
                        </a:rPr>
                        <a:t>Conocer programas</a:t>
                      </a:r>
                      <a:r>
                        <a:rPr lang="es-MX" sz="1400" baseline="0" dirty="0" smtClean="0">
                          <a:solidFill>
                            <a:schemeClr val="tx1"/>
                          </a:solidFill>
                          <a:latin typeface="Century Gothic" panose="020B0502020202020204" pitchFamily="34" charset="0"/>
                        </a:rPr>
                        <a:t> de otras materias y afinidades.</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400" dirty="0" smtClean="0">
                          <a:solidFill>
                            <a:schemeClr val="tx1"/>
                          </a:solidFill>
                          <a:latin typeface="Century Gothic" panose="020B0502020202020204" pitchFamily="34" charset="0"/>
                        </a:rPr>
                        <a:t>Habilidad docente</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400" dirty="0" smtClean="0">
                          <a:solidFill>
                            <a:schemeClr val="tx1"/>
                          </a:solidFill>
                          <a:latin typeface="Century Gothic" panose="020B0502020202020204" pitchFamily="34" charset="0"/>
                        </a:rPr>
                        <a:t>Se definió</a:t>
                      </a:r>
                      <a:r>
                        <a:rPr lang="es-MX" sz="1400" baseline="0" dirty="0" smtClean="0">
                          <a:solidFill>
                            <a:schemeClr val="tx1"/>
                          </a:solidFill>
                          <a:latin typeface="Century Gothic" panose="020B0502020202020204" pitchFamily="34" charset="0"/>
                        </a:rPr>
                        <a:t> la metodología y los productos finales del trabajo interdisciplinario.</a:t>
                      </a:r>
                      <a:endParaRPr lang="es-ES" sz="14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400" dirty="0" smtClean="0">
                          <a:solidFill>
                            <a:schemeClr val="tx1"/>
                          </a:solidFill>
                          <a:latin typeface="Century Gothic" panose="020B0502020202020204" pitchFamily="34" charset="0"/>
                        </a:rPr>
                        <a:t>Los programas</a:t>
                      </a:r>
                      <a:r>
                        <a:rPr lang="es-MX" sz="1400" baseline="0" dirty="0" smtClean="0">
                          <a:solidFill>
                            <a:schemeClr val="tx1"/>
                          </a:solidFill>
                          <a:latin typeface="Century Gothic" panose="020B0502020202020204" pitchFamily="34" charset="0"/>
                        </a:rPr>
                        <a:t> se llenan de forma individual, ahora es en convergencia con varias materias.</a:t>
                      </a:r>
                      <a:endParaRPr lang="es-ES" sz="14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s-MX" sz="14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s-MX" sz="14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s-MX" sz="14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s-MX" sz="1400" dirty="0" smtClean="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s-MX" sz="1400" dirty="0" smtClean="0">
                          <a:solidFill>
                            <a:schemeClr val="tx1"/>
                          </a:solidFill>
                          <a:latin typeface="Century Gothic" panose="020B0502020202020204" pitchFamily="34" charset="0"/>
                        </a:rPr>
                        <a:t>Directrices del proyecto se establecieron ya iniciado el curso y no hubo la planeación adecuada de las actividades.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smtClean="0">
                          <a:solidFill>
                            <a:schemeClr val="tx1"/>
                          </a:solidFill>
                          <a:latin typeface="Century Gothic" panose="020B0502020202020204" pitchFamily="34" charset="0"/>
                        </a:rPr>
                        <a:t>Sismo</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smtClean="0">
                          <a:solidFill>
                            <a:schemeClr val="tx1"/>
                          </a:solidFill>
                          <a:latin typeface="Century Gothic" panose="020B0502020202020204" pitchFamily="34" charset="0"/>
                        </a:rPr>
                        <a:t>Maestros en</a:t>
                      </a:r>
                      <a:r>
                        <a:rPr lang="es-MX" sz="1400" baseline="0" dirty="0" smtClean="0">
                          <a:solidFill>
                            <a:schemeClr val="tx1"/>
                          </a:solidFill>
                          <a:latin typeface="Century Gothic" panose="020B0502020202020204" pitchFamily="34" charset="0"/>
                        </a:rPr>
                        <a:t> distintos grados</a:t>
                      </a:r>
                      <a:endParaRPr lang="es-ES" sz="14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smtClean="0">
                          <a:solidFill>
                            <a:schemeClr val="tx1"/>
                          </a:solidFill>
                          <a:latin typeface="Century Gothic" panose="020B0502020202020204" pitchFamily="34" charset="0"/>
                        </a:rPr>
                        <a:t>En matrículas</a:t>
                      </a:r>
                      <a:r>
                        <a:rPr lang="es-MX" sz="1400" baseline="0" dirty="0" smtClean="0">
                          <a:solidFill>
                            <a:schemeClr val="tx1"/>
                          </a:solidFill>
                          <a:latin typeface="Century Gothic" panose="020B0502020202020204" pitchFamily="34" charset="0"/>
                        </a:rPr>
                        <a:t> pequeñas dificulta el número de proyectos.</a:t>
                      </a:r>
                      <a:endParaRPr lang="es-ES" sz="14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smtClean="0">
                          <a:solidFill>
                            <a:schemeClr val="tx1"/>
                          </a:solidFill>
                          <a:latin typeface="Century Gothic" panose="020B0502020202020204" pitchFamily="34" charset="0"/>
                        </a:rPr>
                        <a:t>Formatos rígidos</a:t>
                      </a:r>
                      <a:r>
                        <a:rPr lang="es-MX" sz="1400" baseline="0" dirty="0" smtClean="0">
                          <a:solidFill>
                            <a:schemeClr val="tx1"/>
                          </a:solidFill>
                          <a:latin typeface="Century Gothic" panose="020B0502020202020204" pitchFamily="34" charset="0"/>
                        </a:rPr>
                        <a:t> y explicaciones muy rebuscadas.</a:t>
                      </a:r>
                      <a:endParaRPr lang="es-ES" sz="14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smtClean="0">
                          <a:solidFill>
                            <a:schemeClr val="tx1"/>
                          </a:solidFill>
                          <a:latin typeface="Century Gothic" panose="020B0502020202020204" pitchFamily="34" charset="0"/>
                        </a:rPr>
                        <a:t>No todos</a:t>
                      </a:r>
                      <a:r>
                        <a:rPr lang="es-MX" sz="1400" baseline="0" dirty="0" smtClean="0">
                          <a:solidFill>
                            <a:schemeClr val="tx1"/>
                          </a:solidFill>
                          <a:latin typeface="Century Gothic" panose="020B0502020202020204" pitchFamily="34" charset="0"/>
                        </a:rPr>
                        <a:t> los grupos trabajan al mismo ritmo.</a:t>
                      </a:r>
                      <a:endParaRPr lang="es-ES" sz="14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smtClean="0">
                          <a:solidFill>
                            <a:schemeClr val="tx1"/>
                          </a:solidFill>
                          <a:latin typeface="Century Gothic" panose="020B0502020202020204" pitchFamily="34" charset="0"/>
                        </a:rPr>
                        <a:t>Existe</a:t>
                      </a:r>
                      <a:r>
                        <a:rPr lang="es-MX" sz="1400" baseline="0" dirty="0" smtClean="0">
                          <a:solidFill>
                            <a:schemeClr val="tx1"/>
                          </a:solidFill>
                          <a:latin typeface="Century Gothic" panose="020B0502020202020204" pitchFamily="34" charset="0"/>
                        </a:rPr>
                        <a:t> incertidumbre de los productos realizados ya que no hay retroalimentación.</a:t>
                      </a:r>
                      <a:endParaRPr lang="es-ES" sz="1400" dirty="0" smtClean="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Wingdings" panose="05000000000000000000" pitchFamily="2" charset="2"/>
                        <a:buChar char="ü"/>
                      </a:pPr>
                      <a:r>
                        <a:rPr lang="es-MX" sz="1400" dirty="0" smtClean="0">
                          <a:solidFill>
                            <a:schemeClr val="tx1"/>
                          </a:solidFill>
                          <a:latin typeface="Century Gothic" panose="020B0502020202020204" pitchFamily="34" charset="0"/>
                        </a:rPr>
                        <a:t>A través de la DGIRE buscar momentos específicos de trabajo a lo</a:t>
                      </a:r>
                      <a:r>
                        <a:rPr lang="es-MX" sz="1400" baseline="0" dirty="0" smtClean="0">
                          <a:solidFill>
                            <a:schemeClr val="tx1"/>
                          </a:solidFill>
                          <a:latin typeface="Century Gothic" panose="020B0502020202020204" pitchFamily="34" charset="0"/>
                        </a:rPr>
                        <a:t> largo del ciclo escolar, como el indicado el día de la interdisciplinariedad.</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400" dirty="0" smtClean="0">
                          <a:solidFill>
                            <a:schemeClr val="tx1"/>
                          </a:solidFill>
                          <a:latin typeface="Century Gothic" panose="020B0502020202020204" pitchFamily="34" charset="0"/>
                        </a:rPr>
                        <a:t>Proyecto por grado / materia</a:t>
                      </a:r>
                      <a:endParaRPr lang="es-ES" sz="14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400" dirty="0" smtClean="0">
                          <a:solidFill>
                            <a:schemeClr val="tx1"/>
                          </a:solidFill>
                          <a:latin typeface="Century Gothic" panose="020B0502020202020204" pitchFamily="34" charset="0"/>
                        </a:rPr>
                        <a:t>Un viernes al mes ayuda a organizar y coincidir en tiempos,</a:t>
                      </a:r>
                      <a:r>
                        <a:rPr lang="es-MX" sz="1400" baseline="0" dirty="0" smtClean="0">
                          <a:solidFill>
                            <a:schemeClr val="tx1"/>
                          </a:solidFill>
                          <a:latin typeface="Century Gothic" panose="020B0502020202020204" pitchFamily="34" charset="0"/>
                        </a:rPr>
                        <a:t> al menos durante el tiempo que arranca el proyecto.</a:t>
                      </a:r>
                      <a:endParaRPr lang="es-ES" sz="14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400" dirty="0" smtClean="0">
                          <a:solidFill>
                            <a:schemeClr val="tx1"/>
                          </a:solidFill>
                          <a:latin typeface="Century Gothic" panose="020B0502020202020204" pitchFamily="34" charset="0"/>
                        </a:rPr>
                        <a:t>Sirvió</a:t>
                      </a:r>
                      <a:r>
                        <a:rPr lang="es-MX" sz="1400" baseline="0" dirty="0" smtClean="0">
                          <a:solidFill>
                            <a:schemeClr val="tx1"/>
                          </a:solidFill>
                          <a:latin typeface="Century Gothic" panose="020B0502020202020204" pitchFamily="34" charset="0"/>
                        </a:rPr>
                        <a:t> mucho ver proyectos exitosos como ejemplos.</a:t>
                      </a:r>
                      <a:endParaRPr lang="es-ES" sz="1400" dirty="0" smtClean="0">
                        <a:solidFill>
                          <a:schemeClr val="tx1"/>
                        </a:solidFill>
                        <a:latin typeface="Century Gothic" panose="020B0502020202020204" pitchFamily="34" charset="0"/>
                      </a:endParaRPr>
                    </a:p>
                    <a:p>
                      <a:pPr marL="285750" indent="-285750">
                        <a:buFont typeface="Wingdings" panose="05000000000000000000" pitchFamily="2" charset="2"/>
                        <a:buChar char="ü"/>
                      </a:pPr>
                      <a:endParaRPr lang="es-ES" sz="14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30360725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png" descr="Conexiones_Horizontal1a.png"/>
          <p:cNvPicPr>
            <a:picLocks noGrp="1"/>
          </p:cNvPicPr>
          <p:nvPr/>
        </p:nvPicPr>
        <p:blipFill>
          <a:blip r:embed="rId2" cstate="print"/>
          <a:srcRect t="13124"/>
          <a:stretch>
            <a:fillRect/>
          </a:stretch>
        </p:blipFill>
        <p:spPr>
          <a:xfrm>
            <a:off x="424887" y="29474"/>
            <a:ext cx="11237230" cy="983400"/>
          </a:xfrm>
          <a:prstGeom prst="rect">
            <a:avLst/>
          </a:prstGeom>
          <a:ln/>
        </p:spPr>
      </p:pic>
      <p:graphicFrame>
        <p:nvGraphicFramePr>
          <p:cNvPr id="5" name="Tabla 4"/>
          <p:cNvGraphicFramePr>
            <a:graphicFrameLocks noGrp="1"/>
          </p:cNvGraphicFramePr>
          <p:nvPr>
            <p:extLst/>
          </p:nvPr>
        </p:nvGraphicFramePr>
        <p:xfrm>
          <a:off x="595397" y="1699185"/>
          <a:ext cx="10896209" cy="304800"/>
        </p:xfrm>
        <a:graphic>
          <a:graphicData uri="http://schemas.openxmlformats.org/drawingml/2006/table">
            <a:tbl>
              <a:tblPr firstRow="1" bandRow="1">
                <a:tableStyleId>{5C22544A-7EE6-4342-B048-85BDC9FD1C3A}</a:tableStyleId>
              </a:tblPr>
              <a:tblGrid>
                <a:gridCol w="10896209"/>
              </a:tblGrid>
              <a:tr h="298428">
                <a:tc>
                  <a:txBody>
                    <a:bodyPr/>
                    <a:lstStyle/>
                    <a:p>
                      <a:pPr algn="l"/>
                      <a:r>
                        <a:rPr lang="es-MX" sz="1400" dirty="0" smtClean="0">
                          <a:solidFill>
                            <a:schemeClr val="tx1"/>
                          </a:solidFill>
                          <a:latin typeface="Century Gothic" panose="020B0502020202020204" pitchFamily="34" charset="0"/>
                          <a:cs typeface="Arial" panose="020B0604020202020204" pitchFamily="34" charset="0"/>
                        </a:rPr>
                        <a:t>3.</a:t>
                      </a:r>
                      <a:r>
                        <a:rPr lang="es-MX" sz="1400" baseline="0" dirty="0" smtClean="0">
                          <a:solidFill>
                            <a:schemeClr val="tx1"/>
                          </a:solidFill>
                          <a:latin typeface="Century Gothic" panose="020B0502020202020204" pitchFamily="34" charset="0"/>
                          <a:cs typeface="Arial" panose="020B0604020202020204" pitchFamily="34" charset="0"/>
                        </a:rPr>
                        <a:t> Puntos a tomarse en cuenta para la implementación de proyectos interdisciplinarios.</a:t>
                      </a:r>
                      <a:endParaRPr lang="es-MX" sz="1400" dirty="0" smtClean="0">
                        <a:solidFill>
                          <a:schemeClr val="tx1"/>
                        </a:solidFill>
                        <a:latin typeface="Century Gothic" panose="020B0502020202020204" pitchFamily="34" charset="0"/>
                        <a:cs typeface="Arial" panose="020B0604020202020204" pitchFamily="34" charset="0"/>
                      </a:endParaRPr>
                    </a:p>
                  </a:txBody>
                  <a:tcPr>
                    <a:noFill/>
                  </a:tcPr>
                </a:tc>
              </a:tr>
            </a:tbl>
          </a:graphicData>
        </a:graphic>
      </p:graphicFrame>
      <p:graphicFrame>
        <p:nvGraphicFramePr>
          <p:cNvPr id="6" name="Tabla 5"/>
          <p:cNvGraphicFramePr>
            <a:graphicFrameLocks noGrp="1"/>
          </p:cNvGraphicFramePr>
          <p:nvPr>
            <p:extLst/>
          </p:nvPr>
        </p:nvGraphicFramePr>
        <p:xfrm>
          <a:off x="595396" y="2408942"/>
          <a:ext cx="10896210" cy="3498298"/>
        </p:xfrm>
        <a:graphic>
          <a:graphicData uri="http://schemas.openxmlformats.org/drawingml/2006/table">
            <a:tbl>
              <a:tblPr firstRow="1" bandRow="1">
                <a:tableStyleId>{5C22544A-7EE6-4342-B048-85BDC9FD1C3A}</a:tableStyleId>
              </a:tblPr>
              <a:tblGrid>
                <a:gridCol w="3632070"/>
                <a:gridCol w="3632070"/>
                <a:gridCol w="3632070"/>
              </a:tblGrid>
              <a:tr h="419818">
                <a:tc>
                  <a:txBody>
                    <a:bodyPr/>
                    <a:lstStyle/>
                    <a:p>
                      <a:pPr algn="ctr"/>
                      <a:r>
                        <a:rPr lang="es-MX" sz="1600" dirty="0" smtClean="0">
                          <a:solidFill>
                            <a:schemeClr val="tx1"/>
                          </a:solidFill>
                          <a:latin typeface="Century Gothic" panose="020B0502020202020204" pitchFamily="34" charset="0"/>
                        </a:rPr>
                        <a:t>AVANCES</a:t>
                      </a:r>
                      <a:endParaRPr lang="es-ES" sz="16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600" dirty="0" smtClean="0">
                          <a:solidFill>
                            <a:schemeClr val="tx1"/>
                          </a:solidFill>
                          <a:latin typeface="Century Gothic" panose="020B0502020202020204" pitchFamily="34" charset="0"/>
                        </a:rPr>
                        <a:t>TROPIEZOS</a:t>
                      </a:r>
                      <a:endParaRPr lang="es-ES" sz="16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600" dirty="0" smtClean="0">
                          <a:solidFill>
                            <a:schemeClr val="tx1"/>
                          </a:solidFill>
                          <a:latin typeface="Century Gothic" panose="020B0502020202020204" pitchFamily="34" charset="0"/>
                        </a:rPr>
                        <a:t>SOLUCIONES O PROPUESTAS</a:t>
                      </a:r>
                      <a:endParaRPr lang="es-ES" sz="16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12186">
                <a:tc>
                  <a:txBody>
                    <a:bodyPr/>
                    <a:lstStyle/>
                    <a:p>
                      <a:pPr marL="285750" indent="-285750">
                        <a:buFont typeface="Wingdings" panose="05000000000000000000" pitchFamily="2" charset="2"/>
                        <a:buChar char="Ø"/>
                      </a:pPr>
                      <a:r>
                        <a:rPr lang="es-MX" sz="1400" dirty="0" smtClean="0">
                          <a:solidFill>
                            <a:schemeClr val="tx1"/>
                          </a:solidFill>
                          <a:latin typeface="Century Gothic" panose="020B0502020202020204" pitchFamily="34" charset="0"/>
                        </a:rPr>
                        <a:t>Coincidencia de programas</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400" dirty="0" smtClean="0">
                          <a:solidFill>
                            <a:schemeClr val="tx1"/>
                          </a:solidFill>
                          <a:latin typeface="Century Gothic" panose="020B0502020202020204" pitchFamily="34" charset="0"/>
                        </a:rPr>
                        <a:t>Intereses comunes.</a:t>
                      </a:r>
                      <a:endParaRPr lang="es-ES" sz="14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400" dirty="0" smtClean="0">
                          <a:solidFill>
                            <a:schemeClr val="tx1"/>
                          </a:solidFill>
                          <a:latin typeface="Century Gothic" panose="020B0502020202020204" pitchFamily="34" charset="0"/>
                        </a:rPr>
                        <a:t>Trabajar colaborativamente con compañeros.</a:t>
                      </a:r>
                      <a:endParaRPr lang="es-ES" sz="14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400" dirty="0" smtClean="0">
                          <a:solidFill>
                            <a:schemeClr val="tx1"/>
                          </a:solidFill>
                          <a:latin typeface="Century Gothic" panose="020B0502020202020204" pitchFamily="34" charset="0"/>
                        </a:rPr>
                        <a:t>Se tienen más opciones metodológicas.</a:t>
                      </a:r>
                      <a:endParaRPr lang="es-ES" sz="14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400" dirty="0" smtClean="0">
                          <a:solidFill>
                            <a:schemeClr val="tx1"/>
                          </a:solidFill>
                          <a:latin typeface="Century Gothic" panose="020B0502020202020204" pitchFamily="34" charset="0"/>
                        </a:rPr>
                        <a:t>Se rompieron paradigmas</a:t>
                      </a:r>
                      <a:endParaRPr lang="es-ES" sz="1400" dirty="0" smtClean="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ES" sz="14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s-MX" sz="1400" dirty="0" smtClean="0">
                          <a:solidFill>
                            <a:schemeClr val="tx1"/>
                          </a:solidFill>
                          <a:latin typeface="Century Gothic" panose="020B0502020202020204" pitchFamily="34" charset="0"/>
                        </a:rPr>
                        <a:t>Tiempos / horarios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smtClean="0">
                          <a:solidFill>
                            <a:schemeClr val="tx1"/>
                          </a:solidFill>
                          <a:latin typeface="Century Gothic" panose="020B0502020202020204" pitchFamily="34" charset="0"/>
                        </a:rPr>
                        <a:t>Características del alumnado ya que en teoría ya manejan</a:t>
                      </a:r>
                      <a:r>
                        <a:rPr lang="es-MX" sz="1400" baseline="0" dirty="0" smtClean="0">
                          <a:solidFill>
                            <a:schemeClr val="tx1"/>
                          </a:solidFill>
                          <a:latin typeface="Century Gothic" panose="020B0502020202020204" pitchFamily="34" charset="0"/>
                        </a:rPr>
                        <a:t> trabajo por proyectos por modelo educativo de SEP.</a:t>
                      </a:r>
                      <a:endParaRPr lang="es-ES" sz="14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smtClean="0">
                          <a:solidFill>
                            <a:schemeClr val="tx1"/>
                          </a:solidFill>
                          <a:latin typeface="Century Gothic" panose="020B0502020202020204" pitchFamily="34" charset="0"/>
                        </a:rPr>
                        <a:t>No hay</a:t>
                      </a:r>
                      <a:r>
                        <a:rPr lang="es-MX" sz="1400" baseline="0" dirty="0" smtClean="0">
                          <a:solidFill>
                            <a:schemeClr val="tx1"/>
                          </a:solidFill>
                          <a:latin typeface="Century Gothic" panose="020B0502020202020204" pitchFamily="34" charset="0"/>
                        </a:rPr>
                        <a:t> madurez por parte de los alumnos para la responsabilidad de proyectos.</a:t>
                      </a:r>
                      <a:endParaRPr lang="es-ES" sz="14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smtClean="0">
                          <a:solidFill>
                            <a:schemeClr val="tx1"/>
                          </a:solidFill>
                          <a:latin typeface="Century Gothic" panose="020B0502020202020204" pitchFamily="34" charset="0"/>
                        </a:rPr>
                        <a:t>Rotación de profesores.</a:t>
                      </a:r>
                      <a:endParaRPr lang="es-ES" sz="14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smtClean="0">
                          <a:solidFill>
                            <a:schemeClr val="tx1"/>
                          </a:solidFill>
                          <a:latin typeface="Century Gothic" panose="020B0502020202020204" pitchFamily="34" charset="0"/>
                        </a:rPr>
                        <a:t>No hay calendarios de todo el proyecto y no ha</a:t>
                      </a:r>
                      <a:r>
                        <a:rPr lang="es-MX" sz="1400" baseline="0" dirty="0" smtClean="0">
                          <a:solidFill>
                            <a:schemeClr val="tx1"/>
                          </a:solidFill>
                          <a:latin typeface="Century Gothic" panose="020B0502020202020204" pitchFamily="34" charset="0"/>
                        </a:rPr>
                        <a:t> podido realizarse una planeación real.</a:t>
                      </a:r>
                      <a:endParaRPr lang="es-ES" sz="1400" dirty="0" smtClean="0">
                        <a:solidFill>
                          <a:schemeClr val="tx1"/>
                        </a:solidFill>
                        <a:latin typeface="Century Gothic" panose="020B0502020202020204" pitchFamily="34" charset="0"/>
                      </a:endParaRPr>
                    </a:p>
                    <a:p>
                      <a:pPr marL="285750" indent="-285750">
                        <a:buFont typeface="Arial" panose="020B0604020202020204" pitchFamily="34" charset="0"/>
                        <a:buNone/>
                      </a:pPr>
                      <a:endParaRPr lang="es-ES" sz="14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Wingdings" panose="05000000000000000000" pitchFamily="2" charset="2"/>
                        <a:buChar char="ü"/>
                      </a:pPr>
                      <a:r>
                        <a:rPr lang="es-MX" sz="1400" dirty="0" smtClean="0">
                          <a:solidFill>
                            <a:schemeClr val="tx1"/>
                          </a:solidFill>
                          <a:latin typeface="Century Gothic" panose="020B0502020202020204" pitchFamily="34" charset="0"/>
                        </a:rPr>
                        <a:t>Proyecto por grado o por materia, no por docente.</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400" dirty="0" smtClean="0">
                          <a:solidFill>
                            <a:schemeClr val="tx1"/>
                          </a:solidFill>
                          <a:latin typeface="Century Gothic" panose="020B0502020202020204" pitchFamily="34" charset="0"/>
                        </a:rPr>
                        <a:t>Delimitar</a:t>
                      </a:r>
                      <a:r>
                        <a:rPr lang="es-MX" sz="1400" baseline="0" dirty="0" smtClean="0">
                          <a:solidFill>
                            <a:schemeClr val="tx1"/>
                          </a:solidFill>
                          <a:latin typeface="Century Gothic" panose="020B0502020202020204" pitchFamily="34" charset="0"/>
                        </a:rPr>
                        <a:t> alcances para que la mayor parte de los proyectos se lleven en clase.</a:t>
                      </a:r>
                      <a:endParaRPr lang="es-ES" sz="14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400" dirty="0" smtClean="0">
                          <a:solidFill>
                            <a:schemeClr val="tx1"/>
                          </a:solidFill>
                          <a:latin typeface="Century Gothic" panose="020B0502020202020204" pitchFamily="34" charset="0"/>
                        </a:rPr>
                        <a:t>Uso</a:t>
                      </a:r>
                      <a:r>
                        <a:rPr lang="es-MX" sz="1400" baseline="0" dirty="0" smtClean="0">
                          <a:solidFill>
                            <a:schemeClr val="tx1"/>
                          </a:solidFill>
                          <a:latin typeface="Century Gothic" panose="020B0502020202020204" pitchFamily="34" charset="0"/>
                        </a:rPr>
                        <a:t> de la tecnología.</a:t>
                      </a:r>
                      <a:endParaRPr lang="es-ES" sz="14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400" dirty="0" smtClean="0">
                          <a:solidFill>
                            <a:schemeClr val="tx1"/>
                          </a:solidFill>
                          <a:latin typeface="Century Gothic" panose="020B0502020202020204" pitchFamily="34" charset="0"/>
                        </a:rPr>
                        <a:t>Establecer estrategias para avanzar en los objetivos de los profesores.</a:t>
                      </a:r>
                      <a:endParaRPr lang="es-ES" sz="1400" dirty="0" smtClean="0">
                        <a:solidFill>
                          <a:schemeClr val="tx1"/>
                        </a:solidFill>
                        <a:latin typeface="Century Gothic" panose="020B0502020202020204" pitchFamily="34" charset="0"/>
                      </a:endParaRPr>
                    </a:p>
                    <a:p>
                      <a:pPr marL="285750" indent="-285750">
                        <a:buFont typeface="Wingdings" panose="05000000000000000000" pitchFamily="2" charset="2"/>
                        <a:buChar char="ü"/>
                      </a:pPr>
                      <a:endParaRPr lang="es-MX" sz="1400" dirty="0" smtClean="0">
                        <a:solidFill>
                          <a:schemeClr val="tx1"/>
                        </a:solidFill>
                        <a:latin typeface="Century Gothic" panose="020B0502020202020204" pitchFamily="34" charset="0"/>
                      </a:endParaRPr>
                    </a:p>
                    <a:p>
                      <a:pPr marL="285750" indent="-285750">
                        <a:buFont typeface="Wingdings" panose="05000000000000000000" pitchFamily="2" charset="2"/>
                        <a:buChar char="ü"/>
                      </a:pPr>
                      <a:endParaRPr lang="es-MX" sz="1400" dirty="0" smtClean="0">
                        <a:solidFill>
                          <a:schemeClr val="tx1"/>
                        </a:solidFill>
                        <a:latin typeface="Century Gothic" panose="020B0502020202020204" pitchFamily="34" charset="0"/>
                      </a:endParaRPr>
                    </a:p>
                    <a:p>
                      <a:pPr marL="285750" indent="-285750">
                        <a:buFont typeface="Wingdings" panose="05000000000000000000" pitchFamily="2" charset="2"/>
                        <a:buChar char="ü"/>
                      </a:pPr>
                      <a:endParaRPr lang="es-MX" sz="1400" dirty="0" smtClean="0">
                        <a:solidFill>
                          <a:schemeClr val="tx1"/>
                        </a:solidFill>
                        <a:latin typeface="Century Gothic" panose="020B0502020202020204" pitchFamily="34" charset="0"/>
                      </a:endParaRPr>
                    </a:p>
                    <a:p>
                      <a:pPr marL="285750" indent="-285750">
                        <a:buFont typeface="Wingdings" panose="05000000000000000000" pitchFamily="2" charset="2"/>
                        <a:buChar char="ü"/>
                      </a:pPr>
                      <a:endParaRPr lang="es-MX" sz="1400" dirty="0" smtClean="0">
                        <a:solidFill>
                          <a:schemeClr val="tx1"/>
                        </a:solidFill>
                        <a:latin typeface="Century Gothic" panose="020B0502020202020204" pitchFamily="34" charset="0"/>
                      </a:endParaRPr>
                    </a:p>
                    <a:p>
                      <a:pPr marL="285750" indent="-285750">
                        <a:buFont typeface="Wingdings" panose="05000000000000000000" pitchFamily="2" charset="2"/>
                        <a:buChar char="ü"/>
                      </a:pPr>
                      <a:endParaRPr lang="es-MX" sz="1400" dirty="0" smtClean="0">
                        <a:solidFill>
                          <a:schemeClr val="tx1"/>
                        </a:solidFill>
                        <a:latin typeface="Century Gothic" panose="020B0502020202020204" pitchFamily="34" charset="0"/>
                      </a:endParaRPr>
                    </a:p>
                    <a:p>
                      <a:pPr marL="0" indent="0">
                        <a:buFont typeface="Wingdings" panose="05000000000000000000" pitchFamily="2" charset="2"/>
                        <a:buNone/>
                      </a:pPr>
                      <a:endParaRPr lang="es-ES" sz="14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17456030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xmlns="" val="2424987844"/>
              </p:ext>
            </p:extLst>
          </p:nvPr>
        </p:nvGraphicFramePr>
        <p:xfrm>
          <a:off x="833607" y="1077219"/>
          <a:ext cx="9034293" cy="5484624"/>
        </p:xfrm>
        <a:graphic>
          <a:graphicData uri="http://schemas.openxmlformats.org/drawingml/2006/table">
            <a:tbl>
              <a:tblPr firstRow="1" firstCol="1" bandRow="1">
                <a:tableStyleId>{5C22544A-7EE6-4342-B048-85BDC9FD1C3A}</a:tableStyleId>
              </a:tblPr>
              <a:tblGrid>
                <a:gridCol w="2257935"/>
                <a:gridCol w="2258574"/>
                <a:gridCol w="2258574"/>
                <a:gridCol w="2259210"/>
              </a:tblGrid>
              <a:tr h="107818">
                <a:tc>
                  <a:txBody>
                    <a:bodyPr/>
                    <a:lstStyle/>
                    <a:p>
                      <a:pPr algn="l" hangingPunct="0">
                        <a:lnSpc>
                          <a:spcPct val="150000"/>
                        </a:lnSpc>
                        <a:spcAft>
                          <a:spcPts val="0"/>
                        </a:spcAft>
                      </a:pPr>
                      <a:r>
                        <a:rPr lang="es-ES_tradnl" sz="900">
                          <a:effectLst/>
                        </a:rPr>
                        <a:t> </a:t>
                      </a:r>
                      <a:endParaRPr lang="es-MX" sz="800">
                        <a:effectLst/>
                        <a:latin typeface="Courier"/>
                        <a:ea typeface="Times New Roman" panose="02020603050405020304" pitchFamily="18" charset="0"/>
                        <a:cs typeface="Times New Roman" panose="02020603050405020304" pitchFamily="18" charset="0"/>
                      </a:endParaRPr>
                    </a:p>
                  </a:txBody>
                  <a:tcPr marL="26954" marR="26954" marT="0" marB="0"/>
                </a:tc>
                <a:tc>
                  <a:txBody>
                    <a:bodyPr/>
                    <a:lstStyle/>
                    <a:p>
                      <a:pPr algn="l" hangingPunct="0">
                        <a:lnSpc>
                          <a:spcPct val="150000"/>
                        </a:lnSpc>
                        <a:spcAft>
                          <a:spcPts val="0"/>
                        </a:spcAft>
                      </a:pPr>
                      <a:r>
                        <a:rPr lang="es-ES_tradnl" sz="900">
                          <a:effectLst/>
                        </a:rPr>
                        <a:t>Avances</a:t>
                      </a:r>
                      <a:endParaRPr lang="es-MX" sz="800">
                        <a:effectLst/>
                        <a:latin typeface="Courier"/>
                        <a:ea typeface="Times New Roman" panose="02020603050405020304" pitchFamily="18" charset="0"/>
                        <a:cs typeface="Times New Roman" panose="02020603050405020304" pitchFamily="18" charset="0"/>
                      </a:endParaRPr>
                    </a:p>
                  </a:txBody>
                  <a:tcPr marL="26954" marR="26954" marT="0" marB="0"/>
                </a:tc>
                <a:tc>
                  <a:txBody>
                    <a:bodyPr/>
                    <a:lstStyle/>
                    <a:p>
                      <a:pPr algn="l" hangingPunct="0">
                        <a:lnSpc>
                          <a:spcPct val="150000"/>
                        </a:lnSpc>
                        <a:spcAft>
                          <a:spcPts val="0"/>
                        </a:spcAft>
                      </a:pPr>
                      <a:r>
                        <a:rPr lang="es-ES_tradnl" sz="900">
                          <a:effectLst/>
                        </a:rPr>
                        <a:t>Tropiezos</a:t>
                      </a:r>
                      <a:endParaRPr lang="es-MX" sz="800">
                        <a:effectLst/>
                        <a:latin typeface="Courier"/>
                        <a:ea typeface="Times New Roman" panose="02020603050405020304" pitchFamily="18" charset="0"/>
                        <a:cs typeface="Times New Roman" panose="02020603050405020304" pitchFamily="18" charset="0"/>
                      </a:endParaRPr>
                    </a:p>
                  </a:txBody>
                  <a:tcPr marL="26954" marR="26954" marT="0" marB="0"/>
                </a:tc>
                <a:tc>
                  <a:txBody>
                    <a:bodyPr/>
                    <a:lstStyle/>
                    <a:p>
                      <a:pPr algn="l" hangingPunct="0">
                        <a:lnSpc>
                          <a:spcPct val="150000"/>
                        </a:lnSpc>
                        <a:spcAft>
                          <a:spcPts val="0"/>
                        </a:spcAft>
                      </a:pPr>
                      <a:r>
                        <a:rPr lang="es-ES_tradnl" sz="900">
                          <a:effectLst/>
                        </a:rPr>
                        <a:t>Soluciones</a:t>
                      </a:r>
                      <a:endParaRPr lang="es-MX" sz="800">
                        <a:effectLst/>
                        <a:latin typeface="Courier"/>
                        <a:ea typeface="Times New Roman" panose="02020603050405020304" pitchFamily="18" charset="0"/>
                        <a:cs typeface="Times New Roman" panose="02020603050405020304" pitchFamily="18" charset="0"/>
                      </a:endParaRPr>
                    </a:p>
                  </a:txBody>
                  <a:tcPr marL="26954" marR="26954" marT="0" marB="0"/>
                </a:tc>
              </a:tr>
              <a:tr h="1185995">
                <a:tc>
                  <a:txBody>
                    <a:bodyPr/>
                    <a:lstStyle/>
                    <a:p>
                      <a:pPr algn="l" hangingPunct="0">
                        <a:lnSpc>
                          <a:spcPct val="150000"/>
                        </a:lnSpc>
                        <a:spcAft>
                          <a:spcPts val="0"/>
                        </a:spcAft>
                      </a:pPr>
                      <a:r>
                        <a:rPr lang="es-ES_tradnl" sz="900">
                          <a:effectLst/>
                        </a:rPr>
                        <a:t>Trabajo cooperativo de los profesores </a:t>
                      </a:r>
                      <a:endParaRPr lang="es-MX" sz="800">
                        <a:effectLst/>
                        <a:latin typeface="Courier"/>
                        <a:ea typeface="Times New Roman" panose="02020603050405020304" pitchFamily="18" charset="0"/>
                        <a:cs typeface="Times New Roman" panose="02020603050405020304" pitchFamily="18" charset="0"/>
                      </a:endParaRPr>
                    </a:p>
                  </a:txBody>
                  <a:tcPr marL="26954" marR="26954" marT="0" marB="0"/>
                </a:tc>
                <a:tc>
                  <a:txBody>
                    <a:bodyPr/>
                    <a:lstStyle/>
                    <a:p>
                      <a:pPr marL="342900" lvl="0" indent="-342900" algn="l" hangingPunct="0">
                        <a:lnSpc>
                          <a:spcPct val="150000"/>
                        </a:lnSpc>
                        <a:spcAft>
                          <a:spcPts val="0"/>
                        </a:spcAft>
                        <a:buFont typeface="Wingdings" panose="05000000000000000000" pitchFamily="2" charset="2"/>
                        <a:buChar char=""/>
                      </a:pPr>
                      <a:r>
                        <a:rPr lang="es-ES_tradnl" sz="900">
                          <a:effectLst/>
                        </a:rPr>
                        <a:t>Se logró la integración de equipos de docentes que imparten materias aparentemente dispares, con el objetivo de realizar un proyecto que incluya a las tres asignaturas involucradas. Esto enriquece la visión tanto de alumnos como de profesores.</a:t>
                      </a:r>
                      <a:endParaRPr lang="es-MX" sz="800">
                        <a:effectLst/>
                        <a:latin typeface="Courier"/>
                        <a:ea typeface="Times New Roman" panose="02020603050405020304" pitchFamily="18" charset="0"/>
                        <a:cs typeface="Times New Roman" panose="02020603050405020304" pitchFamily="18" charset="0"/>
                      </a:endParaRPr>
                    </a:p>
                  </a:txBody>
                  <a:tcPr marL="26954" marR="26954" marT="0" marB="0"/>
                </a:tc>
                <a:tc>
                  <a:txBody>
                    <a:bodyPr/>
                    <a:lstStyle/>
                    <a:p>
                      <a:pPr marL="342900" lvl="0" indent="-342900" algn="l" hangingPunct="0">
                        <a:lnSpc>
                          <a:spcPct val="150000"/>
                        </a:lnSpc>
                        <a:spcAft>
                          <a:spcPts val="0"/>
                        </a:spcAft>
                        <a:buFont typeface="Wingdings" panose="05000000000000000000" pitchFamily="2" charset="2"/>
                        <a:buChar char=""/>
                      </a:pPr>
                      <a:r>
                        <a:rPr lang="es-ES_tradnl" sz="900">
                          <a:effectLst/>
                        </a:rPr>
                        <a:t>En ocasiones fue difícil compaginar los horarios de los profesores para el trabajo en equipo, ya que la mayoría labora en otra institución.</a:t>
                      </a:r>
                      <a:endParaRPr lang="es-MX" sz="800">
                        <a:effectLst/>
                        <a:latin typeface="Courier"/>
                        <a:ea typeface="Times New Roman" panose="02020603050405020304" pitchFamily="18" charset="0"/>
                        <a:cs typeface="Times New Roman" panose="02020603050405020304" pitchFamily="18" charset="0"/>
                      </a:endParaRPr>
                    </a:p>
                  </a:txBody>
                  <a:tcPr marL="26954" marR="26954" marT="0" marB="0"/>
                </a:tc>
                <a:tc>
                  <a:txBody>
                    <a:bodyPr/>
                    <a:lstStyle/>
                    <a:p>
                      <a:pPr marL="342900" lvl="0" indent="-342900" algn="l" hangingPunct="0">
                        <a:lnSpc>
                          <a:spcPct val="150000"/>
                        </a:lnSpc>
                        <a:spcAft>
                          <a:spcPts val="0"/>
                        </a:spcAft>
                        <a:buFont typeface="Wingdings" panose="05000000000000000000" pitchFamily="2" charset="2"/>
                        <a:buChar char=""/>
                      </a:pPr>
                      <a:r>
                        <a:rPr lang="es-ES_tradnl" sz="900">
                          <a:effectLst/>
                        </a:rPr>
                        <a:t>Se estableció comunicación de forma virtual, a través del correo electrónico o del whatsapp para complementar el trabajo presencial que se llevó a cabo en las instalaciones del Colegio.</a:t>
                      </a:r>
                      <a:endParaRPr lang="es-MX" sz="800">
                        <a:effectLst/>
                        <a:latin typeface="Courier"/>
                        <a:ea typeface="Times New Roman" panose="02020603050405020304" pitchFamily="18" charset="0"/>
                        <a:cs typeface="Times New Roman" panose="02020603050405020304" pitchFamily="18" charset="0"/>
                      </a:endParaRPr>
                    </a:p>
                  </a:txBody>
                  <a:tcPr marL="26954" marR="26954" marT="0" marB="0"/>
                </a:tc>
              </a:tr>
              <a:tr h="1401630">
                <a:tc>
                  <a:txBody>
                    <a:bodyPr/>
                    <a:lstStyle/>
                    <a:p>
                      <a:pPr algn="l" hangingPunct="0">
                        <a:lnSpc>
                          <a:spcPct val="150000"/>
                        </a:lnSpc>
                        <a:spcAft>
                          <a:spcPts val="0"/>
                        </a:spcAft>
                      </a:pPr>
                      <a:r>
                        <a:rPr lang="es-ES_tradnl" sz="900">
                          <a:effectLst/>
                        </a:rPr>
                        <a:t>Proceso de planeación</a:t>
                      </a:r>
                      <a:endParaRPr lang="es-MX" sz="800">
                        <a:effectLst/>
                        <a:latin typeface="Courier"/>
                        <a:ea typeface="Times New Roman" panose="02020603050405020304" pitchFamily="18" charset="0"/>
                        <a:cs typeface="Times New Roman" panose="02020603050405020304" pitchFamily="18" charset="0"/>
                      </a:endParaRPr>
                    </a:p>
                  </a:txBody>
                  <a:tcPr marL="26954" marR="26954" marT="0" marB="0"/>
                </a:tc>
                <a:tc>
                  <a:txBody>
                    <a:bodyPr/>
                    <a:lstStyle/>
                    <a:p>
                      <a:pPr marL="342900" lvl="0" indent="-342900" algn="l" hangingPunct="0">
                        <a:lnSpc>
                          <a:spcPct val="150000"/>
                        </a:lnSpc>
                        <a:spcAft>
                          <a:spcPts val="0"/>
                        </a:spcAft>
                        <a:buFont typeface="Wingdings" panose="05000000000000000000" pitchFamily="2" charset="2"/>
                        <a:buChar char=""/>
                      </a:pPr>
                      <a:r>
                        <a:rPr lang="es-ES_tradnl" sz="900">
                          <a:effectLst/>
                        </a:rPr>
                        <a:t>Cada equipo estableció las fases y tiempos en los que se llevará a cabo el proyecto integrador, tanto de forma particular en cada asignatura, como en el trabajo interdisciplinario.</a:t>
                      </a:r>
                      <a:endParaRPr lang="es-MX" sz="800">
                        <a:effectLst/>
                        <a:latin typeface="Courier"/>
                        <a:ea typeface="Times New Roman" panose="02020603050405020304" pitchFamily="18" charset="0"/>
                        <a:cs typeface="Times New Roman" panose="02020603050405020304" pitchFamily="18" charset="0"/>
                      </a:endParaRPr>
                    </a:p>
                  </a:txBody>
                  <a:tcPr marL="26954" marR="26954" marT="0" marB="0"/>
                </a:tc>
                <a:tc>
                  <a:txBody>
                    <a:bodyPr/>
                    <a:lstStyle/>
                    <a:p>
                      <a:pPr marL="342900" lvl="0" indent="-342900" algn="l" hangingPunct="0">
                        <a:lnSpc>
                          <a:spcPct val="150000"/>
                        </a:lnSpc>
                        <a:spcAft>
                          <a:spcPts val="0"/>
                        </a:spcAft>
                        <a:buFont typeface="Wingdings" panose="05000000000000000000" pitchFamily="2" charset="2"/>
                        <a:buChar char=""/>
                      </a:pPr>
                      <a:r>
                        <a:rPr lang="es-ES_tradnl" sz="900">
                          <a:effectLst/>
                        </a:rPr>
                        <a:t>Cada docente tuvo que hacer una adaptación de los tiempos y momentos en que va a tratar el tema relacionado con el proyecto interdisciplinario, de tal forma que haya una coincidencia y/o secuencia con las otras dos materias. Esta situación planteó la necesidad de una planeación detallada.</a:t>
                      </a:r>
                      <a:endParaRPr lang="es-MX" sz="800">
                        <a:effectLst/>
                        <a:latin typeface="Courier"/>
                        <a:ea typeface="Times New Roman" panose="02020603050405020304" pitchFamily="18" charset="0"/>
                        <a:cs typeface="Times New Roman" panose="02020603050405020304" pitchFamily="18" charset="0"/>
                      </a:endParaRPr>
                    </a:p>
                  </a:txBody>
                  <a:tcPr marL="26954" marR="26954" marT="0" marB="0"/>
                </a:tc>
                <a:tc>
                  <a:txBody>
                    <a:bodyPr/>
                    <a:lstStyle/>
                    <a:p>
                      <a:pPr marL="342900" lvl="0" indent="-342900" algn="l" hangingPunct="0">
                        <a:lnSpc>
                          <a:spcPct val="150000"/>
                        </a:lnSpc>
                        <a:spcAft>
                          <a:spcPts val="0"/>
                        </a:spcAft>
                        <a:buFont typeface="Wingdings" panose="05000000000000000000" pitchFamily="2" charset="2"/>
                        <a:buChar char=""/>
                      </a:pPr>
                      <a:r>
                        <a:rPr lang="es-ES_tradnl" sz="900">
                          <a:effectLst/>
                        </a:rPr>
                        <a:t>Se buscó prever las posibles dificultades o retos que los proyectos puedan implicar, de tal forma que su resolución forme parte de las fases de planeación.</a:t>
                      </a:r>
                      <a:endParaRPr lang="es-MX" sz="800">
                        <a:effectLst/>
                        <a:latin typeface="Courier"/>
                        <a:ea typeface="Times New Roman" panose="02020603050405020304" pitchFamily="18" charset="0"/>
                        <a:cs typeface="Times New Roman" panose="02020603050405020304" pitchFamily="18" charset="0"/>
                      </a:endParaRPr>
                    </a:p>
                  </a:txBody>
                  <a:tcPr marL="26954" marR="26954" marT="0" marB="0"/>
                </a:tc>
              </a:tr>
              <a:tr h="1185995">
                <a:tc>
                  <a:txBody>
                    <a:bodyPr/>
                    <a:lstStyle/>
                    <a:p>
                      <a:pPr algn="l" hangingPunct="0">
                        <a:lnSpc>
                          <a:spcPct val="150000"/>
                        </a:lnSpc>
                        <a:spcAft>
                          <a:spcPts val="0"/>
                        </a:spcAft>
                      </a:pPr>
                      <a:r>
                        <a:rPr lang="es-ES_tradnl" sz="900">
                          <a:effectLst/>
                        </a:rPr>
                        <a:t>Puntos a tomarse en cuenta para la implementación</a:t>
                      </a:r>
                      <a:endParaRPr lang="es-MX" sz="800">
                        <a:effectLst/>
                        <a:latin typeface="Courier"/>
                        <a:ea typeface="Times New Roman" panose="02020603050405020304" pitchFamily="18" charset="0"/>
                        <a:cs typeface="Times New Roman" panose="02020603050405020304" pitchFamily="18" charset="0"/>
                      </a:endParaRPr>
                    </a:p>
                  </a:txBody>
                  <a:tcPr marL="26954" marR="26954" marT="0" marB="0"/>
                </a:tc>
                <a:tc>
                  <a:txBody>
                    <a:bodyPr/>
                    <a:lstStyle/>
                    <a:p>
                      <a:pPr marL="342900" lvl="0" indent="-342900" algn="l" hangingPunct="0">
                        <a:lnSpc>
                          <a:spcPct val="150000"/>
                        </a:lnSpc>
                        <a:spcAft>
                          <a:spcPts val="0"/>
                        </a:spcAft>
                        <a:buFont typeface="Wingdings" panose="05000000000000000000" pitchFamily="2" charset="2"/>
                        <a:buChar char=""/>
                      </a:pPr>
                      <a:r>
                        <a:rPr lang="es-ES_tradnl" sz="900">
                          <a:effectLst/>
                        </a:rPr>
                        <a:t>En nuestro Colegio ya hemos manejado algunos proyectos interdisciplinarios y multidisciplinarios, por lo que con el aspecto teórico que hemos manejado en Conexiones, enriqueceremos y podremos mejorar nuestro trabajo.</a:t>
                      </a:r>
                      <a:endParaRPr lang="es-MX" sz="800">
                        <a:effectLst/>
                        <a:latin typeface="Courier"/>
                        <a:ea typeface="Times New Roman" panose="02020603050405020304" pitchFamily="18" charset="0"/>
                        <a:cs typeface="Times New Roman" panose="02020603050405020304" pitchFamily="18" charset="0"/>
                      </a:endParaRPr>
                    </a:p>
                  </a:txBody>
                  <a:tcPr marL="26954" marR="26954" marT="0" marB="0"/>
                </a:tc>
                <a:tc>
                  <a:txBody>
                    <a:bodyPr/>
                    <a:lstStyle/>
                    <a:p>
                      <a:pPr marL="342900" lvl="0" indent="-342900" algn="l" hangingPunct="0">
                        <a:lnSpc>
                          <a:spcPct val="150000"/>
                        </a:lnSpc>
                        <a:spcAft>
                          <a:spcPts val="0"/>
                        </a:spcAft>
                        <a:buFont typeface="Wingdings" panose="05000000000000000000" pitchFamily="2" charset="2"/>
                        <a:buChar char=""/>
                      </a:pPr>
                      <a:r>
                        <a:rPr lang="es-ES_tradnl" sz="900">
                          <a:effectLst/>
                        </a:rPr>
                        <a:t>Los obstáculos que puedan presentarse  en la implementación del proyecto con los alumnos serán probablamente diferentes a los tropiezos de los profesores.</a:t>
                      </a:r>
                      <a:endParaRPr lang="es-MX" sz="800">
                        <a:effectLst/>
                        <a:latin typeface="Courier"/>
                        <a:ea typeface="Times New Roman" panose="02020603050405020304" pitchFamily="18" charset="0"/>
                        <a:cs typeface="Times New Roman" panose="02020603050405020304" pitchFamily="18" charset="0"/>
                      </a:endParaRPr>
                    </a:p>
                  </a:txBody>
                  <a:tcPr marL="26954" marR="26954" marT="0" marB="0"/>
                </a:tc>
                <a:tc>
                  <a:txBody>
                    <a:bodyPr/>
                    <a:lstStyle/>
                    <a:p>
                      <a:pPr marL="342900" lvl="0" indent="-342900" algn="l" hangingPunct="0">
                        <a:lnSpc>
                          <a:spcPct val="150000"/>
                        </a:lnSpc>
                        <a:spcAft>
                          <a:spcPts val="0"/>
                        </a:spcAft>
                        <a:buFont typeface="Wingdings" panose="05000000000000000000" pitchFamily="2" charset="2"/>
                        <a:buChar char=""/>
                      </a:pPr>
                      <a:r>
                        <a:rPr lang="es-ES_tradnl" sz="900" dirty="0">
                          <a:effectLst/>
                        </a:rPr>
                        <a:t>Se requiere tomar en cuenta la voz de los alumnos en cuanto a sus propuestas, inquietudes, intereses, etc. La planeación debe estar bien estructurada, pero mantener la suficiente flexibilidad para aceptar mejoras y alternativas.</a:t>
                      </a:r>
                      <a:endParaRPr lang="es-MX" sz="800" dirty="0">
                        <a:effectLst/>
                        <a:latin typeface="Courier"/>
                        <a:ea typeface="Times New Roman" panose="02020603050405020304" pitchFamily="18" charset="0"/>
                        <a:cs typeface="Times New Roman" panose="02020603050405020304" pitchFamily="18" charset="0"/>
                      </a:endParaRPr>
                    </a:p>
                  </a:txBody>
                  <a:tcPr marL="26954" marR="26954" marT="0" marB="0"/>
                </a:tc>
              </a:tr>
            </a:tbl>
          </a:graphicData>
        </a:graphic>
      </p:graphicFrame>
      <p:sp>
        <p:nvSpPr>
          <p:cNvPr id="5" name="Rectangle 1"/>
          <p:cNvSpPr>
            <a:spLocks noChangeArrowheads="1"/>
          </p:cNvSpPr>
          <p:nvPr/>
        </p:nvSpPr>
        <p:spPr bwMode="auto">
          <a:xfrm>
            <a:off x="474663" y="121179"/>
            <a:ext cx="3121367" cy="11387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MX" sz="2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Colegio Franco Español</a:t>
            </a:r>
            <a:endParaRPr kumimoji="0" lang="es-MX" altLang="es-MX"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MX" sz="2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Proyecto Conexiones</a:t>
            </a:r>
            <a:endParaRPr kumimoji="0" lang="es-MX" altLang="es-MX"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10761764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png" descr="Conexiones_Horizontal1a.png"/>
          <p:cNvPicPr>
            <a:picLocks noGrp="1"/>
          </p:cNvPicPr>
          <p:nvPr/>
        </p:nvPicPr>
        <p:blipFill>
          <a:blip r:embed="rId2" cstate="print"/>
          <a:srcRect t="13124"/>
          <a:stretch>
            <a:fillRect/>
          </a:stretch>
        </p:blipFill>
        <p:spPr>
          <a:xfrm>
            <a:off x="424887" y="29474"/>
            <a:ext cx="11237230" cy="983400"/>
          </a:xfrm>
          <a:prstGeom prst="rect">
            <a:avLst/>
          </a:prstGeom>
          <a:ln/>
        </p:spPr>
      </p:pic>
      <p:pic>
        <p:nvPicPr>
          <p:cNvPr id="6" name="5 Imagen" descr="C:\Users\Maq-01\AppData\Local\Temp\Rar$DIa0.763\IMG-20180323-WA0008.jpg"/>
          <p:cNvPicPr/>
          <p:nvPr/>
        </p:nvPicPr>
        <p:blipFill>
          <a:blip r:embed="rId3" cstate="print"/>
          <a:srcRect/>
          <a:stretch>
            <a:fillRect/>
          </a:stretch>
        </p:blipFill>
        <p:spPr bwMode="auto">
          <a:xfrm>
            <a:off x="602029" y="1255102"/>
            <a:ext cx="2926617" cy="4301636"/>
          </a:xfrm>
          <a:prstGeom prst="rect">
            <a:avLst/>
          </a:prstGeom>
          <a:noFill/>
          <a:ln w="9525">
            <a:noFill/>
            <a:miter lim="800000"/>
            <a:headEnd/>
            <a:tailEnd/>
          </a:ln>
        </p:spPr>
      </p:pic>
      <p:pic>
        <p:nvPicPr>
          <p:cNvPr id="7" name="6 Imagen" descr="C:\Users\Maq-01\AppData\Local\Temp\Rar$DIa0.565\IMG-20180323-WA0028.jpg"/>
          <p:cNvPicPr/>
          <p:nvPr/>
        </p:nvPicPr>
        <p:blipFill>
          <a:blip r:embed="rId4" cstate="print"/>
          <a:srcRect/>
          <a:stretch>
            <a:fillRect/>
          </a:stretch>
        </p:blipFill>
        <p:spPr bwMode="auto">
          <a:xfrm>
            <a:off x="9214338" y="2133600"/>
            <a:ext cx="2537264" cy="4138245"/>
          </a:xfrm>
          <a:prstGeom prst="rect">
            <a:avLst/>
          </a:prstGeom>
          <a:noFill/>
          <a:ln w="9525">
            <a:noFill/>
            <a:miter lim="800000"/>
            <a:headEnd/>
            <a:tailEnd/>
          </a:ln>
        </p:spPr>
      </p:pic>
      <p:pic>
        <p:nvPicPr>
          <p:cNvPr id="8" name="7 Imagen" descr="C:\Users\Maq-01\AppData\Local\Temp\Rar$DIa0.092\IMG-20180323-WA0009.jpg"/>
          <p:cNvPicPr/>
          <p:nvPr/>
        </p:nvPicPr>
        <p:blipFill>
          <a:blip r:embed="rId5" cstate="print"/>
          <a:srcRect/>
          <a:stretch>
            <a:fillRect/>
          </a:stretch>
        </p:blipFill>
        <p:spPr bwMode="auto">
          <a:xfrm rot="20857841">
            <a:off x="4419347" y="1242523"/>
            <a:ext cx="3490911" cy="2703118"/>
          </a:xfrm>
          <a:prstGeom prst="rect">
            <a:avLst/>
          </a:prstGeom>
          <a:noFill/>
          <a:ln w="9525">
            <a:noFill/>
            <a:miter lim="800000"/>
            <a:headEnd/>
            <a:tailEnd/>
          </a:ln>
        </p:spPr>
      </p:pic>
      <p:pic>
        <p:nvPicPr>
          <p:cNvPr id="9" name="8 Imagen" descr="C:\Users\Maq-01\AppData\Local\Temp\Rar$DIa0.503\IMG-20180323-WA0012.jpg"/>
          <p:cNvPicPr/>
          <p:nvPr/>
        </p:nvPicPr>
        <p:blipFill>
          <a:blip r:embed="rId6" cstate="print"/>
          <a:srcRect/>
          <a:stretch>
            <a:fillRect/>
          </a:stretch>
        </p:blipFill>
        <p:spPr bwMode="auto">
          <a:xfrm rot="1201186">
            <a:off x="4293621" y="4211223"/>
            <a:ext cx="3338377" cy="1994533"/>
          </a:xfrm>
          <a:prstGeom prst="rect">
            <a:avLst/>
          </a:prstGeom>
          <a:noFill/>
          <a:ln w="9525">
            <a:noFill/>
            <a:miter lim="800000"/>
            <a:headEnd/>
            <a:tailEnd/>
          </a:ln>
        </p:spPr>
      </p:pic>
    </p:spTree>
    <p:extLst>
      <p:ext uri="{BB962C8B-B14F-4D97-AF65-F5344CB8AC3E}">
        <p14:creationId xmlns:p14="http://schemas.microsoft.com/office/powerpoint/2010/main" xmlns="" val="35387606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png" descr="Conexiones_Horizontal1a.png"/>
          <p:cNvPicPr>
            <a:picLocks noGrp="1"/>
          </p:cNvPicPr>
          <p:nvPr/>
        </p:nvPicPr>
        <p:blipFill>
          <a:blip r:embed="rId2" cstate="print"/>
          <a:srcRect t="13124"/>
          <a:stretch>
            <a:fillRect/>
          </a:stretch>
        </p:blipFill>
        <p:spPr>
          <a:xfrm>
            <a:off x="424887" y="158427"/>
            <a:ext cx="11237230" cy="983400"/>
          </a:xfrm>
          <a:prstGeom prst="rect">
            <a:avLst/>
          </a:prstGeom>
          <a:ln/>
        </p:spPr>
      </p:pic>
      <p:pic>
        <p:nvPicPr>
          <p:cNvPr id="5" name="4 Imagen" descr="C:\Users\Maq-01\AppData\Local\Temp\Rar$DIa0.936\IMG-20180323-WA0013.jpg"/>
          <p:cNvPicPr/>
          <p:nvPr/>
        </p:nvPicPr>
        <p:blipFill>
          <a:blip r:embed="rId3" cstate="print"/>
          <a:srcRect/>
          <a:stretch>
            <a:fillRect/>
          </a:stretch>
        </p:blipFill>
        <p:spPr bwMode="auto">
          <a:xfrm rot="20140608">
            <a:off x="782030" y="1570390"/>
            <a:ext cx="2921260" cy="2286192"/>
          </a:xfrm>
          <a:prstGeom prst="rect">
            <a:avLst/>
          </a:prstGeom>
          <a:noFill/>
          <a:ln w="9525">
            <a:noFill/>
            <a:miter lim="800000"/>
            <a:headEnd/>
            <a:tailEnd/>
          </a:ln>
        </p:spPr>
      </p:pic>
      <p:pic>
        <p:nvPicPr>
          <p:cNvPr id="6" name="5 Imagen" descr="C:\Users\Maq-01\AppData\Local\Temp\Rar$DIa0.694\IMG-20180323-WA0014.jpg"/>
          <p:cNvPicPr/>
          <p:nvPr/>
        </p:nvPicPr>
        <p:blipFill>
          <a:blip r:embed="rId4" cstate="print"/>
          <a:srcRect/>
          <a:stretch>
            <a:fillRect/>
          </a:stretch>
        </p:blipFill>
        <p:spPr bwMode="auto">
          <a:xfrm rot="1252029">
            <a:off x="8182262" y="1645934"/>
            <a:ext cx="3428940" cy="2531983"/>
          </a:xfrm>
          <a:prstGeom prst="rect">
            <a:avLst/>
          </a:prstGeom>
          <a:noFill/>
          <a:ln w="9525">
            <a:noFill/>
            <a:miter lim="800000"/>
            <a:headEnd/>
            <a:tailEnd/>
          </a:ln>
        </p:spPr>
      </p:pic>
      <p:pic>
        <p:nvPicPr>
          <p:cNvPr id="7" name="6 Imagen" descr="C:\Users\Maq-01\AppData\Local\Temp\Rar$DIa0.826\IMG-20180323-WA0011.jpg"/>
          <p:cNvPicPr/>
          <p:nvPr/>
        </p:nvPicPr>
        <p:blipFill>
          <a:blip r:embed="rId5" cstate="print"/>
          <a:srcRect/>
          <a:stretch>
            <a:fillRect/>
          </a:stretch>
        </p:blipFill>
        <p:spPr bwMode="auto">
          <a:xfrm>
            <a:off x="4124960" y="1322264"/>
            <a:ext cx="3541932" cy="2569797"/>
          </a:xfrm>
          <a:prstGeom prst="rect">
            <a:avLst/>
          </a:prstGeom>
          <a:noFill/>
          <a:ln w="9525">
            <a:noFill/>
            <a:miter lim="800000"/>
            <a:headEnd/>
            <a:tailEnd/>
          </a:ln>
        </p:spPr>
      </p:pic>
      <p:pic>
        <p:nvPicPr>
          <p:cNvPr id="8" name="7 Imagen" descr="C:\Users\Maq-01\AppData\Local\Temp\Rar$DIa0.951\IMG-20180323-WA0010.jpg"/>
          <p:cNvPicPr/>
          <p:nvPr/>
        </p:nvPicPr>
        <p:blipFill>
          <a:blip r:embed="rId6" cstate="print"/>
          <a:srcRect/>
          <a:stretch>
            <a:fillRect/>
          </a:stretch>
        </p:blipFill>
        <p:spPr bwMode="auto">
          <a:xfrm>
            <a:off x="1794118" y="3868616"/>
            <a:ext cx="3481266" cy="2731477"/>
          </a:xfrm>
          <a:prstGeom prst="rect">
            <a:avLst/>
          </a:prstGeom>
          <a:noFill/>
          <a:ln w="9525">
            <a:noFill/>
            <a:miter lim="800000"/>
            <a:headEnd/>
            <a:tailEnd/>
          </a:ln>
        </p:spPr>
      </p:pic>
      <p:pic>
        <p:nvPicPr>
          <p:cNvPr id="9" name="8 Imagen" descr="C:\Users\Maq-01\AppData\Local\Temp\Rar$DIa0.767\IMG-20180323-WA0012.jpg"/>
          <p:cNvPicPr/>
          <p:nvPr/>
        </p:nvPicPr>
        <p:blipFill>
          <a:blip r:embed="rId7" cstate="print"/>
          <a:srcRect/>
          <a:stretch>
            <a:fillRect/>
          </a:stretch>
        </p:blipFill>
        <p:spPr bwMode="auto">
          <a:xfrm rot="20659758">
            <a:off x="6305038" y="3717773"/>
            <a:ext cx="3133766" cy="2675329"/>
          </a:xfrm>
          <a:prstGeom prst="rect">
            <a:avLst/>
          </a:prstGeom>
          <a:noFill/>
          <a:ln w="9525">
            <a:noFill/>
            <a:miter lim="800000"/>
            <a:headEnd/>
            <a:tailEnd/>
          </a:ln>
        </p:spPr>
      </p:pic>
    </p:spTree>
    <p:extLst>
      <p:ext uri="{BB962C8B-B14F-4D97-AF65-F5344CB8AC3E}">
        <p14:creationId xmlns:p14="http://schemas.microsoft.com/office/powerpoint/2010/main" xmlns="" val="891181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216EEFD2-321D-3942-8217-3583B4FAA5E8}"/>
              </a:ext>
            </a:extLst>
          </p:cNvPr>
          <p:cNvSpPr txBox="1"/>
          <p:nvPr/>
        </p:nvSpPr>
        <p:spPr>
          <a:xfrm>
            <a:off x="4432300" y="649850"/>
            <a:ext cx="2831798"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2000" dirty="0"/>
              <a:t>Evaluacion Diagnostica </a:t>
            </a:r>
          </a:p>
        </p:txBody>
      </p:sp>
      <p:sp>
        <p:nvSpPr>
          <p:cNvPr id="5" name="CuadroTexto 4">
            <a:extLst>
              <a:ext uri="{FF2B5EF4-FFF2-40B4-BE49-F238E27FC236}">
                <a16:creationId xmlns:a16="http://schemas.microsoft.com/office/drawing/2014/main" xmlns="" id="{8D7F0FB5-CC05-E142-A5BB-D069482D1F8A}"/>
              </a:ext>
            </a:extLst>
          </p:cNvPr>
          <p:cNvSpPr txBox="1"/>
          <p:nvPr/>
        </p:nvSpPr>
        <p:spPr>
          <a:xfrm>
            <a:off x="853987" y="1676170"/>
            <a:ext cx="18000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1400" dirty="0">
                <a:latin typeface="Arial" panose="020B0604020202020204" pitchFamily="34" charset="0"/>
                <a:cs typeface="Arial" panose="020B0604020202020204" pitchFamily="34" charset="0"/>
              </a:rPr>
              <a:t>Se realiza antes del inicio: </a:t>
            </a:r>
          </a:p>
        </p:txBody>
      </p:sp>
      <p:sp>
        <p:nvSpPr>
          <p:cNvPr id="6" name="CuadroTexto 5">
            <a:extLst>
              <a:ext uri="{FF2B5EF4-FFF2-40B4-BE49-F238E27FC236}">
                <a16:creationId xmlns:a16="http://schemas.microsoft.com/office/drawing/2014/main" xmlns="" id="{F9959148-FC9F-4F41-8A33-F33B39F1FD30}"/>
              </a:ext>
            </a:extLst>
          </p:cNvPr>
          <p:cNvSpPr txBox="1"/>
          <p:nvPr/>
        </p:nvSpPr>
        <p:spPr>
          <a:xfrm>
            <a:off x="1018007" y="2561057"/>
            <a:ext cx="1471960"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s-MX" sz="1400" dirty="0">
                <a:latin typeface="Arial" panose="020B0604020202020204" pitchFamily="34" charset="0"/>
                <a:cs typeface="Arial" panose="020B0604020202020204" pitchFamily="34" charset="0"/>
              </a:rPr>
              <a:t>Un curso </a:t>
            </a:r>
          </a:p>
          <a:p>
            <a:pPr marL="285750" indent="-285750">
              <a:buFont typeface="Arial" panose="020B0604020202020204" pitchFamily="34" charset="0"/>
              <a:buChar char="•"/>
            </a:pPr>
            <a:r>
              <a:rPr lang="es-MX" sz="1400" dirty="0">
                <a:latin typeface="Arial" panose="020B0604020202020204" pitchFamily="34" charset="0"/>
                <a:cs typeface="Arial" panose="020B0604020202020204" pitchFamily="34" charset="0"/>
              </a:rPr>
              <a:t>Una unidad </a:t>
            </a:r>
          </a:p>
          <a:p>
            <a:pPr marL="285750" indent="-285750">
              <a:buFont typeface="Arial" panose="020B0604020202020204" pitchFamily="34" charset="0"/>
              <a:buChar char="•"/>
            </a:pPr>
            <a:r>
              <a:rPr lang="es-MX" sz="1400" dirty="0">
                <a:latin typeface="Arial" panose="020B0604020202020204" pitchFamily="34" charset="0"/>
                <a:cs typeface="Arial" panose="020B0604020202020204" pitchFamily="34" charset="0"/>
              </a:rPr>
              <a:t>Un tema </a:t>
            </a:r>
          </a:p>
        </p:txBody>
      </p:sp>
      <p:sp>
        <p:nvSpPr>
          <p:cNvPr id="7" name="CuadroTexto 6">
            <a:extLst>
              <a:ext uri="{FF2B5EF4-FFF2-40B4-BE49-F238E27FC236}">
                <a16:creationId xmlns:a16="http://schemas.microsoft.com/office/drawing/2014/main" xmlns="" id="{46286254-9DC3-A944-9D9C-FDAEE8BB1A15}"/>
              </a:ext>
            </a:extLst>
          </p:cNvPr>
          <p:cNvSpPr txBox="1"/>
          <p:nvPr/>
        </p:nvSpPr>
        <p:spPr>
          <a:xfrm>
            <a:off x="2988523" y="1676170"/>
            <a:ext cx="1800000" cy="5407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1400" dirty="0">
                <a:latin typeface="Arial" panose="020B0604020202020204" pitchFamily="34" charset="0"/>
                <a:cs typeface="Arial" panose="020B0604020202020204" pitchFamily="34" charset="0"/>
              </a:rPr>
              <a:t>Puede ser de 2 tipos: </a:t>
            </a:r>
          </a:p>
        </p:txBody>
      </p:sp>
      <p:sp>
        <p:nvSpPr>
          <p:cNvPr id="8" name="CuadroTexto 7">
            <a:extLst>
              <a:ext uri="{FF2B5EF4-FFF2-40B4-BE49-F238E27FC236}">
                <a16:creationId xmlns:a16="http://schemas.microsoft.com/office/drawing/2014/main" xmlns="" id="{C809B390-D065-234D-90D3-5BEF30395B3D}"/>
              </a:ext>
            </a:extLst>
          </p:cNvPr>
          <p:cNvSpPr txBox="1"/>
          <p:nvPr/>
        </p:nvSpPr>
        <p:spPr>
          <a:xfrm>
            <a:off x="2988525" y="2561057"/>
            <a:ext cx="1800000" cy="160043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s-MX" sz="1400" dirty="0">
                <a:latin typeface="Arial" panose="020B0604020202020204" pitchFamily="34" charset="0"/>
                <a:cs typeface="Arial" panose="020B0604020202020204" pitchFamily="34" charset="0"/>
              </a:rPr>
              <a:t>Inicial (prognosis)a un grupo o colectivo </a:t>
            </a:r>
          </a:p>
          <a:p>
            <a:pPr marL="285750" indent="-285750">
              <a:buFont typeface="Arial" panose="020B0604020202020204" pitchFamily="34" charset="0"/>
              <a:buChar char="•"/>
            </a:pPr>
            <a:r>
              <a:rPr lang="es-MX" sz="1400" dirty="0">
                <a:latin typeface="Arial" panose="020B0604020202020204" pitchFamily="34" charset="0"/>
                <a:cs typeface="Arial" panose="020B0604020202020204" pitchFamily="34" charset="0"/>
              </a:rPr>
              <a:t>Puntual (diagnosis) para cada grupo </a:t>
            </a:r>
          </a:p>
        </p:txBody>
      </p:sp>
      <p:sp>
        <p:nvSpPr>
          <p:cNvPr id="9" name="CuadroTexto 8">
            <a:extLst>
              <a:ext uri="{FF2B5EF4-FFF2-40B4-BE49-F238E27FC236}">
                <a16:creationId xmlns:a16="http://schemas.microsoft.com/office/drawing/2014/main" xmlns="" id="{0A985507-E8A3-3A42-8BE2-35534CFF3345}"/>
              </a:ext>
            </a:extLst>
          </p:cNvPr>
          <p:cNvSpPr txBox="1"/>
          <p:nvPr/>
        </p:nvSpPr>
        <p:spPr>
          <a:xfrm>
            <a:off x="5123063" y="1676170"/>
            <a:ext cx="1723782"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1400" dirty="0">
                <a:latin typeface="Arial" panose="020B0604020202020204" pitchFamily="34" charset="0"/>
                <a:cs typeface="Arial" panose="020B0604020202020204" pitchFamily="34" charset="0"/>
              </a:rPr>
              <a:t>Tiene como finalidad: </a:t>
            </a:r>
          </a:p>
        </p:txBody>
      </p:sp>
      <p:sp>
        <p:nvSpPr>
          <p:cNvPr id="10" name="CuadroTexto 9">
            <a:extLst>
              <a:ext uri="{FF2B5EF4-FFF2-40B4-BE49-F238E27FC236}">
                <a16:creationId xmlns:a16="http://schemas.microsoft.com/office/drawing/2014/main" xmlns="" id="{1BAE5FDA-4C3B-8F4C-B7E3-050B1969B3CF}"/>
              </a:ext>
            </a:extLst>
          </p:cNvPr>
          <p:cNvSpPr txBox="1"/>
          <p:nvPr/>
        </p:nvSpPr>
        <p:spPr>
          <a:xfrm>
            <a:off x="5123063" y="2561057"/>
            <a:ext cx="1723782" cy="33239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s-MX" sz="1400" dirty="0">
                <a:latin typeface="Arial" panose="020B0604020202020204" pitchFamily="34" charset="0"/>
                <a:cs typeface="Arial" panose="020B0604020202020204" pitchFamily="34" charset="0"/>
              </a:rPr>
              <a:t>Dar a conocer lo que realmente se sabe.</a:t>
            </a:r>
          </a:p>
          <a:p>
            <a:pPr marL="285750" indent="-285750">
              <a:buFont typeface="Arial" panose="020B0604020202020204" pitchFamily="34" charset="0"/>
              <a:buChar char="•"/>
            </a:pPr>
            <a:r>
              <a:rPr lang="es-MX" sz="1400" dirty="0">
                <a:latin typeface="Arial" panose="020B0604020202020204" pitchFamily="34" charset="0"/>
                <a:cs typeface="Arial" panose="020B0604020202020204" pitchFamily="34" charset="0"/>
              </a:rPr>
              <a:t>Lo que se creia saber y no fue así </a:t>
            </a:r>
          </a:p>
          <a:p>
            <a:pPr marL="285750" indent="-285750">
              <a:buFont typeface="Arial" panose="020B0604020202020204" pitchFamily="34" charset="0"/>
              <a:buChar char="•"/>
            </a:pPr>
            <a:r>
              <a:rPr lang="es-MX" sz="1400" dirty="0">
                <a:latin typeface="Arial" panose="020B0604020202020204" pitchFamily="34" charset="0"/>
                <a:cs typeface="Arial" panose="020B0604020202020204" pitchFamily="34" charset="0"/>
              </a:rPr>
              <a:t>Para tomar conocimiento del lugar donde más encontramos de cara al programa o tema</a:t>
            </a:r>
          </a:p>
        </p:txBody>
      </p:sp>
      <p:sp>
        <p:nvSpPr>
          <p:cNvPr id="11" name="CuadroTexto 10">
            <a:extLst>
              <a:ext uri="{FF2B5EF4-FFF2-40B4-BE49-F238E27FC236}">
                <a16:creationId xmlns:a16="http://schemas.microsoft.com/office/drawing/2014/main" xmlns="" id="{9428F811-FA0E-4B4F-896D-F62D2F2AFF62}"/>
              </a:ext>
            </a:extLst>
          </p:cNvPr>
          <p:cNvSpPr txBox="1"/>
          <p:nvPr/>
        </p:nvSpPr>
        <p:spPr>
          <a:xfrm>
            <a:off x="7181383" y="1682090"/>
            <a:ext cx="1944000"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1400" dirty="0">
                <a:latin typeface="Arial" panose="020B0604020202020204" pitchFamily="34" charset="0"/>
                <a:cs typeface="Arial" panose="020B0604020202020204" pitchFamily="34" charset="0"/>
              </a:rPr>
              <a:t>Pasos a realizar una evolucion diagnostico: </a:t>
            </a:r>
          </a:p>
        </p:txBody>
      </p:sp>
      <p:sp>
        <p:nvSpPr>
          <p:cNvPr id="12" name="CuadroTexto 11">
            <a:extLst>
              <a:ext uri="{FF2B5EF4-FFF2-40B4-BE49-F238E27FC236}">
                <a16:creationId xmlns:a16="http://schemas.microsoft.com/office/drawing/2014/main" xmlns="" id="{9E6AD5E3-852A-9446-8458-C4E9155C3E84}"/>
              </a:ext>
            </a:extLst>
          </p:cNvPr>
          <p:cNvSpPr txBox="1"/>
          <p:nvPr/>
        </p:nvSpPr>
        <p:spPr>
          <a:xfrm>
            <a:off x="7181383" y="2759840"/>
            <a:ext cx="1944001" cy="37548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s-MX" sz="1400" dirty="0">
                <a:latin typeface="Arial" panose="020B0604020202020204" pitchFamily="34" charset="0"/>
                <a:cs typeface="Arial" panose="020B0604020202020204" pitchFamily="34" charset="0"/>
              </a:rPr>
              <a:t>Identificar  y definir contenidos.</a:t>
            </a:r>
          </a:p>
          <a:p>
            <a:pPr marL="285750" indent="-285750">
              <a:buFont typeface="Arial" panose="020B0604020202020204" pitchFamily="34" charset="0"/>
              <a:buChar char="•"/>
            </a:pPr>
            <a:r>
              <a:rPr lang="es-MX" sz="1400" dirty="0">
                <a:latin typeface="Arial" panose="020B0604020202020204" pitchFamily="34" charset="0"/>
                <a:cs typeface="Arial" panose="020B0604020202020204" pitchFamily="34" charset="0"/>
              </a:rPr>
              <a:t>Determinar los conocimientos previos o definidos </a:t>
            </a:r>
          </a:p>
          <a:p>
            <a:pPr marL="285750" indent="-285750">
              <a:buFont typeface="Arial" panose="020B0604020202020204" pitchFamily="34" charset="0"/>
              <a:buChar char="•"/>
            </a:pPr>
            <a:r>
              <a:rPr lang="es-MX" sz="1400" dirty="0">
                <a:latin typeface="Arial" panose="020B0604020202020204" pitchFamily="34" charset="0"/>
                <a:cs typeface="Arial" panose="020B0604020202020204" pitchFamily="34" charset="0"/>
              </a:rPr>
              <a:t>Seleccionar o diseñar un instrumento diagnostico </a:t>
            </a:r>
          </a:p>
          <a:p>
            <a:pPr marL="285750" indent="-285750">
              <a:buFont typeface="Arial" panose="020B0604020202020204" pitchFamily="34" charset="0"/>
              <a:buChar char="•"/>
            </a:pPr>
            <a:r>
              <a:rPr lang="es-MX" sz="1400" dirty="0">
                <a:latin typeface="Arial" panose="020B0604020202020204" pitchFamily="34" charset="0"/>
                <a:cs typeface="Arial" panose="020B0604020202020204" pitchFamily="34" charset="0"/>
              </a:rPr>
              <a:t>Aplicar el instrumento </a:t>
            </a:r>
          </a:p>
          <a:p>
            <a:pPr marL="285750" indent="-285750">
              <a:buFont typeface="Arial" panose="020B0604020202020204" pitchFamily="34" charset="0"/>
              <a:buChar char="•"/>
            </a:pPr>
            <a:r>
              <a:rPr lang="es-MX" sz="1400" dirty="0">
                <a:latin typeface="Arial" panose="020B0604020202020204" pitchFamily="34" charset="0"/>
                <a:cs typeface="Arial" panose="020B0604020202020204" pitchFamily="34" charset="0"/>
              </a:rPr>
              <a:t>Analizar y valorar los resultados </a:t>
            </a:r>
          </a:p>
          <a:p>
            <a:pPr marL="285750" indent="-285750">
              <a:buFont typeface="Arial" panose="020B0604020202020204" pitchFamily="34" charset="0"/>
              <a:buChar char="•"/>
            </a:pPr>
            <a:r>
              <a:rPr lang="es-MX" sz="1400" dirty="0">
                <a:latin typeface="Arial" panose="020B0604020202020204" pitchFamily="34" charset="0"/>
                <a:cs typeface="Arial" panose="020B0604020202020204" pitchFamily="34" charset="0"/>
              </a:rPr>
              <a:t>Toma decisiones correspondientes pedagogicos </a:t>
            </a:r>
          </a:p>
        </p:txBody>
      </p:sp>
      <p:sp>
        <p:nvSpPr>
          <p:cNvPr id="13" name="CuadroTexto 12">
            <a:extLst>
              <a:ext uri="{FF2B5EF4-FFF2-40B4-BE49-F238E27FC236}">
                <a16:creationId xmlns:a16="http://schemas.microsoft.com/office/drawing/2014/main" xmlns="" id="{D8E3E4F4-07AD-004A-8CAE-6FBB8CE02A93}"/>
              </a:ext>
            </a:extLst>
          </p:cNvPr>
          <p:cNvSpPr txBox="1"/>
          <p:nvPr/>
        </p:nvSpPr>
        <p:spPr>
          <a:xfrm>
            <a:off x="9459923" y="1682090"/>
            <a:ext cx="18000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1400" dirty="0">
                <a:latin typeface="Arial" panose="020B0604020202020204" pitchFamily="34" charset="0"/>
                <a:cs typeface="Arial" panose="020B0604020202020204" pitchFamily="34" charset="0"/>
              </a:rPr>
              <a:t>La evolucion diagnostica:</a:t>
            </a:r>
          </a:p>
        </p:txBody>
      </p:sp>
      <p:sp>
        <p:nvSpPr>
          <p:cNvPr id="14" name="CuadroTexto 13">
            <a:extLst>
              <a:ext uri="{FF2B5EF4-FFF2-40B4-BE49-F238E27FC236}">
                <a16:creationId xmlns:a16="http://schemas.microsoft.com/office/drawing/2014/main" xmlns="" id="{A1AD2044-F412-C943-9318-3D7EA6980D87}"/>
              </a:ext>
            </a:extLst>
          </p:cNvPr>
          <p:cNvSpPr txBox="1"/>
          <p:nvPr/>
        </p:nvSpPr>
        <p:spPr>
          <a:xfrm>
            <a:off x="9459922" y="2561057"/>
            <a:ext cx="1800000"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s-MX" sz="1400" dirty="0">
                <a:latin typeface="Arial" panose="020B0604020202020204" pitchFamily="34" charset="0"/>
                <a:cs typeface="Arial" panose="020B0604020202020204" pitchFamily="34" charset="0"/>
              </a:rPr>
              <a:t>No modifica el programa  </a:t>
            </a:r>
          </a:p>
          <a:p>
            <a:pPr marL="285750" indent="-285750">
              <a:buFont typeface="Arial" panose="020B0604020202020204" pitchFamily="34" charset="0"/>
              <a:buChar char="•"/>
            </a:pPr>
            <a:r>
              <a:rPr lang="es-MX" sz="1400" dirty="0">
                <a:latin typeface="Arial" panose="020B0604020202020204" pitchFamily="34" charset="0"/>
                <a:cs typeface="Arial" panose="020B0604020202020204" pitchFamily="34" charset="0"/>
              </a:rPr>
              <a:t>Los resultados no solo son del conocimiento de los alumnos </a:t>
            </a:r>
          </a:p>
          <a:p>
            <a:pPr marL="285750" indent="-285750">
              <a:buFont typeface="Arial" panose="020B0604020202020204" pitchFamily="34" charset="0"/>
              <a:buChar char="•"/>
            </a:pPr>
            <a:r>
              <a:rPr lang="es-MX" sz="1400" dirty="0">
                <a:latin typeface="Arial" panose="020B0604020202020204" pitchFamily="34" charset="0"/>
                <a:cs typeface="Arial" panose="020B0604020202020204" pitchFamily="34" charset="0"/>
              </a:rPr>
              <a:t>No se la asigna calificacion, ni tampoco debe afectar la calificacion del alumno. </a:t>
            </a:r>
          </a:p>
        </p:txBody>
      </p:sp>
      <p:cxnSp>
        <p:nvCxnSpPr>
          <p:cNvPr id="18" name="Conector recto de flecha 17">
            <a:extLst>
              <a:ext uri="{FF2B5EF4-FFF2-40B4-BE49-F238E27FC236}">
                <a16:creationId xmlns:a16="http://schemas.microsoft.com/office/drawing/2014/main" xmlns="" id="{CE358E99-214C-EE4A-8910-931EF5D2B962}"/>
              </a:ext>
            </a:extLst>
          </p:cNvPr>
          <p:cNvCxnSpPr>
            <a:stCxn id="5" idx="2"/>
            <a:endCxn id="6" idx="0"/>
          </p:cNvCxnSpPr>
          <p:nvPr/>
        </p:nvCxnSpPr>
        <p:spPr>
          <a:xfrm>
            <a:off x="1753987" y="2199390"/>
            <a:ext cx="0" cy="361667"/>
          </a:xfrm>
          <a:prstGeom prst="straightConnector1">
            <a:avLst/>
          </a:prstGeom>
          <a:ln w="38100">
            <a:solidFill>
              <a:srgbClr val="002060"/>
            </a:solidFill>
            <a:tailEnd type="triangle"/>
          </a:ln>
        </p:spPr>
        <p:style>
          <a:lnRef idx="1">
            <a:schemeClr val="dk1"/>
          </a:lnRef>
          <a:fillRef idx="0">
            <a:schemeClr val="dk1"/>
          </a:fillRef>
          <a:effectRef idx="0">
            <a:schemeClr val="dk1"/>
          </a:effectRef>
          <a:fontRef idx="minor">
            <a:schemeClr val="tx1"/>
          </a:fontRef>
        </p:style>
      </p:cxnSp>
      <p:cxnSp>
        <p:nvCxnSpPr>
          <p:cNvPr id="22" name="Conector recto de flecha 21">
            <a:extLst>
              <a:ext uri="{FF2B5EF4-FFF2-40B4-BE49-F238E27FC236}">
                <a16:creationId xmlns:a16="http://schemas.microsoft.com/office/drawing/2014/main" xmlns="" id="{BF9CF4A6-E6DC-AC48-A183-96D533745EC7}"/>
              </a:ext>
            </a:extLst>
          </p:cNvPr>
          <p:cNvCxnSpPr>
            <a:stCxn id="7" idx="2"/>
            <a:endCxn id="8" idx="0"/>
          </p:cNvCxnSpPr>
          <p:nvPr/>
        </p:nvCxnSpPr>
        <p:spPr>
          <a:xfrm>
            <a:off x="3888523" y="2216936"/>
            <a:ext cx="0" cy="344121"/>
          </a:xfrm>
          <a:prstGeom prst="straightConnector1">
            <a:avLst/>
          </a:prstGeom>
          <a:ln w="38100">
            <a:solidFill>
              <a:srgbClr val="002060"/>
            </a:solidFill>
            <a:tailEnd type="triangle"/>
          </a:ln>
        </p:spPr>
        <p:style>
          <a:lnRef idx="1">
            <a:schemeClr val="dk1"/>
          </a:lnRef>
          <a:fillRef idx="0">
            <a:schemeClr val="dk1"/>
          </a:fillRef>
          <a:effectRef idx="0">
            <a:schemeClr val="dk1"/>
          </a:effectRef>
          <a:fontRef idx="minor">
            <a:schemeClr val="tx1"/>
          </a:fontRef>
        </p:style>
      </p:cxnSp>
      <p:cxnSp>
        <p:nvCxnSpPr>
          <p:cNvPr id="24" name="Conector recto de flecha 23">
            <a:extLst>
              <a:ext uri="{FF2B5EF4-FFF2-40B4-BE49-F238E27FC236}">
                <a16:creationId xmlns:a16="http://schemas.microsoft.com/office/drawing/2014/main" xmlns="" id="{16F8E831-A84D-8444-9CD3-A356E45CAD84}"/>
              </a:ext>
            </a:extLst>
          </p:cNvPr>
          <p:cNvCxnSpPr>
            <a:stCxn id="9" idx="2"/>
            <a:endCxn id="10" idx="0"/>
          </p:cNvCxnSpPr>
          <p:nvPr/>
        </p:nvCxnSpPr>
        <p:spPr>
          <a:xfrm>
            <a:off x="5984954" y="2199390"/>
            <a:ext cx="0" cy="361667"/>
          </a:xfrm>
          <a:prstGeom prst="straightConnector1">
            <a:avLst/>
          </a:prstGeom>
          <a:ln w="38100">
            <a:solidFill>
              <a:srgbClr val="002060"/>
            </a:solidFill>
            <a:tailEnd type="triangle"/>
          </a:ln>
        </p:spPr>
        <p:style>
          <a:lnRef idx="1">
            <a:schemeClr val="dk1"/>
          </a:lnRef>
          <a:fillRef idx="0">
            <a:schemeClr val="dk1"/>
          </a:fillRef>
          <a:effectRef idx="0">
            <a:schemeClr val="dk1"/>
          </a:effectRef>
          <a:fontRef idx="minor">
            <a:schemeClr val="tx1"/>
          </a:fontRef>
        </p:style>
      </p:cxnSp>
      <p:cxnSp>
        <p:nvCxnSpPr>
          <p:cNvPr id="26" name="Conector recto de flecha 25">
            <a:extLst>
              <a:ext uri="{FF2B5EF4-FFF2-40B4-BE49-F238E27FC236}">
                <a16:creationId xmlns:a16="http://schemas.microsoft.com/office/drawing/2014/main" xmlns="" id="{DAB8F3B0-24E8-A14D-88EE-1E378EC02E94}"/>
              </a:ext>
            </a:extLst>
          </p:cNvPr>
          <p:cNvCxnSpPr>
            <a:stCxn id="11" idx="2"/>
            <a:endCxn id="12" idx="0"/>
          </p:cNvCxnSpPr>
          <p:nvPr/>
        </p:nvCxnSpPr>
        <p:spPr>
          <a:xfrm>
            <a:off x="8153383" y="2420754"/>
            <a:ext cx="1" cy="339086"/>
          </a:xfrm>
          <a:prstGeom prst="straightConnector1">
            <a:avLst/>
          </a:prstGeom>
          <a:ln w="38100">
            <a:solidFill>
              <a:srgbClr val="002060"/>
            </a:solidFill>
            <a:tailEnd type="triangle"/>
          </a:ln>
        </p:spPr>
        <p:style>
          <a:lnRef idx="1">
            <a:schemeClr val="dk1"/>
          </a:lnRef>
          <a:fillRef idx="0">
            <a:schemeClr val="dk1"/>
          </a:fillRef>
          <a:effectRef idx="0">
            <a:schemeClr val="dk1"/>
          </a:effectRef>
          <a:fontRef idx="minor">
            <a:schemeClr val="tx1"/>
          </a:fontRef>
        </p:style>
      </p:cxnSp>
      <p:cxnSp>
        <p:nvCxnSpPr>
          <p:cNvPr id="28" name="Conector recto de flecha 27">
            <a:extLst>
              <a:ext uri="{FF2B5EF4-FFF2-40B4-BE49-F238E27FC236}">
                <a16:creationId xmlns:a16="http://schemas.microsoft.com/office/drawing/2014/main" xmlns="" id="{DBF90DAB-9D92-5E4E-8CF0-60F0388831CA}"/>
              </a:ext>
            </a:extLst>
          </p:cNvPr>
          <p:cNvCxnSpPr>
            <a:cxnSpLocks/>
            <a:stCxn id="13" idx="2"/>
            <a:endCxn id="14" idx="0"/>
          </p:cNvCxnSpPr>
          <p:nvPr/>
        </p:nvCxnSpPr>
        <p:spPr>
          <a:xfrm flipH="1">
            <a:off x="10359921" y="2205310"/>
            <a:ext cx="0" cy="355747"/>
          </a:xfrm>
          <a:prstGeom prst="straightConnector1">
            <a:avLst/>
          </a:prstGeom>
          <a:ln w="38100">
            <a:solidFill>
              <a:srgbClr val="002060"/>
            </a:solidFill>
            <a:tailEnd type="triangle"/>
          </a:ln>
        </p:spPr>
        <p:style>
          <a:lnRef idx="1">
            <a:schemeClr val="dk1"/>
          </a:lnRef>
          <a:fillRef idx="0">
            <a:schemeClr val="dk1"/>
          </a:fillRef>
          <a:effectRef idx="0">
            <a:schemeClr val="dk1"/>
          </a:effectRef>
          <a:fontRef idx="minor">
            <a:schemeClr val="tx1"/>
          </a:fontRef>
        </p:style>
      </p:cxnSp>
      <p:cxnSp>
        <p:nvCxnSpPr>
          <p:cNvPr id="35" name="Conector recto 34">
            <a:extLst>
              <a:ext uri="{FF2B5EF4-FFF2-40B4-BE49-F238E27FC236}">
                <a16:creationId xmlns:a16="http://schemas.microsoft.com/office/drawing/2014/main" xmlns="" id="{9C6D9787-2177-084F-828D-6C4200BB8164}"/>
              </a:ext>
            </a:extLst>
          </p:cNvPr>
          <p:cNvCxnSpPr>
            <a:cxnSpLocks/>
          </p:cNvCxnSpPr>
          <p:nvPr/>
        </p:nvCxnSpPr>
        <p:spPr>
          <a:xfrm flipH="1">
            <a:off x="1753988" y="1314503"/>
            <a:ext cx="860593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4" name="Conector recto 43">
            <a:extLst>
              <a:ext uri="{FF2B5EF4-FFF2-40B4-BE49-F238E27FC236}">
                <a16:creationId xmlns:a16="http://schemas.microsoft.com/office/drawing/2014/main" xmlns="" id="{D7EFC35A-D687-8844-8157-0508378C2CB0}"/>
              </a:ext>
            </a:extLst>
          </p:cNvPr>
          <p:cNvCxnSpPr>
            <a:endCxn id="5" idx="0"/>
          </p:cNvCxnSpPr>
          <p:nvPr/>
        </p:nvCxnSpPr>
        <p:spPr>
          <a:xfrm>
            <a:off x="1753987" y="1314503"/>
            <a:ext cx="0" cy="36166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6" name="Conector recto 45">
            <a:extLst>
              <a:ext uri="{FF2B5EF4-FFF2-40B4-BE49-F238E27FC236}">
                <a16:creationId xmlns:a16="http://schemas.microsoft.com/office/drawing/2014/main" xmlns="" id="{819D1F69-A5B2-B040-9CE1-F13385F9725C}"/>
              </a:ext>
            </a:extLst>
          </p:cNvPr>
          <p:cNvCxnSpPr>
            <a:cxnSpLocks/>
            <a:endCxn id="13" idx="0"/>
          </p:cNvCxnSpPr>
          <p:nvPr/>
        </p:nvCxnSpPr>
        <p:spPr>
          <a:xfrm>
            <a:off x="10359921" y="1311544"/>
            <a:ext cx="2" cy="37054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Conector recto 49">
            <a:extLst>
              <a:ext uri="{FF2B5EF4-FFF2-40B4-BE49-F238E27FC236}">
                <a16:creationId xmlns:a16="http://schemas.microsoft.com/office/drawing/2014/main" xmlns="" id="{BAC93A47-7B73-B445-8F2F-6124ED63984E}"/>
              </a:ext>
            </a:extLst>
          </p:cNvPr>
          <p:cNvCxnSpPr>
            <a:stCxn id="4" idx="2"/>
          </p:cNvCxnSpPr>
          <p:nvPr/>
        </p:nvCxnSpPr>
        <p:spPr>
          <a:xfrm>
            <a:off x="5848199" y="1049960"/>
            <a:ext cx="136756" cy="26158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727482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Evaluación Formativa</a:t>
            </a:r>
            <a:endParaRPr lang="es-MX" dirty="0"/>
          </a:p>
        </p:txBody>
      </p:sp>
      <p:sp>
        <p:nvSpPr>
          <p:cNvPr id="3" name="Marcador de contenido 2"/>
          <p:cNvSpPr>
            <a:spLocks noGrp="1"/>
          </p:cNvSpPr>
          <p:nvPr>
            <p:ph idx="1"/>
          </p:nvPr>
        </p:nvSpPr>
        <p:spPr/>
        <p:txBody>
          <a:bodyPr>
            <a:normAutofit fontScale="77500" lnSpcReduction="20000"/>
          </a:bodyPr>
          <a:lstStyle/>
          <a:p>
            <a:pPr algn="just"/>
            <a:r>
              <a:rPr lang="es-MX" dirty="0"/>
              <a:t> ¿Qué es?</a:t>
            </a:r>
          </a:p>
          <a:p>
            <a:pPr algn="just"/>
            <a:r>
              <a:rPr lang="es-MX" dirty="0"/>
              <a:t>Evaluación formativa Esta forma de evaluar mediante   el proceso de enseñanza-aprendizaje por lo que debe considerarse, más que las otras, como una parte reguladora y consustancial del proceso. La finalidad de la evaluación formativa es estrictamente pedagógica; regular el proceso de enseñanza- aprendizaje para adaptar  las estrategias, actividades pedagógicas  en servicio de aprendizaje de los alumnos.</a:t>
            </a:r>
          </a:p>
          <a:p>
            <a:pPr algn="just"/>
            <a:r>
              <a:rPr lang="es-MX" dirty="0"/>
              <a:t>¿Qué características tiene?</a:t>
            </a:r>
          </a:p>
          <a:p>
            <a:pPr algn="just"/>
            <a:r>
              <a:rPr lang="es-MX" dirty="0"/>
              <a:t>Son tres las modalidades de evaluación formativa que se emplean para que ocurra la regulación del proceso enseñanza – aprendizaje a) Regulación interactiva b) Regulación retroactiva c)  Regulación proactiva.</a:t>
            </a:r>
          </a:p>
          <a:p>
            <a:pPr algn="just"/>
            <a:r>
              <a:rPr lang="es-MX" dirty="0"/>
              <a:t>La regulación interactiva constituye la modalidad por excelencia de la evaluación formativa; mientras que las regulaciones retroactivas y proactiva son recursos alternativos que en un momento determinado pueden y deben utilizarse cuando la primera no ha funcionado adecuadamente por diversos factores (sea porque el grupo es demasiado extenso o porque no haya podido realizarse una regulación interactiva continuada). </a:t>
            </a:r>
          </a:p>
          <a:p>
            <a:pPr algn="just"/>
            <a:r>
              <a:rPr lang="es-MX" dirty="0"/>
              <a:t>Si la evaluación formativa está orientada a que el docente, como agente evaluador, logre regular el proceso de enseñanza- aprendizaje, la evaluación formadora estaría dirigida a promover que el alumno sea quien aprenda a regular sus propios procesos de aprendizaje. </a:t>
            </a:r>
          </a:p>
          <a:p>
            <a:pPr algn="just"/>
            <a:endParaRPr lang="es-MX" dirty="0"/>
          </a:p>
        </p:txBody>
      </p:sp>
    </p:spTree>
    <p:extLst>
      <p:ext uri="{BB962C8B-B14F-4D97-AF65-F5344CB8AC3E}">
        <p14:creationId xmlns:p14="http://schemas.microsoft.com/office/powerpoint/2010/main" xmlns="" val="40007613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193801"/>
            <a:ext cx="8596668" cy="4847562"/>
          </a:xfrm>
        </p:spPr>
        <p:txBody>
          <a:bodyPr>
            <a:normAutofit fontScale="85000" lnSpcReduction="20000"/>
          </a:bodyPr>
          <a:lstStyle/>
          <a:p>
            <a:pPr algn="just"/>
            <a:r>
              <a:rPr lang="es-MX" dirty="0"/>
              <a:t>La evaluación formativa se realiza para valorar el avance en los aprendizajes y mejorar la enseñanza y el aprendizaje. Su función es mejorar una intervención en un momento determinado, y en concreto, permite valorar si la planificación se está realizando de acuerdo con lo planeado. Las modalidades de evaluación formativa que se emplean para regular el proceso de enseñanza y de aprendizaje son: interactiva, retroactiva y proactiva. Regulación interactiva. Son las evaluaciones que ocurren completamente integradas al proceso de enseñanza. La regulación suele ser inmediata gracias a los intercambios frecuentes y sistemáticos entre el docente y los alumnos, a propósito de una actividad o tarea realizada en el aula. En estos casos, el docente utiliza la observación, el diálogo y la interpretación de lo que hacen y dicen sus alumnos, para decidir qué apoyos necesita para hacer el seguimiento de los aprendizajes de los alumnos. Regulación retroactiva. Son las evaluaciones que permiten crear oportunidades de aprendizaje después de realizar una medición puntual al término de una situación o secuencia didáctica; de esta forma, permiten reforzar lo que no se ha aprendido de manera apropiada. Existen varias opciones para desarrollar este tipo de regulaciones: a) explicar los resultados o argumentos de las actividades realizadas con el grupo de alumnos; b) realizar el proceso de forma sencilla, y c) agrupar a los alumnos por el tipo de apoyo que requieren para que elaboren ejercicios de manera diferenciada. Regulación proactiva. Son las evaluaciones que ayudan a hacer adaptaciones relacionadas con lo que se aprenderá en un futuro cercano. En el caso de los alumnos que lograron los aprendizajes propuestos, se pueden programar actividades para ampliar lo que aprendieron, y para los alumnos que no lograron todos los aprendizajes se proponen actividades con menor grado de dificultad. La regulación interactiva constituye la modalidad por excelencia de la evaluación formativa, mientras que la proactiva y la retroactiva son alternativas para que puedan utilizarse cuando la primera no ha funcionado por diversos factores.</a:t>
            </a:r>
          </a:p>
          <a:p>
            <a:pPr algn="just"/>
            <a:endParaRPr lang="es-MX" dirty="0"/>
          </a:p>
        </p:txBody>
      </p:sp>
    </p:spTree>
    <p:extLst>
      <p:ext uri="{BB962C8B-B14F-4D97-AF65-F5344CB8AC3E}">
        <p14:creationId xmlns:p14="http://schemas.microsoft.com/office/powerpoint/2010/main" xmlns="" val="10991446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028701"/>
            <a:ext cx="8596668" cy="4999962"/>
          </a:xfrm>
        </p:spPr>
        <p:txBody>
          <a:bodyPr>
            <a:normAutofit fontScale="92500" lnSpcReduction="20000"/>
          </a:bodyPr>
          <a:lstStyle/>
          <a:p>
            <a:pPr algn="just"/>
            <a:r>
              <a:rPr lang="es-MX" dirty="0"/>
              <a:t>¿Quién puede llevar acabo o implementar?</a:t>
            </a:r>
          </a:p>
          <a:p>
            <a:pPr algn="just"/>
            <a:r>
              <a:rPr lang="es-MX" dirty="0"/>
              <a:t>Eu principio el profesor pero es muy importante que el alumno aprenda a través del curso autoevaluarse por sí solo.</a:t>
            </a:r>
          </a:p>
          <a:p>
            <a:pPr algn="just"/>
            <a:r>
              <a:rPr lang="es-MX" dirty="0"/>
              <a:t>¿Para qué fines se utilizan?</a:t>
            </a:r>
          </a:p>
          <a:p>
            <a:pPr algn="just"/>
            <a:r>
              <a:rPr lang="es-MX" dirty="0"/>
              <a:t> Para valorar lo que el alumno está aprendiendo y como lo aplica en su vida cotidiana y en su desarrollo frente a la vida</a:t>
            </a:r>
            <a:r>
              <a:rPr lang="es-MX" dirty="0" smtClean="0"/>
              <a:t>.</a:t>
            </a:r>
            <a:endParaRPr lang="es-MX" dirty="0"/>
          </a:p>
          <a:p>
            <a:pPr algn="just"/>
            <a:r>
              <a:rPr lang="es-MX" dirty="0"/>
              <a:t>¿Con qué Técnicas e instrumentos de evaluación cuenta y cómo son éstos?</a:t>
            </a:r>
          </a:p>
          <a:p>
            <a:pPr algn="just"/>
            <a:r>
              <a:rPr lang="es-MX" b="1" dirty="0"/>
              <a:t>Para elaborar una guía</a:t>
            </a:r>
            <a:r>
              <a:rPr lang="es-MX" dirty="0"/>
              <a:t> </a:t>
            </a:r>
            <a:r>
              <a:rPr lang="es-MX" b="1" dirty="0"/>
              <a:t>de observación</a:t>
            </a:r>
            <a:r>
              <a:rPr lang="es-MX" dirty="0"/>
              <a:t> es necesario definir los siguientes aspectos: Propósito(s): lo que se pretende observar.  Duración: tiempo destinado a la observación (actividad, clase, semana, secuencia, bimestre, ciclo escolar); puede ser parcial, es decir, centrarse en determinados momentos. Aspectos a observar: redacción de indicadores que consideren la realización de las tareas, la ejecución de las actividades, las interacciones con los materiales y recursos didácticos, la actitud ante las modalidades de trabajo propuestas, las relaciones entre alumnos, y la relación alumnos-docente, entre otros.</a:t>
            </a:r>
          </a:p>
          <a:p>
            <a:pPr algn="just"/>
            <a:r>
              <a:rPr lang="es-MX" b="1" dirty="0"/>
              <a:t>El registro anecdótico</a:t>
            </a:r>
            <a:r>
              <a:rPr lang="es-MX" dirty="0"/>
              <a:t> se recomienda para identificar las características de un alumno, algunos alumnos o del grupo, con la finalidad de hacer un seguimiento sistemático para obtener datos útiles y así evaluar determinada situación.</a:t>
            </a:r>
          </a:p>
          <a:p>
            <a:pPr algn="just"/>
            <a:endParaRPr lang="es-MX" dirty="0"/>
          </a:p>
        </p:txBody>
      </p:sp>
    </p:spTree>
    <p:extLst>
      <p:ext uri="{BB962C8B-B14F-4D97-AF65-F5344CB8AC3E}">
        <p14:creationId xmlns:p14="http://schemas.microsoft.com/office/powerpoint/2010/main" xmlns="" val="3719456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El Aprendizaje Cooperativo</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xmlns="" val="88278716"/>
              </p:ext>
            </p:extLst>
          </p:nvPr>
        </p:nvGraphicFramePr>
        <p:xfrm>
          <a:off x="329184" y="1690689"/>
          <a:ext cx="11247120" cy="4911279"/>
        </p:xfrm>
        <a:graphic>
          <a:graphicData uri="http://schemas.openxmlformats.org/drawingml/2006/table">
            <a:tbl>
              <a:tblPr>
                <a:tableStyleId>{5C22544A-7EE6-4342-B048-85BDC9FD1C3A}</a:tableStyleId>
              </a:tblPr>
              <a:tblGrid>
                <a:gridCol w="1605400"/>
                <a:gridCol w="9641720"/>
              </a:tblGrid>
              <a:tr h="584215">
                <a:tc>
                  <a:txBody>
                    <a:bodyPr/>
                    <a:lstStyle/>
                    <a:p>
                      <a:pPr>
                        <a:lnSpc>
                          <a:spcPct val="115000"/>
                        </a:lnSpc>
                        <a:spcAft>
                          <a:spcPts val="0"/>
                        </a:spcAft>
                      </a:pPr>
                      <a:r>
                        <a:rPr lang="es-ES" sz="800">
                          <a:effectLst/>
                        </a:rPr>
                        <a:t>1. ¿Qué es?</a:t>
                      </a:r>
                      <a:endParaRPr lang="es-MX" sz="800">
                        <a:solidFill>
                          <a:srgbClr val="000000"/>
                        </a:solidFill>
                        <a:effectLst/>
                        <a:latin typeface="Arial" panose="020B0604020202020204" pitchFamily="34" charset="0"/>
                        <a:ea typeface="Arial" panose="020B0604020202020204" pitchFamily="34" charset="0"/>
                      </a:endParaRPr>
                    </a:p>
                  </a:txBody>
                  <a:tcPr marL="47838" marR="47838" marT="47838" marB="47838" anchor="ctr"/>
                </a:tc>
                <a:tc>
                  <a:txBody>
                    <a:bodyPr/>
                    <a:lstStyle/>
                    <a:p>
                      <a:pPr>
                        <a:lnSpc>
                          <a:spcPct val="115000"/>
                        </a:lnSpc>
                        <a:spcAft>
                          <a:spcPts val="0"/>
                        </a:spcAft>
                      </a:pPr>
                      <a:r>
                        <a:rPr lang="es-ES" sz="800">
                          <a:effectLst/>
                        </a:rPr>
                        <a:t>Es una metodología mediante la cual, trabajando con más personas de manera integrada, equitativa y coordinada, se logran objetivos de aprendizaje. La organización en grupos de trabajo es esencial.</a:t>
                      </a:r>
                      <a:endParaRPr lang="es-MX" sz="800">
                        <a:effectLst/>
                      </a:endParaRPr>
                    </a:p>
                    <a:p>
                      <a:pPr>
                        <a:lnSpc>
                          <a:spcPct val="115000"/>
                        </a:lnSpc>
                        <a:spcAft>
                          <a:spcPts val="0"/>
                        </a:spcAft>
                      </a:pPr>
                      <a:r>
                        <a:rPr lang="es-ES" sz="800">
                          <a:effectLst/>
                        </a:rPr>
                        <a:t>El papel del alumno cobra importancia como responsable y protagonista de su aprendizaje</a:t>
                      </a:r>
                      <a:endParaRPr lang="es-MX" sz="800">
                        <a:solidFill>
                          <a:srgbClr val="000000"/>
                        </a:solidFill>
                        <a:effectLst/>
                        <a:latin typeface="Arial" panose="020B0604020202020204" pitchFamily="34" charset="0"/>
                        <a:ea typeface="Arial" panose="020B0604020202020204" pitchFamily="34" charset="0"/>
                      </a:endParaRPr>
                    </a:p>
                  </a:txBody>
                  <a:tcPr marL="47838" marR="47838" marT="47838" marB="47838"/>
                </a:tc>
              </a:tr>
              <a:tr h="1011782">
                <a:tc>
                  <a:txBody>
                    <a:bodyPr/>
                    <a:lstStyle/>
                    <a:p>
                      <a:pPr>
                        <a:lnSpc>
                          <a:spcPct val="115000"/>
                        </a:lnSpc>
                        <a:spcAft>
                          <a:spcPts val="0"/>
                        </a:spcAft>
                      </a:pPr>
                      <a:r>
                        <a:rPr lang="es-ES" sz="800">
                          <a:effectLst/>
                        </a:rPr>
                        <a:t>2. ¿Cuáles son</a:t>
                      </a:r>
                      <a:endParaRPr lang="es-MX" sz="800">
                        <a:effectLst/>
                      </a:endParaRPr>
                    </a:p>
                    <a:p>
                      <a:pPr>
                        <a:lnSpc>
                          <a:spcPct val="115000"/>
                        </a:lnSpc>
                        <a:spcAft>
                          <a:spcPts val="0"/>
                        </a:spcAft>
                      </a:pPr>
                      <a:r>
                        <a:rPr lang="es-ES" sz="800">
                          <a:effectLst/>
                        </a:rPr>
                        <a:t>    sus </a:t>
                      </a:r>
                      <a:endParaRPr lang="es-MX" sz="800">
                        <a:effectLst/>
                      </a:endParaRPr>
                    </a:p>
                    <a:p>
                      <a:pPr>
                        <a:lnSpc>
                          <a:spcPct val="115000"/>
                        </a:lnSpc>
                        <a:spcAft>
                          <a:spcPts val="0"/>
                        </a:spcAft>
                      </a:pPr>
                      <a:r>
                        <a:rPr lang="es-ES" sz="800">
                          <a:effectLst/>
                        </a:rPr>
                        <a:t>    características?</a:t>
                      </a:r>
                      <a:endParaRPr lang="es-MX" sz="800">
                        <a:solidFill>
                          <a:srgbClr val="000000"/>
                        </a:solidFill>
                        <a:effectLst/>
                        <a:latin typeface="Arial" panose="020B0604020202020204" pitchFamily="34" charset="0"/>
                        <a:ea typeface="Arial" panose="020B0604020202020204" pitchFamily="34" charset="0"/>
                      </a:endParaRPr>
                    </a:p>
                  </a:txBody>
                  <a:tcPr marL="47838" marR="47838" marT="47838" marB="47838" anchor="ctr"/>
                </a:tc>
                <a:tc>
                  <a:txBody>
                    <a:bodyPr/>
                    <a:lstStyle/>
                    <a:p>
                      <a:pPr>
                        <a:lnSpc>
                          <a:spcPct val="115000"/>
                        </a:lnSpc>
                        <a:spcAft>
                          <a:spcPts val="0"/>
                        </a:spcAft>
                      </a:pPr>
                      <a:r>
                        <a:rPr lang="es-ES" sz="800">
                          <a:effectLst/>
                        </a:rPr>
                        <a:t>El grupo de trabajo comparte objetivos y metas. A la vez que se aprenden los contenidos se desarrollan habilidades y valores importantes para su formación.</a:t>
                      </a:r>
                      <a:endParaRPr lang="es-MX" sz="800">
                        <a:effectLst/>
                      </a:endParaRPr>
                    </a:p>
                    <a:p>
                      <a:pPr>
                        <a:lnSpc>
                          <a:spcPct val="115000"/>
                        </a:lnSpc>
                        <a:spcAft>
                          <a:spcPts val="0"/>
                        </a:spcAft>
                      </a:pPr>
                      <a:r>
                        <a:rPr lang="es-ES" sz="800">
                          <a:effectLst/>
                        </a:rPr>
                        <a:t>Se trata de una interdependencia positiva donde todos los miembros del equipo aprenden, cooperan, participan, de igual manera, siendo cada uno pieza vital del conjunto. Se caracteriza por la participación activa, propositiva, voluntaria y responsable de cada miembro del equipo.  </a:t>
                      </a:r>
                      <a:endParaRPr lang="es-MX" sz="800">
                        <a:effectLst/>
                      </a:endParaRPr>
                    </a:p>
                    <a:p>
                      <a:pPr>
                        <a:lnSpc>
                          <a:spcPct val="115000"/>
                        </a:lnSpc>
                        <a:spcAft>
                          <a:spcPts val="0"/>
                        </a:spcAft>
                      </a:pPr>
                      <a:r>
                        <a:rPr lang="es-ES" sz="800">
                          <a:effectLst/>
                        </a:rPr>
                        <a:t> </a:t>
                      </a:r>
                      <a:endParaRPr lang="es-MX" sz="800">
                        <a:solidFill>
                          <a:srgbClr val="000000"/>
                        </a:solidFill>
                        <a:effectLst/>
                        <a:latin typeface="Arial" panose="020B0604020202020204" pitchFamily="34" charset="0"/>
                        <a:ea typeface="Arial" panose="020B0604020202020204" pitchFamily="34" charset="0"/>
                      </a:endParaRPr>
                    </a:p>
                  </a:txBody>
                  <a:tcPr marL="47838" marR="47838" marT="47838" marB="47838"/>
                </a:tc>
              </a:tr>
              <a:tr h="680193">
                <a:tc>
                  <a:txBody>
                    <a:bodyPr/>
                    <a:lstStyle/>
                    <a:p>
                      <a:pPr>
                        <a:lnSpc>
                          <a:spcPct val="115000"/>
                        </a:lnSpc>
                        <a:spcAft>
                          <a:spcPts val="0"/>
                        </a:spcAft>
                      </a:pPr>
                      <a:r>
                        <a:rPr lang="es-ES" sz="800">
                          <a:effectLst/>
                        </a:rPr>
                        <a:t>3. ¿ Cuáles son sus</a:t>
                      </a:r>
                      <a:endParaRPr lang="es-MX" sz="800">
                        <a:effectLst/>
                      </a:endParaRPr>
                    </a:p>
                    <a:p>
                      <a:pPr>
                        <a:lnSpc>
                          <a:spcPct val="115000"/>
                        </a:lnSpc>
                        <a:spcAft>
                          <a:spcPts val="0"/>
                        </a:spcAft>
                      </a:pPr>
                      <a:r>
                        <a:rPr lang="es-ES" sz="800">
                          <a:effectLst/>
                        </a:rPr>
                        <a:t>    objetivos? </a:t>
                      </a:r>
                      <a:endParaRPr lang="es-MX" sz="800">
                        <a:effectLst/>
                      </a:endParaRPr>
                    </a:p>
                    <a:p>
                      <a:pPr>
                        <a:lnSpc>
                          <a:spcPct val="115000"/>
                        </a:lnSpc>
                        <a:spcAft>
                          <a:spcPts val="0"/>
                        </a:spcAft>
                      </a:pPr>
                      <a:r>
                        <a:rPr lang="es-ES" sz="800">
                          <a:effectLst/>
                        </a:rPr>
                        <a:t> </a:t>
                      </a:r>
                      <a:endParaRPr lang="es-MX" sz="800">
                        <a:solidFill>
                          <a:srgbClr val="000000"/>
                        </a:solidFill>
                        <a:effectLst/>
                        <a:latin typeface="Arial" panose="020B0604020202020204" pitchFamily="34" charset="0"/>
                        <a:ea typeface="Arial" panose="020B0604020202020204" pitchFamily="34" charset="0"/>
                      </a:endParaRPr>
                    </a:p>
                  </a:txBody>
                  <a:tcPr marL="47838" marR="47838" marT="47838" marB="47838" anchor="ctr"/>
                </a:tc>
                <a:tc>
                  <a:txBody>
                    <a:bodyPr/>
                    <a:lstStyle/>
                    <a:p>
                      <a:pPr>
                        <a:lnSpc>
                          <a:spcPct val="115000"/>
                        </a:lnSpc>
                        <a:spcAft>
                          <a:spcPts val="0"/>
                        </a:spcAft>
                      </a:pPr>
                      <a:r>
                        <a:rPr lang="es-ES" sz="800">
                          <a:effectLst/>
                        </a:rPr>
                        <a:t>La mejora del aprendizaje y el desarrollo de habilidades y valores.</a:t>
                      </a:r>
                      <a:endParaRPr lang="es-MX" sz="800">
                        <a:effectLst/>
                      </a:endParaRPr>
                    </a:p>
                    <a:p>
                      <a:pPr>
                        <a:lnSpc>
                          <a:spcPct val="115000"/>
                        </a:lnSpc>
                        <a:spcAft>
                          <a:spcPts val="0"/>
                        </a:spcAft>
                      </a:pPr>
                      <a:r>
                        <a:rPr lang="es-ES" sz="800">
                          <a:effectLst/>
                        </a:rPr>
                        <a:t>Conocerse y colaborar con sus compañeros en una tarea común.</a:t>
                      </a:r>
                      <a:endParaRPr lang="es-MX" sz="800">
                        <a:effectLst/>
                      </a:endParaRPr>
                    </a:p>
                    <a:p>
                      <a:pPr>
                        <a:lnSpc>
                          <a:spcPct val="115000"/>
                        </a:lnSpc>
                        <a:spcAft>
                          <a:spcPts val="0"/>
                        </a:spcAft>
                      </a:pPr>
                      <a:r>
                        <a:rPr lang="es-ES" sz="800">
                          <a:effectLst/>
                        </a:rPr>
                        <a:t>Su objetivo principal debe ser promover el trabajo en equipo para facilitar el proceso de aprendizaje, así como las actitudes sociales.</a:t>
                      </a:r>
                      <a:endParaRPr lang="es-MX" sz="800">
                        <a:solidFill>
                          <a:srgbClr val="000000"/>
                        </a:solidFill>
                        <a:effectLst/>
                        <a:latin typeface="Arial" panose="020B0604020202020204" pitchFamily="34" charset="0"/>
                        <a:ea typeface="Arial" panose="020B0604020202020204" pitchFamily="34" charset="0"/>
                      </a:endParaRPr>
                    </a:p>
                  </a:txBody>
                  <a:tcPr marL="47838" marR="47838" marT="47838" marB="47838"/>
                </a:tc>
              </a:tr>
              <a:tr h="1470426">
                <a:tc>
                  <a:txBody>
                    <a:bodyPr/>
                    <a:lstStyle/>
                    <a:p>
                      <a:pPr>
                        <a:lnSpc>
                          <a:spcPct val="115000"/>
                        </a:lnSpc>
                        <a:spcAft>
                          <a:spcPts val="0"/>
                        </a:spcAft>
                      </a:pPr>
                      <a:r>
                        <a:rPr lang="es-ES" sz="800">
                          <a:effectLst/>
                        </a:rPr>
                        <a:t>4. ¿Cuáles son las</a:t>
                      </a:r>
                      <a:endParaRPr lang="es-MX" sz="800">
                        <a:effectLst/>
                      </a:endParaRPr>
                    </a:p>
                    <a:p>
                      <a:pPr>
                        <a:lnSpc>
                          <a:spcPct val="115000"/>
                        </a:lnSpc>
                        <a:spcAft>
                          <a:spcPts val="0"/>
                        </a:spcAft>
                      </a:pPr>
                      <a:r>
                        <a:rPr lang="es-ES" sz="800">
                          <a:effectLst/>
                        </a:rPr>
                        <a:t>     acciones de  </a:t>
                      </a:r>
                      <a:endParaRPr lang="es-MX" sz="800">
                        <a:effectLst/>
                      </a:endParaRPr>
                    </a:p>
                    <a:p>
                      <a:pPr>
                        <a:lnSpc>
                          <a:spcPct val="115000"/>
                        </a:lnSpc>
                        <a:spcAft>
                          <a:spcPts val="0"/>
                        </a:spcAft>
                      </a:pPr>
                      <a:r>
                        <a:rPr lang="es-ES" sz="800">
                          <a:effectLst/>
                        </a:rPr>
                        <a:t>     planeación y   acompañamiento </a:t>
                      </a:r>
                      <a:endParaRPr lang="es-MX" sz="800">
                        <a:effectLst/>
                      </a:endParaRPr>
                    </a:p>
                    <a:p>
                      <a:pPr>
                        <a:lnSpc>
                          <a:spcPct val="115000"/>
                        </a:lnSpc>
                        <a:spcAft>
                          <a:spcPts val="0"/>
                        </a:spcAft>
                      </a:pPr>
                      <a:r>
                        <a:rPr lang="es-ES" sz="800">
                          <a:effectLst/>
                        </a:rPr>
                        <a:t>    más importantes </a:t>
                      </a:r>
                      <a:endParaRPr lang="es-MX" sz="800">
                        <a:effectLst/>
                      </a:endParaRPr>
                    </a:p>
                    <a:p>
                      <a:pPr>
                        <a:lnSpc>
                          <a:spcPct val="115000"/>
                        </a:lnSpc>
                        <a:spcAft>
                          <a:spcPts val="0"/>
                        </a:spcAft>
                      </a:pPr>
                      <a:r>
                        <a:rPr lang="es-ES" sz="800">
                          <a:effectLst/>
                        </a:rPr>
                        <a:t>    del  profesor, en</a:t>
                      </a:r>
                      <a:endParaRPr lang="es-MX" sz="800">
                        <a:effectLst/>
                      </a:endParaRPr>
                    </a:p>
                    <a:p>
                      <a:pPr>
                        <a:lnSpc>
                          <a:spcPct val="115000"/>
                        </a:lnSpc>
                        <a:spcAft>
                          <a:spcPts val="0"/>
                        </a:spcAft>
                      </a:pPr>
                      <a:r>
                        <a:rPr lang="es-ES" sz="800">
                          <a:effectLst/>
                        </a:rPr>
                        <a:t>    éste tipo de</a:t>
                      </a:r>
                      <a:endParaRPr lang="es-MX" sz="800">
                        <a:effectLst/>
                      </a:endParaRPr>
                    </a:p>
                    <a:p>
                      <a:pPr>
                        <a:lnSpc>
                          <a:spcPct val="115000"/>
                        </a:lnSpc>
                        <a:spcAft>
                          <a:spcPts val="0"/>
                        </a:spcAft>
                      </a:pPr>
                      <a:r>
                        <a:rPr lang="es-ES" sz="800">
                          <a:effectLst/>
                        </a:rPr>
                        <a:t>     trabajo?</a:t>
                      </a:r>
                      <a:endParaRPr lang="es-MX" sz="800">
                        <a:effectLst/>
                      </a:endParaRPr>
                    </a:p>
                    <a:p>
                      <a:pPr>
                        <a:lnSpc>
                          <a:spcPct val="115000"/>
                        </a:lnSpc>
                        <a:spcAft>
                          <a:spcPts val="0"/>
                        </a:spcAft>
                      </a:pPr>
                      <a:r>
                        <a:rPr lang="es-ES" sz="800">
                          <a:effectLst/>
                        </a:rPr>
                        <a:t> </a:t>
                      </a:r>
                      <a:endParaRPr lang="es-MX" sz="800">
                        <a:solidFill>
                          <a:srgbClr val="000000"/>
                        </a:solidFill>
                        <a:effectLst/>
                        <a:latin typeface="Arial" panose="020B0604020202020204" pitchFamily="34" charset="0"/>
                        <a:ea typeface="Arial" panose="020B0604020202020204" pitchFamily="34" charset="0"/>
                      </a:endParaRPr>
                    </a:p>
                  </a:txBody>
                  <a:tcPr marL="47838" marR="47838" marT="47838" marB="47838" anchor="ctr"/>
                </a:tc>
                <a:tc>
                  <a:txBody>
                    <a:bodyPr/>
                    <a:lstStyle/>
                    <a:p>
                      <a:pPr>
                        <a:lnSpc>
                          <a:spcPct val="115000"/>
                        </a:lnSpc>
                        <a:spcAft>
                          <a:spcPts val="0"/>
                        </a:spcAft>
                      </a:pPr>
                      <a:r>
                        <a:rPr lang="es-ES" sz="800">
                          <a:effectLst/>
                        </a:rPr>
                        <a:t>Tener mucha claridad en los objetivos del trabajo a realizar, coordinar muy de cerca el trabajo de los alumnos, apoyándolos cuando es necesario, ordenándolos y resolviendo sus dudas. Poner atención en la conformación de los equipos de trabajo.</a:t>
                      </a:r>
                      <a:endParaRPr lang="es-MX" sz="800">
                        <a:effectLst/>
                      </a:endParaRPr>
                    </a:p>
                    <a:p>
                      <a:pPr>
                        <a:lnSpc>
                          <a:spcPct val="115000"/>
                        </a:lnSpc>
                        <a:spcAft>
                          <a:spcPts val="0"/>
                        </a:spcAft>
                      </a:pPr>
                      <a:r>
                        <a:rPr lang="es-ES" sz="800">
                          <a:effectLst/>
                        </a:rPr>
                        <a:t>Evaluar y reflexionar sobre lo trabajado</a:t>
                      </a:r>
                      <a:endParaRPr lang="es-MX" sz="800">
                        <a:effectLst/>
                      </a:endParaRPr>
                    </a:p>
                    <a:p>
                      <a:pPr>
                        <a:lnSpc>
                          <a:spcPct val="115000"/>
                        </a:lnSpc>
                        <a:spcAft>
                          <a:spcPts val="0"/>
                        </a:spcAft>
                      </a:pPr>
                      <a:r>
                        <a:rPr lang="es-ES" sz="800">
                          <a:effectLst/>
                        </a:rPr>
                        <a:t>asignar roles dentro de los grupos, explicar la tarea y la meta que lleve a la interdependencia positiva, explicar los criterios de éxito, especificar los comportamientos y actitudes deseadas, monitorear los aprendizajes de los estudiantes, dar retroalimentación</a:t>
                      </a:r>
                      <a:endParaRPr lang="es-MX" sz="800">
                        <a:solidFill>
                          <a:srgbClr val="000000"/>
                        </a:solidFill>
                        <a:effectLst/>
                        <a:latin typeface="Arial" panose="020B0604020202020204" pitchFamily="34" charset="0"/>
                        <a:ea typeface="Arial" panose="020B0604020202020204" pitchFamily="34" charset="0"/>
                      </a:endParaRPr>
                    </a:p>
                  </a:txBody>
                  <a:tcPr marL="47838" marR="47838" marT="47838" marB="47838"/>
                </a:tc>
              </a:tr>
              <a:tr h="1164663">
                <a:tc>
                  <a:txBody>
                    <a:bodyPr/>
                    <a:lstStyle/>
                    <a:p>
                      <a:pPr>
                        <a:lnSpc>
                          <a:spcPct val="115000"/>
                        </a:lnSpc>
                        <a:spcAft>
                          <a:spcPts val="0"/>
                        </a:spcAft>
                      </a:pPr>
                      <a:r>
                        <a:rPr lang="es-ES" sz="800">
                          <a:effectLst/>
                        </a:rPr>
                        <a:t>5. ¿De qué</a:t>
                      </a:r>
                      <a:endParaRPr lang="es-MX" sz="800">
                        <a:effectLst/>
                      </a:endParaRPr>
                    </a:p>
                    <a:p>
                      <a:pPr>
                        <a:lnSpc>
                          <a:spcPct val="115000"/>
                        </a:lnSpc>
                        <a:spcAft>
                          <a:spcPts val="0"/>
                        </a:spcAft>
                      </a:pPr>
                      <a:r>
                        <a:rPr lang="es-ES" sz="800">
                          <a:effectLst/>
                        </a:rPr>
                        <a:t>    manera</a:t>
                      </a:r>
                      <a:endParaRPr lang="es-MX" sz="800">
                        <a:effectLst/>
                      </a:endParaRPr>
                    </a:p>
                    <a:p>
                      <a:pPr>
                        <a:lnSpc>
                          <a:spcPct val="115000"/>
                        </a:lnSpc>
                        <a:spcAft>
                          <a:spcPts val="0"/>
                        </a:spcAft>
                      </a:pPr>
                      <a:r>
                        <a:rPr lang="es-ES" sz="800">
                          <a:effectLst/>
                        </a:rPr>
                        <a:t>    se  vinculan  el</a:t>
                      </a:r>
                      <a:endParaRPr lang="es-MX" sz="800">
                        <a:effectLst/>
                      </a:endParaRPr>
                    </a:p>
                    <a:p>
                      <a:pPr>
                        <a:lnSpc>
                          <a:spcPct val="115000"/>
                        </a:lnSpc>
                        <a:spcAft>
                          <a:spcPts val="0"/>
                        </a:spcAft>
                      </a:pPr>
                      <a:r>
                        <a:rPr lang="es-ES" sz="800">
                          <a:effectLst/>
                        </a:rPr>
                        <a:t>    trabajo</a:t>
                      </a:r>
                      <a:endParaRPr lang="es-MX" sz="800">
                        <a:effectLst/>
                      </a:endParaRPr>
                    </a:p>
                    <a:p>
                      <a:pPr>
                        <a:lnSpc>
                          <a:spcPct val="115000"/>
                        </a:lnSpc>
                        <a:spcAft>
                          <a:spcPts val="0"/>
                        </a:spcAft>
                      </a:pPr>
                      <a:r>
                        <a:rPr lang="es-ES" sz="800">
                          <a:effectLst/>
                        </a:rPr>
                        <a:t>    interdisciplinario, </a:t>
                      </a:r>
                      <a:endParaRPr lang="es-MX" sz="800">
                        <a:effectLst/>
                      </a:endParaRPr>
                    </a:p>
                    <a:p>
                      <a:pPr>
                        <a:lnSpc>
                          <a:spcPct val="115000"/>
                        </a:lnSpc>
                        <a:spcAft>
                          <a:spcPts val="0"/>
                        </a:spcAft>
                      </a:pPr>
                      <a:r>
                        <a:rPr lang="es-ES" sz="800">
                          <a:effectLst/>
                        </a:rPr>
                        <a:t>    y el aprendizaje</a:t>
                      </a:r>
                      <a:endParaRPr lang="es-MX" sz="800">
                        <a:effectLst/>
                      </a:endParaRPr>
                    </a:p>
                    <a:p>
                      <a:pPr>
                        <a:lnSpc>
                          <a:spcPct val="115000"/>
                        </a:lnSpc>
                        <a:spcAft>
                          <a:spcPts val="0"/>
                        </a:spcAft>
                      </a:pPr>
                      <a:r>
                        <a:rPr lang="es-ES" sz="800">
                          <a:effectLst/>
                        </a:rPr>
                        <a:t>    cooperativo?</a:t>
                      </a:r>
                      <a:endParaRPr lang="es-MX" sz="800">
                        <a:solidFill>
                          <a:srgbClr val="000000"/>
                        </a:solidFill>
                        <a:effectLst/>
                        <a:latin typeface="Arial" panose="020B0604020202020204" pitchFamily="34" charset="0"/>
                        <a:ea typeface="Arial" panose="020B0604020202020204" pitchFamily="34" charset="0"/>
                      </a:endParaRPr>
                    </a:p>
                  </a:txBody>
                  <a:tcPr marL="47838" marR="47838" marT="47838" marB="47838" anchor="ctr"/>
                </a:tc>
                <a:tc>
                  <a:txBody>
                    <a:bodyPr/>
                    <a:lstStyle/>
                    <a:p>
                      <a:pPr>
                        <a:lnSpc>
                          <a:spcPct val="115000"/>
                        </a:lnSpc>
                        <a:spcAft>
                          <a:spcPts val="0"/>
                        </a:spcAft>
                      </a:pPr>
                      <a:r>
                        <a:rPr lang="es-ES" sz="800" dirty="0">
                          <a:effectLst/>
                        </a:rPr>
                        <a:t>En clase, en prácticas de campo y en proyectos especiales; hacer continuo énfasis en las conexiones de los temas estudiados con otras materias o la vida práctica y productiva de los alumnos.  Promoviendo, en todos los espacios y actividades escolares, la presencia de las diferentes disciplinas; y revelar su conexión con otras materias y la vida del alumno.</a:t>
                      </a:r>
                      <a:endParaRPr lang="es-MX" sz="800" dirty="0">
                        <a:effectLst/>
                      </a:endParaRPr>
                    </a:p>
                    <a:p>
                      <a:pPr>
                        <a:lnSpc>
                          <a:spcPct val="115000"/>
                        </a:lnSpc>
                        <a:spcAft>
                          <a:spcPts val="0"/>
                        </a:spcAft>
                      </a:pPr>
                      <a:r>
                        <a:rPr lang="es-ES" sz="800" dirty="0">
                          <a:effectLst/>
                        </a:rPr>
                        <a:t>Es importante convocar la participación de los alumnos  en proyectos atractivos en donde puedan trabajar según sus intereses. Dado que la interdisciplinariedad implica la interacción entre dos o más disciplinas, el trabajo colaborativo es una estrategia ideal, pues establece pautas donde los participantes trabajan por y para el aprendizaje propio y colectivo.</a:t>
                      </a:r>
                      <a:endParaRPr lang="es-MX" sz="800" dirty="0">
                        <a:effectLst/>
                      </a:endParaRPr>
                    </a:p>
                    <a:p>
                      <a:pPr>
                        <a:lnSpc>
                          <a:spcPct val="115000"/>
                        </a:lnSpc>
                        <a:spcAft>
                          <a:spcPts val="0"/>
                        </a:spcAft>
                      </a:pPr>
                      <a:r>
                        <a:rPr lang="es-ES" sz="800" dirty="0">
                          <a:effectLst/>
                        </a:rPr>
                        <a:t> </a:t>
                      </a:r>
                      <a:endParaRPr lang="es-MX" sz="800" dirty="0">
                        <a:solidFill>
                          <a:srgbClr val="000000"/>
                        </a:solidFill>
                        <a:effectLst/>
                        <a:latin typeface="Arial" panose="020B0604020202020204" pitchFamily="34" charset="0"/>
                        <a:ea typeface="Arial" panose="020B0604020202020204" pitchFamily="34" charset="0"/>
                      </a:endParaRPr>
                    </a:p>
                  </a:txBody>
                  <a:tcPr marL="47838" marR="47838" marT="47838" marB="47838"/>
                </a:tc>
              </a:tr>
            </a:tbl>
          </a:graphicData>
        </a:graphic>
      </p:graphicFrame>
    </p:spTree>
    <p:extLst>
      <p:ext uri="{BB962C8B-B14F-4D97-AF65-F5344CB8AC3E}">
        <p14:creationId xmlns:p14="http://schemas.microsoft.com/office/powerpoint/2010/main" xmlns="" val="27429949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520701"/>
            <a:ext cx="8596668" cy="5520662"/>
          </a:xfrm>
        </p:spPr>
        <p:txBody>
          <a:bodyPr>
            <a:normAutofit fontScale="62500" lnSpcReduction="20000"/>
          </a:bodyPr>
          <a:lstStyle/>
          <a:p>
            <a:r>
              <a:rPr lang="es-MX" dirty="0"/>
              <a:t>El registro anecdótico se compone de siete elementos básicos: Fecha: día que se realiza.  Hora: es necesario registrarla para poder ubicar en qué momento de la clase sucedió la acción.  Nombre del alumno, alumnos o grupo.  Actividad evaluada: anotar específicamente qué aspecto o actividad están sujetos a evaluación.  Contexto de la observación: lugar y ambiente en que se desarrolla la situación.  Descripción de lo observado: a modo de relatoría, sin juicios ni opiniones personales.  Interpretación de lo observado: lectura, análisis e interpretación que el docente hace de la situación; incluye por qué se considera relevante.</a:t>
            </a:r>
          </a:p>
          <a:p>
            <a:r>
              <a:rPr lang="es-MX" b="1" dirty="0"/>
              <a:t>El diario de clase permite</a:t>
            </a:r>
            <a:r>
              <a:rPr lang="es-MX" dirty="0"/>
              <a:t>: Promover la autoevaluación.  Privilegiar el registro libre y contextualizado de las observaciones.  Servir de insumo para verificar el nivel de logro de los aprendizajes. Para elaborar un diario de clase se deben considerar los siguientes elementos: Definir la periodicidad del diario; es decir, por cuánto tiempo va a realizarse y con qué propósito.  Seleccionar qué se incluirá en el diario, cómo y para qué.  Realizar un seguimiento de los diarios de los alumnos.  Propiciar la reflexión entre docente-alumno acerca del contenido del diario.</a:t>
            </a:r>
          </a:p>
          <a:p>
            <a:r>
              <a:rPr lang="es-MX" b="1" dirty="0"/>
              <a:t>Para elaborar la escala de actitudes</a:t>
            </a:r>
            <a:r>
              <a:rPr lang="es-MX" dirty="0"/>
              <a:t> se debe: Determinar la actitud a evaluar y definirla. Elaborar enunciados que indiquen diversos aspectos de la actitud en sentido positivo, negativo e intermedio.  Los enunciados deben facilitar respuestas relacionadas con la actitud medida. Utilizar criterios de la escala tipo Likert: (TA) Totalmente de acuerdo; (PA) Parcialmente de acuerdo; (NA/ ND) Ni de acuerdo/Ni en desacuerdo; (PD) Parcialmente en desacuerdo, y (TD) Totalmente en desacuerdo.  Distribuir los enunciados en forma aleatoria.</a:t>
            </a:r>
          </a:p>
          <a:p>
            <a:r>
              <a:rPr lang="es-MX" b="1" dirty="0"/>
              <a:t>Con las preguntas se busca</a:t>
            </a:r>
            <a:r>
              <a:rPr lang="es-MX" dirty="0"/>
              <a:t>: Promover la reflexión de los pasos para resolver una situación o realizar algo.  Fomentar la autoobservación y el análisis del proceso.  Favorecer la búsqueda de soluciones distintas para un mismo problema. Promover la verificación personal de lo aprendido.  Ser aplicable a otras situaciones.</a:t>
            </a:r>
          </a:p>
          <a:p>
            <a:r>
              <a:rPr lang="es-MX" dirty="0"/>
              <a:t>Para elaborar preguntas sobre el procedimiento se requiere: Determinar el tema que van a trabajar los alumnos.  Establecer la intención de las preguntas al redactarlas; es decir, definir si a través de ellas buscamos saber aspectos específicos del proceso, favorecer el razonamiento o la reflexión, conocer las estrategias utilizadas por los alumnos, comprobar hipótesis, motivar la generalización y proponer situaciones hipotéticas, entre otros. Ordenar las preguntas graduando su dificultad. Determinar qué instrumento permitirá la evaluación: lista de cotejo o escala de valoración (rúbrica).</a:t>
            </a:r>
          </a:p>
          <a:p>
            <a:r>
              <a:rPr lang="es-MX" b="1" dirty="0"/>
              <a:t>Organizadores gráficos</a:t>
            </a:r>
            <a:r>
              <a:rPr lang="es-MX" dirty="0"/>
              <a:t> Los organizadores gráficos, como instrumentos de evaluación, permiten identificar los aspectos de determinado contenido que los alumnos consideran relevantes y la forma en que los ordenan o relacionan.</a:t>
            </a:r>
          </a:p>
          <a:p>
            <a:endParaRPr lang="es-MX" dirty="0"/>
          </a:p>
        </p:txBody>
      </p:sp>
    </p:spTree>
    <p:extLst>
      <p:ext uri="{BB962C8B-B14F-4D97-AF65-F5344CB8AC3E}">
        <p14:creationId xmlns:p14="http://schemas.microsoft.com/office/powerpoint/2010/main" xmlns="" val="1921406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863601"/>
            <a:ext cx="8596668" cy="5177762"/>
          </a:xfrm>
        </p:spPr>
        <p:txBody>
          <a:bodyPr>
            <a:normAutofit fontScale="70000" lnSpcReduction="20000"/>
          </a:bodyPr>
          <a:lstStyle/>
          <a:p>
            <a:pPr algn="just"/>
            <a:r>
              <a:rPr lang="es-MX" dirty="0"/>
              <a:t>Para usar organizadores gráficos como instrumentos de evaluación, es necesario: Definir el tipo de organizador y el propósito del mismo. Seleccionar los conceptos involucrados. La primera vez, es recomendable diseñar un modelo de manera conjunta con los alumnos, para que sirva como referencia. Comunicar criterios de evaluación de acuerdo con las características del organizador; por ejemplo, la jerarquización de los conceptos y el uso de conectores, llaves, líneas y flechas que correspondan.</a:t>
            </a:r>
          </a:p>
          <a:p>
            <a:pPr algn="just"/>
            <a:r>
              <a:rPr lang="es-MX" b="1" dirty="0"/>
              <a:t>Cuadros sinópticos</a:t>
            </a:r>
            <a:r>
              <a:rPr lang="es-MX" dirty="0"/>
              <a:t> Sirven para organizar la información de manera jerárquica estableciendo relaciones de inclusión entre las ideas; asimismo, se utilizan llaves para separar las relaciones. Los cuadros sinópticos son una alternativa de los mapas conceptuales; sin embargo, carecen de algunos elementos, como las palabras de enlace.</a:t>
            </a:r>
          </a:p>
          <a:p>
            <a:pPr algn="just"/>
            <a:r>
              <a:rPr lang="es-MX" dirty="0"/>
              <a:t>Mapas conceptuales Son estructuras jerarquizadas por diferentes niveles de generalidad o exclusividad conceptual. En un mapa conceptual, los conceptos se representan por óvalos llamados nodos, y las palabras de enlace se expresan en etiquetas adjuntas a las líneas o flechas que relacionan los conceptos.</a:t>
            </a:r>
          </a:p>
          <a:p>
            <a:pPr algn="just"/>
            <a:r>
              <a:rPr lang="es-MX" b="1" dirty="0"/>
              <a:t>La integración del portafolio debe considerar las siguientes fases:</a:t>
            </a:r>
            <a:r>
              <a:rPr lang="es-MX" dirty="0"/>
              <a:t> Fase 1 Recolección de evidencias Fase 2 Selección de las mismas Fase 3 Su análisis Fase 4 Integración del portafolio</a:t>
            </a:r>
          </a:p>
          <a:p>
            <a:pPr algn="just"/>
            <a:r>
              <a:rPr lang="es-MX" dirty="0"/>
              <a:t>El uso del portafolio como instrumento de evaluación debe: Ser un reflejo del proceso de aprendizaje. Identificar cuestiones clave para ayudar a los alumnos a reflexionar acerca del punto de partida, los avances que se obtuvieron y las interferencias persistentes a lo largo del proceso. Favorecer la reflexión en torno al propio aprendizaje. Promover el auto y la coevaluación. La elaboración del portafolio debe ser una tarea que se comparta con los alumnos; para realizarlo es necesario: Establecer el propósito del portafolio: para qué asignaturas y periodos se utilizará; cuál es la tarea de los alumnos; qué trabajos se incluirán y por qué; y cómo se organizará. Definir los criterios para valorar los trabajos cuidando la congruencia con los aprendizajes esperados. Establecer momentos de trabajo y reflexión sobre las evidencias del portafolio. Establecer periodos de análisis de las evidencias del portafolio por parte del docente. Promover la presentación del portafolio en la escuela.</a:t>
            </a:r>
          </a:p>
          <a:p>
            <a:pPr algn="just"/>
            <a:endParaRPr lang="es-MX" dirty="0"/>
          </a:p>
        </p:txBody>
      </p:sp>
    </p:spTree>
    <p:extLst>
      <p:ext uri="{BB962C8B-B14F-4D97-AF65-F5344CB8AC3E}">
        <p14:creationId xmlns:p14="http://schemas.microsoft.com/office/powerpoint/2010/main" xmlns="" val="28886905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508001"/>
            <a:ext cx="8596668" cy="5533362"/>
          </a:xfrm>
        </p:spPr>
        <p:txBody>
          <a:bodyPr>
            <a:normAutofit fontScale="70000" lnSpcReduction="20000"/>
          </a:bodyPr>
          <a:lstStyle/>
          <a:p>
            <a:pPr algn="just"/>
            <a:r>
              <a:rPr lang="es-MX" b="1" dirty="0"/>
              <a:t>La rúbrica</a:t>
            </a:r>
            <a:r>
              <a:rPr lang="es-MX" dirty="0"/>
              <a:t> es un instrumento de evaluación con base en una serie de indicadores que permiten ubicar el grado de desarrollo de los conocimientos, las habilidades y actitudes o los valores, en una escala determinada.</a:t>
            </a:r>
          </a:p>
          <a:p>
            <a:pPr algn="just"/>
            <a:r>
              <a:rPr lang="es-MX" dirty="0"/>
              <a:t>Para elaborar una rúbrica es necesario: Redactar los indicadores con base en los aprendizajes esperados. Establecer los grados máximo, intermedio y mínimo de logros de cada indicador para la primera variante. Redactarlos de forma clara.  Proponer una escala de valor fácil de comprender y utilizar.</a:t>
            </a:r>
          </a:p>
          <a:p>
            <a:pPr algn="just"/>
            <a:r>
              <a:rPr lang="es-MX" b="1" dirty="0"/>
              <a:t>Listas de cotejo </a:t>
            </a:r>
            <a:r>
              <a:rPr lang="es-MX" dirty="0"/>
              <a:t>Es una lista de palabras, frases u oraciones que señalan con precisión las tareas, las acciones, los procesos y las actitudes que se desean evaluar. La lista de cotejo generalmente se organiza en una tabla que sólo considera los aspectos que se relacionan con las partes relevantes del proceso, y los ordena según la secuencia de realización</a:t>
            </a:r>
          </a:p>
          <a:p>
            <a:pPr algn="just"/>
            <a:r>
              <a:rPr lang="es-MX" b="1" dirty="0"/>
              <a:t>Técnicas de interrogatorio Tipos textuales orales y escritos  </a:t>
            </a:r>
            <a:r>
              <a:rPr lang="es-MX" dirty="0"/>
              <a:t>Los tipos textuales orales o escritos son instrumentos útiles para valorar la comprensión, apropiación, interpretación, explicación y formulación de argumentos de los diferentes contenidos de las distintas asignaturas Para facilitar esta tarea a los alumnos, los docentes requieren: Determinar el tipo de texto. Verificar que se conozcan sus características (forma y contenido). Seleccionar el tema. º Definir el propósito. Identificar al destinatario. Delimitar la extensión o el tiempo de intervención.</a:t>
            </a:r>
          </a:p>
          <a:p>
            <a:pPr algn="just"/>
            <a:r>
              <a:rPr lang="es-MX" b="1" dirty="0"/>
              <a:t>El debate</a:t>
            </a:r>
            <a:r>
              <a:rPr lang="es-MX" dirty="0"/>
              <a:t> es una discusión estructurada acerca de un tema determinado, con el propósito de presentar posturas a favor y en contra, argumentar y, finalmente, elaborar conclusiones. Este formato oral permite profundizar en un tema, comprender mejor sus causas y consecuencias, formular argumentos, expresarse de forma clara y concisa, respetar lo dicho por los otros y rebatir, siempre con base en evidencias. La preparación y la ejecución del debate constan de tres fases: antes, durante y después. Antes Definición del tema Definición de la postura y los roles Selección y análisis de fuentes Resumen Preparación Durante Presentación Interacción cronometrada de los participantes (argumentación y contra argumentación) Conclusiones Después Evaluación</a:t>
            </a:r>
          </a:p>
          <a:p>
            <a:pPr algn="just"/>
            <a:r>
              <a:rPr lang="es-MX" dirty="0"/>
              <a:t>Para realizar un debate es necesario: Contar con un formato preestablecido donde se especifiquen los roles (moderador y participantes), la duración y el tiempo destinado a cada participación. Que exista un clima de confianza y respeto mutuos. Sustentar las posturas en argumentos derivados de un trabajo de análisis e investigación.  Conocer con profundidad el tema para lograr una discusión real. Para evaluar un debate, debe elaborarse una lista de cotejo o una rúbrica en la que los indicadores se relacionen con los aprendizajes esperados de la asignatura, los contenidos y las características de la tipología textual.</a:t>
            </a:r>
          </a:p>
          <a:p>
            <a:pPr algn="just"/>
            <a:endParaRPr lang="es-MX" dirty="0"/>
          </a:p>
        </p:txBody>
      </p:sp>
    </p:spTree>
    <p:extLst>
      <p:ext uri="{BB962C8B-B14F-4D97-AF65-F5344CB8AC3E}">
        <p14:creationId xmlns:p14="http://schemas.microsoft.com/office/powerpoint/2010/main" xmlns="" val="34672454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244601"/>
            <a:ext cx="8596668" cy="4796762"/>
          </a:xfrm>
        </p:spPr>
        <p:txBody>
          <a:bodyPr>
            <a:normAutofit fontScale="92500" lnSpcReduction="20000"/>
          </a:bodyPr>
          <a:lstStyle/>
          <a:p>
            <a:pPr algn="just"/>
            <a:r>
              <a:rPr lang="es-MX" b="1" dirty="0"/>
              <a:t>El ensayo</a:t>
            </a:r>
            <a:r>
              <a:rPr lang="es-MX" dirty="0"/>
              <a:t> es una producción escrita cuyo propósito es exponer las ideas del alumno en torno a un tema que se centra en un aspecto concreto. Con frecuencia es un texto breve que se diferencia de otras formas de exposición, como la tesis, la disertación o el tratado. Asimismo, el ensayo es un texto de estructura libre organizado en un inicio (introducción en la que se plantea el tema, así como la importancia o interés de tratarlo), un desarrollo (exposición de la postura del autor) y un cierre (conclusión personal). Las opiniones se expresan de forma sintética y clara, y el tipo de lenguaje que utiliza el autor puede ser formal o informal, pero debe ser congruente con el destinatario.</a:t>
            </a:r>
          </a:p>
          <a:p>
            <a:pPr algn="just"/>
            <a:r>
              <a:rPr lang="es-MX" dirty="0"/>
              <a:t>Para elaborar un ensayo, se recomienda lo siguiente: Definir el tema y asumir una postura al respecto. Identificar al destinatario. Buscar y seleccionar fuentes de información. Identificar puntos de vista diferentes. Redactar el borrador considerando las características de forma y contenido de la tipología textual. Expresar las ideas personales y, al mismo tiempo, apoyar, complementar, enriquecer, contrastar, esté, las ideas de otros. Corregir. Editar. Presentar</a:t>
            </a:r>
          </a:p>
          <a:p>
            <a:pPr algn="just"/>
            <a:r>
              <a:rPr lang="es-MX" dirty="0"/>
              <a:t>Para evaluar el ensayo, es necesario elaborar una rúbrica o lista de cotejo en la que se consideren las características del tipo de texto, su organización, la argumentación de las ideas, los recursos literarios empleados en las descripciones de un mismo tema, como la comparación, el paralelismo, la hipérbole y la metáfora; así como los recursos discursivos: la ironía o la persuasión y la carga emotiva, entre otros</a:t>
            </a:r>
          </a:p>
          <a:p>
            <a:pPr algn="just"/>
            <a:endParaRPr lang="es-MX" dirty="0"/>
          </a:p>
        </p:txBody>
      </p:sp>
    </p:spTree>
    <p:extLst>
      <p:ext uri="{BB962C8B-B14F-4D97-AF65-F5344CB8AC3E}">
        <p14:creationId xmlns:p14="http://schemas.microsoft.com/office/powerpoint/2010/main" xmlns="" val="7899006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92750D7-24A8-49FA-A959-E247A4E3585A}"/>
              </a:ext>
            </a:extLst>
          </p:cNvPr>
          <p:cNvSpPr>
            <a:spLocks noGrp="1"/>
          </p:cNvSpPr>
          <p:nvPr>
            <p:ph type="ctrTitle"/>
          </p:nvPr>
        </p:nvSpPr>
        <p:spPr/>
        <p:txBody>
          <a:bodyPr/>
          <a:lstStyle/>
          <a:p>
            <a:r>
              <a:rPr lang="es-MX" dirty="0">
                <a:cs typeface="Calibri Light"/>
              </a:rPr>
              <a:t>EVALUACION </a:t>
            </a:r>
            <a:endParaRPr lang="es-MX" dirty="0"/>
          </a:p>
        </p:txBody>
      </p:sp>
      <p:sp>
        <p:nvSpPr>
          <p:cNvPr id="3" name="Subtítulo 2">
            <a:extLst>
              <a:ext uri="{FF2B5EF4-FFF2-40B4-BE49-F238E27FC236}">
                <a16:creationId xmlns:a16="http://schemas.microsoft.com/office/drawing/2014/main" xmlns="" id="{222436C3-4762-4542-9B41-D8B4CC95F6DE}"/>
              </a:ext>
            </a:extLst>
          </p:cNvPr>
          <p:cNvSpPr>
            <a:spLocks noGrp="1"/>
          </p:cNvSpPr>
          <p:nvPr>
            <p:ph type="subTitle" idx="1"/>
          </p:nvPr>
        </p:nvSpPr>
        <p:spPr/>
        <p:txBody>
          <a:bodyPr vert="horz" lIns="91440" tIns="45720" rIns="91440" bIns="45720" rtlCol="0" anchor="t">
            <a:normAutofit/>
          </a:bodyPr>
          <a:lstStyle/>
          <a:p>
            <a:r>
              <a:rPr lang="es-MX" sz="3200" dirty="0">
                <a:cs typeface="Calibri"/>
              </a:rPr>
              <a:t>SUMATIVA</a:t>
            </a:r>
          </a:p>
          <a:p>
            <a:endParaRPr lang="es-MX" sz="2000" dirty="0">
              <a:cs typeface="Calibri"/>
            </a:endParaRPr>
          </a:p>
        </p:txBody>
      </p:sp>
    </p:spTree>
    <p:extLst>
      <p:ext uri="{BB962C8B-B14F-4D97-AF65-F5344CB8AC3E}">
        <p14:creationId xmlns:p14="http://schemas.microsoft.com/office/powerpoint/2010/main" xmlns="" val="20484212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1B54F5D2-4C49-4787-BB7A-42AE9CCA0A34}"/>
              </a:ext>
            </a:extLst>
          </p:cNvPr>
          <p:cNvSpPr txBox="1"/>
          <p:nvPr/>
        </p:nvSpPr>
        <p:spPr>
          <a:xfrm>
            <a:off x="4666890" y="1525437"/>
            <a:ext cx="2743200"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sz="3200" dirty="0"/>
              <a:t>SUMATIVA</a:t>
            </a:r>
            <a:endParaRPr lang="es-MX" sz="3200" dirty="0">
              <a:cs typeface="Calibri"/>
            </a:endParaRPr>
          </a:p>
        </p:txBody>
      </p:sp>
      <p:sp>
        <p:nvSpPr>
          <p:cNvPr id="4" name="Arrow: Down 3">
            <a:extLst>
              <a:ext uri="{FF2B5EF4-FFF2-40B4-BE49-F238E27FC236}">
                <a16:creationId xmlns:a16="http://schemas.microsoft.com/office/drawing/2014/main" xmlns="" id="{69C73E3B-1653-45A6-8BEA-28CF419488AC}"/>
              </a:ext>
            </a:extLst>
          </p:cNvPr>
          <p:cNvSpPr/>
          <p:nvPr/>
        </p:nvSpPr>
        <p:spPr>
          <a:xfrm>
            <a:off x="5623648" y="217060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5" name="Straight Arrow Connector 4">
            <a:extLst>
              <a:ext uri="{FF2B5EF4-FFF2-40B4-BE49-F238E27FC236}">
                <a16:creationId xmlns:a16="http://schemas.microsoft.com/office/drawing/2014/main" xmlns="" id="{2C71B5DA-D8B9-4E74-9139-B15A755CB4E9}"/>
              </a:ext>
            </a:extLst>
          </p:cNvPr>
          <p:cNvCxnSpPr/>
          <p:nvPr/>
        </p:nvCxnSpPr>
        <p:spPr>
          <a:xfrm flipV="1">
            <a:off x="477327" y="3131389"/>
            <a:ext cx="10532852" cy="48883"/>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6" name="Arrow: Down 5">
            <a:extLst>
              <a:ext uri="{FF2B5EF4-FFF2-40B4-BE49-F238E27FC236}">
                <a16:creationId xmlns:a16="http://schemas.microsoft.com/office/drawing/2014/main" xmlns="" id="{501F092C-B01C-4CFE-ADF4-87FCF09A7EC6}"/>
              </a:ext>
            </a:extLst>
          </p:cNvPr>
          <p:cNvSpPr/>
          <p:nvPr/>
        </p:nvSpPr>
        <p:spPr>
          <a:xfrm>
            <a:off x="907873" y="334955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xmlns="" id="{DF6F1600-D0D2-4EB2-9910-D6572DED0B93}"/>
              </a:ext>
            </a:extLst>
          </p:cNvPr>
          <p:cNvSpPr txBox="1"/>
          <p:nvPr/>
        </p:nvSpPr>
        <p:spPr>
          <a:xfrm>
            <a:off x="540587" y="4329022"/>
            <a:ext cx="2743200"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dirty="0">
                <a:cs typeface="Calibri"/>
              </a:rPr>
              <a:t>ES LA QUE SE LLEVA A CABO AL FINAL DEL CICLO</a:t>
            </a:r>
          </a:p>
        </p:txBody>
      </p:sp>
      <p:cxnSp>
        <p:nvCxnSpPr>
          <p:cNvPr id="8" name="Connector: Elbow 7">
            <a:extLst>
              <a:ext uri="{FF2B5EF4-FFF2-40B4-BE49-F238E27FC236}">
                <a16:creationId xmlns:a16="http://schemas.microsoft.com/office/drawing/2014/main" xmlns="" id="{9E40EF8C-98B8-4C87-B420-A8014C9324FD}"/>
              </a:ext>
            </a:extLst>
          </p:cNvPr>
          <p:cNvCxnSpPr/>
          <p:nvPr/>
        </p:nvCxnSpPr>
        <p:spPr>
          <a:xfrm>
            <a:off x="2907102" y="4689895"/>
            <a:ext cx="914400" cy="9144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xmlns="" id="{E04EAF48-E026-4349-926A-64C7CA5E312C}"/>
              </a:ext>
            </a:extLst>
          </p:cNvPr>
          <p:cNvSpPr txBox="1"/>
          <p:nvPr/>
        </p:nvSpPr>
        <p:spPr>
          <a:xfrm>
            <a:off x="3703605" y="5464834"/>
            <a:ext cx="2743200"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dirty="0"/>
              <a:t>VERIFICA SI </a:t>
            </a:r>
            <a:r>
              <a:rPr lang="es-MX" dirty="0">
                <a:cs typeface="Calibri"/>
              </a:rPr>
              <a:t>SE CUMPLIERON LOS OBJETIVOS AL INICIO DEL CURSO, </a:t>
            </a:r>
            <a:endParaRPr lang="es-MX"/>
          </a:p>
        </p:txBody>
      </p:sp>
      <p:sp>
        <p:nvSpPr>
          <p:cNvPr id="11" name="CuadroTexto 10">
            <a:extLst>
              <a:ext uri="{FF2B5EF4-FFF2-40B4-BE49-F238E27FC236}">
                <a16:creationId xmlns:a16="http://schemas.microsoft.com/office/drawing/2014/main" xmlns="" id="{F290F48F-24F9-4089-AEE0-B30AA73C8812}"/>
              </a:ext>
            </a:extLst>
          </p:cNvPr>
          <p:cNvSpPr txBox="1"/>
          <p:nvPr/>
        </p:nvSpPr>
        <p:spPr>
          <a:xfrm>
            <a:off x="7283569" y="5321060"/>
            <a:ext cx="2743200"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dirty="0">
                <a:cs typeface="Calibri"/>
              </a:rPr>
              <a:t>PERMITE DERIVAR CONCLUSIONES SSOBRE EL ÉXITO EN TECNICAS EMPLEADAS</a:t>
            </a:r>
          </a:p>
        </p:txBody>
      </p:sp>
      <p:cxnSp>
        <p:nvCxnSpPr>
          <p:cNvPr id="12" name="Connector: Elbow 11">
            <a:extLst>
              <a:ext uri="{FF2B5EF4-FFF2-40B4-BE49-F238E27FC236}">
                <a16:creationId xmlns:a16="http://schemas.microsoft.com/office/drawing/2014/main" xmlns="" id="{BBB95A52-7398-453B-82B6-CA64AA1996BE}"/>
              </a:ext>
            </a:extLst>
          </p:cNvPr>
          <p:cNvCxnSpPr/>
          <p:nvPr/>
        </p:nvCxnSpPr>
        <p:spPr>
          <a:xfrm>
            <a:off x="5868837" y="5322498"/>
            <a:ext cx="914400" cy="9144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759143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A0927525-AFF2-4D4B-AEAB-6AACFF461DDE}"/>
              </a:ext>
            </a:extLst>
          </p:cNvPr>
          <p:cNvSpPr txBox="1"/>
          <p:nvPr/>
        </p:nvSpPr>
        <p:spPr>
          <a:xfrm>
            <a:off x="3847380" y="418380"/>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dirty="0">
                <a:cs typeface="Calibri"/>
              </a:rPr>
              <a:t>QUIEN LA LLEVA A CABO</a:t>
            </a:r>
          </a:p>
        </p:txBody>
      </p:sp>
      <p:sp>
        <p:nvSpPr>
          <p:cNvPr id="3" name="Arrow: Down 2">
            <a:extLst>
              <a:ext uri="{FF2B5EF4-FFF2-40B4-BE49-F238E27FC236}">
                <a16:creationId xmlns:a16="http://schemas.microsoft.com/office/drawing/2014/main" xmlns="" id="{5E7E974C-ADC0-48C0-9159-FAF7C2E69FF4}"/>
              </a:ext>
            </a:extLst>
          </p:cNvPr>
          <p:cNvSpPr/>
          <p:nvPr/>
        </p:nvSpPr>
        <p:spPr>
          <a:xfrm>
            <a:off x="4962289" y="79038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a:extLst>
              <a:ext uri="{FF2B5EF4-FFF2-40B4-BE49-F238E27FC236}">
                <a16:creationId xmlns:a16="http://schemas.microsoft.com/office/drawing/2014/main" xmlns="" id="{ECBF75B4-EADA-4A39-8AE6-7C6E03735284}"/>
              </a:ext>
            </a:extLst>
          </p:cNvPr>
          <p:cNvSpPr txBox="1"/>
          <p:nvPr/>
        </p:nvSpPr>
        <p:spPr>
          <a:xfrm>
            <a:off x="4206816" y="1769851"/>
            <a:ext cx="2743200" cy="147732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dirty="0">
                <a:cs typeface="Calibri"/>
              </a:rPr>
              <a:t>EL DOCENTE .</a:t>
            </a:r>
          </a:p>
          <a:p>
            <a:pPr algn="ctr"/>
            <a:r>
              <a:rPr lang="es-MX" dirty="0">
                <a:cs typeface="Calibri"/>
              </a:rPr>
              <a:t>ESTE VERIFICA SI EL ALUMNO SERA CAPAZ DE ABORDAR EL SIGUIENTE CURSO</a:t>
            </a:r>
          </a:p>
        </p:txBody>
      </p:sp>
      <p:sp>
        <p:nvSpPr>
          <p:cNvPr id="5" name="CuadroTexto 4">
            <a:extLst>
              <a:ext uri="{FF2B5EF4-FFF2-40B4-BE49-F238E27FC236}">
                <a16:creationId xmlns:a16="http://schemas.microsoft.com/office/drawing/2014/main" xmlns="" id="{8EF069D3-1991-44A3-AB62-FA3712D8204E}"/>
              </a:ext>
            </a:extLst>
          </p:cNvPr>
          <p:cNvSpPr txBox="1"/>
          <p:nvPr/>
        </p:nvSpPr>
        <p:spPr>
          <a:xfrm>
            <a:off x="6003983" y="3940834"/>
            <a:ext cx="2743200"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dirty="0">
                <a:cs typeface="Calibri"/>
              </a:rPr>
              <a:t>EL ALUMNO REFLEXIONA </a:t>
            </a:r>
            <a:endParaRPr lang="es-MX" dirty="0"/>
          </a:p>
          <a:p>
            <a:pPr algn="ctr"/>
            <a:r>
              <a:rPr lang="es-MX" dirty="0">
                <a:cs typeface="Calibri"/>
              </a:rPr>
              <a:t>SOBRE QUE TANTO APRENDIO </a:t>
            </a:r>
            <a:endParaRPr lang="es-MX" dirty="0"/>
          </a:p>
        </p:txBody>
      </p:sp>
      <p:cxnSp>
        <p:nvCxnSpPr>
          <p:cNvPr id="6" name="Connector: Elbow 5">
            <a:extLst>
              <a:ext uri="{FF2B5EF4-FFF2-40B4-BE49-F238E27FC236}">
                <a16:creationId xmlns:a16="http://schemas.microsoft.com/office/drawing/2014/main" xmlns="" id="{793D7581-D1D9-45FB-90C3-F5C87F2252F5}"/>
              </a:ext>
            </a:extLst>
          </p:cNvPr>
          <p:cNvCxnSpPr/>
          <p:nvPr/>
        </p:nvCxnSpPr>
        <p:spPr>
          <a:xfrm>
            <a:off x="6573327" y="3022120"/>
            <a:ext cx="914400" cy="9144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xmlns="" id="{266B1518-EC83-40F5-A098-9F8E291FA039}"/>
              </a:ext>
            </a:extLst>
          </p:cNvPr>
          <p:cNvCxnSpPr/>
          <p:nvPr/>
        </p:nvCxnSpPr>
        <p:spPr>
          <a:xfrm>
            <a:off x="8269855" y="4761781"/>
            <a:ext cx="914400" cy="9144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xmlns="" id="{7E8A7167-7284-409E-B78F-EF03B0C4ABEB}"/>
              </a:ext>
            </a:extLst>
          </p:cNvPr>
          <p:cNvSpPr txBox="1"/>
          <p:nvPr/>
        </p:nvSpPr>
        <p:spPr>
          <a:xfrm>
            <a:off x="9138248" y="4860983"/>
            <a:ext cx="2743200"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dirty="0">
                <a:cs typeface="Calibri"/>
              </a:rPr>
              <a:t>SE RELACIONA CON ACREDITAR LO CUAL NO NECESARIAMENTE OCURRE</a:t>
            </a:r>
          </a:p>
        </p:txBody>
      </p:sp>
    </p:spTree>
    <p:extLst>
      <p:ext uri="{BB962C8B-B14F-4D97-AF65-F5344CB8AC3E}">
        <p14:creationId xmlns:p14="http://schemas.microsoft.com/office/powerpoint/2010/main" xmlns="" val="39646052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B9C4C905-7389-4C35-B25B-D2D5A5803F4A}"/>
              </a:ext>
            </a:extLst>
          </p:cNvPr>
          <p:cNvSpPr txBox="1"/>
          <p:nvPr/>
        </p:nvSpPr>
        <p:spPr>
          <a:xfrm>
            <a:off x="4178059" y="1324154"/>
            <a:ext cx="2743200" cy="147732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dirty="0">
                <a:cs typeface="Calibri"/>
              </a:rPr>
              <a:t>SE USA AL FINAL DEL CICLO O PERIODO PARA CORREGIR ERRORES Y MEJORAR EN EL SIGUIENTE CICLO</a:t>
            </a:r>
          </a:p>
        </p:txBody>
      </p:sp>
      <p:sp>
        <p:nvSpPr>
          <p:cNvPr id="3" name="Arrow: Down 2">
            <a:extLst>
              <a:ext uri="{FF2B5EF4-FFF2-40B4-BE49-F238E27FC236}">
                <a16:creationId xmlns:a16="http://schemas.microsoft.com/office/drawing/2014/main" xmlns="" id="{5422A362-67A0-4435-A35F-1EA730C7C038}"/>
              </a:ext>
            </a:extLst>
          </p:cNvPr>
          <p:cNvSpPr/>
          <p:nvPr/>
        </p:nvSpPr>
        <p:spPr>
          <a:xfrm>
            <a:off x="5292966" y="280321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a:extLst>
              <a:ext uri="{FF2B5EF4-FFF2-40B4-BE49-F238E27FC236}">
                <a16:creationId xmlns:a16="http://schemas.microsoft.com/office/drawing/2014/main" xmlns="" id="{81858A6D-32E6-475C-AAD4-71A9521D7348}"/>
              </a:ext>
            </a:extLst>
          </p:cNvPr>
          <p:cNvSpPr txBox="1"/>
          <p:nvPr/>
        </p:nvSpPr>
        <p:spPr>
          <a:xfrm>
            <a:off x="3200402" y="3868946"/>
            <a:ext cx="5187350" cy="230832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dirty="0">
                <a:cs typeface="Calibri"/>
              </a:rPr>
              <a:t>LOS INSTRUMENTOS SON EXAMEN FINAL, PORTAFOLIO, TRABAJO FINAL,CUESTIONARIOS, MONOGRAFIAS.</a:t>
            </a:r>
          </a:p>
          <a:p>
            <a:pPr algn="ctr"/>
            <a:r>
              <a:rPr lang="es-MX" dirty="0">
                <a:cs typeface="Calibri"/>
              </a:rPr>
              <a:t>SE DEBE ENFATIZAR LA AMPLITUD Y PROFUNDIDAD DE LOS APRENDIZAJES LOGRADOS, ASI COMO LA FUNCIONALIDAD DE LOS MISMOS COMO INDICADORES IMPORTANTES DE LOS APRENDIZAJES SIGNIFICATIVOS LOGRADOS.</a:t>
            </a:r>
          </a:p>
        </p:txBody>
      </p:sp>
    </p:spTree>
    <p:extLst>
      <p:ext uri="{BB962C8B-B14F-4D97-AF65-F5344CB8AC3E}">
        <p14:creationId xmlns:p14="http://schemas.microsoft.com/office/powerpoint/2010/main" xmlns="" val="1045081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xmlns="" val="3550422101"/>
              </p:ext>
            </p:extLst>
          </p:nvPr>
        </p:nvGraphicFramePr>
        <p:xfrm>
          <a:off x="504733" y="153988"/>
          <a:ext cx="9350466" cy="6479004"/>
        </p:xfrm>
        <a:graphic>
          <a:graphicData uri="http://schemas.openxmlformats.org/drawingml/2006/table">
            <a:tbl>
              <a:tblPr firstRow="1" firstCol="1" bandRow="1">
                <a:tableStyleId>{5C22544A-7EE6-4342-B048-85BDC9FD1C3A}</a:tableStyleId>
              </a:tblPr>
              <a:tblGrid>
                <a:gridCol w="3471959"/>
                <a:gridCol w="115602"/>
                <a:gridCol w="1305206"/>
                <a:gridCol w="4457699"/>
              </a:tblGrid>
              <a:tr h="341203">
                <a:tc>
                  <a:txBody>
                    <a:bodyPr/>
                    <a:lstStyle/>
                    <a:p>
                      <a:pPr>
                        <a:lnSpc>
                          <a:spcPct val="115000"/>
                        </a:lnSpc>
                        <a:spcAft>
                          <a:spcPts val="0"/>
                        </a:spcAft>
                      </a:pPr>
                      <a:r>
                        <a:rPr lang="es-ES" sz="1000" dirty="0">
                          <a:effectLst/>
                        </a:rPr>
                        <a:t>Nombre de la asignatura:</a:t>
                      </a:r>
                      <a:endParaRPr lang="es-MX" sz="1000" dirty="0">
                        <a:effectLst/>
                      </a:endParaRPr>
                    </a:p>
                    <a:p>
                      <a:pPr>
                        <a:lnSpc>
                          <a:spcPct val="115000"/>
                        </a:lnSpc>
                        <a:spcAft>
                          <a:spcPts val="0"/>
                        </a:spcAft>
                      </a:pPr>
                      <a:r>
                        <a:rPr lang="es-ES" sz="1000" dirty="0">
                          <a:effectLst/>
                        </a:rPr>
                        <a:t> </a:t>
                      </a:r>
                      <a:endParaRPr lang="es-MX" sz="1000" dirty="0">
                        <a:effectLst/>
                      </a:endParaRPr>
                    </a:p>
                    <a:p>
                      <a:pPr>
                        <a:lnSpc>
                          <a:spcPct val="115000"/>
                        </a:lnSpc>
                        <a:spcAft>
                          <a:spcPts val="0"/>
                        </a:spcAft>
                      </a:pPr>
                      <a:r>
                        <a:rPr lang="es-ES" sz="1000" dirty="0">
                          <a:effectLst/>
                        </a:rPr>
                        <a:t> </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045" marR="32045" marT="0" marB="0"/>
                </a:tc>
                <a:tc gridSpan="3">
                  <a:txBody>
                    <a:bodyPr/>
                    <a:lstStyle/>
                    <a:p>
                      <a:pPr>
                        <a:lnSpc>
                          <a:spcPct val="115000"/>
                        </a:lnSpc>
                        <a:spcAft>
                          <a:spcPts val="0"/>
                        </a:spcAft>
                      </a:pPr>
                      <a:r>
                        <a:rPr lang="es-ES" sz="1000">
                          <a:effectLst/>
                        </a:rPr>
                        <a:t> </a:t>
                      </a:r>
                      <a:endParaRPr lang="es-MX" sz="1000">
                        <a:effectLst/>
                      </a:endParaRPr>
                    </a:p>
                    <a:p>
                      <a:pPr>
                        <a:lnSpc>
                          <a:spcPct val="115000"/>
                        </a:lnSpc>
                        <a:spcAft>
                          <a:spcPts val="0"/>
                        </a:spcAft>
                      </a:pPr>
                      <a:r>
                        <a:rPr lang="es-ES" sz="1000">
                          <a:effectLst/>
                        </a:rPr>
                        <a:t>Nombre de la unidad  _______­­­­­­­­­­­____                                               Número de sesión___________</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32045" marR="32045" marT="0" marB="0"/>
                </a:tc>
                <a:tc hMerge="1">
                  <a:txBody>
                    <a:bodyPr/>
                    <a:lstStyle/>
                    <a:p>
                      <a:endParaRPr lang="es-MX"/>
                    </a:p>
                  </a:txBody>
                  <a:tcPr/>
                </a:tc>
                <a:tc hMerge="1">
                  <a:txBody>
                    <a:bodyPr/>
                    <a:lstStyle/>
                    <a:p>
                      <a:endParaRPr lang="es-MX"/>
                    </a:p>
                  </a:txBody>
                  <a:tcPr/>
                </a:tc>
              </a:tr>
              <a:tr h="1933483">
                <a:tc>
                  <a:txBody>
                    <a:bodyPr/>
                    <a:lstStyle/>
                    <a:p>
                      <a:pPr>
                        <a:lnSpc>
                          <a:spcPct val="115000"/>
                        </a:lnSpc>
                        <a:spcAft>
                          <a:spcPts val="0"/>
                        </a:spcAft>
                      </a:pPr>
                      <a:r>
                        <a:rPr lang="es-ES" sz="1000">
                          <a:effectLst/>
                        </a:rPr>
                        <a:t>Objetivo (unidad):</a:t>
                      </a:r>
                      <a:endParaRPr lang="es-MX" sz="1000">
                        <a:effectLst/>
                      </a:endParaRPr>
                    </a:p>
                    <a:p>
                      <a:pPr>
                        <a:lnSpc>
                          <a:spcPct val="115000"/>
                        </a:lnSpc>
                        <a:spcAft>
                          <a:spcPts val="0"/>
                        </a:spcAft>
                      </a:pPr>
                      <a:r>
                        <a:rPr lang="es-ES" sz="10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32045" marR="32045" marT="0" marB="0"/>
                </a:tc>
                <a:tc gridSpan="2">
                  <a:txBody>
                    <a:bodyPr/>
                    <a:lstStyle/>
                    <a:p>
                      <a:pPr>
                        <a:lnSpc>
                          <a:spcPct val="115000"/>
                        </a:lnSpc>
                        <a:spcAft>
                          <a:spcPts val="0"/>
                        </a:spcAft>
                      </a:pPr>
                      <a:r>
                        <a:rPr lang="es-ES" sz="1000">
                          <a:effectLst/>
                        </a:rPr>
                        <a:t>Objetivo específico: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32045" marR="32045" marT="0" marB="0"/>
                </a:tc>
                <a:tc hMerge="1">
                  <a:txBody>
                    <a:bodyPr/>
                    <a:lstStyle/>
                    <a:p>
                      <a:endParaRPr lang="es-MX"/>
                    </a:p>
                  </a:txBody>
                  <a:tcPr/>
                </a:tc>
                <a:tc>
                  <a:txBody>
                    <a:bodyPr/>
                    <a:lstStyle/>
                    <a:p>
                      <a:pPr algn="just">
                        <a:lnSpc>
                          <a:spcPct val="115000"/>
                        </a:lnSpc>
                        <a:spcAft>
                          <a:spcPts val="0"/>
                        </a:spcAft>
                      </a:pPr>
                      <a:r>
                        <a:rPr lang="es-ES" sz="1000">
                          <a:effectLst/>
                        </a:rPr>
                        <a:t>Contenidos conceptuales:</a:t>
                      </a:r>
                      <a:endParaRPr lang="es-MX" sz="1000">
                        <a:effectLst/>
                      </a:endParaRPr>
                    </a:p>
                    <a:p>
                      <a:pPr algn="just">
                        <a:lnSpc>
                          <a:spcPct val="115000"/>
                        </a:lnSpc>
                        <a:spcAft>
                          <a:spcPts val="0"/>
                        </a:spcAft>
                      </a:pPr>
                      <a:r>
                        <a:rPr lang="es-ES" sz="1000">
                          <a:effectLst/>
                        </a:rPr>
                        <a:t> </a:t>
                      </a:r>
                      <a:endParaRPr lang="es-MX" sz="1000">
                        <a:effectLst/>
                      </a:endParaRPr>
                    </a:p>
                    <a:p>
                      <a:pPr algn="just">
                        <a:lnSpc>
                          <a:spcPct val="115000"/>
                        </a:lnSpc>
                        <a:spcAft>
                          <a:spcPts val="0"/>
                        </a:spcAft>
                      </a:pPr>
                      <a:r>
                        <a:rPr lang="es-ES" sz="1000">
                          <a:effectLst/>
                        </a:rPr>
                        <a:t> </a:t>
                      </a:r>
                      <a:endParaRPr lang="es-MX" sz="1000">
                        <a:effectLst/>
                      </a:endParaRPr>
                    </a:p>
                    <a:p>
                      <a:pPr algn="just">
                        <a:lnSpc>
                          <a:spcPct val="115000"/>
                        </a:lnSpc>
                        <a:spcAft>
                          <a:spcPts val="0"/>
                        </a:spcAft>
                      </a:pPr>
                      <a:r>
                        <a:rPr lang="es-ES" sz="1000">
                          <a:effectLst/>
                        </a:rPr>
                        <a:t>Contenidos procedimentales:</a:t>
                      </a:r>
                      <a:endParaRPr lang="es-MX" sz="1000">
                        <a:effectLst/>
                      </a:endParaRPr>
                    </a:p>
                    <a:p>
                      <a:pPr algn="just">
                        <a:lnSpc>
                          <a:spcPct val="115000"/>
                        </a:lnSpc>
                        <a:spcAft>
                          <a:spcPts val="0"/>
                        </a:spcAft>
                      </a:pPr>
                      <a:r>
                        <a:rPr lang="es-ES" sz="1000">
                          <a:effectLst/>
                        </a:rPr>
                        <a:t> </a:t>
                      </a:r>
                      <a:endParaRPr lang="es-MX" sz="1000">
                        <a:effectLst/>
                      </a:endParaRPr>
                    </a:p>
                    <a:p>
                      <a:pPr algn="just">
                        <a:lnSpc>
                          <a:spcPct val="115000"/>
                        </a:lnSpc>
                        <a:spcAft>
                          <a:spcPts val="0"/>
                        </a:spcAft>
                      </a:pPr>
                      <a:r>
                        <a:rPr lang="es-ES" sz="1000">
                          <a:effectLst/>
                        </a:rPr>
                        <a:t> </a:t>
                      </a:r>
                      <a:endParaRPr lang="es-MX" sz="1000">
                        <a:effectLst/>
                      </a:endParaRPr>
                    </a:p>
                    <a:p>
                      <a:pPr>
                        <a:lnSpc>
                          <a:spcPct val="115000"/>
                        </a:lnSpc>
                        <a:spcAft>
                          <a:spcPts val="0"/>
                        </a:spcAft>
                      </a:pPr>
                      <a:r>
                        <a:rPr lang="es-ES" sz="1000">
                          <a:effectLst/>
                        </a:rPr>
                        <a:t>Contenidos actitudinales:</a:t>
                      </a:r>
                      <a:endParaRPr lang="es-MX" sz="1000">
                        <a:effectLst/>
                      </a:endParaRPr>
                    </a:p>
                    <a:p>
                      <a:pPr>
                        <a:lnSpc>
                          <a:spcPct val="115000"/>
                        </a:lnSpc>
                        <a:spcAft>
                          <a:spcPts val="0"/>
                        </a:spcAft>
                      </a:pPr>
                      <a:r>
                        <a:rPr lang="es-ES" sz="1000">
                          <a:effectLst/>
                        </a:rPr>
                        <a:t> </a:t>
                      </a:r>
                      <a:endParaRPr lang="es-MX" sz="1000">
                        <a:effectLst/>
                      </a:endParaRPr>
                    </a:p>
                    <a:p>
                      <a:pPr>
                        <a:lnSpc>
                          <a:spcPct val="115000"/>
                        </a:lnSpc>
                        <a:spcAft>
                          <a:spcPts val="0"/>
                        </a:spcAft>
                      </a:pPr>
                      <a:r>
                        <a:rPr lang="es-ES" sz="1000">
                          <a:effectLst/>
                        </a:rPr>
                        <a:t> </a:t>
                      </a:r>
                      <a:endParaRPr lang="es-MX" sz="1000">
                        <a:effectLst/>
                      </a:endParaRPr>
                    </a:p>
                    <a:p>
                      <a:pPr>
                        <a:lnSpc>
                          <a:spcPct val="115000"/>
                        </a:lnSpc>
                        <a:spcAft>
                          <a:spcPts val="0"/>
                        </a:spcAft>
                      </a:pPr>
                      <a:r>
                        <a:rPr lang="es-ES" sz="10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32045" marR="32045" marT="0" marB="0"/>
                </a:tc>
              </a:tr>
              <a:tr h="341203">
                <a:tc gridSpan="4">
                  <a:txBody>
                    <a:bodyPr/>
                    <a:lstStyle/>
                    <a:p>
                      <a:pPr>
                        <a:lnSpc>
                          <a:spcPct val="115000"/>
                        </a:lnSpc>
                        <a:spcAft>
                          <a:spcPts val="0"/>
                        </a:spcAft>
                      </a:pPr>
                      <a:r>
                        <a:rPr lang="es-ES" sz="1000" dirty="0">
                          <a:effectLst/>
                        </a:rPr>
                        <a:t> </a:t>
                      </a:r>
                      <a:endParaRPr lang="es-MX" sz="1000" dirty="0">
                        <a:effectLst/>
                      </a:endParaRPr>
                    </a:p>
                    <a:p>
                      <a:pPr>
                        <a:lnSpc>
                          <a:spcPct val="115000"/>
                        </a:lnSpc>
                        <a:spcAft>
                          <a:spcPts val="0"/>
                        </a:spcAft>
                      </a:pPr>
                      <a:r>
                        <a:rPr lang="es-ES" sz="1000" dirty="0">
                          <a:effectLst/>
                        </a:rPr>
                        <a:t>NOMBRE DEL  DEBATE:</a:t>
                      </a:r>
                      <a:endParaRPr lang="es-MX" sz="1000" dirty="0">
                        <a:effectLst/>
                      </a:endParaRPr>
                    </a:p>
                    <a:p>
                      <a:pPr>
                        <a:lnSpc>
                          <a:spcPct val="115000"/>
                        </a:lnSpc>
                        <a:spcAft>
                          <a:spcPts val="0"/>
                        </a:spcAft>
                      </a:pPr>
                      <a:r>
                        <a:rPr lang="es-ES" sz="10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32045" marR="32045" marT="0" marB="0"/>
                </a:tc>
                <a:tc hMerge="1">
                  <a:txBody>
                    <a:bodyPr/>
                    <a:lstStyle/>
                    <a:p>
                      <a:endParaRPr lang="es-MX"/>
                    </a:p>
                  </a:txBody>
                  <a:tcPr/>
                </a:tc>
                <a:tc hMerge="1">
                  <a:txBody>
                    <a:bodyPr/>
                    <a:lstStyle/>
                    <a:p>
                      <a:endParaRPr lang="es-MX"/>
                    </a:p>
                  </a:txBody>
                  <a:tcPr/>
                </a:tc>
                <a:tc hMerge="1">
                  <a:txBody>
                    <a:bodyPr/>
                    <a:lstStyle/>
                    <a:p>
                      <a:endParaRPr lang="es-MX"/>
                    </a:p>
                  </a:txBody>
                  <a:tcPr/>
                </a:tc>
              </a:tr>
              <a:tr h="454937">
                <a:tc gridSpan="2">
                  <a:txBody>
                    <a:bodyPr/>
                    <a:lstStyle/>
                    <a:p>
                      <a:pPr>
                        <a:lnSpc>
                          <a:spcPct val="115000"/>
                        </a:lnSpc>
                        <a:spcAft>
                          <a:spcPts val="0"/>
                        </a:spcAft>
                      </a:pPr>
                      <a:r>
                        <a:rPr lang="es-ES" sz="1000">
                          <a:effectLst/>
                        </a:rPr>
                        <a:t>Lectura o lecturas recomendadas:</a:t>
                      </a:r>
                      <a:endParaRPr lang="es-MX" sz="1000">
                        <a:effectLst/>
                      </a:endParaRPr>
                    </a:p>
                    <a:p>
                      <a:pPr>
                        <a:lnSpc>
                          <a:spcPct val="115000"/>
                        </a:lnSpc>
                        <a:spcAft>
                          <a:spcPts val="0"/>
                        </a:spcAft>
                      </a:pPr>
                      <a:r>
                        <a:rPr lang="es-ES" sz="1000">
                          <a:effectLst/>
                        </a:rPr>
                        <a:t> </a:t>
                      </a:r>
                      <a:endParaRPr lang="es-MX" sz="1000">
                        <a:effectLst/>
                      </a:endParaRPr>
                    </a:p>
                    <a:p>
                      <a:pPr>
                        <a:lnSpc>
                          <a:spcPct val="115000"/>
                        </a:lnSpc>
                        <a:spcAft>
                          <a:spcPts val="0"/>
                        </a:spcAft>
                      </a:pPr>
                      <a:r>
                        <a:rPr lang="es-ES" sz="1000">
                          <a:effectLst/>
                        </a:rPr>
                        <a:t> </a:t>
                      </a:r>
                      <a:endParaRPr lang="es-MX" sz="1000">
                        <a:effectLst/>
                      </a:endParaRPr>
                    </a:p>
                    <a:p>
                      <a:pPr>
                        <a:lnSpc>
                          <a:spcPct val="115000"/>
                        </a:lnSpc>
                        <a:spcAft>
                          <a:spcPts val="0"/>
                        </a:spcAft>
                      </a:pPr>
                      <a:r>
                        <a:rPr lang="es-ES" sz="10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32045" marR="32045" marT="0" marB="0"/>
                </a:tc>
                <a:tc hMerge="1">
                  <a:txBody>
                    <a:bodyPr/>
                    <a:lstStyle/>
                    <a:p>
                      <a:endParaRPr lang="es-MX"/>
                    </a:p>
                  </a:txBody>
                  <a:tcPr/>
                </a:tc>
                <a:tc gridSpan="2">
                  <a:txBody>
                    <a:bodyPr/>
                    <a:lstStyle/>
                    <a:p>
                      <a:pPr>
                        <a:lnSpc>
                          <a:spcPct val="115000"/>
                        </a:lnSpc>
                        <a:spcAft>
                          <a:spcPts val="0"/>
                        </a:spcAft>
                      </a:pPr>
                      <a:r>
                        <a:rPr lang="es-ES" sz="10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32045" marR="32045" marT="0" marB="0"/>
                </a:tc>
                <a:tc hMerge="1">
                  <a:txBody>
                    <a:bodyPr/>
                    <a:lstStyle/>
                    <a:p>
                      <a:endParaRPr lang="es-MX"/>
                    </a:p>
                  </a:txBody>
                  <a:tcPr/>
                </a:tc>
              </a:tr>
              <a:tr h="454937">
                <a:tc gridSpan="2">
                  <a:txBody>
                    <a:bodyPr/>
                    <a:lstStyle/>
                    <a:p>
                      <a:pPr>
                        <a:lnSpc>
                          <a:spcPct val="115000"/>
                        </a:lnSpc>
                        <a:spcAft>
                          <a:spcPts val="0"/>
                        </a:spcAft>
                      </a:pPr>
                      <a:r>
                        <a:rPr lang="es-ES" sz="1000">
                          <a:effectLst/>
                        </a:rPr>
                        <a:t>Pregunta detonante: </a:t>
                      </a:r>
                      <a:endParaRPr lang="es-MX" sz="1000">
                        <a:effectLst/>
                      </a:endParaRPr>
                    </a:p>
                    <a:p>
                      <a:pPr>
                        <a:lnSpc>
                          <a:spcPct val="115000"/>
                        </a:lnSpc>
                        <a:spcAft>
                          <a:spcPts val="0"/>
                        </a:spcAft>
                      </a:pPr>
                      <a:r>
                        <a:rPr lang="es-ES" sz="1000">
                          <a:effectLst/>
                        </a:rPr>
                        <a:t> </a:t>
                      </a:r>
                      <a:endParaRPr lang="es-MX" sz="1000">
                        <a:effectLst/>
                      </a:endParaRPr>
                    </a:p>
                    <a:p>
                      <a:pPr>
                        <a:lnSpc>
                          <a:spcPct val="115000"/>
                        </a:lnSpc>
                        <a:spcAft>
                          <a:spcPts val="0"/>
                        </a:spcAft>
                      </a:pPr>
                      <a:r>
                        <a:rPr lang="es-ES" sz="1000">
                          <a:effectLst/>
                        </a:rPr>
                        <a:t> </a:t>
                      </a:r>
                      <a:endParaRPr lang="es-MX" sz="1000">
                        <a:effectLst/>
                      </a:endParaRPr>
                    </a:p>
                    <a:p>
                      <a:pPr>
                        <a:lnSpc>
                          <a:spcPct val="115000"/>
                        </a:lnSpc>
                        <a:spcAft>
                          <a:spcPts val="0"/>
                        </a:spcAft>
                      </a:pPr>
                      <a:r>
                        <a:rPr lang="es-ES" sz="10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32045" marR="32045" marT="0" marB="0"/>
                </a:tc>
                <a:tc hMerge="1">
                  <a:txBody>
                    <a:bodyPr/>
                    <a:lstStyle/>
                    <a:p>
                      <a:endParaRPr lang="es-MX"/>
                    </a:p>
                  </a:txBody>
                  <a:tcPr/>
                </a:tc>
                <a:tc gridSpan="2">
                  <a:txBody>
                    <a:bodyPr/>
                    <a:lstStyle/>
                    <a:p>
                      <a:pPr>
                        <a:lnSpc>
                          <a:spcPct val="115000"/>
                        </a:lnSpc>
                        <a:spcAft>
                          <a:spcPts val="0"/>
                        </a:spcAft>
                      </a:pPr>
                      <a:r>
                        <a:rPr lang="es-ES" sz="10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32045" marR="32045" marT="0" marB="0"/>
                </a:tc>
                <a:tc hMerge="1">
                  <a:txBody>
                    <a:bodyPr/>
                    <a:lstStyle/>
                    <a:p>
                      <a:endParaRPr lang="es-MX"/>
                    </a:p>
                  </a:txBody>
                  <a:tcPr/>
                </a:tc>
              </a:tr>
              <a:tr h="341203">
                <a:tc gridSpan="2">
                  <a:txBody>
                    <a:bodyPr/>
                    <a:lstStyle/>
                    <a:p>
                      <a:pPr>
                        <a:lnSpc>
                          <a:spcPct val="115000"/>
                        </a:lnSpc>
                        <a:spcAft>
                          <a:spcPts val="0"/>
                        </a:spcAft>
                      </a:pPr>
                      <a:r>
                        <a:rPr lang="es-ES" sz="1000">
                          <a:effectLst/>
                        </a:rPr>
                        <a:t>Desarrollo del debate con preguntas claves </a:t>
                      </a:r>
                      <a:endParaRPr lang="es-MX" sz="1000">
                        <a:effectLst/>
                      </a:endParaRPr>
                    </a:p>
                    <a:p>
                      <a:pPr>
                        <a:lnSpc>
                          <a:spcPct val="115000"/>
                        </a:lnSpc>
                        <a:spcAft>
                          <a:spcPts val="0"/>
                        </a:spcAft>
                      </a:pPr>
                      <a:r>
                        <a:rPr lang="es-ES" sz="1000">
                          <a:effectLst/>
                        </a:rPr>
                        <a:t> </a:t>
                      </a:r>
                      <a:endParaRPr lang="es-MX" sz="1000">
                        <a:effectLst/>
                      </a:endParaRPr>
                    </a:p>
                    <a:p>
                      <a:pPr>
                        <a:lnSpc>
                          <a:spcPct val="115000"/>
                        </a:lnSpc>
                        <a:spcAft>
                          <a:spcPts val="0"/>
                        </a:spcAft>
                      </a:pPr>
                      <a:r>
                        <a:rPr lang="es-ES" sz="10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32045" marR="32045" marT="0" marB="0"/>
                </a:tc>
                <a:tc hMerge="1">
                  <a:txBody>
                    <a:bodyPr/>
                    <a:lstStyle/>
                    <a:p>
                      <a:endParaRPr lang="es-MX"/>
                    </a:p>
                  </a:txBody>
                  <a:tcPr/>
                </a:tc>
                <a:tc gridSpan="2">
                  <a:txBody>
                    <a:bodyPr/>
                    <a:lstStyle/>
                    <a:p>
                      <a:pPr>
                        <a:lnSpc>
                          <a:spcPct val="115000"/>
                        </a:lnSpc>
                        <a:spcAft>
                          <a:spcPts val="0"/>
                        </a:spcAft>
                      </a:pPr>
                      <a:r>
                        <a:rPr lang="es-ES" sz="10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32045" marR="32045" marT="0" marB="0"/>
                </a:tc>
                <a:tc hMerge="1">
                  <a:txBody>
                    <a:bodyPr/>
                    <a:lstStyle/>
                    <a:p>
                      <a:endParaRPr lang="es-MX"/>
                    </a:p>
                  </a:txBody>
                  <a:tcPr/>
                </a:tc>
              </a:tr>
              <a:tr h="454937">
                <a:tc gridSpan="2">
                  <a:txBody>
                    <a:bodyPr/>
                    <a:lstStyle/>
                    <a:p>
                      <a:pPr>
                        <a:lnSpc>
                          <a:spcPct val="115000"/>
                        </a:lnSpc>
                        <a:spcAft>
                          <a:spcPts val="0"/>
                        </a:spcAft>
                      </a:pPr>
                      <a:r>
                        <a:rPr lang="es-ES" sz="1000">
                          <a:effectLst/>
                        </a:rPr>
                        <a:t> </a:t>
                      </a:r>
                      <a:endParaRPr lang="es-MX" sz="1000">
                        <a:effectLst/>
                      </a:endParaRPr>
                    </a:p>
                    <a:p>
                      <a:pPr>
                        <a:lnSpc>
                          <a:spcPct val="115000"/>
                        </a:lnSpc>
                        <a:spcAft>
                          <a:spcPts val="0"/>
                        </a:spcAft>
                      </a:pPr>
                      <a:r>
                        <a:rPr lang="es-ES" sz="1000">
                          <a:effectLst/>
                        </a:rPr>
                        <a:t>Relacionarlos con hechos actuales para comprenderlo mejor</a:t>
                      </a:r>
                      <a:endParaRPr lang="es-MX" sz="1000">
                        <a:effectLst/>
                      </a:endParaRPr>
                    </a:p>
                    <a:p>
                      <a:pPr>
                        <a:lnSpc>
                          <a:spcPct val="115000"/>
                        </a:lnSpc>
                        <a:spcAft>
                          <a:spcPts val="0"/>
                        </a:spcAft>
                      </a:pPr>
                      <a:r>
                        <a:rPr lang="es-ES" sz="10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32045" marR="32045" marT="0" marB="0"/>
                </a:tc>
                <a:tc hMerge="1">
                  <a:txBody>
                    <a:bodyPr/>
                    <a:lstStyle/>
                    <a:p>
                      <a:endParaRPr lang="es-MX"/>
                    </a:p>
                  </a:txBody>
                  <a:tcPr/>
                </a:tc>
                <a:tc gridSpan="2">
                  <a:txBody>
                    <a:bodyPr/>
                    <a:lstStyle/>
                    <a:p>
                      <a:pPr>
                        <a:lnSpc>
                          <a:spcPct val="115000"/>
                        </a:lnSpc>
                        <a:spcAft>
                          <a:spcPts val="0"/>
                        </a:spcAft>
                      </a:pPr>
                      <a:r>
                        <a:rPr lang="es-ES" sz="10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32045" marR="32045" marT="0" marB="0"/>
                </a:tc>
                <a:tc hMerge="1">
                  <a:txBody>
                    <a:bodyPr/>
                    <a:lstStyle/>
                    <a:p>
                      <a:endParaRPr lang="es-MX"/>
                    </a:p>
                  </a:txBody>
                  <a:tcPr/>
                </a:tc>
              </a:tr>
              <a:tr h="237508">
                <a:tc gridSpan="2">
                  <a:txBody>
                    <a:bodyPr/>
                    <a:lstStyle/>
                    <a:p>
                      <a:pPr>
                        <a:lnSpc>
                          <a:spcPct val="115000"/>
                        </a:lnSpc>
                        <a:spcAft>
                          <a:spcPts val="0"/>
                        </a:spcAft>
                      </a:pPr>
                      <a:r>
                        <a:rPr lang="es-ES" sz="1000">
                          <a:effectLst/>
                        </a:rPr>
                        <a:t>Conclusiones: </a:t>
                      </a:r>
                      <a:endParaRPr lang="es-MX" sz="1000">
                        <a:effectLst/>
                      </a:endParaRPr>
                    </a:p>
                    <a:p>
                      <a:pPr>
                        <a:lnSpc>
                          <a:spcPct val="115000"/>
                        </a:lnSpc>
                        <a:spcAft>
                          <a:spcPts val="0"/>
                        </a:spcAft>
                      </a:pPr>
                      <a:r>
                        <a:rPr lang="es-ES" sz="10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32045" marR="32045" marT="0" marB="0"/>
                </a:tc>
                <a:tc hMerge="1">
                  <a:txBody>
                    <a:bodyPr/>
                    <a:lstStyle/>
                    <a:p>
                      <a:endParaRPr lang="es-MX"/>
                    </a:p>
                  </a:txBody>
                  <a:tcPr/>
                </a:tc>
                <a:tc gridSpan="2">
                  <a:txBody>
                    <a:bodyPr/>
                    <a:lstStyle/>
                    <a:p>
                      <a:pPr>
                        <a:lnSpc>
                          <a:spcPct val="115000"/>
                        </a:lnSpc>
                        <a:spcAft>
                          <a:spcPts val="0"/>
                        </a:spcAft>
                      </a:pPr>
                      <a:r>
                        <a:rPr lang="es-ES" sz="10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32045" marR="32045" marT="0" marB="0"/>
                </a:tc>
                <a:tc hMerge="1">
                  <a:txBody>
                    <a:bodyPr/>
                    <a:lstStyle/>
                    <a:p>
                      <a:endParaRPr lang="es-MX"/>
                    </a:p>
                  </a:txBody>
                  <a:tcPr/>
                </a:tc>
              </a:tr>
              <a:tr h="341203">
                <a:tc gridSpan="2">
                  <a:txBody>
                    <a:bodyPr/>
                    <a:lstStyle/>
                    <a:p>
                      <a:pPr>
                        <a:lnSpc>
                          <a:spcPct val="115000"/>
                        </a:lnSpc>
                        <a:spcAft>
                          <a:spcPts val="0"/>
                        </a:spcAft>
                      </a:pPr>
                      <a:r>
                        <a:rPr lang="es-ES" sz="1000">
                          <a:effectLst/>
                        </a:rPr>
                        <a:t>Evaluaciòn:</a:t>
                      </a:r>
                      <a:endParaRPr lang="es-MX" sz="1000">
                        <a:effectLst/>
                      </a:endParaRPr>
                    </a:p>
                    <a:p>
                      <a:pPr>
                        <a:lnSpc>
                          <a:spcPct val="115000"/>
                        </a:lnSpc>
                        <a:spcAft>
                          <a:spcPts val="0"/>
                        </a:spcAft>
                      </a:pPr>
                      <a:r>
                        <a:rPr lang="es-ES" sz="1000">
                          <a:effectLst/>
                        </a:rPr>
                        <a:t> </a:t>
                      </a:r>
                      <a:endParaRPr lang="es-MX" sz="1000">
                        <a:effectLst/>
                      </a:endParaRPr>
                    </a:p>
                    <a:p>
                      <a:pPr>
                        <a:lnSpc>
                          <a:spcPct val="115000"/>
                        </a:lnSpc>
                        <a:spcAft>
                          <a:spcPts val="0"/>
                        </a:spcAft>
                      </a:pPr>
                      <a:r>
                        <a:rPr lang="es-ES" sz="10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32045" marR="32045" marT="0" marB="0"/>
                </a:tc>
                <a:tc hMerge="1">
                  <a:txBody>
                    <a:bodyPr/>
                    <a:lstStyle/>
                    <a:p>
                      <a:endParaRPr lang="es-MX"/>
                    </a:p>
                  </a:txBody>
                  <a:tcPr/>
                </a:tc>
                <a:tc gridSpan="2">
                  <a:txBody>
                    <a:bodyPr/>
                    <a:lstStyle/>
                    <a:p>
                      <a:pPr>
                        <a:lnSpc>
                          <a:spcPct val="115000"/>
                        </a:lnSpc>
                        <a:spcAft>
                          <a:spcPts val="0"/>
                        </a:spcAft>
                      </a:pPr>
                      <a:r>
                        <a:rPr lang="es-ES" sz="1000" dirty="0">
                          <a:effectLst/>
                        </a:rPr>
                        <a:t> </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045" marR="32045" marT="0" marB="0"/>
                </a:tc>
                <a:tc hMerge="1">
                  <a:txBody>
                    <a:bodyPr/>
                    <a:lstStyle/>
                    <a:p>
                      <a:endParaRPr lang="es-MX"/>
                    </a:p>
                  </a:txBody>
                  <a:tcPr/>
                </a:tc>
              </a:tr>
            </a:tbl>
          </a:graphicData>
        </a:graphic>
      </p:graphicFrame>
    </p:spTree>
    <p:extLst>
      <p:ext uri="{BB962C8B-B14F-4D97-AF65-F5344CB8AC3E}">
        <p14:creationId xmlns:p14="http://schemas.microsoft.com/office/powerpoint/2010/main" xmlns="" val="38452609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xmlns="" val="2439167404"/>
              </p:ext>
            </p:extLst>
          </p:nvPr>
        </p:nvGraphicFramePr>
        <p:xfrm>
          <a:off x="1231900" y="50801"/>
          <a:ext cx="8763000" cy="6759033"/>
        </p:xfrm>
        <a:graphic>
          <a:graphicData uri="http://schemas.openxmlformats.org/drawingml/2006/table">
            <a:tbl>
              <a:tblPr firstRow="1" firstCol="1" bandRow="1">
                <a:tableStyleId>{5C22544A-7EE6-4342-B048-85BDC9FD1C3A}</a:tableStyleId>
              </a:tblPr>
              <a:tblGrid>
                <a:gridCol w="4381008"/>
                <a:gridCol w="4381992"/>
              </a:tblGrid>
              <a:tr h="178208">
                <a:tc gridSpan="2">
                  <a:txBody>
                    <a:bodyPr/>
                    <a:lstStyle/>
                    <a:p>
                      <a:pPr algn="ctr">
                        <a:spcAft>
                          <a:spcPts val="0"/>
                        </a:spcAft>
                      </a:pPr>
                      <a:r>
                        <a:rPr lang="es-MX" sz="1200">
                          <a:effectLst/>
                        </a:rPr>
                        <a:t>Datos de identificación</a:t>
                      </a:r>
                      <a:endParaRPr lang="es-MX" sz="1200">
                        <a:effectLst/>
                        <a:latin typeface="Calibri" panose="020F0502020204030204" pitchFamily="34" charset="0"/>
                        <a:cs typeface="Times New Roman" panose="02020603050405020304" pitchFamily="18" charset="0"/>
                      </a:endParaRPr>
                    </a:p>
                  </a:txBody>
                  <a:tcPr marL="33798" marR="33798" marT="0" marB="0" anchor="ctr"/>
                </a:tc>
                <a:tc hMerge="1">
                  <a:txBody>
                    <a:bodyPr/>
                    <a:lstStyle/>
                    <a:p>
                      <a:endParaRPr lang="es-MX"/>
                    </a:p>
                  </a:txBody>
                  <a:tcPr/>
                </a:tc>
              </a:tr>
              <a:tr h="202620">
                <a:tc>
                  <a:txBody>
                    <a:bodyPr/>
                    <a:lstStyle/>
                    <a:p>
                      <a:pPr algn="just">
                        <a:lnSpc>
                          <a:spcPct val="115000"/>
                        </a:lnSpc>
                        <a:spcAft>
                          <a:spcPts val="1000"/>
                        </a:spcAft>
                      </a:pPr>
                      <a:r>
                        <a:rPr lang="es-MX" sz="1200">
                          <a:effectLst/>
                        </a:rPr>
                        <a:t>Asignatura</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798" marR="33798" marT="0" marB="0"/>
                </a:tc>
                <a:tc>
                  <a:txBody>
                    <a:bodyPr/>
                    <a:lstStyle/>
                    <a:p>
                      <a:pPr algn="just">
                        <a:lnSpc>
                          <a:spcPct val="115000"/>
                        </a:lnSpc>
                        <a:spcAft>
                          <a:spcPts val="1000"/>
                        </a:spcAft>
                      </a:pPr>
                      <a:r>
                        <a:rPr lang="es-MX" sz="1200">
                          <a:effectLst/>
                        </a:rPr>
                        <a:t>Unidad</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798" marR="33798" marT="0" marB="0"/>
                </a:tc>
              </a:tr>
              <a:tr h="202620">
                <a:tc>
                  <a:txBody>
                    <a:bodyPr/>
                    <a:lstStyle/>
                    <a:p>
                      <a:pPr algn="just">
                        <a:lnSpc>
                          <a:spcPct val="115000"/>
                        </a:lnSpc>
                        <a:spcAft>
                          <a:spcPts val="1000"/>
                        </a:spcAft>
                      </a:pPr>
                      <a:r>
                        <a:rPr lang="es-MX" sz="1200">
                          <a:effectLst/>
                        </a:rPr>
                        <a:t>Autor</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798" marR="33798" marT="0" marB="0"/>
                </a:tc>
                <a:tc>
                  <a:txBody>
                    <a:bodyPr/>
                    <a:lstStyle/>
                    <a:p>
                      <a:pPr algn="just">
                        <a:lnSpc>
                          <a:spcPct val="115000"/>
                        </a:lnSpc>
                        <a:spcAft>
                          <a:spcPts val="1000"/>
                        </a:spcAft>
                      </a:pPr>
                      <a:r>
                        <a:rPr lang="es-MX" sz="1200">
                          <a:effectLst/>
                        </a:rPr>
                        <a:t>Colegio</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798" marR="33798" marT="0" marB="0"/>
                </a:tc>
              </a:tr>
              <a:tr h="202620">
                <a:tc>
                  <a:txBody>
                    <a:bodyPr/>
                    <a:lstStyle/>
                    <a:p>
                      <a:pPr algn="just">
                        <a:lnSpc>
                          <a:spcPct val="115000"/>
                        </a:lnSpc>
                        <a:spcAft>
                          <a:spcPts val="1000"/>
                        </a:spcAft>
                      </a:pPr>
                      <a:r>
                        <a:rPr lang="es-MX" sz="1200">
                          <a:effectLst/>
                        </a:rPr>
                        <a:t>Plantel</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798" marR="33798" marT="0" marB="0"/>
                </a:tc>
                <a:tc>
                  <a:txBody>
                    <a:bodyPr/>
                    <a:lstStyle/>
                    <a:p>
                      <a:pPr algn="just">
                        <a:lnSpc>
                          <a:spcPct val="115000"/>
                        </a:lnSpc>
                        <a:spcAft>
                          <a:spcPts val="1000"/>
                        </a:spcAft>
                      </a:pPr>
                      <a:r>
                        <a:rPr lang="es-MX" sz="1200">
                          <a:effectLst/>
                        </a:rPr>
                        <a:t>Turno</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798" marR="33798" marT="0" marB="0"/>
                </a:tc>
              </a:tr>
              <a:tr h="202620">
                <a:tc>
                  <a:txBody>
                    <a:bodyPr/>
                    <a:lstStyle/>
                    <a:p>
                      <a:pPr algn="just">
                        <a:lnSpc>
                          <a:spcPct val="115000"/>
                        </a:lnSpc>
                        <a:spcAft>
                          <a:spcPts val="1000"/>
                        </a:spcAft>
                      </a:pPr>
                      <a:r>
                        <a:rPr lang="es-MX" sz="1200">
                          <a:effectLst/>
                        </a:rPr>
                        <a:t>Número de sesión</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798" marR="33798" marT="0" marB="0"/>
                </a:tc>
                <a:tc>
                  <a:txBody>
                    <a:bodyPr/>
                    <a:lstStyle/>
                    <a:p>
                      <a:pPr algn="just">
                        <a:lnSpc>
                          <a:spcPct val="115000"/>
                        </a:lnSpc>
                        <a:spcAft>
                          <a:spcPts val="1000"/>
                        </a:spcAft>
                      </a:pPr>
                      <a:r>
                        <a:rPr lang="es-MX" sz="1200">
                          <a:effectLst/>
                        </a:rPr>
                        <a:t> </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798" marR="33798" marT="0" marB="0"/>
                </a:tc>
              </a:tr>
              <a:tr h="202620">
                <a:tc gridSpan="2">
                  <a:txBody>
                    <a:bodyPr/>
                    <a:lstStyle/>
                    <a:p>
                      <a:pPr algn="ctr">
                        <a:lnSpc>
                          <a:spcPct val="115000"/>
                        </a:lnSpc>
                        <a:spcAft>
                          <a:spcPts val="1000"/>
                        </a:spcAft>
                      </a:pPr>
                      <a:r>
                        <a:rPr lang="es-MX" sz="1200">
                          <a:effectLst/>
                        </a:rPr>
                        <a:t>Descripción y análisis</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798" marR="33798" marT="0" marB="0" anchor="ctr"/>
                </a:tc>
                <a:tc hMerge="1">
                  <a:txBody>
                    <a:bodyPr/>
                    <a:lstStyle/>
                    <a:p>
                      <a:endParaRPr lang="es-MX"/>
                    </a:p>
                  </a:txBody>
                  <a:tcPr/>
                </a:tc>
              </a:tr>
              <a:tr h="202620">
                <a:tc>
                  <a:txBody>
                    <a:bodyPr/>
                    <a:lstStyle/>
                    <a:p>
                      <a:pPr algn="just">
                        <a:lnSpc>
                          <a:spcPct val="115000"/>
                        </a:lnSpc>
                        <a:spcAft>
                          <a:spcPts val="1000"/>
                        </a:spcAft>
                      </a:pPr>
                      <a:r>
                        <a:rPr lang="es-MX" sz="1200">
                          <a:effectLst/>
                        </a:rPr>
                        <a:t>Objetivo (unidad):</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798" marR="33798" marT="0" marB="0"/>
                </a:tc>
                <a:tc>
                  <a:txBody>
                    <a:bodyPr/>
                    <a:lstStyle/>
                    <a:p>
                      <a:pPr algn="just">
                        <a:lnSpc>
                          <a:spcPct val="115000"/>
                        </a:lnSpc>
                        <a:spcAft>
                          <a:spcPts val="1000"/>
                        </a:spcAft>
                      </a:pPr>
                      <a:r>
                        <a:rPr lang="es-MX" sz="1200">
                          <a:effectLst/>
                        </a:rPr>
                        <a:t> </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798" marR="33798" marT="0" marB="0"/>
                </a:tc>
              </a:tr>
              <a:tr h="405240">
                <a:tc>
                  <a:txBody>
                    <a:bodyPr/>
                    <a:lstStyle/>
                    <a:p>
                      <a:pPr algn="just">
                        <a:lnSpc>
                          <a:spcPct val="115000"/>
                        </a:lnSpc>
                        <a:spcAft>
                          <a:spcPts val="1000"/>
                        </a:spcAft>
                      </a:pPr>
                      <a:r>
                        <a:rPr lang="es-MX" sz="1200">
                          <a:effectLst/>
                        </a:rPr>
                        <a:t>Contenidos del programa revisados durante la sesión (conceptuales, procedimentales y actitudinales)</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798" marR="33798" marT="0" marB="0"/>
                </a:tc>
                <a:tc>
                  <a:txBody>
                    <a:bodyPr/>
                    <a:lstStyle/>
                    <a:p>
                      <a:pPr algn="just">
                        <a:lnSpc>
                          <a:spcPct val="115000"/>
                        </a:lnSpc>
                        <a:spcAft>
                          <a:spcPts val="1000"/>
                        </a:spcAft>
                      </a:pPr>
                      <a:r>
                        <a:rPr lang="es-MX" sz="1200">
                          <a:effectLst/>
                        </a:rPr>
                        <a:t> </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798" marR="33798" marT="0" marB="0"/>
                </a:tc>
              </a:tr>
              <a:tr h="405240">
                <a:tc>
                  <a:txBody>
                    <a:bodyPr/>
                    <a:lstStyle/>
                    <a:p>
                      <a:pPr>
                        <a:lnSpc>
                          <a:spcPct val="115000"/>
                        </a:lnSpc>
                        <a:spcAft>
                          <a:spcPts val="1000"/>
                        </a:spcAft>
                      </a:pPr>
                      <a:r>
                        <a:rPr lang="es-MX" sz="1200">
                          <a:effectLst/>
                        </a:rPr>
                        <a:t>Descripción de las actividades desarrolladas durante la sesión (en el aula/laboratorio y fuera del aula)</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798" marR="33798" marT="0" marB="0"/>
                </a:tc>
                <a:tc>
                  <a:txBody>
                    <a:bodyPr/>
                    <a:lstStyle/>
                    <a:p>
                      <a:pPr algn="just">
                        <a:lnSpc>
                          <a:spcPct val="115000"/>
                        </a:lnSpc>
                        <a:spcAft>
                          <a:spcPts val="1000"/>
                        </a:spcAft>
                      </a:pPr>
                      <a:r>
                        <a:rPr lang="es-MX" sz="1200">
                          <a:effectLst/>
                        </a:rPr>
                        <a:t> </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798" marR="33798" marT="0" marB="0"/>
                </a:tc>
              </a:tr>
              <a:tr h="405240">
                <a:tc>
                  <a:txBody>
                    <a:bodyPr/>
                    <a:lstStyle/>
                    <a:p>
                      <a:pPr>
                        <a:lnSpc>
                          <a:spcPct val="115000"/>
                        </a:lnSpc>
                        <a:spcAft>
                          <a:spcPts val="1000"/>
                        </a:spcAft>
                      </a:pPr>
                      <a:r>
                        <a:rPr lang="es-MX" sz="1200">
                          <a:effectLst/>
                        </a:rPr>
                        <a:t>Materiales utilizados (convencionales, en forma electrónica o en línea) Anexar alguna muestra</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798" marR="33798" marT="0" marB="0"/>
                </a:tc>
                <a:tc>
                  <a:txBody>
                    <a:bodyPr/>
                    <a:lstStyle/>
                    <a:p>
                      <a:pPr algn="just">
                        <a:lnSpc>
                          <a:spcPct val="115000"/>
                        </a:lnSpc>
                        <a:spcAft>
                          <a:spcPts val="1000"/>
                        </a:spcAft>
                      </a:pPr>
                      <a:r>
                        <a:rPr lang="es-MX" sz="1200" dirty="0">
                          <a:effectLst/>
                        </a:rPr>
                        <a:t> </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798" marR="33798" marT="0" marB="0"/>
                </a:tc>
              </a:tr>
              <a:tr h="712834">
                <a:tc>
                  <a:txBody>
                    <a:bodyPr/>
                    <a:lstStyle/>
                    <a:p>
                      <a:pPr>
                        <a:spcAft>
                          <a:spcPts val="0"/>
                        </a:spcAft>
                      </a:pPr>
                      <a:r>
                        <a:rPr lang="es-MX" sz="1200">
                          <a:effectLst/>
                        </a:rPr>
                        <a:t>Evaluación: </a:t>
                      </a:r>
                    </a:p>
                    <a:p>
                      <a:pPr>
                        <a:spcAft>
                          <a:spcPts val="0"/>
                        </a:spcAft>
                      </a:pPr>
                      <a:r>
                        <a:rPr lang="es-MX" sz="1200">
                          <a:effectLst/>
                        </a:rPr>
                        <a:t>Instrumentos empleados (hojas de registro, tablas de cotejo, escalas, rúbricas, exámenes, ejercicios, etc.) Anexar algunas muestras representativas.</a:t>
                      </a:r>
                      <a:endParaRPr lang="es-MX" sz="1200">
                        <a:effectLst/>
                        <a:latin typeface="Calibri" panose="020F0502020204030204" pitchFamily="34" charset="0"/>
                        <a:cs typeface="Times New Roman" panose="02020603050405020304" pitchFamily="18" charset="0"/>
                      </a:endParaRPr>
                    </a:p>
                  </a:txBody>
                  <a:tcPr marL="33798" marR="33798" marT="0" marB="0"/>
                </a:tc>
                <a:tc>
                  <a:txBody>
                    <a:bodyPr/>
                    <a:lstStyle/>
                    <a:p>
                      <a:pPr algn="just">
                        <a:lnSpc>
                          <a:spcPct val="115000"/>
                        </a:lnSpc>
                        <a:spcAft>
                          <a:spcPts val="1000"/>
                        </a:spcAft>
                      </a:pPr>
                      <a:r>
                        <a:rPr lang="es-MX" sz="1200">
                          <a:effectLst/>
                        </a:rPr>
                        <a:t> </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798" marR="33798" marT="0" marB="0"/>
                </a:tc>
              </a:tr>
              <a:tr h="405240">
                <a:tc>
                  <a:txBody>
                    <a:bodyPr/>
                    <a:lstStyle/>
                    <a:p>
                      <a:pPr>
                        <a:lnSpc>
                          <a:spcPct val="115000"/>
                        </a:lnSpc>
                        <a:spcAft>
                          <a:spcPts val="1000"/>
                        </a:spcAft>
                      </a:pPr>
                      <a:r>
                        <a:rPr lang="es-MX" sz="1200">
                          <a:effectLst/>
                        </a:rPr>
                        <a:t>Descripción de procedimientos desarrollados para realimentar los aprendizajes.</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798" marR="33798" marT="0" marB="0"/>
                </a:tc>
                <a:tc>
                  <a:txBody>
                    <a:bodyPr/>
                    <a:lstStyle/>
                    <a:p>
                      <a:pPr algn="just">
                        <a:lnSpc>
                          <a:spcPct val="115000"/>
                        </a:lnSpc>
                        <a:spcAft>
                          <a:spcPts val="1000"/>
                        </a:spcAft>
                      </a:pPr>
                      <a:r>
                        <a:rPr lang="es-MX" sz="1200">
                          <a:effectLst/>
                        </a:rPr>
                        <a:t> </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798" marR="33798" marT="0" marB="0"/>
                </a:tc>
              </a:tr>
              <a:tr h="607860">
                <a:tc>
                  <a:txBody>
                    <a:bodyPr/>
                    <a:lstStyle/>
                    <a:p>
                      <a:pPr>
                        <a:lnSpc>
                          <a:spcPct val="115000"/>
                        </a:lnSpc>
                        <a:spcAft>
                          <a:spcPts val="1000"/>
                        </a:spcAft>
                      </a:pPr>
                      <a:r>
                        <a:rPr lang="es-MX" sz="1200">
                          <a:effectLst/>
                        </a:rPr>
                        <a:t>Productos de aprendizaje (Trabajos escritos, ejercicios resueltos, prácticas, blogs, wikis, etc.) Anexar algunas muestras representativas.</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798" marR="33798" marT="0" marB="0"/>
                </a:tc>
                <a:tc>
                  <a:txBody>
                    <a:bodyPr/>
                    <a:lstStyle/>
                    <a:p>
                      <a:pPr algn="just">
                        <a:lnSpc>
                          <a:spcPct val="115000"/>
                        </a:lnSpc>
                        <a:spcAft>
                          <a:spcPts val="1000"/>
                        </a:spcAft>
                      </a:pPr>
                      <a:r>
                        <a:rPr lang="es-MX" sz="1200">
                          <a:effectLst/>
                        </a:rPr>
                        <a:t> </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798" marR="33798" marT="0" marB="0"/>
                </a:tc>
              </a:tr>
              <a:tr h="202620">
                <a:tc>
                  <a:txBody>
                    <a:bodyPr/>
                    <a:lstStyle/>
                    <a:p>
                      <a:pPr>
                        <a:lnSpc>
                          <a:spcPct val="115000"/>
                        </a:lnSpc>
                        <a:spcAft>
                          <a:spcPts val="1000"/>
                        </a:spcAft>
                      </a:pPr>
                      <a:r>
                        <a:rPr lang="es-MX" sz="1200">
                          <a:effectLst/>
                        </a:rPr>
                        <a:t>Análisis de los aprendizajes alcanzados.</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798" marR="33798" marT="0" marB="0"/>
                </a:tc>
                <a:tc>
                  <a:txBody>
                    <a:bodyPr/>
                    <a:lstStyle/>
                    <a:p>
                      <a:pPr algn="just">
                        <a:lnSpc>
                          <a:spcPct val="115000"/>
                        </a:lnSpc>
                        <a:spcAft>
                          <a:spcPts val="1000"/>
                        </a:spcAft>
                      </a:pPr>
                      <a:r>
                        <a:rPr lang="es-MX" sz="1200">
                          <a:effectLst/>
                        </a:rPr>
                        <a:t> </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798" marR="33798" marT="0" marB="0"/>
                </a:tc>
              </a:tr>
              <a:tr h="852570">
                <a:tc>
                  <a:txBody>
                    <a:bodyPr/>
                    <a:lstStyle/>
                    <a:p>
                      <a:pPr>
                        <a:lnSpc>
                          <a:spcPct val="115000"/>
                        </a:lnSpc>
                        <a:spcAft>
                          <a:spcPts val="1000"/>
                        </a:spcAft>
                      </a:pPr>
                      <a:r>
                        <a:rPr lang="es-MX" sz="1200">
                          <a:effectLst/>
                        </a:rPr>
                        <a:t>Evaluación de la actividad docente: </a:t>
                      </a:r>
                    </a:p>
                    <a:p>
                      <a:pPr>
                        <a:lnSpc>
                          <a:spcPct val="115000"/>
                        </a:lnSpc>
                        <a:spcAft>
                          <a:spcPts val="1000"/>
                        </a:spcAft>
                      </a:pPr>
                      <a:r>
                        <a:rPr lang="es-MX" sz="1200">
                          <a:effectLst/>
                        </a:rPr>
                        <a:t>Antes de la sesión</a:t>
                      </a:r>
                    </a:p>
                    <a:p>
                      <a:pPr>
                        <a:lnSpc>
                          <a:spcPct val="115000"/>
                        </a:lnSpc>
                        <a:spcAft>
                          <a:spcPts val="1000"/>
                        </a:spcAft>
                      </a:pPr>
                      <a:r>
                        <a:rPr lang="es-MX" sz="1200">
                          <a:effectLst/>
                        </a:rPr>
                        <a:t> </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798" marR="33798" marT="0" marB="0"/>
                </a:tc>
                <a:tc>
                  <a:txBody>
                    <a:bodyPr/>
                    <a:lstStyle/>
                    <a:p>
                      <a:pPr algn="just">
                        <a:lnSpc>
                          <a:spcPct val="115000"/>
                        </a:lnSpc>
                        <a:spcAft>
                          <a:spcPts val="1000"/>
                        </a:spcAft>
                      </a:pPr>
                      <a:r>
                        <a:rPr lang="es-MX" sz="1200">
                          <a:effectLst/>
                        </a:rPr>
                        <a:t>Se requiere información actualizada sobre algún contenido</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798" marR="33798" marT="0" marB="0"/>
                </a:tc>
              </a:tr>
              <a:tr h="774535">
                <a:tc>
                  <a:txBody>
                    <a:bodyPr/>
                    <a:lstStyle/>
                    <a:p>
                      <a:pPr>
                        <a:lnSpc>
                          <a:spcPct val="115000"/>
                        </a:lnSpc>
                        <a:spcAft>
                          <a:spcPts val="1000"/>
                        </a:spcAft>
                      </a:pPr>
                      <a:r>
                        <a:rPr lang="es-MX" sz="1200">
                          <a:effectLst/>
                        </a:rPr>
                        <a:t>Durante la clase: </a:t>
                      </a:r>
                    </a:p>
                    <a:p>
                      <a:pPr>
                        <a:lnSpc>
                          <a:spcPct val="115000"/>
                        </a:lnSpc>
                        <a:spcAft>
                          <a:spcPts val="1000"/>
                        </a:spcAft>
                      </a:pPr>
                      <a:r>
                        <a:rPr lang="es-MX" sz="1200">
                          <a:effectLst/>
                        </a:rPr>
                        <a:t> </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798" marR="33798" marT="0" marB="0"/>
                </a:tc>
                <a:tc>
                  <a:txBody>
                    <a:bodyPr/>
                    <a:lstStyle/>
                    <a:p>
                      <a:pPr algn="just">
                        <a:lnSpc>
                          <a:spcPct val="115000"/>
                        </a:lnSpc>
                        <a:spcAft>
                          <a:spcPts val="1000"/>
                        </a:spcAft>
                      </a:pPr>
                      <a:r>
                        <a:rPr lang="es-MX" sz="1200">
                          <a:effectLst/>
                        </a:rPr>
                        <a:t>Postura teórica del docente respecto al tema. Incorporación de ejemplos de situaciones reales cercanas a los alumnos</a:t>
                      </a:r>
                    </a:p>
                    <a:p>
                      <a:pPr algn="just">
                        <a:lnSpc>
                          <a:spcPct val="115000"/>
                        </a:lnSpc>
                        <a:spcAft>
                          <a:spcPts val="1000"/>
                        </a:spcAft>
                      </a:pPr>
                      <a:r>
                        <a:rPr lang="es-MX" sz="1200">
                          <a:effectLst/>
                        </a:rPr>
                        <a:t>Acciones para promover la aplicación de lo aprendido</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798" marR="33798" marT="0" marB="0"/>
                </a:tc>
              </a:tr>
              <a:tr h="527595">
                <a:tc>
                  <a:txBody>
                    <a:bodyPr/>
                    <a:lstStyle/>
                    <a:p>
                      <a:pPr>
                        <a:lnSpc>
                          <a:spcPct val="115000"/>
                        </a:lnSpc>
                        <a:spcAft>
                          <a:spcPts val="1000"/>
                        </a:spcAft>
                      </a:pPr>
                      <a:r>
                        <a:rPr lang="es-MX" sz="1200">
                          <a:effectLst/>
                        </a:rPr>
                        <a:t>Posterior a la clase: </a:t>
                      </a:r>
                    </a:p>
                    <a:p>
                      <a:pPr>
                        <a:lnSpc>
                          <a:spcPct val="115000"/>
                        </a:lnSpc>
                        <a:spcAft>
                          <a:spcPts val="1000"/>
                        </a:spcAft>
                      </a:pPr>
                      <a:r>
                        <a:rPr lang="es-MX" sz="1200">
                          <a:effectLst/>
                        </a:rPr>
                        <a:t> </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798" marR="33798" marT="0" marB="0"/>
                </a:tc>
                <a:tc>
                  <a:txBody>
                    <a:bodyPr/>
                    <a:lstStyle/>
                    <a:p>
                      <a:pPr algn="just">
                        <a:lnSpc>
                          <a:spcPct val="115000"/>
                        </a:lnSpc>
                        <a:spcAft>
                          <a:spcPts val="1000"/>
                        </a:spcAft>
                      </a:pPr>
                      <a:r>
                        <a:rPr lang="es-MX" sz="1200" dirty="0">
                          <a:effectLst/>
                        </a:rPr>
                        <a:t>Acciones para despertar el interés de los alumnos</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798" marR="33798" marT="0" marB="0"/>
                </a:tc>
              </a:tr>
            </a:tbl>
          </a:graphicData>
        </a:graphic>
      </p:graphicFrame>
    </p:spTree>
    <p:extLst>
      <p:ext uri="{BB962C8B-B14F-4D97-AF65-F5344CB8AC3E}">
        <p14:creationId xmlns:p14="http://schemas.microsoft.com/office/powerpoint/2010/main" xmlns="" val="1753324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4" name="Marcador de contenido 3" descr="C:\Users\Ernesto Sánchez\AppData\Local\Microsoft\Windows\INetCacheContent.Word\Anexo 5.1 Organizador.jpg"/>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25296" y="1901952"/>
            <a:ext cx="8503920" cy="4718304"/>
          </a:xfrm>
          <a:prstGeom prst="rect">
            <a:avLst/>
          </a:prstGeom>
          <a:noFill/>
          <a:ln>
            <a:noFill/>
          </a:ln>
        </p:spPr>
      </p:pic>
    </p:spTree>
    <p:extLst>
      <p:ext uri="{BB962C8B-B14F-4D97-AF65-F5344CB8AC3E}">
        <p14:creationId xmlns:p14="http://schemas.microsoft.com/office/powerpoint/2010/main" xmlns="" val="32457190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2946400" y="1601788"/>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9" name="Imagen 8"/>
          <p:cNvPicPr>
            <a:picLocks noChangeAspect="1"/>
          </p:cNvPicPr>
          <p:nvPr/>
        </p:nvPicPr>
        <p:blipFill>
          <a:blip r:embed="rId2" cstate="print"/>
          <a:stretch>
            <a:fillRect/>
          </a:stretch>
        </p:blipFill>
        <p:spPr>
          <a:xfrm>
            <a:off x="633987" y="357188"/>
            <a:ext cx="8231626" cy="5973767"/>
          </a:xfrm>
          <a:prstGeom prst="rect">
            <a:avLst/>
          </a:prstGeom>
        </p:spPr>
      </p:pic>
    </p:spTree>
    <p:extLst>
      <p:ext uri="{BB962C8B-B14F-4D97-AF65-F5344CB8AC3E}">
        <p14:creationId xmlns:p14="http://schemas.microsoft.com/office/powerpoint/2010/main" xmlns="" val="42239076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786387" y="405457"/>
            <a:ext cx="8231626" cy="5894685"/>
          </a:xfrm>
          <a:prstGeom prst="rect">
            <a:avLst/>
          </a:prstGeom>
        </p:spPr>
      </p:pic>
    </p:spTree>
    <p:extLst>
      <p:ext uri="{BB962C8B-B14F-4D97-AF65-F5344CB8AC3E}">
        <p14:creationId xmlns:p14="http://schemas.microsoft.com/office/powerpoint/2010/main" xmlns="" val="11837965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570487" y="445078"/>
            <a:ext cx="8231626" cy="5891643"/>
          </a:xfrm>
          <a:prstGeom prst="rect">
            <a:avLst/>
          </a:prstGeom>
        </p:spPr>
      </p:pic>
    </p:spTree>
    <p:extLst>
      <p:ext uri="{BB962C8B-B14F-4D97-AF65-F5344CB8AC3E}">
        <p14:creationId xmlns:p14="http://schemas.microsoft.com/office/powerpoint/2010/main" xmlns="" val="1559774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4" name="Marcador de contenido 3"/>
          <p:cNvPicPr>
            <a:picLocks noGrp="1" noChangeAspect="1"/>
          </p:cNvPicPr>
          <p:nvPr>
            <p:ph idx="1"/>
          </p:nvPr>
        </p:nvPicPr>
        <p:blipFill>
          <a:blip r:embed="rId2" cstate="print"/>
          <a:stretch>
            <a:fillRect/>
          </a:stretch>
        </p:blipFill>
        <p:spPr>
          <a:xfrm>
            <a:off x="329184" y="1883664"/>
            <a:ext cx="11024616" cy="4590288"/>
          </a:xfrm>
          <a:prstGeom prst="rect">
            <a:avLst/>
          </a:prstGeom>
        </p:spPr>
      </p:pic>
    </p:spTree>
    <p:extLst>
      <p:ext uri="{BB962C8B-B14F-4D97-AF65-F5344CB8AC3E}">
        <p14:creationId xmlns:p14="http://schemas.microsoft.com/office/powerpoint/2010/main" xmlns="" val="2675480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4" name="Marcador de contenido 3"/>
          <p:cNvPicPr>
            <a:picLocks noGrp="1"/>
          </p:cNvPicPr>
          <p:nvPr>
            <p:ph idx="1"/>
          </p:nvPr>
        </p:nvPicPr>
        <p:blipFill rotWithShape="1">
          <a:blip r:embed="rId2" cstate="print"/>
          <a:srcRect l="12449" r="12338"/>
          <a:stretch/>
        </p:blipFill>
        <p:spPr bwMode="auto">
          <a:xfrm>
            <a:off x="1755648" y="1920240"/>
            <a:ext cx="8522208" cy="429768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834230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213</TotalTime>
  <Words>8009</Words>
  <Application>Microsoft Office PowerPoint</Application>
  <PresentationFormat>Personalizado</PresentationFormat>
  <Paragraphs>608</Paragraphs>
  <Slides>72</Slides>
  <Notes>1</Notes>
  <HiddenSlides>0</HiddenSlides>
  <MMClips>0</MMClips>
  <ScaleCrop>false</ScaleCrop>
  <HeadingPairs>
    <vt:vector size="4" baseType="variant">
      <vt:variant>
        <vt:lpstr>Tema</vt:lpstr>
      </vt:variant>
      <vt:variant>
        <vt:i4>1</vt:i4>
      </vt:variant>
      <vt:variant>
        <vt:lpstr>Títulos de diapositiva</vt:lpstr>
      </vt:variant>
      <vt:variant>
        <vt:i4>72</vt:i4>
      </vt:variant>
    </vt:vector>
  </HeadingPairs>
  <TitlesOfParts>
    <vt:vector size="73" baseType="lpstr">
      <vt:lpstr>Faceta</vt:lpstr>
      <vt:lpstr>Colegio Franco Español</vt:lpstr>
      <vt:lpstr>Asignaturas: Geografía Matemáticas Lógica  </vt:lpstr>
      <vt:lpstr>Número de equipo  y nombre del  proyecto:  N° 2  “Organización política, poder y conflictos en el territorio” </vt:lpstr>
      <vt:lpstr>CUADRO DE ANÁLISIS DE LA INTERDISCIPLINARIEDAD  y   EL APRENDIZAJE COOPERATIVO   CONCLUSIONES GENERALES Una vez que se haya trabajado todos los puntos indicados en el documento C.A.I.A.C. Personal, reflexionar en sesión plenaria,  asentar las conclusiones en la presente tabla y enviar a todos los grupos heterogéneos. </vt:lpstr>
      <vt:lpstr>Diapositiva 5</vt:lpstr>
      <vt:lpstr>El Aprendizaje Cooperativo</vt:lpstr>
      <vt:lpstr>Diapositiva 7</vt:lpstr>
      <vt:lpstr>Diapositiva 8</vt:lpstr>
      <vt:lpstr>Diapositiva 9</vt:lpstr>
      <vt:lpstr>Diapositiva 10</vt:lpstr>
      <vt:lpstr>Diapositiva 11</vt:lpstr>
      <vt:lpstr>Diapositiva 12</vt:lpstr>
      <vt:lpstr>Diapositiva 13</vt:lpstr>
      <vt:lpstr>Diapositiva 14</vt:lpstr>
      <vt:lpstr>     Colegio Franco Español Clave 1008</vt:lpstr>
      <vt:lpstr>Equipo 2   Calzada García María Elena (Geografía) Noffal Nuño Yazmin (Matemáticas) Santiago Esquivel José Alberto (Lógica)    </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5c. Introducción y justificación </vt:lpstr>
      <vt:lpstr>5c. Introducción y justificación</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Evaluación Formativa</vt:lpstr>
      <vt:lpstr>Diapositiva 58</vt:lpstr>
      <vt:lpstr>Diapositiva 59</vt:lpstr>
      <vt:lpstr>Diapositiva 60</vt:lpstr>
      <vt:lpstr>Diapositiva 61</vt:lpstr>
      <vt:lpstr>Diapositiva 62</vt:lpstr>
      <vt:lpstr>Diapositiva 63</vt:lpstr>
      <vt:lpstr>EVALUACION </vt:lpstr>
      <vt:lpstr>Diapositiva 65</vt:lpstr>
      <vt:lpstr>Diapositiva 66</vt:lpstr>
      <vt:lpstr>Diapositiva 67</vt:lpstr>
      <vt:lpstr>Diapositiva 68</vt:lpstr>
      <vt:lpstr>Diapositiva 69</vt:lpstr>
      <vt:lpstr>Diapositiva 70</vt:lpstr>
      <vt:lpstr>Diapositiva 71</vt:lpstr>
      <vt:lpstr>Diapositiva 72</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Colegio Franco Español</dc:title>
  <dc:creator>Admin</dc:creator>
  <cp:lastModifiedBy>Familia Larios</cp:lastModifiedBy>
  <cp:revision>26</cp:revision>
  <dcterms:created xsi:type="dcterms:W3CDTF">2017-10-25T03:09:02Z</dcterms:created>
  <dcterms:modified xsi:type="dcterms:W3CDTF">2018-04-28T00:14:02Z</dcterms:modified>
</cp:coreProperties>
</file>