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1" r:id="rId4"/>
    <p:sldId id="260" r:id="rId5"/>
    <p:sldId id="258" r:id="rId6"/>
    <p:sldId id="263" r:id="rId7"/>
    <p:sldId id="264" r:id="rId8"/>
    <p:sldId id="265" r:id="rId9"/>
    <p:sldId id="262" r:id="rId10"/>
    <p:sldId id="266" r:id="rId11"/>
    <p:sldId id="267" r:id="rId12"/>
    <p:sldId id="268" r:id="rId13"/>
    <p:sldId id="270" r:id="rId14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38" autoAdjust="0"/>
    <p:restoredTop sz="94660"/>
  </p:normalViewPr>
  <p:slideViewPr>
    <p:cSldViewPr>
      <p:cViewPr>
        <p:scale>
          <a:sx n="76" d="100"/>
          <a:sy n="76" d="100"/>
        </p:scale>
        <p:origin x="-1362" y="2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6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E417A-625B-49A9-B42B-8EC037C8DBDF}" type="datetimeFigureOut">
              <a:rPr lang="en-US" smtClean="0"/>
              <a:t>10/30/2017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B8DA-7D56-47E8-8EA0-72545B6DAD5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52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E417A-625B-49A9-B42B-8EC037C8DBDF}" type="datetimeFigureOut">
              <a:rPr lang="en-US" smtClean="0"/>
              <a:t>10/30/2017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B8DA-7D56-47E8-8EA0-72545B6DAD5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074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E417A-625B-49A9-B42B-8EC037C8DBDF}" type="datetimeFigureOut">
              <a:rPr lang="en-US" smtClean="0"/>
              <a:t>10/30/2017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B8DA-7D56-47E8-8EA0-72545B6DAD5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029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E417A-625B-49A9-B42B-8EC037C8DBDF}" type="datetimeFigureOut">
              <a:rPr lang="en-US" smtClean="0"/>
              <a:t>10/30/2017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B8DA-7D56-47E8-8EA0-72545B6DAD5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92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E417A-625B-49A9-B42B-8EC037C8DBDF}" type="datetimeFigureOut">
              <a:rPr lang="en-US" smtClean="0"/>
              <a:t>10/30/2017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B8DA-7D56-47E8-8EA0-72545B6DAD5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498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E417A-625B-49A9-B42B-8EC037C8DBDF}" type="datetimeFigureOut">
              <a:rPr lang="en-US" smtClean="0"/>
              <a:t>10/30/2017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B8DA-7D56-47E8-8EA0-72545B6DAD5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484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E417A-625B-49A9-B42B-8EC037C8DBDF}" type="datetimeFigureOut">
              <a:rPr lang="en-US" smtClean="0"/>
              <a:t>10/30/2017</a:t>
            </a:fld>
            <a:endParaRPr lang="en-U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B8DA-7D56-47E8-8EA0-72545B6DAD5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95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E417A-625B-49A9-B42B-8EC037C8DBDF}" type="datetimeFigureOut">
              <a:rPr lang="en-US" smtClean="0"/>
              <a:t>10/30/2017</a:t>
            </a:fld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B8DA-7D56-47E8-8EA0-72545B6DAD5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952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E417A-625B-49A9-B42B-8EC037C8DBDF}" type="datetimeFigureOut">
              <a:rPr lang="en-US" smtClean="0"/>
              <a:t>10/30/2017</a:t>
            </a:fld>
            <a:endParaRPr lang="en-U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B8DA-7D56-47E8-8EA0-72545B6DAD5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220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E417A-625B-49A9-B42B-8EC037C8DBDF}" type="datetimeFigureOut">
              <a:rPr lang="en-US" smtClean="0"/>
              <a:t>10/30/2017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B8DA-7D56-47E8-8EA0-72545B6DAD5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269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E417A-625B-49A9-B42B-8EC037C8DBDF}" type="datetimeFigureOut">
              <a:rPr lang="en-US" smtClean="0"/>
              <a:t>10/30/2017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B8DA-7D56-47E8-8EA0-72545B6DAD5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575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E417A-625B-49A9-B42B-8EC037C8DBDF}" type="datetimeFigureOut">
              <a:rPr lang="en-US" smtClean="0"/>
              <a:t>10/30/2017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8AB8DA-7D56-47E8-8EA0-72545B6DAD5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06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slide" Target="slide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slide" Target="slide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4.png"/><Relationship Id="rId7" Type="http://schemas.openxmlformats.org/officeDocument/2006/relationships/slide" Target="slide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slide" Target="slide5.xml"/><Relationship Id="rId4" Type="http://schemas.openxmlformats.org/officeDocument/2006/relationships/slide" Target="slide7.xml"/><Relationship Id="rId9" Type="http://schemas.openxmlformats.org/officeDocument/2006/relationships/slide" Target="slide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5.jpe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4.png"/><Relationship Id="rId7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5.jpeg"/><Relationship Id="rId4" Type="http://schemas.openxmlformats.org/officeDocument/2006/relationships/slide" Target="slide2.xml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2.jpeg"/><Relationship Id="rId7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5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17.png"/><Relationship Id="rId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 Box 49"/>
          <p:cNvSpPr txBox="1">
            <a:spLocks noChangeArrowheads="1"/>
          </p:cNvSpPr>
          <p:nvPr/>
        </p:nvSpPr>
        <p:spPr bwMode="auto">
          <a:xfrm>
            <a:off x="0" y="3801234"/>
            <a:ext cx="921702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es-E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Proyecto</a:t>
            </a:r>
            <a:endParaRPr lang="es-ES" sz="28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/>
            <a:r>
              <a:rPr lang="es-E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CONEXIONES</a:t>
            </a:r>
            <a:endParaRPr lang="es-ES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 descr="http://www.aulavirtualcvt.com.mx/imagenes/cv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531" y="404664"/>
            <a:ext cx="1724549" cy="228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 redondeado">
            <a:hlinkClick r:id="rId4" action="ppaction://hlinksldjump"/>
          </p:cNvPr>
          <p:cNvSpPr/>
          <p:nvPr/>
        </p:nvSpPr>
        <p:spPr>
          <a:xfrm>
            <a:off x="4044599" y="5373216"/>
            <a:ext cx="1080120" cy="360040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Inicio</a:t>
            </a:r>
            <a:endParaRPr lang="en-US" dirty="0"/>
          </a:p>
        </p:txBody>
      </p:sp>
      <p:sp>
        <p:nvSpPr>
          <p:cNvPr id="9" name="Text Box 49"/>
          <p:cNvSpPr txBox="1">
            <a:spLocks noChangeArrowheads="1"/>
          </p:cNvSpPr>
          <p:nvPr/>
        </p:nvSpPr>
        <p:spPr bwMode="auto">
          <a:xfrm>
            <a:off x="-23854" y="2924944"/>
            <a:ext cx="921702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es-ES" sz="4000" dirty="0">
                <a:solidFill>
                  <a:schemeClr val="bg1"/>
                </a:solidFill>
              </a:rPr>
              <a:t>Colegio Victoria Tepeyac</a:t>
            </a:r>
          </a:p>
        </p:txBody>
      </p:sp>
      <p:sp>
        <p:nvSpPr>
          <p:cNvPr id="10" name="Text Box 49"/>
          <p:cNvSpPr txBox="1">
            <a:spLocks noChangeArrowheads="1"/>
          </p:cNvSpPr>
          <p:nvPr/>
        </p:nvSpPr>
        <p:spPr bwMode="auto">
          <a:xfrm>
            <a:off x="3114092" y="5988334"/>
            <a:ext cx="29158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es-E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EQUIPO </a:t>
            </a:r>
            <a:r>
              <a:rPr lang="es-E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# 3</a:t>
            </a:r>
            <a:endParaRPr lang="es-ES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27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620688"/>
            <a:ext cx="7200800" cy="573649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4" name="13 Rectángulo"/>
          <p:cNvSpPr/>
          <p:nvPr/>
        </p:nvSpPr>
        <p:spPr>
          <a:xfrm>
            <a:off x="899592" y="116632"/>
            <a:ext cx="7200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00" b="1" i="1" dirty="0" smtClean="0">
                <a:solidFill>
                  <a:schemeClr val="bg1"/>
                </a:solidFill>
              </a:rPr>
              <a:t>Grupos Homogéneos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3741003" y="6453336"/>
            <a:ext cx="16619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i="1" dirty="0" smtClean="0">
                <a:solidFill>
                  <a:schemeClr val="bg1"/>
                </a:solidFill>
              </a:rPr>
              <a:t>1ra Reunión de trabajo</a:t>
            </a:r>
          </a:p>
        </p:txBody>
      </p:sp>
      <p:grpSp>
        <p:nvGrpSpPr>
          <p:cNvPr id="16" name="15 Grupo"/>
          <p:cNvGrpSpPr/>
          <p:nvPr/>
        </p:nvGrpSpPr>
        <p:grpSpPr>
          <a:xfrm>
            <a:off x="7533398" y="6376151"/>
            <a:ext cx="1359082" cy="527589"/>
            <a:chOff x="345339" y="6157933"/>
            <a:chExt cx="1606952" cy="623811"/>
          </a:xfrm>
        </p:grpSpPr>
        <p:pic>
          <p:nvPicPr>
            <p:cNvPr id="17" name="16 Imagen">
              <a:hlinkClick r:id="rId3" action="ppaction://hlinksldjump"/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339" y="6157933"/>
              <a:ext cx="623811" cy="623811"/>
            </a:xfrm>
            <a:prstGeom prst="rect">
              <a:avLst/>
            </a:prstGeom>
          </p:spPr>
        </p:pic>
        <p:sp>
          <p:nvSpPr>
            <p:cNvPr id="18" name="17 CuadroTexto"/>
            <p:cNvSpPr txBox="1"/>
            <p:nvPr/>
          </p:nvSpPr>
          <p:spPr>
            <a:xfrm>
              <a:off x="977344" y="6335742"/>
              <a:ext cx="97494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 smtClean="0">
                  <a:solidFill>
                    <a:schemeClr val="bg1"/>
                  </a:solidFill>
                </a:rPr>
                <a:t>Ver</a:t>
              </a:r>
              <a:r>
                <a:rPr lang="en-US" sz="1100" dirty="0" smtClean="0">
                  <a:solidFill>
                    <a:schemeClr val="bg1"/>
                  </a:solidFill>
                </a:rPr>
                <a:t> </a:t>
              </a:r>
              <a:r>
                <a:rPr lang="en-US" sz="1100" dirty="0" err="1" smtClean="0">
                  <a:solidFill>
                    <a:schemeClr val="bg1"/>
                  </a:solidFill>
                </a:rPr>
                <a:t>más</a:t>
              </a:r>
              <a:r>
                <a:rPr lang="en-US" sz="1100" dirty="0" smtClean="0">
                  <a:solidFill>
                    <a:schemeClr val="bg1"/>
                  </a:solidFill>
                </a:rPr>
                <a:t> </a:t>
              </a:r>
              <a:r>
                <a:rPr lang="en-US" sz="1100" dirty="0" err="1" smtClean="0">
                  <a:solidFill>
                    <a:schemeClr val="bg1"/>
                  </a:solidFill>
                </a:rPr>
                <a:t>fotos</a:t>
              </a:r>
              <a:endParaRPr lang="en-US" sz="11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18 Grupo"/>
          <p:cNvGrpSpPr/>
          <p:nvPr/>
        </p:nvGrpSpPr>
        <p:grpSpPr>
          <a:xfrm>
            <a:off x="7540351" y="0"/>
            <a:ext cx="1603649" cy="503974"/>
            <a:chOff x="7312789" y="6076521"/>
            <a:chExt cx="1603649" cy="503974"/>
          </a:xfrm>
        </p:grpSpPr>
        <p:pic>
          <p:nvPicPr>
            <p:cNvPr id="20" name="19 Imagen">
              <a:hlinkClick r:id="rId5" action="ppaction://hlinksldjump"/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4918" y="6076521"/>
              <a:ext cx="851520" cy="503974"/>
            </a:xfrm>
            <a:prstGeom prst="rect">
              <a:avLst/>
            </a:prstGeom>
          </p:spPr>
        </p:pic>
        <p:sp>
          <p:nvSpPr>
            <p:cNvPr id="21" name="20 CuadroTexto"/>
            <p:cNvSpPr txBox="1"/>
            <p:nvPr/>
          </p:nvSpPr>
          <p:spPr>
            <a:xfrm>
              <a:off x="7312789" y="6143842"/>
              <a:ext cx="7601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Índice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369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899592" y="116632"/>
            <a:ext cx="7200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00" b="1" i="1" dirty="0" smtClean="0">
                <a:solidFill>
                  <a:schemeClr val="bg1"/>
                </a:solidFill>
              </a:rPr>
              <a:t>Grupos Heterogéneos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29" name="28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696" y="487519"/>
            <a:ext cx="6722591" cy="590465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30" name="29 CuadroTexto"/>
          <p:cNvSpPr txBox="1"/>
          <p:nvPr/>
        </p:nvSpPr>
        <p:spPr>
          <a:xfrm>
            <a:off x="3990127" y="6453336"/>
            <a:ext cx="16619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i="1" dirty="0" smtClean="0">
                <a:solidFill>
                  <a:schemeClr val="bg1"/>
                </a:solidFill>
              </a:rPr>
              <a:t>1ra Reunión de trabajo</a:t>
            </a:r>
          </a:p>
        </p:txBody>
      </p:sp>
      <p:grpSp>
        <p:nvGrpSpPr>
          <p:cNvPr id="31" name="30 Grupo"/>
          <p:cNvGrpSpPr/>
          <p:nvPr/>
        </p:nvGrpSpPr>
        <p:grpSpPr>
          <a:xfrm>
            <a:off x="7533398" y="6376151"/>
            <a:ext cx="1359082" cy="527589"/>
            <a:chOff x="345339" y="6157933"/>
            <a:chExt cx="1606952" cy="623811"/>
          </a:xfrm>
        </p:grpSpPr>
        <p:pic>
          <p:nvPicPr>
            <p:cNvPr id="32" name="31 Imagen">
              <a:hlinkClick r:id="rId3" action="ppaction://hlinksldjump"/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339" y="6157933"/>
              <a:ext cx="623811" cy="623811"/>
            </a:xfrm>
            <a:prstGeom prst="rect">
              <a:avLst/>
            </a:prstGeom>
          </p:spPr>
        </p:pic>
        <p:sp>
          <p:nvSpPr>
            <p:cNvPr id="33" name="32 CuadroTexto"/>
            <p:cNvSpPr txBox="1"/>
            <p:nvPr/>
          </p:nvSpPr>
          <p:spPr>
            <a:xfrm>
              <a:off x="977344" y="6335742"/>
              <a:ext cx="97494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 smtClean="0">
                  <a:solidFill>
                    <a:schemeClr val="bg1"/>
                  </a:solidFill>
                </a:rPr>
                <a:t>Ver</a:t>
              </a:r>
              <a:r>
                <a:rPr lang="en-US" sz="1100" dirty="0" smtClean="0">
                  <a:solidFill>
                    <a:schemeClr val="bg1"/>
                  </a:solidFill>
                </a:rPr>
                <a:t> </a:t>
              </a:r>
              <a:r>
                <a:rPr lang="en-US" sz="1100" dirty="0" err="1" smtClean="0">
                  <a:solidFill>
                    <a:schemeClr val="bg1"/>
                  </a:solidFill>
                </a:rPr>
                <a:t>más</a:t>
              </a:r>
              <a:r>
                <a:rPr lang="en-US" sz="1100" dirty="0" smtClean="0">
                  <a:solidFill>
                    <a:schemeClr val="bg1"/>
                  </a:solidFill>
                </a:rPr>
                <a:t> </a:t>
              </a:r>
              <a:r>
                <a:rPr lang="en-US" sz="1100" dirty="0" err="1" smtClean="0">
                  <a:solidFill>
                    <a:schemeClr val="bg1"/>
                  </a:solidFill>
                </a:rPr>
                <a:t>fotos</a:t>
              </a:r>
              <a:endParaRPr lang="en-US" sz="11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4" name="33 Grupo"/>
          <p:cNvGrpSpPr/>
          <p:nvPr/>
        </p:nvGrpSpPr>
        <p:grpSpPr>
          <a:xfrm>
            <a:off x="7514046" y="0"/>
            <a:ext cx="1603649" cy="503974"/>
            <a:chOff x="7312789" y="6076521"/>
            <a:chExt cx="1603649" cy="503974"/>
          </a:xfrm>
        </p:grpSpPr>
        <p:pic>
          <p:nvPicPr>
            <p:cNvPr id="35" name="34 Imagen">
              <a:hlinkClick r:id="rId5" action="ppaction://hlinksldjump"/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4918" y="6076521"/>
              <a:ext cx="851520" cy="503974"/>
            </a:xfrm>
            <a:prstGeom prst="rect">
              <a:avLst/>
            </a:prstGeom>
          </p:spPr>
        </p:pic>
        <p:sp>
          <p:nvSpPr>
            <p:cNvPr id="36" name="35 CuadroTexto"/>
            <p:cNvSpPr txBox="1"/>
            <p:nvPr/>
          </p:nvSpPr>
          <p:spPr>
            <a:xfrm>
              <a:off x="7312789" y="6143842"/>
              <a:ext cx="7601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Índice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919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16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84784"/>
            <a:ext cx="8668520" cy="468392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8" name="Picture 5" descr="http://www.aulavirtualcvt.com.mx/imagenes/cv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367" y="116632"/>
            <a:ext cx="500413" cy="663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18 CuadroTexto"/>
          <p:cNvSpPr txBox="1"/>
          <p:nvPr/>
        </p:nvSpPr>
        <p:spPr>
          <a:xfrm>
            <a:off x="3295510" y="836712"/>
            <a:ext cx="21405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CONEXIONES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3754783" y="6381328"/>
            <a:ext cx="16619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i="1" dirty="0" smtClean="0">
                <a:solidFill>
                  <a:schemeClr val="bg1"/>
                </a:solidFill>
              </a:rPr>
              <a:t>1ra Reunión de trabajo</a:t>
            </a:r>
          </a:p>
        </p:txBody>
      </p:sp>
      <p:grpSp>
        <p:nvGrpSpPr>
          <p:cNvPr id="21" name="20 Grupo"/>
          <p:cNvGrpSpPr/>
          <p:nvPr/>
        </p:nvGrpSpPr>
        <p:grpSpPr>
          <a:xfrm>
            <a:off x="7312789" y="6309402"/>
            <a:ext cx="1603649" cy="503974"/>
            <a:chOff x="7312789" y="6076521"/>
            <a:chExt cx="1603649" cy="503974"/>
          </a:xfrm>
        </p:grpSpPr>
        <p:pic>
          <p:nvPicPr>
            <p:cNvPr id="22" name="21 Imagen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4918" y="6076521"/>
              <a:ext cx="851520" cy="503974"/>
            </a:xfrm>
            <a:prstGeom prst="rect">
              <a:avLst/>
            </a:prstGeom>
          </p:spPr>
        </p:pic>
        <p:sp>
          <p:nvSpPr>
            <p:cNvPr id="23" name="22 CuadroTexto"/>
            <p:cNvSpPr txBox="1"/>
            <p:nvPr/>
          </p:nvSpPr>
          <p:spPr>
            <a:xfrm>
              <a:off x="7312789" y="6143842"/>
              <a:ext cx="7601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Índice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905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491880" y="349854"/>
            <a:ext cx="22495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Organizador </a:t>
            </a:r>
          </a:p>
          <a:p>
            <a:pPr algn="ctr"/>
            <a:r>
              <a:rPr lang="en-US" sz="2000" b="1" dirty="0" smtClean="0"/>
              <a:t>previo del proyecto</a:t>
            </a:r>
            <a:endParaRPr lang="en-US" sz="2000" b="1" dirty="0"/>
          </a:p>
        </p:txBody>
      </p:sp>
      <p:grpSp>
        <p:nvGrpSpPr>
          <p:cNvPr id="5" name="4 Grupo"/>
          <p:cNvGrpSpPr/>
          <p:nvPr/>
        </p:nvGrpSpPr>
        <p:grpSpPr>
          <a:xfrm>
            <a:off x="7312789" y="6309402"/>
            <a:ext cx="1603649" cy="503974"/>
            <a:chOff x="7312789" y="6076521"/>
            <a:chExt cx="1603649" cy="503974"/>
          </a:xfrm>
        </p:grpSpPr>
        <p:pic>
          <p:nvPicPr>
            <p:cNvPr id="6" name="5 Imagen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4918" y="6076521"/>
              <a:ext cx="851520" cy="503974"/>
            </a:xfrm>
            <a:prstGeom prst="rect">
              <a:avLst/>
            </a:prstGeom>
          </p:spPr>
        </p:pic>
        <p:sp>
          <p:nvSpPr>
            <p:cNvPr id="7" name="6 CuadroTexto"/>
            <p:cNvSpPr txBox="1"/>
            <p:nvPr/>
          </p:nvSpPr>
          <p:spPr>
            <a:xfrm>
              <a:off x="7312789" y="6143842"/>
              <a:ext cx="7601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Índice</a:t>
              </a:r>
              <a:endParaRPr lang="en-US" b="1" dirty="0"/>
            </a:p>
          </p:txBody>
        </p:sp>
      </p:grpSp>
      <p:pic>
        <p:nvPicPr>
          <p:cNvPr id="1026" name="Picture 2" descr="C:\Users\Humberto\Downloads\IMG-20171030-WA00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26" y="1104517"/>
            <a:ext cx="7393573" cy="521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075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/>
          <p:cNvGrpSpPr/>
          <p:nvPr/>
        </p:nvGrpSpPr>
        <p:grpSpPr>
          <a:xfrm>
            <a:off x="16999" y="0"/>
            <a:ext cx="8299417" cy="1361374"/>
            <a:chOff x="27099" y="0"/>
            <a:chExt cx="9051766" cy="1484784"/>
          </a:xfrm>
        </p:grpSpPr>
        <p:pic>
          <p:nvPicPr>
            <p:cNvPr id="5" name="4 Image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99" y="0"/>
              <a:ext cx="9009613" cy="1484784"/>
            </a:xfrm>
            <a:prstGeom prst="rect">
              <a:avLst/>
            </a:prstGeom>
          </p:spPr>
        </p:pic>
        <p:pic>
          <p:nvPicPr>
            <p:cNvPr id="6" name="Picture 5" descr="http://www.aulavirtualcvt.com.mx/imagenes/cvt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7676" y="403254"/>
              <a:ext cx="511189" cy="678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8 Rectángulo"/>
          <p:cNvSpPr/>
          <p:nvPr/>
        </p:nvSpPr>
        <p:spPr>
          <a:xfrm>
            <a:off x="6823802" y="1556792"/>
            <a:ext cx="17281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4000" i="1" dirty="0" smtClean="0">
                <a:latin typeface="Arial" pitchFamily="34" charset="0"/>
                <a:cs typeface="Arial" pitchFamily="34" charset="0"/>
              </a:rPr>
              <a:t>Índice</a:t>
            </a:r>
            <a:endParaRPr lang="en-US" sz="40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12 Rectángulo">
            <a:hlinkClick r:id="rId4" action="ppaction://hlinksldjump"/>
          </p:cNvPr>
          <p:cNvSpPr/>
          <p:nvPr/>
        </p:nvSpPr>
        <p:spPr>
          <a:xfrm>
            <a:off x="1349694" y="5086925"/>
            <a:ext cx="73987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/>
              <a:t>2.</a:t>
            </a:r>
            <a:r>
              <a:rPr lang="es-MX" b="1" dirty="0" smtClean="0"/>
              <a:t> Producto 3.</a:t>
            </a:r>
            <a:r>
              <a:rPr lang="es-MX" dirty="0" smtClean="0"/>
              <a:t> Fotografías de la sesión tomadas por los propios grupos y la persona asignada para tal fin.</a:t>
            </a:r>
            <a:endParaRPr lang="es-MX" dirty="0"/>
          </a:p>
        </p:txBody>
      </p:sp>
      <p:sp>
        <p:nvSpPr>
          <p:cNvPr id="14" name="13 Rectángulo">
            <a:hlinkClick r:id="rId5" action="ppaction://hlinksldjump"/>
          </p:cNvPr>
          <p:cNvSpPr/>
          <p:nvPr/>
        </p:nvSpPr>
        <p:spPr>
          <a:xfrm>
            <a:off x="683568" y="3717032"/>
            <a:ext cx="5472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/>
              <a:t>Nombre de maestros participantes y sus asignaturas.</a:t>
            </a:r>
            <a:endParaRPr lang="es-MX" dirty="0"/>
          </a:p>
        </p:txBody>
      </p:sp>
      <p:sp>
        <p:nvSpPr>
          <p:cNvPr id="15" name="14 Rectángulo">
            <a:hlinkClick r:id="rId6" action="ppaction://hlinksldjump"/>
          </p:cNvPr>
          <p:cNvSpPr/>
          <p:nvPr/>
        </p:nvSpPr>
        <p:spPr>
          <a:xfrm>
            <a:off x="701622" y="2926685"/>
            <a:ext cx="79028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/>
              <a:t>Ciclo escolar en el que se planea llevar a cabo el proyecto. Fecha de inicio y de término.</a:t>
            </a:r>
            <a:endParaRPr lang="es-MX" dirty="0"/>
          </a:p>
        </p:txBody>
      </p:sp>
      <p:sp>
        <p:nvSpPr>
          <p:cNvPr id="16" name="15 Rectángulo">
            <a:hlinkClick r:id="rId7" action="ppaction://hlinksldjump"/>
          </p:cNvPr>
          <p:cNvSpPr/>
          <p:nvPr/>
        </p:nvSpPr>
        <p:spPr>
          <a:xfrm>
            <a:off x="683568" y="2411596"/>
            <a:ext cx="71621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/>
              <a:t>Nombre del portafolio/Proyecto. Índice de apartados del portafolio:</a:t>
            </a:r>
            <a:endParaRPr lang="es-MX" dirty="0"/>
          </a:p>
        </p:txBody>
      </p:sp>
      <p:sp>
        <p:nvSpPr>
          <p:cNvPr id="17" name="16 Rectángulo"/>
          <p:cNvSpPr/>
          <p:nvPr/>
        </p:nvSpPr>
        <p:spPr>
          <a:xfrm>
            <a:off x="683568" y="4283804"/>
            <a:ext cx="69367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 smtClean="0"/>
              <a:t>5.a</a:t>
            </a:r>
            <a:r>
              <a:rPr lang="es-MX" dirty="0" smtClean="0"/>
              <a:t>  Productos generados en la primera sesión de trabajo. Productos:</a:t>
            </a:r>
            <a:endParaRPr lang="es-MX" dirty="0"/>
          </a:p>
        </p:txBody>
      </p:sp>
      <p:sp>
        <p:nvSpPr>
          <p:cNvPr id="18" name="17 Rectángulo">
            <a:hlinkClick r:id="rId8" action="ppaction://hlinksldjump"/>
          </p:cNvPr>
          <p:cNvSpPr/>
          <p:nvPr/>
        </p:nvSpPr>
        <p:spPr>
          <a:xfrm>
            <a:off x="1331640" y="4643844"/>
            <a:ext cx="71621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/>
              <a:t>1.</a:t>
            </a:r>
            <a:r>
              <a:rPr lang="es-MX" b="1" dirty="0" smtClean="0"/>
              <a:t> Producto 1. C.A.I.A.C. Conclusiones Generales.</a:t>
            </a:r>
            <a:endParaRPr lang="es-MX" dirty="0"/>
          </a:p>
        </p:txBody>
      </p:sp>
      <p:sp>
        <p:nvSpPr>
          <p:cNvPr id="23" name="22 Rectángulo">
            <a:hlinkClick r:id="rId9" action="ppaction://hlinksldjump"/>
          </p:cNvPr>
          <p:cNvSpPr/>
          <p:nvPr/>
        </p:nvSpPr>
        <p:spPr>
          <a:xfrm>
            <a:off x="1331884" y="5807005"/>
            <a:ext cx="72201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/>
              <a:t>5.b</a:t>
            </a:r>
            <a:r>
              <a:rPr lang="es-MX" dirty="0"/>
              <a:t>    Organizador gráfico que muestre los contenidos y conceptos de todas las asignaturas involucradas  en el proyecto y su interrelación.</a:t>
            </a:r>
            <a:r>
              <a:rPr lang="es-MX" b="1" dirty="0"/>
              <a:t> (Producto 2.)</a:t>
            </a:r>
            <a:endParaRPr lang="en-US" dirty="0"/>
          </a:p>
        </p:txBody>
      </p:sp>
      <p:sp>
        <p:nvSpPr>
          <p:cNvPr id="24" name="23 CuadroTexto"/>
          <p:cNvSpPr txBox="1"/>
          <p:nvPr/>
        </p:nvSpPr>
        <p:spPr>
          <a:xfrm>
            <a:off x="6660232" y="1124744"/>
            <a:ext cx="16619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i="1" dirty="0" smtClean="0"/>
              <a:t>1ra Reunión de trabajo</a:t>
            </a:r>
          </a:p>
        </p:txBody>
      </p:sp>
    </p:spTree>
    <p:extLst>
      <p:ext uri="{BB962C8B-B14F-4D97-AF65-F5344CB8AC3E}">
        <p14:creationId xmlns:p14="http://schemas.microsoft.com/office/powerpoint/2010/main" val="282780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/>
          <p:cNvGrpSpPr/>
          <p:nvPr/>
        </p:nvGrpSpPr>
        <p:grpSpPr>
          <a:xfrm>
            <a:off x="16999" y="0"/>
            <a:ext cx="8299417" cy="1361374"/>
            <a:chOff x="27099" y="0"/>
            <a:chExt cx="9051766" cy="1484784"/>
          </a:xfrm>
        </p:grpSpPr>
        <p:pic>
          <p:nvPicPr>
            <p:cNvPr id="5" name="4 Image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99" y="0"/>
              <a:ext cx="9009613" cy="1484784"/>
            </a:xfrm>
            <a:prstGeom prst="rect">
              <a:avLst/>
            </a:prstGeom>
          </p:spPr>
        </p:pic>
        <p:pic>
          <p:nvPicPr>
            <p:cNvPr id="6" name="Picture 5" descr="http://www.aulavirtualcvt.com.mx/imagenes/cvt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7676" y="403254"/>
              <a:ext cx="511189" cy="678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1 Rectángulo redondeado"/>
          <p:cNvSpPr/>
          <p:nvPr/>
        </p:nvSpPr>
        <p:spPr>
          <a:xfrm>
            <a:off x="2483768" y="2033586"/>
            <a:ext cx="4104456" cy="864096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Nombre del proyecto</a:t>
            </a:r>
            <a:endParaRPr lang="en-US" sz="2800" dirty="0"/>
          </a:p>
        </p:txBody>
      </p:sp>
      <p:sp>
        <p:nvSpPr>
          <p:cNvPr id="7" name="6 Rectángulo redondeado"/>
          <p:cNvSpPr/>
          <p:nvPr/>
        </p:nvSpPr>
        <p:spPr>
          <a:xfrm>
            <a:off x="827584" y="3717032"/>
            <a:ext cx="7488832" cy="864096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“Los </a:t>
            </a:r>
            <a:r>
              <a:rPr lang="en-US" sz="2800" dirty="0" err="1" smtClean="0">
                <a:solidFill>
                  <a:schemeClr val="tx1"/>
                </a:solidFill>
              </a:rPr>
              <a:t>Viajes</a:t>
            </a:r>
            <a:r>
              <a:rPr lang="en-US" sz="2800" dirty="0" smtClean="0">
                <a:solidFill>
                  <a:schemeClr val="tx1"/>
                </a:solidFill>
              </a:rPr>
              <a:t> de Gulliver entre </a:t>
            </a:r>
            <a:r>
              <a:rPr lang="en-US" sz="2800" dirty="0" err="1" smtClean="0">
                <a:solidFill>
                  <a:schemeClr val="tx1"/>
                </a:solidFill>
              </a:rPr>
              <a:t>los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números</a:t>
            </a:r>
            <a:r>
              <a:rPr lang="en-US" sz="2800" dirty="0" smtClean="0">
                <a:solidFill>
                  <a:schemeClr val="tx1"/>
                </a:solidFill>
              </a:rPr>
              <a:t> y las </a:t>
            </a:r>
            <a:r>
              <a:rPr lang="en-US" sz="2800" dirty="0" err="1" smtClean="0">
                <a:solidFill>
                  <a:schemeClr val="tx1"/>
                </a:solidFill>
              </a:rPr>
              <a:t>letras</a:t>
            </a:r>
            <a:r>
              <a:rPr lang="en-US" sz="2800" dirty="0" smtClean="0">
                <a:solidFill>
                  <a:schemeClr val="tx1"/>
                </a:solidFill>
              </a:rPr>
              <a:t>”</a:t>
            </a:r>
            <a:endParaRPr lang="en-US" sz="2800" dirty="0">
              <a:solidFill>
                <a:schemeClr val="tx1"/>
              </a:solidFill>
            </a:endParaRPr>
          </a:p>
        </p:txBody>
      </p:sp>
      <p:grpSp>
        <p:nvGrpSpPr>
          <p:cNvPr id="12" name="11 Grupo"/>
          <p:cNvGrpSpPr/>
          <p:nvPr/>
        </p:nvGrpSpPr>
        <p:grpSpPr>
          <a:xfrm>
            <a:off x="7312789" y="6076521"/>
            <a:ext cx="1603649" cy="503974"/>
            <a:chOff x="7312789" y="6076521"/>
            <a:chExt cx="1603649" cy="503974"/>
          </a:xfrm>
        </p:grpSpPr>
        <p:pic>
          <p:nvPicPr>
            <p:cNvPr id="10" name="9 Imagen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4918" y="6076521"/>
              <a:ext cx="851520" cy="503974"/>
            </a:xfrm>
            <a:prstGeom prst="rect">
              <a:avLst/>
            </a:prstGeom>
          </p:spPr>
        </p:pic>
        <p:sp>
          <p:nvSpPr>
            <p:cNvPr id="11" name="10 CuadroTexto"/>
            <p:cNvSpPr txBox="1"/>
            <p:nvPr/>
          </p:nvSpPr>
          <p:spPr>
            <a:xfrm>
              <a:off x="7312789" y="6143842"/>
              <a:ext cx="7601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Índice</a:t>
              </a:r>
              <a:endParaRPr lang="en-US" b="1" dirty="0"/>
            </a:p>
          </p:txBody>
        </p:sp>
      </p:grpSp>
      <p:sp>
        <p:nvSpPr>
          <p:cNvPr id="13" name="12 CuadroTexto"/>
          <p:cNvSpPr txBox="1"/>
          <p:nvPr/>
        </p:nvSpPr>
        <p:spPr>
          <a:xfrm>
            <a:off x="6660232" y="1124744"/>
            <a:ext cx="16619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i="1" dirty="0" smtClean="0"/>
              <a:t>1ra Reunión de trabajo</a:t>
            </a:r>
          </a:p>
        </p:txBody>
      </p:sp>
    </p:spTree>
    <p:extLst>
      <p:ext uri="{BB962C8B-B14F-4D97-AF65-F5344CB8AC3E}">
        <p14:creationId xmlns:p14="http://schemas.microsoft.com/office/powerpoint/2010/main" val="279066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/>
          <p:cNvGrpSpPr/>
          <p:nvPr/>
        </p:nvGrpSpPr>
        <p:grpSpPr>
          <a:xfrm>
            <a:off x="16999" y="0"/>
            <a:ext cx="8299417" cy="1361374"/>
            <a:chOff x="27099" y="0"/>
            <a:chExt cx="9051766" cy="1484784"/>
          </a:xfrm>
        </p:grpSpPr>
        <p:pic>
          <p:nvPicPr>
            <p:cNvPr id="5" name="4 Image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99" y="0"/>
              <a:ext cx="9009613" cy="1484784"/>
            </a:xfrm>
            <a:prstGeom prst="rect">
              <a:avLst/>
            </a:prstGeom>
          </p:spPr>
        </p:pic>
        <p:pic>
          <p:nvPicPr>
            <p:cNvPr id="6" name="Picture 5" descr="http://www.aulavirtualcvt.com.mx/imagenes/cvt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7676" y="403254"/>
              <a:ext cx="511189" cy="678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8 Rectángulo"/>
          <p:cNvSpPr/>
          <p:nvPr/>
        </p:nvSpPr>
        <p:spPr>
          <a:xfrm>
            <a:off x="971600" y="1988840"/>
            <a:ext cx="72008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dirty="0" smtClean="0">
                <a:latin typeface="Arial" pitchFamily="34" charset="0"/>
                <a:cs typeface="Arial" pitchFamily="34" charset="0"/>
              </a:rPr>
              <a:t>Ciclo escolar en el que se planea llevar a cabo el proyecto.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" name="10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9360274"/>
              </p:ext>
            </p:extLst>
          </p:nvPr>
        </p:nvGraphicFramePr>
        <p:xfrm>
          <a:off x="501650" y="2708275"/>
          <a:ext cx="8140700" cy="15182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15392"/>
                <a:gridCol w="2199417"/>
                <a:gridCol w="1980428"/>
                <a:gridCol w="2145463"/>
              </a:tblGrid>
              <a:tr h="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MX" sz="2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2017-2018</a:t>
                      </a:r>
                      <a:endParaRPr lang="es-MX" sz="26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CC00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MX" sz="2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2018-2019</a:t>
                      </a:r>
                      <a:endParaRPr lang="es-MX" sz="26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MX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Planeación</a:t>
                      </a:r>
                      <a:endParaRPr lang="es-MX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CC00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MX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Ejecución</a:t>
                      </a:r>
                      <a:endParaRPr lang="es-MX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6195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Fecha de inicio</a:t>
                      </a:r>
                      <a:endParaRPr lang="es-MX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Fecha de termino</a:t>
                      </a:r>
                      <a:endParaRPr lang="es-MX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Fecha de inicio</a:t>
                      </a:r>
                      <a:endParaRPr lang="es-MX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Fecha de termino</a:t>
                      </a:r>
                      <a:endParaRPr lang="es-MX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36195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2800" u="none" strike="noStrike" dirty="0">
                          <a:effectLst/>
                        </a:rPr>
                        <a:t>20.10.17</a:t>
                      </a:r>
                      <a:endParaRPr lang="es-MX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2200" u="none" strike="noStrike">
                          <a:effectLst/>
                        </a:rPr>
                        <a:t> </a:t>
                      </a:r>
                      <a:endParaRPr lang="es-MX" sz="22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2200" u="none" strike="noStrike">
                          <a:effectLst/>
                        </a:rPr>
                        <a:t> </a:t>
                      </a:r>
                      <a:endParaRPr lang="es-MX" sz="22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200" u="none" strike="noStrike" dirty="0">
                          <a:effectLst/>
                        </a:rPr>
                        <a:t> </a:t>
                      </a:r>
                      <a:endParaRPr lang="es-MX" sz="22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pSp>
        <p:nvGrpSpPr>
          <p:cNvPr id="7" name="6 Grupo"/>
          <p:cNvGrpSpPr/>
          <p:nvPr/>
        </p:nvGrpSpPr>
        <p:grpSpPr>
          <a:xfrm>
            <a:off x="7312789" y="6076521"/>
            <a:ext cx="1603649" cy="503974"/>
            <a:chOff x="7312789" y="6076521"/>
            <a:chExt cx="1603649" cy="503974"/>
          </a:xfrm>
        </p:grpSpPr>
        <p:pic>
          <p:nvPicPr>
            <p:cNvPr id="8" name="7 Imagen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4918" y="6076521"/>
              <a:ext cx="851520" cy="503974"/>
            </a:xfrm>
            <a:prstGeom prst="rect">
              <a:avLst/>
            </a:prstGeom>
          </p:spPr>
        </p:pic>
        <p:sp>
          <p:nvSpPr>
            <p:cNvPr id="10" name="9 CuadroTexto"/>
            <p:cNvSpPr txBox="1"/>
            <p:nvPr/>
          </p:nvSpPr>
          <p:spPr>
            <a:xfrm>
              <a:off x="7312789" y="6143842"/>
              <a:ext cx="7601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Índice</a:t>
              </a:r>
              <a:endParaRPr lang="en-US" b="1" dirty="0"/>
            </a:p>
          </p:txBody>
        </p:sp>
      </p:grpSp>
      <p:sp>
        <p:nvSpPr>
          <p:cNvPr id="12" name="11 CuadroTexto"/>
          <p:cNvSpPr txBox="1"/>
          <p:nvPr/>
        </p:nvSpPr>
        <p:spPr>
          <a:xfrm>
            <a:off x="6660232" y="1124744"/>
            <a:ext cx="16619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i="1" dirty="0" smtClean="0"/>
              <a:t>1ra Reunión de trabajo</a:t>
            </a:r>
          </a:p>
        </p:txBody>
      </p:sp>
    </p:spTree>
    <p:extLst>
      <p:ext uri="{BB962C8B-B14F-4D97-AF65-F5344CB8AC3E}">
        <p14:creationId xmlns:p14="http://schemas.microsoft.com/office/powerpoint/2010/main" val="309258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6 Grupo"/>
          <p:cNvGrpSpPr/>
          <p:nvPr/>
        </p:nvGrpSpPr>
        <p:grpSpPr>
          <a:xfrm>
            <a:off x="16999" y="0"/>
            <a:ext cx="8299417" cy="1361374"/>
            <a:chOff x="27099" y="0"/>
            <a:chExt cx="9051766" cy="1484784"/>
          </a:xfrm>
        </p:grpSpPr>
        <p:pic>
          <p:nvPicPr>
            <p:cNvPr id="5" name="4 Image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99" y="0"/>
              <a:ext cx="9009613" cy="1484784"/>
            </a:xfrm>
            <a:prstGeom prst="rect">
              <a:avLst/>
            </a:prstGeom>
          </p:spPr>
        </p:pic>
        <p:pic>
          <p:nvPicPr>
            <p:cNvPr id="6" name="Picture 5" descr="http://www.aulavirtualcvt.com.mx/imagenes/cvt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7676" y="403254"/>
              <a:ext cx="511189" cy="678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7 CuadroTexto"/>
          <p:cNvSpPr txBox="1"/>
          <p:nvPr/>
        </p:nvSpPr>
        <p:spPr>
          <a:xfrm>
            <a:off x="6660232" y="1124744"/>
            <a:ext cx="16619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i="1" dirty="0" smtClean="0"/>
              <a:t>1ra Reunión de trabajo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222219" y="1556792"/>
            <a:ext cx="19542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i="1" dirty="0" smtClean="0"/>
              <a:t>Equipo: </a:t>
            </a:r>
            <a:r>
              <a:rPr lang="en-US" sz="3600" b="1" i="1" dirty="0" smtClean="0"/>
              <a:t>3</a:t>
            </a:r>
            <a:endParaRPr lang="en-US" sz="3600" b="1" i="1" dirty="0"/>
          </a:p>
        </p:txBody>
      </p:sp>
      <p:graphicFrame>
        <p:nvGraphicFramePr>
          <p:cNvPr id="12" name="1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3702773"/>
              </p:ext>
            </p:extLst>
          </p:nvPr>
        </p:nvGraphicFramePr>
        <p:xfrm>
          <a:off x="1187624" y="2396083"/>
          <a:ext cx="6912768" cy="25431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94835"/>
                <a:gridCol w="1258598"/>
                <a:gridCol w="1258598"/>
                <a:gridCol w="991622"/>
                <a:gridCol w="2209115"/>
              </a:tblGrid>
              <a:tr h="361950">
                <a:tc rowSpan="2" gridSpan="3">
                  <a:txBody>
                    <a:bodyPr/>
                    <a:lstStyle/>
                    <a:p>
                      <a:pPr algn="ctr" fontAlgn="ctr"/>
                      <a:r>
                        <a:rPr lang="es-MX" sz="2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Profesores Integrantes</a:t>
                      </a:r>
                      <a:endParaRPr lang="es-MX" sz="22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MX" sz="2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Asignaturas</a:t>
                      </a:r>
                      <a:endParaRPr lang="es-MX" sz="22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61950">
                <a:tc gridSpan="3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Clave</a:t>
                      </a:r>
                      <a:endParaRPr lang="es-MX" sz="22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200" u="none" strike="noStrike" dirty="0">
                          <a:effectLst/>
                        </a:rPr>
                        <a:t>Nombre</a:t>
                      </a:r>
                      <a:endParaRPr lang="es-MX" sz="22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</a:tr>
              <a:tr h="361950">
                <a:tc>
                  <a:txBody>
                    <a:bodyPr/>
                    <a:lstStyle/>
                    <a:p>
                      <a:pPr algn="l" fontAlgn="b"/>
                      <a:r>
                        <a:rPr lang="es-MX" sz="2200" u="none" strike="noStrike" dirty="0" smtClean="0">
                          <a:effectLst/>
                        </a:rPr>
                        <a:t>Humberto </a:t>
                      </a:r>
                      <a:endParaRPr lang="es-MX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2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Melo</a:t>
                      </a:r>
                      <a:endParaRPr lang="es-MX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González</a:t>
                      </a:r>
                      <a:endParaRPr lang="es-MX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200" u="none" strike="noStrike">
                          <a:effectLst/>
                        </a:rPr>
                        <a:t>1400</a:t>
                      </a:r>
                      <a:endParaRPr lang="es-MX" sz="2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200" u="none" strike="noStrike" dirty="0" smtClean="0">
                          <a:effectLst/>
                        </a:rPr>
                        <a:t>Matemáticas </a:t>
                      </a:r>
                      <a:r>
                        <a:rPr lang="es-MX" sz="2200" u="none" strike="noStrike" dirty="0">
                          <a:effectLst/>
                        </a:rPr>
                        <a:t>IV</a:t>
                      </a:r>
                      <a:endParaRPr lang="es-MX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61950">
                <a:tc>
                  <a:txBody>
                    <a:bodyPr/>
                    <a:lstStyle/>
                    <a:p>
                      <a:pPr algn="l" fontAlgn="b"/>
                      <a:r>
                        <a:rPr lang="es-MX" sz="2200" u="none" strike="noStrike" dirty="0">
                          <a:effectLst/>
                        </a:rPr>
                        <a:t> </a:t>
                      </a:r>
                      <a:r>
                        <a:rPr lang="es-MX" sz="2200" u="none" strike="noStrike" dirty="0" smtClean="0">
                          <a:effectLst/>
                        </a:rPr>
                        <a:t>Sergio</a:t>
                      </a:r>
                      <a:endParaRPr lang="es-MX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200" u="none" strike="noStrike" dirty="0">
                          <a:effectLst/>
                        </a:rPr>
                        <a:t> </a:t>
                      </a:r>
                      <a:r>
                        <a:rPr lang="es-MX" sz="2200" u="none" strike="noStrike" dirty="0" err="1" smtClean="0">
                          <a:effectLst/>
                        </a:rPr>
                        <a:t>Embleton</a:t>
                      </a:r>
                      <a:endParaRPr lang="es-MX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200" u="none" strike="noStrike" dirty="0">
                          <a:effectLst/>
                        </a:rPr>
                        <a:t> </a:t>
                      </a:r>
                      <a:r>
                        <a:rPr lang="es-MX" sz="2200" u="none" strike="noStrike" dirty="0" smtClean="0">
                          <a:effectLst/>
                        </a:rPr>
                        <a:t>Márquez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200" u="none" strike="noStrike" dirty="0">
                          <a:effectLst/>
                        </a:rPr>
                        <a:t> </a:t>
                      </a:r>
                      <a:r>
                        <a:rPr lang="es-MX" sz="2200" u="none" strike="noStrike" dirty="0" smtClean="0">
                          <a:effectLst/>
                        </a:rPr>
                        <a:t>1402</a:t>
                      </a:r>
                      <a:endParaRPr lang="es-MX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2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Lengua española</a:t>
                      </a:r>
                      <a:r>
                        <a:rPr lang="es-MX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</a:tr>
              <a:tr h="361950">
                <a:tc>
                  <a:txBody>
                    <a:bodyPr/>
                    <a:lstStyle/>
                    <a:p>
                      <a:pPr algn="l" fontAlgn="b"/>
                      <a:r>
                        <a:rPr lang="es-MX" sz="2200" u="none" strike="noStrike" dirty="0">
                          <a:effectLst/>
                        </a:rPr>
                        <a:t> </a:t>
                      </a:r>
                      <a:r>
                        <a:rPr lang="es-MX" sz="2200" u="none" strike="noStrike" dirty="0" smtClean="0">
                          <a:effectLst/>
                        </a:rPr>
                        <a:t>Cecilia</a:t>
                      </a:r>
                      <a:endParaRPr lang="es-MX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200" u="none" strike="noStrike" dirty="0">
                          <a:effectLst/>
                        </a:rPr>
                        <a:t> </a:t>
                      </a:r>
                      <a:r>
                        <a:rPr lang="es-MX" sz="2200" u="none" strike="noStrike" dirty="0" smtClean="0">
                          <a:effectLst/>
                        </a:rPr>
                        <a:t>Briones</a:t>
                      </a:r>
                      <a:endParaRPr lang="es-MX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200" u="none" strike="noStrike" dirty="0" smtClean="0">
                          <a:effectLst/>
                        </a:rPr>
                        <a:t>Carrasco</a:t>
                      </a:r>
                      <a:r>
                        <a:rPr lang="es-MX" sz="2200" u="none" strike="noStrike" dirty="0">
                          <a:effectLst/>
                        </a:rPr>
                        <a:t> </a:t>
                      </a:r>
                      <a:endParaRPr lang="es-MX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200" u="none" strike="noStrike" dirty="0">
                          <a:effectLst/>
                        </a:rPr>
                        <a:t> </a:t>
                      </a:r>
                      <a:r>
                        <a:rPr lang="es-MX" sz="2200" u="none" strike="noStrike" dirty="0" smtClean="0">
                          <a:effectLst/>
                        </a:rPr>
                        <a:t>1407</a:t>
                      </a:r>
                      <a:endParaRPr lang="es-MX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2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Inglés IV </a:t>
                      </a:r>
                      <a:r>
                        <a:rPr lang="es-MX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</a:tr>
              <a:tr h="361950">
                <a:tc>
                  <a:txBody>
                    <a:bodyPr/>
                    <a:lstStyle/>
                    <a:p>
                      <a:pPr algn="l" fontAlgn="b"/>
                      <a:r>
                        <a:rPr lang="es-MX" sz="2200" u="none" strike="noStrike" dirty="0">
                          <a:effectLst/>
                        </a:rPr>
                        <a:t> </a:t>
                      </a:r>
                      <a:endParaRPr lang="es-MX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200" u="none" strike="noStrike">
                          <a:effectLst/>
                        </a:rPr>
                        <a:t> </a:t>
                      </a:r>
                      <a:endParaRPr lang="es-MX" sz="2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200" u="none" strike="noStrike" dirty="0">
                          <a:effectLst/>
                        </a:rPr>
                        <a:t> </a:t>
                      </a:r>
                      <a:endParaRPr lang="es-MX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200" u="none" strike="noStrike">
                          <a:effectLst/>
                        </a:rPr>
                        <a:t> </a:t>
                      </a:r>
                      <a:endParaRPr lang="es-MX" sz="2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</a:tr>
              <a:tr h="371475">
                <a:tc>
                  <a:txBody>
                    <a:bodyPr/>
                    <a:lstStyle/>
                    <a:p>
                      <a:pPr algn="l" fontAlgn="b"/>
                      <a:r>
                        <a:rPr lang="es-MX" sz="2200" u="none" strike="noStrike" dirty="0">
                          <a:effectLst/>
                        </a:rPr>
                        <a:t> </a:t>
                      </a:r>
                      <a:endParaRPr lang="es-MX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200" u="none" strike="noStrike">
                          <a:effectLst/>
                        </a:rPr>
                        <a:t> </a:t>
                      </a:r>
                      <a:endParaRPr lang="es-MX" sz="2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200" u="none" strike="noStrike">
                          <a:effectLst/>
                        </a:rPr>
                        <a:t> </a:t>
                      </a:r>
                      <a:endParaRPr lang="es-MX" sz="2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200" u="none" strike="noStrike">
                          <a:effectLst/>
                        </a:rPr>
                        <a:t> </a:t>
                      </a:r>
                      <a:endParaRPr lang="es-MX" sz="2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pSp>
        <p:nvGrpSpPr>
          <p:cNvPr id="13" name="12 Grupo"/>
          <p:cNvGrpSpPr/>
          <p:nvPr/>
        </p:nvGrpSpPr>
        <p:grpSpPr>
          <a:xfrm>
            <a:off x="7312789" y="6076521"/>
            <a:ext cx="1603649" cy="503974"/>
            <a:chOff x="7312789" y="6076521"/>
            <a:chExt cx="1603649" cy="503974"/>
          </a:xfrm>
        </p:grpSpPr>
        <p:pic>
          <p:nvPicPr>
            <p:cNvPr id="14" name="13 Imagen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4918" y="6076521"/>
              <a:ext cx="851520" cy="503974"/>
            </a:xfrm>
            <a:prstGeom prst="rect">
              <a:avLst/>
            </a:prstGeom>
          </p:spPr>
        </p:pic>
        <p:sp>
          <p:nvSpPr>
            <p:cNvPr id="15" name="14 CuadroTexto"/>
            <p:cNvSpPr txBox="1"/>
            <p:nvPr/>
          </p:nvSpPr>
          <p:spPr>
            <a:xfrm>
              <a:off x="7312789" y="6143842"/>
              <a:ext cx="7601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Índice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79447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6 Grupo"/>
          <p:cNvGrpSpPr/>
          <p:nvPr/>
        </p:nvGrpSpPr>
        <p:grpSpPr>
          <a:xfrm>
            <a:off x="16999" y="0"/>
            <a:ext cx="8299417" cy="1361374"/>
            <a:chOff x="27099" y="0"/>
            <a:chExt cx="9051766" cy="1484784"/>
          </a:xfrm>
        </p:grpSpPr>
        <p:pic>
          <p:nvPicPr>
            <p:cNvPr id="5" name="4 Image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99" y="0"/>
              <a:ext cx="9009613" cy="1484784"/>
            </a:xfrm>
            <a:prstGeom prst="rect">
              <a:avLst/>
            </a:prstGeom>
          </p:spPr>
        </p:pic>
        <p:pic>
          <p:nvPicPr>
            <p:cNvPr id="6" name="Picture 5" descr="http://www.aulavirtualcvt.com.mx/imagenes/cvt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7676" y="403254"/>
              <a:ext cx="511189" cy="678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7 CuadroTexto"/>
          <p:cNvSpPr txBox="1"/>
          <p:nvPr/>
        </p:nvSpPr>
        <p:spPr>
          <a:xfrm>
            <a:off x="6660232" y="1124744"/>
            <a:ext cx="16619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i="1" dirty="0" smtClean="0"/>
              <a:t>1ra Reunión de trabajo</a:t>
            </a:r>
          </a:p>
        </p:txBody>
      </p:sp>
      <p:grpSp>
        <p:nvGrpSpPr>
          <p:cNvPr id="13" name="12 Grupo"/>
          <p:cNvGrpSpPr/>
          <p:nvPr/>
        </p:nvGrpSpPr>
        <p:grpSpPr>
          <a:xfrm>
            <a:off x="7312789" y="6309402"/>
            <a:ext cx="1603649" cy="503974"/>
            <a:chOff x="7312789" y="6076521"/>
            <a:chExt cx="1603649" cy="503974"/>
          </a:xfrm>
        </p:grpSpPr>
        <p:pic>
          <p:nvPicPr>
            <p:cNvPr id="14" name="13 Imagen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4918" y="6076521"/>
              <a:ext cx="851520" cy="503974"/>
            </a:xfrm>
            <a:prstGeom prst="rect">
              <a:avLst/>
            </a:prstGeom>
          </p:spPr>
        </p:pic>
        <p:sp>
          <p:nvSpPr>
            <p:cNvPr id="15" name="14 CuadroTexto"/>
            <p:cNvSpPr txBox="1"/>
            <p:nvPr/>
          </p:nvSpPr>
          <p:spPr>
            <a:xfrm>
              <a:off x="7312789" y="6143842"/>
              <a:ext cx="7601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Índice</a:t>
              </a:r>
              <a:endParaRPr lang="en-US" b="1" dirty="0"/>
            </a:p>
          </p:txBody>
        </p:sp>
      </p:grpSp>
      <p:sp>
        <p:nvSpPr>
          <p:cNvPr id="11" name="10 Rectángulo"/>
          <p:cNvSpPr/>
          <p:nvPr/>
        </p:nvSpPr>
        <p:spPr>
          <a:xfrm>
            <a:off x="395536" y="1340768"/>
            <a:ext cx="71621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/>
              <a:t>1.</a:t>
            </a:r>
            <a:r>
              <a:rPr lang="es-MX" b="1" dirty="0" smtClean="0"/>
              <a:t> Producto 1. C.A.I.A.C. Conclusiones Generales.</a:t>
            </a:r>
            <a:endParaRPr lang="es-MX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903" y="1710100"/>
            <a:ext cx="6678401" cy="3675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904" y="5229200"/>
            <a:ext cx="6678400" cy="1303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004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6 Grupo"/>
          <p:cNvGrpSpPr/>
          <p:nvPr/>
        </p:nvGrpSpPr>
        <p:grpSpPr>
          <a:xfrm>
            <a:off x="16999" y="0"/>
            <a:ext cx="8299417" cy="1361374"/>
            <a:chOff x="27099" y="0"/>
            <a:chExt cx="9051766" cy="1484784"/>
          </a:xfrm>
        </p:grpSpPr>
        <p:pic>
          <p:nvPicPr>
            <p:cNvPr id="5" name="4 Image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99" y="0"/>
              <a:ext cx="9009613" cy="1484784"/>
            </a:xfrm>
            <a:prstGeom prst="rect">
              <a:avLst/>
            </a:prstGeom>
          </p:spPr>
        </p:pic>
        <p:pic>
          <p:nvPicPr>
            <p:cNvPr id="6" name="Picture 5" descr="http://www.aulavirtualcvt.com.mx/imagenes/cvt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7676" y="403254"/>
              <a:ext cx="511189" cy="678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7 CuadroTexto"/>
          <p:cNvSpPr txBox="1"/>
          <p:nvPr/>
        </p:nvSpPr>
        <p:spPr>
          <a:xfrm>
            <a:off x="6660232" y="1124744"/>
            <a:ext cx="16619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i="1" dirty="0" smtClean="0"/>
              <a:t>1ra Reunión de trabajo</a:t>
            </a:r>
          </a:p>
        </p:txBody>
      </p:sp>
      <p:grpSp>
        <p:nvGrpSpPr>
          <p:cNvPr id="13" name="12 Grupo"/>
          <p:cNvGrpSpPr/>
          <p:nvPr/>
        </p:nvGrpSpPr>
        <p:grpSpPr>
          <a:xfrm>
            <a:off x="7312789" y="6076521"/>
            <a:ext cx="1603649" cy="503974"/>
            <a:chOff x="7312789" y="6076521"/>
            <a:chExt cx="1603649" cy="503974"/>
          </a:xfrm>
        </p:grpSpPr>
        <p:pic>
          <p:nvPicPr>
            <p:cNvPr id="14" name="13 Imagen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4918" y="6076521"/>
              <a:ext cx="851520" cy="503974"/>
            </a:xfrm>
            <a:prstGeom prst="rect">
              <a:avLst/>
            </a:prstGeom>
          </p:spPr>
        </p:pic>
        <p:sp>
          <p:nvSpPr>
            <p:cNvPr id="15" name="14 CuadroTexto"/>
            <p:cNvSpPr txBox="1"/>
            <p:nvPr/>
          </p:nvSpPr>
          <p:spPr>
            <a:xfrm>
              <a:off x="7312789" y="6143842"/>
              <a:ext cx="7601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Índice</a:t>
              </a:r>
              <a:endParaRPr lang="en-US" b="1" dirty="0"/>
            </a:p>
          </p:txBody>
        </p:sp>
      </p:grpSp>
      <p:sp>
        <p:nvSpPr>
          <p:cNvPr id="11" name="10 Rectángulo"/>
          <p:cNvSpPr/>
          <p:nvPr/>
        </p:nvSpPr>
        <p:spPr>
          <a:xfrm>
            <a:off x="395536" y="1628800"/>
            <a:ext cx="71621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/>
              <a:t>2.</a:t>
            </a:r>
            <a:r>
              <a:rPr lang="es-MX" b="1" dirty="0" smtClean="0"/>
              <a:t> Producto 3.</a:t>
            </a:r>
            <a:r>
              <a:rPr lang="es-MX" dirty="0" smtClean="0"/>
              <a:t> Fotografías de la sesión tomadas por los propios grupos y la persona asignada para tal fin.</a:t>
            </a:r>
            <a:endParaRPr lang="es-MX" dirty="0"/>
          </a:p>
        </p:txBody>
      </p:sp>
      <p:grpSp>
        <p:nvGrpSpPr>
          <p:cNvPr id="9" name="8 Grupo"/>
          <p:cNvGrpSpPr/>
          <p:nvPr/>
        </p:nvGrpSpPr>
        <p:grpSpPr>
          <a:xfrm>
            <a:off x="395536" y="2636028"/>
            <a:ext cx="3275084" cy="3313252"/>
            <a:chOff x="323528" y="2420888"/>
            <a:chExt cx="2847139" cy="2880320"/>
          </a:xfrm>
        </p:grpSpPr>
        <p:pic>
          <p:nvPicPr>
            <p:cNvPr id="2" name="1 Imagen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866" y="2420888"/>
              <a:ext cx="2805801" cy="2621624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sp>
          <p:nvSpPr>
            <p:cNvPr id="4" name="3 CuadroTexto"/>
            <p:cNvSpPr txBox="1"/>
            <p:nvPr/>
          </p:nvSpPr>
          <p:spPr>
            <a:xfrm>
              <a:off x="323528" y="5024209"/>
              <a:ext cx="997324" cy="276999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Introducción</a:t>
              </a:r>
              <a:endParaRPr lang="en-US" sz="1200" b="1" dirty="0"/>
            </a:p>
          </p:txBody>
        </p:sp>
      </p:grpSp>
      <p:pic>
        <p:nvPicPr>
          <p:cNvPr id="10" name="9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636028"/>
            <a:ext cx="4608512" cy="299461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6" name="15 CuadroTexto"/>
          <p:cNvSpPr txBox="1"/>
          <p:nvPr/>
        </p:nvSpPr>
        <p:spPr>
          <a:xfrm>
            <a:off x="3995936" y="5660364"/>
            <a:ext cx="1861131" cy="276999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Video de presentación</a:t>
            </a:r>
            <a:endParaRPr lang="en-US" sz="1200" b="1" dirty="0"/>
          </a:p>
        </p:txBody>
      </p:sp>
      <p:grpSp>
        <p:nvGrpSpPr>
          <p:cNvPr id="18" name="17 Grupo"/>
          <p:cNvGrpSpPr/>
          <p:nvPr/>
        </p:nvGrpSpPr>
        <p:grpSpPr>
          <a:xfrm>
            <a:off x="345339" y="6157933"/>
            <a:ext cx="1606952" cy="623811"/>
            <a:chOff x="345339" y="6157933"/>
            <a:chExt cx="1606952" cy="623811"/>
          </a:xfrm>
        </p:grpSpPr>
        <p:pic>
          <p:nvPicPr>
            <p:cNvPr id="12" name="11 Imagen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339" y="6157933"/>
              <a:ext cx="623811" cy="623811"/>
            </a:xfrm>
            <a:prstGeom prst="rect">
              <a:avLst/>
            </a:prstGeom>
          </p:spPr>
        </p:pic>
        <p:sp>
          <p:nvSpPr>
            <p:cNvPr id="17" name="16 CuadroTexto"/>
            <p:cNvSpPr txBox="1"/>
            <p:nvPr/>
          </p:nvSpPr>
          <p:spPr>
            <a:xfrm>
              <a:off x="977344" y="6335742"/>
              <a:ext cx="97494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 smtClean="0"/>
                <a:t>Ver</a:t>
              </a:r>
              <a:r>
                <a:rPr lang="en-US" sz="1100" dirty="0" smtClean="0"/>
                <a:t> </a:t>
              </a:r>
              <a:r>
                <a:rPr lang="en-US" sz="1100" dirty="0" err="1" smtClean="0"/>
                <a:t>más</a:t>
              </a:r>
              <a:r>
                <a:rPr lang="en-US" sz="1100" dirty="0" smtClean="0"/>
                <a:t> </a:t>
              </a:r>
              <a:r>
                <a:rPr lang="en-US" sz="1100" dirty="0" err="1" smtClean="0"/>
                <a:t>fotos</a:t>
              </a:r>
              <a:endParaRPr lang="en-US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107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984" y="3211823"/>
            <a:ext cx="4869983" cy="223580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4572001" cy="242233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328062"/>
            <a:ext cx="3717168" cy="214119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753048"/>
            <a:ext cx="3471897" cy="224390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9" name="8 CuadroTexto"/>
          <p:cNvSpPr txBox="1"/>
          <p:nvPr/>
        </p:nvSpPr>
        <p:spPr>
          <a:xfrm>
            <a:off x="175415" y="2776391"/>
            <a:ext cx="650895" cy="276999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Video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107504" y="3007985"/>
            <a:ext cx="3960440" cy="276999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s-MX" sz="1200" b="1" i="1" dirty="0">
                <a:solidFill>
                  <a:schemeClr val="bg1"/>
                </a:solidFill>
              </a:rPr>
              <a:t>La </a:t>
            </a:r>
            <a:r>
              <a:rPr lang="es-MX" sz="1200" b="1" i="1" dirty="0" err="1">
                <a:solidFill>
                  <a:schemeClr val="bg1"/>
                </a:solidFill>
              </a:rPr>
              <a:t>interdisciplina</a:t>
            </a:r>
            <a:r>
              <a:rPr lang="es-MX" sz="1200" b="1" i="1" dirty="0">
                <a:solidFill>
                  <a:schemeClr val="bg1"/>
                </a:solidFill>
              </a:rPr>
              <a:t> a nivel formativo </a:t>
            </a:r>
            <a:r>
              <a:rPr lang="es-MX" sz="1200" dirty="0">
                <a:solidFill>
                  <a:schemeClr val="bg1"/>
                </a:solidFill>
              </a:rPr>
              <a:t>(Entrevista a R. </a:t>
            </a:r>
            <a:r>
              <a:rPr lang="es-MX" sz="1200" dirty="0" err="1">
                <a:solidFill>
                  <a:schemeClr val="bg1"/>
                </a:solidFill>
              </a:rPr>
              <a:t>Follari</a:t>
            </a:r>
            <a:r>
              <a:rPr lang="es-MX" sz="1200" dirty="0">
                <a:solidFill>
                  <a:schemeClr val="bg1"/>
                </a:solidFill>
              </a:rPr>
              <a:t>)</a:t>
            </a:r>
            <a:endParaRPr lang="en-US" sz="1200" b="1" dirty="0">
              <a:solidFill>
                <a:schemeClr val="bg1"/>
              </a:solidFill>
            </a:endParaRPr>
          </a:p>
        </p:txBody>
      </p:sp>
      <p:grpSp>
        <p:nvGrpSpPr>
          <p:cNvPr id="11" name="10 Grupo"/>
          <p:cNvGrpSpPr/>
          <p:nvPr/>
        </p:nvGrpSpPr>
        <p:grpSpPr>
          <a:xfrm>
            <a:off x="4272580" y="6220437"/>
            <a:ext cx="1606952" cy="623811"/>
            <a:chOff x="345339" y="6157933"/>
            <a:chExt cx="1606952" cy="623811"/>
          </a:xfrm>
        </p:grpSpPr>
        <p:pic>
          <p:nvPicPr>
            <p:cNvPr id="12" name="11 Imagen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339" y="6157933"/>
              <a:ext cx="623811" cy="623811"/>
            </a:xfrm>
            <a:prstGeom prst="rect">
              <a:avLst/>
            </a:prstGeom>
          </p:spPr>
        </p:pic>
        <p:sp>
          <p:nvSpPr>
            <p:cNvPr id="13" name="12 CuadroTexto"/>
            <p:cNvSpPr txBox="1"/>
            <p:nvPr/>
          </p:nvSpPr>
          <p:spPr>
            <a:xfrm>
              <a:off x="977344" y="6335742"/>
              <a:ext cx="97494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 smtClean="0">
                  <a:solidFill>
                    <a:schemeClr val="bg1"/>
                  </a:solidFill>
                </a:rPr>
                <a:t>Ver</a:t>
              </a:r>
              <a:r>
                <a:rPr lang="en-US" sz="1100" dirty="0" smtClean="0">
                  <a:solidFill>
                    <a:schemeClr val="bg1"/>
                  </a:solidFill>
                </a:rPr>
                <a:t> </a:t>
              </a:r>
              <a:r>
                <a:rPr lang="en-US" sz="1100" dirty="0" err="1" smtClean="0">
                  <a:solidFill>
                    <a:schemeClr val="bg1"/>
                  </a:solidFill>
                </a:rPr>
                <a:t>más</a:t>
              </a:r>
              <a:r>
                <a:rPr lang="en-US" sz="1100" dirty="0" smtClean="0">
                  <a:solidFill>
                    <a:schemeClr val="bg1"/>
                  </a:solidFill>
                </a:rPr>
                <a:t> </a:t>
              </a:r>
              <a:r>
                <a:rPr lang="en-US" sz="1100" dirty="0" err="1" smtClean="0">
                  <a:solidFill>
                    <a:schemeClr val="bg1"/>
                  </a:solidFill>
                </a:rPr>
                <a:t>fotos</a:t>
              </a:r>
              <a:endParaRPr lang="en-US" sz="1100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13 CuadroTexto"/>
          <p:cNvSpPr txBox="1"/>
          <p:nvPr/>
        </p:nvSpPr>
        <p:spPr>
          <a:xfrm>
            <a:off x="104957" y="4016097"/>
            <a:ext cx="1442707" cy="276999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Trabajo personal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6660232" y="332656"/>
            <a:ext cx="16619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i="1" dirty="0" smtClean="0">
                <a:solidFill>
                  <a:schemeClr val="bg1"/>
                </a:solidFill>
              </a:rPr>
              <a:t>1ra Reunión de trabajo</a:t>
            </a:r>
          </a:p>
        </p:txBody>
      </p:sp>
      <p:grpSp>
        <p:nvGrpSpPr>
          <p:cNvPr id="16" name="15 Grupo"/>
          <p:cNvGrpSpPr/>
          <p:nvPr/>
        </p:nvGrpSpPr>
        <p:grpSpPr>
          <a:xfrm>
            <a:off x="7380312" y="6284863"/>
            <a:ext cx="1603649" cy="503974"/>
            <a:chOff x="7312789" y="6076521"/>
            <a:chExt cx="1603649" cy="503974"/>
          </a:xfrm>
        </p:grpSpPr>
        <p:pic>
          <p:nvPicPr>
            <p:cNvPr id="17" name="16 Imagen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4918" y="6076521"/>
              <a:ext cx="851520" cy="503974"/>
            </a:xfrm>
            <a:prstGeom prst="rect">
              <a:avLst/>
            </a:prstGeom>
          </p:spPr>
        </p:pic>
        <p:sp>
          <p:nvSpPr>
            <p:cNvPr id="18" name="17 CuadroTexto"/>
            <p:cNvSpPr txBox="1"/>
            <p:nvPr/>
          </p:nvSpPr>
          <p:spPr>
            <a:xfrm>
              <a:off x="7312789" y="6143842"/>
              <a:ext cx="7601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Índice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332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60648"/>
            <a:ext cx="6156176" cy="321371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78" y="4138205"/>
            <a:ext cx="8399594" cy="2304098"/>
          </a:xfrm>
          <a:prstGeom prst="rect">
            <a:avLst/>
          </a:prstGeom>
        </p:spPr>
      </p:pic>
      <p:sp>
        <p:nvSpPr>
          <p:cNvPr id="11" name="10 Rectángulo"/>
          <p:cNvSpPr/>
          <p:nvPr/>
        </p:nvSpPr>
        <p:spPr>
          <a:xfrm>
            <a:off x="899592" y="3594502"/>
            <a:ext cx="7200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00" b="1" i="1" dirty="0" smtClean="0">
                <a:solidFill>
                  <a:schemeClr val="bg1"/>
                </a:solidFill>
              </a:rPr>
              <a:t>Introducción </a:t>
            </a:r>
            <a:r>
              <a:rPr lang="es-MX" sz="1600" b="1" i="1" dirty="0">
                <a:solidFill>
                  <a:schemeClr val="bg1"/>
                </a:solidFill>
              </a:rPr>
              <a:t>amigable a la </a:t>
            </a:r>
            <a:r>
              <a:rPr lang="es-MX" sz="1600" b="1" i="1" dirty="0" err="1">
                <a:solidFill>
                  <a:schemeClr val="bg1"/>
                </a:solidFill>
              </a:rPr>
              <a:t>Interdisciplina</a:t>
            </a:r>
            <a:r>
              <a:rPr lang="es-MX" sz="1600" b="1" dirty="0">
                <a:solidFill>
                  <a:schemeClr val="bg1"/>
                </a:solidFill>
              </a:rPr>
              <a:t> </a:t>
            </a:r>
            <a:r>
              <a:rPr lang="es-MX" sz="1600" dirty="0">
                <a:solidFill>
                  <a:schemeClr val="bg1"/>
                </a:solidFill>
              </a:rPr>
              <a:t>(Conferencia Dr. Ricardo Mancilla).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248973" y="3861048"/>
            <a:ext cx="1442707" cy="276999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Trabajo personal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7269395" y="6447981"/>
            <a:ext cx="16619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i="1" dirty="0" smtClean="0">
                <a:solidFill>
                  <a:schemeClr val="bg1"/>
                </a:solidFill>
              </a:rPr>
              <a:t>1ra Reunión de trabajo</a:t>
            </a:r>
          </a:p>
        </p:txBody>
      </p:sp>
      <p:grpSp>
        <p:nvGrpSpPr>
          <p:cNvPr id="15" name="14 Grupo"/>
          <p:cNvGrpSpPr/>
          <p:nvPr/>
        </p:nvGrpSpPr>
        <p:grpSpPr>
          <a:xfrm>
            <a:off x="7775848" y="260648"/>
            <a:ext cx="1260648" cy="489377"/>
            <a:chOff x="345339" y="6157933"/>
            <a:chExt cx="1606952" cy="623811"/>
          </a:xfrm>
        </p:grpSpPr>
        <p:pic>
          <p:nvPicPr>
            <p:cNvPr id="16" name="15 Imagen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339" y="6157933"/>
              <a:ext cx="623811" cy="623811"/>
            </a:xfrm>
            <a:prstGeom prst="rect">
              <a:avLst/>
            </a:prstGeom>
          </p:spPr>
        </p:pic>
        <p:sp>
          <p:nvSpPr>
            <p:cNvPr id="17" name="16 CuadroTexto"/>
            <p:cNvSpPr txBox="1"/>
            <p:nvPr/>
          </p:nvSpPr>
          <p:spPr>
            <a:xfrm>
              <a:off x="977344" y="6335742"/>
              <a:ext cx="97494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err="1" smtClean="0">
                  <a:solidFill>
                    <a:schemeClr val="bg1"/>
                  </a:solidFill>
                </a:rPr>
                <a:t>Ver</a:t>
              </a:r>
              <a:r>
                <a:rPr lang="en-US" sz="1050" dirty="0" smtClean="0">
                  <a:solidFill>
                    <a:schemeClr val="bg1"/>
                  </a:solidFill>
                </a:rPr>
                <a:t> </a:t>
              </a:r>
              <a:r>
                <a:rPr lang="en-US" sz="1050" dirty="0" err="1" smtClean="0">
                  <a:solidFill>
                    <a:schemeClr val="bg1"/>
                  </a:solidFill>
                </a:rPr>
                <a:t>más</a:t>
              </a:r>
              <a:r>
                <a:rPr lang="en-US" sz="1050" dirty="0" smtClean="0">
                  <a:solidFill>
                    <a:schemeClr val="bg1"/>
                  </a:solidFill>
                </a:rPr>
                <a:t> </a:t>
              </a:r>
              <a:r>
                <a:rPr lang="en-US" sz="1050" dirty="0" err="1" smtClean="0">
                  <a:solidFill>
                    <a:schemeClr val="bg1"/>
                  </a:solidFill>
                </a:rPr>
                <a:t>fotos</a:t>
              </a:r>
              <a:endParaRPr lang="en-US" sz="105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17 Grupo"/>
          <p:cNvGrpSpPr/>
          <p:nvPr/>
        </p:nvGrpSpPr>
        <p:grpSpPr>
          <a:xfrm>
            <a:off x="-36512" y="246051"/>
            <a:ext cx="1347642" cy="503974"/>
            <a:chOff x="7568796" y="6076521"/>
            <a:chExt cx="1347642" cy="503974"/>
          </a:xfrm>
        </p:grpSpPr>
        <p:pic>
          <p:nvPicPr>
            <p:cNvPr id="19" name="18 Imagen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4918" y="6076521"/>
              <a:ext cx="851520" cy="503974"/>
            </a:xfrm>
            <a:prstGeom prst="rect">
              <a:avLst/>
            </a:prstGeom>
          </p:spPr>
        </p:pic>
        <p:sp>
          <p:nvSpPr>
            <p:cNvPr id="20" name="19 CuadroTexto"/>
            <p:cNvSpPr txBox="1"/>
            <p:nvPr/>
          </p:nvSpPr>
          <p:spPr>
            <a:xfrm>
              <a:off x="7568796" y="6143842"/>
              <a:ext cx="5725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Índice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0919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1434</TotalTime>
  <Words>193</Words>
  <Application>Microsoft Office PowerPoint</Application>
  <PresentationFormat>Presentación en pantalla (4:3)</PresentationFormat>
  <Paragraphs>99</Paragraphs>
  <Slides>13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4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Propietario</dc:creator>
  <cp:lastModifiedBy>Humberto Melo González</cp:lastModifiedBy>
  <cp:revision>36</cp:revision>
  <dcterms:created xsi:type="dcterms:W3CDTF">2017-10-29T10:41:46Z</dcterms:created>
  <dcterms:modified xsi:type="dcterms:W3CDTF">2017-10-30T20:27:40Z</dcterms:modified>
</cp:coreProperties>
</file>